
<file path=[Content_Types].xml><?xml version="1.0" encoding="utf-8"?>
<Types xmlns="http://schemas.openxmlformats.org/package/2006/content-types">
  <Default Extension="xml" ContentType="application/xml"/>
  <Default Extension="png" ContentType="image/png"/>
  <Default Extension="jpeg" ContentType="image/jpeg"/>
  <Default Extension="tiff" ContentType="image/tiff"/>
  <Default Extension="rels" ContentType="application/vnd.openxmlformats-package.relationships+xml"/>
  <Default Extension="vml" ContentType="application/vnd.openxmlformats-officedocument.vmlDrawing"/>
  <Default Extension="wmf" ContentType="image/x-wm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20" r:id="rId2"/>
    <p:sldId id="467" r:id="rId3"/>
    <p:sldId id="607" r:id="rId4"/>
    <p:sldId id="639" r:id="rId5"/>
    <p:sldId id="608" r:id="rId6"/>
    <p:sldId id="614" r:id="rId7"/>
    <p:sldId id="615" r:id="rId8"/>
    <p:sldId id="616" r:id="rId9"/>
    <p:sldId id="586" r:id="rId10"/>
    <p:sldId id="572" r:id="rId11"/>
    <p:sldId id="585" r:id="rId12"/>
    <p:sldId id="623" r:id="rId13"/>
    <p:sldId id="664" r:id="rId14"/>
    <p:sldId id="595" r:id="rId15"/>
    <p:sldId id="642" r:id="rId16"/>
    <p:sldId id="644" r:id="rId17"/>
    <p:sldId id="646" r:id="rId18"/>
    <p:sldId id="653" r:id="rId19"/>
    <p:sldId id="662" r:id="rId20"/>
    <p:sldId id="663" r:id="rId21"/>
    <p:sldId id="665" r:id="rId22"/>
    <p:sldId id="66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2911C"/>
    <a:srgbClr val="CC9900"/>
    <a:srgbClr val="17F517"/>
    <a:srgbClr val="66FFFF"/>
    <a:srgbClr val="CC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2655" autoAdjust="0"/>
  </p:normalViewPr>
  <p:slideViewPr>
    <p:cSldViewPr>
      <p:cViewPr varScale="1">
        <p:scale>
          <a:sx n="77" d="100"/>
          <a:sy n="77" d="100"/>
        </p:scale>
        <p:origin x="-334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0AABAC-B0A9-4524-9D00-7DAD7001EDF7}" type="datetimeFigureOut">
              <a:rPr lang="en-US" smtClean="0"/>
              <a:t>6/17/16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482756-6DC2-4FFE-BB6D-EFC196E8E61E}" type="slidenum">
              <a:rPr lang="en-US" smtClean="0"/>
              <a:t>‹#›</a:t>
            </a:fld>
            <a:endParaRPr lang="en-US"/>
          </a:p>
        </p:txBody>
      </p:sp>
    </p:spTree>
    <p:extLst>
      <p:ext uri="{BB962C8B-B14F-4D97-AF65-F5344CB8AC3E}">
        <p14:creationId xmlns:p14="http://schemas.microsoft.com/office/powerpoint/2010/main" val="261263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presentation,</a:t>
            </a:r>
            <a:r>
              <a:rPr lang="en-US" baseline="0" dirty="0" smtClean="0"/>
              <a:t> I would like to talk about the following objectives.</a:t>
            </a:r>
            <a:endParaRPr lang="en-US" dirty="0"/>
          </a:p>
        </p:txBody>
      </p:sp>
      <p:sp>
        <p:nvSpPr>
          <p:cNvPr id="4" name="Slide Number Placeholder 3"/>
          <p:cNvSpPr>
            <a:spLocks noGrp="1"/>
          </p:cNvSpPr>
          <p:nvPr>
            <p:ph type="sldNum" sz="quarter" idx="10"/>
          </p:nvPr>
        </p:nvSpPr>
        <p:spPr/>
        <p:txBody>
          <a:bodyPr/>
          <a:lstStyle/>
          <a:p>
            <a:fld id="{6D482756-6DC2-4FFE-BB6D-EFC196E8E61E}" type="slidenum">
              <a:rPr lang="en-US" smtClean="0"/>
              <a:t>2</a:t>
            </a:fld>
            <a:endParaRPr lang="en-US"/>
          </a:p>
        </p:txBody>
      </p:sp>
    </p:spTree>
    <p:extLst>
      <p:ext uri="{BB962C8B-B14F-4D97-AF65-F5344CB8AC3E}">
        <p14:creationId xmlns:p14="http://schemas.microsoft.com/office/powerpoint/2010/main" val="184065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0" eaLnBrk="0" hangingPunct="0">
              <a:defRPr>
                <a:solidFill>
                  <a:schemeClr val="tx1"/>
                </a:solidFill>
                <a:latin typeface="Arial" pitchFamily="34" charset="0"/>
                <a:ea typeface="MS PGothic" pitchFamily="34" charset="-128"/>
              </a:defRPr>
            </a:lvl1pPr>
            <a:lvl2pPr marL="730766" indent="-281064" defTabSz="916580" eaLnBrk="0" hangingPunct="0">
              <a:defRPr>
                <a:solidFill>
                  <a:schemeClr val="tx1"/>
                </a:solidFill>
                <a:latin typeface="Arial" pitchFamily="34" charset="0"/>
                <a:ea typeface="MS PGothic" pitchFamily="34" charset="-128"/>
              </a:defRPr>
            </a:lvl2pPr>
            <a:lvl3pPr marL="1124255" indent="-224851" defTabSz="916580" eaLnBrk="0" hangingPunct="0">
              <a:defRPr>
                <a:solidFill>
                  <a:schemeClr val="tx1"/>
                </a:solidFill>
                <a:latin typeface="Arial" pitchFamily="34" charset="0"/>
                <a:ea typeface="MS PGothic" pitchFamily="34" charset="-128"/>
              </a:defRPr>
            </a:lvl3pPr>
            <a:lvl4pPr marL="1573957" indent="-224851" defTabSz="916580" eaLnBrk="0" hangingPunct="0">
              <a:defRPr>
                <a:solidFill>
                  <a:schemeClr val="tx1"/>
                </a:solidFill>
                <a:latin typeface="Arial" pitchFamily="34" charset="0"/>
                <a:ea typeface="MS PGothic" pitchFamily="34" charset="-128"/>
              </a:defRPr>
            </a:lvl4pPr>
            <a:lvl5pPr marL="2023659" indent="-224851" defTabSz="916580" eaLnBrk="0" hangingPunct="0">
              <a:defRPr>
                <a:solidFill>
                  <a:schemeClr val="tx1"/>
                </a:solidFill>
                <a:latin typeface="Arial" pitchFamily="34" charset="0"/>
                <a:ea typeface="MS PGothic" pitchFamily="34" charset="-128"/>
              </a:defRPr>
            </a:lvl5pPr>
            <a:lvl6pPr marL="2473361" indent="-224851" defTabSz="916580" eaLnBrk="0" fontAlgn="base" hangingPunct="0">
              <a:spcBef>
                <a:spcPct val="0"/>
              </a:spcBef>
              <a:spcAft>
                <a:spcPct val="0"/>
              </a:spcAft>
              <a:defRPr>
                <a:solidFill>
                  <a:schemeClr val="tx1"/>
                </a:solidFill>
                <a:latin typeface="Arial" pitchFamily="34" charset="0"/>
                <a:ea typeface="MS PGothic" pitchFamily="34" charset="-128"/>
              </a:defRPr>
            </a:lvl6pPr>
            <a:lvl7pPr marL="2923062" indent="-224851" defTabSz="916580" eaLnBrk="0" fontAlgn="base" hangingPunct="0">
              <a:spcBef>
                <a:spcPct val="0"/>
              </a:spcBef>
              <a:spcAft>
                <a:spcPct val="0"/>
              </a:spcAft>
              <a:defRPr>
                <a:solidFill>
                  <a:schemeClr val="tx1"/>
                </a:solidFill>
                <a:latin typeface="Arial" pitchFamily="34" charset="0"/>
                <a:ea typeface="MS PGothic" pitchFamily="34" charset="-128"/>
              </a:defRPr>
            </a:lvl7pPr>
            <a:lvl8pPr marL="3372764" indent="-224851" defTabSz="916580" eaLnBrk="0" fontAlgn="base" hangingPunct="0">
              <a:spcBef>
                <a:spcPct val="0"/>
              </a:spcBef>
              <a:spcAft>
                <a:spcPct val="0"/>
              </a:spcAft>
              <a:defRPr>
                <a:solidFill>
                  <a:schemeClr val="tx1"/>
                </a:solidFill>
                <a:latin typeface="Arial" pitchFamily="34" charset="0"/>
                <a:ea typeface="MS PGothic" pitchFamily="34" charset="-128"/>
              </a:defRPr>
            </a:lvl8pPr>
            <a:lvl9pPr marL="3822466" indent="-224851" defTabSz="91658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6389648-9BAA-4379-A0D2-70707ACDAC16}" type="slidenum">
              <a:rPr lang="en-US" smtClean="0"/>
              <a:pPr eaLnBrk="1" hangingPunct="1"/>
              <a:t>21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Ideally, vegetation growth experiences 4 phases. During winter, vegetation is at dormant phase, and VI is minimum. it starts growing during spring called greenup phase. It reaches maximum during summer called maturity phase, and vegetation leaf starts changing color in autumn, called senescent phase. These four phases can be separated by 4 phenological transition dates. After we have the seasonal variation of vegetation index, we can extract various phenological metrics… </a:t>
            </a:r>
          </a:p>
        </p:txBody>
      </p:sp>
    </p:spTree>
    <p:extLst>
      <p:ext uri="{BB962C8B-B14F-4D97-AF65-F5344CB8AC3E}">
        <p14:creationId xmlns:p14="http://schemas.microsoft.com/office/powerpoint/2010/main" val="208340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1DBB3F-BE63-47C9-A2AD-EA5408E1E2F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14852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DBB3F-BE63-47C9-A2AD-EA5408E1E2F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143561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DBB3F-BE63-47C9-A2AD-EA5408E1E2F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102903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DBB3F-BE63-47C9-A2AD-EA5408E1E2F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357526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1DBB3F-BE63-47C9-A2AD-EA5408E1E2F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64691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1DBB3F-BE63-47C9-A2AD-EA5408E1E2F4}"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134502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1DBB3F-BE63-47C9-A2AD-EA5408E1E2F4}" type="datetimeFigureOut">
              <a:rPr lang="en-US" smtClean="0"/>
              <a:t>6/17/16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88825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1DBB3F-BE63-47C9-A2AD-EA5408E1E2F4}" type="datetimeFigureOut">
              <a:rPr lang="en-US" smtClean="0"/>
              <a:t>6/17/16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88248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DBB3F-BE63-47C9-A2AD-EA5408E1E2F4}" type="datetimeFigureOut">
              <a:rPr lang="en-US" smtClean="0"/>
              <a:t>6/17/16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389477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DBB3F-BE63-47C9-A2AD-EA5408E1E2F4}"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333969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DBB3F-BE63-47C9-A2AD-EA5408E1E2F4}"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86281-F498-4E2F-8D0B-D7AD1393620A}" type="slidenum">
              <a:rPr lang="en-US" smtClean="0"/>
              <a:t>‹#›</a:t>
            </a:fld>
            <a:endParaRPr lang="en-US"/>
          </a:p>
        </p:txBody>
      </p:sp>
    </p:spTree>
    <p:extLst>
      <p:ext uri="{BB962C8B-B14F-4D97-AF65-F5344CB8AC3E}">
        <p14:creationId xmlns:p14="http://schemas.microsoft.com/office/powerpoint/2010/main" val="680377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DBB3F-BE63-47C9-A2AD-EA5408E1E2F4}" type="datetimeFigureOut">
              <a:rPr lang="en-US" smtClean="0"/>
              <a:t>6/17/16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86281-F498-4E2F-8D0B-D7AD1393620A}" type="slidenum">
              <a:rPr lang="en-US" smtClean="0"/>
              <a:t>‹#›</a:t>
            </a:fld>
            <a:endParaRPr lang="en-US"/>
          </a:p>
        </p:txBody>
      </p:sp>
    </p:spTree>
    <p:extLst>
      <p:ext uri="{BB962C8B-B14F-4D97-AF65-F5344CB8AC3E}">
        <p14:creationId xmlns:p14="http://schemas.microsoft.com/office/powerpoint/2010/main" val="3368307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Xiaoyang.Zhang@sdstatude.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1.tif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oleObject" Target="../embeddings/oleObject1.bin"/><Relationship Id="rId6" Type="http://schemas.openxmlformats.org/officeDocument/2006/relationships/image" Target="../media/image27.wmf"/><Relationship Id="rId7" Type="http://schemas.openxmlformats.org/officeDocument/2006/relationships/oleObject" Target="../embeddings/oleObject2.bin"/><Relationship Id="rId8" Type="http://schemas.openxmlformats.org/officeDocument/2006/relationships/image" Target="../media/image28.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04178"/>
          </a:xfrm>
        </p:spPr>
        <p:txBody>
          <a:bodyPr>
            <a:noAutofit/>
          </a:bodyPr>
          <a:lstStyle/>
          <a:p>
            <a:r>
              <a:rPr lang="en-US" sz="3600" b="1" i="1" dirty="0">
                <a:solidFill>
                  <a:srgbClr val="FF0000"/>
                </a:solidFill>
                <a:latin typeface="Candara" panose="020E0502030303020204" pitchFamily="34" charset="0"/>
              </a:rPr>
              <a:t>Development and Validation of a </a:t>
            </a:r>
            <a:r>
              <a:rPr lang="en-US" sz="3600" b="1" i="1" dirty="0" smtClean="0">
                <a:solidFill>
                  <a:srgbClr val="FF0000"/>
                </a:solidFill>
                <a:latin typeface="Candara" panose="020E0502030303020204" pitchFamily="34" charset="0"/>
              </a:rPr>
              <a:t>Land </a:t>
            </a:r>
            <a:r>
              <a:rPr lang="en-US" sz="3600" b="1" i="1" dirty="0">
                <a:solidFill>
                  <a:srgbClr val="FF0000"/>
                </a:solidFill>
                <a:latin typeface="Candara" panose="020E0502030303020204" pitchFamily="34" charset="0"/>
              </a:rPr>
              <a:t>Surface Phenology Product </a:t>
            </a:r>
            <a:r>
              <a:rPr lang="en-US" sz="3600" b="1" i="1" dirty="0" smtClean="0">
                <a:solidFill>
                  <a:srgbClr val="FF0000"/>
                </a:solidFill>
                <a:latin typeface="Candara" panose="020E0502030303020204" pitchFamily="34" charset="0"/>
              </a:rPr>
              <a:t>from VIIRS</a:t>
            </a:r>
            <a:endParaRPr lang="en-US" sz="3600" dirty="0">
              <a:latin typeface="Candara" panose="020E0502030303020204" pitchFamily="34" charset="0"/>
            </a:endParaRPr>
          </a:p>
        </p:txBody>
      </p:sp>
      <p:sp>
        <p:nvSpPr>
          <p:cNvPr id="3" name="Rectangle 2"/>
          <p:cNvSpPr/>
          <p:nvPr/>
        </p:nvSpPr>
        <p:spPr>
          <a:xfrm>
            <a:off x="762000" y="3368695"/>
            <a:ext cx="7886700" cy="2492990"/>
          </a:xfrm>
          <a:prstGeom prst="rect">
            <a:avLst/>
          </a:prstGeom>
        </p:spPr>
        <p:txBody>
          <a:bodyPr wrap="square">
            <a:spAutoFit/>
          </a:bodyPr>
          <a:lstStyle/>
          <a:p>
            <a:pPr algn="ctr" fontAlgn="base">
              <a:spcBef>
                <a:spcPct val="0"/>
              </a:spcBef>
              <a:spcAft>
                <a:spcPct val="0"/>
              </a:spcAft>
            </a:pPr>
            <a:r>
              <a:rPr lang="en-US" b="1" dirty="0">
                <a:latin typeface="Candara" panose="020E0502030303020204" pitchFamily="34" charset="0"/>
              </a:rPr>
              <a:t> </a:t>
            </a:r>
            <a:r>
              <a:rPr lang="en-US" b="1" dirty="0" smtClean="0">
                <a:latin typeface="Candara" panose="020E0502030303020204" pitchFamily="34" charset="0"/>
              </a:rPr>
              <a:t> </a:t>
            </a:r>
            <a:r>
              <a:rPr lang="en-US" sz="2000" b="1" dirty="0">
                <a:latin typeface="Candara" panose="020E0502030303020204" pitchFamily="34" charset="0"/>
              </a:rPr>
              <a:t>Xiaoyang </a:t>
            </a:r>
            <a:r>
              <a:rPr lang="en-US" sz="2000" b="1" dirty="0" smtClean="0">
                <a:latin typeface="Candara" panose="020E0502030303020204" pitchFamily="34" charset="0"/>
              </a:rPr>
              <a:t>Zhang</a:t>
            </a:r>
            <a:r>
              <a:rPr lang="en-US" sz="2000" b="1" baseline="30000" dirty="0" smtClean="0">
                <a:latin typeface="Candara" panose="020E0502030303020204" pitchFamily="34" charset="0"/>
              </a:rPr>
              <a:t>1</a:t>
            </a:r>
            <a:r>
              <a:rPr lang="en-US" sz="2000" b="1" dirty="0" smtClean="0">
                <a:latin typeface="Candara" panose="020E0502030303020204" pitchFamily="34" charset="0"/>
              </a:rPr>
              <a:t>, Mark Friedl</a:t>
            </a:r>
            <a:r>
              <a:rPr lang="en-US" sz="2000" b="1" baseline="30000" dirty="0" smtClean="0">
                <a:latin typeface="Candara" panose="020E0502030303020204" pitchFamily="34" charset="0"/>
              </a:rPr>
              <a:t>2</a:t>
            </a:r>
            <a:r>
              <a:rPr lang="en-US" sz="2000" b="1" dirty="0">
                <a:latin typeface="Candara" panose="020E0502030303020204" pitchFamily="34" charset="0"/>
              </a:rPr>
              <a:t>, </a:t>
            </a:r>
            <a:r>
              <a:rPr lang="en-US" sz="2000" b="1" dirty="0" smtClean="0">
                <a:latin typeface="Candara" panose="020E0502030303020204" pitchFamily="34" charset="0"/>
              </a:rPr>
              <a:t>Geoffrey Henebry</a:t>
            </a:r>
            <a:r>
              <a:rPr lang="en-US" sz="2000" b="1" baseline="30000" dirty="0" smtClean="0">
                <a:latin typeface="Candara" panose="020E0502030303020204" pitchFamily="34" charset="0"/>
              </a:rPr>
              <a:t>1</a:t>
            </a:r>
            <a:r>
              <a:rPr lang="en-US" sz="2000" b="1" dirty="0">
                <a:latin typeface="Candara" panose="020E0502030303020204" pitchFamily="34" charset="0"/>
              </a:rPr>
              <a:t>, Senthilnath Jayavelu</a:t>
            </a:r>
            <a:r>
              <a:rPr lang="en-US" sz="2000" b="1" baseline="30000" dirty="0">
                <a:latin typeface="Candara" panose="020E0502030303020204" pitchFamily="34" charset="0"/>
              </a:rPr>
              <a:t>1</a:t>
            </a:r>
            <a:r>
              <a:rPr lang="en-US" sz="2000" b="1" dirty="0">
                <a:latin typeface="Candara" panose="020E0502030303020204" pitchFamily="34" charset="0"/>
              </a:rPr>
              <a:t>, Joshua </a:t>
            </a:r>
            <a:r>
              <a:rPr lang="en-US" sz="2000" b="1" dirty="0" smtClean="0">
                <a:latin typeface="Candara" panose="020E0502030303020204" pitchFamily="34" charset="0"/>
              </a:rPr>
              <a:t>Gray</a:t>
            </a:r>
            <a:r>
              <a:rPr lang="en-US" sz="2000" b="1" baseline="30000" dirty="0">
                <a:latin typeface="Candara" panose="020E0502030303020204" pitchFamily="34" charset="0"/>
              </a:rPr>
              <a:t>2</a:t>
            </a:r>
            <a:r>
              <a:rPr lang="en-US" sz="2000" b="1" dirty="0" smtClean="0">
                <a:latin typeface="Candara" panose="020E0502030303020204" pitchFamily="34" charset="0"/>
              </a:rPr>
              <a:t>, </a:t>
            </a:r>
            <a:r>
              <a:rPr lang="en-US" sz="2000" b="1" dirty="0">
                <a:latin typeface="Candara" panose="020E0502030303020204" pitchFamily="34" charset="0"/>
              </a:rPr>
              <a:t>Yan Liu</a:t>
            </a:r>
            <a:r>
              <a:rPr lang="en-US" sz="2000" b="1" baseline="30000" dirty="0">
                <a:latin typeface="Candara" panose="020E0502030303020204" pitchFamily="34" charset="0"/>
              </a:rPr>
              <a:t>3</a:t>
            </a:r>
            <a:r>
              <a:rPr lang="en-US" sz="2000" b="1" dirty="0">
                <a:latin typeface="Candara" panose="020E0502030303020204" pitchFamily="34" charset="0"/>
              </a:rPr>
              <a:t>, </a:t>
            </a:r>
            <a:r>
              <a:rPr lang="en-US" sz="2000" b="1" dirty="0" smtClean="0">
                <a:latin typeface="Candara" panose="020E0502030303020204" pitchFamily="34" charset="0"/>
              </a:rPr>
              <a:t>Crystal Schaaf</a:t>
            </a:r>
            <a:r>
              <a:rPr lang="en-US" sz="2000" b="1" baseline="30000" dirty="0" smtClean="0">
                <a:latin typeface="Candara" panose="020E0502030303020204" pitchFamily="34" charset="0"/>
              </a:rPr>
              <a:t>3</a:t>
            </a:r>
            <a:r>
              <a:rPr lang="en-US" sz="2000" b="1" dirty="0" smtClean="0">
                <a:latin typeface="Candara" panose="020E0502030303020204" pitchFamily="34" charset="0"/>
              </a:rPr>
              <a:t>, Jianmin Wang</a:t>
            </a:r>
            <a:r>
              <a:rPr lang="en-US" sz="2000" b="1" baseline="30000" dirty="0">
                <a:latin typeface="Candara" panose="020E0502030303020204" pitchFamily="34" charset="0"/>
              </a:rPr>
              <a:t>1</a:t>
            </a:r>
            <a:r>
              <a:rPr lang="en-US" sz="2000" b="1" dirty="0" smtClean="0">
                <a:latin typeface="Candara" panose="020E0502030303020204" pitchFamily="34" charset="0"/>
              </a:rPr>
              <a:t>  </a:t>
            </a:r>
          </a:p>
          <a:p>
            <a:pPr algn="ctr" fontAlgn="base">
              <a:spcBef>
                <a:spcPct val="0"/>
              </a:spcBef>
              <a:spcAft>
                <a:spcPct val="0"/>
              </a:spcAft>
            </a:pPr>
            <a:endParaRPr lang="en-US" sz="2000" b="1" dirty="0" smtClean="0">
              <a:solidFill>
                <a:prstClr val="black"/>
              </a:solidFill>
              <a:latin typeface="Candara" panose="020E0502030303020204" pitchFamily="34" charset="0"/>
            </a:endParaRPr>
          </a:p>
          <a:p>
            <a:pPr algn="ctr" fontAlgn="base">
              <a:spcBef>
                <a:spcPct val="0"/>
              </a:spcBef>
              <a:spcAft>
                <a:spcPct val="0"/>
              </a:spcAft>
            </a:pPr>
            <a:endParaRPr lang="en-US" sz="1400" b="1" dirty="0">
              <a:solidFill>
                <a:prstClr val="black"/>
              </a:solidFill>
              <a:latin typeface="Candara" panose="020E0502030303020204" pitchFamily="34" charset="0"/>
            </a:endParaRPr>
          </a:p>
          <a:p>
            <a:pPr marL="114300" indent="-114300">
              <a:spcAft>
                <a:spcPts val="600"/>
              </a:spcAft>
            </a:pPr>
            <a:r>
              <a:rPr lang="en-US" b="1" baseline="30000" dirty="0">
                <a:solidFill>
                  <a:schemeClr val="accent1">
                    <a:lumMod val="75000"/>
                  </a:schemeClr>
                </a:solidFill>
                <a:latin typeface="Candara" panose="020E0502030303020204" pitchFamily="34" charset="0"/>
              </a:rPr>
              <a:t>1</a:t>
            </a:r>
            <a:r>
              <a:rPr lang="en-US" b="1" dirty="0">
                <a:solidFill>
                  <a:schemeClr val="accent1">
                    <a:lumMod val="75000"/>
                  </a:schemeClr>
                </a:solidFill>
                <a:latin typeface="Candara" panose="020E0502030303020204" pitchFamily="34" charset="0"/>
              </a:rPr>
              <a:t>Geospatial Sciences Center of Excellence, South Dakota State University, Brookings, SD  </a:t>
            </a:r>
          </a:p>
          <a:p>
            <a:pPr marL="114300" indent="-114300">
              <a:spcAft>
                <a:spcPts val="600"/>
              </a:spcAft>
            </a:pPr>
            <a:r>
              <a:rPr lang="en-US" b="1" baseline="30000" dirty="0">
                <a:solidFill>
                  <a:schemeClr val="accent1">
                    <a:lumMod val="75000"/>
                  </a:schemeClr>
                </a:solidFill>
                <a:latin typeface="Candara" panose="020E0502030303020204" pitchFamily="34" charset="0"/>
              </a:rPr>
              <a:t>2</a:t>
            </a:r>
            <a:r>
              <a:rPr lang="en-US" b="1" dirty="0">
                <a:solidFill>
                  <a:schemeClr val="accent1">
                    <a:lumMod val="75000"/>
                  </a:schemeClr>
                </a:solidFill>
                <a:latin typeface="Candara" panose="020E0502030303020204" pitchFamily="34" charset="0"/>
              </a:rPr>
              <a:t>Department of Earth and Environment, Boston University, Boston MA</a:t>
            </a:r>
          </a:p>
          <a:p>
            <a:pPr marL="114300" indent="-114300">
              <a:spcAft>
                <a:spcPts val="600"/>
              </a:spcAft>
            </a:pPr>
            <a:r>
              <a:rPr lang="en-US" b="1" baseline="30000" dirty="0">
                <a:solidFill>
                  <a:schemeClr val="accent1">
                    <a:lumMod val="75000"/>
                  </a:schemeClr>
                </a:solidFill>
                <a:latin typeface="Candara" panose="020E0502030303020204" pitchFamily="34" charset="0"/>
              </a:rPr>
              <a:t>3</a:t>
            </a:r>
            <a:r>
              <a:rPr lang="en-US" b="1" dirty="0">
                <a:solidFill>
                  <a:schemeClr val="accent1">
                    <a:lumMod val="75000"/>
                  </a:schemeClr>
                </a:solidFill>
                <a:latin typeface="Candara" panose="020E0502030303020204" pitchFamily="34" charset="0"/>
              </a:rPr>
              <a:t>School for the Environment, University of Massachusetts Boston, Boston </a:t>
            </a:r>
            <a:r>
              <a:rPr lang="en-US" b="1" dirty="0" smtClean="0">
                <a:solidFill>
                  <a:schemeClr val="accent1">
                    <a:lumMod val="75000"/>
                  </a:schemeClr>
                </a:solidFill>
                <a:latin typeface="Candara" panose="020E0502030303020204" pitchFamily="34" charset="0"/>
              </a:rPr>
              <a:t>MA</a:t>
            </a:r>
            <a:endParaRPr lang="en-US" b="1" dirty="0">
              <a:solidFill>
                <a:schemeClr val="accent1">
                  <a:lumMod val="75000"/>
                </a:schemeClr>
              </a:solidFill>
              <a:latin typeface="Candara" panose="020E0502030303020204" pitchFamily="34" charset="0"/>
            </a:endParaRPr>
          </a:p>
        </p:txBody>
      </p:sp>
      <p:sp>
        <p:nvSpPr>
          <p:cNvPr id="8" name="Rectangle 7"/>
          <p:cNvSpPr/>
          <p:nvPr/>
        </p:nvSpPr>
        <p:spPr>
          <a:xfrm>
            <a:off x="990600" y="5791200"/>
            <a:ext cx="7658100" cy="646331"/>
          </a:xfrm>
          <a:prstGeom prst="rect">
            <a:avLst/>
          </a:prstGeom>
        </p:spPr>
        <p:txBody>
          <a:bodyPr wrap="square">
            <a:spAutoFit/>
          </a:bodyPr>
          <a:lstStyle/>
          <a:p>
            <a:r>
              <a:rPr lang="en-US" dirty="0"/>
              <a:t> </a:t>
            </a:r>
          </a:p>
          <a:p>
            <a:r>
              <a:rPr lang="en-US" b="1" dirty="0" smtClean="0">
                <a:hlinkClick r:id="rId2"/>
              </a:rPr>
              <a:t>Xiaoyang.Zhang@sdstate.edu</a:t>
            </a:r>
            <a:endParaRPr lang="en-US" b="1" dirty="0"/>
          </a:p>
        </p:txBody>
      </p:sp>
      <p:sp>
        <p:nvSpPr>
          <p:cNvPr id="9" name="TextBox 1"/>
          <p:cNvSpPr txBox="1">
            <a:spLocks noChangeArrowheads="1"/>
          </p:cNvSpPr>
          <p:nvPr/>
        </p:nvSpPr>
        <p:spPr bwMode="auto">
          <a:xfrm>
            <a:off x="0" y="243959"/>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2000" b="1" dirty="0" smtClean="0">
                <a:solidFill>
                  <a:schemeClr val="accent2">
                    <a:lumMod val="75000"/>
                  </a:schemeClr>
                </a:solidFill>
                <a:latin typeface="Candara" panose="020E0502030303020204" pitchFamily="34" charset="0"/>
              </a:rPr>
              <a:t>2016 MODIS/VIIRS Science Meeting, June 6-10</a:t>
            </a:r>
            <a:endParaRPr lang="en-US" sz="2000" b="1" dirty="0">
              <a:solidFill>
                <a:schemeClr val="accent2">
                  <a:lumMod val="75000"/>
                </a:schemeClr>
              </a:solidFill>
              <a:latin typeface="Candara" panose="020E0502030303020204" pitchFamily="34" charset="0"/>
            </a:endParaRPr>
          </a:p>
        </p:txBody>
      </p:sp>
      <p:sp>
        <p:nvSpPr>
          <p:cNvPr id="6" name="AutoShape 2" descr="https://www.nasa.gov/sites/all/themes/custom/nasatwo/images/nasa-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057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0" y="16507"/>
            <a:ext cx="9144000" cy="790392"/>
          </a:xfrm>
        </p:spPr>
        <p:txBody>
          <a:bodyPr>
            <a:noAutofit/>
          </a:bodyPr>
          <a:lstStyle/>
          <a:p>
            <a:r>
              <a:rPr lang="en-US" sz="2800" b="1" dirty="0">
                <a:solidFill>
                  <a:srgbClr val="C00000"/>
                </a:solidFill>
                <a:latin typeface="Candara" panose="020E0502030303020204" pitchFamily="34" charset="0"/>
              </a:rPr>
              <a:t>Comparison of Phenological </a:t>
            </a:r>
            <a:r>
              <a:rPr lang="en-US" sz="2800" b="1" dirty="0" smtClean="0">
                <a:solidFill>
                  <a:srgbClr val="C00000"/>
                </a:solidFill>
                <a:latin typeface="Candara" panose="020E0502030303020204" pitchFamily="34" charset="0"/>
              </a:rPr>
              <a:t>Dates between </a:t>
            </a:r>
            <a:br>
              <a:rPr lang="en-US" sz="2800" b="1" dirty="0" smtClean="0">
                <a:solidFill>
                  <a:srgbClr val="C00000"/>
                </a:solidFill>
                <a:latin typeface="Candara" panose="020E0502030303020204" pitchFamily="34" charset="0"/>
              </a:rPr>
            </a:br>
            <a:r>
              <a:rPr lang="en-US" sz="2800" b="1" dirty="0" smtClean="0">
                <a:solidFill>
                  <a:srgbClr val="C00000"/>
                </a:solidFill>
                <a:latin typeface="Candara" panose="020E0502030303020204" pitchFamily="34" charset="0"/>
              </a:rPr>
              <a:t>MODIS </a:t>
            </a:r>
            <a:r>
              <a:rPr lang="en-US" sz="2800" b="1" dirty="0">
                <a:solidFill>
                  <a:srgbClr val="C00000"/>
                </a:solidFill>
                <a:latin typeface="Candara" panose="020E0502030303020204" pitchFamily="34" charset="0"/>
              </a:rPr>
              <a:t>and VIIRS NBAR </a:t>
            </a:r>
            <a:r>
              <a:rPr lang="en-US" sz="2800" b="1" dirty="0" smtClean="0">
                <a:solidFill>
                  <a:srgbClr val="C00000"/>
                </a:solidFill>
                <a:latin typeface="Candara" panose="020E0502030303020204" pitchFamily="34" charset="0"/>
              </a:rPr>
              <a:t>Detections in western US</a:t>
            </a:r>
            <a:endParaRPr lang="en-US" sz="2800" dirty="0">
              <a:solidFill>
                <a:srgbClr val="C00000"/>
              </a:solidFill>
              <a:latin typeface="Candara" panose="020E0502030303020204" pitchFamily="34" charset="0"/>
            </a:endParaRPr>
          </a:p>
        </p:txBody>
      </p:sp>
      <p:pic>
        <p:nvPicPr>
          <p:cNvPr id="6" name="Picture 5" descr="C:\Users\Senthilnath.Jayavelu\Desktop\Prop_hist.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1999" y="4191000"/>
            <a:ext cx="6671733" cy="264244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19742" y="776600"/>
            <a:ext cx="3995057" cy="3414400"/>
            <a:chOff x="119742" y="854014"/>
            <a:chExt cx="3995057" cy="3467344"/>
          </a:xfrm>
        </p:grpSpPr>
        <p:pic>
          <p:nvPicPr>
            <p:cNvPr id="12" name="Picture 3" descr="D:\Post_doc_work\2015\Analysis\H08V05\Analysis_4\HPLM_Post_processed\New_fig\midsen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742" y="854014"/>
              <a:ext cx="3995057" cy="34673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874047"/>
              <a:ext cx="865423" cy="881063"/>
            </a:xfrm>
            <a:prstGeom prst="rect">
              <a:avLst/>
            </a:prstGeom>
          </p:spPr>
        </p:pic>
        <p:sp>
          <p:nvSpPr>
            <p:cNvPr id="13" name="Rectangle 12"/>
            <p:cNvSpPr/>
            <p:nvPr/>
          </p:nvSpPr>
          <p:spPr>
            <a:xfrm>
              <a:off x="699411" y="3955989"/>
              <a:ext cx="3297698" cy="324399"/>
            </a:xfrm>
            <a:prstGeom prst="rect">
              <a:avLst/>
            </a:prstGeom>
          </p:spPr>
          <p:txBody>
            <a:bodyPr wrap="none">
              <a:spAutoFit/>
            </a:bodyPr>
            <a:lstStyle/>
            <a:p>
              <a:pPr>
                <a:lnSpc>
                  <a:spcPct val="80000"/>
                </a:lnSpc>
                <a:defRPr/>
              </a:pPr>
              <a:r>
                <a:rPr lang="en-US" b="1" dirty="0">
                  <a:solidFill>
                    <a:schemeClr val="bg1"/>
                  </a:solidFill>
                  <a:latin typeface="Candara" panose="020E0502030303020204" pitchFamily="34" charset="0"/>
                </a:rPr>
                <a:t>Middle date of </a:t>
              </a:r>
              <a:r>
                <a:rPr lang="en-US" b="1" dirty="0" smtClean="0">
                  <a:solidFill>
                    <a:schemeClr val="bg1"/>
                  </a:solidFill>
                  <a:latin typeface="Candara" panose="020E0502030303020204" pitchFamily="34" charset="0"/>
                </a:rPr>
                <a:t>senescent phase</a:t>
              </a:r>
              <a:endParaRPr lang="en-US" b="1" dirty="0">
                <a:solidFill>
                  <a:schemeClr val="bg1"/>
                </a:solidFill>
                <a:latin typeface="Candara" panose="020E0502030303020204" pitchFamily="34" charset="0"/>
              </a:endParaRPr>
            </a:p>
          </p:txBody>
        </p:sp>
      </p:grpSp>
      <p:grpSp>
        <p:nvGrpSpPr>
          <p:cNvPr id="16" name="Group 15"/>
          <p:cNvGrpSpPr/>
          <p:nvPr/>
        </p:nvGrpSpPr>
        <p:grpSpPr>
          <a:xfrm>
            <a:off x="4514010" y="806899"/>
            <a:ext cx="3944189" cy="3384101"/>
            <a:chOff x="4514010" y="806899"/>
            <a:chExt cx="3944189" cy="3479080"/>
          </a:xfrm>
        </p:grpSpPr>
        <p:pic>
          <p:nvPicPr>
            <p:cNvPr id="11" name="Picture 3" descr="D:\Post_doc_work\2015\Analysis\H08V05\Analysis_4\HPLM_Post_processed\New_fig\Dorman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4010" y="806899"/>
              <a:ext cx="3944189" cy="3479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828037"/>
              <a:ext cx="865423" cy="881063"/>
            </a:xfrm>
            <a:prstGeom prst="rect">
              <a:avLst/>
            </a:prstGeom>
          </p:spPr>
        </p:pic>
        <p:sp>
          <p:nvSpPr>
            <p:cNvPr id="15" name="Rectangle 14"/>
            <p:cNvSpPr/>
            <p:nvPr/>
          </p:nvSpPr>
          <p:spPr>
            <a:xfrm>
              <a:off x="6172200" y="3815947"/>
              <a:ext cx="1784463" cy="328412"/>
            </a:xfrm>
            <a:prstGeom prst="rect">
              <a:avLst/>
            </a:prstGeom>
          </p:spPr>
          <p:txBody>
            <a:bodyPr wrap="none">
              <a:spAutoFit/>
            </a:bodyPr>
            <a:lstStyle/>
            <a:p>
              <a:pPr>
                <a:lnSpc>
                  <a:spcPct val="80000"/>
                </a:lnSpc>
                <a:defRPr/>
              </a:pPr>
              <a:r>
                <a:rPr lang="en-US" b="1" dirty="0" smtClean="0">
                  <a:solidFill>
                    <a:schemeClr val="bg1"/>
                  </a:solidFill>
                  <a:latin typeface="Candara" panose="020E0502030303020204" pitchFamily="34" charset="0"/>
                </a:rPr>
                <a:t>Dormancy onset</a:t>
              </a:r>
              <a:endParaRPr lang="en-US"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5554812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67236"/>
            <a:ext cx="5087029" cy="2886928"/>
          </a:xfrm>
          <a:prstGeom prst="rect">
            <a:avLst/>
          </a:prstGeom>
        </p:spPr>
      </p:pic>
      <p:sp>
        <p:nvSpPr>
          <p:cNvPr id="5" name="Title 1"/>
          <p:cNvSpPr>
            <a:spLocks noGrp="1"/>
          </p:cNvSpPr>
          <p:nvPr>
            <p:ph type="title"/>
          </p:nvPr>
        </p:nvSpPr>
        <p:spPr>
          <a:xfrm>
            <a:off x="304800" y="-39667"/>
            <a:ext cx="8229600" cy="762000"/>
          </a:xfrm>
        </p:spPr>
        <p:txBody>
          <a:bodyPr>
            <a:noAutofit/>
          </a:bodyPr>
          <a:lstStyle/>
          <a:p>
            <a:r>
              <a:rPr lang="en-US" sz="2800" b="1" dirty="0" smtClean="0">
                <a:solidFill>
                  <a:srgbClr val="C00000"/>
                </a:solidFill>
              </a:rPr>
              <a:t>Difference of Temporal EVI2 trajectory between </a:t>
            </a:r>
            <a:br>
              <a:rPr lang="en-US" sz="2800" b="1" dirty="0" smtClean="0">
                <a:solidFill>
                  <a:srgbClr val="C00000"/>
                </a:solidFill>
              </a:rPr>
            </a:br>
            <a:r>
              <a:rPr lang="en-US" sz="2800" b="1" dirty="0" smtClean="0">
                <a:solidFill>
                  <a:srgbClr val="C00000"/>
                </a:solidFill>
              </a:rPr>
              <a:t>VIIRS NBAR and MODIS NBAR Data</a:t>
            </a:r>
            <a:endParaRPr lang="en-US" sz="2800" b="1" dirty="0">
              <a:solidFill>
                <a:srgbClr val="C00000"/>
              </a:solidFill>
            </a:endParaRPr>
          </a:p>
        </p:txBody>
      </p:sp>
      <p:sp>
        <p:nvSpPr>
          <p:cNvPr id="2" name="Rectangle 1"/>
          <p:cNvSpPr/>
          <p:nvPr/>
        </p:nvSpPr>
        <p:spPr>
          <a:xfrm>
            <a:off x="1828800" y="940964"/>
            <a:ext cx="228600" cy="2713200"/>
          </a:xfrm>
          <a:prstGeom prst="rect">
            <a:avLst/>
          </a:prstGeom>
          <a:solidFill>
            <a:schemeClr val="accent1">
              <a:alpha val="700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087030" y="1981200"/>
            <a:ext cx="4081463" cy="3949743"/>
          </a:xfrm>
          <a:prstGeom prst="rect">
            <a:avLst/>
          </a:prstGeom>
        </p:spPr>
      </p:pic>
      <p:sp>
        <p:nvSpPr>
          <p:cNvPr id="9" name="TextBox 8"/>
          <p:cNvSpPr txBox="1"/>
          <p:nvPr/>
        </p:nvSpPr>
        <p:spPr>
          <a:xfrm>
            <a:off x="2543513" y="2895600"/>
            <a:ext cx="914400" cy="369332"/>
          </a:xfrm>
          <a:prstGeom prst="rect">
            <a:avLst/>
          </a:prstGeom>
          <a:noFill/>
        </p:spPr>
        <p:txBody>
          <a:bodyPr wrap="square" rtlCol="0">
            <a:spAutoFit/>
          </a:bodyPr>
          <a:lstStyle/>
          <a:p>
            <a:r>
              <a:rPr lang="en-US" b="1" dirty="0" smtClean="0">
                <a:solidFill>
                  <a:srgbClr val="D2911C"/>
                </a:solidFill>
                <a:latin typeface="Candara" panose="020E0502030303020204" pitchFamily="34" charset="0"/>
              </a:rPr>
              <a:t>Case 1</a:t>
            </a:r>
            <a:endParaRPr lang="en-US" b="1" dirty="0">
              <a:solidFill>
                <a:srgbClr val="D2911C"/>
              </a:solidFill>
              <a:latin typeface="Candara" panose="020E0502030303020204" pitchFamily="34" charset="0"/>
            </a:endParaRPr>
          </a:p>
        </p:txBody>
      </p:sp>
      <p:grpSp>
        <p:nvGrpSpPr>
          <p:cNvPr id="3" name="Group 2"/>
          <p:cNvGrpSpPr/>
          <p:nvPr/>
        </p:nvGrpSpPr>
        <p:grpSpPr>
          <a:xfrm>
            <a:off x="-1" y="3733800"/>
            <a:ext cx="5087029" cy="3105148"/>
            <a:chOff x="-1" y="3733800"/>
            <a:chExt cx="5087029" cy="3105148"/>
          </a:xfrm>
        </p:grpSpPr>
        <p:pic>
          <p:nvPicPr>
            <p:cNvPr id="8" name="Picture 7"/>
            <p:cNvPicPr>
              <a:picLocks noChangeAspect="1"/>
            </p:cNvPicPr>
            <p:nvPr/>
          </p:nvPicPr>
          <p:blipFill>
            <a:blip r:embed="rId4"/>
            <a:stretch>
              <a:fillRect/>
            </a:stretch>
          </p:blipFill>
          <p:spPr>
            <a:xfrm>
              <a:off x="-1" y="3733800"/>
              <a:ext cx="5087029" cy="3105148"/>
            </a:xfrm>
            <a:prstGeom prst="rect">
              <a:avLst/>
            </a:prstGeom>
          </p:spPr>
        </p:pic>
        <p:sp>
          <p:nvSpPr>
            <p:cNvPr id="11" name="TextBox 10"/>
            <p:cNvSpPr txBox="1"/>
            <p:nvPr/>
          </p:nvSpPr>
          <p:spPr>
            <a:xfrm>
              <a:off x="3962400" y="4218143"/>
              <a:ext cx="914400" cy="369332"/>
            </a:xfrm>
            <a:prstGeom prst="rect">
              <a:avLst/>
            </a:prstGeom>
            <a:noFill/>
          </p:spPr>
          <p:txBody>
            <a:bodyPr wrap="square" rtlCol="0">
              <a:spAutoFit/>
            </a:bodyPr>
            <a:lstStyle/>
            <a:p>
              <a:r>
                <a:rPr lang="en-US" b="1" dirty="0" smtClean="0">
                  <a:solidFill>
                    <a:srgbClr val="D2911C"/>
                  </a:solidFill>
                  <a:latin typeface="Candara" panose="020E0502030303020204" pitchFamily="34" charset="0"/>
                </a:rPr>
                <a:t>Case 2</a:t>
              </a:r>
              <a:endParaRPr lang="en-US" b="1" dirty="0">
                <a:solidFill>
                  <a:srgbClr val="D2911C"/>
                </a:solidFill>
                <a:latin typeface="Candara" panose="020E0502030303020204" pitchFamily="34" charset="0"/>
              </a:endParaRPr>
            </a:p>
          </p:txBody>
        </p:sp>
      </p:grpSp>
    </p:spTree>
    <p:extLst>
      <p:ext uri="{BB962C8B-B14F-4D97-AF65-F5344CB8AC3E}">
        <p14:creationId xmlns:p14="http://schemas.microsoft.com/office/powerpoint/2010/main" val="3730542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8" y="44165"/>
            <a:ext cx="8153400" cy="838200"/>
          </a:xfrm>
        </p:spPr>
        <p:txBody>
          <a:bodyPr>
            <a:noAutofit/>
          </a:bodyPr>
          <a:lstStyle/>
          <a:p>
            <a:r>
              <a:rPr lang="en-US" sz="2800" b="1" dirty="0">
                <a:solidFill>
                  <a:srgbClr val="C00000"/>
                </a:solidFill>
                <a:latin typeface="Candara" panose="020E0502030303020204" pitchFamily="34" charset="0"/>
              </a:rPr>
              <a:t>Validation of VIIRS Phenology </a:t>
            </a:r>
            <a:r>
              <a:rPr lang="en-US" sz="2800" b="1" dirty="0" smtClean="0">
                <a:solidFill>
                  <a:srgbClr val="C00000"/>
                </a:solidFill>
                <a:latin typeface="Candara" panose="020E0502030303020204" pitchFamily="34" charset="0"/>
              </a:rPr>
              <a:t>Using </a:t>
            </a:r>
            <a:r>
              <a:rPr lang="en-US" sz="2800" b="1" dirty="0" err="1">
                <a:solidFill>
                  <a:srgbClr val="C00000"/>
                </a:solidFill>
                <a:latin typeface="Candara" panose="020E0502030303020204" pitchFamily="34" charset="0"/>
              </a:rPr>
              <a:t>Phenocam</a:t>
            </a:r>
            <a:r>
              <a:rPr lang="en-US" sz="2800" b="1" dirty="0">
                <a:solidFill>
                  <a:srgbClr val="C00000"/>
                </a:solidFill>
                <a:latin typeface="Candara" panose="020E0502030303020204" pitchFamily="34" charset="0"/>
              </a:rPr>
              <a:t> Data</a:t>
            </a:r>
            <a:endParaRPr lang="en-US" sz="2800" dirty="0">
              <a:solidFill>
                <a:srgbClr val="C00000"/>
              </a:solidFill>
              <a:latin typeface="Candara" panose="020E0502030303020204" pitchFamily="34" charset="0"/>
            </a:endParaRPr>
          </a:p>
        </p:txBody>
      </p:sp>
      <p:grpSp>
        <p:nvGrpSpPr>
          <p:cNvPr id="4" name="Group 3"/>
          <p:cNvGrpSpPr/>
          <p:nvPr/>
        </p:nvGrpSpPr>
        <p:grpSpPr>
          <a:xfrm>
            <a:off x="-10291" y="880693"/>
            <a:ext cx="5115691" cy="2495550"/>
            <a:chOff x="143554" y="685800"/>
            <a:chExt cx="3733800" cy="2570100"/>
          </a:xfrm>
        </p:grpSpPr>
        <p:pic>
          <p:nvPicPr>
            <p:cNvPr id="5122" name="Picture 2" descr="Phenocam 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3554" y="685800"/>
              <a:ext cx="3733800" cy="2570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212" y="2917345"/>
              <a:ext cx="2516981" cy="307777"/>
            </a:xfrm>
            <a:prstGeom prst="rect">
              <a:avLst/>
            </a:prstGeom>
          </p:spPr>
          <p:txBody>
            <a:bodyPr wrap="none">
              <a:spAutoFit/>
            </a:bodyPr>
            <a:lstStyle/>
            <a:p>
              <a:r>
                <a:rPr lang="en-US" sz="1400" dirty="0"/>
                <a:t>http://richardsonlab.fas.harvard.edu/</a:t>
              </a:r>
            </a:p>
          </p:txBody>
        </p:sp>
      </p:grpSp>
      <p:grpSp>
        <p:nvGrpSpPr>
          <p:cNvPr id="10" name="Group 9"/>
          <p:cNvGrpSpPr/>
          <p:nvPr/>
        </p:nvGrpSpPr>
        <p:grpSpPr>
          <a:xfrm>
            <a:off x="2720" y="3488499"/>
            <a:ext cx="8610599" cy="3352800"/>
            <a:chOff x="304800" y="2667000"/>
            <a:chExt cx="8610599" cy="4060671"/>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2667000"/>
              <a:ext cx="8610599" cy="406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257300" y="3200400"/>
              <a:ext cx="2552700" cy="3065540"/>
              <a:chOff x="1257300" y="3200400"/>
              <a:chExt cx="2552700" cy="3065540"/>
            </a:xfrm>
          </p:grpSpPr>
          <p:cxnSp>
            <p:nvCxnSpPr>
              <p:cNvPr id="20" name="Straight Arrow Connector 19"/>
              <p:cNvCxnSpPr/>
              <p:nvPr/>
            </p:nvCxnSpPr>
            <p:spPr>
              <a:xfrm flipH="1">
                <a:off x="1371600" y="4572000"/>
                <a:ext cx="1600200" cy="914400"/>
              </a:xfrm>
              <a:prstGeom prst="straightConnector1">
                <a:avLst/>
              </a:prstGeom>
              <a:ln w="31750">
                <a:solidFill>
                  <a:srgbClr val="CC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209800" y="4572000"/>
                <a:ext cx="990600" cy="990600"/>
              </a:xfrm>
              <a:prstGeom prst="straightConnector1">
                <a:avLst/>
              </a:prstGeom>
              <a:ln w="31750">
                <a:solidFill>
                  <a:srgbClr val="CC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200400" y="4191000"/>
                <a:ext cx="381000" cy="1295400"/>
              </a:xfrm>
              <a:prstGeom prst="straightConnector1">
                <a:avLst/>
              </a:prstGeom>
              <a:ln w="31750">
                <a:solidFill>
                  <a:srgbClr val="CC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257300" y="3886200"/>
                <a:ext cx="2400300" cy="2379740"/>
              </a:xfrm>
              <a:prstGeom prst="straightConnector1">
                <a:avLst/>
              </a:prstGeom>
              <a:ln w="31750">
                <a:solidFill>
                  <a:srgbClr val="CC99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362200" y="3200400"/>
                <a:ext cx="1447800" cy="3065540"/>
              </a:xfrm>
              <a:prstGeom prst="straightConnector1">
                <a:avLst/>
              </a:prstGeom>
              <a:ln w="31750">
                <a:solidFill>
                  <a:srgbClr val="CC990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486400" y="3276600"/>
              <a:ext cx="1828800" cy="3048000"/>
              <a:chOff x="5486400" y="3276600"/>
              <a:chExt cx="1828800" cy="3048000"/>
            </a:xfrm>
          </p:grpSpPr>
          <p:cxnSp>
            <p:nvCxnSpPr>
              <p:cNvPr id="14" name="Straight Arrow Connector 13"/>
              <p:cNvCxnSpPr/>
              <p:nvPr/>
            </p:nvCxnSpPr>
            <p:spPr>
              <a:xfrm flipH="1">
                <a:off x="5486400" y="3276600"/>
                <a:ext cx="304800" cy="2249410"/>
              </a:xfrm>
              <a:prstGeom prst="straightConnector1">
                <a:avLst/>
              </a:prstGeom>
              <a:ln w="3175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96000" y="3581400"/>
                <a:ext cx="304800" cy="1944610"/>
              </a:xfrm>
              <a:prstGeom prst="straightConnector1">
                <a:avLst/>
              </a:prstGeom>
              <a:ln w="3175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24600" y="3886200"/>
                <a:ext cx="838200" cy="1704975"/>
              </a:xfrm>
              <a:prstGeom prst="straightConnector1">
                <a:avLst/>
              </a:prstGeom>
              <a:ln w="3175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648326" y="4191000"/>
                <a:ext cx="904874" cy="2074940"/>
              </a:xfrm>
              <a:prstGeom prst="straightConnector1">
                <a:avLst/>
              </a:prstGeom>
              <a:ln w="317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477000" y="4401305"/>
                <a:ext cx="381000" cy="1923295"/>
              </a:xfrm>
              <a:prstGeom prst="straightConnector1">
                <a:avLst/>
              </a:prstGeom>
              <a:ln w="317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162800" y="4553705"/>
                <a:ext cx="152400" cy="1770895"/>
              </a:xfrm>
              <a:prstGeom prst="straightConnector1">
                <a:avLst/>
              </a:prstGeom>
              <a:ln w="317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5196792" y="923600"/>
            <a:ext cx="3986212" cy="2393278"/>
            <a:chOff x="5196792" y="923600"/>
            <a:chExt cx="3986212" cy="2393278"/>
          </a:xfrm>
        </p:grpSpPr>
        <p:graphicFrame>
          <p:nvGraphicFramePr>
            <p:cNvPr id="25" name="Object 24"/>
            <p:cNvGraphicFramePr>
              <a:graphicFrameLocks noChangeAspect="1"/>
            </p:cNvGraphicFramePr>
            <p:nvPr>
              <p:extLst>
                <p:ext uri="{D42A27DB-BD31-4B8C-83A1-F6EECF244321}">
                  <p14:modId xmlns:p14="http://schemas.microsoft.com/office/powerpoint/2010/main" val="1729127531"/>
                </p:ext>
              </p:extLst>
            </p:nvPr>
          </p:nvGraphicFramePr>
          <p:xfrm>
            <a:off x="6293641" y="1279570"/>
            <a:ext cx="2023384" cy="721504"/>
          </p:xfrm>
          <a:graphic>
            <a:graphicData uri="http://schemas.openxmlformats.org/presentationml/2006/ole">
              <mc:AlternateContent xmlns:mc="http://schemas.openxmlformats.org/markup-compatibility/2006">
                <mc:Choice xmlns:v="urn:schemas-microsoft-com:vml" Requires="v">
                  <p:oleObj spid="_x0000_s9363" name="Equation" r:id="rId5" imgW="1130040" imgH="393480" progId="Equation.3">
                    <p:embed/>
                  </p:oleObj>
                </mc:Choice>
                <mc:Fallback>
                  <p:oleObj name="Equation" r:id="rId5" imgW="1130040" imgH="393480" progId="Equation.3">
                    <p:embed/>
                    <p:pic>
                      <p:nvPicPr>
                        <p:cNvPr id="5" name="Object 4"/>
                        <p:cNvPicPr>
                          <a:picLocks noChangeAspect="1" noChangeArrowheads="1"/>
                        </p:cNvPicPr>
                        <p:nvPr/>
                      </p:nvPicPr>
                      <p:blipFill>
                        <a:blip r:embed="rId6"/>
                        <a:srcRect/>
                        <a:stretch>
                          <a:fillRect/>
                        </a:stretch>
                      </p:blipFill>
                      <p:spPr bwMode="auto">
                        <a:xfrm>
                          <a:off x="6293641" y="1279570"/>
                          <a:ext cx="2023384" cy="721504"/>
                        </a:xfrm>
                        <a:prstGeom prst="rect">
                          <a:avLst/>
                        </a:prstGeom>
                        <a:solidFill>
                          <a:srgbClr val="FFFFFF"/>
                        </a:solid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180206275"/>
                </p:ext>
              </p:extLst>
            </p:nvPr>
          </p:nvGraphicFramePr>
          <p:xfrm>
            <a:off x="6384470" y="2518115"/>
            <a:ext cx="1610857" cy="798763"/>
          </p:xfrm>
          <a:graphic>
            <a:graphicData uri="http://schemas.openxmlformats.org/presentationml/2006/ole">
              <mc:AlternateContent xmlns:mc="http://schemas.openxmlformats.org/markup-compatibility/2006">
                <mc:Choice xmlns:v="urn:schemas-microsoft-com:vml" Requires="v">
                  <p:oleObj spid="_x0000_s9364" name="Equation" r:id="rId7" imgW="812520" imgH="393480" progId="Equation.3">
                    <p:embed/>
                  </p:oleObj>
                </mc:Choice>
                <mc:Fallback>
                  <p:oleObj name="Equation" r:id="rId7" imgW="812520" imgH="393480" progId="Equation.3">
                    <p:embed/>
                    <p:pic>
                      <p:nvPicPr>
                        <p:cNvPr id="7" name="Object 6"/>
                        <p:cNvPicPr>
                          <a:picLocks noChangeAspect="1" noChangeArrowheads="1"/>
                        </p:cNvPicPr>
                        <p:nvPr/>
                      </p:nvPicPr>
                      <p:blipFill>
                        <a:blip r:embed="rId8"/>
                        <a:srcRect/>
                        <a:stretch>
                          <a:fillRect/>
                        </a:stretch>
                      </p:blipFill>
                      <p:spPr bwMode="auto">
                        <a:xfrm>
                          <a:off x="6384470" y="2518115"/>
                          <a:ext cx="1610857" cy="798763"/>
                        </a:xfrm>
                        <a:prstGeom prst="rect">
                          <a:avLst/>
                        </a:prstGeom>
                        <a:solidFill>
                          <a:srgbClr val="FFFFFF"/>
                        </a:solidFill>
                        <a:ln>
                          <a:noFill/>
                        </a:ln>
                        <a:extLst/>
                      </p:spPr>
                    </p:pic>
                  </p:oleObj>
                </mc:Fallback>
              </mc:AlternateContent>
            </a:graphicData>
          </a:graphic>
        </p:graphicFrame>
        <p:sp>
          <p:nvSpPr>
            <p:cNvPr id="27" name="Rectangle 26"/>
            <p:cNvSpPr/>
            <p:nvPr/>
          </p:nvSpPr>
          <p:spPr>
            <a:xfrm>
              <a:off x="5196792" y="923600"/>
              <a:ext cx="3986212" cy="400110"/>
            </a:xfrm>
            <a:prstGeom prst="rect">
              <a:avLst/>
            </a:prstGeom>
          </p:spPr>
          <p:txBody>
            <a:bodyPr wrap="square">
              <a:spAutoFit/>
            </a:bodyPr>
            <a:lstStyle/>
            <a:p>
              <a:r>
                <a:rPr lang="en-US" sz="2000" b="1" dirty="0" smtClean="0"/>
                <a:t>Green </a:t>
              </a:r>
              <a:r>
                <a:rPr lang="en-US" sz="2000" b="1" dirty="0"/>
                <a:t>chromatic </a:t>
              </a:r>
              <a:r>
                <a:rPr lang="en-US" sz="2000" b="1" dirty="0" smtClean="0"/>
                <a:t>coordinate (GCC):</a:t>
              </a:r>
              <a:endParaRPr lang="en-US" sz="2000" b="1" dirty="0"/>
            </a:p>
          </p:txBody>
        </p:sp>
        <p:sp>
          <p:nvSpPr>
            <p:cNvPr id="28" name="Rectangle 27"/>
            <p:cNvSpPr/>
            <p:nvPr/>
          </p:nvSpPr>
          <p:spPr>
            <a:xfrm>
              <a:off x="5285011" y="2137316"/>
              <a:ext cx="3590925" cy="400110"/>
            </a:xfrm>
            <a:prstGeom prst="rect">
              <a:avLst/>
            </a:prstGeom>
          </p:spPr>
          <p:txBody>
            <a:bodyPr wrap="square">
              <a:spAutoFit/>
            </a:bodyPr>
            <a:lstStyle/>
            <a:p>
              <a:r>
                <a:rPr lang="en-US" sz="2000" b="1" dirty="0" smtClean="0"/>
                <a:t>Vegetation </a:t>
              </a:r>
              <a:r>
                <a:rPr lang="en-US" sz="2000" b="1" dirty="0"/>
                <a:t>contrast index (VCI) </a:t>
              </a:r>
              <a:r>
                <a:rPr lang="en-US" sz="2000" b="1" dirty="0" smtClean="0"/>
                <a:t>:</a:t>
              </a:r>
            </a:p>
          </p:txBody>
        </p:sp>
      </p:grpSp>
    </p:spTree>
    <p:extLst>
      <p:ext uri="{BB962C8B-B14F-4D97-AF65-F5344CB8AC3E}">
        <p14:creationId xmlns:p14="http://schemas.microsoft.com/office/powerpoint/2010/main" val="105719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b="1"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Comparison of phenology transition dates between </a:t>
            </a:r>
            <a:r>
              <a:rPr lang="en-US" altLang="zh-CN" sz="3200" b="1" dirty="0" err="1">
                <a:solidFill>
                  <a:srgbClr val="C00000"/>
                </a:solidFill>
                <a:latin typeface="Candara" panose="020E0502030303020204" pitchFamily="34" charset="0"/>
                <a:ea typeface="Times New Roman" panose="02020603050405020304" pitchFamily="18" charset="0"/>
                <a:cs typeface="Times New Roman" panose="02020603050405020304" pitchFamily="18" charset="0"/>
              </a:rPr>
              <a:t>PhenoCam</a:t>
            </a:r>
            <a:r>
              <a:rPr lang="en-US" altLang="zh-CN" sz="3200" b="1"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and VIIRS observations </a:t>
            </a:r>
            <a:endParaRPr lang="en-US" sz="3200" dirty="0"/>
          </a:p>
        </p:txBody>
      </p:sp>
      <p:sp>
        <p:nvSpPr>
          <p:cNvPr id="4" name="Rectangle 1"/>
          <p:cNvSpPr>
            <a:spLocks noChangeArrowheads="1"/>
          </p:cNvSpPr>
          <p:nvPr/>
        </p:nvSpPr>
        <p:spPr bwMode="auto">
          <a:xfrm>
            <a:off x="914400" y="2286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83030390"/>
              </p:ext>
            </p:extLst>
          </p:nvPr>
        </p:nvGraphicFramePr>
        <p:xfrm>
          <a:off x="190500" y="1524000"/>
          <a:ext cx="8762999" cy="4026685"/>
        </p:xfrm>
        <a:graphic>
          <a:graphicData uri="http://schemas.openxmlformats.org/drawingml/2006/table">
            <a:tbl>
              <a:tblPr firstRow="1" firstCol="1" bandRow="1">
                <a:tableStyleId>{5C22544A-7EE6-4342-B048-85BDC9FD1C3A}</a:tableStyleId>
              </a:tblPr>
              <a:tblGrid>
                <a:gridCol w="741941">
                  <a:extLst>
                    <a:ext uri="{9D8B030D-6E8A-4147-A177-3AD203B41FA5}">
                      <a16:colId xmlns:a16="http://schemas.microsoft.com/office/drawing/2014/main" xmlns="" val="3214989107"/>
                    </a:ext>
                  </a:extLst>
                </a:gridCol>
                <a:gridCol w="1007043">
                  <a:extLst>
                    <a:ext uri="{9D8B030D-6E8A-4147-A177-3AD203B41FA5}">
                      <a16:colId xmlns:a16="http://schemas.microsoft.com/office/drawing/2014/main" xmlns="" val="2318753331"/>
                    </a:ext>
                  </a:extLst>
                </a:gridCol>
                <a:gridCol w="1084509">
                  <a:extLst>
                    <a:ext uri="{9D8B030D-6E8A-4147-A177-3AD203B41FA5}">
                      <a16:colId xmlns:a16="http://schemas.microsoft.com/office/drawing/2014/main" xmlns="" val="2163683369"/>
                    </a:ext>
                  </a:extLst>
                </a:gridCol>
                <a:gridCol w="1161973">
                  <a:extLst>
                    <a:ext uri="{9D8B030D-6E8A-4147-A177-3AD203B41FA5}">
                      <a16:colId xmlns:a16="http://schemas.microsoft.com/office/drawing/2014/main" xmlns="" val="3786165015"/>
                    </a:ext>
                  </a:extLst>
                </a:gridCol>
                <a:gridCol w="1285917">
                  <a:extLst>
                    <a:ext uri="{9D8B030D-6E8A-4147-A177-3AD203B41FA5}">
                      <a16:colId xmlns:a16="http://schemas.microsoft.com/office/drawing/2014/main" xmlns="" val="606559548"/>
                    </a:ext>
                  </a:extLst>
                </a:gridCol>
                <a:gridCol w="1175565">
                  <a:extLst>
                    <a:ext uri="{9D8B030D-6E8A-4147-A177-3AD203B41FA5}">
                      <a16:colId xmlns:a16="http://schemas.microsoft.com/office/drawing/2014/main" xmlns="" val="370639661"/>
                    </a:ext>
                  </a:extLst>
                </a:gridCol>
                <a:gridCol w="1277352">
                  <a:extLst>
                    <a:ext uri="{9D8B030D-6E8A-4147-A177-3AD203B41FA5}">
                      <a16:colId xmlns:a16="http://schemas.microsoft.com/office/drawing/2014/main" xmlns="" val="3406031473"/>
                    </a:ext>
                  </a:extLst>
                </a:gridCol>
                <a:gridCol w="1028699">
                  <a:extLst>
                    <a:ext uri="{9D8B030D-6E8A-4147-A177-3AD203B41FA5}">
                      <a16:colId xmlns:a16="http://schemas.microsoft.com/office/drawing/2014/main" xmlns="" val="446754022"/>
                    </a:ext>
                  </a:extLst>
                </a:gridCol>
              </a:tblGrid>
              <a:tr h="992298">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
                        <a:lnSpc>
                          <a:spcPct val="106000"/>
                        </a:lnSpc>
                        <a:spcBef>
                          <a:spcPts val="0"/>
                        </a:spcBef>
                        <a:spcAft>
                          <a:spcPts val="0"/>
                        </a:spcAft>
                      </a:pPr>
                      <a:r>
                        <a:rPr lang="en-US" sz="1800" b="1" kern="1200">
                          <a:effectLst/>
                        </a:rPr>
                        <a:t>Greenup onset</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fontAlgn="b">
                        <a:lnSpc>
                          <a:spcPct val="106000"/>
                        </a:lnSpc>
                        <a:spcBef>
                          <a:spcPts val="0"/>
                        </a:spcBef>
                        <a:spcAft>
                          <a:spcPts val="0"/>
                        </a:spcAft>
                      </a:pPr>
                      <a:r>
                        <a:rPr lang="en-US" sz="1800" b="1" kern="1200">
                          <a:effectLst/>
                        </a:rPr>
                        <a:t>Mid-greenup </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fontAlgn="b">
                        <a:lnSpc>
                          <a:spcPct val="106000"/>
                        </a:lnSpc>
                        <a:spcBef>
                          <a:spcPts val="0"/>
                        </a:spcBef>
                        <a:spcAft>
                          <a:spcPts val="0"/>
                        </a:spcAft>
                      </a:pPr>
                      <a:r>
                        <a:rPr lang="en-US" sz="1800" b="1" kern="1200">
                          <a:effectLst/>
                        </a:rPr>
                        <a:t>Maturity onset</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fontAlgn="b">
                        <a:lnSpc>
                          <a:spcPct val="106000"/>
                        </a:lnSpc>
                        <a:spcBef>
                          <a:spcPts val="0"/>
                        </a:spcBef>
                        <a:spcAft>
                          <a:spcPts val="0"/>
                        </a:spcAft>
                      </a:pPr>
                      <a:r>
                        <a:rPr lang="en-US" sz="1800" b="1" kern="1200">
                          <a:effectLst/>
                        </a:rPr>
                        <a:t>Senescent onset</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fontAlgn="b">
                        <a:lnSpc>
                          <a:spcPct val="106000"/>
                        </a:lnSpc>
                        <a:spcBef>
                          <a:spcPts val="0"/>
                        </a:spcBef>
                        <a:spcAft>
                          <a:spcPts val="0"/>
                        </a:spcAft>
                      </a:pPr>
                      <a:r>
                        <a:rPr lang="en-US" sz="1800" b="1" kern="1200">
                          <a:effectLst/>
                        </a:rPr>
                        <a:t>Mid-senescence</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fontAlgn="b">
                        <a:lnSpc>
                          <a:spcPct val="106000"/>
                        </a:lnSpc>
                        <a:spcBef>
                          <a:spcPts val="0"/>
                        </a:spcBef>
                        <a:spcAft>
                          <a:spcPts val="0"/>
                        </a:spcAft>
                      </a:pPr>
                      <a:r>
                        <a:rPr lang="en-US" sz="1800" b="1" kern="1200">
                          <a:effectLst/>
                        </a:rPr>
                        <a:t>Dormant onset</a:t>
                      </a:r>
                      <a:endParaRPr lang="en-US" sz="1800" b="1">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784668986"/>
                  </a:ext>
                </a:extLst>
              </a:tr>
              <a:tr h="455502">
                <a:tc rowSpan="4">
                  <a:txBody>
                    <a:bodyPr/>
                    <a:lstStyle/>
                    <a:p>
                      <a:pPr marL="0" marR="0">
                        <a:lnSpc>
                          <a:spcPct val="107000"/>
                        </a:lnSpc>
                        <a:spcBef>
                          <a:spcPts val="0"/>
                        </a:spcBef>
                        <a:spcAft>
                          <a:spcPts val="0"/>
                        </a:spcAft>
                      </a:pPr>
                      <a:r>
                        <a:rPr lang="en-US" sz="1800" dirty="0" smtClean="0">
                          <a:effectLst/>
                        </a:rPr>
                        <a:t>2013</a:t>
                      </a:r>
                    </a:p>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(100 sites)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AAD</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6.5 ± 6.2 </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9.4 ± 6.3</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11.4 ± 7.9</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14.9 ±11.4</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11.8±10.9</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11.2±8.6</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4260733989"/>
                  </a:ext>
                </a:extLst>
              </a:tr>
              <a:tr h="332892">
                <a:tc vMerge="1">
                  <a:txBody>
                    <a:bodyPr/>
                    <a:lstStyle/>
                    <a:p>
                      <a:endParaRPr lang="en-US"/>
                    </a:p>
                  </a:txBody>
                  <a:tcPr/>
                </a:tc>
                <a:tc>
                  <a:txBody>
                    <a:bodyPr/>
                    <a:lstStyle/>
                    <a:p>
                      <a:pPr marL="0" marR="0">
                        <a:lnSpc>
                          <a:spcPct val="106000"/>
                        </a:lnSpc>
                        <a:spcBef>
                          <a:spcPts val="0"/>
                        </a:spcBef>
                        <a:spcAft>
                          <a:spcPts val="0"/>
                        </a:spcAft>
                      </a:pPr>
                      <a:r>
                        <a:rPr lang="en-US" sz="1800" b="1" kern="1200" dirty="0">
                          <a:effectLst/>
                        </a:rPr>
                        <a:t>Bias</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-1</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-2</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-3</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0</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-3</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-2</a:t>
                      </a:r>
                      <a:endParaRPr lang="en-US" sz="1800" b="1"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045034287"/>
                  </a:ext>
                </a:extLst>
              </a:tr>
              <a:tr h="332892">
                <a:tc vMerge="1">
                  <a:txBody>
                    <a:bodyPr/>
                    <a:lstStyle/>
                    <a:p>
                      <a:endParaRPr lang="en-US"/>
                    </a:p>
                  </a:txBody>
                  <a:tcPr/>
                </a:tc>
                <a:tc>
                  <a:txBody>
                    <a:bodyPr/>
                    <a:lstStyle/>
                    <a:p>
                      <a:pPr marL="0" marR="0">
                        <a:lnSpc>
                          <a:spcPct val="106000"/>
                        </a:lnSpc>
                        <a:spcBef>
                          <a:spcPts val="0"/>
                        </a:spcBef>
                        <a:spcAft>
                          <a:spcPts val="0"/>
                        </a:spcAft>
                      </a:pPr>
                      <a:r>
                        <a:rPr lang="en-US" sz="1800" b="1" kern="1200" dirty="0">
                          <a:effectLst/>
                        </a:rPr>
                        <a:t>RMSD</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9.00</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10.05</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12.20</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17.41</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12.35</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11.40</a:t>
                      </a:r>
                      <a:endParaRPr lang="en-US" sz="1800" b="1"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192107008"/>
                  </a:ext>
                </a:extLst>
              </a:tr>
              <a:tr h="332892">
                <a:tc vMerge="1">
                  <a:txBody>
                    <a:bodyPr/>
                    <a:lstStyle/>
                    <a:p>
                      <a:endParaRPr lang="en-US"/>
                    </a:p>
                  </a:txBody>
                  <a:tcPr/>
                </a:tc>
                <a:tc>
                  <a:txBody>
                    <a:bodyPr/>
                    <a:lstStyle/>
                    <a:p>
                      <a:pPr marL="0" marR="0">
                        <a:lnSpc>
                          <a:spcPct val="106000"/>
                        </a:lnSpc>
                        <a:spcBef>
                          <a:spcPts val="0"/>
                        </a:spcBef>
                        <a:spcAft>
                          <a:spcPts val="0"/>
                        </a:spcAft>
                      </a:pPr>
                      <a:r>
                        <a:rPr lang="en-US" sz="1800" b="1" kern="1200">
                          <a:effectLst/>
                        </a:rPr>
                        <a:t>R</a:t>
                      </a:r>
                      <a:r>
                        <a:rPr lang="en-US" sz="1800" b="1" kern="1200" baseline="30000">
                          <a:effectLst/>
                        </a:rPr>
                        <a:t>2</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0.87</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0.85</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0.79</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0.75</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0.68</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0.54</a:t>
                      </a:r>
                      <a:endParaRPr lang="en-US" sz="1800" b="1">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913694061"/>
                  </a:ext>
                </a:extLst>
              </a:tr>
              <a:tr h="372924">
                <a:tc rowSpan="4">
                  <a:txBody>
                    <a:bodyPr/>
                    <a:lstStyle/>
                    <a:p>
                      <a:pPr marL="0" marR="0">
                        <a:lnSpc>
                          <a:spcPct val="107000"/>
                        </a:lnSpc>
                        <a:spcBef>
                          <a:spcPts val="0"/>
                        </a:spcBef>
                        <a:spcAft>
                          <a:spcPts val="0"/>
                        </a:spcAft>
                      </a:pPr>
                      <a:r>
                        <a:rPr lang="en-US" sz="1800" dirty="0" smtClean="0">
                          <a:effectLst/>
                        </a:rPr>
                        <a:t>2014</a:t>
                      </a:r>
                    </a:p>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(95 sites)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AAD</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7.3±5.8</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7.1±5.1</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10.7±6.6</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16.7±10.9</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12.8± 9.3</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solidFill>
                            <a:srgbClr val="7030A0"/>
                          </a:solidFill>
                          <a:effectLst/>
                        </a:rPr>
                        <a:t>13.6±10.0</a:t>
                      </a:r>
                      <a:endParaRPr lang="en-US" sz="1800" b="1" dirty="0">
                        <a:solidFill>
                          <a:srgbClr val="7030A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427687827"/>
                  </a:ext>
                </a:extLst>
              </a:tr>
              <a:tr h="332892">
                <a:tc vMerge="1">
                  <a:txBody>
                    <a:bodyPr/>
                    <a:lstStyle/>
                    <a:p>
                      <a:endParaRPr lang="en-US"/>
                    </a:p>
                  </a:txBody>
                  <a:tcPr/>
                </a:tc>
                <a:tc>
                  <a:txBody>
                    <a:bodyPr/>
                    <a:lstStyle/>
                    <a:p>
                      <a:pPr marL="0" marR="0">
                        <a:lnSpc>
                          <a:spcPct val="106000"/>
                        </a:lnSpc>
                        <a:spcBef>
                          <a:spcPts val="0"/>
                        </a:spcBef>
                        <a:spcAft>
                          <a:spcPts val="0"/>
                        </a:spcAft>
                      </a:pPr>
                      <a:r>
                        <a:rPr lang="en-US" sz="1800" b="1" kern="1200">
                          <a:effectLst/>
                        </a:rPr>
                        <a:t>Bias</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0</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-2</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-5</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-3</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-4</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-3</a:t>
                      </a:r>
                      <a:endParaRPr lang="en-US" sz="1800" b="1">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4161494643"/>
                  </a:ext>
                </a:extLst>
              </a:tr>
              <a:tr h="332892">
                <a:tc vMerge="1">
                  <a:txBody>
                    <a:bodyPr/>
                    <a:lstStyle/>
                    <a:p>
                      <a:endParaRPr lang="en-US"/>
                    </a:p>
                  </a:txBody>
                  <a:tcPr/>
                </a:tc>
                <a:tc>
                  <a:txBody>
                    <a:bodyPr/>
                    <a:lstStyle/>
                    <a:p>
                      <a:pPr marL="0" marR="0">
                        <a:lnSpc>
                          <a:spcPct val="106000"/>
                        </a:lnSpc>
                        <a:spcBef>
                          <a:spcPts val="0"/>
                        </a:spcBef>
                        <a:spcAft>
                          <a:spcPts val="0"/>
                        </a:spcAft>
                      </a:pPr>
                      <a:r>
                        <a:rPr lang="en-US" sz="1800" b="1" kern="1200">
                          <a:effectLst/>
                        </a:rPr>
                        <a:t>RMSD</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9.15</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8.12</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10.27</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19.28</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14.10</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15.23</a:t>
                      </a:r>
                      <a:endParaRPr lang="en-US" sz="1800" b="1"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576593766"/>
                  </a:ext>
                </a:extLst>
              </a:tr>
              <a:tr h="332892">
                <a:tc vMerge="1">
                  <a:txBody>
                    <a:bodyPr/>
                    <a:lstStyle/>
                    <a:p>
                      <a:endParaRPr lang="en-US"/>
                    </a:p>
                  </a:txBody>
                  <a:tcPr/>
                </a:tc>
                <a:tc>
                  <a:txBody>
                    <a:bodyPr/>
                    <a:lstStyle/>
                    <a:p>
                      <a:pPr marL="0" marR="0">
                        <a:lnSpc>
                          <a:spcPct val="106000"/>
                        </a:lnSpc>
                        <a:spcBef>
                          <a:spcPts val="0"/>
                        </a:spcBef>
                        <a:spcAft>
                          <a:spcPts val="0"/>
                        </a:spcAft>
                      </a:pPr>
                      <a:r>
                        <a:rPr lang="en-US" sz="1800" b="1" kern="1200">
                          <a:effectLst/>
                        </a:rPr>
                        <a:t>R</a:t>
                      </a:r>
                      <a:r>
                        <a:rPr lang="en-US" sz="1800" b="1" kern="1200" baseline="30000">
                          <a:effectLst/>
                        </a:rPr>
                        <a:t>2</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0.88</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a:effectLst/>
                        </a:rPr>
                        <a:t>0.88</a:t>
                      </a:r>
                      <a:endParaRPr lang="en-US" sz="1800" b="1">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0.83</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0.74</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0.87</a:t>
                      </a:r>
                      <a:endParaRPr lang="en-US" sz="18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b="1" kern="1200" dirty="0">
                          <a:effectLst/>
                        </a:rPr>
                        <a:t>0.78</a:t>
                      </a:r>
                      <a:endParaRPr lang="en-US" sz="1800" b="1"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213059367"/>
                  </a:ext>
                </a:extLst>
              </a:tr>
            </a:tbl>
          </a:graphicData>
        </a:graphic>
      </p:graphicFrame>
      <p:sp>
        <p:nvSpPr>
          <p:cNvPr id="6" name="TextBox 5"/>
          <p:cNvSpPr txBox="1"/>
          <p:nvPr/>
        </p:nvSpPr>
        <p:spPr>
          <a:xfrm>
            <a:off x="685800" y="5933628"/>
            <a:ext cx="5715000" cy="707886"/>
          </a:xfrm>
          <a:prstGeom prst="rect">
            <a:avLst/>
          </a:prstGeom>
          <a:noFill/>
        </p:spPr>
        <p:txBody>
          <a:bodyPr wrap="square" rtlCol="0">
            <a:spAutoFit/>
          </a:bodyPr>
          <a:lstStyle/>
          <a:p>
            <a:r>
              <a:rPr lang="en-US" sz="2000" b="1" dirty="0" smtClean="0"/>
              <a:t>AAD- Average absolute difference</a:t>
            </a:r>
          </a:p>
          <a:p>
            <a:r>
              <a:rPr lang="en-US" sz="2000" b="1" dirty="0" smtClean="0"/>
              <a:t>RMSD-Root mean square difference </a:t>
            </a:r>
            <a:endParaRPr lang="en-US" sz="2000" b="1" dirty="0"/>
          </a:p>
        </p:txBody>
      </p:sp>
    </p:spTree>
    <p:extLst>
      <p:ext uri="{BB962C8B-B14F-4D97-AF65-F5344CB8AC3E}">
        <p14:creationId xmlns:p14="http://schemas.microsoft.com/office/powerpoint/2010/main" val="15715961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76200"/>
            <a:ext cx="8659586" cy="1143000"/>
          </a:xfrm>
        </p:spPr>
        <p:txBody>
          <a:bodyPr>
            <a:noAutofit/>
          </a:bodyPr>
          <a:lstStyle/>
          <a:p>
            <a:r>
              <a:rPr lang="en-US" sz="3200" b="1" dirty="0" smtClean="0">
                <a:solidFill>
                  <a:srgbClr val="C00000"/>
                </a:solidFill>
                <a:latin typeface="Candara" panose="020E0502030303020204" pitchFamily="34" charset="0"/>
              </a:rPr>
              <a:t>Difference Between Temporal VIIRS EVI2 and </a:t>
            </a:r>
            <a:r>
              <a:rPr lang="en-US" sz="3200" b="1" dirty="0" err="1" smtClean="0">
                <a:solidFill>
                  <a:srgbClr val="C00000"/>
                </a:solidFill>
                <a:latin typeface="Candara" panose="020E0502030303020204" pitchFamily="34" charset="0"/>
              </a:rPr>
              <a:t>PhenoCam</a:t>
            </a:r>
            <a:r>
              <a:rPr lang="en-US" sz="3200" b="1" dirty="0" smtClean="0">
                <a:solidFill>
                  <a:srgbClr val="C00000"/>
                </a:solidFill>
                <a:latin typeface="Candara" panose="020E0502030303020204" pitchFamily="34" charset="0"/>
              </a:rPr>
              <a:t> Data in Heterogeneous Sites</a:t>
            </a:r>
            <a:endParaRPr lang="en-US" sz="3200" b="1" dirty="0">
              <a:solidFill>
                <a:srgbClr val="C00000"/>
              </a:solidFill>
              <a:latin typeface="Candara" panose="020E0502030303020204" pitchFamily="34" charset="0"/>
            </a:endParaRPr>
          </a:p>
        </p:txBody>
      </p:sp>
      <p:pic>
        <p:nvPicPr>
          <p:cNvPr id="7" name="Picture 2" descr="D:\PhenoCam\GCC\turkeypointenf02\ROI\turkeypointenf02_2013_06_01_10312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4387085"/>
            <a:ext cx="4367881" cy="2318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PhenoCam\GCC\H10V04\bitterootvalley\2013\01\bitterootvalley_2013_01_03_1400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4387085"/>
            <a:ext cx="4485704" cy="23185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0" y="1368862"/>
            <a:ext cx="4235949" cy="2666999"/>
          </a:xfrm>
          <a:prstGeom prst="rect">
            <a:avLst/>
          </a:prstGeom>
        </p:spPr>
      </p:pic>
      <p:pic>
        <p:nvPicPr>
          <p:cNvPr id="6" name="Picture 5"/>
          <p:cNvPicPr>
            <a:picLocks noChangeAspect="1"/>
          </p:cNvPicPr>
          <p:nvPr/>
        </p:nvPicPr>
        <p:blipFill>
          <a:blip r:embed="rId5"/>
          <a:stretch>
            <a:fillRect/>
          </a:stretch>
        </p:blipFill>
        <p:spPr>
          <a:xfrm>
            <a:off x="4724400" y="1447800"/>
            <a:ext cx="4333304" cy="2667000"/>
          </a:xfrm>
          <a:prstGeom prst="rect">
            <a:avLst/>
          </a:prstGeom>
        </p:spPr>
      </p:pic>
    </p:spTree>
    <p:extLst>
      <p:ext uri="{BB962C8B-B14F-4D97-AF65-F5344CB8AC3E}">
        <p14:creationId xmlns:p14="http://schemas.microsoft.com/office/powerpoint/2010/main" val="3536335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5731" y="473950"/>
            <a:ext cx="8185869" cy="3580001"/>
          </a:xfrm>
          <a:prstGeom prst="rect">
            <a:avLst/>
          </a:prstGeom>
        </p:spPr>
      </p:pic>
      <p:sp>
        <p:nvSpPr>
          <p:cNvPr id="14" name="Rectangle 13"/>
          <p:cNvSpPr/>
          <p:nvPr/>
        </p:nvSpPr>
        <p:spPr>
          <a:xfrm>
            <a:off x="228600" y="-45460"/>
            <a:ext cx="8715375" cy="707886"/>
          </a:xfrm>
          <a:prstGeom prst="rect">
            <a:avLst/>
          </a:prstGeom>
        </p:spPr>
        <p:txBody>
          <a:bodyPr wrap="square">
            <a:spAutoFit/>
          </a:bodyPr>
          <a:lstStyle/>
          <a:p>
            <a:r>
              <a:rPr lang="en-US" sz="2000" b="1" dirty="0">
                <a:solidFill>
                  <a:srgbClr val="C00000"/>
                </a:solidFill>
                <a:latin typeface="Candara" panose="020E0502030303020204" pitchFamily="34" charset="0"/>
              </a:rPr>
              <a:t>Validation of VIIRS Phenology Detections </a:t>
            </a:r>
            <a:r>
              <a:rPr lang="en-US" sz="2000" b="1" dirty="0" smtClean="0">
                <a:solidFill>
                  <a:srgbClr val="C00000"/>
                </a:solidFill>
                <a:latin typeface="Candara" panose="020E0502030303020204" pitchFamily="34" charset="0"/>
              </a:rPr>
              <a:t>(500) Using Time Series </a:t>
            </a:r>
          </a:p>
          <a:p>
            <a:r>
              <a:rPr lang="en-US" sz="2000" b="1" dirty="0" smtClean="0">
                <a:solidFill>
                  <a:srgbClr val="C00000"/>
                </a:solidFill>
                <a:latin typeface="Candara" panose="020E0502030303020204" pitchFamily="34" charset="0"/>
              </a:rPr>
              <a:t>Fused from MODIS </a:t>
            </a:r>
            <a:r>
              <a:rPr lang="en-US" sz="2000" b="1" dirty="0">
                <a:solidFill>
                  <a:srgbClr val="C00000"/>
                </a:solidFill>
                <a:latin typeface="Candara" panose="020E0502030303020204" pitchFamily="34" charset="0"/>
              </a:rPr>
              <a:t>and </a:t>
            </a:r>
            <a:r>
              <a:rPr lang="en-US" sz="2000" b="1" dirty="0" smtClean="0">
                <a:solidFill>
                  <a:srgbClr val="C00000"/>
                </a:solidFill>
                <a:latin typeface="Candara" panose="020E0502030303020204" pitchFamily="34" charset="0"/>
              </a:rPr>
              <a:t>Landsat OLI </a:t>
            </a:r>
            <a:r>
              <a:rPr lang="en-US" sz="2000" b="1" dirty="0">
                <a:solidFill>
                  <a:srgbClr val="C00000"/>
                </a:solidFill>
                <a:latin typeface="Candara" panose="020E0502030303020204" pitchFamily="34" charset="0"/>
              </a:rPr>
              <a:t>Data (30m</a:t>
            </a:r>
            <a:r>
              <a:rPr lang="en-US" sz="2000" b="1" dirty="0" smtClean="0">
                <a:solidFill>
                  <a:srgbClr val="C00000"/>
                </a:solidFill>
                <a:latin typeface="Candara" panose="020E0502030303020204" pitchFamily="34" charset="0"/>
              </a:rPr>
              <a:t>)</a:t>
            </a:r>
            <a:endParaRPr lang="en-US" sz="2000" dirty="0">
              <a:solidFill>
                <a:srgbClr val="C00000"/>
              </a:solidFill>
              <a:latin typeface="Candara" panose="020E0502030303020204" pitchFamily="34" charset="0"/>
            </a:endParaRPr>
          </a:p>
        </p:txBody>
      </p:sp>
      <p:grpSp>
        <p:nvGrpSpPr>
          <p:cNvPr id="16" name="Group 15"/>
          <p:cNvGrpSpPr/>
          <p:nvPr/>
        </p:nvGrpSpPr>
        <p:grpSpPr>
          <a:xfrm>
            <a:off x="2384095" y="2211383"/>
            <a:ext cx="6451520" cy="4603074"/>
            <a:chOff x="1180281" y="2183318"/>
            <a:chExt cx="6451520" cy="4603074"/>
          </a:xfrm>
        </p:grpSpPr>
        <p:pic>
          <p:nvPicPr>
            <p:cNvPr id="6" name="Picture 5"/>
            <p:cNvPicPr>
              <a:picLocks noChangeAspect="1"/>
            </p:cNvPicPr>
            <p:nvPr/>
          </p:nvPicPr>
          <p:blipFill>
            <a:blip r:embed="rId3"/>
            <a:stretch>
              <a:fillRect/>
            </a:stretch>
          </p:blipFill>
          <p:spPr>
            <a:xfrm>
              <a:off x="1219200" y="4413072"/>
              <a:ext cx="6299216" cy="2373320"/>
            </a:xfrm>
            <a:prstGeom prst="rect">
              <a:avLst/>
            </a:prstGeom>
          </p:spPr>
        </p:pic>
        <p:cxnSp>
          <p:nvCxnSpPr>
            <p:cNvPr id="10" name="Straight Arrow Connector 9"/>
            <p:cNvCxnSpPr>
              <a:stCxn id="5" idx="0"/>
            </p:cNvCxnSpPr>
            <p:nvPr/>
          </p:nvCxnSpPr>
          <p:spPr>
            <a:xfrm>
              <a:off x="1180281" y="2183318"/>
              <a:ext cx="1181919" cy="227217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15986" y="2279718"/>
              <a:ext cx="137014" cy="2424781"/>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955401" y="5943600"/>
              <a:ext cx="1676400" cy="523220"/>
            </a:xfrm>
            <a:prstGeom prst="rect">
              <a:avLst/>
            </a:prstGeom>
          </p:spPr>
          <p:txBody>
            <a:bodyPr wrap="square">
              <a:spAutoFit/>
            </a:bodyPr>
            <a:lstStyle/>
            <a:p>
              <a:r>
                <a:rPr lang="en-US" sz="1400" b="1" dirty="0">
                  <a:solidFill>
                    <a:schemeClr val="bg1"/>
                  </a:solidFill>
                </a:rPr>
                <a:t>Google Earth map in June 2012</a:t>
              </a:r>
              <a:endParaRPr lang="en-US" sz="1400" dirty="0">
                <a:solidFill>
                  <a:schemeClr val="bg1"/>
                </a:solidFill>
              </a:endParaRPr>
            </a:p>
          </p:txBody>
        </p:sp>
      </p:grpSp>
      <p:grpSp>
        <p:nvGrpSpPr>
          <p:cNvPr id="25" name="Group 24"/>
          <p:cNvGrpSpPr/>
          <p:nvPr/>
        </p:nvGrpSpPr>
        <p:grpSpPr>
          <a:xfrm>
            <a:off x="80189" y="2946218"/>
            <a:ext cx="3653610" cy="2966481"/>
            <a:chOff x="0" y="2773582"/>
            <a:chExt cx="3653610" cy="2966481"/>
          </a:xfrm>
        </p:grpSpPr>
        <p:sp>
          <p:nvSpPr>
            <p:cNvPr id="8" name="Oval 7"/>
            <p:cNvSpPr/>
            <p:nvPr/>
          </p:nvSpPr>
          <p:spPr>
            <a:xfrm>
              <a:off x="2065563" y="2773582"/>
              <a:ext cx="1588047" cy="990600"/>
            </a:xfrm>
            <a:prstGeom prst="ellipse">
              <a:avLst/>
            </a:prstGeom>
            <a:solidFill>
              <a:schemeClr val="accent1">
                <a:alpha val="4000"/>
              </a:schemeClr>
            </a:solid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914400" y="3352800"/>
              <a:ext cx="1524000" cy="1521437"/>
            </a:xfrm>
            <a:prstGeom prst="straightConnector1">
              <a:avLst/>
            </a:prstGeom>
            <a:ln w="47625">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4724400"/>
              <a:ext cx="1600200" cy="1015663"/>
            </a:xfrm>
            <a:prstGeom prst="rect">
              <a:avLst/>
            </a:prstGeom>
            <a:noFill/>
          </p:spPr>
          <p:txBody>
            <a:bodyPr wrap="square" rtlCol="0">
              <a:spAutoFit/>
            </a:bodyPr>
            <a:lstStyle/>
            <a:p>
              <a:r>
                <a:rPr lang="en-US" sz="2000" b="1" dirty="0" smtClean="0">
                  <a:latin typeface="Candara" panose="020E0502030303020204" pitchFamily="34" charset="0"/>
                </a:rPr>
                <a:t>Limited  Landsat observations </a:t>
              </a:r>
              <a:endParaRPr lang="en-US" sz="2000" b="1" dirty="0">
                <a:latin typeface="Candara" panose="020E0502030303020204" pitchFamily="34" charset="0"/>
              </a:endParaRPr>
            </a:p>
          </p:txBody>
        </p:sp>
      </p:grpSp>
      <p:sp>
        <p:nvSpPr>
          <p:cNvPr id="30" name="TextBox 29"/>
          <p:cNvSpPr txBox="1"/>
          <p:nvPr/>
        </p:nvSpPr>
        <p:spPr>
          <a:xfrm>
            <a:off x="76200" y="6168126"/>
            <a:ext cx="2178058" cy="646331"/>
          </a:xfrm>
          <a:prstGeom prst="rect">
            <a:avLst/>
          </a:prstGeom>
          <a:noFill/>
        </p:spPr>
        <p:txBody>
          <a:bodyPr wrap="square" rtlCol="0">
            <a:spAutoFit/>
          </a:bodyPr>
          <a:lstStyle/>
          <a:p>
            <a:r>
              <a:rPr lang="en-US" sz="1200" b="1" dirty="0" smtClean="0">
                <a:solidFill>
                  <a:srgbClr val="0070C0"/>
                </a:solidFill>
                <a:latin typeface="Candara" panose="020E0502030303020204" pitchFamily="34" charset="0"/>
              </a:rPr>
              <a:t>Time Series of fused data from MODIS and Landsat are provided by Dr Feng Gao </a:t>
            </a:r>
            <a:endParaRPr lang="en-US" sz="1200" b="1" dirty="0">
              <a:solidFill>
                <a:srgbClr val="0070C0"/>
              </a:solidFill>
              <a:latin typeface="Candara" panose="020E0502030303020204" pitchFamily="34" charset="0"/>
            </a:endParaRPr>
          </a:p>
        </p:txBody>
      </p:sp>
      <p:sp>
        <p:nvSpPr>
          <p:cNvPr id="3" name="TextBox 2"/>
          <p:cNvSpPr txBox="1"/>
          <p:nvPr/>
        </p:nvSpPr>
        <p:spPr>
          <a:xfrm>
            <a:off x="-34111" y="812504"/>
            <a:ext cx="914400" cy="369332"/>
          </a:xfrm>
          <a:prstGeom prst="rect">
            <a:avLst/>
          </a:prstGeom>
          <a:noFill/>
        </p:spPr>
        <p:txBody>
          <a:bodyPr wrap="square" rtlCol="0">
            <a:spAutoFit/>
          </a:bodyPr>
          <a:lstStyle/>
          <a:p>
            <a:r>
              <a:rPr lang="en-US" b="1" dirty="0" smtClean="0"/>
              <a:t>IOWA</a:t>
            </a:r>
            <a:endParaRPr lang="en-US" b="1" dirty="0"/>
          </a:p>
        </p:txBody>
      </p:sp>
      <p:sp>
        <p:nvSpPr>
          <p:cNvPr id="5" name="Rectangle 4"/>
          <p:cNvSpPr/>
          <p:nvPr/>
        </p:nvSpPr>
        <p:spPr>
          <a:xfrm>
            <a:off x="2249601" y="2211383"/>
            <a:ext cx="268988" cy="192800"/>
          </a:xfrm>
          <a:prstGeom prst="rect">
            <a:avLst/>
          </a:prstGeom>
          <a:solidFill>
            <a:schemeClr val="tx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674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43" y="685800"/>
            <a:ext cx="8377238" cy="5443005"/>
          </a:xfrm>
          <a:prstGeom prst="rect">
            <a:avLst/>
          </a:prstGeom>
        </p:spPr>
      </p:pic>
      <p:sp>
        <p:nvSpPr>
          <p:cNvPr id="2" name="Title 1"/>
          <p:cNvSpPr>
            <a:spLocks noGrp="1"/>
          </p:cNvSpPr>
          <p:nvPr>
            <p:ph type="title"/>
          </p:nvPr>
        </p:nvSpPr>
        <p:spPr>
          <a:xfrm>
            <a:off x="-76200" y="-93634"/>
            <a:ext cx="9067800" cy="831651"/>
          </a:xfrm>
        </p:spPr>
        <p:txBody>
          <a:bodyPr>
            <a:noAutofit/>
          </a:bodyPr>
          <a:lstStyle/>
          <a:p>
            <a:r>
              <a:rPr lang="en-US" sz="2400" b="1" dirty="0" smtClean="0">
                <a:solidFill>
                  <a:srgbClr val="C00000"/>
                </a:solidFill>
                <a:latin typeface="Candara" panose="020E0502030303020204" pitchFamily="34" charset="0"/>
              </a:rPr>
              <a:t>VIIRS Phenology (500m) vs Fused-Landsat Phenology (30m)</a:t>
            </a:r>
            <a:r>
              <a:rPr lang="en-US" sz="2800" b="1" dirty="0" smtClean="0">
                <a:solidFill>
                  <a:srgbClr val="C00000"/>
                </a:solidFill>
                <a:latin typeface="Candara" panose="020E0502030303020204" pitchFamily="34" charset="0"/>
              </a:rPr>
              <a:t/>
            </a:r>
            <a:br>
              <a:rPr lang="en-US" sz="2800" b="1" dirty="0" smtClean="0">
                <a:solidFill>
                  <a:srgbClr val="C00000"/>
                </a:solidFill>
                <a:latin typeface="Candara" panose="020E0502030303020204" pitchFamily="34" charset="0"/>
              </a:rPr>
            </a:br>
            <a:r>
              <a:rPr lang="en-US" sz="2000" b="1" dirty="0" smtClean="0">
                <a:solidFill>
                  <a:srgbClr val="C00000"/>
                </a:solidFill>
                <a:latin typeface="Candara" panose="020E0502030303020204" pitchFamily="34" charset="0"/>
              </a:rPr>
              <a:t>in </a:t>
            </a:r>
            <a:r>
              <a:rPr lang="en-US" sz="2000" b="1" dirty="0">
                <a:solidFill>
                  <a:srgbClr val="C00000"/>
                </a:solidFill>
                <a:latin typeface="Candara" panose="020E0502030303020204" pitchFamily="34" charset="0"/>
              </a:rPr>
              <a:t>20% of the most homogeneous </a:t>
            </a:r>
            <a:r>
              <a:rPr lang="en-US" sz="2000" b="1" dirty="0" smtClean="0">
                <a:solidFill>
                  <a:srgbClr val="C00000"/>
                </a:solidFill>
                <a:latin typeface="Candara" panose="020E0502030303020204" pitchFamily="34" charset="0"/>
              </a:rPr>
              <a:t>pixels (2013)</a:t>
            </a:r>
            <a:endParaRPr lang="en-US" sz="2000" b="1" dirty="0">
              <a:solidFill>
                <a:srgbClr val="C00000"/>
              </a:solidFill>
              <a:latin typeface="Candara" panose="020E0502030303020204" pitchFamily="34" charset="0"/>
            </a:endParaRPr>
          </a:p>
        </p:txBody>
      </p:sp>
      <p:pic>
        <p:nvPicPr>
          <p:cNvPr id="6" name="Picture 5"/>
          <p:cNvPicPr>
            <a:picLocks noChangeAspect="1"/>
          </p:cNvPicPr>
          <p:nvPr/>
        </p:nvPicPr>
        <p:blipFill>
          <a:blip r:embed="rId3"/>
          <a:stretch>
            <a:fillRect/>
          </a:stretch>
        </p:blipFill>
        <p:spPr>
          <a:xfrm>
            <a:off x="8275863" y="1947741"/>
            <a:ext cx="944337" cy="2835729"/>
          </a:xfrm>
          <a:prstGeom prst="rect">
            <a:avLst/>
          </a:prstGeom>
        </p:spPr>
      </p:pic>
      <p:grpSp>
        <p:nvGrpSpPr>
          <p:cNvPr id="5" name="Group 4"/>
          <p:cNvGrpSpPr/>
          <p:nvPr/>
        </p:nvGrpSpPr>
        <p:grpSpPr>
          <a:xfrm>
            <a:off x="1524000" y="2279887"/>
            <a:ext cx="6606610" cy="3257888"/>
            <a:chOff x="1524000" y="2279887"/>
            <a:chExt cx="6606610" cy="3257888"/>
          </a:xfrm>
        </p:grpSpPr>
        <p:sp>
          <p:nvSpPr>
            <p:cNvPr id="9" name="Rectangle 8"/>
            <p:cNvSpPr/>
            <p:nvPr/>
          </p:nvSpPr>
          <p:spPr>
            <a:xfrm>
              <a:off x="1524000" y="2279887"/>
              <a:ext cx="1219199" cy="584775"/>
            </a:xfrm>
            <a:prstGeom prst="rect">
              <a:avLst/>
            </a:prstGeom>
          </p:spPr>
          <p:txBody>
            <a:bodyPr wrap="square">
              <a:spAutoFit/>
            </a:bodyPr>
            <a:lstStyle/>
            <a:p>
              <a:r>
                <a:rPr lang="en-US" sz="1600" b="1" dirty="0" smtClean="0"/>
                <a:t>Greenup onset</a:t>
              </a:r>
              <a:endParaRPr lang="en-US" sz="1600" dirty="0"/>
            </a:p>
          </p:txBody>
        </p:sp>
        <p:sp>
          <p:nvSpPr>
            <p:cNvPr id="11" name="Rectangle 10"/>
            <p:cNvSpPr/>
            <p:nvPr/>
          </p:nvSpPr>
          <p:spPr>
            <a:xfrm>
              <a:off x="4127044" y="2357029"/>
              <a:ext cx="1447800" cy="523220"/>
            </a:xfrm>
            <a:prstGeom prst="rect">
              <a:avLst/>
            </a:prstGeom>
          </p:spPr>
          <p:txBody>
            <a:bodyPr wrap="square">
              <a:spAutoFit/>
            </a:bodyPr>
            <a:lstStyle/>
            <a:p>
              <a:r>
                <a:rPr lang="en-US" sz="1400" b="1" dirty="0" smtClean="0"/>
                <a:t>Middle date of </a:t>
              </a:r>
              <a:r>
                <a:rPr lang="en-US" sz="1400" b="1" dirty="0" err="1" smtClean="0"/>
                <a:t>greenup</a:t>
              </a:r>
              <a:r>
                <a:rPr lang="en-US" sz="1400" b="1" dirty="0" smtClean="0"/>
                <a:t> phase</a:t>
              </a:r>
              <a:endParaRPr lang="en-US" sz="1400" dirty="0"/>
            </a:p>
          </p:txBody>
        </p:sp>
        <p:sp>
          <p:nvSpPr>
            <p:cNvPr id="12" name="Rectangle 11"/>
            <p:cNvSpPr/>
            <p:nvPr/>
          </p:nvSpPr>
          <p:spPr>
            <a:xfrm>
              <a:off x="7162801" y="2357029"/>
              <a:ext cx="929368" cy="523220"/>
            </a:xfrm>
            <a:prstGeom prst="rect">
              <a:avLst/>
            </a:prstGeom>
          </p:spPr>
          <p:txBody>
            <a:bodyPr wrap="square">
              <a:spAutoFit/>
            </a:bodyPr>
            <a:lstStyle/>
            <a:p>
              <a:r>
                <a:rPr lang="en-US" sz="1400" b="1" dirty="0" smtClean="0"/>
                <a:t>Maturity onset</a:t>
              </a:r>
              <a:endParaRPr lang="en-US" sz="1400" dirty="0"/>
            </a:p>
          </p:txBody>
        </p:sp>
        <p:sp>
          <p:nvSpPr>
            <p:cNvPr id="13" name="Rectangle 12"/>
            <p:cNvSpPr/>
            <p:nvPr/>
          </p:nvSpPr>
          <p:spPr>
            <a:xfrm>
              <a:off x="1635579" y="4896211"/>
              <a:ext cx="1142999" cy="584775"/>
            </a:xfrm>
            <a:prstGeom prst="rect">
              <a:avLst/>
            </a:prstGeom>
          </p:spPr>
          <p:txBody>
            <a:bodyPr wrap="square">
              <a:spAutoFit/>
            </a:bodyPr>
            <a:lstStyle/>
            <a:p>
              <a:r>
                <a:rPr lang="en-US" sz="1600" b="1" dirty="0" smtClean="0"/>
                <a:t>Senescent onset</a:t>
              </a:r>
              <a:endParaRPr lang="en-US" sz="1600" dirty="0"/>
            </a:p>
          </p:txBody>
        </p:sp>
        <p:sp>
          <p:nvSpPr>
            <p:cNvPr id="14" name="Rectangle 13"/>
            <p:cNvSpPr/>
            <p:nvPr/>
          </p:nvSpPr>
          <p:spPr>
            <a:xfrm>
              <a:off x="4191000" y="4720551"/>
              <a:ext cx="1295399" cy="738664"/>
            </a:xfrm>
            <a:prstGeom prst="rect">
              <a:avLst/>
            </a:prstGeom>
          </p:spPr>
          <p:txBody>
            <a:bodyPr wrap="square">
              <a:spAutoFit/>
            </a:bodyPr>
            <a:lstStyle/>
            <a:p>
              <a:r>
                <a:rPr lang="en-US" sz="1400" b="1" dirty="0" smtClean="0"/>
                <a:t>Middle date of senescent phase</a:t>
              </a:r>
              <a:endParaRPr lang="en-US" sz="1400" dirty="0"/>
            </a:p>
          </p:txBody>
        </p:sp>
        <p:sp>
          <p:nvSpPr>
            <p:cNvPr id="15" name="Rectangle 14"/>
            <p:cNvSpPr/>
            <p:nvPr/>
          </p:nvSpPr>
          <p:spPr>
            <a:xfrm>
              <a:off x="7017548" y="4953000"/>
              <a:ext cx="1113062" cy="584775"/>
            </a:xfrm>
            <a:prstGeom prst="rect">
              <a:avLst/>
            </a:prstGeom>
          </p:spPr>
          <p:txBody>
            <a:bodyPr wrap="square">
              <a:spAutoFit/>
            </a:bodyPr>
            <a:lstStyle/>
            <a:p>
              <a:r>
                <a:rPr lang="en-US" sz="1600" b="1" dirty="0" smtClean="0"/>
                <a:t>Dormancy onset</a:t>
              </a:r>
              <a:endParaRPr lang="en-US" sz="1600" dirty="0"/>
            </a:p>
          </p:txBody>
        </p:sp>
      </p:grpSp>
      <p:sp>
        <p:nvSpPr>
          <p:cNvPr id="4" name="TextBox 3"/>
          <p:cNvSpPr txBox="1"/>
          <p:nvPr/>
        </p:nvSpPr>
        <p:spPr>
          <a:xfrm>
            <a:off x="2208952" y="6382525"/>
            <a:ext cx="5562601" cy="523220"/>
          </a:xfrm>
          <a:prstGeom prst="rect">
            <a:avLst/>
          </a:prstGeom>
          <a:noFill/>
        </p:spPr>
        <p:txBody>
          <a:bodyPr wrap="square" rtlCol="0">
            <a:spAutoFit/>
          </a:bodyPr>
          <a:lstStyle/>
          <a:p>
            <a:r>
              <a:rPr lang="en-US" sz="1400" b="1" dirty="0" smtClean="0">
                <a:solidFill>
                  <a:srgbClr val="0070C0"/>
                </a:solidFill>
                <a:latin typeface="Candara" panose="020E0502030303020204" pitchFamily="34" charset="0"/>
              </a:rPr>
              <a:t>AAD = average absolute difference (day)</a:t>
            </a:r>
          </a:p>
          <a:p>
            <a:r>
              <a:rPr lang="en-US" sz="1400" b="1" dirty="0" smtClean="0">
                <a:solidFill>
                  <a:srgbClr val="0070C0"/>
                </a:solidFill>
                <a:latin typeface="Candara" panose="020E0502030303020204" pitchFamily="34" charset="0"/>
              </a:rPr>
              <a:t>RMSD = root mean squared difference (day)</a:t>
            </a:r>
            <a:endParaRPr lang="en-US" sz="1400" b="1" dirty="0">
              <a:solidFill>
                <a:srgbClr val="0070C0"/>
              </a:solidFill>
              <a:latin typeface="Candara" panose="020E0502030303020204" pitchFamily="34" charset="0"/>
            </a:endParaRPr>
          </a:p>
        </p:txBody>
      </p:sp>
    </p:spTree>
    <p:extLst>
      <p:ext uri="{BB962C8B-B14F-4D97-AF65-F5344CB8AC3E}">
        <p14:creationId xmlns:p14="http://schemas.microsoft.com/office/powerpoint/2010/main" val="16147690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987784"/>
          </a:xfrm>
        </p:spPr>
        <p:txBody>
          <a:bodyPr>
            <a:normAutofit/>
          </a:bodyPr>
          <a:lstStyle/>
          <a:p>
            <a:r>
              <a:rPr lang="en-US" sz="2800" b="1" dirty="0" smtClean="0">
                <a:solidFill>
                  <a:srgbClr val="C00000"/>
                </a:solidFill>
                <a:latin typeface="Candara" panose="020E0502030303020204" pitchFamily="34" charset="0"/>
              </a:rPr>
              <a:t>Validation of VIIRS Phenology Using </a:t>
            </a:r>
            <a:br>
              <a:rPr lang="en-US" sz="2800" b="1" dirty="0" smtClean="0">
                <a:solidFill>
                  <a:srgbClr val="C00000"/>
                </a:solidFill>
                <a:latin typeface="Candara" panose="020E0502030303020204" pitchFamily="34" charset="0"/>
              </a:rPr>
            </a:br>
            <a:r>
              <a:rPr lang="en-US" sz="2800" b="1" dirty="0" smtClean="0">
                <a:solidFill>
                  <a:srgbClr val="C00000"/>
                </a:solidFill>
                <a:latin typeface="Candara" panose="020E0502030303020204" pitchFamily="34" charset="0"/>
              </a:rPr>
              <a:t>Landsat Data in the Overlap Zone </a:t>
            </a:r>
            <a:endParaRPr lang="en-US" sz="2800" b="1" dirty="0">
              <a:solidFill>
                <a:srgbClr val="C00000"/>
              </a:solidFill>
              <a:latin typeface="Candara" panose="020E0502030303020204" pitchFamily="34" charset="0"/>
            </a:endParaRPr>
          </a:p>
        </p:txBody>
      </p:sp>
      <p:pic>
        <p:nvPicPr>
          <p:cNvPr id="13" name="Picture 12"/>
          <p:cNvPicPr>
            <a:picLocks noChangeAspect="1"/>
          </p:cNvPicPr>
          <p:nvPr/>
        </p:nvPicPr>
        <p:blipFill>
          <a:blip r:embed="rId2"/>
          <a:stretch>
            <a:fillRect/>
          </a:stretch>
        </p:blipFill>
        <p:spPr>
          <a:xfrm>
            <a:off x="0" y="1421636"/>
            <a:ext cx="2995197" cy="3462478"/>
          </a:xfrm>
          <a:prstGeom prst="rect">
            <a:avLst/>
          </a:prstGeom>
        </p:spPr>
      </p:pic>
      <p:cxnSp>
        <p:nvCxnSpPr>
          <p:cNvPr id="15" name="Straight Arrow Connector 14"/>
          <p:cNvCxnSpPr/>
          <p:nvPr/>
        </p:nvCxnSpPr>
        <p:spPr>
          <a:xfrm flipV="1">
            <a:off x="1131784" y="2541439"/>
            <a:ext cx="2525816" cy="40028"/>
          </a:xfrm>
          <a:prstGeom prst="straightConnector1">
            <a:avLst/>
          </a:prstGeom>
          <a:ln w="41275">
            <a:solidFill>
              <a:srgbClr val="CC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93658" y="1087585"/>
            <a:ext cx="2489912" cy="485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30982" y="987784"/>
            <a:ext cx="2421287" cy="483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2590800" y="6156317"/>
            <a:ext cx="4718721" cy="556124"/>
          </a:xfrm>
          <a:prstGeom prst="rect">
            <a:avLst/>
          </a:prstGeom>
        </p:spPr>
      </p:pic>
      <p:sp>
        <p:nvSpPr>
          <p:cNvPr id="17" name="TextBox 16"/>
          <p:cNvSpPr txBox="1"/>
          <p:nvPr/>
        </p:nvSpPr>
        <p:spPr>
          <a:xfrm>
            <a:off x="2954858" y="1087585"/>
            <a:ext cx="1056617" cy="646331"/>
          </a:xfrm>
          <a:prstGeom prst="rect">
            <a:avLst/>
          </a:prstGeom>
          <a:noFill/>
        </p:spPr>
        <p:txBody>
          <a:bodyPr wrap="square" rtlCol="0">
            <a:spAutoFit/>
          </a:bodyPr>
          <a:lstStyle/>
          <a:p>
            <a:r>
              <a:rPr lang="en-US" b="1" dirty="0" smtClean="0">
                <a:latin typeface="Candara" panose="020E0502030303020204" pitchFamily="34" charset="0"/>
              </a:rPr>
              <a:t>Landsat OLI</a:t>
            </a:r>
            <a:endParaRPr lang="en-US" b="1" dirty="0">
              <a:latin typeface="Candara" panose="020E0502030303020204" pitchFamily="34" charset="0"/>
            </a:endParaRPr>
          </a:p>
        </p:txBody>
      </p:sp>
      <p:sp>
        <p:nvSpPr>
          <p:cNvPr id="18" name="TextBox 17"/>
          <p:cNvSpPr txBox="1"/>
          <p:nvPr/>
        </p:nvSpPr>
        <p:spPr>
          <a:xfrm>
            <a:off x="7511400" y="948698"/>
            <a:ext cx="923238" cy="400110"/>
          </a:xfrm>
          <a:prstGeom prst="rect">
            <a:avLst/>
          </a:prstGeom>
          <a:noFill/>
        </p:spPr>
        <p:txBody>
          <a:bodyPr wrap="square" rtlCol="0">
            <a:spAutoFit/>
          </a:bodyPr>
          <a:lstStyle/>
          <a:p>
            <a:r>
              <a:rPr lang="en-US" sz="2000" b="1" dirty="0" smtClean="0">
                <a:latin typeface="Candara" panose="020E0502030303020204" pitchFamily="34" charset="0"/>
              </a:rPr>
              <a:t>VIIRS</a:t>
            </a:r>
            <a:endParaRPr lang="en-US" sz="2000" b="1" dirty="0">
              <a:latin typeface="Candara" panose="020E0502030303020204" pitchFamily="34" charset="0"/>
            </a:endParaRPr>
          </a:p>
        </p:txBody>
      </p:sp>
      <p:sp>
        <p:nvSpPr>
          <p:cNvPr id="19" name="TextBox 18"/>
          <p:cNvSpPr txBox="1"/>
          <p:nvPr/>
        </p:nvSpPr>
        <p:spPr>
          <a:xfrm>
            <a:off x="4883421" y="5388925"/>
            <a:ext cx="1427737" cy="400110"/>
          </a:xfrm>
          <a:prstGeom prst="rect">
            <a:avLst/>
          </a:prstGeom>
          <a:noFill/>
        </p:spPr>
        <p:txBody>
          <a:bodyPr wrap="square" rtlCol="0">
            <a:spAutoFit/>
          </a:bodyPr>
          <a:lstStyle/>
          <a:p>
            <a:r>
              <a:rPr lang="en-US" sz="2000" b="1" dirty="0" smtClean="0">
                <a:latin typeface="Candara" panose="020E0502030303020204" pitchFamily="34" charset="0"/>
              </a:rPr>
              <a:t>SOS in 2014</a:t>
            </a:r>
            <a:endParaRPr lang="en-US" sz="2000" b="1" dirty="0">
              <a:latin typeface="Candara" panose="020E0502030303020204" pitchFamily="34" charset="0"/>
            </a:endParaRPr>
          </a:p>
        </p:txBody>
      </p:sp>
    </p:spTree>
    <p:extLst>
      <p:ext uri="{BB962C8B-B14F-4D97-AF65-F5344CB8AC3E}">
        <p14:creationId xmlns:p14="http://schemas.microsoft.com/office/powerpoint/2010/main" val="41818308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553"/>
            <a:ext cx="9220200" cy="948370"/>
          </a:xfrm>
        </p:spPr>
        <p:txBody>
          <a:bodyPr>
            <a:normAutofit fontScale="90000"/>
          </a:bodyPr>
          <a:lstStyle/>
          <a:p>
            <a:r>
              <a:rPr lang="en-US" sz="3100" b="1" dirty="0" smtClean="0">
                <a:solidFill>
                  <a:srgbClr val="C00000"/>
                </a:solidFill>
                <a:latin typeface="Candara" panose="020E0502030303020204" pitchFamily="34" charset="0"/>
              </a:rPr>
              <a:t>VIIRS Phenology (500m</a:t>
            </a:r>
            <a:r>
              <a:rPr lang="en-US" sz="3100" b="1" dirty="0">
                <a:solidFill>
                  <a:srgbClr val="C00000"/>
                </a:solidFill>
                <a:latin typeface="Candara" panose="020E0502030303020204" pitchFamily="34" charset="0"/>
              </a:rPr>
              <a:t>) </a:t>
            </a:r>
            <a:r>
              <a:rPr lang="en-US" sz="3100" b="1" dirty="0" smtClean="0">
                <a:solidFill>
                  <a:srgbClr val="C00000"/>
                </a:solidFill>
                <a:latin typeface="Candara" panose="020E0502030303020204" pitchFamily="34" charset="0"/>
              </a:rPr>
              <a:t>vs Landsat </a:t>
            </a:r>
            <a:r>
              <a:rPr lang="en-US" sz="3100" b="1" dirty="0">
                <a:solidFill>
                  <a:srgbClr val="C00000"/>
                </a:solidFill>
                <a:latin typeface="Candara" panose="020E0502030303020204" pitchFamily="34" charset="0"/>
              </a:rPr>
              <a:t>SOS (30m)</a:t>
            </a:r>
            <a:br>
              <a:rPr lang="en-US" sz="3100" b="1" dirty="0">
                <a:solidFill>
                  <a:srgbClr val="C00000"/>
                </a:solidFill>
                <a:latin typeface="Candara" panose="020E0502030303020204" pitchFamily="34" charset="0"/>
              </a:rPr>
            </a:br>
            <a:r>
              <a:rPr lang="en-US" sz="3100" b="1" dirty="0" smtClean="0">
                <a:solidFill>
                  <a:srgbClr val="C00000"/>
                </a:solidFill>
                <a:latin typeface="Candara" panose="020E0502030303020204" pitchFamily="34" charset="0"/>
              </a:rPr>
              <a:t>in </a:t>
            </a:r>
            <a:r>
              <a:rPr lang="en-US" sz="3100" b="1" dirty="0">
                <a:solidFill>
                  <a:srgbClr val="C00000"/>
                </a:solidFill>
                <a:latin typeface="Candara" panose="020E0502030303020204" pitchFamily="34" charset="0"/>
              </a:rPr>
              <a:t>20% of the most homogeneous pixels </a:t>
            </a:r>
            <a:r>
              <a:rPr lang="en-US" sz="2700" b="1" dirty="0">
                <a:solidFill>
                  <a:srgbClr val="C00000"/>
                </a:solidFill>
                <a:latin typeface="Candara" panose="020E0502030303020204" pitchFamily="34" charset="0"/>
              </a:rPr>
              <a:t>(</a:t>
            </a:r>
            <a:r>
              <a:rPr lang="en-US" sz="2700" b="1" dirty="0" smtClean="0">
                <a:solidFill>
                  <a:srgbClr val="C00000"/>
                </a:solidFill>
                <a:latin typeface="Candara" panose="020E0502030303020204" pitchFamily="34" charset="0"/>
              </a:rPr>
              <a:t>2014)</a:t>
            </a:r>
            <a:endParaRPr lang="en-US" sz="2700" dirty="0">
              <a:solidFill>
                <a:srgbClr val="C00000"/>
              </a:solidFill>
              <a:latin typeface="Candara" panose="020E0502030303020204" pitchFamily="34" charset="0"/>
            </a:endParaRPr>
          </a:p>
        </p:txBody>
      </p:sp>
      <p:pic>
        <p:nvPicPr>
          <p:cNvPr id="3" name="Picture 2"/>
          <p:cNvPicPr>
            <a:picLocks noChangeAspect="1"/>
          </p:cNvPicPr>
          <p:nvPr/>
        </p:nvPicPr>
        <p:blipFill>
          <a:blip r:embed="rId2"/>
          <a:stretch>
            <a:fillRect/>
          </a:stretch>
        </p:blipFill>
        <p:spPr>
          <a:xfrm>
            <a:off x="27212" y="838061"/>
            <a:ext cx="8354788" cy="5181739"/>
          </a:xfrm>
          <a:prstGeom prst="rect">
            <a:avLst/>
          </a:prstGeom>
        </p:spPr>
      </p:pic>
      <p:pic>
        <p:nvPicPr>
          <p:cNvPr id="11" name="Picture 10"/>
          <p:cNvPicPr>
            <a:picLocks noChangeAspect="1"/>
          </p:cNvPicPr>
          <p:nvPr/>
        </p:nvPicPr>
        <p:blipFill>
          <a:blip r:embed="rId3"/>
          <a:stretch>
            <a:fillRect/>
          </a:stretch>
        </p:blipFill>
        <p:spPr>
          <a:xfrm>
            <a:off x="8183334" y="1956154"/>
            <a:ext cx="990602" cy="2835729"/>
          </a:xfrm>
          <a:prstGeom prst="rect">
            <a:avLst/>
          </a:prstGeom>
        </p:spPr>
      </p:pic>
      <p:sp>
        <p:nvSpPr>
          <p:cNvPr id="15" name="TextBox 14"/>
          <p:cNvSpPr txBox="1"/>
          <p:nvPr/>
        </p:nvSpPr>
        <p:spPr>
          <a:xfrm>
            <a:off x="2208952" y="6382525"/>
            <a:ext cx="5562601" cy="523220"/>
          </a:xfrm>
          <a:prstGeom prst="rect">
            <a:avLst/>
          </a:prstGeom>
          <a:noFill/>
        </p:spPr>
        <p:txBody>
          <a:bodyPr wrap="square" rtlCol="0">
            <a:spAutoFit/>
          </a:bodyPr>
          <a:lstStyle/>
          <a:p>
            <a:r>
              <a:rPr lang="en-US" sz="1400" b="1" dirty="0" smtClean="0">
                <a:solidFill>
                  <a:srgbClr val="0070C0"/>
                </a:solidFill>
                <a:latin typeface="Candara" panose="020E0502030303020204" pitchFamily="34" charset="0"/>
              </a:rPr>
              <a:t>AAD = average absolute difference (day)</a:t>
            </a:r>
          </a:p>
          <a:p>
            <a:r>
              <a:rPr lang="en-US" sz="1400" b="1" dirty="0" smtClean="0">
                <a:solidFill>
                  <a:srgbClr val="0070C0"/>
                </a:solidFill>
                <a:latin typeface="Candara" panose="020E0502030303020204" pitchFamily="34" charset="0"/>
              </a:rPr>
              <a:t>RMSD = root mean squared difference (day)</a:t>
            </a:r>
            <a:endParaRPr lang="en-US" sz="1400" b="1" dirty="0">
              <a:solidFill>
                <a:srgbClr val="0070C0"/>
              </a:solidFill>
              <a:latin typeface="Candara" panose="020E0502030303020204" pitchFamily="34" charset="0"/>
            </a:endParaRPr>
          </a:p>
        </p:txBody>
      </p:sp>
      <p:grpSp>
        <p:nvGrpSpPr>
          <p:cNvPr id="16" name="Group 15"/>
          <p:cNvGrpSpPr/>
          <p:nvPr/>
        </p:nvGrpSpPr>
        <p:grpSpPr>
          <a:xfrm>
            <a:off x="1524000" y="2279887"/>
            <a:ext cx="6606610" cy="3257888"/>
            <a:chOff x="1524000" y="2279887"/>
            <a:chExt cx="6606610" cy="3257888"/>
          </a:xfrm>
        </p:grpSpPr>
        <p:sp>
          <p:nvSpPr>
            <p:cNvPr id="17" name="Rectangle 16"/>
            <p:cNvSpPr/>
            <p:nvPr/>
          </p:nvSpPr>
          <p:spPr>
            <a:xfrm>
              <a:off x="1524000" y="2279887"/>
              <a:ext cx="1219199" cy="584775"/>
            </a:xfrm>
            <a:prstGeom prst="rect">
              <a:avLst/>
            </a:prstGeom>
          </p:spPr>
          <p:txBody>
            <a:bodyPr wrap="square">
              <a:spAutoFit/>
            </a:bodyPr>
            <a:lstStyle/>
            <a:p>
              <a:r>
                <a:rPr lang="en-US" sz="1600" b="1" dirty="0" smtClean="0"/>
                <a:t>Greenup onset</a:t>
              </a:r>
              <a:endParaRPr lang="en-US" sz="1600" dirty="0"/>
            </a:p>
          </p:txBody>
        </p:sp>
        <p:sp>
          <p:nvSpPr>
            <p:cNvPr id="18" name="Rectangle 17"/>
            <p:cNvSpPr/>
            <p:nvPr/>
          </p:nvSpPr>
          <p:spPr>
            <a:xfrm>
              <a:off x="4127044" y="2357029"/>
              <a:ext cx="1447800" cy="523220"/>
            </a:xfrm>
            <a:prstGeom prst="rect">
              <a:avLst/>
            </a:prstGeom>
          </p:spPr>
          <p:txBody>
            <a:bodyPr wrap="square">
              <a:spAutoFit/>
            </a:bodyPr>
            <a:lstStyle/>
            <a:p>
              <a:r>
                <a:rPr lang="en-US" sz="1400" b="1" dirty="0" smtClean="0"/>
                <a:t>Middle date of </a:t>
              </a:r>
              <a:r>
                <a:rPr lang="en-US" sz="1400" b="1" dirty="0" err="1" smtClean="0"/>
                <a:t>greenup</a:t>
              </a:r>
              <a:r>
                <a:rPr lang="en-US" sz="1400" b="1" dirty="0" smtClean="0"/>
                <a:t> phase</a:t>
              </a:r>
              <a:endParaRPr lang="en-US" sz="1400" dirty="0"/>
            </a:p>
          </p:txBody>
        </p:sp>
        <p:sp>
          <p:nvSpPr>
            <p:cNvPr id="19" name="Rectangle 18"/>
            <p:cNvSpPr/>
            <p:nvPr/>
          </p:nvSpPr>
          <p:spPr>
            <a:xfrm>
              <a:off x="7162801" y="2357029"/>
              <a:ext cx="929368" cy="523220"/>
            </a:xfrm>
            <a:prstGeom prst="rect">
              <a:avLst/>
            </a:prstGeom>
          </p:spPr>
          <p:txBody>
            <a:bodyPr wrap="square">
              <a:spAutoFit/>
            </a:bodyPr>
            <a:lstStyle/>
            <a:p>
              <a:r>
                <a:rPr lang="en-US" sz="1400" b="1" dirty="0" smtClean="0"/>
                <a:t>Maturity onset</a:t>
              </a:r>
              <a:endParaRPr lang="en-US" sz="1400" dirty="0"/>
            </a:p>
          </p:txBody>
        </p:sp>
        <p:sp>
          <p:nvSpPr>
            <p:cNvPr id="20" name="Rectangle 19"/>
            <p:cNvSpPr/>
            <p:nvPr/>
          </p:nvSpPr>
          <p:spPr>
            <a:xfrm>
              <a:off x="1635579" y="4896211"/>
              <a:ext cx="1142999" cy="584775"/>
            </a:xfrm>
            <a:prstGeom prst="rect">
              <a:avLst/>
            </a:prstGeom>
          </p:spPr>
          <p:txBody>
            <a:bodyPr wrap="square">
              <a:spAutoFit/>
            </a:bodyPr>
            <a:lstStyle/>
            <a:p>
              <a:r>
                <a:rPr lang="en-US" sz="1600" b="1" dirty="0" smtClean="0"/>
                <a:t>Senescent onset</a:t>
              </a:r>
              <a:endParaRPr lang="en-US" sz="1600" dirty="0"/>
            </a:p>
          </p:txBody>
        </p:sp>
        <p:sp>
          <p:nvSpPr>
            <p:cNvPr id="21" name="Rectangle 20"/>
            <p:cNvSpPr/>
            <p:nvPr/>
          </p:nvSpPr>
          <p:spPr>
            <a:xfrm>
              <a:off x="4191000" y="4720551"/>
              <a:ext cx="1295399" cy="738664"/>
            </a:xfrm>
            <a:prstGeom prst="rect">
              <a:avLst/>
            </a:prstGeom>
          </p:spPr>
          <p:txBody>
            <a:bodyPr wrap="square">
              <a:spAutoFit/>
            </a:bodyPr>
            <a:lstStyle/>
            <a:p>
              <a:r>
                <a:rPr lang="en-US" sz="1400" b="1" dirty="0" smtClean="0"/>
                <a:t>Middle date of senescent phase</a:t>
              </a:r>
              <a:endParaRPr lang="en-US" sz="1400" dirty="0"/>
            </a:p>
          </p:txBody>
        </p:sp>
        <p:sp>
          <p:nvSpPr>
            <p:cNvPr id="22" name="Rectangle 21"/>
            <p:cNvSpPr/>
            <p:nvPr/>
          </p:nvSpPr>
          <p:spPr>
            <a:xfrm>
              <a:off x="7017548" y="4953000"/>
              <a:ext cx="1113062" cy="584775"/>
            </a:xfrm>
            <a:prstGeom prst="rect">
              <a:avLst/>
            </a:prstGeom>
          </p:spPr>
          <p:txBody>
            <a:bodyPr wrap="square">
              <a:spAutoFit/>
            </a:bodyPr>
            <a:lstStyle/>
            <a:p>
              <a:r>
                <a:rPr lang="en-US" sz="1600" b="1" dirty="0" smtClean="0"/>
                <a:t>Dormancy onset</a:t>
              </a:r>
              <a:endParaRPr lang="en-US" sz="1600" dirty="0"/>
            </a:p>
          </p:txBody>
        </p:sp>
      </p:grpSp>
    </p:spTree>
    <p:extLst>
      <p:ext uri="{BB962C8B-B14F-4D97-AF65-F5344CB8AC3E}">
        <p14:creationId xmlns:p14="http://schemas.microsoft.com/office/powerpoint/2010/main" val="38722418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2900" y="990600"/>
            <a:ext cx="7048500" cy="3026808"/>
          </a:xfrm>
          <a:prstGeom prst="rect">
            <a:avLst/>
          </a:prstGeom>
        </p:spPr>
      </p:pic>
      <p:sp>
        <p:nvSpPr>
          <p:cNvPr id="22531" name="TextBox 7"/>
          <p:cNvSpPr txBox="1">
            <a:spLocks noChangeArrowheads="1"/>
          </p:cNvSpPr>
          <p:nvPr/>
        </p:nvSpPr>
        <p:spPr bwMode="auto">
          <a:xfrm>
            <a:off x="1676400" y="421654"/>
            <a:ext cx="594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dirty="0" smtClean="0">
                <a:latin typeface="Candara" panose="020E0502030303020204" pitchFamily="34" charset="0"/>
              </a:rPr>
              <a:t>C6 – 20% threshold in spline </a:t>
            </a:r>
          </a:p>
          <a:p>
            <a:r>
              <a:rPr lang="en-US" altLang="en-US" dirty="0" smtClean="0">
                <a:latin typeface="Candara" panose="020E0502030303020204" pitchFamily="34" charset="0"/>
              </a:rPr>
              <a:t>VIIRS </a:t>
            </a:r>
            <a:r>
              <a:rPr lang="en-US" altLang="en-US" dirty="0">
                <a:latin typeface="Candara" panose="020E0502030303020204" pitchFamily="34" charset="0"/>
              </a:rPr>
              <a:t>– </a:t>
            </a:r>
            <a:r>
              <a:rPr lang="en-US" altLang="en-US" dirty="0" smtClean="0">
                <a:latin typeface="Candara" panose="020E0502030303020204" pitchFamily="34" charset="0"/>
              </a:rPr>
              <a:t>Inflection points in hybrid piecewise logical models</a:t>
            </a:r>
            <a:endParaRPr lang="en-US" altLang="en-US" dirty="0">
              <a:latin typeface="Candara" panose="020E0502030303020204" pitchFamily="34" charset="0"/>
            </a:endParaRPr>
          </a:p>
        </p:txBody>
      </p:sp>
      <p:sp>
        <p:nvSpPr>
          <p:cNvPr id="2" name="TextBox 1"/>
          <p:cNvSpPr txBox="1"/>
          <p:nvPr/>
        </p:nvSpPr>
        <p:spPr>
          <a:xfrm>
            <a:off x="304800" y="21544"/>
            <a:ext cx="8686800" cy="461665"/>
          </a:xfrm>
          <a:prstGeom prst="rect">
            <a:avLst/>
          </a:prstGeom>
          <a:noFill/>
        </p:spPr>
        <p:txBody>
          <a:bodyPr wrap="square" rtlCol="0">
            <a:spAutoFit/>
          </a:bodyPr>
          <a:lstStyle/>
          <a:p>
            <a:r>
              <a:rPr lang="en-US" sz="2400" b="1" dirty="0" smtClean="0">
                <a:solidFill>
                  <a:srgbClr val="C00000"/>
                </a:solidFill>
                <a:latin typeface="Candara" panose="020E0502030303020204" pitchFamily="34" charset="0"/>
              </a:rPr>
              <a:t>Comparison Between MODIS Collection 6 and VIIRS Phenology</a:t>
            </a:r>
            <a:endParaRPr lang="en-US" sz="2400" b="1" dirty="0">
              <a:solidFill>
                <a:srgbClr val="C00000"/>
              </a:solidFill>
              <a:latin typeface="Candara" panose="020E05020303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63273933"/>
              </p:ext>
            </p:extLst>
          </p:nvPr>
        </p:nvGraphicFramePr>
        <p:xfrm>
          <a:off x="381000" y="3952195"/>
          <a:ext cx="7924800" cy="2831796"/>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363560">
                <a:tc>
                  <a:txBody>
                    <a:bodyPr/>
                    <a:lstStyle/>
                    <a:p>
                      <a:pPr algn="ctr"/>
                      <a:r>
                        <a:rPr lang="en-US" sz="1800" dirty="0" err="1" smtClean="0">
                          <a:latin typeface="Candara" panose="020E0502030303020204" pitchFamily="34" charset="0"/>
                        </a:rPr>
                        <a:t>Phenometric</a:t>
                      </a:r>
                      <a:endParaRPr lang="en-US" sz="1800" dirty="0">
                        <a:latin typeface="Candara" panose="020E0502030303020204" pitchFamily="34" charset="0"/>
                      </a:endParaRPr>
                    </a:p>
                  </a:txBody>
                  <a:tcPr marT="45716" marB="45716"/>
                </a:tc>
                <a:tc>
                  <a:txBody>
                    <a:bodyPr/>
                    <a:lstStyle/>
                    <a:p>
                      <a:pPr algn="ctr"/>
                      <a:r>
                        <a:rPr lang="en-US" sz="1800" dirty="0" smtClean="0">
                          <a:latin typeface="Candara" panose="020E0502030303020204" pitchFamily="34" charset="0"/>
                        </a:rPr>
                        <a:t>H12V04</a:t>
                      </a:r>
                      <a:r>
                        <a:rPr lang="en-US" sz="1800" baseline="0" dirty="0" smtClean="0">
                          <a:latin typeface="Candara" panose="020E0502030303020204" pitchFamily="34" charset="0"/>
                        </a:rPr>
                        <a:t> Mean Difference</a:t>
                      </a:r>
                      <a:endParaRPr lang="en-US" sz="1800" dirty="0">
                        <a:latin typeface="Candara" panose="020E0502030303020204" pitchFamily="34" charset="0"/>
                      </a:endParaRPr>
                    </a:p>
                  </a:txBody>
                  <a:tcPr marT="45716" marB="45716"/>
                </a:tc>
                <a:extLst>
                  <a:ext uri="{0D108BD9-81ED-4DB2-BD59-A6C34878D82A}">
                    <a16:rowId xmlns:a16="http://schemas.microsoft.com/office/drawing/2014/main" xmlns="" val="10000"/>
                  </a:ext>
                </a:extLst>
              </a:tr>
              <a:tr h="583496">
                <a:tc>
                  <a:txBody>
                    <a:bodyPr/>
                    <a:lstStyle/>
                    <a:p>
                      <a:pPr algn="ctr"/>
                      <a:r>
                        <a:rPr lang="en-US" sz="1800" dirty="0" smtClean="0">
                          <a:latin typeface="Candara" panose="020E0502030303020204" pitchFamily="34" charset="0"/>
                        </a:rPr>
                        <a:t>Greenup onset </a:t>
                      </a:r>
                      <a:endParaRPr lang="en-US" sz="1800" dirty="0">
                        <a:latin typeface="Candara" panose="020E0502030303020204" pitchFamily="34" charset="0"/>
                      </a:endParaRPr>
                    </a:p>
                  </a:txBody>
                  <a:tcPr marT="45716" marB="45716"/>
                </a:tc>
                <a:tc>
                  <a:txBody>
                    <a:bodyPr/>
                    <a:lstStyle/>
                    <a:p>
                      <a:pPr algn="ctr"/>
                      <a:r>
                        <a:rPr lang="en-US" sz="1800" dirty="0" smtClean="0">
                          <a:solidFill>
                            <a:srgbClr val="FF0000"/>
                          </a:solidFill>
                          <a:latin typeface="Candara" panose="020E0502030303020204" pitchFamily="34" charset="0"/>
                        </a:rPr>
                        <a:t>C6 is 4.2 days later</a:t>
                      </a:r>
                      <a:endParaRPr lang="en-US" sz="1800" dirty="0">
                        <a:solidFill>
                          <a:srgbClr val="FF0000"/>
                        </a:solidFill>
                        <a:latin typeface="Candara" panose="020E0502030303020204" pitchFamily="34" charset="0"/>
                      </a:endParaRPr>
                    </a:p>
                  </a:txBody>
                  <a:tcPr marT="45716" marB="45716"/>
                </a:tc>
                <a:extLst>
                  <a:ext uri="{0D108BD9-81ED-4DB2-BD59-A6C34878D82A}">
                    <a16:rowId xmlns:a16="http://schemas.microsoft.com/office/drawing/2014/main" xmlns="" val="10001"/>
                  </a:ext>
                </a:extLst>
              </a:tr>
              <a:tr h="6275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ndara" panose="020E0502030303020204" pitchFamily="34" charset="0"/>
                        </a:rPr>
                        <a:t>Mid</a:t>
                      </a:r>
                      <a:r>
                        <a:rPr lang="en-US" sz="1800" baseline="0" dirty="0" smtClean="0">
                          <a:latin typeface="Candara" panose="020E0502030303020204" pitchFamily="34" charset="0"/>
                        </a:rPr>
                        <a:t>dle date in </a:t>
                      </a:r>
                      <a:r>
                        <a:rPr lang="en-US" sz="1800" baseline="0" dirty="0" err="1" smtClean="0">
                          <a:latin typeface="Candara" panose="020E0502030303020204" pitchFamily="34" charset="0"/>
                        </a:rPr>
                        <a:t>greenup</a:t>
                      </a:r>
                      <a:r>
                        <a:rPr lang="en-US" sz="1800" baseline="0" dirty="0" smtClean="0">
                          <a:latin typeface="Candara" panose="020E0502030303020204" pitchFamily="34" charset="0"/>
                        </a:rPr>
                        <a:t> phase</a:t>
                      </a:r>
                      <a:endParaRPr lang="en-US" sz="1800" dirty="0" smtClean="0">
                        <a:latin typeface="Candara" panose="020E0502030303020204" pitchFamily="34" charset="0"/>
                      </a:endParaRPr>
                    </a:p>
                  </a:txBody>
                  <a:tcPr marT="45716" marB="45716"/>
                </a:tc>
                <a:tc>
                  <a:txBody>
                    <a:bodyPr/>
                    <a:lstStyle/>
                    <a:p>
                      <a:pPr algn="ctr"/>
                      <a:r>
                        <a:rPr lang="en-US" sz="1800" dirty="0" smtClean="0">
                          <a:solidFill>
                            <a:srgbClr val="FF0000"/>
                          </a:solidFill>
                          <a:latin typeface="Candara" panose="020E0502030303020204" pitchFamily="34" charset="0"/>
                        </a:rPr>
                        <a:t>C6 is 1.7 days later</a:t>
                      </a:r>
                      <a:endParaRPr lang="en-US" sz="1800" dirty="0">
                        <a:solidFill>
                          <a:srgbClr val="FF0000"/>
                        </a:solidFill>
                        <a:latin typeface="Candara" panose="020E0502030303020204" pitchFamily="34" charset="0"/>
                      </a:endParaRPr>
                    </a:p>
                  </a:txBody>
                  <a:tcPr marT="45716" marB="45716"/>
                </a:tc>
                <a:extLst>
                  <a:ext uri="{0D108BD9-81ED-4DB2-BD59-A6C34878D82A}">
                    <a16:rowId xmlns:a16="http://schemas.microsoft.com/office/drawing/2014/main" xmlns="" val="10002"/>
                  </a:ext>
                </a:extLst>
              </a:tr>
              <a:tr h="6275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ndara" panose="020E0502030303020204" pitchFamily="34" charset="0"/>
                        </a:rPr>
                        <a:t>Middle date</a:t>
                      </a:r>
                      <a:r>
                        <a:rPr lang="en-US" sz="1800" baseline="0" dirty="0" smtClean="0">
                          <a:latin typeface="Candara" panose="020E0502030303020204" pitchFamily="34" charset="0"/>
                        </a:rPr>
                        <a:t> in senescence phase</a:t>
                      </a:r>
                      <a:endParaRPr lang="en-US" sz="1800" dirty="0" smtClean="0">
                        <a:latin typeface="Candara" panose="020E0502030303020204" pitchFamily="34" charset="0"/>
                      </a:endParaRPr>
                    </a:p>
                  </a:txBody>
                  <a:tcPr marT="45716" marB="45716"/>
                </a:tc>
                <a:tc>
                  <a:txBody>
                    <a:bodyPr/>
                    <a:lstStyle/>
                    <a:p>
                      <a:pPr algn="ctr"/>
                      <a:r>
                        <a:rPr lang="en-US" sz="1800" dirty="0" smtClean="0">
                          <a:solidFill>
                            <a:srgbClr val="008000"/>
                          </a:solidFill>
                          <a:latin typeface="Candara" panose="020E0502030303020204" pitchFamily="34" charset="0"/>
                        </a:rPr>
                        <a:t>C6 is 4.7 days earlier</a:t>
                      </a:r>
                      <a:endParaRPr lang="en-US" sz="1800" dirty="0">
                        <a:solidFill>
                          <a:srgbClr val="008000"/>
                        </a:solidFill>
                        <a:latin typeface="Candara" panose="020E0502030303020204" pitchFamily="34" charset="0"/>
                      </a:endParaRPr>
                    </a:p>
                  </a:txBody>
                  <a:tcPr marT="45716" marB="45716"/>
                </a:tc>
                <a:extLst>
                  <a:ext uri="{0D108BD9-81ED-4DB2-BD59-A6C34878D82A}">
                    <a16:rowId xmlns:a16="http://schemas.microsoft.com/office/drawing/2014/main" xmlns="" val="10003"/>
                  </a:ext>
                </a:extLst>
              </a:tr>
              <a:tr h="6275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ndara" panose="020E0502030303020204" pitchFamily="34" charset="0"/>
                        </a:rPr>
                        <a:t>Dormancy onset</a:t>
                      </a:r>
                    </a:p>
                  </a:txBody>
                  <a:tcPr marT="45716" marB="45716"/>
                </a:tc>
                <a:tc>
                  <a:txBody>
                    <a:bodyPr/>
                    <a:lstStyle/>
                    <a:p>
                      <a:pPr algn="ctr"/>
                      <a:r>
                        <a:rPr lang="en-US" sz="1800" dirty="0" smtClean="0">
                          <a:solidFill>
                            <a:srgbClr val="008000"/>
                          </a:solidFill>
                          <a:latin typeface="Candara" panose="020E0502030303020204" pitchFamily="34" charset="0"/>
                        </a:rPr>
                        <a:t>C6</a:t>
                      </a:r>
                      <a:r>
                        <a:rPr lang="en-US" sz="1800" baseline="0" dirty="0" smtClean="0">
                          <a:solidFill>
                            <a:srgbClr val="008000"/>
                          </a:solidFill>
                          <a:latin typeface="Candara" panose="020E0502030303020204" pitchFamily="34" charset="0"/>
                        </a:rPr>
                        <a:t> is 7.4 days earlier</a:t>
                      </a:r>
                      <a:endParaRPr lang="en-US" sz="1800" dirty="0">
                        <a:solidFill>
                          <a:srgbClr val="008000"/>
                        </a:solidFill>
                        <a:latin typeface="Candara" panose="020E0502030303020204" pitchFamily="34" charset="0"/>
                      </a:endParaRPr>
                    </a:p>
                  </a:txBody>
                  <a:tcPr marT="45716" marB="45716"/>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966479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b="1" dirty="0">
                <a:solidFill>
                  <a:srgbClr val="C00000"/>
                </a:solidFill>
                <a:latin typeface="Candara" panose="020E0502030303020204" pitchFamily="34" charset="0"/>
              </a:rPr>
              <a:t>Outline</a:t>
            </a:r>
          </a:p>
        </p:txBody>
      </p:sp>
      <p:sp>
        <p:nvSpPr>
          <p:cNvPr id="3" name="TextBox 2"/>
          <p:cNvSpPr txBox="1"/>
          <p:nvPr/>
        </p:nvSpPr>
        <p:spPr>
          <a:xfrm>
            <a:off x="235131" y="1295400"/>
            <a:ext cx="8686800" cy="5386090"/>
          </a:xfrm>
          <a:prstGeom prst="rect">
            <a:avLst/>
          </a:prstGeom>
          <a:noFill/>
        </p:spPr>
        <p:txBody>
          <a:bodyPr wrap="square" rtlCol="0">
            <a:spAutoFit/>
          </a:bodyPr>
          <a:lstStyle/>
          <a:p>
            <a:pPr marL="342900" indent="-342900">
              <a:spcAft>
                <a:spcPts val="1800"/>
              </a:spcAft>
              <a:buFontTx/>
              <a:buAutoNum type="arabicPeriod"/>
            </a:pPr>
            <a:r>
              <a:rPr lang="en-US" sz="3600" dirty="0" smtClean="0">
                <a:latin typeface="Candara" panose="020E0502030303020204" pitchFamily="34" charset="0"/>
              </a:rPr>
              <a:t>Algorithm of detecting land surface phenology from VIIRS</a:t>
            </a:r>
          </a:p>
          <a:p>
            <a:pPr marL="342900" indent="-342900">
              <a:spcAft>
                <a:spcPts val="1800"/>
              </a:spcAft>
              <a:buFontTx/>
              <a:buAutoNum type="arabicPeriod"/>
            </a:pPr>
            <a:r>
              <a:rPr lang="en-US" sz="3600" dirty="0" smtClean="0">
                <a:latin typeface="Candara" panose="020E0502030303020204" pitchFamily="34" charset="0"/>
              </a:rPr>
              <a:t>Comparison of VIIRS phenology with MODIS phenology</a:t>
            </a:r>
          </a:p>
          <a:p>
            <a:pPr marL="342900" indent="-342900">
              <a:spcAft>
                <a:spcPts val="1800"/>
              </a:spcAft>
              <a:buAutoNum type="arabicPeriod"/>
            </a:pPr>
            <a:r>
              <a:rPr lang="en-US" sz="3600" dirty="0" smtClean="0">
                <a:latin typeface="Candara" panose="020E0502030303020204" pitchFamily="34" charset="0"/>
              </a:rPr>
              <a:t>Validation of VIIRS phenology using </a:t>
            </a:r>
            <a:r>
              <a:rPr lang="en-US" sz="3600" dirty="0" err="1" smtClean="0">
                <a:latin typeface="Candara" panose="020E0502030303020204" pitchFamily="34" charset="0"/>
              </a:rPr>
              <a:t>PhenoCam</a:t>
            </a:r>
            <a:r>
              <a:rPr lang="en-US" sz="3600" dirty="0" smtClean="0">
                <a:latin typeface="Candara" panose="020E0502030303020204" pitchFamily="34" charset="0"/>
              </a:rPr>
              <a:t> and Landsat observations</a:t>
            </a:r>
          </a:p>
          <a:p>
            <a:pPr marL="342900" indent="-342900">
              <a:spcAft>
                <a:spcPts val="1800"/>
              </a:spcAft>
              <a:buAutoNum type="arabicPeriod"/>
            </a:pPr>
            <a:r>
              <a:rPr lang="en-US" sz="3600" dirty="0" smtClean="0">
                <a:latin typeface="Candara" panose="020E0502030303020204" pitchFamily="34" charset="0"/>
              </a:rPr>
              <a:t>Summary</a:t>
            </a:r>
          </a:p>
          <a:p>
            <a:pPr marL="342900" indent="-342900">
              <a:spcAft>
                <a:spcPts val="1800"/>
              </a:spcAft>
              <a:buAutoNum type="arabicPeriod"/>
            </a:pPr>
            <a:endParaRPr lang="en-US" sz="3200" dirty="0" smtClean="0">
              <a:latin typeface="Candara" panose="020E0502030303020204" pitchFamily="34" charset="0"/>
            </a:endParaRPr>
          </a:p>
        </p:txBody>
      </p:sp>
      <p:sp>
        <p:nvSpPr>
          <p:cNvPr id="5" name="Rectangle 4"/>
          <p:cNvSpPr/>
          <p:nvPr/>
        </p:nvSpPr>
        <p:spPr bwMode="auto">
          <a:xfrm>
            <a:off x="431074" y="764721"/>
            <a:ext cx="8294915" cy="65314"/>
          </a:xfrm>
          <a:prstGeom prst="rect">
            <a:avLst/>
          </a:prstGeom>
          <a:solidFill>
            <a:srgbClr val="33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931640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457200"/>
          </a:xfrm>
        </p:spPr>
        <p:txBody>
          <a:bodyPr>
            <a:normAutofit fontScale="90000"/>
          </a:bodyPr>
          <a:lstStyle/>
          <a:p>
            <a:r>
              <a:rPr lang="en-US" dirty="0" smtClean="0">
                <a:solidFill>
                  <a:srgbClr val="C00000"/>
                </a:solidFill>
                <a:latin typeface="Candara" panose="020E0502030303020204" pitchFamily="34" charset="0"/>
              </a:rPr>
              <a:t>Conclusions</a:t>
            </a:r>
          </a:p>
        </p:txBody>
      </p:sp>
      <p:sp>
        <p:nvSpPr>
          <p:cNvPr id="11267" name="Rectangle 3"/>
          <p:cNvSpPr>
            <a:spLocks noGrp="1" noChangeArrowheads="1"/>
          </p:cNvSpPr>
          <p:nvPr>
            <p:ph type="body" idx="1"/>
          </p:nvPr>
        </p:nvSpPr>
        <p:spPr>
          <a:xfrm>
            <a:off x="76200" y="710293"/>
            <a:ext cx="8991600" cy="5614307"/>
          </a:xfrm>
        </p:spPr>
        <p:txBody>
          <a:bodyPr>
            <a:noAutofit/>
          </a:bodyPr>
          <a:lstStyle/>
          <a:p>
            <a:pPr>
              <a:spcBef>
                <a:spcPts val="0"/>
              </a:spcBef>
              <a:spcAft>
                <a:spcPts val="1200"/>
              </a:spcAft>
            </a:pPr>
            <a:r>
              <a:rPr lang="en-US" sz="2800" dirty="0" smtClean="0">
                <a:latin typeface="Candara" panose="020E0502030303020204" pitchFamily="34" charset="0"/>
              </a:rPr>
              <a:t>VIIRS NABR Time Series has fewer good quality observations than MODIS NBAR (</a:t>
            </a:r>
            <a:r>
              <a:rPr lang="en-US" sz="2800" dirty="0" err="1" smtClean="0">
                <a:latin typeface="Candara" panose="020E0502030303020204" pitchFamily="34" charset="0"/>
              </a:rPr>
              <a:t>Terra+Aqua</a:t>
            </a:r>
            <a:r>
              <a:rPr lang="en-US" sz="2800" dirty="0" smtClean="0">
                <a:latin typeface="Candara" panose="020E0502030303020204" pitchFamily="34" charset="0"/>
              </a:rPr>
              <a:t>). Artifacts in VIIRS data may exist in some areas. </a:t>
            </a:r>
          </a:p>
          <a:p>
            <a:pPr>
              <a:spcBef>
                <a:spcPts val="0"/>
              </a:spcBef>
              <a:spcAft>
                <a:spcPts val="1200"/>
              </a:spcAft>
            </a:pPr>
            <a:r>
              <a:rPr lang="en-US" sz="2800" dirty="0" smtClean="0">
                <a:latin typeface="Candara" panose="020E0502030303020204" pitchFamily="34" charset="0"/>
              </a:rPr>
              <a:t>VIIRS phenology is comparable with MODIS phenology, if the same algorithm is used.</a:t>
            </a:r>
          </a:p>
          <a:p>
            <a:pPr>
              <a:spcBef>
                <a:spcPts val="0"/>
              </a:spcBef>
              <a:spcAft>
                <a:spcPts val="1200"/>
              </a:spcAft>
            </a:pPr>
            <a:r>
              <a:rPr lang="en-US" sz="2800" dirty="0" smtClean="0">
                <a:latin typeface="Candara" panose="020E0502030303020204" pitchFamily="34" charset="0"/>
              </a:rPr>
              <a:t>VIIRS phenology </a:t>
            </a:r>
            <a:r>
              <a:rPr lang="en-US" sz="2800" dirty="0">
                <a:latin typeface="Candara" panose="020E0502030303020204" pitchFamily="34" charset="0"/>
              </a:rPr>
              <a:t>is </a:t>
            </a:r>
            <a:r>
              <a:rPr lang="en-US" sz="2800" dirty="0" smtClean="0">
                <a:latin typeface="Candara" panose="020E0502030303020204" pitchFamily="34" charset="0"/>
              </a:rPr>
              <a:t>similar to the results calculated from </a:t>
            </a:r>
            <a:r>
              <a:rPr lang="en-US" sz="2800" dirty="0" err="1" smtClean="0">
                <a:latin typeface="Candara" panose="020E0502030303020204" pitchFamily="34" charset="0"/>
              </a:rPr>
              <a:t>PhenoCam</a:t>
            </a:r>
            <a:r>
              <a:rPr lang="en-US" sz="2800" dirty="0" smtClean="0">
                <a:latin typeface="Candara" panose="020E0502030303020204" pitchFamily="34" charset="0"/>
              </a:rPr>
              <a:t> </a:t>
            </a:r>
            <a:r>
              <a:rPr lang="en-US" sz="2800" dirty="0">
                <a:latin typeface="Candara" panose="020E0502030303020204" pitchFamily="34" charset="0"/>
              </a:rPr>
              <a:t>data</a:t>
            </a:r>
            <a:r>
              <a:rPr lang="en-US" sz="2800" dirty="0" smtClean="0">
                <a:latin typeface="Candara" panose="020E0502030303020204" pitchFamily="34" charset="0"/>
              </a:rPr>
              <a:t>, particularly during </a:t>
            </a:r>
            <a:r>
              <a:rPr lang="en-US" sz="2800" dirty="0" err="1" smtClean="0">
                <a:latin typeface="Candara" panose="020E0502030303020204" pitchFamily="34" charset="0"/>
              </a:rPr>
              <a:t>greenup</a:t>
            </a:r>
            <a:r>
              <a:rPr lang="en-US" sz="2800" dirty="0" smtClean="0">
                <a:latin typeface="Candara" panose="020E0502030303020204" pitchFamily="34" charset="0"/>
              </a:rPr>
              <a:t> phases.</a:t>
            </a:r>
          </a:p>
          <a:p>
            <a:pPr>
              <a:spcBef>
                <a:spcPts val="0"/>
              </a:spcBef>
              <a:spcAft>
                <a:spcPts val="1200"/>
              </a:spcAft>
            </a:pPr>
            <a:r>
              <a:rPr lang="en-US" sz="2800" dirty="0" smtClean="0">
                <a:latin typeface="Candara" panose="020E0502030303020204" pitchFamily="34" charset="0"/>
              </a:rPr>
              <a:t>VIIRS and Landsat phenology </a:t>
            </a:r>
            <a:r>
              <a:rPr lang="en-US" sz="2800" dirty="0">
                <a:latin typeface="Candara" panose="020E0502030303020204" pitchFamily="34" charset="0"/>
              </a:rPr>
              <a:t>d</a:t>
            </a:r>
            <a:r>
              <a:rPr lang="en-US" sz="2800" dirty="0" smtClean="0">
                <a:latin typeface="Candara" panose="020E0502030303020204" pitchFamily="34" charset="0"/>
              </a:rPr>
              <a:t>etections are identical in </a:t>
            </a:r>
            <a:r>
              <a:rPr lang="en-US" sz="2800" dirty="0">
                <a:latin typeface="Candara" panose="020E0502030303020204" pitchFamily="34" charset="0"/>
              </a:rPr>
              <a:t>relatively homogeneous </a:t>
            </a:r>
            <a:r>
              <a:rPr lang="en-US" sz="2800" dirty="0" smtClean="0">
                <a:latin typeface="Candara" panose="020E0502030303020204" pitchFamily="34" charset="0"/>
              </a:rPr>
              <a:t>regions. However, the difference can be large in heterogeneous regions.</a:t>
            </a:r>
          </a:p>
          <a:p>
            <a:pPr>
              <a:spcBef>
                <a:spcPts val="0"/>
              </a:spcBef>
              <a:spcAft>
                <a:spcPts val="1200"/>
              </a:spcAft>
            </a:pPr>
            <a:r>
              <a:rPr lang="en-US" sz="2800" dirty="0" smtClean="0">
                <a:latin typeface="Candara" panose="020E0502030303020204" pitchFamily="34" charset="0"/>
              </a:rPr>
              <a:t>VIIRS phenology is generally comparable with MODIS Collection 6 detections.   </a:t>
            </a:r>
          </a:p>
        </p:txBody>
      </p:sp>
    </p:spTree>
    <p:extLst>
      <p:ext uri="{BB962C8B-B14F-4D97-AF65-F5344CB8AC3E}">
        <p14:creationId xmlns:p14="http://schemas.microsoft.com/office/powerpoint/2010/main" val="2983858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1924" y="19050"/>
            <a:ext cx="9010651" cy="647700"/>
          </a:xfrm>
        </p:spPr>
        <p:txBody>
          <a:bodyPr>
            <a:normAutofit/>
          </a:bodyPr>
          <a:lstStyle/>
          <a:p>
            <a:r>
              <a:rPr lang="en-US" sz="3600" b="1" dirty="0" smtClean="0">
                <a:solidFill>
                  <a:srgbClr val="FF0000"/>
                </a:solidFill>
              </a:rPr>
              <a:t>Metrics of Land Surface Phenology</a:t>
            </a:r>
            <a:endParaRPr lang="en-US" sz="3600" b="1" dirty="0" smtClean="0">
              <a:solidFill>
                <a:srgbClr val="7030A0"/>
              </a:solidFill>
            </a:endParaRPr>
          </a:p>
        </p:txBody>
      </p:sp>
      <p:sp>
        <p:nvSpPr>
          <p:cNvPr id="2053" name="Rectangle 3"/>
          <p:cNvSpPr>
            <a:spLocks noGrp="1" noChangeArrowheads="1"/>
          </p:cNvSpPr>
          <p:nvPr>
            <p:ph sz="half" idx="1"/>
          </p:nvPr>
        </p:nvSpPr>
        <p:spPr>
          <a:xfrm>
            <a:off x="0" y="636588"/>
            <a:ext cx="4549504" cy="3886200"/>
          </a:xfrm>
          <a:ln w="12700">
            <a:solidFill>
              <a:schemeClr val="tx1"/>
            </a:solidFill>
          </a:ln>
        </p:spPr>
        <p:txBody>
          <a:bodyPr>
            <a:normAutofit fontScale="25000" lnSpcReduction="20000"/>
          </a:bodyPr>
          <a:lstStyle/>
          <a:p>
            <a:pPr marL="0" indent="0">
              <a:lnSpc>
                <a:spcPct val="80000"/>
              </a:lnSpc>
              <a:buFont typeface="Wingdings" pitchFamily="2" charset="2"/>
              <a:buNone/>
              <a:defRPr/>
            </a:pPr>
            <a:r>
              <a:rPr lang="en-US" sz="11200" b="1" dirty="0" smtClean="0">
                <a:solidFill>
                  <a:schemeClr val="accent6">
                    <a:lumMod val="75000"/>
                  </a:schemeClr>
                </a:solidFill>
              </a:rPr>
              <a:t>Timing:</a:t>
            </a:r>
          </a:p>
          <a:p>
            <a:pPr marL="0" indent="0">
              <a:lnSpc>
                <a:spcPct val="80000"/>
              </a:lnSpc>
              <a:buFont typeface="Wingdings" pitchFamily="2" charset="2"/>
              <a:buNone/>
              <a:defRPr/>
            </a:pPr>
            <a:r>
              <a:rPr lang="en-US" sz="8800" b="1" dirty="0" smtClean="0">
                <a:solidFill>
                  <a:schemeClr val="tx1"/>
                </a:solidFill>
              </a:rPr>
              <a:t>1. </a:t>
            </a:r>
            <a:r>
              <a:rPr lang="en-US" sz="8000" b="1" dirty="0" smtClean="0"/>
              <a:t>Onset of greenness increase </a:t>
            </a:r>
          </a:p>
          <a:p>
            <a:pPr marL="0" indent="0">
              <a:lnSpc>
                <a:spcPct val="80000"/>
              </a:lnSpc>
              <a:buFont typeface="Wingdings" pitchFamily="2" charset="2"/>
              <a:buNone/>
              <a:defRPr/>
            </a:pPr>
            <a:r>
              <a:rPr lang="en-US" sz="8000" b="1" dirty="0" smtClean="0">
                <a:solidFill>
                  <a:schemeClr val="tx1"/>
                </a:solidFill>
              </a:rPr>
              <a:t>2. </a:t>
            </a:r>
            <a:r>
              <a:rPr lang="en-US" sz="8000" b="1" dirty="0" smtClean="0"/>
              <a:t>Onset of greenness maximum </a:t>
            </a:r>
          </a:p>
          <a:p>
            <a:pPr marL="0" indent="0">
              <a:lnSpc>
                <a:spcPct val="80000"/>
              </a:lnSpc>
              <a:buFont typeface="Wingdings" pitchFamily="2" charset="2"/>
              <a:buNone/>
              <a:defRPr/>
            </a:pPr>
            <a:r>
              <a:rPr lang="en-US" sz="8000" b="1" dirty="0" smtClean="0">
                <a:solidFill>
                  <a:schemeClr val="tx1"/>
                </a:solidFill>
              </a:rPr>
              <a:t>3. </a:t>
            </a:r>
            <a:r>
              <a:rPr lang="en-US" sz="8000" b="1" dirty="0" smtClean="0"/>
              <a:t>Onset of greenness decrease </a:t>
            </a:r>
          </a:p>
          <a:p>
            <a:pPr marL="0" indent="0">
              <a:lnSpc>
                <a:spcPct val="80000"/>
              </a:lnSpc>
              <a:buFont typeface="Wingdings" pitchFamily="2" charset="2"/>
              <a:buNone/>
              <a:defRPr/>
            </a:pPr>
            <a:r>
              <a:rPr lang="en-US" sz="8000" b="1" dirty="0" smtClean="0">
                <a:solidFill>
                  <a:schemeClr val="tx1"/>
                </a:solidFill>
              </a:rPr>
              <a:t>4. </a:t>
            </a:r>
            <a:r>
              <a:rPr lang="en-US" sz="8000" b="1" dirty="0" smtClean="0"/>
              <a:t>Onset of greenness minimum </a:t>
            </a:r>
          </a:p>
          <a:p>
            <a:pPr marL="0" indent="0">
              <a:lnSpc>
                <a:spcPct val="80000"/>
              </a:lnSpc>
              <a:buFont typeface="Wingdings" pitchFamily="2" charset="2"/>
              <a:buNone/>
              <a:defRPr/>
            </a:pPr>
            <a:r>
              <a:rPr lang="en-US" sz="8000" b="1" dirty="0" smtClean="0"/>
              <a:t>5. Middle date of grow up phase</a:t>
            </a:r>
          </a:p>
          <a:p>
            <a:pPr marL="0" indent="0">
              <a:lnSpc>
                <a:spcPct val="80000"/>
              </a:lnSpc>
              <a:buFont typeface="Wingdings" pitchFamily="2" charset="2"/>
              <a:buNone/>
              <a:defRPr/>
            </a:pPr>
            <a:r>
              <a:rPr lang="en-US" sz="8000" b="1" dirty="0" smtClean="0"/>
              <a:t>6. Middle date of senescent phase</a:t>
            </a:r>
          </a:p>
          <a:p>
            <a:pPr marL="0" indent="0">
              <a:lnSpc>
                <a:spcPct val="80000"/>
              </a:lnSpc>
              <a:buFont typeface="Wingdings" pitchFamily="2" charset="2"/>
              <a:buNone/>
              <a:defRPr/>
            </a:pPr>
            <a:endParaRPr lang="en-US" sz="7200" b="1" dirty="0" smtClean="0">
              <a:solidFill>
                <a:schemeClr val="accent2">
                  <a:lumMod val="75000"/>
                </a:schemeClr>
              </a:solidFill>
            </a:endParaRPr>
          </a:p>
          <a:p>
            <a:pPr marL="0" indent="0">
              <a:lnSpc>
                <a:spcPct val="80000"/>
              </a:lnSpc>
              <a:buFont typeface="Wingdings" pitchFamily="2" charset="2"/>
              <a:buNone/>
              <a:defRPr/>
            </a:pPr>
            <a:r>
              <a:rPr lang="en-US" sz="8000" b="1" dirty="0" smtClean="0"/>
              <a:t>7. </a:t>
            </a:r>
            <a:r>
              <a:rPr lang="en-US" sz="8000" b="1" dirty="0" smtClean="0">
                <a:solidFill>
                  <a:schemeClr val="accent2">
                    <a:lumMod val="75000"/>
                  </a:schemeClr>
                </a:solidFill>
              </a:rPr>
              <a:t>Onset of fall foliage low coloration </a:t>
            </a:r>
          </a:p>
          <a:p>
            <a:pPr marL="0" indent="0">
              <a:lnSpc>
                <a:spcPct val="80000"/>
              </a:lnSpc>
              <a:buFont typeface="Wingdings" pitchFamily="2" charset="2"/>
              <a:buNone/>
              <a:defRPr/>
            </a:pPr>
            <a:r>
              <a:rPr lang="en-US" sz="8000" b="1" dirty="0" smtClean="0"/>
              <a:t>8. </a:t>
            </a:r>
            <a:r>
              <a:rPr lang="en-US" sz="8000" b="1" dirty="0" smtClean="0">
                <a:solidFill>
                  <a:schemeClr val="accent2">
                    <a:lumMod val="75000"/>
                  </a:schemeClr>
                </a:solidFill>
              </a:rPr>
              <a:t>Onset of fall foliage moderate coloration </a:t>
            </a:r>
          </a:p>
          <a:p>
            <a:pPr marL="0" indent="0">
              <a:lnSpc>
                <a:spcPct val="80000"/>
              </a:lnSpc>
              <a:buFont typeface="Wingdings" pitchFamily="2" charset="2"/>
              <a:buNone/>
              <a:defRPr/>
            </a:pPr>
            <a:r>
              <a:rPr lang="en-US" sz="8000" b="1" dirty="0" smtClean="0"/>
              <a:t>9. </a:t>
            </a:r>
            <a:r>
              <a:rPr lang="en-US" sz="8000" b="1" dirty="0" smtClean="0">
                <a:solidFill>
                  <a:schemeClr val="accent2">
                    <a:lumMod val="75000"/>
                  </a:schemeClr>
                </a:solidFill>
              </a:rPr>
              <a:t>Onset of fall foliage near peak coloration </a:t>
            </a:r>
          </a:p>
          <a:p>
            <a:pPr marL="0" indent="0">
              <a:lnSpc>
                <a:spcPct val="80000"/>
              </a:lnSpc>
              <a:buFont typeface="Wingdings" pitchFamily="2" charset="2"/>
              <a:buNone/>
              <a:defRPr/>
            </a:pPr>
            <a:r>
              <a:rPr lang="en-US" sz="8000" b="1" dirty="0" smtClean="0"/>
              <a:t>10. </a:t>
            </a:r>
            <a:r>
              <a:rPr lang="en-US" sz="8000" b="1" dirty="0" smtClean="0">
                <a:solidFill>
                  <a:schemeClr val="accent2">
                    <a:lumMod val="75000"/>
                  </a:schemeClr>
                </a:solidFill>
              </a:rPr>
              <a:t>Onset of fall foliage peak coloration </a:t>
            </a:r>
          </a:p>
          <a:p>
            <a:pPr marL="0" indent="0">
              <a:lnSpc>
                <a:spcPct val="80000"/>
              </a:lnSpc>
              <a:buFont typeface="Wingdings" pitchFamily="2" charset="2"/>
              <a:buNone/>
              <a:defRPr/>
            </a:pPr>
            <a:r>
              <a:rPr lang="en-US" sz="8000" b="1" dirty="0" smtClean="0"/>
              <a:t>11. </a:t>
            </a:r>
            <a:r>
              <a:rPr lang="en-US" sz="8000" b="1" dirty="0" smtClean="0">
                <a:solidFill>
                  <a:schemeClr val="accent2">
                    <a:lumMod val="75000"/>
                  </a:schemeClr>
                </a:solidFill>
              </a:rPr>
              <a:t>Onset of fall foliage post peak coloration</a:t>
            </a:r>
            <a:r>
              <a:rPr lang="en-US" sz="7200" b="1" dirty="0" smtClean="0">
                <a:solidFill>
                  <a:schemeClr val="accent2">
                    <a:lumMod val="75000"/>
                  </a:schemeClr>
                </a:solidFill>
              </a:rPr>
              <a:t> </a:t>
            </a:r>
          </a:p>
          <a:p>
            <a:pPr marL="0" indent="0" eaLnBrk="1" hangingPunct="1">
              <a:lnSpc>
                <a:spcPct val="90000"/>
              </a:lnSpc>
              <a:buNone/>
              <a:defRPr/>
            </a:pPr>
            <a:endParaRPr lang="en-US" sz="8000" dirty="0" smtClean="0"/>
          </a:p>
        </p:txBody>
      </p:sp>
      <p:sp>
        <p:nvSpPr>
          <p:cNvPr id="19460" name="TextBox 6"/>
          <p:cNvSpPr txBox="1">
            <a:spLocks noChangeArrowheads="1"/>
          </p:cNvSpPr>
          <p:nvPr/>
        </p:nvSpPr>
        <p:spPr bwMode="auto">
          <a:xfrm>
            <a:off x="5029200" y="2209800"/>
            <a:ext cx="276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t>Put one figure here</a:t>
            </a:r>
          </a:p>
        </p:txBody>
      </p:sp>
      <p:pic>
        <p:nvPicPr>
          <p:cNvPr id="1946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1319561"/>
            <a:ext cx="4419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4648200"/>
            <a:ext cx="4495800" cy="2092881"/>
          </a:xfrm>
          <a:prstGeom prst="rect">
            <a:avLst/>
          </a:prstGeom>
          <a:ln>
            <a:solidFill>
              <a:schemeClr val="tx1"/>
            </a:solidFill>
          </a:ln>
        </p:spPr>
        <p:txBody>
          <a:bodyPr wrap="square">
            <a:spAutoFit/>
          </a:bodyPr>
          <a:lstStyle/>
          <a:p>
            <a:pPr>
              <a:lnSpc>
                <a:spcPct val="90000"/>
              </a:lnSpc>
              <a:defRPr/>
            </a:pPr>
            <a:r>
              <a:rPr lang="en-US" sz="2000" b="1" dirty="0">
                <a:solidFill>
                  <a:schemeClr val="accent6">
                    <a:lumMod val="75000"/>
                  </a:schemeClr>
                </a:solidFill>
              </a:rPr>
              <a:t>Magnitudes</a:t>
            </a:r>
          </a:p>
          <a:p>
            <a:pPr>
              <a:lnSpc>
                <a:spcPct val="80000"/>
              </a:lnSpc>
              <a:defRPr/>
            </a:pPr>
            <a:r>
              <a:rPr lang="en-US" sz="2000" b="1" dirty="0" smtClean="0"/>
              <a:t>12. </a:t>
            </a:r>
            <a:r>
              <a:rPr lang="en-US" sz="2000" b="1" dirty="0">
                <a:solidFill>
                  <a:srgbClr val="7030A0"/>
                </a:solidFill>
              </a:rPr>
              <a:t>Growing season VI minimum</a:t>
            </a:r>
          </a:p>
          <a:p>
            <a:pPr>
              <a:lnSpc>
                <a:spcPct val="80000"/>
              </a:lnSpc>
              <a:defRPr/>
            </a:pPr>
            <a:r>
              <a:rPr lang="en-US" sz="2000" b="1" dirty="0" smtClean="0"/>
              <a:t>13. </a:t>
            </a:r>
            <a:r>
              <a:rPr lang="en-US" sz="2000" b="1" dirty="0">
                <a:solidFill>
                  <a:srgbClr val="7030A0"/>
                </a:solidFill>
              </a:rPr>
              <a:t>Growing season VI maximum</a:t>
            </a:r>
          </a:p>
          <a:p>
            <a:pPr>
              <a:lnSpc>
                <a:spcPct val="80000"/>
              </a:lnSpc>
              <a:defRPr/>
            </a:pPr>
            <a:r>
              <a:rPr lang="en-US" sz="2000" b="1" dirty="0" smtClean="0"/>
              <a:t>14. </a:t>
            </a:r>
            <a:r>
              <a:rPr lang="en-US" sz="2000" b="1" dirty="0">
                <a:solidFill>
                  <a:srgbClr val="7030A0"/>
                </a:solidFill>
              </a:rPr>
              <a:t>Summation of VI for growing season length</a:t>
            </a:r>
          </a:p>
          <a:p>
            <a:pPr>
              <a:lnSpc>
                <a:spcPct val="80000"/>
              </a:lnSpc>
              <a:defRPr/>
            </a:pPr>
            <a:r>
              <a:rPr lang="en-US" sz="2000" b="1" dirty="0" smtClean="0"/>
              <a:t>15. </a:t>
            </a:r>
            <a:r>
              <a:rPr lang="en-US" sz="2000" b="1" dirty="0">
                <a:solidFill>
                  <a:srgbClr val="7030A0"/>
                </a:solidFill>
              </a:rPr>
              <a:t>Rate of change in greenness </a:t>
            </a:r>
            <a:r>
              <a:rPr lang="en-US" sz="2000" b="1" dirty="0" smtClean="0">
                <a:solidFill>
                  <a:srgbClr val="7030A0"/>
                </a:solidFill>
              </a:rPr>
              <a:t>increase</a:t>
            </a:r>
            <a:endParaRPr lang="en-US" sz="2000" b="1" dirty="0">
              <a:solidFill>
                <a:srgbClr val="7030A0"/>
              </a:solidFill>
            </a:endParaRPr>
          </a:p>
          <a:p>
            <a:pPr>
              <a:lnSpc>
                <a:spcPct val="80000"/>
              </a:lnSpc>
              <a:defRPr/>
            </a:pPr>
            <a:r>
              <a:rPr lang="en-US" sz="2000" b="1" dirty="0" smtClean="0"/>
              <a:t>16. </a:t>
            </a:r>
            <a:r>
              <a:rPr lang="en-US" sz="2000" b="1" dirty="0">
                <a:solidFill>
                  <a:srgbClr val="7030A0"/>
                </a:solidFill>
              </a:rPr>
              <a:t>Rate of change in greenness decrease</a:t>
            </a:r>
          </a:p>
        </p:txBody>
      </p:sp>
      <p:sp>
        <p:nvSpPr>
          <p:cNvPr id="3" name="Oval 2"/>
          <p:cNvSpPr/>
          <p:nvPr/>
        </p:nvSpPr>
        <p:spPr>
          <a:xfrm>
            <a:off x="5905500" y="3550967"/>
            <a:ext cx="228600" cy="2597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16800" y="3550967"/>
            <a:ext cx="228600" cy="2597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647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214" y="-23509"/>
            <a:ext cx="8354786" cy="1077218"/>
          </a:xfrm>
          <a:prstGeom prst="rect">
            <a:avLst/>
          </a:prstGeom>
        </p:spPr>
        <p:txBody>
          <a:bodyPr wrap="square">
            <a:spAutoFit/>
          </a:bodyPr>
          <a:lstStyle/>
          <a:p>
            <a:r>
              <a:rPr lang="en-US" sz="3200" b="1" dirty="0" smtClean="0">
                <a:solidFill>
                  <a:srgbClr val="C00000"/>
                </a:solidFill>
                <a:latin typeface="Candara" panose="020E0502030303020204" pitchFamily="34" charset="0"/>
              </a:rPr>
              <a:t>Challenge of the Validation </a:t>
            </a:r>
            <a:r>
              <a:rPr lang="en-US" sz="3200" b="1" dirty="0">
                <a:solidFill>
                  <a:srgbClr val="C00000"/>
                </a:solidFill>
                <a:latin typeface="Candara" panose="020E0502030303020204" pitchFamily="34" charset="0"/>
              </a:rPr>
              <a:t>of VIIRS Phenology in </a:t>
            </a:r>
            <a:r>
              <a:rPr lang="en-US" sz="3200" b="1" dirty="0" smtClean="0">
                <a:solidFill>
                  <a:srgbClr val="C00000"/>
                </a:solidFill>
                <a:latin typeface="Candara" panose="020E0502030303020204" pitchFamily="34" charset="0"/>
              </a:rPr>
              <a:t>Savannas</a:t>
            </a:r>
            <a:endParaRPr lang="en-US" sz="3200" b="1" dirty="0">
              <a:solidFill>
                <a:srgbClr val="C00000"/>
              </a:solidFill>
              <a:latin typeface="Candara" panose="020E050203030302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32" y="1295400"/>
            <a:ext cx="4576763" cy="4193938"/>
          </a:xfrm>
          <a:prstGeom prst="rect">
            <a:avLst/>
          </a:prstGeom>
        </p:spPr>
      </p:pic>
      <p:grpSp>
        <p:nvGrpSpPr>
          <p:cNvPr id="29" name="Group 28"/>
          <p:cNvGrpSpPr/>
          <p:nvPr/>
        </p:nvGrpSpPr>
        <p:grpSpPr>
          <a:xfrm>
            <a:off x="2389413" y="1006311"/>
            <a:ext cx="5870122" cy="2116153"/>
            <a:chOff x="2389413" y="1006311"/>
            <a:chExt cx="5870122" cy="2116153"/>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59135" y="1006311"/>
              <a:ext cx="3200400" cy="207084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2598518" y="2893816"/>
              <a:ext cx="2659282" cy="228648"/>
            </a:xfrm>
            <a:prstGeom prst="straightConnector1">
              <a:avLst/>
            </a:prstGeom>
            <a:ln w="444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389413" y="2133600"/>
              <a:ext cx="3401787" cy="27301"/>
            </a:xfrm>
            <a:prstGeom prst="straightConnector1">
              <a:avLst/>
            </a:prstGeom>
            <a:ln w="444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905000" y="2786675"/>
            <a:ext cx="7089321" cy="3988252"/>
            <a:chOff x="1905000" y="2786675"/>
            <a:chExt cx="7089321" cy="3988252"/>
          </a:xfrm>
        </p:grpSpPr>
        <p:sp>
          <p:nvSpPr>
            <p:cNvPr id="4" name="TextBox 3"/>
            <p:cNvSpPr txBox="1"/>
            <p:nvPr/>
          </p:nvSpPr>
          <p:spPr>
            <a:xfrm>
              <a:off x="4038600" y="6405595"/>
              <a:ext cx="4847205" cy="369332"/>
            </a:xfrm>
            <a:prstGeom prst="rect">
              <a:avLst/>
            </a:prstGeom>
            <a:noFill/>
          </p:spPr>
          <p:txBody>
            <a:bodyPr wrap="square" rtlCol="0">
              <a:spAutoFit/>
            </a:bodyPr>
            <a:lstStyle/>
            <a:p>
              <a:r>
                <a:rPr lang="en-US" b="1" i="1" dirty="0" smtClean="0">
                  <a:latin typeface="Candara" panose="020E0502030303020204" pitchFamily="34" charset="0"/>
                </a:rPr>
                <a:t>Frequency of Landsat EOS within a VIIRS pixel</a:t>
              </a:r>
              <a:endParaRPr lang="en-US" b="1" i="1" dirty="0">
                <a:latin typeface="Candara" panose="020E0502030303020204" pitchFamily="34" charset="0"/>
              </a:endParaRPr>
            </a:p>
          </p:txBody>
        </p:sp>
        <p:grpSp>
          <p:nvGrpSpPr>
            <p:cNvPr id="30" name="Group 29"/>
            <p:cNvGrpSpPr/>
            <p:nvPr/>
          </p:nvGrpSpPr>
          <p:grpSpPr>
            <a:xfrm>
              <a:off x="1905000" y="2786675"/>
              <a:ext cx="7089321" cy="3608406"/>
              <a:chOff x="1905000" y="2786675"/>
              <a:chExt cx="7089321" cy="3608406"/>
            </a:xfrm>
          </p:grpSpPr>
          <p:pic>
            <p:nvPicPr>
              <p:cNvPr id="614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3399" y="3499319"/>
                <a:ext cx="4060922" cy="28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Arrow Connector 22"/>
              <p:cNvCxnSpPr/>
              <p:nvPr/>
            </p:nvCxnSpPr>
            <p:spPr>
              <a:xfrm flipH="1" flipV="1">
                <a:off x="1905000" y="3077158"/>
                <a:ext cx="4419600" cy="1342444"/>
              </a:xfrm>
              <a:prstGeom prst="straightConnector1">
                <a:avLst/>
              </a:prstGeom>
              <a:ln w="444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200400" y="2786675"/>
                <a:ext cx="4223658" cy="1282172"/>
              </a:xfrm>
              <a:prstGeom prst="straightConnector1">
                <a:avLst/>
              </a:prstGeom>
              <a:ln w="4445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258334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76200"/>
            <a:ext cx="8991600" cy="990600"/>
          </a:xfrm>
        </p:spPr>
        <p:txBody>
          <a:bodyPr>
            <a:noAutofit/>
          </a:bodyPr>
          <a:lstStyle/>
          <a:p>
            <a:r>
              <a:rPr lang="en-US" sz="3600" b="1" dirty="0" smtClean="0">
                <a:solidFill>
                  <a:srgbClr val="C00000"/>
                </a:solidFill>
                <a:latin typeface="Candara" panose="020E0502030303020204" pitchFamily="34" charset="0"/>
              </a:rPr>
              <a:t>Hybrid Piecewise Logistic Model for Simulating Temporal Vegetative Trajectory</a:t>
            </a:r>
          </a:p>
        </p:txBody>
      </p:sp>
      <p:sp>
        <p:nvSpPr>
          <p:cNvPr id="11267" name="Rectangle 6"/>
          <p:cNvSpPr>
            <a:spLocks noChangeArrowheads="1"/>
          </p:cNvSpPr>
          <p:nvPr/>
        </p:nvSpPr>
        <p:spPr bwMode="auto">
          <a:xfrm>
            <a:off x="29482" y="3414934"/>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en-US" sz="2000" b="1" i="1" dirty="0">
                <a:latin typeface="Candara" panose="020E0502030303020204" pitchFamily="34" charset="0"/>
                <a:cs typeface="Times New Roman" pitchFamily="18" charset="0"/>
              </a:rPr>
              <a:t>t</a:t>
            </a:r>
            <a:r>
              <a:rPr lang="en-US" sz="2000" b="1" dirty="0">
                <a:latin typeface="Candara" panose="020E0502030303020204" pitchFamily="34" charset="0"/>
                <a:cs typeface="Times New Roman" pitchFamily="18" charset="0"/>
              </a:rPr>
              <a:t> </a:t>
            </a:r>
            <a:r>
              <a:rPr lang="en-US" sz="2000" dirty="0">
                <a:solidFill>
                  <a:srgbClr val="9933FF"/>
                </a:solidFill>
                <a:latin typeface="Candara" panose="020E0502030303020204" pitchFamily="34" charset="0"/>
                <a:cs typeface="Times New Roman" pitchFamily="18" charset="0"/>
              </a:rPr>
              <a:t>is time in days</a:t>
            </a:r>
          </a:p>
          <a:p>
            <a:pPr algn="just" eaLnBrk="0" hangingPunct="0"/>
            <a:r>
              <a:rPr lang="en-US" sz="2000" b="1" i="1" dirty="0">
                <a:latin typeface="Candara" panose="020E0502030303020204" pitchFamily="34" charset="0"/>
                <a:cs typeface="Times New Roman" pitchFamily="18" charset="0"/>
              </a:rPr>
              <a:t>VI</a:t>
            </a:r>
            <a:r>
              <a:rPr lang="en-US" sz="2000" b="1" i="1" baseline="-30000" dirty="0">
                <a:latin typeface="Candara" panose="020E0502030303020204" pitchFamily="34" charset="0"/>
                <a:cs typeface="Times New Roman" pitchFamily="18" charset="0"/>
              </a:rPr>
              <a:t>(t)</a:t>
            </a:r>
            <a:r>
              <a:rPr lang="en-US" sz="2000" dirty="0">
                <a:latin typeface="Candara" panose="020E0502030303020204" pitchFamily="34" charset="0"/>
                <a:cs typeface="Times New Roman" pitchFamily="18" charset="0"/>
              </a:rPr>
              <a:t> </a:t>
            </a:r>
            <a:r>
              <a:rPr lang="en-US" sz="2000" dirty="0">
                <a:solidFill>
                  <a:srgbClr val="9933FF"/>
                </a:solidFill>
                <a:latin typeface="Candara" panose="020E0502030303020204" pitchFamily="34" charset="0"/>
                <a:cs typeface="Times New Roman" pitchFamily="18" charset="0"/>
              </a:rPr>
              <a:t>is the VI value at time </a:t>
            </a:r>
            <a:r>
              <a:rPr lang="en-US" sz="2000" i="1" dirty="0">
                <a:solidFill>
                  <a:srgbClr val="9933FF"/>
                </a:solidFill>
                <a:latin typeface="Candara" panose="020E0502030303020204" pitchFamily="34" charset="0"/>
                <a:cs typeface="Times New Roman" pitchFamily="18" charset="0"/>
              </a:rPr>
              <a:t>t</a:t>
            </a:r>
            <a:r>
              <a:rPr lang="en-US" sz="2000" dirty="0">
                <a:solidFill>
                  <a:srgbClr val="9933FF"/>
                </a:solidFill>
                <a:latin typeface="Candara" panose="020E0502030303020204" pitchFamily="34" charset="0"/>
                <a:cs typeface="Times New Roman" pitchFamily="18" charset="0"/>
              </a:rPr>
              <a:t>  </a:t>
            </a:r>
          </a:p>
          <a:p>
            <a:pPr algn="just" eaLnBrk="0" hangingPunct="0"/>
            <a:r>
              <a:rPr lang="en-US" sz="2000" b="1" i="1" dirty="0" err="1">
                <a:latin typeface="Candara" panose="020E0502030303020204" pitchFamily="34" charset="0"/>
                <a:cs typeface="Times New Roman" pitchFamily="18" charset="0"/>
              </a:rPr>
              <a:t>VI</a:t>
            </a:r>
            <a:r>
              <a:rPr lang="en-US" sz="2000" b="1" i="1" baseline="-30000" dirty="0" err="1">
                <a:latin typeface="Candara" panose="020E0502030303020204" pitchFamily="34" charset="0"/>
                <a:cs typeface="Times New Roman" pitchFamily="18" charset="0"/>
              </a:rPr>
              <a:t>v</a:t>
            </a:r>
            <a:r>
              <a:rPr lang="en-US" sz="2000" dirty="0">
                <a:latin typeface="Candara" panose="020E0502030303020204" pitchFamily="34" charset="0"/>
                <a:cs typeface="Times New Roman" pitchFamily="18" charset="0"/>
              </a:rPr>
              <a:t> </a:t>
            </a:r>
            <a:r>
              <a:rPr lang="en-US" sz="2000" dirty="0" smtClean="0">
                <a:solidFill>
                  <a:srgbClr val="9933FF"/>
                </a:solidFill>
                <a:latin typeface="Candara" panose="020E0502030303020204" pitchFamily="34" charset="0"/>
                <a:cs typeface="Times New Roman" pitchFamily="18" charset="0"/>
              </a:rPr>
              <a:t>is the </a:t>
            </a:r>
            <a:r>
              <a:rPr lang="en-US" sz="2000" dirty="0">
                <a:solidFill>
                  <a:srgbClr val="9933FF"/>
                </a:solidFill>
                <a:latin typeface="Candara" panose="020E0502030303020204" pitchFamily="34" charset="0"/>
                <a:cs typeface="Times New Roman" pitchFamily="18" charset="0"/>
              </a:rPr>
              <a:t>VI value in vegetation growth   </a:t>
            </a:r>
          </a:p>
          <a:p>
            <a:pPr algn="just" eaLnBrk="0" hangingPunct="0"/>
            <a:r>
              <a:rPr lang="en-US" sz="2000" b="1" i="1" dirty="0">
                <a:latin typeface="Candara" panose="020E0502030303020204" pitchFamily="34" charset="0"/>
                <a:cs typeface="Times New Roman" pitchFamily="18" charset="0"/>
              </a:rPr>
              <a:t>a</a:t>
            </a:r>
            <a:r>
              <a:rPr lang="en-US" sz="2000" dirty="0">
                <a:latin typeface="Candara" panose="020E0502030303020204" pitchFamily="34" charset="0"/>
                <a:cs typeface="Times New Roman" pitchFamily="18" charset="0"/>
              </a:rPr>
              <a:t> and </a:t>
            </a:r>
            <a:r>
              <a:rPr lang="en-US" sz="2000" b="1" i="1" dirty="0">
                <a:latin typeface="Candara" panose="020E0502030303020204" pitchFamily="34" charset="0"/>
                <a:cs typeface="Times New Roman" pitchFamily="18" charset="0"/>
              </a:rPr>
              <a:t>b</a:t>
            </a:r>
            <a:r>
              <a:rPr lang="en-US" sz="2000" dirty="0">
                <a:latin typeface="Candara" panose="020E0502030303020204" pitchFamily="34" charset="0"/>
                <a:cs typeface="Times New Roman" pitchFamily="18" charset="0"/>
              </a:rPr>
              <a:t> </a:t>
            </a:r>
            <a:r>
              <a:rPr lang="en-US" sz="2000" dirty="0">
                <a:solidFill>
                  <a:srgbClr val="9933FF"/>
                </a:solidFill>
                <a:latin typeface="Candara" panose="020E0502030303020204" pitchFamily="34" charset="0"/>
                <a:cs typeface="Times New Roman" pitchFamily="18" charset="0"/>
              </a:rPr>
              <a:t>are vegetation growth parameters </a:t>
            </a:r>
          </a:p>
          <a:p>
            <a:pPr algn="just" eaLnBrk="0" hangingPunct="0"/>
            <a:r>
              <a:rPr lang="en-US" sz="2000" b="1" dirty="0">
                <a:latin typeface="Candara" panose="020E0502030303020204" pitchFamily="34" charset="0"/>
                <a:cs typeface="Times New Roman" pitchFamily="18" charset="0"/>
              </a:rPr>
              <a:t>d</a:t>
            </a:r>
            <a:r>
              <a:rPr lang="en-US" sz="2000" dirty="0">
                <a:solidFill>
                  <a:srgbClr val="9933FF"/>
                </a:solidFill>
                <a:latin typeface="Candara" panose="020E0502030303020204" pitchFamily="34" charset="0"/>
                <a:cs typeface="Times New Roman" pitchFamily="18" charset="0"/>
              </a:rPr>
              <a:t> </a:t>
            </a:r>
            <a:r>
              <a:rPr lang="en-US" sz="2000" dirty="0" smtClean="0">
                <a:solidFill>
                  <a:srgbClr val="9933FF"/>
                </a:solidFill>
                <a:latin typeface="Candara" panose="020E0502030303020204" pitchFamily="34" charset="0"/>
                <a:cs typeface="Times New Roman" pitchFamily="18" charset="0"/>
              </a:rPr>
              <a:t>stress </a:t>
            </a:r>
            <a:r>
              <a:rPr lang="en-US" sz="2000" dirty="0">
                <a:solidFill>
                  <a:srgbClr val="9933FF"/>
                </a:solidFill>
                <a:latin typeface="Candara" panose="020E0502030303020204" pitchFamily="34" charset="0"/>
                <a:cs typeface="Times New Roman" pitchFamily="18" charset="0"/>
              </a:rPr>
              <a:t>parameter</a:t>
            </a:r>
          </a:p>
          <a:p>
            <a:pPr algn="just" eaLnBrk="0" hangingPunct="0"/>
            <a:r>
              <a:rPr lang="en-US" sz="2000" b="1" i="1" dirty="0" err="1">
                <a:latin typeface="Candara" panose="020E0502030303020204" pitchFamily="34" charset="0"/>
                <a:cs typeface="Times New Roman" pitchFamily="18" charset="0"/>
              </a:rPr>
              <a:t>c+VI</a:t>
            </a:r>
            <a:r>
              <a:rPr lang="en-US" sz="2000" b="1" i="1" baseline="-25000" dirty="0" err="1">
                <a:latin typeface="Candara" panose="020E0502030303020204" pitchFamily="34" charset="0"/>
                <a:cs typeface="Times New Roman" pitchFamily="18" charset="0"/>
              </a:rPr>
              <a:t>b</a:t>
            </a:r>
            <a:r>
              <a:rPr lang="en-US" sz="2000" b="1" i="1" baseline="-25000" dirty="0">
                <a:latin typeface="Candara" panose="020E0502030303020204" pitchFamily="34" charset="0"/>
                <a:cs typeface="Times New Roman" pitchFamily="18" charset="0"/>
              </a:rPr>
              <a:t> </a:t>
            </a:r>
            <a:r>
              <a:rPr lang="en-US" sz="2000" dirty="0">
                <a:solidFill>
                  <a:srgbClr val="9933FF"/>
                </a:solidFill>
                <a:latin typeface="Candara" panose="020E0502030303020204" pitchFamily="34" charset="0"/>
                <a:cs typeface="Times New Roman" pitchFamily="18" charset="0"/>
              </a:rPr>
              <a:t>is the maximum VI value </a:t>
            </a:r>
          </a:p>
          <a:p>
            <a:pPr algn="just" eaLnBrk="0" hangingPunct="0"/>
            <a:r>
              <a:rPr lang="en-US" sz="2000" b="1" i="1" dirty="0" err="1">
                <a:latin typeface="Candara" panose="020E0502030303020204" pitchFamily="34" charset="0"/>
                <a:cs typeface="Times New Roman" pitchFamily="18" charset="0"/>
              </a:rPr>
              <a:t>VI</a:t>
            </a:r>
            <a:r>
              <a:rPr lang="en-US" sz="2000" b="1" i="1" baseline="-25000" dirty="0" err="1">
                <a:latin typeface="Candara" panose="020E0502030303020204" pitchFamily="34" charset="0"/>
                <a:cs typeface="Times New Roman" pitchFamily="18" charset="0"/>
              </a:rPr>
              <a:t>b</a:t>
            </a:r>
            <a:r>
              <a:rPr lang="en-US" sz="2000" dirty="0">
                <a:latin typeface="Candara" panose="020E0502030303020204" pitchFamily="34" charset="0"/>
                <a:cs typeface="Times New Roman" pitchFamily="18" charset="0"/>
              </a:rPr>
              <a:t> </a:t>
            </a:r>
            <a:r>
              <a:rPr lang="en-US" sz="2000" dirty="0">
                <a:solidFill>
                  <a:srgbClr val="9933FF"/>
                </a:solidFill>
                <a:latin typeface="Candara" panose="020E0502030303020204" pitchFamily="34" charset="0"/>
                <a:cs typeface="Times New Roman" pitchFamily="18" charset="0"/>
              </a:rPr>
              <a:t>is the background VI value</a:t>
            </a:r>
            <a:endParaRPr lang="en-US" sz="2000" dirty="0">
              <a:latin typeface="Candara" panose="020E0502030303020204" pitchFamily="34" charset="0"/>
            </a:endParaRPr>
          </a:p>
        </p:txBody>
      </p:sp>
      <p:sp>
        <p:nvSpPr>
          <p:cNvPr id="11268" name="Rectangle 10"/>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1269"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127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1271"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1273" name="TextBox 20"/>
          <p:cNvSpPr txBox="1">
            <a:spLocks noChangeArrowheads="1"/>
          </p:cNvSpPr>
          <p:nvPr/>
        </p:nvSpPr>
        <p:spPr bwMode="auto">
          <a:xfrm>
            <a:off x="5422900" y="2144712"/>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b="1" dirty="0" smtClean="0">
                <a:solidFill>
                  <a:srgbClr val="FF0000"/>
                </a:solidFill>
                <a:latin typeface="Candara" panose="020E0502030303020204" pitchFamily="34" charset="0"/>
              </a:rPr>
              <a:t>Vegetative </a:t>
            </a:r>
            <a:r>
              <a:rPr lang="en-US" sz="2400" b="1" dirty="0">
                <a:solidFill>
                  <a:srgbClr val="FF0000"/>
                </a:solidFill>
                <a:latin typeface="Candara" panose="020E0502030303020204" pitchFamily="34" charset="0"/>
              </a:rPr>
              <a:t>stress condition</a:t>
            </a:r>
          </a:p>
        </p:txBody>
      </p:sp>
      <p:sp>
        <p:nvSpPr>
          <p:cNvPr id="11274" name="TextBox 21"/>
          <p:cNvSpPr txBox="1">
            <a:spLocks noChangeArrowheads="1"/>
          </p:cNvSpPr>
          <p:nvPr/>
        </p:nvSpPr>
        <p:spPr bwMode="auto">
          <a:xfrm>
            <a:off x="5394325" y="1180306"/>
            <a:ext cx="3238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b="1" dirty="0">
                <a:solidFill>
                  <a:srgbClr val="0070C0"/>
                </a:solidFill>
                <a:latin typeface="Candara" panose="020E0502030303020204" pitchFamily="34" charset="0"/>
              </a:rPr>
              <a:t>Favorable growth condition</a:t>
            </a:r>
          </a:p>
        </p:txBody>
      </p:sp>
      <p:pic>
        <p:nvPicPr>
          <p:cNvPr id="68641" name="Picture 3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336" y="1247675"/>
            <a:ext cx="4923927" cy="179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stretch>
            <a:fillRect/>
          </a:stretch>
        </p:blipFill>
        <p:spPr>
          <a:xfrm>
            <a:off x="3867150" y="3276600"/>
            <a:ext cx="5181600" cy="3398300"/>
          </a:xfrm>
          <a:prstGeom prst="rect">
            <a:avLst/>
          </a:prstGeom>
        </p:spPr>
      </p:pic>
      <p:cxnSp>
        <p:nvCxnSpPr>
          <p:cNvPr id="3" name="Straight Arrow Connector 2"/>
          <p:cNvCxnSpPr/>
          <p:nvPr/>
        </p:nvCxnSpPr>
        <p:spPr>
          <a:xfrm>
            <a:off x="5029200" y="3657600"/>
            <a:ext cx="533400" cy="7620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07164" y="4886622"/>
            <a:ext cx="533400" cy="7620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95800" y="5834063"/>
            <a:ext cx="342900" cy="185737"/>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7229476" y="3695700"/>
            <a:ext cx="314324" cy="19050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229476" y="3886200"/>
            <a:ext cx="390524" cy="15240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620000" y="4800600"/>
            <a:ext cx="228600" cy="90933"/>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077200" y="5791200"/>
            <a:ext cx="228600" cy="135731"/>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795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76200"/>
            <a:ext cx="9144000" cy="859334"/>
          </a:xfrm>
        </p:spPr>
        <p:txBody>
          <a:bodyPr>
            <a:normAutofit fontScale="90000"/>
          </a:bodyPr>
          <a:lstStyle/>
          <a:p>
            <a:r>
              <a:rPr lang="en-US" sz="3600" b="1" dirty="0" smtClean="0">
                <a:solidFill>
                  <a:srgbClr val="C00000"/>
                </a:solidFill>
              </a:rPr>
              <a:t>Assessment of Good Quality Observations During Vegetation Growing Season</a:t>
            </a:r>
          </a:p>
        </p:txBody>
      </p:sp>
      <p:sp>
        <p:nvSpPr>
          <p:cNvPr id="317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fld id="{16C84E64-B200-4BCF-809D-F93F7876AA18}" type="slidenum">
              <a:rPr lang="en-US" sz="1400"/>
              <a:pPr/>
              <a:t>4</a:t>
            </a:fld>
            <a:endParaRPr lang="en-US" sz="1400" dirty="0"/>
          </a:p>
        </p:txBody>
      </p:sp>
      <p:sp>
        <p:nvSpPr>
          <p:cNvPr id="31748" name="TextBox 3"/>
          <p:cNvSpPr txBox="1">
            <a:spLocks noChangeArrowheads="1"/>
          </p:cNvSpPr>
          <p:nvPr/>
        </p:nvSpPr>
        <p:spPr bwMode="auto">
          <a:xfrm>
            <a:off x="152400" y="1085374"/>
            <a:ext cx="5562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800" dirty="0">
                <a:latin typeface="Candara" panose="020E0502030303020204" pitchFamily="34" charset="0"/>
              </a:rPr>
              <a:t>Proportion of good quality observations </a:t>
            </a:r>
            <a:r>
              <a:rPr lang="en-US" sz="2800" dirty="0" smtClean="0">
                <a:latin typeface="Candara" panose="020E0502030303020204" pitchFamily="34" charset="0"/>
              </a:rPr>
              <a:t>(PGQ) </a:t>
            </a:r>
            <a:r>
              <a:rPr lang="en-US" sz="2800" dirty="0">
                <a:latin typeface="Candara" panose="020E0502030303020204" pitchFamily="34" charset="0"/>
              </a:rPr>
              <a:t>during a growing season:</a:t>
            </a:r>
          </a:p>
          <a:p>
            <a:pPr eaLnBrk="1" hangingPunct="1"/>
            <a:endParaRPr lang="en-US" sz="2800" i="1" dirty="0" smtClean="0">
              <a:solidFill>
                <a:srgbClr val="C00000"/>
              </a:solidFill>
              <a:latin typeface="Candara" panose="020E0502030303020204" pitchFamily="34" charset="0"/>
            </a:endParaRPr>
          </a:p>
          <a:p>
            <a:pPr eaLnBrk="1" hangingPunct="1"/>
            <a:r>
              <a:rPr lang="en-US" sz="2800" i="1" dirty="0" smtClean="0">
                <a:solidFill>
                  <a:srgbClr val="C00000"/>
                </a:solidFill>
                <a:latin typeface="Candara" panose="020E0502030303020204" pitchFamily="34" charset="0"/>
              </a:rPr>
              <a:t>PGQ=N</a:t>
            </a:r>
            <a:r>
              <a:rPr lang="en-US" sz="2800" i="1" baseline="-25000" dirty="0" smtClean="0">
                <a:solidFill>
                  <a:srgbClr val="C00000"/>
                </a:solidFill>
                <a:latin typeface="Candara" panose="020E0502030303020204" pitchFamily="34" charset="0"/>
              </a:rPr>
              <a:t>qa0</a:t>
            </a:r>
            <a:r>
              <a:rPr lang="en-US" sz="2800" i="1" dirty="0" smtClean="0">
                <a:solidFill>
                  <a:srgbClr val="C00000"/>
                </a:solidFill>
                <a:latin typeface="Candara" panose="020E0502030303020204" pitchFamily="34" charset="0"/>
              </a:rPr>
              <a:t>/T</a:t>
            </a:r>
          </a:p>
          <a:p>
            <a:pPr eaLnBrk="1" hangingPunct="1"/>
            <a:endParaRPr lang="en-US" sz="2800" i="1" dirty="0">
              <a:solidFill>
                <a:srgbClr val="C00000"/>
              </a:solidFill>
              <a:latin typeface="Candara" panose="020E0502030303020204" pitchFamily="34" charset="0"/>
            </a:endParaRPr>
          </a:p>
          <a:p>
            <a:pPr eaLnBrk="1" hangingPunct="1">
              <a:spcAft>
                <a:spcPts val="1200"/>
              </a:spcAft>
            </a:pPr>
            <a:r>
              <a:rPr lang="en-US" sz="2800" i="1" dirty="0" smtClean="0">
                <a:solidFill>
                  <a:srgbClr val="C00000"/>
                </a:solidFill>
                <a:latin typeface="Candara" panose="020E0502030303020204" pitchFamily="34" charset="0"/>
              </a:rPr>
              <a:t>T </a:t>
            </a:r>
            <a:r>
              <a:rPr lang="en-US" sz="2400" dirty="0" smtClean="0">
                <a:latin typeface="Candara" panose="020E0502030303020204" pitchFamily="34" charset="0"/>
              </a:rPr>
              <a:t>is </a:t>
            </a:r>
            <a:r>
              <a:rPr lang="en-US" sz="2400" dirty="0">
                <a:latin typeface="Candara" panose="020E0502030303020204" pitchFamily="34" charset="0"/>
              </a:rPr>
              <a:t>the total number of </a:t>
            </a:r>
            <a:r>
              <a:rPr lang="en-US" sz="2400" dirty="0" smtClean="0">
                <a:latin typeface="Candara" panose="020E0502030303020204" pitchFamily="34" charset="0"/>
              </a:rPr>
              <a:t>VI </a:t>
            </a:r>
            <a:r>
              <a:rPr lang="en-US" sz="2400" dirty="0">
                <a:latin typeface="Candara" panose="020E0502030303020204" pitchFamily="34" charset="0"/>
              </a:rPr>
              <a:t>during a growing season </a:t>
            </a:r>
          </a:p>
          <a:p>
            <a:pPr eaLnBrk="1" hangingPunct="1">
              <a:spcAft>
                <a:spcPts val="1200"/>
              </a:spcAft>
            </a:pPr>
            <a:r>
              <a:rPr lang="en-US" sz="2400" i="1" dirty="0" smtClean="0">
                <a:solidFill>
                  <a:srgbClr val="C00000"/>
                </a:solidFill>
                <a:latin typeface="Candara" panose="020E0502030303020204" pitchFamily="34" charset="0"/>
              </a:rPr>
              <a:t>N</a:t>
            </a:r>
            <a:r>
              <a:rPr lang="en-US" sz="2400" i="1" baseline="-25000" dirty="0" smtClean="0">
                <a:solidFill>
                  <a:srgbClr val="C00000"/>
                </a:solidFill>
                <a:latin typeface="Candara" panose="020E0502030303020204" pitchFamily="34" charset="0"/>
              </a:rPr>
              <a:t>qa0</a:t>
            </a:r>
            <a:r>
              <a:rPr lang="en-US" sz="2400" dirty="0" smtClean="0">
                <a:latin typeface="Candara" panose="020E0502030303020204" pitchFamily="34" charset="0"/>
              </a:rPr>
              <a:t>is </a:t>
            </a:r>
            <a:r>
              <a:rPr lang="en-US" sz="2400" dirty="0">
                <a:latin typeface="Candara" panose="020E0502030303020204" pitchFamily="34" charset="0"/>
              </a:rPr>
              <a:t>the </a:t>
            </a:r>
            <a:r>
              <a:rPr lang="en-US" sz="2400" dirty="0" smtClean="0">
                <a:latin typeface="Candara" panose="020E0502030303020204" pitchFamily="34" charset="0"/>
              </a:rPr>
              <a:t>moving-window </a:t>
            </a:r>
            <a:r>
              <a:rPr lang="en-US" sz="2400" dirty="0">
                <a:latin typeface="Candara" panose="020E0502030303020204" pitchFamily="34" charset="0"/>
              </a:rPr>
              <a:t>of good quality observation within a growing season. </a:t>
            </a:r>
            <a:endParaRPr lang="en-US" sz="2400" dirty="0" smtClean="0">
              <a:latin typeface="Candara" panose="020E0502030303020204" pitchFamily="34" charset="0"/>
            </a:endParaRPr>
          </a:p>
          <a:p>
            <a:pPr eaLnBrk="1" hangingPunct="1">
              <a:spcAft>
                <a:spcPts val="1200"/>
              </a:spcAft>
            </a:pPr>
            <a:r>
              <a:rPr lang="en-US" sz="2400" dirty="0" smtClean="0">
                <a:latin typeface="Candara" panose="020E0502030303020204" pitchFamily="34" charset="0"/>
              </a:rPr>
              <a:t>If </a:t>
            </a:r>
            <a:r>
              <a:rPr lang="en-US" sz="2400" dirty="0">
                <a:latin typeface="Candara" panose="020E0502030303020204" pitchFamily="34" charset="0"/>
              </a:rPr>
              <a:t>there is </a:t>
            </a:r>
            <a:r>
              <a:rPr lang="en-US" sz="2400" dirty="0" smtClean="0">
                <a:latin typeface="Candara" panose="020E0502030303020204" pitchFamily="34" charset="0"/>
              </a:rPr>
              <a:t>one or more good VI values </a:t>
            </a:r>
            <a:r>
              <a:rPr lang="en-US" sz="2400" dirty="0">
                <a:latin typeface="Candara" panose="020E0502030303020204" pitchFamily="34" charset="0"/>
              </a:rPr>
              <a:t>within a </a:t>
            </a:r>
            <a:r>
              <a:rPr lang="en-US" sz="2400" dirty="0" smtClean="0">
                <a:latin typeface="Candara" panose="020E0502030303020204" pitchFamily="34" charset="0"/>
              </a:rPr>
              <a:t>9-day moving window, then it </a:t>
            </a:r>
            <a:r>
              <a:rPr lang="en-US" sz="2400" dirty="0">
                <a:latin typeface="Candara" panose="020E0502030303020204" pitchFamily="34" charset="0"/>
              </a:rPr>
              <a:t>counts as one good observation. </a:t>
            </a:r>
            <a:endParaRPr lang="en-US" sz="2800" dirty="0" smtClean="0">
              <a:latin typeface="Candara" panose="020E0502030303020204" pitchFamily="34" charset="0"/>
            </a:endParaRPr>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1051692"/>
            <a:ext cx="3752850" cy="495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p:cNvSpPr txBox="1">
            <a:spLocks noChangeArrowheads="1"/>
          </p:cNvSpPr>
          <p:nvPr/>
        </p:nvSpPr>
        <p:spPr bwMode="auto">
          <a:xfrm>
            <a:off x="6096000" y="6237384"/>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b="1" dirty="0">
                <a:latin typeface="Candara" panose="020E0502030303020204" pitchFamily="34" charset="0"/>
              </a:rPr>
              <a:t>Zhang </a:t>
            </a:r>
            <a:r>
              <a:rPr lang="en-US" sz="1600" b="1" i="1" dirty="0">
                <a:latin typeface="Candara" panose="020E0502030303020204" pitchFamily="34" charset="0"/>
              </a:rPr>
              <a:t>et al</a:t>
            </a:r>
            <a:r>
              <a:rPr lang="en-US" sz="1600" b="1" i="1" dirty="0" smtClean="0">
                <a:latin typeface="Candara" panose="020E0502030303020204" pitchFamily="34" charset="0"/>
              </a:rPr>
              <a:t>. </a:t>
            </a:r>
            <a:r>
              <a:rPr lang="en-US" sz="1600" b="1" dirty="0">
                <a:latin typeface="Candara" panose="020E0502030303020204" pitchFamily="34" charset="0"/>
              </a:rPr>
              <a:t>2009</a:t>
            </a:r>
          </a:p>
        </p:txBody>
      </p:sp>
    </p:spTree>
    <p:extLst>
      <p:ext uri="{BB962C8B-B14F-4D97-AF65-F5344CB8AC3E}">
        <p14:creationId xmlns:p14="http://schemas.microsoft.com/office/powerpoint/2010/main" val="3039047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14401"/>
          </a:xfrm>
        </p:spPr>
        <p:txBody>
          <a:bodyPr>
            <a:normAutofit fontScale="90000"/>
          </a:bodyPr>
          <a:lstStyle/>
          <a:p>
            <a:r>
              <a:rPr lang="en-US" sz="3200" b="1" dirty="0" smtClean="0">
                <a:solidFill>
                  <a:srgbClr val="C00000"/>
                </a:solidFill>
                <a:latin typeface="Candara" panose="020E0502030303020204" pitchFamily="34" charset="0"/>
              </a:rPr>
              <a:t>Qualifications </a:t>
            </a:r>
            <a:r>
              <a:rPr lang="en-US" sz="3200" b="1" dirty="0">
                <a:solidFill>
                  <a:srgbClr val="C00000"/>
                </a:solidFill>
                <a:latin typeface="Candara" panose="020E0502030303020204" pitchFamily="34" charset="0"/>
              </a:rPr>
              <a:t>of </a:t>
            </a:r>
            <a:r>
              <a:rPr lang="en-US" sz="3200" b="1" dirty="0" smtClean="0">
                <a:solidFill>
                  <a:srgbClr val="C00000"/>
                </a:solidFill>
                <a:latin typeface="Candara" panose="020E0502030303020204" pitchFamily="34" charset="0"/>
              </a:rPr>
              <a:t>Good Observations </a:t>
            </a:r>
            <a:br>
              <a:rPr lang="en-US" sz="3200" b="1" dirty="0" smtClean="0">
                <a:solidFill>
                  <a:srgbClr val="C00000"/>
                </a:solidFill>
                <a:latin typeface="Candara" panose="020E0502030303020204" pitchFamily="34" charset="0"/>
              </a:rPr>
            </a:br>
            <a:r>
              <a:rPr lang="en-US" sz="3200" b="1" dirty="0" smtClean="0">
                <a:solidFill>
                  <a:srgbClr val="C00000"/>
                </a:solidFill>
                <a:latin typeface="Candara" panose="020E0502030303020204" pitchFamily="34" charset="0"/>
              </a:rPr>
              <a:t>Around Phenological Events</a:t>
            </a:r>
            <a:endParaRPr lang="en-US" sz="3200" b="1" dirty="0">
              <a:solidFill>
                <a:srgbClr val="C00000"/>
              </a:solidFill>
              <a:latin typeface="Candara" panose="020E0502030303020204" pitchFamily="34" charset="0"/>
            </a:endParaRP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14800" y="914402"/>
            <a:ext cx="5029200" cy="310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4020672"/>
            <a:ext cx="4191000" cy="2743201"/>
          </a:xfrm>
          <a:prstGeom prst="rect">
            <a:avLst/>
          </a:prstGeom>
          <a:noFill/>
          <a:ln>
            <a:noFill/>
          </a:ln>
          <a:extLst/>
        </p:spPr>
      </p:pic>
      <p:sp>
        <p:nvSpPr>
          <p:cNvPr id="7" name="TextBox 6"/>
          <p:cNvSpPr txBox="1"/>
          <p:nvPr/>
        </p:nvSpPr>
        <p:spPr>
          <a:xfrm>
            <a:off x="0" y="867957"/>
            <a:ext cx="3952876" cy="4524315"/>
          </a:xfrm>
          <a:prstGeom prst="rect">
            <a:avLst/>
          </a:prstGeom>
          <a:noFill/>
        </p:spPr>
        <p:txBody>
          <a:bodyPr wrap="square" rtlCol="0">
            <a:spAutoFit/>
          </a:bodyPr>
          <a:lstStyle/>
          <a:p>
            <a:r>
              <a:rPr lang="en-US" sz="2800" dirty="0" smtClean="0">
                <a:latin typeface="Candara" panose="020E0502030303020204" pitchFamily="34" charset="0"/>
              </a:rPr>
              <a:t>QA in the detection of </a:t>
            </a:r>
            <a:r>
              <a:rPr lang="en-US" sz="2800" dirty="0" err="1" smtClean="0">
                <a:latin typeface="Candara" panose="020E0502030303020204" pitchFamily="34" charset="0"/>
              </a:rPr>
              <a:t>greenup</a:t>
            </a:r>
            <a:r>
              <a:rPr lang="en-US" sz="2800" dirty="0" smtClean="0">
                <a:latin typeface="Candara" panose="020E0502030303020204" pitchFamily="34" charset="0"/>
              </a:rPr>
              <a:t> onset (</a:t>
            </a:r>
            <a:r>
              <a:rPr lang="en-US" sz="2800" dirty="0" err="1" smtClean="0">
                <a:latin typeface="Candara" panose="020E0502030303020204" pitchFamily="34" charset="0"/>
              </a:rPr>
              <a:t>QAgin</a:t>
            </a:r>
            <a:r>
              <a:rPr lang="en-US" sz="2800" dirty="0" smtClean="0">
                <a:latin typeface="Candara" panose="020E0502030303020204" pitchFamily="34" charset="0"/>
              </a:rPr>
              <a:t>):</a:t>
            </a:r>
          </a:p>
          <a:p>
            <a:endParaRPr lang="en-US" dirty="0">
              <a:latin typeface="Candara" panose="020E0502030303020204" pitchFamily="34" charset="0"/>
            </a:endParaRPr>
          </a:p>
          <a:p>
            <a:r>
              <a:rPr lang="en-US" sz="2800" b="1" dirty="0" err="1" smtClean="0">
                <a:latin typeface="Candara" panose="020E0502030303020204" pitchFamily="34" charset="0"/>
              </a:rPr>
              <a:t>QAgin</a:t>
            </a:r>
            <a:r>
              <a:rPr lang="en-US" sz="2800" b="1" dirty="0" smtClean="0">
                <a:latin typeface="Candara" panose="020E0502030303020204" pitchFamily="34" charset="0"/>
              </a:rPr>
              <a:t>=100*</a:t>
            </a:r>
            <a:r>
              <a:rPr lang="en-US" sz="2800" b="1" dirty="0" err="1" smtClean="0">
                <a:latin typeface="Candara" panose="020E0502030303020204" pitchFamily="34" charset="0"/>
              </a:rPr>
              <a:t>Ngin</a:t>
            </a:r>
            <a:r>
              <a:rPr lang="en-US" sz="2800" b="1" dirty="0" smtClean="0">
                <a:latin typeface="Candara" panose="020E0502030303020204" pitchFamily="34" charset="0"/>
              </a:rPr>
              <a:t>/6</a:t>
            </a:r>
          </a:p>
          <a:p>
            <a:endParaRPr lang="en-US" dirty="0" smtClean="0">
              <a:latin typeface="Candara" panose="020E0502030303020204" pitchFamily="34" charset="0"/>
            </a:endParaRPr>
          </a:p>
          <a:p>
            <a:r>
              <a:rPr lang="en-US" sz="2800" dirty="0" err="1" smtClean="0">
                <a:solidFill>
                  <a:srgbClr val="C00000"/>
                </a:solidFill>
                <a:latin typeface="Candara" panose="020E0502030303020204" pitchFamily="34" charset="0"/>
              </a:rPr>
              <a:t>Ngin</a:t>
            </a:r>
            <a:r>
              <a:rPr lang="en-US" sz="2800" dirty="0" smtClean="0">
                <a:latin typeface="Candara" panose="020E0502030303020204" pitchFamily="34" charset="0"/>
              </a:rPr>
              <a:t> is the number of good quality </a:t>
            </a:r>
            <a:r>
              <a:rPr lang="en-US" sz="2800" dirty="0" err="1" smtClean="0">
                <a:latin typeface="Candara" panose="020E0502030303020204" pitchFamily="34" charset="0"/>
              </a:rPr>
              <a:t>obs</a:t>
            </a:r>
            <a:r>
              <a:rPr lang="en-US" sz="2800" dirty="0" smtClean="0">
                <a:latin typeface="Candara" panose="020E0502030303020204" pitchFamily="34" charset="0"/>
              </a:rPr>
              <a:t> during three 3-day periods before and after the detected timing of </a:t>
            </a:r>
            <a:r>
              <a:rPr lang="en-US" sz="2800" dirty="0" err="1" smtClean="0">
                <a:latin typeface="Candara" panose="020E0502030303020204" pitchFamily="34" charset="0"/>
              </a:rPr>
              <a:t>greenup</a:t>
            </a:r>
            <a:r>
              <a:rPr lang="en-US" sz="2800" dirty="0" smtClean="0">
                <a:latin typeface="Candara" panose="020E0502030303020204" pitchFamily="34" charset="0"/>
              </a:rPr>
              <a:t> onset</a:t>
            </a:r>
            <a:endParaRPr lang="en-US" sz="2800" dirty="0">
              <a:latin typeface="Candara" panose="020E0502030303020204" pitchFamily="34" charset="0"/>
            </a:endParaRPr>
          </a:p>
        </p:txBody>
      </p:sp>
      <p:sp>
        <p:nvSpPr>
          <p:cNvPr id="3" name="Rectangle 2"/>
          <p:cNvSpPr/>
          <p:nvPr/>
        </p:nvSpPr>
        <p:spPr>
          <a:xfrm>
            <a:off x="0" y="5562600"/>
            <a:ext cx="5010150" cy="1015663"/>
          </a:xfrm>
          <a:prstGeom prst="rect">
            <a:avLst/>
          </a:prstGeom>
          <a:solidFill>
            <a:schemeClr val="accent1">
              <a:lumMod val="20000"/>
              <a:lumOff val="80000"/>
            </a:schemeClr>
          </a:solidFill>
        </p:spPr>
        <p:txBody>
          <a:bodyPr wrap="square">
            <a:spAutoFit/>
          </a:bodyPr>
          <a:lstStyle/>
          <a:p>
            <a:r>
              <a:rPr lang="en-US" sz="2000" b="1" dirty="0" smtClean="0">
                <a:solidFill>
                  <a:schemeClr val="accent1">
                    <a:lumMod val="50000"/>
                  </a:schemeClr>
                </a:solidFill>
                <a:latin typeface="Candara" panose="020E0502030303020204" pitchFamily="34" charset="0"/>
              </a:rPr>
              <a:t>QA in maturity onset:  </a:t>
            </a:r>
            <a:r>
              <a:rPr lang="en-US" sz="2000" b="1" dirty="0" err="1" smtClean="0">
                <a:solidFill>
                  <a:schemeClr val="accent1">
                    <a:lumMod val="50000"/>
                  </a:schemeClr>
                </a:solidFill>
                <a:latin typeface="Candara" panose="020E0502030303020204" pitchFamily="34" charset="0"/>
              </a:rPr>
              <a:t>QAgma</a:t>
            </a:r>
            <a:r>
              <a:rPr lang="en-US" sz="2000" b="1" dirty="0" smtClean="0">
                <a:latin typeface="Candara" panose="020E0502030303020204" pitchFamily="34" charset="0"/>
              </a:rPr>
              <a:t>=100*</a:t>
            </a:r>
            <a:r>
              <a:rPr lang="en-US" sz="2000" b="1" dirty="0" err="1" smtClean="0">
                <a:latin typeface="Candara" panose="020E0502030303020204" pitchFamily="34" charset="0"/>
              </a:rPr>
              <a:t>Ngma</a:t>
            </a:r>
            <a:r>
              <a:rPr lang="en-US" sz="2000" b="1" dirty="0" smtClean="0">
                <a:latin typeface="Candara" panose="020E0502030303020204" pitchFamily="34" charset="0"/>
              </a:rPr>
              <a:t>/6</a:t>
            </a:r>
            <a:endParaRPr lang="en-US" sz="2000" b="1" dirty="0">
              <a:latin typeface="Candara" panose="020E0502030303020204" pitchFamily="34" charset="0"/>
            </a:endParaRPr>
          </a:p>
          <a:p>
            <a:r>
              <a:rPr lang="en-US" sz="2000" b="1" dirty="0">
                <a:solidFill>
                  <a:schemeClr val="accent1">
                    <a:lumMod val="50000"/>
                  </a:schemeClr>
                </a:solidFill>
                <a:latin typeface="Candara" panose="020E0502030303020204" pitchFamily="34" charset="0"/>
              </a:rPr>
              <a:t>QA in </a:t>
            </a:r>
            <a:r>
              <a:rPr lang="en-US" sz="2000" b="1" dirty="0" smtClean="0">
                <a:solidFill>
                  <a:schemeClr val="accent1">
                    <a:lumMod val="50000"/>
                  </a:schemeClr>
                </a:solidFill>
                <a:latin typeface="Candara" panose="020E0502030303020204" pitchFamily="34" charset="0"/>
              </a:rPr>
              <a:t>senescence onset: </a:t>
            </a:r>
            <a:r>
              <a:rPr lang="en-US" sz="2000" b="1" dirty="0" err="1" smtClean="0">
                <a:solidFill>
                  <a:schemeClr val="accent1">
                    <a:lumMod val="50000"/>
                  </a:schemeClr>
                </a:solidFill>
                <a:latin typeface="Candara" panose="020E0502030303020204" pitchFamily="34" charset="0"/>
              </a:rPr>
              <a:t>QAgde</a:t>
            </a:r>
            <a:r>
              <a:rPr lang="en-US" sz="2000" b="1" dirty="0" smtClean="0">
                <a:latin typeface="Candara" panose="020E0502030303020204" pitchFamily="34" charset="0"/>
              </a:rPr>
              <a:t>=100*</a:t>
            </a:r>
            <a:r>
              <a:rPr lang="en-US" sz="2000" b="1" dirty="0" err="1" smtClean="0">
                <a:latin typeface="Candara" panose="020E0502030303020204" pitchFamily="34" charset="0"/>
              </a:rPr>
              <a:t>Ngde</a:t>
            </a:r>
            <a:r>
              <a:rPr lang="en-US" sz="2000" b="1" dirty="0" smtClean="0">
                <a:latin typeface="Candara" panose="020E0502030303020204" pitchFamily="34" charset="0"/>
              </a:rPr>
              <a:t>/6</a:t>
            </a:r>
            <a:endParaRPr lang="en-US" sz="2000" b="1" dirty="0">
              <a:latin typeface="Candara" panose="020E0502030303020204" pitchFamily="34" charset="0"/>
            </a:endParaRPr>
          </a:p>
          <a:p>
            <a:r>
              <a:rPr lang="en-US" sz="2000" b="1" dirty="0" smtClean="0">
                <a:solidFill>
                  <a:schemeClr val="accent1">
                    <a:lumMod val="50000"/>
                  </a:schemeClr>
                </a:solidFill>
                <a:latin typeface="Candara" panose="020E0502030303020204" pitchFamily="34" charset="0"/>
              </a:rPr>
              <a:t>QA in dormancy onset: </a:t>
            </a:r>
            <a:r>
              <a:rPr lang="en-US" sz="2000" b="1" dirty="0" err="1" smtClean="0">
                <a:solidFill>
                  <a:schemeClr val="accent1">
                    <a:lumMod val="50000"/>
                  </a:schemeClr>
                </a:solidFill>
                <a:latin typeface="Candara" panose="020E0502030303020204" pitchFamily="34" charset="0"/>
              </a:rPr>
              <a:t>QAgmi</a:t>
            </a:r>
            <a:r>
              <a:rPr lang="en-US" sz="2000" b="1" dirty="0" smtClean="0">
                <a:latin typeface="Candara" panose="020E0502030303020204" pitchFamily="34" charset="0"/>
              </a:rPr>
              <a:t>=100*</a:t>
            </a:r>
            <a:r>
              <a:rPr lang="en-US" sz="2000" b="1" dirty="0" err="1" smtClean="0">
                <a:latin typeface="Candara" panose="020E0502030303020204" pitchFamily="34" charset="0"/>
              </a:rPr>
              <a:t>Ngmi</a:t>
            </a:r>
            <a:r>
              <a:rPr lang="en-US" sz="2000" b="1" dirty="0" smtClean="0">
                <a:latin typeface="Candara" panose="020E0502030303020204" pitchFamily="34" charset="0"/>
              </a:rPr>
              <a:t>/6</a:t>
            </a:r>
            <a:endParaRPr lang="en-US" sz="2000" b="1" dirty="0">
              <a:latin typeface="Candara" panose="020E0502030303020204" pitchFamily="34" charset="0"/>
            </a:endParaRPr>
          </a:p>
        </p:txBody>
      </p:sp>
    </p:spTree>
    <p:extLst>
      <p:ext uri="{BB962C8B-B14F-4D97-AF65-F5344CB8AC3E}">
        <p14:creationId xmlns:p14="http://schemas.microsoft.com/office/powerpoint/2010/main" val="2329352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95214" y="890133"/>
            <a:ext cx="5715000" cy="3982691"/>
            <a:chOff x="754856" y="644415"/>
            <a:chExt cx="5715000" cy="3982691"/>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4856" y="644415"/>
              <a:ext cx="5715000" cy="398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71614" y="914400"/>
              <a:ext cx="869156" cy="369332"/>
            </a:xfrm>
            <a:prstGeom prst="rect">
              <a:avLst/>
            </a:prstGeom>
            <a:noFill/>
          </p:spPr>
          <p:txBody>
            <a:bodyPr wrap="square" rtlCol="0">
              <a:spAutoFit/>
            </a:bodyPr>
            <a:lstStyle/>
            <a:p>
              <a:r>
                <a:rPr lang="en-US" dirty="0" smtClean="0"/>
                <a:t>2014</a:t>
              </a:r>
              <a:endParaRPr lang="en-US" dirty="0"/>
            </a:p>
          </p:txBody>
        </p:sp>
      </p:grpSp>
      <p:sp>
        <p:nvSpPr>
          <p:cNvPr id="2" name="TextBox 1"/>
          <p:cNvSpPr txBox="1"/>
          <p:nvPr/>
        </p:nvSpPr>
        <p:spPr>
          <a:xfrm>
            <a:off x="0" y="158766"/>
            <a:ext cx="9144000" cy="1200329"/>
          </a:xfrm>
          <a:prstGeom prst="rect">
            <a:avLst/>
          </a:prstGeom>
          <a:noFill/>
        </p:spPr>
        <p:txBody>
          <a:bodyPr wrap="square" rtlCol="0">
            <a:spAutoFit/>
          </a:bodyPr>
          <a:lstStyle/>
          <a:p>
            <a:pPr algn="ctr"/>
            <a:r>
              <a:rPr lang="en-US" sz="3600" b="1" dirty="0" smtClean="0">
                <a:solidFill>
                  <a:srgbClr val="C00000"/>
                </a:solidFill>
                <a:latin typeface="Candara" panose="020E0502030303020204" pitchFamily="34" charset="0"/>
              </a:rPr>
              <a:t>Phenology Detected  from Daily VIIRS NBAR (500m)</a:t>
            </a:r>
            <a:endParaRPr lang="en-US" sz="3600" b="1" dirty="0">
              <a:solidFill>
                <a:srgbClr val="C00000"/>
              </a:solidFill>
              <a:latin typeface="Candara" panose="020E0502030303020204" pitchFamily="34" charset="0"/>
            </a:endParaRPr>
          </a:p>
        </p:txBody>
      </p:sp>
      <p:pic>
        <p:nvPicPr>
          <p:cNvPr id="3" name="Picture 2"/>
          <p:cNvPicPr>
            <a:picLocks noChangeAspect="1"/>
          </p:cNvPicPr>
          <p:nvPr/>
        </p:nvPicPr>
        <p:blipFill>
          <a:blip r:embed="rId3"/>
          <a:stretch>
            <a:fillRect/>
          </a:stretch>
        </p:blipFill>
        <p:spPr>
          <a:xfrm>
            <a:off x="358084" y="890133"/>
            <a:ext cx="591874" cy="4986338"/>
          </a:xfrm>
          <a:prstGeom prst="rect">
            <a:avLst/>
          </a:prstGeom>
        </p:spPr>
      </p:pic>
      <p:sp>
        <p:nvSpPr>
          <p:cNvPr id="5" name="TextBox 4"/>
          <p:cNvSpPr txBox="1"/>
          <p:nvPr/>
        </p:nvSpPr>
        <p:spPr>
          <a:xfrm>
            <a:off x="358084" y="5876471"/>
            <a:ext cx="937316" cy="381000"/>
          </a:xfrm>
          <a:prstGeom prst="rect">
            <a:avLst/>
          </a:prstGeom>
          <a:noFill/>
        </p:spPr>
        <p:txBody>
          <a:bodyPr wrap="square" rtlCol="0">
            <a:spAutoFit/>
          </a:bodyPr>
          <a:lstStyle/>
          <a:p>
            <a:r>
              <a:rPr lang="en-US" dirty="0" smtClean="0"/>
              <a:t>DOY</a:t>
            </a:r>
            <a:endParaRPr lang="en-US" dirty="0"/>
          </a:p>
        </p:txBody>
      </p:sp>
      <p:grpSp>
        <p:nvGrpSpPr>
          <p:cNvPr id="15" name="Group 14"/>
          <p:cNvGrpSpPr/>
          <p:nvPr/>
        </p:nvGrpSpPr>
        <p:grpSpPr>
          <a:xfrm>
            <a:off x="4038600" y="2438400"/>
            <a:ext cx="4946357" cy="4293112"/>
            <a:chOff x="2590800" y="3228092"/>
            <a:chExt cx="4946357" cy="4293112"/>
          </a:xfrm>
        </p:grpSpPr>
        <p:grpSp>
          <p:nvGrpSpPr>
            <p:cNvPr id="14" name="Group 13"/>
            <p:cNvGrpSpPr/>
            <p:nvPr/>
          </p:nvGrpSpPr>
          <p:grpSpPr>
            <a:xfrm>
              <a:off x="2590800" y="3228092"/>
              <a:ext cx="4946357" cy="4293112"/>
              <a:chOff x="4003287" y="2316903"/>
              <a:chExt cx="4946357" cy="4293112"/>
            </a:xfrm>
          </p:grpSpPr>
          <p:pic>
            <p:nvPicPr>
              <p:cNvPr id="307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03287" y="4288424"/>
                <a:ext cx="2287026" cy="232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5292044" y="2316903"/>
                <a:ext cx="3657600" cy="2698531"/>
                <a:chOff x="5029200" y="2286000"/>
                <a:chExt cx="3657600" cy="2698531"/>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00" y="2393731"/>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5029200" y="2286000"/>
                  <a:ext cx="2057400" cy="14031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177744" y="4436885"/>
                <a:ext cx="685800" cy="374580"/>
              </a:xfrm>
              <a:prstGeom prst="rect">
                <a:avLst/>
              </a:prstGeom>
              <a:noFill/>
            </p:spPr>
            <p:txBody>
              <a:bodyPr wrap="square" rtlCol="0">
                <a:spAutoFit/>
              </a:bodyPr>
              <a:lstStyle/>
              <a:p>
                <a:r>
                  <a:rPr lang="en-US" dirty="0" smtClean="0"/>
                  <a:t>2013</a:t>
                </a:r>
                <a:endParaRPr lang="en-US" dirty="0"/>
              </a:p>
            </p:txBody>
          </p:sp>
        </p:grpSp>
        <p:sp>
          <p:nvSpPr>
            <p:cNvPr id="11" name="TextBox 10"/>
            <p:cNvSpPr txBox="1"/>
            <p:nvPr/>
          </p:nvSpPr>
          <p:spPr>
            <a:xfrm>
              <a:off x="6775157" y="3810000"/>
              <a:ext cx="762000" cy="369332"/>
            </a:xfrm>
            <a:prstGeom prst="rect">
              <a:avLst/>
            </a:prstGeom>
            <a:noFill/>
          </p:spPr>
          <p:txBody>
            <a:bodyPr wrap="square" rtlCol="0">
              <a:spAutoFit/>
            </a:bodyPr>
            <a:lstStyle/>
            <a:p>
              <a:r>
                <a:rPr lang="en-US" dirty="0" smtClean="0"/>
                <a:t>2014</a:t>
              </a:r>
              <a:endParaRPr lang="en-US" dirty="0"/>
            </a:p>
          </p:txBody>
        </p:sp>
      </p:grpSp>
    </p:spTree>
    <p:extLst>
      <p:ext uri="{BB962C8B-B14F-4D97-AF65-F5344CB8AC3E}">
        <p14:creationId xmlns:p14="http://schemas.microsoft.com/office/powerpoint/2010/main" val="2132374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828800"/>
            <a:ext cx="58674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7764" y="745125"/>
            <a:ext cx="8458200" cy="400110"/>
          </a:xfrm>
          <a:prstGeom prst="rect">
            <a:avLst/>
          </a:prstGeom>
          <a:noFill/>
        </p:spPr>
        <p:txBody>
          <a:bodyPr wrap="square" rtlCol="0">
            <a:spAutoFit/>
          </a:bodyPr>
          <a:lstStyle/>
          <a:p>
            <a:r>
              <a:rPr lang="en-US" sz="2000" b="1" dirty="0" smtClean="0">
                <a:latin typeface="Candara" panose="020E0502030303020204" pitchFamily="34" charset="0"/>
              </a:rPr>
              <a:t>Proportion of </a:t>
            </a:r>
            <a:r>
              <a:rPr lang="en-US" sz="2000" b="1" dirty="0">
                <a:latin typeface="Candara" panose="020E0502030303020204" pitchFamily="34" charset="0"/>
              </a:rPr>
              <a:t>G</a:t>
            </a:r>
            <a:r>
              <a:rPr lang="en-US" sz="2000" b="1" dirty="0" smtClean="0">
                <a:latin typeface="Candara" panose="020E0502030303020204" pitchFamily="34" charset="0"/>
              </a:rPr>
              <a:t>ood Observations</a:t>
            </a:r>
            <a:r>
              <a:rPr lang="en-US" sz="2000" dirty="0">
                <a:latin typeface="Candara" panose="020E0502030303020204" pitchFamily="34" charset="0"/>
              </a:rPr>
              <a:t> </a:t>
            </a:r>
            <a:r>
              <a:rPr lang="en-US" sz="2000" dirty="0" smtClean="0">
                <a:latin typeface="Candara" panose="020E0502030303020204" pitchFamily="34" charset="0"/>
              </a:rPr>
              <a:t>(PGQ)</a:t>
            </a:r>
            <a:r>
              <a:rPr lang="en-US" sz="2000" b="1" dirty="0" smtClean="0">
                <a:latin typeface="Candara" panose="020E0502030303020204" pitchFamily="34" charset="0"/>
              </a:rPr>
              <a:t> During a </a:t>
            </a:r>
            <a:r>
              <a:rPr lang="en-US" sz="2000" b="1" dirty="0">
                <a:latin typeface="Candara" panose="020E0502030303020204" pitchFamily="34" charset="0"/>
              </a:rPr>
              <a:t>G</a:t>
            </a:r>
            <a:r>
              <a:rPr lang="en-US" sz="2000" b="1" dirty="0" smtClean="0">
                <a:latin typeface="Candara" panose="020E0502030303020204" pitchFamily="34" charset="0"/>
              </a:rPr>
              <a:t>rowing Season (2014) </a:t>
            </a:r>
            <a:endParaRPr lang="en-US" sz="2000" b="1" dirty="0">
              <a:latin typeface="Candara" panose="020E0502030303020204" pitchFamily="34" charset="0"/>
            </a:endParaRPr>
          </a:p>
        </p:txBody>
      </p:sp>
      <p:sp>
        <p:nvSpPr>
          <p:cNvPr id="2" name="TextBox 1"/>
          <p:cNvSpPr txBox="1"/>
          <p:nvPr/>
        </p:nvSpPr>
        <p:spPr>
          <a:xfrm>
            <a:off x="990600" y="152400"/>
            <a:ext cx="7162800" cy="646331"/>
          </a:xfrm>
          <a:prstGeom prst="rect">
            <a:avLst/>
          </a:prstGeom>
          <a:noFill/>
        </p:spPr>
        <p:txBody>
          <a:bodyPr wrap="square" rtlCol="0">
            <a:spAutoFit/>
          </a:bodyPr>
          <a:lstStyle/>
          <a:p>
            <a:r>
              <a:rPr lang="en-US" sz="3600" b="1" dirty="0" smtClean="0">
                <a:solidFill>
                  <a:srgbClr val="C00000"/>
                </a:solidFill>
                <a:latin typeface="Candara" panose="020E0502030303020204" pitchFamily="34" charset="0"/>
              </a:rPr>
              <a:t>Quality of Time Series of VIIRS Data </a:t>
            </a:r>
            <a:endParaRPr lang="en-US" sz="3600" b="1" dirty="0">
              <a:solidFill>
                <a:srgbClr val="C00000"/>
              </a:solidFill>
              <a:latin typeface="Candara" panose="020E0502030303020204" pitchFamily="34" charset="0"/>
            </a:endParaRPr>
          </a:p>
        </p:txBody>
      </p:sp>
      <p:grpSp>
        <p:nvGrpSpPr>
          <p:cNvPr id="5" name="Group 4"/>
          <p:cNvGrpSpPr/>
          <p:nvPr/>
        </p:nvGrpSpPr>
        <p:grpSpPr>
          <a:xfrm>
            <a:off x="2933700" y="1975177"/>
            <a:ext cx="6123214" cy="3558741"/>
            <a:chOff x="2933700" y="1975177"/>
            <a:chExt cx="6123214" cy="3558741"/>
          </a:xfrm>
        </p:grpSpPr>
        <p:sp>
          <p:nvSpPr>
            <p:cNvPr id="4" name="Freeform 3"/>
            <p:cNvSpPr/>
            <p:nvPr/>
          </p:nvSpPr>
          <p:spPr>
            <a:xfrm>
              <a:off x="2933700" y="2286000"/>
              <a:ext cx="2185031" cy="1348587"/>
            </a:xfrm>
            <a:custGeom>
              <a:avLst/>
              <a:gdLst>
                <a:gd name="connsiteX0" fmla="*/ 575690 w 2185031"/>
                <a:gd name="connsiteY0" fmla="*/ 7883 h 1348587"/>
                <a:gd name="connsiteX1" fmla="*/ 228849 w 2185031"/>
                <a:gd name="connsiteY1" fmla="*/ 0 h 1348587"/>
                <a:gd name="connsiteX2" fmla="*/ 86959 w 2185031"/>
                <a:gd name="connsiteY2" fmla="*/ 7883 h 1348587"/>
                <a:gd name="connsiteX3" fmla="*/ 63311 w 2185031"/>
                <a:gd name="connsiteY3" fmla="*/ 15766 h 1348587"/>
                <a:gd name="connsiteX4" fmla="*/ 16014 w 2185031"/>
                <a:gd name="connsiteY4" fmla="*/ 47297 h 1348587"/>
                <a:gd name="connsiteX5" fmla="*/ 249 w 2185031"/>
                <a:gd name="connsiteY5" fmla="*/ 94594 h 1348587"/>
                <a:gd name="connsiteX6" fmla="*/ 16014 w 2185031"/>
                <a:gd name="connsiteY6" fmla="*/ 220718 h 1348587"/>
                <a:gd name="connsiteX7" fmla="*/ 39663 w 2185031"/>
                <a:gd name="connsiteY7" fmla="*/ 260131 h 1348587"/>
                <a:gd name="connsiteX8" fmla="*/ 47545 w 2185031"/>
                <a:gd name="connsiteY8" fmla="*/ 299545 h 1348587"/>
                <a:gd name="connsiteX9" fmla="*/ 79076 w 2185031"/>
                <a:gd name="connsiteY9" fmla="*/ 362607 h 1348587"/>
                <a:gd name="connsiteX10" fmla="*/ 86959 w 2185031"/>
                <a:gd name="connsiteY10" fmla="*/ 409904 h 1348587"/>
                <a:gd name="connsiteX11" fmla="*/ 110607 w 2185031"/>
                <a:gd name="connsiteY11" fmla="*/ 449318 h 1348587"/>
                <a:gd name="connsiteX12" fmla="*/ 126373 w 2185031"/>
                <a:gd name="connsiteY12" fmla="*/ 480849 h 1348587"/>
                <a:gd name="connsiteX13" fmla="*/ 157904 w 2185031"/>
                <a:gd name="connsiteY13" fmla="*/ 528145 h 1348587"/>
                <a:gd name="connsiteX14" fmla="*/ 173669 w 2185031"/>
                <a:gd name="connsiteY14" fmla="*/ 567559 h 1348587"/>
                <a:gd name="connsiteX15" fmla="*/ 189435 w 2185031"/>
                <a:gd name="connsiteY15" fmla="*/ 599090 h 1348587"/>
                <a:gd name="connsiteX16" fmla="*/ 205200 w 2185031"/>
                <a:gd name="connsiteY16" fmla="*/ 638504 h 1348587"/>
                <a:gd name="connsiteX17" fmla="*/ 236731 w 2185031"/>
                <a:gd name="connsiteY17" fmla="*/ 685800 h 1348587"/>
                <a:gd name="connsiteX18" fmla="*/ 252497 w 2185031"/>
                <a:gd name="connsiteY18" fmla="*/ 709449 h 1348587"/>
                <a:gd name="connsiteX19" fmla="*/ 276145 w 2185031"/>
                <a:gd name="connsiteY19" fmla="*/ 733097 h 1348587"/>
                <a:gd name="connsiteX20" fmla="*/ 284028 w 2185031"/>
                <a:gd name="connsiteY20" fmla="*/ 756745 h 1348587"/>
                <a:gd name="connsiteX21" fmla="*/ 362856 w 2185031"/>
                <a:gd name="connsiteY21" fmla="*/ 819807 h 1348587"/>
                <a:gd name="connsiteX22" fmla="*/ 418035 w 2185031"/>
                <a:gd name="connsiteY22" fmla="*/ 859221 h 1348587"/>
                <a:gd name="connsiteX23" fmla="*/ 441683 w 2185031"/>
                <a:gd name="connsiteY23" fmla="*/ 874987 h 1348587"/>
                <a:gd name="connsiteX24" fmla="*/ 488980 w 2185031"/>
                <a:gd name="connsiteY24" fmla="*/ 882869 h 1348587"/>
                <a:gd name="connsiteX25" fmla="*/ 559925 w 2185031"/>
                <a:gd name="connsiteY25" fmla="*/ 922283 h 1348587"/>
                <a:gd name="connsiteX26" fmla="*/ 607221 w 2185031"/>
                <a:gd name="connsiteY26" fmla="*/ 930166 h 1348587"/>
                <a:gd name="connsiteX27" fmla="*/ 670283 w 2185031"/>
                <a:gd name="connsiteY27" fmla="*/ 985345 h 1348587"/>
                <a:gd name="connsiteX28" fmla="*/ 717580 w 2185031"/>
                <a:gd name="connsiteY28" fmla="*/ 1016876 h 1348587"/>
                <a:gd name="connsiteX29" fmla="*/ 780642 w 2185031"/>
                <a:gd name="connsiteY29" fmla="*/ 1032642 h 1348587"/>
                <a:gd name="connsiteX30" fmla="*/ 812173 w 2185031"/>
                <a:gd name="connsiteY30" fmla="*/ 1048407 h 1348587"/>
                <a:gd name="connsiteX31" fmla="*/ 835821 w 2185031"/>
                <a:gd name="connsiteY31" fmla="*/ 1064173 h 1348587"/>
                <a:gd name="connsiteX32" fmla="*/ 883118 w 2185031"/>
                <a:gd name="connsiteY32" fmla="*/ 1079938 h 1348587"/>
                <a:gd name="connsiteX33" fmla="*/ 977711 w 2185031"/>
                <a:gd name="connsiteY33" fmla="*/ 1103587 h 1348587"/>
                <a:gd name="connsiteX34" fmla="*/ 1056538 w 2185031"/>
                <a:gd name="connsiteY34" fmla="*/ 1127235 h 1348587"/>
                <a:gd name="connsiteX35" fmla="*/ 1080187 w 2185031"/>
                <a:gd name="connsiteY35" fmla="*/ 1135118 h 1348587"/>
                <a:gd name="connsiteX36" fmla="*/ 1127483 w 2185031"/>
                <a:gd name="connsiteY36" fmla="*/ 1166649 h 1348587"/>
                <a:gd name="connsiteX37" fmla="*/ 1277256 w 2185031"/>
                <a:gd name="connsiteY37" fmla="*/ 1182414 h 1348587"/>
                <a:gd name="connsiteX38" fmla="*/ 1300904 w 2185031"/>
                <a:gd name="connsiteY38" fmla="*/ 1198180 h 1348587"/>
                <a:gd name="connsiteX39" fmla="*/ 1379731 w 2185031"/>
                <a:gd name="connsiteY39" fmla="*/ 1213945 h 1348587"/>
                <a:gd name="connsiteX40" fmla="*/ 1458559 w 2185031"/>
                <a:gd name="connsiteY40" fmla="*/ 1253359 h 1348587"/>
                <a:gd name="connsiteX41" fmla="*/ 1505856 w 2185031"/>
                <a:gd name="connsiteY41" fmla="*/ 1261242 h 1348587"/>
                <a:gd name="connsiteX42" fmla="*/ 1584683 w 2185031"/>
                <a:gd name="connsiteY42" fmla="*/ 1277007 h 1348587"/>
                <a:gd name="connsiteX43" fmla="*/ 1679276 w 2185031"/>
                <a:gd name="connsiteY43" fmla="*/ 1284890 h 1348587"/>
                <a:gd name="connsiteX44" fmla="*/ 1726573 w 2185031"/>
                <a:gd name="connsiteY44" fmla="*/ 1300656 h 1348587"/>
                <a:gd name="connsiteX45" fmla="*/ 1758104 w 2185031"/>
                <a:gd name="connsiteY45" fmla="*/ 1316421 h 1348587"/>
                <a:gd name="connsiteX46" fmla="*/ 1789635 w 2185031"/>
                <a:gd name="connsiteY46" fmla="*/ 1324304 h 1348587"/>
                <a:gd name="connsiteX47" fmla="*/ 1813283 w 2185031"/>
                <a:gd name="connsiteY47" fmla="*/ 1332187 h 1348587"/>
                <a:gd name="connsiteX48" fmla="*/ 2041883 w 2185031"/>
                <a:gd name="connsiteY48" fmla="*/ 1347952 h 1348587"/>
                <a:gd name="connsiteX49" fmla="*/ 2152242 w 2185031"/>
                <a:gd name="connsiteY49" fmla="*/ 1340069 h 1348587"/>
                <a:gd name="connsiteX50" fmla="*/ 2168007 w 2185031"/>
                <a:gd name="connsiteY50" fmla="*/ 1292773 h 1348587"/>
                <a:gd name="connsiteX51" fmla="*/ 2175890 w 2185031"/>
                <a:gd name="connsiteY51" fmla="*/ 1269125 h 1348587"/>
                <a:gd name="connsiteX52" fmla="*/ 2175890 w 2185031"/>
                <a:gd name="connsiteY52" fmla="*/ 1143000 h 1348587"/>
                <a:gd name="connsiteX53" fmla="*/ 2136476 w 2185031"/>
                <a:gd name="connsiteY53" fmla="*/ 1119352 h 1348587"/>
                <a:gd name="connsiteX54" fmla="*/ 2073414 w 2185031"/>
                <a:gd name="connsiteY54" fmla="*/ 1095704 h 1348587"/>
                <a:gd name="connsiteX55" fmla="*/ 2018235 w 2185031"/>
                <a:gd name="connsiteY55" fmla="*/ 1072056 h 1348587"/>
                <a:gd name="connsiteX56" fmla="*/ 1955173 w 2185031"/>
                <a:gd name="connsiteY56" fmla="*/ 1056290 h 1348587"/>
                <a:gd name="connsiteX57" fmla="*/ 1923642 w 2185031"/>
                <a:gd name="connsiteY57" fmla="*/ 1040525 h 1348587"/>
                <a:gd name="connsiteX58" fmla="*/ 1876345 w 2185031"/>
                <a:gd name="connsiteY58" fmla="*/ 1024759 h 1348587"/>
                <a:gd name="connsiteX59" fmla="*/ 1829049 w 2185031"/>
                <a:gd name="connsiteY59" fmla="*/ 977462 h 1348587"/>
                <a:gd name="connsiteX60" fmla="*/ 1805400 w 2185031"/>
                <a:gd name="connsiteY60" fmla="*/ 953814 h 1348587"/>
                <a:gd name="connsiteX61" fmla="*/ 1765987 w 2185031"/>
                <a:gd name="connsiteY61" fmla="*/ 930166 h 1348587"/>
                <a:gd name="connsiteX62" fmla="*/ 1695042 w 2185031"/>
                <a:gd name="connsiteY62" fmla="*/ 874987 h 1348587"/>
                <a:gd name="connsiteX63" fmla="*/ 1647745 w 2185031"/>
                <a:gd name="connsiteY63" fmla="*/ 843456 h 1348587"/>
                <a:gd name="connsiteX64" fmla="*/ 1608331 w 2185031"/>
                <a:gd name="connsiteY64" fmla="*/ 819807 h 1348587"/>
                <a:gd name="connsiteX65" fmla="*/ 1521621 w 2185031"/>
                <a:gd name="connsiteY65" fmla="*/ 756745 h 1348587"/>
                <a:gd name="connsiteX66" fmla="*/ 1490090 w 2185031"/>
                <a:gd name="connsiteY66" fmla="*/ 748862 h 1348587"/>
                <a:gd name="connsiteX67" fmla="*/ 1466442 w 2185031"/>
                <a:gd name="connsiteY67" fmla="*/ 733097 h 1348587"/>
                <a:gd name="connsiteX68" fmla="*/ 1419145 w 2185031"/>
                <a:gd name="connsiteY68" fmla="*/ 717331 h 1348587"/>
                <a:gd name="connsiteX69" fmla="*/ 1371849 w 2185031"/>
                <a:gd name="connsiteY69" fmla="*/ 677918 h 1348587"/>
                <a:gd name="connsiteX70" fmla="*/ 1340318 w 2185031"/>
                <a:gd name="connsiteY70" fmla="*/ 662152 h 1348587"/>
                <a:gd name="connsiteX71" fmla="*/ 1316669 w 2185031"/>
                <a:gd name="connsiteY71" fmla="*/ 638504 h 1348587"/>
                <a:gd name="connsiteX72" fmla="*/ 1277256 w 2185031"/>
                <a:gd name="connsiteY72" fmla="*/ 606973 h 1348587"/>
                <a:gd name="connsiteX73" fmla="*/ 1229959 w 2185031"/>
                <a:gd name="connsiteY73" fmla="*/ 559676 h 1348587"/>
                <a:gd name="connsiteX74" fmla="*/ 1206311 w 2185031"/>
                <a:gd name="connsiteY74" fmla="*/ 536028 h 1348587"/>
                <a:gd name="connsiteX75" fmla="*/ 1182663 w 2185031"/>
                <a:gd name="connsiteY75" fmla="*/ 512380 h 1348587"/>
                <a:gd name="connsiteX76" fmla="*/ 1174780 w 2185031"/>
                <a:gd name="connsiteY76" fmla="*/ 480849 h 1348587"/>
                <a:gd name="connsiteX77" fmla="*/ 1127483 w 2185031"/>
                <a:gd name="connsiteY77" fmla="*/ 449318 h 1348587"/>
                <a:gd name="connsiteX78" fmla="*/ 1103835 w 2185031"/>
                <a:gd name="connsiteY78" fmla="*/ 425669 h 1348587"/>
                <a:gd name="connsiteX79" fmla="*/ 1088069 w 2185031"/>
                <a:gd name="connsiteY79" fmla="*/ 402021 h 1348587"/>
                <a:gd name="connsiteX80" fmla="*/ 1032890 w 2185031"/>
                <a:gd name="connsiteY80" fmla="*/ 346842 h 1348587"/>
                <a:gd name="connsiteX81" fmla="*/ 1009242 w 2185031"/>
                <a:gd name="connsiteY81" fmla="*/ 323194 h 1348587"/>
                <a:gd name="connsiteX82" fmla="*/ 977711 w 2185031"/>
                <a:gd name="connsiteY82" fmla="*/ 299545 h 1348587"/>
                <a:gd name="connsiteX83" fmla="*/ 938297 w 2185031"/>
                <a:gd name="connsiteY83" fmla="*/ 275897 h 1348587"/>
                <a:gd name="connsiteX84" fmla="*/ 914649 w 2185031"/>
                <a:gd name="connsiteY84" fmla="*/ 252249 h 1348587"/>
                <a:gd name="connsiteX85" fmla="*/ 891000 w 2185031"/>
                <a:gd name="connsiteY85" fmla="*/ 236483 h 1348587"/>
                <a:gd name="connsiteX86" fmla="*/ 851587 w 2185031"/>
                <a:gd name="connsiteY86" fmla="*/ 204952 h 1348587"/>
                <a:gd name="connsiteX87" fmla="*/ 827938 w 2185031"/>
                <a:gd name="connsiteY87" fmla="*/ 189187 h 1348587"/>
                <a:gd name="connsiteX88" fmla="*/ 780642 w 2185031"/>
                <a:gd name="connsiteY88" fmla="*/ 165538 h 1348587"/>
                <a:gd name="connsiteX89" fmla="*/ 756994 w 2185031"/>
                <a:gd name="connsiteY89" fmla="*/ 141890 h 1348587"/>
                <a:gd name="connsiteX90" fmla="*/ 725463 w 2185031"/>
                <a:gd name="connsiteY90" fmla="*/ 126125 h 1348587"/>
                <a:gd name="connsiteX91" fmla="*/ 701814 w 2185031"/>
                <a:gd name="connsiteY91" fmla="*/ 110359 h 1348587"/>
                <a:gd name="connsiteX92" fmla="*/ 670283 w 2185031"/>
                <a:gd name="connsiteY92" fmla="*/ 94594 h 1348587"/>
                <a:gd name="connsiteX93" fmla="*/ 646635 w 2185031"/>
                <a:gd name="connsiteY93" fmla="*/ 78828 h 1348587"/>
                <a:gd name="connsiteX94" fmla="*/ 599338 w 2185031"/>
                <a:gd name="connsiteY94" fmla="*/ 63062 h 1348587"/>
                <a:gd name="connsiteX95" fmla="*/ 544159 w 2185031"/>
                <a:gd name="connsiteY95" fmla="*/ 39414 h 1348587"/>
                <a:gd name="connsiteX96" fmla="*/ 575690 w 2185031"/>
                <a:gd name="connsiteY96" fmla="*/ 7883 h 13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85031" h="1348587">
                  <a:moveTo>
                    <a:pt x="575690" y="7883"/>
                  </a:moveTo>
                  <a:cubicBezTo>
                    <a:pt x="460076" y="5255"/>
                    <a:pt x="344493" y="0"/>
                    <a:pt x="228849" y="0"/>
                  </a:cubicBezTo>
                  <a:cubicBezTo>
                    <a:pt x="181479" y="0"/>
                    <a:pt x="134115" y="3392"/>
                    <a:pt x="86959" y="7883"/>
                  </a:cubicBezTo>
                  <a:cubicBezTo>
                    <a:pt x="78687" y="8671"/>
                    <a:pt x="70574" y="11731"/>
                    <a:pt x="63311" y="15766"/>
                  </a:cubicBezTo>
                  <a:cubicBezTo>
                    <a:pt x="46748" y="24968"/>
                    <a:pt x="16014" y="47297"/>
                    <a:pt x="16014" y="47297"/>
                  </a:cubicBezTo>
                  <a:cubicBezTo>
                    <a:pt x="10759" y="63063"/>
                    <a:pt x="1122" y="77999"/>
                    <a:pt x="249" y="94594"/>
                  </a:cubicBezTo>
                  <a:cubicBezTo>
                    <a:pt x="-539" y="109567"/>
                    <a:pt x="-445" y="187801"/>
                    <a:pt x="16014" y="220718"/>
                  </a:cubicBezTo>
                  <a:cubicBezTo>
                    <a:pt x="22866" y="234422"/>
                    <a:pt x="31780" y="246993"/>
                    <a:pt x="39663" y="260131"/>
                  </a:cubicBezTo>
                  <a:cubicBezTo>
                    <a:pt x="42290" y="273269"/>
                    <a:pt x="42735" y="287040"/>
                    <a:pt x="47545" y="299545"/>
                  </a:cubicBezTo>
                  <a:cubicBezTo>
                    <a:pt x="55982" y="321480"/>
                    <a:pt x="79076" y="362607"/>
                    <a:pt x="79076" y="362607"/>
                  </a:cubicBezTo>
                  <a:cubicBezTo>
                    <a:pt x="81704" y="378373"/>
                    <a:pt x="81497" y="394883"/>
                    <a:pt x="86959" y="409904"/>
                  </a:cubicBezTo>
                  <a:cubicBezTo>
                    <a:pt x="92195" y="424303"/>
                    <a:pt x="103166" y="435925"/>
                    <a:pt x="110607" y="449318"/>
                  </a:cubicBezTo>
                  <a:cubicBezTo>
                    <a:pt x="116314" y="459590"/>
                    <a:pt x="120327" y="470773"/>
                    <a:pt x="126373" y="480849"/>
                  </a:cubicBezTo>
                  <a:cubicBezTo>
                    <a:pt x="136122" y="497096"/>
                    <a:pt x="148831" y="511511"/>
                    <a:pt x="157904" y="528145"/>
                  </a:cubicBezTo>
                  <a:cubicBezTo>
                    <a:pt x="164680" y="540567"/>
                    <a:pt x="167922" y="554629"/>
                    <a:pt x="173669" y="567559"/>
                  </a:cubicBezTo>
                  <a:cubicBezTo>
                    <a:pt x="178442" y="578297"/>
                    <a:pt x="184662" y="588352"/>
                    <a:pt x="189435" y="599090"/>
                  </a:cubicBezTo>
                  <a:cubicBezTo>
                    <a:pt x="195182" y="612020"/>
                    <a:pt x="198424" y="626082"/>
                    <a:pt x="205200" y="638504"/>
                  </a:cubicBezTo>
                  <a:cubicBezTo>
                    <a:pt x="214273" y="655138"/>
                    <a:pt x="226221" y="670035"/>
                    <a:pt x="236731" y="685800"/>
                  </a:cubicBezTo>
                  <a:cubicBezTo>
                    <a:pt x="241986" y="693683"/>
                    <a:pt x="245798" y="702750"/>
                    <a:pt x="252497" y="709449"/>
                  </a:cubicBezTo>
                  <a:lnTo>
                    <a:pt x="276145" y="733097"/>
                  </a:lnTo>
                  <a:cubicBezTo>
                    <a:pt x="278773" y="740980"/>
                    <a:pt x="278927" y="750186"/>
                    <a:pt x="284028" y="756745"/>
                  </a:cubicBezTo>
                  <a:cubicBezTo>
                    <a:pt x="319415" y="802242"/>
                    <a:pt x="322039" y="799399"/>
                    <a:pt x="362856" y="819807"/>
                  </a:cubicBezTo>
                  <a:cubicBezTo>
                    <a:pt x="401376" y="858329"/>
                    <a:pt x="369615" y="831552"/>
                    <a:pt x="418035" y="859221"/>
                  </a:cubicBezTo>
                  <a:cubicBezTo>
                    <a:pt x="426261" y="863921"/>
                    <a:pt x="432695" y="871991"/>
                    <a:pt x="441683" y="874987"/>
                  </a:cubicBezTo>
                  <a:cubicBezTo>
                    <a:pt x="456846" y="880041"/>
                    <a:pt x="473214" y="880242"/>
                    <a:pt x="488980" y="882869"/>
                  </a:cubicBezTo>
                  <a:cubicBezTo>
                    <a:pt x="499155" y="888974"/>
                    <a:pt x="544843" y="917758"/>
                    <a:pt x="559925" y="922283"/>
                  </a:cubicBezTo>
                  <a:cubicBezTo>
                    <a:pt x="575234" y="926876"/>
                    <a:pt x="591456" y="927538"/>
                    <a:pt x="607221" y="930166"/>
                  </a:cubicBezTo>
                  <a:cubicBezTo>
                    <a:pt x="634264" y="957209"/>
                    <a:pt x="634996" y="959682"/>
                    <a:pt x="670283" y="985345"/>
                  </a:cubicBezTo>
                  <a:cubicBezTo>
                    <a:pt x="685607" y="996490"/>
                    <a:pt x="699000" y="1013160"/>
                    <a:pt x="717580" y="1016876"/>
                  </a:cubicBezTo>
                  <a:cubicBezTo>
                    <a:pt x="740717" y="1021504"/>
                    <a:pt x="759431" y="1023551"/>
                    <a:pt x="780642" y="1032642"/>
                  </a:cubicBezTo>
                  <a:cubicBezTo>
                    <a:pt x="791443" y="1037271"/>
                    <a:pt x="801970" y="1042577"/>
                    <a:pt x="812173" y="1048407"/>
                  </a:cubicBezTo>
                  <a:cubicBezTo>
                    <a:pt x="820399" y="1053107"/>
                    <a:pt x="827164" y="1060325"/>
                    <a:pt x="835821" y="1064173"/>
                  </a:cubicBezTo>
                  <a:cubicBezTo>
                    <a:pt x="851007" y="1070922"/>
                    <a:pt x="867352" y="1074683"/>
                    <a:pt x="883118" y="1079938"/>
                  </a:cubicBezTo>
                  <a:cubicBezTo>
                    <a:pt x="929229" y="1110680"/>
                    <a:pt x="890655" y="1090194"/>
                    <a:pt x="977711" y="1103587"/>
                  </a:cubicBezTo>
                  <a:cubicBezTo>
                    <a:pt x="999844" y="1106992"/>
                    <a:pt x="1038111" y="1121092"/>
                    <a:pt x="1056538" y="1127235"/>
                  </a:cubicBezTo>
                  <a:cubicBezTo>
                    <a:pt x="1064421" y="1129863"/>
                    <a:pt x="1073273" y="1130509"/>
                    <a:pt x="1080187" y="1135118"/>
                  </a:cubicBezTo>
                  <a:cubicBezTo>
                    <a:pt x="1095952" y="1145628"/>
                    <a:pt x="1108639" y="1164666"/>
                    <a:pt x="1127483" y="1166649"/>
                  </a:cubicBezTo>
                  <a:lnTo>
                    <a:pt x="1277256" y="1182414"/>
                  </a:lnTo>
                  <a:cubicBezTo>
                    <a:pt x="1285139" y="1187669"/>
                    <a:pt x="1292196" y="1194448"/>
                    <a:pt x="1300904" y="1198180"/>
                  </a:cubicBezTo>
                  <a:cubicBezTo>
                    <a:pt x="1315865" y="1204592"/>
                    <a:pt x="1369069" y="1212168"/>
                    <a:pt x="1379731" y="1213945"/>
                  </a:cubicBezTo>
                  <a:cubicBezTo>
                    <a:pt x="1406007" y="1227083"/>
                    <a:pt x="1429581" y="1248529"/>
                    <a:pt x="1458559" y="1253359"/>
                  </a:cubicBezTo>
                  <a:cubicBezTo>
                    <a:pt x="1474325" y="1255987"/>
                    <a:pt x="1490183" y="1258107"/>
                    <a:pt x="1505856" y="1261242"/>
                  </a:cubicBezTo>
                  <a:cubicBezTo>
                    <a:pt x="1554792" y="1271030"/>
                    <a:pt x="1523898" y="1270253"/>
                    <a:pt x="1584683" y="1277007"/>
                  </a:cubicBezTo>
                  <a:cubicBezTo>
                    <a:pt x="1616130" y="1280501"/>
                    <a:pt x="1647745" y="1282262"/>
                    <a:pt x="1679276" y="1284890"/>
                  </a:cubicBezTo>
                  <a:cubicBezTo>
                    <a:pt x="1695042" y="1290145"/>
                    <a:pt x="1711709" y="1293224"/>
                    <a:pt x="1726573" y="1300656"/>
                  </a:cubicBezTo>
                  <a:cubicBezTo>
                    <a:pt x="1737083" y="1305911"/>
                    <a:pt x="1747101" y="1312295"/>
                    <a:pt x="1758104" y="1316421"/>
                  </a:cubicBezTo>
                  <a:cubicBezTo>
                    <a:pt x="1768248" y="1320225"/>
                    <a:pt x="1779218" y="1321328"/>
                    <a:pt x="1789635" y="1324304"/>
                  </a:cubicBezTo>
                  <a:cubicBezTo>
                    <a:pt x="1797624" y="1326587"/>
                    <a:pt x="1805071" y="1330924"/>
                    <a:pt x="1813283" y="1332187"/>
                  </a:cubicBezTo>
                  <a:cubicBezTo>
                    <a:pt x="1873444" y="1341442"/>
                    <a:pt x="1995256" y="1345498"/>
                    <a:pt x="2041883" y="1347952"/>
                  </a:cubicBezTo>
                  <a:cubicBezTo>
                    <a:pt x="2078669" y="1345324"/>
                    <a:pt x="2118454" y="1354851"/>
                    <a:pt x="2152242" y="1340069"/>
                  </a:cubicBezTo>
                  <a:cubicBezTo>
                    <a:pt x="2167467" y="1333408"/>
                    <a:pt x="2162752" y="1308538"/>
                    <a:pt x="2168007" y="1292773"/>
                  </a:cubicBezTo>
                  <a:lnTo>
                    <a:pt x="2175890" y="1269125"/>
                  </a:lnTo>
                  <a:cubicBezTo>
                    <a:pt x="2181104" y="1232626"/>
                    <a:pt x="2193552" y="1178323"/>
                    <a:pt x="2175890" y="1143000"/>
                  </a:cubicBezTo>
                  <a:cubicBezTo>
                    <a:pt x="2169038" y="1129296"/>
                    <a:pt x="2149469" y="1127472"/>
                    <a:pt x="2136476" y="1119352"/>
                  </a:cubicBezTo>
                  <a:cubicBezTo>
                    <a:pt x="2098269" y="1095473"/>
                    <a:pt x="2126942" y="1106410"/>
                    <a:pt x="2073414" y="1095704"/>
                  </a:cubicBezTo>
                  <a:cubicBezTo>
                    <a:pt x="2050849" y="1084421"/>
                    <a:pt x="2041436" y="1077856"/>
                    <a:pt x="2018235" y="1072056"/>
                  </a:cubicBezTo>
                  <a:cubicBezTo>
                    <a:pt x="1988621" y="1064653"/>
                    <a:pt x="1980401" y="1067102"/>
                    <a:pt x="1955173" y="1056290"/>
                  </a:cubicBezTo>
                  <a:cubicBezTo>
                    <a:pt x="1944372" y="1051661"/>
                    <a:pt x="1934552" y="1044889"/>
                    <a:pt x="1923642" y="1040525"/>
                  </a:cubicBezTo>
                  <a:cubicBezTo>
                    <a:pt x="1908212" y="1034353"/>
                    <a:pt x="1876345" y="1024759"/>
                    <a:pt x="1876345" y="1024759"/>
                  </a:cubicBezTo>
                  <a:lnTo>
                    <a:pt x="1829049" y="977462"/>
                  </a:lnTo>
                  <a:cubicBezTo>
                    <a:pt x="1821166" y="969579"/>
                    <a:pt x="1814959" y="959550"/>
                    <a:pt x="1805400" y="953814"/>
                  </a:cubicBezTo>
                  <a:cubicBezTo>
                    <a:pt x="1792262" y="945931"/>
                    <a:pt x="1777845" y="939868"/>
                    <a:pt x="1765987" y="930166"/>
                  </a:cubicBezTo>
                  <a:cubicBezTo>
                    <a:pt x="1692877" y="870348"/>
                    <a:pt x="1747272" y="892396"/>
                    <a:pt x="1695042" y="874987"/>
                  </a:cubicBezTo>
                  <a:cubicBezTo>
                    <a:pt x="1679276" y="864477"/>
                    <a:pt x="1663731" y="853629"/>
                    <a:pt x="1647745" y="843456"/>
                  </a:cubicBezTo>
                  <a:cubicBezTo>
                    <a:pt x="1634819" y="835230"/>
                    <a:pt x="1619165" y="830641"/>
                    <a:pt x="1608331" y="819807"/>
                  </a:cubicBezTo>
                  <a:cubicBezTo>
                    <a:pt x="1583460" y="794936"/>
                    <a:pt x="1557879" y="765810"/>
                    <a:pt x="1521621" y="756745"/>
                  </a:cubicBezTo>
                  <a:lnTo>
                    <a:pt x="1490090" y="748862"/>
                  </a:lnTo>
                  <a:cubicBezTo>
                    <a:pt x="1482207" y="743607"/>
                    <a:pt x="1475099" y="736945"/>
                    <a:pt x="1466442" y="733097"/>
                  </a:cubicBezTo>
                  <a:cubicBezTo>
                    <a:pt x="1451256" y="726348"/>
                    <a:pt x="1419145" y="717331"/>
                    <a:pt x="1419145" y="717331"/>
                  </a:cubicBezTo>
                  <a:cubicBezTo>
                    <a:pt x="1397406" y="695592"/>
                    <a:pt x="1397457" y="692551"/>
                    <a:pt x="1371849" y="677918"/>
                  </a:cubicBezTo>
                  <a:cubicBezTo>
                    <a:pt x="1361646" y="672088"/>
                    <a:pt x="1349880" y="668982"/>
                    <a:pt x="1340318" y="662152"/>
                  </a:cubicBezTo>
                  <a:cubicBezTo>
                    <a:pt x="1331246" y="655672"/>
                    <a:pt x="1325059" y="645845"/>
                    <a:pt x="1316669" y="638504"/>
                  </a:cubicBezTo>
                  <a:cubicBezTo>
                    <a:pt x="1304007" y="627425"/>
                    <a:pt x="1289705" y="618290"/>
                    <a:pt x="1277256" y="606973"/>
                  </a:cubicBezTo>
                  <a:cubicBezTo>
                    <a:pt x="1260758" y="591975"/>
                    <a:pt x="1245725" y="575442"/>
                    <a:pt x="1229959" y="559676"/>
                  </a:cubicBezTo>
                  <a:lnTo>
                    <a:pt x="1206311" y="536028"/>
                  </a:lnTo>
                  <a:lnTo>
                    <a:pt x="1182663" y="512380"/>
                  </a:lnTo>
                  <a:cubicBezTo>
                    <a:pt x="1180035" y="501870"/>
                    <a:pt x="1180155" y="490255"/>
                    <a:pt x="1174780" y="480849"/>
                  </a:cubicBezTo>
                  <a:cubicBezTo>
                    <a:pt x="1160886" y="456534"/>
                    <a:pt x="1150058" y="456842"/>
                    <a:pt x="1127483" y="449318"/>
                  </a:cubicBezTo>
                  <a:cubicBezTo>
                    <a:pt x="1119600" y="441435"/>
                    <a:pt x="1110972" y="434233"/>
                    <a:pt x="1103835" y="425669"/>
                  </a:cubicBezTo>
                  <a:cubicBezTo>
                    <a:pt x="1097770" y="418391"/>
                    <a:pt x="1094407" y="409063"/>
                    <a:pt x="1088069" y="402021"/>
                  </a:cubicBezTo>
                  <a:cubicBezTo>
                    <a:pt x="1070668" y="382687"/>
                    <a:pt x="1051283" y="365235"/>
                    <a:pt x="1032890" y="346842"/>
                  </a:cubicBezTo>
                  <a:cubicBezTo>
                    <a:pt x="1025007" y="338959"/>
                    <a:pt x="1018160" y="329883"/>
                    <a:pt x="1009242" y="323194"/>
                  </a:cubicBezTo>
                  <a:cubicBezTo>
                    <a:pt x="998732" y="315311"/>
                    <a:pt x="988643" y="306833"/>
                    <a:pt x="977711" y="299545"/>
                  </a:cubicBezTo>
                  <a:cubicBezTo>
                    <a:pt x="964963" y="291046"/>
                    <a:pt x="950554" y="285090"/>
                    <a:pt x="938297" y="275897"/>
                  </a:cubicBezTo>
                  <a:cubicBezTo>
                    <a:pt x="929379" y="269208"/>
                    <a:pt x="923213" y="259386"/>
                    <a:pt x="914649" y="252249"/>
                  </a:cubicBezTo>
                  <a:cubicBezTo>
                    <a:pt x="907371" y="246184"/>
                    <a:pt x="898579" y="242168"/>
                    <a:pt x="891000" y="236483"/>
                  </a:cubicBezTo>
                  <a:cubicBezTo>
                    <a:pt x="877540" y="226388"/>
                    <a:pt x="865047" y="215047"/>
                    <a:pt x="851587" y="204952"/>
                  </a:cubicBezTo>
                  <a:cubicBezTo>
                    <a:pt x="844008" y="199268"/>
                    <a:pt x="836412" y="193424"/>
                    <a:pt x="827938" y="189187"/>
                  </a:cubicBezTo>
                  <a:cubicBezTo>
                    <a:pt x="792388" y="171412"/>
                    <a:pt x="814526" y="193775"/>
                    <a:pt x="780642" y="165538"/>
                  </a:cubicBezTo>
                  <a:cubicBezTo>
                    <a:pt x="772078" y="158401"/>
                    <a:pt x="766065" y="148369"/>
                    <a:pt x="756994" y="141890"/>
                  </a:cubicBezTo>
                  <a:cubicBezTo>
                    <a:pt x="747432" y="135060"/>
                    <a:pt x="735666" y="131955"/>
                    <a:pt x="725463" y="126125"/>
                  </a:cubicBezTo>
                  <a:cubicBezTo>
                    <a:pt x="717237" y="121425"/>
                    <a:pt x="710040" y="115059"/>
                    <a:pt x="701814" y="110359"/>
                  </a:cubicBezTo>
                  <a:cubicBezTo>
                    <a:pt x="691611" y="104529"/>
                    <a:pt x="680486" y="100424"/>
                    <a:pt x="670283" y="94594"/>
                  </a:cubicBezTo>
                  <a:cubicBezTo>
                    <a:pt x="662057" y="89894"/>
                    <a:pt x="655292" y="82676"/>
                    <a:pt x="646635" y="78828"/>
                  </a:cubicBezTo>
                  <a:cubicBezTo>
                    <a:pt x="631449" y="72078"/>
                    <a:pt x="613166" y="72280"/>
                    <a:pt x="599338" y="63062"/>
                  </a:cubicBezTo>
                  <a:cubicBezTo>
                    <a:pt x="566676" y="41288"/>
                    <a:pt x="584881" y="49595"/>
                    <a:pt x="544159" y="39414"/>
                  </a:cubicBezTo>
                  <a:lnTo>
                    <a:pt x="575690" y="7883"/>
                  </a:lnTo>
                  <a:close/>
                </a:path>
              </a:pathLst>
            </a:cu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343400" y="1975177"/>
              <a:ext cx="4713514" cy="3558741"/>
              <a:chOff x="4343400" y="1975177"/>
              <a:chExt cx="4713514" cy="3558741"/>
            </a:xfrm>
          </p:grpSpPr>
          <p:grpSp>
            <p:nvGrpSpPr>
              <p:cNvPr id="3" name="Group 2"/>
              <p:cNvGrpSpPr/>
              <p:nvPr/>
            </p:nvGrpSpPr>
            <p:grpSpPr>
              <a:xfrm>
                <a:off x="5964037" y="1975177"/>
                <a:ext cx="3092877" cy="3558741"/>
                <a:chOff x="5964037" y="1975177"/>
                <a:chExt cx="3092877" cy="3558741"/>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4037" y="1975177"/>
                  <a:ext cx="3092877" cy="318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477000" y="5164586"/>
                  <a:ext cx="2438400" cy="369332"/>
                </a:xfrm>
                <a:prstGeom prst="rect">
                  <a:avLst/>
                </a:prstGeom>
                <a:noFill/>
              </p:spPr>
              <p:txBody>
                <a:bodyPr wrap="square" rtlCol="0">
                  <a:spAutoFit/>
                </a:bodyPr>
                <a:lstStyle/>
                <a:p>
                  <a:r>
                    <a:rPr lang="en-US" b="1" dirty="0" smtClean="0">
                      <a:latin typeface="Candara" panose="020E0502030303020204" pitchFamily="34" charset="0"/>
                    </a:rPr>
                    <a:t>EVI2 in DOY 166, 2014</a:t>
                  </a:r>
                  <a:endParaRPr lang="en-US" b="1" dirty="0">
                    <a:latin typeface="Candara" panose="020E0502030303020204" pitchFamily="34" charset="0"/>
                  </a:endParaRPr>
                </a:p>
              </p:txBody>
            </p:sp>
          </p:grpSp>
          <p:cxnSp>
            <p:nvCxnSpPr>
              <p:cNvPr id="10" name="Straight Arrow Connector 9"/>
              <p:cNvCxnSpPr/>
              <p:nvPr/>
            </p:nvCxnSpPr>
            <p:spPr>
              <a:xfrm flipH="1" flipV="1">
                <a:off x="4343400" y="3352800"/>
                <a:ext cx="1676400" cy="14478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682747" y="3352800"/>
                <a:ext cx="1970590" cy="158671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0793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198" y="914400"/>
            <a:ext cx="4127048" cy="2783292"/>
            <a:chOff x="60104" y="141377"/>
            <a:chExt cx="4130895" cy="2851099"/>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04" y="141377"/>
              <a:ext cx="4130895" cy="285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09482" y="2291409"/>
              <a:ext cx="1045945" cy="599021"/>
            </a:xfrm>
            <a:prstGeom prst="rect">
              <a:avLst/>
            </a:prstGeom>
            <a:noFill/>
          </p:spPr>
          <p:txBody>
            <a:bodyPr wrap="square" rtlCol="0">
              <a:spAutoFit/>
            </a:bodyPr>
            <a:lstStyle/>
            <a:p>
              <a:r>
                <a:rPr lang="en-US" sz="1600" dirty="0" smtClean="0">
                  <a:latin typeface="Candara" panose="020E0502030303020204" pitchFamily="34" charset="0"/>
                </a:rPr>
                <a:t>Greenup onset</a:t>
              </a:r>
              <a:endParaRPr lang="en-US" sz="1600" dirty="0">
                <a:latin typeface="Candara" panose="020E0502030303020204" pitchFamily="34" charset="0"/>
              </a:endParaRPr>
            </a:p>
          </p:txBody>
        </p:sp>
      </p:grpSp>
      <p:grpSp>
        <p:nvGrpSpPr>
          <p:cNvPr id="5" name="Group 4"/>
          <p:cNvGrpSpPr/>
          <p:nvPr/>
        </p:nvGrpSpPr>
        <p:grpSpPr>
          <a:xfrm>
            <a:off x="4559753" y="958672"/>
            <a:ext cx="4127047" cy="2783034"/>
            <a:chOff x="4267199" y="141377"/>
            <a:chExt cx="4040665" cy="287234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199" y="141377"/>
              <a:ext cx="4040665" cy="286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00344" y="2410177"/>
              <a:ext cx="1045945" cy="603540"/>
            </a:xfrm>
            <a:prstGeom prst="rect">
              <a:avLst/>
            </a:prstGeom>
            <a:noFill/>
          </p:spPr>
          <p:txBody>
            <a:bodyPr wrap="square" rtlCol="0">
              <a:spAutoFit/>
            </a:bodyPr>
            <a:lstStyle/>
            <a:p>
              <a:r>
                <a:rPr lang="en-US" sz="1600" dirty="0" smtClean="0">
                  <a:latin typeface="Candara" panose="020E0502030303020204" pitchFamily="34" charset="0"/>
                </a:rPr>
                <a:t>Maturity onset</a:t>
              </a:r>
              <a:endParaRPr lang="en-US" sz="1600" dirty="0">
                <a:latin typeface="Candara" panose="020E0502030303020204" pitchFamily="34" charset="0"/>
              </a:endParaRPr>
            </a:p>
          </p:txBody>
        </p:sp>
      </p:grpSp>
      <p:grpSp>
        <p:nvGrpSpPr>
          <p:cNvPr id="6" name="Group 5"/>
          <p:cNvGrpSpPr/>
          <p:nvPr/>
        </p:nvGrpSpPr>
        <p:grpSpPr>
          <a:xfrm>
            <a:off x="90197" y="3725636"/>
            <a:ext cx="4120049" cy="2812770"/>
            <a:chOff x="104774" y="3005557"/>
            <a:chExt cx="4162425" cy="3055254"/>
          </a:xfrm>
        </p:grpSpPr>
        <p:pic>
          <p:nvPicPr>
            <p:cNvPr id="512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774" y="3005557"/>
              <a:ext cx="4162425" cy="302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325248" y="5425624"/>
              <a:ext cx="1274545" cy="635187"/>
            </a:xfrm>
            <a:prstGeom prst="rect">
              <a:avLst/>
            </a:prstGeom>
            <a:noFill/>
          </p:spPr>
          <p:txBody>
            <a:bodyPr wrap="square" rtlCol="0">
              <a:spAutoFit/>
            </a:bodyPr>
            <a:lstStyle/>
            <a:p>
              <a:r>
                <a:rPr lang="en-US" sz="1600" dirty="0" smtClean="0">
                  <a:latin typeface="Candara" panose="020E0502030303020204" pitchFamily="34" charset="0"/>
                </a:rPr>
                <a:t>Senescence  onset</a:t>
              </a:r>
              <a:endParaRPr lang="en-US" sz="1600" dirty="0">
                <a:latin typeface="Candara" panose="020E0502030303020204" pitchFamily="34" charset="0"/>
              </a:endParaRPr>
            </a:p>
          </p:txBody>
        </p:sp>
      </p:grpSp>
      <p:grpSp>
        <p:nvGrpSpPr>
          <p:cNvPr id="7" name="Group 6"/>
          <p:cNvGrpSpPr/>
          <p:nvPr/>
        </p:nvGrpSpPr>
        <p:grpSpPr>
          <a:xfrm>
            <a:off x="4561723" y="3747421"/>
            <a:ext cx="4127047" cy="2811802"/>
            <a:chOff x="4314825" y="3352800"/>
            <a:chExt cx="4019550" cy="2867749"/>
          </a:xfrm>
        </p:grpSpPr>
        <p:pic>
          <p:nvPicPr>
            <p:cNvPr id="5127"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4825" y="3352800"/>
              <a:ext cx="4019550" cy="286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463861" y="5578023"/>
              <a:ext cx="1274545" cy="596410"/>
            </a:xfrm>
            <a:prstGeom prst="rect">
              <a:avLst/>
            </a:prstGeom>
            <a:noFill/>
          </p:spPr>
          <p:txBody>
            <a:bodyPr wrap="square" rtlCol="0">
              <a:spAutoFit/>
            </a:bodyPr>
            <a:lstStyle/>
            <a:p>
              <a:r>
                <a:rPr lang="en-US" sz="1600" dirty="0" smtClean="0">
                  <a:latin typeface="Candara" panose="020E0502030303020204" pitchFamily="34" charset="0"/>
                </a:rPr>
                <a:t>Dormancy  onset</a:t>
              </a:r>
              <a:endParaRPr lang="en-US" sz="1600" dirty="0">
                <a:latin typeface="Candara" panose="020E0502030303020204" pitchFamily="34" charset="0"/>
              </a:endParaRPr>
            </a:p>
          </p:txBody>
        </p:sp>
      </p:grpSp>
      <p:sp>
        <p:nvSpPr>
          <p:cNvPr id="13" name="TextBox 12"/>
          <p:cNvSpPr txBox="1"/>
          <p:nvPr/>
        </p:nvSpPr>
        <p:spPr>
          <a:xfrm>
            <a:off x="442747" y="451936"/>
            <a:ext cx="8458200" cy="400110"/>
          </a:xfrm>
          <a:prstGeom prst="rect">
            <a:avLst/>
          </a:prstGeom>
          <a:noFill/>
        </p:spPr>
        <p:txBody>
          <a:bodyPr wrap="square" rtlCol="0">
            <a:spAutoFit/>
          </a:bodyPr>
          <a:lstStyle/>
          <a:p>
            <a:r>
              <a:rPr lang="en-US" sz="2000" b="1" dirty="0" smtClean="0">
                <a:latin typeface="Candara" panose="020E0502030303020204" pitchFamily="34" charset="0"/>
              </a:rPr>
              <a:t>Proportion of </a:t>
            </a:r>
            <a:r>
              <a:rPr lang="en-US" sz="2000" b="1" dirty="0">
                <a:latin typeface="Candara" panose="020E0502030303020204" pitchFamily="34" charset="0"/>
              </a:rPr>
              <a:t>G</a:t>
            </a:r>
            <a:r>
              <a:rPr lang="en-US" sz="2000" b="1" dirty="0" smtClean="0">
                <a:latin typeface="Candara" panose="020E0502030303020204" pitchFamily="34" charset="0"/>
              </a:rPr>
              <a:t>ood Observations around Each Phenological Event (2013) </a:t>
            </a:r>
            <a:endParaRPr lang="en-US" sz="2000" b="1" dirty="0">
              <a:latin typeface="Candara" panose="020E0502030303020204" pitchFamily="34" charset="0"/>
            </a:endParaRPr>
          </a:p>
        </p:txBody>
      </p:sp>
      <p:sp>
        <p:nvSpPr>
          <p:cNvPr id="18" name="TextBox 17"/>
          <p:cNvSpPr txBox="1"/>
          <p:nvPr/>
        </p:nvSpPr>
        <p:spPr>
          <a:xfrm>
            <a:off x="933341" y="-69489"/>
            <a:ext cx="7162800" cy="584775"/>
          </a:xfrm>
          <a:prstGeom prst="rect">
            <a:avLst/>
          </a:prstGeom>
          <a:noFill/>
        </p:spPr>
        <p:txBody>
          <a:bodyPr wrap="square" rtlCol="0">
            <a:spAutoFit/>
          </a:bodyPr>
          <a:lstStyle/>
          <a:p>
            <a:r>
              <a:rPr lang="en-US" sz="3200" b="1" dirty="0" smtClean="0">
                <a:solidFill>
                  <a:srgbClr val="C00000"/>
                </a:solidFill>
                <a:latin typeface="Candara" panose="020E0502030303020204" pitchFamily="34" charset="0"/>
              </a:rPr>
              <a:t>Quality of Time Series of VIIRS Data </a:t>
            </a:r>
            <a:endParaRPr lang="en-US" sz="3200" b="1" dirty="0">
              <a:solidFill>
                <a:srgbClr val="C00000"/>
              </a:solidFill>
              <a:latin typeface="Candara" panose="020E0502030303020204" pitchFamily="34" charset="0"/>
            </a:endParaRPr>
          </a:p>
        </p:txBody>
      </p:sp>
      <p:grpSp>
        <p:nvGrpSpPr>
          <p:cNvPr id="14" name="Group 13"/>
          <p:cNvGrpSpPr/>
          <p:nvPr/>
        </p:nvGrpSpPr>
        <p:grpSpPr>
          <a:xfrm>
            <a:off x="3276600" y="6176213"/>
            <a:ext cx="3276600" cy="706348"/>
            <a:chOff x="3276600" y="6176213"/>
            <a:chExt cx="3276600" cy="706348"/>
          </a:xfrm>
        </p:grpSpPr>
        <p:sp>
          <p:nvSpPr>
            <p:cNvPr id="8" name="TextBox 7"/>
            <p:cNvSpPr txBox="1"/>
            <p:nvPr/>
          </p:nvSpPr>
          <p:spPr>
            <a:xfrm>
              <a:off x="3276600" y="6538214"/>
              <a:ext cx="3276600" cy="344347"/>
            </a:xfrm>
            <a:prstGeom prst="rect">
              <a:avLst/>
            </a:prstGeom>
            <a:noFill/>
          </p:spPr>
          <p:txBody>
            <a:bodyPr wrap="square" rtlCol="0">
              <a:spAutoFit/>
            </a:bodyPr>
            <a:lstStyle/>
            <a:p>
              <a:r>
                <a:rPr lang="en-US" dirty="0" smtClean="0"/>
                <a:t>&lt;20%                                  100%</a:t>
              </a:r>
              <a:endParaRPr lang="en-US" dirty="0"/>
            </a:p>
          </p:txBody>
        </p:sp>
        <p:pic>
          <p:nvPicPr>
            <p:cNvPr id="2" name="Picture 1"/>
            <p:cNvPicPr>
              <a:picLocks noChangeAspect="1"/>
            </p:cNvPicPr>
            <p:nvPr/>
          </p:nvPicPr>
          <p:blipFill>
            <a:blip r:embed="rId6"/>
            <a:stretch>
              <a:fillRect/>
            </a:stretch>
          </p:blipFill>
          <p:spPr>
            <a:xfrm>
              <a:off x="3486205" y="6176213"/>
              <a:ext cx="2438400" cy="409575"/>
            </a:xfrm>
            <a:prstGeom prst="rect">
              <a:avLst/>
            </a:prstGeom>
          </p:spPr>
        </p:pic>
      </p:grpSp>
    </p:spTree>
    <p:extLst>
      <p:ext uri="{BB962C8B-B14F-4D97-AF65-F5344CB8AC3E}">
        <p14:creationId xmlns:p14="http://schemas.microsoft.com/office/powerpoint/2010/main" val="26400984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76200"/>
            <a:ext cx="9144000" cy="685800"/>
          </a:xfrm>
        </p:spPr>
        <p:txBody>
          <a:bodyPr>
            <a:noAutofit/>
          </a:bodyPr>
          <a:lstStyle/>
          <a:p>
            <a:r>
              <a:rPr lang="en-US" sz="2800" b="1" dirty="0" smtClean="0">
                <a:solidFill>
                  <a:srgbClr val="C00000"/>
                </a:solidFill>
                <a:latin typeface="Candara" panose="020E0502030303020204" pitchFamily="34" charset="0"/>
              </a:rPr>
              <a:t>Comparison of Phenological Dates between </a:t>
            </a:r>
            <a:br>
              <a:rPr lang="en-US" sz="2800" b="1" dirty="0" smtClean="0">
                <a:solidFill>
                  <a:srgbClr val="C00000"/>
                </a:solidFill>
                <a:latin typeface="Candara" panose="020E0502030303020204" pitchFamily="34" charset="0"/>
              </a:rPr>
            </a:br>
            <a:r>
              <a:rPr lang="en-US" sz="2800" b="1" dirty="0" smtClean="0">
                <a:solidFill>
                  <a:srgbClr val="C00000"/>
                </a:solidFill>
                <a:latin typeface="Candara" panose="020E0502030303020204" pitchFamily="34" charset="0"/>
              </a:rPr>
              <a:t>MODIS and VIIRS NBAR Detections in Eastern US</a:t>
            </a:r>
            <a:endParaRPr lang="en-US" sz="2800" b="1" dirty="0">
              <a:solidFill>
                <a:srgbClr val="C00000"/>
              </a:solidFill>
              <a:latin typeface="Candara" panose="020E0502030303020204" pitchFamily="34" charset="0"/>
            </a:endParaRPr>
          </a:p>
        </p:txBody>
      </p:sp>
      <p:pic>
        <p:nvPicPr>
          <p:cNvPr id="13" name="Picture 3" descr="C:\Users\Senthilnath.Jayavelu\Desktop\Prop_hist2.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4038600"/>
            <a:ext cx="7099299" cy="27432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01648" y="833078"/>
            <a:ext cx="4006851" cy="3298197"/>
            <a:chOff x="501648" y="833078"/>
            <a:chExt cx="4006851" cy="3298197"/>
          </a:xfrm>
        </p:grpSpPr>
        <p:pic>
          <p:nvPicPr>
            <p:cNvPr id="14" name="Picture 3" descr="D:\Post_doc_work\2015\07(July)\H12V04\Analysis_5\HPLM_Post_processed\New_fig\Greenup.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648" y="833078"/>
              <a:ext cx="4006851" cy="3298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2050" y="3231183"/>
              <a:ext cx="806449" cy="821023"/>
            </a:xfrm>
            <a:prstGeom prst="rect">
              <a:avLst/>
            </a:prstGeom>
          </p:spPr>
        </p:pic>
      </p:grpSp>
      <p:grpSp>
        <p:nvGrpSpPr>
          <p:cNvPr id="6" name="Group 5"/>
          <p:cNvGrpSpPr/>
          <p:nvPr/>
        </p:nvGrpSpPr>
        <p:grpSpPr>
          <a:xfrm>
            <a:off x="4953000" y="833079"/>
            <a:ext cx="3962400" cy="3205520"/>
            <a:chOff x="4953000" y="833079"/>
            <a:chExt cx="3962400" cy="3205520"/>
          </a:xfrm>
        </p:grpSpPr>
        <p:pic>
          <p:nvPicPr>
            <p:cNvPr id="15" name="Picture 4" descr="D:\Post_doc_work\2015\07(July)\H12V04\Analysis_5\HPLM_Post_processed\New_fig\midtim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833079"/>
              <a:ext cx="3962400" cy="3205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7200" y="3231183"/>
              <a:ext cx="832341" cy="756878"/>
            </a:xfrm>
            <a:prstGeom prst="rect">
              <a:avLst/>
            </a:prstGeom>
          </p:spPr>
        </p:pic>
      </p:grpSp>
      <p:sp>
        <p:nvSpPr>
          <p:cNvPr id="7" name="TextBox 6"/>
          <p:cNvSpPr txBox="1"/>
          <p:nvPr/>
        </p:nvSpPr>
        <p:spPr>
          <a:xfrm>
            <a:off x="1895474" y="3761943"/>
            <a:ext cx="2209800" cy="338554"/>
          </a:xfrm>
          <a:prstGeom prst="rect">
            <a:avLst/>
          </a:prstGeom>
          <a:noFill/>
        </p:spPr>
        <p:txBody>
          <a:bodyPr wrap="square" rtlCol="0">
            <a:spAutoFit/>
          </a:bodyPr>
          <a:lstStyle/>
          <a:p>
            <a:r>
              <a:rPr lang="en-US" sz="1600" b="1" dirty="0" smtClean="0">
                <a:latin typeface="Candara" panose="020E0502030303020204" pitchFamily="34" charset="0"/>
              </a:rPr>
              <a:t>Greenup onset</a:t>
            </a:r>
            <a:endParaRPr lang="en-US" sz="1600" b="1" dirty="0">
              <a:latin typeface="Candara" panose="020E0502030303020204" pitchFamily="34" charset="0"/>
            </a:endParaRPr>
          </a:p>
        </p:txBody>
      </p:sp>
      <p:sp>
        <p:nvSpPr>
          <p:cNvPr id="11" name="TextBox 10"/>
          <p:cNvSpPr txBox="1"/>
          <p:nvPr/>
        </p:nvSpPr>
        <p:spPr>
          <a:xfrm>
            <a:off x="6317899" y="3555603"/>
            <a:ext cx="1823150" cy="491160"/>
          </a:xfrm>
          <a:prstGeom prst="rect">
            <a:avLst/>
          </a:prstGeom>
          <a:noFill/>
        </p:spPr>
        <p:txBody>
          <a:bodyPr wrap="square" rtlCol="0">
            <a:spAutoFit/>
          </a:bodyPr>
          <a:lstStyle/>
          <a:p>
            <a:pPr>
              <a:lnSpc>
                <a:spcPct val="80000"/>
              </a:lnSpc>
              <a:defRPr/>
            </a:pPr>
            <a:r>
              <a:rPr lang="en-US" sz="1600" b="1" dirty="0">
                <a:latin typeface="Candara" panose="020E0502030303020204" pitchFamily="34" charset="0"/>
              </a:rPr>
              <a:t>Middle date of grow up phase</a:t>
            </a:r>
          </a:p>
        </p:txBody>
      </p:sp>
    </p:spTree>
    <p:extLst>
      <p:ext uri="{BB962C8B-B14F-4D97-AF65-F5344CB8AC3E}">
        <p14:creationId xmlns:p14="http://schemas.microsoft.com/office/powerpoint/2010/main" val="857079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34328</TotalTime>
  <Words>1107</Words>
  <Application>Microsoft Macintosh PowerPoint</Application>
  <PresentationFormat>On-screen Show (4:3)</PresentationFormat>
  <Paragraphs>218</Paragraphs>
  <Slides>22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Development and Validation of a Land Surface Phenology Product from VIIRS</vt:lpstr>
      <vt:lpstr>Outline</vt:lpstr>
      <vt:lpstr>Hybrid Piecewise Logistic Model for Simulating Temporal Vegetative Trajectory</vt:lpstr>
      <vt:lpstr>Assessment of Good Quality Observations During Vegetation Growing Season</vt:lpstr>
      <vt:lpstr>Qualifications of Good Observations  Around Phenological Events</vt:lpstr>
      <vt:lpstr>PowerPoint Presentation</vt:lpstr>
      <vt:lpstr>PowerPoint Presentation</vt:lpstr>
      <vt:lpstr>PowerPoint Presentation</vt:lpstr>
      <vt:lpstr>Comparison of Phenological Dates between  MODIS and VIIRS NBAR Detections in Eastern US</vt:lpstr>
      <vt:lpstr>Comparison of Phenological Dates between  MODIS and VIIRS NBAR Detections in western US</vt:lpstr>
      <vt:lpstr>Difference of Temporal EVI2 trajectory between  VIIRS NBAR and MODIS NBAR Data</vt:lpstr>
      <vt:lpstr>Validation of VIIRS Phenology Using Phenocam Data</vt:lpstr>
      <vt:lpstr>Comparison of phenology transition dates between PhenoCam and VIIRS observations </vt:lpstr>
      <vt:lpstr>Difference Between Temporal VIIRS EVI2 and PhenoCam Data in Heterogeneous Sites</vt:lpstr>
      <vt:lpstr>PowerPoint Presentation</vt:lpstr>
      <vt:lpstr>VIIRS Phenology (500m) vs Fused-Landsat Phenology (30m) in 20% of the most homogeneous pixels (2013)</vt:lpstr>
      <vt:lpstr>Validation of VIIRS Phenology Using  Landsat Data in the Overlap Zone </vt:lpstr>
      <vt:lpstr>VIIRS Phenology (500m) vs Landsat SOS (30m) in 20% of the most homogeneous pixels (2014)</vt:lpstr>
      <vt:lpstr>PowerPoint Presentation</vt:lpstr>
      <vt:lpstr>Conclusions</vt:lpstr>
      <vt:lpstr>Metrics of Land Surface Phenology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Imagery Development over Alaska and Hawaii for GOES-R Product Development</dc:title>
  <dc:creator>lindsey</dc:creator>
  <cp:lastModifiedBy>Maccherone , Brandon F. (GSFC-619.0)[SCIENCE SYSTEMS AND APPLICATIONS INC]</cp:lastModifiedBy>
  <cp:revision>622</cp:revision>
  <cp:lastPrinted>2016-06-02T14:43:55Z</cp:lastPrinted>
  <dcterms:created xsi:type="dcterms:W3CDTF">2014-04-01T17:42:15Z</dcterms:created>
  <dcterms:modified xsi:type="dcterms:W3CDTF">2016-06-17T19:05:11Z</dcterms:modified>
</cp:coreProperties>
</file>