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4" r:id="rId3"/>
    <p:sldId id="276" r:id="rId4"/>
    <p:sldId id="267" r:id="rId5"/>
    <p:sldId id="265" r:id="rId6"/>
    <p:sldId id="266" r:id="rId7"/>
    <p:sldId id="277" r:id="rId8"/>
    <p:sldId id="269" r:id="rId9"/>
    <p:sldId id="275" r:id="rId10"/>
    <p:sldId id="270" r:id="rId11"/>
    <p:sldId id="271" r:id="rId12"/>
    <p:sldId id="273" r:id="rId13"/>
    <p:sldId id="274" r:id="rId14"/>
    <p:sldId id="261" r:id="rId15"/>
    <p:sldId id="262"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snapToGrid="0">
      <p:cViewPr varScale="1">
        <p:scale>
          <a:sx n="69" d="100"/>
          <a:sy n="69" d="100"/>
        </p:scale>
        <p:origin x="-3784" y="-11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EB4DE-A6AD-4343-BE20-8F918C3036B9}" type="datetimeFigureOut">
              <a:rPr lang="en-US" smtClean="0"/>
              <a:t>6/22/16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CDE9B-7FC0-4FF1-8FD0-48E3718EF267}" type="slidenum">
              <a:rPr lang="en-US" smtClean="0"/>
              <a:t>‹#›</a:t>
            </a:fld>
            <a:endParaRPr lang="en-US"/>
          </a:p>
        </p:txBody>
      </p:sp>
    </p:spTree>
    <p:extLst>
      <p:ext uri="{BB962C8B-B14F-4D97-AF65-F5344CB8AC3E}">
        <p14:creationId xmlns:p14="http://schemas.microsoft.com/office/powerpoint/2010/main" val="251001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Remote sensing reflectance spectra from MODIS Aqua matched to field measurements of PIC and particulate absorption in the South Atlantic and on the Patagonian shelf, showing CI is sensitive to PIC but not to CHL (i.e. particulate absorption)</a:t>
            </a:r>
          </a:p>
          <a:p>
            <a:endParaRPr lang="en-US" dirty="0"/>
          </a:p>
        </p:txBody>
      </p:sp>
      <p:sp>
        <p:nvSpPr>
          <p:cNvPr id="4" name="Slide Number Placeholder 3"/>
          <p:cNvSpPr>
            <a:spLocks noGrp="1"/>
          </p:cNvSpPr>
          <p:nvPr>
            <p:ph type="sldNum" sz="quarter" idx="10"/>
          </p:nvPr>
        </p:nvSpPr>
        <p:spPr/>
        <p:txBody>
          <a:bodyPr/>
          <a:lstStyle/>
          <a:p>
            <a:fld id="{807473FC-8BD5-4FCA-82C7-9D43088C9711}" type="slidenum">
              <a:rPr lang="en-US" smtClean="0"/>
              <a:t>8</a:t>
            </a:fld>
            <a:endParaRPr lang="en-US"/>
          </a:p>
        </p:txBody>
      </p:sp>
    </p:spTree>
    <p:extLst>
      <p:ext uri="{BB962C8B-B14F-4D97-AF65-F5344CB8AC3E}">
        <p14:creationId xmlns:p14="http://schemas.microsoft.com/office/powerpoint/2010/main" val="358621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Fig. 1- </a:t>
            </a:r>
            <a:r>
              <a:rPr lang="en-US" sz="1200" dirty="0" smtClean="0">
                <a:latin typeface="Calibri" pitchFamily="34" charset="0"/>
              </a:rPr>
              <a:t>Cruise tracks of 16 ocean expeditions used in tis analysis.  Cruises include: 8 Atlantic Meridional Transect cruises 15-22, Patagonia Shelf (COPAS’08), Equatorial Pacific </a:t>
            </a:r>
            <a:r>
              <a:rPr lang="en-US" sz="1200" dirty="0" err="1" smtClean="0">
                <a:latin typeface="Calibri" pitchFamily="34" charset="0"/>
              </a:rPr>
              <a:t>Biocomplexity</a:t>
            </a:r>
            <a:r>
              <a:rPr lang="en-US" sz="1200" dirty="0" smtClean="0">
                <a:latin typeface="Calibri" pitchFamily="34" charset="0"/>
              </a:rPr>
              <a:t> (‘2004-5), Great Belt cruises 1 &amp; 2 (MV1101 and RR1202, respectively, Arabian Sea (JGOFSP4), Western Arctic (HLY1101) and SW Pacific on </a:t>
            </a:r>
            <a:r>
              <a:rPr lang="en-US" sz="1200" dirty="0" err="1" smtClean="0">
                <a:latin typeface="Calibri" pitchFamily="34" charset="0"/>
              </a:rPr>
              <a:t>Tangaroa</a:t>
            </a:r>
            <a:r>
              <a:rPr lang="en-US" sz="1200" baseline="0" dirty="0" smtClean="0">
                <a:latin typeface="Calibri" pitchFamily="34" charset="0"/>
              </a:rPr>
              <a:t> </a:t>
            </a:r>
            <a:r>
              <a:rPr lang="en-US" sz="1200" dirty="0" smtClean="0">
                <a:latin typeface="Calibri" pitchFamily="34" charset="0"/>
              </a:rPr>
              <a:t>(Tan1109).</a:t>
            </a:r>
          </a:p>
          <a:p>
            <a:endParaRPr lang="en-US" dirty="0"/>
          </a:p>
        </p:txBody>
      </p:sp>
      <p:sp>
        <p:nvSpPr>
          <p:cNvPr id="4" name="Slide Number Placeholder 3"/>
          <p:cNvSpPr>
            <a:spLocks noGrp="1"/>
          </p:cNvSpPr>
          <p:nvPr>
            <p:ph type="sldNum" sz="quarter" idx="10"/>
          </p:nvPr>
        </p:nvSpPr>
        <p:spPr/>
        <p:txBody>
          <a:bodyPr/>
          <a:lstStyle/>
          <a:p>
            <a:fld id="{8BC1F31E-A2CB-4B15-953E-DC2926FA5B01}" type="slidenum">
              <a:rPr lang="en-US" smtClean="0"/>
              <a:t>9</a:t>
            </a:fld>
            <a:endParaRPr lang="en-US"/>
          </a:p>
        </p:txBody>
      </p:sp>
    </p:spTree>
    <p:extLst>
      <p:ext uri="{BB962C8B-B14F-4D97-AF65-F5344CB8AC3E}">
        <p14:creationId xmlns:p14="http://schemas.microsoft.com/office/powerpoint/2010/main" val="258243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
        <p:nvSpPr>
          <p:cNvPr id="6" name="Slide Number Placeholder 5"/>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229561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
        <p:nvSpPr>
          <p:cNvPr id="6" name="Slide Number Placeholder 5"/>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13830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
        <p:nvSpPr>
          <p:cNvPr id="6" name="Slide Number Placeholder 5"/>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45787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
        <p:nvSpPr>
          <p:cNvPr id="6" name="Slide Number Placeholder 5"/>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75224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
        <p:nvSpPr>
          <p:cNvPr id="6" name="Slide Number Placeholder 5"/>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396157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6/8/2016</a:t>
            </a:r>
            <a:endParaRPr lang="en-US"/>
          </a:p>
        </p:txBody>
      </p:sp>
      <p:sp>
        <p:nvSpPr>
          <p:cNvPr id="6" name="Footer Placeholder 5"/>
          <p:cNvSpPr>
            <a:spLocks noGrp="1"/>
          </p:cNvSpPr>
          <p:nvPr>
            <p:ph type="ftr" sz="quarter" idx="11"/>
          </p:nvPr>
        </p:nvSpPr>
        <p:spPr/>
        <p:txBody>
          <a:bodyPr/>
          <a:lstStyle/>
          <a:p>
            <a:r>
              <a:rPr lang="en-US" smtClean="0"/>
              <a:t>Balch et al.-Bigelow Laboratory</a:t>
            </a:r>
            <a:endParaRPr lang="en-US"/>
          </a:p>
        </p:txBody>
      </p:sp>
      <p:sp>
        <p:nvSpPr>
          <p:cNvPr id="7" name="Slide Number Placeholder 6"/>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216679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6/8/2016</a:t>
            </a:r>
            <a:endParaRPr lang="en-US"/>
          </a:p>
        </p:txBody>
      </p:sp>
      <p:sp>
        <p:nvSpPr>
          <p:cNvPr id="8" name="Footer Placeholder 7"/>
          <p:cNvSpPr>
            <a:spLocks noGrp="1"/>
          </p:cNvSpPr>
          <p:nvPr>
            <p:ph type="ftr" sz="quarter" idx="11"/>
          </p:nvPr>
        </p:nvSpPr>
        <p:spPr/>
        <p:txBody>
          <a:bodyPr/>
          <a:lstStyle/>
          <a:p>
            <a:r>
              <a:rPr lang="en-US" smtClean="0"/>
              <a:t>Balch et al.-Bigelow Laboratory</a:t>
            </a:r>
            <a:endParaRPr lang="en-US"/>
          </a:p>
        </p:txBody>
      </p:sp>
      <p:sp>
        <p:nvSpPr>
          <p:cNvPr id="9" name="Slide Number Placeholder 8"/>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52832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6/8/2016</a:t>
            </a:r>
            <a:endParaRPr lang="en-US"/>
          </a:p>
        </p:txBody>
      </p:sp>
      <p:sp>
        <p:nvSpPr>
          <p:cNvPr id="4" name="Footer Placeholder 3"/>
          <p:cNvSpPr>
            <a:spLocks noGrp="1"/>
          </p:cNvSpPr>
          <p:nvPr>
            <p:ph type="ftr" sz="quarter" idx="11"/>
          </p:nvPr>
        </p:nvSpPr>
        <p:spPr/>
        <p:txBody>
          <a:bodyPr/>
          <a:lstStyle/>
          <a:p>
            <a:r>
              <a:rPr lang="en-US" smtClean="0"/>
              <a:t>Balch et al.-Bigelow Laboratory</a:t>
            </a:r>
            <a:endParaRPr lang="en-US"/>
          </a:p>
        </p:txBody>
      </p:sp>
      <p:sp>
        <p:nvSpPr>
          <p:cNvPr id="5" name="Slide Number Placeholder 4"/>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331095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6/8/2016</a:t>
            </a:r>
            <a:endParaRPr lang="en-US"/>
          </a:p>
        </p:txBody>
      </p:sp>
      <p:sp>
        <p:nvSpPr>
          <p:cNvPr id="3" name="Footer Placeholder 2"/>
          <p:cNvSpPr>
            <a:spLocks noGrp="1"/>
          </p:cNvSpPr>
          <p:nvPr>
            <p:ph type="ftr" sz="quarter" idx="11"/>
          </p:nvPr>
        </p:nvSpPr>
        <p:spPr/>
        <p:txBody>
          <a:bodyPr/>
          <a:lstStyle/>
          <a:p>
            <a:r>
              <a:rPr lang="en-US" smtClean="0"/>
              <a:t>Balch et al.-Bigelow Laboratory</a:t>
            </a:r>
            <a:endParaRPr lang="en-US"/>
          </a:p>
        </p:txBody>
      </p:sp>
      <p:sp>
        <p:nvSpPr>
          <p:cNvPr id="4" name="Slide Number Placeholder 3"/>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334378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6/8/2016</a:t>
            </a:r>
            <a:endParaRPr lang="en-US"/>
          </a:p>
        </p:txBody>
      </p:sp>
      <p:sp>
        <p:nvSpPr>
          <p:cNvPr id="6" name="Footer Placeholder 5"/>
          <p:cNvSpPr>
            <a:spLocks noGrp="1"/>
          </p:cNvSpPr>
          <p:nvPr>
            <p:ph type="ftr" sz="quarter" idx="11"/>
          </p:nvPr>
        </p:nvSpPr>
        <p:spPr/>
        <p:txBody>
          <a:bodyPr/>
          <a:lstStyle/>
          <a:p>
            <a:r>
              <a:rPr lang="en-US" smtClean="0"/>
              <a:t>Balch et al.-Bigelow Laboratory</a:t>
            </a:r>
            <a:endParaRPr lang="en-US"/>
          </a:p>
        </p:txBody>
      </p:sp>
      <p:sp>
        <p:nvSpPr>
          <p:cNvPr id="7" name="Slide Number Placeholder 6"/>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310068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6/8/2016</a:t>
            </a:r>
            <a:endParaRPr lang="en-US"/>
          </a:p>
        </p:txBody>
      </p:sp>
      <p:sp>
        <p:nvSpPr>
          <p:cNvPr id="6" name="Footer Placeholder 5"/>
          <p:cNvSpPr>
            <a:spLocks noGrp="1"/>
          </p:cNvSpPr>
          <p:nvPr>
            <p:ph type="ftr" sz="quarter" idx="11"/>
          </p:nvPr>
        </p:nvSpPr>
        <p:spPr/>
        <p:txBody>
          <a:bodyPr/>
          <a:lstStyle/>
          <a:p>
            <a:r>
              <a:rPr lang="en-US" smtClean="0"/>
              <a:t>Balch et al.-Bigelow Laboratory</a:t>
            </a:r>
            <a:endParaRPr lang="en-US"/>
          </a:p>
        </p:txBody>
      </p:sp>
      <p:sp>
        <p:nvSpPr>
          <p:cNvPr id="7" name="Slide Number Placeholder 6"/>
          <p:cNvSpPr>
            <a:spLocks noGrp="1"/>
          </p:cNvSpPr>
          <p:nvPr>
            <p:ph type="sldNum" sz="quarter" idx="12"/>
          </p:nvPr>
        </p:nvSpPr>
        <p:spPr/>
        <p:txBody>
          <a:bodyPr/>
          <a:lstStyle/>
          <a:p>
            <a:fld id="{A1228A67-68E9-42C8-8211-32D6F7705EA3}" type="slidenum">
              <a:rPr lang="en-US" smtClean="0"/>
              <a:t>‹#›</a:t>
            </a:fld>
            <a:endParaRPr lang="en-US"/>
          </a:p>
        </p:txBody>
      </p:sp>
    </p:spTree>
    <p:extLst>
      <p:ext uri="{BB962C8B-B14F-4D97-AF65-F5344CB8AC3E}">
        <p14:creationId xmlns:p14="http://schemas.microsoft.com/office/powerpoint/2010/main" val="11161899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6/8/2016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Balch et al.-Bigelow Laboratory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28A67-68E9-42C8-8211-32D6F7705EA3}" type="slidenum">
              <a:rPr lang="en-US" smtClean="0"/>
              <a:t>‹#›</a:t>
            </a:fld>
            <a:endParaRPr lang="en-US"/>
          </a:p>
        </p:txBody>
      </p:sp>
    </p:spTree>
    <p:extLst>
      <p:ext uri="{BB962C8B-B14F-4D97-AF65-F5344CB8AC3E}">
        <p14:creationId xmlns:p14="http://schemas.microsoft.com/office/powerpoint/2010/main" val="3385126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0.tiff"/><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11.tiff"/><Relationship Id="rId7" Type="http://schemas.openxmlformats.org/officeDocument/2006/relationships/image" Target="../media/image12.tiff"/><Relationship Id="rId8" Type="http://schemas.openxmlformats.org/officeDocument/2006/relationships/image" Target="../media/image4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45.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5"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tiff"/><Relationship Id="rId6"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tiff"/><Relationship Id="rId5" Type="http://schemas.openxmlformats.org/officeDocument/2006/relationships/image" Target="../media/image41.png"/><Relationship Id="rId6" Type="http://schemas.openxmlformats.org/officeDocument/2006/relationships/image" Target="../media/image8.tiff"/><Relationship Id="rId7" Type="http://schemas.openxmlformats.org/officeDocument/2006/relationships/image" Target="../media/image60.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072" y="1119043"/>
            <a:ext cx="7772400" cy="1470025"/>
          </a:xfrm>
        </p:spPr>
        <p:txBody>
          <a:bodyPr>
            <a:normAutofit fontScale="90000"/>
          </a:bodyPr>
          <a:lstStyle/>
          <a:p>
            <a:r>
              <a:rPr lang="en-US" i="1" dirty="0" smtClean="0"/>
              <a:t>Ocean break-out</a:t>
            </a:r>
            <a:br>
              <a:rPr lang="en-US" i="1" dirty="0" smtClean="0"/>
            </a:br>
            <a:r>
              <a:rPr lang="en-US" i="1" dirty="0" smtClean="0"/>
              <a:t>Current </a:t>
            </a:r>
            <a:r>
              <a:rPr lang="en-US" i="1" dirty="0"/>
              <a:t>advances (and challenges) with the PIC algorithm</a:t>
            </a:r>
            <a:endParaRPr lang="en-US" dirty="0"/>
          </a:p>
        </p:txBody>
      </p:sp>
      <p:sp>
        <p:nvSpPr>
          <p:cNvPr id="3" name="Subtitle 2"/>
          <p:cNvSpPr>
            <a:spLocks noGrp="1"/>
          </p:cNvSpPr>
          <p:nvPr>
            <p:ph type="subTitle" idx="1"/>
          </p:nvPr>
        </p:nvSpPr>
        <p:spPr/>
        <p:txBody>
          <a:bodyPr>
            <a:normAutofit fontScale="92500" lnSpcReduction="20000"/>
          </a:bodyPr>
          <a:lstStyle/>
          <a:p>
            <a:r>
              <a:rPr lang="en-US" u="sng" dirty="0" smtClean="0">
                <a:solidFill>
                  <a:schemeClr val="tx2">
                    <a:lumMod val="75000"/>
                  </a:schemeClr>
                </a:solidFill>
              </a:rPr>
              <a:t>William M. Balch</a:t>
            </a:r>
            <a:r>
              <a:rPr lang="en-US" dirty="0" smtClean="0">
                <a:solidFill>
                  <a:schemeClr val="tx2">
                    <a:lumMod val="75000"/>
                  </a:schemeClr>
                </a:solidFill>
              </a:rPr>
              <a:t>, Catherine Mitchell, </a:t>
            </a:r>
            <a:r>
              <a:rPr lang="en-US" dirty="0" err="1" smtClean="0">
                <a:solidFill>
                  <a:schemeClr val="tx2">
                    <a:lumMod val="75000"/>
                  </a:schemeClr>
                </a:solidFill>
              </a:rPr>
              <a:t>Chuanmin</a:t>
            </a:r>
            <a:r>
              <a:rPr lang="en-US" dirty="0" smtClean="0">
                <a:solidFill>
                  <a:schemeClr val="tx2">
                    <a:lumMod val="75000"/>
                  </a:schemeClr>
                </a:solidFill>
              </a:rPr>
              <a:t> Hu, Bruce Bowler</a:t>
            </a:r>
          </a:p>
          <a:p>
            <a:r>
              <a:rPr lang="en-US" dirty="0" smtClean="0">
                <a:solidFill>
                  <a:schemeClr val="tx2">
                    <a:lumMod val="75000"/>
                  </a:schemeClr>
                </a:solidFill>
              </a:rPr>
              <a:t>Bigelow Laboratory for Ocean Sciences</a:t>
            </a:r>
          </a:p>
          <a:p>
            <a:r>
              <a:rPr lang="en-US" dirty="0" smtClean="0">
                <a:solidFill>
                  <a:schemeClr val="tx2">
                    <a:lumMod val="75000"/>
                  </a:schemeClr>
                </a:solidFill>
              </a:rPr>
              <a:t>E. Boothbay, ME  04544</a:t>
            </a:r>
          </a:p>
          <a:p>
            <a:endParaRPr lang="en-US" dirty="0">
              <a:solidFill>
                <a:schemeClr val="tx2">
                  <a:lumMod val="75000"/>
                </a:schemeClr>
              </a:solidFill>
            </a:endParaRPr>
          </a:p>
        </p:txBody>
      </p:sp>
    </p:spTree>
    <p:extLst>
      <p:ext uri="{BB962C8B-B14F-4D97-AF65-F5344CB8AC3E}">
        <p14:creationId xmlns:p14="http://schemas.microsoft.com/office/powerpoint/2010/main" val="200950990"/>
      </p:ext>
    </p:extLst>
  </p:cSld>
  <p:clrMapOvr>
    <a:masterClrMapping/>
  </p:clrMapOvr>
  <mc:AlternateContent xmlns:mc="http://schemas.openxmlformats.org/markup-compatibility/2006" xmlns:p14="http://schemas.microsoft.com/office/powerpoint/2010/main">
    <mc:Choice Requires="p14">
      <p:transition spd="slow" p14:dur="2000" advTm="20147"/>
    </mc:Choice>
    <mc:Fallback xmlns="">
      <p:transition spd="slow" advTm="2014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Relationship between PIC and </a:t>
            </a:r>
            <a:r>
              <a:rPr lang="en-US" dirty="0" smtClean="0"/>
              <a:t/>
            </a:r>
            <a:br>
              <a:rPr lang="en-US" dirty="0" smtClean="0"/>
            </a:br>
            <a:r>
              <a:rPr lang="en-US" dirty="0" smtClean="0"/>
              <a:t>color index</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125831" y="5424045"/>
                <a:ext cx="8789567" cy="944309"/>
              </a:xfrm>
              <a:prstGeom prst="rect">
                <a:avLst/>
              </a:prstGeom>
              <a:noFill/>
            </p:spPr>
            <p:txBody>
              <a:bodyPr wrap="square" lIns="20775" tIns="10388" rIns="20775" bIns="10388" rtlCol="0">
                <a:spAutoFit/>
              </a:bodyPr>
              <a:lstStyle/>
              <a:p>
                <a:r>
                  <a:rPr lang="en-US" sz="2000" dirty="0"/>
                  <a:t>R</a:t>
                </a:r>
                <a:r>
                  <a:rPr lang="en-US" sz="2000" dirty="0" smtClean="0"/>
                  <a:t>elationship </a:t>
                </a:r>
                <a:r>
                  <a:rPr lang="en-US" sz="2000" dirty="0"/>
                  <a:t>between field measurements of PIC and CI derived from MODIS Aqua </a:t>
                </a:r>
                <a14:m>
                  <m:oMath xmlns:m="http://schemas.openxmlformats.org/officeDocument/2006/math" xmlns="">
                    <m:sSub>
                      <m:sSubPr>
                        <m:ctrlPr>
                          <a:rPr lang="en-US" sz="2000" i="1">
                            <a:latin typeface="Cambria Math"/>
                          </a:rPr>
                        </m:ctrlPr>
                      </m:sSubPr>
                      <m:e>
                        <m:r>
                          <a:rPr lang="en-US" sz="2000" i="1">
                            <a:latin typeface="Cambria Math"/>
                          </a:rPr>
                          <m:t>𝑅</m:t>
                        </m:r>
                      </m:e>
                      <m:sub>
                        <m:r>
                          <a:rPr lang="en-US" sz="2000" i="1">
                            <a:latin typeface="Cambria Math"/>
                          </a:rPr>
                          <m:t>𝑟𝑠</m:t>
                        </m:r>
                      </m:sub>
                    </m:sSub>
                  </m:oMath>
                </a14:m>
                <a:r>
                  <a:rPr lang="en-US" sz="2000" dirty="0"/>
                  <a:t> data, shown on both a linear (left hand plot) and logarithmic scale (right hand plot)</a:t>
                </a:r>
              </a:p>
            </p:txBody>
          </p:sp>
        </mc:Choice>
        <mc:Fallback xmlns="">
          <p:sp>
            <p:nvSpPr>
              <p:cNvPr id="13" name="TextBox 12"/>
              <p:cNvSpPr txBox="1">
                <a:spLocks noRot="1" noChangeAspect="1" noMove="1" noResize="1" noEditPoints="1" noAdjustHandles="1" noChangeArrowheads="1" noChangeShapeType="1" noTextEdit="1"/>
              </p:cNvSpPr>
              <p:nvPr/>
            </p:nvSpPr>
            <p:spPr>
              <a:xfrm>
                <a:off x="125831" y="5424045"/>
                <a:ext cx="8789567" cy="944309"/>
              </a:xfrm>
              <a:prstGeom prst="rect">
                <a:avLst/>
              </a:prstGeom>
              <a:blipFill rotWithShape="1">
                <a:blip r:embed="rId3"/>
                <a:stretch>
                  <a:fillRect l="-1527" t="-7097" b="-14194"/>
                </a:stretch>
              </a:blipFill>
            </p:spPr>
            <p:txBody>
              <a:bodyPr/>
              <a:lstStyle/>
              <a:p>
                <a:r>
                  <a:rPr lang="en-US">
                    <a:noFill/>
                  </a:rPr>
                  <a:t> </a:t>
                </a:r>
              </a:p>
            </p:txBody>
          </p:sp>
        </mc:Fallback>
      </mc:AlternateContent>
      <p:grpSp>
        <p:nvGrpSpPr>
          <p:cNvPr id="19" name="Group 18"/>
          <p:cNvGrpSpPr/>
          <p:nvPr/>
        </p:nvGrpSpPr>
        <p:grpSpPr>
          <a:xfrm>
            <a:off x="549588" y="1504435"/>
            <a:ext cx="7988060" cy="3753365"/>
            <a:chOff x="549588" y="1504435"/>
            <a:chExt cx="7988060" cy="3753365"/>
          </a:xfrm>
        </p:grpSpPr>
        <p:pic>
          <p:nvPicPr>
            <p:cNvPr id="1026" name="Picture 2" descr="V:\Catherine\PICAlgorithmWork\DifferencingApproach\after meeting Hu\matlab\graphs\PIC_CI3.t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321" r="6321"/>
            <a:stretch/>
          </p:blipFill>
          <p:spPr bwMode="auto">
            <a:xfrm>
              <a:off x="549588" y="1504435"/>
              <a:ext cx="7988060" cy="375336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219200" y="4538990"/>
              <a:ext cx="838200" cy="261610"/>
              <a:chOff x="-1371600" y="4234190"/>
              <a:chExt cx="838200" cy="261610"/>
            </a:xfrm>
          </p:grpSpPr>
          <p:sp>
            <p:nvSpPr>
              <p:cNvPr id="17" name="Rectangle 16"/>
              <p:cNvSpPr/>
              <p:nvPr/>
            </p:nvSpPr>
            <p:spPr>
              <a:xfrm>
                <a:off x="-1295400" y="4267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71600" y="4234190"/>
                <a:ext cx="838200" cy="261610"/>
              </a:xfrm>
              <a:prstGeom prst="rect">
                <a:avLst/>
              </a:prstGeom>
              <a:noFill/>
            </p:spPr>
            <p:txBody>
              <a:bodyPr wrap="square" rtlCol="0">
                <a:spAutoFit/>
              </a:bodyPr>
              <a:lstStyle/>
              <a:p>
                <a:r>
                  <a:rPr lang="en-US" sz="1050" dirty="0" smtClean="0"/>
                  <a:t>r</a:t>
                </a:r>
                <a:r>
                  <a:rPr lang="en-US" sz="1050" baseline="30000" dirty="0" smtClean="0"/>
                  <a:t>2</a:t>
                </a:r>
                <a:r>
                  <a:rPr lang="en-US" sz="1050" dirty="0" smtClean="0"/>
                  <a:t> = 0.804 </a:t>
                </a:r>
                <a:endParaRPr lang="en-US" sz="1050" dirty="0"/>
              </a:p>
            </p:txBody>
          </p:sp>
        </p:grpSp>
      </p:grpSp>
      <p:sp>
        <p:nvSpPr>
          <p:cNvPr id="9" name="TextBox 8"/>
          <p:cNvSpPr txBox="1"/>
          <p:nvPr/>
        </p:nvSpPr>
        <p:spPr>
          <a:xfrm>
            <a:off x="6819543" y="6460621"/>
            <a:ext cx="2184572" cy="369332"/>
          </a:xfrm>
          <a:prstGeom prst="rect">
            <a:avLst/>
          </a:prstGeom>
          <a:noFill/>
        </p:spPr>
        <p:txBody>
          <a:bodyPr wrap="none" rtlCol="0">
            <a:spAutoFit/>
          </a:bodyPr>
          <a:lstStyle/>
          <a:p>
            <a:r>
              <a:rPr lang="en-US" dirty="0" smtClean="0"/>
              <a:t>Mitchell et al. in prep</a:t>
            </a:r>
            <a:endParaRPr lang="en-US" dirty="0"/>
          </a:p>
        </p:txBody>
      </p:sp>
      <p:sp>
        <p:nvSpPr>
          <p:cNvPr id="3" name="Rectangle 2"/>
          <p:cNvSpPr/>
          <p:nvPr/>
        </p:nvSpPr>
        <p:spPr>
          <a:xfrm>
            <a:off x="1219200" y="3947160"/>
            <a:ext cx="1021080" cy="853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Tree>
    <p:custDataLst>
      <p:tags r:id="rId1"/>
    </p:custDataLst>
    <p:extLst>
      <p:ext uri="{BB962C8B-B14F-4D97-AF65-F5344CB8AC3E}">
        <p14:creationId xmlns:p14="http://schemas.microsoft.com/office/powerpoint/2010/main" val="1713612496"/>
      </p:ext>
    </p:extLst>
  </p:cSld>
  <p:clrMapOvr>
    <a:masterClrMapping/>
  </p:clrMapOvr>
  <mc:AlternateContent xmlns:mc="http://schemas.openxmlformats.org/markup-compatibility/2006" xmlns:p14="http://schemas.microsoft.com/office/powerpoint/2010/main">
    <mc:Choice Requires="p14">
      <p:transition spd="slow" p14:dur="2000" advTm="30557"/>
    </mc:Choice>
    <mc:Fallback xmlns="">
      <p:transition spd="slow" advTm="305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13" y="-102080"/>
            <a:ext cx="8229600" cy="1143000"/>
          </a:xfrm>
        </p:spPr>
        <p:txBody>
          <a:bodyPr>
            <a:normAutofit/>
          </a:bodyPr>
          <a:lstStyle/>
          <a:p>
            <a:r>
              <a:rPr lang="en-US" dirty="0"/>
              <a:t>Validation of PIC</a:t>
            </a:r>
            <a:r>
              <a:rPr lang="en-US" baseline="-25000" dirty="0"/>
              <a:t>CI</a:t>
            </a:r>
            <a:r>
              <a:rPr lang="en-US" dirty="0"/>
              <a:t> </a:t>
            </a:r>
            <a:r>
              <a:rPr lang="en-US" dirty="0" smtClean="0"/>
              <a:t>algorithm</a:t>
            </a:r>
            <a:endParaRPr lang="en-US" dirty="0"/>
          </a:p>
        </p:txBody>
      </p:sp>
      <p:sp>
        <p:nvSpPr>
          <p:cNvPr id="5" name="TextBox 4"/>
          <p:cNvSpPr txBox="1"/>
          <p:nvPr/>
        </p:nvSpPr>
        <p:spPr>
          <a:xfrm>
            <a:off x="228600" y="5644286"/>
            <a:ext cx="8763000" cy="944309"/>
          </a:xfrm>
          <a:prstGeom prst="rect">
            <a:avLst/>
          </a:prstGeom>
          <a:noFill/>
        </p:spPr>
        <p:txBody>
          <a:bodyPr wrap="square" lIns="20775" tIns="10388" rIns="20775" bIns="10388" rtlCol="0">
            <a:spAutoFit/>
          </a:bodyPr>
          <a:lstStyle/>
          <a:p>
            <a:r>
              <a:rPr lang="en-US" sz="2000" dirty="0" smtClean="0"/>
              <a:t>Performance </a:t>
            </a:r>
            <a:r>
              <a:rPr lang="en-US" sz="2000" dirty="0"/>
              <a:t>of (a) the PIC</a:t>
            </a:r>
            <a:r>
              <a:rPr lang="en-US" sz="2000" baseline="-25000" dirty="0"/>
              <a:t>CI </a:t>
            </a:r>
            <a:r>
              <a:rPr lang="en-US" sz="2000" dirty="0"/>
              <a:t>algorithm and (b) the current merged two and three band PIC algorithm (Balch et al., 2005 &amp; Gordon et al., 2001),  shown in both linear and logarithmic scales</a:t>
            </a:r>
          </a:p>
        </p:txBody>
      </p:sp>
      <mc:AlternateContent xmlns:mc="http://schemas.openxmlformats.org/markup-compatibility/2006" xmlns:a14="http://schemas.microsoft.com/office/drawing/2010/main">
        <mc:Choice Requires="a14">
          <p:sp>
            <p:nvSpPr>
              <p:cNvPr id="7" name="TextBox 6"/>
              <p:cNvSpPr txBox="1"/>
              <p:nvPr/>
            </p:nvSpPr>
            <p:spPr>
              <a:xfrm>
                <a:off x="1280245" y="5380703"/>
                <a:ext cx="3089645" cy="276999"/>
              </a:xfrm>
              <a:prstGeom prst="rect">
                <a:avLst/>
              </a:prstGeom>
              <a:solidFill>
                <a:schemeClr val="bg1"/>
              </a:solidFill>
            </p:spPr>
            <p:txBody>
              <a:bodyPr wrap="square" rtlCol="0">
                <a:spAutoFit/>
              </a:bodyPr>
              <a:lstStyle/>
              <a:p>
                <a:r>
                  <a:rPr lang="en-US" sz="1200" dirty="0"/>
                  <a:t>PIC from field measurements : </a:t>
                </a:r>
                <a14:m>
                  <m:oMath xmlns:m="http://schemas.openxmlformats.org/officeDocument/2006/math" xmlns="">
                    <m:sSup>
                      <m:sSupPr>
                        <m:ctrlPr>
                          <a:rPr lang="en-US" sz="1200" i="1">
                            <a:latin typeface="Cambria Math"/>
                          </a:rPr>
                        </m:ctrlPr>
                      </m:sSupPr>
                      <m:e>
                        <m:r>
                          <a:rPr lang="en-US" sz="1200" i="1">
                            <a:latin typeface="Cambria Math"/>
                          </a:rPr>
                          <m:t>𝑚𝑜𝑙</m:t>
                        </m:r>
                        <m:r>
                          <a:rPr lang="en-US" sz="1200" i="1">
                            <a:latin typeface="Cambria Math"/>
                          </a:rPr>
                          <m:t> </m:t>
                        </m:r>
                        <m:r>
                          <a:rPr lang="en-US" sz="1200" i="1">
                            <a:latin typeface="Cambria Math"/>
                          </a:rPr>
                          <m:t>𝑚</m:t>
                        </m:r>
                      </m:e>
                      <m:sup>
                        <m:r>
                          <a:rPr lang="en-US" sz="1200" i="1">
                            <a:latin typeface="Cambria Math"/>
                          </a:rPr>
                          <m:t>−3</m:t>
                        </m:r>
                      </m:sup>
                    </m:sSup>
                  </m:oMath>
                </a14:m>
                <a:endParaRPr lang="en-US"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1280245" y="5380703"/>
                <a:ext cx="3089645" cy="276999"/>
              </a:xfrm>
              <a:prstGeom prst="rect">
                <a:avLst/>
              </a:prstGeom>
              <a:blipFill rotWithShape="1">
                <a:blip r:embed="rId3"/>
                <a:stretch>
                  <a:fillRect b="-20000"/>
                </a:stretch>
              </a:blipFill>
            </p:spPr>
            <p:txBody>
              <a:bodyPr/>
              <a:lstStyle/>
              <a:p>
                <a:r>
                  <a:rPr lang="en-US">
                    <a:noFill/>
                  </a:rPr>
                  <a:t> </a:t>
                </a:r>
              </a:p>
            </p:txBody>
          </p:sp>
        </mc:Fallback>
      </mc:AlternateContent>
      <p:grpSp>
        <p:nvGrpSpPr>
          <p:cNvPr id="3" name="Group 2"/>
          <p:cNvGrpSpPr/>
          <p:nvPr/>
        </p:nvGrpSpPr>
        <p:grpSpPr>
          <a:xfrm>
            <a:off x="4340406" y="805732"/>
            <a:ext cx="3483193" cy="4903630"/>
            <a:chOff x="4340406" y="805732"/>
            <a:chExt cx="3483193" cy="4903630"/>
          </a:xfrm>
        </p:grpSpPr>
        <mc:AlternateContent xmlns:mc="http://schemas.openxmlformats.org/markup-compatibility/2006" xmlns:a14="http://schemas.microsoft.com/office/drawing/2010/main">
          <mc:Choice Requires="a14">
            <p:sp>
              <p:nvSpPr>
                <p:cNvPr id="16" name="TextBox 15"/>
                <p:cNvSpPr txBox="1"/>
                <p:nvPr/>
              </p:nvSpPr>
              <p:spPr>
                <a:xfrm>
                  <a:off x="4866732" y="5432363"/>
                  <a:ext cx="2956867" cy="276999"/>
                </a:xfrm>
                <a:prstGeom prst="rect">
                  <a:avLst/>
                </a:prstGeom>
                <a:solidFill>
                  <a:schemeClr val="bg1"/>
                </a:solidFill>
              </p:spPr>
              <p:txBody>
                <a:bodyPr wrap="square" rtlCol="0">
                  <a:spAutoFit/>
                </a:bodyPr>
                <a:lstStyle/>
                <a:p>
                  <a:r>
                    <a:rPr lang="en-US" sz="1200" dirty="0"/>
                    <a:t>PIC from field measurements : </a:t>
                  </a:r>
                  <a14:m>
                    <m:oMath xmlns:m="http://schemas.openxmlformats.org/officeDocument/2006/math" xmlns="">
                      <m:sSup>
                        <m:sSupPr>
                          <m:ctrlPr>
                            <a:rPr lang="en-US" sz="1200" i="1">
                              <a:latin typeface="Cambria Math"/>
                            </a:rPr>
                          </m:ctrlPr>
                        </m:sSupPr>
                        <m:e>
                          <m:r>
                            <a:rPr lang="en-US" sz="1200" i="1">
                              <a:latin typeface="Cambria Math"/>
                            </a:rPr>
                            <m:t>𝑚𝑜𝑙</m:t>
                          </m:r>
                          <m:r>
                            <a:rPr lang="en-US" sz="1200" i="1">
                              <a:latin typeface="Cambria Math"/>
                            </a:rPr>
                            <m:t> </m:t>
                          </m:r>
                          <m:r>
                            <a:rPr lang="en-US" sz="1200" i="1">
                              <a:latin typeface="Cambria Math"/>
                            </a:rPr>
                            <m:t>𝑚</m:t>
                          </m:r>
                        </m:e>
                        <m:sup>
                          <m:r>
                            <a:rPr lang="en-US" sz="1200" i="1">
                              <a:latin typeface="Cambria Math"/>
                            </a:rPr>
                            <m:t>−3</m:t>
                          </m:r>
                        </m:sup>
                      </m:sSup>
                    </m:oMath>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66732" y="5432363"/>
                  <a:ext cx="2956867" cy="276999"/>
                </a:xfrm>
                <a:prstGeom prst="rect">
                  <a:avLst/>
                </a:prstGeom>
                <a:blipFill rotWithShape="1">
                  <a:blip r:embed="rId5"/>
                  <a:stretch>
                    <a:fillRect b="-17391"/>
                  </a:stretch>
                </a:blipFill>
              </p:spPr>
              <p:txBody>
                <a:bodyPr/>
                <a:lstStyle/>
                <a:p>
                  <a:r>
                    <a:rPr lang="en-US">
                      <a:noFill/>
                    </a:rPr>
                    <a:t> </a:t>
                  </a:r>
                </a:p>
              </p:txBody>
            </p:sp>
          </mc:Fallback>
        </mc:AlternateContent>
        <p:grpSp>
          <p:nvGrpSpPr>
            <p:cNvPr id="17" name="Group 16"/>
            <p:cNvGrpSpPr/>
            <p:nvPr/>
          </p:nvGrpSpPr>
          <p:grpSpPr>
            <a:xfrm>
              <a:off x="5010945" y="999333"/>
              <a:ext cx="2107604" cy="4433031"/>
              <a:chOff x="30281881" y="6216251"/>
              <a:chExt cx="5189418" cy="10915164"/>
            </a:xfrm>
          </p:grpSpPr>
          <p:pic>
            <p:nvPicPr>
              <p:cNvPr id="20" name="Picture 5" descr="V:\Catherine\PICAlgorithmWork\DifferencingApproach\for paper\graphs\PIC validation merged 2-3band.ti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762" t="-1" r="52240" b="5167"/>
              <a:stretch/>
            </p:blipFill>
            <p:spPr bwMode="auto">
              <a:xfrm>
                <a:off x="30281881" y="6216251"/>
                <a:ext cx="4937760" cy="52938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V:\Catherine\PICAlgorithmWork\DifferencingApproach\for paper\graphs\PIC validation CI.ti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4861500" y="11408165"/>
                <a:ext cx="475014" cy="2037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V:\Catherine\PICAlgorithmWork\DifferencingApproach\for paper\graphs\PIC validation merged 2-3band.ti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54204" t="-1" r="8222" b="5167"/>
              <a:stretch/>
            </p:blipFill>
            <p:spPr bwMode="auto">
              <a:xfrm>
                <a:off x="30317281" y="11837606"/>
                <a:ext cx="5154018" cy="529380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4340406" y="805732"/>
              <a:ext cx="3483193" cy="276999"/>
            </a:xfrm>
            <a:prstGeom prst="rect">
              <a:avLst/>
            </a:prstGeom>
            <a:solidFill>
              <a:schemeClr val="bg1"/>
            </a:solidFill>
          </p:spPr>
          <p:txBody>
            <a:bodyPr wrap="square" rtlCol="0">
              <a:spAutoFit/>
            </a:bodyPr>
            <a:lstStyle/>
            <a:p>
              <a:r>
                <a:rPr lang="en-US" sz="1200" dirty="0"/>
                <a:t>b) Current merged two and three band algorithm</a:t>
              </a:r>
            </a:p>
          </p:txBody>
        </p:sp>
        <mc:AlternateContent xmlns:mc="http://schemas.openxmlformats.org/markup-compatibility/2006" xmlns:a14="http://schemas.microsoft.com/office/drawing/2010/main">
          <mc:Choice Requires="a14">
            <p:sp>
              <p:nvSpPr>
                <p:cNvPr id="19" name="TextBox 18"/>
                <p:cNvSpPr txBox="1"/>
                <p:nvPr/>
              </p:nvSpPr>
              <p:spPr>
                <a:xfrm rot="16200000">
                  <a:off x="2627463" y="2971985"/>
                  <a:ext cx="4208287" cy="276999"/>
                </a:xfrm>
                <a:prstGeom prst="rect">
                  <a:avLst/>
                </a:prstGeom>
                <a:solidFill>
                  <a:schemeClr val="bg1"/>
                </a:solidFill>
              </p:spPr>
              <p:txBody>
                <a:bodyPr wrap="square" rtlCol="0">
                  <a:spAutoFit/>
                </a:bodyPr>
                <a:lstStyle/>
                <a:p>
                  <a:pPr algn="ctr"/>
                  <a:r>
                    <a:rPr lang="en-US" sz="1200" dirty="0"/>
                    <a:t>PIC from two/three band </a:t>
                  </a:r>
                  <a:r>
                    <a:rPr lang="en-US" sz="1200" dirty="0" smtClean="0"/>
                    <a:t>algorithm </a:t>
                  </a:r>
                  <a:r>
                    <a:rPr lang="en-US" sz="1200" dirty="0"/>
                    <a:t>: </a:t>
                  </a:r>
                  <a14:m>
                    <m:oMath xmlns:m="http://schemas.openxmlformats.org/officeDocument/2006/math" xmlns="">
                      <m:sSup>
                        <m:sSupPr>
                          <m:ctrlPr>
                            <a:rPr lang="en-US" sz="1200" i="1">
                              <a:latin typeface="Cambria Math"/>
                            </a:rPr>
                          </m:ctrlPr>
                        </m:sSupPr>
                        <m:e>
                          <m:r>
                            <a:rPr lang="en-US" sz="1200" i="1">
                              <a:latin typeface="Cambria Math"/>
                            </a:rPr>
                            <m:t>𝑚𝑜𝑙</m:t>
                          </m:r>
                          <m:r>
                            <a:rPr lang="en-US" sz="1200" i="1">
                              <a:latin typeface="Cambria Math"/>
                            </a:rPr>
                            <m:t> </m:t>
                          </m:r>
                          <m:r>
                            <a:rPr lang="en-US" sz="1200" i="1">
                              <a:latin typeface="Cambria Math"/>
                            </a:rPr>
                            <m:t>𝑚</m:t>
                          </m:r>
                        </m:e>
                        <m:sup>
                          <m:r>
                            <a:rPr lang="en-US" sz="1200" i="1">
                              <a:latin typeface="Cambria Math"/>
                            </a:rPr>
                            <m:t>−3</m:t>
                          </m:r>
                        </m:sup>
                      </m:sSup>
                    </m:oMath>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rot="16200000">
                  <a:off x="2627463" y="2971985"/>
                  <a:ext cx="4208287" cy="276999"/>
                </a:xfrm>
                <a:prstGeom prst="rect">
                  <a:avLst/>
                </a:prstGeom>
                <a:blipFill rotWithShape="1">
                  <a:blip r:embed="rId8"/>
                  <a:stretch>
                    <a:fillRect r="-17391"/>
                  </a:stretch>
                </a:blipFill>
              </p:spPr>
              <p:txBody>
                <a:bodyPr/>
                <a:lstStyle/>
                <a:p>
                  <a:r>
                    <a:rPr lang="en-US">
                      <a:noFill/>
                    </a:rPr>
                    <a:t> </a:t>
                  </a:r>
                </a:p>
              </p:txBody>
            </p:sp>
          </mc:Fallback>
        </mc:AlternateContent>
      </p:grpSp>
      <p:sp>
        <p:nvSpPr>
          <p:cNvPr id="23" name="TextBox 22"/>
          <p:cNvSpPr txBox="1"/>
          <p:nvPr/>
        </p:nvSpPr>
        <p:spPr>
          <a:xfrm>
            <a:off x="6819543" y="6460621"/>
            <a:ext cx="2184572" cy="369332"/>
          </a:xfrm>
          <a:prstGeom prst="rect">
            <a:avLst/>
          </a:prstGeom>
          <a:noFill/>
        </p:spPr>
        <p:txBody>
          <a:bodyPr wrap="none" rtlCol="0">
            <a:spAutoFit/>
          </a:bodyPr>
          <a:lstStyle/>
          <a:p>
            <a:r>
              <a:rPr lang="en-US" dirty="0" smtClean="0"/>
              <a:t>Mitchell et al. in prep</a:t>
            </a:r>
            <a:endParaRPr lang="en-US" dirty="0"/>
          </a:p>
        </p:txBody>
      </p:sp>
      <p:pic>
        <p:nvPicPr>
          <p:cNvPr id="5122"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7122" t="-4273" r="-1295" b="1282"/>
          <a:stretch/>
        </p:blipFill>
        <p:spPr bwMode="auto">
          <a:xfrm>
            <a:off x="1704976" y="923925"/>
            <a:ext cx="2078188"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6065" t="2974" b="5667"/>
          <a:stretch/>
        </p:blipFill>
        <p:spPr bwMode="auto">
          <a:xfrm>
            <a:off x="1628775" y="3343275"/>
            <a:ext cx="21526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23108" y="833890"/>
            <a:ext cx="1260973" cy="276999"/>
          </a:xfrm>
          <a:prstGeom prst="rect">
            <a:avLst/>
          </a:prstGeom>
          <a:solidFill>
            <a:schemeClr val="bg1"/>
          </a:solidFill>
        </p:spPr>
        <p:txBody>
          <a:bodyPr wrap="square" rtlCol="0">
            <a:spAutoFit/>
          </a:bodyPr>
          <a:lstStyle/>
          <a:p>
            <a:r>
              <a:rPr lang="en-US" sz="1200" dirty="0"/>
              <a:t>a) PIC</a:t>
            </a:r>
            <a:r>
              <a:rPr lang="en-US" sz="1200" baseline="-25000" dirty="0"/>
              <a:t>CI</a:t>
            </a:r>
            <a:r>
              <a:rPr lang="en-US" sz="1200" dirty="0"/>
              <a:t> algorithm </a:t>
            </a:r>
          </a:p>
        </p:txBody>
      </p:sp>
      <mc:AlternateContent xmlns:mc="http://schemas.openxmlformats.org/markup-compatibility/2006" xmlns:a14="http://schemas.microsoft.com/office/drawing/2010/main">
        <mc:Choice Requires="a14">
          <p:sp>
            <p:nvSpPr>
              <p:cNvPr id="10" name="TextBox 9"/>
              <p:cNvSpPr txBox="1"/>
              <p:nvPr/>
            </p:nvSpPr>
            <p:spPr>
              <a:xfrm rot="16200000">
                <a:off x="723155" y="2992651"/>
                <a:ext cx="1269090" cy="276999"/>
              </a:xfrm>
              <a:prstGeom prst="rect">
                <a:avLst/>
              </a:prstGeom>
              <a:solidFill>
                <a:schemeClr val="bg1"/>
              </a:solidFill>
            </p:spPr>
            <p:txBody>
              <a:bodyPr wrap="square" rtlCol="0">
                <a:spAutoFit/>
              </a:bodyPr>
              <a:lstStyle/>
              <a:p>
                <a:r>
                  <a:rPr lang="en-US" sz="1200" dirty="0"/>
                  <a:t>PIC</a:t>
                </a:r>
                <a:r>
                  <a:rPr lang="en-US" sz="1200" baseline="-25000" dirty="0"/>
                  <a:t>CI </a:t>
                </a:r>
                <a:r>
                  <a:rPr lang="en-US" sz="1200" dirty="0"/>
                  <a:t>: </a:t>
                </a:r>
                <a14:m>
                  <m:oMath xmlns:m="http://schemas.openxmlformats.org/officeDocument/2006/math" xmlns="">
                    <m:sSup>
                      <m:sSupPr>
                        <m:ctrlPr>
                          <a:rPr lang="en-US" sz="1200" i="1">
                            <a:latin typeface="Cambria Math"/>
                          </a:rPr>
                        </m:ctrlPr>
                      </m:sSupPr>
                      <m:e>
                        <m:r>
                          <a:rPr lang="en-US" sz="1200" i="1">
                            <a:latin typeface="Cambria Math"/>
                          </a:rPr>
                          <m:t>𝑚𝑜𝑙</m:t>
                        </m:r>
                        <m:r>
                          <a:rPr lang="en-US" sz="1200" i="1">
                            <a:latin typeface="Cambria Math"/>
                          </a:rPr>
                          <m:t> </m:t>
                        </m:r>
                        <m:r>
                          <a:rPr lang="en-US" sz="1200" i="1">
                            <a:latin typeface="Cambria Math"/>
                          </a:rPr>
                          <m:t>𝑚</m:t>
                        </m:r>
                      </m:e>
                      <m:sup>
                        <m:r>
                          <a:rPr lang="en-US" sz="1200" i="1">
                            <a:latin typeface="Cambria Math"/>
                          </a:rPr>
                          <m:t>−3</m:t>
                        </m:r>
                      </m:sup>
                    </m:sSup>
                  </m:oMath>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723155" y="2992651"/>
                <a:ext cx="1269090" cy="276999"/>
              </a:xfrm>
              <a:prstGeom prst="rect">
                <a:avLst/>
              </a:prstGeom>
              <a:blipFill rotWithShape="1">
                <a:blip r:embed="rId11"/>
                <a:stretch>
                  <a:fillRect r="-20000"/>
                </a:stretch>
              </a:blipFill>
            </p:spPr>
            <p:txBody>
              <a:bodyPr/>
              <a:lstStyle/>
              <a:p>
                <a:r>
                  <a:rPr lang="en-US">
                    <a:noFill/>
                  </a:rPr>
                  <a:t> </a:t>
                </a:r>
              </a:p>
            </p:txBody>
          </p:sp>
        </mc:Fallback>
      </mc:AlternateContent>
      <p:sp>
        <p:nvSpPr>
          <p:cNvPr id="4" name="TextBox 3"/>
          <p:cNvSpPr txBox="1"/>
          <p:nvPr/>
        </p:nvSpPr>
        <p:spPr>
          <a:xfrm>
            <a:off x="1795467" y="1185867"/>
            <a:ext cx="843501" cy="400110"/>
          </a:xfrm>
          <a:prstGeom prst="rect">
            <a:avLst/>
          </a:prstGeom>
          <a:solidFill>
            <a:schemeClr val="bg1"/>
          </a:solidFill>
        </p:spPr>
        <p:txBody>
          <a:bodyPr wrap="none" rtlCol="0">
            <a:spAutoFit/>
          </a:bodyPr>
          <a:lstStyle/>
          <a:p>
            <a:r>
              <a:rPr lang="en-US" sz="1000" dirty="0" smtClean="0"/>
              <a:t>r</a:t>
            </a:r>
            <a:r>
              <a:rPr lang="en-US" sz="1000" baseline="30000" dirty="0" smtClean="0"/>
              <a:t>2</a:t>
            </a:r>
            <a:r>
              <a:rPr lang="en-US" sz="1000" dirty="0" smtClean="0"/>
              <a:t>=0.761</a:t>
            </a:r>
          </a:p>
          <a:p>
            <a:r>
              <a:rPr lang="en-US" sz="1000" dirty="0" smtClean="0"/>
              <a:t>RMSE=0.774</a:t>
            </a:r>
            <a:endParaRPr lang="en-US" sz="1000" dirty="0"/>
          </a:p>
        </p:txBody>
      </p:sp>
      <p:sp>
        <p:nvSpPr>
          <p:cNvPr id="30" name="TextBox 29"/>
          <p:cNvSpPr txBox="1"/>
          <p:nvPr/>
        </p:nvSpPr>
        <p:spPr>
          <a:xfrm>
            <a:off x="1824043" y="3476629"/>
            <a:ext cx="843501" cy="400110"/>
          </a:xfrm>
          <a:prstGeom prst="rect">
            <a:avLst/>
          </a:prstGeom>
          <a:solidFill>
            <a:schemeClr val="bg1"/>
          </a:solidFill>
        </p:spPr>
        <p:txBody>
          <a:bodyPr wrap="none" rtlCol="0">
            <a:spAutoFit/>
          </a:bodyPr>
          <a:lstStyle/>
          <a:p>
            <a:r>
              <a:rPr lang="en-US" sz="1000" dirty="0" smtClean="0"/>
              <a:t>r</a:t>
            </a:r>
            <a:r>
              <a:rPr lang="en-US" sz="1000" baseline="30000" dirty="0" smtClean="0"/>
              <a:t>2</a:t>
            </a:r>
            <a:r>
              <a:rPr lang="en-US" sz="1000" dirty="0" smtClean="0"/>
              <a:t>=0.556</a:t>
            </a:r>
          </a:p>
          <a:p>
            <a:r>
              <a:rPr lang="en-US" sz="1000" dirty="0" smtClean="0"/>
              <a:t>RMSE=0.108</a:t>
            </a:r>
            <a:endParaRPr lang="en-US" sz="1000" dirty="0"/>
          </a:p>
        </p:txBody>
      </p:sp>
      <p:grpSp>
        <p:nvGrpSpPr>
          <p:cNvPr id="24" name="Group 23"/>
          <p:cNvGrpSpPr/>
          <p:nvPr/>
        </p:nvGrpSpPr>
        <p:grpSpPr>
          <a:xfrm>
            <a:off x="1752599" y="1114430"/>
            <a:ext cx="914401" cy="2838444"/>
            <a:chOff x="1752599" y="1114430"/>
            <a:chExt cx="914401" cy="2838444"/>
          </a:xfrm>
        </p:grpSpPr>
        <p:sp>
          <p:nvSpPr>
            <p:cNvPr id="25" name="Oval 24"/>
            <p:cNvSpPr/>
            <p:nvPr/>
          </p:nvSpPr>
          <p:spPr>
            <a:xfrm>
              <a:off x="1752599" y="1114430"/>
              <a:ext cx="90011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28800" y="3352799"/>
              <a:ext cx="838200" cy="600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5119692" y="1190629"/>
            <a:ext cx="843501" cy="400110"/>
          </a:xfrm>
          <a:prstGeom prst="rect">
            <a:avLst/>
          </a:prstGeom>
          <a:solidFill>
            <a:schemeClr val="bg1"/>
          </a:solidFill>
        </p:spPr>
        <p:txBody>
          <a:bodyPr wrap="none" rtlCol="0">
            <a:spAutoFit/>
          </a:bodyPr>
          <a:lstStyle/>
          <a:p>
            <a:r>
              <a:rPr lang="en-US" sz="1000" dirty="0" smtClean="0"/>
              <a:t>r</a:t>
            </a:r>
            <a:r>
              <a:rPr lang="en-US" sz="1000" baseline="30000" dirty="0" smtClean="0"/>
              <a:t>2</a:t>
            </a:r>
            <a:r>
              <a:rPr lang="en-US" sz="1000" dirty="0" smtClean="0"/>
              <a:t>=0.627</a:t>
            </a:r>
          </a:p>
          <a:p>
            <a:r>
              <a:rPr lang="en-US" sz="1000" dirty="0" smtClean="0"/>
              <a:t>RMSE=0.930</a:t>
            </a:r>
            <a:endParaRPr lang="en-US" sz="1000" dirty="0"/>
          </a:p>
        </p:txBody>
      </p:sp>
      <p:sp>
        <p:nvSpPr>
          <p:cNvPr id="32" name="TextBox 31"/>
          <p:cNvSpPr txBox="1"/>
          <p:nvPr/>
        </p:nvSpPr>
        <p:spPr>
          <a:xfrm>
            <a:off x="5219704" y="3471866"/>
            <a:ext cx="843501" cy="400110"/>
          </a:xfrm>
          <a:prstGeom prst="rect">
            <a:avLst/>
          </a:prstGeom>
          <a:solidFill>
            <a:schemeClr val="bg1"/>
          </a:solidFill>
        </p:spPr>
        <p:txBody>
          <a:bodyPr wrap="none" rtlCol="0">
            <a:spAutoFit/>
          </a:bodyPr>
          <a:lstStyle/>
          <a:p>
            <a:r>
              <a:rPr lang="en-US" sz="1000" dirty="0" smtClean="0"/>
              <a:t>r</a:t>
            </a:r>
            <a:r>
              <a:rPr lang="en-US" sz="1000" baseline="30000" dirty="0" smtClean="0"/>
              <a:t>2</a:t>
            </a:r>
            <a:r>
              <a:rPr lang="en-US" sz="1000" dirty="0" smtClean="0"/>
              <a:t>=0.462</a:t>
            </a:r>
          </a:p>
          <a:p>
            <a:r>
              <a:rPr lang="en-US" sz="1000" dirty="0" smtClean="0"/>
              <a:t>RMSE=0.132</a:t>
            </a:r>
            <a:endParaRPr lang="en-US" sz="1000" dirty="0"/>
          </a:p>
        </p:txBody>
      </p:sp>
      <p:grpSp>
        <p:nvGrpSpPr>
          <p:cNvPr id="27" name="Group 26"/>
          <p:cNvGrpSpPr/>
          <p:nvPr/>
        </p:nvGrpSpPr>
        <p:grpSpPr>
          <a:xfrm>
            <a:off x="5105400" y="1066800"/>
            <a:ext cx="990600" cy="2890838"/>
            <a:chOff x="5105400" y="1066800"/>
            <a:chExt cx="990600" cy="2890838"/>
          </a:xfrm>
        </p:grpSpPr>
        <p:sp>
          <p:nvSpPr>
            <p:cNvPr id="28" name="Oval 27"/>
            <p:cNvSpPr/>
            <p:nvPr/>
          </p:nvSpPr>
          <p:spPr>
            <a:xfrm>
              <a:off x="5105400" y="1066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257800" y="3352800"/>
              <a:ext cx="838200" cy="604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ate Placeholder 5"/>
          <p:cNvSpPr>
            <a:spLocks noGrp="1"/>
          </p:cNvSpPr>
          <p:nvPr>
            <p:ph type="dt" sz="half" idx="10"/>
          </p:nvPr>
        </p:nvSpPr>
        <p:spPr>
          <a:xfrm>
            <a:off x="457200" y="6564175"/>
            <a:ext cx="2133600" cy="365125"/>
          </a:xfrm>
        </p:spPr>
        <p:txBody>
          <a:bodyPr/>
          <a:lstStyle/>
          <a:p>
            <a:r>
              <a:rPr lang="en-US" smtClean="0"/>
              <a:t>6/8/2016</a:t>
            </a:r>
            <a:endParaRPr lang="en-US" dirty="0"/>
          </a:p>
        </p:txBody>
      </p:sp>
      <p:sp>
        <p:nvSpPr>
          <p:cNvPr id="8" name="Footer Placeholder 7"/>
          <p:cNvSpPr>
            <a:spLocks noGrp="1"/>
          </p:cNvSpPr>
          <p:nvPr>
            <p:ph type="ftr" sz="quarter" idx="11"/>
          </p:nvPr>
        </p:nvSpPr>
        <p:spPr>
          <a:xfrm>
            <a:off x="3124200" y="6550320"/>
            <a:ext cx="2895600" cy="365125"/>
          </a:xfrm>
        </p:spPr>
        <p:txBody>
          <a:bodyPr/>
          <a:lstStyle/>
          <a:p>
            <a:r>
              <a:rPr lang="en-US" smtClean="0"/>
              <a:t>Balch et al.-Bigelow Laboratory</a:t>
            </a:r>
            <a:endParaRPr lang="en-US" dirty="0"/>
          </a:p>
        </p:txBody>
      </p:sp>
    </p:spTree>
    <p:custDataLst>
      <p:tags r:id="rId1"/>
    </p:custDataLst>
    <p:extLst>
      <p:ext uri="{BB962C8B-B14F-4D97-AF65-F5344CB8AC3E}">
        <p14:creationId xmlns:p14="http://schemas.microsoft.com/office/powerpoint/2010/main" val="145886763"/>
      </p:ext>
    </p:extLst>
  </p:cSld>
  <p:clrMapOvr>
    <a:masterClrMapping/>
  </p:clrMapOvr>
  <mc:AlternateContent xmlns:mc="http://schemas.openxmlformats.org/markup-compatibility/2006" xmlns:p14="http://schemas.microsoft.com/office/powerpoint/2010/main">
    <mc:Choice Requires="p14">
      <p:transition spd="slow" p14:dur="2000" advTm="71113"/>
    </mc:Choice>
    <mc:Fallback xmlns="">
      <p:transition spd="slow" advTm="711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ppt_w</p:attrName>
                                        </p:attrNameLst>
                                      </p:cBhvr>
                                      <p:tavLst>
                                        <p:tav tm="0">
                                          <p:val>
                                            <p:fltVal val="0"/>
                                          </p:val>
                                        </p:tav>
                                        <p:tav tm="100000">
                                          <p:val>
                                            <p:strVal val="#ppt_w"/>
                                          </p:val>
                                        </p:tav>
                                      </p:tavLst>
                                    </p:anim>
                                    <p:anim calcmode="lin" valueType="num">
                                      <p:cBhvr>
                                        <p:cTn id="16" dur="1000" fill="hold"/>
                                        <p:tgtEl>
                                          <p:spTgt spid="24"/>
                                        </p:tgtEl>
                                        <p:attrNameLst>
                                          <p:attrName>ppt_h</p:attrName>
                                        </p:attrNameLst>
                                      </p:cBhvr>
                                      <p:tavLst>
                                        <p:tav tm="0">
                                          <p:val>
                                            <p:fltVal val="0"/>
                                          </p:val>
                                        </p:tav>
                                        <p:tav tm="100000">
                                          <p:val>
                                            <p:strVal val="#ppt_h"/>
                                          </p:val>
                                        </p:tav>
                                      </p:tavLst>
                                    </p:anim>
                                    <p:anim calcmode="lin" valueType="num">
                                      <p:cBhvr>
                                        <p:cTn id="1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1" y="198438"/>
            <a:ext cx="8734424" cy="1143000"/>
          </a:xfrm>
        </p:spPr>
        <p:txBody>
          <a:bodyPr>
            <a:noAutofit/>
          </a:bodyPr>
          <a:lstStyle/>
          <a:p>
            <a:r>
              <a:rPr lang="en-US" sz="3600" dirty="0" smtClean="0"/>
              <a:t>Let’s compare three CI-style algorithms</a:t>
            </a:r>
            <a:r>
              <a:rPr lang="en-US" sz="3600" dirty="0"/>
              <a:t>: 2-band (547, </a:t>
            </a:r>
            <a:r>
              <a:rPr lang="en-US" sz="3600" dirty="0" smtClean="0"/>
              <a:t>667) </a:t>
            </a:r>
            <a:r>
              <a:rPr lang="en-US" sz="3600" dirty="0"/>
              <a:t>, </a:t>
            </a:r>
            <a:r>
              <a:rPr lang="en-US" sz="3600" dirty="0" smtClean="0"/>
              <a:t>3-band (547, 667, 869) and alternate 3-band (547, 667, 748nm)</a:t>
            </a:r>
            <a:endParaRPr lang="en-US" sz="3600" dirty="0"/>
          </a:p>
        </p:txBody>
      </p:sp>
      <p:pic>
        <p:nvPicPr>
          <p:cNvPr id="102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522130" y="1935480"/>
            <a:ext cx="60997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96434" y="3591673"/>
            <a:ext cx="1037463" cy="369332"/>
          </a:xfrm>
          <a:prstGeom prst="rect">
            <a:avLst/>
          </a:prstGeom>
          <a:noFill/>
        </p:spPr>
        <p:txBody>
          <a:bodyPr wrap="none" rtlCol="0">
            <a:spAutoFit/>
          </a:bodyPr>
          <a:lstStyle/>
          <a:p>
            <a:r>
              <a:rPr lang="en-US" dirty="0" smtClean="0"/>
              <a:t>r</a:t>
            </a:r>
            <a:r>
              <a:rPr lang="en-US" baseline="30000" dirty="0" smtClean="0"/>
              <a:t>2</a:t>
            </a:r>
            <a:r>
              <a:rPr lang="en-US" dirty="0" smtClean="0"/>
              <a:t> =0.848</a:t>
            </a:r>
            <a:endParaRPr lang="en-US" dirty="0"/>
          </a:p>
        </p:txBody>
      </p:sp>
      <p:sp>
        <p:nvSpPr>
          <p:cNvPr id="9" name="TextBox 8"/>
          <p:cNvSpPr txBox="1"/>
          <p:nvPr/>
        </p:nvSpPr>
        <p:spPr>
          <a:xfrm>
            <a:off x="3343809" y="3524998"/>
            <a:ext cx="1037463" cy="369332"/>
          </a:xfrm>
          <a:prstGeom prst="rect">
            <a:avLst/>
          </a:prstGeom>
          <a:noFill/>
        </p:spPr>
        <p:txBody>
          <a:bodyPr wrap="none" rtlCol="0">
            <a:spAutoFit/>
          </a:bodyPr>
          <a:lstStyle/>
          <a:p>
            <a:r>
              <a:rPr lang="en-US" dirty="0" smtClean="0"/>
              <a:t>r</a:t>
            </a:r>
            <a:r>
              <a:rPr lang="en-US" baseline="30000" dirty="0" smtClean="0"/>
              <a:t>2</a:t>
            </a:r>
            <a:r>
              <a:rPr lang="en-US" dirty="0" smtClean="0"/>
              <a:t> =0.842</a:t>
            </a:r>
            <a:endParaRPr lang="en-US" dirty="0"/>
          </a:p>
        </p:txBody>
      </p:sp>
      <p:sp>
        <p:nvSpPr>
          <p:cNvPr id="10" name="TextBox 9"/>
          <p:cNvSpPr txBox="1"/>
          <p:nvPr/>
        </p:nvSpPr>
        <p:spPr>
          <a:xfrm>
            <a:off x="2286534" y="5820523"/>
            <a:ext cx="1037463" cy="369332"/>
          </a:xfrm>
          <a:prstGeom prst="rect">
            <a:avLst/>
          </a:prstGeom>
          <a:noFill/>
        </p:spPr>
        <p:txBody>
          <a:bodyPr wrap="none" rtlCol="0">
            <a:spAutoFit/>
          </a:bodyPr>
          <a:lstStyle/>
          <a:p>
            <a:r>
              <a:rPr lang="en-US" dirty="0" smtClean="0"/>
              <a:t>r</a:t>
            </a:r>
            <a:r>
              <a:rPr lang="en-US" baseline="30000" dirty="0" smtClean="0"/>
              <a:t>2</a:t>
            </a:r>
            <a:r>
              <a:rPr lang="en-US" dirty="0" smtClean="0"/>
              <a:t> =0.851</a:t>
            </a:r>
            <a:endParaRPr lang="en-US" dirty="0"/>
          </a:p>
        </p:txBody>
      </p:sp>
      <p:sp>
        <p:nvSpPr>
          <p:cNvPr id="4" name="TextBox 3"/>
          <p:cNvSpPr txBox="1"/>
          <p:nvPr/>
        </p:nvSpPr>
        <p:spPr>
          <a:xfrm>
            <a:off x="2838450" y="1725930"/>
            <a:ext cx="1507144" cy="369332"/>
          </a:xfrm>
          <a:prstGeom prst="rect">
            <a:avLst/>
          </a:prstGeom>
          <a:solidFill>
            <a:schemeClr val="bg1"/>
          </a:solidFill>
        </p:spPr>
        <p:txBody>
          <a:bodyPr wrap="none" rtlCol="0">
            <a:spAutoFit/>
          </a:bodyPr>
          <a:lstStyle/>
          <a:p>
            <a:r>
              <a:rPr lang="en-US" dirty="0"/>
              <a:t>CI-2 (</a:t>
            </a:r>
            <a:r>
              <a:rPr lang="en-US" dirty="0" smtClean="0"/>
              <a:t>547,667)</a:t>
            </a:r>
            <a:endParaRPr lang="en-US" dirty="0"/>
          </a:p>
        </p:txBody>
      </p:sp>
      <p:sp>
        <p:nvSpPr>
          <p:cNvPr id="12" name="TextBox 11"/>
          <p:cNvSpPr txBox="1"/>
          <p:nvPr/>
        </p:nvSpPr>
        <p:spPr>
          <a:xfrm>
            <a:off x="5886450" y="1706880"/>
            <a:ext cx="1915909" cy="369332"/>
          </a:xfrm>
          <a:prstGeom prst="rect">
            <a:avLst/>
          </a:prstGeom>
          <a:solidFill>
            <a:schemeClr val="bg1"/>
          </a:solidFill>
        </p:spPr>
        <p:txBody>
          <a:bodyPr wrap="none" rtlCol="0">
            <a:spAutoFit/>
          </a:bodyPr>
          <a:lstStyle/>
          <a:p>
            <a:r>
              <a:rPr lang="en-US" dirty="0" smtClean="0"/>
              <a:t>CI-3 (547,667,869)</a:t>
            </a:r>
            <a:endParaRPr lang="en-US" dirty="0"/>
          </a:p>
        </p:txBody>
      </p:sp>
      <p:sp>
        <p:nvSpPr>
          <p:cNvPr id="13" name="TextBox 12"/>
          <p:cNvSpPr txBox="1"/>
          <p:nvPr/>
        </p:nvSpPr>
        <p:spPr>
          <a:xfrm>
            <a:off x="2428875" y="6431280"/>
            <a:ext cx="1915909" cy="369332"/>
          </a:xfrm>
          <a:prstGeom prst="rect">
            <a:avLst/>
          </a:prstGeom>
          <a:solidFill>
            <a:schemeClr val="bg1"/>
          </a:solidFill>
        </p:spPr>
        <p:txBody>
          <a:bodyPr wrap="none" rtlCol="0">
            <a:spAutoFit/>
          </a:bodyPr>
          <a:lstStyle/>
          <a:p>
            <a:r>
              <a:rPr lang="en-US" dirty="0" smtClean="0"/>
              <a:t>CI-3 (547,667,748)</a:t>
            </a:r>
            <a:endParaRPr lang="en-US" dirty="0"/>
          </a:p>
        </p:txBody>
      </p:sp>
      <p:sp>
        <p:nvSpPr>
          <p:cNvPr id="3" name="Rectangle 2"/>
          <p:cNvSpPr/>
          <p:nvPr/>
        </p:nvSpPr>
        <p:spPr>
          <a:xfrm>
            <a:off x="1569720" y="1737360"/>
            <a:ext cx="3185160" cy="2468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a:xfrm>
            <a:off x="277091" y="6492875"/>
            <a:ext cx="2133600" cy="365125"/>
          </a:xfrm>
        </p:spPr>
        <p:txBody>
          <a:bodyPr/>
          <a:lstStyle/>
          <a:p>
            <a:r>
              <a:rPr lang="en-US" smtClean="0"/>
              <a:t>6/8/2016</a:t>
            </a:r>
            <a:endParaRPr lang="en-US" dirty="0"/>
          </a:p>
        </p:txBody>
      </p:sp>
      <p:sp>
        <p:nvSpPr>
          <p:cNvPr id="7" name="Footer Placeholder 6"/>
          <p:cNvSpPr>
            <a:spLocks noGrp="1"/>
          </p:cNvSpPr>
          <p:nvPr>
            <p:ph type="ftr" sz="quarter" idx="11"/>
          </p:nvPr>
        </p:nvSpPr>
        <p:spPr>
          <a:xfrm>
            <a:off x="5091546" y="6492875"/>
            <a:ext cx="2895600" cy="365125"/>
          </a:xfrm>
        </p:spPr>
        <p:txBody>
          <a:bodyPr/>
          <a:lstStyle/>
          <a:p>
            <a:r>
              <a:rPr lang="en-US" smtClean="0"/>
              <a:t>Balch et al.-Bigelow Laboratory</a:t>
            </a:r>
            <a:endParaRPr lang="en-US" dirty="0"/>
          </a:p>
        </p:txBody>
      </p:sp>
    </p:spTree>
    <p:custDataLst>
      <p:tags r:id="rId1"/>
    </p:custDataLst>
    <p:extLst>
      <p:ext uri="{BB962C8B-B14F-4D97-AF65-F5344CB8AC3E}">
        <p14:creationId xmlns:p14="http://schemas.microsoft.com/office/powerpoint/2010/main" val="4270776416"/>
      </p:ext>
    </p:extLst>
  </p:cSld>
  <p:clrMapOvr>
    <a:masterClrMapping/>
  </p:clrMapOvr>
  <mc:AlternateContent xmlns:mc="http://schemas.openxmlformats.org/markup-compatibility/2006" xmlns:p14="http://schemas.microsoft.com/office/powerpoint/2010/main">
    <mc:Choice Requires="p14">
      <p:transition spd="slow" p14:dur="2000" advTm="86631"/>
    </mc:Choice>
    <mc:Fallback xmlns="">
      <p:transition spd="slow" advTm="8663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Application to MODIS Aqua </a:t>
            </a:r>
            <a:r>
              <a:rPr lang="en-US" dirty="0" smtClean="0"/>
              <a:t>data</a:t>
            </a:r>
            <a:endParaRPr lang="en-US" dirty="0"/>
          </a:p>
        </p:txBody>
      </p:sp>
      <p:sp>
        <p:nvSpPr>
          <p:cNvPr id="5" name="TextBox 4"/>
          <p:cNvSpPr txBox="1"/>
          <p:nvPr/>
        </p:nvSpPr>
        <p:spPr>
          <a:xfrm>
            <a:off x="381000" y="4449410"/>
            <a:ext cx="4793300" cy="1252085"/>
          </a:xfrm>
          <a:prstGeom prst="rect">
            <a:avLst/>
          </a:prstGeom>
          <a:noFill/>
        </p:spPr>
        <p:txBody>
          <a:bodyPr wrap="square" lIns="20775" tIns="10388" rIns="20775" bIns="10388" rtlCol="0">
            <a:spAutoFit/>
          </a:bodyPr>
          <a:lstStyle/>
          <a:p>
            <a:r>
              <a:rPr lang="en-US" sz="2000" dirty="0" smtClean="0"/>
              <a:t>(</a:t>
            </a:r>
            <a:r>
              <a:rPr lang="en-US" sz="2000" dirty="0"/>
              <a:t>a) and (b) Global maps of the average PIC concentration for December </a:t>
            </a:r>
            <a:r>
              <a:rPr lang="en-US" sz="2000" dirty="0" smtClean="0"/>
              <a:t>2015 (</a:t>
            </a:r>
            <a:r>
              <a:rPr lang="en-US" sz="2000" dirty="0"/>
              <a:t>A and B) </a:t>
            </a:r>
            <a:r>
              <a:rPr lang="en-US" sz="2000" dirty="0" smtClean="0"/>
              <a:t>and (C) </a:t>
            </a:r>
            <a:r>
              <a:rPr lang="en-US" sz="2000" dirty="0"/>
              <a:t>the distribution of the PIC concentration in each of the maps</a:t>
            </a:r>
          </a:p>
        </p:txBody>
      </p:sp>
      <p:grpSp>
        <p:nvGrpSpPr>
          <p:cNvPr id="25" name="Group 24"/>
          <p:cNvGrpSpPr/>
          <p:nvPr/>
        </p:nvGrpSpPr>
        <p:grpSpPr>
          <a:xfrm>
            <a:off x="0" y="1371599"/>
            <a:ext cx="9099489" cy="2550247"/>
            <a:chOff x="0" y="1371599"/>
            <a:chExt cx="9099489" cy="2550247"/>
          </a:xfrm>
        </p:grpSpPr>
        <p:grpSp>
          <p:nvGrpSpPr>
            <p:cNvPr id="20" name="Group 19"/>
            <p:cNvGrpSpPr/>
            <p:nvPr/>
          </p:nvGrpSpPr>
          <p:grpSpPr>
            <a:xfrm>
              <a:off x="1247140" y="1371599"/>
              <a:ext cx="7696925" cy="288365"/>
              <a:chOff x="16126266" y="13571120"/>
              <a:chExt cx="16255811" cy="609023"/>
            </a:xfrm>
          </p:grpSpPr>
          <p:sp>
            <p:nvSpPr>
              <p:cNvPr id="24" name="TextBox 23"/>
              <p:cNvSpPr txBox="1"/>
              <p:nvPr/>
            </p:nvSpPr>
            <p:spPr>
              <a:xfrm>
                <a:off x="23792063" y="13595125"/>
                <a:ext cx="8590014" cy="585018"/>
              </a:xfrm>
              <a:prstGeom prst="rect">
                <a:avLst/>
              </a:prstGeom>
              <a:solidFill>
                <a:schemeClr val="bg1"/>
              </a:solidFill>
            </p:spPr>
            <p:txBody>
              <a:bodyPr wrap="square" rtlCol="0">
                <a:spAutoFit/>
              </a:bodyPr>
              <a:lstStyle/>
              <a:p>
                <a:r>
                  <a:rPr lang="en-US" sz="1200" dirty="0"/>
                  <a:t>b) PIC from current merged two and three band algorithm</a:t>
                </a:r>
              </a:p>
            </p:txBody>
          </p:sp>
          <p:sp>
            <p:nvSpPr>
              <p:cNvPr id="23" name="TextBox 22"/>
              <p:cNvSpPr txBox="1"/>
              <p:nvPr/>
            </p:nvSpPr>
            <p:spPr>
              <a:xfrm>
                <a:off x="16126266" y="13571120"/>
                <a:ext cx="5251795" cy="585018"/>
              </a:xfrm>
              <a:prstGeom prst="rect">
                <a:avLst/>
              </a:prstGeom>
              <a:solidFill>
                <a:schemeClr val="bg1"/>
              </a:solidFill>
            </p:spPr>
            <p:txBody>
              <a:bodyPr wrap="square" rtlCol="0">
                <a:spAutoFit/>
              </a:bodyPr>
              <a:lstStyle/>
              <a:p>
                <a:r>
                  <a:rPr lang="en-US" sz="1200" dirty="0"/>
                  <a:t>a) PIC from PIC</a:t>
                </a:r>
                <a:r>
                  <a:rPr lang="en-US" sz="1200" baseline="-25000" dirty="0"/>
                  <a:t>CI</a:t>
                </a:r>
                <a:r>
                  <a:rPr lang="en-US" sz="1200" dirty="0"/>
                  <a:t> algorithm</a:t>
                </a:r>
              </a:p>
            </p:txBody>
          </p:sp>
        </p:grpSp>
        <p:pic>
          <p:nvPicPr>
            <p:cNvPr id="2051" name="Picture 3" descr="V:\Catherine\PICAlgorithmWork\DifferencingApproach\L3work\Dec2015_PIC_SeaDAS.t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876" t="13755" r="12621" b="14548"/>
            <a:stretch/>
          </p:blipFill>
          <p:spPr bwMode="auto">
            <a:xfrm>
              <a:off x="4721375" y="1659964"/>
              <a:ext cx="4378114" cy="222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Catherine\PICAlgorithmWork\DifferencingApproach\L3work\Dec2015_PIC_CI.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277" t="13646" r="7671" b="13332"/>
            <a:stretch/>
          </p:blipFill>
          <p:spPr bwMode="auto">
            <a:xfrm>
              <a:off x="0" y="1659964"/>
              <a:ext cx="4691468" cy="2261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5174300" y="4062046"/>
            <a:ext cx="3705225" cy="2491583"/>
            <a:chOff x="5174300" y="4062046"/>
            <a:chExt cx="3705225" cy="2491583"/>
          </a:xfrm>
        </p:grpSpPr>
        <p:grpSp>
          <p:nvGrpSpPr>
            <p:cNvPr id="28" name="Group 27"/>
            <p:cNvGrpSpPr/>
            <p:nvPr/>
          </p:nvGrpSpPr>
          <p:grpSpPr>
            <a:xfrm>
              <a:off x="5174300" y="4062046"/>
              <a:ext cx="3705225" cy="2491583"/>
              <a:chOff x="5174300" y="4062046"/>
              <a:chExt cx="3705225" cy="2491583"/>
            </a:xfrm>
          </p:grpSpPr>
          <p:grpSp>
            <p:nvGrpSpPr>
              <p:cNvPr id="27" name="Group 26"/>
              <p:cNvGrpSpPr/>
              <p:nvPr/>
            </p:nvGrpSpPr>
            <p:grpSpPr>
              <a:xfrm>
                <a:off x="5174300" y="4062046"/>
                <a:ext cx="3705225" cy="2491583"/>
                <a:chOff x="5174300" y="4062046"/>
                <a:chExt cx="3705225" cy="2491583"/>
              </a:xfrm>
            </p:grpSpPr>
            <p:pic>
              <p:nvPicPr>
                <p:cNvPr id="2050" name="Picture 2" descr="V:\Catherine\PICAlgorithmWork\DifferencingApproach\L3work\Dec2015_PIChist.t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74300" y="4062046"/>
                  <a:ext cx="3705225" cy="249158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8081962" y="4325160"/>
                  <a:ext cx="376238" cy="142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8051005" y="4334961"/>
                <a:ext cx="344434" cy="169277"/>
              </a:xfrm>
              <a:prstGeom prst="rect">
                <a:avLst/>
              </a:prstGeom>
              <a:noFill/>
            </p:spPr>
            <p:txBody>
              <a:bodyPr wrap="square" rtlCol="0">
                <a:spAutoFit/>
              </a:bodyPr>
              <a:lstStyle/>
              <a:p>
                <a:r>
                  <a:rPr lang="en-US" sz="500" dirty="0" smtClean="0"/>
                  <a:t>PIC</a:t>
                </a:r>
                <a:r>
                  <a:rPr lang="en-US" sz="500" baseline="-25000" dirty="0" smtClean="0"/>
                  <a:t>CI</a:t>
                </a:r>
                <a:endParaRPr lang="en-US" sz="500" dirty="0"/>
              </a:p>
            </p:txBody>
          </p:sp>
          <p:sp>
            <p:nvSpPr>
              <p:cNvPr id="32" name="TextBox 31"/>
              <p:cNvSpPr txBox="1"/>
              <p:nvPr/>
            </p:nvSpPr>
            <p:spPr>
              <a:xfrm>
                <a:off x="8001000" y="4265712"/>
                <a:ext cx="580935" cy="153888"/>
              </a:xfrm>
              <a:prstGeom prst="rect">
                <a:avLst/>
              </a:prstGeom>
              <a:noFill/>
            </p:spPr>
            <p:txBody>
              <a:bodyPr wrap="square" rtlCol="0">
                <a:spAutoFit/>
              </a:bodyPr>
              <a:lstStyle/>
              <a:p>
                <a:r>
                  <a:rPr lang="en-US" sz="400" dirty="0"/>
                  <a:t>current algorithm</a:t>
                </a:r>
              </a:p>
            </p:txBody>
          </p:sp>
        </p:grpSp>
        <p:sp>
          <p:nvSpPr>
            <p:cNvPr id="29" name="TextBox 28"/>
            <p:cNvSpPr txBox="1"/>
            <p:nvPr/>
          </p:nvSpPr>
          <p:spPr>
            <a:xfrm>
              <a:off x="5174300" y="4190999"/>
              <a:ext cx="348068" cy="276999"/>
            </a:xfrm>
            <a:prstGeom prst="rect">
              <a:avLst/>
            </a:prstGeom>
            <a:solidFill>
              <a:schemeClr val="bg1"/>
            </a:solidFill>
          </p:spPr>
          <p:txBody>
            <a:bodyPr wrap="square" rtlCol="0">
              <a:spAutoFit/>
            </a:bodyPr>
            <a:lstStyle/>
            <a:p>
              <a:r>
                <a:rPr lang="en-US" sz="1200" dirty="0" smtClean="0"/>
                <a:t>c)</a:t>
              </a:r>
              <a:endParaRPr lang="en-US" sz="1200" dirty="0"/>
            </a:p>
          </p:txBody>
        </p:sp>
      </p:grpSp>
      <p:sp>
        <p:nvSpPr>
          <p:cNvPr id="18" name="TextBox 17"/>
          <p:cNvSpPr txBox="1"/>
          <p:nvPr/>
        </p:nvSpPr>
        <p:spPr>
          <a:xfrm>
            <a:off x="6819543" y="6494805"/>
            <a:ext cx="2184572" cy="369332"/>
          </a:xfrm>
          <a:prstGeom prst="rect">
            <a:avLst/>
          </a:prstGeom>
          <a:noFill/>
        </p:spPr>
        <p:txBody>
          <a:bodyPr wrap="none" rtlCol="0">
            <a:spAutoFit/>
          </a:bodyPr>
          <a:lstStyle/>
          <a:p>
            <a:r>
              <a:rPr lang="en-US" dirty="0" smtClean="0"/>
              <a:t>Mitchell et al. in prep</a:t>
            </a:r>
            <a:endParaRPr lang="en-US" dirty="0"/>
          </a:p>
        </p:txBody>
      </p:sp>
      <p:sp>
        <p:nvSpPr>
          <p:cNvPr id="3" name="TextBox 2"/>
          <p:cNvSpPr txBox="1"/>
          <p:nvPr/>
        </p:nvSpPr>
        <p:spPr>
          <a:xfrm>
            <a:off x="7308850" y="4864100"/>
            <a:ext cx="614271" cy="369332"/>
          </a:xfrm>
          <a:prstGeom prst="rect">
            <a:avLst/>
          </a:prstGeom>
          <a:solidFill>
            <a:schemeClr val="bg1"/>
          </a:solidFill>
          <a:ln>
            <a:noFill/>
          </a:ln>
        </p:spPr>
        <p:txBody>
          <a:bodyPr wrap="none" rtlCol="0">
            <a:spAutoFit/>
          </a:bodyPr>
          <a:lstStyle/>
          <a:p>
            <a:r>
              <a:rPr lang="en-US" b="1" dirty="0" smtClean="0">
                <a:solidFill>
                  <a:schemeClr val="accent6">
                    <a:lumMod val="75000"/>
                  </a:schemeClr>
                </a:solidFill>
              </a:rPr>
              <a:t>PIC</a:t>
            </a:r>
            <a:r>
              <a:rPr lang="en-US" b="1" baseline="-25000" dirty="0" smtClean="0">
                <a:solidFill>
                  <a:schemeClr val="accent6">
                    <a:lumMod val="75000"/>
                  </a:schemeClr>
                </a:solidFill>
              </a:rPr>
              <a:t>CI</a:t>
            </a:r>
            <a:endParaRPr lang="en-US" b="1" baseline="-25000" dirty="0">
              <a:solidFill>
                <a:schemeClr val="accent6">
                  <a:lumMod val="75000"/>
                </a:schemeClr>
              </a:solidFill>
            </a:endParaRPr>
          </a:p>
        </p:txBody>
      </p:sp>
      <p:sp>
        <p:nvSpPr>
          <p:cNvPr id="21" name="TextBox 20"/>
          <p:cNvSpPr txBox="1"/>
          <p:nvPr/>
        </p:nvSpPr>
        <p:spPr>
          <a:xfrm>
            <a:off x="5835650" y="4622800"/>
            <a:ext cx="777777" cy="369332"/>
          </a:xfrm>
          <a:prstGeom prst="rect">
            <a:avLst/>
          </a:prstGeom>
          <a:solidFill>
            <a:schemeClr val="bg1"/>
          </a:solidFill>
          <a:ln>
            <a:noFill/>
          </a:ln>
        </p:spPr>
        <p:txBody>
          <a:bodyPr wrap="none" rtlCol="0">
            <a:spAutoFit/>
          </a:bodyPr>
          <a:lstStyle/>
          <a:p>
            <a:r>
              <a:rPr lang="en-US" b="1" dirty="0" smtClean="0">
                <a:solidFill>
                  <a:schemeClr val="accent5">
                    <a:lumMod val="50000"/>
                  </a:schemeClr>
                </a:solidFill>
              </a:rPr>
              <a:t>2B/3B</a:t>
            </a:r>
            <a:endParaRPr lang="en-US" b="1" baseline="-25000" dirty="0">
              <a:solidFill>
                <a:schemeClr val="accent5">
                  <a:lumMod val="50000"/>
                </a:schemeClr>
              </a:solidFill>
            </a:endParaRPr>
          </a:p>
        </p:txBody>
      </p:sp>
      <p:sp>
        <p:nvSpPr>
          <p:cNvPr id="4" name="TextBox 3"/>
          <p:cNvSpPr txBox="1"/>
          <p:nvPr/>
        </p:nvSpPr>
        <p:spPr>
          <a:xfrm>
            <a:off x="198120" y="1706880"/>
            <a:ext cx="511679" cy="769441"/>
          </a:xfrm>
          <a:prstGeom prst="rect">
            <a:avLst/>
          </a:prstGeom>
          <a:noFill/>
        </p:spPr>
        <p:txBody>
          <a:bodyPr wrap="none" rtlCol="0">
            <a:spAutoFit/>
          </a:bodyPr>
          <a:lstStyle/>
          <a:p>
            <a:r>
              <a:rPr lang="en-US" sz="4400" dirty="0" smtClean="0"/>
              <a:t>A</a:t>
            </a:r>
            <a:endParaRPr lang="en-US" sz="4400" dirty="0"/>
          </a:p>
        </p:txBody>
      </p:sp>
      <p:sp>
        <p:nvSpPr>
          <p:cNvPr id="22" name="TextBox 21"/>
          <p:cNvSpPr txBox="1"/>
          <p:nvPr/>
        </p:nvSpPr>
        <p:spPr>
          <a:xfrm>
            <a:off x="4907280" y="1691640"/>
            <a:ext cx="490840" cy="769441"/>
          </a:xfrm>
          <a:prstGeom prst="rect">
            <a:avLst/>
          </a:prstGeom>
          <a:noFill/>
        </p:spPr>
        <p:txBody>
          <a:bodyPr wrap="none" rtlCol="0">
            <a:spAutoFit/>
          </a:bodyPr>
          <a:lstStyle/>
          <a:p>
            <a:r>
              <a:rPr lang="en-US" sz="4400" dirty="0" smtClean="0"/>
              <a:t>B</a:t>
            </a:r>
            <a:endParaRPr lang="en-US" sz="4400" dirty="0"/>
          </a:p>
        </p:txBody>
      </p:sp>
      <p:sp>
        <p:nvSpPr>
          <p:cNvPr id="30" name="TextBox 29"/>
          <p:cNvSpPr txBox="1"/>
          <p:nvPr/>
        </p:nvSpPr>
        <p:spPr>
          <a:xfrm>
            <a:off x="4922520" y="4023360"/>
            <a:ext cx="486030" cy="769441"/>
          </a:xfrm>
          <a:prstGeom prst="rect">
            <a:avLst/>
          </a:prstGeom>
          <a:solidFill>
            <a:schemeClr val="bg1"/>
          </a:solidFill>
        </p:spPr>
        <p:txBody>
          <a:bodyPr wrap="none" rtlCol="0">
            <a:spAutoFit/>
          </a:bodyPr>
          <a:lstStyle/>
          <a:p>
            <a:r>
              <a:rPr lang="en-US" sz="4400" dirty="0" smtClean="0"/>
              <a:t>C</a:t>
            </a:r>
            <a:endParaRPr lang="en-US" sz="4400" dirty="0"/>
          </a:p>
        </p:txBody>
      </p:sp>
      <p:sp>
        <p:nvSpPr>
          <p:cNvPr id="6" name="Date Placeholder 5"/>
          <p:cNvSpPr>
            <a:spLocks noGrp="1"/>
          </p:cNvSpPr>
          <p:nvPr>
            <p:ph type="dt" sz="half" idx="10"/>
          </p:nvPr>
        </p:nvSpPr>
        <p:spPr/>
        <p:txBody>
          <a:bodyPr/>
          <a:lstStyle/>
          <a:p>
            <a:r>
              <a:rPr lang="en-US" smtClean="0"/>
              <a:t>6/8/2016</a:t>
            </a:r>
            <a:endParaRPr lang="en-US"/>
          </a:p>
        </p:txBody>
      </p:sp>
      <p:sp>
        <p:nvSpPr>
          <p:cNvPr id="7" name="Footer Placeholder 6"/>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384580502"/>
      </p:ext>
    </p:extLst>
  </p:cSld>
  <p:clrMapOvr>
    <a:masterClrMapping/>
  </p:clrMapOvr>
  <mc:AlternateContent xmlns:mc="http://schemas.openxmlformats.org/markup-compatibility/2006" xmlns:p14="http://schemas.microsoft.com/office/powerpoint/2010/main">
    <mc:Choice Requires="p14">
      <p:transition spd="slow" p14:dur="2000" advTm="96087"/>
    </mc:Choice>
    <mc:Fallback xmlns="">
      <p:transition spd="slow" advTm="96087"/>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dirty="0"/>
              <a:t>Application to MODIS Aqua </a:t>
            </a:r>
            <a:r>
              <a:rPr lang="en-US" dirty="0" smtClean="0"/>
              <a:t>data</a:t>
            </a:r>
            <a:endParaRPr lang="en-US" dirty="0"/>
          </a:p>
        </p:txBody>
      </p:sp>
      <p:grpSp>
        <p:nvGrpSpPr>
          <p:cNvPr id="5" name="Group 4"/>
          <p:cNvGrpSpPr/>
          <p:nvPr/>
        </p:nvGrpSpPr>
        <p:grpSpPr>
          <a:xfrm>
            <a:off x="15193" y="1752600"/>
            <a:ext cx="8808815" cy="2856035"/>
            <a:chOff x="22535973" y="11941629"/>
            <a:chExt cx="17019179" cy="5518039"/>
          </a:xfrm>
        </p:grpSpPr>
        <p:pic>
          <p:nvPicPr>
            <p:cNvPr id="6" name="Picture 10" descr="V:\Catherine\Conferences &amp; Meetings\OCRT - May 2016\A2008345181500_subset_RGB_colorbar_vertical.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213840" y="12291066"/>
              <a:ext cx="1341312" cy="47340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965695" y="11941629"/>
              <a:ext cx="2961073" cy="594645"/>
            </a:xfrm>
            <a:prstGeom prst="rect">
              <a:avLst/>
            </a:prstGeom>
            <a:noFill/>
          </p:spPr>
          <p:txBody>
            <a:bodyPr wrap="square" rtlCol="0">
              <a:spAutoFit/>
            </a:bodyPr>
            <a:lstStyle/>
            <a:p>
              <a:r>
                <a:rPr lang="en-US" sz="1400" dirty="0"/>
                <a:t>quasi-true color </a:t>
              </a:r>
            </a:p>
          </p:txBody>
        </p:sp>
        <p:sp>
          <p:nvSpPr>
            <p:cNvPr id="8" name="TextBox 7"/>
            <p:cNvSpPr txBox="1"/>
            <p:nvPr/>
          </p:nvSpPr>
          <p:spPr>
            <a:xfrm>
              <a:off x="28586871" y="12058299"/>
              <a:ext cx="3860535" cy="594645"/>
            </a:xfrm>
            <a:prstGeom prst="rect">
              <a:avLst/>
            </a:prstGeom>
            <a:noFill/>
          </p:spPr>
          <p:txBody>
            <a:bodyPr wrap="square" rtlCol="0">
              <a:spAutoFit/>
            </a:bodyPr>
            <a:lstStyle/>
            <a:p>
              <a:r>
                <a:rPr lang="en-US" sz="1400" dirty="0"/>
                <a:t>PIC from PIC</a:t>
              </a:r>
              <a:r>
                <a:rPr lang="en-US" sz="1400" baseline="-25000" dirty="0"/>
                <a:t>CI </a:t>
              </a:r>
              <a:r>
                <a:rPr lang="en-US" sz="1400" dirty="0"/>
                <a:t>algorithm</a:t>
              </a:r>
            </a:p>
          </p:txBody>
        </p:sp>
        <p:sp>
          <p:nvSpPr>
            <p:cNvPr id="9" name="TextBox 8"/>
            <p:cNvSpPr txBox="1"/>
            <p:nvPr/>
          </p:nvSpPr>
          <p:spPr>
            <a:xfrm>
              <a:off x="33519786" y="11983821"/>
              <a:ext cx="4318926" cy="594645"/>
            </a:xfrm>
            <a:prstGeom prst="rect">
              <a:avLst/>
            </a:prstGeom>
            <a:noFill/>
          </p:spPr>
          <p:txBody>
            <a:bodyPr wrap="square" rtlCol="0">
              <a:spAutoFit/>
            </a:bodyPr>
            <a:lstStyle/>
            <a:p>
              <a:r>
                <a:rPr lang="en-US" sz="1400" dirty="0"/>
                <a:t>PIC from current algorithm</a:t>
              </a:r>
            </a:p>
          </p:txBody>
        </p:sp>
        <p:pic>
          <p:nvPicPr>
            <p:cNvPr id="10" name="Picture 5" descr="V:\Catherine\Conferences &amp; Meetings\OCRT - May 2016\A2008345181500_subset_2_RGB.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535973" y="12376376"/>
              <a:ext cx="5276850" cy="45129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7655371" y="12464849"/>
              <a:ext cx="5415504" cy="4994819"/>
              <a:chOff x="27655371" y="12464849"/>
              <a:chExt cx="5415504" cy="4994819"/>
            </a:xfrm>
          </p:grpSpPr>
          <p:grpSp>
            <p:nvGrpSpPr>
              <p:cNvPr id="18" name="Group 17"/>
              <p:cNvGrpSpPr/>
              <p:nvPr/>
            </p:nvGrpSpPr>
            <p:grpSpPr>
              <a:xfrm>
                <a:off x="27655371" y="12464849"/>
                <a:ext cx="5292761" cy="4512904"/>
                <a:chOff x="27655371" y="12464849"/>
                <a:chExt cx="5292761" cy="4512904"/>
              </a:xfrm>
            </p:grpSpPr>
            <p:pic>
              <p:nvPicPr>
                <p:cNvPr id="20" name="Picture 4" descr="V:\Catherine\Conferences &amp; Meetings\OCRT - May 2016\A2008345181500_subset_2_pic_ci.t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9831"/>
                <a:stretch/>
              </p:blipFill>
              <p:spPr bwMode="auto">
                <a:xfrm>
                  <a:off x="27655371" y="12464849"/>
                  <a:ext cx="5292761" cy="451290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27994018" y="14873406"/>
                  <a:ext cx="792063" cy="7900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763037" y="13422770"/>
                  <a:ext cx="1145218" cy="22406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0780470" y="16448774"/>
                <a:ext cx="2290405" cy="1010894"/>
              </a:xfrm>
              <a:prstGeom prst="rect">
                <a:avLst/>
              </a:prstGeom>
              <a:solidFill>
                <a:schemeClr val="bg1"/>
              </a:solidFill>
            </p:spPr>
            <p:txBody>
              <a:bodyPr wrap="square" rtlCol="0">
                <a:spAutoFit/>
              </a:bodyPr>
              <a:lstStyle/>
              <a:p>
                <a:r>
                  <a:rPr lang="en-US" sz="1400" dirty="0"/>
                  <a:t># valid pixels: </a:t>
                </a:r>
              </a:p>
              <a:p>
                <a:r>
                  <a:rPr lang="en-US" sz="1400" dirty="0"/>
                  <a:t>176,061</a:t>
                </a:r>
              </a:p>
            </p:txBody>
          </p:sp>
        </p:grpSp>
        <p:grpSp>
          <p:nvGrpSpPr>
            <p:cNvPr id="12" name="Group 11"/>
            <p:cNvGrpSpPr/>
            <p:nvPr/>
          </p:nvGrpSpPr>
          <p:grpSpPr>
            <a:xfrm>
              <a:off x="32746950" y="12401635"/>
              <a:ext cx="5458469" cy="5002238"/>
              <a:chOff x="32746950" y="12401635"/>
              <a:chExt cx="5458469" cy="5002238"/>
            </a:xfrm>
          </p:grpSpPr>
          <p:grpSp>
            <p:nvGrpSpPr>
              <p:cNvPr id="13" name="Group 12"/>
              <p:cNvGrpSpPr/>
              <p:nvPr/>
            </p:nvGrpSpPr>
            <p:grpSpPr>
              <a:xfrm>
                <a:off x="32746950" y="12401635"/>
                <a:ext cx="5276850" cy="4512904"/>
                <a:chOff x="32746950" y="12401635"/>
                <a:chExt cx="5276850" cy="4512904"/>
              </a:xfrm>
            </p:grpSpPr>
            <p:pic>
              <p:nvPicPr>
                <p:cNvPr id="15" name="Picture 3" descr="V:\Catherine\Conferences &amp; Meetings\OCRT - May 2016\A2008345181500_subset_2_pic.ti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746950" y="12401635"/>
                  <a:ext cx="5276850" cy="4512904"/>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070873" y="14873406"/>
                  <a:ext cx="792062" cy="79003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878582" y="13422769"/>
                  <a:ext cx="1145218" cy="22406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5933281" y="16392979"/>
                <a:ext cx="2272138" cy="1010894"/>
              </a:xfrm>
              <a:prstGeom prst="rect">
                <a:avLst/>
              </a:prstGeom>
              <a:solidFill>
                <a:schemeClr val="bg1"/>
              </a:solidFill>
            </p:spPr>
            <p:txBody>
              <a:bodyPr wrap="square" rtlCol="0">
                <a:spAutoFit/>
              </a:bodyPr>
              <a:lstStyle/>
              <a:p>
                <a:r>
                  <a:rPr lang="en-US" sz="1400" dirty="0"/>
                  <a:t># valid pixels: </a:t>
                </a:r>
              </a:p>
              <a:p>
                <a:r>
                  <a:rPr lang="en-US" sz="1400" dirty="0"/>
                  <a:t>173,898</a:t>
                </a:r>
              </a:p>
            </p:txBody>
          </p:sp>
        </p:grpSp>
      </p:grpSp>
      <p:sp>
        <p:nvSpPr>
          <p:cNvPr id="23" name="TextBox 22"/>
          <p:cNvSpPr txBox="1"/>
          <p:nvPr/>
        </p:nvSpPr>
        <p:spPr>
          <a:xfrm>
            <a:off x="228600" y="5029200"/>
            <a:ext cx="8763000" cy="1252085"/>
          </a:xfrm>
          <a:prstGeom prst="rect">
            <a:avLst/>
          </a:prstGeom>
          <a:noFill/>
        </p:spPr>
        <p:txBody>
          <a:bodyPr wrap="square" lIns="20775" tIns="10388" rIns="20775" bIns="10388" rtlCol="0">
            <a:spAutoFit/>
          </a:bodyPr>
          <a:lstStyle/>
          <a:p>
            <a:r>
              <a:rPr lang="en-US" sz="2000" dirty="0" smtClean="0"/>
              <a:t>The </a:t>
            </a:r>
            <a:r>
              <a:rPr lang="en-US" sz="2000" dirty="0"/>
              <a:t>Patagonian </a:t>
            </a:r>
            <a:r>
              <a:rPr lang="en-US" sz="2000" dirty="0" smtClean="0"/>
              <a:t>Shelf, </a:t>
            </a:r>
            <a:r>
              <a:rPr lang="en-US" sz="2000" dirty="0"/>
              <a:t>10</a:t>
            </a:r>
            <a:r>
              <a:rPr lang="en-US" sz="2000" baseline="30000" dirty="0"/>
              <a:t>th</a:t>
            </a:r>
            <a:r>
              <a:rPr lang="en-US" sz="2000" dirty="0"/>
              <a:t> December 2008, with two regions of interest (ROI) highlighted.  Both ROIs show areas where the PIC</a:t>
            </a:r>
            <a:r>
              <a:rPr lang="en-US" sz="2000" baseline="-25000" dirty="0"/>
              <a:t>CI</a:t>
            </a:r>
            <a:r>
              <a:rPr lang="en-US" sz="2000" dirty="0"/>
              <a:t> algorithm is more resistant to atmospheric effects than the current algorithm, with less speckling evident in the rectangular ROI and more data recovered in the circular ROI for the PIC</a:t>
            </a:r>
            <a:r>
              <a:rPr lang="en-US" sz="2000" baseline="-25000" dirty="0"/>
              <a:t>CI</a:t>
            </a:r>
            <a:r>
              <a:rPr lang="en-US" sz="2000" dirty="0"/>
              <a:t> algorithm. </a:t>
            </a:r>
          </a:p>
        </p:txBody>
      </p:sp>
      <p:sp>
        <p:nvSpPr>
          <p:cNvPr id="2" name="Date Placeholder 1"/>
          <p:cNvSpPr>
            <a:spLocks noGrp="1"/>
          </p:cNvSpPr>
          <p:nvPr>
            <p:ph type="dt" sz="half" idx="10"/>
          </p:nvPr>
        </p:nvSpPr>
        <p:spPr/>
        <p:txBody>
          <a:bodyPr/>
          <a:lstStyle/>
          <a:p>
            <a:r>
              <a:rPr lang="en-US" smtClean="0"/>
              <a:t>6/8/2016</a:t>
            </a:r>
            <a:endParaRPr lang="en-US"/>
          </a:p>
        </p:txBody>
      </p:sp>
      <p:sp>
        <p:nvSpPr>
          <p:cNvPr id="3" name="Footer Placeholder 2"/>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1210339870"/>
      </p:ext>
    </p:extLst>
  </p:cSld>
  <p:clrMapOvr>
    <a:masterClrMapping/>
  </p:clrMapOvr>
  <mc:AlternateContent xmlns:mc="http://schemas.openxmlformats.org/markup-compatibility/2006" xmlns:p14="http://schemas.microsoft.com/office/powerpoint/2010/main">
    <mc:Choice Requires="p14">
      <p:transition spd="slow" p14:dur="2000" advTm="37602"/>
    </mc:Choice>
    <mc:Fallback xmlns="">
      <p:transition spd="slow" advTm="37602"/>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11" tIns="45705" rIns="91411" bIns="45705" rtlCol="0" anchor="ctr">
            <a:normAutofit/>
          </a:bodyPr>
          <a:lstStyle>
            <a:lvl1pPr algn="ctr" defTabSz="914107" rtl="0" eaLnBrk="1" latinLnBrk="0" hangingPunct="1">
              <a:spcBef>
                <a:spcPct val="0"/>
              </a:spcBef>
              <a:buNone/>
              <a:defRPr sz="4400" kern="1200">
                <a:solidFill>
                  <a:schemeClr val="tx1"/>
                </a:solidFill>
                <a:latin typeface="+mj-lt"/>
                <a:ea typeface="+mj-ea"/>
                <a:cs typeface="+mj-cs"/>
              </a:defRPr>
            </a:lvl1pPr>
          </a:lstStyle>
          <a:p>
            <a:r>
              <a:rPr lang="en-US" smtClean="0"/>
              <a:t>Application to MODIS Aqua data</a:t>
            </a:r>
            <a:endParaRPr lang="en-US" dirty="0"/>
          </a:p>
        </p:txBody>
      </p:sp>
      <p:sp>
        <p:nvSpPr>
          <p:cNvPr id="5" name="TextBox 4"/>
          <p:cNvSpPr txBox="1"/>
          <p:nvPr/>
        </p:nvSpPr>
        <p:spPr>
          <a:xfrm>
            <a:off x="219622" y="5486400"/>
            <a:ext cx="8467178" cy="944309"/>
          </a:xfrm>
          <a:prstGeom prst="rect">
            <a:avLst/>
          </a:prstGeom>
          <a:noFill/>
        </p:spPr>
        <p:txBody>
          <a:bodyPr wrap="square" lIns="20775" tIns="10388" rIns="20775" bIns="10388" rtlCol="0">
            <a:spAutoFit/>
          </a:bodyPr>
          <a:lstStyle/>
          <a:p>
            <a:r>
              <a:rPr lang="en-US" sz="2000" dirty="0" smtClean="0"/>
              <a:t>The </a:t>
            </a:r>
            <a:r>
              <a:rPr lang="en-US" sz="2000" dirty="0"/>
              <a:t>low CHL Atlantic </a:t>
            </a:r>
            <a:r>
              <a:rPr lang="en-US" sz="2000" dirty="0" smtClean="0"/>
              <a:t>gyre, 3</a:t>
            </a:r>
            <a:r>
              <a:rPr lang="en-US" sz="2000" baseline="30000" dirty="0" smtClean="0"/>
              <a:t>rd</a:t>
            </a:r>
            <a:r>
              <a:rPr lang="en-US" sz="2000" dirty="0" smtClean="0"/>
              <a:t> </a:t>
            </a:r>
            <a:r>
              <a:rPr lang="en-US" sz="2000" dirty="0"/>
              <a:t>October 2011. The highlighted region shows how more detail is obtained at lower PIC levels with the PIC</a:t>
            </a:r>
            <a:r>
              <a:rPr lang="en-US" sz="2000" baseline="-25000" dirty="0"/>
              <a:t>CI</a:t>
            </a:r>
            <a:r>
              <a:rPr lang="en-US" sz="2000" dirty="0"/>
              <a:t> algorithm.  The yellow region in the PIC</a:t>
            </a:r>
            <a:r>
              <a:rPr lang="en-US" sz="2000" baseline="-25000" dirty="0"/>
              <a:t>CI </a:t>
            </a:r>
            <a:r>
              <a:rPr lang="en-US" sz="2000" dirty="0"/>
              <a:t>algorithm image is where PIC was calculated to be negative.</a:t>
            </a:r>
          </a:p>
        </p:txBody>
      </p:sp>
      <p:grpSp>
        <p:nvGrpSpPr>
          <p:cNvPr id="6" name="Group 5"/>
          <p:cNvGrpSpPr/>
          <p:nvPr/>
        </p:nvGrpSpPr>
        <p:grpSpPr>
          <a:xfrm>
            <a:off x="-228600" y="1635230"/>
            <a:ext cx="9302739" cy="3168972"/>
            <a:chOff x="22370741" y="18467949"/>
            <a:chExt cx="18851481" cy="6421747"/>
          </a:xfrm>
        </p:grpSpPr>
        <p:sp>
          <p:nvSpPr>
            <p:cNvPr id="11" name="TextBox 10"/>
            <p:cNvSpPr txBox="1"/>
            <p:nvPr/>
          </p:nvSpPr>
          <p:spPr>
            <a:xfrm>
              <a:off x="39665226" y="23885998"/>
              <a:ext cx="1556996" cy="841984"/>
            </a:xfrm>
            <a:prstGeom prst="rect">
              <a:avLst/>
            </a:prstGeom>
            <a:noFill/>
          </p:spPr>
          <p:txBody>
            <a:bodyPr wrap="square" rtlCol="0">
              <a:spAutoFit/>
            </a:bodyPr>
            <a:lstStyle/>
            <a:p>
              <a:r>
                <a:rPr lang="en-US" sz="1050" dirty="0"/>
                <a:t>negative PIC</a:t>
              </a:r>
            </a:p>
          </p:txBody>
        </p:sp>
        <p:grpSp>
          <p:nvGrpSpPr>
            <p:cNvPr id="7" name="Group 6"/>
            <p:cNvGrpSpPr/>
            <p:nvPr/>
          </p:nvGrpSpPr>
          <p:grpSpPr>
            <a:xfrm>
              <a:off x="22370741" y="18467949"/>
              <a:ext cx="18229956" cy="6197281"/>
              <a:chOff x="23551196" y="17888737"/>
              <a:chExt cx="18229956" cy="6197281"/>
            </a:xfrm>
          </p:grpSpPr>
          <p:grpSp>
            <p:nvGrpSpPr>
              <p:cNvPr id="14" name="Group 13"/>
              <p:cNvGrpSpPr/>
              <p:nvPr/>
            </p:nvGrpSpPr>
            <p:grpSpPr>
              <a:xfrm>
                <a:off x="23551196" y="18574799"/>
                <a:ext cx="18229956" cy="5511219"/>
                <a:chOff x="23562103" y="17973968"/>
                <a:chExt cx="18229956" cy="5511219"/>
              </a:xfrm>
            </p:grpSpPr>
            <p:pic>
              <p:nvPicPr>
                <p:cNvPr id="18" name="Picture 17" descr="V:\Catherine\Conferences &amp; Meetings\OCRT - May 2016\A2011276141000_subset_RGB.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62103" y="18071397"/>
                  <a:ext cx="7135728" cy="50928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V:\Catherine\Conferences &amp; Meetings\OCRT - May 2016\A2011276141000_subset_colorbar_vertic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93344" y="18195503"/>
                  <a:ext cx="1398715" cy="459851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4973604" y="17973968"/>
                  <a:ext cx="5042297" cy="5511219"/>
                  <a:chOff x="31729124" y="17905132"/>
                  <a:chExt cx="9319362" cy="10186042"/>
                </a:xfrm>
              </p:grpSpPr>
              <p:sp>
                <p:nvSpPr>
                  <p:cNvPr id="24" name="Rectangle 23"/>
                  <p:cNvSpPr/>
                  <p:nvPr/>
                </p:nvSpPr>
                <p:spPr>
                  <a:xfrm>
                    <a:off x="31729124" y="18239194"/>
                    <a:ext cx="9319362" cy="900549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4" descr="V:\Catherine\Conferences &amp; Meetings\OCRT - May 2016\A2011276141000_subset_pic.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481" r="24312"/>
                  <a:stretch/>
                </p:blipFill>
                <p:spPr bwMode="auto">
                  <a:xfrm>
                    <a:off x="31833017" y="17905132"/>
                    <a:ext cx="9020947" cy="101860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29834056" y="18185685"/>
                  <a:ext cx="4918644" cy="4851539"/>
                  <a:chOff x="27989145" y="18395522"/>
                  <a:chExt cx="5999916" cy="5918061"/>
                </a:xfrm>
              </p:grpSpPr>
              <p:sp>
                <p:nvSpPr>
                  <p:cNvPr id="22" name="Rectangle 21"/>
                  <p:cNvSpPr/>
                  <p:nvPr/>
                </p:nvSpPr>
                <p:spPr>
                  <a:xfrm>
                    <a:off x="27989145" y="18395522"/>
                    <a:ext cx="5987890" cy="591806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6" descr="V:\Catherine\Conferences &amp; Meetings\OCRT - May 2016\A2011276141000_subset_pic-ci_mask.ti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78" t="2064" r="16536" b="2224"/>
                  <a:stretch/>
                </p:blipFill>
                <p:spPr bwMode="auto">
                  <a:xfrm>
                    <a:off x="28025129" y="18439264"/>
                    <a:ext cx="5963932" cy="58461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p:cNvSpPr txBox="1"/>
              <p:nvPr/>
            </p:nvSpPr>
            <p:spPr>
              <a:xfrm>
                <a:off x="25604657" y="17972166"/>
                <a:ext cx="3752816" cy="686061"/>
              </a:xfrm>
              <a:prstGeom prst="rect">
                <a:avLst/>
              </a:prstGeom>
              <a:noFill/>
            </p:spPr>
            <p:txBody>
              <a:bodyPr wrap="square" rtlCol="0">
                <a:spAutoFit/>
              </a:bodyPr>
              <a:lstStyle/>
              <a:p>
                <a:r>
                  <a:rPr lang="en-US" sz="1600" dirty="0"/>
                  <a:t>quasi-true color </a:t>
                </a:r>
              </a:p>
            </p:txBody>
          </p:sp>
          <p:sp>
            <p:nvSpPr>
              <p:cNvPr id="16" name="TextBox 15"/>
              <p:cNvSpPr txBox="1"/>
              <p:nvPr/>
            </p:nvSpPr>
            <p:spPr>
              <a:xfrm>
                <a:off x="30329700" y="17972166"/>
                <a:ext cx="4420761" cy="686061"/>
              </a:xfrm>
              <a:prstGeom prst="rect">
                <a:avLst/>
              </a:prstGeom>
              <a:noFill/>
            </p:spPr>
            <p:txBody>
              <a:bodyPr wrap="square" rtlCol="0">
                <a:spAutoFit/>
              </a:bodyPr>
              <a:lstStyle/>
              <a:p>
                <a:r>
                  <a:rPr lang="en-US" sz="1600" dirty="0"/>
                  <a:t>PIC from PIC</a:t>
                </a:r>
                <a:r>
                  <a:rPr lang="en-US" sz="1600" baseline="-25000" dirty="0"/>
                  <a:t>CI </a:t>
                </a:r>
                <a:r>
                  <a:rPr lang="en-US" sz="1600" dirty="0"/>
                  <a:t>algorithm</a:t>
                </a:r>
              </a:p>
            </p:txBody>
          </p:sp>
          <p:sp>
            <p:nvSpPr>
              <p:cNvPr id="17" name="TextBox 16"/>
              <p:cNvSpPr txBox="1"/>
              <p:nvPr/>
            </p:nvSpPr>
            <p:spPr>
              <a:xfrm>
                <a:off x="35140647" y="17888737"/>
                <a:ext cx="5011368" cy="686061"/>
              </a:xfrm>
              <a:prstGeom prst="rect">
                <a:avLst/>
              </a:prstGeom>
              <a:noFill/>
            </p:spPr>
            <p:txBody>
              <a:bodyPr wrap="square" rtlCol="0">
                <a:spAutoFit/>
              </a:bodyPr>
              <a:lstStyle/>
              <a:p>
                <a:r>
                  <a:rPr lang="en-US" sz="1600" dirty="0"/>
                  <a:t>PIC from </a:t>
                </a:r>
                <a:r>
                  <a:rPr lang="en-US" sz="1600" dirty="0" smtClean="0"/>
                  <a:t>2B/3B </a:t>
                </a:r>
                <a:r>
                  <a:rPr lang="en-US" sz="1600" dirty="0"/>
                  <a:t>algorithm</a:t>
                </a:r>
              </a:p>
            </p:txBody>
          </p:sp>
        </p:grpSp>
        <p:sp>
          <p:nvSpPr>
            <p:cNvPr id="8" name="TextBox 7"/>
            <p:cNvSpPr txBox="1"/>
            <p:nvPr/>
          </p:nvSpPr>
          <p:spPr>
            <a:xfrm>
              <a:off x="30997762" y="23704682"/>
              <a:ext cx="2686759" cy="1185014"/>
            </a:xfrm>
            <a:prstGeom prst="rect">
              <a:avLst/>
            </a:prstGeom>
            <a:solidFill>
              <a:schemeClr val="bg1"/>
            </a:solidFill>
          </p:spPr>
          <p:txBody>
            <a:bodyPr wrap="square" rtlCol="0">
              <a:spAutoFit/>
            </a:bodyPr>
            <a:lstStyle/>
            <a:p>
              <a:r>
                <a:rPr lang="en-US" sz="1600" dirty="0"/>
                <a:t># valid pixels: </a:t>
              </a:r>
            </a:p>
            <a:p>
              <a:r>
                <a:rPr lang="en-US" sz="1600" dirty="0"/>
                <a:t>341,207</a:t>
              </a:r>
            </a:p>
          </p:txBody>
        </p:sp>
        <p:sp>
          <p:nvSpPr>
            <p:cNvPr id="9" name="TextBox 8"/>
            <p:cNvSpPr txBox="1"/>
            <p:nvPr/>
          </p:nvSpPr>
          <p:spPr>
            <a:xfrm>
              <a:off x="36022164" y="23682524"/>
              <a:ext cx="2851906" cy="1185014"/>
            </a:xfrm>
            <a:prstGeom prst="rect">
              <a:avLst/>
            </a:prstGeom>
            <a:solidFill>
              <a:schemeClr val="bg1"/>
            </a:solidFill>
          </p:spPr>
          <p:txBody>
            <a:bodyPr wrap="square" rtlCol="0">
              <a:spAutoFit/>
            </a:bodyPr>
            <a:lstStyle/>
            <a:p>
              <a:r>
                <a:rPr lang="en-US" sz="1600" dirty="0"/>
                <a:t># valid pixels: </a:t>
              </a:r>
            </a:p>
            <a:p>
              <a:r>
                <a:rPr lang="en-US" sz="1600" dirty="0"/>
                <a:t>404,012</a:t>
              </a:r>
            </a:p>
          </p:txBody>
        </p:sp>
        <p:pic>
          <p:nvPicPr>
            <p:cNvPr id="10" name="Picture 16" descr="V:\Catherine\Conferences &amp; Meetings\OCRT - May 2016\A2011276141000_subset_pic-ci_mask.tif"/>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9201983" y="24103259"/>
              <a:ext cx="401972" cy="2797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Oval 11"/>
            <p:cNvSpPr/>
            <p:nvPr/>
          </p:nvSpPr>
          <p:spPr>
            <a:xfrm>
              <a:off x="32004944" y="19407894"/>
              <a:ext cx="672401" cy="9695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228763" y="19460012"/>
              <a:ext cx="672401" cy="9695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smtClean="0"/>
              <a:t>6/8/2016</a:t>
            </a:r>
            <a:endParaRPr lang="en-US"/>
          </a:p>
        </p:txBody>
      </p:sp>
      <p:sp>
        <p:nvSpPr>
          <p:cNvPr id="3" name="Footer Placeholder 2"/>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897967612"/>
      </p:ext>
    </p:extLst>
  </p:cSld>
  <p:clrMapOvr>
    <a:masterClrMapping/>
  </p:clrMapOvr>
  <mc:AlternateContent xmlns:mc="http://schemas.openxmlformats.org/markup-compatibility/2006" xmlns:p14="http://schemas.microsoft.com/office/powerpoint/2010/main">
    <mc:Choice Requires="p14">
      <p:transition spd="slow" p14:dur="2000" advTm="86423"/>
    </mc:Choice>
    <mc:Fallback xmlns="">
      <p:transition spd="slow" advTm="86423"/>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03"/>
            <a:ext cx="8229600" cy="1143000"/>
          </a:xfrm>
        </p:spPr>
        <p:txBody>
          <a:bodyPr/>
          <a:lstStyle/>
          <a:p>
            <a:r>
              <a:rPr lang="en-US" dirty="0" smtClean="0"/>
              <a:t>Conclusions/Summary</a:t>
            </a:r>
            <a:endParaRPr lang="en-US" dirty="0"/>
          </a:p>
        </p:txBody>
      </p:sp>
      <p:sp>
        <p:nvSpPr>
          <p:cNvPr id="4" name="TextBox 3"/>
          <p:cNvSpPr txBox="1"/>
          <p:nvPr/>
        </p:nvSpPr>
        <p:spPr>
          <a:xfrm>
            <a:off x="228600" y="1309245"/>
            <a:ext cx="8610600" cy="4812034"/>
          </a:xfrm>
          <a:prstGeom prst="rect">
            <a:avLst/>
          </a:prstGeom>
          <a:noFill/>
        </p:spPr>
        <p:txBody>
          <a:bodyPr wrap="square" lIns="20775" tIns="10388" rIns="20775" bIns="10388" rtlCol="0">
            <a:spAutoFit/>
          </a:bodyPr>
          <a:lstStyle/>
          <a:p>
            <a:pPr marL="155814" indent="-155814">
              <a:buFont typeface="Arial" panose="020B0604020202020204" pitchFamily="34" charset="0"/>
              <a:buChar char="•"/>
            </a:pPr>
            <a:r>
              <a:rPr lang="en-US" sz="2800" dirty="0"/>
              <a:t>In very clear waters with low </a:t>
            </a:r>
            <a:r>
              <a:rPr lang="en-US" sz="2800" i="1" dirty="0" err="1"/>
              <a:t>R</a:t>
            </a:r>
            <a:r>
              <a:rPr lang="en-US" sz="2800" i="1" baseline="-25000" dirty="0" err="1"/>
              <a:t>rs</a:t>
            </a:r>
            <a:r>
              <a:rPr lang="en-US" sz="2800" i="1" dirty="0"/>
              <a:t> </a:t>
            </a:r>
            <a:r>
              <a:rPr lang="en-US" sz="2800" dirty="0"/>
              <a:t>signals, PIC from the PIC</a:t>
            </a:r>
            <a:r>
              <a:rPr lang="en-US" sz="2800" baseline="-25000" dirty="0"/>
              <a:t>CI </a:t>
            </a:r>
            <a:r>
              <a:rPr lang="en-US" sz="2800" dirty="0"/>
              <a:t>algorithm can be negative, resulting in a reduced number of </a:t>
            </a:r>
            <a:r>
              <a:rPr lang="en-US" sz="2800" dirty="0" smtClean="0"/>
              <a:t>retrievals.</a:t>
            </a:r>
            <a:endParaRPr lang="en-US" sz="2800" i="1" dirty="0"/>
          </a:p>
          <a:p>
            <a:pPr marL="155814" indent="-155814">
              <a:buFont typeface="Arial" panose="020B0604020202020204" pitchFamily="34" charset="0"/>
              <a:buChar char="•"/>
            </a:pPr>
            <a:r>
              <a:rPr lang="en-US" sz="2800" dirty="0"/>
              <a:t>There is no hard cut off using the PIC</a:t>
            </a:r>
            <a:r>
              <a:rPr lang="en-US" sz="2800" baseline="-25000" dirty="0"/>
              <a:t>CI </a:t>
            </a:r>
            <a:r>
              <a:rPr lang="en-US" sz="2800" dirty="0"/>
              <a:t>algorithm (compared to current algorithm), resulting in a natural lognormal distribution of PIC across the </a:t>
            </a:r>
            <a:r>
              <a:rPr lang="en-US" sz="2800" dirty="0" smtClean="0"/>
              <a:t>globe, </a:t>
            </a:r>
            <a:r>
              <a:rPr lang="en-US" sz="2800" dirty="0"/>
              <a:t>with slightly higher mean value of PIC. </a:t>
            </a:r>
          </a:p>
          <a:p>
            <a:pPr marL="155814" indent="-155814">
              <a:spcAft>
                <a:spcPts val="409"/>
              </a:spcAft>
              <a:buFont typeface="Arial" panose="020B0604020202020204" pitchFamily="34" charset="0"/>
              <a:buChar char="•"/>
            </a:pPr>
            <a:r>
              <a:rPr lang="en-US" sz="2800" dirty="0"/>
              <a:t>The PIC</a:t>
            </a:r>
            <a:r>
              <a:rPr lang="en-US" sz="2800" baseline="-25000" dirty="0"/>
              <a:t>CI </a:t>
            </a:r>
            <a:r>
              <a:rPr lang="en-US" sz="2800" dirty="0"/>
              <a:t>algorithm is more resistant to atmospheric effects (as evidenced by (</a:t>
            </a:r>
            <a:r>
              <a:rPr lang="en-US" sz="2800" dirty="0" err="1"/>
              <a:t>i</a:t>
            </a:r>
            <a:r>
              <a:rPr lang="en-US" sz="2800" dirty="0"/>
              <a:t>) less speckling and (ii) more data in regions were the </a:t>
            </a:r>
            <a:r>
              <a:rPr lang="en-US" sz="2800" dirty="0" smtClean="0"/>
              <a:t>2B/3B </a:t>
            </a:r>
            <a:r>
              <a:rPr lang="en-US" sz="2800" dirty="0"/>
              <a:t>algorithm </a:t>
            </a:r>
            <a:r>
              <a:rPr lang="en-US" sz="2800" dirty="0" smtClean="0"/>
              <a:t>fails).</a:t>
            </a:r>
          </a:p>
          <a:p>
            <a:pPr marL="155814" indent="-155814">
              <a:spcAft>
                <a:spcPts val="409"/>
              </a:spcAft>
              <a:buFont typeface="Arial" panose="020B0604020202020204" pitchFamily="34" charset="0"/>
              <a:buChar char="•"/>
            </a:pPr>
            <a:r>
              <a:rPr lang="en-US" sz="2800" dirty="0" smtClean="0"/>
              <a:t>Thank you!</a:t>
            </a:r>
          </a:p>
        </p:txBody>
      </p:sp>
      <p:sp>
        <p:nvSpPr>
          <p:cNvPr id="3" name="Date Placeholder 2"/>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3287053397"/>
      </p:ext>
    </p:extLst>
  </p:cSld>
  <p:clrMapOvr>
    <a:masterClrMapping/>
  </p:clrMapOvr>
  <mc:AlternateContent xmlns:mc="http://schemas.openxmlformats.org/markup-compatibility/2006" xmlns:p14="http://schemas.microsoft.com/office/powerpoint/2010/main">
    <mc:Choice Requires="p14">
      <p:transition spd="slow" p14:dur="2000" advTm="37982"/>
    </mc:Choice>
    <mc:Fallback xmlns="">
      <p:transition spd="slow" advTm="3798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status of the 2-band/3-band PIC algorithm</a:t>
            </a:r>
            <a:endParaRPr lang="en-US" dirty="0"/>
          </a:p>
        </p:txBody>
      </p:sp>
      <p:sp>
        <p:nvSpPr>
          <p:cNvPr id="3" name="Content Placeholder 2"/>
          <p:cNvSpPr>
            <a:spLocks noGrp="1"/>
          </p:cNvSpPr>
          <p:nvPr>
            <p:ph idx="1"/>
          </p:nvPr>
        </p:nvSpPr>
        <p:spPr>
          <a:xfrm>
            <a:off x="401782" y="1905000"/>
            <a:ext cx="8229600" cy="3512127"/>
          </a:xfrm>
        </p:spPr>
        <p:txBody>
          <a:bodyPr/>
          <a:lstStyle/>
          <a:p>
            <a:r>
              <a:rPr lang="en-US" dirty="0" smtClean="0"/>
              <a:t>PIC retrievals by VIIRS and MODIS are similar, except VIIRS has not been validated in any large, high concentration blooms</a:t>
            </a:r>
          </a:p>
          <a:p>
            <a:r>
              <a:rPr lang="en-US" dirty="0" smtClean="0"/>
              <a:t>Latest processing, incorporating 2015 cruises…algorithm coefficients are further refined but change is incremental</a:t>
            </a:r>
            <a:endParaRPr lang="en-US" dirty="0"/>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3478760329"/>
      </p:ext>
    </p:extLst>
  </p:cSld>
  <p:clrMapOvr>
    <a:masterClrMapping/>
  </p:clrMapOvr>
  <mc:AlternateContent xmlns:mc="http://schemas.openxmlformats.org/markup-compatibility/2006" xmlns:p14="http://schemas.microsoft.com/office/powerpoint/2010/main">
    <mc:Choice Requires="p14">
      <p:transition spd="slow" p14:dur="2000" advTm="41316"/>
    </mc:Choice>
    <mc:Fallback xmlns="">
      <p:transition spd="slow" advTm="41316"/>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 by VIIRS and MODIS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142264" y="1731819"/>
            <a:ext cx="6311482" cy="474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175727836"/>
      </p:ext>
    </p:extLst>
  </p:cSld>
  <p:clrMapOvr>
    <a:masterClrMapping/>
  </p:clrMapOvr>
  <mc:AlternateContent xmlns:mc="http://schemas.openxmlformats.org/markup-compatibility/2006" xmlns:p14="http://schemas.microsoft.com/office/powerpoint/2010/main">
    <mc:Choice Requires="p14">
      <p:transition spd="slow" p14:dur="2000" advTm="51471"/>
    </mc:Choice>
    <mc:Fallback xmlns="">
      <p:transition spd="slow" advTm="51471"/>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 between </a:t>
            </a:r>
            <a:r>
              <a:rPr lang="en-US" dirty="0" err="1" smtClean="0"/>
              <a:t>chl</a:t>
            </a:r>
            <a:r>
              <a:rPr lang="en-US" dirty="0" smtClean="0"/>
              <a:t> and </a:t>
            </a:r>
            <a:br>
              <a:rPr lang="en-US" dirty="0" smtClean="0"/>
            </a:br>
            <a:r>
              <a:rPr lang="en-US" dirty="0" smtClean="0"/>
              <a:t>acid-labile b</a:t>
            </a:r>
            <a:r>
              <a:rPr lang="en-US" baseline="-25000" dirty="0" smtClean="0"/>
              <a:t>bp531</a:t>
            </a:r>
            <a:endParaRPr lang="en-US" baseline="-25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252960" y="1600200"/>
            <a:ext cx="663807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smtClean="0"/>
              <a:t>6/8/2016</a:t>
            </a:r>
            <a:endParaRPr lang="en-US"/>
          </a:p>
        </p:txBody>
      </p:sp>
      <p:sp>
        <p:nvSpPr>
          <p:cNvPr id="4" name="Footer Placeholder 3"/>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1491642890"/>
      </p:ext>
    </p:extLst>
  </p:cSld>
  <p:clrMapOvr>
    <a:masterClrMapping/>
  </p:clrMapOvr>
  <mc:AlternateContent xmlns:mc="http://schemas.openxmlformats.org/markup-compatibility/2006" xmlns:p14="http://schemas.microsoft.com/office/powerpoint/2010/main">
    <mc:Choice Requires="p14">
      <p:transition spd="slow" p14:dur="2000" advTm="135144"/>
    </mc:Choice>
    <mc:Fallback xmlns="">
      <p:transition spd="slow" advTm="135144"/>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differencing algorithm for PIC</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6/8/2016</a:t>
            </a:r>
            <a:endParaRPr lang="en-US"/>
          </a:p>
        </p:txBody>
      </p:sp>
      <p:sp>
        <p:nvSpPr>
          <p:cNvPr id="5" name="Footer Placeholder 4"/>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3917406860"/>
      </p:ext>
    </p:extLst>
  </p:cSld>
  <p:clrMapOvr>
    <a:masterClrMapping/>
  </p:clrMapOvr>
  <mc:AlternateContent xmlns:mc="http://schemas.openxmlformats.org/markup-compatibility/2006" xmlns:p14="http://schemas.microsoft.com/office/powerpoint/2010/main">
    <mc:Choice Requires="p14">
      <p:transition spd="slow" p14:dur="2000" advTm="7394"/>
    </mc:Choice>
    <mc:Fallback xmlns="">
      <p:transition spd="slow" advTm="7394"/>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53"/>
            <a:ext cx="8229600" cy="1143000"/>
          </a:xfrm>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152400" y="914401"/>
            <a:ext cx="8991600" cy="3657600"/>
          </a:xfrm>
        </p:spPr>
        <p:txBody>
          <a:bodyPr>
            <a:normAutofit/>
          </a:bodyPr>
          <a:lstStyle/>
          <a:p>
            <a:pPr marL="155814" indent="-155814"/>
            <a:r>
              <a:rPr lang="en-US" sz="2400" dirty="0"/>
              <a:t>A new method for estimating particulate inorganic carbon (PIC) concentrations from remote sensing reflectance has been developed.</a:t>
            </a:r>
          </a:p>
          <a:p>
            <a:pPr marL="155814" indent="-155814"/>
            <a:r>
              <a:rPr lang="en-US" sz="2400" dirty="0"/>
              <a:t>Using an extensive global dataset of PIC, the reflectance difference approach of Hu et al. (2012) was applied to derive a relationship between PIC and the color-index (CI), hereafter referred to as the PIC</a:t>
            </a:r>
            <a:r>
              <a:rPr lang="en-US" sz="2400" baseline="-25000" dirty="0"/>
              <a:t>CI</a:t>
            </a:r>
            <a:r>
              <a:rPr lang="en-US" sz="2400" dirty="0"/>
              <a:t> algorithm </a:t>
            </a:r>
          </a:p>
          <a:p>
            <a:pPr marL="155814" indent="-155814"/>
            <a:r>
              <a:rPr lang="en-US" sz="2400" dirty="0"/>
              <a:t>The wavelengths used here in deriving the color-index differ from those used in the Hu et al. (2012) chlorophyll (</a:t>
            </a:r>
            <a:r>
              <a:rPr lang="en-US" sz="2400" dirty="0" err="1"/>
              <a:t>Chl</a:t>
            </a:r>
            <a:r>
              <a:rPr lang="en-US" sz="2400" dirty="0"/>
              <a:t>) algorithm to limit the affect of </a:t>
            </a:r>
            <a:r>
              <a:rPr lang="en-US" sz="2400" dirty="0" err="1"/>
              <a:t>Chl</a:t>
            </a:r>
            <a:r>
              <a:rPr lang="en-US" sz="2400" dirty="0"/>
              <a:t> and CDOM: </a:t>
            </a:r>
          </a:p>
        </p:txBody>
      </p:sp>
      <mc:AlternateContent xmlns:mc="http://schemas.openxmlformats.org/markup-compatibility/2006" xmlns:a14="http://schemas.microsoft.com/office/drawing/2010/main">
        <mc:Choice Requires="a14">
          <p:sp>
            <p:nvSpPr>
              <p:cNvPr id="5" name="TextBox 4"/>
              <p:cNvSpPr txBox="1"/>
              <p:nvPr/>
            </p:nvSpPr>
            <p:spPr>
              <a:xfrm>
                <a:off x="914400" y="4495800"/>
                <a:ext cx="7845136" cy="705910"/>
              </a:xfrm>
              <a:prstGeom prst="rect">
                <a:avLst/>
              </a:prstGeom>
              <a:noFill/>
            </p:spPr>
            <p:txBody>
              <a:bodyPr wrap="square" lIns="20775" tIns="10388" rIns="20775" bIns="10388" rtlCol="0">
                <a:spAutoFit/>
              </a:bodyPr>
              <a:lstStyle/>
              <a:p>
                <a14:m>
                  <m:oMathPara xmlns:m="http://schemas.openxmlformats.org/officeDocument/2006/math" xmlns="">
                    <m:oMathParaPr>
                      <m:jc m:val="centerGroup"/>
                    </m:oMathParaPr>
                    <m:oMath xmlns:m="http://schemas.openxmlformats.org/officeDocument/2006/math">
                      <m:r>
                        <a:rPr lang="en-US" sz="2000" i="1">
                          <a:latin typeface="Cambria Math"/>
                        </a:rPr>
                        <m:t>𝐶𝐼</m:t>
                      </m:r>
                      <m:r>
                        <a:rPr lang="en-US" sz="2000" i="1">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𝑟𝑠</m:t>
                          </m:r>
                        </m:sub>
                      </m:sSub>
                      <m:d>
                        <m:dPr>
                          <m:ctrlPr>
                            <a:rPr lang="en-US" sz="2000" i="1">
                              <a:latin typeface="Cambria Math"/>
                            </a:rPr>
                          </m:ctrlPr>
                        </m:dPr>
                        <m:e>
                          <m:sSub>
                            <m:sSubPr>
                              <m:ctrlPr>
                                <a:rPr lang="en-US" sz="2000" i="1">
                                  <a:latin typeface="Cambria Math"/>
                                  <a:ea typeface="Cambria Math"/>
                                </a:rPr>
                              </m:ctrlPr>
                            </m:sSubPr>
                            <m:e>
                              <m:r>
                                <a:rPr lang="en-US" sz="2000" i="1">
                                  <a:latin typeface="Cambria Math"/>
                                  <a:ea typeface="Cambria Math"/>
                                </a:rPr>
                                <m:t>𝜆</m:t>
                              </m:r>
                            </m:e>
                            <m:sub>
                              <m:r>
                                <a:rPr lang="en-US" sz="2000" i="1">
                                  <a:latin typeface="Cambria Math"/>
                                  <a:ea typeface="Cambria Math"/>
                                </a:rPr>
                                <m:t>2</m:t>
                              </m:r>
                            </m:sub>
                          </m:sSub>
                        </m:e>
                      </m:d>
                      <m:r>
                        <a:rPr lang="en-US" sz="2000" i="1">
                          <a:latin typeface="Cambria Math"/>
                        </a:rPr>
                        <m:t> − </m:t>
                      </m:r>
                      <m:d>
                        <m:dPr>
                          <m:begChr m:val="["/>
                          <m:endChr m:val="]"/>
                          <m:ctrlPr>
                            <a:rPr lang="en-US" sz="2000" i="1">
                              <a:latin typeface="Cambria Math"/>
                            </a:rPr>
                          </m:ctrlPr>
                        </m:dPr>
                        <m:e>
                          <m:sSub>
                            <m:sSubPr>
                              <m:ctrlPr>
                                <a:rPr lang="en-US" sz="2000" i="1">
                                  <a:latin typeface="Cambria Math"/>
                                </a:rPr>
                              </m:ctrlPr>
                            </m:sSubPr>
                            <m:e>
                              <m:r>
                                <a:rPr lang="en-US" sz="2000" i="1">
                                  <a:latin typeface="Cambria Math"/>
                                </a:rPr>
                                <m:t>𝑅</m:t>
                              </m:r>
                            </m:e>
                            <m:sub>
                              <m:r>
                                <a:rPr lang="en-US" sz="2000" i="1">
                                  <a:latin typeface="Cambria Math"/>
                                </a:rPr>
                                <m:t>𝑟𝑠</m:t>
                              </m:r>
                            </m:sub>
                          </m:sSub>
                          <m:d>
                            <m:dPr>
                              <m:ctrlPr>
                                <a:rPr lang="en-US" sz="2000" i="1">
                                  <a:latin typeface="Cambria Math"/>
                                </a:rPr>
                              </m:ctrlPr>
                            </m:dPr>
                            <m:e>
                              <m:sSub>
                                <m:sSubPr>
                                  <m:ctrlPr>
                                    <a:rPr lang="en-US" sz="2000" i="1">
                                      <a:latin typeface="Cambria Math"/>
                                    </a:rPr>
                                  </m:ctrlPr>
                                </m:sSubPr>
                                <m:e>
                                  <m:r>
                                    <a:rPr lang="en-US" sz="2000" i="1">
                                      <a:latin typeface="Cambria Math"/>
                                      <a:ea typeface="Cambria Math"/>
                                    </a:rPr>
                                    <m:t>𝜆</m:t>
                                  </m:r>
                                </m:e>
                                <m:sub>
                                  <m:r>
                                    <a:rPr lang="en-US" sz="2000" i="1">
                                      <a:latin typeface="Cambria Math"/>
                                    </a:rPr>
                                    <m:t>1</m:t>
                                  </m:r>
                                </m:sub>
                              </m:sSub>
                            </m:e>
                          </m:d>
                          <m:r>
                            <a:rPr lang="en-US" sz="2000" i="1">
                              <a:latin typeface="Cambria Math"/>
                            </a:rPr>
                            <m:t>+ </m:t>
                          </m:r>
                          <m:f>
                            <m:fPr>
                              <m:ctrlPr>
                                <a:rPr lang="en-US" sz="2000" i="1">
                                  <a:latin typeface="Cambria Math"/>
                                </a:rPr>
                              </m:ctrlPr>
                            </m:fPr>
                            <m:num>
                              <m:sSub>
                                <m:sSubPr>
                                  <m:ctrlPr>
                                    <a:rPr lang="en-US" sz="2000" i="1">
                                      <a:latin typeface="Cambria Math"/>
                                    </a:rPr>
                                  </m:ctrlPr>
                                </m:sSubPr>
                                <m:e>
                                  <m:r>
                                    <a:rPr lang="en-US" sz="2000" i="1">
                                      <a:latin typeface="Cambria Math"/>
                                      <a:ea typeface="Cambria Math"/>
                                    </a:rPr>
                                    <m:t>𝜆</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ea typeface="Cambria Math"/>
                                    </a:rPr>
                                    <m:t>𝜆</m:t>
                                  </m:r>
                                </m:e>
                                <m:sub>
                                  <m:r>
                                    <a:rPr lang="en-US" sz="2000" i="1">
                                      <a:latin typeface="Cambria Math"/>
                                    </a:rPr>
                                    <m:t>1</m:t>
                                  </m:r>
                                </m:sub>
                              </m:sSub>
                            </m:num>
                            <m:den>
                              <m:sSub>
                                <m:sSubPr>
                                  <m:ctrlPr>
                                    <a:rPr lang="en-US" sz="2000" i="1">
                                      <a:latin typeface="Cambria Math"/>
                                    </a:rPr>
                                  </m:ctrlPr>
                                </m:sSubPr>
                                <m:e>
                                  <m:r>
                                    <a:rPr lang="en-US" sz="2000" i="1">
                                      <a:latin typeface="Cambria Math"/>
                                      <a:ea typeface="Cambria Math"/>
                                    </a:rPr>
                                    <m:t>𝜆</m:t>
                                  </m:r>
                                </m:e>
                                <m:sub>
                                  <m:r>
                                    <a:rPr lang="en-US" sz="2000" i="1">
                                      <a:latin typeface="Cambria Math"/>
                                      <a:ea typeface="Cambria Math"/>
                                    </a:rPr>
                                    <m:t>3</m:t>
                                  </m:r>
                                </m:sub>
                              </m:sSub>
                              <m:r>
                                <a:rPr lang="en-US" sz="2000" i="1">
                                  <a:latin typeface="Cambria Math"/>
                                </a:rPr>
                                <m:t>−</m:t>
                              </m:r>
                              <m:sSub>
                                <m:sSubPr>
                                  <m:ctrlPr>
                                    <a:rPr lang="en-US" sz="2000" i="1">
                                      <a:latin typeface="Cambria Math"/>
                                    </a:rPr>
                                  </m:ctrlPr>
                                </m:sSubPr>
                                <m:e>
                                  <m:r>
                                    <a:rPr lang="en-US" sz="2000" i="1">
                                      <a:latin typeface="Cambria Math"/>
                                      <a:ea typeface="Cambria Math"/>
                                    </a:rPr>
                                    <m:t>𝜆</m:t>
                                  </m:r>
                                </m:e>
                                <m:sub>
                                  <m:r>
                                    <a:rPr lang="en-US" sz="2000" i="1">
                                      <a:latin typeface="Cambria Math"/>
                                    </a:rPr>
                                    <m:t>1</m:t>
                                  </m:r>
                                </m:sub>
                              </m:sSub>
                            </m:den>
                          </m:f>
                          <m:d>
                            <m:dPr>
                              <m:ctrlPr>
                                <a:rPr lang="en-US" sz="2000" i="1">
                                  <a:latin typeface="Cambria Math"/>
                                </a:rPr>
                              </m:ctrlPr>
                            </m:dPr>
                            <m:e>
                              <m:sSub>
                                <m:sSubPr>
                                  <m:ctrlPr>
                                    <a:rPr lang="en-US" sz="2000" i="1">
                                      <a:latin typeface="Cambria Math"/>
                                    </a:rPr>
                                  </m:ctrlPr>
                                </m:sSubPr>
                                <m:e>
                                  <m:r>
                                    <a:rPr lang="en-US" sz="2000" i="1">
                                      <a:latin typeface="Cambria Math"/>
                                    </a:rPr>
                                    <m:t>𝑅</m:t>
                                  </m:r>
                                </m:e>
                                <m:sub>
                                  <m:r>
                                    <a:rPr lang="en-US" sz="2000" i="1">
                                      <a:latin typeface="Cambria Math"/>
                                    </a:rPr>
                                    <m:t>𝑟𝑠</m:t>
                                  </m:r>
                                </m:sub>
                              </m:sSub>
                              <m:d>
                                <m:dPr>
                                  <m:ctrlPr>
                                    <a:rPr lang="en-US" sz="2000" i="1">
                                      <a:latin typeface="Cambria Math"/>
                                    </a:rPr>
                                  </m:ctrlPr>
                                </m:dPr>
                                <m:e>
                                  <m:sSub>
                                    <m:sSubPr>
                                      <m:ctrlPr>
                                        <a:rPr lang="en-US" sz="2000" i="1">
                                          <a:latin typeface="Cambria Math"/>
                                        </a:rPr>
                                      </m:ctrlPr>
                                    </m:sSubPr>
                                    <m:e>
                                      <m:r>
                                        <a:rPr lang="en-US" sz="2000" i="1">
                                          <a:latin typeface="Cambria Math"/>
                                          <a:ea typeface="Cambria Math"/>
                                        </a:rPr>
                                        <m:t>𝜆</m:t>
                                      </m:r>
                                    </m:e>
                                    <m:sub>
                                      <m:r>
                                        <a:rPr lang="en-US" sz="2000" i="1">
                                          <a:latin typeface="Cambria Math"/>
                                          <a:ea typeface="Cambria Math"/>
                                        </a:rPr>
                                        <m:t>3</m:t>
                                      </m:r>
                                    </m:sub>
                                  </m:sSub>
                                </m:e>
                              </m:d>
                              <m:r>
                                <a:rPr lang="en-US" sz="2000" i="1">
                                  <a:latin typeface="Cambria Math"/>
                                </a:rPr>
                                <m:t> −</m:t>
                              </m:r>
                              <m:sSub>
                                <m:sSubPr>
                                  <m:ctrlPr>
                                    <a:rPr lang="en-US" sz="2000" i="1">
                                      <a:latin typeface="Cambria Math"/>
                                    </a:rPr>
                                  </m:ctrlPr>
                                </m:sSubPr>
                                <m:e>
                                  <m:r>
                                    <a:rPr lang="en-US" sz="2000" i="1">
                                      <a:latin typeface="Cambria Math"/>
                                    </a:rPr>
                                    <m:t>𝑅</m:t>
                                  </m:r>
                                </m:e>
                                <m:sub>
                                  <m:r>
                                    <a:rPr lang="en-US" sz="2000" i="1">
                                      <a:latin typeface="Cambria Math"/>
                                    </a:rPr>
                                    <m:t>𝑟𝑠</m:t>
                                  </m:r>
                                </m:sub>
                              </m:sSub>
                              <m:d>
                                <m:dPr>
                                  <m:ctrlPr>
                                    <a:rPr lang="en-US" sz="2000" i="1">
                                      <a:latin typeface="Cambria Math"/>
                                    </a:rPr>
                                  </m:ctrlPr>
                                </m:dPr>
                                <m:e>
                                  <m:sSub>
                                    <m:sSubPr>
                                      <m:ctrlPr>
                                        <a:rPr lang="en-US" sz="2000" i="1">
                                          <a:latin typeface="Cambria Math"/>
                                        </a:rPr>
                                      </m:ctrlPr>
                                    </m:sSubPr>
                                    <m:e>
                                      <m:r>
                                        <a:rPr lang="en-US" sz="2000" i="1">
                                          <a:latin typeface="Cambria Math"/>
                                          <a:ea typeface="Cambria Math"/>
                                        </a:rPr>
                                        <m:t>𝜆</m:t>
                                      </m:r>
                                    </m:e>
                                    <m:sub>
                                      <m:r>
                                        <a:rPr lang="en-US" sz="2000" i="1">
                                          <a:latin typeface="Cambria Math"/>
                                          <a:ea typeface="Cambria Math"/>
                                        </a:rPr>
                                        <m:t>1</m:t>
                                      </m:r>
                                    </m:sub>
                                  </m:sSub>
                                </m:e>
                              </m:d>
                            </m:e>
                          </m:d>
                        </m:e>
                      </m:d>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914400" y="4495800"/>
                <a:ext cx="7845136" cy="7059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709219562"/>
                  </p:ext>
                </p:extLst>
              </p:nvPr>
            </p:nvGraphicFramePr>
            <p:xfrm>
              <a:off x="2928504" y="5243946"/>
              <a:ext cx="3733800" cy="1054677"/>
            </p:xfrm>
            <a:graphic>
              <a:graphicData uri="http://schemas.openxmlformats.org/drawingml/2006/table">
                <a:tbl>
                  <a:tblPr>
                    <a:tableStyleId>{5940675A-B579-460E-94D1-54222C63F5DA}</a:tableStyleId>
                  </a:tblPr>
                  <a:tblGrid>
                    <a:gridCol w="982163"/>
                    <a:gridCol w="884737"/>
                    <a:gridCol w="933450"/>
                    <a:gridCol w="933450"/>
                  </a:tblGrid>
                  <a:tr h="231024">
                    <a:tc>
                      <a:txBody>
                        <a:bodyPr/>
                        <a:lstStyle/>
                        <a:p>
                          <a:pPr algn="ctr"/>
                          <a:endParaRPr lang="en-US" sz="1800" dirty="0"/>
                        </a:p>
                      </a:txBody>
                      <a:tcPr marL="20782" marR="20782" marT="10391" marB="10391" anchor="ctr">
                        <a:lnL w="12700" cmpd="sng">
                          <a:noFill/>
                        </a:lnL>
                        <a:lnT w="12700" cmpd="sng">
                          <a:noFill/>
                        </a:lnT>
                      </a:tcPr>
                    </a:tc>
                    <a:tc>
                      <a:txBody>
                        <a:bodyPr/>
                        <a:lstStyle/>
                        <a:p>
                          <a:pPr algn="ctr"/>
                          <a14:m/>
                          <a:endParaRPr lang="en-US" sz="1800" dirty="0"/>
                        </a:p>
                      </a:txBody>
                      <a:tcPr marL="20782" marR="20782" marT="10391" marB="10391" anchor="ctr"/>
                    </a:tc>
                    <a:tc>
                      <a:txBody>
                        <a:bodyPr/>
                        <a:lstStyle/>
                        <a:p>
                          <a:pPr algn="ctr"/>
                          <a14:m/>
                          <a:endParaRPr lang="en-US" sz="1800" dirty="0"/>
                        </a:p>
                      </a:txBody>
                      <a:tcPr marL="20782" marR="20782" marT="10391" marB="10391" anchor="ctr"/>
                    </a:tc>
                    <a:tc>
                      <a:txBody>
                        <a:bodyPr/>
                        <a:lstStyle/>
                        <a:p>
                          <a:pPr algn="ctr"/>
                          <a14:m/>
                          <a:endParaRPr lang="en-US" sz="1800" dirty="0"/>
                        </a:p>
                      </a:txBody>
                      <a:tcPr marL="20782" marR="20782" marT="10391" marB="10391" anchor="ctr"/>
                    </a:tc>
                  </a:tr>
                  <a:tr h="365516">
                    <a:tc>
                      <a:txBody>
                        <a:bodyPr/>
                        <a:lstStyle/>
                        <a:p>
                          <a:pPr algn="ctr"/>
                          <a:r>
                            <a:rPr lang="en-US" sz="1800" dirty="0" smtClean="0"/>
                            <a:t>Hu et al</a:t>
                          </a:r>
                          <a:endParaRPr lang="en-US" sz="1800" dirty="0"/>
                        </a:p>
                      </a:txBody>
                      <a:tcPr marL="20782" marR="20782" marT="10391" marB="10391" anchor="ctr">
                        <a:lnL w="12700" cap="flat" cmpd="sng" algn="ctr">
                          <a:solidFill>
                            <a:schemeClr val="tx1"/>
                          </a:solidFill>
                          <a:prstDash val="solid"/>
                          <a:round/>
                          <a:headEnd type="none" w="med" len="med"/>
                          <a:tailEnd type="none" w="med" len="med"/>
                        </a:lnL>
                      </a:tcPr>
                    </a:tc>
                    <a:tc>
                      <a:txBody>
                        <a:bodyPr/>
                        <a:lstStyle/>
                        <a:p>
                          <a:pPr algn="ctr"/>
                          <a:r>
                            <a:rPr lang="en-US" sz="1800" dirty="0" smtClean="0"/>
                            <a:t>443</a:t>
                          </a:r>
                          <a:endParaRPr lang="en-US" sz="1800" dirty="0"/>
                        </a:p>
                      </a:txBody>
                      <a:tcPr marL="20782" marR="20782" marT="10391" marB="10391" anchor="ctr"/>
                    </a:tc>
                    <a:tc>
                      <a:txBody>
                        <a:bodyPr/>
                        <a:lstStyle/>
                        <a:p>
                          <a:pPr algn="ctr"/>
                          <a:r>
                            <a:rPr lang="en-US" sz="1800" dirty="0" smtClean="0"/>
                            <a:t>547</a:t>
                          </a:r>
                          <a:endParaRPr lang="en-US" sz="1800" dirty="0"/>
                        </a:p>
                      </a:txBody>
                      <a:tcPr marL="20782" marR="20782" marT="10391" marB="10391" anchor="ctr"/>
                    </a:tc>
                    <a:tc>
                      <a:txBody>
                        <a:bodyPr/>
                        <a:lstStyle/>
                        <a:p>
                          <a:pPr algn="ctr"/>
                          <a:r>
                            <a:rPr lang="en-US" sz="1800" dirty="0" smtClean="0"/>
                            <a:t>667</a:t>
                          </a:r>
                          <a:endParaRPr lang="en-US" sz="1800" dirty="0"/>
                        </a:p>
                      </a:txBody>
                      <a:tcPr marL="20782" marR="20782" marT="10391" marB="10391" anchor="ctr"/>
                    </a:tc>
                  </a:tr>
                  <a:tr h="394059">
                    <a:tc>
                      <a:txBody>
                        <a:bodyPr/>
                        <a:lstStyle/>
                        <a:p>
                          <a:pPr algn="ctr"/>
                          <a:r>
                            <a:rPr lang="en-US" sz="1800" dirty="0" smtClean="0"/>
                            <a:t>This study</a:t>
                          </a:r>
                          <a:endParaRPr lang="en-US" sz="1800" dirty="0"/>
                        </a:p>
                      </a:txBody>
                      <a:tcPr marL="20782" marR="20782" marT="10391" marB="10391" anchor="ctr">
                        <a:lnL w="12700" cap="flat" cmpd="sng" algn="ctr">
                          <a:solidFill>
                            <a:schemeClr val="tx1"/>
                          </a:solidFill>
                          <a:prstDash val="solid"/>
                          <a:round/>
                          <a:headEnd type="none" w="med" len="med"/>
                          <a:tailEnd type="none" w="med" len="med"/>
                        </a:lnL>
                      </a:tcPr>
                    </a:tc>
                    <a:tc>
                      <a:txBody>
                        <a:bodyPr/>
                        <a:lstStyle/>
                        <a:p>
                          <a:pPr algn="ctr"/>
                          <a:r>
                            <a:rPr lang="en-US" sz="1800" dirty="0" smtClean="0"/>
                            <a:t>547</a:t>
                          </a:r>
                          <a:endParaRPr lang="en-US" sz="1800" dirty="0"/>
                        </a:p>
                      </a:txBody>
                      <a:tcPr marL="20782" marR="20782" marT="10391" marB="10391" anchor="ctr"/>
                    </a:tc>
                    <a:tc>
                      <a:txBody>
                        <a:bodyPr/>
                        <a:lstStyle/>
                        <a:p>
                          <a:pPr algn="ctr"/>
                          <a:r>
                            <a:rPr lang="en-US" sz="1800" dirty="0" smtClean="0"/>
                            <a:t>667</a:t>
                          </a:r>
                          <a:endParaRPr lang="en-US" sz="1800" dirty="0"/>
                        </a:p>
                      </a:txBody>
                      <a:tcPr marL="20782" marR="20782" marT="10391" marB="10391" anchor="ctr"/>
                    </a:tc>
                    <a:tc>
                      <a:txBody>
                        <a:bodyPr/>
                        <a:lstStyle/>
                        <a:p>
                          <a:pPr algn="ctr"/>
                          <a:r>
                            <a:rPr lang="en-US" sz="1800" dirty="0" smtClean="0"/>
                            <a:t>869</a:t>
                          </a:r>
                          <a:endParaRPr lang="en-US" sz="1800" dirty="0"/>
                        </a:p>
                      </a:txBody>
                      <a:tcPr marL="20782" marR="20782" marT="10391" marB="10391"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709219562"/>
                  </p:ext>
                </p:extLst>
              </p:nvPr>
            </p:nvGraphicFramePr>
            <p:xfrm>
              <a:off x="2928504" y="5243946"/>
              <a:ext cx="3733800" cy="1054677"/>
            </p:xfrm>
            <a:graphic>
              <a:graphicData uri="http://schemas.openxmlformats.org/drawingml/2006/table">
                <a:tbl>
                  <a:tblPr>
                    <a:tableStyleId>{5940675A-B579-460E-94D1-54222C63F5DA}</a:tableStyleId>
                  </a:tblPr>
                  <a:tblGrid>
                    <a:gridCol w="982163"/>
                    <a:gridCol w="884737"/>
                    <a:gridCol w="933450"/>
                    <a:gridCol w="933450"/>
                  </a:tblGrid>
                  <a:tr h="295102">
                    <a:tc>
                      <a:txBody>
                        <a:bodyPr/>
                        <a:lstStyle/>
                        <a:p>
                          <a:pPr algn="ctr"/>
                          <a:endParaRPr lang="en-US" sz="1800" dirty="0"/>
                        </a:p>
                      </a:txBody>
                      <a:tcPr marL="20782" marR="20782" marT="10391" marB="10391" anchor="ctr">
                        <a:lnL w="12700" cmpd="sng">
                          <a:noFill/>
                        </a:lnL>
                        <a:lnT w="12700" cmpd="sng">
                          <a:noFill/>
                        </a:lnT>
                      </a:tcPr>
                    </a:tc>
                    <a:tc>
                      <a:txBody>
                        <a:bodyPr/>
                        <a:lstStyle/>
                        <a:p>
                          <a:endParaRPr lang="en-US"/>
                        </a:p>
                      </a:txBody>
                      <a:tcPr marL="20782" marR="20782" marT="10391" marB="10391" anchor="ctr">
                        <a:blipFill rotWithShape="1">
                          <a:blip r:embed="rId4"/>
                          <a:stretch>
                            <a:fillRect l="-110274" r="-209589" b="-289583"/>
                          </a:stretch>
                        </a:blipFill>
                      </a:tcPr>
                    </a:tc>
                    <a:tc>
                      <a:txBody>
                        <a:bodyPr/>
                        <a:lstStyle/>
                        <a:p>
                          <a:endParaRPr lang="en-US"/>
                        </a:p>
                      </a:txBody>
                      <a:tcPr marL="20782" marR="20782" marT="10391" marB="10391" anchor="ctr">
                        <a:blipFill rotWithShape="1">
                          <a:blip r:embed="rId4"/>
                          <a:stretch>
                            <a:fillRect l="-200654" r="-100000" b="-289583"/>
                          </a:stretch>
                        </a:blipFill>
                      </a:tcPr>
                    </a:tc>
                    <a:tc>
                      <a:txBody>
                        <a:bodyPr/>
                        <a:lstStyle/>
                        <a:p>
                          <a:endParaRPr lang="en-US"/>
                        </a:p>
                      </a:txBody>
                      <a:tcPr marL="20782" marR="20782" marT="10391" marB="10391" anchor="ctr">
                        <a:blipFill rotWithShape="1">
                          <a:blip r:embed="rId4"/>
                          <a:stretch>
                            <a:fillRect l="-300654" b="-289583"/>
                          </a:stretch>
                        </a:blipFill>
                      </a:tcPr>
                    </a:tc>
                  </a:tr>
                  <a:tr h="365516">
                    <a:tc>
                      <a:txBody>
                        <a:bodyPr/>
                        <a:lstStyle/>
                        <a:p>
                          <a:pPr algn="ctr"/>
                          <a:r>
                            <a:rPr lang="en-US" sz="1800" dirty="0" smtClean="0"/>
                            <a:t>Hu et al</a:t>
                          </a:r>
                          <a:endParaRPr lang="en-US" sz="1800" dirty="0"/>
                        </a:p>
                      </a:txBody>
                      <a:tcPr marL="20782" marR="20782" marT="10391" marB="10391" anchor="ctr">
                        <a:lnL w="12700" cap="flat" cmpd="sng" algn="ctr">
                          <a:solidFill>
                            <a:schemeClr val="tx1"/>
                          </a:solidFill>
                          <a:prstDash val="solid"/>
                          <a:round/>
                          <a:headEnd type="none" w="med" len="med"/>
                          <a:tailEnd type="none" w="med" len="med"/>
                        </a:lnL>
                      </a:tcPr>
                    </a:tc>
                    <a:tc>
                      <a:txBody>
                        <a:bodyPr/>
                        <a:lstStyle/>
                        <a:p>
                          <a:pPr algn="ctr"/>
                          <a:r>
                            <a:rPr lang="en-US" sz="1800" dirty="0" smtClean="0"/>
                            <a:t>443</a:t>
                          </a:r>
                          <a:endParaRPr lang="en-US" sz="1800" dirty="0"/>
                        </a:p>
                      </a:txBody>
                      <a:tcPr marL="20782" marR="20782" marT="10391" marB="10391" anchor="ctr"/>
                    </a:tc>
                    <a:tc>
                      <a:txBody>
                        <a:bodyPr/>
                        <a:lstStyle/>
                        <a:p>
                          <a:pPr algn="ctr"/>
                          <a:r>
                            <a:rPr lang="en-US" sz="1800" dirty="0" smtClean="0"/>
                            <a:t>547</a:t>
                          </a:r>
                          <a:endParaRPr lang="en-US" sz="1800" dirty="0"/>
                        </a:p>
                      </a:txBody>
                      <a:tcPr marL="20782" marR="20782" marT="10391" marB="10391" anchor="ctr"/>
                    </a:tc>
                    <a:tc>
                      <a:txBody>
                        <a:bodyPr/>
                        <a:lstStyle/>
                        <a:p>
                          <a:pPr algn="ctr"/>
                          <a:r>
                            <a:rPr lang="en-US" sz="1800" dirty="0" smtClean="0"/>
                            <a:t>667</a:t>
                          </a:r>
                          <a:endParaRPr lang="en-US" sz="1800" dirty="0"/>
                        </a:p>
                      </a:txBody>
                      <a:tcPr marL="20782" marR="20782" marT="10391" marB="10391" anchor="ctr"/>
                    </a:tc>
                  </a:tr>
                  <a:tr h="394059">
                    <a:tc>
                      <a:txBody>
                        <a:bodyPr/>
                        <a:lstStyle/>
                        <a:p>
                          <a:pPr algn="ctr"/>
                          <a:r>
                            <a:rPr lang="en-US" sz="1800" dirty="0" smtClean="0"/>
                            <a:t>This study</a:t>
                          </a:r>
                          <a:endParaRPr lang="en-US" sz="1800" dirty="0"/>
                        </a:p>
                      </a:txBody>
                      <a:tcPr marL="20782" marR="20782" marT="10391" marB="10391" anchor="ctr">
                        <a:lnL w="12700" cap="flat" cmpd="sng" algn="ctr">
                          <a:solidFill>
                            <a:schemeClr val="tx1"/>
                          </a:solidFill>
                          <a:prstDash val="solid"/>
                          <a:round/>
                          <a:headEnd type="none" w="med" len="med"/>
                          <a:tailEnd type="none" w="med" len="med"/>
                        </a:lnL>
                      </a:tcPr>
                    </a:tc>
                    <a:tc>
                      <a:txBody>
                        <a:bodyPr/>
                        <a:lstStyle/>
                        <a:p>
                          <a:pPr algn="ctr"/>
                          <a:r>
                            <a:rPr lang="en-US" sz="1800" dirty="0" smtClean="0"/>
                            <a:t>547</a:t>
                          </a:r>
                          <a:endParaRPr lang="en-US" sz="1800" dirty="0"/>
                        </a:p>
                      </a:txBody>
                      <a:tcPr marL="20782" marR="20782" marT="10391" marB="10391" anchor="ctr"/>
                    </a:tc>
                    <a:tc>
                      <a:txBody>
                        <a:bodyPr/>
                        <a:lstStyle/>
                        <a:p>
                          <a:pPr algn="ctr"/>
                          <a:r>
                            <a:rPr lang="en-US" sz="1800" dirty="0" smtClean="0"/>
                            <a:t>667</a:t>
                          </a:r>
                          <a:endParaRPr lang="en-US" sz="1800" dirty="0"/>
                        </a:p>
                      </a:txBody>
                      <a:tcPr marL="20782" marR="20782" marT="10391" marB="10391" anchor="ctr"/>
                    </a:tc>
                    <a:tc>
                      <a:txBody>
                        <a:bodyPr/>
                        <a:lstStyle/>
                        <a:p>
                          <a:pPr algn="ctr"/>
                          <a:r>
                            <a:rPr lang="en-US" sz="1800" dirty="0" smtClean="0"/>
                            <a:t>869</a:t>
                          </a:r>
                          <a:endParaRPr lang="en-US" sz="1800" dirty="0"/>
                        </a:p>
                      </a:txBody>
                      <a:tcPr marL="20782" marR="20782" marT="10391" marB="10391" anchor="ctr"/>
                    </a:tc>
                  </a:tr>
                </a:tbl>
              </a:graphicData>
            </a:graphic>
          </p:graphicFrame>
        </mc:Fallback>
      </mc:AlternateContent>
      <p:sp>
        <p:nvSpPr>
          <p:cNvPr id="4" name="Date Placeholder 3"/>
          <p:cNvSpPr>
            <a:spLocks noGrp="1"/>
          </p:cNvSpPr>
          <p:nvPr>
            <p:ph type="dt" sz="half" idx="10"/>
          </p:nvPr>
        </p:nvSpPr>
        <p:spPr/>
        <p:txBody>
          <a:bodyPr/>
          <a:lstStyle/>
          <a:p>
            <a:r>
              <a:rPr lang="en-US" smtClean="0"/>
              <a:t>6/8/2016</a:t>
            </a:r>
            <a:endParaRPr lang="en-US"/>
          </a:p>
        </p:txBody>
      </p:sp>
      <p:sp>
        <p:nvSpPr>
          <p:cNvPr id="6" name="Footer Placeholder 5"/>
          <p:cNvSpPr>
            <a:spLocks noGrp="1"/>
          </p:cNvSpPr>
          <p:nvPr>
            <p:ph type="ftr" sz="quarter" idx="11"/>
          </p:nvPr>
        </p:nvSpPr>
        <p:spPr/>
        <p:txBody>
          <a:bodyPr/>
          <a:lstStyle/>
          <a:p>
            <a:r>
              <a:rPr lang="en-US" smtClean="0"/>
              <a:t>Balch et al.-Bigelow Laboratory</a:t>
            </a:r>
            <a:endParaRPr lang="en-US"/>
          </a:p>
        </p:txBody>
      </p:sp>
    </p:spTree>
    <p:custDataLst>
      <p:tags r:id="rId1"/>
    </p:custDataLst>
    <p:extLst>
      <p:ext uri="{BB962C8B-B14F-4D97-AF65-F5344CB8AC3E}">
        <p14:creationId xmlns:p14="http://schemas.microsoft.com/office/powerpoint/2010/main" val="2101217025"/>
      </p:ext>
    </p:extLst>
  </p:cSld>
  <p:clrMapOvr>
    <a:masterClrMapping/>
  </p:clrMapOvr>
  <mc:AlternateContent xmlns:mc="http://schemas.openxmlformats.org/markup-compatibility/2006" xmlns:p14="http://schemas.microsoft.com/office/powerpoint/2010/main">
    <mc:Choice Requires="p14">
      <p:transition spd="slow" p14:dur="2000" advTm="99263"/>
    </mc:Choice>
    <mc:Fallback xmlns="">
      <p:transition spd="slow" advTm="9926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59663" y="1933575"/>
            <a:ext cx="722467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2875" y="95251"/>
            <a:ext cx="8949107"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547689"/>
            <a:ext cx="8763000" cy="142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505450" y="2619375"/>
            <a:ext cx="133350" cy="1619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95925" y="2886075"/>
            <a:ext cx="161925"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700000">
            <a:off x="5495925" y="3438525"/>
            <a:ext cx="16192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5505450" y="3171825"/>
            <a:ext cx="123825" cy="1619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43175" y="2428875"/>
            <a:ext cx="133350" cy="1619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14675" y="3114675"/>
            <a:ext cx="133350" cy="1619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43350" y="4105275"/>
            <a:ext cx="133350" cy="1619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43400" y="4810125"/>
            <a:ext cx="133350" cy="1619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33975" y="5229225"/>
            <a:ext cx="133350" cy="1619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19950" y="5581650"/>
            <a:ext cx="133350" cy="161925"/>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24125" y="2752725"/>
            <a:ext cx="161925"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95625" y="3381375"/>
            <a:ext cx="161925"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33825" y="4219575"/>
            <a:ext cx="161925"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24350" y="4819650"/>
            <a:ext cx="161925"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43500" y="5238750"/>
            <a:ext cx="161925"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19950" y="5591175"/>
            <a:ext cx="161925"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2533650" y="3771900"/>
            <a:ext cx="123825" cy="1619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3095625" y="3886200"/>
            <a:ext cx="123825" cy="1619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3933825" y="4257675"/>
            <a:ext cx="123825" cy="1619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4371975" y="4800600"/>
            <a:ext cx="123825" cy="1619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5143500" y="5229225"/>
            <a:ext cx="123825" cy="1619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7239000" y="5562600"/>
            <a:ext cx="123825" cy="161925"/>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2700000">
            <a:off x="2524125" y="4695825"/>
            <a:ext cx="16192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2700000">
            <a:off x="3105150" y="4705349"/>
            <a:ext cx="16192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700000">
            <a:off x="3924300" y="4752976"/>
            <a:ext cx="16192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2700000">
            <a:off x="4305299" y="4962525"/>
            <a:ext cx="16192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2700000">
            <a:off x="5133975" y="5267326"/>
            <a:ext cx="16192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700000">
            <a:off x="7239000" y="5572125"/>
            <a:ext cx="161925"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6" idx="3"/>
          </p:cNvCxnSpPr>
          <p:nvPr/>
        </p:nvCxnSpPr>
        <p:spPr>
          <a:xfrm>
            <a:off x="3200400" y="3474720"/>
            <a:ext cx="4176812" cy="2230854"/>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6" idx="2"/>
          </p:cNvCxnSpPr>
          <p:nvPr/>
        </p:nvCxnSpPr>
        <p:spPr>
          <a:xfrm>
            <a:off x="3185160" y="4023360"/>
            <a:ext cx="4080921" cy="1678847"/>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6" idx="2"/>
          </p:cNvCxnSpPr>
          <p:nvPr/>
        </p:nvCxnSpPr>
        <p:spPr>
          <a:xfrm>
            <a:off x="3124200" y="4754880"/>
            <a:ext cx="4141881" cy="94732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6/8/2016</a:t>
            </a:r>
            <a:endParaRPr lang="en-US"/>
          </a:p>
        </p:txBody>
      </p:sp>
      <p:sp>
        <p:nvSpPr>
          <p:cNvPr id="3" name="Footer Placeholder 2"/>
          <p:cNvSpPr>
            <a:spLocks noGrp="1"/>
          </p:cNvSpPr>
          <p:nvPr>
            <p:ph type="ftr" sz="quarter" idx="11"/>
          </p:nvPr>
        </p:nvSpPr>
        <p:spPr/>
        <p:txBody>
          <a:bodyPr/>
          <a:lstStyle/>
          <a:p>
            <a:r>
              <a:rPr lang="en-US" smtClean="0"/>
              <a:t>Balch et al.-Bigelow Laboratory</a:t>
            </a:r>
            <a:endParaRPr lang="en-US"/>
          </a:p>
        </p:txBody>
      </p:sp>
    </p:spTree>
    <p:custDataLst>
      <p:tags r:id="rId1"/>
    </p:custDataLst>
    <p:extLst>
      <p:ext uri="{BB962C8B-B14F-4D97-AF65-F5344CB8AC3E}">
        <p14:creationId xmlns:p14="http://schemas.microsoft.com/office/powerpoint/2010/main" val="2283427662"/>
      </p:ext>
    </p:extLst>
  </p:cSld>
  <p:clrMapOvr>
    <a:masterClrMapping/>
  </p:clrMapOvr>
  <mc:AlternateContent xmlns:mc="http://schemas.openxmlformats.org/markup-compatibility/2006" xmlns:p14="http://schemas.microsoft.com/office/powerpoint/2010/main">
    <mc:Choice Requires="p14">
      <p:transition spd="slow" p14:dur="2000" advTm="51047"/>
    </mc:Choice>
    <mc:Fallback xmlns="">
      <p:transition spd="slow" advTm="5104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Color Index algorithm for PIC: </a:t>
            </a:r>
            <a:br>
              <a:rPr lang="en-US" dirty="0" smtClean="0"/>
            </a:br>
            <a:r>
              <a:rPr lang="en-US" dirty="0" smtClean="0"/>
              <a:t>Proof </a:t>
            </a:r>
            <a:r>
              <a:rPr lang="en-US" dirty="0"/>
              <a:t>of </a:t>
            </a:r>
            <a:r>
              <a:rPr lang="en-US" dirty="0" smtClean="0"/>
              <a:t>concept</a:t>
            </a:r>
            <a:endParaRPr lang="en-US" dirty="0"/>
          </a:p>
        </p:txBody>
      </p:sp>
      <p:grpSp>
        <p:nvGrpSpPr>
          <p:cNvPr id="5" name="Group 4"/>
          <p:cNvGrpSpPr/>
          <p:nvPr/>
        </p:nvGrpSpPr>
        <p:grpSpPr>
          <a:xfrm>
            <a:off x="145776" y="1319558"/>
            <a:ext cx="4502424" cy="3731431"/>
            <a:chOff x="707946" y="13834777"/>
            <a:chExt cx="6049914" cy="5013927"/>
          </a:xfrm>
        </p:grpSpPr>
        <p:grpSp>
          <p:nvGrpSpPr>
            <p:cNvPr id="6" name="Group 5"/>
            <p:cNvGrpSpPr/>
            <p:nvPr/>
          </p:nvGrpSpPr>
          <p:grpSpPr>
            <a:xfrm>
              <a:off x="762000" y="14138783"/>
              <a:ext cx="5995860" cy="4516618"/>
              <a:chOff x="599569" y="17053182"/>
              <a:chExt cx="6486144" cy="4885944"/>
            </a:xfrm>
          </p:grpSpPr>
          <p:pic>
            <p:nvPicPr>
              <p:cNvPr id="10" name="Picture 8" descr="V:\Catherine\PICAlgorithmWork\DifferencingApproach\for paper\graphs\Rrs_Spectra_PICvar.t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9569" y="17053182"/>
                <a:ext cx="6486144" cy="488594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895600" y="19583400"/>
                <a:ext cx="3252788" cy="1804988"/>
                <a:chOff x="2895600" y="19583400"/>
                <a:chExt cx="3252788" cy="1804988"/>
              </a:xfrm>
            </p:grpSpPr>
            <p:cxnSp>
              <p:nvCxnSpPr>
                <p:cNvPr id="12" name="Straight Connector 11"/>
                <p:cNvCxnSpPr>
                  <a:cxnSpLocks/>
                </p:cNvCxnSpPr>
                <p:nvPr/>
              </p:nvCxnSpPr>
              <p:spPr>
                <a:xfrm flipH="1" flipV="1">
                  <a:off x="2895600" y="19583400"/>
                  <a:ext cx="3252788" cy="18049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38246" y="20280923"/>
                  <a:ext cx="0" cy="957385"/>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62397" y="20615493"/>
                  <a:ext cx="718558" cy="402639"/>
                </a:xfrm>
                <a:prstGeom prst="rect">
                  <a:avLst/>
                </a:prstGeom>
                <a:solidFill>
                  <a:schemeClr val="bg1"/>
                </a:solidFill>
              </p:spPr>
              <p:txBody>
                <a:bodyPr wrap="square" rtlCol="0">
                  <a:spAutoFit/>
                </a:bodyPr>
                <a:lstStyle/>
                <a:p>
                  <a:r>
                    <a:rPr lang="en-US" sz="1200" dirty="0"/>
                    <a:t>CI</a:t>
                  </a:r>
                </a:p>
              </p:txBody>
            </p:sp>
          </p:grpSp>
        </p:grpSp>
        <p:sp>
          <p:nvSpPr>
            <p:cNvPr id="7" name="TextBox 6"/>
            <p:cNvSpPr txBox="1"/>
            <p:nvPr/>
          </p:nvSpPr>
          <p:spPr>
            <a:xfrm>
              <a:off x="2011908" y="13834777"/>
              <a:ext cx="3717452" cy="454915"/>
            </a:xfrm>
            <a:prstGeom prst="rect">
              <a:avLst/>
            </a:prstGeom>
            <a:noFill/>
          </p:spPr>
          <p:txBody>
            <a:bodyPr wrap="square" rtlCol="0">
              <a:spAutoFit/>
            </a:bodyPr>
            <a:lstStyle/>
            <a:p>
              <a:r>
                <a:rPr lang="en-US" sz="1600" dirty="0"/>
                <a:t>Differing PIC concentrations</a:t>
              </a:r>
            </a:p>
          </p:txBody>
        </p:sp>
        <mc:AlternateContent xmlns:mc="http://schemas.openxmlformats.org/markup-compatibility/2006" xmlns:a14="http://schemas.microsoft.com/office/drawing/2010/main">
          <mc:Choice Requires="a14">
            <p:sp>
              <p:nvSpPr>
                <p:cNvPr id="8" name="TextBox 7"/>
                <p:cNvSpPr txBox="1"/>
                <p:nvPr/>
              </p:nvSpPr>
              <p:spPr>
                <a:xfrm rot="16200000">
                  <a:off x="-136575" y="15869040"/>
                  <a:ext cx="2143958" cy="454916"/>
                </a:xfrm>
                <a:prstGeom prst="rect">
                  <a:avLst/>
                </a:prstGeom>
                <a:solidFill>
                  <a:schemeClr val="bg1"/>
                </a:solid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lang="en-US" sz="1600" i="1" dirty="0">
                                <a:latin typeface="Cambria Math"/>
                              </a:rPr>
                            </m:ctrlPr>
                          </m:sSubPr>
                          <m:e>
                            <m:r>
                              <a:rPr lang="en-US" sz="1600" i="1" dirty="0">
                                <a:latin typeface="Cambria Math"/>
                              </a:rPr>
                              <m:t>𝑅</m:t>
                            </m:r>
                          </m:e>
                          <m:sub>
                            <m:r>
                              <a:rPr lang="en-US" sz="1600" i="1" dirty="0">
                                <a:latin typeface="Cambria Math"/>
                              </a:rPr>
                              <m:t>𝑟𝑠</m:t>
                            </m:r>
                          </m:sub>
                        </m:sSub>
                        <m:r>
                          <a:rPr lang="en-US" sz="1600" i="1" dirty="0">
                            <a:latin typeface="Cambria Math"/>
                          </a:rPr>
                          <m:t> : </m:t>
                        </m:r>
                        <m:sSup>
                          <m:sSupPr>
                            <m:ctrlPr>
                              <a:rPr lang="en-US" sz="1600" i="1" dirty="0">
                                <a:latin typeface="Cambria Math"/>
                              </a:rPr>
                            </m:ctrlPr>
                          </m:sSupPr>
                          <m:e>
                            <m:r>
                              <a:rPr lang="en-US" sz="1600" i="1" dirty="0">
                                <a:latin typeface="Cambria Math"/>
                              </a:rPr>
                              <m:t>𝑠𝑟</m:t>
                            </m:r>
                          </m:e>
                          <m:sup>
                            <m:r>
                              <a:rPr lang="en-US" sz="1600" i="1" dirty="0">
                                <a:latin typeface="Cambria Math"/>
                              </a:rPr>
                              <m:t>−1</m:t>
                            </m:r>
                          </m:sup>
                        </m:sSup>
                      </m:oMath>
                    </m:oMathPara>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rot="16200000">
                  <a:off x="-136575" y="15869040"/>
                  <a:ext cx="2143958" cy="454916"/>
                </a:xfrm>
                <a:prstGeom prst="rect">
                  <a:avLst/>
                </a:prstGeom>
                <a:blipFill rotWithShape="1">
                  <a:blip r:embed="rId5"/>
                  <a:stretch>
                    <a:fillRect/>
                  </a:stretch>
                </a:blipFill>
              </p:spPr>
              <p:txBody>
                <a:bodyPr/>
                <a:lstStyle/>
                <a:p>
                  <a:r>
                    <a:rPr lang="en-US">
                      <a:noFill/>
                    </a:rPr>
                    <a:t> </a:t>
                  </a:r>
                </a:p>
              </p:txBody>
            </p:sp>
          </mc:Fallback>
        </mc:AlternateContent>
        <p:sp>
          <p:nvSpPr>
            <p:cNvPr id="9" name="TextBox 8"/>
            <p:cNvSpPr txBox="1"/>
            <p:nvPr/>
          </p:nvSpPr>
          <p:spPr>
            <a:xfrm>
              <a:off x="2603521" y="18393789"/>
              <a:ext cx="3438470" cy="454915"/>
            </a:xfrm>
            <a:prstGeom prst="rect">
              <a:avLst/>
            </a:prstGeom>
            <a:solidFill>
              <a:schemeClr val="bg1"/>
            </a:solidFill>
          </p:spPr>
          <p:txBody>
            <a:bodyPr wrap="square" rtlCol="0">
              <a:spAutoFit/>
            </a:bodyPr>
            <a:lstStyle/>
            <a:p>
              <a:r>
                <a:rPr lang="en-US" sz="1600" dirty="0"/>
                <a:t>Wavelength : nm</a:t>
              </a:r>
            </a:p>
          </p:txBody>
        </p:sp>
      </p:grpSp>
      <p:grpSp>
        <p:nvGrpSpPr>
          <p:cNvPr id="15" name="Group 14"/>
          <p:cNvGrpSpPr/>
          <p:nvPr/>
        </p:nvGrpSpPr>
        <p:grpSpPr>
          <a:xfrm>
            <a:off x="4622854" y="1319558"/>
            <a:ext cx="4512520" cy="3719697"/>
            <a:chOff x="6479168" y="13834777"/>
            <a:chExt cx="6063478" cy="4998161"/>
          </a:xfrm>
        </p:grpSpPr>
        <p:grpSp>
          <p:nvGrpSpPr>
            <p:cNvPr id="16" name="Group 15"/>
            <p:cNvGrpSpPr/>
            <p:nvPr/>
          </p:nvGrpSpPr>
          <p:grpSpPr>
            <a:xfrm>
              <a:off x="6546786" y="14138783"/>
              <a:ext cx="5995860" cy="4516618"/>
              <a:chOff x="6848856" y="17053182"/>
              <a:chExt cx="6486144" cy="4885944"/>
            </a:xfrm>
          </p:grpSpPr>
          <p:pic>
            <p:nvPicPr>
              <p:cNvPr id="20" name="Picture 9" descr="V:\Catherine\PICAlgorithmWork\DifferencingApproach\for paper\graphs\Rrs_Spectra_CHLvar.t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48856" y="17053182"/>
                <a:ext cx="6486144" cy="488594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162907" y="19714191"/>
                <a:ext cx="3252788" cy="1681021"/>
                <a:chOff x="2895600" y="19707367"/>
                <a:chExt cx="3252788" cy="1681021"/>
              </a:xfrm>
            </p:grpSpPr>
            <p:cxnSp>
              <p:nvCxnSpPr>
                <p:cNvPr id="22" name="Straight Connector 21"/>
                <p:cNvCxnSpPr>
                  <a:cxnSpLocks/>
                </p:cNvCxnSpPr>
                <p:nvPr/>
              </p:nvCxnSpPr>
              <p:spPr>
                <a:xfrm flipH="1" flipV="1">
                  <a:off x="2895600" y="19707367"/>
                  <a:ext cx="3252788" cy="168102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124598" y="20335165"/>
                  <a:ext cx="0" cy="903144"/>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0" y="20615494"/>
                  <a:ext cx="559595" cy="402639"/>
                </a:xfrm>
                <a:prstGeom prst="rect">
                  <a:avLst/>
                </a:prstGeom>
                <a:solidFill>
                  <a:schemeClr val="bg1"/>
                </a:solidFill>
              </p:spPr>
              <p:txBody>
                <a:bodyPr wrap="square" rtlCol="0">
                  <a:spAutoFit/>
                </a:bodyPr>
                <a:lstStyle/>
                <a:p>
                  <a:r>
                    <a:rPr lang="en-US" sz="1200" dirty="0"/>
                    <a:t>CI</a:t>
                  </a:r>
                </a:p>
              </p:txBody>
            </p:sp>
          </p:grpSp>
        </p:grpSp>
        <p:sp>
          <p:nvSpPr>
            <p:cNvPr id="17" name="TextBox 16"/>
            <p:cNvSpPr txBox="1"/>
            <p:nvPr/>
          </p:nvSpPr>
          <p:spPr>
            <a:xfrm>
              <a:off x="7619484" y="13834777"/>
              <a:ext cx="4876796" cy="454915"/>
            </a:xfrm>
            <a:prstGeom prst="rect">
              <a:avLst/>
            </a:prstGeom>
            <a:noFill/>
          </p:spPr>
          <p:txBody>
            <a:bodyPr wrap="square" rtlCol="0">
              <a:spAutoFit/>
            </a:bodyPr>
            <a:lstStyle/>
            <a:p>
              <a:r>
                <a:rPr lang="en-US" sz="1600" dirty="0"/>
                <a:t>Differing CHL concentrations</a:t>
              </a:r>
            </a:p>
          </p:txBody>
        </p:sp>
        <mc:AlternateContent xmlns:mc="http://schemas.openxmlformats.org/markup-compatibility/2006" xmlns:a14="http://schemas.microsoft.com/office/drawing/2010/main">
          <mc:Choice Requires="a14">
            <p:sp>
              <p:nvSpPr>
                <p:cNvPr id="18" name="TextBox 17"/>
                <p:cNvSpPr txBox="1"/>
                <p:nvPr/>
              </p:nvSpPr>
              <p:spPr>
                <a:xfrm rot="16200000">
                  <a:off x="5634647" y="15869041"/>
                  <a:ext cx="2143958" cy="454915"/>
                </a:xfrm>
                <a:prstGeom prst="rect">
                  <a:avLst/>
                </a:prstGeom>
                <a:solidFill>
                  <a:schemeClr val="bg1"/>
                </a:solid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lang="en-US" sz="1600" i="1" dirty="0">
                                <a:latin typeface="Cambria Math"/>
                              </a:rPr>
                            </m:ctrlPr>
                          </m:sSubPr>
                          <m:e>
                            <m:r>
                              <a:rPr lang="en-US" sz="1600" i="1" dirty="0">
                                <a:latin typeface="Cambria Math"/>
                              </a:rPr>
                              <m:t>𝑅</m:t>
                            </m:r>
                          </m:e>
                          <m:sub>
                            <m:r>
                              <a:rPr lang="en-US" sz="1600" i="1" dirty="0">
                                <a:latin typeface="Cambria Math"/>
                              </a:rPr>
                              <m:t>𝑟𝑠</m:t>
                            </m:r>
                          </m:sub>
                        </m:sSub>
                        <m:r>
                          <a:rPr lang="en-US" sz="1600" i="1" dirty="0">
                            <a:latin typeface="Cambria Math"/>
                          </a:rPr>
                          <m:t> : </m:t>
                        </m:r>
                        <m:sSup>
                          <m:sSupPr>
                            <m:ctrlPr>
                              <a:rPr lang="en-US" sz="1600" i="1" dirty="0">
                                <a:latin typeface="Cambria Math"/>
                              </a:rPr>
                            </m:ctrlPr>
                          </m:sSupPr>
                          <m:e>
                            <m:r>
                              <a:rPr lang="en-US" sz="1600" i="1" dirty="0">
                                <a:latin typeface="Cambria Math"/>
                              </a:rPr>
                              <m:t>𝑠𝑟</m:t>
                            </m:r>
                          </m:e>
                          <m:sup>
                            <m:r>
                              <a:rPr lang="en-US" sz="1600" i="1" dirty="0">
                                <a:latin typeface="Cambria Math"/>
                              </a:rPr>
                              <m:t>−1</m:t>
                            </m:r>
                          </m:sup>
                        </m:sSup>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rot="16200000">
                  <a:off x="5634647" y="15869041"/>
                  <a:ext cx="2143958" cy="454915"/>
                </a:xfrm>
                <a:prstGeom prst="rect">
                  <a:avLst/>
                </a:prstGeom>
                <a:blipFill rotWithShape="1">
                  <a:blip r:embed="rId7"/>
                  <a:stretch>
                    <a:fillRect/>
                  </a:stretch>
                </a:blipFill>
              </p:spPr>
              <p:txBody>
                <a:bodyPr/>
                <a:lstStyle/>
                <a:p>
                  <a:r>
                    <a:rPr lang="en-US">
                      <a:noFill/>
                    </a:rPr>
                    <a:t> </a:t>
                  </a:r>
                </a:p>
              </p:txBody>
            </p:sp>
          </mc:Fallback>
        </mc:AlternateContent>
        <p:sp>
          <p:nvSpPr>
            <p:cNvPr id="19" name="TextBox 18"/>
            <p:cNvSpPr txBox="1"/>
            <p:nvPr/>
          </p:nvSpPr>
          <p:spPr>
            <a:xfrm>
              <a:off x="8126795" y="18378023"/>
              <a:ext cx="3566035" cy="454915"/>
            </a:xfrm>
            <a:prstGeom prst="rect">
              <a:avLst/>
            </a:prstGeom>
            <a:solidFill>
              <a:schemeClr val="bg1"/>
            </a:solidFill>
          </p:spPr>
          <p:txBody>
            <a:bodyPr wrap="square" rtlCol="0">
              <a:spAutoFit/>
            </a:bodyPr>
            <a:lstStyle/>
            <a:p>
              <a:r>
                <a:rPr lang="en-US" sz="1600" dirty="0"/>
                <a:t>Wavelength : nm</a:t>
              </a:r>
            </a:p>
          </p:txBody>
        </p:sp>
      </p:grpSp>
      <p:sp>
        <p:nvSpPr>
          <p:cNvPr id="3" name="TextBox 2"/>
          <p:cNvSpPr txBox="1"/>
          <p:nvPr/>
        </p:nvSpPr>
        <p:spPr>
          <a:xfrm>
            <a:off x="1447800" y="5105400"/>
            <a:ext cx="535724" cy="369332"/>
          </a:xfrm>
          <a:prstGeom prst="rect">
            <a:avLst/>
          </a:prstGeom>
          <a:noFill/>
        </p:spPr>
        <p:txBody>
          <a:bodyPr wrap="none" rtlCol="0">
            <a:spAutoFit/>
          </a:bodyPr>
          <a:lstStyle/>
          <a:p>
            <a:r>
              <a:rPr lang="en-US" dirty="0" smtClean="0"/>
              <a:t>547</a:t>
            </a:r>
            <a:endParaRPr lang="en-US" dirty="0"/>
          </a:p>
        </p:txBody>
      </p:sp>
      <p:sp>
        <p:nvSpPr>
          <p:cNvPr id="26" name="TextBox 25"/>
          <p:cNvSpPr txBox="1"/>
          <p:nvPr/>
        </p:nvSpPr>
        <p:spPr>
          <a:xfrm>
            <a:off x="2362200" y="5105400"/>
            <a:ext cx="535724" cy="369332"/>
          </a:xfrm>
          <a:prstGeom prst="rect">
            <a:avLst/>
          </a:prstGeom>
          <a:noFill/>
        </p:spPr>
        <p:txBody>
          <a:bodyPr wrap="none" rtlCol="0">
            <a:spAutoFit/>
          </a:bodyPr>
          <a:lstStyle/>
          <a:p>
            <a:r>
              <a:rPr lang="en-US" dirty="0" smtClean="0"/>
              <a:t>667</a:t>
            </a:r>
            <a:endParaRPr lang="en-US" dirty="0"/>
          </a:p>
        </p:txBody>
      </p:sp>
      <p:sp>
        <p:nvSpPr>
          <p:cNvPr id="27" name="TextBox 26"/>
          <p:cNvSpPr txBox="1"/>
          <p:nvPr/>
        </p:nvSpPr>
        <p:spPr>
          <a:xfrm>
            <a:off x="3733800" y="5105400"/>
            <a:ext cx="535724" cy="369332"/>
          </a:xfrm>
          <a:prstGeom prst="rect">
            <a:avLst/>
          </a:prstGeom>
          <a:noFill/>
        </p:spPr>
        <p:txBody>
          <a:bodyPr wrap="none" rtlCol="0">
            <a:spAutoFit/>
          </a:bodyPr>
          <a:lstStyle/>
          <a:p>
            <a:r>
              <a:rPr lang="en-US" dirty="0" smtClean="0"/>
              <a:t>869</a:t>
            </a:r>
            <a:endParaRPr lang="en-US" dirty="0"/>
          </a:p>
        </p:txBody>
      </p:sp>
      <p:cxnSp>
        <p:nvCxnSpPr>
          <p:cNvPr id="28" name="Straight Connector 27"/>
          <p:cNvCxnSpPr/>
          <p:nvPr/>
        </p:nvCxnSpPr>
        <p:spPr>
          <a:xfrm>
            <a:off x="1786784" y="1828800"/>
            <a:ext cx="0" cy="2743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622848" y="2495372"/>
            <a:ext cx="711" cy="20666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15812" y="2486826"/>
            <a:ext cx="9257" cy="205811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71902" y="1827376"/>
            <a:ext cx="0" cy="2743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107966" y="2493948"/>
            <a:ext cx="711" cy="20666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500930" y="2485402"/>
            <a:ext cx="9257" cy="20581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01284" y="5018518"/>
            <a:ext cx="535724" cy="369332"/>
          </a:xfrm>
          <a:prstGeom prst="rect">
            <a:avLst/>
          </a:prstGeom>
          <a:noFill/>
        </p:spPr>
        <p:txBody>
          <a:bodyPr wrap="none" rtlCol="0">
            <a:spAutoFit/>
          </a:bodyPr>
          <a:lstStyle/>
          <a:p>
            <a:r>
              <a:rPr lang="en-US" dirty="0" smtClean="0"/>
              <a:t>547</a:t>
            </a:r>
            <a:endParaRPr lang="en-US" dirty="0"/>
          </a:p>
        </p:txBody>
      </p:sp>
      <p:sp>
        <p:nvSpPr>
          <p:cNvPr id="37" name="TextBox 36"/>
          <p:cNvSpPr txBox="1"/>
          <p:nvPr/>
        </p:nvSpPr>
        <p:spPr>
          <a:xfrm>
            <a:off x="6915684" y="5018518"/>
            <a:ext cx="535724" cy="369332"/>
          </a:xfrm>
          <a:prstGeom prst="rect">
            <a:avLst/>
          </a:prstGeom>
          <a:noFill/>
        </p:spPr>
        <p:txBody>
          <a:bodyPr wrap="none" rtlCol="0">
            <a:spAutoFit/>
          </a:bodyPr>
          <a:lstStyle/>
          <a:p>
            <a:r>
              <a:rPr lang="en-US" dirty="0" smtClean="0"/>
              <a:t>667</a:t>
            </a:r>
            <a:endParaRPr lang="en-US" dirty="0"/>
          </a:p>
        </p:txBody>
      </p:sp>
      <p:sp>
        <p:nvSpPr>
          <p:cNvPr id="38" name="TextBox 37"/>
          <p:cNvSpPr txBox="1"/>
          <p:nvPr/>
        </p:nvSpPr>
        <p:spPr>
          <a:xfrm>
            <a:off x="8287284" y="5018518"/>
            <a:ext cx="535724" cy="369332"/>
          </a:xfrm>
          <a:prstGeom prst="rect">
            <a:avLst/>
          </a:prstGeom>
          <a:noFill/>
        </p:spPr>
        <p:txBody>
          <a:bodyPr wrap="none" rtlCol="0">
            <a:spAutoFit/>
          </a:bodyPr>
          <a:lstStyle/>
          <a:p>
            <a:r>
              <a:rPr lang="en-US" dirty="0" smtClean="0"/>
              <a:t>869</a:t>
            </a:r>
            <a:endParaRPr lang="en-US" dirty="0"/>
          </a:p>
        </p:txBody>
      </p:sp>
      <p:sp>
        <p:nvSpPr>
          <p:cNvPr id="39" name="TextBox 38"/>
          <p:cNvSpPr txBox="1"/>
          <p:nvPr/>
        </p:nvSpPr>
        <p:spPr>
          <a:xfrm>
            <a:off x="7427007" y="5034186"/>
            <a:ext cx="535724" cy="369332"/>
          </a:xfrm>
          <a:prstGeom prst="rect">
            <a:avLst/>
          </a:prstGeom>
          <a:noFill/>
        </p:spPr>
        <p:txBody>
          <a:bodyPr wrap="none" rtlCol="0">
            <a:spAutoFit/>
          </a:bodyPr>
          <a:lstStyle/>
          <a:p>
            <a:r>
              <a:rPr lang="en-US" dirty="0" smtClean="0"/>
              <a:t>748</a:t>
            </a:r>
            <a:endParaRPr lang="en-US" dirty="0"/>
          </a:p>
        </p:txBody>
      </p:sp>
      <p:sp>
        <p:nvSpPr>
          <p:cNvPr id="40" name="TextBox 39"/>
          <p:cNvSpPr txBox="1"/>
          <p:nvPr/>
        </p:nvSpPr>
        <p:spPr>
          <a:xfrm>
            <a:off x="6819543" y="6460621"/>
            <a:ext cx="2184572" cy="369332"/>
          </a:xfrm>
          <a:prstGeom prst="rect">
            <a:avLst/>
          </a:prstGeom>
          <a:noFill/>
        </p:spPr>
        <p:txBody>
          <a:bodyPr wrap="none" rtlCol="0">
            <a:spAutoFit/>
          </a:bodyPr>
          <a:lstStyle/>
          <a:p>
            <a:r>
              <a:rPr lang="en-US" dirty="0" smtClean="0"/>
              <a:t>Mitchell et al. in prep</a:t>
            </a:r>
            <a:endParaRPr lang="en-US" dirty="0"/>
          </a:p>
        </p:txBody>
      </p:sp>
      <p:sp>
        <p:nvSpPr>
          <p:cNvPr id="41" name="TextBox 40"/>
          <p:cNvSpPr txBox="1"/>
          <p:nvPr/>
        </p:nvSpPr>
        <p:spPr>
          <a:xfrm>
            <a:off x="1028700" y="1885950"/>
            <a:ext cx="921150" cy="369332"/>
          </a:xfrm>
          <a:prstGeom prst="rect">
            <a:avLst/>
          </a:prstGeom>
          <a:noFill/>
        </p:spPr>
        <p:txBody>
          <a:bodyPr wrap="none" rtlCol="0">
            <a:spAutoFit/>
          </a:bodyPr>
          <a:lstStyle/>
          <a:p>
            <a:r>
              <a:rPr lang="en-US" dirty="0" smtClean="0"/>
              <a:t>Low PIC</a:t>
            </a:r>
            <a:endParaRPr lang="en-US" dirty="0"/>
          </a:p>
        </p:txBody>
      </p:sp>
      <p:sp>
        <p:nvSpPr>
          <p:cNvPr id="42" name="TextBox 41"/>
          <p:cNvSpPr txBox="1"/>
          <p:nvPr/>
        </p:nvSpPr>
        <p:spPr>
          <a:xfrm>
            <a:off x="800100" y="3981450"/>
            <a:ext cx="965329" cy="369332"/>
          </a:xfrm>
          <a:prstGeom prst="rect">
            <a:avLst/>
          </a:prstGeom>
          <a:noFill/>
        </p:spPr>
        <p:txBody>
          <a:bodyPr wrap="none" rtlCol="0">
            <a:spAutoFit/>
          </a:bodyPr>
          <a:lstStyle/>
          <a:p>
            <a:r>
              <a:rPr lang="en-US" dirty="0" smtClean="0"/>
              <a:t>High PIC</a:t>
            </a:r>
            <a:endParaRPr lang="en-US" dirty="0"/>
          </a:p>
        </p:txBody>
      </p:sp>
      <p:sp>
        <p:nvSpPr>
          <p:cNvPr id="43" name="TextBox 42"/>
          <p:cNvSpPr txBox="1"/>
          <p:nvPr/>
        </p:nvSpPr>
        <p:spPr>
          <a:xfrm>
            <a:off x="5486400" y="1714500"/>
            <a:ext cx="919547" cy="369332"/>
          </a:xfrm>
          <a:prstGeom prst="rect">
            <a:avLst/>
          </a:prstGeom>
          <a:noFill/>
        </p:spPr>
        <p:txBody>
          <a:bodyPr wrap="none" rtlCol="0">
            <a:spAutoFit/>
          </a:bodyPr>
          <a:lstStyle/>
          <a:p>
            <a:r>
              <a:rPr lang="en-US" dirty="0" smtClean="0"/>
              <a:t>Low </a:t>
            </a:r>
            <a:r>
              <a:rPr lang="en-US" dirty="0" err="1" smtClean="0"/>
              <a:t>Chl</a:t>
            </a:r>
            <a:endParaRPr lang="en-US" dirty="0"/>
          </a:p>
        </p:txBody>
      </p:sp>
      <p:sp>
        <p:nvSpPr>
          <p:cNvPr id="44" name="TextBox 43"/>
          <p:cNvSpPr txBox="1"/>
          <p:nvPr/>
        </p:nvSpPr>
        <p:spPr>
          <a:xfrm>
            <a:off x="5257800" y="3810000"/>
            <a:ext cx="963725" cy="369332"/>
          </a:xfrm>
          <a:prstGeom prst="rect">
            <a:avLst/>
          </a:prstGeom>
          <a:noFill/>
        </p:spPr>
        <p:txBody>
          <a:bodyPr wrap="none" rtlCol="0">
            <a:spAutoFit/>
          </a:bodyPr>
          <a:lstStyle/>
          <a:p>
            <a:r>
              <a:rPr lang="en-US" dirty="0" smtClean="0"/>
              <a:t>High </a:t>
            </a:r>
            <a:r>
              <a:rPr lang="en-US" dirty="0" err="1" smtClean="0"/>
              <a:t>Chl</a:t>
            </a:r>
            <a:endParaRPr lang="en-US" dirty="0"/>
          </a:p>
        </p:txBody>
      </p:sp>
      <p:sp>
        <p:nvSpPr>
          <p:cNvPr id="4" name="TextBox 3"/>
          <p:cNvSpPr txBox="1"/>
          <p:nvPr/>
        </p:nvSpPr>
        <p:spPr>
          <a:xfrm>
            <a:off x="2255520" y="5730240"/>
            <a:ext cx="4695773" cy="523220"/>
          </a:xfrm>
          <a:prstGeom prst="rect">
            <a:avLst/>
          </a:prstGeom>
          <a:noFill/>
        </p:spPr>
        <p:txBody>
          <a:bodyPr wrap="none" rtlCol="0">
            <a:spAutoFit/>
          </a:bodyPr>
          <a:lstStyle/>
          <a:p>
            <a:r>
              <a:rPr lang="en-US" sz="2800" dirty="0" smtClean="0"/>
              <a:t>Patagonian Shelf, January 2008</a:t>
            </a:r>
            <a:endParaRPr lang="en-US" sz="2800" dirty="0"/>
          </a:p>
        </p:txBody>
      </p:sp>
      <p:sp>
        <p:nvSpPr>
          <p:cNvPr id="45" name="TextBox 44"/>
          <p:cNvSpPr txBox="1"/>
          <p:nvPr/>
        </p:nvSpPr>
        <p:spPr>
          <a:xfrm>
            <a:off x="2870247" y="5110386"/>
            <a:ext cx="535724" cy="369332"/>
          </a:xfrm>
          <a:prstGeom prst="rect">
            <a:avLst/>
          </a:prstGeom>
          <a:noFill/>
        </p:spPr>
        <p:txBody>
          <a:bodyPr wrap="none" rtlCol="0">
            <a:spAutoFit/>
          </a:bodyPr>
          <a:lstStyle/>
          <a:p>
            <a:r>
              <a:rPr lang="en-US" dirty="0" smtClean="0"/>
              <a:t>748</a:t>
            </a:r>
            <a:endParaRPr lang="en-US" dirty="0"/>
          </a:p>
        </p:txBody>
      </p:sp>
      <p:cxnSp>
        <p:nvCxnSpPr>
          <p:cNvPr id="32" name="Straight Connector 31"/>
          <p:cNvCxnSpPr/>
          <p:nvPr/>
        </p:nvCxnSpPr>
        <p:spPr>
          <a:xfrm>
            <a:off x="1767840" y="3611880"/>
            <a:ext cx="2255520" cy="914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8320" y="3870960"/>
            <a:ext cx="2240280" cy="65532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67840" y="3977640"/>
            <a:ext cx="2270760" cy="563880"/>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5" name="Date Placeholder 24"/>
          <p:cNvSpPr>
            <a:spLocks noGrp="1"/>
          </p:cNvSpPr>
          <p:nvPr>
            <p:ph type="dt" sz="half" idx="10"/>
          </p:nvPr>
        </p:nvSpPr>
        <p:spPr/>
        <p:txBody>
          <a:bodyPr/>
          <a:lstStyle/>
          <a:p>
            <a:r>
              <a:rPr lang="en-US" smtClean="0"/>
              <a:t>6/8/2016</a:t>
            </a:r>
            <a:endParaRPr lang="en-US"/>
          </a:p>
        </p:txBody>
      </p:sp>
      <p:sp>
        <p:nvSpPr>
          <p:cNvPr id="30" name="Footer Placeholder 29"/>
          <p:cNvSpPr>
            <a:spLocks noGrp="1"/>
          </p:cNvSpPr>
          <p:nvPr>
            <p:ph type="ftr" sz="quarter" idx="11"/>
          </p:nvPr>
        </p:nvSpPr>
        <p:spPr/>
        <p:txBody>
          <a:bodyPr/>
          <a:lstStyle/>
          <a:p>
            <a:r>
              <a:rPr lang="en-US" smtClean="0"/>
              <a:t>Balch et al.-Bigelow Laboratory</a:t>
            </a:r>
            <a:endParaRPr lang="en-US"/>
          </a:p>
        </p:txBody>
      </p:sp>
    </p:spTree>
    <p:custDataLst>
      <p:tags r:id="rId1"/>
    </p:custDataLst>
    <p:extLst>
      <p:ext uri="{BB962C8B-B14F-4D97-AF65-F5344CB8AC3E}">
        <p14:creationId xmlns:p14="http://schemas.microsoft.com/office/powerpoint/2010/main" val="148164660"/>
      </p:ext>
    </p:extLst>
  </p:cSld>
  <p:clrMapOvr>
    <a:masterClrMapping/>
  </p:clrMapOvr>
  <mc:AlternateContent xmlns:mc="http://schemas.openxmlformats.org/markup-compatibility/2006" xmlns:p14="http://schemas.microsoft.com/office/powerpoint/2010/main">
    <mc:Choice Requires="p14">
      <p:transition spd="slow" p14:dur="2000" advTm="52449"/>
    </mc:Choice>
    <mc:Fallback xmlns="">
      <p:transition spd="slow" advTm="5244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set, 15 cruises</a:t>
            </a:r>
            <a:endParaRPr lang="en-US" dirty="0"/>
          </a:p>
        </p:txBody>
      </p:sp>
      <p:pic>
        <p:nvPicPr>
          <p:cNvPr id="4" name="Picture 15"/>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b="11127"/>
          <a:stretch>
            <a:fillRect/>
          </a:stretch>
        </p:blipFill>
        <p:spPr bwMode="auto">
          <a:xfrm>
            <a:off x="457200" y="1698499"/>
            <a:ext cx="8229600" cy="4329364"/>
          </a:xfrm>
          <a:prstGeom prst="rect">
            <a:avLst/>
          </a:prstGeom>
          <a:noFill/>
          <a:ln w="9525">
            <a:noFill/>
            <a:miter lim="800000"/>
            <a:headEnd/>
            <a:tailEnd/>
          </a:ln>
        </p:spPr>
      </p:pic>
      <p:sp>
        <p:nvSpPr>
          <p:cNvPr id="3" name="TextBox 2"/>
          <p:cNvSpPr txBox="1"/>
          <p:nvPr/>
        </p:nvSpPr>
        <p:spPr>
          <a:xfrm>
            <a:off x="7270230" y="6115987"/>
            <a:ext cx="1590500" cy="584775"/>
          </a:xfrm>
          <a:prstGeom prst="rect">
            <a:avLst/>
          </a:prstGeom>
          <a:noFill/>
        </p:spPr>
        <p:txBody>
          <a:bodyPr wrap="none" rtlCol="0">
            <a:spAutoFit/>
          </a:bodyPr>
          <a:lstStyle/>
          <a:p>
            <a:r>
              <a:rPr lang="en-US" sz="3200" dirty="0" smtClean="0"/>
              <a:t>N=2,022</a:t>
            </a:r>
            <a:endParaRPr lang="en-US" sz="3200" dirty="0"/>
          </a:p>
        </p:txBody>
      </p:sp>
      <p:sp>
        <p:nvSpPr>
          <p:cNvPr id="5" name="Date Placeholder 4"/>
          <p:cNvSpPr>
            <a:spLocks noGrp="1"/>
          </p:cNvSpPr>
          <p:nvPr>
            <p:ph type="dt" sz="half" idx="10"/>
          </p:nvPr>
        </p:nvSpPr>
        <p:spPr/>
        <p:txBody>
          <a:bodyPr/>
          <a:lstStyle/>
          <a:p>
            <a:r>
              <a:rPr lang="en-US" smtClean="0"/>
              <a:t>6/8/2016</a:t>
            </a:r>
            <a:endParaRPr lang="en-US"/>
          </a:p>
        </p:txBody>
      </p:sp>
      <p:sp>
        <p:nvSpPr>
          <p:cNvPr id="6" name="Footer Placeholder 5"/>
          <p:cNvSpPr>
            <a:spLocks noGrp="1"/>
          </p:cNvSpPr>
          <p:nvPr>
            <p:ph type="ftr" sz="quarter" idx="11"/>
          </p:nvPr>
        </p:nvSpPr>
        <p:spPr/>
        <p:txBody>
          <a:bodyPr/>
          <a:lstStyle/>
          <a:p>
            <a:r>
              <a:rPr lang="en-US" smtClean="0"/>
              <a:t>Balch et al.-Bigelow Laboratory</a:t>
            </a:r>
            <a:endParaRPr lang="en-US"/>
          </a:p>
        </p:txBody>
      </p:sp>
    </p:spTree>
    <p:extLst>
      <p:ext uri="{BB962C8B-B14F-4D97-AF65-F5344CB8AC3E}">
        <p14:creationId xmlns:p14="http://schemas.microsoft.com/office/powerpoint/2010/main" val="1656660261"/>
      </p:ext>
    </p:extLst>
  </p:cSld>
  <p:clrMapOvr>
    <a:masterClrMapping/>
  </p:clrMapOvr>
  <mc:AlternateContent xmlns:mc="http://schemas.openxmlformats.org/markup-compatibility/2006" xmlns:p14="http://schemas.microsoft.com/office/powerpoint/2010/main">
    <mc:Choice Requires="p14">
      <p:transition spd="slow" p14:dur="2000" advTm="22458"/>
    </mc:Choice>
    <mc:Fallback xmlns="">
      <p:transition spd="slow" advTm="22458"/>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19.1|28.2|18.2|4.6"/>
</p:tagLst>
</file>

<file path=ppt/tags/tag2.xml><?xml version="1.0" encoding="utf-8"?>
<p:tagLst xmlns:a="http://schemas.openxmlformats.org/drawingml/2006/main" xmlns:r="http://schemas.openxmlformats.org/officeDocument/2006/relationships" xmlns:p="http://schemas.openxmlformats.org/presentationml/2006/main">
  <p:tag name="TIMING" val="|36.6|3.6|5.6"/>
</p:tagLst>
</file>

<file path=ppt/tags/tag3.xml><?xml version="1.0" encoding="utf-8"?>
<p:tagLst xmlns:a="http://schemas.openxmlformats.org/drawingml/2006/main" xmlns:r="http://schemas.openxmlformats.org/officeDocument/2006/relationships" xmlns:p="http://schemas.openxmlformats.org/presentationml/2006/main">
  <p:tag name="TIMING" val="|44.2|4.1|1.3"/>
</p:tagLst>
</file>

<file path=ppt/tags/tag4.xml><?xml version="1.0" encoding="utf-8"?>
<p:tagLst xmlns:a="http://schemas.openxmlformats.org/drawingml/2006/main" xmlns:r="http://schemas.openxmlformats.org/officeDocument/2006/relationships" xmlns:p="http://schemas.openxmlformats.org/presentationml/2006/main">
  <p:tag name="TIMING" val="|28.3"/>
</p:tagLst>
</file>

<file path=ppt/tags/tag5.xml><?xml version="1.0" encoding="utf-8"?>
<p:tagLst xmlns:a="http://schemas.openxmlformats.org/drawingml/2006/main" xmlns:r="http://schemas.openxmlformats.org/officeDocument/2006/relationships" xmlns:p="http://schemas.openxmlformats.org/presentationml/2006/main">
  <p:tag name="TIMING" val="|21.5|27.8"/>
</p:tagLst>
</file>

<file path=ppt/tags/tag6.xml><?xml version="1.0" encoding="utf-8"?>
<p:tagLst xmlns:a="http://schemas.openxmlformats.org/drawingml/2006/main" xmlns:r="http://schemas.openxmlformats.org/officeDocument/2006/relationships" xmlns:p="http://schemas.openxmlformats.org/presentationml/2006/main">
  <p:tag name="TIMING" val="|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1283</Words>
  <Application>Microsoft Macintosh PowerPoint</Application>
  <PresentationFormat>On-screen Show (4:3)</PresentationFormat>
  <Paragraphs>150</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Ocean break-out Current advances (and challenges) with the PIC algorithm</vt:lpstr>
      <vt:lpstr>Current status of the 2-band/3-band PIC algorithm</vt:lpstr>
      <vt:lpstr>PIC by VIIRS and MODIS</vt:lpstr>
      <vt:lpstr>The relation between chl and  acid-labile bbp531</vt:lpstr>
      <vt:lpstr>A differencing algorithm for PIC</vt:lpstr>
      <vt:lpstr>Overview</vt:lpstr>
      <vt:lpstr>PowerPoint Presentation</vt:lpstr>
      <vt:lpstr>Color Index algorithm for PIC:  Proof of concept</vt:lpstr>
      <vt:lpstr>The data set, 15 cruises</vt:lpstr>
      <vt:lpstr>Relationship between PIC and  color index</vt:lpstr>
      <vt:lpstr>Validation of PICCI algorithm</vt:lpstr>
      <vt:lpstr>Let’s compare three CI-style algorithms: 2-band (547, 667) , 3-band (547, 667, 869) and alternate 3-band (547, 667, 748nm)</vt:lpstr>
      <vt:lpstr>Application to MODIS Aqua data</vt:lpstr>
      <vt:lpstr>Application to MODIS Aqua data</vt:lpstr>
      <vt:lpstr>PowerPoint Presentation</vt:lpstr>
      <vt:lpstr>Conclusions/Summary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advances (and challenges) with the PIC algorithm</dc:title>
  <dc:creator>William Balch</dc:creator>
  <cp:lastModifiedBy>Maccherone , Brandon F. (GSFC-619.0)[SCIENCE SYSTEMS AND APPLICATIONS INC]</cp:lastModifiedBy>
  <cp:revision>14</cp:revision>
  <dcterms:created xsi:type="dcterms:W3CDTF">2016-05-25T14:36:48Z</dcterms:created>
  <dcterms:modified xsi:type="dcterms:W3CDTF">2016-06-22T14:12:10Z</dcterms:modified>
</cp:coreProperties>
</file>