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2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5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82"/>
  </p:notesMasterIdLst>
  <p:handoutMasterIdLst>
    <p:handoutMasterId r:id="rId83"/>
  </p:handoutMasterIdLst>
  <p:sldIdLst>
    <p:sldId id="521" r:id="rId3"/>
    <p:sldId id="812" r:id="rId4"/>
    <p:sldId id="661" r:id="rId5"/>
    <p:sldId id="662" r:id="rId6"/>
    <p:sldId id="813" r:id="rId7"/>
    <p:sldId id="524" r:id="rId8"/>
    <p:sldId id="604" r:id="rId9"/>
    <p:sldId id="814" r:id="rId10"/>
    <p:sldId id="815" r:id="rId11"/>
    <p:sldId id="792" r:id="rId12"/>
    <p:sldId id="793" r:id="rId13"/>
    <p:sldId id="794" r:id="rId14"/>
    <p:sldId id="795" r:id="rId15"/>
    <p:sldId id="798" r:id="rId16"/>
    <p:sldId id="797" r:id="rId17"/>
    <p:sldId id="730" r:id="rId18"/>
    <p:sldId id="717" r:id="rId19"/>
    <p:sldId id="718" r:id="rId20"/>
    <p:sldId id="785" r:id="rId21"/>
    <p:sldId id="796" r:id="rId22"/>
    <p:sldId id="719" r:id="rId23"/>
    <p:sldId id="691" r:id="rId24"/>
    <p:sldId id="692" r:id="rId25"/>
    <p:sldId id="779" r:id="rId26"/>
    <p:sldId id="731" r:id="rId27"/>
    <p:sldId id="811" r:id="rId28"/>
    <p:sldId id="732" r:id="rId29"/>
    <p:sldId id="733" r:id="rId30"/>
    <p:sldId id="760" r:id="rId31"/>
    <p:sldId id="810" r:id="rId32"/>
    <p:sldId id="761" r:id="rId33"/>
    <p:sldId id="734" r:id="rId34"/>
    <p:sldId id="735" r:id="rId35"/>
    <p:sldId id="736" r:id="rId36"/>
    <p:sldId id="737" r:id="rId37"/>
    <p:sldId id="738" r:id="rId38"/>
    <p:sldId id="803" r:id="rId39"/>
    <p:sldId id="802" r:id="rId40"/>
    <p:sldId id="801" r:id="rId41"/>
    <p:sldId id="741" r:id="rId42"/>
    <p:sldId id="754" r:id="rId43"/>
    <p:sldId id="755" r:id="rId44"/>
    <p:sldId id="740" r:id="rId45"/>
    <p:sldId id="748" r:id="rId46"/>
    <p:sldId id="789" r:id="rId47"/>
    <p:sldId id="663" r:id="rId48"/>
    <p:sldId id="783" r:id="rId49"/>
    <p:sldId id="788" r:id="rId50"/>
    <p:sldId id="790" r:id="rId51"/>
    <p:sldId id="647" r:id="rId52"/>
    <p:sldId id="763" r:id="rId53"/>
    <p:sldId id="764" r:id="rId54"/>
    <p:sldId id="765" r:id="rId55"/>
    <p:sldId id="766" r:id="rId56"/>
    <p:sldId id="767" r:id="rId57"/>
    <p:sldId id="656" r:id="rId58"/>
    <p:sldId id="640" r:id="rId59"/>
    <p:sldId id="641" r:id="rId60"/>
    <p:sldId id="642" r:id="rId61"/>
    <p:sldId id="643" r:id="rId62"/>
    <p:sldId id="644" r:id="rId63"/>
    <p:sldId id="645" r:id="rId64"/>
    <p:sldId id="646" r:id="rId65"/>
    <p:sldId id="800" r:id="rId66"/>
    <p:sldId id="768" r:id="rId67"/>
    <p:sldId id="806" r:id="rId68"/>
    <p:sldId id="807" r:id="rId69"/>
    <p:sldId id="808" r:id="rId70"/>
    <p:sldId id="809" r:id="rId71"/>
    <p:sldId id="769" r:id="rId72"/>
    <p:sldId id="771" r:id="rId73"/>
    <p:sldId id="773" r:id="rId74"/>
    <p:sldId id="805" r:id="rId75"/>
    <p:sldId id="804" r:id="rId76"/>
    <p:sldId id="781" r:id="rId77"/>
    <p:sldId id="774" r:id="rId78"/>
    <p:sldId id="775" r:id="rId79"/>
    <p:sldId id="786" r:id="rId80"/>
    <p:sldId id="787" r:id="rId81"/>
  </p:sldIdLst>
  <p:sldSz cx="9144000" cy="6858000" type="screen4x3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0F4984"/>
    <a:srgbClr val="1C1EEA"/>
    <a:srgbClr val="FF6600"/>
    <a:srgbClr val="00FF00"/>
    <a:srgbClr val="EC383F"/>
    <a:srgbClr val="084712"/>
    <a:srgbClr val="052D0B"/>
    <a:srgbClr val="FFFEB1"/>
    <a:srgbClr val="B56C01"/>
    <a:srgbClr val="1135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15620"/>
    <p:restoredTop sz="86262" autoAdjust="0"/>
  </p:normalViewPr>
  <p:slideViewPr>
    <p:cSldViewPr>
      <p:cViewPr varScale="1">
        <p:scale>
          <a:sx n="67" d="100"/>
          <a:sy n="67" d="100"/>
        </p:scale>
        <p:origin x="-363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notesMaster" Target="notesMasters/notesMaster1.xml"/><Relationship Id="rId83" Type="http://schemas.openxmlformats.org/officeDocument/2006/relationships/handoutMaster" Target="handoutMasters/handoutMaster1.xml"/><Relationship Id="rId84" Type="http://schemas.openxmlformats.org/officeDocument/2006/relationships/printerSettings" Target="printerSettings/printerSettings1.bin"/><Relationship Id="rId85" Type="http://schemas.openxmlformats.org/officeDocument/2006/relationships/presProps" Target="presProps.xml"/><Relationship Id="rId86" Type="http://schemas.openxmlformats.org/officeDocument/2006/relationships/viewProps" Target="viewProps.xml"/><Relationship Id="rId87" Type="http://schemas.openxmlformats.org/officeDocument/2006/relationships/theme" Target="theme/theme1.xml"/><Relationship Id="rId8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Relationship Id="rId2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62E04C2-59CB-1647-97B0-E7A70F9DF0B5}" type="datetime1">
              <a:rPr lang="en-US"/>
              <a:pPr>
                <a:defRPr/>
              </a:pPr>
              <a:t>6/22/16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E9F4556-4EB5-CD42-ACD9-3EE8F7089B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154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18E4578-0447-B34D-B3C6-CBD08A20D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055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673A1E-242E-8548-A240-05773E1D8000}" type="slidenum">
              <a:rPr lang="en-US"/>
              <a:pPr/>
              <a:t>1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8E4578-0447-B34D-B3C6-CBD08A20DA9B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057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8E4578-0447-B34D-B3C6-CBD08A20DA9B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0574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8E4578-0447-B34D-B3C6-CBD08A20DA9B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0574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lunar-based</a:t>
            </a:r>
          </a:p>
          <a:p>
            <a:r>
              <a:rPr lang="en-US" dirty="0" smtClean="0"/>
              <a:t>exponential model</a:t>
            </a:r>
            <a:r>
              <a:rPr lang="en-US" baseline="0" dirty="0" smtClean="0"/>
              <a:t> allows forward-stream extrapolation</a:t>
            </a:r>
          </a:p>
          <a:p>
            <a:r>
              <a:rPr lang="en-US" baseline="0" dirty="0" smtClean="0"/>
              <a:t>relatively accurate NRT retrievals</a:t>
            </a:r>
          </a:p>
          <a:p>
            <a:r>
              <a:rPr lang="en-US" baseline="0" dirty="0" err="1" smtClean="0"/>
              <a:t>destriping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8E4578-0447-B34D-B3C6-CBD08A20DA9B}" type="slidenum">
              <a:rPr lang="en-US" smtClean="0"/>
              <a:pPr>
                <a:defRPr/>
              </a:pPr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9997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2EE53CE-3213-4B2F-8A30-8C331686A9A7}" type="slidenum">
              <a:rPr lang="en-US" smtClean="0"/>
              <a:pPr/>
              <a:t>76</a:t>
            </a:fld>
            <a:endParaRPr lang="en-US" smtClean="0"/>
          </a:p>
        </p:txBody>
      </p:sp>
      <p:sp>
        <p:nvSpPr>
          <p:cNvPr id="17411" name="Text Box 1"/>
          <p:cNvSpPr txBox="1">
            <a:spLocks noChangeArrowheads="1"/>
          </p:cNvSpPr>
          <p:nvPr/>
        </p:nvSpPr>
        <p:spPr bwMode="auto">
          <a:xfrm>
            <a:off x="5181204" y="6514420"/>
            <a:ext cx="3889375" cy="30049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6840" tIns="48240" rIns="96840" bIns="4824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04071FDD-D170-4C3D-8BC4-486BE4AB923C}" type="slidenum">
              <a:rPr lang="en-US" sz="1300" b="0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76</a:t>
            </a:fld>
            <a:endParaRPr lang="en-US" sz="1300" b="0">
              <a:solidFill>
                <a:srgbClr val="000000"/>
              </a:solidFill>
            </a:endParaRPr>
          </a:p>
        </p:txBody>
      </p:sp>
      <p:sp>
        <p:nvSpPr>
          <p:cNvPr id="17412" name="Text Box 2"/>
          <p:cNvSpPr txBox="1">
            <a:spLocks noChangeArrowheads="1"/>
          </p:cNvSpPr>
          <p:nvPr/>
        </p:nvSpPr>
        <p:spPr bwMode="auto">
          <a:xfrm>
            <a:off x="5181204" y="6514420"/>
            <a:ext cx="3891359" cy="30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6840" tIns="48240" rIns="96840" bIns="4824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7F1852C8-85BA-42E7-BEDA-AE51985ED905}" type="slidenum">
              <a:rPr lang="en-US" sz="1300" b="0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76</a:t>
            </a:fld>
            <a:endParaRPr lang="en-US" sz="1300" b="0">
              <a:solidFill>
                <a:srgbClr val="000000"/>
              </a:solidFill>
            </a:endParaRPr>
          </a:p>
        </p:txBody>
      </p:sp>
      <p:sp>
        <p:nvSpPr>
          <p:cNvPr id="1741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49563" y="514350"/>
            <a:ext cx="3375025" cy="2532063"/>
          </a:xfrm>
          <a:solidFill>
            <a:srgbClr val="FFFFFF"/>
          </a:solidFill>
          <a:ln/>
        </p:spPr>
      </p:sp>
      <p:sp>
        <p:nvSpPr>
          <p:cNvPr id="1741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218406" y="3257777"/>
            <a:ext cx="6637735" cy="3046866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58FF50D-D8CC-496A-BFFE-E15336705326}" type="slidenum">
              <a:rPr lang="en-US" smtClean="0"/>
              <a:pPr/>
              <a:t>77</a:t>
            </a:fld>
            <a:endParaRPr lang="en-US" smtClean="0"/>
          </a:p>
        </p:txBody>
      </p:sp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5181204" y="6514420"/>
            <a:ext cx="3889375" cy="30049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6840" tIns="48240" rIns="96840" bIns="4824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49E869C2-7F64-4DA2-82C9-699F6093D486}" type="slidenum">
              <a:rPr lang="en-US" sz="1300" b="0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77</a:t>
            </a:fld>
            <a:endParaRPr lang="en-US" sz="1300" b="0">
              <a:solidFill>
                <a:srgbClr val="000000"/>
              </a:solidFill>
            </a:endParaRPr>
          </a:p>
        </p:txBody>
      </p:sp>
      <p:sp>
        <p:nvSpPr>
          <p:cNvPr id="18436" name="Text Box 2"/>
          <p:cNvSpPr txBox="1">
            <a:spLocks noChangeArrowheads="1"/>
          </p:cNvSpPr>
          <p:nvPr/>
        </p:nvSpPr>
        <p:spPr bwMode="auto">
          <a:xfrm>
            <a:off x="5181204" y="6514420"/>
            <a:ext cx="3891359" cy="30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6840" tIns="48240" rIns="96840" bIns="4824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15277CC1-A8FE-46C5-B4F4-2B0F1DAE8048}" type="slidenum">
              <a:rPr lang="en-US" sz="1300" b="0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77</a:t>
            </a:fld>
            <a:endParaRPr lang="en-US" sz="1300" b="0">
              <a:solidFill>
                <a:srgbClr val="000000"/>
              </a:solidFill>
            </a:endParaRPr>
          </a:p>
        </p:txBody>
      </p:sp>
      <p:sp>
        <p:nvSpPr>
          <p:cNvPr id="1843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49563" y="514350"/>
            <a:ext cx="3375025" cy="2532063"/>
          </a:xfrm>
          <a:solidFill>
            <a:srgbClr val="FFFFFF"/>
          </a:solidFill>
          <a:ln/>
        </p:spPr>
      </p:sp>
      <p:sp>
        <p:nvSpPr>
          <p:cNvPr id="1843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218406" y="3257777"/>
            <a:ext cx="6637735" cy="3046866"/>
          </a:xfrm>
          <a:noFill/>
          <a:ln/>
        </p:spPr>
        <p:txBody>
          <a:bodyPr wrap="none" anchor="ctr"/>
          <a:lstStyle/>
          <a:p>
            <a:r>
              <a:rPr lang="en-US" dirty="0" smtClean="0"/>
              <a:t>Plot for</a:t>
            </a:r>
            <a:r>
              <a:rPr lang="en-US" baseline="0" dirty="0" smtClean="0"/>
              <a:t> bands M1-M4 lunar data should have same y-range as plots for solar data.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 of 9 VIIRS PIs also MODIS</a:t>
            </a:r>
            <a:r>
              <a:rPr lang="en-US" baseline="0" dirty="0" smtClean="0"/>
              <a:t> PIs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8E4578-0447-B34D-B3C6-CBD08A20DA9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97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8E4578-0447-B34D-B3C6-CBD08A20DA9B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413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8E4578-0447-B34D-B3C6-CBD08A20DA9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342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8E4578-0447-B34D-B3C6-CBD08A20DA9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114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8E4578-0447-B34D-B3C6-CBD08A20DA9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8E4578-0447-B34D-B3C6-CBD08A20DA9B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099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changes on the order of 10^-4, 10^-5 in 555 in </a:t>
            </a:r>
            <a:r>
              <a:rPr lang="en-US" dirty="0" err="1" smtClean="0"/>
              <a:t>Rrs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8E4578-0447-B34D-B3C6-CBD08A20DA9B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79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changes on the order of 10^-4, 10^-5 in 555 in </a:t>
            </a:r>
            <a:r>
              <a:rPr lang="en-US" dirty="0" err="1" smtClean="0"/>
              <a:t>Rrs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8E4578-0447-B34D-B3C6-CBD08A20DA9B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79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237BB-4D0D-BC45-8C1D-F818A35E9A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1973D-0AED-B541-99FD-B2D710EBD9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86E6F-8310-464B-BD68-E97E72A768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A7C08-BB9B-274F-A80A-A0B33D9BCD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41CA8-A480-FF4A-8B69-3C8DFE836D0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3F159-BE0A-3847-8CCE-80E686BB7A6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2262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41CA8-A480-FF4A-8B69-3C8DFE836D0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3F159-BE0A-3847-8CCE-80E686BB7A6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2256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41CA8-A480-FF4A-8B69-3C8DFE836D0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3F159-BE0A-3847-8CCE-80E686BB7A6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34734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41CA8-A480-FF4A-8B69-3C8DFE836D0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3F159-BE0A-3847-8CCE-80E686BB7A6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60732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41CA8-A480-FF4A-8B69-3C8DFE836D0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3F159-BE0A-3847-8CCE-80E686BB7A6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1297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41CA8-A480-FF4A-8B69-3C8DFE836D0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3F159-BE0A-3847-8CCE-80E686BB7A6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13409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41CA8-A480-FF4A-8B69-3C8DFE836D0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3F159-BE0A-3847-8CCE-80E686BB7A6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1627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47C31-F332-1049-902C-47AA08111E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41CA8-A480-FF4A-8B69-3C8DFE836D0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3F159-BE0A-3847-8CCE-80E686BB7A6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3114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41CA8-A480-FF4A-8B69-3C8DFE836D0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3F159-BE0A-3847-8CCE-80E686BB7A6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07386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41CA8-A480-FF4A-8B69-3C8DFE836D0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3F159-BE0A-3847-8CCE-80E686BB7A6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29611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41CA8-A480-FF4A-8B69-3C8DFE836D0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3F159-BE0A-3847-8CCE-80E686BB7A6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4416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6EB7E-315E-E748-B270-13231E94C0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14400"/>
            <a:ext cx="4038600" cy="52117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038600" cy="52117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03E82-2B91-2248-941D-B5DF73C0C4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9316D-4929-9640-93C4-B6C2B5221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8FDDB-5B28-314E-8672-11810456DC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510D5-3D01-B947-87F4-00949A4D8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A85B7-553D-7049-A116-85D53D1560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8FF70-B679-1E4B-A7A3-E68496B86F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6037"/>
            <a:ext cx="82296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808037"/>
            <a:ext cx="82296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84A359D-EB11-814C-8AE4-B5D9DE7725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F4984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84712"/>
          </a:solidFill>
          <a:latin typeface="Arial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84712"/>
          </a:solidFill>
          <a:latin typeface="Arial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84712"/>
          </a:solidFill>
          <a:latin typeface="Arial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84712"/>
          </a:solidFill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084712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084712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084712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084712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847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ts val="624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AB741CA8-A480-FF4A-8B69-3C8DFE836D0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6/22/16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2DB3F159-BE0A-3847-8CCE-80E686BB7A6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950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package" Target="../embeddings/Microsoft_Word_Document2.docx"/><Relationship Id="rId5" Type="http://schemas.openxmlformats.org/officeDocument/2006/relationships/image" Target="../media/image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package" Target="../embeddings/Microsoft_Word_Document5.docx"/><Relationship Id="rId5" Type="http://schemas.openxmlformats.org/officeDocument/2006/relationships/image" Target="../media/image3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Relationship Id="rId3" Type="http://schemas.openxmlformats.org/officeDocument/2006/relationships/image" Target="../media/image6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3.bin"/><Relationship Id="rId5" Type="http://schemas.openxmlformats.org/officeDocument/2006/relationships/package" Target="../embeddings/Microsoft_Word_Document3.docx"/><Relationship Id="rId6" Type="http://schemas.openxmlformats.org/officeDocument/2006/relationships/image" Target="../media/image6.emf"/><Relationship Id="rId7" Type="http://schemas.openxmlformats.org/officeDocument/2006/relationships/oleObject" Target="../embeddings/oleObject4.bin"/><Relationship Id="rId8" Type="http://schemas.openxmlformats.org/officeDocument/2006/relationships/package" Target="../embeddings/Microsoft_Word_Document4.docx"/><Relationship Id="rId9" Type="http://schemas.openxmlformats.org/officeDocument/2006/relationships/image" Target="../media/image7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tiff"/><Relationship Id="rId3" Type="http://schemas.openxmlformats.org/officeDocument/2006/relationships/image" Target="../media/image76.tif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tiff"/><Relationship Id="rId3" Type="http://schemas.openxmlformats.org/officeDocument/2006/relationships/image" Target="../media/image78.tif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4" Type="http://schemas.openxmlformats.org/officeDocument/2006/relationships/image" Target="../media/image81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tif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tiff"/><Relationship Id="rId3" Type="http://schemas.openxmlformats.org/officeDocument/2006/relationships/image" Target="../media/image83.tif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8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6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ChangeArrowheads="1"/>
          </p:cNvSpPr>
          <p:nvPr/>
        </p:nvSpPr>
        <p:spPr bwMode="auto">
          <a:xfrm>
            <a:off x="304800" y="304800"/>
            <a:ext cx="8534400" cy="6172200"/>
          </a:xfrm>
          <a:prstGeom prst="rect">
            <a:avLst/>
          </a:prstGeom>
          <a:noFill/>
          <a:ln w="19050">
            <a:solidFill>
              <a:srgbClr val="08471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685800" y="533400"/>
            <a:ext cx="7772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 dirty="0" smtClean="0">
                <a:solidFill>
                  <a:srgbClr val="000000"/>
                </a:solidFill>
              </a:rPr>
              <a:t>MODIS &amp; VIIRS </a:t>
            </a:r>
          </a:p>
          <a:p>
            <a:pPr algn="ctr"/>
            <a:r>
              <a:rPr lang="en-US" sz="4000" dirty="0" smtClean="0">
                <a:solidFill>
                  <a:srgbClr val="000000"/>
                </a:solidFill>
              </a:rPr>
              <a:t>Ocean Science Team </a:t>
            </a:r>
            <a:r>
              <a:rPr lang="en-US" sz="4000" dirty="0">
                <a:solidFill>
                  <a:srgbClr val="000000"/>
                </a:solidFill>
              </a:rPr>
              <a:t>Break-out</a:t>
            </a:r>
          </a:p>
        </p:txBody>
      </p:sp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4267200" y="5715000"/>
            <a:ext cx="4191000" cy="67710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MODIS/VIIRS </a:t>
            </a:r>
            <a:r>
              <a:rPr lang="en-US" dirty="0"/>
              <a:t>Science Team Meeting</a:t>
            </a:r>
          </a:p>
          <a:p>
            <a:pPr algn="ctr">
              <a:spcBef>
                <a:spcPct val="50000"/>
              </a:spcBef>
            </a:pPr>
            <a:r>
              <a:rPr lang="en-US" sz="1400" dirty="0" smtClean="0"/>
              <a:t>6-10 June 2016, Silver Spring, </a:t>
            </a:r>
            <a:r>
              <a:rPr lang="en-US" sz="1400" dirty="0"/>
              <a:t>MD</a:t>
            </a:r>
          </a:p>
        </p:txBody>
      </p:sp>
      <p:pic>
        <p:nvPicPr>
          <p:cNvPr id="16390" name="Picture 5" descr="seawifs_globe_weta.icon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352800"/>
            <a:ext cx="3530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8196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51317"/>
            <a:ext cx="8229600" cy="639763"/>
          </a:xfrm>
        </p:spPr>
        <p:txBody>
          <a:bodyPr/>
          <a:lstStyle/>
          <a:p>
            <a:r>
              <a:rPr lang="en-US" dirty="0" smtClean="0"/>
              <a:t>Instrument Status</a:t>
            </a:r>
            <a:endParaRPr lang="en-US" dirty="0"/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41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MODIS Sensor Degradation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3886200"/>
            <a:ext cx="6858000" cy="25693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6400800"/>
            <a:ext cx="4114800" cy="40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1143000"/>
            <a:ext cx="6858000" cy="25321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93515" y="762000"/>
            <a:ext cx="968885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412nm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553200" y="762000"/>
            <a:ext cx="968885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869nm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" y="1905000"/>
            <a:ext cx="11935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MODIS</a:t>
            </a:r>
          </a:p>
          <a:p>
            <a:pPr algn="ctr"/>
            <a:r>
              <a:rPr lang="en-US" sz="2400" dirty="0" smtClean="0"/>
              <a:t>Aqua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4572000"/>
            <a:ext cx="11935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MODIS</a:t>
            </a:r>
          </a:p>
          <a:p>
            <a:pPr algn="ctr"/>
            <a:r>
              <a:rPr lang="en-US" sz="2400" dirty="0" smtClean="0"/>
              <a:t>Terra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733800" y="1905000"/>
            <a:ext cx="787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Solar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2590800" y="2743200"/>
            <a:ext cx="8406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Lunar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2590800" y="5638800"/>
            <a:ext cx="787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Solar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3657600" y="4724400"/>
            <a:ext cx="8406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Lunar</a:t>
            </a:r>
            <a:endParaRPr lang="en-US" sz="2000" dirty="0"/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667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VIIRS Sensor Degradation</a:t>
            </a:r>
            <a:endParaRPr lang="en-US" dirty="0"/>
          </a:p>
        </p:txBody>
      </p:sp>
      <p:pic>
        <p:nvPicPr>
          <p:cNvPr id="4" name="Picture 3" descr="solar_vnirxf_201605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14400"/>
            <a:ext cx="8458200" cy="563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94260" y="914400"/>
            <a:ext cx="5401940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Lunar-corrected Solar Calibration Time-Series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276600" y="6172200"/>
            <a:ext cx="3200400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Years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553200" y="5029200"/>
            <a:ext cx="9688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862nm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553200" y="3448110"/>
            <a:ext cx="9688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745nm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553200" y="2362200"/>
            <a:ext cx="9688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671nm</a:t>
            </a:r>
            <a:endParaRPr lang="en-US" sz="2000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842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51317"/>
            <a:ext cx="8229600" cy="639763"/>
          </a:xfrm>
        </p:spPr>
        <p:txBody>
          <a:bodyPr/>
          <a:lstStyle/>
          <a:p>
            <a:r>
              <a:rPr lang="en-US" dirty="0" smtClean="0"/>
              <a:t>Processing Status</a:t>
            </a:r>
            <a:endParaRPr lang="en-US" dirty="0"/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339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VIIRS Level-1 Redevelopment</a:t>
            </a:r>
            <a:endParaRPr lang="en-US" dirty="0"/>
          </a:p>
        </p:txBody>
      </p:sp>
      <p:pic>
        <p:nvPicPr>
          <p:cNvPr id="3" name="Picture 2" descr="VIIRS_granule_size_comparison.thicker_granule_boundaries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524" y="685801"/>
            <a:ext cx="7225861" cy="6172200"/>
          </a:xfrm>
          <a:prstGeom prst="rect">
            <a:avLst/>
          </a:prstGeom>
        </p:spPr>
      </p:pic>
      <p:pic>
        <p:nvPicPr>
          <p:cNvPr id="4" name="Picture 3" descr="VIIRS_granule_size_comparison.thicker_granule_boundaries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800" y="672720"/>
            <a:ext cx="7225861" cy="321348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396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037"/>
            <a:ext cx="8686800" cy="639763"/>
          </a:xfrm>
        </p:spPr>
        <p:txBody>
          <a:bodyPr/>
          <a:lstStyle/>
          <a:p>
            <a:r>
              <a:rPr lang="en-US" dirty="0" smtClean="0"/>
              <a:t>VIIRS Level-1 Redevelopment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Why did we do this?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L1 algorithms, software and product formats under NASA control.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6-minute granules instead of 85 seconds.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Daily calibrated data files reduced from 22,000 SDRs to 720 L1Bs.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Significantly improved support for reprocessing.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Permanent archive of L1A and geolocation products.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Simplify calibration updates and algorithm tests.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Support for </a:t>
            </a:r>
            <a:r>
              <a:rPr lang="en-US" dirty="0" err="1" smtClean="0">
                <a:solidFill>
                  <a:srgbClr val="000000"/>
                </a:solidFill>
              </a:rPr>
              <a:t>subscene</a:t>
            </a:r>
            <a:r>
              <a:rPr lang="en-US" dirty="0" smtClean="0">
                <a:solidFill>
                  <a:srgbClr val="000000"/>
                </a:solidFill>
              </a:rPr>
              <a:t> extraction (match-up)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Raw data feed via NASA (EDOS).</a:t>
            </a:r>
          </a:p>
          <a:p>
            <a:pPr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What have we accomplished?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V1.0 of VIIRS L1 software released in October 2015.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IDPS raw data feed ended March 2016.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All VIIRS OC products regenerated April 2016 (version R2014.0.2).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391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MODIS and VIIRS SST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135563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tx1"/>
                </a:solidFill>
              </a:rPr>
              <a:t>All three missions have been reprocessed: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dirty="0" smtClean="0"/>
              <a:t>MODIS/Aqua R2014.0, May 2015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dirty="0" smtClean="0"/>
              <a:t>MODIS/Terra R2014.0, May 2015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dirty="0" smtClean="0"/>
              <a:t>VIIRS/SNPP  R2016.0, May 2016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tx1"/>
                </a:solidFill>
              </a:rPr>
              <a:t>Level-2 and Level-3 format changed to CF-compliant netCDF-4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tx1"/>
                </a:solidFill>
              </a:rPr>
              <a:t>A minor issue was identified in the cloud masking decision tree for the MODIS sensors.  An update to the code was put in production in the forward stream in March 2016.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tx1"/>
                </a:solidFill>
              </a:rPr>
              <a:t>VIIRS implemented a new decision-tree process.  MODIS will likely be reprocessed again this year, for consistency (R2016.0).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tx1"/>
                </a:solidFill>
              </a:rPr>
              <a:t>RSMAS and </a:t>
            </a:r>
            <a:r>
              <a:rPr lang="en-US" dirty="0" err="1" smtClean="0">
                <a:solidFill>
                  <a:schemeClr val="tx1"/>
                </a:solidFill>
              </a:rPr>
              <a:t>SeaBASS</a:t>
            </a:r>
            <a:r>
              <a:rPr lang="en-US" dirty="0" smtClean="0">
                <a:solidFill>
                  <a:schemeClr val="tx1"/>
                </a:solidFill>
              </a:rPr>
              <a:t> team implementing improved in situ match-up process, which will provide an online accessible SST validation data set similar to the ocean color validation data set.</a:t>
            </a:r>
          </a:p>
          <a:p>
            <a:endParaRPr lang="en-U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166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7"/>
            <a:ext cx="8229600" cy="639763"/>
          </a:xfrm>
        </p:spPr>
        <p:txBody>
          <a:bodyPr/>
          <a:lstStyle/>
          <a:p>
            <a:r>
              <a:rPr lang="en-US" dirty="0" smtClean="0"/>
              <a:t>R2014.0 Multi-Mission Ocean Color Reprocessing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8037"/>
            <a:ext cx="8458200" cy="51355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Scope</a:t>
            </a:r>
          </a:p>
          <a:p>
            <a:pPr marL="182880" indent="-182880">
              <a:spcBef>
                <a:spcPts val="800"/>
              </a:spcBef>
            </a:pPr>
            <a:r>
              <a:rPr lang="en-US" dirty="0" smtClean="0">
                <a:solidFill>
                  <a:srgbClr val="000000"/>
                </a:solidFill>
              </a:rPr>
              <a:t>CZCS</a:t>
            </a:r>
            <a:r>
              <a:rPr lang="en-US" dirty="0">
                <a:solidFill>
                  <a:srgbClr val="000000"/>
                </a:solidFill>
              </a:rPr>
              <a:t>, OCTS, </a:t>
            </a:r>
            <a:r>
              <a:rPr lang="en-US" dirty="0" err="1">
                <a:solidFill>
                  <a:srgbClr val="000000"/>
                </a:solidFill>
              </a:rPr>
              <a:t>SeaWiFS</a:t>
            </a:r>
            <a:r>
              <a:rPr lang="en-US" dirty="0">
                <a:solidFill>
                  <a:srgbClr val="000000"/>
                </a:solidFill>
              </a:rPr>
              <a:t>, MERIS, </a:t>
            </a:r>
            <a:r>
              <a:rPr lang="en-US" dirty="0" smtClean="0">
                <a:solidFill>
                  <a:srgbClr val="000000"/>
                </a:solidFill>
              </a:rPr>
              <a:t>MODIS(A/T), </a:t>
            </a:r>
            <a:r>
              <a:rPr lang="en-US" dirty="0">
                <a:solidFill>
                  <a:srgbClr val="000000"/>
                </a:solidFill>
              </a:rPr>
              <a:t>and </a:t>
            </a:r>
            <a:r>
              <a:rPr lang="en-US" dirty="0" smtClean="0">
                <a:solidFill>
                  <a:srgbClr val="000000"/>
                </a:solidFill>
              </a:rPr>
              <a:t>VIIRS</a:t>
            </a: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r>
              <a:rPr lang="en-US" sz="2400" dirty="0" smtClean="0"/>
              <a:t>Motivation</a:t>
            </a:r>
          </a:p>
          <a:p>
            <a:pPr marL="274320" indent="-274320">
              <a:spcBef>
                <a:spcPts val="800"/>
              </a:spcBef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improve interoperability and sustainability of the product suite by adopting modern data formats, standards, and </a:t>
            </a:r>
            <a:r>
              <a:rPr lang="en-US" dirty="0" smtClean="0">
                <a:solidFill>
                  <a:srgbClr val="000000"/>
                </a:solidFill>
              </a:rPr>
              <a:t>conventions (netCDF4, CF and ISO conventions, etc.)</a:t>
            </a:r>
            <a:endParaRPr lang="en-US" dirty="0">
              <a:solidFill>
                <a:srgbClr val="000000"/>
              </a:solidFill>
            </a:endParaRPr>
          </a:p>
          <a:p>
            <a:pPr marL="274320" indent="-274320">
              <a:spcBef>
                <a:spcPts val="800"/>
              </a:spcBef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incorporate </a:t>
            </a:r>
            <a:r>
              <a:rPr lang="en-US" dirty="0">
                <a:solidFill>
                  <a:srgbClr val="000000"/>
                </a:solidFill>
              </a:rPr>
              <a:t>knowledge gained in instrument-specific radiometric calibration and updates to vicarious calibration </a:t>
            </a:r>
            <a:endParaRPr lang="en-US" dirty="0" smtClean="0">
              <a:solidFill>
                <a:srgbClr val="000000"/>
              </a:solidFill>
            </a:endParaRPr>
          </a:p>
          <a:p>
            <a:pPr marL="274320" indent="-274320">
              <a:spcBef>
                <a:spcPts val="800"/>
              </a:spcBef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incorporate algorithm updates and advances from community and Mission Science Teams </a:t>
            </a:r>
          </a:p>
          <a:p>
            <a:endParaRPr lang="en-US" sz="1200" dirty="0" smtClean="0"/>
          </a:p>
          <a:p>
            <a:pPr marL="0" indent="0">
              <a:buNone/>
            </a:pPr>
            <a:r>
              <a:rPr lang="en-US" sz="2400" dirty="0" smtClean="0"/>
              <a:t>Status</a:t>
            </a:r>
            <a:endParaRPr lang="en-US" sz="2400" dirty="0"/>
          </a:p>
          <a:p>
            <a:r>
              <a:rPr lang="en-US" dirty="0" smtClean="0">
                <a:solidFill>
                  <a:srgbClr val="000000"/>
                </a:solidFill>
              </a:rPr>
              <a:t>CZCS, OCTS, </a:t>
            </a:r>
            <a:r>
              <a:rPr lang="en-US" b="1" dirty="0" smtClean="0">
                <a:solidFill>
                  <a:srgbClr val="000000"/>
                </a:solidFill>
              </a:rPr>
              <a:t>VIIRS, MODISA, MODIST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000000"/>
                </a:solidFill>
              </a:rPr>
              <a:t>SeaWiFS</a:t>
            </a:r>
            <a:r>
              <a:rPr lang="en-US" dirty="0" smtClean="0">
                <a:solidFill>
                  <a:srgbClr val="000000"/>
                </a:solidFill>
              </a:rPr>
              <a:t> (&amp; GOCI) </a:t>
            </a:r>
            <a:r>
              <a:rPr lang="en-US" b="1" dirty="0" smtClean="0">
                <a:solidFill>
                  <a:srgbClr val="000000"/>
                </a:solidFill>
              </a:rPr>
              <a:t>done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MERIS in progress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29350"/>
            <a:ext cx="2133600" cy="476250"/>
          </a:xfrm>
        </p:spPr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669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8214" y="192734"/>
            <a:ext cx="8710223" cy="1277255"/>
          </a:xfrm>
          <a:prstGeom prst="rect">
            <a:avLst/>
          </a:prstGeom>
          <a:noFill/>
          <a:ln>
            <a:noFill/>
          </a:ln>
        </p:spPr>
        <p:txBody>
          <a:bodyPr wrap="square" lIns="76180" tIns="38091" rIns="76180" bIns="38091" rtlCol="0">
            <a:spAutoFit/>
          </a:bodyPr>
          <a:lstStyle/>
          <a:p>
            <a:pPr algn="just"/>
            <a:r>
              <a:rPr lang="en-US" sz="2600" dirty="0" smtClean="0">
                <a:solidFill>
                  <a:srgbClr val="0F4984"/>
                </a:solidFill>
              </a:rPr>
              <a:t>R2014.0 Ocean Color Product and Algorithm Changes</a:t>
            </a:r>
            <a:endParaRPr lang="en-US" sz="2600" dirty="0">
              <a:solidFill>
                <a:srgbClr val="0F4984"/>
              </a:solidFill>
            </a:endParaRPr>
          </a:p>
          <a:p>
            <a:pPr algn="just"/>
            <a:endParaRPr lang="en-US" sz="2600" dirty="0"/>
          </a:p>
          <a:p>
            <a:pPr algn="just"/>
            <a:r>
              <a:rPr lang="en-US" sz="2600" dirty="0"/>
              <a:t>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4317554"/>
              </p:ext>
            </p:extLst>
          </p:nvPr>
        </p:nvGraphicFramePr>
        <p:xfrm>
          <a:off x="309813" y="838200"/>
          <a:ext cx="8356666" cy="52305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30898"/>
                <a:gridCol w="6625768"/>
              </a:tblGrid>
              <a:tr h="416293">
                <a:tc>
                  <a:txBody>
                    <a:bodyPr/>
                    <a:lstStyle/>
                    <a:p>
                      <a:pPr marL="0" marR="0" lvl="0" indent="0" algn="l" defTabSz="56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R</a:t>
                      </a:r>
                      <a:r>
                        <a:rPr kumimoji="0" lang="en-US" sz="1900" b="0" i="0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rs</a:t>
                      </a:r>
                      <a:r>
                        <a:rPr kumimoji="0" lang="en-US" sz="1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(</a:t>
                      </a:r>
                      <a:r>
                        <a:rPr kumimoji="0" lang="en-US" sz="1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ymbol" charset="0"/>
                          <a:ea typeface="+mn-ea"/>
                          <a:cs typeface="Symbol" charset="0"/>
                        </a:rPr>
                        <a:t>l</a:t>
                      </a:r>
                      <a:r>
                        <a:rPr kumimoji="0" lang="en-US" sz="1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)</a:t>
                      </a: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l" defTabSz="56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i="1" kern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calibration updates, ancillary data updates, improved land/water masking, terrain height, other minor fixes</a:t>
                      </a:r>
                    </a:p>
                    <a:p>
                      <a:endParaRPr lang="en-US" sz="19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16293">
                <a:tc>
                  <a:txBody>
                    <a:bodyPr/>
                    <a:lstStyle/>
                    <a:p>
                      <a:pPr marL="0" marR="0" lvl="0" indent="0" algn="l" defTabSz="56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Ångstrom</a:t>
                      </a:r>
                      <a:endParaRPr kumimoji="0" lang="en-US" sz="1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6293">
                <a:tc>
                  <a:txBody>
                    <a:bodyPr/>
                    <a:lstStyle/>
                    <a:p>
                      <a:pPr marL="0" marR="0" lvl="0" indent="0" algn="l" defTabSz="56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AOT</a:t>
                      </a: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6293">
                <a:tc>
                  <a:txBody>
                    <a:bodyPr/>
                    <a:lstStyle/>
                    <a:p>
                      <a:pPr marL="0" marR="0" lvl="0" indent="0" algn="l" defTabSz="56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Chlorophyll </a:t>
                      </a:r>
                      <a:r>
                        <a:rPr kumimoji="0" lang="en-US" sz="19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a</a:t>
                      </a: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56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i="1" kern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standard </a:t>
                      </a:r>
                      <a:r>
                        <a:rPr lang="en-US" sz="1900" i="1" kern="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chlor_a</a:t>
                      </a:r>
                      <a:r>
                        <a:rPr lang="en-US" sz="1900" i="1" kern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product now OCI algorithm (Hu et al. 2012)</a:t>
                      </a:r>
                    </a:p>
                    <a:p>
                      <a:pPr marL="0" marR="0" indent="0" algn="l" defTabSz="56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i="1" kern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original OC3/OC4 product</a:t>
                      </a:r>
                      <a:r>
                        <a:rPr lang="en-US" sz="1900" i="1" kern="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still being distributed as </a:t>
                      </a:r>
                      <a:r>
                        <a:rPr lang="en-US" sz="1900" i="1" kern="0" baseline="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chl_ocx</a:t>
                      </a:r>
                      <a:endParaRPr lang="en-US" sz="1900" i="1" kern="0" dirty="0" smtClean="0">
                        <a:solidFill>
                          <a:srgbClr val="000000"/>
                        </a:solidFill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6293">
                <a:tc>
                  <a:txBody>
                    <a:bodyPr/>
                    <a:lstStyle/>
                    <a:p>
                      <a:pPr marL="0" marR="0" lvl="0" indent="0" algn="l" defTabSz="56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K</a:t>
                      </a:r>
                      <a:r>
                        <a:rPr kumimoji="0" lang="en-US" sz="1900" b="0" i="0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d</a:t>
                      </a:r>
                      <a:r>
                        <a:rPr kumimoji="0" lang="en-US" sz="1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(490)</a:t>
                      </a: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i="1" dirty="0" smtClean="0">
                          <a:latin typeface="Times New Roman" pitchFamily="18" charset="0"/>
                          <a:cs typeface="Times New Roman" pitchFamily="18" charset="0"/>
                        </a:rPr>
                        <a:t>no change</a:t>
                      </a:r>
                      <a:endParaRPr lang="en-US" sz="19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16293"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latin typeface="Arial" pitchFamily="34" charset="0"/>
                          <a:cs typeface="Arial" pitchFamily="34" charset="0"/>
                        </a:rPr>
                        <a:t>POC</a:t>
                      </a:r>
                      <a:endParaRPr lang="en-US" sz="1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i="1" dirty="0" smtClean="0">
                          <a:latin typeface="Times New Roman" pitchFamily="18" charset="0"/>
                          <a:cs typeface="Times New Roman" pitchFamily="18" charset="0"/>
                        </a:rPr>
                        <a:t>no change</a:t>
                      </a:r>
                      <a:endParaRPr lang="en-US" sz="19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6293"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latin typeface="Arial" pitchFamily="34" charset="0"/>
                          <a:cs typeface="Arial" pitchFamily="34" charset="0"/>
                        </a:rPr>
                        <a:t>PIC</a:t>
                      </a:r>
                      <a:endParaRPr lang="en-US" sz="1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56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i="1" kern="0" dirty="0" smtClean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updated algorithm and LUT</a:t>
                      </a: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16293">
                <a:tc>
                  <a:txBody>
                    <a:bodyPr/>
                    <a:lstStyle/>
                    <a:p>
                      <a:r>
                        <a:rPr lang="en-US" sz="1900" dirty="0" err="1" smtClean="0">
                          <a:latin typeface="Arial" pitchFamily="34" charset="0"/>
                          <a:cs typeface="Arial" pitchFamily="34" charset="0"/>
                        </a:rPr>
                        <a:t>CDOM_index</a:t>
                      </a:r>
                      <a:endParaRPr lang="en-US" sz="1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56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i="1" kern="0" dirty="0" smtClean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remove product (redundant with new IOP suite)</a:t>
                      </a: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6293"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latin typeface="Arial" pitchFamily="34" charset="0"/>
                          <a:cs typeface="Arial" pitchFamily="34" charset="0"/>
                        </a:rPr>
                        <a:t>PAR</a:t>
                      </a:r>
                      <a:endParaRPr lang="en-US" sz="1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56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i="1" kern="0" dirty="0" smtClean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consolidated algorithm, minor fixes </a:t>
                      </a: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16293">
                <a:tc>
                  <a:txBody>
                    <a:bodyPr/>
                    <a:lstStyle/>
                    <a:p>
                      <a:r>
                        <a:rPr lang="en-US" sz="1900" dirty="0" err="1" smtClean="0">
                          <a:latin typeface="Arial" pitchFamily="34" charset="0"/>
                          <a:cs typeface="Arial" pitchFamily="34" charset="0"/>
                        </a:rPr>
                        <a:t>iPAR</a:t>
                      </a:r>
                      <a:endParaRPr lang="en-US" sz="1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56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i="1" kern="0" dirty="0" smtClean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MODIS-only, no change</a:t>
                      </a: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6293">
                <a:tc>
                  <a:txBody>
                    <a:bodyPr/>
                    <a:lstStyle/>
                    <a:p>
                      <a:r>
                        <a:rPr lang="en-US" sz="1900" dirty="0" err="1" smtClean="0">
                          <a:latin typeface="Arial" pitchFamily="34" charset="0"/>
                          <a:cs typeface="Arial" pitchFamily="34" charset="0"/>
                        </a:rPr>
                        <a:t>nFLH</a:t>
                      </a:r>
                      <a:endParaRPr lang="en-US" sz="1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56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i="1" kern="0" dirty="0" smtClean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MODIS-only, flagging changes (allow negatives)</a:t>
                      </a: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16293"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latin typeface="Arial" pitchFamily="34" charset="0"/>
                          <a:cs typeface="Arial" pitchFamily="34" charset="0"/>
                        </a:rPr>
                        <a:t>IOPs</a:t>
                      </a:r>
                      <a:endParaRPr lang="en-US" sz="1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i="1" kern="0" dirty="0" smtClean="0">
                          <a:latin typeface="Times New Roman"/>
                          <a:ea typeface="Arial" charset="0"/>
                          <a:cs typeface="Times New Roman"/>
                        </a:rPr>
                        <a:t>added suite of inherent optical properties (</a:t>
                      </a:r>
                      <a:r>
                        <a:rPr lang="en-US" sz="1900" i="1" kern="0" dirty="0" err="1" smtClean="0">
                          <a:latin typeface="Times New Roman"/>
                          <a:ea typeface="Arial" charset="0"/>
                          <a:cs typeface="Times New Roman"/>
                        </a:rPr>
                        <a:t>Werdell</a:t>
                      </a:r>
                      <a:r>
                        <a:rPr lang="en-US" sz="1900" i="1" kern="0" dirty="0" smtClean="0">
                          <a:latin typeface="Times New Roman"/>
                          <a:ea typeface="Arial" charset="0"/>
                          <a:cs typeface="Times New Roman"/>
                        </a:rPr>
                        <a:t> et al. 2013)</a:t>
                      </a:r>
                      <a:endParaRPr lang="en-US" sz="19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8190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3"/>
          </a:xfrm>
        </p:spPr>
        <p:txBody>
          <a:bodyPr/>
          <a:lstStyle/>
          <a:p>
            <a:r>
              <a:rPr lang="en-US" dirty="0" smtClean="0"/>
              <a:t>IOP Product Suite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10CB3-01D4-6946-8DDA-BCF9621DFBFB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4572000"/>
          </a:xfrm>
        </p:spPr>
        <p:txBody>
          <a:bodyPr/>
          <a:lstStyle/>
          <a:p>
            <a:pPr marL="0" indent="0" defTabSz="45720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Products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a(</a:t>
            </a:r>
            <a:r>
              <a:rPr lang="en-US" dirty="0">
                <a:solidFill>
                  <a:prstClr val="black"/>
                </a:solidFill>
                <a:latin typeface="Symbol" charset="2"/>
                <a:cs typeface="Symbol" charset="2"/>
              </a:rPr>
              <a:t>l</a:t>
            </a:r>
            <a:r>
              <a:rPr lang="en-US" dirty="0">
                <a:solidFill>
                  <a:prstClr val="black"/>
                </a:solidFill>
              </a:rPr>
              <a:t>)				</a:t>
            </a:r>
            <a:r>
              <a:rPr lang="en-US" dirty="0" smtClean="0">
                <a:solidFill>
                  <a:prstClr val="black"/>
                </a:solidFill>
              </a:rPr>
              <a:t>	</a:t>
            </a:r>
            <a:r>
              <a:rPr lang="en-US" i="1" dirty="0" smtClean="0">
                <a:solidFill>
                  <a:prstClr val="black"/>
                </a:solidFill>
              </a:rPr>
              <a:t>total absorption at all </a:t>
            </a:r>
            <a:r>
              <a:rPr lang="en-US" i="1" dirty="0">
                <a:solidFill>
                  <a:prstClr val="black"/>
                </a:solidFill>
              </a:rPr>
              <a:t>visible wavelengths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bb(</a:t>
            </a:r>
            <a:r>
              <a:rPr lang="en-US" dirty="0">
                <a:solidFill>
                  <a:prstClr val="black"/>
                </a:solidFill>
                <a:latin typeface="Symbol" charset="2"/>
                <a:cs typeface="Symbol" charset="2"/>
              </a:rPr>
              <a:t>l</a:t>
            </a:r>
            <a:r>
              <a:rPr lang="en-US" dirty="0">
                <a:solidFill>
                  <a:prstClr val="black"/>
                </a:solidFill>
              </a:rPr>
              <a:t>)				</a:t>
            </a:r>
            <a:r>
              <a:rPr lang="en-US" i="1" dirty="0">
                <a:solidFill>
                  <a:prstClr val="black"/>
                </a:solidFill>
              </a:rPr>
              <a:t>total </a:t>
            </a:r>
            <a:r>
              <a:rPr lang="en-US" i="1" dirty="0" smtClean="0">
                <a:solidFill>
                  <a:prstClr val="black"/>
                </a:solidFill>
              </a:rPr>
              <a:t>backscatter </a:t>
            </a:r>
            <a:r>
              <a:rPr lang="en-US" i="1" dirty="0">
                <a:solidFill>
                  <a:prstClr val="black"/>
                </a:solidFill>
              </a:rPr>
              <a:t>at all visible </a:t>
            </a:r>
            <a:r>
              <a:rPr lang="en-US" i="1" dirty="0" smtClean="0">
                <a:solidFill>
                  <a:prstClr val="black"/>
                </a:solidFill>
              </a:rPr>
              <a:t>wavelengths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black"/>
                </a:solidFill>
              </a:rPr>
              <a:t>aph</a:t>
            </a:r>
            <a:r>
              <a:rPr lang="en-US" dirty="0" smtClean="0">
                <a:solidFill>
                  <a:prstClr val="black"/>
                </a:solidFill>
              </a:rPr>
              <a:t>(</a:t>
            </a:r>
            <a:r>
              <a:rPr lang="en-US" dirty="0">
                <a:solidFill>
                  <a:prstClr val="black"/>
                </a:solidFill>
                <a:latin typeface="Symbol" charset="2"/>
                <a:cs typeface="Symbol" charset="2"/>
              </a:rPr>
              <a:t>l</a:t>
            </a:r>
            <a:r>
              <a:rPr lang="en-US" dirty="0">
                <a:solidFill>
                  <a:prstClr val="black"/>
                </a:solidFill>
              </a:rPr>
              <a:t>)				</a:t>
            </a:r>
            <a:r>
              <a:rPr lang="en-US" i="1" dirty="0" smtClean="0">
                <a:solidFill>
                  <a:prstClr val="black"/>
                </a:solidFill>
              </a:rPr>
              <a:t>absorption </a:t>
            </a:r>
            <a:r>
              <a:rPr lang="en-US" i="1" dirty="0">
                <a:solidFill>
                  <a:prstClr val="black"/>
                </a:solidFill>
              </a:rPr>
              <a:t>due to </a:t>
            </a:r>
            <a:r>
              <a:rPr lang="en-US" i="1" dirty="0" smtClean="0">
                <a:solidFill>
                  <a:prstClr val="black"/>
                </a:solidFill>
              </a:rPr>
              <a:t>phytoplankton </a:t>
            </a:r>
            <a:endParaRPr lang="en-US" i="1" dirty="0">
              <a:solidFill>
                <a:prstClr val="black"/>
              </a:solidFill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black"/>
                </a:solidFill>
              </a:rPr>
              <a:t>adg</a:t>
            </a:r>
            <a:r>
              <a:rPr lang="en-US" dirty="0">
                <a:solidFill>
                  <a:prstClr val="black"/>
                </a:solidFill>
              </a:rPr>
              <a:t>(443</a:t>
            </a:r>
            <a:r>
              <a:rPr lang="en-US" dirty="0" smtClean="0">
                <a:solidFill>
                  <a:prstClr val="black"/>
                </a:solidFill>
              </a:rPr>
              <a:t>)	 </a:t>
            </a:r>
            <a:r>
              <a:rPr lang="en-US" dirty="0">
                <a:solidFill>
                  <a:prstClr val="black"/>
                </a:solidFill>
              </a:rPr>
              <a:t>		</a:t>
            </a:r>
            <a:r>
              <a:rPr lang="en-US" dirty="0" smtClean="0">
                <a:solidFill>
                  <a:prstClr val="black"/>
                </a:solidFill>
              </a:rPr>
              <a:t>	</a:t>
            </a:r>
            <a:r>
              <a:rPr lang="en-US" i="1" dirty="0" smtClean="0">
                <a:solidFill>
                  <a:prstClr val="black"/>
                </a:solidFill>
              </a:rPr>
              <a:t>absorption due to </a:t>
            </a:r>
            <a:r>
              <a:rPr lang="en-US" i="1" dirty="0" err="1" smtClean="0">
                <a:solidFill>
                  <a:prstClr val="black"/>
                </a:solidFill>
              </a:rPr>
              <a:t>gelb</a:t>
            </a:r>
            <a:r>
              <a:rPr lang="en-US" i="1" dirty="0" smtClean="0">
                <a:solidFill>
                  <a:prstClr val="black"/>
                </a:solidFill>
              </a:rPr>
              <a:t>. &amp; detritus at 443nm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black"/>
                </a:solidFill>
              </a:rPr>
              <a:t>Sdg</a:t>
            </a:r>
            <a:r>
              <a:rPr lang="en-US" dirty="0" smtClean="0">
                <a:solidFill>
                  <a:prstClr val="black"/>
                </a:solidFill>
              </a:rPr>
              <a:t>					</a:t>
            </a:r>
            <a:r>
              <a:rPr lang="en-US" i="1" dirty="0" smtClean="0">
                <a:solidFill>
                  <a:prstClr val="black"/>
                </a:solidFill>
              </a:rPr>
              <a:t>exponential </a:t>
            </a:r>
            <a:r>
              <a:rPr lang="en-US" i="1" dirty="0">
                <a:solidFill>
                  <a:prstClr val="black"/>
                </a:solidFill>
              </a:rPr>
              <a:t>spectral </a:t>
            </a:r>
            <a:r>
              <a:rPr lang="en-US" i="1" dirty="0" smtClean="0">
                <a:solidFill>
                  <a:prstClr val="black"/>
                </a:solidFill>
              </a:rPr>
              <a:t>slope for </a:t>
            </a:r>
            <a:r>
              <a:rPr lang="en-US" i="1" dirty="0" err="1" smtClean="0">
                <a:solidFill>
                  <a:prstClr val="black"/>
                </a:solidFill>
              </a:rPr>
              <a:t>adg</a:t>
            </a:r>
            <a:endParaRPr lang="en-US" i="1" dirty="0">
              <a:solidFill>
                <a:prstClr val="black"/>
              </a:solidFill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black"/>
                </a:solidFill>
              </a:rPr>
              <a:t>bbp</a:t>
            </a:r>
            <a:r>
              <a:rPr lang="en-US" dirty="0">
                <a:solidFill>
                  <a:prstClr val="black"/>
                </a:solidFill>
              </a:rPr>
              <a:t>(443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r>
              <a:rPr lang="en-US" dirty="0">
                <a:solidFill>
                  <a:prstClr val="black"/>
                </a:solidFill>
              </a:rPr>
              <a:t>		</a:t>
            </a:r>
            <a:r>
              <a:rPr lang="en-US" dirty="0" smtClean="0">
                <a:solidFill>
                  <a:prstClr val="black"/>
                </a:solidFill>
              </a:rPr>
              <a:t>		</a:t>
            </a:r>
            <a:r>
              <a:rPr lang="en-US" i="1" dirty="0" smtClean="0">
                <a:solidFill>
                  <a:prstClr val="black"/>
                </a:solidFill>
              </a:rPr>
              <a:t>particle backscattering at 443nm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black"/>
                </a:solidFill>
              </a:rPr>
              <a:t>Sbp</a:t>
            </a:r>
            <a:r>
              <a:rPr lang="en-US" dirty="0">
                <a:solidFill>
                  <a:prstClr val="black"/>
                </a:solidFill>
              </a:rPr>
              <a:t>		</a:t>
            </a:r>
            <a:r>
              <a:rPr lang="en-US" dirty="0" smtClean="0">
                <a:solidFill>
                  <a:prstClr val="black"/>
                </a:solidFill>
              </a:rPr>
              <a:t>			</a:t>
            </a:r>
            <a:r>
              <a:rPr lang="en-US" i="1" dirty="0" smtClean="0">
                <a:solidFill>
                  <a:prstClr val="black"/>
                </a:solidFill>
              </a:rPr>
              <a:t>power</a:t>
            </a:r>
            <a:r>
              <a:rPr lang="en-US" i="1" dirty="0">
                <a:solidFill>
                  <a:prstClr val="black"/>
                </a:solidFill>
              </a:rPr>
              <a:t>-law spectral </a:t>
            </a:r>
            <a:r>
              <a:rPr lang="en-US" i="1" dirty="0" smtClean="0">
                <a:solidFill>
                  <a:prstClr val="black"/>
                </a:solidFill>
              </a:rPr>
              <a:t>slope for </a:t>
            </a:r>
            <a:r>
              <a:rPr lang="en-US" i="1" dirty="0" err="1" smtClean="0">
                <a:solidFill>
                  <a:prstClr val="black"/>
                </a:solidFill>
              </a:rPr>
              <a:t>bbp</a:t>
            </a:r>
            <a:endParaRPr lang="en-US" i="1" dirty="0">
              <a:solidFill>
                <a:prstClr val="black"/>
              </a:solidFill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uncertainties </a:t>
            </a:r>
            <a:r>
              <a:rPr lang="en-US" dirty="0">
                <a:solidFill>
                  <a:prstClr val="black"/>
                </a:solidFill>
              </a:rPr>
              <a:t>		</a:t>
            </a:r>
            <a:r>
              <a:rPr lang="en-US" i="1" dirty="0" smtClean="0">
                <a:solidFill>
                  <a:prstClr val="black"/>
                </a:solidFill>
              </a:rPr>
              <a:t>uncertainties in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i="1" dirty="0" err="1" smtClean="0">
                <a:solidFill>
                  <a:prstClr val="black"/>
                </a:solidFill>
              </a:rPr>
              <a:t>adg</a:t>
            </a:r>
            <a:r>
              <a:rPr lang="en-US" i="1" dirty="0" smtClean="0">
                <a:solidFill>
                  <a:prstClr val="black"/>
                </a:solidFill>
              </a:rPr>
              <a:t>, </a:t>
            </a:r>
            <a:r>
              <a:rPr lang="en-US" i="1" dirty="0" err="1" smtClean="0">
                <a:solidFill>
                  <a:prstClr val="black"/>
                </a:solidFill>
              </a:rPr>
              <a:t>aph</a:t>
            </a:r>
            <a:r>
              <a:rPr lang="en-US" i="1" dirty="0" smtClean="0">
                <a:solidFill>
                  <a:prstClr val="black"/>
                </a:solidFill>
              </a:rPr>
              <a:t>, </a:t>
            </a:r>
            <a:r>
              <a:rPr lang="en-US" i="1" dirty="0" err="1" smtClean="0">
                <a:solidFill>
                  <a:prstClr val="black"/>
                </a:solidFill>
              </a:rPr>
              <a:t>bbp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i="1" dirty="0" smtClean="0">
                <a:solidFill>
                  <a:prstClr val="black"/>
                </a:solidFill>
              </a:rPr>
              <a:t>at 443nm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i="1" dirty="0" smtClean="0">
              <a:solidFill>
                <a:prstClr val="black"/>
              </a:solidFill>
            </a:endParaRPr>
          </a:p>
          <a:p>
            <a:pPr marL="0" indent="0" defTabSz="457200" fontAlgn="auto">
              <a:spcBef>
                <a:spcPts val="0"/>
              </a:spcBef>
              <a:spcAft>
                <a:spcPts val="0"/>
              </a:spcAft>
              <a:buNone/>
            </a:pPr>
            <a:endParaRPr lang="en-US" i="1" dirty="0">
              <a:solidFill>
                <a:prstClr val="black"/>
              </a:solidFill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i="1" dirty="0">
              <a:solidFill>
                <a:prstClr val="black"/>
              </a:solidFill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 smtClean="0"/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marL="0" indent="0" defTabSz="45720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Rationale</a:t>
            </a:r>
            <a:endParaRPr lang="en-US" dirty="0"/>
          </a:p>
          <a:p>
            <a:pPr marL="0" indent="0" defTabSz="457200" fontAlgn="auto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prstClr val="black"/>
                </a:solidFill>
              </a:rPr>
              <a:t>provides </a:t>
            </a:r>
            <a:r>
              <a:rPr lang="en-US" dirty="0">
                <a:solidFill>
                  <a:prstClr val="black"/>
                </a:solidFill>
              </a:rPr>
              <a:t>sufficient information to compute full spectral component absorption and scattering coefficients and uncertainties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600200" y="4038600"/>
            <a:ext cx="6096000" cy="830997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indent="-57150"/>
            <a:r>
              <a:rPr lang="en-US" dirty="0" err="1" smtClean="0">
                <a:solidFill>
                  <a:srgbClr val="052D0B"/>
                </a:solidFill>
                <a:cs typeface="Symbol" charset="2"/>
              </a:rPr>
              <a:t>SeaWiFS</a:t>
            </a:r>
            <a:r>
              <a:rPr lang="en-US" dirty="0" smtClean="0">
                <a:cs typeface="Symbol" charset="2"/>
              </a:rPr>
              <a:t> </a:t>
            </a:r>
            <a:r>
              <a:rPr lang="en-US" dirty="0">
                <a:cs typeface="Symbol" charset="2"/>
              </a:rPr>
              <a:t> </a:t>
            </a:r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 = 412, 443, 490, 510, 555, 670</a:t>
            </a:r>
          </a:p>
          <a:p>
            <a:pPr indent="-57150"/>
            <a:r>
              <a:rPr lang="en-US" dirty="0" smtClean="0">
                <a:solidFill>
                  <a:srgbClr val="052D0B"/>
                </a:solidFill>
                <a:cs typeface="Symbol" charset="2"/>
              </a:rPr>
              <a:t>MODIS</a:t>
            </a:r>
            <a:r>
              <a:rPr lang="en-US" dirty="0" smtClean="0">
                <a:cs typeface="Symbol" charset="2"/>
              </a:rPr>
              <a:t> 	 </a:t>
            </a:r>
            <a:r>
              <a:rPr lang="en-US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l</a:t>
            </a:r>
            <a:r>
              <a:rPr lang="en-US" dirty="0" smtClean="0">
                <a:solidFill>
                  <a:schemeClr val="tx1"/>
                </a:solidFill>
              </a:rPr>
              <a:t> = 412, 443, 469, 488, 531, 547, 555, 645, 667, 678</a:t>
            </a:r>
          </a:p>
          <a:p>
            <a:pPr indent="-57150"/>
            <a:r>
              <a:rPr lang="en-US" dirty="0">
                <a:solidFill>
                  <a:srgbClr val="052D0B"/>
                </a:solidFill>
                <a:cs typeface="Symbol" charset="2"/>
              </a:rPr>
              <a:t>VIIRS</a:t>
            </a:r>
            <a:r>
              <a:rPr lang="en-US" dirty="0">
                <a:cs typeface="Symbol" charset="2"/>
              </a:rPr>
              <a:t> 	</a:t>
            </a:r>
            <a:r>
              <a:rPr lang="en-US" dirty="0" smtClean="0">
                <a:cs typeface="Symbol" charset="2"/>
              </a:rPr>
              <a:t> </a:t>
            </a:r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 </a:t>
            </a:r>
            <a:r>
              <a:rPr lang="en-US" dirty="0"/>
              <a:t>= 410, 443, 486, 551, </a:t>
            </a:r>
            <a:r>
              <a:rPr lang="en-US" dirty="0" smtClean="0"/>
              <a:t>671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57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4" name="Content Placeholder 6"/>
          <p:cNvSpPr>
            <a:spLocks noGrp="1"/>
          </p:cNvSpPr>
          <p:nvPr>
            <p:ph idx="1"/>
          </p:nvPr>
        </p:nvSpPr>
        <p:spPr>
          <a:xfrm>
            <a:off x="838200" y="762000"/>
            <a:ext cx="7543800" cy="5240580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</a:rPr>
              <a:t>Overview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</a:rPr>
              <a:t>Instrument Status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</a:rPr>
              <a:t>Processing Status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</a:rPr>
              <a:t>OC Time-series Consistency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</a:rPr>
              <a:t>OC Product Validation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</a:rPr>
              <a:t>OC Climate Data Record</a:t>
            </a:r>
          </a:p>
        </p:txBody>
      </p:sp>
    </p:spTree>
    <p:extLst>
      <p:ext uri="{BB962C8B-B14F-4D97-AF65-F5344CB8AC3E}">
        <p14:creationId xmlns:p14="http://schemas.microsoft.com/office/powerpoint/2010/main" val="177400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Action for Team Members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Algorithm POCs please review and revise existing algorithm description documents for all current standard products.</a:t>
            </a:r>
          </a:p>
          <a:p>
            <a:pPr marL="0" indent="0" algn="ctr">
              <a:spcBef>
                <a:spcPts val="1080"/>
              </a:spcBef>
              <a:buNone/>
            </a:pPr>
            <a:r>
              <a:rPr lang="en-US" dirty="0">
                <a:solidFill>
                  <a:srgbClr val="1C1EEA"/>
                </a:solidFill>
              </a:rPr>
              <a:t>http://</a:t>
            </a:r>
            <a:r>
              <a:rPr lang="en-US" dirty="0" err="1">
                <a:solidFill>
                  <a:srgbClr val="1C1EEA"/>
                </a:solidFill>
              </a:rPr>
              <a:t>oceancolor.gsfc.nasa.gov</a:t>
            </a:r>
            <a:r>
              <a:rPr lang="en-US" dirty="0">
                <a:solidFill>
                  <a:srgbClr val="1C1EEA"/>
                </a:solidFill>
              </a:rPr>
              <a:t>/</a:t>
            </a:r>
            <a:r>
              <a:rPr lang="en-US" dirty="0" err="1">
                <a:solidFill>
                  <a:srgbClr val="1C1EEA"/>
                </a:solidFill>
              </a:rPr>
              <a:t>cms</a:t>
            </a:r>
            <a:r>
              <a:rPr lang="en-US" dirty="0">
                <a:solidFill>
                  <a:srgbClr val="1C1EEA"/>
                </a:solidFill>
              </a:rPr>
              <a:t>/</a:t>
            </a:r>
            <a:r>
              <a:rPr lang="en-US" dirty="0" err="1">
                <a:solidFill>
                  <a:srgbClr val="1C1EEA"/>
                </a:solidFill>
              </a:rPr>
              <a:t>atbd</a:t>
            </a:r>
            <a:endParaRPr lang="en-US" dirty="0" smtClean="0">
              <a:solidFill>
                <a:srgbClr val="1C1EEA"/>
              </a:solidFill>
            </a:endParaRP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2365114"/>
              </p:ext>
            </p:extLst>
          </p:nvPr>
        </p:nvGraphicFramePr>
        <p:xfrm>
          <a:off x="609600" y="1973977"/>
          <a:ext cx="4038600" cy="45792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98776"/>
                <a:gridCol w="2239824"/>
              </a:tblGrid>
              <a:tr h="416293">
                <a:tc>
                  <a:txBody>
                    <a:bodyPr/>
                    <a:lstStyle/>
                    <a:p>
                      <a:pPr marL="0" marR="0" lvl="0" indent="0" algn="l" defTabSz="56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R</a:t>
                      </a:r>
                      <a:r>
                        <a:rPr kumimoji="0" lang="en-US" sz="1900" b="0" i="0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rs</a:t>
                      </a:r>
                      <a:r>
                        <a:rPr kumimoji="0" lang="en-US" sz="1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(</a:t>
                      </a:r>
                      <a:r>
                        <a:rPr kumimoji="0" lang="en-US" sz="1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ymbol" charset="0"/>
                          <a:ea typeface="+mn-ea"/>
                          <a:cs typeface="Symbol" charset="0"/>
                        </a:rPr>
                        <a:t>l</a:t>
                      </a:r>
                      <a:r>
                        <a:rPr kumimoji="0" lang="en-US" sz="1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)</a:t>
                      </a: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56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i="1" kern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Franz</a:t>
                      </a: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16293">
                <a:tc>
                  <a:txBody>
                    <a:bodyPr/>
                    <a:lstStyle/>
                    <a:p>
                      <a:pPr marL="0" marR="0" lvl="0" indent="0" algn="l" defTabSz="56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Chlorophyll </a:t>
                      </a:r>
                      <a:r>
                        <a:rPr kumimoji="0" lang="en-US" sz="19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a</a:t>
                      </a: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56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i="1" kern="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Werdell</a:t>
                      </a:r>
                      <a:r>
                        <a:rPr lang="en-US" sz="1900" i="1" kern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, Hu</a:t>
                      </a: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6293">
                <a:tc>
                  <a:txBody>
                    <a:bodyPr/>
                    <a:lstStyle/>
                    <a:p>
                      <a:pPr marL="0" marR="0" lvl="0" indent="0" algn="l" defTabSz="56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K</a:t>
                      </a:r>
                      <a:r>
                        <a:rPr kumimoji="0" lang="en-US" sz="1900" b="0" i="0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d</a:t>
                      </a:r>
                      <a:r>
                        <a:rPr kumimoji="0" lang="en-US" sz="1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(490)</a:t>
                      </a: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Werdell</a:t>
                      </a:r>
                      <a:endParaRPr lang="en-US" sz="19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16293"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latin typeface="Arial" pitchFamily="34" charset="0"/>
                          <a:cs typeface="Arial" pitchFamily="34" charset="0"/>
                        </a:rPr>
                        <a:t>POC</a:t>
                      </a:r>
                      <a:endParaRPr lang="en-US" sz="1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Stramski</a:t>
                      </a:r>
                      <a:r>
                        <a:rPr lang="en-US" sz="19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(Franz)</a:t>
                      </a:r>
                      <a:endParaRPr lang="en-US" sz="19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6293"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latin typeface="Arial" pitchFamily="34" charset="0"/>
                          <a:cs typeface="Arial" pitchFamily="34" charset="0"/>
                        </a:rPr>
                        <a:t>PIC</a:t>
                      </a:r>
                      <a:endParaRPr lang="en-US" sz="1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56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i="1" kern="0" dirty="0" smtClean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Balch</a:t>
                      </a: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16293"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latin typeface="Arial" pitchFamily="34" charset="0"/>
                          <a:cs typeface="Arial" pitchFamily="34" charset="0"/>
                        </a:rPr>
                        <a:t>PAR</a:t>
                      </a:r>
                      <a:endParaRPr lang="en-US" sz="1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56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i="1" kern="0" dirty="0" err="1" smtClean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Frouin</a:t>
                      </a:r>
                      <a:endParaRPr lang="en-US" sz="1900" i="1" kern="0" dirty="0" smtClean="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6293">
                <a:tc>
                  <a:txBody>
                    <a:bodyPr/>
                    <a:lstStyle/>
                    <a:p>
                      <a:r>
                        <a:rPr lang="en-US" sz="1900" dirty="0" err="1" smtClean="0">
                          <a:latin typeface="Arial" pitchFamily="34" charset="0"/>
                          <a:cs typeface="Arial" pitchFamily="34" charset="0"/>
                        </a:rPr>
                        <a:t>iPAR</a:t>
                      </a:r>
                      <a:endParaRPr lang="en-US" sz="1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56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i="1" kern="0" dirty="0" smtClean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Bailey</a:t>
                      </a:r>
                      <a:r>
                        <a:rPr lang="en-US" sz="1900" i="1" kern="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 (Franz)</a:t>
                      </a:r>
                      <a:endParaRPr lang="en-US" sz="1900" i="1" kern="0" dirty="0" smtClean="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16293">
                <a:tc>
                  <a:txBody>
                    <a:bodyPr/>
                    <a:lstStyle/>
                    <a:p>
                      <a:r>
                        <a:rPr lang="en-US" sz="1900" dirty="0" err="1" smtClean="0">
                          <a:latin typeface="Arial" pitchFamily="34" charset="0"/>
                          <a:cs typeface="Arial" pitchFamily="34" charset="0"/>
                        </a:rPr>
                        <a:t>nFLH</a:t>
                      </a:r>
                      <a:endParaRPr lang="en-US" sz="1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56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i="1" kern="0" dirty="0" err="1" smtClean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Westberry</a:t>
                      </a:r>
                      <a:endParaRPr lang="en-US" sz="1900" i="1" kern="0" dirty="0" smtClean="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6293"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latin typeface="Arial" pitchFamily="34" charset="0"/>
                          <a:cs typeface="Arial" pitchFamily="34" charset="0"/>
                        </a:rPr>
                        <a:t>IOPs</a:t>
                      </a:r>
                      <a:endParaRPr lang="en-US" sz="1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i="1" kern="0" dirty="0" err="1" smtClean="0">
                          <a:latin typeface="Times New Roman"/>
                          <a:ea typeface="Arial" charset="0"/>
                          <a:cs typeface="Times New Roman"/>
                        </a:rPr>
                        <a:t>Werdell</a:t>
                      </a:r>
                      <a:endParaRPr lang="en-US" sz="19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416293"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latin typeface="Arial" pitchFamily="34" charset="0"/>
                          <a:cs typeface="Arial" pitchFamily="34" charset="0"/>
                        </a:rPr>
                        <a:t>SST (11um)</a:t>
                      </a:r>
                      <a:endParaRPr lang="en-US" sz="1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Minnett</a:t>
                      </a:r>
                      <a:r>
                        <a:rPr lang="en-US" sz="19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(Kilpatrick)</a:t>
                      </a:r>
                      <a:endParaRPr lang="en-US" sz="19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6293"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latin typeface="Arial" pitchFamily="34" charset="0"/>
                          <a:cs typeface="Arial" pitchFamily="34" charset="0"/>
                        </a:rPr>
                        <a:t>SST (4um)</a:t>
                      </a:r>
                      <a:endParaRPr lang="en-US" sz="1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Minnett</a:t>
                      </a:r>
                      <a:r>
                        <a:rPr lang="en-US" sz="19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(Kilpatrick)</a:t>
                      </a: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Picture 5" descr="atbd1.tif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631"/>
          <a:stretch/>
        </p:blipFill>
        <p:spPr>
          <a:xfrm>
            <a:off x="5181600" y="1955171"/>
            <a:ext cx="3505200" cy="4598029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5768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8214" y="192734"/>
            <a:ext cx="8710223" cy="1277255"/>
          </a:xfrm>
          <a:prstGeom prst="rect">
            <a:avLst/>
          </a:prstGeom>
          <a:noFill/>
          <a:ln>
            <a:noFill/>
          </a:ln>
        </p:spPr>
        <p:txBody>
          <a:bodyPr wrap="square" lIns="76180" tIns="38091" rIns="76180" bIns="38091" rtlCol="0">
            <a:spAutoFit/>
          </a:bodyPr>
          <a:lstStyle/>
          <a:p>
            <a:pPr algn="just"/>
            <a:r>
              <a:rPr lang="en-US" sz="2600" dirty="0" smtClean="0">
                <a:solidFill>
                  <a:srgbClr val="0F4984"/>
                </a:solidFill>
              </a:rPr>
              <a:t>R2014.0 Instrument VNIR Calibration Changes</a:t>
            </a:r>
            <a:endParaRPr lang="en-US" sz="2600" dirty="0">
              <a:solidFill>
                <a:srgbClr val="0F4984"/>
              </a:solidFill>
            </a:endParaRPr>
          </a:p>
          <a:p>
            <a:pPr algn="just"/>
            <a:endParaRPr lang="en-US" sz="2600" dirty="0"/>
          </a:p>
          <a:p>
            <a:pPr algn="just"/>
            <a:r>
              <a:rPr lang="en-US" sz="2600" dirty="0"/>
              <a:t> 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2724175"/>
              </p:ext>
            </p:extLst>
          </p:nvPr>
        </p:nvGraphicFramePr>
        <p:xfrm>
          <a:off x="309812" y="808522"/>
          <a:ext cx="8529387" cy="58698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94833"/>
                <a:gridCol w="7134554"/>
              </a:tblGrid>
              <a:tr h="1020278">
                <a:tc>
                  <a:txBody>
                    <a:bodyPr/>
                    <a:lstStyle/>
                    <a:p>
                      <a:pPr marL="0" marR="0" lvl="0" indent="0" algn="l" defTabSz="56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SeaWiFS</a:t>
                      </a:r>
                      <a:endParaRPr kumimoji="0" lang="en-US" sz="1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indent="-182880" algn="l" defTabSz="56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900" i="1" kern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correcting dark offset changes at</a:t>
                      </a:r>
                      <a:r>
                        <a:rPr lang="en-US" sz="1900" i="1" kern="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the sub-count level </a:t>
                      </a:r>
                    </a:p>
                    <a:p>
                      <a:pPr marL="182880" marR="0" indent="-182880" algn="l" defTabSz="56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900" i="1" kern="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correction for time-dependent change in system spectral response</a:t>
                      </a:r>
                    </a:p>
                    <a:p>
                      <a:pPr marL="182880" marR="0" indent="-182880" algn="l" defTabSz="56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900" i="1" kern="0" baseline="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Patt</a:t>
                      </a:r>
                      <a:r>
                        <a:rPr lang="en-US" sz="1900" i="1" kern="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et al. (in prep), </a:t>
                      </a:r>
                      <a:r>
                        <a:rPr lang="en-US" sz="1900" i="1" kern="0" baseline="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Eplee</a:t>
                      </a:r>
                      <a:r>
                        <a:rPr lang="en-US" sz="1900" i="1" kern="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et al. (in prep)</a:t>
                      </a:r>
                      <a:endParaRPr lang="en-US" sz="19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938463">
                <a:tc>
                  <a:txBody>
                    <a:bodyPr/>
                    <a:lstStyle/>
                    <a:p>
                      <a:pPr marL="0" marR="0" lvl="0" indent="0" algn="l" defTabSz="56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MODISA</a:t>
                      </a:r>
                      <a:endParaRPr kumimoji="0" lang="en-US" sz="19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880" marR="0" indent="-182880" algn="l" defTabSz="56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900" i="1" kern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updated temporal</a:t>
                      </a:r>
                      <a:r>
                        <a:rPr lang="en-US" sz="1900" i="1" kern="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calibration from MCST (V6.1.35.17_OC2)</a:t>
                      </a:r>
                      <a:endParaRPr lang="en-US" sz="1900" i="1" kern="0" dirty="0" smtClean="0">
                        <a:solidFill>
                          <a:srgbClr val="000000"/>
                        </a:solidFill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  <a:p>
                      <a:pPr marL="182880" marR="0" indent="-182880" algn="l" defTabSz="56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900" i="1" kern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updated temporal corrections to respons</a:t>
                      </a:r>
                      <a:r>
                        <a:rPr lang="en-US" sz="1900" i="1" kern="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e versus scan angle</a:t>
                      </a:r>
                    </a:p>
                    <a:p>
                      <a:pPr marL="182880" marR="0" indent="-182880" algn="l" defTabSz="56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900" i="1" kern="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Meister and Franz 2014</a:t>
                      </a:r>
                      <a:r>
                        <a:rPr lang="en-US" sz="1900" i="1" kern="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900" i="1" kern="0" baseline="0" dirty="0" smtClean="0">
                        <a:solidFill>
                          <a:srgbClr val="000000"/>
                        </a:solidFill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8463">
                <a:tc>
                  <a:txBody>
                    <a:bodyPr/>
                    <a:lstStyle/>
                    <a:p>
                      <a:pPr marL="0" marR="0" lvl="0" indent="0" algn="l" defTabSz="56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MODIST</a:t>
                      </a: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880" marR="0" indent="-182880" algn="l" defTabSz="56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900" i="1" kern="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updated temporal calibration from MCST (</a:t>
                      </a:r>
                      <a:r>
                        <a:rPr lang="en-US" sz="1800" i="1" kern="1200" dirty="0" smtClean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V6.1.20.16</a:t>
                      </a:r>
                      <a:r>
                        <a:rPr lang="en-US" sz="1900" i="1" kern="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182880" marR="0" indent="-182880" algn="l" defTabSz="56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900" i="1" kern="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updated temporal corrections for response versus scan angle and polarization sensitivity (</a:t>
                      </a:r>
                      <a:r>
                        <a:rPr lang="en-US" sz="1900" i="1" kern="0" baseline="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crosscal</a:t>
                      </a:r>
                      <a:r>
                        <a:rPr lang="en-US" sz="1900" i="1" kern="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to </a:t>
                      </a:r>
                      <a:r>
                        <a:rPr lang="en-US" sz="1900" i="1" kern="0" baseline="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SeaWiFS</a:t>
                      </a:r>
                      <a:r>
                        <a:rPr lang="en-US" sz="1900" i="1" kern="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and MODISA) </a:t>
                      </a: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9769">
                <a:tc>
                  <a:txBody>
                    <a:bodyPr/>
                    <a:lstStyle/>
                    <a:p>
                      <a:pPr marL="0" marR="0" lvl="0" indent="0" algn="l" defTabSz="56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VIIRS</a:t>
                      </a: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indent="-182880" algn="l" defTabSz="56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900" i="1" kern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first use of lunar calibration trends to track temporal degradation of VIIRS (lunar calibration</a:t>
                      </a:r>
                      <a:r>
                        <a:rPr lang="en-US" sz="1900" i="1" kern="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is used to correct more frequent but more uncertain solar calibration trends). </a:t>
                      </a:r>
                    </a:p>
                    <a:p>
                      <a:pPr marL="182880" marR="0" indent="-182880" algn="l" defTabSz="56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900" i="1" kern="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correction of the lunar calibration trends for time-dependent changes in spectral response of the primary mirror.</a:t>
                      </a:r>
                      <a:endParaRPr lang="en-US" sz="1900" i="1" kern="0" baseline="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82880" marR="0" indent="-182880" algn="l" defTabSz="56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900" i="1" kern="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correction of solar calibration trends for a solar unit vector error in the source data used for solar calibration analysis, and improved solar diffuser stability corrections. </a:t>
                      </a:r>
                    </a:p>
                    <a:p>
                      <a:pPr marL="182880" marR="0" indent="-182880" algn="l" defTabSz="56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900" i="1" kern="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additional statistical correction for detector striping.</a:t>
                      </a:r>
                    </a:p>
                    <a:p>
                      <a:pPr marL="182880" marR="0" indent="-182880" algn="l" defTabSz="56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900" i="1" kern="0" baseline="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Eplee</a:t>
                      </a:r>
                      <a:r>
                        <a:rPr lang="en-US" sz="1900" i="1" kern="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et al. 2015</a:t>
                      </a:r>
                      <a:endParaRPr lang="en-US" sz="1900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9463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56457" y="899120"/>
            <a:ext cx="8839200" cy="493803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endParaRPr lang="en-US"/>
          </a:p>
        </p:txBody>
      </p:sp>
      <p:pic>
        <p:nvPicPr>
          <p:cNvPr id="1028" name="Picture 4" descr="C:\Users\franz\Dropbox\os2016\vr2014.0m_vr2013.1m_deep_rrs_ratio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2969" y="3436615"/>
            <a:ext cx="2895600" cy="2057400"/>
          </a:xfrm>
          <a:prstGeom prst="rect">
            <a:avLst/>
          </a:prstGeom>
          <a:noFill/>
        </p:spPr>
      </p:pic>
      <p:pic>
        <p:nvPicPr>
          <p:cNvPr id="1033" name="Picture 9" descr="C:\Users\franz\Dropbox\os2016\vr2014.0m_vr2013.1m_deep_rrs_comp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2969" y="1277834"/>
            <a:ext cx="2895600" cy="2057400"/>
          </a:xfrm>
          <a:prstGeom prst="rect">
            <a:avLst/>
          </a:prstGeom>
          <a:noFill/>
        </p:spPr>
      </p:pic>
      <p:pic>
        <p:nvPicPr>
          <p:cNvPr id="1029" name="Picture 5" descr="C:\Users\franz\Dropbox\os2016\ar2014.0m_ar2013.1m_deep_rrs_comp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4529" y="1277834"/>
            <a:ext cx="2895600" cy="2057400"/>
          </a:xfrm>
          <a:prstGeom prst="rect">
            <a:avLst/>
          </a:prstGeom>
          <a:noFill/>
        </p:spPr>
      </p:pic>
      <p:pic>
        <p:nvPicPr>
          <p:cNvPr id="1030" name="Picture 6" descr="C:\Users\franz\Dropbox\os2016\ar2014.0m_ar2013.1m_deep_rrs_ratio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4529" y="3436615"/>
            <a:ext cx="2895600" cy="2057400"/>
          </a:xfrm>
          <a:prstGeom prst="rect">
            <a:avLst/>
          </a:prstGeom>
          <a:noFill/>
        </p:spPr>
      </p:pic>
      <p:pic>
        <p:nvPicPr>
          <p:cNvPr id="1026" name="Picture 2" descr="C:\Users\franz\Dropbox\os2016\sr2014.0m_sr2010.0m_deep_rrs_ratio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203" y="3436615"/>
            <a:ext cx="2895600" cy="2057400"/>
          </a:xfrm>
          <a:prstGeom prst="rect">
            <a:avLst/>
          </a:prstGeom>
          <a:noFill/>
        </p:spPr>
      </p:pic>
      <p:pic>
        <p:nvPicPr>
          <p:cNvPr id="1034" name="Picture 10" descr="C:\Users\franz\Dropbox\os2016\sr2014.0m_sr2010.0m_deep_rrs_comp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203" y="1277834"/>
            <a:ext cx="2895600" cy="20574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436850" y="899120"/>
            <a:ext cx="1233454" cy="382927"/>
          </a:xfrm>
          <a:prstGeom prst="rect">
            <a:avLst/>
          </a:prstGeom>
          <a:noFill/>
        </p:spPr>
        <p:txBody>
          <a:bodyPr wrap="none" lIns="74423" tIns="37212" rIns="74423" bIns="37212" rtlCol="0">
            <a:spAutoFit/>
          </a:bodyPr>
          <a:lstStyle/>
          <a:p>
            <a:r>
              <a:rPr lang="en-US" sz="2000" dirty="0" err="1"/>
              <a:t>SeaWiFS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192099" y="905794"/>
            <a:ext cx="1176221" cy="382927"/>
          </a:xfrm>
          <a:prstGeom prst="rect">
            <a:avLst/>
          </a:prstGeom>
          <a:noFill/>
        </p:spPr>
        <p:txBody>
          <a:bodyPr wrap="none" lIns="74423" tIns="37212" rIns="74423" bIns="37212" rtlCol="0">
            <a:spAutoFit/>
          </a:bodyPr>
          <a:lstStyle/>
          <a:p>
            <a:r>
              <a:rPr lang="en-US" sz="2000" dirty="0"/>
              <a:t>MODISA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28073" y="905794"/>
            <a:ext cx="833004" cy="382927"/>
          </a:xfrm>
          <a:prstGeom prst="rect">
            <a:avLst/>
          </a:prstGeom>
          <a:noFill/>
        </p:spPr>
        <p:txBody>
          <a:bodyPr wrap="none" lIns="74423" tIns="37212" rIns="74423" bIns="37212" rtlCol="0">
            <a:spAutoFit/>
          </a:bodyPr>
          <a:lstStyle/>
          <a:p>
            <a:r>
              <a:rPr lang="en-US" sz="2000" dirty="0"/>
              <a:t>VIIRS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-126243" y="2044274"/>
            <a:ext cx="1182233" cy="321372"/>
          </a:xfrm>
          <a:prstGeom prst="rect">
            <a:avLst/>
          </a:prstGeom>
          <a:solidFill>
            <a:schemeClr val="bg1"/>
          </a:solidFill>
        </p:spPr>
        <p:txBody>
          <a:bodyPr wrap="none" lIns="74423" tIns="37212" rIns="74423" bIns="37212" rtlCol="0">
            <a:spAutoFit/>
          </a:bodyPr>
          <a:lstStyle/>
          <a:p>
            <a:r>
              <a:rPr lang="en-US" dirty="0" err="1"/>
              <a:t>Rrs</a:t>
            </a:r>
            <a:r>
              <a:rPr lang="en-US" dirty="0"/>
              <a:t> (</a:t>
            </a:r>
            <a:r>
              <a:rPr lang="en-US" dirty="0">
                <a:latin typeface="Symbol" pitchFamily="18" charset="2"/>
              </a:rPr>
              <a:t>l</a:t>
            </a:r>
            <a:r>
              <a:rPr lang="en-US" dirty="0"/>
              <a:t>; sr</a:t>
            </a:r>
            <a:r>
              <a:rPr lang="en-US" baseline="30000" dirty="0"/>
              <a:t>-1</a:t>
            </a:r>
            <a:r>
              <a:rPr lang="en-US" dirty="0"/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190964" y="4242289"/>
            <a:ext cx="1311675" cy="321372"/>
          </a:xfrm>
          <a:prstGeom prst="rect">
            <a:avLst/>
          </a:prstGeom>
          <a:solidFill>
            <a:schemeClr val="bg1"/>
          </a:solidFill>
        </p:spPr>
        <p:txBody>
          <a:bodyPr wrap="none" lIns="74423" tIns="37212" rIns="74423" bIns="37212" rtlCol="0">
            <a:spAutoFit/>
          </a:bodyPr>
          <a:lstStyle/>
          <a:p>
            <a:r>
              <a:rPr lang="en-US" dirty="0" err="1"/>
              <a:t>Rrs</a:t>
            </a:r>
            <a:r>
              <a:rPr lang="en-US" dirty="0"/>
              <a:t> (</a:t>
            </a:r>
            <a:r>
              <a:rPr lang="en-US" dirty="0">
                <a:latin typeface="Symbol" pitchFamily="18" charset="2"/>
              </a:rPr>
              <a:t>l</a:t>
            </a:r>
            <a:r>
              <a:rPr lang="en-US" dirty="0"/>
              <a:t>) Ratio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342163" y="3949044"/>
            <a:ext cx="93095" cy="9745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069009" y="3949044"/>
            <a:ext cx="93095" cy="9745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64718" y="3930507"/>
            <a:ext cx="93095" cy="9745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581399" y="5521275"/>
            <a:ext cx="598639" cy="321372"/>
          </a:xfrm>
          <a:prstGeom prst="rect">
            <a:avLst/>
          </a:prstGeom>
          <a:noFill/>
        </p:spPr>
        <p:txBody>
          <a:bodyPr wrap="none" lIns="74423" tIns="37212" rIns="74423" bIns="37212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6458" y="5875652"/>
            <a:ext cx="8839200" cy="906148"/>
          </a:xfrm>
          <a:prstGeom prst="rect">
            <a:avLst/>
          </a:prstGeom>
          <a:noFill/>
        </p:spPr>
        <p:txBody>
          <a:bodyPr wrap="square" lIns="74423" tIns="37212" rIns="74423" bIns="37212" rtlCol="0">
            <a:spAutoFit/>
          </a:bodyPr>
          <a:lstStyle/>
          <a:p>
            <a:pPr algn="just"/>
            <a:r>
              <a:rPr lang="en-US" sz="1800" i="1" dirty="0" err="1" smtClean="0">
                <a:cs typeface="Arial" pitchFamily="34" charset="0"/>
              </a:rPr>
              <a:t>Rrs</a:t>
            </a:r>
            <a:r>
              <a:rPr lang="en-US" sz="1800" i="1" dirty="0" smtClean="0">
                <a:cs typeface="Arial" pitchFamily="34" charset="0"/>
              </a:rPr>
              <a:t> </a:t>
            </a:r>
            <a:r>
              <a:rPr lang="en-US" sz="1800" i="1" dirty="0">
                <a:cs typeface="Arial" pitchFamily="34" charset="0"/>
              </a:rPr>
              <a:t>time-series comparison for global mean deep-water (&gt; 1000m) between previous reprocessing (solid lines) and </a:t>
            </a:r>
            <a:r>
              <a:rPr lang="en-US" sz="1800" i="1" dirty="0" smtClean="0">
                <a:cs typeface="Arial" pitchFamily="34" charset="0"/>
              </a:rPr>
              <a:t>R2014.0 </a:t>
            </a:r>
            <a:r>
              <a:rPr lang="en-US" sz="1800" i="1" dirty="0">
                <a:cs typeface="Arial" pitchFamily="34" charset="0"/>
              </a:rPr>
              <a:t>reprocessing (dashed </a:t>
            </a:r>
            <a:r>
              <a:rPr lang="en-US" sz="1800" i="1" dirty="0" smtClean="0">
                <a:cs typeface="Arial" pitchFamily="34" charset="0"/>
              </a:rPr>
              <a:t>lines).  </a:t>
            </a:r>
            <a:r>
              <a:rPr lang="en-US" sz="1800" i="1" dirty="0">
                <a:cs typeface="Arial" pitchFamily="34" charset="0"/>
              </a:rPr>
              <a:t>Bottom row shows </a:t>
            </a:r>
            <a:r>
              <a:rPr lang="en-US" sz="1800" i="1" dirty="0" err="1">
                <a:cs typeface="Arial" pitchFamily="34" charset="0"/>
              </a:rPr>
              <a:t>Rrs</a:t>
            </a:r>
            <a:r>
              <a:rPr lang="en-US" sz="1800" i="1" dirty="0">
                <a:cs typeface="Arial" pitchFamily="34" charset="0"/>
              </a:rPr>
              <a:t> ratio of like bands.  Changes to the trends are significant for all sensors.  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57200" y="46037"/>
            <a:ext cx="82296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F4984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dirty="0" smtClean="0"/>
              <a:t>Reprocessing Impact on OC Time-Series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69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56457" y="899120"/>
            <a:ext cx="8839200" cy="493803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endParaRPr lang="en-US"/>
          </a:p>
        </p:txBody>
      </p:sp>
      <p:pic>
        <p:nvPicPr>
          <p:cNvPr id="6" name="Picture 5" descr="vr2014.0m_vr2013.1m_deep_chl_comp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6748" y="1376573"/>
            <a:ext cx="2895600" cy="2057400"/>
          </a:xfrm>
          <a:prstGeom prst="rect">
            <a:avLst/>
          </a:prstGeom>
        </p:spPr>
      </p:pic>
      <p:pic>
        <p:nvPicPr>
          <p:cNvPr id="2" name="Picture 1" descr="ar2014.0m_ar2013.1m_deep_chl_comp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521" y="1376573"/>
            <a:ext cx="2895600" cy="2057400"/>
          </a:xfrm>
          <a:prstGeom prst="rect">
            <a:avLst/>
          </a:prstGeom>
        </p:spPr>
      </p:pic>
      <p:pic>
        <p:nvPicPr>
          <p:cNvPr id="4" name="Picture 3" descr="sr2014.0m_sr2010.0m_deep_chl_comp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383" y="1376573"/>
            <a:ext cx="2895600" cy="2057400"/>
          </a:xfrm>
          <a:prstGeom prst="rect">
            <a:avLst/>
          </a:prstGeom>
        </p:spPr>
      </p:pic>
      <p:pic>
        <p:nvPicPr>
          <p:cNvPr id="7" name="Picture 6" descr="vr2014.0m_vr2013.1m_deep_chl_ratio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6748" y="3510787"/>
            <a:ext cx="2895600" cy="2057400"/>
          </a:xfrm>
          <a:prstGeom prst="rect">
            <a:avLst/>
          </a:prstGeom>
        </p:spPr>
      </p:pic>
      <p:pic>
        <p:nvPicPr>
          <p:cNvPr id="3" name="Picture 2" descr="ar2014.0m_ar2013.1m_deep_chl_ratio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521" y="3510787"/>
            <a:ext cx="2895600" cy="2057400"/>
          </a:xfrm>
          <a:prstGeom prst="rect">
            <a:avLst/>
          </a:prstGeom>
        </p:spPr>
      </p:pic>
      <p:pic>
        <p:nvPicPr>
          <p:cNvPr id="8" name="Picture 7" descr="sr2014.0m_sr2010.0m_deep_chl_ratio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383" y="3510787"/>
            <a:ext cx="2895600" cy="2057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36850" y="899120"/>
            <a:ext cx="1233454" cy="382927"/>
          </a:xfrm>
          <a:prstGeom prst="rect">
            <a:avLst/>
          </a:prstGeom>
          <a:noFill/>
        </p:spPr>
        <p:txBody>
          <a:bodyPr wrap="none" lIns="74423" tIns="37212" rIns="74423" bIns="37212" rtlCol="0">
            <a:spAutoFit/>
          </a:bodyPr>
          <a:lstStyle/>
          <a:p>
            <a:r>
              <a:rPr lang="en-US" sz="2000" dirty="0" err="1"/>
              <a:t>SeaWiFS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192099" y="905794"/>
            <a:ext cx="1176221" cy="382927"/>
          </a:xfrm>
          <a:prstGeom prst="rect">
            <a:avLst/>
          </a:prstGeom>
          <a:noFill/>
        </p:spPr>
        <p:txBody>
          <a:bodyPr wrap="none" lIns="74423" tIns="37212" rIns="74423" bIns="37212" rtlCol="0">
            <a:spAutoFit/>
          </a:bodyPr>
          <a:lstStyle/>
          <a:p>
            <a:r>
              <a:rPr lang="en-US" sz="2000" dirty="0"/>
              <a:t>MODISA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28073" y="905794"/>
            <a:ext cx="833004" cy="382927"/>
          </a:xfrm>
          <a:prstGeom prst="rect">
            <a:avLst/>
          </a:prstGeom>
          <a:noFill/>
        </p:spPr>
        <p:txBody>
          <a:bodyPr wrap="none" lIns="74423" tIns="37212" rIns="74423" bIns="37212" rtlCol="0">
            <a:spAutoFit/>
          </a:bodyPr>
          <a:lstStyle/>
          <a:p>
            <a:r>
              <a:rPr lang="en-US" sz="2000" dirty="0"/>
              <a:t>VIIRS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-255717" y="2044274"/>
            <a:ext cx="1400542" cy="321372"/>
          </a:xfrm>
          <a:prstGeom prst="rect">
            <a:avLst/>
          </a:prstGeom>
          <a:solidFill>
            <a:schemeClr val="bg1"/>
          </a:solidFill>
        </p:spPr>
        <p:txBody>
          <a:bodyPr wrap="none" lIns="74423" tIns="37212" rIns="74423" bIns="37212" rtlCol="0">
            <a:spAutoFit/>
          </a:bodyPr>
          <a:lstStyle/>
          <a:p>
            <a:r>
              <a:rPr lang="en-US" dirty="0" err="1"/>
              <a:t>Chla</a:t>
            </a:r>
            <a:r>
              <a:rPr lang="en-US" dirty="0"/>
              <a:t> (mg m</a:t>
            </a:r>
            <a:r>
              <a:rPr lang="en-US" baseline="30000" dirty="0"/>
              <a:t>-3</a:t>
            </a:r>
            <a:r>
              <a:rPr lang="en-US" dirty="0"/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109594" y="4242289"/>
            <a:ext cx="1108294" cy="321372"/>
          </a:xfrm>
          <a:prstGeom prst="rect">
            <a:avLst/>
          </a:prstGeom>
          <a:solidFill>
            <a:schemeClr val="bg1"/>
          </a:solidFill>
        </p:spPr>
        <p:txBody>
          <a:bodyPr wrap="none" lIns="74423" tIns="37212" rIns="74423" bIns="37212" rtlCol="0">
            <a:spAutoFit/>
          </a:bodyPr>
          <a:lstStyle/>
          <a:p>
            <a:r>
              <a:rPr lang="en-US" dirty="0" err="1"/>
              <a:t>Chla</a:t>
            </a:r>
            <a:r>
              <a:rPr lang="en-US" dirty="0"/>
              <a:t> Ratio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421757" y="3949044"/>
            <a:ext cx="135134" cy="9745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159103" y="3949044"/>
            <a:ext cx="93095" cy="9745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581399" y="5521275"/>
            <a:ext cx="598639" cy="321372"/>
          </a:xfrm>
          <a:prstGeom prst="rect">
            <a:avLst/>
          </a:prstGeom>
          <a:noFill/>
        </p:spPr>
        <p:txBody>
          <a:bodyPr wrap="none" lIns="74423" tIns="37212" rIns="74423" bIns="37212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35838" y="3930507"/>
            <a:ext cx="93095" cy="9745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56158" y="1854467"/>
            <a:ext cx="93095" cy="9745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56458" y="5875652"/>
            <a:ext cx="8839200" cy="906148"/>
          </a:xfrm>
          <a:prstGeom prst="rect">
            <a:avLst/>
          </a:prstGeom>
          <a:noFill/>
        </p:spPr>
        <p:txBody>
          <a:bodyPr wrap="square" lIns="74423" tIns="37212" rIns="74423" bIns="37212" rtlCol="0">
            <a:spAutoFit/>
          </a:bodyPr>
          <a:lstStyle/>
          <a:p>
            <a:pPr algn="just"/>
            <a:r>
              <a:rPr lang="en-US" sz="1800" i="1" dirty="0" err="1" smtClean="0">
                <a:cs typeface="Arial" pitchFamily="34" charset="0"/>
              </a:rPr>
              <a:t>Chla</a:t>
            </a:r>
            <a:r>
              <a:rPr lang="en-US" sz="1800" i="1" dirty="0" smtClean="0">
                <a:cs typeface="Arial" pitchFamily="34" charset="0"/>
              </a:rPr>
              <a:t> </a:t>
            </a:r>
            <a:r>
              <a:rPr lang="en-US" sz="1800" i="1" dirty="0">
                <a:cs typeface="Arial" pitchFamily="34" charset="0"/>
              </a:rPr>
              <a:t>time-series comparison for global mean deep-water between previous reprocessing (solid lines) and </a:t>
            </a:r>
            <a:r>
              <a:rPr lang="en-US" sz="1800" i="1" dirty="0" smtClean="0">
                <a:cs typeface="Arial" pitchFamily="34" charset="0"/>
              </a:rPr>
              <a:t>R2014.0 </a:t>
            </a:r>
            <a:r>
              <a:rPr lang="en-US" sz="1800" i="1" dirty="0">
                <a:cs typeface="Arial" pitchFamily="34" charset="0"/>
              </a:rPr>
              <a:t>reprocessing (dashed lines</a:t>
            </a:r>
            <a:r>
              <a:rPr lang="en-US" sz="1800" i="1" dirty="0" smtClean="0">
                <a:cs typeface="Arial" pitchFamily="34" charset="0"/>
              </a:rPr>
              <a:t>).  </a:t>
            </a:r>
            <a:r>
              <a:rPr lang="en-US" sz="1800" i="1" dirty="0">
                <a:cs typeface="Arial" pitchFamily="34" charset="0"/>
              </a:rPr>
              <a:t>Bottom row shows </a:t>
            </a:r>
            <a:r>
              <a:rPr lang="en-US" sz="1800" i="1" dirty="0" err="1">
                <a:cs typeface="Arial" pitchFamily="34" charset="0"/>
              </a:rPr>
              <a:t>Chla</a:t>
            </a:r>
            <a:r>
              <a:rPr lang="en-US" sz="1800" i="1" dirty="0">
                <a:cs typeface="Arial" pitchFamily="34" charset="0"/>
              </a:rPr>
              <a:t> ratio.  Impact of the reprocessing </a:t>
            </a:r>
            <a:r>
              <a:rPr lang="en-US" sz="1800" i="1" dirty="0" smtClean="0">
                <a:cs typeface="Arial" pitchFamily="34" charset="0"/>
              </a:rPr>
              <a:t>is </a:t>
            </a:r>
            <a:r>
              <a:rPr lang="en-US" sz="1800" i="1" dirty="0">
                <a:cs typeface="Arial" pitchFamily="34" charset="0"/>
              </a:rPr>
              <a:t>significant for all sensors.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410286" y="2073494"/>
            <a:ext cx="135134" cy="9745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990600" y="4940724"/>
            <a:ext cx="2362200" cy="14111"/>
          </a:xfrm>
          <a:prstGeom prst="line">
            <a:avLst/>
          </a:prstGeom>
          <a:ln>
            <a:solidFill>
              <a:srgbClr val="008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990600" y="4054546"/>
            <a:ext cx="2362200" cy="14111"/>
          </a:xfrm>
          <a:prstGeom prst="line">
            <a:avLst/>
          </a:prstGeom>
          <a:ln>
            <a:solidFill>
              <a:srgbClr val="008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51554" y="3854281"/>
            <a:ext cx="60104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4712"/>
                </a:solidFill>
              </a:rPr>
              <a:t>+5%</a:t>
            </a:r>
            <a:endParaRPr lang="en-US" dirty="0">
              <a:solidFill>
                <a:srgbClr val="08471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10803" y="4754457"/>
            <a:ext cx="54954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84712"/>
                </a:solidFill>
              </a:rPr>
              <a:t>-</a:t>
            </a:r>
            <a:r>
              <a:rPr lang="en-US" dirty="0" smtClean="0">
                <a:solidFill>
                  <a:srgbClr val="084712"/>
                </a:solidFill>
              </a:rPr>
              <a:t>5%</a:t>
            </a:r>
            <a:endParaRPr lang="en-US" dirty="0">
              <a:solidFill>
                <a:srgbClr val="084712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3733800" y="4949303"/>
            <a:ext cx="2362200" cy="14111"/>
          </a:xfrm>
          <a:prstGeom prst="line">
            <a:avLst/>
          </a:prstGeom>
          <a:ln>
            <a:solidFill>
              <a:srgbClr val="008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085440" y="4650035"/>
            <a:ext cx="7151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4712"/>
                </a:solidFill>
              </a:rPr>
              <a:t>+10%</a:t>
            </a:r>
            <a:endParaRPr lang="en-US" dirty="0">
              <a:solidFill>
                <a:srgbClr val="084712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733800" y="4534549"/>
            <a:ext cx="2362200" cy="14111"/>
          </a:xfrm>
          <a:prstGeom prst="line">
            <a:avLst/>
          </a:prstGeom>
          <a:ln>
            <a:solidFill>
              <a:srgbClr val="008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419600" y="4345235"/>
            <a:ext cx="71516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4712"/>
                </a:solidFill>
              </a:rPr>
              <a:t>+20%</a:t>
            </a:r>
            <a:endParaRPr lang="en-US" dirty="0">
              <a:solidFill>
                <a:srgbClr val="084712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6477000" y="4811127"/>
            <a:ext cx="2362200" cy="14111"/>
          </a:xfrm>
          <a:prstGeom prst="line">
            <a:avLst/>
          </a:prstGeom>
          <a:ln>
            <a:solidFill>
              <a:srgbClr val="008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848600" y="4621813"/>
            <a:ext cx="71516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4712"/>
                </a:solidFill>
              </a:rPr>
              <a:t>+10%</a:t>
            </a:r>
            <a:endParaRPr lang="en-US" dirty="0">
              <a:solidFill>
                <a:srgbClr val="084712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6477000" y="4229862"/>
            <a:ext cx="2362200" cy="14111"/>
          </a:xfrm>
          <a:prstGeom prst="line">
            <a:avLst/>
          </a:prstGeom>
          <a:ln>
            <a:solidFill>
              <a:srgbClr val="008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828640" y="4040435"/>
            <a:ext cx="71516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4712"/>
                </a:solidFill>
              </a:rPr>
              <a:t>+20%</a:t>
            </a:r>
            <a:endParaRPr lang="en-US" dirty="0">
              <a:solidFill>
                <a:srgbClr val="084712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3733800" y="4180285"/>
            <a:ext cx="2362200" cy="14111"/>
          </a:xfrm>
          <a:prstGeom prst="line">
            <a:avLst/>
          </a:prstGeom>
          <a:ln>
            <a:solidFill>
              <a:srgbClr val="008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771240" y="3990971"/>
            <a:ext cx="71516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4712"/>
                </a:solidFill>
              </a:rPr>
              <a:t>+30%</a:t>
            </a:r>
            <a:endParaRPr lang="en-US" dirty="0">
              <a:solidFill>
                <a:srgbClr val="084712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3733800" y="3785917"/>
            <a:ext cx="2362200" cy="14111"/>
          </a:xfrm>
          <a:prstGeom prst="line">
            <a:avLst/>
          </a:prstGeom>
          <a:ln>
            <a:solidFill>
              <a:srgbClr val="008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152240" y="3596603"/>
            <a:ext cx="71516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4712"/>
                </a:solidFill>
              </a:rPr>
              <a:t>+40%</a:t>
            </a:r>
            <a:endParaRPr lang="en-US" dirty="0">
              <a:solidFill>
                <a:srgbClr val="084712"/>
              </a:solidFill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457200" y="46037"/>
            <a:ext cx="82296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F4984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dirty="0" smtClean="0"/>
              <a:t>Reprocessing Impact on OC Time-Series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561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51317"/>
            <a:ext cx="8229600" cy="639763"/>
          </a:xfrm>
        </p:spPr>
        <p:txBody>
          <a:bodyPr/>
          <a:lstStyle/>
          <a:p>
            <a:r>
              <a:rPr lang="en-US" dirty="0" smtClean="0"/>
              <a:t>OC Product Consistency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462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r2014.0m_sr2014.0m_deep_rrs_comp (1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295400"/>
            <a:ext cx="7315200" cy="5486400"/>
          </a:xfrm>
          <a:prstGeom prst="rect">
            <a:avLst/>
          </a:prstGeom>
        </p:spPr>
      </p:pic>
      <p:sp>
        <p:nvSpPr>
          <p:cNvPr id="96257" name="Title 1"/>
          <p:cNvSpPr>
            <a:spLocks noGrp="1"/>
          </p:cNvSpPr>
          <p:nvPr>
            <p:ph type="title"/>
          </p:nvPr>
        </p:nvSpPr>
        <p:spPr>
          <a:xfrm>
            <a:off x="152400" y="46037"/>
            <a:ext cx="8839200" cy="1096963"/>
          </a:xfrm>
        </p:spPr>
        <p:txBody>
          <a:bodyPr/>
          <a:lstStyle/>
          <a:p>
            <a:r>
              <a:rPr lang="en-US" dirty="0" err="1">
                <a:solidFill>
                  <a:srgbClr val="104A84"/>
                </a:solidFill>
                <a:latin typeface="Arial" charset="0"/>
                <a:cs typeface="Arial" charset="0"/>
              </a:rPr>
              <a:t>SeaWiFS</a:t>
            </a:r>
            <a:r>
              <a:rPr lang="en-US" dirty="0">
                <a:solidFill>
                  <a:srgbClr val="104A84"/>
                </a:solidFill>
                <a:latin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rgbClr val="104A84"/>
                </a:solidFill>
                <a:latin typeface="Arial" charset="0"/>
                <a:cs typeface="Arial" charset="0"/>
              </a:rPr>
              <a:t>&amp; MODISA </a:t>
            </a:r>
            <a:r>
              <a:rPr lang="en-US" dirty="0" err="1" smtClean="0">
                <a:solidFill>
                  <a:srgbClr val="104A84"/>
                </a:solidFill>
                <a:latin typeface="Arial" charset="0"/>
                <a:cs typeface="Arial" charset="0"/>
              </a:rPr>
              <a:t>Rrs</a:t>
            </a:r>
            <a:r>
              <a:rPr lang="en-US" dirty="0">
                <a:solidFill>
                  <a:srgbClr val="104A84"/>
                </a:solidFill>
                <a:latin typeface="Arial" charset="0"/>
                <a:cs typeface="Arial" charset="0"/>
              </a:rPr>
              <a:t>(</a:t>
            </a:r>
            <a:r>
              <a:rPr lang="en-US" dirty="0">
                <a:solidFill>
                  <a:srgbClr val="104A84"/>
                </a:solidFill>
                <a:latin typeface="Symbol" charset="0"/>
                <a:cs typeface="Symbol" charset="0"/>
              </a:rPr>
              <a:t>l</a:t>
            </a:r>
            <a:r>
              <a:rPr lang="en-US" dirty="0">
                <a:solidFill>
                  <a:srgbClr val="104A84"/>
                </a:solidFill>
                <a:latin typeface="Arial" charset="0"/>
                <a:cs typeface="Arial" charset="0"/>
              </a:rPr>
              <a:t>) Deep-Water Time-</a:t>
            </a:r>
            <a:r>
              <a:rPr lang="en-US" dirty="0" smtClean="0">
                <a:solidFill>
                  <a:srgbClr val="104A84"/>
                </a:solidFill>
                <a:latin typeface="Arial" charset="0"/>
                <a:cs typeface="Arial" charset="0"/>
              </a:rPr>
              <a:t>Series</a:t>
            </a:r>
            <a:br>
              <a:rPr lang="en-US" dirty="0" smtClean="0">
                <a:solidFill>
                  <a:srgbClr val="104A84"/>
                </a:solidFill>
                <a:latin typeface="Arial" charset="0"/>
                <a:cs typeface="Arial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showing good agreement </a:t>
            </a:r>
            <a:endParaRPr lang="en-US" sz="24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96261" name="TextBox 10"/>
          <p:cNvSpPr txBox="1">
            <a:spLocks noChangeArrowheads="1"/>
          </p:cNvSpPr>
          <p:nvPr/>
        </p:nvSpPr>
        <p:spPr bwMode="auto">
          <a:xfrm>
            <a:off x="1825625" y="2514600"/>
            <a:ext cx="569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</a:rPr>
              <a:t>412</a:t>
            </a:r>
          </a:p>
        </p:txBody>
      </p:sp>
      <p:sp>
        <p:nvSpPr>
          <p:cNvPr id="96262" name="TextBox 11"/>
          <p:cNvSpPr txBox="1">
            <a:spLocks noChangeArrowheads="1"/>
          </p:cNvSpPr>
          <p:nvPr/>
        </p:nvSpPr>
        <p:spPr bwMode="auto">
          <a:xfrm>
            <a:off x="1831975" y="3103562"/>
            <a:ext cx="569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</a:rPr>
              <a:t>443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47800" y="1179512"/>
            <a:ext cx="6323012" cy="3444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01875" y="1752600"/>
            <a:ext cx="5145088" cy="3444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96265" name="TextBox 15"/>
          <p:cNvSpPr txBox="1">
            <a:spLocks noChangeArrowheads="1"/>
          </p:cNvSpPr>
          <p:nvPr/>
        </p:nvSpPr>
        <p:spPr bwMode="auto">
          <a:xfrm>
            <a:off x="1676400" y="1676400"/>
            <a:ext cx="13482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2400" dirty="0" smtClean="0">
                <a:solidFill>
                  <a:srgbClr val="000000"/>
                </a:solidFill>
              </a:rPr>
              <a:t>R2014.0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626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4579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E07CA59A-DA0E-FC40-AA8A-5BF28A0BF283}" type="slidenum">
              <a:rPr lang="en-US" sz="1400">
                <a:solidFill>
                  <a:srgbClr val="000000"/>
                </a:solidFill>
              </a:rPr>
              <a:pPr/>
              <a:t>25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1828800" y="3746500"/>
            <a:ext cx="10318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</a:rPr>
              <a:t>490-488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1" name="TextBox 11"/>
          <p:cNvSpPr txBox="1">
            <a:spLocks noChangeArrowheads="1"/>
          </p:cNvSpPr>
          <p:nvPr/>
        </p:nvSpPr>
        <p:spPr bwMode="auto">
          <a:xfrm>
            <a:off x="1828800" y="4812268"/>
            <a:ext cx="10318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</a:rPr>
              <a:t>547-555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992521" y="2819400"/>
            <a:ext cx="683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1.01</a:t>
            </a:r>
            <a:endParaRPr lang="en-US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8024706" y="3257490"/>
            <a:ext cx="683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0.99</a:t>
            </a:r>
            <a:endParaRPr lang="en-US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7992521" y="3867090"/>
            <a:ext cx="683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1.01</a:t>
            </a:r>
            <a:endParaRPr lang="en-US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7931970" y="2057400"/>
            <a:ext cx="826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F4984"/>
                </a:solidFill>
              </a:rPr>
              <a:t>Mean</a:t>
            </a:r>
          </a:p>
          <a:p>
            <a:r>
              <a:rPr lang="en-US" sz="2000" dirty="0" smtClean="0">
                <a:solidFill>
                  <a:srgbClr val="0F4984"/>
                </a:solidFill>
              </a:rPr>
              <a:t>Ratio</a:t>
            </a:r>
            <a:endParaRPr lang="en-US" sz="2000" dirty="0">
              <a:solidFill>
                <a:srgbClr val="0F4984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85607" y="1676400"/>
            <a:ext cx="23343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SeaWiFS</a:t>
            </a:r>
            <a:r>
              <a:rPr lang="en-US" dirty="0" smtClean="0"/>
              <a:t>	= solid line</a:t>
            </a:r>
          </a:p>
          <a:p>
            <a:r>
              <a:rPr lang="en-US" dirty="0" smtClean="0"/>
              <a:t>MODISA	= dashed 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61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r2014.0m_ar2014.0m_deep_rrs_comp (1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295400"/>
            <a:ext cx="7315200" cy="5486400"/>
          </a:xfrm>
          <a:prstGeom prst="rect">
            <a:avLst/>
          </a:prstGeom>
        </p:spPr>
      </p:pic>
      <p:sp>
        <p:nvSpPr>
          <p:cNvPr id="96257" name="Title 1"/>
          <p:cNvSpPr>
            <a:spLocks noGrp="1"/>
          </p:cNvSpPr>
          <p:nvPr>
            <p:ph type="title"/>
          </p:nvPr>
        </p:nvSpPr>
        <p:spPr>
          <a:xfrm>
            <a:off x="152400" y="46037"/>
            <a:ext cx="8839200" cy="1096963"/>
          </a:xfrm>
        </p:spPr>
        <p:txBody>
          <a:bodyPr/>
          <a:lstStyle/>
          <a:p>
            <a:r>
              <a:rPr lang="en-US" dirty="0" smtClean="0">
                <a:solidFill>
                  <a:srgbClr val="104A84"/>
                </a:solidFill>
                <a:latin typeface="Arial" charset="0"/>
                <a:cs typeface="Arial" charset="0"/>
              </a:rPr>
              <a:t>MODIST &amp; MODISA </a:t>
            </a:r>
            <a:r>
              <a:rPr lang="en-US" dirty="0" err="1" smtClean="0">
                <a:solidFill>
                  <a:srgbClr val="104A84"/>
                </a:solidFill>
                <a:latin typeface="Arial" charset="0"/>
                <a:cs typeface="Arial" charset="0"/>
              </a:rPr>
              <a:t>Rrs</a:t>
            </a:r>
            <a:r>
              <a:rPr lang="en-US" dirty="0">
                <a:solidFill>
                  <a:srgbClr val="104A84"/>
                </a:solidFill>
                <a:latin typeface="Arial" charset="0"/>
                <a:cs typeface="Arial" charset="0"/>
              </a:rPr>
              <a:t>(</a:t>
            </a:r>
            <a:r>
              <a:rPr lang="en-US" dirty="0">
                <a:solidFill>
                  <a:srgbClr val="104A84"/>
                </a:solidFill>
                <a:latin typeface="Symbol" charset="0"/>
                <a:cs typeface="Symbol" charset="0"/>
              </a:rPr>
              <a:t>l</a:t>
            </a:r>
            <a:r>
              <a:rPr lang="en-US" dirty="0">
                <a:solidFill>
                  <a:srgbClr val="104A84"/>
                </a:solidFill>
                <a:latin typeface="Arial" charset="0"/>
                <a:cs typeface="Arial" charset="0"/>
              </a:rPr>
              <a:t>) </a:t>
            </a:r>
            <a:r>
              <a:rPr lang="en-US" dirty="0" smtClean="0">
                <a:solidFill>
                  <a:srgbClr val="104A84"/>
                </a:solidFill>
                <a:latin typeface="Arial" charset="0"/>
                <a:cs typeface="Arial" charset="0"/>
              </a:rPr>
              <a:t>Deep-</a:t>
            </a:r>
            <a:r>
              <a:rPr lang="en-US" dirty="0">
                <a:solidFill>
                  <a:srgbClr val="104A84"/>
                </a:solidFill>
                <a:latin typeface="Arial" charset="0"/>
                <a:cs typeface="Arial" charset="0"/>
              </a:rPr>
              <a:t>Water Time-</a:t>
            </a:r>
            <a:r>
              <a:rPr lang="en-US" dirty="0" smtClean="0">
                <a:solidFill>
                  <a:srgbClr val="104A84"/>
                </a:solidFill>
                <a:latin typeface="Arial" charset="0"/>
                <a:cs typeface="Arial" charset="0"/>
              </a:rPr>
              <a:t>Series</a:t>
            </a:r>
            <a:br>
              <a:rPr lang="en-US" dirty="0" smtClean="0">
                <a:solidFill>
                  <a:srgbClr val="104A84"/>
                </a:solidFill>
                <a:latin typeface="Arial" charset="0"/>
                <a:cs typeface="Arial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showing “mostly” good agreement </a:t>
            </a:r>
            <a:endParaRPr lang="en-US" sz="24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96261" name="TextBox 10"/>
          <p:cNvSpPr txBox="1">
            <a:spLocks noChangeArrowheads="1"/>
          </p:cNvSpPr>
          <p:nvPr/>
        </p:nvSpPr>
        <p:spPr bwMode="auto">
          <a:xfrm>
            <a:off x="1825625" y="2362200"/>
            <a:ext cx="569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</a:rPr>
              <a:t>412</a:t>
            </a:r>
          </a:p>
        </p:txBody>
      </p:sp>
      <p:sp>
        <p:nvSpPr>
          <p:cNvPr id="96262" name="TextBox 11"/>
          <p:cNvSpPr txBox="1">
            <a:spLocks noChangeArrowheads="1"/>
          </p:cNvSpPr>
          <p:nvPr/>
        </p:nvSpPr>
        <p:spPr bwMode="auto">
          <a:xfrm>
            <a:off x="1831975" y="3213100"/>
            <a:ext cx="569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</a:rPr>
              <a:t>443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47813" y="1219200"/>
            <a:ext cx="6323012" cy="3444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01875" y="1752600"/>
            <a:ext cx="5145088" cy="3444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96265" name="TextBox 15"/>
          <p:cNvSpPr txBox="1">
            <a:spLocks noChangeArrowheads="1"/>
          </p:cNvSpPr>
          <p:nvPr/>
        </p:nvSpPr>
        <p:spPr bwMode="auto">
          <a:xfrm>
            <a:off x="1676400" y="1676400"/>
            <a:ext cx="13482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2400" dirty="0" smtClean="0">
                <a:solidFill>
                  <a:srgbClr val="000000"/>
                </a:solidFill>
              </a:rPr>
              <a:t>R2014.0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626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4579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E07CA59A-DA0E-FC40-AA8A-5BF28A0BF283}" type="slidenum">
              <a:rPr lang="en-US" sz="1400">
                <a:solidFill>
                  <a:srgbClr val="000000"/>
                </a:solidFill>
              </a:rPr>
              <a:pPr/>
              <a:t>26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1828800" y="3810000"/>
            <a:ext cx="569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</a:rPr>
              <a:t>488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1" name="TextBox 11"/>
          <p:cNvSpPr txBox="1">
            <a:spLocks noChangeArrowheads="1"/>
          </p:cNvSpPr>
          <p:nvPr/>
        </p:nvSpPr>
        <p:spPr bwMode="auto">
          <a:xfrm>
            <a:off x="1828800" y="4648200"/>
            <a:ext cx="569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</a:rPr>
              <a:t>531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85607" y="1676400"/>
            <a:ext cx="23343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MODISA	= solid line</a:t>
            </a:r>
          </a:p>
          <a:p>
            <a:r>
              <a:rPr lang="en-US" dirty="0" smtClean="0"/>
              <a:t>MODIST	= dashed line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002949" y="2819400"/>
            <a:ext cx="683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0.99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8024706" y="3257490"/>
            <a:ext cx="683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0.99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7992521" y="3867090"/>
            <a:ext cx="683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0.99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7931970" y="2057400"/>
            <a:ext cx="826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F4984"/>
                </a:solidFill>
              </a:rPr>
              <a:t>Mean</a:t>
            </a:r>
          </a:p>
          <a:p>
            <a:r>
              <a:rPr lang="en-US" sz="2000" dirty="0" smtClean="0">
                <a:solidFill>
                  <a:srgbClr val="0F4984"/>
                </a:solidFill>
              </a:rPr>
              <a:t>Ratio</a:t>
            </a:r>
            <a:endParaRPr lang="en-US" sz="2000" dirty="0">
              <a:solidFill>
                <a:srgbClr val="0F49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548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2014.0m_ar2014.0m_deep_rrs_com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295400"/>
            <a:ext cx="7315200" cy="5486400"/>
          </a:xfrm>
          <a:prstGeom prst="rect">
            <a:avLst/>
          </a:prstGeom>
        </p:spPr>
      </p:pic>
      <p:sp>
        <p:nvSpPr>
          <p:cNvPr id="96257" name="Title 1"/>
          <p:cNvSpPr>
            <a:spLocks noGrp="1"/>
          </p:cNvSpPr>
          <p:nvPr>
            <p:ph type="title"/>
          </p:nvPr>
        </p:nvSpPr>
        <p:spPr>
          <a:xfrm>
            <a:off x="152400" y="46037"/>
            <a:ext cx="8839200" cy="1096963"/>
          </a:xfrm>
        </p:spPr>
        <p:txBody>
          <a:bodyPr/>
          <a:lstStyle/>
          <a:p>
            <a:r>
              <a:rPr lang="en-US" dirty="0" smtClean="0">
                <a:solidFill>
                  <a:srgbClr val="104A84"/>
                </a:solidFill>
                <a:latin typeface="Arial" charset="0"/>
                <a:cs typeface="Arial" charset="0"/>
              </a:rPr>
              <a:t>MODIST &amp; MODISA </a:t>
            </a:r>
            <a:r>
              <a:rPr lang="en-US" dirty="0" err="1" smtClean="0">
                <a:solidFill>
                  <a:srgbClr val="104A84"/>
                </a:solidFill>
                <a:latin typeface="Arial" charset="0"/>
                <a:cs typeface="Arial" charset="0"/>
              </a:rPr>
              <a:t>Rrs</a:t>
            </a:r>
            <a:r>
              <a:rPr lang="en-US" dirty="0">
                <a:solidFill>
                  <a:srgbClr val="104A84"/>
                </a:solidFill>
                <a:latin typeface="Arial" charset="0"/>
                <a:cs typeface="Arial" charset="0"/>
              </a:rPr>
              <a:t>(</a:t>
            </a:r>
            <a:r>
              <a:rPr lang="en-US" dirty="0">
                <a:solidFill>
                  <a:srgbClr val="104A84"/>
                </a:solidFill>
                <a:latin typeface="Symbol" charset="0"/>
                <a:cs typeface="Symbol" charset="0"/>
              </a:rPr>
              <a:t>l</a:t>
            </a:r>
            <a:r>
              <a:rPr lang="en-US" dirty="0">
                <a:solidFill>
                  <a:srgbClr val="104A84"/>
                </a:solidFill>
                <a:latin typeface="Arial" charset="0"/>
                <a:cs typeface="Arial" charset="0"/>
              </a:rPr>
              <a:t>) </a:t>
            </a:r>
            <a:r>
              <a:rPr lang="en-US" dirty="0" smtClean="0">
                <a:solidFill>
                  <a:srgbClr val="104A84"/>
                </a:solidFill>
                <a:latin typeface="Arial" charset="0"/>
                <a:cs typeface="Arial" charset="0"/>
              </a:rPr>
              <a:t>Deep-</a:t>
            </a:r>
            <a:r>
              <a:rPr lang="en-US" dirty="0">
                <a:solidFill>
                  <a:srgbClr val="104A84"/>
                </a:solidFill>
                <a:latin typeface="Arial" charset="0"/>
                <a:cs typeface="Arial" charset="0"/>
              </a:rPr>
              <a:t>Water Time-</a:t>
            </a:r>
            <a:r>
              <a:rPr lang="en-US" dirty="0" smtClean="0">
                <a:solidFill>
                  <a:srgbClr val="104A84"/>
                </a:solidFill>
                <a:latin typeface="Arial" charset="0"/>
                <a:cs typeface="Arial" charset="0"/>
              </a:rPr>
              <a:t>Series</a:t>
            </a:r>
            <a:br>
              <a:rPr lang="en-US" dirty="0" smtClean="0">
                <a:solidFill>
                  <a:srgbClr val="104A84"/>
                </a:solidFill>
                <a:latin typeface="Arial" charset="0"/>
                <a:cs typeface="Arial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showing “mostly” good agreement </a:t>
            </a:r>
            <a:endParaRPr lang="en-US" sz="24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96261" name="TextBox 10"/>
          <p:cNvSpPr txBox="1">
            <a:spLocks noChangeArrowheads="1"/>
          </p:cNvSpPr>
          <p:nvPr/>
        </p:nvSpPr>
        <p:spPr bwMode="auto">
          <a:xfrm>
            <a:off x="1825625" y="2362200"/>
            <a:ext cx="569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</a:rPr>
              <a:t>412</a:t>
            </a:r>
          </a:p>
        </p:txBody>
      </p:sp>
      <p:sp>
        <p:nvSpPr>
          <p:cNvPr id="96262" name="TextBox 11"/>
          <p:cNvSpPr txBox="1">
            <a:spLocks noChangeArrowheads="1"/>
          </p:cNvSpPr>
          <p:nvPr/>
        </p:nvSpPr>
        <p:spPr bwMode="auto">
          <a:xfrm>
            <a:off x="1831975" y="3213100"/>
            <a:ext cx="569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</a:rPr>
              <a:t>443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47813" y="1219200"/>
            <a:ext cx="6323012" cy="3444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01875" y="1752600"/>
            <a:ext cx="5145088" cy="3444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96265" name="TextBox 15"/>
          <p:cNvSpPr txBox="1">
            <a:spLocks noChangeArrowheads="1"/>
          </p:cNvSpPr>
          <p:nvPr/>
        </p:nvSpPr>
        <p:spPr bwMode="auto">
          <a:xfrm>
            <a:off x="1676400" y="1676400"/>
            <a:ext cx="13482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2400" dirty="0" smtClean="0">
                <a:solidFill>
                  <a:srgbClr val="000000"/>
                </a:solidFill>
              </a:rPr>
              <a:t>R2014.0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626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4579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E07CA59A-DA0E-FC40-AA8A-5BF28A0BF283}" type="slidenum">
              <a:rPr lang="en-US" sz="1400">
                <a:solidFill>
                  <a:srgbClr val="000000"/>
                </a:solidFill>
              </a:rPr>
              <a:pPr/>
              <a:t>27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1828800" y="3810000"/>
            <a:ext cx="569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</a:rPr>
              <a:t>488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1" name="TextBox 11"/>
          <p:cNvSpPr txBox="1">
            <a:spLocks noChangeArrowheads="1"/>
          </p:cNvSpPr>
          <p:nvPr/>
        </p:nvSpPr>
        <p:spPr bwMode="auto">
          <a:xfrm>
            <a:off x="1828800" y="4648200"/>
            <a:ext cx="569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</a:rPr>
              <a:t>531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85607" y="1676400"/>
            <a:ext cx="23343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MODISA	= solid line</a:t>
            </a:r>
          </a:p>
          <a:p>
            <a:r>
              <a:rPr lang="en-US" dirty="0" smtClean="0"/>
              <a:t>MODIST	= dashed line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002949" y="2819400"/>
            <a:ext cx="683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0.98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8024706" y="3257490"/>
            <a:ext cx="683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0.98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7992521" y="3867090"/>
            <a:ext cx="683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0.99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7931970" y="2057400"/>
            <a:ext cx="826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F4984"/>
                </a:solidFill>
              </a:rPr>
              <a:t>Mean</a:t>
            </a:r>
          </a:p>
          <a:p>
            <a:r>
              <a:rPr lang="en-US" sz="2000" dirty="0" smtClean="0">
                <a:solidFill>
                  <a:srgbClr val="0F4984"/>
                </a:solidFill>
              </a:rPr>
              <a:t>Ratio</a:t>
            </a:r>
            <a:endParaRPr lang="en-US" sz="2000" dirty="0">
              <a:solidFill>
                <a:srgbClr val="0F49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589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r2014.0m_ar2014.0m_deep_rrs_com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295400"/>
            <a:ext cx="7315200" cy="5486400"/>
          </a:xfrm>
          <a:prstGeom prst="rect">
            <a:avLst/>
          </a:prstGeom>
        </p:spPr>
      </p:pic>
      <p:sp>
        <p:nvSpPr>
          <p:cNvPr id="96257" name="Title 1"/>
          <p:cNvSpPr>
            <a:spLocks noGrp="1"/>
          </p:cNvSpPr>
          <p:nvPr>
            <p:ph type="title"/>
          </p:nvPr>
        </p:nvSpPr>
        <p:spPr>
          <a:xfrm>
            <a:off x="457200" y="46037"/>
            <a:ext cx="8229600" cy="1096963"/>
          </a:xfrm>
        </p:spPr>
        <p:txBody>
          <a:bodyPr/>
          <a:lstStyle/>
          <a:p>
            <a:r>
              <a:rPr lang="en-US" dirty="0">
                <a:solidFill>
                  <a:srgbClr val="104A84"/>
                </a:solidFill>
                <a:latin typeface="Arial" charset="0"/>
                <a:cs typeface="Arial" charset="0"/>
              </a:rPr>
              <a:t>MODISA </a:t>
            </a:r>
            <a:r>
              <a:rPr lang="en-US" dirty="0" smtClean="0">
                <a:solidFill>
                  <a:srgbClr val="104A84"/>
                </a:solidFill>
                <a:latin typeface="Arial" charset="0"/>
                <a:cs typeface="Arial" charset="0"/>
              </a:rPr>
              <a:t>&amp; VIIRS </a:t>
            </a:r>
            <a:r>
              <a:rPr lang="en-US" dirty="0" err="1" smtClean="0">
                <a:solidFill>
                  <a:srgbClr val="104A84"/>
                </a:solidFill>
                <a:latin typeface="Arial" charset="0"/>
                <a:cs typeface="Arial" charset="0"/>
              </a:rPr>
              <a:t>Rrs</a:t>
            </a:r>
            <a:r>
              <a:rPr lang="en-US" dirty="0">
                <a:solidFill>
                  <a:srgbClr val="104A84"/>
                </a:solidFill>
                <a:latin typeface="Arial" charset="0"/>
                <a:cs typeface="Arial" charset="0"/>
              </a:rPr>
              <a:t>(</a:t>
            </a:r>
            <a:r>
              <a:rPr lang="en-US" dirty="0">
                <a:solidFill>
                  <a:srgbClr val="104A84"/>
                </a:solidFill>
                <a:latin typeface="Symbol" charset="0"/>
                <a:cs typeface="Symbol" charset="0"/>
              </a:rPr>
              <a:t>l</a:t>
            </a:r>
            <a:r>
              <a:rPr lang="en-US" dirty="0">
                <a:solidFill>
                  <a:srgbClr val="104A84"/>
                </a:solidFill>
                <a:latin typeface="Arial" charset="0"/>
                <a:cs typeface="Arial" charset="0"/>
              </a:rPr>
              <a:t>) Deep-Water Time-</a:t>
            </a:r>
            <a:r>
              <a:rPr lang="en-US" dirty="0" smtClean="0">
                <a:solidFill>
                  <a:srgbClr val="104A84"/>
                </a:solidFill>
                <a:latin typeface="Arial" charset="0"/>
                <a:cs typeface="Arial" charset="0"/>
              </a:rPr>
              <a:t>Series</a:t>
            </a:r>
            <a:br>
              <a:rPr lang="en-US" dirty="0" smtClean="0">
                <a:solidFill>
                  <a:srgbClr val="104A84"/>
                </a:solidFill>
                <a:latin typeface="Arial" charset="0"/>
                <a:cs typeface="Arial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showing “good” agreement </a:t>
            </a:r>
            <a:endParaRPr lang="en-US" sz="24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96261" name="TextBox 10"/>
          <p:cNvSpPr txBox="1">
            <a:spLocks noChangeArrowheads="1"/>
          </p:cNvSpPr>
          <p:nvPr/>
        </p:nvSpPr>
        <p:spPr bwMode="auto">
          <a:xfrm>
            <a:off x="1825625" y="2514600"/>
            <a:ext cx="10318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</a:rPr>
              <a:t>410-412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96262" name="TextBox 11"/>
          <p:cNvSpPr txBox="1">
            <a:spLocks noChangeArrowheads="1"/>
          </p:cNvSpPr>
          <p:nvPr/>
        </p:nvSpPr>
        <p:spPr bwMode="auto">
          <a:xfrm>
            <a:off x="1831975" y="3103562"/>
            <a:ext cx="569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</a:rPr>
              <a:t>443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47813" y="1219200"/>
            <a:ext cx="6323012" cy="3444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01875" y="1752600"/>
            <a:ext cx="5145088" cy="3444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96265" name="TextBox 15"/>
          <p:cNvSpPr txBox="1">
            <a:spLocks noChangeArrowheads="1"/>
          </p:cNvSpPr>
          <p:nvPr/>
        </p:nvSpPr>
        <p:spPr bwMode="auto">
          <a:xfrm>
            <a:off x="1676400" y="1676400"/>
            <a:ext cx="13482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2400" dirty="0" smtClean="0">
                <a:solidFill>
                  <a:srgbClr val="000000"/>
                </a:solidFill>
              </a:rPr>
              <a:t>R2014.0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626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4579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E07CA59A-DA0E-FC40-AA8A-5BF28A0BF283}" type="slidenum">
              <a:rPr lang="en-US" sz="1400">
                <a:solidFill>
                  <a:srgbClr val="000000"/>
                </a:solidFill>
              </a:rPr>
              <a:pPr/>
              <a:t>28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1828800" y="3746500"/>
            <a:ext cx="10318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</a:rPr>
              <a:t>486-488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1" name="TextBox 11"/>
          <p:cNvSpPr txBox="1">
            <a:spLocks noChangeArrowheads="1"/>
          </p:cNvSpPr>
          <p:nvPr/>
        </p:nvSpPr>
        <p:spPr bwMode="auto">
          <a:xfrm>
            <a:off x="1828800" y="4812268"/>
            <a:ext cx="10318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</a:rPr>
              <a:t>547-551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92521" y="2819400"/>
            <a:ext cx="683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1.04</a:t>
            </a:r>
            <a:endParaRPr lang="en-US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8024706" y="3257490"/>
            <a:ext cx="683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0.99</a:t>
            </a:r>
            <a:endParaRPr lang="en-US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7992521" y="3867090"/>
            <a:ext cx="683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1.02</a:t>
            </a:r>
            <a:endParaRPr lang="en-US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7931970" y="2057400"/>
            <a:ext cx="826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F4984"/>
                </a:solidFill>
              </a:rPr>
              <a:t>Mean</a:t>
            </a:r>
          </a:p>
          <a:p>
            <a:r>
              <a:rPr lang="en-US" sz="2000" dirty="0" smtClean="0">
                <a:solidFill>
                  <a:srgbClr val="0F4984"/>
                </a:solidFill>
              </a:rPr>
              <a:t>Ratio</a:t>
            </a:r>
            <a:endParaRPr lang="en-US" sz="2000" dirty="0">
              <a:solidFill>
                <a:srgbClr val="0F498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05400" y="1828800"/>
            <a:ext cx="23343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MODISA	= solid line</a:t>
            </a:r>
          </a:p>
          <a:p>
            <a:r>
              <a:rPr lang="en-US" dirty="0" smtClean="0"/>
              <a:t>VIIRSN	= dashed line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2998534" y="2511623"/>
            <a:ext cx="4697664" cy="307777"/>
            <a:chOff x="3123999" y="5339492"/>
            <a:chExt cx="2500370" cy="422664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3124200" y="5562600"/>
              <a:ext cx="2500169" cy="0"/>
            </a:xfrm>
            <a:prstGeom prst="straightConnector1">
              <a:avLst/>
            </a:prstGeom>
            <a:ln w="31750" cap="rnd">
              <a:solidFill>
                <a:srgbClr val="EC383F"/>
              </a:solidFill>
              <a:headEnd type="diamond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3384316" y="5339492"/>
              <a:ext cx="1672240" cy="42266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52D0B"/>
                  </a:solidFill>
                </a:rPr>
                <a:t>suspect decline in MODISA </a:t>
              </a:r>
              <a:r>
                <a:rPr lang="en-US" sz="1400" dirty="0" err="1" smtClean="0">
                  <a:solidFill>
                    <a:srgbClr val="052D0B"/>
                  </a:solidFill>
                </a:rPr>
                <a:t>Rrs</a:t>
              </a:r>
              <a:r>
                <a:rPr lang="en-US" sz="1400" dirty="0" smtClean="0">
                  <a:solidFill>
                    <a:srgbClr val="052D0B"/>
                  </a:solidFill>
                </a:rPr>
                <a:t>(412)</a:t>
              </a:r>
              <a:endParaRPr lang="en-US" sz="1400" dirty="0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3123999" y="5410199"/>
              <a:ext cx="0" cy="304799"/>
            </a:xfrm>
            <a:prstGeom prst="line">
              <a:avLst/>
            </a:prstGeom>
            <a:ln>
              <a:solidFill>
                <a:srgbClr val="EC383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45514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2014.0m_sr2014.0m_olig_rrs_com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295400"/>
            <a:ext cx="7315200" cy="5486400"/>
          </a:xfrm>
          <a:prstGeom prst="rect">
            <a:avLst/>
          </a:prstGeom>
        </p:spPr>
      </p:pic>
      <p:sp>
        <p:nvSpPr>
          <p:cNvPr id="96257" name="Title 1"/>
          <p:cNvSpPr>
            <a:spLocks noGrp="1"/>
          </p:cNvSpPr>
          <p:nvPr>
            <p:ph type="title"/>
          </p:nvPr>
        </p:nvSpPr>
        <p:spPr>
          <a:xfrm>
            <a:off x="228600" y="46037"/>
            <a:ext cx="8763000" cy="1096963"/>
          </a:xfrm>
        </p:spPr>
        <p:txBody>
          <a:bodyPr/>
          <a:lstStyle/>
          <a:p>
            <a:r>
              <a:rPr lang="en-US" dirty="0" err="1" smtClean="0">
                <a:solidFill>
                  <a:srgbClr val="104A84"/>
                </a:solidFill>
                <a:latin typeface="Arial" charset="0"/>
                <a:cs typeface="Arial" charset="0"/>
              </a:rPr>
              <a:t>SeaWiFS</a:t>
            </a:r>
            <a:r>
              <a:rPr lang="en-US" dirty="0" smtClean="0">
                <a:solidFill>
                  <a:srgbClr val="104A84"/>
                </a:solidFill>
                <a:latin typeface="Arial" charset="0"/>
                <a:cs typeface="Arial" charset="0"/>
              </a:rPr>
              <a:t> &amp; MODISA </a:t>
            </a:r>
            <a:r>
              <a:rPr lang="en-US" dirty="0" err="1" smtClean="0">
                <a:solidFill>
                  <a:srgbClr val="104A84"/>
                </a:solidFill>
                <a:latin typeface="Arial" charset="0"/>
                <a:cs typeface="Arial" charset="0"/>
              </a:rPr>
              <a:t>Rrs</a:t>
            </a:r>
            <a:r>
              <a:rPr lang="en-US" dirty="0">
                <a:solidFill>
                  <a:srgbClr val="104A84"/>
                </a:solidFill>
                <a:latin typeface="Arial" charset="0"/>
                <a:cs typeface="Arial" charset="0"/>
              </a:rPr>
              <a:t>(</a:t>
            </a:r>
            <a:r>
              <a:rPr lang="en-US" dirty="0">
                <a:solidFill>
                  <a:srgbClr val="104A84"/>
                </a:solidFill>
                <a:latin typeface="Symbol" charset="0"/>
                <a:cs typeface="Symbol" charset="0"/>
              </a:rPr>
              <a:t>l</a:t>
            </a:r>
            <a:r>
              <a:rPr lang="en-US" dirty="0">
                <a:solidFill>
                  <a:srgbClr val="104A84"/>
                </a:solidFill>
                <a:latin typeface="Arial" charset="0"/>
                <a:cs typeface="Arial" charset="0"/>
              </a:rPr>
              <a:t>) </a:t>
            </a:r>
            <a:r>
              <a:rPr lang="en-US" dirty="0" smtClean="0">
                <a:solidFill>
                  <a:srgbClr val="104A84"/>
                </a:solidFill>
                <a:latin typeface="Arial" charset="0"/>
                <a:cs typeface="Arial" charset="0"/>
              </a:rPr>
              <a:t>Clear-</a:t>
            </a:r>
            <a:r>
              <a:rPr lang="en-US" dirty="0">
                <a:solidFill>
                  <a:srgbClr val="104A84"/>
                </a:solidFill>
                <a:latin typeface="Arial" charset="0"/>
                <a:cs typeface="Arial" charset="0"/>
              </a:rPr>
              <a:t>Water Time-</a:t>
            </a:r>
            <a:r>
              <a:rPr lang="en-US" dirty="0" smtClean="0">
                <a:solidFill>
                  <a:srgbClr val="104A84"/>
                </a:solidFill>
                <a:latin typeface="Arial" charset="0"/>
                <a:cs typeface="Arial" charset="0"/>
              </a:rPr>
              <a:t>Series</a:t>
            </a:r>
            <a:br>
              <a:rPr lang="en-US" dirty="0" smtClean="0">
                <a:solidFill>
                  <a:srgbClr val="104A84"/>
                </a:solidFill>
                <a:latin typeface="Arial" charset="0"/>
                <a:cs typeface="Arial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showing “good” agreement </a:t>
            </a:r>
            <a:endParaRPr lang="en-US" sz="24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96261" name="TextBox 10"/>
          <p:cNvSpPr txBox="1">
            <a:spLocks noChangeArrowheads="1"/>
          </p:cNvSpPr>
          <p:nvPr/>
        </p:nvSpPr>
        <p:spPr bwMode="auto">
          <a:xfrm>
            <a:off x="1749425" y="2286000"/>
            <a:ext cx="569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</a:rPr>
              <a:t>412</a:t>
            </a:r>
          </a:p>
        </p:txBody>
      </p:sp>
      <p:sp>
        <p:nvSpPr>
          <p:cNvPr id="96262" name="TextBox 11"/>
          <p:cNvSpPr txBox="1">
            <a:spLocks noChangeArrowheads="1"/>
          </p:cNvSpPr>
          <p:nvPr/>
        </p:nvSpPr>
        <p:spPr bwMode="auto">
          <a:xfrm>
            <a:off x="1755775" y="3103562"/>
            <a:ext cx="569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800">
                <a:solidFill>
                  <a:srgbClr val="000000"/>
                </a:solidFill>
              </a:rPr>
              <a:t>443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71613" y="1219200"/>
            <a:ext cx="6323012" cy="3444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25675" y="1752600"/>
            <a:ext cx="5145088" cy="3444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96265" name="TextBox 15"/>
          <p:cNvSpPr txBox="1">
            <a:spLocks noChangeArrowheads="1"/>
          </p:cNvSpPr>
          <p:nvPr/>
        </p:nvSpPr>
        <p:spPr bwMode="auto">
          <a:xfrm>
            <a:off x="1720494" y="1676400"/>
            <a:ext cx="13482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2400" dirty="0" smtClean="0">
                <a:solidFill>
                  <a:srgbClr val="000000"/>
                </a:solidFill>
              </a:rPr>
              <a:t>R2014.0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626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4579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E07CA59A-DA0E-FC40-AA8A-5BF28A0BF283}" type="slidenum">
              <a:rPr lang="en-US" sz="1400">
                <a:solidFill>
                  <a:srgbClr val="000000"/>
                </a:solidFill>
              </a:rPr>
              <a:pPr/>
              <a:t>29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1752600" y="4051300"/>
            <a:ext cx="10318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</a:rPr>
              <a:t>490-488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1" name="TextBox 11"/>
          <p:cNvSpPr txBox="1">
            <a:spLocks noChangeArrowheads="1"/>
          </p:cNvSpPr>
          <p:nvPr/>
        </p:nvSpPr>
        <p:spPr bwMode="auto">
          <a:xfrm>
            <a:off x="1752600" y="5117068"/>
            <a:ext cx="10318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</a:rPr>
              <a:t>547-555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92521" y="2819400"/>
            <a:ext cx="683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1.01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8024706" y="3257490"/>
            <a:ext cx="683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1.01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7992521" y="4095690"/>
            <a:ext cx="683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1.03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7931970" y="2057400"/>
            <a:ext cx="826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F4984"/>
                </a:solidFill>
              </a:rPr>
              <a:t>Mean</a:t>
            </a:r>
          </a:p>
          <a:p>
            <a:r>
              <a:rPr lang="en-US" sz="2000" dirty="0" smtClean="0">
                <a:solidFill>
                  <a:srgbClr val="0F4984"/>
                </a:solidFill>
              </a:rPr>
              <a:t>Ratio</a:t>
            </a:r>
            <a:endParaRPr lang="en-US" sz="2000" dirty="0">
              <a:solidFill>
                <a:srgbClr val="0F4984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05400" y="1828800"/>
            <a:ext cx="23343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SeaWiFS</a:t>
            </a:r>
            <a:r>
              <a:rPr lang="en-US" dirty="0" smtClean="0"/>
              <a:t>	= solid line</a:t>
            </a:r>
          </a:p>
          <a:p>
            <a:r>
              <a:rPr lang="en-US" dirty="0" smtClean="0"/>
              <a:t>MODISA	= dashed 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79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94775" y="1746394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15670" y="990600"/>
            <a:ext cx="954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June 8</a:t>
            </a:r>
            <a:endParaRPr lang="en-US" sz="20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198437"/>
            <a:ext cx="82296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F4984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dirty="0" smtClean="0"/>
              <a:t>Ocean Break-out Agenda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8214771"/>
              </p:ext>
            </p:extLst>
          </p:nvPr>
        </p:nvGraphicFramePr>
        <p:xfrm>
          <a:off x="1073150" y="1331913"/>
          <a:ext cx="7385050" cy="478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4" name="Document" r:id="rId4" imgW="5626100" imgH="3644900" progId="Word.Document.12">
                  <p:embed/>
                </p:oleObj>
              </mc:Choice>
              <mc:Fallback>
                <p:oleObj name="Document" r:id="rId4" imgW="5626100" imgH="3644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73150" y="1331913"/>
                        <a:ext cx="7385050" cy="4784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566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2014.0m_ar2014.0m_olig_rrs_comp (1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295400"/>
            <a:ext cx="7315200" cy="5486400"/>
          </a:xfrm>
          <a:prstGeom prst="rect">
            <a:avLst/>
          </a:prstGeom>
        </p:spPr>
      </p:pic>
      <p:sp>
        <p:nvSpPr>
          <p:cNvPr id="96257" name="Title 1"/>
          <p:cNvSpPr>
            <a:spLocks noGrp="1"/>
          </p:cNvSpPr>
          <p:nvPr>
            <p:ph type="title"/>
          </p:nvPr>
        </p:nvSpPr>
        <p:spPr>
          <a:xfrm>
            <a:off x="152400" y="46037"/>
            <a:ext cx="8839200" cy="1096963"/>
          </a:xfrm>
        </p:spPr>
        <p:txBody>
          <a:bodyPr/>
          <a:lstStyle/>
          <a:p>
            <a:r>
              <a:rPr lang="en-US" dirty="0" smtClean="0">
                <a:solidFill>
                  <a:srgbClr val="104A84"/>
                </a:solidFill>
                <a:latin typeface="Arial" charset="0"/>
                <a:cs typeface="Arial" charset="0"/>
              </a:rPr>
              <a:t>MODIST &amp; MODISA </a:t>
            </a:r>
            <a:r>
              <a:rPr lang="en-US" dirty="0" err="1" smtClean="0">
                <a:solidFill>
                  <a:srgbClr val="104A84"/>
                </a:solidFill>
                <a:latin typeface="Arial" charset="0"/>
                <a:cs typeface="Arial" charset="0"/>
              </a:rPr>
              <a:t>Rrs</a:t>
            </a:r>
            <a:r>
              <a:rPr lang="en-US" dirty="0">
                <a:solidFill>
                  <a:srgbClr val="104A84"/>
                </a:solidFill>
                <a:latin typeface="Arial" charset="0"/>
                <a:cs typeface="Arial" charset="0"/>
              </a:rPr>
              <a:t>(</a:t>
            </a:r>
            <a:r>
              <a:rPr lang="en-US" dirty="0">
                <a:solidFill>
                  <a:srgbClr val="104A84"/>
                </a:solidFill>
                <a:latin typeface="Symbol" charset="0"/>
                <a:cs typeface="Symbol" charset="0"/>
              </a:rPr>
              <a:t>l</a:t>
            </a:r>
            <a:r>
              <a:rPr lang="en-US" dirty="0">
                <a:solidFill>
                  <a:srgbClr val="104A84"/>
                </a:solidFill>
                <a:latin typeface="Arial" charset="0"/>
                <a:cs typeface="Arial" charset="0"/>
              </a:rPr>
              <a:t>) </a:t>
            </a:r>
            <a:r>
              <a:rPr lang="en-US" dirty="0" smtClean="0">
                <a:solidFill>
                  <a:srgbClr val="104A84"/>
                </a:solidFill>
                <a:latin typeface="Arial" charset="0"/>
                <a:cs typeface="Arial" charset="0"/>
              </a:rPr>
              <a:t>Clear-</a:t>
            </a:r>
            <a:r>
              <a:rPr lang="en-US" dirty="0">
                <a:solidFill>
                  <a:srgbClr val="104A84"/>
                </a:solidFill>
                <a:latin typeface="Arial" charset="0"/>
                <a:cs typeface="Arial" charset="0"/>
              </a:rPr>
              <a:t>Water Time-</a:t>
            </a:r>
            <a:r>
              <a:rPr lang="en-US" dirty="0" smtClean="0">
                <a:solidFill>
                  <a:srgbClr val="104A84"/>
                </a:solidFill>
                <a:latin typeface="Arial" charset="0"/>
                <a:cs typeface="Arial" charset="0"/>
              </a:rPr>
              <a:t>Series</a:t>
            </a:r>
            <a:br>
              <a:rPr lang="en-US" dirty="0" smtClean="0">
                <a:solidFill>
                  <a:srgbClr val="104A84"/>
                </a:solidFill>
                <a:latin typeface="Arial" charset="0"/>
                <a:cs typeface="Arial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showing “good” agreement </a:t>
            </a:r>
            <a:endParaRPr lang="en-US" sz="24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96261" name="TextBox 10"/>
          <p:cNvSpPr txBox="1">
            <a:spLocks noChangeArrowheads="1"/>
          </p:cNvSpPr>
          <p:nvPr/>
        </p:nvSpPr>
        <p:spPr bwMode="auto">
          <a:xfrm>
            <a:off x="1825625" y="2362200"/>
            <a:ext cx="569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</a:rPr>
              <a:t>412</a:t>
            </a:r>
          </a:p>
        </p:txBody>
      </p:sp>
      <p:sp>
        <p:nvSpPr>
          <p:cNvPr id="96262" name="TextBox 11"/>
          <p:cNvSpPr txBox="1">
            <a:spLocks noChangeArrowheads="1"/>
          </p:cNvSpPr>
          <p:nvPr/>
        </p:nvSpPr>
        <p:spPr bwMode="auto">
          <a:xfrm>
            <a:off x="1831975" y="3213100"/>
            <a:ext cx="569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</a:rPr>
              <a:t>443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47813" y="1219200"/>
            <a:ext cx="6323012" cy="3444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01875" y="1752600"/>
            <a:ext cx="5145088" cy="3444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96265" name="TextBox 15"/>
          <p:cNvSpPr txBox="1">
            <a:spLocks noChangeArrowheads="1"/>
          </p:cNvSpPr>
          <p:nvPr/>
        </p:nvSpPr>
        <p:spPr bwMode="auto">
          <a:xfrm>
            <a:off x="1676400" y="1676400"/>
            <a:ext cx="13482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2400" dirty="0" smtClean="0">
                <a:solidFill>
                  <a:srgbClr val="000000"/>
                </a:solidFill>
              </a:rPr>
              <a:t>R2014.0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626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4579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E07CA59A-DA0E-FC40-AA8A-5BF28A0BF283}" type="slidenum">
              <a:rPr lang="en-US" sz="1400">
                <a:solidFill>
                  <a:srgbClr val="000000"/>
                </a:solidFill>
              </a:rPr>
              <a:pPr/>
              <a:t>30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1828800" y="4038600"/>
            <a:ext cx="569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</a:rPr>
              <a:t>488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1" name="TextBox 11"/>
          <p:cNvSpPr txBox="1">
            <a:spLocks noChangeArrowheads="1"/>
          </p:cNvSpPr>
          <p:nvPr/>
        </p:nvSpPr>
        <p:spPr bwMode="auto">
          <a:xfrm>
            <a:off x="1828800" y="5029200"/>
            <a:ext cx="569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</a:rPr>
              <a:t>531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85607" y="1676400"/>
            <a:ext cx="23343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MODISA	= solid line</a:t>
            </a:r>
          </a:p>
          <a:p>
            <a:r>
              <a:rPr lang="en-US" dirty="0" smtClean="0"/>
              <a:t>MODIST	= dashed line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992521" y="2819400"/>
            <a:ext cx="683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0.98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8002949" y="3257490"/>
            <a:ext cx="683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0.98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7992521" y="4095690"/>
            <a:ext cx="683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0.99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7931970" y="2057400"/>
            <a:ext cx="826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F4984"/>
                </a:solidFill>
              </a:rPr>
              <a:t>Mean</a:t>
            </a:r>
          </a:p>
          <a:p>
            <a:r>
              <a:rPr lang="en-US" sz="2000" dirty="0" smtClean="0">
                <a:solidFill>
                  <a:srgbClr val="0F4984"/>
                </a:solidFill>
              </a:rPr>
              <a:t>Ratio</a:t>
            </a:r>
            <a:endParaRPr lang="en-US" sz="2000" dirty="0">
              <a:solidFill>
                <a:srgbClr val="0F49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885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r2014.0m_ar2014.0m_olig_rrs_com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307382"/>
            <a:ext cx="7315200" cy="5486400"/>
          </a:xfrm>
          <a:prstGeom prst="rect">
            <a:avLst/>
          </a:prstGeom>
        </p:spPr>
      </p:pic>
      <p:sp>
        <p:nvSpPr>
          <p:cNvPr id="96257" name="Title 1"/>
          <p:cNvSpPr>
            <a:spLocks noGrp="1"/>
          </p:cNvSpPr>
          <p:nvPr>
            <p:ph type="title"/>
          </p:nvPr>
        </p:nvSpPr>
        <p:spPr>
          <a:xfrm>
            <a:off x="457200" y="46037"/>
            <a:ext cx="8229600" cy="1096963"/>
          </a:xfrm>
        </p:spPr>
        <p:txBody>
          <a:bodyPr/>
          <a:lstStyle/>
          <a:p>
            <a:r>
              <a:rPr lang="en-US" dirty="0">
                <a:solidFill>
                  <a:srgbClr val="104A84"/>
                </a:solidFill>
                <a:latin typeface="Arial" charset="0"/>
                <a:cs typeface="Arial" charset="0"/>
              </a:rPr>
              <a:t>MODISA </a:t>
            </a:r>
            <a:r>
              <a:rPr lang="en-US" dirty="0" smtClean="0">
                <a:solidFill>
                  <a:srgbClr val="104A84"/>
                </a:solidFill>
                <a:latin typeface="Arial" charset="0"/>
                <a:cs typeface="Arial" charset="0"/>
              </a:rPr>
              <a:t>&amp; VIIRS </a:t>
            </a:r>
            <a:r>
              <a:rPr lang="en-US" dirty="0" err="1" smtClean="0">
                <a:solidFill>
                  <a:srgbClr val="104A84"/>
                </a:solidFill>
                <a:latin typeface="Arial" charset="0"/>
                <a:cs typeface="Arial" charset="0"/>
              </a:rPr>
              <a:t>Rrs</a:t>
            </a:r>
            <a:r>
              <a:rPr lang="en-US" dirty="0">
                <a:solidFill>
                  <a:srgbClr val="104A84"/>
                </a:solidFill>
                <a:latin typeface="Arial" charset="0"/>
                <a:cs typeface="Arial" charset="0"/>
              </a:rPr>
              <a:t>(</a:t>
            </a:r>
            <a:r>
              <a:rPr lang="en-US" dirty="0">
                <a:solidFill>
                  <a:srgbClr val="104A84"/>
                </a:solidFill>
                <a:latin typeface="Symbol" charset="0"/>
                <a:cs typeface="Symbol" charset="0"/>
              </a:rPr>
              <a:t>l</a:t>
            </a:r>
            <a:r>
              <a:rPr lang="en-US" dirty="0">
                <a:solidFill>
                  <a:srgbClr val="104A84"/>
                </a:solidFill>
                <a:latin typeface="Arial" charset="0"/>
                <a:cs typeface="Arial" charset="0"/>
              </a:rPr>
              <a:t>) </a:t>
            </a:r>
            <a:r>
              <a:rPr lang="en-US" dirty="0" smtClean="0">
                <a:solidFill>
                  <a:srgbClr val="104A84"/>
                </a:solidFill>
                <a:latin typeface="Arial" charset="0"/>
                <a:cs typeface="Arial" charset="0"/>
              </a:rPr>
              <a:t>Clear-</a:t>
            </a:r>
            <a:r>
              <a:rPr lang="en-US" dirty="0">
                <a:solidFill>
                  <a:srgbClr val="104A84"/>
                </a:solidFill>
                <a:latin typeface="Arial" charset="0"/>
                <a:cs typeface="Arial" charset="0"/>
              </a:rPr>
              <a:t>Water Time-</a:t>
            </a:r>
            <a:r>
              <a:rPr lang="en-US" dirty="0" smtClean="0">
                <a:solidFill>
                  <a:srgbClr val="104A84"/>
                </a:solidFill>
                <a:latin typeface="Arial" charset="0"/>
                <a:cs typeface="Arial" charset="0"/>
              </a:rPr>
              <a:t>Series</a:t>
            </a:r>
            <a:br>
              <a:rPr lang="en-US" dirty="0" smtClean="0">
                <a:solidFill>
                  <a:srgbClr val="104A84"/>
                </a:solidFill>
                <a:latin typeface="Arial" charset="0"/>
                <a:cs typeface="Arial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showing “good” agreement </a:t>
            </a:r>
            <a:endParaRPr lang="en-US" sz="24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96261" name="TextBox 10"/>
          <p:cNvSpPr txBox="1">
            <a:spLocks noChangeArrowheads="1"/>
          </p:cNvSpPr>
          <p:nvPr/>
        </p:nvSpPr>
        <p:spPr bwMode="auto">
          <a:xfrm>
            <a:off x="1825625" y="2286000"/>
            <a:ext cx="569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</a:rPr>
              <a:t>412</a:t>
            </a:r>
          </a:p>
        </p:txBody>
      </p:sp>
      <p:sp>
        <p:nvSpPr>
          <p:cNvPr id="96262" name="TextBox 11"/>
          <p:cNvSpPr txBox="1">
            <a:spLocks noChangeArrowheads="1"/>
          </p:cNvSpPr>
          <p:nvPr/>
        </p:nvSpPr>
        <p:spPr bwMode="auto">
          <a:xfrm>
            <a:off x="1831975" y="3200400"/>
            <a:ext cx="569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</a:rPr>
              <a:t>443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47813" y="1219200"/>
            <a:ext cx="6323012" cy="3444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01875" y="1752600"/>
            <a:ext cx="5145088" cy="3444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96265" name="TextBox 15"/>
          <p:cNvSpPr txBox="1">
            <a:spLocks noChangeArrowheads="1"/>
          </p:cNvSpPr>
          <p:nvPr/>
        </p:nvSpPr>
        <p:spPr bwMode="auto">
          <a:xfrm>
            <a:off x="1676400" y="1676400"/>
            <a:ext cx="13482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2400" dirty="0" smtClean="0">
                <a:solidFill>
                  <a:srgbClr val="000000"/>
                </a:solidFill>
              </a:rPr>
              <a:t>R2014.0 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626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4579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E07CA59A-DA0E-FC40-AA8A-5BF28A0BF283}" type="slidenum">
              <a:rPr lang="en-US" sz="1400">
                <a:solidFill>
                  <a:srgbClr val="000000"/>
                </a:solidFill>
              </a:rPr>
              <a:pPr/>
              <a:t>31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1828800" y="4051300"/>
            <a:ext cx="10318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</a:rPr>
              <a:t>486-488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1" name="TextBox 11"/>
          <p:cNvSpPr txBox="1">
            <a:spLocks noChangeArrowheads="1"/>
          </p:cNvSpPr>
          <p:nvPr/>
        </p:nvSpPr>
        <p:spPr bwMode="auto">
          <a:xfrm>
            <a:off x="1828800" y="5117068"/>
            <a:ext cx="10318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</a:rPr>
              <a:t>547-551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92521" y="2819400"/>
            <a:ext cx="683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1.03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8024706" y="3257490"/>
            <a:ext cx="683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0.98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7992521" y="4095690"/>
            <a:ext cx="683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1.02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7931970" y="2057400"/>
            <a:ext cx="826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F4984"/>
                </a:solidFill>
              </a:rPr>
              <a:t>Mean</a:t>
            </a:r>
          </a:p>
          <a:p>
            <a:r>
              <a:rPr lang="en-US" sz="2000" dirty="0" smtClean="0">
                <a:solidFill>
                  <a:srgbClr val="0F4984"/>
                </a:solidFill>
              </a:rPr>
              <a:t>Ratio</a:t>
            </a:r>
            <a:endParaRPr lang="en-US" sz="2000" dirty="0">
              <a:solidFill>
                <a:srgbClr val="0F4984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05400" y="1828800"/>
            <a:ext cx="23343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MODISA	= solid line</a:t>
            </a:r>
          </a:p>
          <a:p>
            <a:r>
              <a:rPr lang="en-US" dirty="0" smtClean="0"/>
              <a:t>VIIRSN	= dashed 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389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ummary_mean_vr2014.0m_ar2014.0m (1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0" y="1143000"/>
            <a:ext cx="4876800" cy="3657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7"/>
            <a:ext cx="8229600" cy="944563"/>
          </a:xfrm>
        </p:spPr>
        <p:txBody>
          <a:bodyPr/>
          <a:lstStyle/>
          <a:p>
            <a:r>
              <a:rPr lang="en-US" dirty="0" err="1" smtClean="0"/>
              <a:t>Rrs</a:t>
            </a:r>
            <a:r>
              <a:rPr lang="en-US" dirty="0" smtClean="0"/>
              <a:t>(</a:t>
            </a:r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) Spectral Comparison</a:t>
            </a:r>
            <a:br>
              <a:rPr lang="en-US" dirty="0" smtClean="0"/>
            </a:br>
            <a:r>
              <a:rPr lang="en-US" sz="2400" dirty="0" smtClean="0"/>
              <a:t>common mission mean by water type</a:t>
            </a:r>
            <a:endParaRPr lang="en-US" sz="2400" dirty="0"/>
          </a:p>
        </p:txBody>
      </p:sp>
      <p:pic>
        <p:nvPicPr>
          <p:cNvPr id="8" name="Picture 5" descr="S_19972472005001_olig_chlor_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5181600"/>
            <a:ext cx="274214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S_19972472005001_meso_chlor_a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9342" y="5181600"/>
            <a:ext cx="2742141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S_19972472005001_eutr_chlor_a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4942" y="5181600"/>
            <a:ext cx="2742141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037570" y="4800600"/>
            <a:ext cx="155323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 smtClean="0">
                <a:solidFill>
                  <a:srgbClr val="0027B7"/>
                </a:solidFill>
              </a:rPr>
              <a:t>Oligotrophic</a:t>
            </a:r>
            <a:endParaRPr lang="en-US" dirty="0">
              <a:solidFill>
                <a:srgbClr val="0027B7"/>
              </a:solidFill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828542" y="4800600"/>
            <a:ext cx="158165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 err="1" smtClean="0">
                <a:solidFill>
                  <a:srgbClr val="00C700"/>
                </a:solidFill>
              </a:rPr>
              <a:t>Mesotrophic</a:t>
            </a:r>
            <a:endParaRPr lang="en-US" dirty="0">
              <a:solidFill>
                <a:srgbClr val="00C700"/>
              </a:solidFill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6732804" y="4800600"/>
            <a:ext cx="12681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 smtClean="0">
                <a:solidFill>
                  <a:srgbClr val="FF0000"/>
                </a:solidFill>
              </a:rPr>
              <a:t>Eutrophic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30482" y="1371600"/>
            <a:ext cx="381000" cy="2743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9" name="Picture 18" descr="summary_mean_ar2014.0m_sr2014.0m (1)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43000"/>
            <a:ext cx="4876800" cy="3657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791200" y="1066800"/>
            <a:ext cx="2422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MODISA and VIIRS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1447800" y="1066800"/>
            <a:ext cx="2864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SeaWiFS</a:t>
            </a:r>
            <a:r>
              <a:rPr lang="en-US" sz="2000" dirty="0" smtClean="0"/>
              <a:t> and MODISA</a:t>
            </a:r>
            <a:endParaRPr lang="en-US" sz="2000" dirty="0"/>
          </a:p>
        </p:txBody>
      </p:sp>
      <p:sp>
        <p:nvSpPr>
          <p:cNvPr id="21" name="Oval 20"/>
          <p:cNvSpPr/>
          <p:nvPr/>
        </p:nvSpPr>
        <p:spPr>
          <a:xfrm>
            <a:off x="5105400" y="1371600"/>
            <a:ext cx="533400" cy="2514600"/>
          </a:xfrm>
          <a:prstGeom prst="ellipse">
            <a:avLst/>
          </a:prstGeom>
          <a:noFill/>
          <a:ln w="28575" cmpd="sng">
            <a:solidFill>
              <a:srgbClr val="052D0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324600" y="1600200"/>
            <a:ext cx="22426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MODISA	= filled circle</a:t>
            </a:r>
          </a:p>
          <a:p>
            <a:r>
              <a:rPr lang="en-US" dirty="0" smtClean="0"/>
              <a:t>VIIRSN	= diamond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209800" y="1600200"/>
            <a:ext cx="22426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SeaWiFS</a:t>
            </a:r>
            <a:r>
              <a:rPr lang="en-US" dirty="0" smtClean="0"/>
              <a:t>	= filled circle</a:t>
            </a:r>
          </a:p>
          <a:p>
            <a:r>
              <a:rPr lang="en-US" dirty="0" smtClean="0"/>
              <a:t>MODISA	= diamond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263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2014.0m_sr2014.0m_olig_chl_com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295400"/>
            <a:ext cx="7315200" cy="5486400"/>
          </a:xfrm>
          <a:prstGeom prst="rect">
            <a:avLst/>
          </a:prstGeom>
        </p:spPr>
      </p:pic>
      <p:sp>
        <p:nvSpPr>
          <p:cNvPr id="96257" name="Title 1"/>
          <p:cNvSpPr>
            <a:spLocks noGrp="1"/>
          </p:cNvSpPr>
          <p:nvPr>
            <p:ph type="title"/>
          </p:nvPr>
        </p:nvSpPr>
        <p:spPr>
          <a:xfrm>
            <a:off x="457200" y="46037"/>
            <a:ext cx="8229600" cy="1096963"/>
          </a:xfrm>
        </p:spPr>
        <p:txBody>
          <a:bodyPr/>
          <a:lstStyle/>
          <a:p>
            <a:r>
              <a:rPr lang="en-US" dirty="0" err="1" smtClean="0">
                <a:latin typeface="Arial" charset="0"/>
                <a:cs typeface="Arial" charset="0"/>
              </a:rPr>
              <a:t>SeaWiFS</a:t>
            </a:r>
            <a:r>
              <a:rPr lang="en-US" dirty="0" smtClean="0">
                <a:latin typeface="Arial" charset="0"/>
                <a:cs typeface="Arial" charset="0"/>
              </a:rPr>
              <a:t> and MODISA R2014.0</a:t>
            </a:r>
            <a:br>
              <a:rPr lang="en-US" dirty="0" smtClean="0">
                <a:latin typeface="Arial" charset="0"/>
                <a:cs typeface="Arial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Chlorophyll Clear-</a:t>
            </a:r>
            <a:r>
              <a:rPr lang="en-US" sz="2400" dirty="0">
                <a:solidFill>
                  <a:schemeClr val="tx1"/>
                </a:solidFill>
                <a:latin typeface="Arial" charset="0"/>
                <a:cs typeface="Arial" charset="0"/>
              </a:rPr>
              <a:t>Water Time-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Series</a:t>
            </a:r>
            <a:endParaRPr lang="en-US" sz="20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47813" y="1219200"/>
            <a:ext cx="6323012" cy="3444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01875" y="1752600"/>
            <a:ext cx="5145088" cy="3444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9626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4579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E07CA59A-DA0E-FC40-AA8A-5BF28A0BF283}" type="slidenum">
              <a:rPr lang="en-US" sz="1400">
                <a:solidFill>
                  <a:srgbClr val="000000"/>
                </a:solidFill>
              </a:rPr>
              <a:pPr/>
              <a:t>33</a:t>
            </a:fld>
            <a:endParaRPr lang="en-US" sz="1400">
              <a:solidFill>
                <a:srgbClr val="000000"/>
              </a:solidFill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64483"/>
              </p:ext>
            </p:extLst>
          </p:nvPr>
        </p:nvGraphicFramePr>
        <p:xfrm>
          <a:off x="2514600" y="4038600"/>
          <a:ext cx="4495800" cy="171519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57400"/>
                <a:gridCol w="762000"/>
                <a:gridCol w="763191"/>
                <a:gridCol w="913209"/>
              </a:tblGrid>
              <a:tr h="3682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Mean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b="0" dirty="0" err="1" smtClean="0">
                          <a:solidFill>
                            <a:srgbClr val="000000"/>
                          </a:solidFill>
                        </a:rPr>
                        <a:t>Stdv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682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MODISA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0.067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0.006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mg m</a:t>
                      </a:r>
                      <a:r>
                        <a:rPr lang="en-US" b="0" baseline="30000" dirty="0" smtClean="0">
                          <a:solidFill>
                            <a:srgbClr val="000000"/>
                          </a:solidFill>
                        </a:rPr>
                        <a:t>-3</a:t>
                      </a:r>
                      <a:endParaRPr lang="en-US" b="0" baseline="30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682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b="0" dirty="0" err="1" smtClean="0">
                          <a:solidFill>
                            <a:srgbClr val="000000"/>
                          </a:solidFill>
                        </a:rPr>
                        <a:t>SeaWiFS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0.067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0.006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mg m</a:t>
                      </a:r>
                      <a:r>
                        <a:rPr lang="en-US" b="0" baseline="30000" dirty="0" smtClean="0">
                          <a:solidFill>
                            <a:srgbClr val="000000"/>
                          </a:solidFill>
                        </a:rPr>
                        <a:t>-3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6103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MODIS/</a:t>
                      </a:r>
                      <a:r>
                        <a:rPr lang="en-US" b="0" dirty="0" err="1" smtClean="0">
                          <a:solidFill>
                            <a:srgbClr val="000000"/>
                          </a:solidFill>
                        </a:rPr>
                        <a:t>SeaWiFS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0.992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0.025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362200" y="1295400"/>
            <a:ext cx="6400800" cy="101566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52D0B"/>
                </a:solidFill>
              </a:rPr>
              <a:t>OCI algorithm yields higher values of chlorophyll in clear water relative to </a:t>
            </a:r>
            <a:r>
              <a:rPr lang="en-US" sz="2000" dirty="0" err="1" smtClean="0">
                <a:solidFill>
                  <a:srgbClr val="052D0B"/>
                </a:solidFill>
              </a:rPr>
              <a:t>OCx</a:t>
            </a:r>
            <a:r>
              <a:rPr lang="en-US" sz="2000" dirty="0" smtClean="0">
                <a:solidFill>
                  <a:srgbClr val="052D0B"/>
                </a:solidFill>
              </a:rPr>
              <a:t> (+0.005 to 0.01 mg m</a:t>
            </a:r>
            <a:r>
              <a:rPr lang="en-US" sz="2000" baseline="30000" dirty="0" smtClean="0">
                <a:solidFill>
                  <a:srgbClr val="052D0B"/>
                </a:solidFill>
              </a:rPr>
              <a:t>-3</a:t>
            </a:r>
            <a:r>
              <a:rPr lang="en-US" sz="2000" dirty="0" smtClean="0">
                <a:solidFill>
                  <a:srgbClr val="052D0B"/>
                </a:solidFill>
              </a:rPr>
              <a:t>), </a:t>
            </a:r>
            <a:r>
              <a:rPr lang="en-US" sz="2000" b="1" dirty="0" smtClean="0">
                <a:solidFill>
                  <a:srgbClr val="052D0B"/>
                </a:solidFill>
              </a:rPr>
              <a:t>with improved consistency between sensors</a:t>
            </a:r>
            <a:r>
              <a:rPr lang="en-US" sz="2000" dirty="0" smtClean="0">
                <a:solidFill>
                  <a:srgbClr val="052D0B"/>
                </a:solidFill>
              </a:rPr>
              <a:t>.</a:t>
            </a:r>
            <a:endParaRPr lang="en-US" sz="2000" dirty="0">
              <a:solidFill>
                <a:srgbClr val="052D0B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0" y="2514600"/>
            <a:ext cx="6406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OCI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121773" y="373380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1C1EEA"/>
                </a:solidFill>
              </a:rPr>
              <a:t>OCx</a:t>
            </a:r>
            <a:endParaRPr lang="en-US" sz="2000" dirty="0">
              <a:solidFill>
                <a:srgbClr val="1C1E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550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2014.0m_sr2014.0m_deep_chl_comp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295400"/>
            <a:ext cx="7315200" cy="5486400"/>
          </a:xfrm>
          <a:prstGeom prst="rect">
            <a:avLst/>
          </a:prstGeom>
        </p:spPr>
      </p:pic>
      <p:sp>
        <p:nvSpPr>
          <p:cNvPr id="96257" name="Title 1"/>
          <p:cNvSpPr>
            <a:spLocks noGrp="1"/>
          </p:cNvSpPr>
          <p:nvPr>
            <p:ph type="title"/>
          </p:nvPr>
        </p:nvSpPr>
        <p:spPr>
          <a:xfrm>
            <a:off x="457200" y="46037"/>
            <a:ext cx="8229600" cy="1096963"/>
          </a:xfrm>
        </p:spPr>
        <p:txBody>
          <a:bodyPr/>
          <a:lstStyle/>
          <a:p>
            <a:r>
              <a:rPr lang="en-US" dirty="0" err="1" smtClean="0">
                <a:latin typeface="Arial" charset="0"/>
                <a:cs typeface="Arial" charset="0"/>
              </a:rPr>
              <a:t>SeaWiFS</a:t>
            </a:r>
            <a:r>
              <a:rPr lang="en-US" dirty="0" smtClean="0">
                <a:latin typeface="Arial" charset="0"/>
                <a:cs typeface="Arial" charset="0"/>
              </a:rPr>
              <a:t> and MODISA R2014.0</a:t>
            </a:r>
            <a:br>
              <a:rPr lang="en-US" dirty="0" smtClean="0">
                <a:latin typeface="Arial" charset="0"/>
                <a:cs typeface="Arial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Chlorophyll Deep-</a:t>
            </a:r>
            <a:r>
              <a:rPr lang="en-US" sz="2400" dirty="0">
                <a:solidFill>
                  <a:schemeClr val="tx1"/>
                </a:solidFill>
                <a:latin typeface="Arial" charset="0"/>
                <a:cs typeface="Arial" charset="0"/>
              </a:rPr>
              <a:t>Water Time-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Series</a:t>
            </a:r>
            <a:endParaRPr lang="en-US" sz="20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47813" y="1219200"/>
            <a:ext cx="6323012" cy="3444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01875" y="1752600"/>
            <a:ext cx="5145088" cy="3444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9626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4579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E07CA59A-DA0E-FC40-AA8A-5BF28A0BF283}" type="slidenum">
              <a:rPr lang="en-US" sz="1400">
                <a:solidFill>
                  <a:srgbClr val="000000"/>
                </a:solidFill>
              </a:rPr>
              <a:pPr/>
              <a:t>34</a:t>
            </a:fld>
            <a:endParaRPr lang="en-US" sz="1400">
              <a:solidFill>
                <a:srgbClr val="000000"/>
              </a:solidFill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7217018"/>
              </p:ext>
            </p:extLst>
          </p:nvPr>
        </p:nvGraphicFramePr>
        <p:xfrm>
          <a:off x="2895600" y="1729773"/>
          <a:ext cx="4495800" cy="147062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57400"/>
                <a:gridCol w="762000"/>
                <a:gridCol w="763191"/>
                <a:gridCol w="913209"/>
              </a:tblGrid>
              <a:tr h="3682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Mean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b="0" dirty="0" err="1" smtClean="0">
                          <a:solidFill>
                            <a:srgbClr val="000000"/>
                          </a:solidFill>
                        </a:rPr>
                        <a:t>Stdv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682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b="0" dirty="0" err="1" smtClean="0">
                          <a:solidFill>
                            <a:srgbClr val="000000"/>
                          </a:solidFill>
                        </a:rPr>
                        <a:t>SeaWiFS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0.183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0.010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mg m</a:t>
                      </a:r>
                      <a:r>
                        <a:rPr lang="en-US" b="0" baseline="30000" dirty="0" smtClean="0">
                          <a:solidFill>
                            <a:srgbClr val="000000"/>
                          </a:solidFill>
                        </a:rPr>
                        <a:t>-3</a:t>
                      </a:r>
                      <a:endParaRPr lang="en-US" b="0" baseline="30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682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MODISA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0.186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0.013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mg m</a:t>
                      </a:r>
                      <a:r>
                        <a:rPr lang="en-US" b="0" baseline="30000" dirty="0" smtClean="0">
                          <a:solidFill>
                            <a:srgbClr val="000000"/>
                          </a:solidFill>
                        </a:rPr>
                        <a:t>-3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429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MODIS/</a:t>
                      </a:r>
                      <a:r>
                        <a:rPr lang="en-US" b="0" dirty="0" err="1" smtClean="0">
                          <a:solidFill>
                            <a:srgbClr val="000000"/>
                          </a:solidFill>
                        </a:rPr>
                        <a:t>SeaWiFS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1.017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0.036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100117" y="5029200"/>
            <a:ext cx="259608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MODISA	= solid line</a:t>
            </a:r>
          </a:p>
          <a:p>
            <a:r>
              <a:rPr lang="en-US" dirty="0" smtClean="0"/>
              <a:t>VIIRSN	= dashed line</a:t>
            </a:r>
          </a:p>
          <a:p>
            <a:r>
              <a:rPr lang="en-US" dirty="0" smtClean="0"/>
              <a:t>Black	= OCI algorithm</a:t>
            </a:r>
          </a:p>
          <a:p>
            <a:r>
              <a:rPr lang="en-US" dirty="0" smtClean="0"/>
              <a:t>Blue	= </a:t>
            </a:r>
            <a:r>
              <a:rPr lang="en-US" dirty="0" err="1" smtClean="0"/>
              <a:t>OCx</a:t>
            </a:r>
            <a:r>
              <a:rPr lang="en-US" dirty="0" smtClean="0"/>
              <a:t> algorithm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886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r2014.0m_ar2014.0m_olig_chl_com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295400"/>
            <a:ext cx="7315200" cy="5486400"/>
          </a:xfrm>
          <a:prstGeom prst="rect">
            <a:avLst/>
          </a:prstGeom>
        </p:spPr>
      </p:pic>
      <p:sp>
        <p:nvSpPr>
          <p:cNvPr id="96257" name="Title 1"/>
          <p:cNvSpPr>
            <a:spLocks noGrp="1"/>
          </p:cNvSpPr>
          <p:nvPr>
            <p:ph type="title"/>
          </p:nvPr>
        </p:nvSpPr>
        <p:spPr>
          <a:xfrm>
            <a:off x="457200" y="46037"/>
            <a:ext cx="8229600" cy="1096963"/>
          </a:xfrm>
        </p:spPr>
        <p:txBody>
          <a:bodyPr/>
          <a:lstStyle/>
          <a:p>
            <a:r>
              <a:rPr lang="en-US" dirty="0">
                <a:latin typeface="Arial" charset="0"/>
                <a:cs typeface="Arial" charset="0"/>
              </a:rPr>
              <a:t>MODISA </a:t>
            </a:r>
            <a:r>
              <a:rPr lang="en-US" dirty="0" smtClean="0">
                <a:latin typeface="Arial" charset="0"/>
                <a:cs typeface="Arial" charset="0"/>
              </a:rPr>
              <a:t>and VIIRS R2014.0</a:t>
            </a:r>
            <a:br>
              <a:rPr lang="en-US" dirty="0" smtClean="0">
                <a:latin typeface="Arial" charset="0"/>
                <a:cs typeface="Arial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Chlorophyll Clear-</a:t>
            </a:r>
            <a:r>
              <a:rPr lang="en-US" sz="2400" dirty="0">
                <a:solidFill>
                  <a:schemeClr val="tx1"/>
                </a:solidFill>
                <a:latin typeface="Arial" charset="0"/>
                <a:cs typeface="Arial" charset="0"/>
              </a:rPr>
              <a:t>Water Time-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Series</a:t>
            </a:r>
            <a:endParaRPr lang="en-US" sz="20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47813" y="1219200"/>
            <a:ext cx="6323012" cy="3444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01875" y="1752600"/>
            <a:ext cx="4708525" cy="228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9626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4579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E07CA59A-DA0E-FC40-AA8A-5BF28A0BF283}" type="slidenum">
              <a:rPr lang="en-US" sz="1400">
                <a:solidFill>
                  <a:srgbClr val="000000"/>
                </a:solidFill>
              </a:rPr>
              <a:pPr/>
              <a:t>35</a:t>
            </a:fld>
            <a:endParaRPr lang="en-US" sz="1400">
              <a:solidFill>
                <a:srgbClr val="000000"/>
              </a:solidFill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6687148"/>
              </p:ext>
            </p:extLst>
          </p:nvPr>
        </p:nvGraphicFramePr>
        <p:xfrm>
          <a:off x="2514600" y="4038600"/>
          <a:ext cx="4495800" cy="171519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05000"/>
                <a:gridCol w="914400"/>
                <a:gridCol w="763191"/>
                <a:gridCol w="913209"/>
              </a:tblGrid>
              <a:tr h="3682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Mean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b="0" dirty="0" err="1" smtClean="0">
                          <a:solidFill>
                            <a:srgbClr val="000000"/>
                          </a:solidFill>
                        </a:rPr>
                        <a:t>Stdv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682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MODISA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0.070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0.008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mg m</a:t>
                      </a:r>
                      <a:r>
                        <a:rPr lang="en-US" b="0" baseline="30000" dirty="0" smtClean="0">
                          <a:solidFill>
                            <a:srgbClr val="000000"/>
                          </a:solidFill>
                        </a:rPr>
                        <a:t>-3</a:t>
                      </a:r>
                      <a:endParaRPr lang="en-US" b="0" baseline="30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682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VIIRS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0.069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0.007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mg m</a:t>
                      </a:r>
                      <a:r>
                        <a:rPr lang="en-US" b="0" baseline="30000" dirty="0" smtClean="0">
                          <a:solidFill>
                            <a:srgbClr val="000000"/>
                          </a:solidFill>
                        </a:rPr>
                        <a:t>-3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6103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VIIRS/MODISA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0.98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0.04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438400" y="1194137"/>
            <a:ext cx="6400800" cy="101566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52D0B"/>
                </a:solidFill>
              </a:rPr>
              <a:t>OCI algorithm yields higher values of chlorophyll in clear water relative to </a:t>
            </a:r>
            <a:r>
              <a:rPr lang="en-US" sz="2000" dirty="0" err="1" smtClean="0">
                <a:solidFill>
                  <a:srgbClr val="052D0B"/>
                </a:solidFill>
              </a:rPr>
              <a:t>OCx</a:t>
            </a:r>
            <a:r>
              <a:rPr lang="en-US" sz="2000" dirty="0" smtClean="0">
                <a:solidFill>
                  <a:srgbClr val="052D0B"/>
                </a:solidFill>
              </a:rPr>
              <a:t> (+0.01 to 0.015 mg m</a:t>
            </a:r>
            <a:r>
              <a:rPr lang="en-US" sz="2000" baseline="30000" dirty="0" smtClean="0">
                <a:solidFill>
                  <a:srgbClr val="052D0B"/>
                </a:solidFill>
              </a:rPr>
              <a:t>-3</a:t>
            </a:r>
            <a:r>
              <a:rPr lang="en-US" sz="2000" dirty="0" smtClean="0">
                <a:solidFill>
                  <a:srgbClr val="052D0B"/>
                </a:solidFill>
              </a:rPr>
              <a:t>), </a:t>
            </a:r>
            <a:r>
              <a:rPr lang="en-US" sz="2000" b="1" dirty="0" smtClean="0">
                <a:solidFill>
                  <a:srgbClr val="052D0B"/>
                </a:solidFill>
              </a:rPr>
              <a:t>with improved consistency between sensors</a:t>
            </a:r>
            <a:r>
              <a:rPr lang="en-US" sz="2000" dirty="0" smtClean="0">
                <a:solidFill>
                  <a:srgbClr val="052D0B"/>
                </a:solidFill>
              </a:rPr>
              <a:t>.</a:t>
            </a:r>
            <a:endParaRPr lang="en-US" sz="2000" dirty="0">
              <a:solidFill>
                <a:srgbClr val="052D0B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76400" y="2495490"/>
            <a:ext cx="6406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OCI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2121773" y="371469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1C1EEA"/>
                </a:solidFill>
              </a:rPr>
              <a:t>OCx</a:t>
            </a:r>
            <a:endParaRPr lang="en-US" sz="2000" dirty="0">
              <a:solidFill>
                <a:srgbClr val="1C1E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114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r2014.0m_ar2014.0m_deep_chl_comp (1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295400"/>
            <a:ext cx="7315200" cy="5486400"/>
          </a:xfrm>
          <a:prstGeom prst="rect">
            <a:avLst/>
          </a:prstGeom>
        </p:spPr>
      </p:pic>
      <p:sp>
        <p:nvSpPr>
          <p:cNvPr id="96257" name="Title 1"/>
          <p:cNvSpPr>
            <a:spLocks noGrp="1"/>
          </p:cNvSpPr>
          <p:nvPr>
            <p:ph type="title"/>
          </p:nvPr>
        </p:nvSpPr>
        <p:spPr>
          <a:xfrm>
            <a:off x="457200" y="46037"/>
            <a:ext cx="8229600" cy="1096963"/>
          </a:xfrm>
        </p:spPr>
        <p:txBody>
          <a:bodyPr/>
          <a:lstStyle/>
          <a:p>
            <a:r>
              <a:rPr lang="en-US" dirty="0">
                <a:latin typeface="Arial" charset="0"/>
                <a:cs typeface="Arial" charset="0"/>
              </a:rPr>
              <a:t>MODISA </a:t>
            </a:r>
            <a:r>
              <a:rPr lang="en-US" dirty="0" smtClean="0">
                <a:latin typeface="Arial" charset="0"/>
                <a:cs typeface="Arial" charset="0"/>
              </a:rPr>
              <a:t>and VIIRS R2014.0</a:t>
            </a:r>
            <a:br>
              <a:rPr lang="en-US" dirty="0" smtClean="0">
                <a:latin typeface="Arial" charset="0"/>
                <a:cs typeface="Arial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Chlorophyll Deep</a:t>
            </a:r>
            <a:r>
              <a:rPr lang="en-US" sz="2400" dirty="0">
                <a:solidFill>
                  <a:schemeClr val="tx1"/>
                </a:solidFill>
                <a:latin typeface="Arial" charset="0"/>
                <a:cs typeface="Arial" charset="0"/>
              </a:rPr>
              <a:t>-Water Time-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Series</a:t>
            </a:r>
            <a:endParaRPr lang="en-US" sz="20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47813" y="1219200"/>
            <a:ext cx="6323012" cy="3444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01875" y="1752600"/>
            <a:ext cx="5145088" cy="3444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9626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4579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E07CA59A-DA0E-FC40-AA8A-5BF28A0BF283}" type="slidenum">
              <a:rPr lang="en-US" sz="1400">
                <a:solidFill>
                  <a:srgbClr val="000000"/>
                </a:solidFill>
              </a:rPr>
              <a:pPr/>
              <a:t>36</a:t>
            </a:fld>
            <a:endParaRPr lang="en-US" sz="1400">
              <a:solidFill>
                <a:srgbClr val="000000"/>
              </a:solidFill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229736"/>
              </p:ext>
            </p:extLst>
          </p:nvPr>
        </p:nvGraphicFramePr>
        <p:xfrm>
          <a:off x="1905000" y="1676400"/>
          <a:ext cx="4495800" cy="1524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05000"/>
                <a:gridCol w="914400"/>
                <a:gridCol w="763191"/>
                <a:gridCol w="913209"/>
              </a:tblGrid>
              <a:tr h="3682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Mean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b="0" dirty="0" err="1" smtClean="0">
                          <a:solidFill>
                            <a:srgbClr val="000000"/>
                          </a:solidFill>
                        </a:rPr>
                        <a:t>Stdv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682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MODISA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0.197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0.019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mg m</a:t>
                      </a:r>
                      <a:r>
                        <a:rPr lang="en-US" b="0" baseline="30000" dirty="0" smtClean="0">
                          <a:solidFill>
                            <a:srgbClr val="000000"/>
                          </a:solidFill>
                        </a:rPr>
                        <a:t>-3</a:t>
                      </a:r>
                      <a:endParaRPr lang="en-US" b="0" baseline="30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682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VIIRS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0.177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0.009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mg m</a:t>
                      </a:r>
                      <a:r>
                        <a:rPr lang="en-US" b="0" baseline="30000" dirty="0" smtClean="0">
                          <a:solidFill>
                            <a:srgbClr val="000000"/>
                          </a:solidFill>
                        </a:rPr>
                        <a:t>-3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191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VIIRS/MODISA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0.90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0.06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400800" y="2895600"/>
            <a:ext cx="121058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52D0B"/>
                </a:solidFill>
              </a:rPr>
              <a:t>MODISA</a:t>
            </a:r>
            <a:endParaRPr lang="en-US" sz="2000" dirty="0">
              <a:solidFill>
                <a:srgbClr val="052D0B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77000" y="4267200"/>
            <a:ext cx="867370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VIIRS</a:t>
            </a:r>
            <a:endParaRPr lang="en-US" sz="2000" dirty="0">
              <a:solidFill>
                <a:srgbClr val="000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138631" y="4953000"/>
            <a:ext cx="4495800" cy="1219200"/>
            <a:chOff x="3124200" y="4953000"/>
            <a:chExt cx="4495800" cy="1219200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3124200" y="5562600"/>
              <a:ext cx="4495800" cy="0"/>
            </a:xfrm>
            <a:prstGeom prst="straightConnector1">
              <a:avLst/>
            </a:prstGeom>
            <a:ln w="31750" cap="rnd">
              <a:solidFill>
                <a:srgbClr val="EC383F"/>
              </a:solidFill>
              <a:headEnd type="diamond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/>
            <p:cNvSpPr txBox="1"/>
            <p:nvPr/>
          </p:nvSpPr>
          <p:spPr>
            <a:xfrm>
              <a:off x="4114800" y="5257800"/>
              <a:ext cx="2101256" cy="584776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degraded confidence</a:t>
              </a:r>
            </a:p>
            <a:p>
              <a:r>
                <a:rPr lang="en-US" dirty="0" smtClean="0"/>
                <a:t>in MODISA trends</a:t>
              </a:r>
              <a:endParaRPr lang="en-US" dirty="0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3124200" y="4953000"/>
              <a:ext cx="0" cy="1219200"/>
            </a:xfrm>
            <a:prstGeom prst="line">
              <a:avLst/>
            </a:prstGeom>
            <a:ln>
              <a:solidFill>
                <a:srgbClr val="EC383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57390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33400" y="122237"/>
            <a:ext cx="8229600" cy="715963"/>
          </a:xfrm>
        </p:spPr>
        <p:txBody>
          <a:bodyPr/>
          <a:lstStyle/>
          <a:p>
            <a:r>
              <a:rPr lang="en-US" dirty="0" smtClean="0"/>
              <a:t>Seasonal Chlorophyll Comparison (2015)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50478" y="1066800"/>
            <a:ext cx="988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VIIRS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026052" y="1066800"/>
            <a:ext cx="1402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MODISA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158399" y="2356201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Spring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42935" y="4687921"/>
            <a:ext cx="680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Fall</a:t>
            </a:r>
            <a:endParaRPr lang="en-US" sz="2400" dirty="0"/>
          </a:p>
        </p:txBody>
      </p:sp>
      <p:pic>
        <p:nvPicPr>
          <p:cNvPr id="12" name="Picture 11" descr="V20150802015171.L3m_SNSP_SNPP_CHL_chlor_a_9km.n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5840" y="1524000"/>
            <a:ext cx="4023360" cy="2011680"/>
          </a:xfrm>
          <a:prstGeom prst="rect">
            <a:avLst/>
          </a:prstGeom>
        </p:spPr>
      </p:pic>
      <p:pic>
        <p:nvPicPr>
          <p:cNvPr id="13" name="Picture 12" descr="V20152642015354.L3m_SNAU_SNPP_CHL_chlor_a_9km.n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5840" y="3855720"/>
            <a:ext cx="4023360" cy="2011680"/>
          </a:xfrm>
          <a:prstGeom prst="rect">
            <a:avLst/>
          </a:prstGeom>
        </p:spPr>
      </p:pic>
      <p:pic>
        <p:nvPicPr>
          <p:cNvPr id="14" name="Picture 13" descr="A20150802015171.L3m_SNSP_CHL_chlor_a_9km.n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" y="1524000"/>
            <a:ext cx="4023360" cy="2011680"/>
          </a:xfrm>
          <a:prstGeom prst="rect">
            <a:avLst/>
          </a:prstGeom>
        </p:spPr>
      </p:pic>
      <p:pic>
        <p:nvPicPr>
          <p:cNvPr id="15" name="Picture 14" descr="A20152642015354.L3m_SNAU_CHL_chlor_a_9km.n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" y="3855720"/>
            <a:ext cx="4023360" cy="2011680"/>
          </a:xfrm>
          <a:prstGeom prst="rect">
            <a:avLst/>
          </a:prstGeom>
        </p:spPr>
      </p:pic>
      <p:pic>
        <p:nvPicPr>
          <p:cNvPr id="11" name="Picture 10" descr="NPP_CHL_chl_ocx_colorscal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5867400"/>
            <a:ext cx="5486400" cy="1111623"/>
          </a:xfrm>
          <a:prstGeom prst="rect">
            <a:avLst/>
          </a:prstGeom>
        </p:spPr>
      </p:pic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931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0060802006171.L3m_SNSP_CHL_chlor_a_9km.n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5840" y="1524000"/>
            <a:ext cx="4023360" cy="2011680"/>
          </a:xfrm>
          <a:prstGeom prst="rect">
            <a:avLst/>
          </a:prstGeom>
        </p:spPr>
      </p:pic>
      <p:pic>
        <p:nvPicPr>
          <p:cNvPr id="3" name="Picture 2" descr="A20062642006354.L3m_SNAU_CHL_chlor_a_9km.n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5840" y="3855720"/>
            <a:ext cx="4023360" cy="2011680"/>
          </a:xfrm>
          <a:prstGeom prst="rect">
            <a:avLst/>
          </a:prstGeom>
        </p:spPr>
      </p:pic>
      <p:pic>
        <p:nvPicPr>
          <p:cNvPr id="4" name="Picture 3" descr="S20060802006171.L3m_SNSP_CHL_chlor_a_9km.n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" y="1524000"/>
            <a:ext cx="4023360" cy="2011680"/>
          </a:xfrm>
          <a:prstGeom prst="rect">
            <a:avLst/>
          </a:prstGeom>
        </p:spPr>
      </p:pic>
      <p:pic>
        <p:nvPicPr>
          <p:cNvPr id="5" name="Picture 4" descr="S20062642006354.L3m_SNAU_CHL_chlor_a_9km.n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" y="3855720"/>
            <a:ext cx="4023360" cy="201168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33400" y="122237"/>
            <a:ext cx="8229600" cy="715963"/>
          </a:xfrm>
        </p:spPr>
        <p:txBody>
          <a:bodyPr/>
          <a:lstStyle/>
          <a:p>
            <a:r>
              <a:rPr lang="en-US" dirty="0" smtClean="0"/>
              <a:t>Seasonal Chlorophyll Comparison (2005)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76400" y="1066800"/>
            <a:ext cx="1484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SeaWiFS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988452" y="1066800"/>
            <a:ext cx="1402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MODISA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158399" y="2356201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Spring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42935" y="4687921"/>
            <a:ext cx="680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Fall</a:t>
            </a:r>
            <a:endParaRPr lang="en-US" sz="2400" dirty="0"/>
          </a:p>
        </p:txBody>
      </p:sp>
      <p:pic>
        <p:nvPicPr>
          <p:cNvPr id="11" name="Picture 10" descr="NPP_CHL_chl_ocx_colorscal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5867400"/>
            <a:ext cx="5486400" cy="1111623"/>
          </a:xfrm>
          <a:prstGeom prst="rect">
            <a:avLst/>
          </a:prstGeom>
        </p:spPr>
      </p:pic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58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51317"/>
            <a:ext cx="8229600" cy="639763"/>
          </a:xfrm>
        </p:spPr>
        <p:txBody>
          <a:bodyPr/>
          <a:lstStyle/>
          <a:p>
            <a:r>
              <a:rPr lang="en-US" dirty="0" smtClean="0"/>
              <a:t>OC Product Validation</a:t>
            </a:r>
            <a:endParaRPr lang="en-US" dirty="0"/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674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94775" y="1746394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15670" y="990600"/>
            <a:ext cx="954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June 8</a:t>
            </a:r>
            <a:endParaRPr lang="en-US" sz="20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198437"/>
            <a:ext cx="82296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F4984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dirty="0" smtClean="0"/>
              <a:t>Ocean Break-out Agenda</a:t>
            </a:r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0127229"/>
              </p:ext>
            </p:extLst>
          </p:nvPr>
        </p:nvGraphicFramePr>
        <p:xfrm>
          <a:off x="990600" y="1447800"/>
          <a:ext cx="7480155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67" name="Document" r:id="rId4" imgW="5626100" imgH="2235200" progId="Word.Document.12">
                  <p:embed/>
                </p:oleObj>
              </mc:Choice>
              <mc:Fallback>
                <p:oleObj name="Document" r:id="rId4" imgW="5626100" imgH="2235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90600" y="1447800"/>
                        <a:ext cx="7480155" cy="297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163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56457" y="211485"/>
            <a:ext cx="8839200" cy="5804346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endParaRPr lang="en-US"/>
          </a:p>
        </p:txBody>
      </p:sp>
      <p:pic>
        <p:nvPicPr>
          <p:cNvPr id="3" name="Picture 2" descr="val1454452670291267_Rrs5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166" y="2894338"/>
            <a:ext cx="3048000" cy="2887579"/>
          </a:xfrm>
          <a:prstGeom prst="rect">
            <a:avLst/>
          </a:prstGeom>
        </p:spPr>
      </p:pic>
      <p:pic>
        <p:nvPicPr>
          <p:cNvPr id="5" name="Picture 4" descr="val1454455135960410_Rrs55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3784" y="2894338"/>
            <a:ext cx="3048000" cy="2887579"/>
          </a:xfrm>
          <a:prstGeom prst="rect">
            <a:avLst/>
          </a:prstGeom>
        </p:spPr>
      </p:pic>
      <p:pic>
        <p:nvPicPr>
          <p:cNvPr id="8" name="Picture 7" descr="val1454454995265851_Rrs54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4105" y="2894338"/>
            <a:ext cx="3048000" cy="288757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05520" y="3943465"/>
            <a:ext cx="138471" cy="9745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151434" y="3868506"/>
            <a:ext cx="156672" cy="9745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933961" y="3943465"/>
            <a:ext cx="138471" cy="9745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188881" y="3053411"/>
            <a:ext cx="969294" cy="1767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endParaRPr lang="en-US"/>
          </a:p>
        </p:txBody>
      </p:sp>
      <p:pic>
        <p:nvPicPr>
          <p:cNvPr id="2" name="Picture 1" descr="val1454452670291267_Rrs44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166" y="250388"/>
            <a:ext cx="3048000" cy="2887579"/>
          </a:xfrm>
          <a:prstGeom prst="rect">
            <a:avLst/>
          </a:prstGeom>
        </p:spPr>
      </p:pic>
      <p:pic>
        <p:nvPicPr>
          <p:cNvPr id="4" name="Picture 3" descr="val1454455135960410_Rrs44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3784" y="250388"/>
            <a:ext cx="3048000" cy="2887579"/>
          </a:xfrm>
          <a:prstGeom prst="rect">
            <a:avLst/>
          </a:prstGeom>
        </p:spPr>
      </p:pic>
      <p:pic>
        <p:nvPicPr>
          <p:cNvPr id="7" name="Picture 6" descr="val1454454995265851_Rrs44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4105" y="250388"/>
            <a:ext cx="3048000" cy="288757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95630" y="1208789"/>
            <a:ext cx="138471" cy="9745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51434" y="1227529"/>
            <a:ext cx="138471" cy="9745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942272" y="1140197"/>
            <a:ext cx="138471" cy="9745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444050" y="427149"/>
            <a:ext cx="969294" cy="1767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863600" y="410662"/>
            <a:ext cx="969294" cy="1767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289427" y="418758"/>
            <a:ext cx="969294" cy="1767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429422" y="3030846"/>
            <a:ext cx="969294" cy="1767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011962" y="3030846"/>
            <a:ext cx="969294" cy="1767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35250" y="211485"/>
            <a:ext cx="1233454" cy="382927"/>
          </a:xfrm>
          <a:prstGeom prst="rect">
            <a:avLst/>
          </a:prstGeom>
          <a:noFill/>
        </p:spPr>
        <p:txBody>
          <a:bodyPr wrap="none" lIns="74423" tIns="37212" rIns="74423" bIns="37212" rtlCol="0">
            <a:spAutoFit/>
          </a:bodyPr>
          <a:lstStyle/>
          <a:p>
            <a:r>
              <a:rPr lang="en-US" sz="2000" dirty="0" err="1"/>
              <a:t>SeaWiFS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4192099" y="218159"/>
            <a:ext cx="1176221" cy="382927"/>
          </a:xfrm>
          <a:prstGeom prst="rect">
            <a:avLst/>
          </a:prstGeom>
          <a:noFill/>
        </p:spPr>
        <p:txBody>
          <a:bodyPr wrap="none" lIns="74423" tIns="37212" rIns="74423" bIns="37212" rtlCol="0">
            <a:spAutoFit/>
          </a:bodyPr>
          <a:lstStyle/>
          <a:p>
            <a:r>
              <a:rPr lang="en-US" sz="2000" dirty="0"/>
              <a:t>MODISA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28073" y="218159"/>
            <a:ext cx="833004" cy="382927"/>
          </a:xfrm>
          <a:prstGeom prst="rect">
            <a:avLst/>
          </a:prstGeom>
          <a:noFill/>
        </p:spPr>
        <p:txBody>
          <a:bodyPr wrap="none" lIns="74423" tIns="37212" rIns="74423" bIns="37212" rtlCol="0">
            <a:spAutoFit/>
          </a:bodyPr>
          <a:lstStyle/>
          <a:p>
            <a:r>
              <a:rPr lang="en-US" sz="2000" dirty="0"/>
              <a:t>VIIRS</a:t>
            </a:r>
          </a:p>
        </p:txBody>
      </p:sp>
      <p:sp>
        <p:nvSpPr>
          <p:cNvPr id="24" name="TextBox 23"/>
          <p:cNvSpPr txBox="1"/>
          <p:nvPr/>
        </p:nvSpPr>
        <p:spPr>
          <a:xfrm rot="16200000">
            <a:off x="-756516" y="1491393"/>
            <a:ext cx="2198937" cy="321372"/>
          </a:xfrm>
          <a:prstGeom prst="rect">
            <a:avLst/>
          </a:prstGeom>
          <a:noFill/>
        </p:spPr>
        <p:txBody>
          <a:bodyPr wrap="none" lIns="74423" tIns="37212" rIns="74423" bIns="37212" rtlCol="0">
            <a:spAutoFit/>
          </a:bodyPr>
          <a:lstStyle/>
          <a:p>
            <a:r>
              <a:rPr lang="en-US" dirty="0"/>
              <a:t>Satellite </a:t>
            </a:r>
            <a:r>
              <a:rPr lang="en-US" dirty="0" err="1"/>
              <a:t>Rrs</a:t>
            </a:r>
            <a:r>
              <a:rPr lang="en-US" dirty="0"/>
              <a:t> (443; sr</a:t>
            </a:r>
            <a:r>
              <a:rPr lang="en-US" baseline="30000" dirty="0"/>
              <a:t>-1</a:t>
            </a:r>
            <a:r>
              <a:rPr lang="en-US" dirty="0"/>
              <a:t>)</a:t>
            </a:r>
          </a:p>
        </p:txBody>
      </p:sp>
      <p:sp>
        <p:nvSpPr>
          <p:cNvPr id="25" name="TextBox 24"/>
          <p:cNvSpPr txBox="1"/>
          <p:nvPr/>
        </p:nvSpPr>
        <p:spPr>
          <a:xfrm rot="16200000">
            <a:off x="-750756" y="4141795"/>
            <a:ext cx="2187416" cy="321372"/>
          </a:xfrm>
          <a:prstGeom prst="rect">
            <a:avLst/>
          </a:prstGeom>
          <a:noFill/>
        </p:spPr>
        <p:txBody>
          <a:bodyPr wrap="none" lIns="74423" tIns="37212" rIns="74423" bIns="37212" rtlCol="0">
            <a:spAutoFit/>
          </a:bodyPr>
          <a:lstStyle/>
          <a:p>
            <a:r>
              <a:rPr lang="en-US" dirty="0"/>
              <a:t>Satellite </a:t>
            </a:r>
            <a:r>
              <a:rPr lang="en-US" dirty="0" err="1"/>
              <a:t>Rrs</a:t>
            </a:r>
            <a:r>
              <a:rPr lang="en-US" dirty="0"/>
              <a:t> (55x; sr</a:t>
            </a:r>
            <a:r>
              <a:rPr lang="en-US" baseline="30000" dirty="0"/>
              <a:t>-1</a:t>
            </a:r>
            <a:r>
              <a:rPr lang="en-US" dirty="0"/>
              <a:t>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075357" y="5618830"/>
            <a:ext cx="1323097" cy="321372"/>
          </a:xfrm>
          <a:prstGeom prst="rect">
            <a:avLst/>
          </a:prstGeom>
          <a:noFill/>
        </p:spPr>
        <p:txBody>
          <a:bodyPr wrap="none" lIns="74423" tIns="37212" rIns="74423" bIns="37212" rtlCol="0">
            <a:spAutoFit/>
          </a:bodyPr>
          <a:lstStyle/>
          <a:p>
            <a:r>
              <a:rPr lang="en-US" dirty="0"/>
              <a:t>In situ </a:t>
            </a:r>
            <a:r>
              <a:rPr lang="en-US" dirty="0" err="1"/>
              <a:t>Rrs</a:t>
            </a:r>
            <a:r>
              <a:rPr lang="en-US" dirty="0"/>
              <a:t>(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/>
              <a:t>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27344" y="6140918"/>
            <a:ext cx="8868313" cy="567593"/>
          </a:xfrm>
          <a:prstGeom prst="rect">
            <a:avLst/>
          </a:prstGeom>
        </p:spPr>
        <p:txBody>
          <a:bodyPr wrap="square" lIns="74423" tIns="37212" rIns="74423" bIns="37212">
            <a:spAutoFit/>
          </a:bodyPr>
          <a:lstStyle/>
          <a:p>
            <a:pPr algn="just"/>
            <a:r>
              <a:rPr lang="en-US" i="1" dirty="0" smtClean="0">
                <a:cs typeface="Arial" pitchFamily="34" charset="0"/>
              </a:rPr>
              <a:t>Comparison </a:t>
            </a:r>
            <a:r>
              <a:rPr lang="en-US" i="1" dirty="0">
                <a:cs typeface="Arial" pitchFamily="34" charset="0"/>
              </a:rPr>
              <a:t>between  R2014.0 satellite retrievals and in situ measurements for </a:t>
            </a:r>
            <a:r>
              <a:rPr lang="en-US" i="1" dirty="0" err="1">
                <a:cs typeface="Arial" pitchFamily="34" charset="0"/>
              </a:rPr>
              <a:t>Rrs</a:t>
            </a:r>
            <a:r>
              <a:rPr lang="en-US" i="1" dirty="0">
                <a:cs typeface="Arial" pitchFamily="34" charset="0"/>
              </a:rPr>
              <a:t> at 443nm and near 550nm. Match-up is for all available in situ data from </a:t>
            </a:r>
            <a:r>
              <a:rPr lang="en-US" i="1" dirty="0" err="1">
                <a:cs typeface="Arial" pitchFamily="34" charset="0"/>
              </a:rPr>
              <a:t>SeaBASS</a:t>
            </a:r>
            <a:r>
              <a:rPr lang="en-US" i="1" dirty="0">
                <a:cs typeface="Arial" pitchFamily="34" charset="0"/>
              </a:rPr>
              <a:t> and AERONET-OC.  </a:t>
            </a:r>
          </a:p>
        </p:txBody>
      </p:sp>
      <p:sp>
        <p:nvSpPr>
          <p:cNvPr id="2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534150"/>
            <a:ext cx="2133600" cy="476250"/>
          </a:xfrm>
        </p:spPr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54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990" y="75279"/>
            <a:ext cx="8862667" cy="55130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23396"/>
              </p:ext>
            </p:extLst>
          </p:nvPr>
        </p:nvGraphicFramePr>
        <p:xfrm>
          <a:off x="909951" y="84649"/>
          <a:ext cx="7892821" cy="5484394"/>
        </p:xfrm>
        <a:graphic>
          <a:graphicData uri="http://schemas.openxmlformats.org/drawingml/2006/table">
            <a:tbl>
              <a:tblPr/>
              <a:tblGrid>
                <a:gridCol w="1175758"/>
                <a:gridCol w="805613"/>
                <a:gridCol w="874342"/>
                <a:gridCol w="1071657"/>
                <a:gridCol w="898891"/>
                <a:gridCol w="823910"/>
                <a:gridCol w="958025"/>
                <a:gridCol w="1284625"/>
              </a:tblGrid>
              <a:tr h="539416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PRODUCT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COUNT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SLOPE 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</a:t>
                      </a:r>
                      <a:r>
                        <a:rPr lang="en-US" sz="17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7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(sr</a:t>
                      </a:r>
                      <a:r>
                        <a:rPr lang="en-US" sz="17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  <a:r>
                        <a:rPr lang="en-US" sz="17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</a:t>
                      </a:r>
                      <a:r>
                        <a:rPr lang="en-US" sz="1700" b="1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1700" b="1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MED</a:t>
                      </a:r>
                    </a:p>
                    <a:p>
                      <a:pPr algn="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RATIO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APD </a:t>
                      </a:r>
                      <a:r>
                        <a:rPr lang="de-DE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(%)</a:t>
                      </a:r>
                      <a:endParaRPr lang="de-DE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RMSE </a:t>
                      </a:r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(sr</a:t>
                      </a:r>
                      <a:r>
                        <a:rPr lang="en-US" sz="17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 </a:t>
                      </a:r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721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Rrs</a:t>
                      </a:r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412  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1681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1.10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-0.00067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0.74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0.92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28.0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0.00170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721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Rrs</a:t>
                      </a:r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443  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1930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1.07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-0.00024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0.77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1.00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20.2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0.00134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721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Rrs</a:t>
                      </a:r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490  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1534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0.91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0.00003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0.82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0.92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15.9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0.00122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721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Rrs</a:t>
                      </a:r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510  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785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0.95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-0.00004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0.84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0.93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16.0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0.00102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721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Rrs</a:t>
                      </a:r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555  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1684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0.92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0.00002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0.86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0.92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15.0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0.00128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721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Rrs</a:t>
                      </a:r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670  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1288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0.97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-0.00009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0.76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0.86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31.7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0.00050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721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Rrs</a:t>
                      </a:r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412  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2189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1.02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-0.00077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0.69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0.79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37.4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0.00163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721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Rrs</a:t>
                      </a:r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443  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2350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1.01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-0.00035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0.92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19.6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0.00117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721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Rrs</a:t>
                      </a:r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488  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1987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0.89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-0.00021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0.89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0.85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18.7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0.00129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721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Rrs</a:t>
                      </a:r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531  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780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0.90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-0.00022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0.88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0.87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16.7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0.00146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721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Rrs</a:t>
                      </a:r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547  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1959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0.92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-0.00016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0.89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0.89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14.2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0.00128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721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Rrs</a:t>
                      </a:r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667  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1789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-0.00017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0.79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0.78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33.0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0.00049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721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Rrs</a:t>
                      </a:r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678  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465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1.16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-0.00034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0.82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0.76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34.1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0.00046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721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Rrs</a:t>
                      </a:r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410  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693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0.96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-0.00044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0.71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0.76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38.9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0.00134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721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Rrs</a:t>
                      </a:r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443  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697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0.97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-0.00026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0.85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0.85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26.5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0.00100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721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Rrs</a:t>
                      </a:r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486  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697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0.87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-0.00019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0.93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23.5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0.00120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721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Rrs</a:t>
                      </a:r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551  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692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0.88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-0.00016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0.94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0.84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18.6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0.00119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721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Rrs</a:t>
                      </a:r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671  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693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0.96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-0.00019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0.85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0.76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30.6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0.00048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 rot="16200000">
            <a:off x="-139133" y="1214213"/>
            <a:ext cx="1245476" cy="382927"/>
          </a:xfrm>
          <a:prstGeom prst="rect">
            <a:avLst/>
          </a:prstGeom>
          <a:noFill/>
        </p:spPr>
        <p:txBody>
          <a:bodyPr wrap="none" lIns="74423" tIns="37212" rIns="74423" bIns="37212" rtlCol="0">
            <a:spAutoFit/>
          </a:bodyPr>
          <a:lstStyle/>
          <a:p>
            <a:r>
              <a:rPr lang="en-US" sz="2000" b="1" u="sng" dirty="0" err="1"/>
              <a:t>SeaWiFS</a:t>
            </a:r>
            <a:endParaRPr lang="en-US" sz="2000" b="1" u="sng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99748" y="2984510"/>
            <a:ext cx="1166704" cy="382927"/>
          </a:xfrm>
          <a:prstGeom prst="rect">
            <a:avLst/>
          </a:prstGeom>
          <a:noFill/>
        </p:spPr>
        <p:txBody>
          <a:bodyPr wrap="none" lIns="74423" tIns="37212" rIns="74423" bIns="37212" rtlCol="0">
            <a:spAutoFit/>
          </a:bodyPr>
          <a:lstStyle/>
          <a:p>
            <a:r>
              <a:rPr lang="en-US" sz="2000" b="1" u="sng" dirty="0"/>
              <a:t>MODISA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73515" y="4626059"/>
            <a:ext cx="820179" cy="382927"/>
          </a:xfrm>
          <a:prstGeom prst="rect">
            <a:avLst/>
          </a:prstGeom>
          <a:noFill/>
        </p:spPr>
        <p:txBody>
          <a:bodyPr wrap="none" lIns="74423" tIns="37212" rIns="74423" bIns="37212" rtlCol="0">
            <a:spAutoFit/>
          </a:bodyPr>
          <a:lstStyle/>
          <a:p>
            <a:r>
              <a:rPr lang="en-US" sz="2000" b="1" u="sng" dirty="0"/>
              <a:t>VIIRS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2400" y="5715000"/>
            <a:ext cx="8868313" cy="998480"/>
          </a:xfrm>
          <a:prstGeom prst="rect">
            <a:avLst/>
          </a:prstGeom>
        </p:spPr>
        <p:txBody>
          <a:bodyPr wrap="square" lIns="74423" tIns="37212" rIns="74423" bIns="37212">
            <a:spAutoFit/>
          </a:bodyPr>
          <a:lstStyle/>
          <a:p>
            <a:pPr algn="just"/>
            <a:r>
              <a:rPr lang="en-US" sz="2000" i="1" dirty="0" smtClean="0">
                <a:cs typeface="Arial" pitchFamily="34" charset="0"/>
              </a:rPr>
              <a:t>Statistical </a:t>
            </a:r>
            <a:r>
              <a:rPr lang="en-US" sz="2000" i="1" dirty="0">
                <a:cs typeface="Arial" pitchFamily="34" charset="0"/>
              </a:rPr>
              <a:t>analysis of </a:t>
            </a:r>
            <a:r>
              <a:rPr lang="en-US" sz="2000" i="1" dirty="0" err="1">
                <a:cs typeface="Arial" pitchFamily="34" charset="0"/>
              </a:rPr>
              <a:t>Rrs</a:t>
            </a:r>
            <a:r>
              <a:rPr lang="en-US" sz="2000" i="1" dirty="0">
                <a:cs typeface="Arial" pitchFamily="34" charset="0"/>
              </a:rPr>
              <a:t>(</a:t>
            </a:r>
            <a:r>
              <a:rPr lang="en-US" sz="2000" i="1" dirty="0">
                <a:latin typeface="Symbol" pitchFamily="18" charset="2"/>
                <a:cs typeface="Arial" pitchFamily="34" charset="0"/>
              </a:rPr>
              <a:t>l</a:t>
            </a:r>
            <a:r>
              <a:rPr lang="en-US" sz="2000" i="1" dirty="0">
                <a:cs typeface="Arial" pitchFamily="34" charset="0"/>
              </a:rPr>
              <a:t>) match-ups between R2014.0 satellite retrievals and in situ measurements, for all available in situ match-ups from </a:t>
            </a:r>
            <a:r>
              <a:rPr lang="en-US" sz="2000" i="1" dirty="0" err="1">
                <a:cs typeface="Arial" pitchFamily="34" charset="0"/>
              </a:rPr>
              <a:t>SeaBASS</a:t>
            </a:r>
            <a:r>
              <a:rPr lang="en-US" sz="2000" i="1" dirty="0">
                <a:cs typeface="Arial" pitchFamily="34" charset="0"/>
              </a:rPr>
              <a:t> and AERONET-OC.  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77000"/>
            <a:ext cx="2133600" cy="476250"/>
          </a:xfrm>
        </p:spPr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357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990" y="75279"/>
            <a:ext cx="8862667" cy="56397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3129946"/>
              </p:ext>
            </p:extLst>
          </p:nvPr>
        </p:nvGraphicFramePr>
        <p:xfrm>
          <a:off x="909951" y="84649"/>
          <a:ext cx="7892821" cy="5518890"/>
        </p:xfrm>
        <a:graphic>
          <a:graphicData uri="http://schemas.openxmlformats.org/drawingml/2006/table">
            <a:tbl>
              <a:tblPr/>
              <a:tblGrid>
                <a:gridCol w="1175758"/>
                <a:gridCol w="805613"/>
                <a:gridCol w="874342"/>
                <a:gridCol w="1071657"/>
                <a:gridCol w="898891"/>
                <a:gridCol w="823910"/>
                <a:gridCol w="958025"/>
                <a:gridCol w="1284625"/>
              </a:tblGrid>
              <a:tr h="542808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PRODUCT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COUNT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SLOPE 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</a:t>
                      </a:r>
                      <a:r>
                        <a:rPr lang="en-US" sz="17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7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(sr</a:t>
                      </a:r>
                      <a:r>
                        <a:rPr lang="en-US" sz="17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  <a:r>
                        <a:rPr lang="en-US" sz="17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</a:t>
                      </a:r>
                      <a:r>
                        <a:rPr lang="en-US" sz="1700" b="1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1700" b="1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MED</a:t>
                      </a:r>
                    </a:p>
                    <a:p>
                      <a:pPr algn="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RATIO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APD </a:t>
                      </a:r>
                      <a:r>
                        <a:rPr lang="de-DE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(%)</a:t>
                      </a:r>
                      <a:endParaRPr lang="de-DE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RMSE </a:t>
                      </a:r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(sr</a:t>
                      </a:r>
                      <a:r>
                        <a:rPr lang="en-US" sz="17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</a:t>
                      </a:r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 </a:t>
                      </a:r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449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Rrs</a:t>
                      </a:r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412  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241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0.00007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0.83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1.00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14.9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0.00167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449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Rrs</a:t>
                      </a:r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443  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418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0.00010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0.79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1.01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14.5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0.00124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449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Rrs</a:t>
                      </a:r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490  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427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0.97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-0.00004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0.63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0.97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12.3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0.00091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449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Rrs</a:t>
                      </a:r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510  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322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-0.00010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0.26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0.96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12.8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0.00066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449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Rrs</a:t>
                      </a:r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555  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245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0.90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0.00017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0.38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1.00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14.5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0.00048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449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Rrs</a:t>
                      </a:r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670  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89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0.91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0.00007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0.24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1.34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47.3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0.00015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449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Rrs</a:t>
                      </a:r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412  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154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1.01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-0.00037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0.86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0.97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12.0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0.00145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449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7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Rrs</a:t>
                      </a:r>
                      <a:r>
                        <a:rPr lang="en-US" sz="1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443  </a:t>
                      </a:r>
                      <a:endParaRPr lang="en-US" sz="17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291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-0.00010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11.8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0.00107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449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7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Rrs</a:t>
                      </a:r>
                      <a:r>
                        <a:rPr lang="en-US" sz="1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488  </a:t>
                      </a:r>
                      <a:endParaRPr lang="en-US" sz="17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304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-0.00026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0.65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0.96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9.3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0.00086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449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Rrs</a:t>
                      </a:r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531  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0.69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0.00060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0.38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0.96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8.6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0.00069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449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Rrs</a:t>
                      </a:r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547  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1.21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-0.00006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0.82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1.15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13.5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0.00035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449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Rrs</a:t>
                      </a:r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667  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239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1.53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-0.00008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0.97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37.5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0.00011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449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Rrs</a:t>
                      </a:r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678  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-0.04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0.00046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1.00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1.53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37.6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0.00016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449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Rrs</a:t>
                      </a:r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410  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1.13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-0.00117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0.70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0.89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17.1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0.00192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449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Rrs</a:t>
                      </a:r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443  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1.00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0.00001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0.72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0.90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12.8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0.00127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449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Rrs</a:t>
                      </a:r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486  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1.17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-0.00090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0.39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0.97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13.8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0.00089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449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Rrs</a:t>
                      </a:r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551  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449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Rrs</a:t>
                      </a:r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671  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0.97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-0.00016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0.58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0.56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57.0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0.00017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 rot="16200000">
            <a:off x="-139133" y="1214213"/>
            <a:ext cx="1245476" cy="382927"/>
          </a:xfrm>
          <a:prstGeom prst="rect">
            <a:avLst/>
          </a:prstGeom>
          <a:noFill/>
        </p:spPr>
        <p:txBody>
          <a:bodyPr wrap="none" lIns="74423" tIns="37212" rIns="74423" bIns="37212" rtlCol="0">
            <a:spAutoFit/>
          </a:bodyPr>
          <a:lstStyle/>
          <a:p>
            <a:r>
              <a:rPr lang="en-US" sz="2000" b="1" u="sng" dirty="0" err="1"/>
              <a:t>SeaWiFS</a:t>
            </a:r>
            <a:endParaRPr lang="en-US" sz="2000" b="1" u="sng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-99748" y="2984510"/>
            <a:ext cx="1166704" cy="382927"/>
          </a:xfrm>
          <a:prstGeom prst="rect">
            <a:avLst/>
          </a:prstGeom>
          <a:noFill/>
        </p:spPr>
        <p:txBody>
          <a:bodyPr wrap="none" lIns="74423" tIns="37212" rIns="74423" bIns="37212" rtlCol="0">
            <a:spAutoFit/>
          </a:bodyPr>
          <a:lstStyle/>
          <a:p>
            <a:r>
              <a:rPr lang="en-US" sz="2000" b="1" u="sng" dirty="0"/>
              <a:t>MODISA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73515" y="4626059"/>
            <a:ext cx="820179" cy="382927"/>
          </a:xfrm>
          <a:prstGeom prst="rect">
            <a:avLst/>
          </a:prstGeom>
          <a:noFill/>
        </p:spPr>
        <p:txBody>
          <a:bodyPr wrap="none" lIns="74423" tIns="37212" rIns="74423" bIns="37212" rtlCol="0">
            <a:spAutoFit/>
          </a:bodyPr>
          <a:lstStyle/>
          <a:p>
            <a:r>
              <a:rPr lang="en-US" sz="2000" b="1" u="sng" dirty="0"/>
              <a:t>VIIRS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2400" y="5715000"/>
            <a:ext cx="8868313" cy="998480"/>
          </a:xfrm>
          <a:prstGeom prst="rect">
            <a:avLst/>
          </a:prstGeom>
        </p:spPr>
        <p:txBody>
          <a:bodyPr wrap="square" lIns="74423" tIns="37212" rIns="74423" bIns="37212">
            <a:spAutoFit/>
          </a:bodyPr>
          <a:lstStyle/>
          <a:p>
            <a:pPr algn="just"/>
            <a:r>
              <a:rPr lang="en-US" sz="2000" i="1" dirty="0" smtClean="0">
                <a:cs typeface="Arial" pitchFamily="34" charset="0"/>
              </a:rPr>
              <a:t>Statistical </a:t>
            </a:r>
            <a:r>
              <a:rPr lang="en-US" sz="2000" i="1" dirty="0">
                <a:cs typeface="Arial" pitchFamily="34" charset="0"/>
              </a:rPr>
              <a:t>analysis of </a:t>
            </a:r>
            <a:r>
              <a:rPr lang="en-US" sz="2000" i="1" dirty="0" err="1">
                <a:cs typeface="Arial" pitchFamily="34" charset="0"/>
              </a:rPr>
              <a:t>Rrs</a:t>
            </a:r>
            <a:r>
              <a:rPr lang="en-US" sz="2000" i="1" dirty="0">
                <a:cs typeface="Arial" pitchFamily="34" charset="0"/>
              </a:rPr>
              <a:t>(</a:t>
            </a:r>
            <a:r>
              <a:rPr lang="en-US" sz="2000" i="1" dirty="0">
                <a:latin typeface="Symbol" pitchFamily="18" charset="2"/>
                <a:cs typeface="Arial" pitchFamily="34" charset="0"/>
              </a:rPr>
              <a:t>l</a:t>
            </a:r>
            <a:r>
              <a:rPr lang="en-US" sz="2000" i="1" dirty="0">
                <a:cs typeface="Arial" pitchFamily="34" charset="0"/>
              </a:rPr>
              <a:t>) match-ups between R2014.0 satellite retrievals and in situ measurements, for all available in situ match-ups from </a:t>
            </a:r>
            <a:r>
              <a:rPr lang="en-US" sz="2000" i="1" dirty="0" err="1" smtClean="0">
                <a:cs typeface="Arial" pitchFamily="34" charset="0"/>
              </a:rPr>
              <a:t>SeaBASS</a:t>
            </a:r>
            <a:r>
              <a:rPr lang="en-US" sz="2000" i="1" dirty="0" smtClean="0">
                <a:cs typeface="Arial" pitchFamily="34" charset="0"/>
              </a:rPr>
              <a:t>, restricted to deep-water (&gt; 1000m).  </a:t>
            </a:r>
            <a:endParaRPr lang="en-US" sz="2000" i="1" dirty="0">
              <a:cs typeface="Arial" pitchFamily="34" charset="0"/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77000"/>
            <a:ext cx="2133600" cy="476250"/>
          </a:xfrm>
        </p:spPr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838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56457" y="211485"/>
            <a:ext cx="8839200" cy="3115844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endParaRPr lang="en-US"/>
          </a:p>
        </p:txBody>
      </p:sp>
      <p:pic>
        <p:nvPicPr>
          <p:cNvPr id="6" name="Picture 5" descr="val1454452670291267_chlor_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90" y="264428"/>
            <a:ext cx="3048000" cy="2887579"/>
          </a:xfrm>
          <a:prstGeom prst="rect">
            <a:avLst/>
          </a:prstGeom>
        </p:spPr>
      </p:pic>
      <p:pic>
        <p:nvPicPr>
          <p:cNvPr id="28" name="Picture 27" descr="val1454454995265851_chlor_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4213" y="264428"/>
            <a:ext cx="3048000" cy="2887579"/>
          </a:xfrm>
          <a:prstGeom prst="rect">
            <a:avLst/>
          </a:prstGeom>
        </p:spPr>
      </p:pic>
      <p:pic>
        <p:nvPicPr>
          <p:cNvPr id="29" name="Picture 28" descr="val1454455135960410_chlor_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3302" y="264428"/>
            <a:ext cx="3048000" cy="288757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05520" y="3943465"/>
            <a:ext cx="138471" cy="9745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933961" y="3943465"/>
            <a:ext cx="138471" cy="9745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188881" y="3053411"/>
            <a:ext cx="969294" cy="1767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95630" y="1208789"/>
            <a:ext cx="138471" cy="9745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51434" y="1227529"/>
            <a:ext cx="138471" cy="9745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942272" y="1140197"/>
            <a:ext cx="138471" cy="9745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444050" y="427149"/>
            <a:ext cx="969294" cy="1767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863600" y="410662"/>
            <a:ext cx="969294" cy="1767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289427" y="418758"/>
            <a:ext cx="969294" cy="1767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429422" y="3030846"/>
            <a:ext cx="969294" cy="1767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011962" y="3030846"/>
            <a:ext cx="969294" cy="1767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35250" y="211485"/>
            <a:ext cx="1233454" cy="382927"/>
          </a:xfrm>
          <a:prstGeom prst="rect">
            <a:avLst/>
          </a:prstGeom>
          <a:noFill/>
        </p:spPr>
        <p:txBody>
          <a:bodyPr wrap="none" lIns="74423" tIns="37212" rIns="74423" bIns="37212" rtlCol="0">
            <a:spAutoFit/>
          </a:bodyPr>
          <a:lstStyle/>
          <a:p>
            <a:r>
              <a:rPr lang="en-US" sz="2000" dirty="0" err="1"/>
              <a:t>SeaWiFS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4192099" y="218159"/>
            <a:ext cx="1176221" cy="382927"/>
          </a:xfrm>
          <a:prstGeom prst="rect">
            <a:avLst/>
          </a:prstGeom>
          <a:noFill/>
        </p:spPr>
        <p:txBody>
          <a:bodyPr wrap="none" lIns="74423" tIns="37212" rIns="74423" bIns="37212" rtlCol="0">
            <a:spAutoFit/>
          </a:bodyPr>
          <a:lstStyle/>
          <a:p>
            <a:r>
              <a:rPr lang="en-US" sz="2000" dirty="0"/>
              <a:t>MODISA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28073" y="218159"/>
            <a:ext cx="833004" cy="382927"/>
          </a:xfrm>
          <a:prstGeom prst="rect">
            <a:avLst/>
          </a:prstGeom>
          <a:noFill/>
        </p:spPr>
        <p:txBody>
          <a:bodyPr wrap="none" lIns="74423" tIns="37212" rIns="74423" bIns="37212" rtlCol="0">
            <a:spAutoFit/>
          </a:bodyPr>
          <a:lstStyle/>
          <a:p>
            <a:r>
              <a:rPr lang="en-US" sz="2000" dirty="0"/>
              <a:t>VIIRS</a:t>
            </a:r>
          </a:p>
        </p:txBody>
      </p:sp>
      <p:sp>
        <p:nvSpPr>
          <p:cNvPr id="24" name="TextBox 23"/>
          <p:cNvSpPr txBox="1"/>
          <p:nvPr/>
        </p:nvSpPr>
        <p:spPr>
          <a:xfrm rot="16200000">
            <a:off x="-750804" y="1491393"/>
            <a:ext cx="2187516" cy="321372"/>
          </a:xfrm>
          <a:prstGeom prst="rect">
            <a:avLst/>
          </a:prstGeom>
          <a:noFill/>
        </p:spPr>
        <p:txBody>
          <a:bodyPr wrap="none" lIns="74423" tIns="37212" rIns="74423" bIns="37212" rtlCol="0">
            <a:spAutoFit/>
          </a:bodyPr>
          <a:lstStyle/>
          <a:p>
            <a:r>
              <a:rPr lang="en-US" dirty="0"/>
              <a:t>Satellite </a:t>
            </a:r>
            <a:r>
              <a:rPr lang="en-US" dirty="0" err="1"/>
              <a:t>Chl</a:t>
            </a:r>
            <a:r>
              <a:rPr lang="en-US" i="1" dirty="0" err="1"/>
              <a:t>a</a:t>
            </a:r>
            <a:r>
              <a:rPr lang="en-US" i="1" dirty="0"/>
              <a:t> </a:t>
            </a:r>
            <a:r>
              <a:rPr lang="en-US" dirty="0"/>
              <a:t>(mg m</a:t>
            </a:r>
            <a:r>
              <a:rPr lang="en-US" baseline="30000" dirty="0"/>
              <a:t>-3</a:t>
            </a:r>
            <a:r>
              <a:rPr lang="en-US" dirty="0"/>
              <a:t>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124814" y="2973972"/>
            <a:ext cx="1176722" cy="321372"/>
          </a:xfrm>
          <a:prstGeom prst="rect">
            <a:avLst/>
          </a:prstGeom>
          <a:noFill/>
        </p:spPr>
        <p:txBody>
          <a:bodyPr wrap="none" lIns="74423" tIns="37212" rIns="74423" bIns="37212" rtlCol="0">
            <a:spAutoFit/>
          </a:bodyPr>
          <a:lstStyle/>
          <a:p>
            <a:r>
              <a:rPr lang="en-US" dirty="0"/>
              <a:t>In situ </a:t>
            </a:r>
            <a:r>
              <a:rPr lang="en-US" dirty="0" err="1"/>
              <a:t>Chl</a:t>
            </a:r>
            <a:r>
              <a:rPr lang="en-US" i="1" dirty="0" err="1"/>
              <a:t>a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152400" y="3635023"/>
            <a:ext cx="8862667" cy="29181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endParaRPr lang="en-US"/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58733"/>
              </p:ext>
            </p:extLst>
          </p:nvPr>
        </p:nvGraphicFramePr>
        <p:xfrm>
          <a:off x="929361" y="3644392"/>
          <a:ext cx="7892821" cy="2737184"/>
        </p:xfrm>
        <a:graphic>
          <a:graphicData uri="http://schemas.openxmlformats.org/drawingml/2006/table">
            <a:tbl>
              <a:tblPr/>
              <a:tblGrid>
                <a:gridCol w="1175758"/>
                <a:gridCol w="805613"/>
                <a:gridCol w="874342"/>
                <a:gridCol w="1071657"/>
                <a:gridCol w="898891"/>
                <a:gridCol w="823910"/>
                <a:gridCol w="958025"/>
                <a:gridCol w="1284625"/>
              </a:tblGrid>
              <a:tr h="539416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PRODUCT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COUNT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SLOPE 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</a:t>
                      </a:r>
                      <a:r>
                        <a:rPr lang="en-US" sz="17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  <a:p>
                      <a:pPr algn="r" fontAlgn="b"/>
                      <a:r>
                        <a:rPr lang="en-US" sz="17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(mg m</a:t>
                      </a:r>
                      <a:r>
                        <a:rPr lang="en-US" sz="17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</a:t>
                      </a:r>
                      <a:r>
                        <a:rPr lang="en-US" sz="17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</a:t>
                      </a:r>
                      <a:r>
                        <a:rPr lang="en-US" sz="1700" b="1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1700" b="1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MED</a:t>
                      </a:r>
                    </a:p>
                    <a:p>
                      <a:pPr algn="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RATIO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APD </a:t>
                      </a:r>
                      <a:r>
                        <a:rPr lang="de-DE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(%)</a:t>
                      </a:r>
                      <a:endParaRPr lang="de-DE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RMSE </a:t>
                      </a:r>
                    </a:p>
                    <a:p>
                      <a:pPr algn="r" fontAlgn="b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(mg m</a:t>
                      </a:r>
                      <a:r>
                        <a:rPr lang="en-US" sz="17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</a:t>
                      </a:r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 </a:t>
                      </a:r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721">
                <a:tc>
                  <a:txBody>
                    <a:bodyPr/>
                    <a:lstStyle/>
                    <a:p>
                      <a:pPr algn="l" fontAlgn="b"/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721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SeaWiFS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1739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0.92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0.02513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0.83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1.07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37.3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0.29030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721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MODISA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653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1.04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0.07814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0.80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1.19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40.7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0.30814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721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VIIRS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0.63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-0.27375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0.27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0.86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34.9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0.27166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721">
                <a:tc>
                  <a:txBody>
                    <a:bodyPr/>
                    <a:lstStyle/>
                    <a:p>
                      <a:pPr algn="l" fontAlgn="b"/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721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SeaWiFS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363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0.83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-0.09787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0.74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1.01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32.4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0.24365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721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MODISA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113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0.87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-0.10674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0.85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0.97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22.5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0.19605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721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VIIRS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583" marR="10583" marT="1002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0.50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-0.37107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0.30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0.79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40.9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0.29676</a:t>
                      </a:r>
                    </a:p>
                  </a:txBody>
                  <a:tcPr marL="10583" marR="10583" marT="1002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 rot="16200000">
            <a:off x="-574217" y="5242238"/>
            <a:ext cx="1837959" cy="382927"/>
          </a:xfrm>
          <a:prstGeom prst="rect">
            <a:avLst/>
          </a:prstGeom>
          <a:noFill/>
        </p:spPr>
        <p:txBody>
          <a:bodyPr wrap="none" lIns="74423" tIns="37212" rIns="74423" bIns="37212" rtlCol="0">
            <a:spAutoFit/>
          </a:bodyPr>
          <a:lstStyle/>
          <a:p>
            <a:r>
              <a:rPr lang="en-US" sz="2000" b="1" dirty="0"/>
              <a:t>Chlorophyll a</a:t>
            </a:r>
            <a:endParaRPr lang="en-US" sz="2000" b="1" i="1" dirty="0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306637" y="5785346"/>
            <a:ext cx="777474" cy="382927"/>
          </a:xfrm>
          <a:prstGeom prst="rect">
            <a:avLst/>
          </a:prstGeom>
          <a:noFill/>
        </p:spPr>
        <p:txBody>
          <a:bodyPr wrap="none" lIns="74423" tIns="37212" rIns="74423" bIns="37212" rtlCol="0">
            <a:spAutoFit/>
          </a:bodyPr>
          <a:lstStyle/>
          <a:p>
            <a:r>
              <a:rPr lang="en-US" sz="2000" b="1" u="sng" dirty="0"/>
              <a:t>Deep</a:t>
            </a:r>
          </a:p>
        </p:txBody>
      </p:sp>
      <p:sp>
        <p:nvSpPr>
          <p:cNvPr id="34" name="TextBox 33"/>
          <p:cNvSpPr txBox="1"/>
          <p:nvPr/>
        </p:nvSpPr>
        <p:spPr>
          <a:xfrm rot="16200000">
            <a:off x="456357" y="4674492"/>
            <a:ext cx="478039" cy="382927"/>
          </a:xfrm>
          <a:prstGeom prst="rect">
            <a:avLst/>
          </a:prstGeom>
          <a:noFill/>
        </p:spPr>
        <p:txBody>
          <a:bodyPr wrap="none" lIns="74423" tIns="37212" rIns="74423" bIns="37212" rtlCol="0">
            <a:spAutoFit/>
          </a:bodyPr>
          <a:lstStyle/>
          <a:p>
            <a:r>
              <a:rPr lang="en-US" sz="2000" b="1" u="sng" dirty="0"/>
              <a:t>All</a:t>
            </a:r>
          </a:p>
        </p:txBody>
      </p:sp>
      <p:sp>
        <p:nvSpPr>
          <p:cNvPr id="3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476250"/>
          </a:xfrm>
        </p:spPr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862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56457" y="990600"/>
            <a:ext cx="8839200" cy="57912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4423" tIns="37212" rIns="74423" bIns="37212" rtlCol="0" anchor="ctr"/>
          <a:lstStyle/>
          <a:p>
            <a:pPr algn="ctr"/>
            <a:endParaRPr lang="en-US"/>
          </a:p>
        </p:txBody>
      </p:sp>
      <p:pic>
        <p:nvPicPr>
          <p:cNvPr id="2" name="Picture 1" descr="figure3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143000"/>
            <a:ext cx="8458199" cy="563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100585"/>
            <a:ext cx="8839200" cy="813815"/>
          </a:xfrm>
          <a:prstGeom prst="rect">
            <a:avLst/>
          </a:prstGeom>
          <a:noFill/>
        </p:spPr>
        <p:txBody>
          <a:bodyPr wrap="square" lIns="74423" tIns="37212" rIns="74423" bIns="37212" rtlCol="0">
            <a:spAutoFit/>
          </a:bodyPr>
          <a:lstStyle/>
          <a:p>
            <a:pPr algn="ctr"/>
            <a:r>
              <a:rPr lang="en-US" sz="2400" dirty="0" smtClean="0">
                <a:cs typeface="Arial" pitchFamily="34" charset="0"/>
              </a:rPr>
              <a:t>Long-term (18-year) record of phytoplankton chlorophyll a for mid-latitude oceans (± 40⁰), constructed from R2014.0</a:t>
            </a:r>
            <a:endParaRPr lang="en-US" sz="2400" dirty="0">
              <a:cs typeface="Arial" pitchFamily="34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1883464" y="5943600"/>
            <a:ext cx="1016823" cy="32137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4423" tIns="37212" rIns="74423" bIns="37212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600" dirty="0" err="1">
                <a:solidFill>
                  <a:srgbClr val="000000"/>
                </a:solidFill>
                <a:cs typeface="Arial" charset="0"/>
              </a:rPr>
              <a:t>SeaWiFS</a:t>
            </a:r>
            <a:endParaRPr lang="en-US" sz="16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4328266" y="5943600"/>
            <a:ext cx="948395" cy="32137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4423" tIns="37212" rIns="74423" bIns="37212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600">
                <a:solidFill>
                  <a:srgbClr val="0000FF"/>
                </a:solidFill>
                <a:cs typeface="Arial" charset="0"/>
              </a:rPr>
              <a:t>MODISA</a:t>
            </a: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7086196" y="5943600"/>
            <a:ext cx="686204" cy="32137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4423" tIns="37212" rIns="74423" bIns="37212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600" dirty="0">
                <a:solidFill>
                  <a:srgbClr val="FF0000"/>
                </a:solidFill>
                <a:cs typeface="Arial" charset="0"/>
              </a:rPr>
              <a:t>VIIRS</a:t>
            </a:r>
          </a:p>
        </p:txBody>
      </p:sp>
      <p:sp>
        <p:nvSpPr>
          <p:cNvPr id="7" name="TextBox 16"/>
          <p:cNvSpPr txBox="1">
            <a:spLocks noChangeArrowheads="1"/>
          </p:cNvSpPr>
          <p:nvPr/>
        </p:nvSpPr>
        <p:spPr bwMode="auto">
          <a:xfrm>
            <a:off x="1878172" y="3107628"/>
            <a:ext cx="1016823" cy="32137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4423" tIns="37212" rIns="74423" bIns="37212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600" dirty="0" err="1">
                <a:solidFill>
                  <a:srgbClr val="000000"/>
                </a:solidFill>
                <a:cs typeface="Arial" charset="0"/>
              </a:rPr>
              <a:t>SeaWiFS</a:t>
            </a:r>
            <a:endParaRPr lang="en-US" sz="16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TextBox 17"/>
          <p:cNvSpPr txBox="1">
            <a:spLocks noChangeArrowheads="1"/>
          </p:cNvSpPr>
          <p:nvPr/>
        </p:nvSpPr>
        <p:spPr bwMode="auto">
          <a:xfrm>
            <a:off x="4322975" y="3107628"/>
            <a:ext cx="948395" cy="32137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4423" tIns="37212" rIns="74423" bIns="37212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600" dirty="0">
                <a:solidFill>
                  <a:srgbClr val="0000FF"/>
                </a:solidFill>
                <a:cs typeface="Arial" charset="0"/>
              </a:rPr>
              <a:t>MODISA</a:t>
            </a:r>
          </a:p>
        </p:txBody>
      </p:sp>
      <p:sp>
        <p:nvSpPr>
          <p:cNvPr id="9" name="TextBox 18"/>
          <p:cNvSpPr txBox="1">
            <a:spLocks noChangeArrowheads="1"/>
          </p:cNvSpPr>
          <p:nvPr/>
        </p:nvSpPr>
        <p:spPr bwMode="auto">
          <a:xfrm>
            <a:off x="7080905" y="3107628"/>
            <a:ext cx="686204" cy="32137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4423" tIns="37212" rIns="74423" bIns="37212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600" dirty="0">
                <a:solidFill>
                  <a:srgbClr val="FF0000"/>
                </a:solidFill>
                <a:cs typeface="Arial" charset="0"/>
              </a:rPr>
              <a:t>VIIRS</a:t>
            </a:r>
          </a:p>
        </p:txBody>
      </p:sp>
      <p:sp>
        <p:nvSpPr>
          <p:cNvPr id="10" name="TextBox 22"/>
          <p:cNvSpPr txBox="1">
            <a:spLocks noChangeArrowheads="1"/>
          </p:cNvSpPr>
          <p:nvPr/>
        </p:nvSpPr>
        <p:spPr bwMode="auto">
          <a:xfrm>
            <a:off x="2489729" y="4510339"/>
            <a:ext cx="2336852" cy="27520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4423" tIns="37212" rIns="74423" bIns="37212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300" dirty="0">
                <a:solidFill>
                  <a:srgbClr val="084712"/>
                </a:solidFill>
                <a:cs typeface="Arial" charset="0"/>
              </a:rPr>
              <a:t>Multivariate Enso Index (MEI)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286000" y="4668253"/>
            <a:ext cx="254000" cy="360947"/>
          </a:xfrm>
          <a:prstGeom prst="straightConnector1">
            <a:avLst/>
          </a:prstGeom>
          <a:ln>
            <a:solidFill>
              <a:srgbClr val="08471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6200000">
            <a:off x="-310984" y="2263243"/>
            <a:ext cx="1400542" cy="321372"/>
          </a:xfrm>
          <a:prstGeom prst="rect">
            <a:avLst/>
          </a:prstGeom>
          <a:solidFill>
            <a:schemeClr val="bg1"/>
          </a:solidFill>
        </p:spPr>
        <p:txBody>
          <a:bodyPr wrap="none" lIns="74423" tIns="37212" rIns="74423" bIns="37212" rtlCol="0">
            <a:spAutoFit/>
          </a:bodyPr>
          <a:lstStyle/>
          <a:p>
            <a:r>
              <a:rPr lang="en-US" dirty="0" err="1"/>
              <a:t>Chla</a:t>
            </a:r>
            <a:r>
              <a:rPr lang="en-US" dirty="0"/>
              <a:t> (mg m</a:t>
            </a:r>
            <a:r>
              <a:rPr lang="en-US" baseline="30000" dirty="0"/>
              <a:t>-3</a:t>
            </a:r>
            <a:r>
              <a:rPr lang="en-US" dirty="0"/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732974" y="5041652"/>
            <a:ext cx="2244523" cy="321372"/>
          </a:xfrm>
          <a:prstGeom prst="rect">
            <a:avLst/>
          </a:prstGeom>
          <a:solidFill>
            <a:schemeClr val="bg1"/>
          </a:solidFill>
        </p:spPr>
        <p:txBody>
          <a:bodyPr wrap="none" lIns="74423" tIns="37212" rIns="74423" bIns="37212" rtlCol="0">
            <a:spAutoFit/>
          </a:bodyPr>
          <a:lstStyle/>
          <a:p>
            <a:r>
              <a:rPr lang="en-US" dirty="0" err="1"/>
              <a:t>Chla</a:t>
            </a:r>
            <a:r>
              <a:rPr lang="en-US" dirty="0"/>
              <a:t> Anomaly (mg m</a:t>
            </a:r>
            <a:r>
              <a:rPr lang="en-US" baseline="30000" dirty="0"/>
              <a:t>-3</a:t>
            </a:r>
            <a:r>
              <a:rPr lang="en-US" dirty="0"/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8204316" y="2260716"/>
            <a:ext cx="948395" cy="321372"/>
          </a:xfrm>
          <a:prstGeom prst="rect">
            <a:avLst/>
          </a:prstGeom>
          <a:solidFill>
            <a:schemeClr val="bg1"/>
          </a:solidFill>
        </p:spPr>
        <p:txBody>
          <a:bodyPr wrap="none" lIns="74423" tIns="37212" rIns="74423" bIns="37212" rtlCol="0">
            <a:spAutoFit/>
          </a:bodyPr>
          <a:lstStyle/>
          <a:p>
            <a:r>
              <a:rPr lang="en-US" dirty="0" err="1"/>
              <a:t>Chla</a:t>
            </a:r>
            <a:r>
              <a:rPr lang="en-US" dirty="0"/>
              <a:t> (%)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7782325" y="5039125"/>
            <a:ext cx="1792376" cy="321372"/>
          </a:xfrm>
          <a:prstGeom prst="rect">
            <a:avLst/>
          </a:prstGeom>
          <a:solidFill>
            <a:schemeClr val="bg1"/>
          </a:solidFill>
        </p:spPr>
        <p:txBody>
          <a:bodyPr wrap="none" lIns="74423" tIns="37212" rIns="74423" bIns="37212" rtlCol="0">
            <a:spAutoFit/>
          </a:bodyPr>
          <a:lstStyle/>
          <a:p>
            <a:r>
              <a:rPr lang="en-US" dirty="0" err="1"/>
              <a:t>Chla</a:t>
            </a:r>
            <a:r>
              <a:rPr lang="en-US" dirty="0"/>
              <a:t> Anomaly (%)</a:t>
            </a:r>
          </a:p>
        </p:txBody>
      </p:sp>
    </p:spTree>
    <p:extLst>
      <p:ext uri="{BB962C8B-B14F-4D97-AF65-F5344CB8AC3E}">
        <p14:creationId xmlns:p14="http://schemas.microsoft.com/office/powerpoint/2010/main" val="2672898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000000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957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94775" y="1746394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15670" y="990600"/>
            <a:ext cx="954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June 8</a:t>
            </a:r>
            <a:endParaRPr lang="en-US" sz="20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198437"/>
            <a:ext cx="82296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F4984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dirty="0" smtClean="0"/>
              <a:t>Ocean Break-out Agenda</a:t>
            </a:r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1899003"/>
              </p:ext>
            </p:extLst>
          </p:nvPr>
        </p:nvGraphicFramePr>
        <p:xfrm>
          <a:off x="990600" y="1447800"/>
          <a:ext cx="7480155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91" name="Document" r:id="rId4" imgW="5626100" imgH="2235200" progId="Word.Document.12">
                  <p:embed/>
                </p:oleObj>
              </mc:Choice>
              <mc:Fallback>
                <p:oleObj name="Document" r:id="rId4" imgW="5626100" imgH="2235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90600" y="1447800"/>
                        <a:ext cx="7480155" cy="297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99582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639763"/>
          </a:xfrm>
        </p:spPr>
        <p:txBody>
          <a:bodyPr/>
          <a:lstStyle/>
          <a:p>
            <a:r>
              <a:rPr lang="en-US" dirty="0" smtClean="0"/>
              <a:t>New Products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534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Standard, Evaluation, and Test Products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a </a:t>
            </a:r>
            <a:r>
              <a:rPr lang="en-US" b="1" dirty="0" smtClean="0">
                <a:solidFill>
                  <a:srgbClr val="000000"/>
                </a:solidFill>
              </a:rPr>
              <a:t>standard product</a:t>
            </a:r>
            <a:r>
              <a:rPr lang="en-US" dirty="0" smtClean="0">
                <a:solidFill>
                  <a:srgbClr val="000000"/>
                </a:solidFill>
              </a:rPr>
              <a:t> is one that the SIPS is committed to maintain, and the DAAC is committed to archive and distribute, at the ultimate discretion of Program Management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an </a:t>
            </a:r>
            <a:r>
              <a:rPr lang="en-US" b="1" dirty="0" smtClean="0">
                <a:solidFill>
                  <a:srgbClr val="000000"/>
                </a:solidFill>
              </a:rPr>
              <a:t>evaluation product</a:t>
            </a:r>
            <a:r>
              <a:rPr lang="en-US" dirty="0" smtClean="0">
                <a:solidFill>
                  <a:srgbClr val="000000"/>
                </a:solidFill>
              </a:rPr>
              <a:t> is one that the SIPS/DAAC may produce and distribute, if resources allow, to support community assessment of a new product or alternative product algorithm 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a </a:t>
            </a:r>
            <a:r>
              <a:rPr lang="en-US" b="1" dirty="0" smtClean="0">
                <a:solidFill>
                  <a:srgbClr val="000000"/>
                </a:solidFill>
              </a:rPr>
              <a:t>test product</a:t>
            </a:r>
            <a:r>
              <a:rPr lang="en-US" dirty="0" smtClean="0">
                <a:solidFill>
                  <a:srgbClr val="000000"/>
                </a:solidFill>
              </a:rPr>
              <a:t> is one that the SIPS may produce to support the algorithm PI in implementation verification and product testing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5525869"/>
            <a:ext cx="7719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in practice, OC standard products are made at Level-2 and Level-3, while </a:t>
            </a:r>
          </a:p>
          <a:p>
            <a:r>
              <a:rPr lang="en-US" sz="1800" i="1" dirty="0" err="1" smtClean="0"/>
              <a:t>eval</a:t>
            </a:r>
            <a:r>
              <a:rPr lang="en-US" sz="1800" i="1" dirty="0"/>
              <a:t> </a:t>
            </a:r>
            <a:r>
              <a:rPr lang="en-US" sz="1800" i="1" dirty="0" smtClean="0"/>
              <a:t>products are made only at Level-3 (usually from Level-3 </a:t>
            </a:r>
            <a:r>
              <a:rPr lang="en-US" sz="1800" i="1" dirty="0" err="1" smtClean="0"/>
              <a:t>Rrs</a:t>
            </a:r>
            <a:r>
              <a:rPr lang="en-US" sz="1800" i="1" dirty="0" smtClean="0"/>
              <a:t> dailies).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618604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Evaluation Products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GSM IOP Algorithm</a:t>
            </a:r>
          </a:p>
          <a:p>
            <a:pPr lvl="1"/>
            <a:r>
              <a:rPr lang="en-US" dirty="0" smtClean="0"/>
              <a:t>Chlorophyll, </a:t>
            </a:r>
            <a:r>
              <a:rPr lang="en-US" dirty="0" err="1" smtClean="0"/>
              <a:t>bbp</a:t>
            </a:r>
            <a:r>
              <a:rPr lang="en-US" dirty="0" smtClean="0"/>
              <a:t>(443), </a:t>
            </a:r>
            <a:r>
              <a:rPr lang="en-US" dirty="0" err="1" smtClean="0"/>
              <a:t>adg</a:t>
            </a:r>
            <a:r>
              <a:rPr lang="en-US" dirty="0" smtClean="0"/>
              <a:t>(443)</a:t>
            </a:r>
          </a:p>
          <a:p>
            <a:pPr lvl="1"/>
            <a:endParaRPr lang="en-US" dirty="0"/>
          </a:p>
          <a:p>
            <a:r>
              <a:rPr lang="en-US" dirty="0" smtClean="0"/>
              <a:t>QAA IOP Algorithm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(443), </a:t>
            </a:r>
            <a:r>
              <a:rPr lang="en-US" dirty="0" err="1" smtClean="0"/>
              <a:t>adg</a:t>
            </a:r>
            <a:r>
              <a:rPr lang="en-US" dirty="0" smtClean="0"/>
              <a:t>(443), </a:t>
            </a:r>
            <a:r>
              <a:rPr lang="en-US" dirty="0" err="1" smtClean="0"/>
              <a:t>aph</a:t>
            </a:r>
            <a:r>
              <a:rPr lang="en-US" dirty="0" smtClean="0"/>
              <a:t>(443), </a:t>
            </a:r>
            <a:r>
              <a:rPr lang="en-US" dirty="0" err="1" smtClean="0"/>
              <a:t>bbp</a:t>
            </a:r>
            <a:r>
              <a:rPr lang="en-US" dirty="0" smtClean="0"/>
              <a:t>(443)</a:t>
            </a:r>
          </a:p>
          <a:p>
            <a:pPr lvl="1"/>
            <a:endParaRPr lang="en-US" dirty="0"/>
          </a:p>
          <a:p>
            <a:r>
              <a:rPr lang="en-US" dirty="0" smtClean="0"/>
              <a:t>Lee Euphotic depth</a:t>
            </a:r>
          </a:p>
          <a:p>
            <a:pPr lvl="1"/>
            <a:r>
              <a:rPr lang="en-US" dirty="0"/>
              <a:t>b</a:t>
            </a:r>
            <a:r>
              <a:rPr lang="en-US" dirty="0" smtClean="0"/>
              <a:t>ased on QAA IOPs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626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Follow-up Discussions (5:30, Denizens)</a:t>
            </a:r>
            <a:endParaRPr lang="en-US" dirty="0"/>
          </a:p>
        </p:txBody>
      </p:sp>
      <p:pic>
        <p:nvPicPr>
          <p:cNvPr id="5" name="Picture 4" descr="Screen Shot 2016-06-08 at 9.28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1311" y="790903"/>
            <a:ext cx="4777889" cy="5914696"/>
          </a:xfrm>
          <a:prstGeom prst="rect">
            <a:avLst/>
          </a:prstGeom>
        </p:spPr>
      </p:pic>
      <p:pic>
        <p:nvPicPr>
          <p:cNvPr id="6" name="Picture 5" descr="Screen Shot 2016-06-08 at 9.31.2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739" y="764360"/>
            <a:ext cx="347065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521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7"/>
            <a:ext cx="8229600" cy="639763"/>
          </a:xfrm>
        </p:spPr>
        <p:txBody>
          <a:bodyPr/>
          <a:lstStyle/>
          <a:p>
            <a:r>
              <a:rPr lang="en-US" dirty="0" smtClean="0"/>
              <a:t>Product Lifecycle</a:t>
            </a:r>
            <a:br>
              <a:rPr lang="en-US" dirty="0" smtClean="0"/>
            </a:br>
            <a:r>
              <a:rPr lang="en-US" sz="2000" dirty="0" smtClean="0">
                <a:solidFill>
                  <a:srgbClr val="000000"/>
                </a:solidFill>
              </a:rPr>
              <a:t>from concept to standard product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0437"/>
            <a:ext cx="8229600" cy="5135563"/>
          </a:xfrm>
        </p:spPr>
        <p:txBody>
          <a:bodyPr/>
          <a:lstStyle/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PI develops new algorithm or modification, demonstrates feasibility, perhaps publishes results.</a:t>
            </a:r>
            <a:endParaRPr lang="en-US" dirty="0">
              <a:solidFill>
                <a:srgbClr val="000000"/>
              </a:solidFill>
            </a:endParaRP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If PI and Ocean Team Leader agree, PI works with SIPS to implement in NASA processing code and to develop a test plan for verification and large-scale testing.  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If PI is satisfied with implementation tests, and SIPS confirms that </a:t>
            </a:r>
            <a:r>
              <a:rPr lang="en-US" b="1" dirty="0" smtClean="0">
                <a:solidFill>
                  <a:srgbClr val="000000"/>
                </a:solidFill>
              </a:rPr>
              <a:t>required computing resources are available</a:t>
            </a:r>
            <a:r>
              <a:rPr lang="en-US" dirty="0" smtClean="0">
                <a:solidFill>
                  <a:srgbClr val="000000"/>
                </a:solidFill>
              </a:rPr>
              <a:t>, evaluation products and documentation will be produced and distributed, and the algorithm will be incorporated into </a:t>
            </a:r>
            <a:r>
              <a:rPr lang="en-US" dirty="0" err="1" smtClean="0">
                <a:solidFill>
                  <a:srgbClr val="000000"/>
                </a:solidFill>
              </a:rPr>
              <a:t>SeaDAS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pPr marL="836676" lvl="1" indent="-342900">
              <a:buFont typeface="+mj-lt"/>
              <a:buAutoNum type="alphaLcPeriod"/>
            </a:pPr>
            <a:r>
              <a:rPr lang="en-US" dirty="0" smtClean="0">
                <a:solidFill>
                  <a:srgbClr val="084712"/>
                </a:solidFill>
              </a:rPr>
              <a:t>PI works with SIPS to develop or update the Product Description Document (to be hosted under “evaluation products”).</a:t>
            </a:r>
          </a:p>
          <a:p>
            <a:pPr marL="836676" lvl="1" indent="-342900">
              <a:buFont typeface="+mj-lt"/>
              <a:buAutoNum type="alphaLcPeriod"/>
            </a:pPr>
            <a:r>
              <a:rPr lang="en-US" dirty="0" smtClean="0">
                <a:solidFill>
                  <a:srgbClr val="084712"/>
                </a:solidFill>
              </a:rPr>
              <a:t>SIPS/DAAC begins production and distribution of product  </a:t>
            </a:r>
          </a:p>
          <a:p>
            <a:pPr marL="836676" lvl="1" indent="-342900">
              <a:buFont typeface="+mj-lt"/>
              <a:buAutoNum type="alphaLcPeriod"/>
            </a:pPr>
            <a:r>
              <a:rPr lang="en-US" dirty="0" smtClean="0">
                <a:solidFill>
                  <a:srgbClr val="084712"/>
                </a:solidFill>
              </a:rPr>
              <a:t>PI performs assessment of results (validation, global dist., trends)</a:t>
            </a:r>
          </a:p>
          <a:p>
            <a:pPr marL="457200" indent="-457200">
              <a:spcBef>
                <a:spcPts val="1080"/>
              </a:spcBef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Before the next mission reprocessing opportunity, PI/SIPS/DAAC and Program Management review the performance evaluation, documentation, and appropriateness for standard production.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08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639763"/>
          </a:xfrm>
        </p:spPr>
        <p:txBody>
          <a:bodyPr/>
          <a:lstStyle/>
          <a:p>
            <a:r>
              <a:rPr lang="en-US" dirty="0" smtClean="0"/>
              <a:t>Uncertainties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872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Rrs</a:t>
            </a:r>
            <a:r>
              <a:rPr lang="en-US" dirty="0" smtClean="0"/>
              <a:t>(</a:t>
            </a:r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) Uncertainty</a:t>
            </a:r>
            <a:endParaRPr lang="en-US" dirty="0"/>
          </a:p>
        </p:txBody>
      </p:sp>
      <p:pic>
        <p:nvPicPr>
          <p:cNvPr id="5" name="Picture 4" descr="S2003193_196_Rrs_443_UNCs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33600"/>
            <a:ext cx="9144000" cy="3804829"/>
          </a:xfrm>
          <a:prstGeom prst="rect">
            <a:avLst/>
          </a:prstGeom>
        </p:spPr>
      </p:pic>
      <p:pic>
        <p:nvPicPr>
          <p:cNvPr id="6" name="Picture 5" descr="S2003193_196_Rrs_443_UNCs_colorbar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6039711"/>
            <a:ext cx="4572000" cy="807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990600"/>
            <a:ext cx="86795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Using instrument noise model propagated through atmospheric correction </a:t>
            </a:r>
          </a:p>
          <a:p>
            <a:r>
              <a:rPr lang="en-US" sz="2000" dirty="0" smtClean="0"/>
              <a:t>via Monte Carlo simulation (</a:t>
            </a:r>
            <a:r>
              <a:rPr lang="en-US" sz="2000" dirty="0" err="1" smtClean="0"/>
              <a:t>SeaWiFS</a:t>
            </a:r>
            <a:r>
              <a:rPr lang="en-US" sz="2000" dirty="0" smtClean="0"/>
              <a:t> 4-day period shown, 1000 iterations)  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7385586" y="5943600"/>
            <a:ext cx="17584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Erdem</a:t>
            </a:r>
            <a:r>
              <a:rPr lang="en-US" dirty="0" smtClean="0"/>
              <a:t> </a:t>
            </a:r>
            <a:r>
              <a:rPr lang="en-US" dirty="0" err="1" smtClean="0"/>
              <a:t>Karakoylu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665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2003193_196_Rrs_443_UNCs_m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981200"/>
            <a:ext cx="8229600" cy="3892665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46037"/>
            <a:ext cx="8229600" cy="639763"/>
          </a:xfrm>
        </p:spPr>
        <p:txBody>
          <a:bodyPr/>
          <a:lstStyle/>
          <a:p>
            <a:r>
              <a:rPr lang="en-US" dirty="0" err="1" smtClean="0"/>
              <a:t>Rrs</a:t>
            </a:r>
            <a:r>
              <a:rPr lang="en-US" dirty="0" smtClean="0"/>
              <a:t>(</a:t>
            </a:r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) Uncertainty</a:t>
            </a:r>
            <a:endParaRPr lang="en-US" dirty="0"/>
          </a:p>
        </p:txBody>
      </p:sp>
      <p:pic>
        <p:nvPicPr>
          <p:cNvPr id="10" name="Picture 9" descr="S2003193_196_Rrs_443_UNCs_colorbar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6039711"/>
            <a:ext cx="4572000" cy="807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600" y="990600"/>
            <a:ext cx="86795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Using instrument noise model propagated through atmospheric correction </a:t>
            </a:r>
          </a:p>
          <a:p>
            <a:r>
              <a:rPr lang="en-US" sz="2000" dirty="0" smtClean="0"/>
              <a:t>via Monte Carlo simulation (</a:t>
            </a:r>
            <a:r>
              <a:rPr lang="en-US" sz="2000" dirty="0" err="1" smtClean="0"/>
              <a:t>SeaWiFS</a:t>
            </a:r>
            <a:r>
              <a:rPr lang="en-US" sz="2000" dirty="0" smtClean="0"/>
              <a:t> 4-day period shown, 1000 iterations)  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6858000" y="5867400"/>
            <a:ext cx="17584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Erdem</a:t>
            </a:r>
            <a:r>
              <a:rPr lang="en-US" dirty="0" smtClean="0"/>
              <a:t> </a:t>
            </a:r>
            <a:r>
              <a:rPr lang="en-US" dirty="0" err="1" smtClean="0"/>
              <a:t>Karakoylu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199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rs443U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8400" y="1295400"/>
            <a:ext cx="2188132" cy="3429000"/>
          </a:xfrm>
          <a:prstGeom prst="rect">
            <a:avLst/>
          </a:prstGeom>
        </p:spPr>
      </p:pic>
      <p:pic>
        <p:nvPicPr>
          <p:cNvPr id="5" name="Picture 4" descr="rrs547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0600" y="1295400"/>
            <a:ext cx="2156715" cy="3429000"/>
          </a:xfrm>
          <a:prstGeom prst="rect">
            <a:avLst/>
          </a:prstGeom>
        </p:spPr>
      </p:pic>
      <p:pic>
        <p:nvPicPr>
          <p:cNvPr id="7" name="Picture 6" descr="rrs547U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0" y="1295400"/>
            <a:ext cx="2147379" cy="3429000"/>
          </a:xfrm>
          <a:prstGeom prst="rect">
            <a:avLst/>
          </a:prstGeom>
        </p:spPr>
      </p:pic>
      <p:pic>
        <p:nvPicPr>
          <p:cNvPr id="2" name="Picture 1" descr="rrs443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1295400"/>
            <a:ext cx="2155475" cy="3429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46037"/>
            <a:ext cx="82296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F4984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dirty="0" smtClean="0"/>
              <a:t>Developing per-pixel </a:t>
            </a:r>
            <a:r>
              <a:rPr lang="en-US" dirty="0" err="1" smtClean="0"/>
              <a:t>Rrs</a:t>
            </a:r>
            <a:r>
              <a:rPr lang="en-US" dirty="0" smtClean="0"/>
              <a:t>(</a:t>
            </a:r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) uncertainty estimates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1001" y="587514"/>
            <a:ext cx="838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instrument noise propagated through atmospheric correction via Monte Carlo simulation (MODIS-Aqua </a:t>
            </a:r>
            <a:r>
              <a:rPr lang="en-US" sz="2000" dirty="0" err="1" smtClean="0"/>
              <a:t>Ches.</a:t>
            </a:r>
            <a:r>
              <a:rPr lang="en-US" sz="2000" dirty="0" smtClean="0"/>
              <a:t> Bay, 1000 iterations)  </a:t>
            </a:r>
            <a:endParaRPr lang="en-US" sz="2000" dirty="0"/>
          </a:p>
        </p:txBody>
      </p:sp>
      <p:pic>
        <p:nvPicPr>
          <p:cNvPr id="3" name="Picture 2" descr="rrs443dists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4343400"/>
            <a:ext cx="4312397" cy="2468880"/>
          </a:xfrm>
          <a:prstGeom prst="rect">
            <a:avLst/>
          </a:prstGeom>
        </p:spPr>
      </p:pic>
      <p:pic>
        <p:nvPicPr>
          <p:cNvPr id="6" name="Picture 5" descr="rrs547dists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7276" y="4343400"/>
            <a:ext cx="4299168" cy="24688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6039" y="1295400"/>
            <a:ext cx="982761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Rrs</a:t>
            </a:r>
            <a:r>
              <a:rPr lang="en-US" dirty="0" smtClean="0"/>
              <a:t>(443)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743200" y="1295400"/>
            <a:ext cx="1222410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Uncertainty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186229" y="1295400"/>
            <a:ext cx="982761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Rrs</a:t>
            </a:r>
            <a:r>
              <a:rPr lang="en-US" dirty="0" smtClean="0"/>
              <a:t>(547)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083390" y="1295400"/>
            <a:ext cx="1222410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Uncertainty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507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loraUnc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838200"/>
            <a:ext cx="4299168" cy="5814242"/>
          </a:xfrm>
          <a:prstGeom prst="rect">
            <a:avLst/>
          </a:prstGeom>
        </p:spPr>
      </p:pic>
      <p:pic>
        <p:nvPicPr>
          <p:cNvPr id="4" name="Picture 3" descr="chloradists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770531"/>
            <a:ext cx="2743200" cy="3039469"/>
          </a:xfrm>
          <a:prstGeom prst="rect">
            <a:avLst/>
          </a:prstGeom>
        </p:spPr>
      </p:pic>
      <p:pic>
        <p:nvPicPr>
          <p:cNvPr id="5" name="Picture 4" descr="chloradists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3783724"/>
            <a:ext cx="2743200" cy="299268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46037"/>
            <a:ext cx="82296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F4984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dirty="0" smtClean="0"/>
              <a:t>Developing per-pixel chlorophyll uncertainty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66800" y="685800"/>
            <a:ext cx="2839239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Chlorophyll Uncertainty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245190" y="4267200"/>
            <a:ext cx="1222410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Chlorophyll </a:t>
            </a:r>
          </a:p>
          <a:p>
            <a:pPr algn="ctr"/>
            <a:r>
              <a:rPr lang="en-US" dirty="0" smtClean="0"/>
              <a:t>Uncertainty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50851" y="1295400"/>
            <a:ext cx="1211089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Chlorophyll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797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639763"/>
          </a:xfrm>
        </p:spPr>
        <p:txBody>
          <a:bodyPr/>
          <a:lstStyle/>
          <a:p>
            <a:r>
              <a:rPr lang="en-US" dirty="0" smtClean="0"/>
              <a:t>Product Documentation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198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 Documentation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080"/>
              </a:spcBef>
            </a:pPr>
            <a:r>
              <a:rPr lang="en-US" dirty="0" smtClean="0">
                <a:solidFill>
                  <a:srgbClr val="000000"/>
                </a:solidFill>
              </a:rPr>
              <a:t>MODIS has historically required that every standard product have associated with it an Algorithm Theoretical Basis Document (ATBD)</a:t>
            </a:r>
          </a:p>
          <a:p>
            <a:pPr>
              <a:spcBef>
                <a:spcPts val="1080"/>
              </a:spcBef>
            </a:pPr>
            <a:r>
              <a:rPr lang="en-US" dirty="0" smtClean="0">
                <a:solidFill>
                  <a:srgbClr val="000000"/>
                </a:solidFill>
              </a:rPr>
              <a:t>The original MODIS ATBDs are extremely out of date and in many cases they are not relevant to current standard products</a:t>
            </a:r>
          </a:p>
          <a:p>
            <a:pPr>
              <a:spcBef>
                <a:spcPts val="1080"/>
              </a:spcBef>
            </a:pPr>
            <a:r>
              <a:rPr lang="en-US" dirty="0" smtClean="0">
                <a:solidFill>
                  <a:srgbClr val="000000"/>
                </a:solidFill>
              </a:rPr>
              <a:t>This is largely due to the fact that the MODIS processing was awarded to the NASA OBPG in 2004 with the mandate to adopt the </a:t>
            </a:r>
            <a:r>
              <a:rPr lang="en-US" dirty="0" err="1" smtClean="0">
                <a:solidFill>
                  <a:srgbClr val="000000"/>
                </a:solidFill>
              </a:rPr>
              <a:t>SeaWiFS</a:t>
            </a:r>
            <a:r>
              <a:rPr lang="en-US" dirty="0" smtClean="0">
                <a:solidFill>
                  <a:srgbClr val="000000"/>
                </a:solidFill>
              </a:rPr>
              <a:t> heritage processing, as documented in </a:t>
            </a:r>
            <a:r>
              <a:rPr lang="en-US" dirty="0" err="1" smtClean="0">
                <a:solidFill>
                  <a:srgbClr val="000000"/>
                </a:solidFill>
              </a:rPr>
              <a:t>SeaWiFS</a:t>
            </a:r>
            <a:r>
              <a:rPr lang="en-US" dirty="0" smtClean="0">
                <a:solidFill>
                  <a:srgbClr val="000000"/>
                </a:solidFill>
              </a:rPr>
              <a:t> TMs</a:t>
            </a:r>
          </a:p>
          <a:p>
            <a:pPr>
              <a:spcBef>
                <a:spcPts val="1080"/>
              </a:spcBef>
            </a:pPr>
            <a:r>
              <a:rPr lang="en-US" dirty="0" smtClean="0">
                <a:solidFill>
                  <a:srgbClr val="000000"/>
                </a:solidFill>
              </a:rPr>
              <a:t>It is also the case that the ocean algorithms are predominantly sensor-independent, evolved from broad community contributions </a:t>
            </a:r>
          </a:p>
          <a:p>
            <a:pPr>
              <a:spcBef>
                <a:spcPts val="1080"/>
              </a:spcBef>
            </a:pPr>
            <a:r>
              <a:rPr lang="en-US" dirty="0" smtClean="0">
                <a:solidFill>
                  <a:srgbClr val="000000"/>
                </a:solidFill>
              </a:rPr>
              <a:t>To satisfy NASA Program Management and better serve the research community, we need to establish a new set of product documentation for the current standard product suite of MODIS &amp; VIIRS, and maintain that level of documentation going forward</a:t>
            </a:r>
          </a:p>
          <a:p>
            <a:pPr>
              <a:spcBef>
                <a:spcPts val="1080"/>
              </a:spcBef>
            </a:pPr>
            <a:r>
              <a:rPr lang="en-US" dirty="0" smtClean="0">
                <a:solidFill>
                  <a:srgbClr val="000000"/>
                </a:solidFill>
              </a:rPr>
              <a:t>To that end, Ocean SIPS is developing a set of online documents that can be easily updated and will include dynamic links to ensure that implementation and validation information remains current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14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39763"/>
          </a:xfrm>
        </p:spPr>
        <p:txBody>
          <a:bodyPr/>
          <a:lstStyle/>
          <a:p>
            <a:r>
              <a:rPr lang="en-US" dirty="0" smtClean="0"/>
              <a:t>Product and Algorithm Description Document</a:t>
            </a:r>
            <a:br>
              <a:rPr lang="en-US" dirty="0" smtClean="0"/>
            </a:br>
            <a:r>
              <a:rPr lang="en-US" sz="2400" dirty="0" smtClean="0">
                <a:solidFill>
                  <a:srgbClr val="000000"/>
                </a:solidFill>
              </a:rPr>
              <a:t>standardized elements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1437"/>
            <a:ext cx="8229600" cy="5135563"/>
          </a:xfrm>
        </p:spPr>
        <p:txBody>
          <a:bodyPr/>
          <a:lstStyle/>
          <a:p>
            <a:r>
              <a:rPr lang="en-US" dirty="0" smtClean="0"/>
              <a:t>Product Summary</a:t>
            </a:r>
          </a:p>
          <a:p>
            <a:pPr lvl="1"/>
            <a:r>
              <a:rPr lang="en-US" dirty="0" smtClean="0"/>
              <a:t>defines what it is and what it’s for</a:t>
            </a:r>
          </a:p>
          <a:p>
            <a:pPr lvl="1"/>
            <a:endParaRPr lang="en-US" sz="1200" dirty="0"/>
          </a:p>
          <a:p>
            <a:r>
              <a:rPr lang="en-US" dirty="0" smtClean="0"/>
              <a:t>Algorithm Description</a:t>
            </a:r>
          </a:p>
          <a:p>
            <a:pPr lvl="1"/>
            <a:r>
              <a:rPr lang="en-US" dirty="0" smtClean="0"/>
              <a:t>as detailed as necessary to ensure full traceability to algorithm basis and heritage (e.g., links to published literature)</a:t>
            </a:r>
          </a:p>
          <a:p>
            <a:pPr lvl="1"/>
            <a:r>
              <a:rPr lang="en-US" dirty="0" smtClean="0"/>
              <a:t>if applicable to multiple sensors, include any sensor-specific modifications required (e.g., adjustments for band passes)</a:t>
            </a:r>
          </a:p>
          <a:p>
            <a:pPr lvl="1"/>
            <a:r>
              <a:rPr lang="en-US" dirty="0" smtClean="0"/>
              <a:t>algorithm failure conditions and associated product flags</a:t>
            </a:r>
          </a:p>
          <a:p>
            <a:pPr lvl="1"/>
            <a:endParaRPr lang="en-US" sz="1200" dirty="0"/>
          </a:p>
          <a:p>
            <a:r>
              <a:rPr lang="en-US" dirty="0" smtClean="0"/>
              <a:t>Implementation</a:t>
            </a:r>
          </a:p>
          <a:p>
            <a:pPr lvl="1"/>
            <a:r>
              <a:rPr lang="en-US" dirty="0" smtClean="0"/>
              <a:t>how is the product distributed (product suite, file-types, encoding)</a:t>
            </a:r>
          </a:p>
          <a:p>
            <a:pPr lvl="1"/>
            <a:r>
              <a:rPr lang="en-US" dirty="0" smtClean="0"/>
              <a:t>direct links to source code and/or software flow charts</a:t>
            </a:r>
          </a:p>
          <a:p>
            <a:pPr lvl="1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38241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1437"/>
            <a:ext cx="8229600" cy="5135563"/>
          </a:xfrm>
        </p:spPr>
        <p:txBody>
          <a:bodyPr/>
          <a:lstStyle/>
          <a:p>
            <a:r>
              <a:rPr lang="en-US" dirty="0"/>
              <a:t>Assessment</a:t>
            </a:r>
          </a:p>
          <a:p>
            <a:pPr lvl="1"/>
            <a:r>
              <a:rPr lang="en-US" dirty="0"/>
              <a:t>validation analyses (e.g., direct link to dynamic match-ups)</a:t>
            </a:r>
          </a:p>
          <a:p>
            <a:pPr lvl="1"/>
            <a:r>
              <a:rPr lang="en-US" dirty="0"/>
              <a:t>uncertainties</a:t>
            </a:r>
          </a:p>
          <a:p>
            <a:endParaRPr lang="en-US" dirty="0" smtClean="0"/>
          </a:p>
          <a:p>
            <a:r>
              <a:rPr lang="en-US" dirty="0" smtClean="0"/>
              <a:t>References</a:t>
            </a:r>
          </a:p>
          <a:p>
            <a:pPr lvl="1"/>
            <a:r>
              <a:rPr lang="en-US" dirty="0" smtClean="0"/>
              <a:t>links to previous ATBD(s) or TM(s), if relevant</a:t>
            </a:r>
          </a:p>
          <a:p>
            <a:pPr lvl="1"/>
            <a:r>
              <a:rPr lang="en-US" dirty="0" smtClean="0"/>
              <a:t>links to published literature (DOIs)</a:t>
            </a:r>
          </a:p>
          <a:p>
            <a:pPr lvl="1"/>
            <a:endParaRPr lang="en-US" dirty="0"/>
          </a:p>
          <a:p>
            <a:r>
              <a:rPr lang="en-US" dirty="0" smtClean="0"/>
              <a:t>Product History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ocument version (date)</a:t>
            </a:r>
          </a:p>
          <a:p>
            <a:pPr lvl="1"/>
            <a:r>
              <a:rPr lang="en-US" dirty="0" smtClean="0"/>
              <a:t>product change log</a:t>
            </a:r>
          </a:p>
          <a:p>
            <a:pPr lvl="1"/>
            <a:endParaRPr lang="en-US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274637"/>
            <a:ext cx="82296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F4984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dirty="0" smtClean="0"/>
              <a:t>Product and Algorithm Description Document</a:t>
            </a:r>
            <a:br>
              <a:rPr lang="en-US" dirty="0" smtClean="0"/>
            </a:br>
            <a:r>
              <a:rPr lang="en-US" sz="2400" dirty="0" smtClean="0">
                <a:solidFill>
                  <a:srgbClr val="000000"/>
                </a:solidFill>
              </a:rPr>
              <a:t>standardized elements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098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2555315"/>
              </p:ext>
            </p:extLst>
          </p:nvPr>
        </p:nvGraphicFramePr>
        <p:xfrm>
          <a:off x="461963" y="927100"/>
          <a:ext cx="4567237" cy="563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" name="Document" r:id="rId5" imgW="7569200" imgH="9334500" progId="Word.Document.12">
                  <p:embed/>
                </p:oleObj>
              </mc:Choice>
              <mc:Fallback>
                <p:oleObj name="Document" r:id="rId5" imgW="7569200" imgH="9334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1963" y="927100"/>
                        <a:ext cx="4567237" cy="5634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4091213"/>
              </p:ext>
            </p:extLst>
          </p:nvPr>
        </p:nvGraphicFramePr>
        <p:xfrm>
          <a:off x="4699000" y="947738"/>
          <a:ext cx="4597400" cy="302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" name="Document" r:id="rId8" imgW="7569200" imgH="4978400" progId="Word.Document.12">
                  <p:embed/>
                </p:oleObj>
              </mc:Choice>
              <mc:Fallback>
                <p:oleObj name="Document" r:id="rId8" imgW="7569200" imgH="4978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699000" y="947738"/>
                        <a:ext cx="4597400" cy="3024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648200" y="609600"/>
            <a:ext cx="40447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A.29 </a:t>
            </a:r>
            <a:r>
              <a:rPr lang="en-US" sz="1100" dirty="0" err="1"/>
              <a:t>Suomi</a:t>
            </a:r>
            <a:r>
              <a:rPr lang="en-US" sz="1100" dirty="0"/>
              <a:t> National Polar-orbiting </a:t>
            </a:r>
            <a:r>
              <a:rPr lang="en-US" sz="1100" dirty="0" smtClean="0"/>
              <a:t>Partnership </a:t>
            </a:r>
            <a:r>
              <a:rPr lang="en-US" sz="1100" dirty="0"/>
              <a:t>Science </a:t>
            </a:r>
            <a:r>
              <a:rPr lang="en-US" sz="1100" dirty="0" smtClean="0"/>
              <a:t>Team</a:t>
            </a:r>
            <a:endParaRPr lang="en-US" sz="1100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457200"/>
            <a:ext cx="38803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A.28 The Science of Terra and Aqua</a:t>
            </a:r>
          </a:p>
          <a:p>
            <a:r>
              <a:rPr lang="en-US" sz="1100" dirty="0">
                <a:solidFill>
                  <a:srgbClr val="0000FF"/>
                </a:solidFill>
              </a:rPr>
              <a:t>A.46 Terra and Aqua – Algorithms – Existing Data </a:t>
            </a:r>
            <a:r>
              <a:rPr lang="en-US" sz="1100" dirty="0" smtClean="0">
                <a:solidFill>
                  <a:srgbClr val="0000FF"/>
                </a:solidFill>
              </a:rPr>
              <a:t>Products</a:t>
            </a:r>
            <a:endParaRPr lang="en-US" sz="11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29200" y="4514672"/>
            <a:ext cx="3200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MODIS and VIIRS Ocean Science Team </a:t>
            </a:r>
          </a:p>
          <a:p>
            <a:pPr algn="ctr"/>
            <a:endParaRPr lang="en-US" sz="2400" dirty="0"/>
          </a:p>
          <a:p>
            <a:pPr algn="ctr"/>
            <a:r>
              <a:rPr lang="en-US" sz="1800" dirty="0" smtClean="0"/>
              <a:t>26 Selected Proposals</a:t>
            </a:r>
          </a:p>
          <a:p>
            <a:pPr algn="ctr"/>
            <a:r>
              <a:rPr lang="en-US" sz="1800" dirty="0" smtClean="0"/>
              <a:t>16 Unique PIs</a:t>
            </a:r>
            <a:endParaRPr lang="en-US" sz="1800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512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 Description Documents</a:t>
            </a:r>
            <a:endParaRPr lang="en-US" dirty="0"/>
          </a:p>
        </p:txBody>
      </p:sp>
      <p:pic>
        <p:nvPicPr>
          <p:cNvPr id="3" name="Picture 2" descr="atbd1.tif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914400"/>
            <a:ext cx="3962400" cy="5688757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tbd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798126"/>
            <a:ext cx="4953000" cy="514547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197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152400"/>
            <a:ext cx="4038600" cy="639763"/>
          </a:xfrm>
        </p:spPr>
        <p:txBody>
          <a:bodyPr/>
          <a:lstStyle/>
          <a:p>
            <a:r>
              <a:rPr lang="en-US" dirty="0" smtClean="0"/>
              <a:t>Algorithm Description</a:t>
            </a:r>
            <a:endParaRPr lang="en-US" dirty="0"/>
          </a:p>
        </p:txBody>
      </p:sp>
      <p:pic>
        <p:nvPicPr>
          <p:cNvPr id="3" name="Picture 2" descr="atbd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28600"/>
            <a:ext cx="3822174" cy="655320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tbd4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5775" y="1295400"/>
            <a:ext cx="4159624" cy="220980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3124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 Details</a:t>
            </a:r>
            <a:endParaRPr lang="en-US" dirty="0"/>
          </a:p>
        </p:txBody>
      </p:sp>
      <p:pic>
        <p:nvPicPr>
          <p:cNvPr id="3" name="Picture 2" descr="atbd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378" y="1066800"/>
            <a:ext cx="3851822" cy="144780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tbd6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3200400"/>
            <a:ext cx="3891642" cy="274320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tbd6b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5105" y="1066800"/>
            <a:ext cx="4041500" cy="487680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6816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</a:t>
            </a:r>
            <a:endParaRPr lang="en-US" dirty="0"/>
          </a:p>
        </p:txBody>
      </p:sp>
      <p:pic>
        <p:nvPicPr>
          <p:cNvPr id="4" name="Picture 3" descr="atbd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524000"/>
            <a:ext cx="4504134" cy="198120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tbd7b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838200"/>
            <a:ext cx="5448058" cy="563880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2712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Action for Team Members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Algorithm POCs please review and revise existing algorithm description documents for all current standard products.</a:t>
            </a:r>
          </a:p>
          <a:p>
            <a:pPr marL="0" indent="0" algn="ctr">
              <a:spcBef>
                <a:spcPts val="1080"/>
              </a:spcBef>
              <a:buNone/>
            </a:pPr>
            <a:r>
              <a:rPr lang="en-US" dirty="0">
                <a:solidFill>
                  <a:srgbClr val="1C1EEA"/>
                </a:solidFill>
              </a:rPr>
              <a:t>http://</a:t>
            </a:r>
            <a:r>
              <a:rPr lang="en-US" dirty="0" err="1">
                <a:solidFill>
                  <a:srgbClr val="1C1EEA"/>
                </a:solidFill>
              </a:rPr>
              <a:t>oceancolor.gsfc.nasa.gov</a:t>
            </a:r>
            <a:r>
              <a:rPr lang="en-US" dirty="0">
                <a:solidFill>
                  <a:srgbClr val="1C1EEA"/>
                </a:solidFill>
              </a:rPr>
              <a:t>/</a:t>
            </a:r>
            <a:r>
              <a:rPr lang="en-US" dirty="0" err="1">
                <a:solidFill>
                  <a:srgbClr val="1C1EEA"/>
                </a:solidFill>
              </a:rPr>
              <a:t>cms</a:t>
            </a:r>
            <a:r>
              <a:rPr lang="en-US" dirty="0">
                <a:solidFill>
                  <a:srgbClr val="1C1EEA"/>
                </a:solidFill>
              </a:rPr>
              <a:t>/</a:t>
            </a:r>
            <a:r>
              <a:rPr lang="en-US" dirty="0" err="1">
                <a:solidFill>
                  <a:srgbClr val="1C1EEA"/>
                </a:solidFill>
              </a:rPr>
              <a:t>atbd</a:t>
            </a:r>
            <a:endParaRPr lang="en-US" dirty="0" smtClean="0">
              <a:solidFill>
                <a:srgbClr val="1C1EEA"/>
              </a:solidFill>
            </a:endParaRP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777733"/>
              </p:ext>
            </p:extLst>
          </p:nvPr>
        </p:nvGraphicFramePr>
        <p:xfrm>
          <a:off x="609600" y="1973977"/>
          <a:ext cx="4038600" cy="45792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98776"/>
                <a:gridCol w="2239824"/>
              </a:tblGrid>
              <a:tr h="416293">
                <a:tc>
                  <a:txBody>
                    <a:bodyPr/>
                    <a:lstStyle/>
                    <a:p>
                      <a:pPr marL="0" marR="0" lvl="0" indent="0" algn="l" defTabSz="56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R</a:t>
                      </a:r>
                      <a:r>
                        <a:rPr kumimoji="0" lang="en-US" sz="1900" b="0" i="0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rs</a:t>
                      </a:r>
                      <a:r>
                        <a:rPr kumimoji="0" lang="en-US" sz="1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(</a:t>
                      </a:r>
                      <a:r>
                        <a:rPr kumimoji="0" lang="en-US" sz="1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ymbol" charset="0"/>
                          <a:ea typeface="+mn-ea"/>
                          <a:cs typeface="Symbol" charset="0"/>
                        </a:rPr>
                        <a:t>l</a:t>
                      </a:r>
                      <a:r>
                        <a:rPr kumimoji="0" lang="en-US" sz="1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)</a:t>
                      </a: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56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i="1" kern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Franz</a:t>
                      </a: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16293">
                <a:tc>
                  <a:txBody>
                    <a:bodyPr/>
                    <a:lstStyle/>
                    <a:p>
                      <a:pPr marL="0" marR="0" lvl="0" indent="0" algn="l" defTabSz="56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Chlorophyll </a:t>
                      </a:r>
                      <a:r>
                        <a:rPr kumimoji="0" lang="en-US" sz="19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a</a:t>
                      </a: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56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i="1" kern="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Werdell</a:t>
                      </a:r>
                      <a:r>
                        <a:rPr lang="en-US" sz="1900" i="1" kern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, Hu</a:t>
                      </a: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6293">
                <a:tc>
                  <a:txBody>
                    <a:bodyPr/>
                    <a:lstStyle/>
                    <a:p>
                      <a:pPr marL="0" marR="0" lvl="0" indent="0" algn="l" defTabSz="56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K</a:t>
                      </a:r>
                      <a:r>
                        <a:rPr kumimoji="0" lang="en-US" sz="1900" b="0" i="0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d</a:t>
                      </a:r>
                      <a:r>
                        <a:rPr kumimoji="0" lang="en-US" sz="1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(490)</a:t>
                      </a: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Werdell</a:t>
                      </a:r>
                      <a:endParaRPr lang="en-US" sz="19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16293"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latin typeface="Arial" pitchFamily="34" charset="0"/>
                          <a:cs typeface="Arial" pitchFamily="34" charset="0"/>
                        </a:rPr>
                        <a:t>POC</a:t>
                      </a:r>
                      <a:endParaRPr lang="en-US" sz="1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Stramski</a:t>
                      </a:r>
                      <a:r>
                        <a:rPr lang="en-US" sz="19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(Franz)</a:t>
                      </a:r>
                      <a:endParaRPr lang="en-US" sz="19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6293"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latin typeface="Arial" pitchFamily="34" charset="0"/>
                          <a:cs typeface="Arial" pitchFamily="34" charset="0"/>
                        </a:rPr>
                        <a:t>PIC</a:t>
                      </a:r>
                      <a:endParaRPr lang="en-US" sz="1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56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i="1" kern="0" dirty="0" smtClean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Balch</a:t>
                      </a: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16293"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latin typeface="Arial" pitchFamily="34" charset="0"/>
                          <a:cs typeface="Arial" pitchFamily="34" charset="0"/>
                        </a:rPr>
                        <a:t>PAR</a:t>
                      </a:r>
                      <a:endParaRPr lang="en-US" sz="1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56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i="1" kern="0" dirty="0" err="1" smtClean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Frouin</a:t>
                      </a:r>
                      <a:endParaRPr lang="en-US" sz="1900" i="1" kern="0" dirty="0" smtClean="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6293">
                <a:tc>
                  <a:txBody>
                    <a:bodyPr/>
                    <a:lstStyle/>
                    <a:p>
                      <a:r>
                        <a:rPr lang="en-US" sz="1900" dirty="0" err="1" smtClean="0">
                          <a:latin typeface="Arial" pitchFamily="34" charset="0"/>
                          <a:cs typeface="Arial" pitchFamily="34" charset="0"/>
                        </a:rPr>
                        <a:t>iPAR</a:t>
                      </a:r>
                      <a:endParaRPr lang="en-US" sz="1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56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i="1" kern="0" dirty="0" smtClean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Bailey</a:t>
                      </a:r>
                      <a:r>
                        <a:rPr lang="en-US" sz="1900" i="1" kern="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 (Franz)</a:t>
                      </a:r>
                      <a:endParaRPr lang="en-US" sz="1900" i="1" kern="0" dirty="0" smtClean="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16293">
                <a:tc>
                  <a:txBody>
                    <a:bodyPr/>
                    <a:lstStyle/>
                    <a:p>
                      <a:r>
                        <a:rPr lang="en-US" sz="1900" dirty="0" err="1" smtClean="0">
                          <a:latin typeface="Arial" pitchFamily="34" charset="0"/>
                          <a:cs typeface="Arial" pitchFamily="34" charset="0"/>
                        </a:rPr>
                        <a:t>nFLH</a:t>
                      </a:r>
                      <a:endParaRPr lang="en-US" sz="1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56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i="1" kern="0" dirty="0" err="1" smtClean="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Westberry</a:t>
                      </a:r>
                      <a:endParaRPr lang="en-US" sz="1900" i="1" kern="0" dirty="0" smtClean="0">
                        <a:solidFill>
                          <a:srgbClr val="000000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6293"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latin typeface="Arial" pitchFamily="34" charset="0"/>
                          <a:cs typeface="Arial" pitchFamily="34" charset="0"/>
                        </a:rPr>
                        <a:t>IOPs</a:t>
                      </a:r>
                      <a:endParaRPr lang="en-US" sz="1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i="1" kern="0" dirty="0" err="1" smtClean="0">
                          <a:latin typeface="Times New Roman"/>
                          <a:ea typeface="Arial" charset="0"/>
                          <a:cs typeface="Times New Roman"/>
                        </a:rPr>
                        <a:t>Werdell</a:t>
                      </a:r>
                      <a:endParaRPr lang="en-US" sz="19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416293"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latin typeface="Arial" pitchFamily="34" charset="0"/>
                          <a:cs typeface="Arial" pitchFamily="34" charset="0"/>
                        </a:rPr>
                        <a:t>SST (11um)</a:t>
                      </a:r>
                      <a:endParaRPr lang="en-US" sz="1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Minnett</a:t>
                      </a:r>
                      <a:r>
                        <a:rPr lang="en-US" sz="19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(Kilpatrick)</a:t>
                      </a:r>
                      <a:endParaRPr lang="en-US" sz="19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6293"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latin typeface="Arial" pitchFamily="34" charset="0"/>
                          <a:cs typeface="Arial" pitchFamily="34" charset="0"/>
                        </a:rPr>
                        <a:t>SST (4um)</a:t>
                      </a:r>
                      <a:endParaRPr lang="en-US" sz="1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Minnett</a:t>
                      </a:r>
                      <a:r>
                        <a:rPr lang="en-US" sz="19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(Kilpatrick)</a:t>
                      </a:r>
                    </a:p>
                  </a:txBody>
                  <a:tcPr marL="76200" marR="76200" marT="36095" marB="36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Picture 5" descr="atbd1.tif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631"/>
          <a:stretch/>
        </p:blipFill>
        <p:spPr>
          <a:xfrm>
            <a:off x="5181600" y="1955171"/>
            <a:ext cx="3505200" cy="4598029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6948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51317"/>
            <a:ext cx="8229600" cy="639763"/>
          </a:xfrm>
        </p:spPr>
        <p:txBody>
          <a:bodyPr/>
          <a:lstStyle/>
          <a:p>
            <a:r>
              <a:rPr lang="en-US" dirty="0" smtClean="0"/>
              <a:t>Instruments and Calibration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303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R2014.0 </a:t>
            </a:r>
            <a:r>
              <a:rPr lang="en-US" dirty="0" err="1" smtClean="0"/>
              <a:t>SeaWiFS</a:t>
            </a:r>
            <a:r>
              <a:rPr lang="en-US" dirty="0" smtClean="0"/>
              <a:t> Calibration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8037"/>
            <a:ext cx="8229600" cy="544036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enhanced tracking of dark offset changes (now tracking at the sub-count level, using per detector measurements from </a:t>
            </a:r>
            <a:r>
              <a:rPr lang="en-US" dirty="0" err="1" smtClean="0">
                <a:solidFill>
                  <a:schemeClr val="tx1"/>
                </a:solidFill>
              </a:rPr>
              <a:t>intergain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cal</a:t>
            </a:r>
            <a:r>
              <a:rPr lang="en-US" dirty="0" smtClean="0">
                <a:solidFill>
                  <a:schemeClr val="tx1"/>
                </a:solidFill>
              </a:rPr>
              <a:t>).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correction for time-dependent change in system spectral response due to spectral dependence of long-term </a:t>
            </a:r>
            <a:r>
              <a:rPr lang="en-US" dirty="0" err="1" smtClean="0">
                <a:solidFill>
                  <a:schemeClr val="tx1"/>
                </a:solidFill>
              </a:rPr>
              <a:t>responsivity</a:t>
            </a:r>
            <a:r>
              <a:rPr lang="en-US" dirty="0" smtClean="0">
                <a:solidFill>
                  <a:schemeClr val="tx1"/>
                </a:solidFill>
              </a:rPr>
              <a:t> change (&gt;20% in NIR, 3% in blue). Largest impact at 865nm (0.6% life of mission).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updated correction for differences in degradation of the lunar and earth-view commanded gain for the 765nm channel.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828800"/>
            <a:ext cx="6096000" cy="1981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73490" y="2614465"/>
            <a:ext cx="157206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Offset (Counts)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81400" y="1642646"/>
            <a:ext cx="2005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865nm Dark Offsets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66773" y="3124200"/>
            <a:ext cx="85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edian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71773" y="1981200"/>
            <a:ext cx="85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edian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362200" y="2756855"/>
            <a:ext cx="4648200" cy="0"/>
          </a:xfrm>
          <a:prstGeom prst="line">
            <a:avLst/>
          </a:prstGeom>
          <a:ln>
            <a:solidFill>
              <a:srgbClr val="0F6FC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298765" y="1981200"/>
            <a:ext cx="0" cy="1524000"/>
          </a:xfrm>
          <a:prstGeom prst="line">
            <a:avLst/>
          </a:prstGeom>
          <a:ln>
            <a:solidFill>
              <a:srgbClr val="0F6FC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357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/>
          <a:lstStyle/>
          <a:p>
            <a:r>
              <a:rPr lang="en-US" dirty="0" err="1" smtClean="0"/>
              <a:t>SeaWiFS</a:t>
            </a:r>
            <a:r>
              <a:rPr lang="en-US" dirty="0" smtClean="0"/>
              <a:t> R2010.0 Radiometric Instability Issue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 descr="sr2010.0m_olig_angstro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656" y="1156368"/>
            <a:ext cx="3429000" cy="25717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14856" y="941136"/>
            <a:ext cx="2667000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52D0B"/>
                </a:solidFill>
              </a:rPr>
              <a:t>Angstrom</a:t>
            </a:r>
            <a:endParaRPr lang="en-US" dirty="0">
              <a:solidFill>
                <a:srgbClr val="052D0B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057656" y="1295400"/>
            <a:ext cx="3429000" cy="5367754"/>
            <a:chOff x="1057656" y="1295400"/>
            <a:chExt cx="3429000" cy="5367754"/>
          </a:xfrm>
        </p:grpSpPr>
        <p:pic>
          <p:nvPicPr>
            <p:cNvPr id="7" name="Picture 6" descr="sr2010.0m_olig_Rrs_555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7656" y="3857625"/>
              <a:ext cx="3429000" cy="25717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514856" y="3637214"/>
              <a:ext cx="2667000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052D0B"/>
                  </a:solidFill>
                </a:rPr>
                <a:t>Rrs</a:t>
              </a:r>
              <a:r>
                <a:rPr lang="en-US" dirty="0" smtClean="0">
                  <a:solidFill>
                    <a:srgbClr val="052D0B"/>
                  </a:solidFill>
                </a:rPr>
                <a:t>(555)</a:t>
              </a:r>
              <a:endParaRPr lang="en-US" dirty="0">
                <a:solidFill>
                  <a:srgbClr val="052D0B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flipV="1">
              <a:off x="3115056" y="1295400"/>
              <a:ext cx="0" cy="48768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514856" y="6324600"/>
              <a:ext cx="2667000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Time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715256" y="941136"/>
            <a:ext cx="3438144" cy="5722018"/>
            <a:chOff x="4715256" y="941136"/>
            <a:chExt cx="3438144" cy="5722018"/>
          </a:xfrm>
        </p:grpSpPr>
        <p:pic>
          <p:nvPicPr>
            <p:cNvPr id="19" name="Picture 18" descr="sr2010.0m_olig_Rrs_443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5256" y="3858288"/>
              <a:ext cx="3438144" cy="2578608"/>
            </a:xfrm>
            <a:prstGeom prst="rect">
              <a:avLst/>
            </a:prstGeom>
          </p:spPr>
        </p:pic>
        <p:pic>
          <p:nvPicPr>
            <p:cNvPr id="3" name="Picture 2" descr="sr2010.0m_olig_chlor_a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5256" y="1155192"/>
              <a:ext cx="3438144" cy="257860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172456" y="941136"/>
              <a:ext cx="2667000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52D0B"/>
                  </a:solidFill>
                </a:rPr>
                <a:t>Chlorophyll</a:t>
              </a:r>
              <a:endParaRPr lang="en-US" dirty="0">
                <a:solidFill>
                  <a:srgbClr val="052D0B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172456" y="3637214"/>
              <a:ext cx="2667000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052D0B"/>
                  </a:solidFill>
                </a:rPr>
                <a:t>Rrs</a:t>
              </a:r>
              <a:r>
                <a:rPr lang="en-US" dirty="0" smtClean="0">
                  <a:solidFill>
                    <a:srgbClr val="052D0B"/>
                  </a:solidFill>
                </a:rPr>
                <a:t>(443)</a:t>
              </a:r>
              <a:endParaRPr lang="en-US" dirty="0">
                <a:solidFill>
                  <a:srgbClr val="052D0B"/>
                </a:solidFill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 flipV="1">
              <a:off x="6772656" y="1295400"/>
              <a:ext cx="0" cy="48768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5172456" y="6324600"/>
              <a:ext cx="2667000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Time</a:t>
              </a:r>
              <a:endParaRPr lang="en-US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390374" y="457200"/>
            <a:ext cx="6382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determined to be due to 1-count shift </a:t>
            </a:r>
            <a:r>
              <a:rPr lang="en-US" sz="2000" dirty="0">
                <a:solidFill>
                  <a:srgbClr val="000000"/>
                </a:solidFill>
              </a:rPr>
              <a:t>in </a:t>
            </a:r>
            <a:r>
              <a:rPr lang="en-US" sz="2000" dirty="0" err="1" smtClean="0">
                <a:solidFill>
                  <a:srgbClr val="000000"/>
                </a:solidFill>
              </a:rPr>
              <a:t>avg</a:t>
            </a:r>
            <a:r>
              <a:rPr lang="en-US" sz="2000" dirty="0" smtClean="0">
                <a:solidFill>
                  <a:srgbClr val="000000"/>
                </a:solidFill>
              </a:rPr>
              <a:t> dark </a:t>
            </a:r>
            <a:r>
              <a:rPr lang="en-US" sz="2000" dirty="0">
                <a:solidFill>
                  <a:srgbClr val="000000"/>
                </a:solidFill>
              </a:rPr>
              <a:t>offset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1811346" y="3568688"/>
            <a:ext cx="4746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global mean clear-water </a:t>
            </a:r>
            <a:r>
              <a:rPr lang="en-US" sz="2000" dirty="0"/>
              <a:t>anomaly </a:t>
            </a:r>
            <a:r>
              <a:rPr lang="en-US" sz="2000" dirty="0" smtClean="0"/>
              <a:t>trends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552222" y="4081046"/>
            <a:ext cx="6296378" cy="1986732"/>
            <a:chOff x="1552222" y="4081046"/>
            <a:chExt cx="6296378" cy="1986732"/>
          </a:xfrm>
        </p:grpSpPr>
        <p:grpSp>
          <p:nvGrpSpPr>
            <p:cNvPr id="24" name="Group 23"/>
            <p:cNvGrpSpPr/>
            <p:nvPr/>
          </p:nvGrpSpPr>
          <p:grpSpPr>
            <a:xfrm>
              <a:off x="1552222" y="4086578"/>
              <a:ext cx="6254045" cy="1981200"/>
              <a:chOff x="1552222" y="4086578"/>
              <a:chExt cx="6254045" cy="1981200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>
                <a:off x="1552222" y="4086578"/>
                <a:ext cx="2590800" cy="0"/>
              </a:xfrm>
              <a:prstGeom prst="line">
                <a:avLst/>
              </a:prstGeom>
              <a:ln>
                <a:solidFill>
                  <a:srgbClr val="008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1557867" y="6067778"/>
                <a:ext cx="2590800" cy="0"/>
              </a:xfrm>
              <a:prstGeom prst="line">
                <a:avLst/>
              </a:prstGeom>
              <a:ln>
                <a:solidFill>
                  <a:srgbClr val="008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5209822" y="4809066"/>
                <a:ext cx="2590800" cy="0"/>
              </a:xfrm>
              <a:prstGeom prst="line">
                <a:avLst/>
              </a:prstGeom>
              <a:ln>
                <a:solidFill>
                  <a:srgbClr val="008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5215467" y="5334000"/>
                <a:ext cx="2590800" cy="0"/>
              </a:xfrm>
              <a:prstGeom prst="line">
                <a:avLst/>
              </a:prstGeom>
              <a:ln>
                <a:solidFill>
                  <a:srgbClr val="008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/>
            <p:cNvSpPr txBox="1"/>
            <p:nvPr/>
          </p:nvSpPr>
          <p:spPr>
            <a:xfrm>
              <a:off x="3475840" y="4081046"/>
              <a:ext cx="7151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+3e-4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527337" y="5715000"/>
              <a:ext cx="6636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8000"/>
                  </a:solidFill>
                </a:rPr>
                <a:t>-</a:t>
              </a:r>
              <a:r>
                <a:rPr lang="en-US" dirty="0" smtClean="0">
                  <a:solidFill>
                    <a:srgbClr val="008000"/>
                  </a:solidFill>
                </a:rPr>
                <a:t>3e-4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133440" y="4504492"/>
              <a:ext cx="7151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+3e-4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184937" y="5300246"/>
              <a:ext cx="6636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8000"/>
                  </a:solidFill>
                </a:rPr>
                <a:t>-</a:t>
              </a:r>
              <a:r>
                <a:rPr lang="en-US" dirty="0" smtClean="0">
                  <a:solidFill>
                    <a:srgbClr val="008000"/>
                  </a:solidFill>
                </a:rPr>
                <a:t>3e-4</a:t>
              </a:r>
              <a:endParaRPr lang="en-US" dirty="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33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107_olig_Rrs_555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656" y="3859518"/>
            <a:ext cx="3429000" cy="2571750"/>
          </a:xfrm>
          <a:prstGeom prst="rect">
            <a:avLst/>
          </a:prstGeom>
        </p:spPr>
      </p:pic>
      <p:pic>
        <p:nvPicPr>
          <p:cNvPr id="5" name="Picture 4" descr="st107_olig_Rrs_443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5256" y="3859518"/>
            <a:ext cx="3438144" cy="2578608"/>
          </a:xfrm>
          <a:prstGeom prst="rect">
            <a:avLst/>
          </a:prstGeom>
        </p:spPr>
      </p:pic>
      <p:pic>
        <p:nvPicPr>
          <p:cNvPr id="6" name="Picture 5" descr="st107_olig_chlor_a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5256" y="1155192"/>
            <a:ext cx="3438144" cy="2578608"/>
          </a:xfrm>
          <a:prstGeom prst="rect">
            <a:avLst/>
          </a:prstGeom>
        </p:spPr>
      </p:pic>
      <p:pic>
        <p:nvPicPr>
          <p:cNvPr id="7" name="Picture 6" descr="st107_olig_angstrom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656" y="1155192"/>
            <a:ext cx="3429000" cy="25717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0"/>
            <a:ext cx="8458200" cy="914400"/>
          </a:xfrm>
        </p:spPr>
        <p:txBody>
          <a:bodyPr/>
          <a:lstStyle/>
          <a:p>
            <a:r>
              <a:rPr lang="en-US" dirty="0" err="1" smtClean="0"/>
              <a:t>SeaWiFS</a:t>
            </a:r>
            <a:r>
              <a:rPr lang="en-US" dirty="0" smtClean="0"/>
              <a:t> </a:t>
            </a:r>
            <a:r>
              <a:rPr lang="en-US" dirty="0"/>
              <a:t>R2014.0 </a:t>
            </a:r>
            <a:r>
              <a:rPr lang="en-US" dirty="0" smtClean="0"/>
              <a:t>Recalibration (1)</a:t>
            </a:r>
            <a:br>
              <a:rPr lang="en-US" dirty="0" smtClean="0"/>
            </a:br>
            <a:r>
              <a:rPr lang="en-US" sz="2000" dirty="0" smtClean="0">
                <a:solidFill>
                  <a:srgbClr val="000000"/>
                </a:solidFill>
              </a:rPr>
              <a:t>sub-count dark-offset changes determined from </a:t>
            </a:r>
            <a:r>
              <a:rPr lang="en-US" sz="2000" dirty="0" err="1" smtClean="0">
                <a:solidFill>
                  <a:srgbClr val="000000"/>
                </a:solidFill>
              </a:rPr>
              <a:t>intergain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cal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14856" y="941136"/>
            <a:ext cx="2667000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52D0B"/>
                </a:solidFill>
              </a:rPr>
              <a:t>Angstrom</a:t>
            </a:r>
            <a:endParaRPr lang="en-US" dirty="0">
              <a:solidFill>
                <a:srgbClr val="052D0B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72456" y="941136"/>
            <a:ext cx="2667000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52D0B"/>
                </a:solidFill>
              </a:rPr>
              <a:t>Chlorophyll</a:t>
            </a:r>
            <a:endParaRPr lang="en-US" dirty="0">
              <a:solidFill>
                <a:srgbClr val="052D0B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14856" y="3637214"/>
            <a:ext cx="2667000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52D0B"/>
                </a:solidFill>
              </a:rPr>
              <a:t>Rrs</a:t>
            </a:r>
            <a:r>
              <a:rPr lang="en-US" dirty="0" smtClean="0">
                <a:solidFill>
                  <a:srgbClr val="052D0B"/>
                </a:solidFill>
              </a:rPr>
              <a:t>(555)</a:t>
            </a:r>
            <a:endParaRPr lang="en-US" dirty="0">
              <a:solidFill>
                <a:srgbClr val="052D0B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72456" y="3637214"/>
            <a:ext cx="2667000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52D0B"/>
                </a:solidFill>
              </a:rPr>
              <a:t>Rrs</a:t>
            </a:r>
            <a:r>
              <a:rPr lang="en-US" dirty="0" smtClean="0">
                <a:solidFill>
                  <a:srgbClr val="052D0B"/>
                </a:solidFill>
              </a:rPr>
              <a:t>(443)</a:t>
            </a:r>
            <a:endParaRPr lang="en-US" dirty="0">
              <a:solidFill>
                <a:srgbClr val="052D0B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115056" y="1295400"/>
            <a:ext cx="0" cy="4876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772656" y="1295400"/>
            <a:ext cx="0" cy="4876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514856" y="6324600"/>
            <a:ext cx="2667000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172456" y="6324600"/>
            <a:ext cx="2667000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1811346" y="3568688"/>
            <a:ext cx="4746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global mean clear-water </a:t>
            </a:r>
            <a:r>
              <a:rPr lang="en-US" sz="2000" dirty="0"/>
              <a:t>anomaly </a:t>
            </a:r>
            <a:r>
              <a:rPr lang="en-US" sz="2000" dirty="0" smtClean="0"/>
              <a:t>trends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1552222" y="4086578"/>
            <a:ext cx="2590800" cy="0"/>
          </a:xfrm>
          <a:prstGeom prst="line">
            <a:avLst/>
          </a:prstGeom>
          <a:ln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557867" y="6067778"/>
            <a:ext cx="2590800" cy="0"/>
          </a:xfrm>
          <a:prstGeom prst="line">
            <a:avLst/>
          </a:prstGeom>
          <a:ln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209822" y="4820356"/>
            <a:ext cx="2590800" cy="0"/>
          </a:xfrm>
          <a:prstGeom prst="line">
            <a:avLst/>
          </a:prstGeom>
          <a:ln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215467" y="5342466"/>
            <a:ext cx="2590800" cy="0"/>
          </a:xfrm>
          <a:prstGeom prst="line">
            <a:avLst/>
          </a:prstGeom>
          <a:ln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475840" y="4081046"/>
            <a:ext cx="7151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+3e-4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27337" y="5715000"/>
            <a:ext cx="663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-</a:t>
            </a:r>
            <a:r>
              <a:rPr lang="en-US" dirty="0" smtClean="0">
                <a:solidFill>
                  <a:srgbClr val="008000"/>
                </a:solidFill>
              </a:rPr>
              <a:t>3e-4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33440" y="4504492"/>
            <a:ext cx="7151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+3e-4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84937" y="5300246"/>
            <a:ext cx="663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-</a:t>
            </a:r>
            <a:r>
              <a:rPr lang="en-US" dirty="0" smtClean="0">
                <a:solidFill>
                  <a:srgbClr val="008000"/>
                </a:solidFill>
              </a:rPr>
              <a:t>3e-4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138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r2014.0m_olig_angstro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1163659"/>
            <a:ext cx="3438144" cy="2578608"/>
          </a:xfrm>
          <a:prstGeom prst="rect">
            <a:avLst/>
          </a:prstGeom>
        </p:spPr>
      </p:pic>
      <p:pic>
        <p:nvPicPr>
          <p:cNvPr id="8" name="Picture 7" descr="sr2014.0m_olig_Rrs_555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3864620"/>
            <a:ext cx="3438144" cy="2578608"/>
          </a:xfrm>
          <a:prstGeom prst="rect">
            <a:avLst/>
          </a:prstGeom>
        </p:spPr>
      </p:pic>
      <p:pic>
        <p:nvPicPr>
          <p:cNvPr id="11" name="Picture 10" descr="sr2014.0m_olig_chlor_a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1163659"/>
            <a:ext cx="3438144" cy="2578608"/>
          </a:xfrm>
          <a:prstGeom prst="rect">
            <a:avLst/>
          </a:prstGeom>
        </p:spPr>
      </p:pic>
      <p:pic>
        <p:nvPicPr>
          <p:cNvPr id="27" name="Picture 26" descr="sr2014.0m_olig_Rrs_443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3864620"/>
            <a:ext cx="3438144" cy="257860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0"/>
            <a:ext cx="8458200" cy="914400"/>
          </a:xfrm>
        </p:spPr>
        <p:txBody>
          <a:bodyPr/>
          <a:lstStyle/>
          <a:p>
            <a:r>
              <a:rPr lang="en-US" dirty="0" err="1" smtClean="0"/>
              <a:t>SeaWiFS</a:t>
            </a:r>
            <a:r>
              <a:rPr lang="en-US" dirty="0" smtClean="0"/>
              <a:t> </a:t>
            </a:r>
            <a:r>
              <a:rPr lang="en-US" dirty="0"/>
              <a:t>R2014.0 </a:t>
            </a:r>
            <a:r>
              <a:rPr lang="en-US" dirty="0" smtClean="0"/>
              <a:t>Recalibration (2)</a:t>
            </a:r>
            <a:br>
              <a:rPr lang="en-US" dirty="0" smtClean="0"/>
            </a:br>
            <a:r>
              <a:rPr lang="en-US" sz="2000" dirty="0" smtClean="0">
                <a:solidFill>
                  <a:srgbClr val="000000"/>
                </a:solidFill>
              </a:rPr>
              <a:t>correct for effect of changing system spectral response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14856" y="941136"/>
            <a:ext cx="2667000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52D0B"/>
                </a:solidFill>
              </a:rPr>
              <a:t>Angstrom</a:t>
            </a:r>
            <a:endParaRPr lang="en-US" dirty="0">
              <a:solidFill>
                <a:srgbClr val="052D0B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72456" y="941136"/>
            <a:ext cx="2667000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52D0B"/>
                </a:solidFill>
              </a:rPr>
              <a:t>Chlorophyll</a:t>
            </a:r>
            <a:endParaRPr lang="en-US" dirty="0">
              <a:solidFill>
                <a:srgbClr val="052D0B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14856" y="3637214"/>
            <a:ext cx="2667000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52D0B"/>
                </a:solidFill>
              </a:rPr>
              <a:t>Rrs</a:t>
            </a:r>
            <a:r>
              <a:rPr lang="en-US" dirty="0" smtClean="0">
                <a:solidFill>
                  <a:srgbClr val="052D0B"/>
                </a:solidFill>
              </a:rPr>
              <a:t>(555)</a:t>
            </a:r>
            <a:endParaRPr lang="en-US" dirty="0">
              <a:solidFill>
                <a:srgbClr val="052D0B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72456" y="3637214"/>
            <a:ext cx="2667000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52D0B"/>
                </a:solidFill>
              </a:rPr>
              <a:t>Rrs</a:t>
            </a:r>
            <a:r>
              <a:rPr lang="en-US" dirty="0" smtClean="0">
                <a:solidFill>
                  <a:srgbClr val="052D0B"/>
                </a:solidFill>
              </a:rPr>
              <a:t>(443)</a:t>
            </a:r>
            <a:endParaRPr lang="en-US" dirty="0">
              <a:solidFill>
                <a:srgbClr val="052D0B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115056" y="1295400"/>
            <a:ext cx="0" cy="4876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772656" y="1295400"/>
            <a:ext cx="0" cy="4876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514856" y="6324600"/>
            <a:ext cx="2667000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172456" y="6324600"/>
            <a:ext cx="2667000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1811346" y="3568688"/>
            <a:ext cx="4746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global mean clear-water </a:t>
            </a:r>
            <a:r>
              <a:rPr lang="en-US" sz="2000" dirty="0"/>
              <a:t>anomaly </a:t>
            </a:r>
            <a:r>
              <a:rPr lang="en-US" sz="2000" dirty="0" smtClean="0"/>
              <a:t>trends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1552222" y="4086578"/>
            <a:ext cx="2590800" cy="0"/>
          </a:xfrm>
          <a:prstGeom prst="line">
            <a:avLst/>
          </a:prstGeom>
          <a:ln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557867" y="6067778"/>
            <a:ext cx="2590800" cy="0"/>
          </a:xfrm>
          <a:prstGeom prst="line">
            <a:avLst/>
          </a:prstGeom>
          <a:ln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209822" y="4820356"/>
            <a:ext cx="2590800" cy="0"/>
          </a:xfrm>
          <a:prstGeom prst="line">
            <a:avLst/>
          </a:prstGeom>
          <a:ln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215467" y="5342466"/>
            <a:ext cx="2590800" cy="0"/>
          </a:xfrm>
          <a:prstGeom prst="line">
            <a:avLst/>
          </a:prstGeom>
          <a:ln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475840" y="4081046"/>
            <a:ext cx="7151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+3e-4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27337" y="5715000"/>
            <a:ext cx="663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-</a:t>
            </a:r>
            <a:r>
              <a:rPr lang="en-US" dirty="0" smtClean="0">
                <a:solidFill>
                  <a:srgbClr val="008000"/>
                </a:solidFill>
              </a:rPr>
              <a:t>3e-4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33440" y="4504492"/>
            <a:ext cx="7151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+3e-4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84937" y="5300246"/>
            <a:ext cx="663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-</a:t>
            </a:r>
            <a:r>
              <a:rPr lang="en-US" dirty="0" smtClean="0">
                <a:solidFill>
                  <a:srgbClr val="008000"/>
                </a:solidFill>
              </a:rPr>
              <a:t>3e-4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C8FDDB-5B28-314E-8672-11810456DC47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92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95350"/>
            <a:ext cx="7772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Program Scientist (S-NPP &amp; MODIS, etc., etc.)</a:t>
            </a:r>
          </a:p>
          <a:p>
            <a:pPr marL="457200" lvl="1" indent="0">
              <a:buNone/>
            </a:pPr>
            <a:r>
              <a:rPr lang="en-US" dirty="0" smtClean="0"/>
              <a:t>Paula </a:t>
            </a:r>
            <a:r>
              <a:rPr lang="en-US" dirty="0" err="1" smtClean="0"/>
              <a:t>Bontempi</a:t>
            </a:r>
            <a:endParaRPr lang="en-US" dirty="0" smtClean="0"/>
          </a:p>
          <a:p>
            <a:pPr marL="457200" lvl="1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dirty="0" smtClean="0"/>
              <a:t>Science Team Leaders</a:t>
            </a:r>
          </a:p>
          <a:p>
            <a:pPr marL="457200" lvl="1" indent="0">
              <a:buNone/>
            </a:pPr>
            <a:r>
              <a:rPr lang="en-US" dirty="0" smtClean="0"/>
              <a:t>Michael King (MODIS)</a:t>
            </a:r>
          </a:p>
          <a:p>
            <a:pPr marL="457200" lvl="1" indent="0">
              <a:buNone/>
            </a:pPr>
            <a:r>
              <a:rPr lang="en-US" dirty="0" smtClean="0"/>
              <a:t>Jim Gleason (VIIRS, S-NPP Project Scientist) </a:t>
            </a:r>
          </a:p>
          <a:p>
            <a:pPr marL="457200" lvl="1" indent="0">
              <a:buNone/>
            </a:pPr>
            <a:endParaRPr lang="en-US" sz="1000" dirty="0" smtClean="0"/>
          </a:p>
          <a:p>
            <a:pPr marL="0" indent="0">
              <a:buNone/>
            </a:pPr>
            <a:r>
              <a:rPr lang="en-US" dirty="0"/>
              <a:t>Science Team </a:t>
            </a:r>
            <a:r>
              <a:rPr lang="en-US" dirty="0" smtClean="0"/>
              <a:t>Ocean Discipline Leaders</a:t>
            </a:r>
          </a:p>
          <a:p>
            <a:pPr marL="457200" lvl="1" indent="0">
              <a:buNone/>
            </a:pPr>
            <a:r>
              <a:rPr lang="en-US" dirty="0" smtClean="0"/>
              <a:t>Bryan Franz (MODIS)</a:t>
            </a:r>
          </a:p>
          <a:p>
            <a:pPr marL="457200" lvl="1" indent="0">
              <a:buNone/>
            </a:pPr>
            <a:r>
              <a:rPr lang="en-US" dirty="0" smtClean="0"/>
              <a:t>Carlos Del Castillo (VIIRS)</a:t>
            </a:r>
          </a:p>
          <a:p>
            <a:pPr marL="457200" lvl="1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dirty="0" smtClean="0"/>
              <a:t>Ocean SIPS (MODIS &amp; VIIRS, Implementation and Processing)</a:t>
            </a:r>
          </a:p>
          <a:p>
            <a:pPr marL="457200" lvl="1" indent="0">
              <a:buNone/>
            </a:pPr>
            <a:r>
              <a:rPr lang="en-US" dirty="0" smtClean="0"/>
              <a:t>Gene Feldman &amp; Bryan Franz</a:t>
            </a:r>
          </a:p>
          <a:p>
            <a:pPr marL="457200" lvl="1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dirty="0" smtClean="0"/>
              <a:t>DAAC (MODIS &amp; VIIRS, Archive and Distribution)</a:t>
            </a:r>
          </a:p>
          <a:p>
            <a:pPr marL="457200" lvl="1" indent="0">
              <a:buNone/>
            </a:pPr>
            <a:r>
              <a:rPr lang="en-US" dirty="0" smtClean="0"/>
              <a:t>OB.DAAC (Gene Feldman &amp; Sean Bailey, Ocean Color)</a:t>
            </a:r>
          </a:p>
          <a:p>
            <a:pPr marL="457200" lvl="1" indent="0">
              <a:buNone/>
            </a:pPr>
            <a:r>
              <a:rPr lang="en-US" dirty="0" smtClean="0"/>
              <a:t>PO.DAAC (Robert </a:t>
            </a:r>
            <a:r>
              <a:rPr lang="en-US" dirty="0" err="1" smtClean="0"/>
              <a:t>Toaz</a:t>
            </a:r>
            <a:r>
              <a:rPr lang="en-US" dirty="0"/>
              <a:t> </a:t>
            </a:r>
            <a:r>
              <a:rPr lang="en-US" dirty="0" smtClean="0"/>
              <a:t>&amp; Ed Armstrong, SST)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3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104A84"/>
                </a:solidFill>
                <a:latin typeface="Arial" charset="0"/>
                <a:cs typeface="Arial" charset="0"/>
              </a:rPr>
              <a:t>Science Team Organization</a:t>
            </a:r>
            <a:endParaRPr lang="en-US" dirty="0">
              <a:solidFill>
                <a:srgbClr val="104A84"/>
              </a:solidFill>
              <a:latin typeface="Arial" charset="0"/>
              <a:cs typeface="Arial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274762" y="717550"/>
            <a:ext cx="6650038" cy="14288"/>
          </a:xfrm>
          <a:prstGeom prst="line">
            <a:avLst/>
          </a:prstGeom>
          <a:ln>
            <a:solidFill>
              <a:srgbClr val="104A8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701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639763"/>
          </a:xfrm>
        </p:spPr>
        <p:txBody>
          <a:bodyPr/>
          <a:lstStyle/>
          <a:p>
            <a:r>
              <a:rPr lang="en-US" dirty="0" smtClean="0"/>
              <a:t>MODIS calibration: Aqua and Terra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066800"/>
            <a:ext cx="8153400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OBPG uses MCST calibration as starting point for MODIS Aqua, then applies minor corrections derived from a </a:t>
            </a:r>
            <a:r>
              <a:rPr lang="en-US" sz="2000" dirty="0" smtClean="0"/>
              <a:t>cross-calibration </a:t>
            </a:r>
            <a:r>
              <a:rPr lang="en-US" sz="2000" dirty="0"/>
              <a:t>of MODIS Aqua to its own </a:t>
            </a:r>
            <a:r>
              <a:rPr lang="en-US" sz="2000" dirty="0" smtClean="0"/>
              <a:t>Level-3</a:t>
            </a:r>
            <a:r>
              <a:rPr lang="en-US" sz="2400" dirty="0"/>
              <a:t>. </a:t>
            </a:r>
            <a:endParaRPr lang="en-US" sz="2400" dirty="0" smtClean="0"/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/>
              <a:buChar char="•"/>
            </a:pPr>
            <a:endParaRPr lang="en-US" sz="2400" dirty="0"/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MODIS Terra calibration difficult due to extreme degradation (primary mirror and solar diffuser)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OBPG uses MCST calibration as starting point for MODIS Terra, then overwrites it with cross-calibration to </a:t>
            </a:r>
            <a:r>
              <a:rPr lang="en-US" sz="2000" dirty="0" err="1" smtClean="0"/>
              <a:t>SeaWiFS</a:t>
            </a:r>
            <a:r>
              <a:rPr lang="en-US" sz="2000" dirty="0" smtClean="0"/>
              <a:t> (up to Jan. 2004) and MODIS Aqua afterwards. A temporally changing polarization correction is derived and applied as well. Only correction to NIR bands is striping reduction. </a:t>
            </a:r>
          </a:p>
        </p:txBody>
      </p:sp>
    </p:spTree>
    <p:extLst>
      <p:ext uri="{BB962C8B-B14F-4D97-AF65-F5344CB8AC3E}">
        <p14:creationId xmlns:p14="http://schemas.microsoft.com/office/powerpoint/2010/main" val="429289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3"/>
          </a:xfrm>
        </p:spPr>
        <p:txBody>
          <a:bodyPr/>
          <a:lstStyle/>
          <a:p>
            <a:r>
              <a:rPr lang="en-US" dirty="0" smtClean="0"/>
              <a:t>MODIS calibration: Aqua trends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4191000"/>
            <a:ext cx="82296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MODIS Aqua gain trends for the short wavelengths vary strongly with scan angle, mirror sides are similar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MCST uses lunar measurements and desert sites for gain trending of 412-443nm bands 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NIR gain trending (with solar diffuser) is less of a concern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Cross-calibration correction is plotted (dashed), but small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143000"/>
            <a:ext cx="6705600" cy="24759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3657600"/>
            <a:ext cx="4114800" cy="406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62200" y="838200"/>
            <a:ext cx="812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412nm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198359" y="880646"/>
            <a:ext cx="812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869nm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5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3"/>
          </a:xfrm>
        </p:spPr>
        <p:txBody>
          <a:bodyPr/>
          <a:lstStyle/>
          <a:p>
            <a:r>
              <a:rPr lang="en-US" dirty="0" smtClean="0"/>
              <a:t>MODIS calibration: Terra trends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4450140"/>
            <a:ext cx="8305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Dashed lines include </a:t>
            </a:r>
            <a:r>
              <a:rPr lang="en-US" sz="2000" dirty="0" err="1" smtClean="0"/>
              <a:t>crosscalibration</a:t>
            </a:r>
            <a:r>
              <a:rPr lang="en-US" sz="2000" dirty="0" smtClean="0"/>
              <a:t> correction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MODIS Terra gain trends for the short wavelengths vary strongly with scan angle and mirror side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NIR gain trending (with solar </a:t>
            </a:r>
            <a:r>
              <a:rPr lang="en-US" sz="2000" dirty="0"/>
              <a:t>diffuser</a:t>
            </a:r>
            <a:r>
              <a:rPr lang="en-US" sz="2000" dirty="0" smtClean="0"/>
              <a:t>) is less of a concern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93170"/>
            <a:ext cx="7391400" cy="2769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3886200"/>
            <a:ext cx="41148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62200" y="838200"/>
            <a:ext cx="812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412nm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98359" y="880646"/>
            <a:ext cx="812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869nm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938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otresultsscan_axc38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1313543"/>
            <a:ext cx="7442200" cy="531585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6037"/>
            <a:ext cx="8229600" cy="1096963"/>
          </a:xfrm>
        </p:spPr>
        <p:txBody>
          <a:bodyPr/>
          <a:lstStyle/>
          <a:p>
            <a:r>
              <a:rPr lang="en-US" dirty="0" smtClean="0"/>
              <a:t>MODISA temporal </a:t>
            </a:r>
            <a:r>
              <a:rPr lang="en-US" dirty="0"/>
              <a:t>c</a:t>
            </a:r>
            <a:r>
              <a:rPr lang="en-US" dirty="0" smtClean="0"/>
              <a:t>orrection to response </a:t>
            </a:r>
            <a:r>
              <a:rPr lang="en-US" dirty="0"/>
              <a:t>v</a:t>
            </a:r>
            <a:r>
              <a:rPr lang="en-US" dirty="0" smtClean="0"/>
              <a:t>ersus </a:t>
            </a:r>
            <a:r>
              <a:rPr lang="en-US" dirty="0"/>
              <a:t>s</a:t>
            </a:r>
            <a:r>
              <a:rPr lang="en-US" dirty="0" smtClean="0"/>
              <a:t>can derived through flat-fielding calibration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76600" y="1828800"/>
            <a:ext cx="641121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76600" y="2819400"/>
            <a:ext cx="641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57600" y="6290846"/>
            <a:ext cx="2274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</a:t>
            </a:r>
            <a:r>
              <a:rPr lang="en-US" sz="2000" dirty="0" smtClean="0"/>
              <a:t>can pixel number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103108" y="3545515"/>
            <a:ext cx="1448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Gain (M11)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600200" y="1200090"/>
            <a:ext cx="2667000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412 nm (ms1, det1)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334000" y="1219200"/>
            <a:ext cx="2667000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443 nm (ms1, det1)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0" y="3867090"/>
            <a:ext cx="2667000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667 nm (ms1, det1)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676400" y="3886200"/>
            <a:ext cx="2667000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547 nm (ms1, det1)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010400" y="1871246"/>
            <a:ext cx="641121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239000" y="2971800"/>
            <a:ext cx="641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674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7"/>
            <a:ext cx="8229600" cy="868363"/>
          </a:xfrm>
        </p:spPr>
        <p:txBody>
          <a:bodyPr/>
          <a:lstStyle/>
          <a:p>
            <a:r>
              <a:rPr lang="en-US" dirty="0" smtClean="0"/>
              <a:t>MODIST correction to RVS and polarization sensitivity derived through cross-calibration</a:t>
            </a:r>
            <a:endParaRPr lang="en-US" dirty="0"/>
          </a:p>
        </p:txBody>
      </p:sp>
      <p:pic>
        <p:nvPicPr>
          <p:cNvPr id="3" name="Picture 2" descr="m13_412.sma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4144269"/>
            <a:ext cx="3163824" cy="2332731"/>
          </a:xfrm>
          <a:prstGeom prst="rect">
            <a:avLst/>
          </a:prstGeom>
        </p:spPr>
      </p:pic>
      <p:pic>
        <p:nvPicPr>
          <p:cNvPr id="4" name="Picture 3" descr="m12_412.sma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200" y="1676400"/>
            <a:ext cx="3061306" cy="2275417"/>
          </a:xfrm>
          <a:prstGeom prst="rect">
            <a:avLst/>
          </a:prstGeom>
        </p:spPr>
      </p:pic>
      <p:pic>
        <p:nvPicPr>
          <p:cNvPr id="5" name="Picture 4" descr="M11_412.sm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096" y="1600200"/>
            <a:ext cx="4261104" cy="31672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6696" y="1524000"/>
            <a:ext cx="3429000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M11 (412 nm)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334000" y="1524000"/>
            <a:ext cx="3429000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</a:t>
            </a:r>
            <a:r>
              <a:rPr lang="en-US" sz="2000" dirty="0" smtClean="0"/>
              <a:t>12 (412 nm)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334000" y="4019490"/>
            <a:ext cx="3429000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m13 (412 nm)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066800" y="457200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Time (Years)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410200" y="630549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Time (Years)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3429000" y="3276600"/>
            <a:ext cx="903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</a:t>
            </a:r>
            <a:r>
              <a:rPr lang="en-US" dirty="0" err="1" smtClean="0"/>
              <a:t>side</a:t>
            </a:r>
            <a:r>
              <a:rPr lang="en-US" dirty="0" smtClean="0"/>
              <a:t> 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429000" y="2057400"/>
            <a:ext cx="903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</a:t>
            </a:r>
            <a:r>
              <a:rPr lang="en-US" dirty="0" err="1" smtClean="0"/>
              <a:t>side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0" y="5695890"/>
            <a:ext cx="4299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Temporal trend at Solar Diffuser AOI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14559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VIIRS R2014.0 calibration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000000"/>
                </a:solidFill>
              </a:rPr>
              <a:t>Significantly improved instrument calibration</a:t>
            </a:r>
            <a:r>
              <a:rPr lang="en-US" dirty="0" smtClean="0">
                <a:solidFill>
                  <a:srgbClr val="000000"/>
                </a:solidFill>
              </a:rPr>
              <a:t> developed for ocean color through re-analysis of VIIRS prelaunch and on-orbit calibration.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AutoNum type="arabicParenR"/>
            </a:pPr>
            <a:r>
              <a:rPr lang="en-US" dirty="0" smtClean="0">
                <a:solidFill>
                  <a:srgbClr val="000000"/>
                </a:solidFill>
              </a:rPr>
              <a:t>Based on solar calibration, corrected with lunar calibration.</a:t>
            </a:r>
          </a:p>
          <a:p>
            <a:pPr marL="457200" indent="-457200">
              <a:buAutoNum type="arabicParenR"/>
            </a:pPr>
            <a:endParaRPr lang="en-US" sz="1000" dirty="0" smtClean="0">
              <a:solidFill>
                <a:srgbClr val="000000"/>
              </a:solidFill>
            </a:endParaRPr>
          </a:p>
          <a:p>
            <a:pPr marL="457200" indent="-457200">
              <a:buAutoNum type="arabicParenR"/>
            </a:pPr>
            <a:r>
              <a:rPr lang="en-US" dirty="0" smtClean="0">
                <a:solidFill>
                  <a:srgbClr val="000000"/>
                </a:solidFill>
              </a:rPr>
              <a:t>Incorporating advancements in solar and lunar calibrator knowledge </a:t>
            </a:r>
            <a:r>
              <a:rPr lang="en-US" dirty="0">
                <a:solidFill>
                  <a:srgbClr val="000000"/>
                </a:solidFill>
              </a:rPr>
              <a:t>(solar diffuser stability, solar </a:t>
            </a:r>
            <a:r>
              <a:rPr lang="en-US" dirty="0" smtClean="0">
                <a:solidFill>
                  <a:srgbClr val="000000"/>
                </a:solidFill>
              </a:rPr>
              <a:t>unit vector fix, lunar </a:t>
            </a:r>
            <a:r>
              <a:rPr lang="en-US" dirty="0" err="1" smtClean="0">
                <a:solidFill>
                  <a:srgbClr val="000000"/>
                </a:solidFill>
              </a:rPr>
              <a:t>libration</a:t>
            </a:r>
            <a:r>
              <a:rPr lang="en-US" dirty="0" smtClean="0">
                <a:solidFill>
                  <a:srgbClr val="000000"/>
                </a:solidFill>
              </a:rPr>
              <a:t> corrections, etc.).</a:t>
            </a:r>
          </a:p>
          <a:p>
            <a:pPr marL="457200" indent="-457200">
              <a:buAutoNum type="arabicParenR"/>
            </a:pPr>
            <a:endParaRPr lang="en-US" sz="1000" dirty="0" smtClean="0">
              <a:solidFill>
                <a:srgbClr val="000000"/>
              </a:solidFill>
            </a:endParaRPr>
          </a:p>
          <a:p>
            <a:pPr marL="457200" indent="-457200">
              <a:buAutoNum type="arabicParenR"/>
            </a:pPr>
            <a:r>
              <a:rPr lang="en-US" dirty="0" smtClean="0">
                <a:solidFill>
                  <a:srgbClr val="000000"/>
                </a:solidFill>
              </a:rPr>
              <a:t>implemented as a continuous calibration model that allows for extrapolation into the future (improved NRT calibration quality).</a:t>
            </a:r>
          </a:p>
          <a:p>
            <a:pPr marL="457200" indent="-457200">
              <a:buAutoNum type="arabicParenR"/>
            </a:pPr>
            <a:endParaRPr lang="en-US" sz="1000" dirty="0" smtClean="0">
              <a:solidFill>
                <a:srgbClr val="000000"/>
              </a:solidFill>
            </a:endParaRPr>
          </a:p>
          <a:p>
            <a:pPr marL="457200" indent="-457200">
              <a:buAutoNum type="arabicParenR"/>
            </a:pPr>
            <a:r>
              <a:rPr lang="en-US" dirty="0" smtClean="0">
                <a:solidFill>
                  <a:srgbClr val="000000"/>
                </a:solidFill>
              </a:rPr>
              <a:t>Including corrections for relative detector and mirror-side calibration to reduce image striping artifacts.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10CB3-01D4-6946-8DDA-BCF9621DFBFB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09600" y="5410200"/>
            <a:ext cx="7924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Robert E. </a:t>
            </a:r>
            <a:r>
              <a:rPr lang="en-US" sz="1400" i="1" dirty="0" err="1"/>
              <a:t>Eplee</a:t>
            </a:r>
            <a:r>
              <a:rPr lang="en-US" sz="1400" i="1" dirty="0"/>
              <a:t>, Kevin R. </a:t>
            </a:r>
            <a:r>
              <a:rPr lang="en-US" sz="1400" i="1" dirty="0" err="1"/>
              <a:t>Turpie</a:t>
            </a:r>
            <a:r>
              <a:rPr lang="en-US" sz="1400" i="1" dirty="0"/>
              <a:t>, Gerhard Meister, Frederick S. </a:t>
            </a:r>
            <a:r>
              <a:rPr lang="en-US" sz="1400" i="1" dirty="0" err="1"/>
              <a:t>Patt</a:t>
            </a:r>
            <a:r>
              <a:rPr lang="en-US" sz="1400" i="1" dirty="0"/>
              <a:t>, Bryan A. Franz, and Sean W. Bailey, "On-orbit calibration of the </a:t>
            </a:r>
            <a:r>
              <a:rPr lang="en-US" sz="1400" i="1" dirty="0" err="1"/>
              <a:t>Suomi</a:t>
            </a:r>
            <a:r>
              <a:rPr lang="en-US" sz="1400" i="1" dirty="0"/>
              <a:t> National Polar-Orbiting Partnership Visible Infrared Imaging Radiometer Suite for ocean color applications," Appl. Opt. 54, 1984-2006 (2015)</a:t>
            </a:r>
          </a:p>
        </p:txBody>
      </p:sp>
    </p:spTree>
    <p:extLst>
      <p:ext uri="{BB962C8B-B14F-4D97-AF65-F5344CB8AC3E}">
        <p14:creationId xmlns:p14="http://schemas.microsoft.com/office/powerpoint/2010/main" val="3189724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stomShape 1"/>
          <p:cNvSpPr txBox="1">
            <a:spLocks/>
          </p:cNvSpPr>
          <p:nvPr/>
        </p:nvSpPr>
        <p:spPr>
          <a:xfrm>
            <a:off x="304800" y="152400"/>
            <a:ext cx="8382000" cy="60960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solidFill>
                  <a:srgbClr val="0F4984"/>
                </a:solidFill>
                <a:latin typeface="Arial"/>
                <a:ea typeface="+mj-ea"/>
                <a:cs typeface="+mj-cs"/>
              </a:rPr>
              <a:t>VIIRS Band M5-M7 Calibration Time Series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F498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 descr="lunar_vnirvf_20160517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4400"/>
            <a:ext cx="4389120" cy="2926080"/>
          </a:xfrm>
          <a:prstGeom prst="rect">
            <a:avLst/>
          </a:prstGeom>
        </p:spPr>
      </p:pic>
      <p:pic>
        <p:nvPicPr>
          <p:cNvPr id="13" name="Picture 12" descr="solar_vnirpf_20160518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0" y="914400"/>
            <a:ext cx="4389120" cy="2926080"/>
          </a:xfrm>
          <a:prstGeom prst="rect">
            <a:avLst/>
          </a:prstGeom>
        </p:spPr>
      </p:pic>
      <p:pic>
        <p:nvPicPr>
          <p:cNvPr id="14" name="Picture 13" descr="solar_lunar_compxpb_20160518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931920"/>
            <a:ext cx="4389120" cy="2926080"/>
          </a:xfrm>
          <a:prstGeom prst="rect">
            <a:avLst/>
          </a:prstGeom>
        </p:spPr>
      </p:pic>
      <p:pic>
        <p:nvPicPr>
          <p:cNvPr id="15" name="Picture 14" descr="solar_vnirxf_20160518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0" y="3931920"/>
            <a:ext cx="4389120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35479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stomShape 1"/>
          <p:cNvSpPr txBox="1">
            <a:spLocks/>
          </p:cNvSpPr>
          <p:nvPr/>
        </p:nvSpPr>
        <p:spPr>
          <a:xfrm>
            <a:off x="304800" y="152400"/>
            <a:ext cx="8382000" cy="60960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solidFill>
                  <a:srgbClr val="0F4984"/>
                </a:solidFill>
                <a:latin typeface="Arial"/>
                <a:ea typeface="+mj-ea"/>
                <a:cs typeface="+mj-cs"/>
              </a:rPr>
              <a:t>VIIRS Band M1-M4 Calibration Time Series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F498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 descr="lunar_vnir1vf_20160517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4400"/>
            <a:ext cx="4389120" cy="2926080"/>
          </a:xfrm>
          <a:prstGeom prst="rect">
            <a:avLst/>
          </a:prstGeom>
        </p:spPr>
      </p:pic>
      <p:pic>
        <p:nvPicPr>
          <p:cNvPr id="11" name="Picture 10" descr="solar_vnir1pf_20160518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0" y="914400"/>
            <a:ext cx="4389120" cy="2926080"/>
          </a:xfrm>
          <a:prstGeom prst="rect">
            <a:avLst/>
          </a:prstGeom>
        </p:spPr>
      </p:pic>
      <p:pic>
        <p:nvPicPr>
          <p:cNvPr id="13" name="Picture 12" descr="solar_lunar_compxpa_20160518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31920"/>
            <a:ext cx="4389120" cy="2926080"/>
          </a:xfrm>
          <a:prstGeom prst="rect">
            <a:avLst/>
          </a:prstGeom>
        </p:spPr>
      </p:pic>
      <p:pic>
        <p:nvPicPr>
          <p:cNvPr id="14" name="Picture 13" descr="solar_vnir1xf_20160518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0" y="3931920"/>
            <a:ext cx="4389120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7597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r2013.1m_olig_chlor_a.sma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133600"/>
            <a:ext cx="3810000" cy="2857500"/>
          </a:xfrm>
          <a:prstGeom prst="rect">
            <a:avLst/>
          </a:prstGeom>
        </p:spPr>
      </p:pic>
      <p:pic>
        <p:nvPicPr>
          <p:cNvPr id="4" name="Picture 3" descr="vr2013.1m_olig_Rrs_551.sma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3848100"/>
            <a:ext cx="3810000" cy="2857500"/>
          </a:xfrm>
          <a:prstGeom prst="rect">
            <a:avLst/>
          </a:prstGeom>
        </p:spPr>
      </p:pic>
      <p:pic>
        <p:nvPicPr>
          <p:cNvPr id="3" name="Picture 2" descr="vr2013.1m_olig_Rrs_443.sm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838200"/>
            <a:ext cx="3810000" cy="2857500"/>
          </a:xfrm>
          <a:prstGeom prst="rect">
            <a:avLst/>
          </a:prstGeom>
        </p:spPr>
      </p:pic>
      <p:sp>
        <p:nvSpPr>
          <p:cNvPr id="972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04A84"/>
                </a:solidFill>
                <a:latin typeface="Arial" charset="0"/>
                <a:cs typeface="Arial" charset="0"/>
              </a:rPr>
              <a:t>VIIRS </a:t>
            </a:r>
            <a:r>
              <a:rPr lang="en-US" dirty="0">
                <a:solidFill>
                  <a:srgbClr val="104A84"/>
                </a:solidFill>
                <a:latin typeface="Arial" charset="0"/>
                <a:cs typeface="Arial" charset="0"/>
              </a:rPr>
              <a:t>Clear-Water </a:t>
            </a:r>
            <a:r>
              <a:rPr lang="en-US" dirty="0" err="1">
                <a:solidFill>
                  <a:srgbClr val="104A84"/>
                </a:solidFill>
                <a:latin typeface="Arial" charset="0"/>
                <a:cs typeface="Arial" charset="0"/>
              </a:rPr>
              <a:t>Rrs</a:t>
            </a:r>
            <a:r>
              <a:rPr lang="en-US" dirty="0">
                <a:solidFill>
                  <a:srgbClr val="104A84"/>
                </a:solidFill>
                <a:latin typeface="Arial" charset="0"/>
                <a:cs typeface="Arial" charset="0"/>
              </a:rPr>
              <a:t> Anomaly Trends</a:t>
            </a:r>
          </a:p>
        </p:txBody>
      </p:sp>
      <p:sp>
        <p:nvSpPr>
          <p:cNvPr id="97288" name="TextBox 10"/>
          <p:cNvSpPr txBox="1">
            <a:spLocks noChangeArrowheads="1"/>
          </p:cNvSpPr>
          <p:nvPr/>
        </p:nvSpPr>
        <p:spPr bwMode="auto">
          <a:xfrm>
            <a:off x="5992813" y="2579688"/>
            <a:ext cx="1338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800">
                <a:solidFill>
                  <a:srgbClr val="000000"/>
                </a:solidFill>
              </a:rPr>
              <a:t>Chlorophyll</a:t>
            </a:r>
          </a:p>
        </p:txBody>
      </p:sp>
      <p:sp>
        <p:nvSpPr>
          <p:cNvPr id="97289" name="TextBox 11"/>
          <p:cNvSpPr txBox="1">
            <a:spLocks noChangeArrowheads="1"/>
          </p:cNvSpPr>
          <p:nvPr/>
        </p:nvSpPr>
        <p:spPr bwMode="auto">
          <a:xfrm>
            <a:off x="1990725" y="1276350"/>
            <a:ext cx="1082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800" dirty="0" err="1">
                <a:solidFill>
                  <a:srgbClr val="000000"/>
                </a:solidFill>
              </a:rPr>
              <a:t>Rrs</a:t>
            </a:r>
            <a:r>
              <a:rPr lang="en-US" sz="1800" dirty="0">
                <a:solidFill>
                  <a:srgbClr val="000000"/>
                </a:solidFill>
              </a:rPr>
              <a:t>(443)</a:t>
            </a:r>
          </a:p>
        </p:txBody>
      </p:sp>
      <p:sp>
        <p:nvSpPr>
          <p:cNvPr id="97290" name="TextBox 12"/>
          <p:cNvSpPr txBox="1">
            <a:spLocks noChangeArrowheads="1"/>
          </p:cNvSpPr>
          <p:nvPr/>
        </p:nvSpPr>
        <p:spPr bwMode="auto">
          <a:xfrm>
            <a:off x="1958975" y="4300538"/>
            <a:ext cx="10825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800" dirty="0" err="1">
                <a:solidFill>
                  <a:srgbClr val="000000"/>
                </a:solidFill>
              </a:rPr>
              <a:t>Rrs</a:t>
            </a:r>
            <a:r>
              <a:rPr lang="en-US" sz="1800" dirty="0">
                <a:solidFill>
                  <a:srgbClr val="000000"/>
                </a:solidFill>
              </a:rPr>
              <a:t>(</a:t>
            </a:r>
            <a:r>
              <a:rPr lang="en-US" sz="1800" dirty="0" smtClean="0">
                <a:solidFill>
                  <a:srgbClr val="000000"/>
                </a:solidFill>
              </a:rPr>
              <a:t>551)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9729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4579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87E292D4-A40B-8248-A60A-EC67835F65D1}" type="slidenum">
              <a:rPr lang="en-US" sz="1400">
                <a:solidFill>
                  <a:srgbClr val="000000"/>
                </a:solidFill>
              </a:rPr>
              <a:pPr/>
              <a:t>78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19818" y="990600"/>
            <a:ext cx="30588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F4984"/>
                </a:solidFill>
              </a:rPr>
              <a:t>Before Reprocessing</a:t>
            </a:r>
          </a:p>
          <a:p>
            <a:pPr algn="ctr"/>
            <a:r>
              <a:rPr lang="en-US" sz="2400" dirty="0" smtClean="0">
                <a:solidFill>
                  <a:srgbClr val="0F4984"/>
                </a:solidFill>
              </a:rPr>
              <a:t>R2013.1</a:t>
            </a:r>
            <a:endParaRPr lang="en-US" sz="2400" dirty="0">
              <a:solidFill>
                <a:srgbClr val="0F49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149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r2014.0m_olig_Rrs_443.sma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838200"/>
            <a:ext cx="3810000" cy="2857500"/>
          </a:xfrm>
          <a:prstGeom prst="rect">
            <a:avLst/>
          </a:prstGeom>
        </p:spPr>
      </p:pic>
      <p:pic>
        <p:nvPicPr>
          <p:cNvPr id="7" name="Picture 6" descr="vr2014.0m_olig_Rrs_551.sma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3848100"/>
            <a:ext cx="3810000" cy="2857500"/>
          </a:xfrm>
          <a:prstGeom prst="rect">
            <a:avLst/>
          </a:prstGeom>
        </p:spPr>
      </p:pic>
      <p:pic>
        <p:nvPicPr>
          <p:cNvPr id="8" name="Picture 7" descr="vr2014.0m_olig_chlor_a.sm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133600"/>
            <a:ext cx="3810000" cy="2857500"/>
          </a:xfrm>
          <a:prstGeom prst="rect">
            <a:avLst/>
          </a:prstGeom>
        </p:spPr>
      </p:pic>
      <p:sp>
        <p:nvSpPr>
          <p:cNvPr id="972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04A84"/>
                </a:solidFill>
                <a:latin typeface="Arial" charset="0"/>
                <a:cs typeface="Arial" charset="0"/>
              </a:rPr>
              <a:t>VIIRS </a:t>
            </a:r>
            <a:r>
              <a:rPr lang="en-US" dirty="0">
                <a:solidFill>
                  <a:srgbClr val="104A84"/>
                </a:solidFill>
                <a:latin typeface="Arial" charset="0"/>
                <a:cs typeface="Arial" charset="0"/>
              </a:rPr>
              <a:t>Clear-Water </a:t>
            </a:r>
            <a:r>
              <a:rPr lang="en-US" dirty="0" err="1">
                <a:solidFill>
                  <a:srgbClr val="104A84"/>
                </a:solidFill>
                <a:latin typeface="Arial" charset="0"/>
                <a:cs typeface="Arial" charset="0"/>
              </a:rPr>
              <a:t>Rrs</a:t>
            </a:r>
            <a:r>
              <a:rPr lang="en-US" dirty="0">
                <a:solidFill>
                  <a:srgbClr val="104A84"/>
                </a:solidFill>
                <a:latin typeface="Arial" charset="0"/>
                <a:cs typeface="Arial" charset="0"/>
              </a:rPr>
              <a:t> Anomaly Trends</a:t>
            </a:r>
          </a:p>
        </p:txBody>
      </p:sp>
      <p:sp>
        <p:nvSpPr>
          <p:cNvPr id="97288" name="TextBox 10"/>
          <p:cNvSpPr txBox="1">
            <a:spLocks noChangeArrowheads="1"/>
          </p:cNvSpPr>
          <p:nvPr/>
        </p:nvSpPr>
        <p:spPr bwMode="auto">
          <a:xfrm>
            <a:off x="5992813" y="2579688"/>
            <a:ext cx="1338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800">
                <a:solidFill>
                  <a:srgbClr val="000000"/>
                </a:solidFill>
              </a:rPr>
              <a:t>Chlorophyll</a:t>
            </a:r>
          </a:p>
        </p:txBody>
      </p:sp>
      <p:sp>
        <p:nvSpPr>
          <p:cNvPr id="97289" name="TextBox 11"/>
          <p:cNvSpPr txBox="1">
            <a:spLocks noChangeArrowheads="1"/>
          </p:cNvSpPr>
          <p:nvPr/>
        </p:nvSpPr>
        <p:spPr bwMode="auto">
          <a:xfrm>
            <a:off x="1990725" y="1276350"/>
            <a:ext cx="1082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800" dirty="0" err="1">
                <a:solidFill>
                  <a:srgbClr val="000000"/>
                </a:solidFill>
              </a:rPr>
              <a:t>Rrs</a:t>
            </a:r>
            <a:r>
              <a:rPr lang="en-US" sz="1800" dirty="0">
                <a:solidFill>
                  <a:srgbClr val="000000"/>
                </a:solidFill>
              </a:rPr>
              <a:t>(443)</a:t>
            </a:r>
          </a:p>
        </p:txBody>
      </p:sp>
      <p:sp>
        <p:nvSpPr>
          <p:cNvPr id="97290" name="TextBox 12"/>
          <p:cNvSpPr txBox="1">
            <a:spLocks noChangeArrowheads="1"/>
          </p:cNvSpPr>
          <p:nvPr/>
        </p:nvSpPr>
        <p:spPr bwMode="auto">
          <a:xfrm>
            <a:off x="1958975" y="4300538"/>
            <a:ext cx="10825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800" dirty="0" err="1">
                <a:solidFill>
                  <a:srgbClr val="000000"/>
                </a:solidFill>
              </a:rPr>
              <a:t>Rrs</a:t>
            </a:r>
            <a:r>
              <a:rPr lang="en-US" sz="1800" dirty="0">
                <a:solidFill>
                  <a:srgbClr val="000000"/>
                </a:solidFill>
              </a:rPr>
              <a:t>(</a:t>
            </a:r>
            <a:r>
              <a:rPr lang="en-US" sz="1800" dirty="0" smtClean="0">
                <a:solidFill>
                  <a:srgbClr val="000000"/>
                </a:solidFill>
              </a:rPr>
              <a:t>551)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9729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4579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87E292D4-A40B-8248-A60A-EC67835F65D1}" type="slidenum">
              <a:rPr lang="en-US" sz="1400">
                <a:solidFill>
                  <a:srgbClr val="000000"/>
                </a:solidFill>
              </a:rPr>
              <a:pPr/>
              <a:t>79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41822" y="990600"/>
            <a:ext cx="28147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F4984"/>
                </a:solidFill>
              </a:rPr>
              <a:t>After Reprocessing</a:t>
            </a:r>
          </a:p>
          <a:p>
            <a:pPr algn="ctr"/>
            <a:r>
              <a:rPr lang="en-US" sz="2400" dirty="0" smtClean="0">
                <a:solidFill>
                  <a:srgbClr val="0F4984"/>
                </a:solidFill>
              </a:rPr>
              <a:t>R2014.0</a:t>
            </a:r>
            <a:endParaRPr lang="en-US" sz="2400" dirty="0">
              <a:solidFill>
                <a:srgbClr val="0F49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752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Calibri"/>
              </a:rPr>
              <a:t>Views of Our Planets” Forever stamps featuring iconic images of the planets in our solar system, including the well-known “Blue Marble” image of Earth. New “Pluto Explored”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0"/>
            <a:ext cx="8864600" cy="5359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576320"/>
            <a:ext cx="91791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Views of Our Planets” Forever stamps featuring iconic images of the planets in our solar system, </a:t>
            </a:r>
            <a:endParaRPr lang="en-US" sz="1800" dirty="0" smtClea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including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the well-known “Blue Marble” image of 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Earth” were released on 31 May 2016 at the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World Stamp Show in New York City, an international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gathering of stamp collectors 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that occurs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only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once each decade in the 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U.S. with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more than 250,000 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visitors attending.</a:t>
            </a:r>
          </a:p>
        </p:txBody>
      </p:sp>
    </p:spTree>
    <p:extLst>
      <p:ext uri="{BB962C8B-B14F-4D97-AF65-F5344CB8AC3E}">
        <p14:creationId xmlns:p14="http://schemas.microsoft.com/office/powerpoint/2010/main" val="88642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Norman</a:t>
            </a: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399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623" y="6211669"/>
            <a:ext cx="8861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Norman </a:t>
            </a:r>
            <a:r>
              <a:rPr lang="en-US" sz="1800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Kuring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of the OBPG created the new “Blue Marble” using data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taken by 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VIIRS on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the </a:t>
            </a:r>
            <a:endParaRPr lang="en-US" sz="1800" dirty="0" smtClea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NOAA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/NASA </a:t>
            </a:r>
            <a:r>
              <a:rPr lang="en-US" sz="1800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Suomi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NPP satellite soon after it began orbiting our home planet in 2011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0225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20720733</TotalTime>
  <Words>4211</Words>
  <Application>Microsoft Macintosh PowerPoint</Application>
  <PresentationFormat>On-screen Show (4:3)</PresentationFormat>
  <Paragraphs>1091</Paragraphs>
  <Slides>79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2" baseType="lpstr">
      <vt:lpstr>Default Design</vt:lpstr>
      <vt:lpstr>Office Theme</vt:lpstr>
      <vt:lpstr>Document</vt:lpstr>
      <vt:lpstr>PowerPoint Presentation</vt:lpstr>
      <vt:lpstr>Contents</vt:lpstr>
      <vt:lpstr>PowerPoint Presentation</vt:lpstr>
      <vt:lpstr>PowerPoint Presentation</vt:lpstr>
      <vt:lpstr>Follow-up Discussions (5:30, Denizens)</vt:lpstr>
      <vt:lpstr>PowerPoint Presentation</vt:lpstr>
      <vt:lpstr>Science Team Organization</vt:lpstr>
      <vt:lpstr>PowerPoint Presentation</vt:lpstr>
      <vt:lpstr>PowerPoint Presentation</vt:lpstr>
      <vt:lpstr>Instrument Status</vt:lpstr>
      <vt:lpstr>MODIS Sensor Degradation</vt:lpstr>
      <vt:lpstr>VIIRS Sensor Degradation</vt:lpstr>
      <vt:lpstr>Processing Status</vt:lpstr>
      <vt:lpstr>VIIRS Level-1 Redevelopment</vt:lpstr>
      <vt:lpstr>VIIRS Level-1 Redevelopment</vt:lpstr>
      <vt:lpstr>MODIS and VIIRS SST Status</vt:lpstr>
      <vt:lpstr>R2014.0 Multi-Mission Ocean Color Reprocessing</vt:lpstr>
      <vt:lpstr>PowerPoint Presentation</vt:lpstr>
      <vt:lpstr>IOP Product Suite</vt:lpstr>
      <vt:lpstr>Action for Team Members</vt:lpstr>
      <vt:lpstr>PowerPoint Presentation</vt:lpstr>
      <vt:lpstr>PowerPoint Presentation</vt:lpstr>
      <vt:lpstr>PowerPoint Presentation</vt:lpstr>
      <vt:lpstr>OC Product Consistency</vt:lpstr>
      <vt:lpstr>SeaWiFS &amp; MODISA Rrs(l) Deep-Water Time-Series showing good agreement </vt:lpstr>
      <vt:lpstr>MODIST &amp; MODISA Rrs(l) Deep-Water Time-Series showing “mostly” good agreement </vt:lpstr>
      <vt:lpstr>MODIST &amp; MODISA Rrs(l) Deep-Water Time-Series showing “mostly” good agreement </vt:lpstr>
      <vt:lpstr>MODISA &amp; VIIRS Rrs(l) Deep-Water Time-Series showing “good” agreement </vt:lpstr>
      <vt:lpstr>SeaWiFS &amp; MODISA Rrs(l) Clear-Water Time-Series showing “good” agreement </vt:lpstr>
      <vt:lpstr>MODIST &amp; MODISA Rrs(l) Clear-Water Time-Series showing “good” agreement </vt:lpstr>
      <vt:lpstr>MODISA &amp; VIIRS Rrs(l) Clear-Water Time-Series showing “good” agreement </vt:lpstr>
      <vt:lpstr>Rrs(l) Spectral Comparison common mission mean by water type</vt:lpstr>
      <vt:lpstr>SeaWiFS and MODISA R2014.0 Chlorophyll Clear-Water Time-Series</vt:lpstr>
      <vt:lpstr>SeaWiFS and MODISA R2014.0 Chlorophyll Deep-Water Time-Series</vt:lpstr>
      <vt:lpstr>MODISA and VIIRS R2014.0 Chlorophyll Clear-Water Time-Series</vt:lpstr>
      <vt:lpstr>MODISA and VIIRS R2014.0 Chlorophyll Deep-Water Time-Series</vt:lpstr>
      <vt:lpstr>Seasonal Chlorophyll Comparison (2015)</vt:lpstr>
      <vt:lpstr>Seasonal Chlorophyll Comparison (2005)</vt:lpstr>
      <vt:lpstr>OC Product Validation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Products</vt:lpstr>
      <vt:lpstr>Standard, Evaluation, and Test Products</vt:lpstr>
      <vt:lpstr>Current Evaluation Products</vt:lpstr>
      <vt:lpstr>Product Lifecycle from concept to standard product</vt:lpstr>
      <vt:lpstr>Uncertainties</vt:lpstr>
      <vt:lpstr>Rrs(l) Uncertainty</vt:lpstr>
      <vt:lpstr>Rrs(l) Uncertainty</vt:lpstr>
      <vt:lpstr>PowerPoint Presentation</vt:lpstr>
      <vt:lpstr>PowerPoint Presentation</vt:lpstr>
      <vt:lpstr>Product Documentation</vt:lpstr>
      <vt:lpstr>Product Documentation</vt:lpstr>
      <vt:lpstr>Product and Algorithm Description Document standardized elements</vt:lpstr>
      <vt:lpstr>PowerPoint Presentation</vt:lpstr>
      <vt:lpstr>Product Description Documents</vt:lpstr>
      <vt:lpstr>Algorithm Description</vt:lpstr>
      <vt:lpstr>Implementation Details</vt:lpstr>
      <vt:lpstr>Assessment</vt:lpstr>
      <vt:lpstr>Action for Team Members</vt:lpstr>
      <vt:lpstr>Instruments and Calibration</vt:lpstr>
      <vt:lpstr>R2014.0 SeaWiFS Calibration Changes</vt:lpstr>
      <vt:lpstr>SeaWiFS R2010.0 Radiometric Instability Issue</vt:lpstr>
      <vt:lpstr>SeaWiFS R2014.0 Recalibration (1) sub-count dark-offset changes determined from intergain cal</vt:lpstr>
      <vt:lpstr>SeaWiFS R2014.0 Recalibration (2) correct for effect of changing system spectral response</vt:lpstr>
      <vt:lpstr>MODIS calibration: Aqua and Terra</vt:lpstr>
      <vt:lpstr>MODIS calibration: Aqua trends</vt:lpstr>
      <vt:lpstr>MODIS calibration: Terra trends</vt:lpstr>
      <vt:lpstr>MODISA temporal correction to response versus scan derived through flat-fielding calibration</vt:lpstr>
      <vt:lpstr>MODIST correction to RVS and polarization sensitivity derived through cross-calibration</vt:lpstr>
      <vt:lpstr>VIIRS R2014.0 calibration</vt:lpstr>
      <vt:lpstr>PowerPoint Presentation</vt:lpstr>
      <vt:lpstr>PowerPoint Presentation</vt:lpstr>
      <vt:lpstr>VIIRS Clear-Water Rrs Anomaly Trends</vt:lpstr>
      <vt:lpstr>VIIRS Clear-Water Rrs Anomaly Trends</vt:lpstr>
    </vt:vector>
  </TitlesOfParts>
  <Company>B. Franz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Great Ocean Color Reprocessing </dc:title>
  <dc:creator>B. Franz</dc:creator>
  <cp:lastModifiedBy>Maccherone , Brandon F. (GSFC-619.0)[SCIENCE SYSTEMS AND APPLICATIONS INC]</cp:lastModifiedBy>
  <cp:revision>425</cp:revision>
  <cp:lastPrinted>2011-02-13T04:58:44Z</cp:lastPrinted>
  <dcterms:created xsi:type="dcterms:W3CDTF">2011-05-20T14:09:18Z</dcterms:created>
  <dcterms:modified xsi:type="dcterms:W3CDTF">2016-06-22T14:14:14Z</dcterms:modified>
</cp:coreProperties>
</file>