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ppt/notesSlides/notesSlide4.xml" ContentType="application/vnd.openxmlformats-officedocument.presentationml.notesSlide+xml"/>
  <Override PartName="/ppt/embeddings/oleObject3.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8"/>
  </p:notesMasterIdLst>
  <p:sldIdLst>
    <p:sldId id="257" r:id="rId4"/>
    <p:sldId id="286" r:id="rId5"/>
    <p:sldId id="287" r:id="rId6"/>
    <p:sldId id="288" r:id="rId7"/>
    <p:sldId id="296" r:id="rId8"/>
    <p:sldId id="278" r:id="rId9"/>
    <p:sldId id="290" r:id="rId10"/>
    <p:sldId id="291" r:id="rId11"/>
    <p:sldId id="304" r:id="rId12"/>
    <p:sldId id="292" r:id="rId13"/>
    <p:sldId id="293" r:id="rId14"/>
    <p:sldId id="294" r:id="rId15"/>
    <p:sldId id="298" r:id="rId16"/>
    <p:sldId id="299" r:id="rId17"/>
    <p:sldId id="295" r:id="rId18"/>
    <p:sldId id="300" r:id="rId19"/>
    <p:sldId id="301" r:id="rId20"/>
    <p:sldId id="302" r:id="rId21"/>
    <p:sldId id="303" r:id="rId22"/>
    <p:sldId id="282" r:id="rId23"/>
    <p:sldId id="284" r:id="rId24"/>
    <p:sldId id="283" r:id="rId25"/>
    <p:sldId id="297" r:id="rId26"/>
    <p:sldId id="28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0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9648" autoAdjust="0"/>
  </p:normalViewPr>
  <p:slideViewPr>
    <p:cSldViewPr>
      <p:cViewPr varScale="1">
        <p:scale>
          <a:sx n="68" d="100"/>
          <a:sy n="68" d="100"/>
        </p:scale>
        <p:origin x="-35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FE145F-C6F0-452B-9CF7-C100BE1F2A06}" type="datetimeFigureOut">
              <a:rPr lang="en-US" smtClean="0"/>
              <a:t>6/22/16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E01FD-62BB-4B2C-AFCF-21ACFDA91745}" type="slidenum">
              <a:rPr lang="en-US" smtClean="0"/>
              <a:t>‹#›</a:t>
            </a:fld>
            <a:endParaRPr lang="en-US"/>
          </a:p>
        </p:txBody>
      </p:sp>
    </p:spTree>
    <p:extLst>
      <p:ext uri="{BB962C8B-B14F-4D97-AF65-F5344CB8AC3E}">
        <p14:creationId xmlns:p14="http://schemas.microsoft.com/office/powerpoint/2010/main" val="3096796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6/22/16 10:14</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1727226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ME effects are clearly revealed in the up scan directions in two MODIS sensors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190099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ME effects are clearly revealed in the up scan directions in two MODIS sensors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4237448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6/22/16 10:14</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extLst>
      <p:ext uri="{BB962C8B-B14F-4D97-AF65-F5344CB8AC3E}">
        <p14:creationId xmlns:p14="http://schemas.microsoft.com/office/powerpoint/2010/main" val="2601961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6/22/16 10:14</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extLst>
      <p:ext uri="{BB962C8B-B14F-4D97-AF65-F5344CB8AC3E}">
        <p14:creationId xmlns:p14="http://schemas.microsoft.com/office/powerpoint/2010/main" val="26019611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6/22/16 10:14</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extLst>
      <p:ext uri="{BB962C8B-B14F-4D97-AF65-F5344CB8AC3E}">
        <p14:creationId xmlns:p14="http://schemas.microsoft.com/office/powerpoint/2010/main" val="2601961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6/22/16 10:14</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extLst>
      <p:ext uri="{BB962C8B-B14F-4D97-AF65-F5344CB8AC3E}">
        <p14:creationId xmlns:p14="http://schemas.microsoft.com/office/powerpoint/2010/main" val="2601961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6/22/16 10:14</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extLst>
      <p:ext uri="{BB962C8B-B14F-4D97-AF65-F5344CB8AC3E}">
        <p14:creationId xmlns:p14="http://schemas.microsoft.com/office/powerpoint/2010/main" val="3980761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p:spPr>
        <p:txBody>
          <a:bodyPr/>
          <a:lstStyle/>
          <a:p>
            <a:endParaRPr lang="en-US" altLang="en-US" smtClean="0"/>
          </a:p>
        </p:txBody>
      </p:sp>
      <p:sp>
        <p:nvSpPr>
          <p:cNvPr id="164868"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B04530-6041-491F-BB91-2C0C2EDE4245}" type="slidenum">
              <a:rPr lang="en-US" altLang="en-US" smtClean="0"/>
              <a:pPr/>
              <a:t>23</a:t>
            </a:fld>
            <a:endParaRPr lang="en-US" altLang="en-US" smtClean="0"/>
          </a:p>
        </p:txBody>
      </p:sp>
    </p:spTree>
    <p:extLst>
      <p:ext uri="{BB962C8B-B14F-4D97-AF65-F5344CB8AC3E}">
        <p14:creationId xmlns:p14="http://schemas.microsoft.com/office/powerpoint/2010/main" val="267971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xfrm>
            <a:off x="685800" y="4341813"/>
            <a:ext cx="5486400" cy="4116387"/>
          </a:xfrm>
          <a:noFill/>
        </p:spPr>
        <p:txBody>
          <a:bodyPr/>
          <a:lstStyle/>
          <a:p>
            <a:endParaRPr lang="en-US" altLang="en-US" smtClean="0"/>
          </a:p>
        </p:txBody>
      </p:sp>
    </p:spTree>
    <p:extLst>
      <p:ext uri="{BB962C8B-B14F-4D97-AF65-F5344CB8AC3E}">
        <p14:creationId xmlns:p14="http://schemas.microsoft.com/office/powerpoint/2010/main" val="3129586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xfrm>
            <a:off x="685800" y="4341813"/>
            <a:ext cx="5486400" cy="4116387"/>
          </a:xfrm>
          <a:noFill/>
        </p:spPr>
        <p:txBody>
          <a:bodyPr/>
          <a:lstStyle/>
          <a:p>
            <a:endParaRPr lang="en-US" altLang="en-US" smtClean="0"/>
          </a:p>
        </p:txBody>
      </p:sp>
    </p:spTree>
    <p:extLst>
      <p:ext uri="{BB962C8B-B14F-4D97-AF65-F5344CB8AC3E}">
        <p14:creationId xmlns:p14="http://schemas.microsoft.com/office/powerpoint/2010/main" val="2918319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xfrm>
            <a:off x="685800" y="4341813"/>
            <a:ext cx="5486400" cy="4116387"/>
          </a:xfrm>
          <a:noFill/>
        </p:spPr>
        <p:txBody>
          <a:bodyPr/>
          <a:lstStyle/>
          <a:p>
            <a:r>
              <a:rPr lang="en-US" altLang="en-US" smtClean="0"/>
              <a:t>Global seawifs data 2000-2004, monthly statistics: 5.06+-0.43% of ocean area is between 0.25 and 0.3.</a:t>
            </a:r>
          </a:p>
        </p:txBody>
      </p:sp>
    </p:spTree>
    <p:extLst>
      <p:ext uri="{BB962C8B-B14F-4D97-AF65-F5344CB8AC3E}">
        <p14:creationId xmlns:p14="http://schemas.microsoft.com/office/powerpoint/2010/main" val="3000313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p:spPr>
        <p:txBody>
          <a:bodyPr/>
          <a:lstStyle/>
          <a:p>
            <a:endParaRPr lang="en-US" altLang="en-US" smtClean="0"/>
          </a:p>
        </p:txBody>
      </p:sp>
      <p:sp>
        <p:nvSpPr>
          <p:cNvPr id="139268" name="Slide Number Placeholder 3"/>
          <p:cNvSpPr>
            <a:spLocks noGrp="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FCCB0AD-F377-4182-90DD-D1EB0D93FA5E}" type="slidenum">
              <a:rPr lang="en-US" altLang="en-US" smtClean="0"/>
              <a:pPr/>
              <a:t>5</a:t>
            </a:fld>
            <a:endParaRPr lang="en-US" altLang="en-US" smtClean="0"/>
          </a:p>
        </p:txBody>
      </p:sp>
    </p:spTree>
    <p:extLst>
      <p:ext uri="{BB962C8B-B14F-4D97-AF65-F5344CB8AC3E}">
        <p14:creationId xmlns:p14="http://schemas.microsoft.com/office/powerpoint/2010/main" val="79654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6/22/16 10:14</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extLst>
      <p:ext uri="{BB962C8B-B14F-4D97-AF65-F5344CB8AC3E}">
        <p14:creationId xmlns:p14="http://schemas.microsoft.com/office/powerpoint/2010/main" val="3980761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6/22/16 10:14</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extLst>
      <p:ext uri="{BB962C8B-B14F-4D97-AF65-F5344CB8AC3E}">
        <p14:creationId xmlns:p14="http://schemas.microsoft.com/office/powerpoint/2010/main" val="661478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6/22/16 10:14</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extLst>
      <p:ext uri="{BB962C8B-B14F-4D97-AF65-F5344CB8AC3E}">
        <p14:creationId xmlns:p14="http://schemas.microsoft.com/office/powerpoint/2010/main" val="1495733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6/22/16 10:14</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extLst>
      <p:ext uri="{BB962C8B-B14F-4D97-AF65-F5344CB8AC3E}">
        <p14:creationId xmlns:p14="http://schemas.microsoft.com/office/powerpoint/2010/main" val="2601961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 Id="rId3"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cstate="screen">
            <a:extLst>
              <a:ext uri="{28A0092B-C50C-407E-A947-70E740481C1C}">
                <a14:useLocalDpi xmlns:a14="http://schemas.microsoft.com/office/drawing/2010/main"/>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oceancolor.gsfc.nasa.gov/ANALYSIS/PROCTEST/aOCI2m_sOCI2m/" TargetMode="External"/><Relationship Id="rId6" Type="http://schemas.openxmlformats.org/officeDocument/2006/relationships/hyperlink" Target="http://oceancolor.gsfc.nasa.gov/ANALYSIS/PROCTEST/vOCI2m_aOCI2m/" TargetMode="External"/><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1.bin"/><Relationship Id="rId5" Type="http://schemas.openxmlformats.org/officeDocument/2006/relationships/image" Target="../media/image4.w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8.png"/><Relationship Id="rId6" Type="http://schemas.openxmlformats.org/officeDocument/2006/relationships/image" Target="../media/image7.png"/><Relationship Id="rId7"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2.bin"/><Relationship Id="rId5" Type="http://schemas.openxmlformats.org/officeDocument/2006/relationships/image" Target="../media/image5.w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3.bin"/><Relationship Id="rId5" Type="http://schemas.openxmlformats.org/officeDocument/2006/relationships/image" Target="../media/image6.wmf"/><Relationship Id="rId1" Type="http://schemas.openxmlformats.org/officeDocument/2006/relationships/vmlDrawing" Target="../drawings/vmlDrawing3.vml"/><Relationship Id="rId2"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371601"/>
            <a:ext cx="8922544" cy="685800"/>
          </a:xfrm>
        </p:spPr>
        <p:txBody>
          <a:bodyPr/>
          <a:lstStyle/>
          <a:p>
            <a:pPr algn="ctr"/>
            <a:r>
              <a:rPr lang="en-US" sz="3600" dirty="0" smtClean="0">
                <a:latin typeface="Arial Black" pitchFamily="34" charset="0"/>
              </a:rPr>
              <a:t>Updates on the OCI </a:t>
            </a:r>
            <a:r>
              <a:rPr lang="en-US" sz="3600" dirty="0" err="1" smtClean="0">
                <a:latin typeface="Arial Black" pitchFamily="34" charset="0"/>
              </a:rPr>
              <a:t>Chl</a:t>
            </a:r>
            <a:r>
              <a:rPr lang="en-US" sz="3600" dirty="0" smtClean="0">
                <a:latin typeface="Arial Black" pitchFamily="34" charset="0"/>
              </a:rPr>
              <a:t> algorithm</a:t>
            </a:r>
            <a:endParaRPr lang="en-US" sz="3600" dirty="0">
              <a:effectLst/>
            </a:endParaRPr>
          </a:p>
        </p:txBody>
      </p:sp>
      <p:sp>
        <p:nvSpPr>
          <p:cNvPr id="3" name="Subtitle 2"/>
          <p:cNvSpPr>
            <a:spLocks noGrp="1"/>
          </p:cNvSpPr>
          <p:nvPr>
            <p:ph type="subTitle" idx="1"/>
          </p:nvPr>
        </p:nvSpPr>
        <p:spPr>
          <a:xfrm>
            <a:off x="533400" y="2209800"/>
            <a:ext cx="8229600" cy="3352800"/>
          </a:xfrm>
        </p:spPr>
        <p:txBody>
          <a:bodyPr>
            <a:normAutofit/>
          </a:bodyPr>
          <a:lstStyle/>
          <a:p>
            <a:r>
              <a:rPr lang="en-US" sz="2800" dirty="0" err="1" smtClean="0"/>
              <a:t>Chuanmin</a:t>
            </a:r>
            <a:r>
              <a:rPr lang="en-US" sz="2800" dirty="0" smtClean="0"/>
              <a:t> Hu</a:t>
            </a:r>
            <a:r>
              <a:rPr lang="en-US" sz="2800" baseline="30000" dirty="0" smtClean="0"/>
              <a:t>1</a:t>
            </a:r>
            <a:r>
              <a:rPr lang="en-US" sz="2800" dirty="0" smtClean="0"/>
              <a:t>, </a:t>
            </a:r>
            <a:r>
              <a:rPr lang="en-US" sz="2800" dirty="0" err="1" smtClean="0"/>
              <a:t>Lian</a:t>
            </a:r>
            <a:r>
              <a:rPr lang="en-US" sz="2800" dirty="0" smtClean="0"/>
              <a:t> Feng</a:t>
            </a:r>
            <a:r>
              <a:rPr lang="en-US" sz="2800" baseline="30000" dirty="0" smtClean="0"/>
              <a:t>1</a:t>
            </a:r>
            <a:r>
              <a:rPr lang="en-US" sz="2800" dirty="0" smtClean="0"/>
              <a:t>, </a:t>
            </a:r>
            <a:r>
              <a:rPr lang="en-US" sz="2800" dirty="0" err="1" smtClean="0"/>
              <a:t>Zhongping</a:t>
            </a:r>
            <a:r>
              <a:rPr lang="en-US" sz="2800" dirty="0" smtClean="0"/>
              <a:t> Lee</a:t>
            </a:r>
            <a:r>
              <a:rPr lang="en-US" sz="2800" baseline="30000" dirty="0" smtClean="0"/>
              <a:t>2</a:t>
            </a:r>
            <a:r>
              <a:rPr lang="en-US" sz="2800" dirty="0" smtClean="0"/>
              <a:t>, Bryan Franz</a:t>
            </a:r>
            <a:r>
              <a:rPr lang="en-US" sz="2800" baseline="30000" dirty="0" smtClean="0"/>
              <a:t>3</a:t>
            </a:r>
          </a:p>
          <a:p>
            <a:endParaRPr lang="en-US" dirty="0" smtClean="0"/>
          </a:p>
          <a:p>
            <a:pPr algn="ctr"/>
            <a:r>
              <a:rPr lang="en-US" sz="2800" baseline="30000" dirty="0" smtClean="0"/>
              <a:t>1</a:t>
            </a:r>
            <a:r>
              <a:rPr lang="en-US" sz="2800" dirty="0" smtClean="0"/>
              <a:t>University of South Florida</a:t>
            </a:r>
          </a:p>
          <a:p>
            <a:pPr algn="ctr"/>
            <a:r>
              <a:rPr lang="en-US" sz="2800" baseline="30000" dirty="0" smtClean="0"/>
              <a:t>2</a:t>
            </a:r>
            <a:r>
              <a:rPr lang="en-US" sz="2800" dirty="0" smtClean="0"/>
              <a:t>University of Massachusetts Boston</a:t>
            </a:r>
          </a:p>
          <a:p>
            <a:pPr algn="ctr"/>
            <a:r>
              <a:rPr lang="en-US" sz="2800" baseline="30000" dirty="0" smtClean="0"/>
              <a:t>3</a:t>
            </a:r>
            <a:r>
              <a:rPr lang="en-US" sz="2800" dirty="0" smtClean="0"/>
              <a:t>NASA OBPG</a:t>
            </a:r>
          </a:p>
          <a:p>
            <a:pPr algn="ctr"/>
            <a:endParaRPr lang="en-US" sz="2800" dirty="0"/>
          </a:p>
          <a:p>
            <a:pPr algn="ctr"/>
            <a:r>
              <a:rPr lang="en-US" sz="2800" dirty="0" smtClean="0"/>
              <a:t>Funding provided by NASA OBB program</a:t>
            </a:r>
            <a:endParaRPr lang="en-US" sz="2800" dirty="0"/>
          </a:p>
        </p:txBody>
      </p:sp>
      <p:sp>
        <p:nvSpPr>
          <p:cNvPr id="4" name="Subtitle 2"/>
          <p:cNvSpPr txBox="1">
            <a:spLocks/>
          </p:cNvSpPr>
          <p:nvPr/>
        </p:nvSpPr>
        <p:spPr>
          <a:xfrm>
            <a:off x="595423" y="6211629"/>
            <a:ext cx="8229600" cy="419100"/>
          </a:xfrm>
          <a:prstGeom prst="rect">
            <a:avLst/>
          </a:prstGeom>
        </p:spPr>
        <p:txBody>
          <a:bodyPr vert="horz" lIns="0" tIns="0" rIns="0" bIns="0" rtlCol="0">
            <a:normAutofit/>
          </a:bodyPr>
          <a:lstStyle>
            <a:lvl1pPr marL="0" indent="0" algn="l" defTabSz="914363" rtl="0" eaLnBrk="1" latinLnBrk="0" hangingPunct="1">
              <a:lnSpc>
                <a:spcPct val="90000"/>
              </a:lnSpc>
              <a:spcBef>
                <a:spcPts val="0"/>
              </a:spcBef>
              <a:buFontTx/>
              <a:buNone/>
              <a:defRPr sz="3200" kern="1200">
                <a:solidFill>
                  <a:schemeClr val="tx1">
                    <a:tint val="75000"/>
                  </a:schemeClr>
                </a:solidFill>
                <a:latin typeface="+mn-lt"/>
                <a:ea typeface="+mn-ea"/>
                <a:cs typeface="+mn-cs"/>
              </a:defRPr>
            </a:lvl1pPr>
            <a:lvl2pPr marL="457182" indent="0" algn="ctr" defTabSz="914363" rtl="0" eaLnBrk="1" latinLnBrk="0" hangingPunct="1">
              <a:lnSpc>
                <a:spcPct val="90000"/>
              </a:lnSpc>
              <a:spcBef>
                <a:spcPct val="20000"/>
              </a:spcBef>
              <a:buFontTx/>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FontTx/>
              <a:buNone/>
              <a:defRPr sz="24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000" dirty="0" smtClean="0"/>
              <a:t>MODIS/VIIRS Science Team meeting, 6 – 10 June 2016, Silver Spring, MD</a:t>
            </a:r>
            <a:endParaRPr lang="en-US" sz="20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28600" y="152400"/>
            <a:ext cx="8382000" cy="1052596"/>
          </a:xfrm>
        </p:spPr>
        <p:txBody>
          <a:bodyPr/>
          <a:lstStyle/>
          <a:p>
            <a:pPr algn="ctr"/>
            <a:r>
              <a:rPr dirty="0" smtClean="0"/>
              <a:t>Results</a:t>
            </a:r>
            <a:br>
              <a:rPr dirty="0" smtClean="0"/>
            </a:br>
            <a:r>
              <a:rPr lang="en-US" sz="2800" b="1" dirty="0" err="1"/>
              <a:t>SeaBASS</a:t>
            </a:r>
            <a:r>
              <a:rPr lang="en-US" sz="2800" b="1" dirty="0"/>
              <a:t> </a:t>
            </a:r>
            <a:r>
              <a:rPr lang="en-US" sz="2800" b="1" dirty="0" smtClean="0"/>
              <a:t>VALIDATION</a:t>
            </a:r>
            <a:endParaRPr lang="en-US" sz="2800" dirty="0">
              <a:solidFill>
                <a:schemeClr val="accent5"/>
              </a:solidFill>
            </a:endParaRP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295400"/>
            <a:ext cx="8723309" cy="3244162"/>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198942780"/>
              </p:ext>
            </p:extLst>
          </p:nvPr>
        </p:nvGraphicFramePr>
        <p:xfrm>
          <a:off x="1516380" y="4629966"/>
          <a:ext cx="6027419" cy="1085036"/>
        </p:xfrm>
        <a:graphic>
          <a:graphicData uri="http://schemas.openxmlformats.org/drawingml/2006/table">
            <a:tbl>
              <a:tblPr>
                <a:tableStyleId>{5C22544A-7EE6-4342-B048-85BDC9FD1C3A}</a:tableStyleId>
              </a:tblPr>
              <a:tblGrid>
                <a:gridCol w="713876"/>
                <a:gridCol w="595020"/>
                <a:gridCol w="595020"/>
                <a:gridCol w="891829"/>
                <a:gridCol w="985854"/>
                <a:gridCol w="595020"/>
                <a:gridCol w="377645"/>
                <a:gridCol w="466069"/>
                <a:gridCol w="807086"/>
              </a:tblGrid>
              <a:tr h="271259">
                <a:tc>
                  <a:txBody>
                    <a:bodyPr/>
                    <a:lstStyle/>
                    <a:p>
                      <a:pPr algn="ctr" fontAlgn="b"/>
                      <a:r>
                        <a:rPr lang="en-US" sz="1300" b="1" i="0" u="none" strike="noStrike" dirty="0" smtClean="0">
                          <a:solidFill>
                            <a:srgbClr val="000000"/>
                          </a:solidFill>
                          <a:effectLst/>
                          <a:latin typeface="Calibri" panose="020F0502020204030204" pitchFamily="34" charset="0"/>
                        </a:rPr>
                        <a:t>MODIS</a:t>
                      </a:r>
                      <a:endParaRPr lang="en-US"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effectLst/>
                        </a:rPr>
                        <a:t>RMSE</a:t>
                      </a:r>
                      <a:endParaRPr lang="en-US"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a:effectLst/>
                        </a:rPr>
                        <a:t>URMSE</a:t>
                      </a:r>
                      <a:endParaRPr lang="en-US" sz="13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a:effectLst/>
                        </a:rPr>
                        <a:t>Mean Ratio</a:t>
                      </a:r>
                      <a:endParaRPr lang="en-US" sz="13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a:effectLst/>
                        </a:rPr>
                        <a:t>Median ratio</a:t>
                      </a:r>
                      <a:endParaRPr lang="en-US" sz="13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a:effectLst/>
                        </a:rPr>
                        <a:t>MRE</a:t>
                      </a:r>
                      <a:endParaRPr lang="en-US" sz="13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a:effectLst/>
                        </a:rPr>
                        <a:t>R2</a:t>
                      </a:r>
                      <a:endParaRPr lang="en-US" sz="13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a:effectLst/>
                        </a:rPr>
                        <a:t>logR2</a:t>
                      </a:r>
                      <a:endParaRPr lang="en-US" sz="13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a:effectLst/>
                        </a:rPr>
                        <a:t>N</a:t>
                      </a:r>
                      <a:endParaRPr lang="en-US" sz="1300" b="1" i="0" u="none" strike="noStrike">
                        <a:solidFill>
                          <a:srgbClr val="000000"/>
                        </a:solidFill>
                        <a:effectLst/>
                        <a:latin typeface="Calibri" panose="020F0502020204030204" pitchFamily="34" charset="0"/>
                      </a:endParaRPr>
                    </a:p>
                  </a:txBody>
                  <a:tcPr marL="9525" marR="9525" marT="9525" marB="0" anchor="b"/>
                </a:tc>
              </a:tr>
              <a:tr h="271259">
                <a:tc>
                  <a:txBody>
                    <a:bodyPr/>
                    <a:lstStyle/>
                    <a:p>
                      <a:pPr algn="ctr" fontAlgn="b"/>
                      <a:r>
                        <a:rPr lang="en-US" sz="1300" b="1" u="none" strike="noStrike" dirty="0">
                          <a:effectLst/>
                        </a:rPr>
                        <a:t>OCX</a:t>
                      </a:r>
                      <a:endParaRPr lang="en-US" sz="1300" b="1"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effectLst/>
                        </a:rPr>
                        <a:t>77.70%</a:t>
                      </a:r>
                      <a:endParaRPr lang="en-US"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effectLst/>
                        </a:rPr>
                        <a:t>44.20%</a:t>
                      </a:r>
                      <a:endParaRPr lang="en-US"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effectLst/>
                        </a:rPr>
                        <a:t>1.24</a:t>
                      </a:r>
                      <a:endParaRPr lang="en-US"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effectLst/>
                        </a:rPr>
                        <a:t>1.05</a:t>
                      </a:r>
                      <a:endParaRPr lang="en-US"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effectLst/>
                        </a:rPr>
                        <a:t>32.00%</a:t>
                      </a:r>
                      <a:endParaRPr lang="en-US"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a:effectLst/>
                        </a:rPr>
                        <a:t>0.42</a:t>
                      </a:r>
                      <a:endParaRPr lang="en-US" sz="13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a:effectLst/>
                        </a:rPr>
                        <a:t>0.66</a:t>
                      </a:r>
                      <a:endParaRPr lang="en-US" sz="13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effectLst/>
                        </a:rPr>
                        <a:t>63</a:t>
                      </a:r>
                      <a:endParaRPr lang="en-US" sz="1300" b="1" i="0" u="none" strike="noStrike" dirty="0">
                        <a:solidFill>
                          <a:srgbClr val="000000"/>
                        </a:solidFill>
                        <a:effectLst/>
                        <a:latin typeface="Calibri" panose="020F0502020204030204" pitchFamily="34" charset="0"/>
                      </a:endParaRPr>
                    </a:p>
                  </a:txBody>
                  <a:tcPr marL="9525" marR="9525" marT="9525" marB="0" anchor="b"/>
                </a:tc>
              </a:tr>
              <a:tr h="271259">
                <a:tc>
                  <a:txBody>
                    <a:bodyPr/>
                    <a:lstStyle/>
                    <a:p>
                      <a:pPr algn="ctr" fontAlgn="b"/>
                      <a:r>
                        <a:rPr lang="en-US" sz="1300" b="1" u="none" strike="noStrike">
                          <a:effectLst/>
                        </a:rPr>
                        <a:t>OCI_hu</a:t>
                      </a:r>
                      <a:endParaRPr lang="en-US" sz="1300" b="1" i="0" u="none" strike="noStrike">
                        <a:solidFill>
                          <a:srgbClr val="FF0000"/>
                        </a:solidFill>
                        <a:effectLst/>
                        <a:latin typeface="Calibri" panose="020F0502020204030204" pitchFamily="34" charset="0"/>
                      </a:endParaRPr>
                    </a:p>
                  </a:txBody>
                  <a:tcPr marL="9525" marR="9525" marT="9525" marB="0" anchor="b"/>
                </a:tc>
                <a:tc>
                  <a:txBody>
                    <a:bodyPr/>
                    <a:lstStyle/>
                    <a:p>
                      <a:pPr algn="ctr" fontAlgn="b"/>
                      <a:r>
                        <a:rPr lang="en-US" sz="1300" b="1" u="none" strike="noStrike">
                          <a:effectLst/>
                        </a:rPr>
                        <a:t>43.90%</a:t>
                      </a:r>
                      <a:endParaRPr lang="en-US" sz="13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effectLst/>
                        </a:rPr>
                        <a:t>32.70%</a:t>
                      </a:r>
                      <a:endParaRPr lang="en-US"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effectLst/>
                        </a:rPr>
                        <a:t>1.15</a:t>
                      </a:r>
                      <a:endParaRPr lang="en-US"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effectLst/>
                        </a:rPr>
                        <a:t>1.04</a:t>
                      </a:r>
                      <a:endParaRPr lang="en-US"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effectLst/>
                        </a:rPr>
                        <a:t>25.40%</a:t>
                      </a:r>
                      <a:endParaRPr lang="en-US"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effectLst/>
                        </a:rPr>
                        <a:t>0.62</a:t>
                      </a:r>
                      <a:endParaRPr lang="en-US"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effectLst/>
                        </a:rPr>
                        <a:t>0.71</a:t>
                      </a:r>
                      <a:endParaRPr lang="en-US"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a:effectLst/>
                        </a:rPr>
                        <a:t>63</a:t>
                      </a:r>
                      <a:endParaRPr lang="en-US" sz="1300" b="1" i="0" u="none" strike="noStrike">
                        <a:solidFill>
                          <a:srgbClr val="000000"/>
                        </a:solidFill>
                        <a:effectLst/>
                        <a:latin typeface="Calibri" panose="020F0502020204030204" pitchFamily="34" charset="0"/>
                      </a:endParaRPr>
                    </a:p>
                  </a:txBody>
                  <a:tcPr marL="9525" marR="9525" marT="9525" marB="0" anchor="b"/>
                </a:tc>
              </a:tr>
              <a:tr h="271259">
                <a:tc>
                  <a:txBody>
                    <a:bodyPr/>
                    <a:lstStyle/>
                    <a:p>
                      <a:pPr algn="ctr" fontAlgn="b"/>
                      <a:r>
                        <a:rPr lang="en-US" sz="1300" b="1" u="none" strike="noStrike">
                          <a:effectLst/>
                        </a:rPr>
                        <a:t>OCI_new</a:t>
                      </a:r>
                      <a:endParaRPr lang="en-US" sz="13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effectLst/>
                        </a:rPr>
                        <a:t>51.20%</a:t>
                      </a:r>
                      <a:endParaRPr lang="en-US"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effectLst/>
                        </a:rPr>
                        <a:t>37.60%</a:t>
                      </a:r>
                      <a:endParaRPr lang="en-US"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a:effectLst/>
                        </a:rPr>
                        <a:t>1.12</a:t>
                      </a:r>
                      <a:endParaRPr lang="en-US" sz="13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effectLst/>
                        </a:rPr>
                        <a:t>0.94</a:t>
                      </a:r>
                      <a:endParaRPr lang="en-US"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effectLst/>
                        </a:rPr>
                        <a:t>35.20%</a:t>
                      </a:r>
                      <a:endParaRPr lang="en-US"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effectLst/>
                        </a:rPr>
                        <a:t>0.59</a:t>
                      </a:r>
                      <a:endParaRPr lang="en-US"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effectLst/>
                        </a:rPr>
                        <a:t>0.71</a:t>
                      </a:r>
                      <a:endParaRPr lang="en-US"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effectLst/>
                        </a:rPr>
                        <a:t>63</a:t>
                      </a:r>
                      <a:endParaRPr lang="en-US" sz="1300" b="1"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06442976"/>
              </p:ext>
            </p:extLst>
          </p:nvPr>
        </p:nvGraphicFramePr>
        <p:xfrm>
          <a:off x="1523999" y="5818684"/>
          <a:ext cx="6019799" cy="963116"/>
        </p:xfrm>
        <a:graphic>
          <a:graphicData uri="http://schemas.openxmlformats.org/drawingml/2006/table">
            <a:tbl>
              <a:tblPr>
                <a:tableStyleId>{5C22544A-7EE6-4342-B048-85BDC9FD1C3A}</a:tableStyleId>
              </a:tblPr>
              <a:tblGrid>
                <a:gridCol w="702454"/>
                <a:gridCol w="674322"/>
                <a:gridCol w="585499"/>
                <a:gridCol w="877559"/>
                <a:gridCol w="970079"/>
                <a:gridCol w="585499"/>
                <a:gridCol w="371602"/>
                <a:gridCol w="458612"/>
                <a:gridCol w="794173"/>
              </a:tblGrid>
              <a:tr h="240779">
                <a:tc>
                  <a:txBody>
                    <a:bodyPr/>
                    <a:lstStyle/>
                    <a:p>
                      <a:pPr algn="ctr" fontAlgn="b"/>
                      <a:r>
                        <a:rPr lang="en-US" sz="1300" b="1" i="0" u="none" strike="noStrike" dirty="0" err="1" smtClean="0">
                          <a:solidFill>
                            <a:srgbClr val="000000"/>
                          </a:solidFill>
                          <a:effectLst/>
                          <a:latin typeface="Calibri" panose="020F0502020204030204" pitchFamily="34" charset="0"/>
                        </a:rPr>
                        <a:t>SeaWiFS</a:t>
                      </a:r>
                      <a:endParaRPr lang="en-US"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effectLst/>
                        </a:rPr>
                        <a:t>RMSE</a:t>
                      </a:r>
                      <a:endParaRPr lang="en-US"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a:effectLst/>
                        </a:rPr>
                        <a:t>URMSE</a:t>
                      </a:r>
                      <a:endParaRPr lang="en-US" sz="13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a:effectLst/>
                        </a:rPr>
                        <a:t>Mean Ratio</a:t>
                      </a:r>
                      <a:endParaRPr lang="en-US" sz="13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a:effectLst/>
                        </a:rPr>
                        <a:t>Median ratio</a:t>
                      </a:r>
                      <a:endParaRPr lang="en-US" sz="13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a:effectLst/>
                        </a:rPr>
                        <a:t>MRE</a:t>
                      </a:r>
                      <a:endParaRPr lang="en-US" sz="13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a:effectLst/>
                        </a:rPr>
                        <a:t>R2</a:t>
                      </a:r>
                      <a:endParaRPr lang="en-US" sz="13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a:effectLst/>
                        </a:rPr>
                        <a:t>logR2</a:t>
                      </a:r>
                      <a:endParaRPr lang="en-US" sz="13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effectLst/>
                        </a:rPr>
                        <a:t>N</a:t>
                      </a:r>
                      <a:endParaRPr lang="en-US" sz="1300" b="1" i="0" u="none" strike="noStrike" dirty="0">
                        <a:solidFill>
                          <a:srgbClr val="000000"/>
                        </a:solidFill>
                        <a:effectLst/>
                        <a:latin typeface="Calibri" panose="020F0502020204030204" pitchFamily="34" charset="0"/>
                      </a:endParaRPr>
                    </a:p>
                  </a:txBody>
                  <a:tcPr marL="9525" marR="9525" marT="9525" marB="0" anchor="b"/>
                </a:tc>
              </a:tr>
              <a:tr h="240779">
                <a:tc>
                  <a:txBody>
                    <a:bodyPr/>
                    <a:lstStyle/>
                    <a:p>
                      <a:pPr algn="ctr" fontAlgn="b"/>
                      <a:r>
                        <a:rPr lang="en-US" sz="1300" b="1" u="none" strike="noStrike" dirty="0">
                          <a:effectLst/>
                        </a:rPr>
                        <a:t>OCX</a:t>
                      </a:r>
                      <a:endParaRPr lang="en-US" sz="1300" b="1"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300" b="1" u="none" strike="noStrike" kern="1200" dirty="0">
                          <a:solidFill>
                            <a:schemeClr val="dk1"/>
                          </a:solidFill>
                          <a:effectLst/>
                          <a:latin typeface="+mn-lt"/>
                          <a:ea typeface="+mn-ea"/>
                          <a:cs typeface="+mn-cs"/>
                        </a:rPr>
                        <a:t>535.80%</a:t>
                      </a:r>
                    </a:p>
                  </a:txBody>
                  <a:tcPr marL="9525" marR="9525" marT="9525" marB="0" anchor="b"/>
                </a:tc>
                <a:tc>
                  <a:txBody>
                    <a:bodyPr/>
                    <a:lstStyle/>
                    <a:p>
                      <a:pPr algn="ctr" fontAlgn="b"/>
                      <a:r>
                        <a:rPr lang="en-US" sz="1300" b="1" u="none" strike="noStrike" kern="1200" dirty="0">
                          <a:solidFill>
                            <a:schemeClr val="dk1"/>
                          </a:solidFill>
                          <a:effectLst/>
                          <a:latin typeface="+mn-lt"/>
                          <a:ea typeface="+mn-ea"/>
                          <a:cs typeface="+mn-cs"/>
                        </a:rPr>
                        <a:t>54.20%</a:t>
                      </a:r>
                    </a:p>
                  </a:txBody>
                  <a:tcPr marL="9525" marR="9525" marT="9525" marB="0" anchor="b"/>
                </a:tc>
                <a:tc>
                  <a:txBody>
                    <a:bodyPr/>
                    <a:lstStyle/>
                    <a:p>
                      <a:pPr algn="ctr" fontAlgn="b"/>
                      <a:r>
                        <a:rPr lang="en-US" sz="1300" b="1" u="none" strike="noStrike" kern="1200" dirty="0">
                          <a:solidFill>
                            <a:schemeClr val="dk1"/>
                          </a:solidFill>
                          <a:effectLst/>
                          <a:latin typeface="+mn-lt"/>
                          <a:ea typeface="+mn-ea"/>
                          <a:cs typeface="+mn-cs"/>
                        </a:rPr>
                        <a:t>1.79</a:t>
                      </a:r>
                    </a:p>
                  </a:txBody>
                  <a:tcPr marL="9525" marR="9525" marT="9525" marB="0" anchor="b"/>
                </a:tc>
                <a:tc>
                  <a:txBody>
                    <a:bodyPr/>
                    <a:lstStyle/>
                    <a:p>
                      <a:pPr algn="ctr" fontAlgn="b"/>
                      <a:r>
                        <a:rPr lang="en-US" sz="1300" b="1" u="none" strike="noStrike" kern="1200" dirty="0">
                          <a:solidFill>
                            <a:schemeClr val="dk1"/>
                          </a:solidFill>
                          <a:effectLst/>
                          <a:latin typeface="+mn-lt"/>
                          <a:ea typeface="+mn-ea"/>
                          <a:cs typeface="+mn-cs"/>
                        </a:rPr>
                        <a:t>1.19</a:t>
                      </a:r>
                    </a:p>
                  </a:txBody>
                  <a:tcPr marL="9525" marR="9525" marT="9525" marB="0" anchor="b"/>
                </a:tc>
                <a:tc>
                  <a:txBody>
                    <a:bodyPr/>
                    <a:lstStyle/>
                    <a:p>
                      <a:pPr algn="ctr" fontAlgn="b"/>
                      <a:r>
                        <a:rPr lang="en-US" sz="1300" b="1" u="none" strike="noStrike" kern="1200">
                          <a:solidFill>
                            <a:schemeClr val="dk1"/>
                          </a:solidFill>
                          <a:effectLst/>
                          <a:latin typeface="+mn-lt"/>
                          <a:ea typeface="+mn-ea"/>
                          <a:cs typeface="+mn-cs"/>
                        </a:rPr>
                        <a:t>41.50%</a:t>
                      </a:r>
                    </a:p>
                  </a:txBody>
                  <a:tcPr marL="9525" marR="9525" marT="9525" marB="0" anchor="b"/>
                </a:tc>
                <a:tc>
                  <a:txBody>
                    <a:bodyPr/>
                    <a:lstStyle/>
                    <a:p>
                      <a:pPr algn="ctr" fontAlgn="b"/>
                      <a:r>
                        <a:rPr lang="en-US" sz="1300" b="1" u="none" strike="noStrike" kern="1200">
                          <a:solidFill>
                            <a:schemeClr val="dk1"/>
                          </a:solidFill>
                          <a:effectLst/>
                          <a:latin typeface="+mn-lt"/>
                          <a:ea typeface="+mn-ea"/>
                          <a:cs typeface="+mn-cs"/>
                        </a:rPr>
                        <a:t>0.01</a:t>
                      </a:r>
                    </a:p>
                  </a:txBody>
                  <a:tcPr marL="9525" marR="9525" marT="9525" marB="0" anchor="b"/>
                </a:tc>
                <a:tc>
                  <a:txBody>
                    <a:bodyPr/>
                    <a:lstStyle/>
                    <a:p>
                      <a:pPr algn="ctr" fontAlgn="b"/>
                      <a:r>
                        <a:rPr lang="en-US" sz="1300" b="1" u="none" strike="noStrike" kern="1200">
                          <a:solidFill>
                            <a:schemeClr val="dk1"/>
                          </a:solidFill>
                          <a:effectLst/>
                          <a:latin typeface="+mn-lt"/>
                          <a:ea typeface="+mn-ea"/>
                          <a:cs typeface="+mn-cs"/>
                        </a:rPr>
                        <a:t>0.33</a:t>
                      </a:r>
                    </a:p>
                  </a:txBody>
                  <a:tcPr marL="9525" marR="9525" marT="9525" marB="0" anchor="b"/>
                </a:tc>
                <a:tc>
                  <a:txBody>
                    <a:bodyPr/>
                    <a:lstStyle/>
                    <a:p>
                      <a:pPr algn="ctr" fontAlgn="b"/>
                      <a:r>
                        <a:rPr lang="en-US" sz="1300" b="1" u="none" strike="noStrike" kern="1200" dirty="0">
                          <a:solidFill>
                            <a:schemeClr val="dk1"/>
                          </a:solidFill>
                          <a:effectLst/>
                          <a:latin typeface="+mn-lt"/>
                          <a:ea typeface="+mn-ea"/>
                          <a:cs typeface="+mn-cs"/>
                        </a:rPr>
                        <a:t>357</a:t>
                      </a:r>
                    </a:p>
                  </a:txBody>
                  <a:tcPr marL="9525" marR="9525" marT="9525" marB="0" anchor="b"/>
                </a:tc>
              </a:tr>
              <a:tr h="240779">
                <a:tc>
                  <a:txBody>
                    <a:bodyPr/>
                    <a:lstStyle/>
                    <a:p>
                      <a:pPr algn="ctr" fontAlgn="b"/>
                      <a:r>
                        <a:rPr lang="en-US" sz="1300" b="1" u="none" strike="noStrike">
                          <a:effectLst/>
                        </a:rPr>
                        <a:t>OCI_hu</a:t>
                      </a:r>
                      <a:endParaRPr lang="en-US" sz="1300" b="1" i="0" u="none" strike="noStrike">
                        <a:solidFill>
                          <a:srgbClr val="FF0000"/>
                        </a:solidFill>
                        <a:effectLst/>
                        <a:latin typeface="Calibri" panose="020F0502020204030204" pitchFamily="34" charset="0"/>
                      </a:endParaRPr>
                    </a:p>
                  </a:txBody>
                  <a:tcPr marL="9525" marR="9525" marT="9525" marB="0" anchor="b"/>
                </a:tc>
                <a:tc>
                  <a:txBody>
                    <a:bodyPr/>
                    <a:lstStyle/>
                    <a:p>
                      <a:pPr algn="ctr" fontAlgn="b"/>
                      <a:r>
                        <a:rPr lang="en-US" sz="1300" b="1" u="none" strike="noStrike" kern="1200">
                          <a:solidFill>
                            <a:schemeClr val="dk1"/>
                          </a:solidFill>
                          <a:effectLst/>
                          <a:latin typeface="+mn-lt"/>
                          <a:ea typeface="+mn-ea"/>
                          <a:cs typeface="+mn-cs"/>
                        </a:rPr>
                        <a:t>91.80%</a:t>
                      </a:r>
                    </a:p>
                  </a:txBody>
                  <a:tcPr marL="9525" marR="9525" marT="9525" marB="0" anchor="b"/>
                </a:tc>
                <a:tc>
                  <a:txBody>
                    <a:bodyPr/>
                    <a:lstStyle/>
                    <a:p>
                      <a:pPr algn="ctr" fontAlgn="b"/>
                      <a:r>
                        <a:rPr lang="en-US" sz="1300" b="1" u="none" strike="noStrike" kern="1200">
                          <a:solidFill>
                            <a:schemeClr val="dk1"/>
                          </a:solidFill>
                          <a:effectLst/>
                          <a:latin typeface="+mn-lt"/>
                          <a:ea typeface="+mn-ea"/>
                          <a:cs typeface="+mn-cs"/>
                        </a:rPr>
                        <a:t>47.20%</a:t>
                      </a:r>
                    </a:p>
                  </a:txBody>
                  <a:tcPr marL="9525" marR="9525" marT="9525" marB="0" anchor="b"/>
                </a:tc>
                <a:tc>
                  <a:txBody>
                    <a:bodyPr/>
                    <a:lstStyle/>
                    <a:p>
                      <a:pPr algn="ctr" fontAlgn="b"/>
                      <a:r>
                        <a:rPr lang="en-US" sz="1300" b="1" u="none" strike="noStrike" kern="1200" dirty="0">
                          <a:solidFill>
                            <a:schemeClr val="dk1"/>
                          </a:solidFill>
                          <a:effectLst/>
                          <a:latin typeface="+mn-lt"/>
                          <a:ea typeface="+mn-ea"/>
                          <a:cs typeface="+mn-cs"/>
                        </a:rPr>
                        <a:t>1.4</a:t>
                      </a:r>
                    </a:p>
                  </a:txBody>
                  <a:tcPr marL="9525" marR="9525" marT="9525" marB="0" anchor="b"/>
                </a:tc>
                <a:tc>
                  <a:txBody>
                    <a:bodyPr/>
                    <a:lstStyle/>
                    <a:p>
                      <a:pPr algn="ctr" fontAlgn="b"/>
                      <a:r>
                        <a:rPr lang="en-US" sz="1300" b="1" u="none" strike="noStrike" kern="1200" dirty="0">
                          <a:solidFill>
                            <a:schemeClr val="dk1"/>
                          </a:solidFill>
                          <a:effectLst/>
                          <a:latin typeface="+mn-lt"/>
                          <a:ea typeface="+mn-ea"/>
                          <a:cs typeface="+mn-cs"/>
                        </a:rPr>
                        <a:t>1.16</a:t>
                      </a:r>
                    </a:p>
                  </a:txBody>
                  <a:tcPr marL="9525" marR="9525" marT="9525" marB="0" anchor="b"/>
                </a:tc>
                <a:tc>
                  <a:txBody>
                    <a:bodyPr/>
                    <a:lstStyle/>
                    <a:p>
                      <a:pPr algn="ctr" fontAlgn="b"/>
                      <a:r>
                        <a:rPr lang="en-US" sz="1300" b="1" u="none" strike="noStrike" kern="1200" dirty="0">
                          <a:solidFill>
                            <a:schemeClr val="dk1"/>
                          </a:solidFill>
                          <a:effectLst/>
                          <a:latin typeface="+mn-lt"/>
                          <a:ea typeface="+mn-ea"/>
                          <a:cs typeface="+mn-cs"/>
                        </a:rPr>
                        <a:t>36.80%</a:t>
                      </a:r>
                    </a:p>
                  </a:txBody>
                  <a:tcPr marL="9525" marR="9525" marT="9525" marB="0" anchor="b"/>
                </a:tc>
                <a:tc>
                  <a:txBody>
                    <a:bodyPr/>
                    <a:lstStyle/>
                    <a:p>
                      <a:pPr algn="ctr" fontAlgn="b"/>
                      <a:r>
                        <a:rPr lang="en-US" sz="1300" b="1" u="none" strike="noStrike" kern="1200" dirty="0">
                          <a:solidFill>
                            <a:schemeClr val="dk1"/>
                          </a:solidFill>
                          <a:effectLst/>
                          <a:latin typeface="+mn-lt"/>
                          <a:ea typeface="+mn-ea"/>
                          <a:cs typeface="+mn-cs"/>
                        </a:rPr>
                        <a:t>0.31</a:t>
                      </a:r>
                    </a:p>
                  </a:txBody>
                  <a:tcPr marL="9525" marR="9525" marT="9525" marB="0" anchor="b"/>
                </a:tc>
                <a:tc>
                  <a:txBody>
                    <a:bodyPr/>
                    <a:lstStyle/>
                    <a:p>
                      <a:pPr algn="ctr" fontAlgn="b"/>
                      <a:r>
                        <a:rPr lang="en-US" sz="1300" b="1" u="none" strike="noStrike" kern="1200" dirty="0">
                          <a:solidFill>
                            <a:schemeClr val="dk1"/>
                          </a:solidFill>
                          <a:effectLst/>
                          <a:latin typeface="+mn-lt"/>
                          <a:ea typeface="+mn-ea"/>
                          <a:cs typeface="+mn-cs"/>
                        </a:rPr>
                        <a:t>0.39</a:t>
                      </a:r>
                    </a:p>
                  </a:txBody>
                  <a:tcPr marL="9525" marR="9525" marT="9525" marB="0" anchor="b"/>
                </a:tc>
                <a:tc>
                  <a:txBody>
                    <a:bodyPr/>
                    <a:lstStyle/>
                    <a:p>
                      <a:pPr algn="ctr" fontAlgn="b"/>
                      <a:r>
                        <a:rPr lang="en-US" sz="1300" b="1" u="none" strike="noStrike" kern="1200" dirty="0">
                          <a:solidFill>
                            <a:schemeClr val="dk1"/>
                          </a:solidFill>
                          <a:effectLst/>
                          <a:latin typeface="+mn-lt"/>
                          <a:ea typeface="+mn-ea"/>
                          <a:cs typeface="+mn-cs"/>
                        </a:rPr>
                        <a:t>357</a:t>
                      </a:r>
                    </a:p>
                  </a:txBody>
                  <a:tcPr marL="9525" marR="9525" marT="9525" marB="0" anchor="b"/>
                </a:tc>
              </a:tr>
              <a:tr h="240779">
                <a:tc>
                  <a:txBody>
                    <a:bodyPr/>
                    <a:lstStyle/>
                    <a:p>
                      <a:pPr algn="ctr" fontAlgn="b"/>
                      <a:r>
                        <a:rPr lang="en-US" sz="1300" b="1" u="none" strike="noStrike">
                          <a:effectLst/>
                        </a:rPr>
                        <a:t>OCI_new</a:t>
                      </a:r>
                      <a:endParaRPr lang="en-US" sz="13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kern="1200">
                          <a:solidFill>
                            <a:schemeClr val="dk1"/>
                          </a:solidFill>
                          <a:effectLst/>
                          <a:latin typeface="+mn-lt"/>
                          <a:ea typeface="+mn-ea"/>
                          <a:cs typeface="+mn-cs"/>
                        </a:rPr>
                        <a:t>102.00%</a:t>
                      </a:r>
                    </a:p>
                  </a:txBody>
                  <a:tcPr marL="9525" marR="9525" marT="9525" marB="0" anchor="b"/>
                </a:tc>
                <a:tc>
                  <a:txBody>
                    <a:bodyPr/>
                    <a:lstStyle/>
                    <a:p>
                      <a:pPr algn="ctr" fontAlgn="b"/>
                      <a:r>
                        <a:rPr lang="en-US" sz="1300" b="1" u="none" strike="noStrike" kern="1200" dirty="0">
                          <a:solidFill>
                            <a:schemeClr val="dk1"/>
                          </a:solidFill>
                          <a:effectLst/>
                          <a:latin typeface="+mn-lt"/>
                          <a:ea typeface="+mn-ea"/>
                          <a:cs typeface="+mn-cs"/>
                        </a:rPr>
                        <a:t>49.60%</a:t>
                      </a:r>
                    </a:p>
                  </a:txBody>
                  <a:tcPr marL="9525" marR="9525" marT="9525" marB="0" anchor="b"/>
                </a:tc>
                <a:tc>
                  <a:txBody>
                    <a:bodyPr/>
                    <a:lstStyle/>
                    <a:p>
                      <a:pPr algn="ctr" fontAlgn="b"/>
                      <a:r>
                        <a:rPr lang="en-US" sz="1300" b="1" u="none" strike="noStrike" kern="1200" dirty="0">
                          <a:solidFill>
                            <a:schemeClr val="dk1"/>
                          </a:solidFill>
                          <a:effectLst/>
                          <a:latin typeface="+mn-lt"/>
                          <a:ea typeface="+mn-ea"/>
                          <a:cs typeface="+mn-cs"/>
                        </a:rPr>
                        <a:t>1.38</a:t>
                      </a:r>
                    </a:p>
                  </a:txBody>
                  <a:tcPr marL="9525" marR="9525" marT="9525" marB="0" anchor="b"/>
                </a:tc>
                <a:tc>
                  <a:txBody>
                    <a:bodyPr/>
                    <a:lstStyle/>
                    <a:p>
                      <a:pPr algn="ctr" fontAlgn="b"/>
                      <a:r>
                        <a:rPr lang="en-US" sz="1300" b="1" u="none" strike="noStrike" kern="1200" dirty="0">
                          <a:solidFill>
                            <a:schemeClr val="dk1"/>
                          </a:solidFill>
                          <a:effectLst/>
                          <a:latin typeface="+mn-lt"/>
                          <a:ea typeface="+mn-ea"/>
                          <a:cs typeface="+mn-cs"/>
                        </a:rPr>
                        <a:t>1.14</a:t>
                      </a:r>
                    </a:p>
                  </a:txBody>
                  <a:tcPr marL="9525" marR="9525" marT="9525" marB="0" anchor="b"/>
                </a:tc>
                <a:tc>
                  <a:txBody>
                    <a:bodyPr/>
                    <a:lstStyle/>
                    <a:p>
                      <a:pPr algn="ctr" fontAlgn="b"/>
                      <a:r>
                        <a:rPr lang="en-US" sz="1300" b="1" u="none" strike="noStrike" kern="1200" dirty="0">
                          <a:solidFill>
                            <a:schemeClr val="dk1"/>
                          </a:solidFill>
                          <a:effectLst/>
                          <a:latin typeface="+mn-lt"/>
                          <a:ea typeface="+mn-ea"/>
                          <a:cs typeface="+mn-cs"/>
                        </a:rPr>
                        <a:t>39.40%</a:t>
                      </a:r>
                    </a:p>
                  </a:txBody>
                  <a:tcPr marL="9525" marR="9525" marT="9525" marB="0" anchor="b"/>
                </a:tc>
                <a:tc>
                  <a:txBody>
                    <a:bodyPr/>
                    <a:lstStyle/>
                    <a:p>
                      <a:pPr algn="ctr" fontAlgn="b"/>
                      <a:r>
                        <a:rPr lang="en-US" sz="1300" b="1" u="none" strike="noStrike" kern="1200" dirty="0">
                          <a:solidFill>
                            <a:schemeClr val="dk1"/>
                          </a:solidFill>
                          <a:effectLst/>
                          <a:latin typeface="+mn-lt"/>
                          <a:ea typeface="+mn-ea"/>
                          <a:cs typeface="+mn-cs"/>
                        </a:rPr>
                        <a:t>0.28</a:t>
                      </a:r>
                    </a:p>
                  </a:txBody>
                  <a:tcPr marL="9525" marR="9525" marT="9525" marB="0" anchor="b"/>
                </a:tc>
                <a:tc>
                  <a:txBody>
                    <a:bodyPr/>
                    <a:lstStyle/>
                    <a:p>
                      <a:pPr algn="ctr" fontAlgn="b"/>
                      <a:r>
                        <a:rPr lang="en-US" sz="1300" b="1" u="none" strike="noStrike" kern="1200" dirty="0">
                          <a:solidFill>
                            <a:schemeClr val="dk1"/>
                          </a:solidFill>
                          <a:effectLst/>
                          <a:latin typeface="+mn-lt"/>
                          <a:ea typeface="+mn-ea"/>
                          <a:cs typeface="+mn-cs"/>
                        </a:rPr>
                        <a:t>0.39</a:t>
                      </a:r>
                    </a:p>
                  </a:txBody>
                  <a:tcPr marL="9525" marR="9525" marT="9525" marB="0" anchor="b"/>
                </a:tc>
                <a:tc>
                  <a:txBody>
                    <a:bodyPr/>
                    <a:lstStyle/>
                    <a:p>
                      <a:pPr algn="ctr" fontAlgn="b"/>
                      <a:r>
                        <a:rPr lang="en-US" sz="1300" b="1" u="none" strike="noStrike" kern="1200" dirty="0">
                          <a:solidFill>
                            <a:schemeClr val="dk1"/>
                          </a:solidFill>
                          <a:effectLst/>
                          <a:latin typeface="+mn-lt"/>
                          <a:ea typeface="+mn-ea"/>
                          <a:cs typeface="+mn-cs"/>
                        </a:rPr>
                        <a:t>357</a:t>
                      </a:r>
                    </a:p>
                  </a:txBody>
                  <a:tcPr marL="9525" marR="9525" marT="9525" marB="0" anchor="b"/>
                </a:tc>
              </a:tr>
            </a:tbl>
          </a:graphicData>
        </a:graphic>
      </p:graphicFrame>
    </p:spTree>
    <p:extLst>
      <p:ext uri="{BB962C8B-B14F-4D97-AF65-F5344CB8AC3E}">
        <p14:creationId xmlns:p14="http://schemas.microsoft.com/office/powerpoint/2010/main" val="64562819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382000" cy="1052596"/>
          </a:xfrm>
        </p:spPr>
        <p:txBody>
          <a:bodyPr/>
          <a:lstStyle/>
          <a:p>
            <a:pPr algn="ctr"/>
            <a:r>
              <a:rPr dirty="0" smtClean="0"/>
              <a:t>Results</a:t>
            </a:r>
            <a:br>
              <a:rPr dirty="0" smtClean="0"/>
            </a:br>
            <a:r>
              <a:rPr lang="en-US" sz="2800" b="1" dirty="0"/>
              <a:t>Improvement in transition zone</a:t>
            </a:r>
          </a:p>
        </p:txBody>
      </p:sp>
      <p:pic>
        <p:nvPicPr>
          <p:cNvPr id="5" name="Picture 4"/>
          <p:cNvPicPr>
            <a:picLocks noChangeAspect="1"/>
          </p:cNvPicPr>
          <p:nvPr/>
        </p:nvPicPr>
        <p:blipFill>
          <a:blip r:embed="rId3"/>
          <a:stretch>
            <a:fillRect/>
          </a:stretch>
        </p:blipFill>
        <p:spPr>
          <a:xfrm>
            <a:off x="381000" y="1233571"/>
            <a:ext cx="8538362" cy="5519821"/>
          </a:xfrm>
          <a:prstGeom prst="rect">
            <a:avLst/>
          </a:prstGeom>
        </p:spPr>
      </p:pic>
    </p:spTree>
    <p:extLst>
      <p:ext uri="{BB962C8B-B14F-4D97-AF65-F5344CB8AC3E}">
        <p14:creationId xmlns:p14="http://schemas.microsoft.com/office/powerpoint/2010/main" val="34183480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9525" y="0"/>
            <a:ext cx="8382000" cy="664797"/>
          </a:xfrm>
        </p:spPr>
        <p:txBody>
          <a:bodyPr/>
          <a:lstStyle/>
          <a:p>
            <a:pPr algn="ctr"/>
            <a:r>
              <a:rPr dirty="0" smtClean="0"/>
              <a:t>Results </a:t>
            </a:r>
            <a:r>
              <a:rPr lang="en-US" sz="2800" b="1" dirty="0" smtClean="0"/>
              <a:t>Single image comparison (MODISA </a:t>
            </a:r>
            <a:r>
              <a:rPr lang="en-US" sz="2800" b="1" dirty="0" smtClean="0">
                <a:latin typeface="Times New Roman" panose="02020603050405020304" pitchFamily="18" charset="0"/>
              </a:rPr>
              <a:t>10/24/2004</a:t>
            </a:r>
            <a:r>
              <a:rPr lang="en-US" sz="2800" b="1" dirty="0" smtClean="0"/>
              <a:t>)</a:t>
            </a:r>
            <a:endParaRPr lang="en-US" sz="2800" b="1"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883" y="838200"/>
            <a:ext cx="9017117" cy="5781047"/>
          </a:xfrm>
          <a:prstGeom prst="rect">
            <a:avLst/>
          </a:prstGeom>
        </p:spPr>
      </p:pic>
    </p:spTree>
    <p:extLst>
      <p:ext uri="{BB962C8B-B14F-4D97-AF65-F5344CB8AC3E}">
        <p14:creationId xmlns:p14="http://schemas.microsoft.com/office/powerpoint/2010/main" val="322462807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9525" y="0"/>
            <a:ext cx="8382000" cy="664797"/>
          </a:xfrm>
        </p:spPr>
        <p:txBody>
          <a:bodyPr/>
          <a:lstStyle/>
          <a:p>
            <a:r>
              <a:rPr dirty="0" smtClean="0"/>
              <a:t>Results </a:t>
            </a:r>
            <a:r>
              <a:rPr lang="en-US" sz="2800" b="1" dirty="0" smtClean="0"/>
              <a:t>Global comparison (MODISA in 2010)</a:t>
            </a:r>
            <a:endParaRPr lang="en-US" sz="2800" b="1"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25" y="914400"/>
            <a:ext cx="9144686" cy="5257800"/>
          </a:xfrm>
          <a:prstGeom prst="rect">
            <a:avLst/>
          </a:prstGeom>
        </p:spPr>
      </p:pic>
    </p:spTree>
    <p:extLst>
      <p:ext uri="{BB962C8B-B14F-4D97-AF65-F5344CB8AC3E}">
        <p14:creationId xmlns:p14="http://schemas.microsoft.com/office/powerpoint/2010/main" val="30440282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685800"/>
            <a:ext cx="8305800" cy="6105633"/>
          </a:xfrm>
          <a:prstGeom prst="rect">
            <a:avLst/>
          </a:prstGeom>
        </p:spPr>
      </p:pic>
      <p:sp>
        <p:nvSpPr>
          <p:cNvPr id="4" name="Title 2"/>
          <p:cNvSpPr>
            <a:spLocks noGrp="1"/>
          </p:cNvSpPr>
          <p:nvPr>
            <p:ph type="title"/>
          </p:nvPr>
        </p:nvSpPr>
        <p:spPr>
          <a:xfrm>
            <a:off x="9525" y="0"/>
            <a:ext cx="8382000" cy="664797"/>
          </a:xfrm>
        </p:spPr>
        <p:txBody>
          <a:bodyPr/>
          <a:lstStyle/>
          <a:p>
            <a:r>
              <a:rPr dirty="0" smtClean="0"/>
              <a:t>Results </a:t>
            </a:r>
            <a:r>
              <a:rPr lang="en-US" sz="2800" b="1" dirty="0" smtClean="0"/>
              <a:t>Global comparison (MODISA in 2010)</a:t>
            </a:r>
            <a:endParaRPr lang="en-US" sz="2800" b="1" dirty="0"/>
          </a:p>
        </p:txBody>
      </p:sp>
    </p:spTree>
    <p:extLst>
      <p:ext uri="{BB962C8B-B14F-4D97-AF65-F5344CB8AC3E}">
        <p14:creationId xmlns:p14="http://schemas.microsoft.com/office/powerpoint/2010/main" val="2581364366"/>
      </p:ext>
    </p:extLst>
  </p:cSld>
  <p:clrMapOvr>
    <a:masterClrMapping/>
  </p:clrMapOvr>
  <p:transition xmlns:p14="http://schemas.microsoft.com/office/powerpoint/2010/mai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382000" cy="1052596"/>
          </a:xfrm>
        </p:spPr>
        <p:txBody>
          <a:bodyPr/>
          <a:lstStyle/>
          <a:p>
            <a:pPr algn="ctr"/>
            <a:r>
              <a:rPr dirty="0" smtClean="0"/>
              <a:t>Results</a:t>
            </a:r>
            <a:br>
              <a:rPr dirty="0" smtClean="0"/>
            </a:br>
            <a:r>
              <a:rPr lang="en-US" sz="2800" b="1" dirty="0" smtClean="0"/>
              <a:t>Cross-sensor consistency</a:t>
            </a:r>
            <a:endParaRPr lang="en-US" sz="2800" b="1" dirty="0"/>
          </a:p>
        </p:txBody>
      </p:sp>
      <p:sp>
        <p:nvSpPr>
          <p:cNvPr id="4" name="Text Placeholder 2"/>
          <p:cNvSpPr txBox="1">
            <a:spLocks/>
          </p:cNvSpPr>
          <p:nvPr/>
        </p:nvSpPr>
        <p:spPr>
          <a:xfrm>
            <a:off x="185737" y="1425091"/>
            <a:ext cx="8772525" cy="2765909"/>
          </a:xfrm>
          <a:prstGeom prst="rect">
            <a:avLst/>
          </a:prstGeom>
        </p:spPr>
        <p:txBody>
          <a:bodyPr>
            <a:normAutofit fontScale="85000" lnSpcReduction="2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Aft>
                <a:spcPts val="600"/>
              </a:spcAft>
            </a:pPr>
            <a:r>
              <a:rPr lang="en-US" dirty="0"/>
              <a:t>aqua </a:t>
            </a:r>
            <a:r>
              <a:rPr lang="en-US" dirty="0" err="1"/>
              <a:t>seawifs</a:t>
            </a:r>
            <a:r>
              <a:rPr lang="en-US" dirty="0"/>
              <a:t>: </a:t>
            </a:r>
            <a:br>
              <a:rPr lang="en-US" dirty="0"/>
            </a:br>
            <a:r>
              <a:rPr lang="en-US" dirty="0">
                <a:hlinkClick r:id="rId5"/>
              </a:rPr>
              <a:t>http://oceancolor.gsfc.nasa.gov/ANALYSIS/PROCTEST/aOCI2m_sOCI2m/</a:t>
            </a:r>
            <a:r>
              <a:rPr lang="en-US" dirty="0"/>
              <a:t> </a:t>
            </a:r>
            <a:br>
              <a:rPr lang="en-US" dirty="0"/>
            </a:br>
            <a:r>
              <a:rPr lang="en-US" dirty="0"/>
              <a:t/>
            </a:r>
            <a:br>
              <a:rPr lang="en-US" dirty="0"/>
            </a:br>
            <a:r>
              <a:rPr lang="en-US" dirty="0" err="1"/>
              <a:t>viirs</a:t>
            </a:r>
            <a:r>
              <a:rPr lang="en-US" dirty="0"/>
              <a:t> aqua: </a:t>
            </a:r>
            <a:br>
              <a:rPr lang="en-US" dirty="0"/>
            </a:br>
            <a:r>
              <a:rPr lang="en-US" dirty="0">
                <a:hlinkClick r:id="rId6"/>
              </a:rPr>
              <a:t>http://oceancolor.gsfc.nasa.gov/ANALYSIS/PROCTEST/vOCI2m_aOCI2m/</a:t>
            </a:r>
            <a:r>
              <a:rPr lang="en-US" dirty="0"/>
              <a:t> </a:t>
            </a:r>
            <a:endParaRPr lang="en-US" dirty="0" smtClean="0"/>
          </a:p>
        </p:txBody>
      </p:sp>
    </p:spTree>
    <p:extLst>
      <p:ext uri="{BB962C8B-B14F-4D97-AF65-F5344CB8AC3E}">
        <p14:creationId xmlns:p14="http://schemas.microsoft.com/office/powerpoint/2010/main" val="410940979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382000" cy="1052596"/>
          </a:xfrm>
        </p:spPr>
        <p:txBody>
          <a:bodyPr/>
          <a:lstStyle/>
          <a:p>
            <a:pPr algn="ctr"/>
            <a:r>
              <a:rPr dirty="0" smtClean="0"/>
              <a:t>Results</a:t>
            </a:r>
            <a:br>
              <a:rPr dirty="0" smtClean="0"/>
            </a:br>
            <a:r>
              <a:rPr lang="en-US" sz="2800" b="1" dirty="0" smtClean="0"/>
              <a:t>Cross-sensor consistency</a:t>
            </a:r>
            <a:endParaRPr lang="en-US" sz="2800" b="1" dirty="0"/>
          </a:p>
        </p:txBody>
      </p:sp>
      <p:pic>
        <p:nvPicPr>
          <p:cNvPr id="4098" name="Picture 2" descr="http://oceancolor.gsfc.nasa.gov/ANALYSIS/PROCTEST/aOCI2m_sOCI2m/plots/aOCI2m_sOCI2m_npsg_chl_comp.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1219200"/>
            <a:ext cx="7391400" cy="554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29204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oceancolor.gsfc.nasa.gov/ANALYSIS/PROCTEST/aOCI2m_sOCI2m/plots/aOCI2m_sOCI2m_npsg_chl_rati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1219200"/>
            <a:ext cx="7394190" cy="55435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28600" y="152400"/>
            <a:ext cx="8382000" cy="1052596"/>
          </a:xfrm>
        </p:spPr>
        <p:txBody>
          <a:bodyPr/>
          <a:lstStyle/>
          <a:p>
            <a:pPr algn="ctr"/>
            <a:r>
              <a:rPr dirty="0" smtClean="0"/>
              <a:t>Results</a:t>
            </a:r>
            <a:br>
              <a:rPr dirty="0" smtClean="0"/>
            </a:br>
            <a:r>
              <a:rPr lang="en-US" sz="2800" b="1" dirty="0" smtClean="0"/>
              <a:t>Cross-sensor consistency</a:t>
            </a:r>
            <a:endParaRPr lang="en-US" sz="2800" b="1" dirty="0"/>
          </a:p>
        </p:txBody>
      </p:sp>
    </p:spTree>
    <p:extLst>
      <p:ext uri="{BB962C8B-B14F-4D97-AF65-F5344CB8AC3E}">
        <p14:creationId xmlns:p14="http://schemas.microsoft.com/office/powerpoint/2010/main" val="36508021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8382000" cy="1052596"/>
          </a:xfrm>
        </p:spPr>
        <p:txBody>
          <a:bodyPr/>
          <a:lstStyle/>
          <a:p>
            <a:pPr algn="ctr"/>
            <a:r>
              <a:rPr dirty="0" smtClean="0"/>
              <a:t>Results</a:t>
            </a:r>
            <a:br>
              <a:rPr dirty="0" smtClean="0"/>
            </a:br>
            <a:r>
              <a:rPr lang="en-US" sz="2800" b="1" dirty="0" smtClean="0"/>
              <a:t>Cross-sensor consistency</a:t>
            </a:r>
            <a:endParaRPr lang="en-US" sz="2800" b="1" dirty="0"/>
          </a:p>
        </p:txBody>
      </p:sp>
      <p:pic>
        <p:nvPicPr>
          <p:cNvPr id="174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2400" y="1219200"/>
            <a:ext cx="8763000" cy="4693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Placeholder 2"/>
          <p:cNvSpPr txBox="1">
            <a:spLocks/>
          </p:cNvSpPr>
          <p:nvPr/>
        </p:nvSpPr>
        <p:spPr>
          <a:xfrm>
            <a:off x="3733800" y="5912642"/>
            <a:ext cx="1905000" cy="559981"/>
          </a:xfrm>
          <a:prstGeom prst="rect">
            <a:avLst/>
          </a:prstGeom>
        </p:spPr>
        <p:txBody>
          <a:bodyPr>
            <a:normAutofit fontScale="92500" lnSpcReduction="10000"/>
          </a:bodyPr>
          <a:lstStyle>
            <a:lvl1pPr marL="396875" indent="-396875" algn="l" defTabSz="914363" rtl="0" eaLnBrk="1" latinLnBrk="0" hangingPunct="1">
              <a:lnSpc>
                <a:spcPct val="90000"/>
              </a:lnSpc>
              <a:spcBef>
                <a:spcPct val="20000"/>
              </a:spcBef>
              <a:buFontTx/>
              <a:buBlip>
                <a:blip r:embed="rId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Aft>
                <a:spcPts val="600"/>
              </a:spcAft>
              <a:buNone/>
            </a:pPr>
            <a:r>
              <a:rPr lang="en-US" dirty="0" smtClean="0"/>
              <a:t>2010305</a:t>
            </a:r>
          </a:p>
        </p:txBody>
      </p:sp>
    </p:spTree>
    <p:extLst>
      <p:ext uri="{BB962C8B-B14F-4D97-AF65-F5344CB8AC3E}">
        <p14:creationId xmlns:p14="http://schemas.microsoft.com/office/powerpoint/2010/main" val="39158935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65547" y="1143000"/>
            <a:ext cx="7931944" cy="2765909"/>
          </a:xfrm>
        </p:spPr>
        <p:txBody>
          <a:bodyPr>
            <a:normAutofit fontScale="77500" lnSpcReduction="20000"/>
          </a:bodyPr>
          <a:lstStyle/>
          <a:p>
            <a:pPr lvl="0">
              <a:lnSpc>
                <a:spcPct val="110000"/>
              </a:lnSpc>
              <a:spcAft>
                <a:spcPts val="600"/>
              </a:spcAft>
            </a:pPr>
            <a:r>
              <a:rPr lang="en-US" dirty="0" smtClean="0"/>
              <a:t>OCI2 nearly as good as OCI</a:t>
            </a:r>
          </a:p>
          <a:p>
            <a:pPr lvl="0">
              <a:lnSpc>
                <a:spcPct val="110000"/>
              </a:lnSpc>
              <a:spcAft>
                <a:spcPts val="600"/>
              </a:spcAft>
            </a:pPr>
            <a:r>
              <a:rPr lang="en-US" dirty="0" smtClean="0"/>
              <a:t>Transition zone from 0.175 – 0.25 to 0.25 – 0.4</a:t>
            </a:r>
          </a:p>
          <a:p>
            <a:pPr lvl="0">
              <a:lnSpc>
                <a:spcPct val="110000"/>
              </a:lnSpc>
              <a:spcAft>
                <a:spcPts val="600"/>
              </a:spcAft>
            </a:pPr>
            <a:r>
              <a:rPr lang="en-US" dirty="0" smtClean="0"/>
              <a:t>OCI2 almost 0.01 lower than OCI in ocean gyres</a:t>
            </a:r>
          </a:p>
          <a:p>
            <a:pPr marL="0" indent="0">
              <a:lnSpc>
                <a:spcPct val="110000"/>
              </a:lnSpc>
              <a:spcAft>
                <a:spcPts val="600"/>
              </a:spcAft>
              <a:buNone/>
            </a:pPr>
            <a:r>
              <a:rPr lang="en-US" dirty="0"/>
              <a:t>	- which is right?</a:t>
            </a:r>
          </a:p>
          <a:p>
            <a:pPr lvl="0">
              <a:lnSpc>
                <a:spcPct val="110000"/>
              </a:lnSpc>
              <a:spcAft>
                <a:spcPts val="600"/>
              </a:spcAft>
            </a:pPr>
            <a:r>
              <a:rPr lang="en-US" dirty="0" smtClean="0"/>
              <a:t>Need high-quality data for </a:t>
            </a:r>
            <a:r>
              <a:rPr lang="en-US" dirty="0" err="1" smtClean="0"/>
              <a:t>Chl</a:t>
            </a:r>
            <a:r>
              <a:rPr lang="en-US" dirty="0" smtClean="0"/>
              <a:t> &lt; 0.05, especially between 0.01 – 0.03</a:t>
            </a:r>
          </a:p>
          <a:p>
            <a:pPr marL="0" lvl="0" indent="0">
              <a:lnSpc>
                <a:spcPct val="110000"/>
              </a:lnSpc>
              <a:spcAft>
                <a:spcPts val="600"/>
              </a:spcAft>
              <a:buNone/>
            </a:pPr>
            <a:endParaRPr lang="en-US" dirty="0" smtClean="0"/>
          </a:p>
          <a:p>
            <a:pPr marL="0" lvl="0" indent="0">
              <a:lnSpc>
                <a:spcPct val="110000"/>
              </a:lnSpc>
              <a:spcAft>
                <a:spcPts val="600"/>
              </a:spcAft>
              <a:buNone/>
            </a:pPr>
            <a:endParaRPr lang="en-US" dirty="0"/>
          </a:p>
        </p:txBody>
      </p:sp>
      <p:sp>
        <p:nvSpPr>
          <p:cNvPr id="5" name="Text Box 12"/>
          <p:cNvSpPr txBox="1">
            <a:spLocks noChangeArrowheads="1"/>
          </p:cNvSpPr>
          <p:nvPr/>
        </p:nvSpPr>
        <p:spPr bwMode="auto">
          <a:xfrm>
            <a:off x="60325" y="309563"/>
            <a:ext cx="89423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b="1" dirty="0" smtClean="0">
                <a:solidFill>
                  <a:srgbClr val="FFFF00"/>
                </a:solidFill>
                <a:latin typeface="Tahoma" pitchFamily="34" charset="0"/>
                <a:ea typeface="楷体_GB2312" charset="-122"/>
              </a:rPr>
              <a:t>Conclusion</a:t>
            </a:r>
            <a:endParaRPr lang="en-US" altLang="en-US" b="1" dirty="0">
              <a:solidFill>
                <a:srgbClr val="FFFF00"/>
              </a:solidFill>
              <a:latin typeface="Tahoma" pitchFamily="34" charset="0"/>
              <a:ea typeface="楷体_GB2312" charset="-122"/>
            </a:endParaRPr>
          </a:p>
        </p:txBody>
      </p:sp>
    </p:spTree>
    <p:extLst>
      <p:ext uri="{BB962C8B-B14F-4D97-AF65-F5344CB8AC3E}">
        <p14:creationId xmlns:p14="http://schemas.microsoft.com/office/powerpoint/2010/main" val="284500365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2"/>
          <p:cNvSpPr txBox="1">
            <a:spLocks noChangeArrowheads="1"/>
          </p:cNvSpPr>
          <p:nvPr/>
        </p:nvSpPr>
        <p:spPr bwMode="auto">
          <a:xfrm>
            <a:off x="60325" y="309563"/>
            <a:ext cx="89423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b="1">
                <a:solidFill>
                  <a:srgbClr val="FFFF00"/>
                </a:solidFill>
                <a:latin typeface="Tahoma" pitchFamily="34" charset="0"/>
                <a:ea typeface="楷体_GB2312" charset="-122"/>
              </a:rPr>
              <a:t>A new concept to derive Chl…</a:t>
            </a:r>
          </a:p>
        </p:txBody>
      </p:sp>
      <p:sp>
        <p:nvSpPr>
          <p:cNvPr id="37891" name="Text Box 7"/>
          <p:cNvSpPr txBox="1">
            <a:spLocks noChangeArrowheads="1"/>
          </p:cNvSpPr>
          <p:nvPr/>
        </p:nvSpPr>
        <p:spPr bwMode="auto">
          <a:xfrm>
            <a:off x="1028700" y="1019175"/>
            <a:ext cx="6905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spcBef>
                <a:spcPct val="0"/>
              </a:spcBef>
              <a:buClrTx/>
              <a:buFontTx/>
              <a:buNone/>
            </a:pPr>
            <a:r>
              <a:rPr lang="fr-FR" altLang="zh-CN" sz="2000">
                <a:ea typeface="SimSun" pitchFamily="2" charset="-122"/>
              </a:rPr>
              <a:t>CI = Rrs</a:t>
            </a:r>
            <a:r>
              <a:rPr lang="fr-FR" altLang="zh-CN" sz="2000" baseline="-25000">
                <a:ea typeface="SimSun" pitchFamily="2" charset="-122"/>
              </a:rPr>
              <a:t>555</a:t>
            </a:r>
            <a:r>
              <a:rPr lang="fr-FR" altLang="zh-CN" sz="2000">
                <a:ea typeface="SimSun" pitchFamily="2" charset="-122"/>
              </a:rPr>
              <a:t> – [Rrs</a:t>
            </a:r>
            <a:r>
              <a:rPr lang="fr-FR" altLang="zh-CN" sz="2000" baseline="-25000">
                <a:ea typeface="SimSun" pitchFamily="2" charset="-122"/>
              </a:rPr>
              <a:t>443</a:t>
            </a:r>
            <a:r>
              <a:rPr lang="fr-FR" altLang="zh-CN" sz="2000">
                <a:ea typeface="SimSun" pitchFamily="2" charset="-122"/>
              </a:rPr>
              <a:t> + (555-443)/(670-443)*(Rrs</a:t>
            </a:r>
            <a:r>
              <a:rPr lang="fr-FR" altLang="zh-CN" sz="2000" baseline="-25000">
                <a:ea typeface="SimSun" pitchFamily="2" charset="-122"/>
              </a:rPr>
              <a:t>670</a:t>
            </a:r>
            <a:r>
              <a:rPr lang="fr-FR" altLang="zh-CN" sz="2000">
                <a:ea typeface="SimSun" pitchFamily="2" charset="-122"/>
              </a:rPr>
              <a:t>-Rrs</a:t>
            </a:r>
            <a:r>
              <a:rPr lang="fr-FR" altLang="zh-CN" sz="2000" baseline="-25000">
                <a:ea typeface="SimSun" pitchFamily="2" charset="-122"/>
              </a:rPr>
              <a:t>443</a:t>
            </a:r>
            <a:r>
              <a:rPr lang="fr-FR" altLang="zh-CN" sz="2000">
                <a:ea typeface="SimSun" pitchFamily="2" charset="-122"/>
              </a:rPr>
              <a:t>)]</a:t>
            </a:r>
            <a:r>
              <a:rPr lang="en-US" altLang="zh-CN" sz="2000">
                <a:ea typeface="SimSun" pitchFamily="2" charset="-122"/>
              </a:rPr>
              <a:t> </a:t>
            </a:r>
            <a:endParaRPr lang="en-US" altLang="en-US" sz="2000"/>
          </a:p>
        </p:txBody>
      </p:sp>
      <p:graphicFrame>
        <p:nvGraphicFramePr>
          <p:cNvPr id="37892" name="Object 3"/>
          <p:cNvGraphicFramePr>
            <a:graphicFrameLocks noChangeAspect="1"/>
          </p:cNvGraphicFramePr>
          <p:nvPr/>
        </p:nvGraphicFramePr>
        <p:xfrm>
          <a:off x="712788" y="1609725"/>
          <a:ext cx="7637462" cy="4572000"/>
        </p:xfrm>
        <a:graphic>
          <a:graphicData uri="http://schemas.openxmlformats.org/presentationml/2006/ole">
            <mc:AlternateContent xmlns:mc="http://schemas.openxmlformats.org/markup-compatibility/2006">
              <mc:Choice xmlns:v="urn:schemas-microsoft-com:vml" Requires="v">
                <p:oleObj spid="_x0000_s1036" r:id="rId4" imgW="5876481" imgH="3529679" progId="">
                  <p:embed/>
                </p:oleObj>
              </mc:Choice>
              <mc:Fallback>
                <p:oleObj r:id="rId4" imgW="5876481" imgH="3529679"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788" y="1609725"/>
                        <a:ext cx="7637462" cy="4572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171216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23825" y="-172843"/>
            <a:ext cx="8382000" cy="1163395"/>
          </a:xfrm>
          <a:prstGeom prst="rect">
            <a:avLst/>
          </a:prstGeom>
        </p:spPr>
        <p:txBody>
          <a:bodyPr vert="horz" wrap="square" lIns="0" tIns="0" rIns="0" bIns="0" rtlCol="0" anchor="ctr" anchorCtr="0">
            <a:norm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dirty="0" smtClean="0"/>
              <a:t>Motivations</a:t>
            </a:r>
            <a:endParaRPr lang="en-US" dirty="0">
              <a:solidFill>
                <a:schemeClr val="tx2"/>
              </a:solidFill>
            </a:endParaRPr>
          </a:p>
        </p:txBody>
      </p:sp>
      <p:sp>
        <p:nvSpPr>
          <p:cNvPr id="10" name="Rectangle 9"/>
          <p:cNvSpPr/>
          <p:nvPr/>
        </p:nvSpPr>
        <p:spPr>
          <a:xfrm>
            <a:off x="304800" y="1116544"/>
            <a:ext cx="6531275" cy="646331"/>
          </a:xfrm>
          <a:prstGeom prst="rect">
            <a:avLst/>
          </a:prstGeom>
        </p:spPr>
        <p:txBody>
          <a:bodyPr wrap="none">
            <a:spAutoFit/>
          </a:bodyPr>
          <a:lstStyle/>
          <a:p>
            <a:r>
              <a:rPr lang="en-US" dirty="0"/>
              <a:t>3</a:t>
            </a:r>
            <a:r>
              <a:rPr lang="en-US" dirty="0" smtClean="0"/>
              <a:t>. </a:t>
            </a:r>
            <a:r>
              <a:rPr lang="en-US" dirty="0"/>
              <a:t>OCI does not differentiate the various in-water </a:t>
            </a:r>
            <a:r>
              <a:rPr lang="en-US" dirty="0" smtClean="0"/>
              <a:t>constituents, then</a:t>
            </a:r>
          </a:p>
          <a:p>
            <a:r>
              <a:rPr lang="en-US" dirty="0" smtClean="0"/>
              <a:t>how </a:t>
            </a:r>
            <a:r>
              <a:rPr lang="en-US" dirty="0"/>
              <a:t>to reduce such CDOM impacts on </a:t>
            </a:r>
            <a:r>
              <a:rPr lang="en-US" dirty="0" smtClean="0"/>
              <a:t>OCI retrievals?</a:t>
            </a:r>
            <a:endParaRPr lang="en-US" dirty="0"/>
          </a:p>
        </p:txBody>
      </p:sp>
      <p:pic>
        <p:nvPicPr>
          <p:cNvPr id="2" name="Picture 1"/>
          <p:cNvPicPr>
            <a:picLocks noChangeAspect="1"/>
          </p:cNvPicPr>
          <p:nvPr/>
        </p:nvPicPr>
        <p:blipFill>
          <a:blip r:embed="rId2"/>
          <a:stretch>
            <a:fillRect/>
          </a:stretch>
        </p:blipFill>
        <p:spPr>
          <a:xfrm>
            <a:off x="123825" y="1981200"/>
            <a:ext cx="8894112" cy="2871787"/>
          </a:xfrm>
          <a:prstGeom prst="rect">
            <a:avLst/>
          </a:prstGeom>
        </p:spPr>
      </p:pic>
    </p:spTree>
    <p:extLst>
      <p:ext uri="{BB962C8B-B14F-4D97-AF65-F5344CB8AC3E}">
        <p14:creationId xmlns:p14="http://schemas.microsoft.com/office/powerpoint/2010/main" val="2938476480"/>
      </p:ext>
    </p:extLst>
  </p:cSld>
  <p:clrMapOvr>
    <a:masterClrMapping/>
  </p:clrMapOvr>
  <p:transition xmlns:p14="http://schemas.microsoft.com/office/powerpoint/2010/mai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839200" cy="1107996"/>
          </a:xfrm>
        </p:spPr>
        <p:txBody>
          <a:bodyPr/>
          <a:lstStyle/>
          <a:p>
            <a:pPr lvl="0"/>
            <a:r>
              <a:rPr lang="en-US" sz="4000" dirty="0" smtClean="0"/>
              <a:t>CDI index proposed to reduce </a:t>
            </a:r>
            <a:r>
              <a:rPr lang="en-US" sz="4000" dirty="0"/>
              <a:t>CDOM </a:t>
            </a:r>
            <a:r>
              <a:rPr lang="en-US" sz="4000" dirty="0" smtClean="0"/>
              <a:t>impacts</a:t>
            </a:r>
            <a:r>
              <a:rPr lang="en-US" sz="4000" dirty="0"/>
              <a:t/>
            </a:r>
            <a:br>
              <a:rPr lang="en-US" sz="4000" dirty="0"/>
            </a:br>
            <a:endParaRPr lang="en-US" sz="4000" dirty="0"/>
          </a:p>
        </p:txBody>
      </p:sp>
      <p:pic>
        <p:nvPicPr>
          <p:cNvPr id="4" name="Picture 3"/>
          <p:cNvPicPr>
            <a:picLocks noChangeAspect="1"/>
          </p:cNvPicPr>
          <p:nvPr/>
        </p:nvPicPr>
        <p:blipFill>
          <a:blip r:embed="rId2"/>
          <a:stretch>
            <a:fillRect/>
          </a:stretch>
        </p:blipFill>
        <p:spPr>
          <a:xfrm>
            <a:off x="2108200" y="1141412"/>
            <a:ext cx="5384800" cy="4038600"/>
          </a:xfrm>
          <a:prstGeom prst="rect">
            <a:avLst/>
          </a:prstGeom>
        </p:spPr>
      </p:pic>
      <p:pic>
        <p:nvPicPr>
          <p:cNvPr id="5" name="Picture 4"/>
          <p:cNvPicPr>
            <a:picLocks noChangeAspect="1"/>
          </p:cNvPicPr>
          <p:nvPr/>
        </p:nvPicPr>
        <p:blipFill>
          <a:blip r:embed="rId3"/>
          <a:stretch>
            <a:fillRect/>
          </a:stretch>
        </p:blipFill>
        <p:spPr>
          <a:xfrm>
            <a:off x="2743200" y="5638800"/>
            <a:ext cx="4572000" cy="682528"/>
          </a:xfrm>
          <a:prstGeom prst="rect">
            <a:avLst/>
          </a:prstGeom>
        </p:spPr>
      </p:pic>
    </p:spTree>
    <p:extLst>
      <p:ext uri="{BB962C8B-B14F-4D97-AF65-F5344CB8AC3E}">
        <p14:creationId xmlns:p14="http://schemas.microsoft.com/office/powerpoint/2010/main" val="2062953381"/>
      </p:ext>
    </p:extLst>
  </p:cSld>
  <p:clrMapOvr>
    <a:masterClrMapping/>
  </p:clrMapOvr>
  <p:transition xmlns:p14="http://schemas.microsoft.com/office/powerpoint/2010/mai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9525" y="0"/>
            <a:ext cx="8382000" cy="664797"/>
          </a:xfrm>
        </p:spPr>
        <p:txBody>
          <a:bodyPr/>
          <a:lstStyle/>
          <a:p>
            <a:r>
              <a:rPr dirty="0" smtClean="0"/>
              <a:t>Results </a:t>
            </a:r>
            <a:r>
              <a:rPr lang="en-US" sz="2800" b="1" dirty="0" smtClean="0"/>
              <a:t>Performances of CDI</a:t>
            </a:r>
            <a:endParaRPr lang="en-US" sz="2800" b="1" dirty="0"/>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110" y="762000"/>
            <a:ext cx="5071874" cy="582930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226038435"/>
              </p:ext>
            </p:extLst>
          </p:nvPr>
        </p:nvGraphicFramePr>
        <p:xfrm>
          <a:off x="5334000" y="1524000"/>
          <a:ext cx="3424434" cy="1661160"/>
        </p:xfrm>
        <a:graphic>
          <a:graphicData uri="http://schemas.openxmlformats.org/drawingml/2006/table">
            <a:tbl>
              <a:tblPr>
                <a:tableStyleId>{5C22544A-7EE6-4342-B048-85BDC9FD1C3A}</a:tableStyleId>
              </a:tblPr>
              <a:tblGrid>
                <a:gridCol w="709679"/>
                <a:gridCol w="709679"/>
                <a:gridCol w="809625"/>
                <a:gridCol w="1195451"/>
              </a:tblGrid>
              <a:tr h="200025">
                <a:tc>
                  <a:txBody>
                    <a:bodyPr/>
                    <a:lstStyle/>
                    <a:p>
                      <a:pPr algn="ctr" fontAlgn="b"/>
                      <a:endParaRPr lang="en-US"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US" sz="1300" b="1"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300" b="1" u="none" strike="noStrike" dirty="0" err="1">
                          <a:effectLst/>
                        </a:rPr>
                        <a:t>Chl</a:t>
                      </a:r>
                      <a:r>
                        <a:rPr lang="en-US" sz="1300" b="1" u="none" strike="noStrike" dirty="0">
                          <a:effectLst/>
                        </a:rPr>
                        <a:t> satellite/in situ</a:t>
                      </a:r>
                      <a:endParaRPr lang="en-US" sz="1300" b="1"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r>
              <a:tr h="200025">
                <a:tc>
                  <a:txBody>
                    <a:bodyPr/>
                    <a:lstStyle/>
                    <a:p>
                      <a:pPr algn="ctr" fontAlgn="ctr"/>
                      <a:r>
                        <a:rPr lang="en-US" sz="1300" b="1" u="none" strike="noStrike">
                          <a:effectLst/>
                        </a:rPr>
                        <a:t>Area</a:t>
                      </a:r>
                      <a:endParaRPr lang="en-US" sz="13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300" b="1" u="none" strike="noStrike" dirty="0" err="1">
                          <a:effectLst/>
                        </a:rPr>
                        <a:t>N_Points</a:t>
                      </a:r>
                      <a:endParaRPr lang="en-US" sz="13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300" b="1" u="none" strike="noStrike" dirty="0">
                          <a:effectLst/>
                        </a:rPr>
                        <a:t>OCI</a:t>
                      </a:r>
                      <a:endParaRPr lang="en-US" sz="1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effectLst/>
                        </a:rPr>
                        <a:t>CDOM </a:t>
                      </a:r>
                      <a:r>
                        <a:rPr lang="en-US" sz="1300" b="1" u="none" strike="noStrike" dirty="0" smtClean="0">
                          <a:effectLst/>
                        </a:rPr>
                        <a:t>corrected</a:t>
                      </a:r>
                      <a:endParaRPr lang="en-US" sz="1300" b="1" i="0" u="none" strike="noStrike" dirty="0">
                        <a:solidFill>
                          <a:srgbClr val="000000"/>
                        </a:solidFill>
                        <a:effectLst/>
                        <a:latin typeface="Calibri" panose="020F0502020204030204" pitchFamily="34" charset="0"/>
                      </a:endParaRPr>
                    </a:p>
                  </a:txBody>
                  <a:tcPr marL="9525" marR="9525" marT="9525" marB="0" anchor="b"/>
                </a:tc>
              </a:tr>
              <a:tr h="200025">
                <a:tc>
                  <a:txBody>
                    <a:bodyPr/>
                    <a:lstStyle/>
                    <a:p>
                      <a:pPr algn="ctr" fontAlgn="ctr"/>
                      <a:r>
                        <a:rPr lang="en-US" sz="1300" b="1" u="none" strike="noStrike" dirty="0">
                          <a:solidFill>
                            <a:schemeClr val="bg2"/>
                          </a:solidFill>
                          <a:effectLst/>
                        </a:rPr>
                        <a:t>global</a:t>
                      </a:r>
                      <a:endParaRPr lang="en-US" sz="1300" b="1" i="0" u="none" strike="noStrike" dirty="0">
                        <a:solidFill>
                          <a:schemeClr val="bg2"/>
                        </a:solidFill>
                        <a:effectLst/>
                        <a:latin typeface="Calibri" panose="020F0502020204030204" pitchFamily="34" charset="0"/>
                      </a:endParaRPr>
                    </a:p>
                  </a:txBody>
                  <a:tcPr marL="9525" marR="9525" marT="9525" marB="0" anchor="ctr"/>
                </a:tc>
                <a:tc>
                  <a:txBody>
                    <a:bodyPr/>
                    <a:lstStyle/>
                    <a:p>
                      <a:pPr algn="ctr" fontAlgn="ctr"/>
                      <a:r>
                        <a:rPr lang="en-US" sz="1300" b="1" u="none" strike="noStrike" dirty="0">
                          <a:solidFill>
                            <a:schemeClr val="bg2"/>
                          </a:solidFill>
                          <a:effectLst/>
                        </a:rPr>
                        <a:t>450</a:t>
                      </a:r>
                      <a:endParaRPr lang="en-US" sz="1300" b="1" i="0" u="none" strike="noStrike" dirty="0">
                        <a:solidFill>
                          <a:schemeClr val="bg2"/>
                        </a:solidFill>
                        <a:effectLst/>
                        <a:latin typeface="Calibri" panose="020F0502020204030204" pitchFamily="34" charset="0"/>
                      </a:endParaRPr>
                    </a:p>
                  </a:txBody>
                  <a:tcPr marL="9525" marR="9525" marT="9525" marB="0" anchor="ctr"/>
                </a:tc>
                <a:tc>
                  <a:txBody>
                    <a:bodyPr/>
                    <a:lstStyle/>
                    <a:p>
                      <a:pPr algn="ctr" fontAlgn="b"/>
                      <a:r>
                        <a:rPr lang="en-US" sz="1300" b="1" u="none" strike="noStrike" dirty="0">
                          <a:solidFill>
                            <a:schemeClr val="bg2"/>
                          </a:solidFill>
                          <a:effectLst/>
                        </a:rPr>
                        <a:t>1.13 ± 0.76</a:t>
                      </a:r>
                      <a:endParaRPr lang="en-US" sz="1300" b="1" i="0" u="none" strike="noStrike" dirty="0">
                        <a:solidFill>
                          <a:schemeClr val="bg2"/>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solidFill>
                            <a:schemeClr val="bg2"/>
                          </a:solidFill>
                          <a:effectLst/>
                        </a:rPr>
                        <a:t>0.99 ± 0.64</a:t>
                      </a:r>
                      <a:endParaRPr lang="en-US" sz="1300" b="1" i="0" u="none" strike="noStrike" dirty="0">
                        <a:solidFill>
                          <a:schemeClr val="bg2"/>
                        </a:solidFill>
                        <a:effectLst/>
                        <a:latin typeface="Calibri" panose="020F0502020204030204" pitchFamily="34" charset="0"/>
                      </a:endParaRPr>
                    </a:p>
                  </a:txBody>
                  <a:tcPr marL="9525" marR="9525" marT="9525" marB="0" anchor="b"/>
                </a:tc>
              </a:tr>
              <a:tr h="200025">
                <a:tc>
                  <a:txBody>
                    <a:bodyPr/>
                    <a:lstStyle/>
                    <a:p>
                      <a:pPr algn="ctr" fontAlgn="ctr"/>
                      <a:r>
                        <a:rPr lang="en-US" sz="1300" b="1" u="none" strike="noStrike" dirty="0" err="1">
                          <a:solidFill>
                            <a:srgbClr val="FF0000"/>
                          </a:solidFill>
                          <a:effectLst/>
                        </a:rPr>
                        <a:t>s_pacific</a:t>
                      </a:r>
                      <a:endParaRPr lang="en-US" sz="13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300" b="1" u="none" strike="noStrike" dirty="0">
                          <a:solidFill>
                            <a:srgbClr val="FF0000"/>
                          </a:solidFill>
                          <a:effectLst/>
                        </a:rPr>
                        <a:t>21</a:t>
                      </a:r>
                      <a:endParaRPr lang="en-US" sz="1300" b="1"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r>
                        <a:rPr lang="en-US" sz="1300" b="1" u="none" strike="noStrike" dirty="0">
                          <a:solidFill>
                            <a:srgbClr val="FF0000"/>
                          </a:solidFill>
                          <a:effectLst/>
                        </a:rPr>
                        <a:t>0.63 ± 0.22</a:t>
                      </a:r>
                      <a:endParaRPr lang="en-US" sz="1300" b="1"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solidFill>
                            <a:srgbClr val="FF0000"/>
                          </a:solidFill>
                          <a:effectLst/>
                        </a:rPr>
                        <a:t>0.68 ± 0.28</a:t>
                      </a:r>
                      <a:endParaRPr lang="en-US" sz="1300" b="1" i="0" u="none" strike="noStrike" dirty="0">
                        <a:solidFill>
                          <a:srgbClr val="FF0000"/>
                        </a:solidFill>
                        <a:effectLst/>
                        <a:latin typeface="Calibri" panose="020F0502020204030204" pitchFamily="34" charset="0"/>
                      </a:endParaRPr>
                    </a:p>
                  </a:txBody>
                  <a:tcPr marL="9525" marR="9525" marT="9525" marB="0" anchor="b"/>
                </a:tc>
              </a:tr>
              <a:tr h="200025">
                <a:tc>
                  <a:txBody>
                    <a:bodyPr/>
                    <a:lstStyle/>
                    <a:p>
                      <a:pPr algn="ctr" fontAlgn="ctr"/>
                      <a:r>
                        <a:rPr lang="en-US" sz="1300" b="1" u="none" strike="noStrike">
                          <a:solidFill>
                            <a:schemeClr val="bg2"/>
                          </a:solidFill>
                          <a:effectLst/>
                        </a:rPr>
                        <a:t>n_pacific</a:t>
                      </a:r>
                      <a:endParaRPr lang="en-US" sz="1300" b="1" i="0" u="none" strike="noStrike">
                        <a:solidFill>
                          <a:schemeClr val="bg2"/>
                        </a:solidFill>
                        <a:effectLst/>
                        <a:latin typeface="Calibri" panose="020F0502020204030204" pitchFamily="34" charset="0"/>
                      </a:endParaRPr>
                    </a:p>
                  </a:txBody>
                  <a:tcPr marL="9525" marR="9525" marT="9525" marB="0" anchor="ctr"/>
                </a:tc>
                <a:tc>
                  <a:txBody>
                    <a:bodyPr/>
                    <a:lstStyle/>
                    <a:p>
                      <a:pPr algn="ctr" fontAlgn="ctr"/>
                      <a:r>
                        <a:rPr lang="en-US" sz="1300" b="1" u="none" strike="noStrike" dirty="0">
                          <a:solidFill>
                            <a:schemeClr val="bg2"/>
                          </a:solidFill>
                          <a:effectLst/>
                        </a:rPr>
                        <a:t>70</a:t>
                      </a:r>
                      <a:endParaRPr lang="en-US" sz="1300" b="1" i="0" u="none" strike="noStrike" dirty="0">
                        <a:solidFill>
                          <a:schemeClr val="bg2"/>
                        </a:solidFill>
                        <a:effectLst/>
                        <a:latin typeface="Calibri" panose="020F0502020204030204" pitchFamily="34" charset="0"/>
                      </a:endParaRPr>
                    </a:p>
                  </a:txBody>
                  <a:tcPr marL="9525" marR="9525" marT="9525" marB="0" anchor="ctr"/>
                </a:tc>
                <a:tc>
                  <a:txBody>
                    <a:bodyPr/>
                    <a:lstStyle/>
                    <a:p>
                      <a:pPr algn="ctr" fontAlgn="b"/>
                      <a:r>
                        <a:rPr lang="en-US" sz="1300" b="1" u="none" strike="noStrike" dirty="0">
                          <a:solidFill>
                            <a:schemeClr val="bg2"/>
                          </a:solidFill>
                          <a:effectLst/>
                        </a:rPr>
                        <a:t>1.02 ± 0.9</a:t>
                      </a:r>
                      <a:endParaRPr lang="en-US" sz="1300" b="1" i="0" u="none" strike="noStrike" dirty="0">
                        <a:solidFill>
                          <a:schemeClr val="bg2"/>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solidFill>
                            <a:schemeClr val="bg2"/>
                          </a:solidFill>
                          <a:effectLst/>
                        </a:rPr>
                        <a:t>0.85 ± 0.68</a:t>
                      </a:r>
                      <a:endParaRPr lang="en-US" sz="1300" b="1" i="0" u="none" strike="noStrike" dirty="0">
                        <a:solidFill>
                          <a:schemeClr val="bg2"/>
                        </a:solidFill>
                        <a:effectLst/>
                        <a:latin typeface="Calibri" panose="020F0502020204030204" pitchFamily="34" charset="0"/>
                      </a:endParaRPr>
                    </a:p>
                  </a:txBody>
                  <a:tcPr marL="9525" marR="9525" marT="9525" marB="0" anchor="b"/>
                </a:tc>
              </a:tr>
              <a:tr h="200025">
                <a:tc>
                  <a:txBody>
                    <a:bodyPr/>
                    <a:lstStyle/>
                    <a:p>
                      <a:pPr algn="ctr" fontAlgn="ctr"/>
                      <a:r>
                        <a:rPr lang="en-US" sz="1300" b="1" u="none" strike="noStrike">
                          <a:solidFill>
                            <a:srgbClr val="FF0000"/>
                          </a:solidFill>
                          <a:effectLst/>
                        </a:rPr>
                        <a:t>n_atlantic</a:t>
                      </a:r>
                      <a:endParaRPr lang="en-US" sz="1300" b="1"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ctr"/>
                      <a:r>
                        <a:rPr lang="en-US" sz="1300" b="1" u="none" strike="noStrike">
                          <a:solidFill>
                            <a:srgbClr val="FF0000"/>
                          </a:solidFill>
                          <a:effectLst/>
                        </a:rPr>
                        <a:t>63</a:t>
                      </a:r>
                      <a:endParaRPr lang="en-US" sz="1300" b="1" i="0" u="none" strike="noStrike">
                        <a:solidFill>
                          <a:srgbClr val="FF0000"/>
                        </a:solidFill>
                        <a:effectLst/>
                        <a:latin typeface="Calibri" panose="020F0502020204030204" pitchFamily="34" charset="0"/>
                      </a:endParaRPr>
                    </a:p>
                  </a:txBody>
                  <a:tcPr marL="9525" marR="9525" marT="9525" marB="0" anchor="ctr"/>
                </a:tc>
                <a:tc>
                  <a:txBody>
                    <a:bodyPr/>
                    <a:lstStyle/>
                    <a:p>
                      <a:pPr algn="ctr" fontAlgn="b"/>
                      <a:r>
                        <a:rPr lang="en-US" sz="1300" b="1" u="none" strike="noStrike" dirty="0">
                          <a:solidFill>
                            <a:srgbClr val="FF0000"/>
                          </a:solidFill>
                          <a:effectLst/>
                        </a:rPr>
                        <a:t>1.15 ± 0.65</a:t>
                      </a:r>
                      <a:endParaRPr lang="en-US" sz="1300" b="1"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solidFill>
                            <a:srgbClr val="FF0000"/>
                          </a:solidFill>
                          <a:effectLst/>
                        </a:rPr>
                        <a:t>0.94 ± 0.54</a:t>
                      </a:r>
                      <a:endParaRPr lang="en-US" sz="1300" b="1" i="0" u="none" strike="noStrike" dirty="0">
                        <a:solidFill>
                          <a:srgbClr val="FF0000"/>
                        </a:solidFill>
                        <a:effectLst/>
                        <a:latin typeface="Calibri" panose="020F0502020204030204" pitchFamily="34" charset="0"/>
                      </a:endParaRPr>
                    </a:p>
                  </a:txBody>
                  <a:tcPr marL="9525" marR="9525" marT="9525" marB="0" anchor="b"/>
                </a:tc>
              </a:tr>
              <a:tr h="200025">
                <a:tc>
                  <a:txBody>
                    <a:bodyPr/>
                    <a:lstStyle/>
                    <a:p>
                      <a:pPr algn="ctr" fontAlgn="ctr"/>
                      <a:r>
                        <a:rPr lang="en-US" sz="1300" b="1" u="none" strike="noStrike">
                          <a:solidFill>
                            <a:schemeClr val="bg2"/>
                          </a:solidFill>
                          <a:effectLst/>
                        </a:rPr>
                        <a:t>s_atlantic</a:t>
                      </a:r>
                      <a:endParaRPr lang="en-US" sz="1300" b="1" i="0" u="none" strike="noStrike">
                        <a:solidFill>
                          <a:schemeClr val="bg2"/>
                        </a:solidFill>
                        <a:effectLst/>
                        <a:latin typeface="Calibri" panose="020F0502020204030204" pitchFamily="34" charset="0"/>
                      </a:endParaRPr>
                    </a:p>
                  </a:txBody>
                  <a:tcPr marL="9525" marR="9525" marT="9525" marB="0" anchor="ctr"/>
                </a:tc>
                <a:tc>
                  <a:txBody>
                    <a:bodyPr/>
                    <a:lstStyle/>
                    <a:p>
                      <a:pPr algn="ctr" fontAlgn="ctr"/>
                      <a:r>
                        <a:rPr lang="en-US" sz="1300" b="1" u="none" strike="noStrike">
                          <a:solidFill>
                            <a:schemeClr val="bg2"/>
                          </a:solidFill>
                          <a:effectLst/>
                        </a:rPr>
                        <a:t>48</a:t>
                      </a:r>
                      <a:endParaRPr lang="en-US" sz="1300" b="1" i="0" u="none" strike="noStrike">
                        <a:solidFill>
                          <a:schemeClr val="bg2"/>
                        </a:solidFill>
                        <a:effectLst/>
                        <a:latin typeface="Calibri" panose="020F0502020204030204" pitchFamily="34" charset="0"/>
                      </a:endParaRPr>
                    </a:p>
                  </a:txBody>
                  <a:tcPr marL="9525" marR="9525" marT="9525" marB="0" anchor="ctr"/>
                </a:tc>
                <a:tc>
                  <a:txBody>
                    <a:bodyPr/>
                    <a:lstStyle/>
                    <a:p>
                      <a:pPr algn="ctr" fontAlgn="b"/>
                      <a:r>
                        <a:rPr lang="en-US" sz="1300" b="1" u="none" strike="noStrike" dirty="0">
                          <a:solidFill>
                            <a:schemeClr val="bg2"/>
                          </a:solidFill>
                          <a:effectLst/>
                        </a:rPr>
                        <a:t>0.92 ± 0.42</a:t>
                      </a:r>
                      <a:endParaRPr lang="en-US" sz="1300" b="1" i="0" u="none" strike="noStrike" dirty="0">
                        <a:solidFill>
                          <a:schemeClr val="bg2"/>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solidFill>
                            <a:schemeClr val="bg2"/>
                          </a:solidFill>
                          <a:effectLst/>
                        </a:rPr>
                        <a:t>0.86 ± 0.41</a:t>
                      </a:r>
                      <a:endParaRPr lang="en-US" sz="1300" b="1" i="0" u="none" strike="noStrike" dirty="0">
                        <a:solidFill>
                          <a:schemeClr val="bg2"/>
                        </a:solidFill>
                        <a:effectLst/>
                        <a:latin typeface="Calibri" panose="020F0502020204030204" pitchFamily="34" charset="0"/>
                      </a:endParaRPr>
                    </a:p>
                  </a:txBody>
                  <a:tcPr marL="9525" marR="9525" marT="9525" marB="0" anchor="b"/>
                </a:tc>
              </a:tr>
              <a:tr h="200025">
                <a:tc>
                  <a:txBody>
                    <a:bodyPr/>
                    <a:lstStyle/>
                    <a:p>
                      <a:pPr algn="ctr" fontAlgn="ctr"/>
                      <a:r>
                        <a:rPr lang="en-US" sz="1300" b="1" u="none" strike="noStrike">
                          <a:solidFill>
                            <a:schemeClr val="bg2"/>
                          </a:solidFill>
                          <a:effectLst/>
                        </a:rPr>
                        <a:t>Others</a:t>
                      </a:r>
                      <a:endParaRPr lang="en-US" sz="1300" b="1" i="0" u="none" strike="noStrike">
                        <a:solidFill>
                          <a:schemeClr val="bg2"/>
                        </a:solidFill>
                        <a:effectLst/>
                        <a:latin typeface="Calibri" panose="020F0502020204030204" pitchFamily="34" charset="0"/>
                      </a:endParaRPr>
                    </a:p>
                  </a:txBody>
                  <a:tcPr marL="9525" marR="9525" marT="9525" marB="0" anchor="ctr"/>
                </a:tc>
                <a:tc>
                  <a:txBody>
                    <a:bodyPr/>
                    <a:lstStyle/>
                    <a:p>
                      <a:pPr algn="ctr" fontAlgn="ctr"/>
                      <a:r>
                        <a:rPr lang="en-US" sz="1300" b="1" u="none" strike="noStrike">
                          <a:solidFill>
                            <a:schemeClr val="bg2"/>
                          </a:solidFill>
                          <a:effectLst/>
                        </a:rPr>
                        <a:t>248</a:t>
                      </a:r>
                      <a:endParaRPr lang="en-US" sz="1300" b="1" i="0" u="none" strike="noStrike">
                        <a:solidFill>
                          <a:schemeClr val="bg2"/>
                        </a:solidFill>
                        <a:effectLst/>
                        <a:latin typeface="Calibri" panose="020F0502020204030204" pitchFamily="34" charset="0"/>
                      </a:endParaRPr>
                    </a:p>
                  </a:txBody>
                  <a:tcPr marL="9525" marR="9525" marT="9525" marB="0" anchor="ctr"/>
                </a:tc>
                <a:tc>
                  <a:txBody>
                    <a:bodyPr/>
                    <a:lstStyle/>
                    <a:p>
                      <a:pPr algn="ctr" fontAlgn="b"/>
                      <a:r>
                        <a:rPr lang="en-US" sz="1300" b="1" u="none" strike="noStrike">
                          <a:solidFill>
                            <a:schemeClr val="bg2"/>
                          </a:solidFill>
                          <a:effectLst/>
                        </a:rPr>
                        <a:t>1.09 ± 0.68</a:t>
                      </a:r>
                      <a:endParaRPr lang="en-US" sz="1300" b="1" i="0" u="none" strike="noStrike">
                        <a:solidFill>
                          <a:schemeClr val="bg2"/>
                        </a:solidFill>
                        <a:effectLst/>
                        <a:latin typeface="Calibri" panose="020F0502020204030204" pitchFamily="34" charset="0"/>
                      </a:endParaRPr>
                    </a:p>
                  </a:txBody>
                  <a:tcPr marL="9525" marR="9525" marT="9525" marB="0" anchor="b"/>
                </a:tc>
                <a:tc>
                  <a:txBody>
                    <a:bodyPr/>
                    <a:lstStyle/>
                    <a:p>
                      <a:pPr algn="ctr" fontAlgn="b"/>
                      <a:r>
                        <a:rPr lang="en-US" sz="1300" b="1" u="none" strike="noStrike" dirty="0">
                          <a:solidFill>
                            <a:schemeClr val="bg2"/>
                          </a:solidFill>
                          <a:effectLst/>
                        </a:rPr>
                        <a:t>1.25 ± 0.79</a:t>
                      </a:r>
                      <a:endParaRPr lang="en-US" sz="1300" b="1" i="0" u="none" strike="noStrike" dirty="0">
                        <a:solidFill>
                          <a:schemeClr val="bg2"/>
                        </a:solidFill>
                        <a:effectLst/>
                        <a:latin typeface="Calibri" panose="020F0502020204030204" pitchFamily="34" charset="0"/>
                      </a:endParaRPr>
                    </a:p>
                  </a:txBody>
                  <a:tcPr marL="9525" marR="9525" marT="9525" marB="0" anchor="b"/>
                </a:tc>
              </a:tr>
            </a:tbl>
          </a:graphicData>
        </a:graphic>
      </p:graphicFrame>
      <p:sp>
        <p:nvSpPr>
          <p:cNvPr id="8" name="Rectangle 7"/>
          <p:cNvSpPr/>
          <p:nvPr/>
        </p:nvSpPr>
        <p:spPr>
          <a:xfrm>
            <a:off x="5334000" y="3429000"/>
            <a:ext cx="2895600" cy="923330"/>
          </a:xfrm>
          <a:prstGeom prst="rect">
            <a:avLst/>
          </a:prstGeom>
        </p:spPr>
        <p:txBody>
          <a:bodyPr wrap="square">
            <a:spAutoFit/>
          </a:bodyPr>
          <a:lstStyle/>
          <a:p>
            <a:r>
              <a:rPr lang="en-US" b="1" dirty="0" smtClean="0">
                <a:solidFill>
                  <a:srgbClr val="FF0000"/>
                </a:solidFill>
                <a:latin typeface="arial" panose="020B0604020202020204" pitchFamily="34" charset="0"/>
              </a:rPr>
              <a:t>CDI is not satisfactory way to reduce CDOM effects on </a:t>
            </a:r>
            <a:r>
              <a:rPr lang="en-US" b="1" dirty="0" err="1" smtClean="0">
                <a:solidFill>
                  <a:srgbClr val="FF0000"/>
                </a:solidFill>
                <a:latin typeface="arial" panose="020B0604020202020204" pitchFamily="34" charset="0"/>
              </a:rPr>
              <a:t>Chl</a:t>
            </a:r>
            <a:r>
              <a:rPr lang="en-US" b="1" dirty="0" smtClean="0">
                <a:solidFill>
                  <a:srgbClr val="FF0000"/>
                </a:solidFill>
                <a:latin typeface="arial" panose="020B0604020202020204" pitchFamily="34" charset="0"/>
              </a:rPr>
              <a:t> OCI</a:t>
            </a:r>
            <a:endParaRPr lang="en-US" b="1" dirty="0">
              <a:solidFill>
                <a:srgbClr val="FF0000"/>
              </a:solidFill>
            </a:endParaRPr>
          </a:p>
        </p:txBody>
      </p:sp>
    </p:spTree>
    <p:extLst>
      <p:ext uri="{BB962C8B-B14F-4D97-AF65-F5344CB8AC3E}">
        <p14:creationId xmlns:p14="http://schemas.microsoft.com/office/powerpoint/2010/main" val="2818286625"/>
      </p:ext>
    </p:extLst>
  </p:cSld>
  <p:clrMapOvr>
    <a:masterClrMapping/>
  </p:clrMapOvr>
  <p:transition xmlns:p14="http://schemas.microsoft.com/office/powerpoint/2010/mai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23850"/>
            <a:ext cx="3313113" cy="6202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2947" name="Picture 3" descr="chl_CI_t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0" y="3219450"/>
            <a:ext cx="3319463"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8" name="Picture 5" descr="adg_gsm_ts"/>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29325" y="3219450"/>
            <a:ext cx="3419475"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Box 3"/>
          <p:cNvSpPr txBox="1">
            <a:spLocks noChangeArrowheads="1"/>
          </p:cNvSpPr>
          <p:nvPr/>
        </p:nvSpPr>
        <p:spPr bwMode="auto">
          <a:xfrm>
            <a:off x="304800" y="474663"/>
            <a:ext cx="29273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SimSun" pitchFamily="2" charset="-122"/>
              </a:defRPr>
            </a:lvl1pPr>
            <a:lvl2pPr marL="742950" indent="-285750">
              <a:spcBef>
                <a:spcPct val="20000"/>
              </a:spcBef>
              <a:buChar char="–"/>
              <a:defRPr sz="2800">
                <a:solidFill>
                  <a:schemeClr val="tx1"/>
                </a:solidFill>
                <a:latin typeface="Arial" charset="0"/>
                <a:ea typeface="SimSun" pitchFamily="2" charset="-122"/>
              </a:defRPr>
            </a:lvl2pPr>
            <a:lvl3pPr marL="1143000" indent="-228600">
              <a:spcBef>
                <a:spcPct val="20000"/>
              </a:spcBef>
              <a:buChar char="•"/>
              <a:defRPr sz="2400">
                <a:solidFill>
                  <a:schemeClr val="tx1"/>
                </a:solidFill>
                <a:latin typeface="Arial" charset="0"/>
                <a:ea typeface="SimSun" pitchFamily="2" charset="-122"/>
              </a:defRPr>
            </a:lvl3pPr>
            <a:lvl4pPr marL="1600200" indent="-228600">
              <a:spcBef>
                <a:spcPct val="20000"/>
              </a:spcBef>
              <a:buChar char="–"/>
              <a:defRPr sz="2000">
                <a:solidFill>
                  <a:schemeClr val="tx1"/>
                </a:solidFill>
                <a:latin typeface="Arial" charset="0"/>
                <a:ea typeface="SimSun" pitchFamily="2" charset="-122"/>
              </a:defRPr>
            </a:lvl4pPr>
            <a:lvl5pPr marL="2057400" indent="-228600">
              <a:spcBef>
                <a:spcPct val="20000"/>
              </a:spcBef>
              <a:buChar char="»"/>
              <a:defRPr sz="2000">
                <a:solidFill>
                  <a:schemeClr val="tx1"/>
                </a:solidFill>
                <a:latin typeface="Arial" charset="0"/>
                <a:ea typeface="SimSun"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SimSun"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SimSun"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SimSun"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SimSun" pitchFamily="2" charset="-122"/>
              </a:defRPr>
            </a:lvl9pPr>
          </a:lstStyle>
          <a:p>
            <a:pPr>
              <a:spcBef>
                <a:spcPct val="0"/>
              </a:spcBef>
              <a:buFontTx/>
              <a:buNone/>
            </a:pPr>
            <a:r>
              <a:rPr lang="en-US" altLang="en-US" sz="2800">
                <a:solidFill>
                  <a:schemeClr val="bg1"/>
                </a:solidFill>
              </a:rPr>
              <a:t>Time Series</a:t>
            </a:r>
            <a:br>
              <a:rPr lang="en-US" altLang="en-US" sz="2800">
                <a:solidFill>
                  <a:schemeClr val="bg1"/>
                </a:solidFill>
              </a:rPr>
            </a:br>
            <a:r>
              <a:rPr lang="en-US" altLang="en-US" sz="1600" i="1">
                <a:solidFill>
                  <a:schemeClr val="bg1"/>
                </a:solidFill>
              </a:rPr>
              <a:t>with and without standard flags</a:t>
            </a:r>
          </a:p>
        </p:txBody>
      </p:sp>
      <p:sp>
        <p:nvSpPr>
          <p:cNvPr id="82950" name="TextBox 4"/>
          <p:cNvSpPr txBox="1">
            <a:spLocks noChangeArrowheads="1"/>
          </p:cNvSpPr>
          <p:nvPr/>
        </p:nvSpPr>
        <p:spPr bwMode="auto">
          <a:xfrm>
            <a:off x="204788" y="3759200"/>
            <a:ext cx="2690812" cy="203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charset="0"/>
                <a:ea typeface="SimSun" pitchFamily="2" charset="-122"/>
              </a:defRPr>
            </a:lvl1pPr>
            <a:lvl2pPr marL="742950" indent="-285750">
              <a:spcBef>
                <a:spcPct val="20000"/>
              </a:spcBef>
              <a:buChar char="–"/>
              <a:defRPr sz="2800">
                <a:solidFill>
                  <a:schemeClr val="tx1"/>
                </a:solidFill>
                <a:latin typeface="Arial" charset="0"/>
                <a:ea typeface="SimSun" pitchFamily="2" charset="-122"/>
              </a:defRPr>
            </a:lvl2pPr>
            <a:lvl3pPr marL="1143000" indent="-228600">
              <a:spcBef>
                <a:spcPct val="20000"/>
              </a:spcBef>
              <a:buChar char="•"/>
              <a:defRPr sz="2400">
                <a:solidFill>
                  <a:schemeClr val="tx1"/>
                </a:solidFill>
                <a:latin typeface="Arial" charset="0"/>
                <a:ea typeface="SimSun" pitchFamily="2" charset="-122"/>
              </a:defRPr>
            </a:lvl3pPr>
            <a:lvl4pPr marL="1600200" indent="-228600">
              <a:spcBef>
                <a:spcPct val="20000"/>
              </a:spcBef>
              <a:buChar char="–"/>
              <a:defRPr sz="2000">
                <a:solidFill>
                  <a:schemeClr val="tx1"/>
                </a:solidFill>
                <a:latin typeface="Arial" charset="0"/>
                <a:ea typeface="SimSun" pitchFamily="2" charset="-122"/>
              </a:defRPr>
            </a:lvl4pPr>
            <a:lvl5pPr marL="2057400" indent="-228600">
              <a:spcBef>
                <a:spcPct val="20000"/>
              </a:spcBef>
              <a:buChar char="»"/>
              <a:defRPr sz="2000">
                <a:solidFill>
                  <a:schemeClr val="tx1"/>
                </a:solidFill>
                <a:latin typeface="Arial" charset="0"/>
                <a:ea typeface="SimSun"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SimSun"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SimSun"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SimSun"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SimSun" pitchFamily="2" charset="-122"/>
              </a:defRPr>
            </a:lvl9pPr>
          </a:lstStyle>
          <a:p>
            <a:pPr>
              <a:spcBef>
                <a:spcPct val="0"/>
              </a:spcBef>
              <a:buFontTx/>
              <a:buNone/>
            </a:pPr>
            <a:r>
              <a:rPr lang="en-US" altLang="en-US" sz="1800" i="1">
                <a:solidFill>
                  <a:schemeClr val="bg1"/>
                </a:solidFill>
              </a:rPr>
              <a:t>in situ</a:t>
            </a:r>
            <a:br>
              <a:rPr lang="en-US" altLang="en-US" sz="1800" i="1">
                <a:solidFill>
                  <a:schemeClr val="bg1"/>
                </a:solidFill>
              </a:rPr>
            </a:br>
            <a:r>
              <a:rPr lang="en-US" altLang="en-US" sz="1800">
                <a:solidFill>
                  <a:schemeClr val="bg1"/>
                </a:solidFill>
              </a:rPr>
              <a:t>     HPLC</a:t>
            </a:r>
            <a:br>
              <a:rPr lang="en-US" altLang="en-US" sz="1800">
                <a:solidFill>
                  <a:schemeClr val="bg1"/>
                </a:solidFill>
              </a:rPr>
            </a:br>
            <a:r>
              <a:rPr lang="en-US" altLang="en-US" sz="1800">
                <a:solidFill>
                  <a:schemeClr val="bg1"/>
                </a:solidFill>
              </a:rPr>
              <a:t>     fluorometric</a:t>
            </a:r>
          </a:p>
          <a:p>
            <a:pPr>
              <a:spcBef>
                <a:spcPct val="0"/>
              </a:spcBef>
              <a:buFontTx/>
              <a:buNone/>
            </a:pPr>
            <a:endParaRPr lang="en-US" altLang="en-US" sz="1800">
              <a:solidFill>
                <a:schemeClr val="bg1"/>
              </a:solidFill>
            </a:endParaRPr>
          </a:p>
          <a:p>
            <a:pPr>
              <a:spcBef>
                <a:spcPct val="0"/>
              </a:spcBef>
              <a:buFontTx/>
              <a:buNone/>
            </a:pPr>
            <a:r>
              <a:rPr lang="en-US" altLang="en-US" sz="1800">
                <a:solidFill>
                  <a:schemeClr val="bg1"/>
                </a:solidFill>
              </a:rPr>
              <a:t>satellite</a:t>
            </a:r>
          </a:p>
          <a:p>
            <a:pPr>
              <a:spcBef>
                <a:spcPct val="0"/>
              </a:spcBef>
              <a:buFontTx/>
              <a:buNone/>
            </a:pPr>
            <a:r>
              <a:rPr lang="en-US" altLang="en-US" sz="1800">
                <a:solidFill>
                  <a:schemeClr val="bg1"/>
                </a:solidFill>
              </a:rPr>
              <a:t>     no flags (n=1171)</a:t>
            </a:r>
          </a:p>
          <a:p>
            <a:pPr>
              <a:spcBef>
                <a:spcPct val="0"/>
              </a:spcBef>
              <a:buFontTx/>
              <a:buNone/>
            </a:pPr>
            <a:r>
              <a:rPr lang="en-US" altLang="en-US" sz="1800">
                <a:solidFill>
                  <a:schemeClr val="bg1"/>
                </a:solidFill>
              </a:rPr>
              <a:t>     standard flags (n=319)</a:t>
            </a:r>
          </a:p>
        </p:txBody>
      </p:sp>
      <p:sp>
        <p:nvSpPr>
          <p:cNvPr id="6" name="Oval 5"/>
          <p:cNvSpPr/>
          <p:nvPr/>
        </p:nvSpPr>
        <p:spPr>
          <a:xfrm>
            <a:off x="342900" y="4146550"/>
            <a:ext cx="152400" cy="15240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42900" y="4408488"/>
            <a:ext cx="152400" cy="160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342900" y="5253038"/>
            <a:ext cx="152400" cy="152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342900" y="5510213"/>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82955" name="Picture 7" descr="AQUA-MODIS_L2_chl_CI_Station-ALOHA_stationary_noflags_1_1_Inf_0_satinsitusd2"/>
          <p:cNvPicPr>
            <a:picLocks noChangeAspect="1" noChangeArrowheads="1"/>
          </p:cNvPicPr>
          <p:nvPr/>
        </p:nvPicPr>
        <p:blipFill>
          <a:blip r:embed="rId5" cstate="screen">
            <a:extLst>
              <a:ext uri="{28A0092B-C50C-407E-A947-70E740481C1C}">
                <a14:useLocalDpi xmlns:a14="http://schemas.microsoft.com/office/drawing/2010/main"/>
              </a:ext>
            </a:extLst>
          </a:blip>
          <a:srcRect t="38599" b="2338"/>
          <a:stretch>
            <a:fillRect/>
          </a:stretch>
        </p:blipFill>
        <p:spPr bwMode="auto">
          <a:xfrm>
            <a:off x="23813" y="1219200"/>
            <a:ext cx="33131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6" name="Picture 4" descr="chlor_a_ts"/>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48000" y="323850"/>
            <a:ext cx="3319463"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7" name="Picture 6" descr="chl_gsm_t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096000" y="323850"/>
            <a:ext cx="3319463"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8" name="TextBox 8"/>
          <p:cNvSpPr txBox="1">
            <a:spLocks noChangeArrowheads="1"/>
          </p:cNvSpPr>
          <p:nvPr/>
        </p:nvSpPr>
        <p:spPr bwMode="auto">
          <a:xfrm>
            <a:off x="357188" y="5943600"/>
            <a:ext cx="1149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ea typeface="SimSun" pitchFamily="2" charset="-122"/>
              </a:defRPr>
            </a:lvl1pPr>
            <a:lvl2pPr marL="742950" indent="-285750">
              <a:spcBef>
                <a:spcPct val="20000"/>
              </a:spcBef>
              <a:buChar char="–"/>
              <a:defRPr sz="2800">
                <a:solidFill>
                  <a:schemeClr val="tx1"/>
                </a:solidFill>
                <a:latin typeface="Arial" charset="0"/>
                <a:ea typeface="SimSun" pitchFamily="2" charset="-122"/>
              </a:defRPr>
            </a:lvl2pPr>
            <a:lvl3pPr marL="1143000" indent="-228600">
              <a:spcBef>
                <a:spcPct val="20000"/>
              </a:spcBef>
              <a:buChar char="•"/>
              <a:defRPr sz="2400">
                <a:solidFill>
                  <a:schemeClr val="tx1"/>
                </a:solidFill>
                <a:latin typeface="Arial" charset="0"/>
                <a:ea typeface="SimSun" pitchFamily="2" charset="-122"/>
              </a:defRPr>
            </a:lvl3pPr>
            <a:lvl4pPr marL="1600200" indent="-228600">
              <a:spcBef>
                <a:spcPct val="20000"/>
              </a:spcBef>
              <a:buChar char="–"/>
              <a:defRPr sz="2000">
                <a:solidFill>
                  <a:schemeClr val="tx1"/>
                </a:solidFill>
                <a:latin typeface="Arial" charset="0"/>
                <a:ea typeface="SimSun" pitchFamily="2" charset="-122"/>
              </a:defRPr>
            </a:lvl4pPr>
            <a:lvl5pPr marL="2057400" indent="-228600">
              <a:spcBef>
                <a:spcPct val="20000"/>
              </a:spcBef>
              <a:buChar char="»"/>
              <a:defRPr sz="2000">
                <a:solidFill>
                  <a:schemeClr val="tx1"/>
                </a:solidFill>
                <a:latin typeface="Arial" charset="0"/>
                <a:ea typeface="SimSun"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SimSun"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SimSun"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SimSun"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SimSun" pitchFamily="2" charset="-122"/>
              </a:defRPr>
            </a:lvl9pPr>
          </a:lstStyle>
          <a:p>
            <a:pPr>
              <a:spcBef>
                <a:spcPct val="0"/>
              </a:spcBef>
              <a:buFontTx/>
              <a:buNone/>
            </a:pPr>
            <a:r>
              <a:rPr lang="en-US" altLang="en-US" sz="1800">
                <a:solidFill>
                  <a:schemeClr val="bg1"/>
                </a:solidFill>
              </a:rPr>
              <a:t>n</a:t>
            </a:r>
            <a:r>
              <a:rPr lang="en-US" altLang="en-US" sz="1800" baseline="-25000">
                <a:solidFill>
                  <a:schemeClr val="bg1"/>
                </a:solidFill>
              </a:rPr>
              <a:t>total</a:t>
            </a:r>
            <a:r>
              <a:rPr lang="en-US" altLang="en-US" sz="1800">
                <a:solidFill>
                  <a:schemeClr val="bg1"/>
                </a:solidFill>
              </a:rPr>
              <a:t>=3133</a:t>
            </a:r>
          </a:p>
        </p:txBody>
      </p:sp>
    </p:spTree>
    <p:extLst>
      <p:ext uri="{BB962C8B-B14F-4D97-AF65-F5344CB8AC3E}">
        <p14:creationId xmlns:p14="http://schemas.microsoft.com/office/powerpoint/2010/main" val="286650625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23825" y="-172843"/>
            <a:ext cx="8382000" cy="1163395"/>
          </a:xfrm>
          <a:prstGeom prst="rect">
            <a:avLst/>
          </a:prstGeom>
        </p:spPr>
        <p:txBody>
          <a:bodyPr vert="horz" wrap="square" lIns="0" tIns="0" rIns="0" bIns="0" rtlCol="0" anchor="ctr" anchorCtr="0">
            <a:norm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dirty="0" smtClean="0"/>
              <a:t>Motivations</a:t>
            </a:r>
            <a:endParaRPr lang="en-US" dirty="0">
              <a:solidFill>
                <a:schemeClr val="tx2"/>
              </a:solidFill>
            </a:endParaRPr>
          </a:p>
        </p:txBody>
      </p:sp>
      <p:pic>
        <p:nvPicPr>
          <p:cNvPr id="9" name="Picture 8"/>
          <p:cNvPicPr>
            <a:picLocks noChangeAspect="1"/>
          </p:cNvPicPr>
          <p:nvPr/>
        </p:nvPicPr>
        <p:blipFill>
          <a:blip r:embed="rId2"/>
          <a:stretch>
            <a:fillRect/>
          </a:stretch>
        </p:blipFill>
        <p:spPr>
          <a:xfrm>
            <a:off x="123825" y="838200"/>
            <a:ext cx="8694933" cy="5791200"/>
          </a:xfrm>
          <a:prstGeom prst="rect">
            <a:avLst/>
          </a:prstGeom>
        </p:spPr>
      </p:pic>
      <p:sp>
        <p:nvSpPr>
          <p:cNvPr id="10" name="Rectangle 9"/>
          <p:cNvSpPr/>
          <p:nvPr/>
        </p:nvSpPr>
        <p:spPr>
          <a:xfrm>
            <a:off x="3429000" y="304800"/>
            <a:ext cx="4779770" cy="369332"/>
          </a:xfrm>
          <a:prstGeom prst="rect">
            <a:avLst/>
          </a:prstGeom>
        </p:spPr>
        <p:txBody>
          <a:bodyPr wrap="none">
            <a:spAutoFit/>
          </a:bodyPr>
          <a:lstStyle/>
          <a:p>
            <a:r>
              <a:rPr lang="en-US" dirty="0" smtClean="0"/>
              <a:t>2. Discontinuity </a:t>
            </a:r>
            <a:r>
              <a:rPr lang="en-US" dirty="0"/>
              <a:t>in </a:t>
            </a:r>
            <a:r>
              <a:rPr lang="en-US" dirty="0" smtClean="0"/>
              <a:t>histogram (transition 0.25-0.3)</a:t>
            </a:r>
            <a:endParaRPr lang="en-US" dirty="0"/>
          </a:p>
        </p:txBody>
      </p:sp>
    </p:spTree>
    <p:extLst>
      <p:ext uri="{BB962C8B-B14F-4D97-AF65-F5344CB8AC3E}">
        <p14:creationId xmlns:p14="http://schemas.microsoft.com/office/powerpoint/2010/main" val="3684936039"/>
      </p:ext>
    </p:extLst>
  </p:cSld>
  <p:clrMapOvr>
    <a:masterClrMapping/>
  </p:clrMapOvr>
  <p:transition xmlns:p14="http://schemas.microsoft.com/office/powerpoint/2010/mai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2"/>
          <p:cNvSpPr txBox="1">
            <a:spLocks noChangeArrowheads="1"/>
          </p:cNvSpPr>
          <p:nvPr/>
        </p:nvSpPr>
        <p:spPr bwMode="auto">
          <a:xfrm>
            <a:off x="60325" y="309563"/>
            <a:ext cx="89423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b="1" dirty="0">
                <a:solidFill>
                  <a:srgbClr val="FFFF00"/>
                </a:solidFill>
                <a:latin typeface="Tahoma" pitchFamily="34" charset="0"/>
                <a:ea typeface="楷体_GB2312" charset="-122"/>
              </a:rPr>
              <a:t>A new concept to derive </a:t>
            </a:r>
            <a:r>
              <a:rPr lang="en-US" altLang="en-US" b="1" dirty="0" err="1">
                <a:solidFill>
                  <a:srgbClr val="FFFF00"/>
                </a:solidFill>
                <a:latin typeface="Tahoma" pitchFamily="34" charset="0"/>
                <a:ea typeface="楷体_GB2312" charset="-122"/>
              </a:rPr>
              <a:t>Chl</a:t>
            </a:r>
            <a:r>
              <a:rPr lang="en-US" altLang="en-US" b="1" dirty="0">
                <a:solidFill>
                  <a:srgbClr val="FFFF00"/>
                </a:solidFill>
                <a:latin typeface="Tahoma" pitchFamily="34" charset="0"/>
                <a:ea typeface="楷体_GB2312" charset="-122"/>
              </a:rPr>
              <a:t>…</a:t>
            </a:r>
          </a:p>
        </p:txBody>
      </p:sp>
      <p:sp>
        <p:nvSpPr>
          <p:cNvPr id="38915" name="Text Box 7"/>
          <p:cNvSpPr txBox="1">
            <a:spLocks noChangeArrowheads="1"/>
          </p:cNvSpPr>
          <p:nvPr/>
        </p:nvSpPr>
        <p:spPr bwMode="auto">
          <a:xfrm>
            <a:off x="1028700" y="1019175"/>
            <a:ext cx="6905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spcBef>
                <a:spcPct val="0"/>
              </a:spcBef>
              <a:buClrTx/>
              <a:buFontTx/>
              <a:buNone/>
            </a:pPr>
            <a:r>
              <a:rPr lang="fr-FR" altLang="zh-CN" sz="2000">
                <a:ea typeface="SimSun" pitchFamily="2" charset="-122"/>
              </a:rPr>
              <a:t>CI = Rrs</a:t>
            </a:r>
            <a:r>
              <a:rPr lang="fr-FR" altLang="zh-CN" sz="2000" baseline="-25000">
                <a:ea typeface="SimSun" pitchFamily="2" charset="-122"/>
              </a:rPr>
              <a:t>555</a:t>
            </a:r>
            <a:r>
              <a:rPr lang="fr-FR" altLang="zh-CN" sz="2000">
                <a:ea typeface="SimSun" pitchFamily="2" charset="-122"/>
              </a:rPr>
              <a:t> – [Rrs</a:t>
            </a:r>
            <a:r>
              <a:rPr lang="fr-FR" altLang="zh-CN" sz="2000" baseline="-25000">
                <a:ea typeface="SimSun" pitchFamily="2" charset="-122"/>
              </a:rPr>
              <a:t>443</a:t>
            </a:r>
            <a:r>
              <a:rPr lang="fr-FR" altLang="zh-CN" sz="2000">
                <a:ea typeface="SimSun" pitchFamily="2" charset="-122"/>
              </a:rPr>
              <a:t> + (555-443)/(670-443)*(Rrs</a:t>
            </a:r>
            <a:r>
              <a:rPr lang="fr-FR" altLang="zh-CN" sz="2000" baseline="-25000">
                <a:ea typeface="SimSun" pitchFamily="2" charset="-122"/>
              </a:rPr>
              <a:t>670</a:t>
            </a:r>
            <a:r>
              <a:rPr lang="fr-FR" altLang="zh-CN" sz="2000">
                <a:ea typeface="SimSun" pitchFamily="2" charset="-122"/>
              </a:rPr>
              <a:t>-Rrs</a:t>
            </a:r>
            <a:r>
              <a:rPr lang="fr-FR" altLang="zh-CN" sz="2000" baseline="-25000">
                <a:ea typeface="SimSun" pitchFamily="2" charset="-122"/>
              </a:rPr>
              <a:t>443</a:t>
            </a:r>
            <a:r>
              <a:rPr lang="fr-FR" altLang="zh-CN" sz="2000">
                <a:ea typeface="SimSun" pitchFamily="2" charset="-122"/>
              </a:rPr>
              <a:t>)]</a:t>
            </a:r>
            <a:r>
              <a:rPr lang="en-US" altLang="zh-CN" sz="2000">
                <a:ea typeface="SimSun" pitchFamily="2" charset="-122"/>
              </a:rPr>
              <a:t> </a:t>
            </a:r>
            <a:endParaRPr lang="en-US" altLang="en-US" sz="2000"/>
          </a:p>
        </p:txBody>
      </p:sp>
      <p:graphicFrame>
        <p:nvGraphicFramePr>
          <p:cNvPr id="38916" name="Object 3"/>
          <p:cNvGraphicFramePr>
            <a:graphicFrameLocks/>
          </p:cNvGraphicFramePr>
          <p:nvPr/>
        </p:nvGraphicFramePr>
        <p:xfrm>
          <a:off x="712788" y="1609725"/>
          <a:ext cx="7635875" cy="4572000"/>
        </p:xfrm>
        <a:graphic>
          <a:graphicData uri="http://schemas.openxmlformats.org/presentationml/2006/ole">
            <mc:AlternateContent xmlns:mc="http://schemas.openxmlformats.org/markup-compatibility/2006">
              <mc:Choice xmlns:v="urn:schemas-microsoft-com:vml" Requires="v">
                <p:oleObj spid="_x0000_s2060" r:id="rId4" imgW="6724274" imgH="4038901" progId="">
                  <p:embed/>
                </p:oleObj>
              </mc:Choice>
              <mc:Fallback>
                <p:oleObj r:id="rId4" imgW="6724274" imgH="4038901"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788" y="1609725"/>
                        <a:ext cx="7635875" cy="4572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8127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5"/>
          <p:cNvGraphicFramePr>
            <a:graphicFrameLocks noChangeAspect="1"/>
          </p:cNvGraphicFramePr>
          <p:nvPr/>
        </p:nvGraphicFramePr>
        <p:xfrm>
          <a:off x="1771650" y="944563"/>
          <a:ext cx="5235575" cy="2701925"/>
        </p:xfrm>
        <a:graphic>
          <a:graphicData uri="http://schemas.openxmlformats.org/presentationml/2006/ole">
            <mc:AlternateContent xmlns:mc="http://schemas.openxmlformats.org/markup-compatibility/2006">
              <mc:Choice xmlns:v="urn:schemas-microsoft-com:vml" Requires="v">
                <p:oleObj spid="_x0000_s3084" name="Plot" r:id="rId4" imgW="6977270" imgH="8681379" progId="PSIGraph.PSIPlot.8">
                  <p:embed/>
                </p:oleObj>
              </mc:Choice>
              <mc:Fallback>
                <p:oleObj name="Plot" r:id="rId4" imgW="6977270" imgH="8681379" progId="PSIGraph.PSIPlo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t="49133"/>
                      <a:stretch>
                        <a:fillRect/>
                      </a:stretch>
                    </p:blipFill>
                    <p:spPr bwMode="auto">
                      <a:xfrm>
                        <a:off x="1771650" y="944563"/>
                        <a:ext cx="5235575" cy="27019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4" name="Text Box 6"/>
          <p:cNvSpPr txBox="1">
            <a:spLocks noChangeArrowheads="1"/>
          </p:cNvSpPr>
          <p:nvPr/>
        </p:nvSpPr>
        <p:spPr bwMode="auto">
          <a:xfrm>
            <a:off x="962025" y="3781425"/>
            <a:ext cx="7820025"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buClrTx/>
              <a:buFontTx/>
              <a:buNone/>
            </a:pPr>
            <a:r>
              <a:rPr lang="fr-FR" altLang="zh-CN" sz="2000" b="1" dirty="0">
                <a:ea typeface="SimSun" pitchFamily="2" charset="-122"/>
              </a:rPr>
              <a:t>CI = Rrs</a:t>
            </a:r>
            <a:r>
              <a:rPr lang="fr-FR" altLang="zh-CN" sz="2000" b="1" baseline="-25000" dirty="0">
                <a:ea typeface="SimSun" pitchFamily="2" charset="-122"/>
              </a:rPr>
              <a:t>555</a:t>
            </a:r>
            <a:r>
              <a:rPr lang="fr-FR" altLang="zh-CN" sz="2000" b="1" dirty="0">
                <a:ea typeface="SimSun" pitchFamily="2" charset="-122"/>
              </a:rPr>
              <a:t> – [Rrs</a:t>
            </a:r>
            <a:r>
              <a:rPr lang="fr-FR" altLang="zh-CN" sz="2000" b="1" baseline="-25000" dirty="0">
                <a:ea typeface="SimSun" pitchFamily="2" charset="-122"/>
              </a:rPr>
              <a:t>443</a:t>
            </a:r>
            <a:r>
              <a:rPr lang="fr-FR" altLang="zh-CN" sz="2000" b="1" dirty="0">
                <a:ea typeface="SimSun" pitchFamily="2" charset="-122"/>
              </a:rPr>
              <a:t> + (555-443)/(670-443)*(Rrs</a:t>
            </a:r>
            <a:r>
              <a:rPr lang="fr-FR" altLang="zh-CN" sz="2000" b="1" baseline="-25000" dirty="0">
                <a:ea typeface="SimSun" pitchFamily="2" charset="-122"/>
              </a:rPr>
              <a:t>670</a:t>
            </a:r>
            <a:r>
              <a:rPr lang="fr-FR" altLang="zh-CN" sz="2000" b="1" dirty="0">
                <a:ea typeface="SimSun" pitchFamily="2" charset="-122"/>
              </a:rPr>
              <a:t>-Rrs</a:t>
            </a:r>
            <a:r>
              <a:rPr lang="fr-FR" altLang="zh-CN" sz="2000" b="1" baseline="-25000" dirty="0">
                <a:ea typeface="SimSun" pitchFamily="2" charset="-122"/>
              </a:rPr>
              <a:t>443</a:t>
            </a:r>
            <a:r>
              <a:rPr lang="fr-FR" altLang="zh-CN" sz="2000" b="1" dirty="0">
                <a:ea typeface="SimSun" pitchFamily="2" charset="-122"/>
              </a:rPr>
              <a:t>)]</a:t>
            </a:r>
            <a:r>
              <a:rPr lang="en-US" altLang="zh-CN" sz="2000" b="1" dirty="0">
                <a:ea typeface="SimSun" pitchFamily="2" charset="-122"/>
              </a:rPr>
              <a:t> </a:t>
            </a:r>
          </a:p>
          <a:p>
            <a:pPr>
              <a:buClrTx/>
              <a:buFontTx/>
              <a:buNone/>
            </a:pPr>
            <a:r>
              <a:rPr lang="en-US" altLang="zh-CN" sz="2000" b="1" dirty="0" err="1">
                <a:ea typeface="SimSun" pitchFamily="2" charset="-122"/>
              </a:rPr>
              <a:t>Chl</a:t>
            </a:r>
            <a:r>
              <a:rPr lang="en-US" altLang="zh-CN" sz="2000" b="1" baseline="-25000" dirty="0" err="1">
                <a:ea typeface="SimSun" pitchFamily="2" charset="-122"/>
              </a:rPr>
              <a:t>CI</a:t>
            </a:r>
            <a:r>
              <a:rPr lang="en-US" altLang="zh-CN" sz="2000" b="1" dirty="0">
                <a:ea typeface="SimSun" pitchFamily="2" charset="-122"/>
              </a:rPr>
              <a:t> = 10</a:t>
            </a:r>
            <a:r>
              <a:rPr lang="en-US" altLang="zh-CN" sz="2000" b="1" baseline="30000" dirty="0">
                <a:ea typeface="SimSun" pitchFamily="2" charset="-122"/>
              </a:rPr>
              <a:t>-0.4909 + 191.6590 * CI</a:t>
            </a:r>
            <a:r>
              <a:rPr lang="en-US" altLang="zh-CN" sz="2000" b="1" dirty="0">
                <a:ea typeface="SimSun" pitchFamily="2" charset="-122"/>
              </a:rPr>
              <a:t> 	[CI ≤ -0.0005 sr</a:t>
            </a:r>
            <a:r>
              <a:rPr lang="en-US" altLang="zh-CN" sz="2000" b="1" baseline="30000" dirty="0">
                <a:ea typeface="SimSun" pitchFamily="2" charset="-122"/>
              </a:rPr>
              <a:t>-1</a:t>
            </a:r>
            <a:r>
              <a:rPr lang="en-US" altLang="zh-CN" sz="2000" b="1" dirty="0">
                <a:ea typeface="SimSun" pitchFamily="2" charset="-122"/>
              </a:rPr>
              <a:t>]		 </a:t>
            </a:r>
            <a:endParaRPr lang="it-IT" altLang="en-US" sz="2000" b="1" dirty="0"/>
          </a:p>
          <a:p>
            <a:pPr>
              <a:buClrTx/>
              <a:buFontTx/>
              <a:buNone/>
            </a:pPr>
            <a:r>
              <a:rPr lang="it-IT" altLang="en-US" sz="2000" b="1" dirty="0"/>
              <a:t>Chl</a:t>
            </a:r>
            <a:r>
              <a:rPr lang="it-IT" altLang="en-US" sz="2000" b="1" baseline="-25000" dirty="0"/>
              <a:t>OCI</a:t>
            </a:r>
            <a:r>
              <a:rPr lang="it-IT" altLang="en-US" sz="2000" b="1" dirty="0"/>
              <a:t>=	Chl</a:t>
            </a:r>
            <a:r>
              <a:rPr lang="it-IT" altLang="en-US" sz="2000" b="1" baseline="-25000" dirty="0"/>
              <a:t>CI</a:t>
            </a:r>
            <a:r>
              <a:rPr lang="it-IT" altLang="en-US" sz="2000" b="1" dirty="0"/>
              <a:t>			[for Chl</a:t>
            </a:r>
            <a:r>
              <a:rPr lang="it-IT" altLang="en-US" sz="2000" b="1" baseline="-25000" dirty="0"/>
              <a:t>CI</a:t>
            </a:r>
            <a:r>
              <a:rPr lang="it-IT" altLang="en-US" sz="2000" b="1" dirty="0"/>
              <a:t> ≤ 0.25 mg m-</a:t>
            </a:r>
            <a:r>
              <a:rPr lang="it-IT" altLang="en-US" sz="2000" b="1" baseline="30000" dirty="0"/>
              <a:t>3</a:t>
            </a:r>
            <a:r>
              <a:rPr lang="it-IT" altLang="en-US" sz="2000" b="1" dirty="0"/>
              <a:t>]</a:t>
            </a:r>
          </a:p>
          <a:p>
            <a:pPr>
              <a:buClrTx/>
              <a:buFontTx/>
              <a:buNone/>
            </a:pPr>
            <a:r>
              <a:rPr lang="it-IT" altLang="en-US" sz="2000" b="1" dirty="0"/>
              <a:t>	</a:t>
            </a:r>
            <a:r>
              <a:rPr lang="en-US" altLang="en-US" sz="2000" b="1" dirty="0"/>
              <a:t>Chl</a:t>
            </a:r>
            <a:r>
              <a:rPr lang="en-US" altLang="en-US" sz="2000" b="1" baseline="-25000" dirty="0"/>
              <a:t>OC4</a:t>
            </a:r>
            <a:r>
              <a:rPr lang="en-US" altLang="en-US" sz="2000" b="1" dirty="0"/>
              <a:t>			[for </a:t>
            </a:r>
            <a:r>
              <a:rPr lang="en-US" altLang="en-US" sz="2000" b="1" dirty="0" err="1"/>
              <a:t>Chl</a:t>
            </a:r>
            <a:r>
              <a:rPr lang="en-US" altLang="en-US" sz="2000" b="1" baseline="-25000" dirty="0" err="1"/>
              <a:t>CI</a:t>
            </a:r>
            <a:r>
              <a:rPr lang="en-US" altLang="en-US" sz="2000" b="1" dirty="0"/>
              <a:t> &gt; 0.30 mg m</a:t>
            </a:r>
            <a:r>
              <a:rPr lang="en-US" altLang="en-US" sz="2000" b="1" baseline="30000" dirty="0"/>
              <a:t>-3</a:t>
            </a:r>
            <a:r>
              <a:rPr lang="en-US" altLang="en-US" sz="2000" b="1" dirty="0"/>
              <a:t>]</a:t>
            </a:r>
            <a:endParaRPr lang="en-US" altLang="zh-CN" sz="2000" b="1" dirty="0">
              <a:ea typeface="SimSun" pitchFamily="2" charset="-122"/>
            </a:endParaRPr>
          </a:p>
          <a:p>
            <a:pPr>
              <a:buClrTx/>
              <a:buFontTx/>
              <a:buNone/>
            </a:pPr>
            <a:r>
              <a:rPr lang="en-US" altLang="zh-CN" sz="2000" b="1" dirty="0">
                <a:ea typeface="SimSun" pitchFamily="2" charset="-122"/>
              </a:rPr>
              <a:t>	</a:t>
            </a:r>
            <a:r>
              <a:rPr lang="en-US" altLang="zh-CN" sz="2000" b="1" dirty="0">
                <a:ea typeface="SimSun" pitchFamily="2" charset="-122"/>
                <a:sym typeface="Symbol" pitchFamily="18" charset="2"/>
              </a:rPr>
              <a:t></a:t>
            </a:r>
            <a:r>
              <a:rPr lang="en-US" altLang="zh-CN" sz="2000" b="1" dirty="0">
                <a:ea typeface="SimSun" pitchFamily="2" charset="-122"/>
              </a:rPr>
              <a:t>Chl</a:t>
            </a:r>
            <a:r>
              <a:rPr lang="en-US" altLang="zh-CN" sz="2000" b="1" baseline="-25000" dirty="0">
                <a:ea typeface="SimSun" pitchFamily="2" charset="-122"/>
              </a:rPr>
              <a:t>OC4</a:t>
            </a:r>
            <a:r>
              <a:rPr lang="en-US" altLang="zh-CN" sz="2000" b="1" dirty="0">
                <a:ea typeface="SimSun" pitchFamily="2" charset="-122"/>
              </a:rPr>
              <a:t> + </a:t>
            </a:r>
            <a:r>
              <a:rPr lang="en-US" altLang="zh-CN" sz="2000" b="1" dirty="0">
                <a:ea typeface="SimSun" pitchFamily="2" charset="-122"/>
                <a:sym typeface="Symbol" pitchFamily="18" charset="2"/>
              </a:rPr>
              <a:t></a:t>
            </a:r>
            <a:r>
              <a:rPr lang="en-US" altLang="zh-CN" sz="2000" b="1" dirty="0">
                <a:ea typeface="SimSun" pitchFamily="2" charset="-122"/>
              </a:rPr>
              <a:t> </a:t>
            </a:r>
            <a:r>
              <a:rPr lang="en-US" altLang="zh-CN" sz="2000" b="1" dirty="0" err="1">
                <a:ea typeface="SimSun" pitchFamily="2" charset="-122"/>
              </a:rPr>
              <a:t>Chl</a:t>
            </a:r>
            <a:r>
              <a:rPr lang="en-US" altLang="zh-CN" sz="2000" b="1" baseline="-25000" dirty="0" err="1">
                <a:ea typeface="SimSun" pitchFamily="2" charset="-122"/>
              </a:rPr>
              <a:t>CI</a:t>
            </a:r>
            <a:r>
              <a:rPr lang="en-US" altLang="zh-CN" sz="2000" b="1" dirty="0">
                <a:ea typeface="SimSun" pitchFamily="2" charset="-122"/>
              </a:rPr>
              <a:t> 	[for 0.25 &lt; </a:t>
            </a:r>
            <a:r>
              <a:rPr lang="en-US" altLang="zh-CN" sz="2000" b="1" dirty="0" err="1">
                <a:ea typeface="SimSun" pitchFamily="2" charset="-122"/>
              </a:rPr>
              <a:t>Chl</a:t>
            </a:r>
            <a:r>
              <a:rPr lang="en-US" altLang="zh-CN" sz="2000" b="1" baseline="-25000" dirty="0" err="1">
                <a:ea typeface="SimSun" pitchFamily="2" charset="-122"/>
              </a:rPr>
              <a:t>CI</a:t>
            </a:r>
            <a:r>
              <a:rPr lang="en-US" altLang="zh-CN" sz="2000" b="1" dirty="0">
                <a:ea typeface="SimSun" pitchFamily="2" charset="-122"/>
              </a:rPr>
              <a:t> </a:t>
            </a:r>
            <a:r>
              <a:rPr lang="en-US" altLang="zh-CN" sz="2000" b="1" dirty="0">
                <a:ea typeface="SimSun" pitchFamily="2" charset="-122"/>
                <a:sym typeface="Symbol" pitchFamily="18" charset="2"/>
              </a:rPr>
              <a:t></a:t>
            </a:r>
            <a:r>
              <a:rPr lang="en-US" altLang="zh-CN" sz="2000" b="1" dirty="0">
                <a:ea typeface="SimSun" pitchFamily="2" charset="-122"/>
              </a:rPr>
              <a:t> 0.30 mg m</a:t>
            </a:r>
            <a:r>
              <a:rPr lang="en-US" altLang="zh-CN" sz="2000" b="1" baseline="30000" dirty="0">
                <a:ea typeface="SimSun" pitchFamily="2" charset="-122"/>
              </a:rPr>
              <a:t>-3</a:t>
            </a:r>
            <a:r>
              <a:rPr lang="en-US" altLang="zh-CN" sz="2000" b="1" dirty="0">
                <a:ea typeface="SimSun" pitchFamily="2" charset="-122"/>
              </a:rPr>
              <a:t>],</a:t>
            </a:r>
          </a:p>
          <a:p>
            <a:pPr>
              <a:buClrTx/>
              <a:buFontTx/>
              <a:buNone/>
            </a:pPr>
            <a:r>
              <a:rPr lang="en-US" altLang="zh-CN" sz="2000" b="1" dirty="0">
                <a:ea typeface="SimSun" pitchFamily="2" charset="-122"/>
                <a:sym typeface="Symbol" pitchFamily="18" charset="2"/>
              </a:rPr>
              <a:t>	</a:t>
            </a:r>
          </a:p>
          <a:p>
            <a:pPr>
              <a:buClrTx/>
              <a:buFontTx/>
              <a:buNone/>
            </a:pPr>
            <a:r>
              <a:rPr lang="en-US" altLang="zh-CN" sz="2000" b="1" dirty="0">
                <a:ea typeface="SimSun" pitchFamily="2" charset="-122"/>
                <a:sym typeface="Symbol" pitchFamily="18" charset="2"/>
              </a:rPr>
              <a:t>	</a:t>
            </a:r>
            <a:r>
              <a:rPr lang="en-US" altLang="zh-CN" sz="2000" b="1" dirty="0">
                <a:ea typeface="SimSun" pitchFamily="2" charset="-122"/>
              </a:rPr>
              <a:t> = (</a:t>
            </a:r>
            <a:r>
              <a:rPr lang="en-US" altLang="zh-CN" sz="2000" b="1" dirty="0" err="1">
                <a:ea typeface="SimSun" pitchFamily="2" charset="-122"/>
              </a:rPr>
              <a:t>Chl</a:t>
            </a:r>
            <a:r>
              <a:rPr lang="en-US" altLang="zh-CN" sz="2000" b="1" baseline="-25000" dirty="0" err="1">
                <a:ea typeface="SimSun" pitchFamily="2" charset="-122"/>
              </a:rPr>
              <a:t>CI</a:t>
            </a:r>
            <a:r>
              <a:rPr lang="en-US" altLang="zh-CN" sz="2000" b="1" dirty="0">
                <a:ea typeface="SimSun" pitchFamily="2" charset="-122"/>
              </a:rPr>
              <a:t> - 0.25)/(0.3 -0.25), </a:t>
            </a:r>
            <a:r>
              <a:rPr lang="en-US" altLang="zh-CN" sz="2000" b="1" dirty="0">
                <a:ea typeface="SimSun" pitchFamily="2" charset="-122"/>
                <a:sym typeface="Symbol" pitchFamily="18" charset="2"/>
              </a:rPr>
              <a:t></a:t>
            </a:r>
            <a:r>
              <a:rPr lang="en-US" altLang="zh-CN" sz="2000" b="1" dirty="0">
                <a:ea typeface="SimSun" pitchFamily="2" charset="-122"/>
              </a:rPr>
              <a:t> =  (0.3 - </a:t>
            </a:r>
            <a:r>
              <a:rPr lang="en-US" altLang="zh-CN" sz="2000" b="1" dirty="0" err="1">
                <a:ea typeface="SimSun" pitchFamily="2" charset="-122"/>
              </a:rPr>
              <a:t>Chl</a:t>
            </a:r>
            <a:r>
              <a:rPr lang="en-US" altLang="zh-CN" sz="2000" b="1" baseline="-25000" dirty="0" err="1">
                <a:ea typeface="SimSun" pitchFamily="2" charset="-122"/>
              </a:rPr>
              <a:t>CI</a:t>
            </a:r>
            <a:r>
              <a:rPr lang="en-US" altLang="zh-CN" sz="2000" b="1" dirty="0">
                <a:ea typeface="SimSun" pitchFamily="2" charset="-122"/>
              </a:rPr>
              <a:t>)/(0.3 - 0.25)</a:t>
            </a:r>
            <a:r>
              <a:rPr lang="en-US" altLang="zh-CN" sz="1800" dirty="0">
                <a:ea typeface="SimSun" pitchFamily="2" charset="-122"/>
              </a:rPr>
              <a:t> 	</a:t>
            </a:r>
            <a:endParaRPr lang="en-US" altLang="en-US" sz="1800" dirty="0"/>
          </a:p>
        </p:txBody>
      </p:sp>
      <p:sp>
        <p:nvSpPr>
          <p:cNvPr id="40965" name="Rectangle 5"/>
          <p:cNvSpPr>
            <a:spLocks noChangeArrowheads="1"/>
          </p:cNvSpPr>
          <p:nvPr/>
        </p:nvSpPr>
        <p:spPr bwMode="auto">
          <a:xfrm>
            <a:off x="7092950" y="1219200"/>
            <a:ext cx="16891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
            <a:spAutoFit/>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spcBef>
                <a:spcPct val="0"/>
              </a:spcBef>
              <a:buClrTx/>
              <a:buFontTx/>
              <a:buNone/>
            </a:pPr>
            <a:r>
              <a:rPr lang="fr-FR" altLang="zh-CN" sz="2400" dirty="0" err="1">
                <a:ea typeface="SimSun" pitchFamily="2" charset="-122"/>
              </a:rPr>
              <a:t>From</a:t>
            </a:r>
            <a:r>
              <a:rPr lang="fr-FR" altLang="zh-CN" sz="2400" dirty="0">
                <a:ea typeface="SimSun" pitchFamily="2" charset="-122"/>
              </a:rPr>
              <a:t>: NOMAD </a:t>
            </a:r>
            <a:r>
              <a:rPr lang="fr-FR" altLang="zh-CN" sz="2400" dirty="0" err="1" smtClean="0">
                <a:ea typeface="SimSun" pitchFamily="2" charset="-122"/>
              </a:rPr>
              <a:t>dataset</a:t>
            </a:r>
            <a:endParaRPr lang="fr-FR" altLang="zh-CN" sz="2400" dirty="0" smtClean="0">
              <a:ea typeface="SimSun" pitchFamily="2" charset="-122"/>
            </a:endParaRPr>
          </a:p>
          <a:p>
            <a:pPr>
              <a:spcBef>
                <a:spcPct val="0"/>
              </a:spcBef>
              <a:buClrTx/>
              <a:buFontTx/>
              <a:buNone/>
            </a:pPr>
            <a:endParaRPr lang="fr-FR" altLang="zh-CN" sz="2400" dirty="0" smtClean="0">
              <a:ea typeface="SimSun" pitchFamily="2" charset="-122"/>
              <a:sym typeface="Symbol" pitchFamily="18" charset="2"/>
            </a:endParaRPr>
          </a:p>
          <a:p>
            <a:pPr>
              <a:spcBef>
                <a:spcPct val="0"/>
              </a:spcBef>
              <a:buClrTx/>
              <a:buFontTx/>
              <a:buNone/>
            </a:pPr>
            <a:r>
              <a:rPr lang="fr-FR" altLang="zh-CN" sz="2400" dirty="0" smtClean="0">
                <a:ea typeface="SimSun" pitchFamily="2" charset="-122"/>
                <a:sym typeface="Symbol" pitchFamily="18" charset="2"/>
              </a:rPr>
              <a:t>Hu et al. (2012, JGR)</a:t>
            </a:r>
            <a:endParaRPr lang="en-US" altLang="zh-CN" sz="1800" dirty="0">
              <a:ea typeface="SimSun" pitchFamily="2" charset="-122"/>
              <a:sym typeface="Symbol" pitchFamily="18" charset="2"/>
            </a:endParaRPr>
          </a:p>
        </p:txBody>
      </p:sp>
      <p:sp>
        <p:nvSpPr>
          <p:cNvPr id="6" name="Text Box 12"/>
          <p:cNvSpPr txBox="1">
            <a:spLocks noChangeArrowheads="1"/>
          </p:cNvSpPr>
          <p:nvPr/>
        </p:nvSpPr>
        <p:spPr bwMode="auto">
          <a:xfrm>
            <a:off x="60325" y="309563"/>
            <a:ext cx="89423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b="1" dirty="0">
                <a:solidFill>
                  <a:srgbClr val="FFFF00"/>
                </a:solidFill>
                <a:latin typeface="Tahoma" pitchFamily="34" charset="0"/>
                <a:ea typeface="楷体_GB2312" charset="-122"/>
              </a:rPr>
              <a:t>A new concept to derive </a:t>
            </a:r>
            <a:r>
              <a:rPr lang="en-US" altLang="en-US" b="1" dirty="0" err="1">
                <a:solidFill>
                  <a:srgbClr val="FFFF00"/>
                </a:solidFill>
                <a:latin typeface="Tahoma" pitchFamily="34" charset="0"/>
                <a:ea typeface="楷体_GB2312" charset="-122"/>
              </a:rPr>
              <a:t>Chl</a:t>
            </a:r>
            <a:r>
              <a:rPr lang="en-US" altLang="en-US" b="1" dirty="0">
                <a:solidFill>
                  <a:srgbClr val="FFFF00"/>
                </a:solidFill>
                <a:latin typeface="Tahoma" pitchFamily="34" charset="0"/>
                <a:ea typeface="楷体_GB2312" charset="-122"/>
              </a:rPr>
              <a:t>…</a:t>
            </a:r>
          </a:p>
        </p:txBody>
      </p:sp>
    </p:spTree>
    <p:extLst>
      <p:ext uri="{BB962C8B-B14F-4D97-AF65-F5344CB8AC3E}">
        <p14:creationId xmlns:p14="http://schemas.microsoft.com/office/powerpoint/2010/main" val="372074436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chlor_a_ts"/>
          <p:cNvPicPr>
            <a:picLocks noChangeAspect="1" noChangeArrowheads="1"/>
          </p:cNvPicPr>
          <p:nvPr/>
        </p:nvPicPr>
        <p:blipFill>
          <a:blip r:embed="rId3" cstate="screen">
            <a:extLst>
              <a:ext uri="{28A0092B-C50C-407E-A947-70E740481C1C}">
                <a14:useLocalDpi xmlns:a14="http://schemas.microsoft.com/office/drawing/2010/main"/>
              </a:ext>
            </a:extLst>
          </a:blip>
          <a:srcRect t="9389" r="12556" b="665"/>
          <a:stretch>
            <a:fillRect/>
          </a:stretch>
        </p:blipFill>
        <p:spPr bwMode="auto">
          <a:xfrm>
            <a:off x="4835525" y="1477963"/>
            <a:ext cx="4183063"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12"/>
          <p:cNvSpPr txBox="1">
            <a:spLocks noChangeArrowheads="1"/>
          </p:cNvSpPr>
          <p:nvPr/>
        </p:nvSpPr>
        <p:spPr bwMode="auto">
          <a:xfrm>
            <a:off x="1284288" y="334963"/>
            <a:ext cx="6621462" cy="107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b="1">
                <a:solidFill>
                  <a:srgbClr val="FFFF00"/>
                </a:solidFill>
                <a:latin typeface="Tahoma" pitchFamily="34" charset="0"/>
                <a:ea typeface="楷体_GB2312" charset="-122"/>
              </a:rPr>
              <a:t>MODIS comparison with HOTS measurements</a:t>
            </a:r>
          </a:p>
        </p:txBody>
      </p:sp>
      <p:sp>
        <p:nvSpPr>
          <p:cNvPr id="57348" name="Rectangle 2"/>
          <p:cNvSpPr>
            <a:spLocks noChangeArrowheads="1"/>
          </p:cNvSpPr>
          <p:nvPr/>
        </p:nvSpPr>
        <p:spPr bwMode="auto">
          <a:xfrm>
            <a:off x="284163" y="4503738"/>
            <a:ext cx="8734425" cy="1290637"/>
          </a:xfrm>
          <a:prstGeom prst="rect">
            <a:avLst/>
          </a:prstGeom>
          <a:solidFill>
            <a:schemeClr val="tx1"/>
          </a:solidFill>
          <a:ln w="9525" algn="ctr">
            <a:solidFill>
              <a:schemeClr val="tx1"/>
            </a:solidFill>
            <a:round/>
            <a:headEnd/>
            <a:tailEnd/>
          </a:ln>
        </p:spPr>
        <p:txBody>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spcBef>
                <a:spcPct val="0"/>
              </a:spcBef>
              <a:buClrTx/>
              <a:buFontTx/>
              <a:buNone/>
            </a:pPr>
            <a:endParaRPr lang="en-US" altLang="en-US" sz="1800"/>
          </a:p>
        </p:txBody>
      </p:sp>
      <p:sp>
        <p:nvSpPr>
          <p:cNvPr id="57349" name="TextBox 4"/>
          <p:cNvSpPr txBox="1">
            <a:spLocks noChangeArrowheads="1"/>
          </p:cNvSpPr>
          <p:nvPr/>
        </p:nvSpPr>
        <p:spPr bwMode="auto">
          <a:xfrm>
            <a:off x="660400" y="4737100"/>
            <a:ext cx="2690813" cy="923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spcBef>
                <a:spcPct val="0"/>
              </a:spcBef>
              <a:buClrTx/>
              <a:buFontTx/>
              <a:buNone/>
            </a:pPr>
            <a:r>
              <a:rPr lang="en-US" altLang="en-US" sz="1800" i="1">
                <a:solidFill>
                  <a:schemeClr val="bg1"/>
                </a:solidFill>
                <a:ea typeface="SimSun" pitchFamily="2" charset="-122"/>
              </a:rPr>
              <a:t>in situ</a:t>
            </a:r>
            <a:br>
              <a:rPr lang="en-US" altLang="en-US" sz="1800" i="1">
                <a:solidFill>
                  <a:schemeClr val="bg1"/>
                </a:solidFill>
                <a:ea typeface="SimSun" pitchFamily="2" charset="-122"/>
              </a:rPr>
            </a:br>
            <a:r>
              <a:rPr lang="en-US" altLang="en-US" sz="1800">
                <a:solidFill>
                  <a:schemeClr val="bg1"/>
                </a:solidFill>
                <a:ea typeface="SimSun" pitchFamily="2" charset="-122"/>
              </a:rPr>
              <a:t>     HPLC</a:t>
            </a:r>
            <a:br>
              <a:rPr lang="en-US" altLang="en-US" sz="1800">
                <a:solidFill>
                  <a:schemeClr val="bg1"/>
                </a:solidFill>
                <a:ea typeface="SimSun" pitchFamily="2" charset="-122"/>
              </a:rPr>
            </a:br>
            <a:r>
              <a:rPr lang="en-US" altLang="en-US" sz="1800">
                <a:solidFill>
                  <a:schemeClr val="bg1"/>
                </a:solidFill>
                <a:ea typeface="SimSun" pitchFamily="2" charset="-122"/>
              </a:rPr>
              <a:t>     fluorometric</a:t>
            </a:r>
          </a:p>
        </p:txBody>
      </p:sp>
      <p:sp>
        <p:nvSpPr>
          <p:cNvPr id="6" name="Oval 5"/>
          <p:cNvSpPr/>
          <p:nvPr/>
        </p:nvSpPr>
        <p:spPr>
          <a:xfrm>
            <a:off x="814388" y="5122863"/>
            <a:ext cx="152400" cy="152400"/>
          </a:xfrm>
          <a:prstGeom prst="ellipse">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814388" y="5445125"/>
            <a:ext cx="152400" cy="160338"/>
          </a:xfrm>
          <a:prstGeom prst="ellipse">
            <a:avLst/>
          </a:prstGeom>
          <a:solidFill>
            <a:schemeClr val="accent4">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5724525" y="5100638"/>
            <a:ext cx="152400" cy="1524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5724525" y="5368925"/>
            <a:ext cx="152400" cy="1524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54" name="TextBox 4"/>
          <p:cNvSpPr txBox="1">
            <a:spLocks noChangeArrowheads="1"/>
          </p:cNvSpPr>
          <p:nvPr/>
        </p:nvSpPr>
        <p:spPr bwMode="auto">
          <a:xfrm>
            <a:off x="5581650" y="4681538"/>
            <a:ext cx="3070225" cy="92392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spcBef>
                <a:spcPct val="0"/>
              </a:spcBef>
              <a:buClrTx/>
              <a:buFontTx/>
              <a:buNone/>
            </a:pPr>
            <a:r>
              <a:rPr lang="en-US" altLang="en-US" sz="1800">
                <a:solidFill>
                  <a:schemeClr val="bg1"/>
                </a:solidFill>
                <a:ea typeface="SimSun" pitchFamily="2" charset="-122"/>
              </a:rPr>
              <a:t>satellite</a:t>
            </a:r>
          </a:p>
          <a:p>
            <a:pPr>
              <a:spcBef>
                <a:spcPct val="0"/>
              </a:spcBef>
              <a:buClrTx/>
              <a:buFontTx/>
              <a:buNone/>
            </a:pPr>
            <a:r>
              <a:rPr lang="en-US" altLang="en-US" sz="1800">
                <a:solidFill>
                  <a:schemeClr val="bg1"/>
                </a:solidFill>
                <a:ea typeface="SimSun" pitchFamily="2" charset="-122"/>
              </a:rPr>
              <a:t>     no flags (n=1171)</a:t>
            </a:r>
          </a:p>
          <a:p>
            <a:pPr>
              <a:spcBef>
                <a:spcPct val="0"/>
              </a:spcBef>
              <a:buClrTx/>
              <a:buFontTx/>
              <a:buNone/>
            </a:pPr>
            <a:r>
              <a:rPr lang="en-US" altLang="en-US" sz="1800">
                <a:solidFill>
                  <a:schemeClr val="bg1"/>
                </a:solidFill>
                <a:ea typeface="SimSun" pitchFamily="2" charset="-122"/>
              </a:rPr>
              <a:t>     standard flags (n=319)</a:t>
            </a:r>
          </a:p>
        </p:txBody>
      </p:sp>
      <p:sp>
        <p:nvSpPr>
          <p:cNvPr id="57355" name="Text Box 7"/>
          <p:cNvSpPr txBox="1">
            <a:spLocks noChangeArrowheads="1"/>
          </p:cNvSpPr>
          <p:nvPr/>
        </p:nvSpPr>
        <p:spPr bwMode="auto">
          <a:xfrm>
            <a:off x="660400" y="6024563"/>
            <a:ext cx="79375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a:spcBef>
                <a:spcPct val="50000"/>
              </a:spcBef>
              <a:buClrTx/>
              <a:buFontTx/>
              <a:buNone/>
            </a:pPr>
            <a:r>
              <a:rPr lang="en-US" altLang="zh-CN" sz="2400" b="1">
                <a:ea typeface="SimSun" pitchFamily="2" charset="-122"/>
                <a:sym typeface="Symbol" pitchFamily="18" charset="2"/>
              </a:rPr>
              <a:t>Slide from Jasmine Nahorniak, Oregon State Univ.</a:t>
            </a:r>
            <a:endParaRPr lang="en-US" altLang="zh-CN" sz="2400" b="1">
              <a:ea typeface="SimSun" pitchFamily="2" charset="-122"/>
            </a:endParaRPr>
          </a:p>
        </p:txBody>
      </p:sp>
      <p:pic>
        <p:nvPicPr>
          <p:cNvPr id="57356" name="Picture 7" descr="AQUA-MODIS_L2_chl_CI_Station-ALOHA_stationary_noflags_1_1_Inf_0_satinsitusd2"/>
          <p:cNvPicPr>
            <a:picLocks noChangeAspect="1" noChangeArrowheads="1"/>
          </p:cNvPicPr>
          <p:nvPr/>
        </p:nvPicPr>
        <p:blipFill>
          <a:blip r:embed="rId4" cstate="screen">
            <a:extLst>
              <a:ext uri="{28A0092B-C50C-407E-A947-70E740481C1C}">
                <a14:useLocalDpi xmlns:a14="http://schemas.microsoft.com/office/drawing/2010/main"/>
              </a:ext>
            </a:extLst>
          </a:blip>
          <a:srcRect t="38599" b="2338"/>
          <a:stretch>
            <a:fillRect/>
          </a:stretch>
        </p:blipFill>
        <p:spPr bwMode="auto">
          <a:xfrm>
            <a:off x="284163" y="1477963"/>
            <a:ext cx="4541837"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9940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46756" y="1034997"/>
            <a:ext cx="8443337" cy="2811026"/>
          </a:xfrm>
          <a:prstGeom prst="rect">
            <a:avLst/>
          </a:prstGeom>
        </p:spPr>
        <p:txBody>
          <a:bodyPr wrap="none">
            <a:spAutoFit/>
          </a:bodyPr>
          <a:lstStyle/>
          <a:p>
            <a:pPr marL="457200" indent="-457200">
              <a:buFont typeface="Arial" panose="020B0604020202020204" pitchFamily="34" charset="0"/>
              <a:buChar char="•"/>
            </a:pPr>
            <a:r>
              <a:rPr lang="en-US" sz="2800" dirty="0" smtClean="0"/>
              <a:t>Only 50 HPLC data points from NOMAD were used to </a:t>
            </a:r>
          </a:p>
          <a:p>
            <a:r>
              <a:rPr lang="en-US" sz="2800" dirty="0" smtClean="0"/>
              <a:t>	relate to </a:t>
            </a:r>
            <a:r>
              <a:rPr lang="en-US" sz="2800" dirty="0" err="1" smtClean="0"/>
              <a:t>Chl</a:t>
            </a:r>
            <a:r>
              <a:rPr lang="en-US" sz="2800" dirty="0" smtClean="0"/>
              <a:t> for </a:t>
            </a:r>
            <a:r>
              <a:rPr lang="en-US" sz="2800" dirty="0" err="1" smtClean="0"/>
              <a:t>Chl</a:t>
            </a:r>
            <a:r>
              <a:rPr lang="en-US" sz="2800" dirty="0" smtClean="0"/>
              <a:t>&lt;0.25 mg m</a:t>
            </a:r>
            <a:r>
              <a:rPr lang="en-US" sz="2800" baseline="30000" dirty="0" smtClean="0"/>
              <a:t>-3</a:t>
            </a:r>
          </a:p>
          <a:p>
            <a:pPr marL="457200" indent="-457200">
              <a:buFont typeface="Arial" panose="020B0604020202020204" pitchFamily="34" charset="0"/>
              <a:buChar char="•"/>
            </a:pPr>
            <a:r>
              <a:rPr lang="en-US" sz="2800" dirty="0" smtClean="0"/>
              <a:t>Discontinuity in the algorithm </a:t>
            </a:r>
          </a:p>
          <a:p>
            <a:r>
              <a:rPr lang="en-US" sz="2800" dirty="0"/>
              <a:t>	</a:t>
            </a:r>
            <a:r>
              <a:rPr lang="en-US" sz="2800" smtClean="0"/>
              <a:t>transition zone</a:t>
            </a:r>
          </a:p>
          <a:p>
            <a:pPr marL="457200" indent="-457200">
              <a:buFont typeface="Arial" panose="020B0604020202020204" pitchFamily="34" charset="0"/>
              <a:buChar char="•"/>
            </a:pPr>
            <a:r>
              <a:rPr lang="en-US" sz="2800" smtClean="0"/>
              <a:t>Uncertainties in gyres (&lt;0.05 mg m-</a:t>
            </a:r>
            <a:r>
              <a:rPr lang="en-US" sz="2800" baseline="30000" smtClean="0"/>
              <a:t>3</a:t>
            </a:r>
            <a:r>
              <a:rPr lang="en-US" sz="2800" smtClean="0"/>
              <a:t>)</a:t>
            </a:r>
          </a:p>
          <a:p>
            <a:endParaRPr lang="en-US" sz="2800" baseline="30000" dirty="0"/>
          </a:p>
          <a:p>
            <a:endParaRPr lang="en-US" dirty="0"/>
          </a:p>
        </p:txBody>
      </p:sp>
      <p:sp>
        <p:nvSpPr>
          <p:cNvPr id="5" name="Text Box 12"/>
          <p:cNvSpPr txBox="1">
            <a:spLocks noChangeArrowheads="1"/>
          </p:cNvSpPr>
          <p:nvPr/>
        </p:nvSpPr>
        <p:spPr bwMode="auto">
          <a:xfrm>
            <a:off x="60325" y="309563"/>
            <a:ext cx="89423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b="1" dirty="0" smtClean="0">
                <a:solidFill>
                  <a:srgbClr val="FFFF00"/>
                </a:solidFill>
                <a:latin typeface="Tahoma" pitchFamily="34" charset="0"/>
                <a:ea typeface="楷体_GB2312" charset="-122"/>
              </a:rPr>
              <a:t>What’s the problem?</a:t>
            </a:r>
            <a:endParaRPr lang="en-US" altLang="en-US" b="1" dirty="0">
              <a:solidFill>
                <a:srgbClr val="FFFF00"/>
              </a:solidFill>
              <a:latin typeface="Tahoma" pitchFamily="34" charset="0"/>
              <a:ea typeface="楷体_GB2312" charset="-122"/>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48400" y="1681409"/>
            <a:ext cx="2949152" cy="2112936"/>
          </a:xfrm>
          <a:prstGeom prst="rect">
            <a:avLst/>
          </a:prstGeom>
        </p:spPr>
      </p:pic>
      <p:sp>
        <p:nvSpPr>
          <p:cNvPr id="10" name="Text Box 12"/>
          <p:cNvSpPr txBox="1">
            <a:spLocks noChangeArrowheads="1"/>
          </p:cNvSpPr>
          <p:nvPr/>
        </p:nvSpPr>
        <p:spPr bwMode="auto">
          <a:xfrm>
            <a:off x="90451" y="3657600"/>
            <a:ext cx="5319749"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b="1" dirty="0" smtClean="0">
                <a:solidFill>
                  <a:srgbClr val="FFFF00"/>
                </a:solidFill>
                <a:latin typeface="Tahoma" pitchFamily="34" charset="0"/>
                <a:ea typeface="楷体_GB2312" charset="-122"/>
              </a:rPr>
              <a:t>Temporary solution</a:t>
            </a:r>
            <a:endParaRPr lang="en-US" altLang="en-US" b="1" dirty="0">
              <a:solidFill>
                <a:srgbClr val="FFFF00"/>
              </a:solidFill>
              <a:latin typeface="Tahoma" pitchFamily="34" charset="0"/>
              <a:ea typeface="楷体_GB2312" charset="-122"/>
            </a:endParaRPr>
          </a:p>
        </p:txBody>
      </p:sp>
      <p:sp>
        <p:nvSpPr>
          <p:cNvPr id="12" name="Rectangle 11"/>
          <p:cNvSpPr/>
          <p:nvPr/>
        </p:nvSpPr>
        <p:spPr>
          <a:xfrm>
            <a:off x="419412" y="4242353"/>
            <a:ext cx="8500143" cy="2092881"/>
          </a:xfrm>
          <a:prstGeom prst="rect">
            <a:avLst/>
          </a:prstGeom>
        </p:spPr>
        <p:txBody>
          <a:bodyPr wrap="square">
            <a:spAutoFit/>
          </a:bodyPr>
          <a:lstStyle/>
          <a:p>
            <a:r>
              <a:rPr lang="en-US" sz="2800" dirty="0" smtClean="0"/>
              <a:t>Instead of using the 0.25 – 0.30 mg m</a:t>
            </a:r>
            <a:r>
              <a:rPr lang="en-US" sz="2800" baseline="30000" dirty="0" smtClean="0"/>
              <a:t>-3</a:t>
            </a:r>
            <a:r>
              <a:rPr lang="en-US" sz="2800" dirty="0" smtClean="0"/>
              <a:t> transition zone, </a:t>
            </a:r>
          </a:p>
          <a:p>
            <a:r>
              <a:rPr lang="en-US" sz="2800" dirty="0" smtClean="0"/>
              <a:t>use 0.175 – 0.25 transition zone. Results are good (see Franz report), but the full-advantage of band subtraction is compromised.</a:t>
            </a:r>
            <a:endParaRPr lang="en-US" sz="2800" baseline="30000" dirty="0"/>
          </a:p>
          <a:p>
            <a:endParaRPr lang="en-US" dirty="0"/>
          </a:p>
        </p:txBody>
      </p:sp>
    </p:spTree>
    <p:extLst>
      <p:ext uri="{BB962C8B-B14F-4D97-AF65-F5344CB8AC3E}">
        <p14:creationId xmlns:p14="http://schemas.microsoft.com/office/powerpoint/2010/main" val="966318279"/>
      </p:ext>
    </p:extLst>
  </p:cSld>
  <p:clrMapOvr>
    <a:masterClrMapping/>
  </p:clrMapOvr>
  <p:transition xmlns:p14="http://schemas.microsoft.com/office/powerpoint/2010/mai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85737" y="1425091"/>
            <a:ext cx="8772525" cy="2765909"/>
          </a:xfrm>
        </p:spPr>
        <p:txBody>
          <a:bodyPr>
            <a:normAutofit fontScale="92500" lnSpcReduction="10000"/>
          </a:bodyPr>
          <a:lstStyle/>
          <a:p>
            <a:pPr lvl="0">
              <a:lnSpc>
                <a:spcPct val="110000"/>
              </a:lnSpc>
              <a:spcAft>
                <a:spcPts val="600"/>
              </a:spcAft>
            </a:pPr>
            <a:r>
              <a:rPr lang="en-US" smtClean="0"/>
              <a:t>Revisit regressions</a:t>
            </a:r>
          </a:p>
          <a:p>
            <a:pPr lvl="0">
              <a:lnSpc>
                <a:spcPct val="110000"/>
              </a:lnSpc>
              <a:spcAft>
                <a:spcPts val="600"/>
              </a:spcAft>
            </a:pPr>
            <a:r>
              <a:rPr lang="en-US" smtClean="0"/>
              <a:t>Develop </a:t>
            </a:r>
            <a:r>
              <a:rPr lang="en-US" dirty="0"/>
              <a:t>a sensor-independent OCI algorithm with </a:t>
            </a:r>
            <a:r>
              <a:rPr lang="en-US" dirty="0" smtClean="0"/>
              <a:t>more data and fine-tuned </a:t>
            </a:r>
            <a:r>
              <a:rPr lang="en-US" dirty="0"/>
              <a:t>regression coefficients;</a:t>
            </a:r>
            <a:endParaRPr lang="en-US" dirty="0" smtClean="0"/>
          </a:p>
          <a:p>
            <a:pPr lvl="0">
              <a:lnSpc>
                <a:spcPct val="110000"/>
              </a:lnSpc>
              <a:spcAft>
                <a:spcPts val="600"/>
              </a:spcAft>
            </a:pPr>
            <a:r>
              <a:rPr lang="en-US" dirty="0" smtClean="0"/>
              <a:t>Raise </a:t>
            </a:r>
            <a:r>
              <a:rPr lang="en-US" dirty="0"/>
              <a:t>the algorithm </a:t>
            </a:r>
            <a:r>
              <a:rPr lang="en-US" dirty="0" smtClean="0"/>
              <a:t>transition zone </a:t>
            </a:r>
            <a:r>
              <a:rPr lang="en-US" dirty="0"/>
              <a:t>and to </a:t>
            </a:r>
            <a:r>
              <a:rPr lang="en-US" dirty="0" smtClean="0"/>
              <a:t>take full advantage of the band-subtraction design</a:t>
            </a:r>
          </a:p>
        </p:txBody>
      </p:sp>
      <p:sp>
        <p:nvSpPr>
          <p:cNvPr id="5" name="Text Box 12"/>
          <p:cNvSpPr txBox="1">
            <a:spLocks noChangeArrowheads="1"/>
          </p:cNvSpPr>
          <p:nvPr/>
        </p:nvSpPr>
        <p:spPr bwMode="auto">
          <a:xfrm>
            <a:off x="60325" y="309563"/>
            <a:ext cx="89423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b="1" dirty="0" smtClean="0">
                <a:solidFill>
                  <a:srgbClr val="FFFF00"/>
                </a:solidFill>
                <a:latin typeface="Tahoma" pitchFamily="34" charset="0"/>
                <a:ea typeface="楷体_GB2312" charset="-122"/>
              </a:rPr>
              <a:t>What’s the approach?</a:t>
            </a:r>
            <a:endParaRPr lang="en-US" altLang="en-US" b="1" dirty="0">
              <a:solidFill>
                <a:srgbClr val="FFFF00"/>
              </a:solidFill>
              <a:latin typeface="Tahoma" pitchFamily="34" charset="0"/>
              <a:ea typeface="楷体_GB2312" charset="-122"/>
            </a:endParaRPr>
          </a:p>
        </p:txBody>
      </p:sp>
    </p:spTree>
    <p:extLst>
      <p:ext uri="{BB962C8B-B14F-4D97-AF65-F5344CB8AC3E}">
        <p14:creationId xmlns:p14="http://schemas.microsoft.com/office/powerpoint/2010/main" val="250241374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23" y="2819400"/>
            <a:ext cx="3505200" cy="2923877"/>
          </a:xfrm>
          <a:prstGeom prst="rect">
            <a:avLst/>
          </a:prstGeom>
        </p:spPr>
        <p:txBody>
          <a:bodyPr wrap="square">
            <a:spAutoFit/>
          </a:bodyPr>
          <a:lstStyle/>
          <a:p>
            <a:pPr algn="ctr">
              <a:spcAft>
                <a:spcPts val="1200"/>
              </a:spcAft>
            </a:pPr>
            <a:r>
              <a:rPr lang="en-US" b="1" dirty="0">
                <a:solidFill>
                  <a:schemeClr val="tx2"/>
                </a:solidFill>
                <a:latin typeface="Times" pitchFamily="18" charset="0"/>
              </a:rPr>
              <a:t>Methods</a:t>
            </a:r>
          </a:p>
          <a:p>
            <a:pPr marL="285750" indent="-285750">
              <a:spcAft>
                <a:spcPts val="1200"/>
              </a:spcAft>
              <a:buFont typeface="Arial" panose="020B0604020202020204" pitchFamily="34" charset="0"/>
              <a:buChar char="•"/>
            </a:pPr>
            <a:r>
              <a:rPr lang="en-US" dirty="0">
                <a:latin typeface="Times" pitchFamily="18" charset="0"/>
              </a:rPr>
              <a:t>Criteria: Valid </a:t>
            </a:r>
            <a:r>
              <a:rPr lang="en-US" dirty="0" err="1">
                <a:latin typeface="Times" pitchFamily="18" charset="0"/>
              </a:rPr>
              <a:t>Rrs</a:t>
            </a:r>
            <a:r>
              <a:rPr lang="en-US" dirty="0">
                <a:latin typeface="Times" pitchFamily="18" charset="0"/>
              </a:rPr>
              <a:t> at 443, 490, 510 and 555 nm</a:t>
            </a:r>
          </a:p>
          <a:p>
            <a:pPr marL="285750" indent="-285750">
              <a:spcAft>
                <a:spcPts val="1200"/>
              </a:spcAft>
              <a:buFont typeface="Arial" panose="020B0604020202020204" pitchFamily="34" charset="0"/>
              <a:buChar char="•"/>
            </a:pPr>
            <a:r>
              <a:rPr lang="en-US" dirty="0" err="1">
                <a:latin typeface="Times" pitchFamily="18" charset="0"/>
              </a:rPr>
              <a:t>Chl</a:t>
            </a:r>
            <a:r>
              <a:rPr lang="en-US" dirty="0">
                <a:latin typeface="Times" pitchFamily="18" charset="0"/>
              </a:rPr>
              <a:t> &lt; 0.4 mg m</a:t>
            </a:r>
            <a:r>
              <a:rPr lang="en-US" baseline="30000" dirty="0">
                <a:latin typeface="Times" pitchFamily="18" charset="0"/>
              </a:rPr>
              <a:t>-3  </a:t>
            </a:r>
            <a:r>
              <a:rPr lang="en-US" b="1" dirty="0" smtClean="0">
                <a:solidFill>
                  <a:srgbClr val="FF0000"/>
                </a:solidFill>
                <a:latin typeface="Times" pitchFamily="18" charset="0"/>
              </a:rPr>
              <a:t>(</a:t>
            </a:r>
            <a:r>
              <a:rPr lang="en-US" b="1" dirty="0">
                <a:solidFill>
                  <a:srgbClr val="FF0000"/>
                </a:solidFill>
                <a:latin typeface="Times" pitchFamily="18" charset="0"/>
              </a:rPr>
              <a:t>1051 points) </a:t>
            </a:r>
          </a:p>
          <a:p>
            <a:pPr marL="285750" indent="-285750">
              <a:spcAft>
                <a:spcPts val="1200"/>
              </a:spcAft>
              <a:buFont typeface="Arial" panose="020B0604020202020204" pitchFamily="34" charset="0"/>
              <a:buChar char="•"/>
            </a:pPr>
            <a:r>
              <a:rPr lang="en-US" dirty="0" smtClean="0">
                <a:latin typeface="Times" pitchFamily="18" charset="0"/>
              </a:rPr>
              <a:t>Valid </a:t>
            </a:r>
            <a:r>
              <a:rPr lang="en-US" dirty="0">
                <a:latin typeface="Times" pitchFamily="18" charset="0"/>
              </a:rPr>
              <a:t>in situ points were gridded into log </a:t>
            </a:r>
            <a:r>
              <a:rPr lang="en-US" dirty="0" smtClean="0">
                <a:latin typeface="Times" pitchFamily="18" charset="0"/>
              </a:rPr>
              <a:t>space for </a:t>
            </a:r>
            <a:r>
              <a:rPr lang="en-US" dirty="0">
                <a:latin typeface="Times" pitchFamily="18" charset="0"/>
              </a:rPr>
              <a:t>both maximum ratio and </a:t>
            </a:r>
            <a:r>
              <a:rPr lang="en-US" dirty="0" err="1" smtClean="0">
                <a:latin typeface="Times" pitchFamily="18" charset="0"/>
              </a:rPr>
              <a:t>Chl</a:t>
            </a:r>
            <a:endParaRPr lang="en-US" dirty="0" smtClean="0">
              <a:latin typeface="Times" pitchFamily="18" charset="0"/>
            </a:endParaRPr>
          </a:p>
          <a:p>
            <a:pPr marL="285750" indent="-285750">
              <a:spcAft>
                <a:spcPts val="1200"/>
              </a:spcAft>
              <a:buFont typeface="Arial" panose="020B0604020202020204" pitchFamily="34" charset="0"/>
              <a:buChar char="•"/>
            </a:pPr>
            <a:r>
              <a:rPr lang="en-US" dirty="0" smtClean="0">
                <a:latin typeface="Times" pitchFamily="18" charset="0"/>
              </a:rPr>
              <a:t>Merge </a:t>
            </a:r>
            <a:r>
              <a:rPr lang="en-US" dirty="0">
                <a:latin typeface="Times" pitchFamily="18" charset="0"/>
              </a:rPr>
              <a:t>zone: </a:t>
            </a:r>
            <a:r>
              <a:rPr lang="en-US" b="1" dirty="0">
                <a:solidFill>
                  <a:srgbClr val="FF0000"/>
                </a:solidFill>
                <a:latin typeface="Times" pitchFamily="18" charset="0"/>
              </a:rPr>
              <a:t>0.25~0.4 mg m</a:t>
            </a:r>
            <a:r>
              <a:rPr lang="en-US" b="1" baseline="30000" dirty="0">
                <a:solidFill>
                  <a:srgbClr val="FF0000"/>
                </a:solidFill>
                <a:latin typeface="Times" pitchFamily="18" charset="0"/>
              </a:rPr>
              <a:t>-3</a:t>
            </a:r>
            <a:r>
              <a:rPr lang="en-US" b="1" dirty="0">
                <a:solidFill>
                  <a:srgbClr val="FF0000"/>
                </a:solidFill>
                <a:latin typeface="Times" pitchFamily="18" charset="0"/>
              </a:rPr>
              <a:t> </a:t>
            </a:r>
          </a:p>
        </p:txBody>
      </p:sp>
      <p:pic>
        <p:nvPicPr>
          <p:cNvPr id="8" name="Picture 7"/>
          <p:cNvPicPr>
            <a:picLocks noChangeAspect="1"/>
          </p:cNvPicPr>
          <p:nvPr/>
        </p:nvPicPr>
        <p:blipFill>
          <a:blip r:embed="rId3"/>
          <a:stretch>
            <a:fillRect/>
          </a:stretch>
        </p:blipFill>
        <p:spPr>
          <a:xfrm>
            <a:off x="3276600" y="1178734"/>
            <a:ext cx="5746296" cy="4686300"/>
          </a:xfrm>
          <a:prstGeom prst="rect">
            <a:avLst/>
          </a:prstGeom>
        </p:spPr>
      </p:pic>
      <p:sp>
        <p:nvSpPr>
          <p:cNvPr id="9" name="Rectangle 8"/>
          <p:cNvSpPr/>
          <p:nvPr/>
        </p:nvSpPr>
        <p:spPr>
          <a:xfrm>
            <a:off x="171450" y="920265"/>
            <a:ext cx="2971800" cy="1508105"/>
          </a:xfrm>
          <a:prstGeom prst="rect">
            <a:avLst/>
          </a:prstGeom>
        </p:spPr>
        <p:txBody>
          <a:bodyPr wrap="square">
            <a:spAutoFit/>
          </a:bodyPr>
          <a:lstStyle/>
          <a:p>
            <a:pPr algn="ctr">
              <a:spcAft>
                <a:spcPts val="1200"/>
              </a:spcAft>
            </a:pPr>
            <a:r>
              <a:rPr lang="en-US" b="1" dirty="0">
                <a:solidFill>
                  <a:schemeClr val="tx2"/>
                </a:solidFill>
                <a:latin typeface="Times" pitchFamily="18" charset="0"/>
              </a:rPr>
              <a:t>Dataset </a:t>
            </a:r>
            <a:endParaRPr lang="en-US" b="1" dirty="0" smtClean="0">
              <a:solidFill>
                <a:schemeClr val="tx2"/>
              </a:solidFill>
              <a:latin typeface="Times" pitchFamily="18" charset="0"/>
            </a:endParaRPr>
          </a:p>
          <a:p>
            <a:pPr marL="285750" indent="-285750">
              <a:spcAft>
                <a:spcPts val="1200"/>
              </a:spcAft>
              <a:buFont typeface="Arial" panose="020B0604020202020204" pitchFamily="34" charset="0"/>
              <a:buChar char="•"/>
            </a:pPr>
            <a:r>
              <a:rPr lang="en-US" dirty="0" err="1" smtClean="0">
                <a:solidFill>
                  <a:srgbClr val="FF0000"/>
                </a:solidFill>
                <a:latin typeface="Times" pitchFamily="18" charset="0"/>
              </a:rPr>
              <a:t>Fluorometric</a:t>
            </a:r>
            <a:r>
              <a:rPr lang="en-US" dirty="0">
                <a:solidFill>
                  <a:srgbClr val="FF0000"/>
                </a:solidFill>
              </a:rPr>
              <a:t> </a:t>
            </a:r>
            <a:r>
              <a:rPr lang="en-US" dirty="0">
                <a:solidFill>
                  <a:srgbClr val="FF0000"/>
                </a:solidFill>
                <a:latin typeface="Times" pitchFamily="18" charset="0"/>
              </a:rPr>
              <a:t>and HPLC of NOMAD </a:t>
            </a:r>
          </a:p>
          <a:p>
            <a:pPr marL="285750" indent="-285750">
              <a:spcAft>
                <a:spcPts val="1200"/>
              </a:spcAft>
              <a:buFont typeface="Arial" panose="020B0604020202020204" pitchFamily="34" charset="0"/>
              <a:buChar char="•"/>
            </a:pPr>
            <a:r>
              <a:rPr lang="en-US" dirty="0">
                <a:latin typeface="Times" pitchFamily="18" charset="0"/>
              </a:rPr>
              <a:t>Region: [60S~60N] </a:t>
            </a:r>
          </a:p>
        </p:txBody>
      </p:sp>
      <p:sp>
        <p:nvSpPr>
          <p:cNvPr id="7" name="Text Box 12"/>
          <p:cNvSpPr txBox="1">
            <a:spLocks noChangeArrowheads="1"/>
          </p:cNvSpPr>
          <p:nvPr/>
        </p:nvSpPr>
        <p:spPr bwMode="auto">
          <a:xfrm>
            <a:off x="60325" y="309563"/>
            <a:ext cx="89423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b="1" dirty="0" smtClean="0">
                <a:solidFill>
                  <a:srgbClr val="FFFF00"/>
                </a:solidFill>
                <a:latin typeface="Tahoma" pitchFamily="34" charset="0"/>
                <a:ea typeface="楷体_GB2312" charset="-122"/>
              </a:rPr>
              <a:t>Data and Method</a:t>
            </a:r>
            <a:endParaRPr lang="en-US" altLang="en-US" b="1" dirty="0">
              <a:solidFill>
                <a:srgbClr val="FFFF00"/>
              </a:solidFill>
              <a:latin typeface="Tahoma" pitchFamily="34" charset="0"/>
              <a:ea typeface="楷体_GB2312" charset="-122"/>
            </a:endParaRPr>
          </a:p>
        </p:txBody>
      </p:sp>
    </p:spTree>
    <p:extLst>
      <p:ext uri="{BB962C8B-B14F-4D97-AF65-F5344CB8AC3E}">
        <p14:creationId xmlns:p14="http://schemas.microsoft.com/office/powerpoint/2010/main" val="22901471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00710" y="906929"/>
            <a:ext cx="6477000" cy="461665"/>
          </a:xfrm>
          <a:prstGeom prst="rect">
            <a:avLst/>
          </a:prstGeom>
        </p:spPr>
        <p:txBody>
          <a:bodyPr wrap="square">
            <a:spAutoFit/>
          </a:bodyPr>
          <a:lstStyle/>
          <a:p>
            <a:pPr algn="ctr">
              <a:spcAft>
                <a:spcPts val="1200"/>
              </a:spcAft>
            </a:pPr>
            <a:r>
              <a:rPr lang="en-US" sz="2400" smtClean="0">
                <a:latin typeface="Times" pitchFamily="18" charset="0"/>
              </a:rPr>
              <a:t>Are all these field data valid, even outliers?</a:t>
            </a:r>
            <a:endParaRPr lang="en-US" sz="2400" dirty="0">
              <a:latin typeface="Times" pitchFamily="18" charset="0"/>
            </a:endParaRPr>
          </a:p>
        </p:txBody>
      </p:sp>
      <p:sp>
        <p:nvSpPr>
          <p:cNvPr id="7" name="Text Box 12"/>
          <p:cNvSpPr txBox="1">
            <a:spLocks noChangeArrowheads="1"/>
          </p:cNvSpPr>
          <p:nvPr/>
        </p:nvSpPr>
        <p:spPr bwMode="auto">
          <a:xfrm>
            <a:off x="60325" y="309563"/>
            <a:ext cx="89423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DDDDDD"/>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lr>
                <a:schemeClr val="hlink"/>
              </a:buClr>
              <a:buFont typeface="Wingdings" pitchFamily="2" charset="2"/>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lr>
                <a:schemeClr val="hlink"/>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charset="0"/>
              </a:defRPr>
            </a:lvl9pPr>
          </a:lstStyle>
          <a:p>
            <a:pPr algn="ctr" eaLnBrk="1" hangingPunct="1">
              <a:spcBef>
                <a:spcPct val="0"/>
              </a:spcBef>
              <a:buClrTx/>
              <a:buFontTx/>
              <a:buNone/>
            </a:pPr>
            <a:r>
              <a:rPr lang="en-US" altLang="en-US" b="1" dirty="0" smtClean="0">
                <a:solidFill>
                  <a:srgbClr val="FFFF00"/>
                </a:solidFill>
                <a:latin typeface="Tahoma" pitchFamily="34" charset="0"/>
                <a:ea typeface="楷体_GB2312" charset="-122"/>
              </a:rPr>
              <a:t>Data and Method</a:t>
            </a:r>
            <a:endParaRPr lang="en-US" altLang="en-US" b="1" dirty="0">
              <a:solidFill>
                <a:srgbClr val="FFFF00"/>
              </a:solidFill>
              <a:latin typeface="Tahoma" pitchFamily="34" charset="0"/>
              <a:ea typeface="楷体_GB2312" charset="-122"/>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b="45556"/>
          <a:stretch/>
        </p:blipFill>
        <p:spPr>
          <a:xfrm>
            <a:off x="51360" y="2112114"/>
            <a:ext cx="4322249" cy="3175284"/>
          </a:xfrm>
          <a:prstGeom prst="rect">
            <a:avLst/>
          </a:prstGeom>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39210" y="2137656"/>
            <a:ext cx="5082510" cy="3124200"/>
          </a:xfrm>
          <a:prstGeom prst="rect">
            <a:avLst/>
          </a:prstGeom>
        </p:spPr>
      </p:pic>
    </p:spTree>
    <p:extLst>
      <p:ext uri="{BB962C8B-B14F-4D97-AF65-F5344CB8AC3E}">
        <p14:creationId xmlns:p14="http://schemas.microsoft.com/office/powerpoint/2010/main" val="239516395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205FAED-2C87-424D-9EA0-7C56B5DB84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brushed metal design)</Template>
  <TotalTime>1438</TotalTime>
  <Words>1764</Words>
  <Application>Microsoft Macintosh PowerPoint</Application>
  <PresentationFormat>On-screen Show (4:3)</PresentationFormat>
  <Paragraphs>234</Paragraphs>
  <Slides>24</Slides>
  <Notes>17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27" baseType="lpstr">
      <vt:lpstr>Blue Segoe 4-3 template-template_April-17-2007</vt:lpstr>
      <vt:lpstr>White with Courier font for code slides</vt:lpstr>
      <vt:lpstr>Plot</vt:lpstr>
      <vt:lpstr>Updates on the OCI Chl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SeaBASS VALIDATION</vt:lpstr>
      <vt:lpstr>Results Improvement in transition zone</vt:lpstr>
      <vt:lpstr>Results Single image comparison (MODISA 10/24/2004)</vt:lpstr>
      <vt:lpstr>Results Global comparison (MODISA in 2010)</vt:lpstr>
      <vt:lpstr>Results Global comparison (MODISA in 2010)</vt:lpstr>
      <vt:lpstr>Results Cross-sensor consistency</vt:lpstr>
      <vt:lpstr>Results Cross-sensor consistency</vt:lpstr>
      <vt:lpstr>Results Cross-sensor consistency</vt:lpstr>
      <vt:lpstr>Results Cross-sensor consistency</vt:lpstr>
      <vt:lpstr>PowerPoint Presentation</vt:lpstr>
      <vt:lpstr>PowerPoint Presentation</vt:lpstr>
      <vt:lpstr>CDI index proposed to reduce CDOM impacts </vt:lpstr>
      <vt:lpstr>Results Performances of CDI</vt:lpstr>
      <vt:lpstr>PowerPoint Presentation</vt:lpstr>
      <vt:lpstr>PowerPoint Presentation</vt:lpstr>
    </vt:vector>
  </TitlesOfParts>
  <Company>USF College of Marine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Effects of cloud adjacency on TOA radiance and ocean color products: A statistical assessment</dc:title>
  <dc:creator>feng</dc:creator>
  <cp:lastModifiedBy>Maccherone , Brandon F. (GSFC-619.0)[SCIENCE SYSTEMS AND APPLICATIONS INC]</cp:lastModifiedBy>
  <cp:revision>41</cp:revision>
  <dcterms:created xsi:type="dcterms:W3CDTF">2015-04-22T13:16:15Z</dcterms:created>
  <dcterms:modified xsi:type="dcterms:W3CDTF">2016-06-22T14:14:56Z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TC102867069990</vt:lpwstr>
  </property>
</Properties>
</file>