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7"/>
  </p:notesMasterIdLst>
  <p:sldIdLst>
    <p:sldId id="257" r:id="rId4"/>
    <p:sldId id="298" r:id="rId5"/>
    <p:sldId id="308" r:id="rId6"/>
    <p:sldId id="307" r:id="rId7"/>
    <p:sldId id="300" r:id="rId8"/>
    <p:sldId id="301" r:id="rId9"/>
    <p:sldId id="303" r:id="rId10"/>
    <p:sldId id="304" r:id="rId11"/>
    <p:sldId id="272" r:id="rId12"/>
    <p:sldId id="273" r:id="rId13"/>
    <p:sldId id="305" r:id="rId14"/>
    <p:sldId id="306"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648" autoAdjust="0"/>
  </p:normalViewPr>
  <p:slideViewPr>
    <p:cSldViewPr>
      <p:cViewPr varScale="1">
        <p:scale>
          <a:sx n="66" d="100"/>
          <a:sy n="66" d="100"/>
        </p:scale>
        <p:origin x="-35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6/22/16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309679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72722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MODIS is from MOD35 1-km data but binned to 1degree. GOES is from 4-km data but resampled</a:t>
            </a:r>
            <a:r>
              <a:rPr lang="en-US" baseline="0" dirty="0" smtClean="0"/>
              <a:t> to 0.1degree.</a:t>
            </a:r>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2</a:t>
            </a:fld>
            <a:endParaRPr lang="en-US"/>
          </a:p>
        </p:txBody>
      </p:sp>
    </p:spTree>
    <p:extLst>
      <p:ext uri="{BB962C8B-B14F-4D97-AF65-F5344CB8AC3E}">
        <p14:creationId xmlns:p14="http://schemas.microsoft.com/office/powerpoint/2010/main" val="106047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89770A1-9E6C-41EC-AA3C-A1F6ABA1AEFF}" type="slidenum">
              <a:rPr lang="en-US" altLang="en-US" sz="1200"/>
              <a:pPr algn="r" eaLnBrk="1" hangingPunct="1"/>
              <a:t>5</a:t>
            </a:fld>
            <a:endParaRPr lang="en-US" altLang="en-US" sz="1200"/>
          </a:p>
        </p:txBody>
      </p:sp>
      <p:sp>
        <p:nvSpPr>
          <p:cNvPr id="161795"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a:xfrm>
            <a:off x="685800" y="4341813"/>
            <a:ext cx="5486400" cy="4116387"/>
          </a:xfrm>
        </p:spPr>
        <p:txBody>
          <a:bodyPr/>
          <a:lstStyle/>
          <a:p>
            <a:pPr eaLnBrk="1" hangingPunct="1">
              <a:defRPr/>
            </a:pPr>
            <a:endParaRPr lang="en-US" b="1" smtClean="0">
              <a:solidFill>
                <a:schemeClr val="bg1"/>
              </a:solidFill>
              <a:effectLst>
                <a:outerShdw blurRad="38100" dist="38100" dir="2700000" algn="tl">
                  <a:srgbClr val="C0C0C0"/>
                </a:outerShdw>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2F1B657-09A3-43BF-A507-FE0FBFBFF7A1}" type="slidenum">
              <a:rPr lang="en-US" altLang="en-US" sz="1200"/>
              <a:pPr algn="r" eaLnBrk="1" hangingPunct="1"/>
              <a:t>6</a:t>
            </a:fld>
            <a:endParaRPr lang="en-US" alt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ea typeface="Times New Roman" panose="02020603050405020304" pitchFamily="18" charset="0"/>
              </a:rPr>
              <a:t>Table</a:t>
            </a:r>
            <a:r>
              <a:rPr lang="en-US" sz="1200" baseline="0" dirty="0" smtClean="0">
                <a:latin typeface="Times New Roman" panose="02020603050405020304" pitchFamily="18" charset="0"/>
                <a:ea typeface="Times New Roman" panose="02020603050405020304" pitchFamily="18" charset="0"/>
              </a:rPr>
              <a:t> lists t</a:t>
            </a:r>
            <a:r>
              <a:rPr lang="en-US" sz="1200" dirty="0" smtClean="0">
                <a:latin typeface="Times New Roman" panose="02020603050405020304" pitchFamily="18" charset="0"/>
                <a:ea typeface="Times New Roman" panose="02020603050405020304" pitchFamily="18" charset="0"/>
              </a:rPr>
              <a:t>he differences (in %) of AE between using two smaller window sizes (3x3 and 5x5) with </a:t>
            </a:r>
            <a:r>
              <a:rPr lang="en-US" sz="1200" dirty="0" err="1" smtClean="0">
                <a:latin typeface="Times New Roman" panose="02020603050405020304" pitchFamily="18" charset="0"/>
                <a:ea typeface="Times New Roman" panose="02020603050405020304" pitchFamily="18" charset="0"/>
              </a:rPr>
              <a:t>Chl</a:t>
            </a:r>
            <a:r>
              <a:rPr lang="en-US" sz="1200" baseline="-25000" dirty="0" err="1" smtClean="0">
                <a:latin typeface="Times New Roman" panose="02020603050405020304" pitchFamily="18" charset="0"/>
                <a:ea typeface="Times New Roman" panose="02020603050405020304" pitchFamily="18" charset="0"/>
              </a:rPr>
              <a:t>OCI</a:t>
            </a:r>
            <a:r>
              <a:rPr lang="en-US" sz="1200" dirty="0" smtClean="0">
                <a:latin typeface="Times New Roman" panose="02020603050405020304" pitchFamily="18" charset="0"/>
                <a:ea typeface="Times New Roman" panose="02020603050405020304" pitchFamily="18" charset="0"/>
              </a:rPr>
              <a:t> and the current operational mask method (</a:t>
            </a:r>
            <a:r>
              <a:rPr lang="en-US" sz="1200" dirty="0" err="1" smtClean="0">
                <a:latin typeface="Times New Roman" panose="02020603050405020304" pitchFamily="18" charset="0"/>
                <a:ea typeface="Times New Roman" panose="02020603050405020304" pitchFamily="18" charset="0"/>
              </a:rPr>
              <a:t>eg</a:t>
            </a:r>
            <a:r>
              <a:rPr lang="en-US" sz="1200" dirty="0" smtClean="0">
                <a:latin typeface="Times New Roman" panose="02020603050405020304" pitchFamily="18" charset="0"/>
                <a:ea typeface="Times New Roman" panose="02020603050405020304" pitchFamily="18" charset="0"/>
              </a:rPr>
              <a:t>. 5x7 window size) with </a:t>
            </a:r>
            <a:r>
              <a:rPr lang="en-US" sz="1200" dirty="0" err="1" smtClean="0">
                <a:latin typeface="Times New Roman" panose="02020603050405020304" pitchFamily="18" charset="0"/>
                <a:ea typeface="Times New Roman" panose="02020603050405020304" pitchFamily="18" charset="0"/>
              </a:rPr>
              <a:t>Chl</a:t>
            </a:r>
            <a:r>
              <a:rPr lang="en-US" sz="1200" baseline="-25000" dirty="0" err="1" smtClean="0">
                <a:latin typeface="Times New Roman" panose="02020603050405020304" pitchFamily="18" charset="0"/>
                <a:ea typeface="Times New Roman" panose="02020603050405020304" pitchFamily="18" charset="0"/>
              </a:rPr>
              <a:t>OCX</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values are estimated between the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OCI</a:t>
            </a:r>
            <a:r>
              <a:rPr lang="en-US" sz="1200" kern="1200" dirty="0" smtClean="0">
                <a:solidFill>
                  <a:schemeClr val="tx1"/>
                </a:solidFill>
                <a:effectLst/>
                <a:latin typeface="+mn-lt"/>
                <a:ea typeface="+mn-ea"/>
                <a:cs typeface="+mn-cs"/>
              </a:rPr>
              <a:t> AE and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OCX</a:t>
            </a:r>
            <a:r>
              <a:rPr lang="en-US" sz="1200" kern="1200" dirty="0" smtClean="0">
                <a:solidFill>
                  <a:schemeClr val="tx1"/>
                </a:solidFill>
                <a:effectLst/>
                <a:latin typeface="+mn-lt"/>
                <a:ea typeface="+mn-ea"/>
                <a:cs typeface="+mn-cs"/>
              </a:rPr>
              <a:t> AE (both in absolute values) of the pixels just outside of their own masks. Specifically, the AE of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OCX</a:t>
            </a:r>
            <a:r>
              <a:rPr lang="en-US" sz="1200" kern="1200" dirty="0" smtClean="0">
                <a:solidFill>
                  <a:schemeClr val="tx1"/>
                </a:solidFill>
                <a:effectLst/>
                <a:latin typeface="+mn-lt"/>
                <a:ea typeface="+mn-ea"/>
                <a:cs typeface="+mn-cs"/>
              </a:rPr>
              <a:t> in the calculations are fixed at the fourth pixel of along scan direction and the third pixel of along track direction respectively. In contrast, the AE of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OCI</a:t>
            </a:r>
            <a:r>
              <a:rPr lang="en-US" sz="1200" kern="1200" baseline="-25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selected the second (third) pixel for all the directions when window size of 3x3 (5x5) was used. </a:t>
            </a:r>
          </a:p>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9</a:t>
            </a:fld>
            <a:endParaRPr lang="en-US"/>
          </a:p>
        </p:txBody>
      </p:sp>
    </p:spTree>
    <p:extLst>
      <p:ext uri="{BB962C8B-B14F-4D97-AF65-F5344CB8AC3E}">
        <p14:creationId xmlns:p14="http://schemas.microsoft.com/office/powerpoint/2010/main" val="1486521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large amount of data (&gt;40%) have been recovered for any given months of the two regions. </a:t>
            </a:r>
          </a:p>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10</a:t>
            </a:fld>
            <a:endParaRPr lang="en-US"/>
          </a:p>
        </p:txBody>
      </p:sp>
    </p:spTree>
    <p:extLst>
      <p:ext uri="{BB962C8B-B14F-4D97-AF65-F5344CB8AC3E}">
        <p14:creationId xmlns:p14="http://schemas.microsoft.com/office/powerpoint/2010/main" val="228687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11</a:t>
            </a:fld>
            <a:endParaRPr lang="en-US"/>
          </a:p>
        </p:txBody>
      </p:sp>
    </p:spTree>
    <p:extLst>
      <p:ext uri="{BB962C8B-B14F-4D97-AF65-F5344CB8AC3E}">
        <p14:creationId xmlns:p14="http://schemas.microsoft.com/office/powerpoint/2010/main" val="228687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12</a:t>
            </a:fld>
            <a:endParaRPr lang="en-US"/>
          </a:p>
        </p:txBody>
      </p:sp>
    </p:spTree>
    <p:extLst>
      <p:ext uri="{BB962C8B-B14F-4D97-AF65-F5344CB8AC3E}">
        <p14:creationId xmlns:p14="http://schemas.microsoft.com/office/powerpoint/2010/main" val="228687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 Id="rId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screen">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1"/>
            <a:ext cx="8922544" cy="685800"/>
          </a:xfrm>
        </p:spPr>
        <p:txBody>
          <a:bodyPr/>
          <a:lstStyle/>
          <a:p>
            <a:pPr algn="ctr"/>
            <a:r>
              <a:rPr lang="en-US" sz="3600" dirty="0" err="1" smtClean="0">
                <a:latin typeface="Arial Black" pitchFamily="34" charset="0"/>
              </a:rPr>
              <a:t>Chl</a:t>
            </a:r>
            <a:r>
              <a:rPr lang="en-US" sz="3600" dirty="0" smtClean="0">
                <a:latin typeface="Arial Black" pitchFamily="34" charset="0"/>
              </a:rPr>
              <a:t>-specific flag?</a:t>
            </a:r>
            <a:endParaRPr lang="en-US" sz="3600" dirty="0">
              <a:effectLst/>
            </a:endParaRPr>
          </a:p>
        </p:txBody>
      </p:sp>
      <p:sp>
        <p:nvSpPr>
          <p:cNvPr id="3" name="Subtitle 2"/>
          <p:cNvSpPr>
            <a:spLocks noGrp="1"/>
          </p:cNvSpPr>
          <p:nvPr>
            <p:ph type="subTitle" idx="1"/>
          </p:nvPr>
        </p:nvSpPr>
        <p:spPr>
          <a:xfrm>
            <a:off x="533400" y="2209800"/>
            <a:ext cx="8229600" cy="3352800"/>
          </a:xfrm>
        </p:spPr>
        <p:txBody>
          <a:bodyPr>
            <a:normAutofit/>
          </a:bodyPr>
          <a:lstStyle/>
          <a:p>
            <a:pPr algn="ctr"/>
            <a:r>
              <a:rPr lang="en-US" sz="2800" dirty="0" err="1" smtClean="0"/>
              <a:t>Chuanmin</a:t>
            </a:r>
            <a:r>
              <a:rPr lang="en-US" sz="2800" dirty="0" smtClean="0"/>
              <a:t> Hu</a:t>
            </a:r>
            <a:r>
              <a:rPr lang="en-US" sz="2800" baseline="30000" dirty="0" smtClean="0"/>
              <a:t>1</a:t>
            </a:r>
            <a:r>
              <a:rPr lang="en-US" sz="2800" dirty="0" smtClean="0"/>
              <a:t>, </a:t>
            </a:r>
            <a:r>
              <a:rPr lang="en-US" sz="2800" dirty="0" err="1" smtClean="0"/>
              <a:t>Lian</a:t>
            </a:r>
            <a:r>
              <a:rPr lang="en-US" sz="2800" dirty="0" smtClean="0"/>
              <a:t> Feng</a:t>
            </a:r>
            <a:r>
              <a:rPr lang="en-US" sz="2800" baseline="30000" dirty="0" smtClean="0"/>
              <a:t>1</a:t>
            </a:r>
            <a:r>
              <a:rPr lang="en-US" sz="2800" dirty="0" smtClean="0"/>
              <a:t>, </a:t>
            </a:r>
            <a:r>
              <a:rPr lang="en-US" sz="2800" dirty="0" err="1" smtClean="0"/>
              <a:t>Zhongping</a:t>
            </a:r>
            <a:r>
              <a:rPr lang="en-US" sz="2800" dirty="0" smtClean="0"/>
              <a:t> Lee</a:t>
            </a:r>
            <a:r>
              <a:rPr lang="en-US" sz="2800" baseline="30000" dirty="0" smtClean="0"/>
              <a:t>2</a:t>
            </a:r>
            <a:r>
              <a:rPr lang="en-US" sz="2800" dirty="0" smtClean="0"/>
              <a:t> </a:t>
            </a:r>
            <a:endParaRPr lang="en-US" sz="2800" baseline="30000" dirty="0" smtClean="0"/>
          </a:p>
          <a:p>
            <a:endParaRPr lang="en-US" dirty="0" smtClean="0"/>
          </a:p>
          <a:p>
            <a:pPr algn="ctr"/>
            <a:r>
              <a:rPr lang="en-US" sz="2800" baseline="30000" dirty="0" smtClean="0"/>
              <a:t>1</a:t>
            </a:r>
            <a:r>
              <a:rPr lang="en-US" sz="2800" dirty="0" smtClean="0"/>
              <a:t>University of South Florida</a:t>
            </a:r>
          </a:p>
          <a:p>
            <a:pPr algn="ctr"/>
            <a:r>
              <a:rPr lang="en-US" sz="2800" baseline="30000" dirty="0" smtClean="0"/>
              <a:t>2</a:t>
            </a:r>
            <a:r>
              <a:rPr lang="en-US" sz="2800" dirty="0" smtClean="0"/>
              <a:t>University of Massachusetts Boston</a:t>
            </a:r>
          </a:p>
          <a:p>
            <a:pPr algn="ctr"/>
            <a:endParaRPr lang="en-US" sz="2800" dirty="0"/>
          </a:p>
          <a:p>
            <a:pPr algn="ctr"/>
            <a:r>
              <a:rPr lang="en-US" sz="2800" dirty="0" smtClean="0"/>
              <a:t>Funding provided by NASA OBB program</a:t>
            </a:r>
            <a:endParaRPr lang="en-US" sz="2800" dirty="0"/>
          </a:p>
        </p:txBody>
      </p:sp>
      <p:sp>
        <p:nvSpPr>
          <p:cNvPr id="4" name="Subtitle 2"/>
          <p:cNvSpPr txBox="1">
            <a:spLocks/>
          </p:cNvSpPr>
          <p:nvPr/>
        </p:nvSpPr>
        <p:spPr>
          <a:xfrm>
            <a:off x="595423" y="6211629"/>
            <a:ext cx="8229600" cy="4191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t>MODIS/VIIRS Science Team meeting, 6 – 10 June 2016, Silver Spring, MD</a:t>
            </a:r>
            <a:endParaRPr lang="en-US"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a:ext>
            </a:extLst>
          </a:blip>
          <a:stretch>
            <a:fillRect/>
          </a:stretch>
        </p:blipFill>
        <p:spPr>
          <a:xfrm>
            <a:off x="1143000" y="1466165"/>
            <a:ext cx="6998883" cy="5029200"/>
          </a:xfrm>
          <a:prstGeom prst="rect">
            <a:avLst/>
          </a:prstGeom>
        </p:spPr>
      </p:pic>
      <p:sp>
        <p:nvSpPr>
          <p:cNvPr id="6" name="Rectangle 5"/>
          <p:cNvSpPr/>
          <p:nvPr/>
        </p:nvSpPr>
        <p:spPr>
          <a:xfrm>
            <a:off x="1306582" y="174954"/>
            <a:ext cx="6477671" cy="646331"/>
          </a:xfrm>
          <a:prstGeom prst="rect">
            <a:avLst/>
          </a:prstGeom>
        </p:spPr>
        <p:txBody>
          <a:bodyPr wrap="none">
            <a:spAutoFit/>
          </a:bodyPr>
          <a:lstStyle/>
          <a:p>
            <a:pPr algn="ctr"/>
            <a:r>
              <a:rPr lang="en-US" sz="3600" spc="-15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Chl</a:t>
            </a: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-specific L2 Flag for 3x3 stray light?</a:t>
            </a:r>
            <a:endPar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4" name="Rectangle 3"/>
          <p:cNvSpPr/>
          <p:nvPr/>
        </p:nvSpPr>
        <p:spPr>
          <a:xfrm>
            <a:off x="907688" y="791249"/>
            <a:ext cx="7469506" cy="646331"/>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Unfortunately, of the entire global data and </a:t>
            </a:r>
            <a:r>
              <a:rPr lang="en-US" dirty="0" err="1" smtClean="0">
                <a:latin typeface="Times New Roman" panose="02020603050405020304" pitchFamily="18" charset="0"/>
                <a:ea typeface="Times New Roman" panose="02020603050405020304" pitchFamily="18" charset="0"/>
              </a:rPr>
              <a:t>SeaBASS</a:t>
            </a:r>
            <a:r>
              <a:rPr lang="en-US" dirty="0" smtClean="0">
                <a:latin typeface="Times New Roman" panose="02020603050405020304" pitchFamily="18" charset="0"/>
                <a:ea typeface="Times New Roman" panose="02020603050405020304" pitchFamily="18" charset="0"/>
              </a:rPr>
              <a:t> archive, we could not find any field measurement just in the “recovered” pixels for validation</a:t>
            </a:r>
            <a:endParaRPr lang="en-US" dirty="0"/>
          </a:p>
        </p:txBody>
      </p:sp>
    </p:spTree>
    <p:extLst>
      <p:ext uri="{BB962C8B-B14F-4D97-AF65-F5344CB8AC3E}">
        <p14:creationId xmlns:p14="http://schemas.microsoft.com/office/powerpoint/2010/main" val="2855236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7194" y="174954"/>
            <a:ext cx="2456442" cy="646331"/>
          </a:xfrm>
          <a:prstGeom prst="rect">
            <a:avLst/>
          </a:prstGeom>
        </p:spPr>
        <p:txBody>
          <a:bodyPr wrap="none">
            <a:spAutoFit/>
          </a:bodyPr>
          <a:lstStyle/>
          <a:p>
            <a:pPr algn="ctr"/>
            <a:r>
              <a:rPr lang="en-US" sz="3600" spc="-15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Rrs</a:t>
            </a: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recovery?</a:t>
            </a:r>
            <a:endPar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226288"/>
            <a:ext cx="7380514"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0" y="727690"/>
            <a:ext cx="7826199" cy="498598"/>
          </a:xfrm>
          <a:prstGeom prst="rect">
            <a:avLst/>
          </a:prstGeom>
        </p:spPr>
        <p:txBody>
          <a:bodyPr wrap="square">
            <a:spAutoFit/>
          </a:bodyPr>
          <a:lstStyle/>
          <a:p>
            <a:pPr defTabSz="914363">
              <a:lnSpc>
                <a:spcPct val="110000"/>
              </a:lnSpc>
              <a:spcBef>
                <a:spcPct val="20000"/>
              </a:spcBef>
              <a:spcAft>
                <a:spcPts val="600"/>
              </a:spcAft>
            </a:pPr>
            <a:r>
              <a:rPr lang="en-US" sz="2400" dirty="0" err="1" smtClean="0"/>
              <a:t>Rrs</a:t>
            </a:r>
            <a:r>
              <a:rPr lang="en-US" sz="2400" dirty="0" smtClean="0"/>
              <a:t> errors are NOT spectrally independent (Hu et al., 2013)</a:t>
            </a:r>
            <a:endParaRPr lang="en-US" sz="2400" dirty="0"/>
          </a:p>
        </p:txBody>
      </p:sp>
    </p:spTree>
    <p:extLst>
      <p:ext uri="{BB962C8B-B14F-4D97-AF65-F5344CB8AC3E}">
        <p14:creationId xmlns:p14="http://schemas.microsoft.com/office/powerpoint/2010/main" val="37850961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7194" y="174954"/>
            <a:ext cx="2456442" cy="646331"/>
          </a:xfrm>
          <a:prstGeom prst="rect">
            <a:avLst/>
          </a:prstGeom>
        </p:spPr>
        <p:txBody>
          <a:bodyPr wrap="none">
            <a:spAutoFit/>
          </a:bodyPr>
          <a:lstStyle/>
          <a:p>
            <a:pPr algn="ctr"/>
            <a:r>
              <a:rPr lang="en-US" sz="3600" spc="-15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Rrs</a:t>
            </a: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recovery?</a:t>
            </a:r>
            <a:endPar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7" name="Rectangle 6"/>
          <p:cNvSpPr/>
          <p:nvPr/>
        </p:nvSpPr>
        <p:spPr>
          <a:xfrm>
            <a:off x="244231" y="727690"/>
            <a:ext cx="8636961" cy="1311128"/>
          </a:xfrm>
          <a:prstGeom prst="rect">
            <a:avLst/>
          </a:prstGeom>
        </p:spPr>
        <p:txBody>
          <a:bodyPr wrap="square">
            <a:spAutoFit/>
          </a:bodyPr>
          <a:lstStyle/>
          <a:p>
            <a:pPr defTabSz="914363">
              <a:lnSpc>
                <a:spcPct val="110000"/>
              </a:lnSpc>
              <a:spcBef>
                <a:spcPct val="20000"/>
              </a:spcBef>
              <a:spcAft>
                <a:spcPts val="600"/>
              </a:spcAft>
            </a:pPr>
            <a:r>
              <a:rPr lang="en-US" sz="2400" dirty="0" smtClean="0"/>
              <a:t>Neural-net QAA relatively immune to input </a:t>
            </a:r>
            <a:r>
              <a:rPr lang="en-US" sz="2400" dirty="0" err="1" smtClean="0"/>
              <a:t>Rrs</a:t>
            </a:r>
            <a:r>
              <a:rPr lang="en-US" sz="2400" dirty="0" smtClean="0"/>
              <a:t> errors, therefore can be used to derive IOPs and “corrected” </a:t>
            </a:r>
            <a:r>
              <a:rPr lang="en-US" sz="2400" dirty="0" err="1" smtClean="0"/>
              <a:t>Rrs</a:t>
            </a:r>
            <a:r>
              <a:rPr lang="en-US" sz="2400" dirty="0" smtClean="0"/>
              <a:t> simultaneously (Chen et al., 2016, JGR). The scheme is applied to all non-zero </a:t>
            </a:r>
            <a:r>
              <a:rPr lang="en-US" sz="2400" dirty="0" err="1" smtClean="0"/>
              <a:t>Rrs</a:t>
            </a:r>
            <a:r>
              <a:rPr lang="en-US" sz="2400" dirty="0" smtClean="0"/>
              <a:t> pixels</a:t>
            </a:r>
            <a:endParaRPr lang="en-US" sz="24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215" y="2038817"/>
            <a:ext cx="3981496"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90730" y="2286000"/>
            <a:ext cx="4190462"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22234" y="6392430"/>
            <a:ext cx="7646361" cy="430887"/>
          </a:xfrm>
          <a:prstGeom prst="rect">
            <a:avLst/>
          </a:prstGeom>
        </p:spPr>
        <p:txBody>
          <a:bodyPr wrap="square">
            <a:spAutoFit/>
          </a:bodyPr>
          <a:lstStyle/>
          <a:p>
            <a:pPr defTabSz="914363">
              <a:lnSpc>
                <a:spcPct val="110000"/>
              </a:lnSpc>
              <a:spcBef>
                <a:spcPct val="20000"/>
              </a:spcBef>
              <a:spcAft>
                <a:spcPts val="600"/>
              </a:spcAft>
            </a:pPr>
            <a:r>
              <a:rPr lang="en-US" sz="2000" dirty="0" err="1" smtClean="0"/>
              <a:t>SeaWiFS</a:t>
            </a:r>
            <a:r>
              <a:rPr lang="en-US" sz="2000" dirty="0"/>
              <a:t> </a:t>
            </a:r>
            <a:r>
              <a:rPr lang="en-US" sz="2000" dirty="0" smtClean="0"/>
              <a:t>Rrs670 over N Atlantic on 2/20/1998, original and recovered</a:t>
            </a:r>
            <a:endParaRPr lang="en-US" sz="2000" dirty="0"/>
          </a:p>
        </p:txBody>
      </p:sp>
    </p:spTree>
    <p:extLst>
      <p:ext uri="{BB962C8B-B14F-4D97-AF65-F5344CB8AC3E}">
        <p14:creationId xmlns:p14="http://schemas.microsoft.com/office/powerpoint/2010/main" val="35330106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043208" cy="1143388"/>
          </a:xfrm>
        </p:spPr>
        <p:txBody>
          <a:bodyPr/>
          <a:lstStyle/>
          <a:p>
            <a:pPr algn="ctr"/>
            <a:r>
              <a:rPr lang="en-US" sz="3600" dirty="0" smtClean="0"/>
              <a:t>Conclusions</a:t>
            </a:r>
            <a:endParaRPr lang="en-US" sz="3600" dirty="0"/>
          </a:p>
        </p:txBody>
      </p:sp>
      <p:sp>
        <p:nvSpPr>
          <p:cNvPr id="7" name="Rectangle 6"/>
          <p:cNvSpPr/>
          <p:nvPr/>
        </p:nvSpPr>
        <p:spPr>
          <a:xfrm>
            <a:off x="304800" y="1071568"/>
            <a:ext cx="8686800" cy="3539430"/>
          </a:xfrm>
          <a:prstGeom prst="rect">
            <a:avLst/>
          </a:prstGeom>
        </p:spPr>
        <p:txBody>
          <a:bodyPr wrap="square">
            <a:spAutoFit/>
          </a:bodyPr>
          <a:lstStyle/>
          <a:p>
            <a:pPr marL="396875" indent="-396875" defTabSz="914363">
              <a:lnSpc>
                <a:spcPct val="110000"/>
              </a:lnSpc>
              <a:spcBef>
                <a:spcPct val="20000"/>
              </a:spcBef>
              <a:spcAft>
                <a:spcPts val="600"/>
              </a:spcAft>
              <a:buBlip>
                <a:blip r:embed="rId2"/>
              </a:buBlip>
            </a:pPr>
            <a:r>
              <a:rPr lang="en-US" sz="2400" dirty="0" smtClean="0"/>
              <a:t>OCI is nearly immune to perturbations including cloud adjacency</a:t>
            </a:r>
          </a:p>
          <a:p>
            <a:pPr marL="396875" indent="-396875" defTabSz="914363">
              <a:lnSpc>
                <a:spcPct val="110000"/>
              </a:lnSpc>
              <a:spcBef>
                <a:spcPct val="20000"/>
              </a:spcBef>
              <a:spcAft>
                <a:spcPts val="600"/>
              </a:spcAft>
              <a:buBlip>
                <a:blip r:embed="rId2"/>
              </a:buBlip>
            </a:pPr>
            <a:r>
              <a:rPr lang="en-US" sz="2400" dirty="0" smtClean="0"/>
              <a:t>7x5 stray light flag may be relaxed to 3x3 for low-</a:t>
            </a:r>
            <a:r>
              <a:rPr lang="en-US" sz="2400" dirty="0" err="1" smtClean="0"/>
              <a:t>Chl</a:t>
            </a:r>
            <a:r>
              <a:rPr lang="en-US" sz="2400" dirty="0" smtClean="0"/>
              <a:t> waters without losing quality</a:t>
            </a:r>
          </a:p>
          <a:p>
            <a:pPr marL="396875" indent="-396875" defTabSz="914363">
              <a:lnSpc>
                <a:spcPct val="110000"/>
              </a:lnSpc>
              <a:spcBef>
                <a:spcPct val="20000"/>
              </a:spcBef>
              <a:spcAft>
                <a:spcPts val="600"/>
              </a:spcAft>
              <a:buBlip>
                <a:blip r:embed="rId2"/>
              </a:buBlip>
            </a:pPr>
            <a:r>
              <a:rPr lang="en-US" sz="2400" dirty="0" smtClean="0"/>
              <a:t>The result will be &gt;40% valid data volume for low-</a:t>
            </a:r>
            <a:r>
              <a:rPr lang="en-US" sz="2400" dirty="0" err="1" smtClean="0"/>
              <a:t>Chl</a:t>
            </a:r>
            <a:r>
              <a:rPr lang="en-US" sz="2400" dirty="0" smtClean="0"/>
              <a:t> waters </a:t>
            </a:r>
          </a:p>
          <a:p>
            <a:pPr marL="396875" indent="-396875" defTabSz="914363">
              <a:lnSpc>
                <a:spcPct val="110000"/>
              </a:lnSpc>
              <a:spcBef>
                <a:spcPct val="20000"/>
              </a:spcBef>
              <a:spcAft>
                <a:spcPts val="600"/>
              </a:spcAft>
              <a:buBlip>
                <a:blip r:embed="rId2"/>
              </a:buBlip>
            </a:pPr>
            <a:r>
              <a:rPr lang="en-US" sz="2400" dirty="0" smtClean="0"/>
              <a:t>The difficulty of lack of field validation from the “recovered” pixels may be circumvented from global statistics</a:t>
            </a:r>
          </a:p>
          <a:p>
            <a:pPr marL="396875" indent="-396875" defTabSz="914363">
              <a:lnSpc>
                <a:spcPct val="110000"/>
              </a:lnSpc>
              <a:spcBef>
                <a:spcPct val="20000"/>
              </a:spcBef>
              <a:spcAft>
                <a:spcPts val="600"/>
              </a:spcAft>
              <a:buBlip>
                <a:blip r:embed="rId2"/>
              </a:buBlip>
            </a:pPr>
            <a:r>
              <a:rPr lang="en-US" sz="2400" dirty="0" smtClean="0"/>
              <a:t>How to implement for low-</a:t>
            </a:r>
            <a:r>
              <a:rPr lang="en-US" sz="2400" dirty="0" err="1" smtClean="0"/>
              <a:t>Chl</a:t>
            </a:r>
            <a:r>
              <a:rPr lang="en-US" sz="2400" dirty="0" smtClean="0"/>
              <a:t> waters only?</a:t>
            </a:r>
            <a:endParaRPr lang="en-US" sz="2400" dirty="0"/>
          </a:p>
        </p:txBody>
      </p:sp>
    </p:spTree>
    <p:extLst>
      <p:ext uri="{BB962C8B-B14F-4D97-AF65-F5344CB8AC3E}">
        <p14:creationId xmlns:p14="http://schemas.microsoft.com/office/powerpoint/2010/main" val="3479933720"/>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043208" cy="609600"/>
          </a:xfrm>
        </p:spPr>
        <p:txBody>
          <a:bodyPr/>
          <a:lstStyle/>
          <a:p>
            <a:pPr algn="ctr"/>
            <a:r>
              <a:rPr lang="en-US" sz="3600" dirty="0" smtClean="0"/>
              <a:t>Rule of Thumb: more is better</a:t>
            </a:r>
            <a:endParaRPr lang="en-US" sz="3600" dirty="0"/>
          </a:p>
        </p:txBody>
      </p:sp>
      <p:sp>
        <p:nvSpPr>
          <p:cNvPr id="5" name="Subtitle 2"/>
          <p:cNvSpPr txBox="1">
            <a:spLocks/>
          </p:cNvSpPr>
          <p:nvPr/>
        </p:nvSpPr>
        <p:spPr>
          <a:xfrm>
            <a:off x="1122107" y="647700"/>
            <a:ext cx="7086600" cy="4191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000" dirty="0" smtClean="0"/>
              <a:t>MODIS and GOES cloud-free probability </a:t>
            </a:r>
            <a:r>
              <a:rPr lang="en-US" sz="2000" dirty="0"/>
              <a:t> </a:t>
            </a:r>
            <a:r>
              <a:rPr lang="en-US" sz="2000" dirty="0" smtClean="0"/>
              <a:t>(Feng et al., submitted)</a:t>
            </a:r>
            <a:endParaRPr lang="en-US" sz="2000" dirty="0"/>
          </a:p>
        </p:txBody>
      </p:sp>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929976" y="945854"/>
            <a:ext cx="7284047" cy="5603113"/>
          </a:xfrm>
          <a:prstGeom prst="rect">
            <a:avLst/>
          </a:prstGeom>
          <a:noFill/>
          <a:ln>
            <a:noFill/>
          </a:ln>
        </p:spPr>
      </p:pic>
    </p:spTree>
    <p:extLst>
      <p:ext uri="{BB962C8B-B14F-4D97-AF65-F5344CB8AC3E}">
        <p14:creationId xmlns:p14="http://schemas.microsoft.com/office/powerpoint/2010/main" val="643148773"/>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043208" cy="609600"/>
          </a:xfrm>
        </p:spPr>
        <p:txBody>
          <a:bodyPr/>
          <a:lstStyle/>
          <a:p>
            <a:pPr algn="ctr"/>
            <a:r>
              <a:rPr lang="en-US" sz="3600" dirty="0" smtClean="0"/>
              <a:t>The Reality</a:t>
            </a:r>
            <a:endParaRPr lang="en-US" sz="3600" dirty="0"/>
          </a:p>
        </p:txBody>
      </p:sp>
      <p:sp>
        <p:nvSpPr>
          <p:cNvPr id="5" name="Subtitle 2"/>
          <p:cNvSpPr txBox="1">
            <a:spLocks/>
          </p:cNvSpPr>
          <p:nvPr/>
        </p:nvSpPr>
        <p:spPr>
          <a:xfrm>
            <a:off x="552610" y="819150"/>
            <a:ext cx="8229600" cy="419100"/>
          </a:xfrm>
          <a:prstGeom prst="rect">
            <a:avLst/>
          </a:prstGeom>
        </p:spPr>
        <p:txBody>
          <a:bodyPr vert="horz" lIns="0" tIns="0" rIns="0" bIns="0" rtlCol="0">
            <a:normAutofit fontScale="92500" lnSpcReduction="20000"/>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000" dirty="0" smtClean="0"/>
              <a:t>Daily percentage valid  data from Aqua and Terra  2003 – 2014 (Feng and Hu, 2016a)</a:t>
            </a:r>
            <a:endParaRPr lang="en-US" sz="20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3280" y="1229390"/>
            <a:ext cx="700405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1000" y="1424763"/>
            <a:ext cx="933610" cy="481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p:cNvSpPr txBox="1">
            <a:spLocks/>
          </p:cNvSpPr>
          <p:nvPr/>
        </p:nvSpPr>
        <p:spPr>
          <a:xfrm>
            <a:off x="141854" y="2057400"/>
            <a:ext cx="810880" cy="4303086"/>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000" dirty="0" err="1" smtClean="0"/>
              <a:t>Chl</a:t>
            </a:r>
            <a:endParaRPr lang="en-US" sz="2000" dirty="0" smtClean="0"/>
          </a:p>
          <a:p>
            <a:pPr algn="ctr"/>
            <a:endParaRPr lang="en-US" sz="2000" dirty="0"/>
          </a:p>
          <a:p>
            <a:pPr algn="ctr"/>
            <a:endParaRPr lang="en-US" sz="2000" dirty="0" smtClean="0"/>
          </a:p>
          <a:p>
            <a:pPr algn="ctr"/>
            <a:endParaRPr lang="en-US" sz="2000" dirty="0"/>
          </a:p>
          <a:p>
            <a:pPr algn="ctr"/>
            <a:endParaRPr lang="en-US" sz="2000" dirty="0" smtClean="0"/>
          </a:p>
          <a:p>
            <a:pPr algn="ctr"/>
            <a:endParaRPr lang="en-US" sz="2000" dirty="0"/>
          </a:p>
          <a:p>
            <a:pPr algn="ctr"/>
            <a:r>
              <a:rPr lang="en-US" sz="2000" dirty="0" err="1" smtClean="0"/>
              <a:t>nFLH</a:t>
            </a:r>
            <a:endParaRPr lang="en-US" sz="2000" dirty="0" smtClean="0"/>
          </a:p>
          <a:p>
            <a:pPr algn="ctr"/>
            <a:endParaRPr lang="en-US" sz="2000" dirty="0"/>
          </a:p>
          <a:p>
            <a:pPr algn="ctr"/>
            <a:endParaRPr lang="en-US" sz="2000" dirty="0" smtClean="0"/>
          </a:p>
          <a:p>
            <a:pPr algn="ctr"/>
            <a:endParaRPr lang="en-US" sz="2000" dirty="0"/>
          </a:p>
          <a:p>
            <a:pPr algn="ctr"/>
            <a:endParaRPr lang="en-US" sz="2000" dirty="0" smtClean="0"/>
          </a:p>
          <a:p>
            <a:pPr algn="ctr"/>
            <a:endParaRPr lang="en-US" sz="2000" dirty="0"/>
          </a:p>
          <a:p>
            <a:pPr algn="ctr"/>
            <a:r>
              <a:rPr lang="en-US" sz="2000" dirty="0" smtClean="0"/>
              <a:t>SST</a:t>
            </a:r>
            <a:endParaRPr lang="en-US" sz="2000" dirty="0"/>
          </a:p>
        </p:txBody>
      </p:sp>
    </p:spTree>
    <p:extLst>
      <p:ext uri="{BB962C8B-B14F-4D97-AF65-F5344CB8AC3E}">
        <p14:creationId xmlns:p14="http://schemas.microsoft.com/office/powerpoint/2010/main" val="4154893821"/>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043208" cy="609600"/>
          </a:xfrm>
        </p:spPr>
        <p:txBody>
          <a:bodyPr/>
          <a:lstStyle/>
          <a:p>
            <a:pPr algn="ctr"/>
            <a:r>
              <a:rPr lang="en-US" sz="3600" dirty="0" smtClean="0"/>
              <a:t>Default </a:t>
            </a:r>
            <a:r>
              <a:rPr lang="en-US" sz="3600" dirty="0" err="1" smtClean="0"/>
              <a:t>Chl</a:t>
            </a:r>
            <a:r>
              <a:rPr lang="en-US" sz="3600" dirty="0" smtClean="0"/>
              <a:t> flags</a:t>
            </a:r>
            <a:endParaRPr lang="en-US" sz="36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238250"/>
            <a:ext cx="840121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2"/>
          <p:cNvSpPr txBox="1">
            <a:spLocks/>
          </p:cNvSpPr>
          <p:nvPr/>
        </p:nvSpPr>
        <p:spPr>
          <a:xfrm>
            <a:off x="552610" y="819150"/>
            <a:ext cx="8229600" cy="4191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000" dirty="0" smtClean="0"/>
              <a:t>Global composite data is always a trade between quality and quantity</a:t>
            </a:r>
            <a:endParaRPr lang="en-US" sz="2000" dirty="0"/>
          </a:p>
        </p:txBody>
      </p:sp>
    </p:spTree>
    <p:extLst>
      <p:ext uri="{BB962C8B-B14F-4D97-AF65-F5344CB8AC3E}">
        <p14:creationId xmlns:p14="http://schemas.microsoft.com/office/powerpoint/2010/main" val="2413221877"/>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92"/>
          <p:cNvPicPr>
            <a:picLocks noChangeAspect="1"/>
          </p:cNvPicPr>
          <p:nvPr/>
        </p:nvPicPr>
        <p:blipFill>
          <a:blip r:embed="rId3" cstate="screen">
            <a:extLst>
              <a:ext uri="{28A0092B-C50C-407E-A947-70E740481C1C}">
                <a14:useLocalDpi xmlns:a14="http://schemas.microsoft.com/office/drawing/2010/main"/>
              </a:ext>
            </a:extLst>
          </a:blip>
          <a:srcRect b="8380"/>
          <a:stretch>
            <a:fillRect/>
          </a:stretch>
        </p:blipFill>
        <p:spPr bwMode="auto">
          <a:xfrm>
            <a:off x="1011238" y="742950"/>
            <a:ext cx="76390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97"/>
          <p:cNvPicPr>
            <a:picLocks noChangeAspect="1"/>
          </p:cNvPicPr>
          <p:nvPr/>
        </p:nvPicPr>
        <p:blipFill>
          <a:blip r:embed="rId4" cstate="screen">
            <a:extLst>
              <a:ext uri="{28A0092B-C50C-407E-A947-70E740481C1C}">
                <a14:useLocalDpi xmlns:a14="http://schemas.microsoft.com/office/drawing/2010/main"/>
              </a:ext>
            </a:extLst>
          </a:blip>
          <a:srcRect l="5907" t="13148" r="13873" b="52026"/>
          <a:stretch>
            <a:fillRect/>
          </a:stretch>
        </p:blipFill>
        <p:spPr bwMode="auto">
          <a:xfrm>
            <a:off x="1011238" y="4019550"/>
            <a:ext cx="7637462"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723900" y="133350"/>
            <a:ext cx="7924800" cy="609600"/>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600" dirty="0" smtClean="0"/>
              <a:t>Lack of coverage is NOT always due to clouds</a:t>
            </a:r>
            <a:endParaRPr lang="en-US" sz="3600" dirty="0"/>
          </a:p>
        </p:txBody>
      </p:sp>
    </p:spTree>
    <p:extLst>
      <p:ext uri="{BB962C8B-B14F-4D97-AF65-F5344CB8AC3E}">
        <p14:creationId xmlns:p14="http://schemas.microsoft.com/office/powerpoint/2010/main" val="10095019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200306321100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200" y="1600200"/>
            <a:ext cx="4114800" cy="446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 Box 12"/>
          <p:cNvSpPr txBox="1">
            <a:spLocks noChangeArrowheads="1"/>
          </p:cNvSpPr>
          <p:nvPr/>
        </p:nvSpPr>
        <p:spPr bwMode="auto">
          <a:xfrm>
            <a:off x="254794" y="363538"/>
            <a:ext cx="8574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smtClean="0">
                <a:solidFill>
                  <a:srgbClr val="FFFF00"/>
                </a:solidFill>
                <a:latin typeface="Tahoma" pitchFamily="34" charset="0"/>
                <a:ea typeface="楷体_GB2312" charset="-122"/>
              </a:rPr>
              <a:t>Relax </a:t>
            </a:r>
            <a:r>
              <a:rPr lang="en-US" altLang="en-US" b="1" dirty="0" err="1" smtClean="0">
                <a:solidFill>
                  <a:srgbClr val="FFFF00"/>
                </a:solidFill>
                <a:latin typeface="Tahoma" pitchFamily="34" charset="0"/>
                <a:ea typeface="楷体_GB2312" charset="-122"/>
              </a:rPr>
              <a:t>Chl</a:t>
            </a:r>
            <a:r>
              <a:rPr lang="en-US" altLang="en-US" b="1" dirty="0" smtClean="0">
                <a:solidFill>
                  <a:srgbClr val="FFFF00"/>
                </a:solidFill>
                <a:latin typeface="Tahoma" pitchFamily="34" charset="0"/>
                <a:ea typeface="楷体_GB2312" charset="-122"/>
              </a:rPr>
              <a:t> flag around cloud edges?</a:t>
            </a:r>
            <a:endParaRPr lang="en-US" altLang="en-US" b="1" dirty="0">
              <a:solidFill>
                <a:srgbClr val="FFFF00"/>
              </a:solidFill>
              <a:latin typeface="Tahoma" pitchFamily="34" charset="0"/>
              <a:ea typeface="楷体_GB2312" charset="-122"/>
            </a:endParaRPr>
          </a:p>
        </p:txBody>
      </p:sp>
      <p:pic>
        <p:nvPicPr>
          <p:cNvPr id="59396" name="Picture 4" descr="colorbar_chl_aqua_s_pacific"/>
          <p:cNvPicPr>
            <a:picLocks noChangeAspect="1" noChangeArrowheads="1"/>
          </p:cNvPicPr>
          <p:nvPr/>
        </p:nvPicPr>
        <p:blipFill>
          <a:blip r:embed="rId4" cstate="screen">
            <a:extLst>
              <a:ext uri="{28A0092B-C50C-407E-A947-70E740481C1C}">
                <a14:useLocalDpi xmlns:a14="http://schemas.microsoft.com/office/drawing/2010/main"/>
              </a:ext>
            </a:extLst>
          </a:blip>
          <a:srcRect l="14069" b="6889"/>
          <a:stretch>
            <a:fillRect/>
          </a:stretch>
        </p:blipFill>
        <p:spPr bwMode="auto">
          <a:xfrm>
            <a:off x="8513763" y="2322513"/>
            <a:ext cx="630237"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descr="A2003063211000"/>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343400" y="1600200"/>
            <a:ext cx="4114800" cy="446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a:xfrm>
            <a:off x="1828800" y="1214770"/>
            <a:ext cx="5973763" cy="4191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err="1" smtClean="0"/>
              <a:t>Chl</a:t>
            </a:r>
            <a:r>
              <a:rPr lang="en-US" sz="2000" dirty="0"/>
              <a:t> </a:t>
            </a:r>
            <a:r>
              <a:rPr lang="en-US" sz="2000" dirty="0" err="1" smtClean="0"/>
              <a:t>Ocx</a:t>
            </a:r>
            <a:r>
              <a:rPr lang="en-US" sz="2000" dirty="0" smtClean="0"/>
              <a:t>					</a:t>
            </a:r>
            <a:r>
              <a:rPr lang="en-US" sz="2000" dirty="0" err="1" smtClean="0"/>
              <a:t>Chl</a:t>
            </a:r>
            <a:r>
              <a:rPr lang="en-US" sz="2000" dirty="0" smtClean="0"/>
              <a:t> OCI</a:t>
            </a:r>
            <a:endParaRPr lang="en-US" sz="2000" dirty="0"/>
          </a:p>
        </p:txBody>
      </p:sp>
    </p:spTree>
    <p:extLst>
      <p:ext uri="{BB962C8B-B14F-4D97-AF65-F5344CB8AC3E}">
        <p14:creationId xmlns:p14="http://schemas.microsoft.com/office/powerpoint/2010/main" val="35690208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a:ext>
            </a:extLst>
          </a:blip>
          <a:stretch>
            <a:fillRect/>
          </a:stretch>
        </p:blipFill>
        <p:spPr>
          <a:xfrm>
            <a:off x="152400" y="1793358"/>
            <a:ext cx="8800011" cy="3276600"/>
          </a:xfrm>
          <a:prstGeom prst="rect">
            <a:avLst/>
          </a:prstGeom>
        </p:spPr>
      </p:pic>
      <p:sp>
        <p:nvSpPr>
          <p:cNvPr id="4" name="Title 2"/>
          <p:cNvSpPr>
            <a:spLocks noGrp="1"/>
          </p:cNvSpPr>
          <p:nvPr>
            <p:ph type="title"/>
          </p:nvPr>
        </p:nvSpPr>
        <p:spPr>
          <a:xfrm>
            <a:off x="214545" y="304800"/>
            <a:ext cx="8382000" cy="997196"/>
          </a:xfrm>
        </p:spPr>
        <p:txBody>
          <a:bodyPr/>
          <a:lstStyle/>
          <a:p>
            <a:pPr algn="ctr"/>
            <a:r>
              <a:rPr sz="3600" dirty="0" smtClean="0"/>
              <a:t>Effects of cloud adjacency</a:t>
            </a:r>
            <a:r>
              <a:rPr dirty="0" smtClean="0"/>
              <a:t/>
            </a:r>
            <a:br>
              <a:rPr dirty="0" smtClean="0"/>
            </a:br>
            <a:r>
              <a:rPr sz="1100" dirty="0" smtClean="0"/>
              <a:t/>
            </a:r>
            <a:br>
              <a:rPr sz="1100" dirty="0" smtClean="0"/>
            </a:br>
            <a:r>
              <a:rPr lang="en-US" sz="2400" dirty="0" smtClean="0">
                <a:solidFill>
                  <a:schemeClr val="tx1"/>
                </a:solidFill>
              </a:rPr>
              <a:t>ME-free direction (Feng and Hu, 2016b)</a:t>
            </a:r>
            <a:endParaRPr lang="en-US" sz="2800" dirty="0">
              <a:solidFill>
                <a:schemeClr val="tx1"/>
              </a:solidFill>
            </a:endParaRPr>
          </a:p>
        </p:txBody>
      </p:sp>
      <p:sp>
        <p:nvSpPr>
          <p:cNvPr id="5" name="Rectangle 4"/>
          <p:cNvSpPr/>
          <p:nvPr/>
        </p:nvSpPr>
        <p:spPr>
          <a:xfrm>
            <a:off x="7043520" y="1828800"/>
            <a:ext cx="1526444" cy="523220"/>
          </a:xfrm>
          <a:prstGeom prst="rect">
            <a:avLst/>
          </a:prstGeom>
        </p:spPr>
        <p:txBody>
          <a:bodyPr wrap="none">
            <a:spAutoFit/>
          </a:bodyPr>
          <a:lstStyle/>
          <a:p>
            <a:r>
              <a:rPr lang="en-US" sz="2800" dirty="0" err="1" smtClean="0">
                <a:solidFill>
                  <a:schemeClr val="bg1"/>
                </a:solidFill>
                <a:latin typeface="Times New Roman" panose="02020603050405020304" pitchFamily="18" charset="0"/>
                <a:ea typeface="Times New Roman" panose="02020603050405020304" pitchFamily="18" charset="0"/>
              </a:rPr>
              <a:t>SeaWiFS</a:t>
            </a:r>
            <a:endParaRPr lang="en-US" sz="2800" dirty="0">
              <a:solidFill>
                <a:schemeClr val="bg1"/>
              </a:solidFill>
            </a:endParaRPr>
          </a:p>
        </p:txBody>
      </p:sp>
    </p:spTree>
    <p:extLst>
      <p:ext uri="{BB962C8B-B14F-4D97-AF65-F5344CB8AC3E}">
        <p14:creationId xmlns:p14="http://schemas.microsoft.com/office/powerpoint/2010/main" val="5936008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14545" y="304800"/>
            <a:ext cx="8382000" cy="997196"/>
          </a:xfrm>
        </p:spPr>
        <p:txBody>
          <a:bodyPr/>
          <a:lstStyle/>
          <a:p>
            <a:pPr algn="ctr"/>
            <a:r>
              <a:rPr sz="3600" dirty="0" smtClean="0"/>
              <a:t>Effects of cloud adjacency</a:t>
            </a:r>
            <a:r>
              <a:rPr dirty="0" smtClean="0"/>
              <a:t/>
            </a:r>
            <a:br>
              <a:rPr dirty="0" smtClean="0"/>
            </a:br>
            <a:r>
              <a:rPr sz="1100" dirty="0" smtClean="0"/>
              <a:t/>
            </a:r>
            <a:br>
              <a:rPr sz="1100" dirty="0" smtClean="0"/>
            </a:br>
            <a:r>
              <a:rPr lang="en-US" sz="2400" dirty="0" smtClean="0">
                <a:solidFill>
                  <a:schemeClr val="tx1"/>
                </a:solidFill>
              </a:rPr>
              <a:t>ME-free and ME-containing directions (Feng and Hu, 2016b)</a:t>
            </a:r>
            <a:endParaRPr lang="en-US" sz="2800" dirty="0">
              <a:solidFill>
                <a:schemeClr val="tx1"/>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600200"/>
            <a:ext cx="9144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8855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9668" y="152400"/>
            <a:ext cx="6853479" cy="646331"/>
          </a:xfrm>
          <a:prstGeom prst="rect">
            <a:avLst/>
          </a:prstGeom>
        </p:spPr>
        <p:txBody>
          <a:bodyPr wrap="none">
            <a:spAutoFit/>
          </a:bodyPr>
          <a:lstStyle/>
          <a:p>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OCI </a:t>
            </a:r>
            <a:r>
              <a:rPr lang="en-US" sz="3600" spc="-15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Chl</a:t>
            </a: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 “immune to” cloud adjacency</a:t>
            </a:r>
            <a:endPar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pic>
        <p:nvPicPr>
          <p:cNvPr id="7" name="Picture 6"/>
          <p:cNvPicPr>
            <a:picLocks noChangeAspect="1"/>
          </p:cNvPicPr>
          <p:nvPr/>
        </p:nvPicPr>
        <p:blipFill>
          <a:blip r:embed="rId3"/>
          <a:stretch>
            <a:fillRect/>
          </a:stretch>
        </p:blipFill>
        <p:spPr>
          <a:xfrm>
            <a:off x="2135029" y="4100906"/>
            <a:ext cx="4723447" cy="1855640"/>
          </a:xfrm>
          <a:prstGeom prst="rect">
            <a:avLst/>
          </a:prstGeom>
        </p:spPr>
      </p:pic>
      <p:sp>
        <p:nvSpPr>
          <p:cNvPr id="9" name="Rectangle 8"/>
          <p:cNvSpPr/>
          <p:nvPr/>
        </p:nvSpPr>
        <p:spPr>
          <a:xfrm>
            <a:off x="1065847" y="6086561"/>
            <a:ext cx="7469506" cy="646331"/>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The </a:t>
            </a:r>
            <a:r>
              <a:rPr lang="en-US" dirty="0" err="1">
                <a:latin typeface="Times New Roman" panose="02020603050405020304" pitchFamily="18" charset="0"/>
                <a:ea typeface="Times New Roman" panose="02020603050405020304" pitchFamily="18" charset="0"/>
              </a:rPr>
              <a:t>SeaDAS</a:t>
            </a:r>
            <a:r>
              <a:rPr lang="en-US" dirty="0">
                <a:latin typeface="Times New Roman" panose="02020603050405020304" pitchFamily="18" charset="0"/>
                <a:ea typeface="Times New Roman" panose="02020603050405020304" pitchFamily="18" charset="0"/>
              </a:rPr>
              <a:t> operational masking window (7x5) could be changed to 3x3 with the </a:t>
            </a:r>
            <a:r>
              <a:rPr lang="en-US" dirty="0" smtClean="0">
                <a:latin typeface="Times New Roman" panose="02020603050405020304" pitchFamily="18" charset="0"/>
                <a:ea typeface="Times New Roman" panose="02020603050405020304" pitchFamily="18" charset="0"/>
              </a:rPr>
              <a:t>OCI </a:t>
            </a:r>
            <a:r>
              <a:rPr lang="en-US" dirty="0" err="1" smtClean="0">
                <a:latin typeface="Times New Roman" panose="02020603050405020304" pitchFamily="18" charset="0"/>
                <a:ea typeface="Times New Roman" panose="02020603050405020304" pitchFamily="18" charset="0"/>
              </a:rPr>
              <a:t>Chl</a:t>
            </a:r>
            <a:r>
              <a:rPr lang="en-US" dirty="0" smtClean="0">
                <a:latin typeface="Times New Roman" panose="02020603050405020304" pitchFamily="18" charset="0"/>
                <a:ea typeface="Times New Roman" panose="02020603050405020304" pitchFamily="18" charset="0"/>
              </a:rPr>
              <a:t>-a </a:t>
            </a:r>
            <a:r>
              <a:rPr lang="en-US" dirty="0">
                <a:latin typeface="Times New Roman" panose="02020603050405020304" pitchFamily="18" charset="0"/>
                <a:ea typeface="Times New Roman" panose="02020603050405020304" pitchFamily="18" charset="0"/>
              </a:rPr>
              <a:t>algorithm, without losing confidence for the remaining data</a:t>
            </a:r>
            <a:endParaRPr lang="en-US" dirty="0"/>
          </a:p>
        </p:txBody>
      </p:sp>
      <p:pic>
        <p:nvPicPr>
          <p:cNvPr id="10" name="Picture 9"/>
          <p:cNvPicPr>
            <a:picLocks noChangeAspect="1"/>
          </p:cNvPicPr>
          <p:nvPr/>
        </p:nvPicPr>
        <p:blipFill>
          <a:blip r:embed="rId4"/>
          <a:stretch>
            <a:fillRect/>
          </a:stretch>
        </p:blipFill>
        <p:spPr>
          <a:xfrm>
            <a:off x="152400" y="1219200"/>
            <a:ext cx="3551695" cy="2514600"/>
          </a:xfrm>
          <a:prstGeom prst="rect">
            <a:avLst/>
          </a:prstGeom>
        </p:spPr>
      </p:pic>
      <p:pic>
        <p:nvPicPr>
          <p:cNvPr id="11" name="Picture 10"/>
          <p:cNvPicPr>
            <a:picLocks noChangeAspect="1"/>
          </p:cNvPicPr>
          <p:nvPr/>
        </p:nvPicPr>
        <p:blipFill>
          <a:blip r:embed="rId5"/>
          <a:stretch>
            <a:fillRect/>
          </a:stretch>
        </p:blipFill>
        <p:spPr>
          <a:xfrm>
            <a:off x="6096000" y="1620252"/>
            <a:ext cx="1981200" cy="1962150"/>
          </a:xfrm>
          <a:prstGeom prst="rect">
            <a:avLst/>
          </a:prstGeom>
        </p:spPr>
      </p:pic>
      <p:sp>
        <p:nvSpPr>
          <p:cNvPr id="12" name="Right Arrow 11"/>
          <p:cNvSpPr/>
          <p:nvPr/>
        </p:nvSpPr>
        <p:spPr bwMode="auto">
          <a:xfrm>
            <a:off x="4366408" y="2372727"/>
            <a:ext cx="1219678" cy="4572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a:xfrm>
            <a:off x="4648200" y="1697716"/>
            <a:ext cx="304800" cy="830997"/>
          </a:xfrm>
          <a:prstGeom prst="rect">
            <a:avLst/>
          </a:prstGeom>
        </p:spPr>
        <p:txBody>
          <a:bodyPr wrap="square">
            <a:spAutoFit/>
          </a:bodyPr>
          <a:lstStyle/>
          <a:p>
            <a:r>
              <a:rPr lang="en-US" sz="4800" b="1" dirty="0" smtClean="0">
                <a:solidFill>
                  <a:srgbClr val="FF0000"/>
                </a:solidFill>
                <a:latin typeface="Times New Roman" panose="02020603050405020304" pitchFamily="18" charset="0"/>
                <a:ea typeface="Times New Roman" panose="02020603050405020304" pitchFamily="18" charset="0"/>
              </a:rPr>
              <a:t>?</a:t>
            </a:r>
            <a:endParaRPr lang="en-US" sz="4800" b="1" dirty="0">
              <a:solidFill>
                <a:srgbClr val="FF0000"/>
              </a:solidFill>
            </a:endParaRPr>
          </a:p>
        </p:txBody>
      </p:sp>
    </p:spTree>
    <p:extLst>
      <p:ext uri="{BB962C8B-B14F-4D97-AF65-F5344CB8AC3E}">
        <p14:creationId xmlns:p14="http://schemas.microsoft.com/office/powerpoint/2010/main" val="19603086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design)</Template>
  <TotalTime>1490</TotalTime>
  <Words>589</Words>
  <Application>Microsoft Macintosh PowerPoint</Application>
  <PresentationFormat>On-screen Show (4:3)</PresentationFormat>
  <Paragraphs>64</Paragraphs>
  <Slides>13</Slides>
  <Notes>8</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Blue Segoe 4-3 template-template_April-17-2007</vt:lpstr>
      <vt:lpstr>White with Courier font for code slides</vt:lpstr>
      <vt:lpstr>Chl-specific flag?</vt:lpstr>
      <vt:lpstr>Rule of Thumb: more is better</vt:lpstr>
      <vt:lpstr>The Reality</vt:lpstr>
      <vt:lpstr>Default Chl flags</vt:lpstr>
      <vt:lpstr>PowerPoint Presentation</vt:lpstr>
      <vt:lpstr>PowerPoint Presentation</vt:lpstr>
      <vt:lpstr>Effects of cloud adjacency  ME-free direction (Feng and Hu, 2016b)</vt:lpstr>
      <vt:lpstr>Effects of cloud adjacency  ME-free and ME-containing directions (Feng and Hu, 2016b)</vt:lpstr>
      <vt:lpstr>PowerPoint Presentation</vt:lpstr>
      <vt:lpstr>PowerPoint Presentation</vt:lpstr>
      <vt:lpstr>PowerPoint Presentation</vt:lpstr>
      <vt:lpstr>PowerPoint Presentation</vt:lpstr>
      <vt:lpstr>Conclusions</vt:lpstr>
    </vt:vector>
  </TitlesOfParts>
  <Company>USF College of Marine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cloud adjacency on TOA radiance and ocean color products: A statistical assessment</dc:title>
  <dc:creator>feng</dc:creator>
  <cp:lastModifiedBy>Maccherone , Brandon F. (GSFC-619.0)[SCIENCE SYSTEMS AND APPLICATIONS INC]</cp:lastModifiedBy>
  <cp:revision>46</cp:revision>
  <dcterms:created xsi:type="dcterms:W3CDTF">2015-04-22T13:16:15Z</dcterms:created>
  <dcterms:modified xsi:type="dcterms:W3CDTF">2016-06-22T14:16:04Z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