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58" r:id="rId4"/>
    <p:sldId id="260" r:id="rId5"/>
    <p:sldId id="261" r:id="rId6"/>
    <p:sldId id="262" r:id="rId7"/>
    <p:sldId id="263" r:id="rId8"/>
    <p:sldId id="264" r:id="rId9"/>
    <p:sldId id="269" r:id="rId10"/>
    <p:sldId id="266" r:id="rId11"/>
    <p:sldId id="265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2" d="100"/>
          <a:sy n="62" d="100"/>
        </p:scale>
        <p:origin x="-3776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4" Type="http://schemas.openxmlformats.org/officeDocument/2006/relationships/image" Target="../media/image10.wmf"/><Relationship Id="rId1" Type="http://schemas.openxmlformats.org/officeDocument/2006/relationships/image" Target="../media/image7.wmf"/><Relationship Id="rId2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Relationship Id="rId2" Type="http://schemas.openxmlformats.org/officeDocument/2006/relationships/image" Target="../media/image1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72094-63F4-48D4-B1AB-3BD2842653D8}" type="datetimeFigureOut">
              <a:rPr lang="en-US" smtClean="0"/>
              <a:t>6/22/16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720E0-C3E1-47B3-874E-36C4E8C84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183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72094-63F4-48D4-B1AB-3BD2842653D8}" type="datetimeFigureOut">
              <a:rPr lang="en-US" smtClean="0"/>
              <a:t>6/22/16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720E0-C3E1-47B3-874E-36C4E8C84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956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72094-63F4-48D4-B1AB-3BD2842653D8}" type="datetimeFigureOut">
              <a:rPr lang="en-US" smtClean="0"/>
              <a:t>6/22/16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720E0-C3E1-47B3-874E-36C4E8C84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196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72094-63F4-48D4-B1AB-3BD2842653D8}" type="datetimeFigureOut">
              <a:rPr lang="en-US" smtClean="0"/>
              <a:t>6/22/16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720E0-C3E1-47B3-874E-36C4E8C84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388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72094-63F4-48D4-B1AB-3BD2842653D8}" type="datetimeFigureOut">
              <a:rPr lang="en-US" smtClean="0"/>
              <a:t>6/22/16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720E0-C3E1-47B3-874E-36C4E8C84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545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72094-63F4-48D4-B1AB-3BD2842653D8}" type="datetimeFigureOut">
              <a:rPr lang="en-US" smtClean="0"/>
              <a:t>6/22/16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720E0-C3E1-47B3-874E-36C4E8C84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864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72094-63F4-48D4-B1AB-3BD2842653D8}" type="datetimeFigureOut">
              <a:rPr lang="en-US" smtClean="0"/>
              <a:t>6/22/16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720E0-C3E1-47B3-874E-36C4E8C84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071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72094-63F4-48D4-B1AB-3BD2842653D8}" type="datetimeFigureOut">
              <a:rPr lang="en-US" smtClean="0"/>
              <a:t>6/22/16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720E0-C3E1-47B3-874E-36C4E8C84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003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72094-63F4-48D4-B1AB-3BD2842653D8}" type="datetimeFigureOut">
              <a:rPr lang="en-US" smtClean="0"/>
              <a:t>6/22/16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720E0-C3E1-47B3-874E-36C4E8C84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970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72094-63F4-48D4-B1AB-3BD2842653D8}" type="datetimeFigureOut">
              <a:rPr lang="en-US" smtClean="0"/>
              <a:t>6/22/16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720E0-C3E1-47B3-874E-36C4E8C84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91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72094-63F4-48D4-B1AB-3BD2842653D8}" type="datetimeFigureOut">
              <a:rPr lang="en-US" smtClean="0"/>
              <a:t>6/22/16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720E0-C3E1-47B3-874E-36C4E8C84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371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D72094-63F4-48D4-B1AB-3BD2842653D8}" type="datetimeFigureOut">
              <a:rPr lang="en-US" smtClean="0"/>
              <a:t>6/22/16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0720E0-C3E1-47B3-874E-36C4E8C84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360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4" Type="http://schemas.openxmlformats.org/officeDocument/2006/relationships/image" Target="../media/image13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4" Type="http://schemas.openxmlformats.org/officeDocument/2006/relationships/image" Target="../media/image14.wmf"/><Relationship Id="rId5" Type="http://schemas.openxmlformats.org/officeDocument/2006/relationships/oleObject" Target="../embeddings/oleObject8.bin"/><Relationship Id="rId6" Type="http://schemas.openxmlformats.org/officeDocument/2006/relationships/image" Target="../media/image15.w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1.wmf"/><Relationship Id="rId5" Type="http://schemas.openxmlformats.org/officeDocument/2006/relationships/image" Target="../media/image2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Relationship Id="rId3" Type="http://schemas.openxmlformats.org/officeDocument/2006/relationships/image" Target="../media/image5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7.wmf"/><Relationship Id="rId5" Type="http://schemas.openxmlformats.org/officeDocument/2006/relationships/oleObject" Target="../embeddings/oleObject3.bin"/><Relationship Id="rId6" Type="http://schemas.openxmlformats.org/officeDocument/2006/relationships/image" Target="../media/image8.wmf"/><Relationship Id="rId7" Type="http://schemas.openxmlformats.org/officeDocument/2006/relationships/oleObject" Target="../embeddings/oleObject4.bin"/><Relationship Id="rId8" Type="http://schemas.openxmlformats.org/officeDocument/2006/relationships/image" Target="../media/image9.wmf"/><Relationship Id="rId9" Type="http://schemas.openxmlformats.org/officeDocument/2006/relationships/oleObject" Target="../embeddings/oleObject5.bin"/><Relationship Id="rId10" Type="http://schemas.openxmlformats.org/officeDocument/2006/relationships/image" Target="../media/image10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2851" y="1030069"/>
            <a:ext cx="86525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i="1" dirty="0">
                <a:solidFill>
                  <a:schemeClr val="tx2"/>
                </a:solidFill>
              </a:rPr>
              <a:t>Band averaged pure water </a:t>
            </a:r>
            <a:r>
              <a:rPr lang="en-US" sz="3600" b="1" i="1" dirty="0" smtClean="0">
                <a:solidFill>
                  <a:schemeClr val="tx2"/>
                </a:solidFill>
              </a:rPr>
              <a:t>properties</a:t>
            </a:r>
            <a:endParaRPr lang="en-US" sz="3200" b="1" dirty="0">
              <a:solidFill>
                <a:schemeClr val="tx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71808" y="2514600"/>
            <a:ext cx="624459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B050"/>
                </a:solidFill>
              </a:rPr>
              <a:t>ZhongPing Lee</a:t>
            </a:r>
          </a:p>
          <a:p>
            <a:pPr algn="ctr"/>
            <a:endParaRPr lang="en-US" sz="3200" b="1" dirty="0" smtClean="0">
              <a:solidFill>
                <a:srgbClr val="00B050"/>
              </a:solidFill>
            </a:endParaRPr>
          </a:p>
          <a:p>
            <a:pPr algn="ctr"/>
            <a:r>
              <a:rPr lang="en-US" sz="3200" b="1" dirty="0" smtClean="0">
                <a:solidFill>
                  <a:srgbClr val="00B050"/>
                </a:solidFill>
              </a:rPr>
              <a:t>University of Massachusetts Boston</a:t>
            </a:r>
            <a:endParaRPr lang="en-US" sz="32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92478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57200" y="381000"/>
            <a:ext cx="33750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00B050"/>
                </a:solidFill>
                <a:sym typeface="Wingdings" panose="05000000000000000000" pitchFamily="2" charset="2"/>
              </a:rPr>
              <a:t> C</a:t>
            </a:r>
            <a:r>
              <a:rPr lang="en-US" sz="3600" b="1" dirty="0" smtClean="0">
                <a:solidFill>
                  <a:srgbClr val="00B050"/>
                </a:solidFill>
              </a:rPr>
              <a:t>losure of </a:t>
            </a:r>
            <a:r>
              <a:rPr lang="en-US" sz="3600" b="1" dirty="0" err="1" smtClean="0">
                <a:solidFill>
                  <a:srgbClr val="00B050"/>
                </a:solidFill>
              </a:rPr>
              <a:t>Rrs</a:t>
            </a:r>
            <a:endParaRPr lang="en-US" sz="3600" b="1" dirty="0">
              <a:solidFill>
                <a:srgbClr val="00B050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786824" y="1219200"/>
            <a:ext cx="7568604" cy="4800600"/>
            <a:chOff x="786824" y="1219200"/>
            <a:chExt cx="7568604" cy="4800600"/>
          </a:xfrm>
        </p:grpSpPr>
        <p:grpSp>
          <p:nvGrpSpPr>
            <p:cNvPr id="2" name="Group 1"/>
            <p:cNvGrpSpPr/>
            <p:nvPr/>
          </p:nvGrpSpPr>
          <p:grpSpPr>
            <a:xfrm>
              <a:off x="786824" y="2369384"/>
              <a:ext cx="5792691" cy="3650416"/>
              <a:chOff x="583048" y="1749604"/>
              <a:chExt cx="5792691" cy="3650416"/>
            </a:xfrm>
          </p:grpSpPr>
          <p:sp>
            <p:nvSpPr>
              <p:cNvPr id="3" name="TextBox 2"/>
              <p:cNvSpPr txBox="1"/>
              <p:nvPr/>
            </p:nvSpPr>
            <p:spPr>
              <a:xfrm>
                <a:off x="3530024" y="4876800"/>
                <a:ext cx="2845715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dirty="0" smtClean="0"/>
                  <a:t>Wavelength  [nm]</a:t>
                </a:r>
                <a:endParaRPr lang="en-US" sz="2800" b="1" dirty="0"/>
              </a:p>
            </p:txBody>
          </p:sp>
          <p:sp>
            <p:nvSpPr>
              <p:cNvPr id="4" name="TextBox 3"/>
              <p:cNvSpPr txBox="1"/>
              <p:nvPr/>
            </p:nvSpPr>
            <p:spPr>
              <a:xfrm rot="16200000">
                <a:off x="73838" y="2258814"/>
                <a:ext cx="1603196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b="1" dirty="0" err="1" smtClean="0"/>
                  <a:t>R</a:t>
                </a:r>
                <a:r>
                  <a:rPr lang="en-US" sz="3200" b="1" baseline="-25000" dirty="0" err="1" smtClean="0"/>
                  <a:t>rs</a:t>
                </a:r>
                <a:r>
                  <a:rPr lang="en-US" sz="3200" b="1" dirty="0" smtClean="0"/>
                  <a:t>  [sr</a:t>
                </a:r>
                <a:r>
                  <a:rPr lang="en-US" sz="3200" b="1" baseline="30000" dirty="0" smtClean="0"/>
                  <a:t>-1</a:t>
                </a:r>
                <a:r>
                  <a:rPr lang="en-US" sz="3200" b="1" dirty="0" smtClean="0"/>
                  <a:t>]</a:t>
                </a:r>
                <a:endParaRPr lang="en-US" sz="3200" b="1" dirty="0"/>
              </a:p>
            </p:txBody>
          </p:sp>
        </p:grpSp>
        <p:pic>
          <p:nvPicPr>
            <p:cNvPr id="9218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71600" y="1219200"/>
              <a:ext cx="6983828" cy="44179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5673467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5910584"/>
              </p:ext>
            </p:extLst>
          </p:nvPr>
        </p:nvGraphicFramePr>
        <p:xfrm>
          <a:off x="1316038" y="1308100"/>
          <a:ext cx="5656262" cy="172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7" name="Equation" r:id="rId3" imgW="1726920" imgH="520560" progId="Equation.3">
                  <p:embed/>
                </p:oleObj>
              </mc:Choice>
              <mc:Fallback>
                <p:oleObj name="Equation" r:id="rId3" imgW="1726920" imgH="52056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6038" y="1308100"/>
                        <a:ext cx="5656262" cy="17272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96390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2802644"/>
              </p:ext>
            </p:extLst>
          </p:nvPr>
        </p:nvGraphicFramePr>
        <p:xfrm>
          <a:off x="1600200" y="3429000"/>
          <a:ext cx="5446713" cy="172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7" name="Equation" r:id="rId3" imgW="1663560" imgH="520560" progId="Equation.3">
                  <p:embed/>
                </p:oleObj>
              </mc:Choice>
              <mc:Fallback>
                <p:oleObj name="Equation" r:id="rId3" imgW="1663560" imgH="520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3429000"/>
                        <a:ext cx="5446713" cy="17272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403063"/>
              </p:ext>
            </p:extLst>
          </p:nvPr>
        </p:nvGraphicFramePr>
        <p:xfrm>
          <a:off x="1524000" y="914400"/>
          <a:ext cx="5238750" cy="84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8" name="Equation" r:id="rId5" imgW="1600200" imgH="253800" progId="Equation.3">
                  <p:embed/>
                </p:oleObj>
              </mc:Choice>
              <mc:Fallback>
                <p:oleObj name="Equation" r:id="rId5" imgW="1600200" imgH="2538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914400"/>
                        <a:ext cx="5238750" cy="841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Down Arrow 4"/>
          <p:cNvSpPr/>
          <p:nvPr/>
        </p:nvSpPr>
        <p:spPr>
          <a:xfrm rot="10800000">
            <a:off x="3886200" y="1981200"/>
            <a:ext cx="381000" cy="1143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9341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6712" y="914399"/>
            <a:ext cx="25875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chemeClr val="tx2"/>
                </a:solidFill>
              </a:rPr>
              <a:t>Conclusions:</a:t>
            </a:r>
            <a:endParaRPr lang="en-US" sz="3600" b="1" dirty="0">
              <a:solidFill>
                <a:schemeClr val="tx2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1981200"/>
            <a:ext cx="8458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B050"/>
                </a:solidFill>
              </a:rPr>
              <a:t>For band-averaged constants, no one-size</a:t>
            </a:r>
            <a:r>
              <a:rPr lang="en-US" altLang="zh-CN" sz="3200" b="1" dirty="0" smtClean="0">
                <a:solidFill>
                  <a:srgbClr val="00B050"/>
                </a:solidFill>
              </a:rPr>
              <a:t>-</a:t>
            </a:r>
            <a:r>
              <a:rPr lang="en-US" sz="3200" b="1" dirty="0" smtClean="0">
                <a:solidFill>
                  <a:srgbClr val="00B050"/>
                </a:solidFill>
              </a:rPr>
              <a:t>fits-all equation.</a:t>
            </a:r>
          </a:p>
          <a:p>
            <a:endParaRPr lang="en-US" sz="3200" b="1" dirty="0">
              <a:solidFill>
                <a:srgbClr val="00B050"/>
              </a:solidFill>
            </a:endParaRPr>
          </a:p>
          <a:p>
            <a:r>
              <a:rPr lang="en-US" sz="3200" b="1" dirty="0" smtClean="0">
                <a:solidFill>
                  <a:srgbClr val="00B050"/>
                </a:solidFill>
              </a:rPr>
              <a:t>Important and necessary to know the purposes and properties involved.</a:t>
            </a:r>
            <a:endParaRPr lang="en-US" sz="32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48638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2827796"/>
              </p:ext>
            </p:extLst>
          </p:nvPr>
        </p:nvGraphicFramePr>
        <p:xfrm>
          <a:off x="628650" y="479425"/>
          <a:ext cx="7364413" cy="1331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0" name="Equation" r:id="rId3" imgW="2603160" imgH="469800" progId="Equation.3">
                  <p:embed/>
                </p:oleObj>
              </mc:Choice>
              <mc:Fallback>
                <p:oleObj name="Equation" r:id="rId3" imgW="2603160" imgH="4698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8650" y="479425"/>
                        <a:ext cx="7364413" cy="1331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ounded Rectangle 2"/>
          <p:cNvSpPr/>
          <p:nvPr/>
        </p:nvSpPr>
        <p:spPr>
          <a:xfrm>
            <a:off x="3810000" y="457200"/>
            <a:ext cx="1295400" cy="60960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2514600" y="1066800"/>
            <a:ext cx="1219200" cy="744538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634425" y="2155872"/>
            <a:ext cx="7747574" cy="3940128"/>
            <a:chOff x="634425" y="2514600"/>
            <a:chExt cx="7747574" cy="3940128"/>
          </a:xfrm>
        </p:grpSpPr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4220" y="2514600"/>
              <a:ext cx="7096779" cy="39401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5" name="TextBox 4"/>
            <p:cNvSpPr txBox="1"/>
            <p:nvPr/>
          </p:nvSpPr>
          <p:spPr>
            <a:xfrm rot="16200000">
              <a:off x="-214686" y="4080030"/>
              <a:ext cx="2282997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dirty="0">
                  <a:solidFill>
                    <a:schemeClr val="tx2"/>
                  </a:solidFill>
                </a:rPr>
                <a:t>a</a:t>
              </a:r>
              <a:r>
                <a:rPr lang="en-US" sz="3200" b="1" baseline="-25000" dirty="0" smtClean="0">
                  <a:solidFill>
                    <a:schemeClr val="tx2"/>
                  </a:solidFill>
                </a:rPr>
                <a:t>w</a:t>
              </a:r>
              <a:r>
                <a:rPr lang="en-US" sz="3200" b="1" dirty="0" smtClean="0">
                  <a:solidFill>
                    <a:schemeClr val="tx2"/>
                  </a:solidFill>
                </a:rPr>
                <a:t> spectrum</a:t>
              </a:r>
              <a:endParaRPr lang="en-US" sz="3200" b="1" dirty="0">
                <a:solidFill>
                  <a:schemeClr val="tx2"/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 rot="16200000">
              <a:off x="6864629" y="4033798"/>
              <a:ext cx="244996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dirty="0" err="1" smtClean="0">
                  <a:solidFill>
                    <a:schemeClr val="accent6">
                      <a:lumMod val="50000"/>
                    </a:schemeClr>
                  </a:solidFill>
                </a:rPr>
                <a:t>b</a:t>
              </a:r>
              <a:r>
                <a:rPr lang="en-US" sz="3200" b="1" baseline="-25000" dirty="0" err="1" smtClean="0">
                  <a:solidFill>
                    <a:schemeClr val="accent6">
                      <a:lumMod val="50000"/>
                    </a:schemeClr>
                  </a:solidFill>
                </a:rPr>
                <a:t>bw</a:t>
              </a:r>
              <a:r>
                <a:rPr lang="en-US" sz="3200" b="1" dirty="0" smtClean="0">
                  <a:solidFill>
                    <a:schemeClr val="accent6">
                      <a:lumMod val="50000"/>
                    </a:schemeClr>
                  </a:solidFill>
                </a:rPr>
                <a:t> spectrum</a:t>
              </a:r>
              <a:endParaRPr lang="en-US" sz="3200" b="1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561466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304800" y="1287462"/>
            <a:ext cx="8401050" cy="4656138"/>
            <a:chOff x="228600" y="1066800"/>
            <a:chExt cx="8401050" cy="4656138"/>
          </a:xfrm>
        </p:grpSpPr>
        <p:grpSp>
          <p:nvGrpSpPr>
            <p:cNvPr id="11319" name="Group 55"/>
            <p:cNvGrpSpPr>
              <a:grpSpLocks/>
            </p:cNvGrpSpPr>
            <p:nvPr/>
          </p:nvGrpSpPr>
          <p:grpSpPr bwMode="auto">
            <a:xfrm>
              <a:off x="228600" y="1066800"/>
              <a:ext cx="7620000" cy="4656138"/>
              <a:chOff x="96" y="672"/>
              <a:chExt cx="4800" cy="2933"/>
            </a:xfrm>
          </p:grpSpPr>
          <p:pic>
            <p:nvPicPr>
              <p:cNvPr id="11268" name="Picture 4"/>
              <p:cNvPicPr preferRelativeResize="0">
                <a:picLocks noChangeArrowheads="1"/>
              </p:cNvPicPr>
              <p:nvPr/>
            </p:nvPicPr>
            <p:blipFill>
              <a:blip r:embed="rId2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t="7564" r="1357"/>
              <a:stretch>
                <a:fillRect/>
              </a:stretch>
            </p:blipFill>
            <p:spPr bwMode="auto">
              <a:xfrm>
                <a:off x="96" y="672"/>
                <a:ext cx="4800" cy="29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pic>
          <p:grpSp>
            <p:nvGrpSpPr>
              <p:cNvPr id="11270" name="Group 6"/>
              <p:cNvGrpSpPr>
                <a:grpSpLocks/>
              </p:cNvGrpSpPr>
              <p:nvPr/>
            </p:nvGrpSpPr>
            <p:grpSpPr bwMode="auto">
              <a:xfrm>
                <a:off x="1506" y="2544"/>
                <a:ext cx="3086" cy="576"/>
                <a:chOff x="1330" y="2592"/>
                <a:chExt cx="3086" cy="576"/>
              </a:xfrm>
            </p:grpSpPr>
            <p:sp>
              <p:nvSpPr>
                <p:cNvPr id="11271" name="Rectangle 7"/>
                <p:cNvSpPr>
                  <a:spLocks noChangeArrowheads="1"/>
                </p:cNvSpPr>
                <p:nvPr/>
              </p:nvSpPr>
              <p:spPr bwMode="auto">
                <a:xfrm>
                  <a:off x="1330" y="2592"/>
                  <a:ext cx="115" cy="576"/>
                </a:xfrm>
                <a:prstGeom prst="rect">
                  <a:avLst/>
                </a:prstGeom>
                <a:solidFill>
                  <a:schemeClr val="accent1">
                    <a:alpha val="8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272" name="Rectangle 8"/>
                <p:cNvSpPr>
                  <a:spLocks noChangeArrowheads="1"/>
                </p:cNvSpPr>
                <p:nvPr/>
              </p:nvSpPr>
              <p:spPr bwMode="auto">
                <a:xfrm>
                  <a:off x="1968" y="2592"/>
                  <a:ext cx="115" cy="576"/>
                </a:xfrm>
                <a:prstGeom prst="rect">
                  <a:avLst/>
                </a:prstGeom>
                <a:solidFill>
                  <a:schemeClr val="accent1">
                    <a:alpha val="8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273" name="Rectangle 9"/>
                <p:cNvSpPr>
                  <a:spLocks noChangeArrowheads="1"/>
                </p:cNvSpPr>
                <p:nvPr/>
              </p:nvSpPr>
              <p:spPr bwMode="auto">
                <a:xfrm>
                  <a:off x="2291" y="2592"/>
                  <a:ext cx="115" cy="576"/>
                </a:xfrm>
                <a:prstGeom prst="rect">
                  <a:avLst/>
                </a:prstGeom>
                <a:solidFill>
                  <a:schemeClr val="accent1">
                    <a:alpha val="8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274" name="Rectangle 10"/>
                <p:cNvSpPr>
                  <a:spLocks noChangeArrowheads="1"/>
                </p:cNvSpPr>
                <p:nvPr/>
              </p:nvSpPr>
              <p:spPr bwMode="auto">
                <a:xfrm>
                  <a:off x="3360" y="2592"/>
                  <a:ext cx="115" cy="576"/>
                </a:xfrm>
                <a:prstGeom prst="rect">
                  <a:avLst/>
                </a:prstGeom>
                <a:solidFill>
                  <a:schemeClr val="accent1">
                    <a:alpha val="8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275" name="Rectangle 11"/>
                <p:cNvSpPr>
                  <a:spLocks noChangeArrowheads="1"/>
                </p:cNvSpPr>
                <p:nvPr/>
              </p:nvSpPr>
              <p:spPr bwMode="auto">
                <a:xfrm>
                  <a:off x="3840" y="2592"/>
                  <a:ext cx="576" cy="576"/>
                </a:xfrm>
                <a:prstGeom prst="rect">
                  <a:avLst/>
                </a:prstGeom>
                <a:solidFill>
                  <a:schemeClr val="accent1">
                    <a:alpha val="8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1307" name="Group 43"/>
              <p:cNvGrpSpPr>
                <a:grpSpLocks/>
              </p:cNvGrpSpPr>
              <p:nvPr/>
            </p:nvGrpSpPr>
            <p:grpSpPr bwMode="auto">
              <a:xfrm>
                <a:off x="1184" y="1968"/>
                <a:ext cx="3398" cy="576"/>
                <a:chOff x="1548" y="2304"/>
                <a:chExt cx="3398" cy="576"/>
              </a:xfrm>
            </p:grpSpPr>
            <p:sp>
              <p:nvSpPr>
                <p:cNvPr id="11277" name="Rectangle 13"/>
                <p:cNvSpPr>
                  <a:spLocks noChangeArrowheads="1"/>
                </p:cNvSpPr>
                <p:nvPr/>
              </p:nvSpPr>
              <p:spPr bwMode="auto">
                <a:xfrm>
                  <a:off x="1548" y="2304"/>
                  <a:ext cx="115" cy="576"/>
                </a:xfrm>
                <a:prstGeom prst="rect">
                  <a:avLst/>
                </a:prstGeom>
                <a:solidFill>
                  <a:srgbClr val="0000FF">
                    <a:alpha val="39999"/>
                  </a:srgbClr>
                </a:solidFill>
                <a:ln w="9525">
                  <a:solidFill>
                    <a:schemeClr val="accent2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278" name="Rectangle 14"/>
                <p:cNvSpPr>
                  <a:spLocks noChangeArrowheads="1"/>
                </p:cNvSpPr>
                <p:nvPr/>
              </p:nvSpPr>
              <p:spPr bwMode="auto">
                <a:xfrm>
                  <a:off x="1870" y="2304"/>
                  <a:ext cx="115" cy="576"/>
                </a:xfrm>
                <a:prstGeom prst="rect">
                  <a:avLst/>
                </a:prstGeom>
                <a:solidFill>
                  <a:srgbClr val="0000FF">
                    <a:alpha val="39999"/>
                  </a:srgbClr>
                </a:solidFill>
                <a:ln w="9525">
                  <a:solidFill>
                    <a:schemeClr val="accent2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279" name="Rectangle 15"/>
                <p:cNvSpPr>
                  <a:spLocks noChangeArrowheads="1"/>
                </p:cNvSpPr>
                <p:nvPr/>
              </p:nvSpPr>
              <p:spPr bwMode="auto">
                <a:xfrm>
                  <a:off x="2290" y="2304"/>
                  <a:ext cx="115" cy="576"/>
                </a:xfrm>
                <a:prstGeom prst="rect">
                  <a:avLst/>
                </a:prstGeom>
                <a:solidFill>
                  <a:srgbClr val="0000FF">
                    <a:alpha val="39999"/>
                  </a:srgbClr>
                </a:solidFill>
                <a:ln w="9525">
                  <a:solidFill>
                    <a:schemeClr val="accent2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280" name="Rectangle 16"/>
                <p:cNvSpPr>
                  <a:spLocks noChangeArrowheads="1"/>
                </p:cNvSpPr>
                <p:nvPr/>
              </p:nvSpPr>
              <p:spPr bwMode="auto">
                <a:xfrm>
                  <a:off x="2405" y="2304"/>
                  <a:ext cx="115" cy="576"/>
                </a:xfrm>
                <a:prstGeom prst="rect">
                  <a:avLst/>
                </a:prstGeom>
                <a:solidFill>
                  <a:srgbClr val="0000FF">
                    <a:alpha val="39999"/>
                  </a:srgbClr>
                </a:solidFill>
                <a:ln w="9525">
                  <a:solidFill>
                    <a:schemeClr val="accent2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281" name="Rectangle 17"/>
                <p:cNvSpPr>
                  <a:spLocks noChangeArrowheads="1"/>
                </p:cNvSpPr>
                <p:nvPr/>
              </p:nvSpPr>
              <p:spPr bwMode="auto">
                <a:xfrm>
                  <a:off x="2892" y="2304"/>
                  <a:ext cx="115" cy="576"/>
                </a:xfrm>
                <a:prstGeom prst="rect">
                  <a:avLst/>
                </a:prstGeom>
                <a:solidFill>
                  <a:srgbClr val="0000FF">
                    <a:alpha val="39999"/>
                  </a:srgbClr>
                </a:solidFill>
                <a:ln w="9525">
                  <a:solidFill>
                    <a:schemeClr val="accent2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282" name="Rectangle 18"/>
                <p:cNvSpPr>
                  <a:spLocks noChangeArrowheads="1"/>
                </p:cNvSpPr>
                <p:nvPr/>
              </p:nvSpPr>
              <p:spPr bwMode="auto">
                <a:xfrm>
                  <a:off x="3900" y="2304"/>
                  <a:ext cx="115" cy="576"/>
                </a:xfrm>
                <a:prstGeom prst="rect">
                  <a:avLst/>
                </a:prstGeom>
                <a:solidFill>
                  <a:srgbClr val="0000FF">
                    <a:alpha val="39999"/>
                  </a:srgbClr>
                </a:solidFill>
                <a:ln w="9525">
                  <a:solidFill>
                    <a:schemeClr val="accent2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283" name="Rectangle 19"/>
                <p:cNvSpPr>
                  <a:spLocks noChangeArrowheads="1"/>
                </p:cNvSpPr>
                <p:nvPr/>
              </p:nvSpPr>
              <p:spPr bwMode="auto">
                <a:xfrm>
                  <a:off x="4716" y="2304"/>
                  <a:ext cx="230" cy="576"/>
                </a:xfrm>
                <a:prstGeom prst="rect">
                  <a:avLst/>
                </a:prstGeom>
                <a:solidFill>
                  <a:srgbClr val="0000FF">
                    <a:alpha val="39999"/>
                  </a:srgbClr>
                </a:solidFill>
                <a:ln w="9525">
                  <a:solidFill>
                    <a:schemeClr val="accent2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1306" name="Group 42"/>
              <p:cNvGrpSpPr>
                <a:grpSpLocks/>
              </p:cNvGrpSpPr>
              <p:nvPr/>
            </p:nvGrpSpPr>
            <p:grpSpPr bwMode="auto">
              <a:xfrm>
                <a:off x="1196" y="1392"/>
                <a:ext cx="3118" cy="576"/>
                <a:chOff x="1560" y="1728"/>
                <a:chExt cx="3118" cy="576"/>
              </a:xfrm>
            </p:grpSpPr>
            <p:sp>
              <p:nvSpPr>
                <p:cNvPr id="11285" name="Rectangle 21"/>
                <p:cNvSpPr>
                  <a:spLocks noChangeArrowheads="1"/>
                </p:cNvSpPr>
                <p:nvPr/>
              </p:nvSpPr>
              <p:spPr bwMode="auto">
                <a:xfrm>
                  <a:off x="1560" y="1728"/>
                  <a:ext cx="86" cy="576"/>
                </a:xfrm>
                <a:prstGeom prst="rect">
                  <a:avLst/>
                </a:prstGeom>
                <a:solidFill>
                  <a:srgbClr val="339966">
                    <a:alpha val="60001"/>
                  </a:srgbClr>
                </a:solidFill>
                <a:ln w="9525">
                  <a:solidFill>
                    <a:schemeClr val="hlink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286" name="Rectangle 22"/>
                <p:cNvSpPr>
                  <a:spLocks noChangeArrowheads="1"/>
                </p:cNvSpPr>
                <p:nvPr/>
              </p:nvSpPr>
              <p:spPr bwMode="auto">
                <a:xfrm>
                  <a:off x="1884" y="1728"/>
                  <a:ext cx="58" cy="576"/>
                </a:xfrm>
                <a:prstGeom prst="rect">
                  <a:avLst/>
                </a:prstGeom>
                <a:solidFill>
                  <a:srgbClr val="339966">
                    <a:alpha val="60001"/>
                  </a:srgbClr>
                </a:solidFill>
                <a:ln w="9525">
                  <a:solidFill>
                    <a:schemeClr val="hlink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287" name="Rectangle 23"/>
                <p:cNvSpPr>
                  <a:spLocks noChangeArrowheads="1"/>
                </p:cNvSpPr>
                <p:nvPr/>
              </p:nvSpPr>
              <p:spPr bwMode="auto">
                <a:xfrm>
                  <a:off x="2316" y="1728"/>
                  <a:ext cx="58" cy="576"/>
                </a:xfrm>
                <a:prstGeom prst="rect">
                  <a:avLst/>
                </a:prstGeom>
                <a:solidFill>
                  <a:srgbClr val="339966">
                    <a:alpha val="60001"/>
                  </a:srgbClr>
                </a:solidFill>
                <a:ln w="9525">
                  <a:solidFill>
                    <a:schemeClr val="hlink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288" name="Rectangle 24"/>
                <p:cNvSpPr>
                  <a:spLocks noChangeArrowheads="1"/>
                </p:cNvSpPr>
                <p:nvPr/>
              </p:nvSpPr>
              <p:spPr bwMode="auto">
                <a:xfrm>
                  <a:off x="2652" y="1728"/>
                  <a:ext cx="58" cy="576"/>
                </a:xfrm>
                <a:prstGeom prst="rect">
                  <a:avLst/>
                </a:prstGeom>
                <a:solidFill>
                  <a:srgbClr val="339966">
                    <a:alpha val="60001"/>
                  </a:srgbClr>
                </a:solidFill>
                <a:ln w="9525">
                  <a:solidFill>
                    <a:schemeClr val="hlink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289" name="Rectangle 25"/>
                <p:cNvSpPr>
                  <a:spLocks noChangeArrowheads="1"/>
                </p:cNvSpPr>
                <p:nvPr/>
              </p:nvSpPr>
              <p:spPr bwMode="auto">
                <a:xfrm>
                  <a:off x="2844" y="1728"/>
                  <a:ext cx="58" cy="576"/>
                </a:xfrm>
                <a:prstGeom prst="rect">
                  <a:avLst/>
                </a:prstGeom>
                <a:solidFill>
                  <a:srgbClr val="339966">
                    <a:alpha val="60001"/>
                  </a:srgbClr>
                </a:solidFill>
                <a:ln w="9525">
                  <a:solidFill>
                    <a:schemeClr val="hlink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290" name="Rectangle 26"/>
                <p:cNvSpPr>
                  <a:spLocks noChangeArrowheads="1"/>
                </p:cNvSpPr>
                <p:nvPr/>
              </p:nvSpPr>
              <p:spPr bwMode="auto">
                <a:xfrm>
                  <a:off x="3862" y="1728"/>
                  <a:ext cx="58" cy="576"/>
                </a:xfrm>
                <a:prstGeom prst="rect">
                  <a:avLst/>
                </a:prstGeom>
                <a:solidFill>
                  <a:srgbClr val="339966">
                    <a:alpha val="60001"/>
                  </a:srgbClr>
                </a:solidFill>
                <a:ln w="9525">
                  <a:solidFill>
                    <a:schemeClr val="hlink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291" name="Rectangle 27"/>
                <p:cNvSpPr>
                  <a:spLocks noChangeArrowheads="1"/>
                </p:cNvSpPr>
                <p:nvPr/>
              </p:nvSpPr>
              <p:spPr bwMode="auto">
                <a:xfrm>
                  <a:off x="3994" y="1728"/>
                  <a:ext cx="58" cy="576"/>
                </a:xfrm>
                <a:prstGeom prst="rect">
                  <a:avLst/>
                </a:prstGeom>
                <a:solidFill>
                  <a:srgbClr val="339966">
                    <a:alpha val="60001"/>
                  </a:srgbClr>
                </a:solidFill>
                <a:ln w="9525">
                  <a:solidFill>
                    <a:schemeClr val="hlink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292" name="Rectangle 28"/>
                <p:cNvSpPr>
                  <a:spLocks noChangeArrowheads="1"/>
                </p:cNvSpPr>
                <p:nvPr/>
              </p:nvSpPr>
              <p:spPr bwMode="auto">
                <a:xfrm>
                  <a:off x="4620" y="1728"/>
                  <a:ext cx="58" cy="576"/>
                </a:xfrm>
                <a:prstGeom prst="rect">
                  <a:avLst/>
                </a:prstGeom>
                <a:solidFill>
                  <a:srgbClr val="339966">
                    <a:alpha val="60001"/>
                  </a:srgbClr>
                </a:solidFill>
                <a:ln w="9525">
                  <a:solidFill>
                    <a:schemeClr val="hlink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1317" name="Group 53"/>
              <p:cNvGrpSpPr>
                <a:grpSpLocks/>
              </p:cNvGrpSpPr>
              <p:nvPr/>
            </p:nvGrpSpPr>
            <p:grpSpPr bwMode="auto">
              <a:xfrm>
                <a:off x="1210" y="816"/>
                <a:ext cx="3495" cy="576"/>
                <a:chOff x="1210" y="816"/>
                <a:chExt cx="3495" cy="576"/>
              </a:xfrm>
            </p:grpSpPr>
            <p:sp>
              <p:nvSpPr>
                <p:cNvPr id="11294" name="Rectangle 30"/>
                <p:cNvSpPr>
                  <a:spLocks noChangeArrowheads="1"/>
                </p:cNvSpPr>
                <p:nvPr/>
              </p:nvSpPr>
              <p:spPr bwMode="auto">
                <a:xfrm>
                  <a:off x="1210" y="816"/>
                  <a:ext cx="58" cy="576"/>
                </a:xfrm>
                <a:prstGeom prst="rect">
                  <a:avLst/>
                </a:prstGeom>
                <a:solidFill>
                  <a:srgbClr val="996633">
                    <a:alpha val="60001"/>
                  </a:srgbClr>
                </a:solidFill>
                <a:ln w="9525">
                  <a:solidFill>
                    <a:srgbClr val="003366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295" name="Rectangle 31"/>
                <p:cNvSpPr>
                  <a:spLocks noChangeArrowheads="1"/>
                </p:cNvSpPr>
                <p:nvPr/>
              </p:nvSpPr>
              <p:spPr bwMode="auto">
                <a:xfrm>
                  <a:off x="1520" y="816"/>
                  <a:ext cx="58" cy="576"/>
                </a:xfrm>
                <a:prstGeom prst="rect">
                  <a:avLst/>
                </a:prstGeom>
                <a:solidFill>
                  <a:srgbClr val="996633">
                    <a:alpha val="60001"/>
                  </a:srgbClr>
                </a:solidFill>
                <a:ln w="9525">
                  <a:solidFill>
                    <a:srgbClr val="003366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296" name="Rectangle 32"/>
                <p:cNvSpPr>
                  <a:spLocks noChangeArrowheads="1"/>
                </p:cNvSpPr>
                <p:nvPr/>
              </p:nvSpPr>
              <p:spPr bwMode="auto">
                <a:xfrm>
                  <a:off x="1952" y="816"/>
                  <a:ext cx="58" cy="576"/>
                </a:xfrm>
                <a:prstGeom prst="rect">
                  <a:avLst/>
                </a:prstGeom>
                <a:solidFill>
                  <a:srgbClr val="996633">
                    <a:alpha val="60001"/>
                  </a:srgbClr>
                </a:solidFill>
                <a:ln w="9525">
                  <a:solidFill>
                    <a:srgbClr val="003366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297" name="Rectangle 33"/>
                <p:cNvSpPr>
                  <a:spLocks noChangeArrowheads="1"/>
                </p:cNvSpPr>
                <p:nvPr/>
              </p:nvSpPr>
              <p:spPr bwMode="auto">
                <a:xfrm>
                  <a:off x="2075" y="816"/>
                  <a:ext cx="58" cy="576"/>
                </a:xfrm>
                <a:prstGeom prst="rect">
                  <a:avLst/>
                </a:prstGeom>
                <a:solidFill>
                  <a:srgbClr val="996633">
                    <a:alpha val="60001"/>
                  </a:srgbClr>
                </a:solidFill>
                <a:ln w="9525">
                  <a:solidFill>
                    <a:srgbClr val="003366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298" name="Rectangle 34"/>
                <p:cNvSpPr>
                  <a:spLocks noChangeArrowheads="1"/>
                </p:cNvSpPr>
                <p:nvPr/>
              </p:nvSpPr>
              <p:spPr bwMode="auto">
                <a:xfrm>
                  <a:off x="2571" y="816"/>
                  <a:ext cx="58" cy="576"/>
                </a:xfrm>
                <a:prstGeom prst="rect">
                  <a:avLst/>
                </a:prstGeom>
                <a:solidFill>
                  <a:srgbClr val="996633">
                    <a:alpha val="60001"/>
                  </a:srgbClr>
                </a:solidFill>
                <a:ln w="9525">
                  <a:solidFill>
                    <a:srgbClr val="003366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299" name="Rectangle 35"/>
                <p:cNvSpPr>
                  <a:spLocks noChangeArrowheads="1"/>
                </p:cNvSpPr>
                <p:nvPr/>
              </p:nvSpPr>
              <p:spPr bwMode="auto">
                <a:xfrm>
                  <a:off x="3083" y="816"/>
                  <a:ext cx="58" cy="576"/>
                </a:xfrm>
                <a:prstGeom prst="rect">
                  <a:avLst/>
                </a:prstGeom>
                <a:solidFill>
                  <a:srgbClr val="996633">
                    <a:alpha val="60001"/>
                  </a:srgbClr>
                </a:solidFill>
                <a:ln w="9525">
                  <a:solidFill>
                    <a:srgbClr val="003366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00" name="Rectangle 36"/>
                <p:cNvSpPr>
                  <a:spLocks noChangeArrowheads="1"/>
                </p:cNvSpPr>
                <p:nvPr/>
              </p:nvSpPr>
              <p:spPr bwMode="auto">
                <a:xfrm>
                  <a:off x="3488" y="816"/>
                  <a:ext cx="58" cy="576"/>
                </a:xfrm>
                <a:prstGeom prst="rect">
                  <a:avLst/>
                </a:prstGeom>
                <a:solidFill>
                  <a:srgbClr val="996633">
                    <a:alpha val="60001"/>
                  </a:srgbClr>
                </a:solidFill>
                <a:ln w="9525">
                  <a:solidFill>
                    <a:srgbClr val="003366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01" name="Rectangle 37"/>
                <p:cNvSpPr>
                  <a:spLocks noChangeArrowheads="1"/>
                </p:cNvSpPr>
                <p:nvPr/>
              </p:nvSpPr>
              <p:spPr bwMode="auto">
                <a:xfrm>
                  <a:off x="3648" y="816"/>
                  <a:ext cx="40" cy="576"/>
                </a:xfrm>
                <a:prstGeom prst="rect">
                  <a:avLst/>
                </a:prstGeom>
                <a:solidFill>
                  <a:srgbClr val="996633">
                    <a:alpha val="60001"/>
                  </a:srgbClr>
                </a:solidFill>
                <a:ln w="9525">
                  <a:solidFill>
                    <a:srgbClr val="003366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02" name="Rectangle 38"/>
                <p:cNvSpPr>
                  <a:spLocks noChangeArrowheads="1"/>
                </p:cNvSpPr>
                <p:nvPr/>
              </p:nvSpPr>
              <p:spPr bwMode="auto">
                <a:xfrm>
                  <a:off x="3872" y="816"/>
                  <a:ext cx="52" cy="576"/>
                </a:xfrm>
                <a:prstGeom prst="rect">
                  <a:avLst/>
                </a:prstGeom>
                <a:solidFill>
                  <a:srgbClr val="996633">
                    <a:alpha val="60001"/>
                  </a:srgbClr>
                </a:solidFill>
                <a:ln w="9525">
                  <a:solidFill>
                    <a:srgbClr val="003366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03" name="Rectangle 39"/>
                <p:cNvSpPr>
                  <a:spLocks noChangeArrowheads="1"/>
                </p:cNvSpPr>
                <p:nvPr/>
              </p:nvSpPr>
              <p:spPr bwMode="auto">
                <a:xfrm>
                  <a:off x="4619" y="816"/>
                  <a:ext cx="86" cy="576"/>
                </a:xfrm>
                <a:prstGeom prst="rect">
                  <a:avLst/>
                </a:prstGeom>
                <a:solidFill>
                  <a:srgbClr val="996633">
                    <a:alpha val="60001"/>
                  </a:srgbClr>
                </a:solidFill>
                <a:ln w="9525">
                  <a:solidFill>
                    <a:srgbClr val="003366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04" name="Rectangle 40"/>
                <p:cNvSpPr>
                  <a:spLocks noChangeArrowheads="1"/>
                </p:cNvSpPr>
                <p:nvPr/>
              </p:nvSpPr>
              <p:spPr bwMode="auto">
                <a:xfrm>
                  <a:off x="4283" y="816"/>
                  <a:ext cx="40" cy="576"/>
                </a:xfrm>
                <a:prstGeom prst="rect">
                  <a:avLst/>
                </a:prstGeom>
                <a:solidFill>
                  <a:srgbClr val="996633">
                    <a:alpha val="60001"/>
                  </a:srgbClr>
                </a:solidFill>
                <a:ln w="9525">
                  <a:solidFill>
                    <a:srgbClr val="003366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14" name="Rectangle 50"/>
                <p:cNvSpPr>
                  <a:spLocks noChangeArrowheads="1"/>
                </p:cNvSpPr>
                <p:nvPr/>
              </p:nvSpPr>
              <p:spPr bwMode="auto">
                <a:xfrm>
                  <a:off x="4381" y="816"/>
                  <a:ext cx="17" cy="576"/>
                </a:xfrm>
                <a:prstGeom prst="rect">
                  <a:avLst/>
                </a:prstGeom>
                <a:solidFill>
                  <a:srgbClr val="CC9900">
                    <a:alpha val="53999"/>
                  </a:srgbClr>
                </a:solidFill>
                <a:ln w="9525">
                  <a:solidFill>
                    <a:srgbClr val="003366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11309" name="Text Box 45"/>
            <p:cNvSpPr txBox="1">
              <a:spLocks noChangeArrowheads="1"/>
            </p:cNvSpPr>
            <p:nvPr/>
          </p:nvSpPr>
          <p:spPr bwMode="auto">
            <a:xfrm>
              <a:off x="7696200" y="4318000"/>
              <a:ext cx="877888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1">
                  <a:solidFill>
                    <a:srgbClr val="00FFFF"/>
                  </a:solidFill>
                </a:rPr>
                <a:t>CZCS</a:t>
              </a:r>
            </a:p>
          </p:txBody>
        </p:sp>
        <p:sp>
          <p:nvSpPr>
            <p:cNvPr id="11311" name="Text Box 47"/>
            <p:cNvSpPr txBox="1">
              <a:spLocks noChangeArrowheads="1"/>
            </p:cNvSpPr>
            <p:nvPr/>
          </p:nvSpPr>
          <p:spPr bwMode="auto">
            <a:xfrm>
              <a:off x="7696200" y="2438400"/>
              <a:ext cx="93345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00CC66"/>
                  </a:solidFill>
                </a:rPr>
                <a:t>MODIS</a:t>
              </a:r>
            </a:p>
          </p:txBody>
        </p:sp>
        <p:sp>
          <p:nvSpPr>
            <p:cNvPr id="11312" name="Text Box 48"/>
            <p:cNvSpPr txBox="1">
              <a:spLocks noChangeArrowheads="1"/>
            </p:cNvSpPr>
            <p:nvPr/>
          </p:nvSpPr>
          <p:spPr bwMode="auto">
            <a:xfrm>
              <a:off x="7696200" y="1524000"/>
              <a:ext cx="90805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996633"/>
                  </a:solidFill>
                </a:rPr>
                <a:t>MERIS</a:t>
              </a:r>
            </a:p>
          </p:txBody>
        </p:sp>
      </p:grpSp>
      <p:sp>
        <p:nvSpPr>
          <p:cNvPr id="11310" name="Text Box 46"/>
          <p:cNvSpPr txBox="1">
            <a:spLocks noChangeArrowheads="1"/>
          </p:cNvSpPr>
          <p:nvPr/>
        </p:nvSpPr>
        <p:spPr bwMode="auto">
          <a:xfrm>
            <a:off x="7772400" y="3649662"/>
            <a:ext cx="1162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 dirty="0" err="1">
                <a:solidFill>
                  <a:srgbClr val="6666FF"/>
                </a:solidFill>
              </a:rPr>
              <a:t>SeaWiFS</a:t>
            </a:r>
            <a:endParaRPr lang="en-US" b="1" dirty="0">
              <a:solidFill>
                <a:srgbClr val="66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030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5800" y="830806"/>
            <a:ext cx="7467600" cy="44269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04801" y="5486400"/>
            <a:ext cx="8458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</a:rPr>
              <a:t>How to get band-representing pure-water constants for remote sensing?</a:t>
            </a:r>
            <a:endParaRPr lang="en-US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152400"/>
            <a:ext cx="779694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b="1" dirty="0" smtClean="0">
                <a:solidFill>
                  <a:srgbClr val="0070C0"/>
                </a:solidFill>
              </a:rPr>
              <a:t>OC Satellite band is not a narrow-sharp band</a:t>
            </a:r>
            <a:endParaRPr lang="en-US" sz="32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79804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506549" y="1083865"/>
                <a:ext cx="8020144" cy="65851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2400" b="1" dirty="0" smtClean="0">
                    <a:latin typeface="Cambria" panose="02040503050406030204" pitchFamily="18" charset="0"/>
                  </a:rPr>
                  <a:t>a</a:t>
                </a:r>
                <a:r>
                  <a:rPr lang="en-US" sz="2400" b="1" baseline="-25000" dirty="0" smtClean="0">
                    <a:latin typeface="Cambria" panose="02040503050406030204" pitchFamily="18" charset="0"/>
                  </a:rPr>
                  <a:t>w</a:t>
                </a:r>
                <a:r>
                  <a:rPr lang="en-US" sz="2400" b="1" dirty="0" smtClean="0">
                    <a:latin typeface="Cambria" panose="02040503050406030204" pitchFamily="18" charset="0"/>
                  </a:rPr>
                  <a:t>(</a:t>
                </a:r>
                <a:r>
                  <a:rPr lang="en-US" sz="2400" b="1" dirty="0" err="1" smtClean="0">
                    <a:latin typeface="Cambria" panose="02040503050406030204" pitchFamily="18" charset="0"/>
                  </a:rPr>
                  <a:t>i</a:t>
                </a:r>
                <a:r>
                  <a:rPr lang="en-US" sz="2400" b="1" dirty="0" smtClean="0">
                    <a:latin typeface="Cambria" panose="02040503050406030204" pitchFamily="18" charset="0"/>
                  </a:rPr>
                  <a:t>)=</a:t>
                </a:r>
                <a14:m>
                  <m:oMath xmlns:m="http://schemas.openxmlformats.org/officeDocument/2006/math" xmlns=""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𝒊𝒏𝒕𝒆𝒈𝒓𝒂𝒍</m:t>
                    </m:r>
                    <m:d>
                      <m:dPr>
                        <m:begChr m:val="{"/>
                        <m:endChr m:val="}"/>
                        <m:ctrlPr>
                          <a:rPr lang="en-US" sz="2400" b="1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𝒂</m:t>
                        </m:r>
                        <m:r>
                          <a:rPr lang="en-US" sz="2400" b="1" i="1" baseline="-25000" smtClean="0">
                            <a:latin typeface="Cambria Math" panose="02040503050406030204" pitchFamily="18" charset="0"/>
                          </a:rPr>
                          <m:t>𝒘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l-GR" sz="2400" b="1" i="1" smtClean="0">
                            <a:latin typeface="Cambria Math" panose="02040503050406030204" pitchFamily="18" charset="0"/>
                          </a:rPr>
                          <m:t>𝝀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)∗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𝑹𝑺𝑹𝒊</m:t>
                        </m:r>
                        <m:d>
                          <m:dPr>
                            <m:ctrlPr>
                              <a:rPr lang="en-US" sz="2400" b="1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l-GR" sz="2400" b="1" i="1">
                                <a:latin typeface="Cambria Math" panose="02040503050406030204" pitchFamily="18" charset="0"/>
                              </a:rPr>
                              <m:t>𝝀</m:t>
                            </m:r>
                          </m:e>
                        </m:d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∗</m:t>
                        </m:r>
                        <m:f>
                          <m:fPr>
                            <m:ctrlPr>
                              <a:rPr lang="en-US" sz="2400" b="1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400" b="1" i="1" smtClean="0">
                                <a:latin typeface="Cambria Math"/>
                              </a:rPr>
                              <m:t>𝑭</m:t>
                            </m:r>
                            <m:r>
                              <a:rPr lang="en-US" sz="2400" b="1" i="1" baseline="-25000" smtClean="0">
                                <a:latin typeface="Cambria Math"/>
                              </a:rPr>
                              <m:t>𝟎</m:t>
                            </m:r>
                            <m:d>
                              <m:dPr>
                                <m:ctrlPr>
                                  <a:rPr lang="en-US" sz="2400" b="1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l-GR" sz="2400" b="1" i="1">
                                    <a:latin typeface="Cambria Math" panose="02040503050406030204" pitchFamily="18" charset="0"/>
                                  </a:rPr>
                                  <m:t>𝝀</m:t>
                                </m:r>
                              </m:e>
                            </m:d>
                            <m:r>
                              <a:rPr lang="en-US" sz="2400" b="1" i="1" smtClean="0">
                                <a:latin typeface="Cambria Math"/>
                              </a:rPr>
                              <m:t>∗</m:t>
                            </m:r>
                            <m:r>
                              <a:rPr lang="en-US" sz="2400" b="1" i="1" smtClean="0">
                                <a:latin typeface="Cambria Math" panose="02040503050406030204" pitchFamily="18" charset="0"/>
                              </a:rPr>
                              <m:t>𝒅</m:t>
                            </m:r>
                            <m:r>
                              <a:rPr lang="el-GR" sz="2400" b="1" i="1">
                                <a:latin typeface="Cambria Math" panose="02040503050406030204" pitchFamily="18" charset="0"/>
                              </a:rPr>
                              <m:t>𝝀</m:t>
                            </m:r>
                          </m:num>
                          <m:den>
                            <m:r>
                              <a:rPr lang="en-US" sz="2400" b="1" i="1" smtClean="0">
                                <a:latin typeface="Cambria Math" panose="02040503050406030204" pitchFamily="18" charset="0"/>
                              </a:rPr>
                              <m:t>𝒊𝒏𝒕𝒆𝒓𝒈𝒓𝒂𝒍</m:t>
                            </m:r>
                            <m:d>
                              <m:dPr>
                                <m:begChr m:val="{"/>
                                <m:endChr m:val="}"/>
                                <m:ctrlPr>
                                  <a:rPr lang="en-US" sz="2400" b="1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sz="2400" b="1" i="1" smtClean="0">
                                    <a:latin typeface="Cambria Math" panose="02040503050406030204" pitchFamily="18" charset="0"/>
                                  </a:rPr>
                                  <m:t>𝑹𝑺𝑹</m:t>
                                </m:r>
                                <m:r>
                                  <a:rPr lang="en-US" sz="2400" b="1" i="1" baseline="-25000" smtClean="0">
                                    <a:latin typeface="Cambria Math"/>
                                  </a:rPr>
                                  <m:t>𝒊</m:t>
                                </m:r>
                                <m:d>
                                  <m:dPr>
                                    <m:ctrlPr>
                                      <a:rPr lang="en-US" sz="2400" b="1" i="1" smtClean="0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l-GR" sz="2400" b="1" i="1">
                                        <a:latin typeface="Cambria Math" panose="02040503050406030204" pitchFamily="18" charset="0"/>
                                      </a:rPr>
                                      <m:t>𝝀</m:t>
                                    </m:r>
                                  </m:e>
                                </m:d>
                                <m:r>
                                  <a:rPr lang="en-US" sz="2400" b="1" i="1" smtClean="0">
                                    <a:latin typeface="Cambria Math" panose="02040503050406030204" pitchFamily="18" charset="0"/>
                                  </a:rPr>
                                  <m:t>∗</m:t>
                                </m:r>
                                <m:r>
                                  <a:rPr lang="en-US" sz="2400" b="1" i="1" smtClean="0">
                                    <a:latin typeface="Cambria Math"/>
                                  </a:rPr>
                                  <m:t>𝑭</m:t>
                                </m:r>
                                <m:r>
                                  <a:rPr lang="en-US" sz="2400" b="1" i="1" baseline="-25000" smtClean="0">
                                    <a:latin typeface="Cambria Math"/>
                                  </a:rPr>
                                  <m:t>𝟎</m:t>
                                </m:r>
                                <m:d>
                                  <m:dPr>
                                    <m:ctrlPr>
                                      <a:rPr lang="en-US" sz="2400" b="1" i="1" smtClean="0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l-GR" sz="2400" b="1" i="1">
                                        <a:latin typeface="Cambria Math" panose="02040503050406030204" pitchFamily="18" charset="0"/>
                                      </a:rPr>
                                      <m:t>𝝀</m:t>
                                    </m:r>
                                  </m:e>
                                </m:d>
                                <m:r>
                                  <a:rPr lang="en-US" sz="2400" b="1" i="1" smtClean="0">
                                    <a:latin typeface="Cambria Math"/>
                                  </a:rPr>
                                  <m:t>∗</m:t>
                                </m:r>
                                <m:r>
                                  <a:rPr lang="en-US" sz="2400" b="1" i="1" smtClean="0">
                                    <a:latin typeface="Cambria Math" panose="02040503050406030204" pitchFamily="18" charset="0"/>
                                  </a:rPr>
                                  <m:t>𝒅</m:t>
                                </m:r>
                                <m:r>
                                  <a:rPr lang="el-GR" sz="2400" b="1" i="1">
                                    <a:latin typeface="Cambria Math" panose="02040503050406030204" pitchFamily="18" charset="0"/>
                                  </a:rPr>
                                  <m:t>𝝀</m:t>
                                </m:r>
                              </m:e>
                            </m:d>
                          </m:den>
                        </m:f>
                      </m:e>
                    </m:d>
                  </m:oMath>
                </a14:m>
                <a:endParaRPr lang="en-US" sz="2400" b="1" dirty="0" smtClean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549" y="1083865"/>
                <a:ext cx="8020144" cy="658514"/>
              </a:xfrm>
              <a:prstGeom prst="rect">
                <a:avLst/>
              </a:prstGeom>
              <a:blipFill>
                <a:blip r:embed="rId2"/>
                <a:stretch>
                  <a:fillRect l="-2280" b="-37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304800" y="381000"/>
            <a:ext cx="53703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NASA Standard Approach:</a:t>
            </a:r>
            <a:endParaRPr lang="en-US" sz="3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807423" y="2067581"/>
            <a:ext cx="7194741" cy="4485619"/>
            <a:chOff x="807423" y="1905001"/>
            <a:chExt cx="7194741" cy="4485619"/>
          </a:xfrm>
        </p:grpSpPr>
        <p:grpSp>
          <p:nvGrpSpPr>
            <p:cNvPr id="7" name="Group 6"/>
            <p:cNvGrpSpPr/>
            <p:nvPr/>
          </p:nvGrpSpPr>
          <p:grpSpPr>
            <a:xfrm>
              <a:off x="807423" y="2270877"/>
              <a:ext cx="5314892" cy="4119743"/>
              <a:chOff x="807423" y="2184497"/>
              <a:chExt cx="5314892" cy="4119743"/>
            </a:xfrm>
          </p:grpSpPr>
          <p:sp>
            <p:nvSpPr>
              <p:cNvPr id="6" name="TextBox 5"/>
              <p:cNvSpPr txBox="1"/>
              <p:nvPr/>
            </p:nvSpPr>
            <p:spPr>
              <a:xfrm>
                <a:off x="3276600" y="5781020"/>
                <a:ext cx="2845715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dirty="0" smtClean="0"/>
                  <a:t>Wavelength  [nm]</a:t>
                </a:r>
                <a:endParaRPr lang="en-US" sz="2800" b="1" dirty="0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 rot="16200000">
                <a:off x="-180347" y="3172267"/>
                <a:ext cx="2560316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b="1" dirty="0" smtClean="0"/>
                  <a:t>Band a</a:t>
                </a:r>
                <a:r>
                  <a:rPr lang="en-US" sz="3200" b="1" baseline="-25000" dirty="0" smtClean="0"/>
                  <a:t>w</a:t>
                </a:r>
                <a:r>
                  <a:rPr lang="en-US" sz="3200" b="1" dirty="0" smtClean="0"/>
                  <a:t>  [m</a:t>
                </a:r>
                <a:r>
                  <a:rPr lang="en-US" sz="3200" b="1" baseline="30000" dirty="0" smtClean="0"/>
                  <a:t>-1</a:t>
                </a:r>
                <a:r>
                  <a:rPr lang="en-US" sz="3200" b="1" dirty="0" smtClean="0"/>
                  <a:t>]</a:t>
                </a:r>
                <a:endParaRPr lang="en-US" sz="3200" b="1" dirty="0"/>
              </a:p>
            </p:txBody>
          </p:sp>
        </p:grpSp>
        <p:pic>
          <p:nvPicPr>
            <p:cNvPr id="3078" name="Picture 6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71600" y="1905001"/>
              <a:ext cx="6630564" cy="411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7651118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57200" y="381000"/>
            <a:ext cx="69946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chemeClr val="accent6">
                    <a:lumMod val="50000"/>
                  </a:schemeClr>
                </a:solidFill>
                <a:sym typeface="Wingdings" panose="05000000000000000000" pitchFamily="2" charset="2"/>
              </a:rPr>
              <a:t> </a:t>
            </a:r>
            <a:r>
              <a:rPr lang="en-US" sz="3600" b="1" dirty="0" smtClean="0">
                <a:solidFill>
                  <a:schemeClr val="accent6">
                    <a:lumMod val="50000"/>
                  </a:schemeClr>
                </a:solidFill>
              </a:rPr>
              <a:t>Consequence is no closure of </a:t>
            </a:r>
            <a:r>
              <a:rPr lang="en-US" sz="3600" b="1" dirty="0" err="1" smtClean="0">
                <a:solidFill>
                  <a:schemeClr val="accent6">
                    <a:lumMod val="50000"/>
                  </a:schemeClr>
                </a:solidFill>
              </a:rPr>
              <a:t>Rrs</a:t>
            </a:r>
            <a:endParaRPr lang="en-US" sz="36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685800" y="1295400"/>
            <a:ext cx="7976176" cy="4800600"/>
            <a:chOff x="710624" y="1361420"/>
            <a:chExt cx="7976176" cy="4800600"/>
          </a:xfrm>
        </p:grpSpPr>
        <p:grpSp>
          <p:nvGrpSpPr>
            <p:cNvPr id="2" name="Group 1"/>
            <p:cNvGrpSpPr/>
            <p:nvPr/>
          </p:nvGrpSpPr>
          <p:grpSpPr>
            <a:xfrm>
              <a:off x="710624" y="2435404"/>
              <a:ext cx="6071176" cy="3726616"/>
              <a:chOff x="482024" y="1749604"/>
              <a:chExt cx="6071176" cy="3726616"/>
            </a:xfrm>
          </p:grpSpPr>
          <p:sp>
            <p:nvSpPr>
              <p:cNvPr id="3" name="TextBox 2"/>
              <p:cNvSpPr txBox="1"/>
              <p:nvPr/>
            </p:nvSpPr>
            <p:spPr>
              <a:xfrm>
                <a:off x="3707485" y="4953000"/>
                <a:ext cx="2845715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dirty="0" smtClean="0"/>
                  <a:t>Wavelength  [nm]</a:t>
                </a:r>
                <a:endParaRPr lang="en-US" sz="2800" b="1" dirty="0"/>
              </a:p>
            </p:txBody>
          </p:sp>
          <p:sp>
            <p:nvSpPr>
              <p:cNvPr id="4" name="TextBox 3"/>
              <p:cNvSpPr txBox="1"/>
              <p:nvPr/>
            </p:nvSpPr>
            <p:spPr>
              <a:xfrm rot="16200000">
                <a:off x="-27186" y="2258814"/>
                <a:ext cx="1603196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b="1" dirty="0" err="1" smtClean="0"/>
                  <a:t>R</a:t>
                </a:r>
                <a:r>
                  <a:rPr lang="en-US" sz="3200" b="1" baseline="-25000" dirty="0" err="1" smtClean="0"/>
                  <a:t>rs</a:t>
                </a:r>
                <a:r>
                  <a:rPr lang="en-US" sz="3200" b="1" dirty="0" smtClean="0"/>
                  <a:t>  [sr</a:t>
                </a:r>
                <a:r>
                  <a:rPr lang="en-US" sz="3200" b="1" baseline="30000" dirty="0" smtClean="0"/>
                  <a:t>-1</a:t>
                </a:r>
                <a:r>
                  <a:rPr lang="en-US" sz="3200" b="1" dirty="0" smtClean="0"/>
                  <a:t>]</a:t>
                </a:r>
                <a:endParaRPr lang="en-US" sz="3200" b="1" dirty="0"/>
              </a:p>
            </p:txBody>
          </p:sp>
        </p:grpSp>
        <p:pic>
          <p:nvPicPr>
            <p:cNvPr id="8194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02124" y="1361420"/>
              <a:ext cx="7384676" cy="44297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6404432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2374481"/>
              </p:ext>
            </p:extLst>
          </p:nvPr>
        </p:nvGraphicFramePr>
        <p:xfrm>
          <a:off x="914400" y="1676400"/>
          <a:ext cx="7077075" cy="1223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0" name="Equation" r:id="rId3" imgW="2501640" imgH="431640" progId="Equation.3">
                  <p:embed/>
                </p:oleObj>
              </mc:Choice>
              <mc:Fallback>
                <p:oleObj name="Equation" r:id="rId3" imgW="2501640" imgH="43164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676400"/>
                        <a:ext cx="7077075" cy="1223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8418113"/>
              </p:ext>
            </p:extLst>
          </p:nvPr>
        </p:nvGraphicFramePr>
        <p:xfrm>
          <a:off x="1371600" y="3429000"/>
          <a:ext cx="5703888" cy="160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1" name="Equation" r:id="rId5" imgW="1866600" imgH="520560" progId="Equation.3">
                  <p:embed/>
                </p:oleObj>
              </mc:Choice>
              <mc:Fallback>
                <p:oleObj name="Equation" r:id="rId5" imgW="1866600" imgH="52056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3429000"/>
                        <a:ext cx="5703888" cy="16033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9678326"/>
              </p:ext>
            </p:extLst>
          </p:nvPr>
        </p:nvGraphicFramePr>
        <p:xfrm>
          <a:off x="2590800" y="5105400"/>
          <a:ext cx="2767012" cy="1177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2" name="Equation" r:id="rId7" imgW="990360" imgH="431640" progId="Equation.3">
                  <p:embed/>
                </p:oleObj>
              </mc:Choice>
              <mc:Fallback>
                <p:oleObj name="Equation" r:id="rId7" imgW="990360" imgH="431640" progId="Equation.3">
                  <p:embed/>
                  <p:pic>
                    <p:nvPicPr>
                      <p:cNvPr id="0" name="Picture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5105400"/>
                        <a:ext cx="2767012" cy="11779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705600" y="6172200"/>
            <a:ext cx="19563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（</a:t>
            </a:r>
            <a:r>
              <a:rPr lang="en-US" altLang="zh-CN" dirty="0" smtClean="0"/>
              <a:t>Lee et al 2016</a:t>
            </a:r>
            <a:r>
              <a:rPr lang="zh-CN" altLang="en-US" dirty="0" smtClean="0"/>
              <a:t>）</a:t>
            </a:r>
            <a:endParaRPr lang="en-US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5096244"/>
              </p:ext>
            </p:extLst>
          </p:nvPr>
        </p:nvGraphicFramePr>
        <p:xfrm>
          <a:off x="2667000" y="196722"/>
          <a:ext cx="2765425" cy="1223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3" name="Equation" r:id="rId9" imgW="977760" imgH="431640" progId="Equation.3">
                  <p:embed/>
                </p:oleObj>
              </mc:Choice>
              <mc:Fallback>
                <p:oleObj name="Equation" r:id="rId9" imgW="977760" imgH="431640" progId="Equation.3">
                  <p:embed/>
                  <p:pic>
                    <p:nvPicPr>
                      <p:cNvPr id="2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196722"/>
                        <a:ext cx="2765425" cy="1223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547733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62000" y="457200"/>
            <a:ext cx="66164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0070C0"/>
                </a:solidFill>
                <a:sym typeface="Wingdings" panose="05000000000000000000" pitchFamily="2" charset="2"/>
              </a:rPr>
              <a:t> </a:t>
            </a:r>
            <a:r>
              <a:rPr lang="en-US" sz="3600" b="1" dirty="0" smtClean="0">
                <a:solidFill>
                  <a:srgbClr val="0070C0"/>
                </a:solidFill>
              </a:rPr>
              <a:t>New band-averaged a</a:t>
            </a:r>
            <a:r>
              <a:rPr lang="en-US" sz="3600" b="1" baseline="-25000" dirty="0" smtClean="0">
                <a:solidFill>
                  <a:srgbClr val="0070C0"/>
                </a:solidFill>
              </a:rPr>
              <a:t>w</a:t>
            </a:r>
            <a:r>
              <a:rPr lang="en-US" sz="3600" b="1" dirty="0" smtClean="0">
                <a:solidFill>
                  <a:srgbClr val="0070C0"/>
                </a:solidFill>
              </a:rPr>
              <a:t> for </a:t>
            </a:r>
            <a:r>
              <a:rPr lang="en-US" sz="3600" b="1" dirty="0" err="1" smtClean="0">
                <a:solidFill>
                  <a:srgbClr val="0070C0"/>
                </a:solidFill>
              </a:rPr>
              <a:t>Rrs</a:t>
            </a:r>
            <a:endParaRPr lang="en-US" sz="3600" b="1" dirty="0">
              <a:solidFill>
                <a:srgbClr val="0070C0"/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914400" y="1371600"/>
            <a:ext cx="7551609" cy="4724400"/>
            <a:chOff x="1066800" y="1371600"/>
            <a:chExt cx="7551609" cy="4724400"/>
          </a:xfrm>
        </p:grpSpPr>
        <p:pic>
          <p:nvPicPr>
            <p:cNvPr id="9218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24000" y="1371600"/>
              <a:ext cx="7094409" cy="43434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2" name="Group 1"/>
            <p:cNvGrpSpPr/>
            <p:nvPr/>
          </p:nvGrpSpPr>
          <p:grpSpPr>
            <a:xfrm>
              <a:off x="1066800" y="1935484"/>
              <a:ext cx="5562600" cy="4160516"/>
              <a:chOff x="1143000" y="1554484"/>
              <a:chExt cx="5562600" cy="4160516"/>
            </a:xfrm>
          </p:grpSpPr>
          <p:sp>
            <p:nvSpPr>
              <p:cNvPr id="3" name="TextBox 2"/>
              <p:cNvSpPr txBox="1"/>
              <p:nvPr/>
            </p:nvSpPr>
            <p:spPr>
              <a:xfrm>
                <a:off x="3859885" y="5191780"/>
                <a:ext cx="2845715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dirty="0" smtClean="0"/>
                  <a:t>Wavelength  [nm]</a:t>
                </a:r>
                <a:endParaRPr lang="en-US" sz="2800" b="1" dirty="0"/>
              </a:p>
            </p:txBody>
          </p:sp>
          <p:sp>
            <p:nvSpPr>
              <p:cNvPr id="4" name="TextBox 3"/>
              <p:cNvSpPr txBox="1"/>
              <p:nvPr/>
            </p:nvSpPr>
            <p:spPr>
              <a:xfrm rot="16200000">
                <a:off x="155230" y="2542254"/>
                <a:ext cx="2560316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b="1" dirty="0" smtClean="0"/>
                  <a:t>Band a</a:t>
                </a:r>
                <a:r>
                  <a:rPr lang="en-US" sz="3200" b="1" baseline="-25000" dirty="0" smtClean="0"/>
                  <a:t>w</a:t>
                </a:r>
                <a:r>
                  <a:rPr lang="en-US" sz="3200" b="1" dirty="0" smtClean="0"/>
                  <a:t>  [m</a:t>
                </a:r>
                <a:r>
                  <a:rPr lang="en-US" sz="3200" b="1" baseline="30000" dirty="0" smtClean="0"/>
                  <a:t>-1</a:t>
                </a:r>
                <a:r>
                  <a:rPr lang="en-US" sz="3200" b="1" dirty="0" smtClean="0"/>
                  <a:t>]</a:t>
                </a:r>
                <a:endParaRPr lang="en-US" sz="3200" b="1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1889159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381000"/>
            <a:ext cx="32680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NASA Band aw:</a:t>
            </a:r>
            <a:endParaRPr lang="en-US" sz="3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807423" y="1447800"/>
            <a:ext cx="7194741" cy="4638019"/>
            <a:chOff x="807423" y="1752601"/>
            <a:chExt cx="7194741" cy="4638019"/>
          </a:xfrm>
        </p:grpSpPr>
        <p:grpSp>
          <p:nvGrpSpPr>
            <p:cNvPr id="7" name="Group 6"/>
            <p:cNvGrpSpPr/>
            <p:nvPr/>
          </p:nvGrpSpPr>
          <p:grpSpPr>
            <a:xfrm>
              <a:off x="807423" y="2270877"/>
              <a:ext cx="5238692" cy="4119743"/>
              <a:chOff x="807423" y="2184497"/>
              <a:chExt cx="5238692" cy="4119743"/>
            </a:xfrm>
          </p:grpSpPr>
          <p:sp>
            <p:nvSpPr>
              <p:cNvPr id="6" name="TextBox 5"/>
              <p:cNvSpPr txBox="1"/>
              <p:nvPr/>
            </p:nvSpPr>
            <p:spPr>
              <a:xfrm>
                <a:off x="3200400" y="5781020"/>
                <a:ext cx="2845715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dirty="0" smtClean="0"/>
                  <a:t>Wavelength  [nm]</a:t>
                </a:r>
                <a:endParaRPr lang="en-US" sz="2800" b="1" dirty="0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 rot="16200000">
                <a:off x="-180347" y="3172267"/>
                <a:ext cx="2560316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b="1" dirty="0" smtClean="0"/>
                  <a:t>Band a</a:t>
                </a:r>
                <a:r>
                  <a:rPr lang="en-US" sz="3200" b="1" baseline="-25000" dirty="0" smtClean="0"/>
                  <a:t>w</a:t>
                </a:r>
                <a:r>
                  <a:rPr lang="en-US" sz="3200" b="1" dirty="0" smtClean="0"/>
                  <a:t>  [m</a:t>
                </a:r>
                <a:r>
                  <a:rPr lang="en-US" sz="3200" b="1" baseline="30000" dirty="0" smtClean="0"/>
                  <a:t>-1</a:t>
                </a:r>
                <a:r>
                  <a:rPr lang="en-US" sz="3200" b="1" dirty="0" smtClean="0"/>
                  <a:t>]</a:t>
                </a:r>
                <a:endParaRPr lang="en-US" sz="3200" b="1" dirty="0"/>
              </a:p>
            </p:txBody>
          </p:sp>
        </p:grpSp>
        <p:pic>
          <p:nvPicPr>
            <p:cNvPr id="3078" name="Picture 6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71600" y="1752601"/>
              <a:ext cx="6630564" cy="426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8402124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</TotalTime>
  <Words>199</Words>
  <Application>Microsoft Macintosh PowerPoint</Application>
  <PresentationFormat>On-screen Show (4:3)</PresentationFormat>
  <Paragraphs>33</Paragraphs>
  <Slides>13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zplee</dc:creator>
  <cp:lastModifiedBy>Maccherone , Brandon F. (GSFC-619.0)[SCIENCE SYSTEMS AND APPLICATIONS INC]</cp:lastModifiedBy>
  <cp:revision>37</cp:revision>
  <cp:lastPrinted>2016-06-22T14:16:40Z</cp:lastPrinted>
  <dcterms:created xsi:type="dcterms:W3CDTF">2016-05-30T06:57:08Z</dcterms:created>
  <dcterms:modified xsi:type="dcterms:W3CDTF">2016-06-22T14:16:44Z</dcterms:modified>
</cp:coreProperties>
</file>