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5" r:id="rId4"/>
    <p:sldMasterId id="2147483697" r:id="rId5"/>
  </p:sldMasterIdLst>
  <p:notesMasterIdLst>
    <p:notesMasterId r:id="rId22"/>
  </p:notesMasterIdLst>
  <p:sldIdLst>
    <p:sldId id="256" r:id="rId6"/>
    <p:sldId id="268" r:id="rId7"/>
    <p:sldId id="269" r:id="rId8"/>
    <p:sldId id="270" r:id="rId9"/>
    <p:sldId id="271" r:id="rId10"/>
    <p:sldId id="277" r:id="rId11"/>
    <p:sldId id="258" r:id="rId12"/>
    <p:sldId id="273" r:id="rId13"/>
    <p:sldId id="263" r:id="rId14"/>
    <p:sldId id="260" r:id="rId15"/>
    <p:sldId id="264" r:id="rId16"/>
    <p:sldId id="279" r:id="rId17"/>
    <p:sldId id="276" r:id="rId18"/>
    <p:sldId id="275" r:id="rId19"/>
    <p:sldId id="26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4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5144F-16DC-DB4B-BCE6-0030BEE028D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EB089-319E-FE46-88CF-9817BD2A0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6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Surface reflectance (SR) algorithm is mature and pathway toward validation and automated QA is clearly identified.</a:t>
            </a:r>
          </a:p>
          <a:p>
            <a:r>
              <a:rPr lang="en-US" sz="1200" dirty="0" smtClean="0"/>
              <a:t>Algorithm is generic and tied to documented validated </a:t>
            </a:r>
            <a:r>
              <a:rPr lang="en-US" sz="1200" dirty="0" err="1" smtClean="0"/>
              <a:t>radiative</a:t>
            </a:r>
            <a:r>
              <a:rPr lang="en-US" sz="1200" dirty="0" smtClean="0"/>
              <a:t> transfer code so the accuracy is traceable enabling error budget. </a:t>
            </a:r>
          </a:p>
          <a:p>
            <a:r>
              <a:rPr lang="en-US" sz="1200" dirty="0" smtClean="0"/>
              <a:t>The use of BRDF correction enables easy cross-comparison of different sensors (MODIS,VIIRS,AVHRR, LDCM, Landsat, Sentinel 2 ,Sentinel 3…)</a:t>
            </a:r>
          </a:p>
          <a:p>
            <a:r>
              <a:rPr lang="en-US" sz="1200" dirty="0" smtClean="0"/>
              <a:t>AERONET is central to SR validation and a “standard” protocol for its use to be defined (CEOS CVWG initiative)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EB089-319E-FE46-88CF-9817BD2A05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MODIS</a:t>
            </a:r>
          </a:p>
          <a:p>
            <a:pPr lvl="1"/>
            <a:r>
              <a:rPr lang="en-US" dirty="0" smtClean="0"/>
              <a:t>Collection V006 reprocessing up to DOY 56 2015</a:t>
            </a:r>
          </a:p>
          <a:p>
            <a:pPr lvl="1"/>
            <a:r>
              <a:rPr lang="en-US" dirty="0" smtClean="0"/>
              <a:t>Excellent evaluations over representative tower sites </a:t>
            </a:r>
          </a:p>
          <a:p>
            <a:r>
              <a:rPr lang="en-US" dirty="0" smtClean="0"/>
              <a:t>VIIRS </a:t>
            </a:r>
          </a:p>
          <a:p>
            <a:pPr lvl="1"/>
            <a:r>
              <a:rPr lang="en-US" dirty="0" smtClean="0"/>
              <a:t>Just received latest VNP09 (HDF5) to evaluate</a:t>
            </a:r>
          </a:p>
          <a:p>
            <a:pPr lvl="1"/>
            <a:r>
              <a:rPr lang="en-US" dirty="0" smtClean="0"/>
              <a:t>Excellent initial evaluations over representative sites </a:t>
            </a:r>
          </a:p>
          <a:p>
            <a:pPr lvl="1"/>
            <a:r>
              <a:rPr lang="en-US" dirty="0" smtClean="0"/>
              <a:t>Comparable to MODIS (long term continuity)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EB089-319E-FE46-88CF-9817BD2A05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9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D8BA-54FD-40AD-8174-D1AD3FEBA2E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1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CC9D0-D27A-8A42-BA21-20FCB2E9891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88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244E3-27E0-4707-B49C-5A443D851D54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6977" y="685488"/>
            <a:ext cx="4547152" cy="3429000"/>
          </a:xfrm>
          <a:ln/>
        </p:spPr>
      </p:sp>
      <p:sp>
        <p:nvSpPr>
          <p:cNvPr id="174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339" tIns="45169" rIns="90339" bIns="45169"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5000"/>
              <a:buFontTx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MODIS and VIIRS active fire detection data are used in decision</a:t>
            </a:r>
            <a:r>
              <a:rPr lang="en-US" baseline="0" dirty="0" smtClean="0">
                <a:latin typeface="Tahoma" pitchFamily="34" charset="0"/>
                <a:cs typeface="Tahoma" pitchFamily="34" charset="0"/>
              </a:rPr>
              <a:t> support applications used for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fire management.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5000"/>
              <a:buFontTx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WFDSS uses Fire Spread Probability (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FSPro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aseline="0" dirty="0" smtClean="0">
                <a:latin typeface="Tahoma" pitchFamily="34" charset="0"/>
                <a:cs typeface="Tahoma" pitchFamily="34" charset="0"/>
              </a:rPr>
              <a:t> to calculate the probability of fire spread from a know origin point or current fire perimeter.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5000"/>
              <a:buFontTx/>
              <a:buChar char="•"/>
              <a:defRPr/>
            </a:pPr>
            <a:r>
              <a:rPr lang="en-US" baseline="0" dirty="0" smtClean="0">
                <a:latin typeface="Tahoma" pitchFamily="34" charset="0"/>
                <a:cs typeface="Tahoma" pitchFamily="34" charset="0"/>
              </a:rPr>
              <a:t> Current and forecasted weather, fuel conditions and topography are used in the modelling to estimate the probability of fire spread, typically in the absence of fire suppression actions.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5000"/>
              <a:buFontTx/>
              <a:buChar char="•"/>
              <a:defRPr/>
            </a:pPr>
            <a:r>
              <a:rPr lang="en-US" baseline="0" dirty="0" smtClean="0">
                <a:latin typeface="Tahoma" pitchFamily="34" charset="0"/>
                <a:cs typeface="Tahoma" pitchFamily="34" charset="0"/>
              </a:rPr>
              <a:t> These results used in the context of values at risk (structures, special designated areas, etc.) guide fire suppression decision making and prioritize resources.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5000"/>
              <a:buFontTx/>
              <a:buChar char="•"/>
              <a:defRPr/>
            </a:pPr>
            <a:r>
              <a:rPr lang="en-US" baseline="0" dirty="0" smtClean="0">
                <a:latin typeface="Tahoma" pitchFamily="34" charset="0"/>
                <a:cs typeface="Tahoma" pitchFamily="34" charset="0"/>
              </a:rPr>
              <a:t> Active fire detection data provides </a:t>
            </a:r>
            <a:r>
              <a:rPr lang="en-US" baseline="0" smtClean="0">
                <a:latin typeface="Tahoma" pitchFamily="34" charset="0"/>
                <a:cs typeface="Tahoma" pitchFamily="34" charset="0"/>
              </a:rPr>
              <a:t>consistently derived and </a:t>
            </a:r>
            <a:r>
              <a:rPr lang="en-US" baseline="0" dirty="0" smtClean="0">
                <a:latin typeface="Tahoma" pitchFamily="34" charset="0"/>
                <a:cs typeface="Tahoma" pitchFamily="34" charset="0"/>
              </a:rPr>
              <a:t>reliable data for use in WFDSS scenarios.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EB089-319E-FE46-88CF-9817BD2A05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2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677D682-60E1-0841-89BB-4B3DA56AFB2A}" type="slidenum">
              <a:rPr lang="en-US">
                <a:latin typeface="Arial" charset="0"/>
              </a:rPr>
              <a:pPr eaLnBrk="1" hangingPunct="1"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464-C1CD-554E-B112-FD4AED8A1C7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C704-25AB-B54C-98A4-31648AB2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464-C1CD-554E-B112-FD4AED8A1C7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C704-25AB-B54C-98A4-31648AB2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464-C1CD-554E-B112-FD4AED8A1C7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C704-25AB-B54C-98A4-31648AB2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8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819400"/>
            <a:ext cx="51816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429000" y="2362200"/>
            <a:ext cx="5562600" cy="152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tx2"/>
              </a:gs>
              <a:gs pos="50000">
                <a:schemeClr val="folHlink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1400" y="1143000"/>
            <a:ext cx="5257800" cy="1470025"/>
          </a:xfrm>
        </p:spPr>
        <p:txBody>
          <a:bodyPr/>
          <a:lstStyle>
            <a:lvl1pPr algn="r"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257800" y="5943600"/>
            <a:ext cx="3657600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USDA Forest Service, Remote Sensing Applications Center, </a:t>
            </a:r>
          </a:p>
          <a:p>
            <a:r>
              <a:rPr lang="en-US">
                <a:solidFill>
                  <a:srgbClr val="FFFFFF"/>
                </a:solidFill>
              </a:rPr>
              <a:t>FSWeb: http://fsweb.rsac.fs.fed.us</a:t>
            </a:r>
          </a:p>
          <a:p>
            <a:r>
              <a:rPr lang="en-US">
                <a:solidFill>
                  <a:srgbClr val="FFFFFF"/>
                </a:solidFill>
              </a:rPr>
              <a:t>WWW: http://www.fs.fed.us/eng/rsac/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7719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143000"/>
            <a:ext cx="37719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464-C1CD-554E-B112-FD4AED8A1C7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C704-25AB-B54C-98A4-31648AB2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5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19812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912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MODIS/VIIRS Science Team Meeting, June 6-June 10, Silver Spring, MD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C5B31AF-D694-42FA-923D-8E828B07E067}" type="slidenum">
              <a:rPr lang="en-US" sz="2000">
                <a:solidFill>
                  <a:srgbClr val="000000"/>
                </a:solidFill>
                <a:latin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MODIS/VIIRS Science Team Meeting, June 6-June 10, Silver Spring, MD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B5BAC0-4C1C-427F-B203-69BE39CD2CA4}" type="slidenum">
              <a:rPr lang="en-US" sz="2000">
                <a:solidFill>
                  <a:srgbClr val="000000"/>
                </a:solidFill>
                <a:latin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MODIS/VIIRS Science Team Meeting, June 6-June 10, Silver Spring, MD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4CB063-0666-4782-98B9-C2A195AA844A}" type="slidenum">
              <a:rPr lang="en-US" sz="2000">
                <a:solidFill>
                  <a:srgbClr val="000000"/>
                </a:solidFill>
                <a:latin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MODIS/VIIRS Science Team Meeting, June 6-June 10, Silver Spring, MD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B14F4B-F229-422E-8AB9-BE8A22A7CE36}" type="slidenum">
              <a:rPr lang="en-US" sz="2000">
                <a:solidFill>
                  <a:srgbClr val="000000"/>
                </a:solidFill>
                <a:latin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MODIS/VIIRS Science Team Meeting, June 6-June 10, Silver Spring, MD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3FA74C-B54E-424B-AEA9-E9240337FFDE}" type="slidenum">
              <a:rPr lang="en-US" sz="2000">
                <a:solidFill>
                  <a:srgbClr val="000000"/>
                </a:solidFill>
                <a:latin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MODIS/VIIRS Science Team Meeting, June 6-June 10, Silver Spring, MD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14769C-4F98-40DD-A423-09C8990A3917}" type="slidenum">
              <a:rPr lang="en-US" sz="2000">
                <a:solidFill>
                  <a:srgbClr val="000000"/>
                </a:solidFill>
                <a:latin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MODIS/VIIRS Science Team Meeting, June 6-June 10, Silver Spring, MD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6E8007-488C-4C29-A1EE-FEDD16E109B1}" type="slidenum">
              <a:rPr lang="en-US" sz="2000">
                <a:solidFill>
                  <a:srgbClr val="000000"/>
                </a:solidFill>
                <a:latin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464-C1CD-554E-B112-FD4AED8A1C7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C704-25AB-B54C-98A4-31648AB2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31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MODIS/VIIRS Science Team Meeting, June 6-June 10, Silver Spring, MD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76C154-D789-44E4-A8B1-074A491859B2}" type="slidenum">
              <a:rPr lang="en-US" sz="2000">
                <a:solidFill>
                  <a:srgbClr val="000000"/>
                </a:solidFill>
                <a:latin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MODIS/VIIRS Science Team Meeting, June 6-June 10, Silver Spring, MD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2F2DD5-1301-43E9-AB8D-FEC7857C458B}" type="slidenum">
              <a:rPr lang="en-US" sz="2000">
                <a:solidFill>
                  <a:srgbClr val="000000"/>
                </a:solidFill>
                <a:latin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MODIS/VIIRS Science Team Meeting, June 6-June 10, Silver Spring, MD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B7E8B9-CAF6-4ABC-B625-69718ABB7AB7}" type="slidenum">
              <a:rPr lang="en-US" sz="2000">
                <a:solidFill>
                  <a:srgbClr val="000000"/>
                </a:solidFill>
                <a:latin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MODIS/VIIRS Science Team Meeting, June 6-June 10, Silver Spring, MD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132911-AAC3-473B-B937-8143A35C87EA}" type="slidenum">
              <a:rPr lang="en-US" sz="2000">
                <a:solidFill>
                  <a:srgbClr val="000000"/>
                </a:solidFill>
                <a:latin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MODIS/VIIRS Science Team Meeting, June 6-June 10, Silver Spring, MD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62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DC3-0931-034D-8B68-93074CBD7C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B42-F193-0640-B304-799C45C3EA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549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DC3-0931-034D-8B68-93074CBD7C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B42-F193-0640-B304-799C45C3EA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6823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DC3-0931-034D-8B68-93074CBD7C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B42-F193-0640-B304-799C45C3EA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237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DC3-0931-034D-8B68-93074CBD7C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B42-F193-0640-B304-799C45C3EA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989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DC3-0931-034D-8B68-93074CBD7C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B42-F193-0640-B304-799C45C3EA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88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464-C1CD-554E-B112-FD4AED8A1C7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C704-25AB-B54C-98A4-31648AB2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8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DC3-0931-034D-8B68-93074CBD7C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B42-F193-0640-B304-799C45C3EA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991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DC3-0931-034D-8B68-93074CBD7C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B42-F193-0640-B304-799C45C3EA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738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DC3-0931-034D-8B68-93074CBD7C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B42-F193-0640-B304-799C45C3EA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416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DC3-0931-034D-8B68-93074CBD7C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B42-F193-0640-B304-799C45C3EA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77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DC3-0931-034D-8B68-93074CBD7C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B42-F193-0640-B304-799C45C3EA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519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DC3-0931-034D-8B68-93074CBD7C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B42-F193-0640-B304-799C45C3EA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676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464-C1CD-554E-B112-FD4AED8A1C7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C704-25AB-B54C-98A4-31648AB2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772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464-C1CD-554E-B112-FD4AED8A1C7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C704-25AB-B54C-98A4-31648AB2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7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464-C1CD-554E-B112-FD4AED8A1C7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C704-25AB-B54C-98A4-31648AB2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2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464-C1CD-554E-B112-FD4AED8A1C7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C704-25AB-B54C-98A4-31648AB2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464-C1CD-554E-B112-FD4AED8A1C7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C704-25AB-B54C-98A4-31648AB2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2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8464-C1CD-554E-B112-FD4AED8A1C71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C704-25AB-B54C-98A4-31648AB2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9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696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613525"/>
            <a:ext cx="723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77777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</a:rPr>
              <a:t>USDA Forest Service, Remote Sensing Applications Center, http://fsweb.rsac.fs.fed.us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advClick="0" advTm="0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>
        <p:tmplLst>
          <p:tmpl>
            <p:tnLst>
              <p:par>
                <p:cTn xmlns:p14="http://schemas.microsoft.com/office/powerpoint/2010/main"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2700" y="655320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MODIS/VIIRS Science Team Meeting, June 6-June 10, Silver Spring, MD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475" descr="3dmeatb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EFDC3-0931-034D-8B68-93074CBD7C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47B42-F193-0640-B304-799C45C3EA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81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6/14/16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92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VIIRS Land Discipline Report-back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Justice/Miguel Roman (VIIRS)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Instrument Discipline Leads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307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297"/>
            <a:ext cx="8229600" cy="1143000"/>
          </a:xfrm>
        </p:spPr>
        <p:txBody>
          <a:bodyPr/>
          <a:lstStyle/>
          <a:p>
            <a:r>
              <a:rPr lang="en-US" dirty="0" smtClean="0"/>
              <a:t>Considering Changing Projection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8297"/>
            <a:ext cx="8443685" cy="53823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Sinusoidal (equal area) adopted by MODLAND in the late 1990’s</a:t>
            </a:r>
          </a:p>
          <a:p>
            <a:pPr lvl="1"/>
            <a:r>
              <a:rPr lang="en-US" dirty="0" smtClean="0"/>
              <a:t>CMG format offers alternative at e.g. 30 Arc Sec grid </a:t>
            </a:r>
          </a:p>
          <a:p>
            <a:r>
              <a:rPr lang="en-US" dirty="0" smtClean="0"/>
              <a:t>Sinusoidal is problematic in terms of resampling particularly at high latitudes </a:t>
            </a:r>
          </a:p>
          <a:p>
            <a:pPr lvl="1"/>
            <a:r>
              <a:rPr lang="en-US" dirty="0" smtClean="0"/>
              <a:t>Up sampling might present an option </a:t>
            </a:r>
          </a:p>
          <a:p>
            <a:r>
              <a:rPr lang="en-US" dirty="0" smtClean="0"/>
              <a:t>Evaluating changing to Geographic (or other) Projection from Sinusoidal</a:t>
            </a:r>
          </a:p>
          <a:p>
            <a:pPr lvl="1"/>
            <a:r>
              <a:rPr lang="en-US" dirty="0" err="1" smtClean="0"/>
              <a:t>Pahlevan</a:t>
            </a:r>
            <a:r>
              <a:rPr lang="en-US" dirty="0" smtClean="0"/>
              <a:t> comparative analysis showed little radiometric impact </a:t>
            </a:r>
          </a:p>
          <a:p>
            <a:r>
              <a:rPr lang="en-US" dirty="0" smtClean="0"/>
              <a:t>Seeking User guidance from the Land DAAC UWG </a:t>
            </a:r>
          </a:p>
          <a:p>
            <a:r>
              <a:rPr lang="en-US" dirty="0" smtClean="0"/>
              <a:t>Suggestion to consider compatibility with the global Landsat projection solution (USGS/Landsat Science team) – Fall reprocessing schedule</a:t>
            </a:r>
          </a:p>
          <a:p>
            <a:r>
              <a:rPr lang="en-US" dirty="0" smtClean="0"/>
              <a:t>Discussion on-going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8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485"/>
            <a:ext cx="8229600" cy="1143000"/>
          </a:xfrm>
        </p:spPr>
        <p:txBody>
          <a:bodyPr/>
          <a:lstStyle/>
          <a:p>
            <a:r>
              <a:rPr lang="en-US" dirty="0" smtClean="0"/>
              <a:t>VIIRS Land Cover Issue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485"/>
            <a:ext cx="8229600" cy="4525963"/>
          </a:xfrm>
        </p:spPr>
        <p:txBody>
          <a:bodyPr/>
          <a:lstStyle/>
          <a:p>
            <a:r>
              <a:rPr lang="en-US" dirty="0" smtClean="0"/>
              <a:t>NASA LC Product missing from the current VIIRS product suite</a:t>
            </a:r>
          </a:p>
          <a:p>
            <a:r>
              <a:rPr lang="en-US" dirty="0" smtClean="0"/>
              <a:t>Some higher level land products are dependent on land cover </a:t>
            </a:r>
          </a:p>
          <a:p>
            <a:r>
              <a:rPr lang="en-US" dirty="0" smtClean="0"/>
              <a:t>Current Approach:</a:t>
            </a:r>
          </a:p>
          <a:p>
            <a:pPr lvl="1"/>
            <a:r>
              <a:rPr lang="en-US" dirty="0" smtClean="0"/>
              <a:t>Use MODIS Land Cover Product </a:t>
            </a:r>
          </a:p>
          <a:p>
            <a:pPr lvl="1"/>
            <a:r>
              <a:rPr lang="en-US" dirty="0" smtClean="0"/>
              <a:t>Work with NOAA Annual Surface Type team to evaluate whether the product is sufficient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4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NOAA Operational VIIRS Land Product Status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586183"/>
            <a:ext cx="8839200" cy="6172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 remaining land / </a:t>
            </a:r>
            <a:r>
              <a:rPr lang="en-US" sz="2400" dirty="0" err="1" smtClean="0"/>
              <a:t>cryosphere</a:t>
            </a:r>
            <a:r>
              <a:rPr lang="en-US" sz="2400" dirty="0" smtClean="0"/>
              <a:t> products are being migrated to NOAA’s Enterprise system using improved algorithms</a:t>
            </a:r>
            <a:endParaRPr lang="en-US" sz="2000" dirty="0" smtClean="0"/>
          </a:p>
          <a:p>
            <a:pPr lvl="1"/>
            <a:r>
              <a:rPr lang="en-US" sz="1800" dirty="0" err="1" smtClean="0"/>
              <a:t>Suomi</a:t>
            </a:r>
            <a:r>
              <a:rPr lang="en-US" sz="1800" dirty="0" smtClean="0"/>
              <a:t> NPP Data Exploitation (NDE)</a:t>
            </a:r>
          </a:p>
          <a:p>
            <a:pPr lvl="1"/>
            <a:r>
              <a:rPr lang="en-US" sz="1800" dirty="0" smtClean="0"/>
              <a:t>Green Vegetation Fraction, Vegetation Health, Active Fire already in NDE</a:t>
            </a:r>
          </a:p>
          <a:p>
            <a:r>
              <a:rPr lang="en-US" sz="2400" dirty="0" smtClean="0"/>
              <a:t>Phased implementation following product dependencies</a:t>
            </a:r>
          </a:p>
          <a:p>
            <a:pPr lvl="1"/>
            <a:r>
              <a:rPr lang="en-US" sz="1800" dirty="0" smtClean="0"/>
              <a:t>follows “Risk Reduction” package: clouds, aerosol, </a:t>
            </a:r>
            <a:r>
              <a:rPr lang="en-US" sz="1800" dirty="0" err="1" smtClean="0"/>
              <a:t>cryosphere</a:t>
            </a:r>
            <a:r>
              <a:rPr lang="en-US" sz="1800" dirty="0" smtClean="0"/>
              <a:t> etc.</a:t>
            </a:r>
          </a:p>
          <a:p>
            <a:pPr lvl="1"/>
            <a:r>
              <a:rPr lang="en-US" sz="1800" dirty="0" smtClean="0"/>
              <a:t>Surface reflectance ~ February 2017; LST, Albedo, VI ~Aug 2017</a:t>
            </a:r>
          </a:p>
          <a:p>
            <a:r>
              <a:rPr lang="en-US" sz="2400" dirty="0" smtClean="0"/>
              <a:t>Annual Surface Type generated by STAR / UMD team</a:t>
            </a:r>
          </a:p>
          <a:p>
            <a:r>
              <a:rPr lang="en-US" sz="2400" dirty="0" smtClean="0"/>
              <a:t>Long-term quality monitoring ongoing</a:t>
            </a:r>
          </a:p>
          <a:p>
            <a:r>
              <a:rPr lang="en-US" sz="2400" dirty="0" smtClean="0"/>
              <a:t>IDPS production, long-term monitoring and maintenance continues until all  downstream products are migrated into NDE/ NOAA ESPC Enterprise system</a:t>
            </a:r>
          </a:p>
          <a:p>
            <a:r>
              <a:rPr lang="en-US" sz="2400" dirty="0" smtClean="0"/>
              <a:t>Preparations for NPP reprocessing and J1 production ongoing </a:t>
            </a:r>
          </a:p>
          <a:p>
            <a:r>
              <a:rPr lang="en-US" sz="2400" dirty="0" smtClean="0"/>
              <a:t>CEOS protocols used for product validation</a:t>
            </a:r>
          </a:p>
          <a:p>
            <a:r>
              <a:rPr lang="en-US" sz="2400" dirty="0" smtClean="0"/>
              <a:t>NOAA JPSS Science Team meeting Aug 8 – 12th 2016 (College Park) </a:t>
            </a:r>
            <a:endParaRPr lang="en-US" sz="2000" dirty="0" smtClean="0"/>
          </a:p>
          <a:p>
            <a:pPr lvl="1"/>
            <a:r>
              <a:rPr lang="en-US" sz="1800" dirty="0" smtClean="0"/>
              <a:t>http://www.star.nesdis.noaa.gov/star/meeting_2016JPSSAnnual.php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Documentation and User Community Guidance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51" y="1417638"/>
            <a:ext cx="844368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n-US" sz="2400" i="1" dirty="0">
              <a:latin typeface="+mj-lt"/>
              <a:cs typeface="Times New Roman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i="1" dirty="0">
                <a:latin typeface="+mj-lt"/>
                <a:cs typeface="Times New Roman" charset="0"/>
              </a:rPr>
              <a:t>ATBD/Data Product Documentation and Reviews: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FF0000"/>
                </a:solidFill>
                <a:latin typeface="+mj-lt"/>
                <a:cs typeface="Times New Roman" charset="0"/>
              </a:rPr>
              <a:t>Documentation on web sites lacking for Sensor/Team/ATBDs/Data – new (and existing?) users (especially in the applied/operational world) need to find the details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2400" i="1" dirty="0">
                <a:latin typeface="+mj-lt"/>
                <a:cs typeface="Times New Roman" charset="0"/>
              </a:rPr>
              <a:t>We could envision something like this on line: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i="1" dirty="0">
                <a:latin typeface="+mj-lt"/>
                <a:cs typeface="Times New Roman" charset="0"/>
              </a:rPr>
              <a:t>MODIS PRODUCT / CORRESPONDING VIIRS PRODUCT / COMMENTS / NASA funded &amp; RELATED RESEARCH / REFERENCES” </a:t>
            </a:r>
            <a:endParaRPr lang="en-US" sz="2400" i="1" dirty="0" smtClean="0">
              <a:latin typeface="+mj-lt"/>
              <a:cs typeface="Times New Roman" charset="0"/>
            </a:endParaRP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2400" i="1" dirty="0">
              <a:latin typeface="+mj-lt"/>
              <a:cs typeface="Times New Roman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Focus </a:t>
            </a:r>
            <a:r>
              <a:rPr lang="en-US" sz="2400" dirty="0"/>
              <a:t>currently on getting the VIIRS Land Products ready for release </a:t>
            </a:r>
            <a:endParaRPr lang="en-US" sz="2400" dirty="0" smtClean="0"/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</a:rPr>
              <a:t>Recognize </a:t>
            </a:r>
            <a:r>
              <a:rPr lang="en-US" sz="2400" dirty="0">
                <a:latin typeface="+mj-lt"/>
              </a:rPr>
              <a:t>that Attention is Needed to </a:t>
            </a:r>
            <a:r>
              <a:rPr lang="en-US" sz="2400" dirty="0" smtClean="0">
                <a:latin typeface="+mj-lt"/>
              </a:rPr>
              <a:t>User-oriented Documentation re. Data Continuity (this coming year) </a:t>
            </a:r>
          </a:p>
          <a:p>
            <a:pPr lvl="1">
              <a:lnSpc>
                <a:spcPct val="80000"/>
              </a:lnSpc>
              <a:defRPr/>
            </a:pPr>
            <a:endParaRPr lang="en-US" sz="2400" dirty="0">
              <a:latin typeface="+mj-lt"/>
              <a:cs typeface="Times New Roman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Times New Roman" charset="0"/>
              </a:rPr>
              <a:t>Prior to re-competition documentation should be complete </a:t>
            </a:r>
            <a:endParaRPr lang="en-US" sz="2400" dirty="0">
              <a:latin typeface="+mj-lt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5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8"/>
          <p:cNvSpPr>
            <a:spLocks noChangeArrowheads="1"/>
          </p:cNvSpPr>
          <p:nvPr/>
        </p:nvSpPr>
        <p:spPr bwMode="auto">
          <a:xfrm>
            <a:off x="7620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F497D"/>
                </a:solidFill>
                <a:latin typeface="Arial" pitchFamily="34" charset="0"/>
              </a:rPr>
              <a:t>A Land Climate Data Record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Multi instrument/Multi sensor Science Quality Data Records used to quantify trends and changes</a:t>
            </a:r>
            <a:r>
              <a:rPr lang="en-US" sz="2000" dirty="0">
                <a:solidFill>
                  <a:srgbClr val="1F497D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990600"/>
            <a:ext cx="9144000" cy="4572000"/>
            <a:chOff x="0" y="990600"/>
            <a:chExt cx="9144000" cy="4572000"/>
          </a:xfrm>
        </p:grpSpPr>
        <p:sp>
          <p:nvSpPr>
            <p:cNvPr id="45060" name="Text Box 75"/>
            <p:cNvSpPr txBox="1">
              <a:spLocks noChangeArrowheads="1"/>
            </p:cNvSpPr>
            <p:nvPr/>
          </p:nvSpPr>
          <p:spPr bwMode="auto">
            <a:xfrm>
              <a:off x="0" y="2209800"/>
              <a:ext cx="8921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AVHRR</a:t>
              </a:r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</a:blip>
            <a:srcRect/>
            <a:stretch>
              <a:fillRect/>
            </a:stretch>
          </p:blipFill>
          <p:spPr bwMode="auto">
            <a:xfrm>
              <a:off x="0" y="990600"/>
              <a:ext cx="9144000" cy="4572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45062" name="Line 4"/>
            <p:cNvSpPr>
              <a:spLocks noChangeShapeType="1"/>
            </p:cNvSpPr>
            <p:nvPr/>
          </p:nvSpPr>
          <p:spPr bwMode="auto">
            <a:xfrm>
              <a:off x="457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63" name="Line 5"/>
            <p:cNvSpPr>
              <a:spLocks noChangeShapeType="1"/>
            </p:cNvSpPr>
            <p:nvPr/>
          </p:nvSpPr>
          <p:spPr bwMode="auto">
            <a:xfrm>
              <a:off x="457200" y="1905000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64" name="Line 6"/>
            <p:cNvSpPr>
              <a:spLocks noChangeShapeType="1"/>
            </p:cNvSpPr>
            <p:nvPr/>
          </p:nvSpPr>
          <p:spPr bwMode="auto">
            <a:xfrm>
              <a:off x="685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65" name="Line 7"/>
            <p:cNvSpPr>
              <a:spLocks noChangeShapeType="1"/>
            </p:cNvSpPr>
            <p:nvPr/>
          </p:nvSpPr>
          <p:spPr bwMode="auto">
            <a:xfrm>
              <a:off x="914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66" name="Line 8"/>
            <p:cNvSpPr>
              <a:spLocks noChangeShapeType="1"/>
            </p:cNvSpPr>
            <p:nvPr/>
          </p:nvSpPr>
          <p:spPr bwMode="auto">
            <a:xfrm>
              <a:off x="1143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67" name="Line 9"/>
            <p:cNvSpPr>
              <a:spLocks noChangeShapeType="1"/>
            </p:cNvSpPr>
            <p:nvPr/>
          </p:nvSpPr>
          <p:spPr bwMode="auto">
            <a:xfrm>
              <a:off x="1371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68" name="Line 10"/>
            <p:cNvSpPr>
              <a:spLocks noChangeShapeType="1"/>
            </p:cNvSpPr>
            <p:nvPr/>
          </p:nvSpPr>
          <p:spPr bwMode="auto">
            <a:xfrm>
              <a:off x="1600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69" name="Text Box 11"/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81</a:t>
              </a:r>
            </a:p>
          </p:txBody>
        </p:sp>
        <p:sp>
          <p:nvSpPr>
            <p:cNvPr id="45070" name="Text Box 12"/>
            <p:cNvSpPr txBox="1">
              <a:spLocks noChangeArrowheads="1"/>
            </p:cNvSpPr>
            <p:nvPr/>
          </p:nvSpPr>
          <p:spPr bwMode="auto">
            <a:xfrm>
              <a:off x="609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82</a:t>
              </a:r>
            </a:p>
          </p:txBody>
        </p:sp>
        <p:sp>
          <p:nvSpPr>
            <p:cNvPr id="45071" name="Text Box 13"/>
            <p:cNvSpPr txBox="1">
              <a:spLocks noChangeArrowheads="1"/>
            </p:cNvSpPr>
            <p:nvPr/>
          </p:nvSpPr>
          <p:spPr bwMode="auto">
            <a:xfrm>
              <a:off x="838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83</a:t>
              </a:r>
            </a:p>
          </p:txBody>
        </p:sp>
        <p:sp>
          <p:nvSpPr>
            <p:cNvPr id="45072" name="Text Box 14"/>
            <p:cNvSpPr txBox="1">
              <a:spLocks noChangeArrowheads="1"/>
            </p:cNvSpPr>
            <p:nvPr/>
          </p:nvSpPr>
          <p:spPr bwMode="auto">
            <a:xfrm>
              <a:off x="1066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84</a:t>
              </a:r>
            </a:p>
          </p:txBody>
        </p:sp>
        <p:sp>
          <p:nvSpPr>
            <p:cNvPr id="45073" name="Text Box 15"/>
            <p:cNvSpPr txBox="1">
              <a:spLocks noChangeArrowheads="1"/>
            </p:cNvSpPr>
            <p:nvPr/>
          </p:nvSpPr>
          <p:spPr bwMode="auto">
            <a:xfrm>
              <a:off x="1295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85</a:t>
              </a:r>
            </a:p>
          </p:txBody>
        </p:sp>
        <p:sp>
          <p:nvSpPr>
            <p:cNvPr id="45074" name="Line 16"/>
            <p:cNvSpPr>
              <a:spLocks noChangeShapeType="1"/>
            </p:cNvSpPr>
            <p:nvPr/>
          </p:nvSpPr>
          <p:spPr bwMode="auto">
            <a:xfrm>
              <a:off x="1828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5" name="Line 17"/>
            <p:cNvSpPr>
              <a:spLocks noChangeShapeType="1"/>
            </p:cNvSpPr>
            <p:nvPr/>
          </p:nvSpPr>
          <p:spPr bwMode="auto">
            <a:xfrm>
              <a:off x="2057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6" name="Line 18"/>
            <p:cNvSpPr>
              <a:spLocks noChangeShapeType="1"/>
            </p:cNvSpPr>
            <p:nvPr/>
          </p:nvSpPr>
          <p:spPr bwMode="auto">
            <a:xfrm>
              <a:off x="2286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7" name="Line 19"/>
            <p:cNvSpPr>
              <a:spLocks noChangeShapeType="1"/>
            </p:cNvSpPr>
            <p:nvPr/>
          </p:nvSpPr>
          <p:spPr bwMode="auto">
            <a:xfrm>
              <a:off x="2514600" y="1676400"/>
              <a:ext cx="1588" cy="2808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8" name="Line 20"/>
            <p:cNvSpPr>
              <a:spLocks noChangeShapeType="1"/>
            </p:cNvSpPr>
            <p:nvPr/>
          </p:nvSpPr>
          <p:spPr bwMode="auto">
            <a:xfrm>
              <a:off x="2743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9" name="Text Box 21"/>
            <p:cNvSpPr txBox="1">
              <a:spLocks noChangeArrowheads="1"/>
            </p:cNvSpPr>
            <p:nvPr/>
          </p:nvSpPr>
          <p:spPr bwMode="auto">
            <a:xfrm>
              <a:off x="1752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87</a:t>
              </a:r>
            </a:p>
          </p:txBody>
        </p:sp>
        <p:sp>
          <p:nvSpPr>
            <p:cNvPr id="45080" name="Text Box 22"/>
            <p:cNvSpPr txBox="1">
              <a:spLocks noChangeArrowheads="1"/>
            </p:cNvSpPr>
            <p:nvPr/>
          </p:nvSpPr>
          <p:spPr bwMode="auto">
            <a:xfrm>
              <a:off x="1981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88</a:t>
              </a:r>
            </a:p>
          </p:txBody>
        </p:sp>
        <p:sp>
          <p:nvSpPr>
            <p:cNvPr id="45081" name="Text Box 23"/>
            <p:cNvSpPr txBox="1">
              <a:spLocks noChangeArrowheads="1"/>
            </p:cNvSpPr>
            <p:nvPr/>
          </p:nvSpPr>
          <p:spPr bwMode="auto">
            <a:xfrm>
              <a:off x="2209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89</a:t>
              </a:r>
            </a:p>
          </p:txBody>
        </p:sp>
        <p:sp>
          <p:nvSpPr>
            <p:cNvPr id="45082" name="Text Box 24"/>
            <p:cNvSpPr txBox="1">
              <a:spLocks noChangeArrowheads="1"/>
            </p:cNvSpPr>
            <p:nvPr/>
          </p:nvSpPr>
          <p:spPr bwMode="auto">
            <a:xfrm>
              <a:off x="2438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90</a:t>
              </a:r>
            </a:p>
          </p:txBody>
        </p:sp>
        <p:sp>
          <p:nvSpPr>
            <p:cNvPr id="45083" name="Text Box 25"/>
            <p:cNvSpPr txBox="1">
              <a:spLocks noChangeArrowheads="1"/>
            </p:cNvSpPr>
            <p:nvPr/>
          </p:nvSpPr>
          <p:spPr bwMode="auto">
            <a:xfrm>
              <a:off x="2667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91</a:t>
              </a:r>
            </a:p>
          </p:txBody>
        </p:sp>
        <p:sp>
          <p:nvSpPr>
            <p:cNvPr id="45084" name="Text Box 26"/>
            <p:cNvSpPr txBox="1">
              <a:spLocks noChangeArrowheads="1"/>
            </p:cNvSpPr>
            <p:nvPr/>
          </p:nvSpPr>
          <p:spPr bwMode="auto">
            <a:xfrm>
              <a:off x="1524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86</a:t>
              </a:r>
            </a:p>
          </p:txBody>
        </p:sp>
        <p:sp>
          <p:nvSpPr>
            <p:cNvPr id="45085" name="Line 27"/>
            <p:cNvSpPr>
              <a:spLocks noChangeShapeType="1"/>
            </p:cNvSpPr>
            <p:nvPr/>
          </p:nvSpPr>
          <p:spPr bwMode="auto">
            <a:xfrm>
              <a:off x="2971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86" name="Line 28"/>
            <p:cNvSpPr>
              <a:spLocks noChangeShapeType="1"/>
            </p:cNvSpPr>
            <p:nvPr/>
          </p:nvSpPr>
          <p:spPr bwMode="auto">
            <a:xfrm>
              <a:off x="3200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87" name="Line 29"/>
            <p:cNvSpPr>
              <a:spLocks noChangeShapeType="1"/>
            </p:cNvSpPr>
            <p:nvPr/>
          </p:nvSpPr>
          <p:spPr bwMode="auto">
            <a:xfrm>
              <a:off x="3429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88" name="Line 30"/>
            <p:cNvSpPr>
              <a:spLocks noChangeShapeType="1"/>
            </p:cNvSpPr>
            <p:nvPr/>
          </p:nvSpPr>
          <p:spPr bwMode="auto">
            <a:xfrm>
              <a:off x="3657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89" name="Line 31"/>
            <p:cNvSpPr>
              <a:spLocks noChangeShapeType="1"/>
            </p:cNvSpPr>
            <p:nvPr/>
          </p:nvSpPr>
          <p:spPr bwMode="auto">
            <a:xfrm>
              <a:off x="3886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90" name="Line 32"/>
            <p:cNvSpPr>
              <a:spLocks noChangeShapeType="1"/>
            </p:cNvSpPr>
            <p:nvPr/>
          </p:nvSpPr>
          <p:spPr bwMode="auto">
            <a:xfrm>
              <a:off x="4114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91" name="Text Box 33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92</a:t>
              </a:r>
            </a:p>
          </p:txBody>
        </p:sp>
        <p:sp>
          <p:nvSpPr>
            <p:cNvPr id="45092" name="Text Box 34"/>
            <p:cNvSpPr txBox="1">
              <a:spLocks noChangeArrowheads="1"/>
            </p:cNvSpPr>
            <p:nvPr/>
          </p:nvSpPr>
          <p:spPr bwMode="auto">
            <a:xfrm>
              <a:off x="3124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93</a:t>
              </a:r>
            </a:p>
          </p:txBody>
        </p:sp>
        <p:sp>
          <p:nvSpPr>
            <p:cNvPr id="45093" name="Text Box 35"/>
            <p:cNvSpPr txBox="1">
              <a:spLocks noChangeArrowheads="1"/>
            </p:cNvSpPr>
            <p:nvPr/>
          </p:nvSpPr>
          <p:spPr bwMode="auto">
            <a:xfrm>
              <a:off x="3352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94</a:t>
              </a:r>
            </a:p>
          </p:txBody>
        </p:sp>
        <p:sp>
          <p:nvSpPr>
            <p:cNvPr id="45094" name="Text Box 36"/>
            <p:cNvSpPr txBox="1">
              <a:spLocks noChangeArrowheads="1"/>
            </p:cNvSpPr>
            <p:nvPr/>
          </p:nvSpPr>
          <p:spPr bwMode="auto">
            <a:xfrm>
              <a:off x="3581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95</a:t>
              </a:r>
            </a:p>
          </p:txBody>
        </p:sp>
        <p:sp>
          <p:nvSpPr>
            <p:cNvPr id="45095" name="Text Box 37"/>
            <p:cNvSpPr txBox="1">
              <a:spLocks noChangeArrowheads="1"/>
            </p:cNvSpPr>
            <p:nvPr/>
          </p:nvSpPr>
          <p:spPr bwMode="auto">
            <a:xfrm>
              <a:off x="3810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96</a:t>
              </a:r>
            </a:p>
          </p:txBody>
        </p:sp>
        <p:sp>
          <p:nvSpPr>
            <p:cNvPr id="45096" name="Line 38"/>
            <p:cNvSpPr>
              <a:spLocks noChangeShapeType="1"/>
            </p:cNvSpPr>
            <p:nvPr/>
          </p:nvSpPr>
          <p:spPr bwMode="auto">
            <a:xfrm>
              <a:off x="4343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97" name="Line 39"/>
            <p:cNvSpPr>
              <a:spLocks noChangeShapeType="1"/>
            </p:cNvSpPr>
            <p:nvPr/>
          </p:nvSpPr>
          <p:spPr bwMode="auto">
            <a:xfrm>
              <a:off x="4572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98" name="Line 40"/>
            <p:cNvSpPr>
              <a:spLocks noChangeShapeType="1"/>
            </p:cNvSpPr>
            <p:nvPr/>
          </p:nvSpPr>
          <p:spPr bwMode="auto">
            <a:xfrm>
              <a:off x="4800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99" name="Line 41"/>
            <p:cNvSpPr>
              <a:spLocks noChangeShapeType="1"/>
            </p:cNvSpPr>
            <p:nvPr/>
          </p:nvSpPr>
          <p:spPr bwMode="auto">
            <a:xfrm>
              <a:off x="5029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00" name="Line 42"/>
            <p:cNvSpPr>
              <a:spLocks noChangeShapeType="1"/>
            </p:cNvSpPr>
            <p:nvPr/>
          </p:nvSpPr>
          <p:spPr bwMode="auto">
            <a:xfrm>
              <a:off x="5257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01" name="Text Box 43"/>
            <p:cNvSpPr txBox="1">
              <a:spLocks noChangeArrowheads="1"/>
            </p:cNvSpPr>
            <p:nvPr/>
          </p:nvSpPr>
          <p:spPr bwMode="auto">
            <a:xfrm>
              <a:off x="4267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98</a:t>
              </a:r>
            </a:p>
          </p:txBody>
        </p:sp>
        <p:sp>
          <p:nvSpPr>
            <p:cNvPr id="45102" name="Text Box 44"/>
            <p:cNvSpPr txBox="1">
              <a:spLocks noChangeArrowheads="1"/>
            </p:cNvSpPr>
            <p:nvPr/>
          </p:nvSpPr>
          <p:spPr bwMode="auto">
            <a:xfrm>
              <a:off x="4495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99</a:t>
              </a:r>
            </a:p>
          </p:txBody>
        </p:sp>
        <p:sp>
          <p:nvSpPr>
            <p:cNvPr id="45103" name="Text Box 45"/>
            <p:cNvSpPr txBox="1">
              <a:spLocks noChangeArrowheads="1"/>
            </p:cNvSpPr>
            <p:nvPr/>
          </p:nvSpPr>
          <p:spPr bwMode="auto">
            <a:xfrm>
              <a:off x="4724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00</a:t>
              </a:r>
            </a:p>
          </p:txBody>
        </p:sp>
        <p:sp>
          <p:nvSpPr>
            <p:cNvPr id="45104" name="Text Box 46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01</a:t>
              </a:r>
            </a:p>
          </p:txBody>
        </p:sp>
        <p:sp>
          <p:nvSpPr>
            <p:cNvPr id="45105" name="Text Box 47"/>
            <p:cNvSpPr txBox="1">
              <a:spLocks noChangeArrowheads="1"/>
            </p:cNvSpPr>
            <p:nvPr/>
          </p:nvSpPr>
          <p:spPr bwMode="auto">
            <a:xfrm>
              <a:off x="5181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02</a:t>
              </a:r>
            </a:p>
          </p:txBody>
        </p:sp>
        <p:sp>
          <p:nvSpPr>
            <p:cNvPr id="45106" name="Text Box 48"/>
            <p:cNvSpPr txBox="1">
              <a:spLocks noChangeArrowheads="1"/>
            </p:cNvSpPr>
            <p:nvPr/>
          </p:nvSpPr>
          <p:spPr bwMode="auto">
            <a:xfrm>
              <a:off x="4038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97</a:t>
              </a:r>
            </a:p>
          </p:txBody>
        </p:sp>
        <p:sp>
          <p:nvSpPr>
            <p:cNvPr id="45107" name="Line 49"/>
            <p:cNvSpPr>
              <a:spLocks noChangeShapeType="1"/>
            </p:cNvSpPr>
            <p:nvPr/>
          </p:nvSpPr>
          <p:spPr bwMode="auto">
            <a:xfrm>
              <a:off x="5486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08" name="Line 50"/>
            <p:cNvSpPr>
              <a:spLocks noChangeShapeType="1"/>
            </p:cNvSpPr>
            <p:nvPr/>
          </p:nvSpPr>
          <p:spPr bwMode="auto">
            <a:xfrm>
              <a:off x="5715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09" name="Line 51"/>
            <p:cNvSpPr>
              <a:spLocks noChangeShapeType="1"/>
            </p:cNvSpPr>
            <p:nvPr/>
          </p:nvSpPr>
          <p:spPr bwMode="auto">
            <a:xfrm>
              <a:off x="5943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10" name="Text Box 52"/>
            <p:cNvSpPr txBox="1">
              <a:spLocks noChangeArrowheads="1"/>
            </p:cNvSpPr>
            <p:nvPr/>
          </p:nvSpPr>
          <p:spPr bwMode="auto">
            <a:xfrm>
              <a:off x="5638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04</a:t>
              </a:r>
            </a:p>
          </p:txBody>
        </p:sp>
        <p:sp>
          <p:nvSpPr>
            <p:cNvPr id="45111" name="Text Box 53"/>
            <p:cNvSpPr txBox="1">
              <a:spLocks noChangeArrowheads="1"/>
            </p:cNvSpPr>
            <p:nvPr/>
          </p:nvSpPr>
          <p:spPr bwMode="auto">
            <a:xfrm>
              <a:off x="5867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05</a:t>
              </a:r>
            </a:p>
          </p:txBody>
        </p:sp>
        <p:sp>
          <p:nvSpPr>
            <p:cNvPr id="45112" name="Rectangle 54"/>
            <p:cNvSpPr>
              <a:spLocks noChangeArrowheads="1"/>
            </p:cNvSpPr>
            <p:nvPr/>
          </p:nvSpPr>
          <p:spPr bwMode="auto">
            <a:xfrm>
              <a:off x="5410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03</a:t>
              </a:r>
            </a:p>
          </p:txBody>
        </p:sp>
        <p:sp>
          <p:nvSpPr>
            <p:cNvPr id="45113" name="Line 55"/>
            <p:cNvSpPr>
              <a:spLocks noChangeShapeType="1"/>
            </p:cNvSpPr>
            <p:nvPr/>
          </p:nvSpPr>
          <p:spPr bwMode="auto">
            <a:xfrm>
              <a:off x="6172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14" name="Line 56"/>
            <p:cNvSpPr>
              <a:spLocks noChangeShapeType="1"/>
            </p:cNvSpPr>
            <p:nvPr/>
          </p:nvSpPr>
          <p:spPr bwMode="auto">
            <a:xfrm>
              <a:off x="6400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15" name="Text Box 57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07</a:t>
              </a:r>
            </a:p>
          </p:txBody>
        </p:sp>
        <p:sp>
          <p:nvSpPr>
            <p:cNvPr id="45116" name="Line 58"/>
            <p:cNvSpPr>
              <a:spLocks noChangeShapeType="1"/>
            </p:cNvSpPr>
            <p:nvPr/>
          </p:nvSpPr>
          <p:spPr bwMode="auto">
            <a:xfrm>
              <a:off x="6629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17" name="Line 59"/>
            <p:cNvSpPr>
              <a:spLocks noChangeShapeType="1"/>
            </p:cNvSpPr>
            <p:nvPr/>
          </p:nvSpPr>
          <p:spPr bwMode="auto">
            <a:xfrm>
              <a:off x="6858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18" name="Line 60"/>
            <p:cNvSpPr>
              <a:spLocks noChangeShapeType="1"/>
            </p:cNvSpPr>
            <p:nvPr/>
          </p:nvSpPr>
          <p:spPr bwMode="auto">
            <a:xfrm>
              <a:off x="7086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19" name="Text Box 61"/>
            <p:cNvSpPr txBox="1">
              <a:spLocks noChangeArrowheads="1"/>
            </p:cNvSpPr>
            <p:nvPr/>
          </p:nvSpPr>
          <p:spPr bwMode="auto">
            <a:xfrm>
              <a:off x="6781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09</a:t>
              </a:r>
            </a:p>
          </p:txBody>
        </p:sp>
        <p:sp>
          <p:nvSpPr>
            <p:cNvPr id="45120" name="Text Box 62"/>
            <p:cNvSpPr txBox="1">
              <a:spLocks noChangeArrowheads="1"/>
            </p:cNvSpPr>
            <p:nvPr/>
          </p:nvSpPr>
          <p:spPr bwMode="auto">
            <a:xfrm>
              <a:off x="7010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10</a:t>
              </a:r>
            </a:p>
          </p:txBody>
        </p:sp>
        <p:sp>
          <p:nvSpPr>
            <p:cNvPr id="45121" name="Rectangle 63"/>
            <p:cNvSpPr>
              <a:spLocks noChangeArrowheads="1"/>
            </p:cNvSpPr>
            <p:nvPr/>
          </p:nvSpPr>
          <p:spPr bwMode="auto">
            <a:xfrm>
              <a:off x="6553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08</a:t>
              </a:r>
            </a:p>
          </p:txBody>
        </p:sp>
        <p:sp>
          <p:nvSpPr>
            <p:cNvPr id="45122" name="Text Box 64"/>
            <p:cNvSpPr txBox="1">
              <a:spLocks noChangeArrowheads="1"/>
            </p:cNvSpPr>
            <p:nvPr/>
          </p:nvSpPr>
          <p:spPr bwMode="auto">
            <a:xfrm>
              <a:off x="6096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06</a:t>
              </a:r>
            </a:p>
          </p:txBody>
        </p:sp>
        <p:sp>
          <p:nvSpPr>
            <p:cNvPr id="45123" name="Rectangle 65"/>
            <p:cNvSpPr>
              <a:spLocks noChangeArrowheads="1"/>
            </p:cNvSpPr>
            <p:nvPr/>
          </p:nvSpPr>
          <p:spPr bwMode="auto">
            <a:xfrm>
              <a:off x="533400" y="2590800"/>
              <a:ext cx="30480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24" name="Rectangle 66"/>
            <p:cNvSpPr>
              <a:spLocks noChangeArrowheads="1"/>
            </p:cNvSpPr>
            <p:nvPr/>
          </p:nvSpPr>
          <p:spPr bwMode="auto">
            <a:xfrm>
              <a:off x="3657600" y="2590800"/>
              <a:ext cx="12192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25" name="Rectangle 67"/>
            <p:cNvSpPr>
              <a:spLocks noChangeArrowheads="1"/>
            </p:cNvSpPr>
            <p:nvPr/>
          </p:nvSpPr>
          <p:spPr bwMode="auto">
            <a:xfrm>
              <a:off x="3581400" y="2590800"/>
              <a:ext cx="762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26" name="Line 70"/>
            <p:cNvSpPr>
              <a:spLocks noChangeShapeType="1"/>
            </p:cNvSpPr>
            <p:nvPr/>
          </p:nvSpPr>
          <p:spPr bwMode="auto">
            <a:xfrm>
              <a:off x="7315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27" name="Rectangle 71"/>
            <p:cNvSpPr>
              <a:spLocks noChangeArrowheads="1"/>
            </p:cNvSpPr>
            <p:nvPr/>
          </p:nvSpPr>
          <p:spPr bwMode="auto">
            <a:xfrm>
              <a:off x="7467600" y="4038600"/>
              <a:ext cx="1676400" cy="228600"/>
            </a:xfrm>
            <a:prstGeom prst="rect">
              <a:avLst/>
            </a:prstGeom>
            <a:solidFill>
              <a:srgbClr val="F5A9E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</a:rPr>
                <a:t>NPP</a:t>
              </a:r>
            </a:p>
          </p:txBody>
        </p:sp>
        <p:sp>
          <p:nvSpPr>
            <p:cNvPr id="45128" name="Text Box 73"/>
            <p:cNvSpPr txBox="1">
              <a:spLocks noChangeArrowheads="1"/>
            </p:cNvSpPr>
            <p:nvPr/>
          </p:nvSpPr>
          <p:spPr bwMode="auto">
            <a:xfrm>
              <a:off x="7239000" y="1676400"/>
              <a:ext cx="1717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11  12  13  14  15  16  17</a:t>
              </a:r>
            </a:p>
          </p:txBody>
        </p:sp>
        <p:sp>
          <p:nvSpPr>
            <p:cNvPr id="45129" name="Rectangle 74"/>
            <p:cNvSpPr>
              <a:spLocks noChangeArrowheads="1"/>
            </p:cNvSpPr>
            <p:nvPr/>
          </p:nvSpPr>
          <p:spPr bwMode="auto">
            <a:xfrm>
              <a:off x="4724400" y="2590800"/>
              <a:ext cx="152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30" name="Text Box 77"/>
            <p:cNvSpPr txBox="1">
              <a:spLocks noChangeArrowheads="1"/>
            </p:cNvSpPr>
            <p:nvPr/>
          </p:nvSpPr>
          <p:spPr bwMode="auto">
            <a:xfrm>
              <a:off x="6553200" y="4191000"/>
              <a:ext cx="7207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VIIRS</a:t>
              </a:r>
            </a:p>
          </p:txBody>
        </p:sp>
        <p:sp>
          <p:nvSpPr>
            <p:cNvPr id="45131" name="Line 79"/>
            <p:cNvSpPr>
              <a:spLocks noChangeShapeType="1"/>
            </p:cNvSpPr>
            <p:nvPr/>
          </p:nvSpPr>
          <p:spPr bwMode="auto">
            <a:xfrm>
              <a:off x="5334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32" name="Line 80"/>
            <p:cNvSpPr>
              <a:spLocks noChangeShapeType="1"/>
            </p:cNvSpPr>
            <p:nvPr/>
          </p:nvSpPr>
          <p:spPr bwMode="auto">
            <a:xfrm>
              <a:off x="1371600" y="2514600"/>
              <a:ext cx="914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33" name="Line 81"/>
            <p:cNvSpPr>
              <a:spLocks noChangeShapeType="1"/>
            </p:cNvSpPr>
            <p:nvPr/>
          </p:nvSpPr>
          <p:spPr bwMode="auto">
            <a:xfrm>
              <a:off x="2286000" y="2514600"/>
              <a:ext cx="1295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34" name="Line 82"/>
            <p:cNvSpPr>
              <a:spLocks noChangeShapeType="1"/>
            </p:cNvSpPr>
            <p:nvPr/>
          </p:nvSpPr>
          <p:spPr bwMode="auto">
            <a:xfrm>
              <a:off x="3657600" y="2514600"/>
              <a:ext cx="1066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35" name="Line 83"/>
            <p:cNvSpPr>
              <a:spLocks noChangeShapeType="1"/>
            </p:cNvSpPr>
            <p:nvPr/>
          </p:nvSpPr>
          <p:spPr bwMode="auto">
            <a:xfrm>
              <a:off x="4876800" y="19812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36" name="Line 84"/>
            <p:cNvSpPr>
              <a:spLocks noChangeShapeType="1"/>
            </p:cNvSpPr>
            <p:nvPr/>
          </p:nvSpPr>
          <p:spPr bwMode="auto">
            <a:xfrm>
              <a:off x="5562600" y="1981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37" name="Text Box 85"/>
            <p:cNvSpPr txBox="1">
              <a:spLocks noChangeArrowheads="1"/>
            </p:cNvSpPr>
            <p:nvPr/>
          </p:nvSpPr>
          <p:spPr bwMode="auto">
            <a:xfrm>
              <a:off x="914400" y="2209800"/>
              <a:ext cx="446088" cy="2746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N07</a:t>
              </a:r>
            </a:p>
          </p:txBody>
        </p:sp>
        <p:sp>
          <p:nvSpPr>
            <p:cNvPr id="45138" name="Text Box 86"/>
            <p:cNvSpPr txBox="1">
              <a:spLocks noChangeArrowheads="1"/>
            </p:cNvSpPr>
            <p:nvPr/>
          </p:nvSpPr>
          <p:spPr bwMode="auto">
            <a:xfrm>
              <a:off x="16764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N09</a:t>
              </a:r>
            </a:p>
          </p:txBody>
        </p:sp>
        <p:sp>
          <p:nvSpPr>
            <p:cNvPr id="45139" name="Text Box 87"/>
            <p:cNvSpPr txBox="1">
              <a:spLocks noChangeArrowheads="1"/>
            </p:cNvSpPr>
            <p:nvPr/>
          </p:nvSpPr>
          <p:spPr bwMode="auto">
            <a:xfrm>
              <a:off x="25908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N11</a:t>
              </a:r>
            </a:p>
          </p:txBody>
        </p:sp>
        <p:sp>
          <p:nvSpPr>
            <p:cNvPr id="45140" name="Text Box 88"/>
            <p:cNvSpPr txBox="1">
              <a:spLocks noChangeArrowheads="1"/>
            </p:cNvSpPr>
            <p:nvPr/>
          </p:nvSpPr>
          <p:spPr bwMode="auto">
            <a:xfrm>
              <a:off x="40386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N14</a:t>
              </a:r>
            </a:p>
          </p:txBody>
        </p:sp>
        <p:sp>
          <p:nvSpPr>
            <p:cNvPr id="45141" name="Text Box 89"/>
            <p:cNvSpPr txBox="1">
              <a:spLocks noChangeArrowheads="1"/>
            </p:cNvSpPr>
            <p:nvPr/>
          </p:nvSpPr>
          <p:spPr bwMode="auto">
            <a:xfrm>
              <a:off x="5029200" y="19050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N16</a:t>
              </a:r>
            </a:p>
          </p:txBody>
        </p:sp>
        <p:sp>
          <p:nvSpPr>
            <p:cNvPr id="45142" name="Text Box 90"/>
            <p:cNvSpPr txBox="1">
              <a:spLocks noChangeArrowheads="1"/>
            </p:cNvSpPr>
            <p:nvPr/>
          </p:nvSpPr>
          <p:spPr bwMode="auto">
            <a:xfrm>
              <a:off x="6019800" y="19050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N17</a:t>
              </a:r>
            </a:p>
          </p:txBody>
        </p:sp>
        <p:sp>
          <p:nvSpPr>
            <p:cNvPr id="45143" name="Text Box 91"/>
            <p:cNvSpPr txBox="1">
              <a:spLocks noChangeArrowheads="1"/>
            </p:cNvSpPr>
            <p:nvPr/>
          </p:nvSpPr>
          <p:spPr bwMode="auto">
            <a:xfrm>
              <a:off x="34290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N09</a:t>
              </a:r>
            </a:p>
          </p:txBody>
        </p:sp>
        <p:sp>
          <p:nvSpPr>
            <p:cNvPr id="45144" name="Text Box 76"/>
            <p:cNvSpPr txBox="1">
              <a:spLocks noChangeArrowheads="1"/>
            </p:cNvSpPr>
            <p:nvPr/>
          </p:nvSpPr>
          <p:spPr bwMode="auto">
            <a:xfrm>
              <a:off x="3886200" y="33528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MODIS</a:t>
              </a:r>
            </a:p>
          </p:txBody>
        </p:sp>
        <p:sp>
          <p:nvSpPr>
            <p:cNvPr id="45145" name="Rectangle 94" descr="Wide upward diagonal"/>
            <p:cNvSpPr>
              <a:spLocks noChangeArrowheads="1"/>
            </p:cNvSpPr>
            <p:nvPr/>
          </p:nvSpPr>
          <p:spPr bwMode="auto">
            <a:xfrm>
              <a:off x="6858000" y="3505200"/>
              <a:ext cx="14478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6" name="Rectangle 93" descr="Wide upward diagonal"/>
            <p:cNvSpPr>
              <a:spLocks noChangeArrowheads="1"/>
            </p:cNvSpPr>
            <p:nvPr/>
          </p:nvSpPr>
          <p:spPr bwMode="auto">
            <a:xfrm>
              <a:off x="7066110" y="3200400"/>
              <a:ext cx="207789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7" name="Rectangle 68"/>
            <p:cNvSpPr>
              <a:spLocks noChangeArrowheads="1"/>
            </p:cNvSpPr>
            <p:nvPr/>
          </p:nvSpPr>
          <p:spPr bwMode="auto">
            <a:xfrm>
              <a:off x="4926779" y="3200400"/>
              <a:ext cx="3682233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Terra</a:t>
              </a:r>
            </a:p>
          </p:txBody>
        </p:sp>
        <p:sp>
          <p:nvSpPr>
            <p:cNvPr id="45148" name="Rectangle 96"/>
            <p:cNvSpPr>
              <a:spLocks noChangeArrowheads="1"/>
            </p:cNvSpPr>
            <p:nvPr/>
          </p:nvSpPr>
          <p:spPr bwMode="auto">
            <a:xfrm>
              <a:off x="4724400" y="2895600"/>
              <a:ext cx="3048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5149" name="Rectangle 98"/>
            <p:cNvSpPr>
              <a:spLocks noChangeArrowheads="1"/>
            </p:cNvSpPr>
            <p:nvPr/>
          </p:nvSpPr>
          <p:spPr bwMode="auto">
            <a:xfrm>
              <a:off x="5638800" y="2590800"/>
              <a:ext cx="7620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50" name="Line 99"/>
            <p:cNvSpPr>
              <a:spLocks noChangeShapeType="1"/>
            </p:cNvSpPr>
            <p:nvPr/>
          </p:nvSpPr>
          <p:spPr bwMode="auto">
            <a:xfrm>
              <a:off x="56388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51" name="Rectangle 100"/>
            <p:cNvSpPr>
              <a:spLocks noChangeArrowheads="1"/>
            </p:cNvSpPr>
            <p:nvPr/>
          </p:nvSpPr>
          <p:spPr bwMode="auto">
            <a:xfrm>
              <a:off x="5867400" y="23622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N16</a:t>
              </a:r>
            </a:p>
          </p:txBody>
        </p:sp>
        <p:sp>
          <p:nvSpPr>
            <p:cNvPr id="45152" name="Rectangle 101" descr="Wide upward diagonal"/>
            <p:cNvSpPr>
              <a:spLocks noChangeArrowheads="1"/>
            </p:cNvSpPr>
            <p:nvPr/>
          </p:nvSpPr>
          <p:spPr bwMode="auto">
            <a:xfrm>
              <a:off x="6400800" y="2590800"/>
              <a:ext cx="990600" cy="228600"/>
            </a:xfrm>
            <a:prstGeom prst="rect">
              <a:avLst/>
            </a:prstGeom>
            <a:pattFill prst="wdUpDiag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53" name="AutoShape 105"/>
            <p:cNvSpPr>
              <a:spLocks noChangeArrowheads="1"/>
            </p:cNvSpPr>
            <p:nvPr/>
          </p:nvSpPr>
          <p:spPr bwMode="auto">
            <a:xfrm>
              <a:off x="5715000" y="2819400"/>
              <a:ext cx="152400" cy="685800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54" name="AutoShape 106"/>
            <p:cNvSpPr>
              <a:spLocks noChangeArrowheads="1"/>
            </p:cNvSpPr>
            <p:nvPr/>
          </p:nvSpPr>
          <p:spPr bwMode="auto">
            <a:xfrm>
              <a:off x="7696200" y="3733800"/>
              <a:ext cx="228600" cy="304800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55" name="Text Box 75"/>
            <p:cNvSpPr txBox="1">
              <a:spLocks noChangeArrowheads="1"/>
            </p:cNvSpPr>
            <p:nvPr/>
          </p:nvSpPr>
          <p:spPr bwMode="auto">
            <a:xfrm>
              <a:off x="2514600" y="2819400"/>
              <a:ext cx="22145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SPOT  VEGETATION</a:t>
              </a:r>
            </a:p>
          </p:txBody>
        </p:sp>
        <p:sp>
          <p:nvSpPr>
            <p:cNvPr id="45156" name="Rectangle 94" descr="Wide upward diagonal"/>
            <p:cNvSpPr>
              <a:spLocks noChangeArrowheads="1"/>
            </p:cNvSpPr>
            <p:nvPr/>
          </p:nvSpPr>
          <p:spPr bwMode="auto">
            <a:xfrm flipV="1">
              <a:off x="8609012" y="4038600"/>
              <a:ext cx="534987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57" name="Rectangle 94" descr="Wide upward diagonal"/>
            <p:cNvSpPr>
              <a:spLocks noChangeArrowheads="1"/>
            </p:cNvSpPr>
            <p:nvPr/>
          </p:nvSpPr>
          <p:spPr bwMode="auto">
            <a:xfrm>
              <a:off x="7696200" y="3505200"/>
              <a:ext cx="14478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58" name="Text Box 77"/>
            <p:cNvSpPr txBox="1">
              <a:spLocks noChangeArrowheads="1"/>
            </p:cNvSpPr>
            <p:nvPr/>
          </p:nvSpPr>
          <p:spPr bwMode="auto">
            <a:xfrm>
              <a:off x="7848600" y="4343400"/>
              <a:ext cx="7604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Times New Roman" charset="0"/>
                </a:rPr>
                <a:t>JPSS 1</a:t>
              </a:r>
            </a:p>
          </p:txBody>
        </p:sp>
        <p:sp>
          <p:nvSpPr>
            <p:cNvPr id="45159" name="Rectangle 94" descr="Wide upward diagonal"/>
            <p:cNvSpPr>
              <a:spLocks noChangeArrowheads="1"/>
            </p:cNvSpPr>
            <p:nvPr/>
          </p:nvSpPr>
          <p:spPr bwMode="auto">
            <a:xfrm>
              <a:off x="8839200" y="4419600"/>
              <a:ext cx="3048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60" name="Rectangle 101" descr="Wide upward diagonal"/>
            <p:cNvSpPr>
              <a:spLocks noChangeArrowheads="1"/>
            </p:cNvSpPr>
            <p:nvPr/>
          </p:nvSpPr>
          <p:spPr bwMode="auto">
            <a:xfrm>
              <a:off x="7696200" y="2209800"/>
              <a:ext cx="1447800" cy="228600"/>
            </a:xfrm>
            <a:prstGeom prst="rect">
              <a:avLst/>
            </a:prstGeom>
            <a:pattFill prst="wdUpDiag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61" name="Rectangle 98"/>
            <p:cNvSpPr>
              <a:spLocks noChangeArrowheads="1"/>
            </p:cNvSpPr>
            <p:nvPr/>
          </p:nvSpPr>
          <p:spPr bwMode="auto">
            <a:xfrm>
              <a:off x="6705600" y="2209800"/>
              <a:ext cx="9906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162" name="Text Box 7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8747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METOP</a:t>
              </a:r>
            </a:p>
          </p:txBody>
        </p:sp>
        <p:sp>
          <p:nvSpPr>
            <p:cNvPr id="45163" name="Rectangle 101"/>
            <p:cNvSpPr>
              <a:spLocks/>
            </p:cNvSpPr>
            <p:nvPr/>
          </p:nvSpPr>
          <p:spPr bwMode="auto">
            <a:xfrm>
              <a:off x="457200" y="4038600"/>
              <a:ext cx="4737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marL="41910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AVHRR (GAC) 1982-1999 + 2003-2006</a:t>
              </a: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MODIS (MO(Y)D09 CMG) 2000-present</a:t>
              </a: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VIIRS 2011 – 2025</a:t>
              </a: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SPOT VEGETATION 1999-2000</a:t>
              </a:r>
            </a:p>
            <a:p>
              <a:pPr marL="41910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Sentinel 3  2014 </a:t>
              </a:r>
            </a:p>
          </p:txBody>
        </p:sp>
        <p:sp>
          <p:nvSpPr>
            <p:cNvPr id="45164" name="Text Box 77"/>
            <p:cNvSpPr txBox="1">
              <a:spLocks noChangeArrowheads="1"/>
            </p:cNvSpPr>
            <p:nvPr/>
          </p:nvSpPr>
          <p:spPr bwMode="auto">
            <a:xfrm>
              <a:off x="6884988" y="4724400"/>
              <a:ext cx="10112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Sentinel 3</a:t>
              </a:r>
            </a:p>
          </p:txBody>
        </p:sp>
        <p:sp>
          <p:nvSpPr>
            <p:cNvPr id="45165" name="Rectangle 94" descr="Wide upward diagonal"/>
            <p:cNvSpPr>
              <a:spLocks noChangeArrowheads="1"/>
            </p:cNvSpPr>
            <p:nvPr/>
          </p:nvSpPr>
          <p:spPr bwMode="auto">
            <a:xfrm>
              <a:off x="8186738" y="4800600"/>
              <a:ext cx="957262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66" name="Rectangle 69"/>
            <p:cNvSpPr>
              <a:spLocks noChangeArrowheads="1"/>
            </p:cNvSpPr>
            <p:nvPr/>
          </p:nvSpPr>
          <p:spPr bwMode="auto">
            <a:xfrm>
              <a:off x="5217015" y="3505200"/>
              <a:ext cx="3391998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Aqua</a:t>
              </a:r>
            </a:p>
          </p:txBody>
        </p:sp>
      </p:grpSp>
      <p:sp>
        <p:nvSpPr>
          <p:cNvPr id="1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MODIS/VIIRS Science Team Meeting, June 6-June 10, Silver Spring, MD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5685038"/>
            <a:ext cx="857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</a:t>
            </a:r>
            <a:r>
              <a:rPr lang="en-US" u="sng" dirty="0" smtClean="0"/>
              <a:t>trusting</a:t>
            </a:r>
            <a:r>
              <a:rPr lang="en-US" dirty="0" smtClean="0"/>
              <a:t> that JPSS-1 will be added to the NASA Climate Data Record </a:t>
            </a:r>
          </a:p>
          <a:p>
            <a:r>
              <a:rPr lang="en-US" dirty="0" smtClean="0"/>
              <a:t>– with funding for 1) Inst. Cal, 2) Data processing, 3) Product continuity 4) Science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strength of the MODIS AM/PM Combination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67" y="1558598"/>
            <a:ext cx="866105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MODIS Terra is degrading </a:t>
            </a:r>
          </a:p>
          <a:p>
            <a:r>
              <a:rPr lang="en-US" dirty="0" smtClean="0"/>
              <a:t>In the next two years we we will potentially have 3 satellites with similar overpass times (Aqua, SNPP, JPSS1)</a:t>
            </a:r>
          </a:p>
          <a:p>
            <a:r>
              <a:rPr lang="en-US" dirty="0" smtClean="0"/>
              <a:t>SNPP and JPSS1 is planned ‘operational’ redundancy </a:t>
            </a:r>
          </a:p>
          <a:p>
            <a:r>
              <a:rPr lang="en-US" dirty="0" smtClean="0"/>
              <a:t>3 satellites would be excessive redundancy  </a:t>
            </a:r>
          </a:p>
          <a:p>
            <a:r>
              <a:rPr lang="en-US" dirty="0" smtClean="0"/>
              <a:t>For the land community, AM and PM provides several improved science algorithms (cloud cover) </a:t>
            </a:r>
          </a:p>
          <a:p>
            <a:r>
              <a:rPr lang="en-US" dirty="0" smtClean="0"/>
              <a:t>Explore moving Aqua to AM overpass</a:t>
            </a:r>
          </a:p>
          <a:p>
            <a:pPr lvl="1"/>
            <a:r>
              <a:rPr lang="en-US" dirty="0" smtClean="0"/>
              <a:t>As Aqua degrades SNPP will become the cal. gold standard</a:t>
            </a:r>
          </a:p>
          <a:p>
            <a:pPr lvl="1"/>
            <a:r>
              <a:rPr lang="en-US" dirty="0" smtClean="0"/>
              <a:t>Question of fuel use (lifetime reduction) to change orbit  </a:t>
            </a:r>
          </a:p>
          <a:p>
            <a:pPr lvl="1"/>
            <a:r>
              <a:rPr lang="en-US" dirty="0" smtClean="0"/>
              <a:t>Are there any other discipline objections 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5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893"/>
            <a:ext cx="8229600" cy="1143000"/>
          </a:xfrm>
        </p:spPr>
        <p:txBody>
          <a:bodyPr/>
          <a:lstStyle/>
          <a:p>
            <a:r>
              <a:rPr lang="en-US" dirty="0" smtClean="0"/>
              <a:t>This Meeting Format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30" y="1268893"/>
            <a:ext cx="8558092" cy="5344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Benefit for all to hear the calibration presentations and the HQ perspectives </a:t>
            </a:r>
          </a:p>
          <a:p>
            <a:r>
              <a:rPr lang="en-US" dirty="0" smtClean="0"/>
              <a:t>Some good multi-instrument science presentations </a:t>
            </a:r>
          </a:p>
          <a:p>
            <a:r>
              <a:rPr lang="en-US" dirty="0" smtClean="0"/>
              <a:t>Not much inter-disciplinary communication or cross fertilization</a:t>
            </a:r>
          </a:p>
          <a:p>
            <a:pPr lvl="1"/>
            <a:r>
              <a:rPr lang="en-US" dirty="0" smtClean="0"/>
              <a:t>Algorithm maintenance product status not so interesting across disciplines  </a:t>
            </a:r>
          </a:p>
          <a:p>
            <a:r>
              <a:rPr lang="en-US" dirty="0" smtClean="0"/>
              <a:t>For VIIRS Land we could have benefited from a two-day ‘working meeting’ developing the production</a:t>
            </a:r>
          </a:p>
          <a:p>
            <a:r>
              <a:rPr lang="en-US" dirty="0" smtClean="0"/>
              <a:t>Suggestion – one large meeting after selection – then devolve to discipline/instrument meetings – perhaps one overall science meeting at the end of the funding cycle to show results</a:t>
            </a:r>
          </a:p>
          <a:p>
            <a:r>
              <a:rPr lang="en-US" dirty="0" smtClean="0"/>
              <a:t>5 days ! </a:t>
            </a:r>
          </a:p>
        </p:txBody>
      </p:sp>
    </p:spTree>
    <p:extLst>
      <p:ext uri="{BB962C8B-B14F-4D97-AF65-F5344CB8AC3E}">
        <p14:creationId xmlns:p14="http://schemas.microsoft.com/office/powerpoint/2010/main" val="139721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52401"/>
            <a:ext cx="7924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Testing of MODIS Collection 6 implementation for VIIRS Surface Reflectance </a:t>
            </a:r>
            <a:r>
              <a:rPr lang="en-US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(coming up in AS 5000)</a:t>
            </a:r>
            <a:endParaRPr lang="en-US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95400"/>
            <a:ext cx="3326224" cy="443796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65"/>
          <a:stretch/>
        </p:blipFill>
        <p:spPr bwMode="auto">
          <a:xfrm>
            <a:off x="4724400" y="1295399"/>
            <a:ext cx="3060700" cy="4437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5733365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Performance </a:t>
            </a:r>
            <a:r>
              <a:rPr lang="en-US" dirty="0"/>
              <a:t>of the VIIRS </a:t>
            </a:r>
            <a:r>
              <a:rPr lang="en-US" dirty="0" smtClean="0"/>
              <a:t>Surface Reflectance </a:t>
            </a:r>
            <a:r>
              <a:rPr lang="en-US" dirty="0"/>
              <a:t>in the red band derived over AERONET sites for 2012 (Left side)and 2013 (right side).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7600" y="6426278"/>
            <a:ext cx="146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Vermote</a:t>
            </a:r>
            <a:r>
              <a:rPr lang="en-US" dirty="0" smtClean="0"/>
              <a:t> et 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610" y="563960"/>
            <a:ext cx="4199790" cy="2011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025" y="4735065"/>
            <a:ext cx="4272375" cy="2046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150" y="2645366"/>
            <a:ext cx="4252276" cy="20028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634198"/>
            <a:ext cx="4257199" cy="20656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4698063"/>
            <a:ext cx="4191371" cy="20568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721767"/>
            <a:ext cx="4282486" cy="20026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810000" y="639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E04F"/>
                </a:solidFill>
              </a:rPr>
              <a:t>High Quality</a:t>
            </a:r>
          </a:p>
          <a:p>
            <a:r>
              <a:rPr lang="en-US" sz="1200" dirty="0" smtClean="0">
                <a:solidFill>
                  <a:srgbClr val="CC00FF"/>
                </a:solidFill>
              </a:rPr>
              <a:t>Poor Quality (Backup </a:t>
            </a:r>
            <a:r>
              <a:rPr lang="en-US" sz="1200" dirty="0" err="1" smtClean="0">
                <a:solidFill>
                  <a:srgbClr val="CC00FF"/>
                </a:solidFill>
              </a:rPr>
              <a:t>Alg</a:t>
            </a:r>
            <a:r>
              <a:rPr lang="en-US" sz="1200" dirty="0" smtClean="0">
                <a:solidFill>
                  <a:srgbClr val="CC00FF"/>
                </a:solidFill>
              </a:rPr>
              <a:t>)</a:t>
            </a:r>
            <a:endParaRPr lang="en-US" sz="1200" dirty="0">
              <a:solidFill>
                <a:srgbClr val="CC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2145268"/>
            <a:ext cx="138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WSAlbedo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91000" y="4202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NBAR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038600" y="6183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95400" y="228600"/>
            <a:ext cx="88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4419" y="228600"/>
            <a:ext cx="152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VIIRS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450228" y="634198"/>
            <a:ext cx="253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May 2014 (DOY 132)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6582" y="6428418"/>
            <a:ext cx="886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Data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92276" y="6464373"/>
            <a:ext cx="212524" cy="3290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86200" y="4442936"/>
            <a:ext cx="243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M5-Red(0-0.3)</a:t>
            </a:r>
            <a:endParaRPr lang="en-US" sz="1400" b="1" dirty="0" smtClean="0">
              <a:latin typeface="+mj-lt"/>
            </a:endParaRPr>
          </a:p>
          <a:p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M4-Green </a:t>
            </a:r>
            <a:r>
              <a:rPr lang="en-US" sz="1400" b="1" dirty="0">
                <a:solidFill>
                  <a:srgbClr val="00B050"/>
                </a:solidFill>
                <a:latin typeface="+mj-lt"/>
              </a:rPr>
              <a:t>(0-0.3</a:t>
            </a:r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)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M3-Blue(0-0.3)</a:t>
            </a:r>
            <a:endParaRPr lang="en-US" sz="1400" b="1" dirty="0" smtClean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81400" y="2398165"/>
            <a:ext cx="2258103" cy="434656"/>
            <a:chOff x="6338544" y="5056291"/>
            <a:chExt cx="2428240" cy="537107"/>
          </a:xfrm>
        </p:grpSpPr>
        <p:pic>
          <p:nvPicPr>
            <p:cNvPr id="12" name="Picture 11"/>
            <p:cNvPicPr/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40" t="6925" r="3881" b="5351"/>
            <a:stretch/>
          </p:blipFill>
          <p:spPr bwMode="auto">
            <a:xfrm>
              <a:off x="6450485" y="5471796"/>
              <a:ext cx="2230568" cy="1216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338544" y="5056291"/>
              <a:ext cx="2428240" cy="494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0                            0.6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30317" y="6464373"/>
            <a:ext cx="126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Schaaf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27587" y="10760"/>
            <a:ext cx="434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BRDF, ALBEDO, NBAR Continuity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436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3449" y="883584"/>
            <a:ext cx="381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MODISLAI &amp; FPAR – 2016 UPDATE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pic>
        <p:nvPicPr>
          <p:cNvPr id="8" name="Picture 7" descr="Screen Shot 2016-06-04 at 10.1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152" y="6546"/>
            <a:ext cx="6369867" cy="1203648"/>
          </a:xfrm>
          <a:prstGeom prst="rect">
            <a:avLst/>
          </a:prstGeom>
        </p:spPr>
      </p:pic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40332"/>
            <a:ext cx="2133600" cy="365125"/>
          </a:xfrm>
        </p:spPr>
        <p:txBody>
          <a:bodyPr/>
          <a:lstStyle/>
          <a:p>
            <a:fld id="{C0137D2A-484A-FE43-821F-C39C504DA1E2}" type="slidenum">
              <a:rPr lang="en-US" smtClean="0"/>
              <a:t>4</a:t>
            </a:fld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553200" y="61403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37D2A-484A-FE43-821F-C39C504DA1E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1403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37D2A-484A-FE43-821F-C39C504DA1E2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2866880"/>
            <a:ext cx="5449473" cy="3837711"/>
            <a:chOff x="128365" y="3020289"/>
            <a:chExt cx="5449473" cy="3837711"/>
          </a:xfrm>
        </p:grpSpPr>
        <p:pic>
          <p:nvPicPr>
            <p:cNvPr id="12" name="Picture 11" descr="VIIRS-LAI-sH08eH14-sV01eV14-2013185-2013192.jpe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4434" y="3058509"/>
              <a:ext cx="1607998" cy="2961164"/>
            </a:xfrm>
            <a:prstGeom prst="rect">
              <a:avLst/>
            </a:prstGeom>
          </p:spPr>
        </p:pic>
        <p:pic>
          <p:nvPicPr>
            <p:cNvPr id="16" name="Picture 15" descr="MODIS-LAI-sH08eH14-sV01eV14-2013185-2013192.jpe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365" y="3058510"/>
              <a:ext cx="1607998" cy="2961164"/>
            </a:xfrm>
            <a:prstGeom prst="rect">
              <a:avLst/>
            </a:prstGeom>
          </p:spPr>
        </p:pic>
        <p:pic>
          <p:nvPicPr>
            <p:cNvPr id="18" name="Picture 17" descr="MODIS-LAI-sH08eH14-sV01eV14-2013185-2013192.jpe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6646" y="6153555"/>
              <a:ext cx="3145107" cy="25119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2700000">
              <a:off x="747877" y="6348646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0.0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2700000">
              <a:off x="944103" y="6348644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0.1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700000">
              <a:off x="1159097" y="6348648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0.3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2700000">
              <a:off x="1383838" y="6340770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0.5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700000">
              <a:off x="1764222" y="6332895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1.2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700000">
              <a:off x="1987012" y="6340771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1.6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700000">
              <a:off x="2179498" y="6345199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2.1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700000">
              <a:off x="2402488" y="6346271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2.8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700000">
              <a:off x="2632863" y="6348648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3.4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700000">
              <a:off x="2863432" y="6348647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4.4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700000">
              <a:off x="3065522" y="6340771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5.4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2700000">
              <a:off x="3272641" y="6348646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7.0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2700000">
              <a:off x="287484" y="6380234"/>
              <a:ext cx="496413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Water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700000">
              <a:off x="508026" y="6444736"/>
              <a:ext cx="60535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Non-Veg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31049" y="5967615"/>
              <a:ext cx="1831440" cy="24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Leaf Area Index (LAI)</a:t>
              </a:r>
              <a:endParaRPr lang="en-US" sz="1000" b="1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700000">
              <a:off x="1596487" y="6348648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0.8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5370" y="3064869"/>
              <a:ext cx="1129767" cy="24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MODIS Aqua C6</a:t>
              </a:r>
              <a:endParaRPr lang="en-US" sz="1000" b="1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26824" y="3067078"/>
              <a:ext cx="1129767" cy="24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VIIRS Prototype</a:t>
              </a:r>
              <a:endParaRPr lang="en-US" sz="1000" b="1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563306" y="3356387"/>
              <a:ext cx="524835" cy="2533696"/>
              <a:chOff x="5190327" y="2988961"/>
              <a:chExt cx="524835" cy="2533696"/>
            </a:xfrm>
          </p:grpSpPr>
          <p:pic>
            <p:nvPicPr>
              <p:cNvPr id="40" name="Picture 39" descr="VIIRS_MODIS_AbsDif-sH16eH23-sV05eV12-2013185-2013192.jpeg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4108509" y="4070779"/>
                <a:ext cx="2533696" cy="370060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459713" y="3173236"/>
                <a:ext cx="255449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3.0&lt;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424553" y="5061394"/>
                <a:ext cx="279298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-3.0&gt;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424553" y="4880939"/>
                <a:ext cx="237373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-2.5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416266" y="4698159"/>
                <a:ext cx="237373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-2.0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416266" y="4540237"/>
                <a:ext cx="237373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-1.5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424553" y="4362951"/>
                <a:ext cx="237373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-1.0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418845" y="4215638"/>
                <a:ext cx="237373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-0.5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439087" y="4035183"/>
                <a:ext cx="229112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 0.5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441127" y="3860690"/>
                <a:ext cx="229112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 1.0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32840" y="3686196"/>
                <a:ext cx="229112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 1.5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434475" y="3516584"/>
                <a:ext cx="229112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 2.0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434475" y="3347236"/>
                <a:ext cx="229112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 2.5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</p:grpSp>
        <p:pic>
          <p:nvPicPr>
            <p:cNvPr id="38" name="Picture 37" descr="VIIRS_MODIS_AbsDif-sH08eH14-sV01eV14-2013185-2013192.jpe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4952" y="3058509"/>
              <a:ext cx="1525341" cy="304744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209020" y="3020289"/>
              <a:ext cx="2368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Difference </a:t>
              </a:r>
            </a:p>
            <a:p>
              <a:pPr algn="just"/>
              <a:r>
                <a:rPr lang="en-US" sz="10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(VIIRS-MODIS)</a:t>
              </a:r>
              <a:endParaRPr lang="en-US" sz="1000" b="1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059711" y="3018989"/>
            <a:ext cx="4046076" cy="3294362"/>
            <a:chOff x="87" y="0"/>
            <a:chExt cx="8487296" cy="6910452"/>
          </a:xfrm>
        </p:grpSpPr>
        <p:pic>
          <p:nvPicPr>
            <p:cNvPr id="54" name="Picture 53" descr="VIIRS-QA-sH08eH14-sV01eV14-2013185-2013192.jpe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8931" y="0"/>
              <a:ext cx="2758452" cy="5066240"/>
            </a:xfrm>
            <a:prstGeom prst="rect">
              <a:avLst/>
            </a:prstGeom>
          </p:spPr>
        </p:pic>
        <p:pic>
          <p:nvPicPr>
            <p:cNvPr id="55" name="Picture 54" descr="MODIS-QA-sH08eH14-sV01eV14-2013185-2013192.jpeg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" y="0"/>
              <a:ext cx="2758452" cy="5066241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1916190" y="5066241"/>
              <a:ext cx="4541797" cy="1844211"/>
              <a:chOff x="679911" y="4990447"/>
              <a:chExt cx="4541797" cy="1844211"/>
            </a:xfrm>
          </p:grpSpPr>
          <p:pic>
            <p:nvPicPr>
              <p:cNvPr id="65" name="Picture 64" descr="MODIS-QA-sH08eH14-sV01eV14-2013185-2013192.jpeg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9911" y="5265235"/>
                <a:ext cx="4495046" cy="403887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 rot="2700000">
                <a:off x="2424577" y="5680268"/>
                <a:ext cx="667922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latin typeface="Cambria"/>
                    <a:cs typeface="Cambria"/>
                  </a:rPr>
                  <a:t>Main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2700000">
                <a:off x="3335869" y="5813135"/>
                <a:ext cx="1016278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err="1" smtClean="0">
                    <a:latin typeface="Cambria"/>
                    <a:cs typeface="Cambria"/>
                  </a:rPr>
                  <a:t>BackUp</a:t>
                </a:r>
                <a:r>
                  <a:rPr lang="en-US" sz="700" b="1" dirty="0" smtClean="0">
                    <a:latin typeface="Cambria"/>
                    <a:cs typeface="Cambria"/>
                  </a:rPr>
                  <a:t>-G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2700000">
                <a:off x="936653" y="5709327"/>
                <a:ext cx="775349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latin typeface="Cambria"/>
                    <a:cs typeface="Cambria"/>
                  </a:rPr>
                  <a:t>Water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2700000">
                <a:off x="1383113" y="5767512"/>
                <a:ext cx="909353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latin typeface="Cambria"/>
                    <a:cs typeface="Cambria"/>
                  </a:rPr>
                  <a:t>Non-Veg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59327" y="4990447"/>
                <a:ext cx="3864328" cy="36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000000"/>
                    </a:solidFill>
                    <a:latin typeface="Cambria"/>
                    <a:cs typeface="Cambria"/>
                  </a:rPr>
                  <a:t>Algorithm Quality Control (QC)</a:t>
                </a:r>
                <a:endParaRPr lang="en-US" sz="800" b="1" dirty="0">
                  <a:solidFill>
                    <a:srgbClr val="000000"/>
                  </a:solidFill>
                  <a:latin typeface="Cambria"/>
                  <a:cs typeface="Cambria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2700000">
                <a:off x="2872314" y="5741936"/>
                <a:ext cx="798258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latin typeface="Cambria"/>
                    <a:cs typeface="Cambria"/>
                  </a:rPr>
                  <a:t>Main-S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rot="2700000">
                <a:off x="3847588" y="5854287"/>
                <a:ext cx="1016278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err="1" smtClean="0">
                    <a:latin typeface="Cambria"/>
                    <a:cs typeface="Cambria"/>
                  </a:rPr>
                  <a:t>BackUp</a:t>
                </a:r>
                <a:r>
                  <a:rPr lang="en-US" sz="700" b="1" dirty="0" smtClean="0">
                    <a:latin typeface="Cambria"/>
                    <a:cs typeface="Cambria"/>
                  </a:rPr>
                  <a:t>-O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rot="2700000">
                <a:off x="4396908" y="6009859"/>
                <a:ext cx="1307919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latin typeface="Cambria"/>
                    <a:cs typeface="Cambria"/>
                  </a:rPr>
                  <a:t>Not-Retrieved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2700000">
                <a:off x="1928144" y="5778409"/>
                <a:ext cx="886595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latin typeface="Cambria"/>
                    <a:cs typeface="Cambria"/>
                  </a:rPr>
                  <a:t>No-Data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17870" y="10910"/>
              <a:ext cx="1938066" cy="36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MODIS Aqua C6</a:t>
              </a:r>
              <a:endParaRPr lang="en-US" sz="800" b="1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21643" y="14698"/>
              <a:ext cx="1938066" cy="36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VIIRS Prototype</a:t>
              </a:r>
              <a:endParaRPr lang="en-US" sz="800" b="1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pic>
          <p:nvPicPr>
            <p:cNvPr id="59" name="Picture 58" descr="MODIS-QA-sH08eH14-sV01eV14-2013185-2013192.jpeg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14779" y="122780"/>
              <a:ext cx="3249272" cy="2349631"/>
            </a:xfrm>
            <a:prstGeom prst="rect">
              <a:avLst/>
            </a:prstGeom>
          </p:spPr>
        </p:pic>
        <p:pic>
          <p:nvPicPr>
            <p:cNvPr id="60" name="Picture 59" descr="VIIRS-QA-sH08eH14-sV01eV14-2013185-2013192.jpeg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14779" y="2640816"/>
              <a:ext cx="3249272" cy="2349631"/>
            </a:xfrm>
            <a:prstGeom prst="rect">
              <a:avLst/>
            </a:prstGeom>
            <a:ln w="38100">
              <a:noFill/>
              <a:prstDash val="sysDot"/>
            </a:ln>
          </p:spPr>
        </p:pic>
        <p:sp>
          <p:nvSpPr>
            <p:cNvPr id="61" name="Rectangle 60"/>
            <p:cNvSpPr/>
            <p:nvPr/>
          </p:nvSpPr>
          <p:spPr>
            <a:xfrm>
              <a:off x="2607975" y="2640815"/>
              <a:ext cx="3256076" cy="2349631"/>
            </a:xfrm>
            <a:prstGeom prst="rect">
              <a:avLst/>
            </a:prstGeom>
            <a:noFill/>
            <a:ln w="34925" cmpd="sng">
              <a:solidFill>
                <a:srgbClr val="FF0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28291" y="122780"/>
              <a:ext cx="3256076" cy="2349631"/>
            </a:xfrm>
            <a:prstGeom prst="rect">
              <a:avLst/>
            </a:prstGeom>
            <a:noFill/>
            <a:ln w="38100" cmpd="sng">
              <a:solidFill>
                <a:srgbClr val="0000FF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61144" y="2445391"/>
              <a:ext cx="1298568" cy="1080712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35985" y="2445391"/>
              <a:ext cx="1298568" cy="1080712"/>
            </a:xfrm>
            <a:prstGeom prst="rect">
              <a:avLst/>
            </a:prstGeom>
            <a:noFill/>
            <a:ln w="38100" cmpd="sng">
              <a:solidFill>
                <a:srgbClr val="0000FF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129644" y="1425199"/>
            <a:ext cx="8976143" cy="1390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Global scale 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LAI/FPAR comparison </a:t>
            </a:r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between optimized VIIRS &amp; MODIS C6</a:t>
            </a:r>
          </a:p>
          <a:p>
            <a:pPr lvl="1"/>
            <a:r>
              <a:rPr lang="en-US" sz="1600" dirty="0" smtClean="0">
                <a:latin typeface="Cambria"/>
                <a:cs typeface="Cambria"/>
              </a:rPr>
              <a:t>Overall, comparable spatial distribution of LAI/FPAR &amp; spatial coverage</a:t>
            </a:r>
            <a:endParaRPr lang="en-US" sz="1600" dirty="0">
              <a:latin typeface="Cambria"/>
              <a:cs typeface="Cambria"/>
            </a:endParaRPr>
          </a:p>
          <a:p>
            <a:pPr lvl="1"/>
            <a:r>
              <a:rPr lang="en-US" sz="1600" dirty="0" smtClean="0">
                <a:latin typeface="Cambria"/>
                <a:cs typeface="Cambria"/>
              </a:rPr>
              <a:t>Larger discrepancies are mostly induced by algorithm path mismatch (i.e., Main vs. Backup)</a:t>
            </a:r>
          </a:p>
          <a:p>
            <a:pPr lvl="1"/>
            <a:r>
              <a:rPr lang="en-US" sz="1600" dirty="0" smtClean="0">
                <a:latin typeface="Cambria"/>
                <a:cs typeface="Cambria"/>
              </a:rPr>
              <a:t>Relatively higher uncertainty in dense forest can be another causal factor (i.e., saturation)</a:t>
            </a:r>
            <a:endParaRPr lang="en-US" sz="1600" dirty="0">
              <a:latin typeface="Cambria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7555" y="6406452"/>
            <a:ext cx="135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Myneni</a:t>
            </a:r>
            <a:r>
              <a:rPr lang="en-US" dirty="0" smtClean="0"/>
              <a:t> et 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4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-159371"/>
            <a:ext cx="7773338" cy="104039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NASA VIIRS Ice Surface Temp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338" y="6248415"/>
            <a:ext cx="6739693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MODIS/VIIRS Science Team Meeting, 6-10 June 2016 G. Riggs, M. </a:t>
            </a:r>
            <a:r>
              <a:rPr lang="en-US" dirty="0" err="1" smtClean="0">
                <a:solidFill>
                  <a:prstClr val="black"/>
                </a:solidFill>
              </a:rPr>
              <a:t>Tschudi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D.Hall</a:t>
            </a:r>
            <a:r>
              <a:rPr lang="en-US" dirty="0" smtClean="0">
                <a:solidFill>
                  <a:prstClr val="black"/>
                </a:solidFill>
              </a:rPr>
              <a:t>, M. Roman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70" y="772866"/>
            <a:ext cx="2636744" cy="5475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9946" y="1242446"/>
            <a:ext cx="488205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Initial </a:t>
            </a:r>
            <a:r>
              <a:rPr lang="en-US" sz="2000" dirty="0">
                <a:solidFill>
                  <a:prstClr val="black"/>
                </a:solidFill>
              </a:rPr>
              <a:t>code generated from MODIS code by NASA’s </a:t>
            </a:r>
            <a:r>
              <a:rPr lang="en-US" sz="2000" dirty="0" smtClean="0">
                <a:solidFill>
                  <a:prstClr val="black"/>
                </a:solidFill>
              </a:rPr>
              <a:t>Land Science </a:t>
            </a:r>
            <a:r>
              <a:rPr lang="en-US" sz="2000" dirty="0">
                <a:solidFill>
                  <a:prstClr val="black"/>
                </a:solidFill>
              </a:rPr>
              <a:t>Investigator-led Processing System </a:t>
            </a:r>
            <a:r>
              <a:rPr lang="en-US" sz="2000" dirty="0" smtClean="0">
                <a:solidFill>
                  <a:prstClr val="black"/>
                </a:solidFill>
              </a:rPr>
              <a:t>(LSIPS</a:t>
            </a:r>
            <a:r>
              <a:rPr lang="en-US" sz="2000" dirty="0">
                <a:solidFill>
                  <a:prstClr val="black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Code being updated for VIIRS (calibration coefficients,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New Quality Flags to be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Inter-comparison: MODIS, NCEP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Validation: </a:t>
            </a:r>
            <a:r>
              <a:rPr lang="en-US" sz="2000" dirty="0" err="1">
                <a:solidFill>
                  <a:prstClr val="black"/>
                </a:solidFill>
              </a:rPr>
              <a:t>IceBridge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smtClean="0">
                <a:solidFill>
                  <a:prstClr val="black"/>
                </a:solidFill>
              </a:rPr>
              <a:t>buoys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First draft of ATBD delivered Jan. 2016</a:t>
            </a: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sz="1400" i="1" dirty="0">
                <a:solidFill>
                  <a:prstClr val="black"/>
                </a:solidFill>
              </a:rPr>
              <a:t>Left: VIIRS IST (K) from the NASA VIIRS IST </a:t>
            </a:r>
            <a:r>
              <a:rPr lang="en-US" sz="1400" i="1" dirty="0" smtClean="0">
                <a:solidFill>
                  <a:prstClr val="black"/>
                </a:solidFill>
              </a:rPr>
              <a:t>product</a:t>
            </a:r>
          </a:p>
          <a:p>
            <a:r>
              <a:rPr lang="en-US" sz="1400" i="1" dirty="0" smtClean="0">
                <a:solidFill>
                  <a:prstClr val="black"/>
                </a:solidFill>
              </a:rPr>
              <a:t>	uses new calibration coefficients from J. Key</a:t>
            </a:r>
            <a:endParaRPr lang="en-US" sz="1400" i="1" dirty="0">
              <a:solidFill>
                <a:prstClr val="black"/>
              </a:solidFill>
            </a:endParaRPr>
          </a:p>
          <a:p>
            <a:pPr lvl="1"/>
            <a:r>
              <a:rPr lang="en-US" sz="1400" i="1" dirty="0" smtClean="0">
                <a:solidFill>
                  <a:prstClr val="black"/>
                </a:solidFill>
              </a:rPr>
              <a:t>	Sept </a:t>
            </a:r>
            <a:r>
              <a:rPr lang="en-US" sz="1400" i="1" dirty="0">
                <a:solidFill>
                  <a:prstClr val="black"/>
                </a:solidFill>
              </a:rPr>
              <a:t>12, 2014, 21:10 UTC</a:t>
            </a:r>
          </a:p>
          <a:p>
            <a:pPr lvl="1"/>
            <a:r>
              <a:rPr lang="en-US" sz="1400" i="1" dirty="0" smtClean="0">
                <a:solidFill>
                  <a:prstClr val="black"/>
                </a:solidFill>
              </a:rPr>
              <a:t>	Beaufort </a:t>
            </a:r>
            <a:r>
              <a:rPr lang="en-US" sz="1400" i="1" dirty="0">
                <a:solidFill>
                  <a:prstClr val="black"/>
                </a:solidFill>
              </a:rPr>
              <a:t>Sea, AK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6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/>
              <a:t>Improved Satellite Mapping of </a:t>
            </a:r>
            <a:r>
              <a:rPr lang="en-US" sz="3600" i="1" dirty="0"/>
              <a:t>A</a:t>
            </a:r>
            <a:r>
              <a:rPr lang="en-US" sz="3600" i="1" dirty="0" smtClean="0"/>
              <a:t>ctive Fires </a:t>
            </a:r>
            <a:br>
              <a:rPr lang="en-US" sz="3600" i="1" dirty="0" smtClean="0"/>
            </a:br>
            <a:r>
              <a:rPr lang="en-US" sz="3600" i="1" dirty="0" smtClean="0"/>
              <a:t>Using VIIRS 375m Data</a:t>
            </a:r>
            <a:endParaRPr lang="en-US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34049" y="1888200"/>
            <a:ext cx="237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S-NPP/VIIRS 375m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4617" y="1888200"/>
            <a:ext cx="237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Aqua/MODIS 1km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F067-B6E3-AB43-BCDC-C519002C9A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Sydney2013_MOD_Aqua_coord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25" y="2254069"/>
            <a:ext cx="4243163" cy="3969698"/>
          </a:xfrm>
          <a:prstGeom prst="rect">
            <a:avLst/>
          </a:prstGeom>
        </p:spPr>
      </p:pic>
      <p:pic>
        <p:nvPicPr>
          <p:cNvPr id="10" name="Picture 9" descr="Sydney2013_Iband_coord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801" y="2254068"/>
            <a:ext cx="4243164" cy="3969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0368" y="6464684"/>
            <a:ext cx="160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Schroeder et 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Maturity Slide </a:t>
            </a:r>
          </a:p>
          <a:p>
            <a:r>
              <a:rPr lang="en-US" dirty="0" smtClean="0"/>
              <a:t>Schedule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900"/>
            <a:ext cx="9144000" cy="6657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2126" y="1716287"/>
            <a:ext cx="5594515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products still in HDF 4 </a:t>
            </a:r>
          </a:p>
          <a:p>
            <a:r>
              <a:rPr lang="en-US" sz="2400" dirty="0" smtClean="0"/>
              <a:t>Need to transition to HDF 5  - Conversion may cause c. 6 week  delay in BRDF Suite and LAI /FPAR – land team working together through the conversion issues</a:t>
            </a:r>
          </a:p>
          <a:p>
            <a:endParaRPr lang="en-US" sz="2400" dirty="0"/>
          </a:p>
          <a:p>
            <a:r>
              <a:rPr lang="en-US" sz="2400" dirty="0" smtClean="0"/>
              <a:t>Land DAAC provided </a:t>
            </a:r>
            <a:r>
              <a:rPr lang="en-US" sz="2400" dirty="0" err="1" smtClean="0"/>
              <a:t>overguide</a:t>
            </a:r>
            <a:r>
              <a:rPr lang="en-US" sz="2400" dirty="0" smtClean="0"/>
              <a:t> to convert to HDF 5 compatible tools to minimize user impact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607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Example Operational Application – WFDSS</a:t>
            </a:r>
            <a:br>
              <a:rPr lang="en-US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u="none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(http://wfdss.usgs.gov)</a:t>
            </a:r>
            <a:endParaRPr lang="en-US" dirty="0"/>
          </a:p>
        </p:txBody>
      </p:sp>
      <p:pic>
        <p:nvPicPr>
          <p:cNvPr id="228356" name="Picture 4" descr="Inline image 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238" y="990600"/>
            <a:ext cx="915223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2186" y="1828800"/>
            <a:ext cx="9055614" cy="10668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8275" indent="-16827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Wildland Fire Decision Support System (WFDSS)</a:t>
            </a:r>
          </a:p>
          <a:p>
            <a:pPr marL="168275" indent="-168275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Computes probability of maximum fire spread from a known ignition point/perimeter under various scenarios</a:t>
            </a:r>
          </a:p>
          <a:p>
            <a:pPr marL="168275" indent="-168275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Help managers determine an “Appropriate Management Response” to fires from a strategic and tactical stand point and prescribe adequate resources for fire containment.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1018" y="4572000"/>
            <a:ext cx="3311782" cy="170816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Fire spread probability output using extent of VIIRS 375m active fire detections to initialize fire spread probability model.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Output represents the probability of fire spread over 14 days.</a:t>
            </a:r>
          </a:p>
        </p:txBody>
      </p:sp>
    </p:spTree>
    <p:extLst>
      <p:ext uri="{BB962C8B-B14F-4D97-AF65-F5344CB8AC3E}">
        <p14:creationId xmlns:p14="http://schemas.microsoft.com/office/powerpoint/2010/main" val="205149872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519"/>
            <a:ext cx="8229600" cy="1143000"/>
          </a:xfrm>
        </p:spPr>
        <p:txBody>
          <a:bodyPr/>
          <a:lstStyle/>
          <a:p>
            <a:r>
              <a:rPr lang="en-US" dirty="0" smtClean="0"/>
              <a:t>Land Product Validation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385" y="768882"/>
            <a:ext cx="8718261" cy="5901757"/>
          </a:xfrm>
        </p:spPr>
        <p:txBody>
          <a:bodyPr>
            <a:noAutofit/>
          </a:bodyPr>
          <a:lstStyle/>
          <a:p>
            <a:r>
              <a:rPr lang="en-US" sz="2400" dirty="0" smtClean="0"/>
              <a:t>General decrease in NASA Land Validation funding since EOS </a:t>
            </a:r>
          </a:p>
          <a:p>
            <a:r>
              <a:rPr lang="en-US" sz="2400" dirty="0" smtClean="0"/>
              <a:t>Land Strategy to leverage international efforts – coordination through CEOS LPV (Roman - chair)</a:t>
            </a:r>
          </a:p>
          <a:p>
            <a:pPr lvl="1"/>
            <a:r>
              <a:rPr lang="en-US" sz="1600" dirty="0" smtClean="0"/>
              <a:t>Also important for equivalent international land products to be validated </a:t>
            </a:r>
          </a:p>
          <a:p>
            <a:pPr lvl="1"/>
            <a:r>
              <a:rPr lang="en-US" sz="1600" dirty="0"/>
              <a:t>U</a:t>
            </a:r>
            <a:r>
              <a:rPr lang="en-US" sz="1600" dirty="0" smtClean="0"/>
              <a:t>se the same protocols and reporting (RS community agenda)</a:t>
            </a:r>
          </a:p>
          <a:p>
            <a:pPr lvl="1"/>
            <a:r>
              <a:rPr lang="en-US" sz="1600" dirty="0" smtClean="0"/>
              <a:t>CEOS LPV adoption of MODIS Validation Terminology</a:t>
            </a:r>
          </a:p>
          <a:p>
            <a:pPr lvl="1"/>
            <a:r>
              <a:rPr lang="en-US" sz="1600" dirty="0" smtClean="0"/>
              <a:t>Developing Joint Agency approaches   </a:t>
            </a:r>
          </a:p>
          <a:p>
            <a:r>
              <a:rPr lang="en-US" sz="2400" dirty="0" smtClean="0"/>
              <a:t>MODIS Validation has had significant funding over the years </a:t>
            </a:r>
          </a:p>
          <a:p>
            <a:pPr lvl="1"/>
            <a:r>
              <a:rPr lang="en-US" sz="1600" dirty="0" smtClean="0"/>
              <a:t>All products at Stage 2 - Some products at or near Stage 3 (SR, Fire, ....... ) </a:t>
            </a:r>
          </a:p>
          <a:p>
            <a:pPr lvl="1"/>
            <a:r>
              <a:rPr lang="en-US" sz="1600" i="1" dirty="0" smtClean="0"/>
              <a:t>Web sites are being brought up to date </a:t>
            </a:r>
          </a:p>
          <a:p>
            <a:r>
              <a:rPr lang="en-US" sz="2400" dirty="0" smtClean="0"/>
              <a:t>NOAA VIIRS Products undergo validation - linked to their operational status</a:t>
            </a:r>
          </a:p>
          <a:p>
            <a:r>
              <a:rPr lang="en-US" sz="2400" dirty="0" smtClean="0"/>
              <a:t>NASA VIIRS Validation (focus on major uncertainties) </a:t>
            </a:r>
          </a:p>
          <a:p>
            <a:pPr lvl="1"/>
            <a:r>
              <a:rPr lang="en-US" sz="1800" dirty="0" smtClean="0"/>
              <a:t>Community expectation of Stage 2 Validation </a:t>
            </a:r>
          </a:p>
          <a:p>
            <a:pPr lvl="1"/>
            <a:r>
              <a:rPr lang="en-US" sz="1600" dirty="0" smtClean="0"/>
              <a:t>Working with NOAA VIIRS Validation efforts as appropriate</a:t>
            </a:r>
          </a:p>
          <a:p>
            <a:pPr lvl="1"/>
            <a:r>
              <a:rPr lang="en-US" sz="1600" dirty="0" smtClean="0"/>
              <a:t>Interacting with national/international networks (e.g. via LPV) – BSRN, NEON, NPN</a:t>
            </a:r>
          </a:p>
          <a:p>
            <a:pPr lvl="1"/>
            <a:r>
              <a:rPr lang="en-US" sz="1600" dirty="0" smtClean="0"/>
              <a:t>GSFC </a:t>
            </a:r>
            <a:r>
              <a:rPr lang="en-US" sz="1600" dirty="0" err="1" smtClean="0"/>
              <a:t>sUAS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9751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TBS_BlackTemplate">
  <a:themeElements>
    <a:clrScheme name="MTBS_Black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TBS_Black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TBS_Black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1750</Words>
  <Application>Microsoft Macintosh PowerPoint</Application>
  <PresentationFormat>On-screen Show (4:3)</PresentationFormat>
  <Paragraphs>266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MTBS_BlackTemplate</vt:lpstr>
      <vt:lpstr>Default Design</vt:lpstr>
      <vt:lpstr>1_Office Theme</vt:lpstr>
      <vt:lpstr>2_Office Theme</vt:lpstr>
      <vt:lpstr>VIIRS Land Discipline Report-back  </vt:lpstr>
      <vt:lpstr>PowerPoint Presentation</vt:lpstr>
      <vt:lpstr>PowerPoint Presentation</vt:lpstr>
      <vt:lpstr>PowerPoint Presentation</vt:lpstr>
      <vt:lpstr>NASA VIIRS Ice Surface Temp</vt:lpstr>
      <vt:lpstr>Improved Satellite Mapping of Active Fires  Using VIIRS 375m Data</vt:lpstr>
      <vt:lpstr>VIIRS </vt:lpstr>
      <vt:lpstr>Example Operational Application – WFDSS (http://wfdss.usgs.gov)</vt:lpstr>
      <vt:lpstr>Land Product Validation </vt:lpstr>
      <vt:lpstr>Considering Changing Projection ? </vt:lpstr>
      <vt:lpstr>VIIRS Land Cover Issue  </vt:lpstr>
      <vt:lpstr>NOAA Operational VIIRS Land Product Status</vt:lpstr>
      <vt:lpstr>Documentation and User Community Guidance  </vt:lpstr>
      <vt:lpstr>PowerPoint Presentation</vt:lpstr>
      <vt:lpstr>The strength of the MODIS AM/PM Combination  </vt:lpstr>
      <vt:lpstr>This Meeting Format 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Discipline Report-back </dc:title>
  <dc:creator>Chris Justice</dc:creator>
  <cp:lastModifiedBy>Maccherone , Brandon F. (GSFC-619.0)[SCIENCE SYSTEMS AND APPLICATIONS INC]</cp:lastModifiedBy>
  <cp:revision>34</cp:revision>
  <dcterms:created xsi:type="dcterms:W3CDTF">2016-06-08T13:55:46Z</dcterms:created>
  <dcterms:modified xsi:type="dcterms:W3CDTF">2016-06-14T14:56:38Z</dcterms:modified>
</cp:coreProperties>
</file>