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4"/>
  </p:notesMasterIdLst>
  <p:sldIdLst>
    <p:sldId id="256" r:id="rId2"/>
    <p:sldId id="301" r:id="rId3"/>
    <p:sldId id="304" r:id="rId4"/>
    <p:sldId id="288" r:id="rId5"/>
    <p:sldId id="272" r:id="rId6"/>
    <p:sldId id="273" r:id="rId7"/>
    <p:sldId id="274" r:id="rId8"/>
    <p:sldId id="275" r:id="rId9"/>
    <p:sldId id="276" r:id="rId10"/>
    <p:sldId id="277" r:id="rId11"/>
    <p:sldId id="278" r:id="rId12"/>
    <p:sldId id="279" r:id="rId13"/>
    <p:sldId id="280" r:id="rId14"/>
    <p:sldId id="271" r:id="rId15"/>
    <p:sldId id="257" r:id="rId16"/>
    <p:sldId id="258" r:id="rId17"/>
    <p:sldId id="259" r:id="rId18"/>
    <p:sldId id="260" r:id="rId19"/>
    <p:sldId id="302" r:id="rId20"/>
    <p:sldId id="292" r:id="rId21"/>
    <p:sldId id="293" r:id="rId22"/>
    <p:sldId id="294" r:id="rId23"/>
    <p:sldId id="295" r:id="rId24"/>
    <p:sldId id="303" r:id="rId25"/>
    <p:sldId id="298" r:id="rId26"/>
    <p:sldId id="297" r:id="rId27"/>
    <p:sldId id="299" r:id="rId28"/>
    <p:sldId id="285" r:id="rId29"/>
    <p:sldId id="286" r:id="rId30"/>
    <p:sldId id="287" r:id="rId31"/>
    <p:sldId id="289" r:id="rId32"/>
    <p:sldId id="305" r:id="rId33"/>
    <p:sldId id="306" r:id="rId34"/>
    <p:sldId id="307" r:id="rId35"/>
    <p:sldId id="308" r:id="rId36"/>
    <p:sldId id="309" r:id="rId37"/>
    <p:sldId id="310" r:id="rId38"/>
    <p:sldId id="281" r:id="rId39"/>
    <p:sldId id="282" r:id="rId40"/>
    <p:sldId id="283" r:id="rId41"/>
    <p:sldId id="264" r:id="rId42"/>
    <p:sldId id="284"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62" autoAdjust="0"/>
    <p:restoredTop sz="86146" autoAdjust="0"/>
  </p:normalViewPr>
  <p:slideViewPr>
    <p:cSldViewPr snapToGrid="0">
      <p:cViewPr varScale="1">
        <p:scale>
          <a:sx n="63" d="100"/>
          <a:sy n="63" d="100"/>
        </p:scale>
        <p:origin x="-1590" y="-10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4FF645-A583-4A16-A842-6FD3B09B41D7}" type="datetimeFigureOut">
              <a:rPr lang="en-US" smtClean="0"/>
              <a:t>6/14/16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7473FC-8BD5-4FCA-82C7-9D43088C9711}" type="slidenum">
              <a:rPr lang="en-US" smtClean="0"/>
              <a:t>‹#›</a:t>
            </a:fld>
            <a:endParaRPr lang="en-US"/>
          </a:p>
        </p:txBody>
      </p:sp>
    </p:spTree>
    <p:extLst>
      <p:ext uri="{BB962C8B-B14F-4D97-AF65-F5344CB8AC3E}">
        <p14:creationId xmlns:p14="http://schemas.microsoft.com/office/powerpoint/2010/main" val="4254771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(Left) 2014 PIC average image (Right)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(upper left) Most ubiquitous species, </a:t>
            </a:r>
            <a:r>
              <a:rPr lang="en-US" sz="1200" i="1" kern="1200" dirty="0" err="1" smtClean="0">
                <a:solidFill>
                  <a:schemeClr val="tx1"/>
                </a:solidFill>
                <a:effectLst/>
                <a:latin typeface="+mn-lt"/>
                <a:ea typeface="+mn-ea"/>
                <a:cs typeface="+mn-cs"/>
              </a:rPr>
              <a:t>Emiliania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huxleyi</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this</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a:t>
            </a:r>
            <a:r>
              <a:rPr lang="en-US" sz="1200" i="1" kern="1200" dirty="0" err="1" smtClean="0">
                <a:solidFill>
                  <a:schemeClr val="tx1"/>
                </a:solidFill>
                <a:effectLst/>
                <a:latin typeface="+mn-lt"/>
                <a:ea typeface="+mn-ea"/>
                <a:cs typeface="+mn-cs"/>
              </a:rPr>
              <a:t>Gephyrocapsa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oceanica</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been cultured extensively and their life-cycle is well worked out (</a:t>
            </a:r>
            <a:r>
              <a:rPr lang="en-US" sz="1200" kern="1200" dirty="0" err="1" smtClean="0">
                <a:solidFill>
                  <a:schemeClr val="tx1"/>
                </a:solidFill>
                <a:effectLst/>
                <a:latin typeface="+mn-lt"/>
                <a:ea typeface="+mn-ea"/>
                <a:cs typeface="+mn-cs"/>
              </a:rPr>
              <a:t>Klaveness</a:t>
            </a:r>
            <a:r>
              <a:rPr lang="en-US" sz="1200" kern="1200" dirty="0" smtClean="0">
                <a:solidFill>
                  <a:schemeClr val="tx1"/>
                </a:solidFill>
                <a:effectLst/>
                <a:latin typeface="+mn-lt"/>
                <a:ea typeface="+mn-ea"/>
                <a:cs typeface="+mn-cs"/>
              </a:rPr>
              <a:t> 1972, Green et al 1996, </a:t>
            </a:r>
            <a:r>
              <a:rPr lang="en-US" sz="1200" kern="1200" dirty="0" err="1" smtClean="0">
                <a:solidFill>
                  <a:schemeClr val="tx1"/>
                </a:solidFill>
                <a:effectLst/>
                <a:latin typeface="+mn-lt"/>
                <a:ea typeface="+mn-ea"/>
                <a:cs typeface="+mn-cs"/>
              </a:rPr>
              <a:t>Houdan</a:t>
            </a:r>
            <a:r>
              <a:rPr lang="en-US" sz="1200" kern="1200" dirty="0" smtClean="0">
                <a:solidFill>
                  <a:schemeClr val="tx1"/>
                </a:solidFill>
                <a:effectLst/>
                <a:latin typeface="+mn-lt"/>
                <a:ea typeface="+mn-ea"/>
                <a:cs typeface="+mn-cs"/>
              </a:rPr>
              <a:t> et al. in press). The dominant phase is diploid, non-motile and usually </a:t>
            </a:r>
            <a:r>
              <a:rPr lang="en-US" sz="1200" kern="1200" dirty="0" err="1" smtClean="0">
                <a:solidFill>
                  <a:schemeClr val="tx1"/>
                </a:solidFill>
                <a:effectLst/>
                <a:latin typeface="+mn-lt"/>
                <a:ea typeface="+mn-ea"/>
                <a:cs typeface="+mn-cs"/>
              </a:rPr>
              <a:t>heterococcolith</a:t>
            </a:r>
            <a:r>
              <a:rPr lang="en-US" sz="1200" kern="1200" dirty="0" smtClean="0">
                <a:solidFill>
                  <a:schemeClr val="tx1"/>
                </a:solidFill>
                <a:effectLst/>
                <a:latin typeface="+mn-lt"/>
                <a:ea typeface="+mn-ea"/>
                <a:cs typeface="+mn-cs"/>
              </a:rPr>
              <a:t>-bearing (= C-cells), although naked mutants often occur in culture (= N-cells). The alternate phase is haploid, scale-bearing and motile (= S-cells). There is no </a:t>
            </a:r>
            <a:r>
              <a:rPr lang="en-US" sz="1200" kern="1200" dirty="0" err="1" smtClean="0">
                <a:solidFill>
                  <a:schemeClr val="tx1"/>
                </a:solidFill>
                <a:effectLst/>
                <a:latin typeface="+mn-lt"/>
                <a:ea typeface="+mn-ea"/>
                <a:cs typeface="+mn-cs"/>
              </a:rPr>
              <a:t>holococcolith</a:t>
            </a:r>
            <a:r>
              <a:rPr lang="en-US" sz="1200" kern="1200" dirty="0" smtClean="0">
                <a:solidFill>
                  <a:schemeClr val="tx1"/>
                </a:solidFill>
                <a:effectLst/>
                <a:latin typeface="+mn-lt"/>
                <a:ea typeface="+mn-ea"/>
                <a:cs typeface="+mn-cs"/>
              </a:rPr>
              <a:t> stage.</a:t>
            </a:r>
          </a:p>
          <a:p>
            <a:r>
              <a:rPr lang="en-US" sz="1200" b="1" kern="1200" dirty="0" err="1" smtClean="0">
                <a:solidFill>
                  <a:schemeClr val="tx1"/>
                </a:solidFill>
                <a:effectLst/>
                <a:latin typeface="+mn-lt"/>
                <a:ea typeface="+mn-ea"/>
                <a:cs typeface="+mn-cs"/>
              </a:rPr>
              <a:t>Coccolith</a:t>
            </a:r>
            <a:r>
              <a:rPr lang="en-US" sz="1200" b="1" kern="1200" dirty="0" smtClean="0">
                <a:solidFill>
                  <a:schemeClr val="tx1"/>
                </a:solidFill>
                <a:effectLst/>
                <a:latin typeface="+mn-lt"/>
                <a:ea typeface="+mn-ea"/>
                <a:cs typeface="+mn-cs"/>
              </a:rPr>
              <a:t> structure: </a:t>
            </a:r>
            <a:r>
              <a:rPr lang="en-US" sz="1200" kern="1200" dirty="0" err="1" smtClean="0">
                <a:solidFill>
                  <a:schemeClr val="tx1"/>
                </a:solidFill>
                <a:effectLst/>
                <a:latin typeface="+mn-lt"/>
                <a:ea typeface="+mn-ea"/>
                <a:cs typeface="+mn-cs"/>
              </a:rPr>
              <a:t>Coccoliths</a:t>
            </a:r>
            <a:r>
              <a:rPr lang="en-US" sz="1200" kern="1200" dirty="0" smtClean="0">
                <a:solidFill>
                  <a:schemeClr val="tx1"/>
                </a:solidFill>
                <a:effectLst/>
                <a:latin typeface="+mn-lt"/>
                <a:ea typeface="+mn-ea"/>
                <a:cs typeface="+mn-cs"/>
              </a:rPr>
              <a:t> are </a:t>
            </a:r>
            <a:r>
              <a:rPr lang="en-US" sz="1200" kern="1200" dirty="0" err="1" smtClean="0">
                <a:solidFill>
                  <a:schemeClr val="tx1"/>
                </a:solidFill>
                <a:effectLst/>
                <a:latin typeface="+mn-lt"/>
                <a:ea typeface="+mn-ea"/>
                <a:cs typeface="+mn-cs"/>
              </a:rPr>
              <a:t>placoliths</a:t>
            </a:r>
            <a:r>
              <a:rPr lang="en-US" sz="1200" kern="1200" dirty="0" smtClean="0">
                <a:solidFill>
                  <a:schemeClr val="tx1"/>
                </a:solidFill>
                <a:effectLst/>
                <a:latin typeface="+mn-lt"/>
                <a:ea typeface="+mn-ea"/>
                <a:cs typeface="+mn-cs"/>
              </a:rPr>
              <a:t> with </a:t>
            </a:r>
            <a:r>
              <a:rPr lang="en-US" sz="1200" i="1" kern="1200" dirty="0" err="1" smtClean="0">
                <a:solidFill>
                  <a:schemeClr val="tx1"/>
                </a:solidFill>
                <a:effectLst/>
                <a:latin typeface="+mn-lt"/>
                <a:ea typeface="+mn-ea"/>
                <a:cs typeface="+mn-cs"/>
              </a:rPr>
              <a:t>Emiliania</a:t>
            </a:r>
            <a:r>
              <a:rPr lang="en-US" sz="1200" kern="1200" dirty="0" smtClean="0">
                <a:solidFill>
                  <a:schemeClr val="tx1"/>
                </a:solidFill>
                <a:effectLst/>
                <a:latin typeface="+mn-lt"/>
                <a:ea typeface="+mn-ea"/>
                <a:cs typeface="+mn-cs"/>
              </a:rPr>
              <a:t>-type structure,</a:t>
            </a:r>
          </a:p>
          <a:p>
            <a:r>
              <a:rPr lang="en-US" sz="1200" kern="1200" dirty="0" smtClean="0">
                <a:solidFill>
                  <a:schemeClr val="tx1"/>
                </a:solidFill>
                <a:effectLst/>
                <a:latin typeface="+mn-lt"/>
                <a:ea typeface="+mn-ea"/>
                <a:cs typeface="+mn-cs"/>
              </a:rPr>
              <a:t>	b  (upper right) </a:t>
            </a:r>
            <a:r>
              <a:rPr lang="en-US" sz="1200" i="1" kern="1200" dirty="0" err="1" smtClean="0">
                <a:solidFill>
                  <a:schemeClr val="tx1"/>
                </a:solidFill>
                <a:effectLst/>
                <a:latin typeface="+mn-lt"/>
                <a:ea typeface="+mn-ea"/>
                <a:cs typeface="+mn-cs"/>
              </a:rPr>
              <a:t>Ophiaster</a:t>
            </a:r>
            <a:r>
              <a:rPr lang="en-US" sz="1200" i="1" kern="1200" dirty="0" smtClean="0">
                <a:solidFill>
                  <a:schemeClr val="tx1"/>
                </a:solidFill>
                <a:effectLst/>
                <a:latin typeface="+mn-lt"/>
                <a:ea typeface="+mn-ea"/>
                <a:cs typeface="+mn-cs"/>
              </a:rPr>
              <a:t> sp.</a:t>
            </a:r>
            <a:r>
              <a:rPr lang="en-US" sz="1200" kern="1200" dirty="0" smtClean="0">
                <a:solidFill>
                  <a:schemeClr val="tx1"/>
                </a:solidFill>
                <a:effectLst/>
                <a:latin typeface="+mn-lt"/>
                <a:ea typeface="+mn-ea"/>
                <a:cs typeface="+mn-cs"/>
              </a:rPr>
              <a:t> Appendages formed from strings of highly modified </a:t>
            </a:r>
            <a:r>
              <a:rPr lang="en-US" sz="1200" kern="1200" dirty="0" err="1" smtClean="0">
                <a:solidFill>
                  <a:schemeClr val="tx1"/>
                </a:solidFill>
                <a:effectLst/>
                <a:latin typeface="+mn-lt"/>
                <a:ea typeface="+mn-ea"/>
                <a:cs typeface="+mn-cs"/>
              </a:rPr>
              <a:t>antapical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coccoliths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osteoliths</a:t>
            </a:r>
            <a:r>
              <a:rPr lang="en-US" sz="1200" kern="1200" dirty="0" smtClean="0">
                <a:solidFill>
                  <a:schemeClr val="tx1"/>
                </a:solidFill>
                <a:effectLst/>
                <a:latin typeface="+mn-lt"/>
                <a:ea typeface="+mn-ea"/>
                <a:cs typeface="+mn-cs"/>
              </a:rPr>
              <a:t>). The appendages have some similarity to those of </a:t>
            </a:r>
            <a:r>
              <a:rPr lang="en-US" sz="1200" i="1" kern="1200" dirty="0" err="1" smtClean="0">
                <a:solidFill>
                  <a:schemeClr val="tx1"/>
                </a:solidFill>
                <a:effectLst/>
                <a:latin typeface="+mn-lt"/>
                <a:ea typeface="+mn-ea"/>
                <a:cs typeface="+mn-cs"/>
              </a:rPr>
              <a:t>Michaelsarsia</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but are formed </a:t>
            </a:r>
            <a:r>
              <a:rPr lang="en-US" sz="1200" kern="1200" dirty="0" err="1" smtClean="0">
                <a:solidFill>
                  <a:schemeClr val="tx1"/>
                </a:solidFill>
                <a:effectLst/>
                <a:latin typeface="+mn-lt"/>
                <a:ea typeface="+mn-ea"/>
                <a:cs typeface="+mn-cs"/>
              </a:rPr>
              <a:t>antapically</a:t>
            </a:r>
            <a:r>
              <a:rPr lang="en-US" sz="1200" kern="1200" dirty="0" smtClean="0">
                <a:solidFill>
                  <a:schemeClr val="tx1"/>
                </a:solidFill>
                <a:effectLst/>
                <a:latin typeface="+mn-lt"/>
                <a:ea typeface="+mn-ea"/>
                <a:cs typeface="+mn-cs"/>
              </a:rPr>
              <a:t> rather than apically, there are no whorl </a:t>
            </a:r>
            <a:r>
              <a:rPr lang="en-US" sz="1200" kern="1200" dirty="0" err="1" smtClean="0">
                <a:solidFill>
                  <a:schemeClr val="tx1"/>
                </a:solidFill>
                <a:effectLst/>
                <a:latin typeface="+mn-lt"/>
                <a:ea typeface="+mn-ea"/>
                <a:cs typeface="+mn-cs"/>
              </a:rPr>
              <a:t>coccoliths</a:t>
            </a:r>
            <a:r>
              <a:rPr lang="en-US" sz="1200" kern="1200" dirty="0" smtClean="0">
                <a:solidFill>
                  <a:schemeClr val="tx1"/>
                </a:solidFill>
                <a:effectLst/>
                <a:latin typeface="+mn-lt"/>
                <a:ea typeface="+mn-ea"/>
                <a:cs typeface="+mn-cs"/>
              </a:rPr>
              <a:t> and the body </a:t>
            </a:r>
            <a:r>
              <a:rPr lang="en-US" sz="1200" kern="1200" dirty="0" err="1" smtClean="0">
                <a:solidFill>
                  <a:schemeClr val="tx1"/>
                </a:solidFill>
                <a:effectLst/>
                <a:latin typeface="+mn-lt"/>
                <a:ea typeface="+mn-ea"/>
                <a:cs typeface="+mn-cs"/>
              </a:rPr>
              <a:t>coccoliths</a:t>
            </a:r>
            <a:r>
              <a:rPr lang="en-US" sz="1200" kern="1200" dirty="0" smtClean="0">
                <a:solidFill>
                  <a:schemeClr val="tx1"/>
                </a:solidFill>
                <a:effectLst/>
                <a:latin typeface="+mn-lt"/>
                <a:ea typeface="+mn-ea"/>
                <a:cs typeface="+mn-cs"/>
              </a:rPr>
              <a:t> are smaller and simpler.</a:t>
            </a:r>
          </a:p>
          <a:p>
            <a:r>
              <a:rPr lang="en-US" sz="1200" kern="1200" dirty="0" smtClean="0">
                <a:solidFill>
                  <a:schemeClr val="tx1"/>
                </a:solidFill>
                <a:effectLst/>
                <a:latin typeface="+mn-lt"/>
                <a:ea typeface="+mn-ea"/>
                <a:cs typeface="+mn-cs"/>
              </a:rPr>
              <a:t>	C (lower left)  </a:t>
            </a:r>
            <a:r>
              <a:rPr lang="en-US" sz="1200" i="1" kern="1200" dirty="0" err="1" smtClean="0">
                <a:solidFill>
                  <a:schemeClr val="tx1"/>
                </a:solidFill>
                <a:effectLst/>
                <a:latin typeface="+mn-lt"/>
                <a:ea typeface="+mn-ea"/>
                <a:cs typeface="+mn-cs"/>
              </a:rPr>
              <a:t>Papposphaera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lepida</a:t>
            </a:r>
            <a:r>
              <a:rPr lang="en-US" sz="1200" kern="1200" dirty="0" smtClean="0">
                <a:solidFill>
                  <a:schemeClr val="tx1"/>
                </a:solidFill>
                <a:effectLst/>
                <a:latin typeface="+mn-lt"/>
                <a:ea typeface="+mn-ea"/>
                <a:cs typeface="+mn-cs"/>
              </a:rPr>
              <a:t> or </a:t>
            </a:r>
            <a:r>
              <a:rPr lang="en-US" sz="1200" i="1" kern="1200" dirty="0" smtClean="0">
                <a:solidFill>
                  <a:schemeClr val="tx1"/>
                </a:solidFill>
                <a:effectLst/>
                <a:latin typeface="+mn-lt"/>
                <a:ea typeface="+mn-ea"/>
                <a:cs typeface="+mn-cs"/>
              </a:rPr>
              <a:t>P. </a:t>
            </a:r>
            <a:r>
              <a:rPr lang="en-US" sz="1200" i="1" kern="1200" dirty="0" err="1" smtClean="0">
                <a:solidFill>
                  <a:schemeClr val="tx1"/>
                </a:solidFill>
                <a:effectLst/>
                <a:latin typeface="+mn-lt"/>
                <a:ea typeface="+mn-ea"/>
                <a:cs typeface="+mn-cs"/>
              </a:rPr>
              <a:t>obpyrimidalis</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Family PAPPOSPHAERACEAE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Jordan &amp; Young 1990; Minute (cells typically 4-6 </a:t>
            </a:r>
            <a:r>
              <a:rPr lang="en-US" sz="1200" kern="1200" dirty="0" err="1" smtClean="0">
                <a:solidFill>
                  <a:schemeClr val="tx1"/>
                </a:solidFill>
                <a:effectLst/>
                <a:latin typeface="+mn-lt"/>
                <a:ea typeface="+mn-ea"/>
                <a:cs typeface="+mn-cs"/>
              </a:rPr>
              <a:t>μm</a:t>
            </a:r>
            <a:r>
              <a:rPr lang="en-US" sz="1200" kern="1200" dirty="0" smtClean="0">
                <a:solidFill>
                  <a:schemeClr val="tx1"/>
                </a:solidFill>
                <a:effectLst/>
                <a:latin typeface="+mn-lt"/>
                <a:ea typeface="+mn-ea"/>
                <a:cs typeface="+mn-cs"/>
              </a:rPr>
              <a:t>), lightly-calcified </a:t>
            </a:r>
            <a:r>
              <a:rPr lang="en-US" sz="1200" kern="1200" dirty="0" err="1" smtClean="0">
                <a:solidFill>
                  <a:schemeClr val="tx1"/>
                </a:solidFill>
                <a:effectLst/>
                <a:latin typeface="+mn-lt"/>
                <a:ea typeface="+mn-ea"/>
                <a:cs typeface="+mn-cs"/>
              </a:rPr>
              <a:t>coccolithophores</a:t>
            </a:r>
            <a:r>
              <a:rPr lang="en-US" sz="1200" kern="1200" dirty="0" smtClean="0">
                <a:solidFill>
                  <a:schemeClr val="tx1"/>
                </a:solidFill>
                <a:effectLst/>
                <a:latin typeface="+mn-lt"/>
                <a:ea typeface="+mn-ea"/>
                <a:cs typeface="+mn-cs"/>
              </a:rPr>
              <a:t>. Mainly recorded from high-latitudes (Arctic and Antarctic), but many additional undescribed low-latitude </a:t>
            </a:r>
            <a:r>
              <a:rPr lang="en-US" sz="1200" kern="1200" dirty="0" err="1" smtClean="0">
                <a:solidFill>
                  <a:schemeClr val="tx1"/>
                </a:solidFill>
                <a:effectLst/>
                <a:latin typeface="+mn-lt"/>
                <a:ea typeface="+mn-ea"/>
                <a:cs typeface="+mn-cs"/>
              </a:rPr>
              <a:t>spp</a:t>
            </a:r>
            <a:r>
              <a:rPr lang="en-US" sz="1200" kern="1200" dirty="0" smtClean="0">
                <a:solidFill>
                  <a:schemeClr val="tx1"/>
                </a:solidFill>
                <a:effectLst/>
                <a:latin typeface="+mn-lt"/>
                <a:ea typeface="+mn-ea"/>
                <a:cs typeface="+mn-cs"/>
              </a:rPr>
              <a:t> occur (Thomsen &amp; Buck 1998; </a:t>
            </a:r>
            <a:r>
              <a:rPr lang="en-US" sz="1200" kern="1200" dirty="0" err="1" smtClean="0">
                <a:solidFill>
                  <a:schemeClr val="tx1"/>
                </a:solidFill>
                <a:effectLst/>
                <a:latin typeface="+mn-lt"/>
                <a:ea typeface="+mn-ea"/>
                <a:cs typeface="+mn-cs"/>
              </a:rPr>
              <a:t>Østergaard</a:t>
            </a:r>
            <a:r>
              <a:rPr lang="en-US" sz="1200" kern="1200" dirty="0" smtClean="0">
                <a:solidFill>
                  <a:schemeClr val="tx1"/>
                </a:solidFill>
                <a:effectLst/>
                <a:latin typeface="+mn-lt"/>
                <a:ea typeface="+mn-ea"/>
                <a:cs typeface="+mn-cs"/>
              </a:rPr>
              <a:t> &amp; Thomsen in prep.; </a:t>
            </a:r>
            <a:r>
              <a:rPr lang="en-US" sz="1200" kern="1200" dirty="0" err="1" smtClean="0">
                <a:solidFill>
                  <a:schemeClr val="tx1"/>
                </a:solidFill>
                <a:effectLst/>
                <a:latin typeface="+mn-lt"/>
                <a:ea typeface="+mn-ea"/>
                <a:cs typeface="+mn-cs"/>
              </a:rPr>
              <a:t>Cros</a:t>
            </a:r>
            <a:r>
              <a:rPr lang="en-US" sz="1200" kern="1200" dirty="0" smtClean="0">
                <a:solidFill>
                  <a:schemeClr val="tx1"/>
                </a:solidFill>
                <a:effectLst/>
                <a:latin typeface="+mn-lt"/>
                <a:ea typeface="+mn-ea"/>
                <a:cs typeface="+mn-cs"/>
              </a:rPr>
              <a:t> &amp; </a:t>
            </a:r>
            <a:r>
              <a:rPr lang="en-US" sz="1200" kern="1200" dirty="0" err="1" smtClean="0">
                <a:solidFill>
                  <a:schemeClr val="tx1"/>
                </a:solidFill>
                <a:effectLst/>
                <a:latin typeface="+mn-lt"/>
                <a:ea typeface="+mn-ea"/>
                <a:cs typeface="+mn-cs"/>
              </a:rPr>
              <a:t>Fortuño</a:t>
            </a:r>
            <a:r>
              <a:rPr lang="en-US" sz="1200" kern="1200" dirty="0" smtClean="0">
                <a:solidFill>
                  <a:schemeClr val="tx1"/>
                </a:solidFill>
                <a:effectLst/>
                <a:latin typeface="+mn-lt"/>
                <a:ea typeface="+mn-ea"/>
                <a:cs typeface="+mn-cs"/>
              </a:rPr>
              <a:t> 2002; our obs.).</a:t>
            </a:r>
          </a:p>
          <a:p>
            <a:r>
              <a:rPr lang="en-US" sz="1200" kern="1200" dirty="0" smtClean="0">
                <a:solidFill>
                  <a:schemeClr val="tx1"/>
                </a:solidFill>
                <a:effectLst/>
                <a:latin typeface="+mn-lt"/>
                <a:ea typeface="+mn-ea"/>
                <a:cs typeface="+mn-cs"/>
              </a:rPr>
              <a:t>	D  (lower right) </a:t>
            </a:r>
            <a:r>
              <a:rPr lang="en-US" sz="1200" i="1" kern="1200" dirty="0" err="1" smtClean="0">
                <a:solidFill>
                  <a:schemeClr val="tx1"/>
                </a:solidFill>
                <a:effectLst/>
                <a:latin typeface="+mn-lt"/>
                <a:ea typeface="+mn-ea"/>
                <a:cs typeface="+mn-cs"/>
              </a:rPr>
              <a:t>Calcidiscus</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leptoporous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coccolith</a:t>
            </a:r>
            <a:r>
              <a:rPr lang="en-US" sz="1200" kern="1200" dirty="0" smtClean="0">
                <a:solidFill>
                  <a:schemeClr val="tx1"/>
                </a:solidFill>
                <a:effectLst/>
                <a:latin typeface="+mn-lt"/>
                <a:ea typeface="+mn-ea"/>
                <a:cs typeface="+mn-cs"/>
              </a:rPr>
              <a:t>- One of larger species, important in sediments; </a:t>
            </a:r>
            <a:r>
              <a:rPr lang="en-US" sz="1200" kern="1200" dirty="0" err="1" smtClean="0">
                <a:solidFill>
                  <a:schemeClr val="tx1"/>
                </a:solidFill>
                <a:effectLst/>
                <a:latin typeface="+mn-lt"/>
                <a:ea typeface="+mn-ea"/>
                <a:cs typeface="+mn-cs"/>
              </a:rPr>
              <a:t>Calcidiscacae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Holococcolith</a:t>
            </a:r>
            <a:r>
              <a:rPr lang="en-US" sz="1200" kern="1200" dirty="0" smtClean="0">
                <a:solidFill>
                  <a:schemeClr val="tx1"/>
                </a:solidFill>
                <a:effectLst/>
                <a:latin typeface="+mn-lt"/>
                <a:ea typeface="+mn-ea"/>
                <a:cs typeface="+mn-cs"/>
              </a:rPr>
              <a:t> form (</a:t>
            </a:r>
            <a:r>
              <a:rPr lang="en-US" sz="1200" i="1" kern="1200" dirty="0" err="1" smtClean="0">
                <a:solidFill>
                  <a:schemeClr val="tx1"/>
                </a:solidFill>
                <a:effectLst/>
                <a:latin typeface="+mn-lt"/>
                <a:ea typeface="+mn-ea"/>
                <a:cs typeface="+mn-cs"/>
              </a:rPr>
              <a:t>Syracolithus</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quadriperforatus</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807473FC-8BD5-4FCA-82C7-9D43088C9711}" type="slidenum">
              <a:rPr lang="en-US" smtClean="0"/>
              <a:t>2</a:t>
            </a:fld>
            <a:endParaRPr lang="en-US"/>
          </a:p>
        </p:txBody>
      </p:sp>
    </p:spTree>
    <p:extLst>
      <p:ext uri="{BB962C8B-B14F-4D97-AF65-F5344CB8AC3E}">
        <p14:creationId xmlns:p14="http://schemas.microsoft.com/office/powerpoint/2010/main" val="3354471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a:t>
            </a:r>
            <a:r>
              <a:rPr lang="en-US" baseline="0" dirty="0" smtClean="0"/>
              <a:t> annual anomaly (global PIC anomaly), break into </a:t>
            </a:r>
            <a:r>
              <a:rPr lang="en-US" baseline="0" dirty="0" err="1" smtClean="0"/>
              <a:t>Longhurst</a:t>
            </a:r>
            <a:r>
              <a:rPr lang="en-US" baseline="0" dirty="0" smtClean="0"/>
              <a:t> provinces, </a:t>
            </a:r>
            <a:r>
              <a:rPr lang="en-US" baseline="0" dirty="0" err="1" smtClean="0"/>
              <a:t>calc</a:t>
            </a:r>
            <a:r>
              <a:rPr lang="en-US" baseline="0" dirty="0" smtClean="0"/>
              <a:t> </a:t>
            </a:r>
            <a:r>
              <a:rPr lang="en-US" baseline="0" dirty="0" err="1" smtClean="0"/>
              <a:t>ann</a:t>
            </a:r>
            <a:r>
              <a:rPr lang="en-US" baseline="0" dirty="0" smtClean="0"/>
              <a:t> anomaly per province.  Then do correlation between 12 year global anomaly and 12y province anomaly, regress one against other to get correlation coefficient .  Question about which provinces influence the global anomaly the most.  SO, Southern Sub tropical gyres, highest correlation.  White areas have nonsignificant correlation.</a:t>
            </a:r>
            <a:endParaRPr lang="en-US" dirty="0"/>
          </a:p>
        </p:txBody>
      </p:sp>
      <p:sp>
        <p:nvSpPr>
          <p:cNvPr id="4" name="Slide Number Placeholder 3"/>
          <p:cNvSpPr>
            <a:spLocks noGrp="1"/>
          </p:cNvSpPr>
          <p:nvPr>
            <p:ph type="sldNum" sz="quarter" idx="10"/>
          </p:nvPr>
        </p:nvSpPr>
        <p:spPr/>
        <p:txBody>
          <a:bodyPr/>
          <a:lstStyle/>
          <a:p>
            <a:fld id="{807473FC-8BD5-4FCA-82C7-9D43088C9711}" type="slidenum">
              <a:rPr lang="en-US" smtClean="0"/>
              <a:t>18</a:t>
            </a:fld>
            <a:endParaRPr lang="en-US"/>
          </a:p>
        </p:txBody>
      </p:sp>
    </p:spTree>
    <p:extLst>
      <p:ext uri="{BB962C8B-B14F-4D97-AF65-F5344CB8AC3E}">
        <p14:creationId xmlns:p14="http://schemas.microsoft.com/office/powerpoint/2010/main" val="2042676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p:spPr>
        <p:txBody>
          <a:bodyPr/>
          <a:lstStyle/>
          <a:p>
            <a:pPr eaLnBrk="1" hangingPunct="1"/>
            <a:r>
              <a:rPr lang="en-US" altLang="en-US" smtClean="0">
                <a:latin typeface="Arial" pitchFamily="34" charset="0"/>
              </a:rPr>
              <a:t>OSCAR Current velocities</a:t>
            </a:r>
          </a:p>
          <a:p>
            <a:pPr eaLnBrk="1" hangingPunct="1"/>
            <a:r>
              <a:rPr lang="en-US" altLang="en-US" smtClean="0">
                <a:latin typeface="Arial" pitchFamily="34" charset="0"/>
              </a:rPr>
              <a:t>The OSCAR product is a direct computation of global surface currents using satellite sea surface height, wind, and temperature. Currents are calculated using a quasi-steady geostrophic model together with an eddy viscosity based wind-driven ageostrophic component and a thermal wind adjustment. The model calculates a surface current averaged over the top 30m of the upper ocean.</a:t>
            </a:r>
          </a:p>
        </p:txBody>
      </p:sp>
      <p:sp>
        <p:nvSpPr>
          <p:cNvPr id="122884"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090915F7-BC1E-4FF9-98B9-944C3CA66416}" type="slidenum">
              <a:rPr lang="en-US" altLang="en-US" smtClean="0"/>
              <a:pPr eaLnBrk="1" hangingPunct="1">
                <a:spcBef>
                  <a:spcPct val="0"/>
                </a:spcBef>
              </a:pPr>
              <a:t>19</a:t>
            </a:fld>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Remote sensing reflectance spectra from MODIS Aqua matched to field measurements of PIC and particulate absorption in the South Atlantic and on the Patagonian shelf, showing CI is sensitive to PIC but not to CHL (i.e. particulate absorption)</a:t>
            </a:r>
          </a:p>
          <a:p>
            <a:endParaRPr lang="en-US" dirty="0"/>
          </a:p>
        </p:txBody>
      </p:sp>
      <p:sp>
        <p:nvSpPr>
          <p:cNvPr id="4" name="Slide Number Placeholder 3"/>
          <p:cNvSpPr>
            <a:spLocks noGrp="1"/>
          </p:cNvSpPr>
          <p:nvPr>
            <p:ph type="sldNum" sz="quarter" idx="10"/>
          </p:nvPr>
        </p:nvSpPr>
        <p:spPr/>
        <p:txBody>
          <a:bodyPr/>
          <a:lstStyle/>
          <a:p>
            <a:fld id="{807473FC-8BD5-4FCA-82C7-9D43088C9711}" type="slidenum">
              <a:rPr lang="en-US" smtClean="0"/>
              <a:t>22</a:t>
            </a:fld>
            <a:endParaRPr lang="en-US"/>
          </a:p>
        </p:txBody>
      </p:sp>
    </p:spTree>
    <p:extLst>
      <p:ext uri="{BB962C8B-B14F-4D97-AF65-F5344CB8AC3E}">
        <p14:creationId xmlns:p14="http://schemas.microsoft.com/office/powerpoint/2010/main" val="3586215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Performance of (a) the PIC</a:t>
            </a:r>
            <a:r>
              <a:rPr lang="en-US" sz="1200" baseline="-25000" dirty="0" smtClean="0"/>
              <a:t>CI </a:t>
            </a:r>
            <a:r>
              <a:rPr lang="en-US" sz="1200" dirty="0" smtClean="0"/>
              <a:t>algorithm and (b) the current merged two and three band PIC algorithm (Balch et al., 2005 &amp; Gordon et al., 2001),  shown in both linear and logarithmic scales</a:t>
            </a:r>
          </a:p>
          <a:p>
            <a:endParaRPr lang="en-US" dirty="0"/>
          </a:p>
        </p:txBody>
      </p:sp>
      <p:sp>
        <p:nvSpPr>
          <p:cNvPr id="4" name="Slide Number Placeholder 3"/>
          <p:cNvSpPr>
            <a:spLocks noGrp="1"/>
          </p:cNvSpPr>
          <p:nvPr>
            <p:ph type="sldNum" sz="quarter" idx="10"/>
          </p:nvPr>
        </p:nvSpPr>
        <p:spPr/>
        <p:txBody>
          <a:bodyPr/>
          <a:lstStyle/>
          <a:p>
            <a:fld id="{807473FC-8BD5-4FCA-82C7-9D43088C9711}" type="slidenum">
              <a:rPr lang="en-US" smtClean="0"/>
              <a:t>24</a:t>
            </a:fld>
            <a:endParaRPr lang="en-US"/>
          </a:p>
        </p:txBody>
      </p:sp>
    </p:spTree>
    <p:extLst>
      <p:ext uri="{BB962C8B-B14F-4D97-AF65-F5344CB8AC3E}">
        <p14:creationId xmlns:p14="http://schemas.microsoft.com/office/powerpoint/2010/main" val="2740578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Images</a:t>
            </a:r>
            <a:r>
              <a:rPr lang="en-US" baseline="0" dirty="0" smtClean="0"/>
              <a:t> from two blocks, stitched together using spline average (which blurs.  At native resolution)</a:t>
            </a:r>
            <a:endParaRPr lang="en-US" dirty="0"/>
          </a:p>
        </p:txBody>
      </p:sp>
      <p:sp>
        <p:nvSpPr>
          <p:cNvPr id="4" name="Slide Number Placeholder 3"/>
          <p:cNvSpPr>
            <a:spLocks noGrp="1"/>
          </p:cNvSpPr>
          <p:nvPr>
            <p:ph type="sldNum" sz="quarter" idx="10"/>
          </p:nvPr>
        </p:nvSpPr>
        <p:spPr/>
        <p:txBody>
          <a:bodyPr/>
          <a:lstStyle/>
          <a:p>
            <a:fld id="{807473FC-8BD5-4FCA-82C7-9D43088C9711}" type="slidenum">
              <a:rPr lang="en-US" smtClean="0"/>
              <a:t>33</a:t>
            </a:fld>
            <a:endParaRPr lang="en-US"/>
          </a:p>
        </p:txBody>
      </p:sp>
    </p:spTree>
    <p:extLst>
      <p:ext uri="{BB962C8B-B14F-4D97-AF65-F5344CB8AC3E}">
        <p14:creationId xmlns:p14="http://schemas.microsoft.com/office/powerpoint/2010/main" val="775056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MODIS in SEADAS from L1B to L2-&gt; to</a:t>
            </a:r>
            <a:r>
              <a:rPr lang="en-US" baseline="0" dirty="0" smtClean="0"/>
              <a:t> get </a:t>
            </a:r>
            <a:r>
              <a:rPr lang="en-US" baseline="0" dirty="0" err="1" smtClean="0"/>
              <a:t>atmos</a:t>
            </a:r>
            <a:r>
              <a:rPr lang="en-US" baseline="0" dirty="0" smtClean="0"/>
              <a:t> parameters which then applied to standard </a:t>
            </a:r>
            <a:r>
              <a:rPr lang="en-US" baseline="0" dirty="0" err="1" smtClean="0"/>
              <a:t>eqn</a:t>
            </a:r>
            <a:r>
              <a:rPr lang="en-US" baseline="0" dirty="0" smtClean="0"/>
              <a:t> for </a:t>
            </a:r>
            <a:r>
              <a:rPr lang="en-US" baseline="0" dirty="0" err="1" smtClean="0"/>
              <a:t>Lw</a:t>
            </a:r>
            <a:r>
              <a:rPr lang="en-US" baseline="0" dirty="0" smtClean="0"/>
              <a:t> from MISR Lt, propagated to MISR </a:t>
            </a:r>
            <a:r>
              <a:rPr lang="en-US" baseline="0" dirty="0" err="1" smtClean="0"/>
              <a:t>nLw</a:t>
            </a:r>
            <a:r>
              <a:rPr lang="en-US" baseline="0" dirty="0" smtClean="0"/>
              <a:t> (NADIR only) then </a:t>
            </a:r>
            <a:r>
              <a:rPr lang="en-US" baseline="0" dirty="0" err="1" smtClean="0"/>
              <a:t>applie</a:t>
            </a:r>
            <a:r>
              <a:rPr lang="en-US" baseline="0" dirty="0" smtClean="0"/>
              <a:t> to 2-band PIC </a:t>
            </a:r>
            <a:r>
              <a:rPr lang="en-US" baseline="0" dirty="0" err="1" smtClean="0"/>
              <a:t>algo</a:t>
            </a:r>
            <a:r>
              <a:rPr lang="en-US" baseline="0" dirty="0" smtClean="0"/>
              <a:t>.  Note, MODIS 1km </a:t>
            </a:r>
            <a:r>
              <a:rPr lang="en-US" baseline="0" dirty="0" err="1" smtClean="0"/>
              <a:t>atmos</a:t>
            </a:r>
            <a:r>
              <a:rPr lang="en-US" baseline="0" dirty="0" smtClean="0"/>
              <a:t> correction applied to 4x275m MISR pixels equally.</a:t>
            </a:r>
            <a:endParaRPr lang="en-US" dirty="0"/>
          </a:p>
        </p:txBody>
      </p:sp>
      <p:sp>
        <p:nvSpPr>
          <p:cNvPr id="4" name="Slide Number Placeholder 3"/>
          <p:cNvSpPr>
            <a:spLocks noGrp="1"/>
          </p:cNvSpPr>
          <p:nvPr>
            <p:ph type="sldNum" sz="quarter" idx="10"/>
          </p:nvPr>
        </p:nvSpPr>
        <p:spPr/>
        <p:txBody>
          <a:bodyPr/>
          <a:lstStyle/>
          <a:p>
            <a:fld id="{807473FC-8BD5-4FCA-82C7-9D43088C9711}" type="slidenum">
              <a:rPr lang="en-US" smtClean="0"/>
              <a:t>34</a:t>
            </a:fld>
            <a:endParaRPr lang="en-US"/>
          </a:p>
        </p:txBody>
      </p:sp>
    </p:spTree>
    <p:extLst>
      <p:ext uri="{BB962C8B-B14F-4D97-AF65-F5344CB8AC3E}">
        <p14:creationId xmlns:p14="http://schemas.microsoft.com/office/powerpoint/2010/main" val="3458498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MODIS is 2B/3B</a:t>
            </a:r>
            <a:r>
              <a:rPr lang="en-US" baseline="0" dirty="0" smtClean="0"/>
              <a:t> </a:t>
            </a:r>
            <a:r>
              <a:rPr lang="en-US" dirty="0" smtClean="0"/>
              <a:t>No spline used in MISR to avoid</a:t>
            </a:r>
            <a:r>
              <a:rPr lang="en-US" baseline="0" dirty="0" smtClean="0"/>
              <a:t> blurring at high res (which shows line demarcation between two blocks</a:t>
            </a:r>
            <a:endParaRPr lang="en-US" dirty="0"/>
          </a:p>
        </p:txBody>
      </p:sp>
      <p:sp>
        <p:nvSpPr>
          <p:cNvPr id="4" name="Slide Number Placeholder 3"/>
          <p:cNvSpPr>
            <a:spLocks noGrp="1"/>
          </p:cNvSpPr>
          <p:nvPr>
            <p:ph type="sldNum" sz="quarter" idx="10"/>
          </p:nvPr>
        </p:nvSpPr>
        <p:spPr/>
        <p:txBody>
          <a:bodyPr/>
          <a:lstStyle/>
          <a:p>
            <a:fld id="{807473FC-8BD5-4FCA-82C7-9D43088C9711}" type="slidenum">
              <a:rPr lang="en-US" smtClean="0"/>
              <a:t>35</a:t>
            </a:fld>
            <a:endParaRPr lang="en-US"/>
          </a:p>
        </p:txBody>
      </p:sp>
    </p:spTree>
    <p:extLst>
      <p:ext uri="{BB962C8B-B14F-4D97-AF65-F5344CB8AC3E}">
        <p14:creationId xmlns:p14="http://schemas.microsoft.com/office/powerpoint/2010/main" val="30406591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MODIS is 2B/3B</a:t>
            </a:r>
            <a:r>
              <a:rPr lang="en-US" baseline="0" dirty="0" smtClean="0"/>
              <a:t> </a:t>
            </a:r>
            <a:r>
              <a:rPr lang="en-US" dirty="0" smtClean="0"/>
              <a:t>No spline used in MISR to avoid</a:t>
            </a:r>
            <a:r>
              <a:rPr lang="en-US" baseline="0" dirty="0" smtClean="0"/>
              <a:t> blurring at high res (which shows line demarcation between two blocks</a:t>
            </a:r>
            <a:endParaRPr lang="en-US" dirty="0"/>
          </a:p>
        </p:txBody>
      </p:sp>
      <p:sp>
        <p:nvSpPr>
          <p:cNvPr id="4" name="Slide Number Placeholder 3"/>
          <p:cNvSpPr>
            <a:spLocks noGrp="1"/>
          </p:cNvSpPr>
          <p:nvPr>
            <p:ph type="sldNum" sz="quarter" idx="10"/>
          </p:nvPr>
        </p:nvSpPr>
        <p:spPr/>
        <p:txBody>
          <a:bodyPr/>
          <a:lstStyle/>
          <a:p>
            <a:fld id="{807473FC-8BD5-4FCA-82C7-9D43088C9711}" type="slidenum">
              <a:rPr lang="en-US" smtClean="0"/>
              <a:t>36</a:t>
            </a:fld>
            <a:endParaRPr lang="en-US"/>
          </a:p>
        </p:txBody>
      </p:sp>
    </p:spTree>
    <p:extLst>
      <p:ext uri="{BB962C8B-B14F-4D97-AF65-F5344CB8AC3E}">
        <p14:creationId xmlns:p14="http://schemas.microsoft.com/office/powerpoint/2010/main" val="3040659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MODIS is 2B/3B</a:t>
            </a:r>
            <a:r>
              <a:rPr lang="en-US" baseline="0" dirty="0" smtClean="0"/>
              <a:t> </a:t>
            </a:r>
            <a:r>
              <a:rPr lang="en-US" dirty="0" smtClean="0"/>
              <a:t>No spline used in MISR to avoid</a:t>
            </a:r>
            <a:r>
              <a:rPr lang="en-US" baseline="0" dirty="0" smtClean="0"/>
              <a:t> blurring at high res (which shows line demarcation between two blocks</a:t>
            </a:r>
            <a:endParaRPr lang="en-US" dirty="0"/>
          </a:p>
        </p:txBody>
      </p:sp>
      <p:sp>
        <p:nvSpPr>
          <p:cNvPr id="4" name="Slide Number Placeholder 3"/>
          <p:cNvSpPr>
            <a:spLocks noGrp="1"/>
          </p:cNvSpPr>
          <p:nvPr>
            <p:ph type="sldNum" sz="quarter" idx="10"/>
          </p:nvPr>
        </p:nvSpPr>
        <p:spPr/>
        <p:txBody>
          <a:bodyPr/>
          <a:lstStyle/>
          <a:p>
            <a:fld id="{807473FC-8BD5-4FCA-82C7-9D43088C9711}" type="slidenum">
              <a:rPr lang="en-US" smtClean="0"/>
              <a:t>37</a:t>
            </a:fld>
            <a:endParaRPr lang="en-US"/>
          </a:p>
        </p:txBody>
      </p:sp>
    </p:spTree>
    <p:extLst>
      <p:ext uri="{BB962C8B-B14F-4D97-AF65-F5344CB8AC3E}">
        <p14:creationId xmlns:p14="http://schemas.microsoft.com/office/powerpoint/2010/main" val="3040659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Calibri" pitchFamily="34" charset="0"/>
              </a:rPr>
              <a:t>Fig. 1- </a:t>
            </a:r>
            <a:r>
              <a:rPr lang="en-US" sz="1200" dirty="0" smtClean="0">
                <a:latin typeface="Calibri" pitchFamily="34" charset="0"/>
              </a:rPr>
              <a:t>Cruise tracks of 16 ocean expeditions used in tis analysis.  Cruises include: 8 Atlantic Meridional Transect cruises 15-22, Patagonia Shelf (COPAS’08), Equatorial Pacific </a:t>
            </a:r>
            <a:r>
              <a:rPr lang="en-US" sz="1200" dirty="0" err="1" smtClean="0">
                <a:latin typeface="Calibri" pitchFamily="34" charset="0"/>
              </a:rPr>
              <a:t>Biocomplexity</a:t>
            </a:r>
            <a:r>
              <a:rPr lang="en-US" sz="1200" dirty="0" smtClean="0">
                <a:latin typeface="Calibri" pitchFamily="34" charset="0"/>
              </a:rPr>
              <a:t> (‘2004-5), Great Belt cruises 1 &amp; 2 (MV1101 and RR1202, respectively, Arabian Sea (JGOFSP4), Western Arctic (HLY1101) and SW Pacific on </a:t>
            </a:r>
            <a:r>
              <a:rPr lang="en-US" sz="1200" dirty="0" err="1" smtClean="0">
                <a:latin typeface="Calibri" pitchFamily="34" charset="0"/>
              </a:rPr>
              <a:t>Tangaroa</a:t>
            </a:r>
            <a:r>
              <a:rPr lang="en-US" sz="1200" baseline="0" dirty="0" smtClean="0">
                <a:latin typeface="Calibri" pitchFamily="34" charset="0"/>
              </a:rPr>
              <a:t> </a:t>
            </a:r>
            <a:r>
              <a:rPr lang="en-US" sz="1200" dirty="0" smtClean="0">
                <a:latin typeface="Calibri" pitchFamily="34" charset="0"/>
              </a:rPr>
              <a:t>(Tan1109).</a:t>
            </a:r>
          </a:p>
          <a:p>
            <a:endParaRPr lang="en-US" dirty="0"/>
          </a:p>
        </p:txBody>
      </p:sp>
      <p:sp>
        <p:nvSpPr>
          <p:cNvPr id="4" name="Slide Number Placeholder 3"/>
          <p:cNvSpPr>
            <a:spLocks noGrp="1"/>
          </p:cNvSpPr>
          <p:nvPr>
            <p:ph type="sldNum" sz="quarter" idx="10"/>
          </p:nvPr>
        </p:nvSpPr>
        <p:spPr/>
        <p:txBody>
          <a:bodyPr/>
          <a:lstStyle/>
          <a:p>
            <a:fld id="{8BC1F31E-A2CB-4B15-953E-DC2926FA5B01}" type="slidenum">
              <a:rPr lang="en-US" smtClean="0"/>
              <a:t>6</a:t>
            </a:fld>
            <a:endParaRPr lang="en-US"/>
          </a:p>
        </p:txBody>
      </p:sp>
    </p:spTree>
    <p:extLst>
      <p:ext uri="{BB962C8B-B14F-4D97-AF65-F5344CB8AC3E}">
        <p14:creationId xmlns:p14="http://schemas.microsoft.com/office/powerpoint/2010/main" val="2582436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Calibri" pitchFamily="34" charset="0"/>
              </a:rPr>
              <a:t>A) Conceptual view showing the homogeneous distribution  assumption (points within 10% of dashed line with 100:1 slope),  points above line (tendency to a subsurface max) or below line (tendency to a surface maximum).</a:t>
            </a:r>
            <a:endParaRPr lang="en-US" dirty="0"/>
          </a:p>
        </p:txBody>
      </p:sp>
      <p:sp>
        <p:nvSpPr>
          <p:cNvPr id="4" name="Slide Number Placeholder 3"/>
          <p:cNvSpPr>
            <a:spLocks noGrp="1"/>
          </p:cNvSpPr>
          <p:nvPr>
            <p:ph type="sldNum" sz="quarter" idx="10"/>
          </p:nvPr>
        </p:nvSpPr>
        <p:spPr/>
        <p:txBody>
          <a:bodyPr/>
          <a:lstStyle/>
          <a:p>
            <a:fld id="{8BC1F31E-A2CB-4B15-953E-DC2926FA5B01}" type="slidenum">
              <a:rPr lang="en-US" smtClean="0"/>
              <a:t>8</a:t>
            </a:fld>
            <a:endParaRPr lang="en-US"/>
          </a:p>
        </p:txBody>
      </p:sp>
    </p:spTree>
    <p:extLst>
      <p:ext uri="{BB962C8B-B14F-4D97-AF65-F5344CB8AC3E}">
        <p14:creationId xmlns:p14="http://schemas.microsoft.com/office/powerpoint/2010/main" val="2353436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Calibri" pitchFamily="34" charset="0"/>
              </a:rPr>
              <a:t>Hypothetical profiles of the concentration of a biogeochemical variable, all with the same integral concentration, but one has a subsurface max (red), one has a surface max (blue) and one is homogeneous. (black dash). Top optical depth visible to satellite noted.</a:t>
            </a:r>
          </a:p>
          <a:p>
            <a:endParaRPr lang="en-US" dirty="0"/>
          </a:p>
        </p:txBody>
      </p:sp>
      <p:sp>
        <p:nvSpPr>
          <p:cNvPr id="4" name="Slide Number Placeholder 3"/>
          <p:cNvSpPr>
            <a:spLocks noGrp="1"/>
          </p:cNvSpPr>
          <p:nvPr>
            <p:ph type="sldNum" sz="quarter" idx="10"/>
          </p:nvPr>
        </p:nvSpPr>
        <p:spPr/>
        <p:txBody>
          <a:bodyPr/>
          <a:lstStyle/>
          <a:p>
            <a:fld id="{8BC1F31E-A2CB-4B15-953E-DC2926FA5B01}" type="slidenum">
              <a:rPr lang="en-US" smtClean="0"/>
              <a:t>9</a:t>
            </a:fld>
            <a:endParaRPr lang="en-US"/>
          </a:p>
        </p:txBody>
      </p:sp>
    </p:spTree>
    <p:extLst>
      <p:ext uri="{BB962C8B-B14F-4D97-AF65-F5344CB8AC3E}">
        <p14:creationId xmlns:p14="http://schemas.microsoft.com/office/powerpoint/2010/main" val="629591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Calibri" pitchFamily="34" charset="0"/>
              </a:rPr>
              <a:t>Hypothetical profiles of the concentration of a biogeochemical variable, all with the same integral concentration, but one has a subsurface max (red), one has a surface max (blue) and one is homogeneous. (black dash). Top optical depth visible to satellite noted.</a:t>
            </a:r>
          </a:p>
          <a:p>
            <a:endParaRPr lang="en-US" dirty="0"/>
          </a:p>
        </p:txBody>
      </p:sp>
      <p:sp>
        <p:nvSpPr>
          <p:cNvPr id="4" name="Slide Number Placeholder 3"/>
          <p:cNvSpPr>
            <a:spLocks noGrp="1"/>
          </p:cNvSpPr>
          <p:nvPr>
            <p:ph type="sldNum" sz="quarter" idx="10"/>
          </p:nvPr>
        </p:nvSpPr>
        <p:spPr/>
        <p:txBody>
          <a:bodyPr/>
          <a:lstStyle/>
          <a:p>
            <a:fld id="{8BC1F31E-A2CB-4B15-953E-DC2926FA5B01}" type="slidenum">
              <a:rPr lang="en-US" smtClean="0"/>
              <a:t>10</a:t>
            </a:fld>
            <a:endParaRPr lang="en-US"/>
          </a:p>
        </p:txBody>
      </p:sp>
    </p:spTree>
    <p:extLst>
      <p:ext uri="{BB962C8B-B14F-4D97-AF65-F5344CB8AC3E}">
        <p14:creationId xmlns:p14="http://schemas.microsoft.com/office/powerpoint/2010/main" val="629591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C1F31E-A2CB-4B15-953E-DC2926FA5B01}" type="slidenum">
              <a:rPr lang="en-US" smtClean="0"/>
              <a:t>13</a:t>
            </a:fld>
            <a:endParaRPr lang="en-US"/>
          </a:p>
        </p:txBody>
      </p:sp>
    </p:spTree>
    <p:extLst>
      <p:ext uri="{BB962C8B-B14F-4D97-AF65-F5344CB8AC3E}">
        <p14:creationId xmlns:p14="http://schemas.microsoft.com/office/powerpoint/2010/main" val="3418832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Monthly global averages Based</a:t>
            </a:r>
            <a:r>
              <a:rPr lang="en-US" baseline="0" dirty="0" smtClean="0"/>
              <a:t> on M-Aqua 2014 reprocessing; </a:t>
            </a:r>
            <a:r>
              <a:rPr lang="en-US" dirty="0" smtClean="0"/>
              <a:t>Using an average global calcification rate of 1.6 GT PIC yr-1 (Balch et al, 2007) and a PIC export flux of  0.4 GT </a:t>
            </a:r>
            <a:r>
              <a:rPr lang="en-US" dirty="0" err="1" smtClean="0"/>
              <a:t>yr</a:t>
            </a:r>
            <a:r>
              <a:rPr lang="en-US" dirty="0" smtClean="0"/>
              <a:t> (</a:t>
            </a:r>
            <a:r>
              <a:rPr lang="en-US" dirty="0" err="1" smtClean="0"/>
              <a:t>Honjo</a:t>
            </a:r>
            <a:r>
              <a:rPr lang="en-US" dirty="0" smtClean="0"/>
              <a:t>, 2008) that equates to a turnover time of 4.6 days (cf. Balch et al. (2005) estimate of 6.86 days). </a:t>
            </a:r>
            <a:r>
              <a:rPr lang="fr-FR" dirty="0" smtClean="0"/>
              <a:t/>
            </a:r>
            <a:br>
              <a:rPr lang="fr-FR" dirty="0" smtClean="0"/>
            </a:br>
            <a:r>
              <a:rPr lang="fr-FR" dirty="0" smtClean="0"/>
              <a:t>1.6GT =1600MT</a:t>
            </a:r>
            <a:br>
              <a:rPr lang="fr-FR" dirty="0" smtClean="0"/>
            </a:br>
            <a:r>
              <a:rPr lang="fr-FR" dirty="0" smtClean="0"/>
              <a:t>1600-400=1200MT/y</a:t>
            </a:r>
            <a:br>
              <a:rPr lang="fr-FR" dirty="0" smtClean="0"/>
            </a:br>
            <a:r>
              <a:rPr lang="fr-FR" dirty="0" smtClean="0"/>
              <a:t>1200/12 = 100MT/mon</a:t>
            </a:r>
            <a:br>
              <a:rPr lang="fr-FR" dirty="0" smtClean="0"/>
            </a:br>
            <a:r>
              <a:rPr lang="fr-FR" dirty="0" smtClean="0"/>
              <a:t>15.08 M/T/ 100MT/mon = 4.6d</a:t>
            </a:r>
            <a:endParaRPr lang="en-US" dirty="0"/>
          </a:p>
        </p:txBody>
      </p:sp>
      <p:sp>
        <p:nvSpPr>
          <p:cNvPr id="4" name="Slide Number Placeholder 3"/>
          <p:cNvSpPr>
            <a:spLocks noGrp="1"/>
          </p:cNvSpPr>
          <p:nvPr>
            <p:ph type="sldNum" sz="quarter" idx="10"/>
          </p:nvPr>
        </p:nvSpPr>
        <p:spPr/>
        <p:txBody>
          <a:bodyPr/>
          <a:lstStyle/>
          <a:p>
            <a:fld id="{807473FC-8BD5-4FCA-82C7-9D43088C9711}" type="slidenum">
              <a:rPr lang="en-US" smtClean="0"/>
              <a:t>15</a:t>
            </a:fld>
            <a:endParaRPr lang="en-US"/>
          </a:p>
        </p:txBody>
      </p:sp>
    </p:spTree>
    <p:extLst>
      <p:ext uri="{BB962C8B-B14F-4D97-AF65-F5344CB8AC3E}">
        <p14:creationId xmlns:p14="http://schemas.microsoft.com/office/powerpoint/2010/main" val="118108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Subtracting the observed monthly – climatological monthly for ‘03-’15.  No correlation</a:t>
            </a:r>
            <a:r>
              <a:rPr lang="en-US" baseline="0" dirty="0" smtClean="0"/>
              <a:t> with NAO, ENSO, PDO, SOI.  No </a:t>
            </a:r>
            <a:r>
              <a:rPr lang="en-US" u="sng" baseline="0" dirty="0" smtClean="0"/>
              <a:t>single</a:t>
            </a:r>
            <a:r>
              <a:rPr lang="en-US" baseline="0" dirty="0" smtClean="0"/>
              <a:t> index explains significant variance.   Might have expected since SO is driving global variability then the SOI might have been expected to show correlation with the global anomaly, but this was not the case. </a:t>
            </a:r>
            <a:endParaRPr lang="en-US" dirty="0"/>
          </a:p>
        </p:txBody>
      </p:sp>
      <p:sp>
        <p:nvSpPr>
          <p:cNvPr id="4" name="Slide Number Placeholder 3"/>
          <p:cNvSpPr>
            <a:spLocks noGrp="1"/>
          </p:cNvSpPr>
          <p:nvPr>
            <p:ph type="sldNum" sz="quarter" idx="10"/>
          </p:nvPr>
        </p:nvSpPr>
        <p:spPr/>
        <p:txBody>
          <a:bodyPr/>
          <a:lstStyle/>
          <a:p>
            <a:fld id="{807473FC-8BD5-4FCA-82C7-9D43088C9711}" type="slidenum">
              <a:rPr lang="en-US" smtClean="0"/>
              <a:t>16</a:t>
            </a:fld>
            <a:endParaRPr lang="en-US"/>
          </a:p>
        </p:txBody>
      </p:sp>
    </p:spTree>
    <p:extLst>
      <p:ext uri="{BB962C8B-B14F-4D97-AF65-F5344CB8AC3E}">
        <p14:creationId xmlns:p14="http://schemas.microsoft.com/office/powerpoint/2010/main" val="2495475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Avg</a:t>
            </a:r>
            <a:r>
              <a:rPr lang="en-US" dirty="0" smtClean="0"/>
              <a:t> weighted monthly standing stock (</a:t>
            </a:r>
            <a:r>
              <a:rPr lang="en-US" dirty="0" err="1" smtClean="0"/>
              <a:t>avg</a:t>
            </a:r>
            <a:r>
              <a:rPr lang="en-US" dirty="0" smtClean="0"/>
              <a:t> annual/12) with a </a:t>
            </a:r>
            <a:r>
              <a:rPr lang="en-US" dirty="0" err="1" smtClean="0"/>
              <a:t>std</a:t>
            </a:r>
            <a:r>
              <a:rPr lang="en-US" dirty="0" smtClean="0"/>
              <a:t> dev of &amp;&amp;&amp;&amp;.  Also weighted</a:t>
            </a:r>
            <a:r>
              <a:rPr lang="en-US" baseline="0" dirty="0" smtClean="0"/>
              <a:t> by # of observations.  Multiply by 12 to get </a:t>
            </a:r>
            <a:r>
              <a:rPr lang="en-US" baseline="0" dirty="0" err="1" smtClean="0"/>
              <a:t>avg</a:t>
            </a:r>
            <a:r>
              <a:rPr lang="en-US" baseline="0" dirty="0" smtClean="0"/>
              <a:t> annual PIC standing stock to 100m</a:t>
            </a:r>
            <a:endParaRPr lang="en-US" dirty="0"/>
          </a:p>
        </p:txBody>
      </p:sp>
      <p:sp>
        <p:nvSpPr>
          <p:cNvPr id="4" name="Slide Number Placeholder 3"/>
          <p:cNvSpPr>
            <a:spLocks noGrp="1"/>
          </p:cNvSpPr>
          <p:nvPr>
            <p:ph type="sldNum" sz="quarter" idx="10"/>
          </p:nvPr>
        </p:nvSpPr>
        <p:spPr/>
        <p:txBody>
          <a:bodyPr/>
          <a:lstStyle/>
          <a:p>
            <a:fld id="{807473FC-8BD5-4FCA-82C7-9D43088C9711}" type="slidenum">
              <a:rPr lang="en-US" smtClean="0"/>
              <a:t>17</a:t>
            </a:fld>
            <a:endParaRPr lang="en-US"/>
          </a:p>
        </p:txBody>
      </p:sp>
    </p:spTree>
    <p:extLst>
      <p:ext uri="{BB962C8B-B14F-4D97-AF65-F5344CB8AC3E}">
        <p14:creationId xmlns:p14="http://schemas.microsoft.com/office/powerpoint/2010/main" val="390538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6/9/2016</a:t>
            </a:r>
            <a:endParaRPr lang="en-US"/>
          </a:p>
        </p:txBody>
      </p:sp>
      <p:sp>
        <p:nvSpPr>
          <p:cNvPr id="5" name="Footer Placeholder 4"/>
          <p:cNvSpPr>
            <a:spLocks noGrp="1"/>
          </p:cNvSpPr>
          <p:nvPr>
            <p:ph type="ftr" sz="quarter" idx="11"/>
          </p:nvPr>
        </p:nvSpPr>
        <p:spPr/>
        <p:txBody>
          <a:bodyPr/>
          <a:lstStyle/>
          <a:p>
            <a:r>
              <a:rPr lang="en-US" smtClean="0"/>
              <a:t>Balch et al. Bigelow Laboratory</a:t>
            </a:r>
            <a:endParaRPr lang="en-US"/>
          </a:p>
        </p:txBody>
      </p:sp>
      <p:sp>
        <p:nvSpPr>
          <p:cNvPr id="6" name="Slide Number Placeholder 5"/>
          <p:cNvSpPr>
            <a:spLocks noGrp="1"/>
          </p:cNvSpPr>
          <p:nvPr>
            <p:ph type="sldNum" sz="quarter" idx="12"/>
          </p:nvPr>
        </p:nvSpPr>
        <p:spPr/>
        <p:txBody>
          <a:bodyPr/>
          <a:lstStyle/>
          <a:p>
            <a:fld id="{1E83D02C-C9ED-4ED2-B30C-4A577AF2CE8C}" type="slidenum">
              <a:rPr lang="en-US" smtClean="0"/>
              <a:t>‹#›</a:t>
            </a:fld>
            <a:endParaRPr lang="en-US"/>
          </a:p>
        </p:txBody>
      </p:sp>
    </p:spTree>
    <p:extLst>
      <p:ext uri="{BB962C8B-B14F-4D97-AF65-F5344CB8AC3E}">
        <p14:creationId xmlns:p14="http://schemas.microsoft.com/office/powerpoint/2010/main" val="3890118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6/9/2016</a:t>
            </a:r>
            <a:endParaRPr lang="en-US"/>
          </a:p>
        </p:txBody>
      </p:sp>
      <p:sp>
        <p:nvSpPr>
          <p:cNvPr id="5" name="Footer Placeholder 4"/>
          <p:cNvSpPr>
            <a:spLocks noGrp="1"/>
          </p:cNvSpPr>
          <p:nvPr>
            <p:ph type="ftr" sz="quarter" idx="11"/>
          </p:nvPr>
        </p:nvSpPr>
        <p:spPr/>
        <p:txBody>
          <a:bodyPr/>
          <a:lstStyle/>
          <a:p>
            <a:r>
              <a:rPr lang="en-US" smtClean="0"/>
              <a:t>Balch et al. Bigelow Laboratory</a:t>
            </a:r>
            <a:endParaRPr lang="en-US"/>
          </a:p>
        </p:txBody>
      </p:sp>
      <p:sp>
        <p:nvSpPr>
          <p:cNvPr id="6" name="Slide Number Placeholder 5"/>
          <p:cNvSpPr>
            <a:spLocks noGrp="1"/>
          </p:cNvSpPr>
          <p:nvPr>
            <p:ph type="sldNum" sz="quarter" idx="12"/>
          </p:nvPr>
        </p:nvSpPr>
        <p:spPr/>
        <p:txBody>
          <a:bodyPr/>
          <a:lstStyle/>
          <a:p>
            <a:fld id="{1E83D02C-C9ED-4ED2-B30C-4A577AF2CE8C}" type="slidenum">
              <a:rPr lang="en-US" smtClean="0"/>
              <a:t>‹#›</a:t>
            </a:fld>
            <a:endParaRPr lang="en-US"/>
          </a:p>
        </p:txBody>
      </p:sp>
    </p:spTree>
    <p:extLst>
      <p:ext uri="{BB962C8B-B14F-4D97-AF65-F5344CB8AC3E}">
        <p14:creationId xmlns:p14="http://schemas.microsoft.com/office/powerpoint/2010/main" val="2243229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6/9/2016</a:t>
            </a:r>
            <a:endParaRPr lang="en-US"/>
          </a:p>
        </p:txBody>
      </p:sp>
      <p:sp>
        <p:nvSpPr>
          <p:cNvPr id="5" name="Footer Placeholder 4"/>
          <p:cNvSpPr>
            <a:spLocks noGrp="1"/>
          </p:cNvSpPr>
          <p:nvPr>
            <p:ph type="ftr" sz="quarter" idx="11"/>
          </p:nvPr>
        </p:nvSpPr>
        <p:spPr/>
        <p:txBody>
          <a:bodyPr/>
          <a:lstStyle/>
          <a:p>
            <a:r>
              <a:rPr lang="en-US" smtClean="0"/>
              <a:t>Balch et al. Bigelow Laboratory</a:t>
            </a:r>
            <a:endParaRPr lang="en-US"/>
          </a:p>
        </p:txBody>
      </p:sp>
      <p:sp>
        <p:nvSpPr>
          <p:cNvPr id="6" name="Slide Number Placeholder 5"/>
          <p:cNvSpPr>
            <a:spLocks noGrp="1"/>
          </p:cNvSpPr>
          <p:nvPr>
            <p:ph type="sldNum" sz="quarter" idx="12"/>
          </p:nvPr>
        </p:nvSpPr>
        <p:spPr/>
        <p:txBody>
          <a:bodyPr/>
          <a:lstStyle/>
          <a:p>
            <a:fld id="{1E83D02C-C9ED-4ED2-B30C-4A577AF2CE8C}" type="slidenum">
              <a:rPr lang="en-US" smtClean="0"/>
              <a:t>‹#›</a:t>
            </a:fld>
            <a:endParaRPr lang="en-US"/>
          </a:p>
        </p:txBody>
      </p:sp>
    </p:spTree>
    <p:extLst>
      <p:ext uri="{BB962C8B-B14F-4D97-AF65-F5344CB8AC3E}">
        <p14:creationId xmlns:p14="http://schemas.microsoft.com/office/powerpoint/2010/main" val="1149554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6/9/2016</a:t>
            </a:r>
            <a:endParaRPr lang="en-US"/>
          </a:p>
        </p:txBody>
      </p:sp>
      <p:sp>
        <p:nvSpPr>
          <p:cNvPr id="5" name="Footer Placeholder 4"/>
          <p:cNvSpPr>
            <a:spLocks noGrp="1"/>
          </p:cNvSpPr>
          <p:nvPr>
            <p:ph type="ftr" sz="quarter" idx="11"/>
          </p:nvPr>
        </p:nvSpPr>
        <p:spPr/>
        <p:txBody>
          <a:bodyPr/>
          <a:lstStyle/>
          <a:p>
            <a:r>
              <a:rPr lang="en-US" smtClean="0"/>
              <a:t>Balch et al. Bigelow Laboratory</a:t>
            </a:r>
            <a:endParaRPr lang="en-US"/>
          </a:p>
        </p:txBody>
      </p:sp>
      <p:sp>
        <p:nvSpPr>
          <p:cNvPr id="6" name="Slide Number Placeholder 5"/>
          <p:cNvSpPr>
            <a:spLocks noGrp="1"/>
          </p:cNvSpPr>
          <p:nvPr>
            <p:ph type="sldNum" sz="quarter" idx="12"/>
          </p:nvPr>
        </p:nvSpPr>
        <p:spPr/>
        <p:txBody>
          <a:bodyPr/>
          <a:lstStyle/>
          <a:p>
            <a:fld id="{1E83D02C-C9ED-4ED2-B30C-4A577AF2CE8C}" type="slidenum">
              <a:rPr lang="en-US" smtClean="0"/>
              <a:t>‹#›</a:t>
            </a:fld>
            <a:endParaRPr lang="en-US"/>
          </a:p>
        </p:txBody>
      </p:sp>
    </p:spTree>
    <p:extLst>
      <p:ext uri="{BB962C8B-B14F-4D97-AF65-F5344CB8AC3E}">
        <p14:creationId xmlns:p14="http://schemas.microsoft.com/office/powerpoint/2010/main" val="1005215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6/9/2016</a:t>
            </a:r>
            <a:endParaRPr lang="en-US"/>
          </a:p>
        </p:txBody>
      </p:sp>
      <p:sp>
        <p:nvSpPr>
          <p:cNvPr id="5" name="Footer Placeholder 4"/>
          <p:cNvSpPr>
            <a:spLocks noGrp="1"/>
          </p:cNvSpPr>
          <p:nvPr>
            <p:ph type="ftr" sz="quarter" idx="11"/>
          </p:nvPr>
        </p:nvSpPr>
        <p:spPr/>
        <p:txBody>
          <a:bodyPr/>
          <a:lstStyle/>
          <a:p>
            <a:r>
              <a:rPr lang="en-US" smtClean="0"/>
              <a:t>Balch et al. Bigelow Laboratory</a:t>
            </a:r>
            <a:endParaRPr lang="en-US"/>
          </a:p>
        </p:txBody>
      </p:sp>
      <p:sp>
        <p:nvSpPr>
          <p:cNvPr id="6" name="Slide Number Placeholder 5"/>
          <p:cNvSpPr>
            <a:spLocks noGrp="1"/>
          </p:cNvSpPr>
          <p:nvPr>
            <p:ph type="sldNum" sz="quarter" idx="12"/>
          </p:nvPr>
        </p:nvSpPr>
        <p:spPr/>
        <p:txBody>
          <a:bodyPr/>
          <a:lstStyle/>
          <a:p>
            <a:fld id="{1E83D02C-C9ED-4ED2-B30C-4A577AF2CE8C}" type="slidenum">
              <a:rPr lang="en-US" smtClean="0"/>
              <a:t>‹#›</a:t>
            </a:fld>
            <a:endParaRPr lang="en-US"/>
          </a:p>
        </p:txBody>
      </p:sp>
    </p:spTree>
    <p:extLst>
      <p:ext uri="{BB962C8B-B14F-4D97-AF65-F5344CB8AC3E}">
        <p14:creationId xmlns:p14="http://schemas.microsoft.com/office/powerpoint/2010/main" val="3827052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6/9/2016</a:t>
            </a:r>
            <a:endParaRPr lang="en-US"/>
          </a:p>
        </p:txBody>
      </p:sp>
      <p:sp>
        <p:nvSpPr>
          <p:cNvPr id="6" name="Footer Placeholder 5"/>
          <p:cNvSpPr>
            <a:spLocks noGrp="1"/>
          </p:cNvSpPr>
          <p:nvPr>
            <p:ph type="ftr" sz="quarter" idx="11"/>
          </p:nvPr>
        </p:nvSpPr>
        <p:spPr/>
        <p:txBody>
          <a:bodyPr/>
          <a:lstStyle/>
          <a:p>
            <a:r>
              <a:rPr lang="en-US" smtClean="0"/>
              <a:t>Balch et al. Bigelow Laboratory</a:t>
            </a:r>
            <a:endParaRPr lang="en-US"/>
          </a:p>
        </p:txBody>
      </p:sp>
      <p:sp>
        <p:nvSpPr>
          <p:cNvPr id="7" name="Slide Number Placeholder 6"/>
          <p:cNvSpPr>
            <a:spLocks noGrp="1"/>
          </p:cNvSpPr>
          <p:nvPr>
            <p:ph type="sldNum" sz="quarter" idx="12"/>
          </p:nvPr>
        </p:nvSpPr>
        <p:spPr/>
        <p:txBody>
          <a:bodyPr/>
          <a:lstStyle/>
          <a:p>
            <a:fld id="{1E83D02C-C9ED-4ED2-B30C-4A577AF2CE8C}" type="slidenum">
              <a:rPr lang="en-US" smtClean="0"/>
              <a:t>‹#›</a:t>
            </a:fld>
            <a:endParaRPr lang="en-US"/>
          </a:p>
        </p:txBody>
      </p:sp>
    </p:spTree>
    <p:extLst>
      <p:ext uri="{BB962C8B-B14F-4D97-AF65-F5344CB8AC3E}">
        <p14:creationId xmlns:p14="http://schemas.microsoft.com/office/powerpoint/2010/main" val="957383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6/9/2016</a:t>
            </a:r>
            <a:endParaRPr lang="en-US"/>
          </a:p>
        </p:txBody>
      </p:sp>
      <p:sp>
        <p:nvSpPr>
          <p:cNvPr id="8" name="Footer Placeholder 7"/>
          <p:cNvSpPr>
            <a:spLocks noGrp="1"/>
          </p:cNvSpPr>
          <p:nvPr>
            <p:ph type="ftr" sz="quarter" idx="11"/>
          </p:nvPr>
        </p:nvSpPr>
        <p:spPr/>
        <p:txBody>
          <a:bodyPr/>
          <a:lstStyle/>
          <a:p>
            <a:r>
              <a:rPr lang="en-US" smtClean="0"/>
              <a:t>Balch et al. Bigelow Laboratory</a:t>
            </a:r>
            <a:endParaRPr lang="en-US"/>
          </a:p>
        </p:txBody>
      </p:sp>
      <p:sp>
        <p:nvSpPr>
          <p:cNvPr id="9" name="Slide Number Placeholder 8"/>
          <p:cNvSpPr>
            <a:spLocks noGrp="1"/>
          </p:cNvSpPr>
          <p:nvPr>
            <p:ph type="sldNum" sz="quarter" idx="12"/>
          </p:nvPr>
        </p:nvSpPr>
        <p:spPr/>
        <p:txBody>
          <a:bodyPr/>
          <a:lstStyle/>
          <a:p>
            <a:fld id="{1E83D02C-C9ED-4ED2-B30C-4A577AF2CE8C}" type="slidenum">
              <a:rPr lang="en-US" smtClean="0"/>
              <a:t>‹#›</a:t>
            </a:fld>
            <a:endParaRPr lang="en-US"/>
          </a:p>
        </p:txBody>
      </p:sp>
    </p:spTree>
    <p:extLst>
      <p:ext uri="{BB962C8B-B14F-4D97-AF65-F5344CB8AC3E}">
        <p14:creationId xmlns:p14="http://schemas.microsoft.com/office/powerpoint/2010/main" val="4237058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6/9/2016</a:t>
            </a:r>
            <a:endParaRPr lang="en-US"/>
          </a:p>
        </p:txBody>
      </p:sp>
      <p:sp>
        <p:nvSpPr>
          <p:cNvPr id="4" name="Footer Placeholder 3"/>
          <p:cNvSpPr>
            <a:spLocks noGrp="1"/>
          </p:cNvSpPr>
          <p:nvPr>
            <p:ph type="ftr" sz="quarter" idx="11"/>
          </p:nvPr>
        </p:nvSpPr>
        <p:spPr/>
        <p:txBody>
          <a:bodyPr/>
          <a:lstStyle/>
          <a:p>
            <a:r>
              <a:rPr lang="en-US" smtClean="0"/>
              <a:t>Balch et al. Bigelow Laboratory</a:t>
            </a:r>
            <a:endParaRPr lang="en-US"/>
          </a:p>
        </p:txBody>
      </p:sp>
      <p:sp>
        <p:nvSpPr>
          <p:cNvPr id="5" name="Slide Number Placeholder 4"/>
          <p:cNvSpPr>
            <a:spLocks noGrp="1"/>
          </p:cNvSpPr>
          <p:nvPr>
            <p:ph type="sldNum" sz="quarter" idx="12"/>
          </p:nvPr>
        </p:nvSpPr>
        <p:spPr/>
        <p:txBody>
          <a:bodyPr/>
          <a:lstStyle/>
          <a:p>
            <a:fld id="{1E83D02C-C9ED-4ED2-B30C-4A577AF2CE8C}" type="slidenum">
              <a:rPr lang="en-US" smtClean="0"/>
              <a:t>‹#›</a:t>
            </a:fld>
            <a:endParaRPr lang="en-US"/>
          </a:p>
        </p:txBody>
      </p:sp>
    </p:spTree>
    <p:extLst>
      <p:ext uri="{BB962C8B-B14F-4D97-AF65-F5344CB8AC3E}">
        <p14:creationId xmlns:p14="http://schemas.microsoft.com/office/powerpoint/2010/main" val="95679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6/9/2016</a:t>
            </a:r>
            <a:endParaRPr lang="en-US"/>
          </a:p>
        </p:txBody>
      </p:sp>
      <p:sp>
        <p:nvSpPr>
          <p:cNvPr id="3" name="Footer Placeholder 2"/>
          <p:cNvSpPr>
            <a:spLocks noGrp="1"/>
          </p:cNvSpPr>
          <p:nvPr>
            <p:ph type="ftr" sz="quarter" idx="11"/>
          </p:nvPr>
        </p:nvSpPr>
        <p:spPr/>
        <p:txBody>
          <a:bodyPr/>
          <a:lstStyle/>
          <a:p>
            <a:r>
              <a:rPr lang="en-US" smtClean="0"/>
              <a:t>Balch et al. Bigelow Laboratory</a:t>
            </a:r>
            <a:endParaRPr lang="en-US"/>
          </a:p>
        </p:txBody>
      </p:sp>
      <p:sp>
        <p:nvSpPr>
          <p:cNvPr id="4" name="Slide Number Placeholder 3"/>
          <p:cNvSpPr>
            <a:spLocks noGrp="1"/>
          </p:cNvSpPr>
          <p:nvPr>
            <p:ph type="sldNum" sz="quarter" idx="12"/>
          </p:nvPr>
        </p:nvSpPr>
        <p:spPr/>
        <p:txBody>
          <a:bodyPr/>
          <a:lstStyle/>
          <a:p>
            <a:fld id="{1E83D02C-C9ED-4ED2-B30C-4A577AF2CE8C}" type="slidenum">
              <a:rPr lang="en-US" smtClean="0"/>
              <a:t>‹#›</a:t>
            </a:fld>
            <a:endParaRPr lang="en-US"/>
          </a:p>
        </p:txBody>
      </p:sp>
    </p:spTree>
    <p:extLst>
      <p:ext uri="{BB962C8B-B14F-4D97-AF65-F5344CB8AC3E}">
        <p14:creationId xmlns:p14="http://schemas.microsoft.com/office/powerpoint/2010/main" val="1751742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6/9/2016</a:t>
            </a:r>
            <a:endParaRPr lang="en-US"/>
          </a:p>
        </p:txBody>
      </p:sp>
      <p:sp>
        <p:nvSpPr>
          <p:cNvPr id="6" name="Footer Placeholder 5"/>
          <p:cNvSpPr>
            <a:spLocks noGrp="1"/>
          </p:cNvSpPr>
          <p:nvPr>
            <p:ph type="ftr" sz="quarter" idx="11"/>
          </p:nvPr>
        </p:nvSpPr>
        <p:spPr/>
        <p:txBody>
          <a:bodyPr/>
          <a:lstStyle/>
          <a:p>
            <a:r>
              <a:rPr lang="en-US" smtClean="0"/>
              <a:t>Balch et al. Bigelow Laboratory</a:t>
            </a:r>
            <a:endParaRPr lang="en-US"/>
          </a:p>
        </p:txBody>
      </p:sp>
      <p:sp>
        <p:nvSpPr>
          <p:cNvPr id="7" name="Slide Number Placeholder 6"/>
          <p:cNvSpPr>
            <a:spLocks noGrp="1"/>
          </p:cNvSpPr>
          <p:nvPr>
            <p:ph type="sldNum" sz="quarter" idx="12"/>
          </p:nvPr>
        </p:nvSpPr>
        <p:spPr/>
        <p:txBody>
          <a:bodyPr/>
          <a:lstStyle/>
          <a:p>
            <a:fld id="{1E83D02C-C9ED-4ED2-B30C-4A577AF2CE8C}" type="slidenum">
              <a:rPr lang="en-US" smtClean="0"/>
              <a:t>‹#›</a:t>
            </a:fld>
            <a:endParaRPr lang="en-US"/>
          </a:p>
        </p:txBody>
      </p:sp>
    </p:spTree>
    <p:extLst>
      <p:ext uri="{BB962C8B-B14F-4D97-AF65-F5344CB8AC3E}">
        <p14:creationId xmlns:p14="http://schemas.microsoft.com/office/powerpoint/2010/main" val="3442288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6/9/2016</a:t>
            </a:r>
            <a:endParaRPr lang="en-US"/>
          </a:p>
        </p:txBody>
      </p:sp>
      <p:sp>
        <p:nvSpPr>
          <p:cNvPr id="6" name="Footer Placeholder 5"/>
          <p:cNvSpPr>
            <a:spLocks noGrp="1"/>
          </p:cNvSpPr>
          <p:nvPr>
            <p:ph type="ftr" sz="quarter" idx="11"/>
          </p:nvPr>
        </p:nvSpPr>
        <p:spPr/>
        <p:txBody>
          <a:bodyPr/>
          <a:lstStyle/>
          <a:p>
            <a:r>
              <a:rPr lang="en-US" smtClean="0"/>
              <a:t>Balch et al. Bigelow Laboratory</a:t>
            </a:r>
            <a:endParaRPr lang="en-US"/>
          </a:p>
        </p:txBody>
      </p:sp>
      <p:sp>
        <p:nvSpPr>
          <p:cNvPr id="7" name="Slide Number Placeholder 6"/>
          <p:cNvSpPr>
            <a:spLocks noGrp="1"/>
          </p:cNvSpPr>
          <p:nvPr>
            <p:ph type="sldNum" sz="quarter" idx="12"/>
          </p:nvPr>
        </p:nvSpPr>
        <p:spPr/>
        <p:txBody>
          <a:bodyPr/>
          <a:lstStyle/>
          <a:p>
            <a:fld id="{1E83D02C-C9ED-4ED2-B30C-4A577AF2CE8C}" type="slidenum">
              <a:rPr lang="en-US" smtClean="0"/>
              <a:t>‹#›</a:t>
            </a:fld>
            <a:endParaRPr lang="en-US"/>
          </a:p>
        </p:txBody>
      </p:sp>
    </p:spTree>
    <p:extLst>
      <p:ext uri="{BB962C8B-B14F-4D97-AF65-F5344CB8AC3E}">
        <p14:creationId xmlns:p14="http://schemas.microsoft.com/office/powerpoint/2010/main" val="420919764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6/9/2016</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Balch et al. Bigelow Laboratory</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83D02C-C9ED-4ED2-B30C-4A577AF2CE8C}" type="slidenum">
              <a:rPr lang="en-US" smtClean="0"/>
              <a:t>‹#›</a:t>
            </a:fld>
            <a:endParaRPr lang="en-US"/>
          </a:p>
        </p:txBody>
      </p:sp>
    </p:spTree>
    <p:extLst>
      <p:ext uri="{BB962C8B-B14F-4D97-AF65-F5344CB8AC3E}">
        <p14:creationId xmlns:p14="http://schemas.microsoft.com/office/powerpoint/2010/main" val="27107374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slideLayout" Target="../slideLayouts/slideLayout2.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tags" Target="../tags/tag5.xml"/><Relationship Id="rId2" Type="http://schemas.openxmlformats.org/officeDocument/2006/relationships/slideLayout" Target="../slideLayouts/slideLayout2.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16.png"/><Relationship Id="rId1" Type="http://schemas.openxmlformats.org/officeDocument/2006/relationships/tags" Target="../tags/tag6.x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18.png"/><Relationship Id="rId1" Type="http://schemas.openxmlformats.org/officeDocument/2006/relationships/tags" Target="../tags/tag7.xml"/><Relationship Id="rId2"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21.jpeg"/><Relationship Id="rId1" Type="http://schemas.openxmlformats.org/officeDocument/2006/relationships/tags" Target="../tags/tag8.xml"/><Relationship Id="rId2"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tags" Target="../tags/tag9.x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2.png"/><Relationship Id="rId5" Type="http://schemas.openxmlformats.org/officeDocument/2006/relationships/image" Target="../media/image3.jpeg"/><Relationship Id="rId1" Type="http://schemas.openxmlformats.org/officeDocument/2006/relationships/tags" Target="../tags/tag1.xml"/><Relationship Id="rId2"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tags" Target="../tags/tag10.x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28.tiff"/><Relationship Id="rId5" Type="http://schemas.openxmlformats.org/officeDocument/2006/relationships/image" Target="../media/image41.png"/><Relationship Id="rId6" Type="http://schemas.openxmlformats.org/officeDocument/2006/relationships/image" Target="../media/image29.tiff"/><Relationship Id="rId7" Type="http://schemas.openxmlformats.org/officeDocument/2006/relationships/image" Target="../media/image60.png"/><Relationship Id="rId1" Type="http://schemas.openxmlformats.org/officeDocument/2006/relationships/tags" Target="../tags/tag11.x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30.tiff"/><Relationship Id="rId1" Type="http://schemas.openxmlformats.org/officeDocument/2006/relationships/tags" Target="../tags/tag12.x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360.png"/><Relationship Id="rId5" Type="http://schemas.openxmlformats.org/officeDocument/2006/relationships/image" Target="../media/image39.png"/><Relationship Id="rId6" Type="http://schemas.openxmlformats.org/officeDocument/2006/relationships/image" Target="../media/image31.tiff"/><Relationship Id="rId7" Type="http://schemas.openxmlformats.org/officeDocument/2006/relationships/image" Target="../media/image32.tiff"/><Relationship Id="rId8" Type="http://schemas.openxmlformats.org/officeDocument/2006/relationships/image" Target="../media/image4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450.png"/><Relationship Id="rId1" Type="http://schemas.openxmlformats.org/officeDocument/2006/relationships/tags" Target="../tags/tag13.x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tags" Target="../tags/tag14.xml"/><Relationship Id="rId2" Type="http://schemas.openxmlformats.org/officeDocument/2006/relationships/slideLayout" Target="../slideLayouts/slideLayout2.xml"/><Relationship Id="rId3"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tiff"/><Relationship Id="rId4" Type="http://schemas.openxmlformats.org/officeDocument/2006/relationships/image" Target="../media/image38.tiff"/><Relationship Id="rId1" Type="http://schemas.openxmlformats.org/officeDocument/2006/relationships/slideLayout" Target="../slideLayouts/slideLayout2.xml"/><Relationship Id="rId2" Type="http://schemas.openxmlformats.org/officeDocument/2006/relationships/image" Target="../media/image36.tiff"/></Relationships>
</file>

<file path=ppt/slides/_rels/slide27.xml.rels><?xml version="1.0" encoding="UTF-8" standalone="yes"?>
<Relationships xmlns="http://schemas.openxmlformats.org/package/2006/relationships"><Relationship Id="rId1" Type="http://schemas.openxmlformats.org/officeDocument/2006/relationships/tags" Target="../tags/tag15.xml"/><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tags" Target="../tags/tag16.xml"/><Relationship Id="rId2" Type="http://schemas.openxmlformats.org/officeDocument/2006/relationships/slideLayout" Target="../slideLayouts/slideLayout2.xml"/><Relationship Id="rId3"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tags" Target="../tags/tag17.x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tags" Target="../tags/tag18.xml"/><Relationship Id="rId2"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38.xml.rels><?xml version="1.0" encoding="UTF-8" standalone="yes"?>
<Relationships xmlns="http://schemas.openxmlformats.org/package/2006/relationships"><Relationship Id="rId1" Type="http://schemas.openxmlformats.org/officeDocument/2006/relationships/tags" Target="../tags/tag19.xml"/><Relationship Id="rId2" Type="http://schemas.openxmlformats.org/officeDocument/2006/relationships/slideLayout" Target="../slideLayouts/slideLayout2.xml"/><Relationship Id="rId3" Type="http://schemas.openxmlformats.org/officeDocument/2006/relationships/image" Target="../media/image57.png"/></Relationships>
</file>

<file path=ppt/slides/_rels/slide39.xml.rels><?xml version="1.0" encoding="UTF-8" standalone="yes"?>
<Relationships xmlns="http://schemas.openxmlformats.org/package/2006/relationships"><Relationship Id="rId1" Type="http://schemas.openxmlformats.org/officeDocument/2006/relationships/tags" Target="../tags/tag20.xml"/><Relationship Id="rId2" Type="http://schemas.openxmlformats.org/officeDocument/2006/relationships/slideLayout" Target="../slideLayouts/slideLayout2.xml"/><Relationship Id="rId3" Type="http://schemas.openxmlformats.org/officeDocument/2006/relationships/image" Target="../media/image5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png"/><Relationship Id="rId3" Type="http://schemas.openxmlformats.org/officeDocument/2006/relationships/image" Target="../media/image210.png"/></Relationships>
</file>

<file path=ppt/slides/_rels/slide42.xml.rels><?xml version="1.0" encoding="UTF-8" standalone="yes"?>
<Relationships xmlns="http://schemas.openxmlformats.org/package/2006/relationships"><Relationship Id="rId1" Type="http://schemas.openxmlformats.org/officeDocument/2006/relationships/tags" Target="../tags/tag21.x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14400"/>
            <a:ext cx="7772400" cy="1470025"/>
          </a:xfrm>
        </p:spPr>
        <p:txBody>
          <a:bodyPr>
            <a:normAutofit fontScale="90000"/>
          </a:bodyPr>
          <a:lstStyle/>
          <a:p>
            <a:r>
              <a:rPr lang="en-US" dirty="0"/>
              <a:t>PIC of the ‘</a:t>
            </a:r>
            <a:r>
              <a:rPr lang="en-US" dirty="0" err="1"/>
              <a:t>Lith-er</a:t>
            </a:r>
            <a:r>
              <a:rPr lang="en-US" dirty="0"/>
              <a:t>…PIC/</a:t>
            </a:r>
            <a:r>
              <a:rPr lang="en-US" dirty="0" err="1"/>
              <a:t>Coccolith</a:t>
            </a:r>
            <a:r>
              <a:rPr lang="en-US" dirty="0"/>
              <a:t> Algorithm Advances for MODIS 	</a:t>
            </a:r>
            <a:br>
              <a:rPr lang="en-US" dirty="0"/>
            </a:br>
            <a:r>
              <a:rPr lang="en-US" dirty="0"/>
              <a:t>	and </a:t>
            </a:r>
            <a:r>
              <a:rPr lang="en-US" dirty="0" smtClean="0"/>
              <a:t>VIIRS for </a:t>
            </a:r>
            <a:r>
              <a:rPr lang="en-US" dirty="0"/>
              <a:t>Evaluating the Global Ocean Carbonate </a:t>
            </a:r>
            <a:r>
              <a:rPr lang="en-US" dirty="0" smtClean="0"/>
              <a:t>Budget:</a:t>
            </a:r>
            <a:br>
              <a:rPr lang="en-US" dirty="0" smtClean="0"/>
            </a:br>
            <a:r>
              <a:rPr lang="en-US" dirty="0" smtClean="0"/>
              <a:t>Three Vignettes</a:t>
            </a:r>
            <a:endParaRPr lang="en-US" dirty="0"/>
          </a:p>
        </p:txBody>
      </p:sp>
      <p:sp>
        <p:nvSpPr>
          <p:cNvPr id="3" name="Subtitle 2"/>
          <p:cNvSpPr>
            <a:spLocks noGrp="1"/>
          </p:cNvSpPr>
          <p:nvPr>
            <p:ph type="subTitle" idx="1"/>
          </p:nvPr>
        </p:nvSpPr>
        <p:spPr>
          <a:xfrm>
            <a:off x="1508760" y="3550920"/>
            <a:ext cx="6400800" cy="1752600"/>
          </a:xfrm>
        </p:spPr>
        <p:txBody>
          <a:bodyPr>
            <a:normAutofit fontScale="85000" lnSpcReduction="10000"/>
          </a:bodyPr>
          <a:lstStyle/>
          <a:p>
            <a:r>
              <a:rPr lang="en-US" dirty="0" smtClean="0"/>
              <a:t>William M. Balch, Jason Hopkins, Catherine Mitchell, Bruce Bowler, </a:t>
            </a:r>
            <a:r>
              <a:rPr lang="en-US" dirty="0" err="1" smtClean="0"/>
              <a:t>Chuanmin</a:t>
            </a:r>
            <a:r>
              <a:rPr lang="en-US" dirty="0" smtClean="0"/>
              <a:t> Hu</a:t>
            </a:r>
          </a:p>
          <a:p>
            <a:r>
              <a:rPr lang="en-US" dirty="0" smtClean="0"/>
              <a:t>Bigelow Laboratory for Ocean Sciences</a:t>
            </a:r>
          </a:p>
          <a:p>
            <a:r>
              <a:rPr lang="en-US" dirty="0" smtClean="0"/>
              <a:t>E. Boothbay, ME  04544</a:t>
            </a:r>
          </a:p>
          <a:p>
            <a:endParaRPr lang="en-US" dirty="0"/>
          </a:p>
        </p:txBody>
      </p:sp>
      <p:pic>
        <p:nvPicPr>
          <p:cNvPr id="4" name="Picture 5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48200" y="6096000"/>
            <a:ext cx="4191000" cy="595439"/>
          </a:xfrm>
          <a:prstGeom prst="rect">
            <a:avLst/>
          </a:prstGeom>
          <a:noFill/>
          <a:ln w="9525">
            <a:noFill/>
            <a:miter lim="800000"/>
            <a:headEnd/>
            <a:tailEnd/>
          </a:ln>
          <a:effectLst/>
        </p:spPr>
      </p:pic>
    </p:spTree>
    <p:extLst>
      <p:ext uri="{BB962C8B-B14F-4D97-AF65-F5344CB8AC3E}">
        <p14:creationId xmlns:p14="http://schemas.microsoft.com/office/powerpoint/2010/main" val="51063471"/>
      </p:ext>
    </p:extLst>
  </p:cSld>
  <p:clrMapOvr>
    <a:masterClrMapping/>
  </p:clrMapOvr>
  <mc:AlternateContent xmlns:mc="http://schemas.openxmlformats.org/markup-compatibility/2006" xmlns:p14="http://schemas.microsoft.com/office/powerpoint/2010/main">
    <mc:Choice Requires="p14">
      <p:transition spd="slow" p14:dur="2000" advTm="19736"/>
    </mc:Choice>
    <mc:Fallback xmlns="">
      <p:transition spd="slow" advTm="19736"/>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657600" cy="1143000"/>
          </a:xfrm>
        </p:spPr>
        <p:txBody>
          <a:bodyPr/>
          <a:lstStyle/>
          <a:p>
            <a:r>
              <a:rPr lang="en-US" dirty="0" smtClean="0"/>
              <a:t>Example</a:t>
            </a:r>
            <a:endParaRPr lang="en-US" dirty="0"/>
          </a:p>
        </p:txBody>
      </p:sp>
      <p:pic>
        <p:nvPicPr>
          <p:cNvPr id="4" name="Content Placeholder 3"/>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bwMode="auto">
          <a:xfrm>
            <a:off x="76200" y="1905000"/>
            <a:ext cx="1981200" cy="3610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2209801" y="1309304"/>
            <a:ext cx="7010399" cy="5233716"/>
            <a:chOff x="2209801" y="1309304"/>
            <a:chExt cx="7010399" cy="5233716"/>
          </a:xfrm>
        </p:grpSpPr>
        <p:pic>
          <p:nvPicPr>
            <p:cNvPr id="5" name="Picture 50"/>
            <p:cNvPicPr>
              <a:picLocks noChangeAspect="1" noChangeArrowheads="1"/>
            </p:cNvPicPr>
            <p:nvPr/>
          </p:nvPicPr>
          <p:blipFill>
            <a:blip r:embed="rId5" cstate="screen">
              <a:extLst>
                <a:ext uri="{28A0092B-C50C-407E-A947-70E740481C1C}">
                  <a14:useLocalDpi xmlns:a14="http://schemas.microsoft.com/office/drawing/2010/main"/>
                </a:ext>
              </a:extLst>
            </a:blip>
            <a:srcRect l="891" t="10072"/>
            <a:stretch>
              <a:fillRect/>
            </a:stretch>
          </p:blipFill>
          <p:spPr bwMode="auto">
            <a:xfrm>
              <a:off x="2743200" y="1828800"/>
              <a:ext cx="6178570" cy="4038600"/>
            </a:xfrm>
            <a:prstGeom prst="rect">
              <a:avLst/>
            </a:prstGeom>
            <a:noFill/>
            <a:ln w="9525">
              <a:noFill/>
              <a:miter lim="800000"/>
              <a:headEnd/>
              <a:tailEnd/>
            </a:ln>
          </p:spPr>
        </p:pic>
        <p:sp>
          <p:nvSpPr>
            <p:cNvPr id="3" name="TextBox 2"/>
            <p:cNvSpPr txBox="1"/>
            <p:nvPr/>
          </p:nvSpPr>
          <p:spPr>
            <a:xfrm>
              <a:off x="2667000" y="1752600"/>
              <a:ext cx="762000" cy="4401205"/>
            </a:xfrm>
            <a:prstGeom prst="rect">
              <a:avLst/>
            </a:prstGeom>
            <a:solidFill>
              <a:schemeClr val="bg1"/>
            </a:solidFill>
          </p:spPr>
          <p:txBody>
            <a:bodyPr wrap="square" rtlCol="0">
              <a:spAutoFit/>
            </a:bodyPr>
            <a:lstStyle/>
            <a:p>
              <a:pPr algn="r"/>
              <a:r>
                <a:rPr lang="en-US" sz="2800" dirty="0" smtClean="0"/>
                <a:t>10</a:t>
              </a:r>
              <a:r>
                <a:rPr lang="en-US" sz="2800" baseline="30000" dirty="0" smtClean="0"/>
                <a:t>3</a:t>
              </a:r>
            </a:p>
            <a:p>
              <a:pPr algn="r"/>
              <a:endParaRPr lang="en-US" sz="2800" dirty="0" smtClean="0"/>
            </a:p>
            <a:p>
              <a:pPr algn="r"/>
              <a:r>
                <a:rPr lang="en-US" sz="2800" dirty="0" smtClean="0"/>
                <a:t>10</a:t>
              </a:r>
              <a:r>
                <a:rPr lang="en-US" sz="2800" baseline="30000" dirty="0" smtClean="0"/>
                <a:t>2</a:t>
              </a:r>
            </a:p>
            <a:p>
              <a:pPr algn="r"/>
              <a:endParaRPr lang="en-US" sz="2800" dirty="0"/>
            </a:p>
            <a:p>
              <a:pPr algn="r"/>
              <a:r>
                <a:rPr lang="en-US" sz="2800" dirty="0" smtClean="0"/>
                <a:t>10</a:t>
              </a:r>
              <a:r>
                <a:rPr lang="en-US" sz="2800" baseline="30000" dirty="0" smtClean="0"/>
                <a:t>1</a:t>
              </a:r>
            </a:p>
            <a:p>
              <a:pPr algn="r"/>
              <a:endParaRPr lang="en-US" sz="2800" dirty="0"/>
            </a:p>
            <a:p>
              <a:pPr algn="r"/>
              <a:r>
                <a:rPr lang="en-US" sz="2800" dirty="0" smtClean="0"/>
                <a:t>10</a:t>
              </a:r>
              <a:r>
                <a:rPr lang="en-US" sz="2800" baseline="30000" dirty="0" smtClean="0"/>
                <a:t>0</a:t>
              </a:r>
            </a:p>
            <a:p>
              <a:pPr algn="r"/>
              <a:endParaRPr lang="en-US" sz="2800" dirty="0"/>
            </a:p>
            <a:p>
              <a:pPr algn="r"/>
              <a:r>
                <a:rPr lang="en-US" sz="2800" dirty="0" smtClean="0"/>
                <a:t>10</a:t>
              </a:r>
              <a:r>
                <a:rPr lang="en-US" sz="2800" baseline="30000" dirty="0" smtClean="0"/>
                <a:t>-1</a:t>
              </a:r>
              <a:endParaRPr lang="en-US" sz="2800" baseline="30000" dirty="0"/>
            </a:p>
            <a:p>
              <a:pPr algn="r"/>
              <a:endParaRPr lang="en-US" sz="2800" dirty="0"/>
            </a:p>
          </p:txBody>
        </p:sp>
        <p:sp>
          <p:nvSpPr>
            <p:cNvPr id="6" name="TextBox 5"/>
            <p:cNvSpPr txBox="1"/>
            <p:nvPr/>
          </p:nvSpPr>
          <p:spPr>
            <a:xfrm rot="16200000">
              <a:off x="-25362" y="3544467"/>
              <a:ext cx="4993546" cy="523220"/>
            </a:xfrm>
            <a:prstGeom prst="rect">
              <a:avLst/>
            </a:prstGeom>
            <a:noFill/>
          </p:spPr>
          <p:txBody>
            <a:bodyPr wrap="none" rtlCol="0">
              <a:spAutoFit/>
            </a:bodyPr>
            <a:lstStyle/>
            <a:p>
              <a:r>
                <a:rPr lang="en-US" sz="2800" dirty="0" smtClean="0"/>
                <a:t>100m Integrated Property (g m</a:t>
              </a:r>
              <a:r>
                <a:rPr lang="en-US" sz="2800" baseline="30000" dirty="0" smtClean="0"/>
                <a:t>-2</a:t>
              </a:r>
              <a:r>
                <a:rPr lang="en-US" sz="2800" dirty="0" smtClean="0"/>
                <a:t>)</a:t>
              </a:r>
              <a:endParaRPr lang="en-US" sz="2800" dirty="0"/>
            </a:p>
          </p:txBody>
        </p:sp>
        <p:sp>
          <p:nvSpPr>
            <p:cNvPr id="7" name="TextBox 6"/>
            <p:cNvSpPr txBox="1"/>
            <p:nvPr/>
          </p:nvSpPr>
          <p:spPr>
            <a:xfrm>
              <a:off x="3098011" y="5486400"/>
              <a:ext cx="6122189" cy="523220"/>
            </a:xfrm>
            <a:prstGeom prst="rect">
              <a:avLst/>
            </a:prstGeom>
            <a:solidFill>
              <a:schemeClr val="bg1"/>
            </a:solidFill>
          </p:spPr>
          <p:txBody>
            <a:bodyPr wrap="none" rtlCol="0">
              <a:spAutoFit/>
            </a:bodyPr>
            <a:lstStyle/>
            <a:p>
              <a:r>
                <a:rPr lang="en-US" sz="2800" dirty="0" smtClean="0"/>
                <a:t>10</a:t>
              </a:r>
              <a:r>
                <a:rPr lang="en-US" sz="2800" baseline="30000" dirty="0" smtClean="0"/>
                <a:t>-3</a:t>
              </a:r>
              <a:r>
                <a:rPr lang="en-US" sz="2800" dirty="0" smtClean="0"/>
                <a:t>          10</a:t>
              </a:r>
              <a:r>
                <a:rPr lang="en-US" sz="2800" baseline="30000" dirty="0" smtClean="0"/>
                <a:t>-2</a:t>
              </a:r>
              <a:r>
                <a:rPr lang="en-US" sz="2800" dirty="0" smtClean="0"/>
                <a:t>          10</a:t>
              </a:r>
              <a:r>
                <a:rPr lang="en-US" sz="2800" baseline="30000" dirty="0" smtClean="0"/>
                <a:t>-1</a:t>
              </a:r>
              <a:r>
                <a:rPr lang="en-US" sz="2800" dirty="0" smtClean="0"/>
                <a:t>         10</a:t>
              </a:r>
              <a:r>
                <a:rPr lang="en-US" sz="2800" baseline="30000" dirty="0" smtClean="0"/>
                <a:t>0 </a:t>
              </a:r>
              <a:r>
                <a:rPr lang="en-US" sz="2800" dirty="0" smtClean="0"/>
                <a:t>         10</a:t>
              </a:r>
              <a:r>
                <a:rPr lang="en-US" sz="2800" baseline="30000" dirty="0" smtClean="0"/>
                <a:t>+1</a:t>
              </a:r>
              <a:endParaRPr lang="en-US" sz="2800" dirty="0"/>
            </a:p>
          </p:txBody>
        </p:sp>
        <p:sp>
          <p:nvSpPr>
            <p:cNvPr id="8" name="TextBox 7"/>
            <p:cNvSpPr txBox="1"/>
            <p:nvPr/>
          </p:nvSpPr>
          <p:spPr>
            <a:xfrm>
              <a:off x="4517030" y="6019800"/>
              <a:ext cx="3652154" cy="523220"/>
            </a:xfrm>
            <a:prstGeom prst="rect">
              <a:avLst/>
            </a:prstGeom>
            <a:noFill/>
          </p:spPr>
          <p:txBody>
            <a:bodyPr wrap="none" rtlCol="0">
              <a:spAutoFit/>
            </a:bodyPr>
            <a:lstStyle/>
            <a:p>
              <a:r>
                <a:rPr lang="en-US" sz="2800" dirty="0" smtClean="0"/>
                <a:t>Surface Property (g m</a:t>
              </a:r>
              <a:r>
                <a:rPr lang="en-US" sz="2800" baseline="30000" dirty="0" smtClean="0"/>
                <a:t>-3</a:t>
              </a:r>
              <a:r>
                <a:rPr lang="en-US" sz="2800" dirty="0" smtClean="0"/>
                <a:t>)</a:t>
              </a:r>
              <a:endParaRPr lang="en-US" sz="2800" dirty="0"/>
            </a:p>
          </p:txBody>
        </p:sp>
      </p:grpSp>
      <p:grpSp>
        <p:nvGrpSpPr>
          <p:cNvPr id="15" name="Group 14"/>
          <p:cNvGrpSpPr/>
          <p:nvPr/>
        </p:nvGrpSpPr>
        <p:grpSpPr>
          <a:xfrm>
            <a:off x="914400" y="1905000"/>
            <a:ext cx="7772400" cy="3505200"/>
            <a:chOff x="914400" y="1905000"/>
            <a:chExt cx="7772400" cy="3505200"/>
          </a:xfrm>
        </p:grpSpPr>
        <p:cxnSp>
          <p:nvCxnSpPr>
            <p:cNvPr id="12" name="Straight Connector 11"/>
            <p:cNvCxnSpPr/>
            <p:nvPr/>
          </p:nvCxnSpPr>
          <p:spPr>
            <a:xfrm flipH="1">
              <a:off x="3505200" y="1905000"/>
              <a:ext cx="5181600" cy="3505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914400" y="4038600"/>
              <a:ext cx="3200400" cy="914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1752600" y="2560320"/>
            <a:ext cx="5806440" cy="2179320"/>
            <a:chOff x="1752600" y="2560320"/>
            <a:chExt cx="5806440" cy="2179320"/>
          </a:xfrm>
        </p:grpSpPr>
        <p:sp>
          <p:nvSpPr>
            <p:cNvPr id="16" name="Freeform 15"/>
            <p:cNvSpPr/>
            <p:nvPr/>
          </p:nvSpPr>
          <p:spPr>
            <a:xfrm>
              <a:off x="4389120" y="2560320"/>
              <a:ext cx="3169920" cy="2179320"/>
            </a:xfrm>
            <a:custGeom>
              <a:avLst/>
              <a:gdLst>
                <a:gd name="connsiteX0" fmla="*/ 0 w 3169920"/>
                <a:gd name="connsiteY0" fmla="*/ 2026920 h 2179320"/>
                <a:gd name="connsiteX1" fmla="*/ 426720 w 3169920"/>
                <a:gd name="connsiteY1" fmla="*/ 1188720 h 2179320"/>
                <a:gd name="connsiteX2" fmla="*/ 822960 w 3169920"/>
                <a:gd name="connsiteY2" fmla="*/ 1097280 h 2179320"/>
                <a:gd name="connsiteX3" fmla="*/ 929640 w 3169920"/>
                <a:gd name="connsiteY3" fmla="*/ 975360 h 2179320"/>
                <a:gd name="connsiteX4" fmla="*/ 1158240 w 3169920"/>
                <a:gd name="connsiteY4" fmla="*/ 731520 h 2179320"/>
                <a:gd name="connsiteX5" fmla="*/ 1386840 w 3169920"/>
                <a:gd name="connsiteY5" fmla="*/ 579120 h 2179320"/>
                <a:gd name="connsiteX6" fmla="*/ 1645920 w 3169920"/>
                <a:gd name="connsiteY6" fmla="*/ 396240 h 2179320"/>
                <a:gd name="connsiteX7" fmla="*/ 1783080 w 3169920"/>
                <a:gd name="connsiteY7" fmla="*/ 289560 h 2179320"/>
                <a:gd name="connsiteX8" fmla="*/ 2011680 w 3169920"/>
                <a:gd name="connsiteY8" fmla="*/ 60960 h 2179320"/>
                <a:gd name="connsiteX9" fmla="*/ 2453640 w 3169920"/>
                <a:gd name="connsiteY9" fmla="*/ 0 h 2179320"/>
                <a:gd name="connsiteX10" fmla="*/ 2941320 w 3169920"/>
                <a:gd name="connsiteY10" fmla="*/ 15240 h 2179320"/>
                <a:gd name="connsiteX11" fmla="*/ 3139440 w 3169920"/>
                <a:gd name="connsiteY11" fmla="*/ 15240 h 2179320"/>
                <a:gd name="connsiteX12" fmla="*/ 3169920 w 3169920"/>
                <a:gd name="connsiteY12" fmla="*/ 45720 h 2179320"/>
                <a:gd name="connsiteX13" fmla="*/ 121920 w 3169920"/>
                <a:gd name="connsiteY13" fmla="*/ 2179320 h 2179320"/>
                <a:gd name="connsiteX14" fmla="*/ 0 w 3169920"/>
                <a:gd name="connsiteY14" fmla="*/ 2026920 h 217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69920" h="2179320">
                  <a:moveTo>
                    <a:pt x="0" y="2026920"/>
                  </a:moveTo>
                  <a:lnTo>
                    <a:pt x="426720" y="1188720"/>
                  </a:lnTo>
                  <a:lnTo>
                    <a:pt x="822960" y="1097280"/>
                  </a:lnTo>
                  <a:lnTo>
                    <a:pt x="929640" y="975360"/>
                  </a:lnTo>
                  <a:lnTo>
                    <a:pt x="1158240" y="731520"/>
                  </a:lnTo>
                  <a:lnTo>
                    <a:pt x="1386840" y="579120"/>
                  </a:lnTo>
                  <a:lnTo>
                    <a:pt x="1645920" y="396240"/>
                  </a:lnTo>
                  <a:lnTo>
                    <a:pt x="1783080" y="289560"/>
                  </a:lnTo>
                  <a:lnTo>
                    <a:pt x="2011680" y="60960"/>
                  </a:lnTo>
                  <a:lnTo>
                    <a:pt x="2453640" y="0"/>
                  </a:lnTo>
                  <a:lnTo>
                    <a:pt x="2941320" y="15240"/>
                  </a:lnTo>
                  <a:lnTo>
                    <a:pt x="3139440" y="15240"/>
                  </a:lnTo>
                  <a:lnTo>
                    <a:pt x="3169920" y="45720"/>
                  </a:lnTo>
                  <a:lnTo>
                    <a:pt x="121920" y="2179320"/>
                  </a:lnTo>
                  <a:lnTo>
                    <a:pt x="0" y="202692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V="1">
              <a:off x="1752600" y="4419600"/>
              <a:ext cx="2667000" cy="228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1828800" y="2575560"/>
            <a:ext cx="6187440" cy="1783080"/>
            <a:chOff x="1828800" y="2575560"/>
            <a:chExt cx="6187440" cy="1783080"/>
          </a:xfrm>
        </p:grpSpPr>
        <p:sp>
          <p:nvSpPr>
            <p:cNvPr id="17" name="Freeform 16"/>
            <p:cNvSpPr/>
            <p:nvPr/>
          </p:nvSpPr>
          <p:spPr>
            <a:xfrm>
              <a:off x="5349240" y="2575560"/>
              <a:ext cx="2667000" cy="1783080"/>
            </a:xfrm>
            <a:custGeom>
              <a:avLst/>
              <a:gdLst>
                <a:gd name="connsiteX0" fmla="*/ 0 w 2667000"/>
                <a:gd name="connsiteY0" fmla="*/ 1584960 h 1783080"/>
                <a:gd name="connsiteX1" fmla="*/ 274320 w 2667000"/>
                <a:gd name="connsiteY1" fmla="*/ 1783080 h 1783080"/>
                <a:gd name="connsiteX2" fmla="*/ 1341120 w 2667000"/>
                <a:gd name="connsiteY2" fmla="*/ 1005840 h 1783080"/>
                <a:gd name="connsiteX3" fmla="*/ 1889760 w 2667000"/>
                <a:gd name="connsiteY3" fmla="*/ 670560 h 1783080"/>
                <a:gd name="connsiteX4" fmla="*/ 2453640 w 2667000"/>
                <a:gd name="connsiteY4" fmla="*/ 411480 h 1783080"/>
                <a:gd name="connsiteX5" fmla="*/ 2667000 w 2667000"/>
                <a:gd name="connsiteY5" fmla="*/ 304800 h 1783080"/>
                <a:gd name="connsiteX6" fmla="*/ 2667000 w 2667000"/>
                <a:gd name="connsiteY6" fmla="*/ 167640 h 1783080"/>
                <a:gd name="connsiteX7" fmla="*/ 2423160 w 2667000"/>
                <a:gd name="connsiteY7" fmla="*/ 0 h 1783080"/>
                <a:gd name="connsiteX8" fmla="*/ 60960 w 2667000"/>
                <a:gd name="connsiteY8" fmla="*/ 155448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7000" h="1783080">
                  <a:moveTo>
                    <a:pt x="0" y="1584960"/>
                  </a:moveTo>
                  <a:lnTo>
                    <a:pt x="274320" y="1783080"/>
                  </a:lnTo>
                  <a:lnTo>
                    <a:pt x="1341120" y="1005840"/>
                  </a:lnTo>
                  <a:lnTo>
                    <a:pt x="1889760" y="670560"/>
                  </a:lnTo>
                  <a:lnTo>
                    <a:pt x="2453640" y="411480"/>
                  </a:lnTo>
                  <a:lnTo>
                    <a:pt x="2667000" y="304800"/>
                  </a:lnTo>
                  <a:lnTo>
                    <a:pt x="2667000" y="167640"/>
                  </a:lnTo>
                  <a:lnTo>
                    <a:pt x="2423160" y="0"/>
                  </a:lnTo>
                  <a:lnTo>
                    <a:pt x="60960" y="155448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a:off x="1828800" y="3200400"/>
              <a:ext cx="4038600" cy="990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pic>
        <p:nvPicPr>
          <p:cNvPr id="2050"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267200" y="228600"/>
            <a:ext cx="3473450" cy="1510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9" name="Straight Connector 28"/>
          <p:cNvCxnSpPr/>
          <p:nvPr/>
        </p:nvCxnSpPr>
        <p:spPr>
          <a:xfrm flipV="1">
            <a:off x="4332157" y="2286000"/>
            <a:ext cx="4202243" cy="206114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784113" y="6396335"/>
            <a:ext cx="6497933" cy="461665"/>
          </a:xfrm>
          <a:prstGeom prst="rect">
            <a:avLst/>
          </a:prstGeom>
        </p:spPr>
        <p:txBody>
          <a:bodyPr wrap="none">
            <a:spAutoFit/>
          </a:bodyPr>
          <a:lstStyle/>
          <a:p>
            <a:r>
              <a:rPr lang="en-US" sz="2400" i="1" dirty="0" smtClean="0"/>
              <a:t>Oligo.                                                                     </a:t>
            </a:r>
            <a:r>
              <a:rPr lang="en-US" sz="2400" i="1" dirty="0" err="1"/>
              <a:t>Eutro</a:t>
            </a:r>
            <a:r>
              <a:rPr lang="en-US" sz="2400" i="1" dirty="0"/>
              <a:t>.</a:t>
            </a:r>
          </a:p>
        </p:txBody>
      </p:sp>
      <p:sp>
        <p:nvSpPr>
          <p:cNvPr id="22" name="TextBox 21"/>
          <p:cNvSpPr txBox="1"/>
          <p:nvPr/>
        </p:nvSpPr>
        <p:spPr>
          <a:xfrm>
            <a:off x="0" y="6488668"/>
            <a:ext cx="1927707" cy="369332"/>
          </a:xfrm>
          <a:prstGeom prst="rect">
            <a:avLst/>
          </a:prstGeom>
          <a:noFill/>
        </p:spPr>
        <p:txBody>
          <a:bodyPr wrap="none" rtlCol="0">
            <a:spAutoFit/>
          </a:bodyPr>
          <a:lstStyle/>
          <a:p>
            <a:r>
              <a:rPr lang="en-US" dirty="0" smtClean="0"/>
              <a:t>Balch et al. in prep</a:t>
            </a:r>
            <a:endParaRPr lang="en-US" dirty="0"/>
          </a:p>
        </p:txBody>
      </p:sp>
    </p:spTree>
    <p:custDataLst>
      <p:tags r:id="rId1"/>
    </p:custDataLst>
    <p:extLst>
      <p:ext uri="{BB962C8B-B14F-4D97-AF65-F5344CB8AC3E}">
        <p14:creationId xmlns:p14="http://schemas.microsoft.com/office/powerpoint/2010/main" val="1851658892"/>
      </p:ext>
    </p:extLst>
  </p:cSld>
  <p:clrMapOvr>
    <a:masterClrMapping/>
  </p:clrMapOvr>
  <mc:AlternateContent xmlns:mc="http://schemas.openxmlformats.org/markup-compatibility/2006" xmlns:p14="http://schemas.microsoft.com/office/powerpoint/2010/main">
    <mc:Choice Requires="p14">
      <p:transition spd="slow" p14:dur="2000" advTm="94259"/>
    </mc:Choice>
    <mc:Fallback xmlns="">
      <p:transition spd="slow" advTm="9425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ppt_x"/>
                                          </p:val>
                                        </p:tav>
                                        <p:tav tm="100000">
                                          <p:val>
                                            <p:strVal val="#ppt_x"/>
                                          </p:val>
                                        </p:tav>
                                      </p:tavLst>
                                    </p:anim>
                                    <p:anim calcmode="lin" valueType="num">
                                      <p:cBhvr additive="base">
                                        <p:cTn id="1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26"/>
                                        </p:tgtEl>
                                      </p:cBhvr>
                                    </p:animEffect>
                                    <p:set>
                                      <p:cBhvr>
                                        <p:cTn id="24" dur="1" fill="hold">
                                          <p:stCondLst>
                                            <p:cond delay="499"/>
                                          </p:stCondLst>
                                        </p:cTn>
                                        <p:tgtEl>
                                          <p:spTgt spid="2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21"/>
                                        </p:tgtEl>
                                      </p:cBhvr>
                                    </p:animEffect>
                                    <p:set>
                                      <p:cBhvr>
                                        <p:cTn id="35" dur="1" fill="hold">
                                          <p:stCondLst>
                                            <p:cond delay="499"/>
                                          </p:stCondLst>
                                        </p:cTn>
                                        <p:tgtEl>
                                          <p:spTgt spid="2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5" presetClass="entr" presetSubtype="0" fill="hold" nodeType="clickEffect">
                                  <p:stCondLst>
                                    <p:cond delay="0"/>
                                  </p:stCondLst>
                                  <p:childTnLst>
                                    <p:set>
                                      <p:cBhvr>
                                        <p:cTn id="39" dur="1" fill="hold">
                                          <p:stCondLst>
                                            <p:cond delay="0"/>
                                          </p:stCondLst>
                                        </p:cTn>
                                        <p:tgtEl>
                                          <p:spTgt spid="29"/>
                                        </p:tgtEl>
                                        <p:attrNameLst>
                                          <p:attrName>style.visibility</p:attrName>
                                        </p:attrNameLst>
                                      </p:cBhvr>
                                      <p:to>
                                        <p:strVal val="visible"/>
                                      </p:to>
                                    </p:set>
                                    <p:anim calcmode="lin" valueType="num">
                                      <p:cBhvr>
                                        <p:cTn id="40" dur="1000" fill="hold"/>
                                        <p:tgtEl>
                                          <p:spTgt spid="29"/>
                                        </p:tgtEl>
                                        <p:attrNameLst>
                                          <p:attrName>ppt_w</p:attrName>
                                        </p:attrNameLst>
                                      </p:cBhvr>
                                      <p:tavLst>
                                        <p:tav tm="0">
                                          <p:val>
                                            <p:fltVal val="0"/>
                                          </p:val>
                                        </p:tav>
                                        <p:tav tm="100000">
                                          <p:val>
                                            <p:strVal val="#ppt_w"/>
                                          </p:val>
                                        </p:tav>
                                      </p:tavLst>
                                    </p:anim>
                                    <p:anim calcmode="lin" valueType="num">
                                      <p:cBhvr>
                                        <p:cTn id="41" dur="1000" fill="hold"/>
                                        <p:tgtEl>
                                          <p:spTgt spid="29"/>
                                        </p:tgtEl>
                                        <p:attrNameLst>
                                          <p:attrName>ppt_h</p:attrName>
                                        </p:attrNameLst>
                                      </p:cBhvr>
                                      <p:tavLst>
                                        <p:tav tm="0">
                                          <p:val>
                                            <p:fltVal val="0"/>
                                          </p:val>
                                        </p:tav>
                                        <p:tav tm="100000">
                                          <p:val>
                                            <p:strVal val="#ppt_h"/>
                                          </p:val>
                                        </p:tav>
                                      </p:tavLst>
                                    </p:anim>
                                    <p:anim calcmode="lin" valueType="num">
                                      <p:cBhvr>
                                        <p:cTn id="42" dur="1000" fill="hold"/>
                                        <p:tgtEl>
                                          <p:spTgt spid="29"/>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2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530" y="-208042"/>
            <a:ext cx="7337691" cy="1143000"/>
          </a:xfrm>
        </p:spPr>
        <p:txBody>
          <a:bodyPr/>
          <a:lstStyle/>
          <a:p>
            <a:r>
              <a:rPr lang="en-US" dirty="0" smtClean="0"/>
              <a:t>Chlorophyll</a:t>
            </a:r>
            <a:endParaRPr lang="en-US" dirty="0"/>
          </a:p>
        </p:txBody>
      </p:sp>
      <p:pic>
        <p:nvPicPr>
          <p:cNvPr id="4" name="Picture 9"/>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l="1479" t="8998" r="5144" b="1839"/>
          <a:stretch>
            <a:fillRect/>
          </a:stretch>
        </p:blipFill>
        <p:spPr bwMode="auto">
          <a:xfrm>
            <a:off x="1305721" y="716530"/>
            <a:ext cx="7717131" cy="5346674"/>
          </a:xfrm>
          <a:prstGeom prst="rect">
            <a:avLst/>
          </a:prstGeom>
          <a:noFill/>
          <a:ln w="9525">
            <a:noFill/>
            <a:miter lim="800000"/>
            <a:headEnd/>
            <a:tailEnd/>
          </a:ln>
        </p:spPr>
      </p:pic>
      <p:sp>
        <p:nvSpPr>
          <p:cNvPr id="5" name="Text Box 35"/>
          <p:cNvSpPr txBox="1">
            <a:spLocks noChangeArrowheads="1"/>
          </p:cNvSpPr>
          <p:nvPr/>
        </p:nvSpPr>
        <p:spPr bwMode="auto">
          <a:xfrm rot="-5400000">
            <a:off x="-1745776" y="3058785"/>
            <a:ext cx="5167953" cy="523220"/>
          </a:xfrm>
          <a:prstGeom prst="rect">
            <a:avLst/>
          </a:prstGeom>
          <a:solidFill>
            <a:schemeClr val="bg1"/>
          </a:solidFill>
          <a:ln w="9525">
            <a:noFill/>
            <a:miter lim="800000"/>
            <a:headEnd/>
            <a:tailEnd/>
          </a:ln>
        </p:spPr>
        <p:txBody>
          <a:bodyPr wrap="none">
            <a:spAutoFit/>
          </a:bodyPr>
          <a:lstStyle/>
          <a:p>
            <a:pPr defTabSz="914400"/>
            <a:r>
              <a:rPr lang="en-US" sz="2800" dirty="0"/>
              <a:t>Int. Chl. Conc. over 100m (mg m</a:t>
            </a:r>
            <a:r>
              <a:rPr lang="en-US" sz="2800" baseline="30000" dirty="0"/>
              <a:t>-2</a:t>
            </a:r>
            <a:r>
              <a:rPr lang="en-US" sz="2800" dirty="0"/>
              <a:t>)</a:t>
            </a:r>
          </a:p>
        </p:txBody>
      </p:sp>
      <p:sp>
        <p:nvSpPr>
          <p:cNvPr id="6" name="Text Box 38"/>
          <p:cNvSpPr txBox="1">
            <a:spLocks noChangeArrowheads="1"/>
          </p:cNvSpPr>
          <p:nvPr/>
        </p:nvSpPr>
        <p:spPr bwMode="auto">
          <a:xfrm>
            <a:off x="3617620" y="6109240"/>
            <a:ext cx="4040187" cy="519112"/>
          </a:xfrm>
          <a:prstGeom prst="rect">
            <a:avLst/>
          </a:prstGeom>
          <a:solidFill>
            <a:schemeClr val="bg1"/>
          </a:solidFill>
          <a:ln w="9525">
            <a:noFill/>
            <a:miter lim="800000"/>
            <a:headEnd/>
            <a:tailEnd/>
          </a:ln>
        </p:spPr>
        <p:txBody>
          <a:bodyPr wrap="none">
            <a:spAutoFit/>
          </a:bodyPr>
          <a:lstStyle/>
          <a:p>
            <a:pPr defTabSz="914400"/>
            <a:r>
              <a:rPr lang="en-US" sz="2800" dirty="0"/>
              <a:t>Surf. Chl. </a:t>
            </a:r>
            <a:r>
              <a:rPr lang="en-US" sz="2800" dirty="0" err="1"/>
              <a:t>Conc</a:t>
            </a:r>
            <a:r>
              <a:rPr lang="en-US" sz="2800" dirty="0"/>
              <a:t> (mg m</a:t>
            </a:r>
            <a:r>
              <a:rPr lang="en-US" sz="2800" baseline="30000" dirty="0"/>
              <a:t>-3</a:t>
            </a:r>
            <a:r>
              <a:rPr lang="en-US" sz="2800" dirty="0"/>
              <a:t>)</a:t>
            </a:r>
          </a:p>
        </p:txBody>
      </p:sp>
      <p:sp>
        <p:nvSpPr>
          <p:cNvPr id="7" name="TextBox 6"/>
          <p:cNvSpPr txBox="1"/>
          <p:nvPr/>
        </p:nvSpPr>
        <p:spPr>
          <a:xfrm>
            <a:off x="1257918" y="685300"/>
            <a:ext cx="762000" cy="5878532"/>
          </a:xfrm>
          <a:prstGeom prst="rect">
            <a:avLst/>
          </a:prstGeom>
          <a:solidFill>
            <a:schemeClr val="bg1"/>
          </a:solidFill>
        </p:spPr>
        <p:txBody>
          <a:bodyPr wrap="square" rtlCol="0">
            <a:spAutoFit/>
          </a:bodyPr>
          <a:lstStyle/>
          <a:p>
            <a:pPr algn="r"/>
            <a:r>
              <a:rPr lang="en-US" sz="2800" dirty="0" smtClean="0"/>
              <a:t>10</a:t>
            </a:r>
            <a:r>
              <a:rPr lang="en-US" sz="2800" baseline="30000" dirty="0" smtClean="0"/>
              <a:t>3</a:t>
            </a:r>
          </a:p>
          <a:p>
            <a:pPr algn="r"/>
            <a:endParaRPr lang="en-US" sz="2000" dirty="0" smtClean="0"/>
          </a:p>
          <a:p>
            <a:pPr algn="r"/>
            <a:endParaRPr lang="en-US" sz="2800" dirty="0" smtClean="0"/>
          </a:p>
          <a:p>
            <a:pPr algn="r"/>
            <a:r>
              <a:rPr lang="en-US" sz="2800" dirty="0" smtClean="0"/>
              <a:t>10</a:t>
            </a:r>
            <a:r>
              <a:rPr lang="en-US" sz="2800" baseline="30000" dirty="0" smtClean="0"/>
              <a:t>2</a:t>
            </a:r>
          </a:p>
          <a:p>
            <a:pPr algn="r"/>
            <a:endParaRPr lang="en-US" sz="2000" dirty="0" smtClean="0"/>
          </a:p>
          <a:p>
            <a:pPr algn="r"/>
            <a:endParaRPr lang="en-US" sz="2800" dirty="0"/>
          </a:p>
          <a:p>
            <a:pPr algn="r"/>
            <a:r>
              <a:rPr lang="en-US" sz="2800" dirty="0" smtClean="0"/>
              <a:t>10</a:t>
            </a:r>
            <a:r>
              <a:rPr lang="en-US" sz="2800" baseline="30000" dirty="0" smtClean="0"/>
              <a:t>1</a:t>
            </a:r>
          </a:p>
          <a:p>
            <a:pPr algn="r"/>
            <a:endParaRPr lang="en-US" sz="2400" dirty="0" smtClean="0"/>
          </a:p>
          <a:p>
            <a:pPr algn="r"/>
            <a:endParaRPr lang="en-US" sz="2800" dirty="0"/>
          </a:p>
          <a:p>
            <a:pPr algn="r"/>
            <a:r>
              <a:rPr lang="en-US" sz="2800" dirty="0" smtClean="0"/>
              <a:t>10</a:t>
            </a:r>
            <a:r>
              <a:rPr lang="en-US" sz="2800" baseline="30000" dirty="0" smtClean="0"/>
              <a:t>0</a:t>
            </a:r>
          </a:p>
          <a:p>
            <a:pPr algn="r"/>
            <a:endParaRPr lang="en-US" sz="2000" dirty="0" smtClean="0"/>
          </a:p>
          <a:p>
            <a:pPr algn="r"/>
            <a:endParaRPr lang="en-US" sz="2800" dirty="0"/>
          </a:p>
          <a:p>
            <a:pPr algn="r"/>
            <a:r>
              <a:rPr lang="en-US" sz="2800" dirty="0" smtClean="0"/>
              <a:t>10</a:t>
            </a:r>
            <a:r>
              <a:rPr lang="en-US" sz="2800" baseline="30000" dirty="0" smtClean="0"/>
              <a:t>-1</a:t>
            </a:r>
            <a:endParaRPr lang="en-US" sz="2800" baseline="30000" dirty="0"/>
          </a:p>
          <a:p>
            <a:pPr algn="r"/>
            <a:endParaRPr lang="en-US" sz="2800" dirty="0"/>
          </a:p>
        </p:txBody>
      </p:sp>
      <p:sp>
        <p:nvSpPr>
          <p:cNvPr id="8" name="TextBox 7"/>
          <p:cNvSpPr txBox="1"/>
          <p:nvPr/>
        </p:nvSpPr>
        <p:spPr>
          <a:xfrm>
            <a:off x="1748894" y="5678275"/>
            <a:ext cx="7348487" cy="523220"/>
          </a:xfrm>
          <a:prstGeom prst="rect">
            <a:avLst/>
          </a:prstGeom>
          <a:solidFill>
            <a:schemeClr val="bg1"/>
          </a:solidFill>
        </p:spPr>
        <p:txBody>
          <a:bodyPr wrap="none" rtlCol="0">
            <a:spAutoFit/>
          </a:bodyPr>
          <a:lstStyle/>
          <a:p>
            <a:r>
              <a:rPr lang="en-US" sz="2800" dirty="0" smtClean="0"/>
              <a:t>10</a:t>
            </a:r>
            <a:r>
              <a:rPr lang="en-US" sz="2800" baseline="30000" dirty="0" smtClean="0"/>
              <a:t>-3</a:t>
            </a:r>
            <a:r>
              <a:rPr lang="en-US" sz="2800" dirty="0" smtClean="0"/>
              <a:t>             10</a:t>
            </a:r>
            <a:r>
              <a:rPr lang="en-US" sz="2800" baseline="30000" dirty="0" smtClean="0"/>
              <a:t>-2</a:t>
            </a:r>
            <a:r>
              <a:rPr lang="en-US" sz="2800" dirty="0" smtClean="0"/>
              <a:t>             10</a:t>
            </a:r>
            <a:r>
              <a:rPr lang="en-US" sz="2800" baseline="30000" dirty="0" smtClean="0"/>
              <a:t>-1</a:t>
            </a:r>
            <a:r>
              <a:rPr lang="en-US" sz="2800" dirty="0" smtClean="0"/>
              <a:t>              10</a:t>
            </a:r>
            <a:r>
              <a:rPr lang="en-US" sz="2800" baseline="30000" dirty="0" smtClean="0"/>
              <a:t>0 </a:t>
            </a:r>
            <a:r>
              <a:rPr lang="en-US" sz="2800" dirty="0" smtClean="0"/>
              <a:t>             10</a:t>
            </a:r>
            <a:r>
              <a:rPr lang="en-US" sz="2800" baseline="30000" dirty="0" smtClean="0"/>
              <a:t>+1</a:t>
            </a:r>
            <a:endParaRPr lang="en-US" sz="2800" dirty="0"/>
          </a:p>
        </p:txBody>
      </p:sp>
      <p:cxnSp>
        <p:nvCxnSpPr>
          <p:cNvPr id="10" name="Straight Connector 9"/>
          <p:cNvCxnSpPr/>
          <p:nvPr/>
        </p:nvCxnSpPr>
        <p:spPr>
          <a:xfrm flipV="1">
            <a:off x="3252866" y="1398584"/>
            <a:ext cx="5191593" cy="272071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081661" y="4074327"/>
            <a:ext cx="3477725" cy="954107"/>
          </a:xfrm>
          <a:prstGeom prst="rect">
            <a:avLst/>
          </a:prstGeom>
          <a:solidFill>
            <a:schemeClr val="bg1"/>
          </a:solidFill>
        </p:spPr>
        <p:txBody>
          <a:bodyPr wrap="square" rtlCol="0">
            <a:spAutoFit/>
          </a:bodyPr>
          <a:lstStyle/>
          <a:p>
            <a:r>
              <a:rPr lang="en-US" sz="2800" dirty="0" err="1" smtClean="0">
                <a:solidFill>
                  <a:srgbClr val="FF0000"/>
                </a:solidFill>
              </a:rPr>
              <a:t>Exp</a:t>
            </a:r>
            <a:r>
              <a:rPr lang="en-US" sz="2800" dirty="0" smtClean="0">
                <a:solidFill>
                  <a:srgbClr val="FF0000"/>
                </a:solidFill>
              </a:rPr>
              <a:t> = 0.727±0.022;      r</a:t>
            </a:r>
            <a:r>
              <a:rPr lang="en-US" sz="2800" baseline="30000" dirty="0" smtClean="0">
                <a:solidFill>
                  <a:srgbClr val="FF0000"/>
                </a:solidFill>
              </a:rPr>
              <a:t>2</a:t>
            </a:r>
            <a:r>
              <a:rPr lang="en-US" sz="2800" dirty="0" smtClean="0">
                <a:solidFill>
                  <a:srgbClr val="FF0000"/>
                </a:solidFill>
              </a:rPr>
              <a:t> =0.731; P&lt;0.001</a:t>
            </a:r>
            <a:endParaRPr lang="en-US" sz="2800" dirty="0">
              <a:solidFill>
                <a:srgbClr val="FF0000"/>
              </a:solidFill>
            </a:endParaRPr>
          </a:p>
        </p:txBody>
      </p:sp>
      <p:sp>
        <p:nvSpPr>
          <p:cNvPr id="12" name="Rectangle 11"/>
          <p:cNvSpPr/>
          <p:nvPr/>
        </p:nvSpPr>
        <p:spPr>
          <a:xfrm>
            <a:off x="1899703" y="6213455"/>
            <a:ext cx="6773649" cy="461665"/>
          </a:xfrm>
          <a:prstGeom prst="rect">
            <a:avLst/>
          </a:prstGeom>
        </p:spPr>
        <p:txBody>
          <a:bodyPr wrap="none">
            <a:spAutoFit/>
          </a:bodyPr>
          <a:lstStyle/>
          <a:p>
            <a:r>
              <a:rPr lang="en-US" sz="2400" i="1" dirty="0" smtClean="0"/>
              <a:t>Oligo.                                                                          </a:t>
            </a:r>
            <a:r>
              <a:rPr lang="en-US" sz="2400" i="1" dirty="0" err="1"/>
              <a:t>Eutro</a:t>
            </a:r>
            <a:r>
              <a:rPr lang="en-US" sz="2400" i="1" dirty="0"/>
              <a:t>.</a:t>
            </a:r>
          </a:p>
        </p:txBody>
      </p:sp>
      <p:sp>
        <p:nvSpPr>
          <p:cNvPr id="13" name="TextBox 12"/>
          <p:cNvSpPr txBox="1"/>
          <p:nvPr/>
        </p:nvSpPr>
        <p:spPr>
          <a:xfrm>
            <a:off x="0" y="6305788"/>
            <a:ext cx="1927707" cy="369332"/>
          </a:xfrm>
          <a:prstGeom prst="rect">
            <a:avLst/>
          </a:prstGeom>
          <a:noFill/>
        </p:spPr>
        <p:txBody>
          <a:bodyPr wrap="none" rtlCol="0">
            <a:spAutoFit/>
          </a:bodyPr>
          <a:lstStyle/>
          <a:p>
            <a:r>
              <a:rPr lang="en-US" dirty="0" smtClean="0"/>
              <a:t>Balch et al. in prep</a:t>
            </a:r>
            <a:endParaRPr lang="en-US" dirty="0"/>
          </a:p>
        </p:txBody>
      </p:sp>
      <p:sp>
        <p:nvSpPr>
          <p:cNvPr id="3" name="Date Placeholder 2"/>
          <p:cNvSpPr>
            <a:spLocks noGrp="1"/>
          </p:cNvSpPr>
          <p:nvPr>
            <p:ph type="dt" sz="half" idx="10"/>
          </p:nvPr>
        </p:nvSpPr>
        <p:spPr>
          <a:xfrm>
            <a:off x="365760" y="6492875"/>
            <a:ext cx="2133600" cy="365125"/>
          </a:xfrm>
        </p:spPr>
        <p:txBody>
          <a:bodyPr/>
          <a:lstStyle/>
          <a:p>
            <a:r>
              <a:rPr lang="en-US" dirty="0" smtClean="0"/>
              <a:t>6/9/2016</a:t>
            </a:r>
            <a:endParaRPr lang="en-US" dirty="0"/>
          </a:p>
        </p:txBody>
      </p:sp>
      <p:sp>
        <p:nvSpPr>
          <p:cNvPr id="9" name="Footer Placeholder 8"/>
          <p:cNvSpPr>
            <a:spLocks noGrp="1"/>
          </p:cNvSpPr>
          <p:nvPr>
            <p:ph type="ftr" sz="quarter" idx="11"/>
          </p:nvPr>
        </p:nvSpPr>
        <p:spPr>
          <a:xfrm>
            <a:off x="3124200" y="6492875"/>
            <a:ext cx="2895600" cy="365125"/>
          </a:xfrm>
        </p:spPr>
        <p:txBody>
          <a:bodyPr/>
          <a:lstStyle/>
          <a:p>
            <a:r>
              <a:rPr lang="en-US" dirty="0" smtClean="0"/>
              <a:t>Balch et al. Bigelow Laboratory</a:t>
            </a:r>
            <a:endParaRPr lang="en-US" dirty="0"/>
          </a:p>
        </p:txBody>
      </p:sp>
    </p:spTree>
    <p:custDataLst>
      <p:tags r:id="rId1"/>
    </p:custDataLst>
    <p:extLst>
      <p:ext uri="{BB962C8B-B14F-4D97-AF65-F5344CB8AC3E}">
        <p14:creationId xmlns:p14="http://schemas.microsoft.com/office/powerpoint/2010/main" val="46982903"/>
      </p:ext>
    </p:extLst>
  </p:cSld>
  <p:clrMapOvr>
    <a:masterClrMapping/>
  </p:clrMapOvr>
  <mc:AlternateContent xmlns:mc="http://schemas.openxmlformats.org/markup-compatibility/2006" xmlns:p14="http://schemas.microsoft.com/office/powerpoint/2010/main">
    <mc:Choice Requires="p14">
      <p:transition spd="slow" p14:dur="2000" advTm="39537"/>
    </mc:Choice>
    <mc:Fallback xmlns="">
      <p:transition spd="slow" advTm="3953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080"/>
            <a:ext cx="8229600" cy="1143000"/>
          </a:xfrm>
        </p:spPr>
        <p:txBody>
          <a:bodyPr/>
          <a:lstStyle/>
          <a:p>
            <a:r>
              <a:rPr lang="en-US" dirty="0" smtClean="0"/>
              <a:t>PIC</a:t>
            </a:r>
            <a:endParaRPr lang="en-US" dirty="0"/>
          </a:p>
        </p:txBody>
      </p:sp>
      <p:sp>
        <p:nvSpPr>
          <p:cNvPr id="11" name="Text Box 20"/>
          <p:cNvSpPr txBox="1">
            <a:spLocks noChangeArrowheads="1"/>
          </p:cNvSpPr>
          <p:nvPr/>
        </p:nvSpPr>
        <p:spPr bwMode="auto">
          <a:xfrm rot="16200000">
            <a:off x="-2001773" y="2689574"/>
            <a:ext cx="5157787" cy="457200"/>
          </a:xfrm>
          <a:prstGeom prst="rect">
            <a:avLst/>
          </a:prstGeom>
          <a:solidFill>
            <a:schemeClr val="bg1"/>
          </a:solidFill>
          <a:ln w="9525">
            <a:noFill/>
            <a:miter lim="800000"/>
            <a:headEnd/>
            <a:tailEnd/>
          </a:ln>
        </p:spPr>
        <p:txBody>
          <a:bodyPr wrap="none">
            <a:spAutoFit/>
          </a:bodyPr>
          <a:lstStyle/>
          <a:p>
            <a:pPr defTabSz="914400"/>
            <a:r>
              <a:rPr lang="en-US" sz="2400" dirty="0"/>
              <a:t>Int. PIC Conc. over 100m (</a:t>
            </a:r>
            <a:r>
              <a:rPr lang="en-US" sz="2400" dirty="0" err="1"/>
              <a:t>mmol</a:t>
            </a:r>
            <a:r>
              <a:rPr lang="en-US" sz="2400" dirty="0"/>
              <a:t> m</a:t>
            </a:r>
            <a:r>
              <a:rPr lang="en-US" sz="2400" baseline="30000" dirty="0"/>
              <a:t>-2</a:t>
            </a:r>
            <a:r>
              <a:rPr lang="en-US" sz="2400" dirty="0"/>
              <a:t>)</a:t>
            </a:r>
          </a:p>
        </p:txBody>
      </p:sp>
      <p:sp>
        <p:nvSpPr>
          <p:cNvPr id="12" name="Text Box 29"/>
          <p:cNvSpPr txBox="1">
            <a:spLocks noChangeArrowheads="1"/>
          </p:cNvSpPr>
          <p:nvPr/>
        </p:nvSpPr>
        <p:spPr bwMode="auto">
          <a:xfrm>
            <a:off x="3240370" y="6156008"/>
            <a:ext cx="4375150" cy="519112"/>
          </a:xfrm>
          <a:prstGeom prst="rect">
            <a:avLst/>
          </a:prstGeom>
          <a:solidFill>
            <a:schemeClr val="bg1"/>
          </a:solidFill>
          <a:ln w="9525">
            <a:noFill/>
            <a:miter lim="800000"/>
            <a:headEnd/>
            <a:tailEnd/>
          </a:ln>
        </p:spPr>
        <p:txBody>
          <a:bodyPr wrap="none">
            <a:spAutoFit/>
          </a:bodyPr>
          <a:lstStyle/>
          <a:p>
            <a:pPr defTabSz="914400"/>
            <a:r>
              <a:rPr lang="en-US" sz="2800" dirty="0"/>
              <a:t>Surf. PIC </a:t>
            </a:r>
            <a:r>
              <a:rPr lang="en-US" sz="2800" dirty="0" err="1"/>
              <a:t>Conc</a:t>
            </a:r>
            <a:r>
              <a:rPr lang="en-US" sz="2800" dirty="0"/>
              <a:t> (</a:t>
            </a:r>
            <a:r>
              <a:rPr lang="en-US" sz="2800" dirty="0" err="1"/>
              <a:t>mmol</a:t>
            </a:r>
            <a:r>
              <a:rPr lang="en-US" sz="2800" dirty="0"/>
              <a:t> m</a:t>
            </a:r>
            <a:r>
              <a:rPr lang="en-US" sz="2800" baseline="30000" dirty="0"/>
              <a:t>-3</a:t>
            </a:r>
            <a:r>
              <a:rPr lang="en-US" sz="2800" dirty="0"/>
              <a:t>)</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1086065" y="731520"/>
            <a:ext cx="7521737" cy="5211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914400" y="502920"/>
            <a:ext cx="762000" cy="5878532"/>
          </a:xfrm>
          <a:prstGeom prst="rect">
            <a:avLst/>
          </a:prstGeom>
          <a:solidFill>
            <a:schemeClr val="bg1"/>
          </a:solidFill>
        </p:spPr>
        <p:txBody>
          <a:bodyPr wrap="square" rtlCol="0">
            <a:spAutoFit/>
          </a:bodyPr>
          <a:lstStyle/>
          <a:p>
            <a:pPr algn="r"/>
            <a:r>
              <a:rPr lang="en-US" sz="2800" dirty="0" smtClean="0"/>
              <a:t>10</a:t>
            </a:r>
            <a:r>
              <a:rPr lang="en-US" sz="2800" baseline="30000" dirty="0" smtClean="0"/>
              <a:t>3</a:t>
            </a:r>
          </a:p>
          <a:p>
            <a:pPr algn="r"/>
            <a:endParaRPr lang="en-US" sz="2000" dirty="0" smtClean="0"/>
          </a:p>
          <a:p>
            <a:pPr algn="r"/>
            <a:endParaRPr lang="en-US" sz="2800" dirty="0" smtClean="0"/>
          </a:p>
          <a:p>
            <a:pPr algn="r"/>
            <a:r>
              <a:rPr lang="en-US" sz="2800" dirty="0" smtClean="0"/>
              <a:t>10</a:t>
            </a:r>
            <a:r>
              <a:rPr lang="en-US" sz="2800" baseline="30000" dirty="0" smtClean="0"/>
              <a:t>2</a:t>
            </a:r>
          </a:p>
          <a:p>
            <a:pPr algn="r"/>
            <a:endParaRPr lang="en-US" sz="2000" dirty="0" smtClean="0"/>
          </a:p>
          <a:p>
            <a:pPr algn="r"/>
            <a:endParaRPr lang="en-US" sz="2800" dirty="0"/>
          </a:p>
          <a:p>
            <a:pPr algn="r"/>
            <a:r>
              <a:rPr lang="en-US" sz="2800" dirty="0" smtClean="0"/>
              <a:t>10</a:t>
            </a:r>
            <a:r>
              <a:rPr lang="en-US" sz="2800" baseline="30000" dirty="0" smtClean="0"/>
              <a:t>1</a:t>
            </a:r>
          </a:p>
          <a:p>
            <a:pPr algn="r"/>
            <a:endParaRPr lang="en-US" sz="2800" dirty="0" smtClean="0"/>
          </a:p>
          <a:p>
            <a:pPr algn="r"/>
            <a:endParaRPr lang="en-US" sz="2400" dirty="0"/>
          </a:p>
          <a:p>
            <a:pPr algn="r"/>
            <a:r>
              <a:rPr lang="en-US" sz="2800" dirty="0" smtClean="0"/>
              <a:t>10</a:t>
            </a:r>
            <a:r>
              <a:rPr lang="en-US" sz="2800" baseline="30000" dirty="0" smtClean="0"/>
              <a:t>0</a:t>
            </a:r>
          </a:p>
          <a:p>
            <a:pPr algn="r"/>
            <a:endParaRPr lang="en-US" sz="2800" dirty="0" smtClean="0"/>
          </a:p>
          <a:p>
            <a:pPr algn="r"/>
            <a:endParaRPr lang="en-US" sz="2000" dirty="0"/>
          </a:p>
          <a:p>
            <a:pPr algn="r"/>
            <a:r>
              <a:rPr lang="en-US" sz="2800" dirty="0" smtClean="0"/>
              <a:t>10</a:t>
            </a:r>
            <a:r>
              <a:rPr lang="en-US" sz="2800" baseline="30000" dirty="0" smtClean="0"/>
              <a:t>-1</a:t>
            </a:r>
            <a:endParaRPr lang="en-US" sz="2800" baseline="30000" dirty="0"/>
          </a:p>
          <a:p>
            <a:pPr algn="r"/>
            <a:endParaRPr lang="en-US" sz="2800" dirty="0"/>
          </a:p>
        </p:txBody>
      </p:sp>
      <p:sp>
        <p:nvSpPr>
          <p:cNvPr id="7" name="TextBox 6"/>
          <p:cNvSpPr txBox="1"/>
          <p:nvPr/>
        </p:nvSpPr>
        <p:spPr>
          <a:xfrm>
            <a:off x="1447800" y="5684520"/>
            <a:ext cx="7348487" cy="523220"/>
          </a:xfrm>
          <a:prstGeom prst="rect">
            <a:avLst/>
          </a:prstGeom>
          <a:solidFill>
            <a:schemeClr val="bg1"/>
          </a:solidFill>
        </p:spPr>
        <p:txBody>
          <a:bodyPr wrap="none" rtlCol="0">
            <a:spAutoFit/>
          </a:bodyPr>
          <a:lstStyle/>
          <a:p>
            <a:r>
              <a:rPr lang="en-US" sz="2800" dirty="0" smtClean="0"/>
              <a:t>10</a:t>
            </a:r>
            <a:r>
              <a:rPr lang="en-US" sz="2800" baseline="30000" dirty="0" smtClean="0"/>
              <a:t>-3</a:t>
            </a:r>
            <a:r>
              <a:rPr lang="en-US" sz="2800" dirty="0" smtClean="0"/>
              <a:t>             10</a:t>
            </a:r>
            <a:r>
              <a:rPr lang="en-US" sz="2800" baseline="30000" dirty="0" smtClean="0"/>
              <a:t>-2</a:t>
            </a:r>
            <a:r>
              <a:rPr lang="en-US" sz="2800" dirty="0" smtClean="0"/>
              <a:t>             10</a:t>
            </a:r>
            <a:r>
              <a:rPr lang="en-US" sz="2800" baseline="30000" dirty="0" smtClean="0"/>
              <a:t>-1</a:t>
            </a:r>
            <a:r>
              <a:rPr lang="en-US" sz="2800" dirty="0" smtClean="0"/>
              <a:t>              10</a:t>
            </a:r>
            <a:r>
              <a:rPr lang="en-US" sz="2800" baseline="30000" dirty="0" smtClean="0"/>
              <a:t>0 </a:t>
            </a:r>
            <a:r>
              <a:rPr lang="en-US" sz="2800" dirty="0" smtClean="0"/>
              <a:t>             10</a:t>
            </a:r>
            <a:r>
              <a:rPr lang="en-US" sz="2800" baseline="30000" dirty="0" smtClean="0"/>
              <a:t>+1</a:t>
            </a:r>
            <a:endParaRPr lang="en-US" sz="2800" dirty="0"/>
          </a:p>
        </p:txBody>
      </p:sp>
      <p:cxnSp>
        <p:nvCxnSpPr>
          <p:cNvPr id="9" name="Straight Connector 8"/>
          <p:cNvCxnSpPr/>
          <p:nvPr/>
        </p:nvCxnSpPr>
        <p:spPr>
          <a:xfrm flipV="1">
            <a:off x="2473377" y="2028169"/>
            <a:ext cx="5341495" cy="221104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796853" y="4209239"/>
            <a:ext cx="3177910" cy="954107"/>
          </a:xfrm>
          <a:prstGeom prst="rect">
            <a:avLst/>
          </a:prstGeom>
          <a:solidFill>
            <a:schemeClr val="bg1"/>
          </a:solidFill>
        </p:spPr>
        <p:txBody>
          <a:bodyPr wrap="square" rtlCol="0">
            <a:spAutoFit/>
          </a:bodyPr>
          <a:lstStyle/>
          <a:p>
            <a:r>
              <a:rPr lang="en-US" sz="2800" dirty="0" err="1" smtClean="0">
                <a:solidFill>
                  <a:srgbClr val="FF0000"/>
                </a:solidFill>
              </a:rPr>
              <a:t>Exp</a:t>
            </a:r>
            <a:r>
              <a:rPr lang="en-US" sz="2800" dirty="0" smtClean="0">
                <a:solidFill>
                  <a:srgbClr val="FF0000"/>
                </a:solidFill>
              </a:rPr>
              <a:t> = 0.560±0.025;      r</a:t>
            </a:r>
            <a:r>
              <a:rPr lang="en-US" sz="2800" baseline="30000" dirty="0" smtClean="0">
                <a:solidFill>
                  <a:srgbClr val="FF0000"/>
                </a:solidFill>
              </a:rPr>
              <a:t>2</a:t>
            </a:r>
            <a:r>
              <a:rPr lang="en-US" sz="2800" dirty="0" smtClean="0">
                <a:solidFill>
                  <a:srgbClr val="FF0000"/>
                </a:solidFill>
              </a:rPr>
              <a:t> =0.482; P&lt;0.001</a:t>
            </a:r>
            <a:endParaRPr lang="en-US" sz="2800" dirty="0">
              <a:solidFill>
                <a:srgbClr val="FF0000"/>
              </a:solidFill>
            </a:endParaRPr>
          </a:p>
        </p:txBody>
      </p:sp>
      <p:sp>
        <p:nvSpPr>
          <p:cNvPr id="13" name="Rectangle 12"/>
          <p:cNvSpPr/>
          <p:nvPr/>
        </p:nvSpPr>
        <p:spPr>
          <a:xfrm>
            <a:off x="1899703" y="6213455"/>
            <a:ext cx="6773649" cy="461665"/>
          </a:xfrm>
          <a:prstGeom prst="rect">
            <a:avLst/>
          </a:prstGeom>
        </p:spPr>
        <p:txBody>
          <a:bodyPr wrap="none">
            <a:spAutoFit/>
          </a:bodyPr>
          <a:lstStyle/>
          <a:p>
            <a:r>
              <a:rPr lang="en-US" sz="2400" i="1" dirty="0" smtClean="0"/>
              <a:t>Oligo.                                                                          </a:t>
            </a:r>
            <a:r>
              <a:rPr lang="en-US" sz="2400" i="1" dirty="0" err="1"/>
              <a:t>Eutro</a:t>
            </a:r>
            <a:r>
              <a:rPr lang="en-US" sz="2400" i="1" dirty="0"/>
              <a:t>.</a:t>
            </a:r>
          </a:p>
        </p:txBody>
      </p:sp>
      <p:sp>
        <p:nvSpPr>
          <p:cNvPr id="14" name="TextBox 13"/>
          <p:cNvSpPr txBox="1"/>
          <p:nvPr/>
        </p:nvSpPr>
        <p:spPr>
          <a:xfrm>
            <a:off x="0" y="6305788"/>
            <a:ext cx="1927707" cy="369332"/>
          </a:xfrm>
          <a:prstGeom prst="rect">
            <a:avLst/>
          </a:prstGeom>
          <a:noFill/>
        </p:spPr>
        <p:txBody>
          <a:bodyPr wrap="none" rtlCol="0">
            <a:spAutoFit/>
          </a:bodyPr>
          <a:lstStyle/>
          <a:p>
            <a:r>
              <a:rPr lang="en-US" dirty="0" smtClean="0"/>
              <a:t>Balch et al. in prep</a:t>
            </a:r>
            <a:endParaRPr lang="en-US" dirty="0"/>
          </a:p>
        </p:txBody>
      </p:sp>
      <p:sp>
        <p:nvSpPr>
          <p:cNvPr id="3" name="Date Placeholder 2"/>
          <p:cNvSpPr>
            <a:spLocks noGrp="1"/>
          </p:cNvSpPr>
          <p:nvPr>
            <p:ph type="dt" sz="half" idx="10"/>
          </p:nvPr>
        </p:nvSpPr>
        <p:spPr>
          <a:xfrm>
            <a:off x="335280" y="6492875"/>
            <a:ext cx="2133600" cy="365125"/>
          </a:xfrm>
        </p:spPr>
        <p:txBody>
          <a:bodyPr/>
          <a:lstStyle/>
          <a:p>
            <a:r>
              <a:rPr lang="en-US" dirty="0" smtClean="0"/>
              <a:t>6/9/2016</a:t>
            </a:r>
            <a:endParaRPr lang="en-US" dirty="0"/>
          </a:p>
        </p:txBody>
      </p:sp>
      <p:sp>
        <p:nvSpPr>
          <p:cNvPr id="4" name="Footer Placeholder 3"/>
          <p:cNvSpPr>
            <a:spLocks noGrp="1"/>
          </p:cNvSpPr>
          <p:nvPr>
            <p:ph type="ftr" sz="quarter" idx="11"/>
          </p:nvPr>
        </p:nvSpPr>
        <p:spPr>
          <a:xfrm>
            <a:off x="3063240" y="6492875"/>
            <a:ext cx="2895600" cy="365125"/>
          </a:xfrm>
        </p:spPr>
        <p:txBody>
          <a:bodyPr/>
          <a:lstStyle/>
          <a:p>
            <a:r>
              <a:rPr lang="en-US" dirty="0" smtClean="0"/>
              <a:t>Balch et al. Bigelow Laboratory</a:t>
            </a:r>
            <a:endParaRPr lang="en-US" dirty="0"/>
          </a:p>
        </p:txBody>
      </p:sp>
    </p:spTree>
    <p:custDataLst>
      <p:tags r:id="rId1"/>
    </p:custDataLst>
    <p:extLst>
      <p:ext uri="{BB962C8B-B14F-4D97-AF65-F5344CB8AC3E}">
        <p14:creationId xmlns:p14="http://schemas.microsoft.com/office/powerpoint/2010/main" val="28332516"/>
      </p:ext>
    </p:extLst>
  </p:cSld>
  <p:clrMapOvr>
    <a:masterClrMapping/>
  </p:clrMapOvr>
  <mc:AlternateContent xmlns:mc="http://schemas.openxmlformats.org/markup-compatibility/2006" xmlns:p14="http://schemas.microsoft.com/office/powerpoint/2010/main">
    <mc:Choice Requires="p14">
      <p:transition spd="slow" p14:dur="2000" advTm="40018"/>
    </mc:Choice>
    <mc:Fallback xmlns="">
      <p:transition spd="slow" advTm="4001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330" y="-270570"/>
            <a:ext cx="8229600" cy="1143000"/>
          </a:xfrm>
        </p:spPr>
        <p:txBody>
          <a:bodyPr>
            <a:normAutofit fontScale="90000"/>
          </a:bodyPr>
          <a:lstStyle/>
          <a:p>
            <a:r>
              <a:rPr lang="en-US" dirty="0" smtClean="0"/>
              <a:t>Abundance of plated </a:t>
            </a:r>
            <a:r>
              <a:rPr lang="en-US" dirty="0" err="1" smtClean="0"/>
              <a:t>coccolithophores</a:t>
            </a:r>
            <a:endParaRPr lang="en-US" dirty="0"/>
          </a:p>
        </p:txBody>
      </p:sp>
      <p:pic>
        <p:nvPicPr>
          <p:cNvPr id="4" name="Picture 12"/>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l="800" t="9384" r="5701" b="1234"/>
          <a:stretch>
            <a:fillRect/>
          </a:stretch>
        </p:blipFill>
        <p:spPr bwMode="auto">
          <a:xfrm>
            <a:off x="1169233" y="717530"/>
            <a:ext cx="7762071" cy="5383984"/>
          </a:xfrm>
          <a:prstGeom prst="rect">
            <a:avLst/>
          </a:prstGeom>
          <a:noFill/>
          <a:ln w="9525">
            <a:noFill/>
            <a:miter lim="800000"/>
            <a:headEnd/>
            <a:tailEnd/>
          </a:ln>
        </p:spPr>
      </p:pic>
      <p:sp>
        <p:nvSpPr>
          <p:cNvPr id="5" name="Text Box 33"/>
          <p:cNvSpPr txBox="1">
            <a:spLocks noChangeArrowheads="1"/>
          </p:cNvSpPr>
          <p:nvPr/>
        </p:nvSpPr>
        <p:spPr bwMode="auto">
          <a:xfrm rot="-5400000">
            <a:off x="-2160094" y="3263624"/>
            <a:ext cx="5943600" cy="461665"/>
          </a:xfrm>
          <a:prstGeom prst="rect">
            <a:avLst/>
          </a:prstGeom>
          <a:solidFill>
            <a:schemeClr val="bg1"/>
          </a:solidFill>
          <a:ln w="9525">
            <a:noFill/>
            <a:miter lim="800000"/>
            <a:headEnd/>
            <a:tailEnd/>
          </a:ln>
        </p:spPr>
        <p:txBody>
          <a:bodyPr wrap="square">
            <a:spAutoFit/>
          </a:bodyPr>
          <a:lstStyle/>
          <a:p>
            <a:pPr defTabSz="914400"/>
            <a:r>
              <a:rPr lang="en-US" sz="2400" dirty="0"/>
              <a:t>Int.  </a:t>
            </a:r>
            <a:r>
              <a:rPr lang="en-US" sz="2400" dirty="0" err="1"/>
              <a:t>Cocco</a:t>
            </a:r>
            <a:r>
              <a:rPr lang="en-US" sz="2400" dirty="0"/>
              <a:t> Conc. over 100m (x10</a:t>
            </a:r>
            <a:r>
              <a:rPr lang="en-US" sz="2400" baseline="30000" dirty="0"/>
              <a:t>6</a:t>
            </a:r>
            <a:r>
              <a:rPr lang="en-US" sz="2400" dirty="0"/>
              <a:t> cells m</a:t>
            </a:r>
            <a:r>
              <a:rPr lang="en-US" sz="2400" baseline="30000" dirty="0"/>
              <a:t>-2</a:t>
            </a:r>
            <a:r>
              <a:rPr lang="en-US" sz="2400" dirty="0"/>
              <a:t>)</a:t>
            </a:r>
          </a:p>
        </p:txBody>
      </p:sp>
      <p:sp>
        <p:nvSpPr>
          <p:cNvPr id="6" name="Text Box 34"/>
          <p:cNvSpPr txBox="1">
            <a:spLocks noChangeArrowheads="1"/>
          </p:cNvSpPr>
          <p:nvPr/>
        </p:nvSpPr>
        <p:spPr bwMode="auto">
          <a:xfrm>
            <a:off x="2748190" y="6201430"/>
            <a:ext cx="5540375" cy="519112"/>
          </a:xfrm>
          <a:prstGeom prst="rect">
            <a:avLst/>
          </a:prstGeom>
          <a:solidFill>
            <a:schemeClr val="bg1"/>
          </a:solidFill>
          <a:ln w="9525">
            <a:noFill/>
            <a:miter lim="800000"/>
            <a:headEnd/>
            <a:tailEnd/>
          </a:ln>
        </p:spPr>
        <p:txBody>
          <a:bodyPr wrap="none">
            <a:spAutoFit/>
          </a:bodyPr>
          <a:lstStyle/>
          <a:p>
            <a:pPr defTabSz="914400"/>
            <a:r>
              <a:rPr lang="en-US" sz="2800" dirty="0"/>
              <a:t>Surf. </a:t>
            </a:r>
            <a:r>
              <a:rPr lang="en-US" sz="2800" dirty="0" err="1"/>
              <a:t>Cocco</a:t>
            </a:r>
            <a:r>
              <a:rPr lang="en-US" sz="2800" dirty="0"/>
              <a:t>. </a:t>
            </a:r>
            <a:r>
              <a:rPr lang="en-US" sz="2800" dirty="0" err="1"/>
              <a:t>Conc</a:t>
            </a:r>
            <a:r>
              <a:rPr lang="en-US" sz="2800" dirty="0"/>
              <a:t> (x10</a:t>
            </a:r>
            <a:r>
              <a:rPr lang="en-US" sz="2800" baseline="30000" dirty="0"/>
              <a:t>6</a:t>
            </a:r>
            <a:r>
              <a:rPr lang="en-US" sz="2800" dirty="0"/>
              <a:t> cells m</a:t>
            </a:r>
            <a:r>
              <a:rPr lang="en-US" sz="2800" baseline="30000" dirty="0"/>
              <a:t>-3</a:t>
            </a:r>
            <a:r>
              <a:rPr lang="en-US" sz="2800" dirty="0"/>
              <a:t>)</a:t>
            </a:r>
          </a:p>
        </p:txBody>
      </p:sp>
      <p:sp>
        <p:nvSpPr>
          <p:cNvPr id="7" name="TextBox 6"/>
          <p:cNvSpPr txBox="1"/>
          <p:nvPr/>
        </p:nvSpPr>
        <p:spPr>
          <a:xfrm>
            <a:off x="1124260" y="593860"/>
            <a:ext cx="762000" cy="5486117"/>
          </a:xfrm>
          <a:prstGeom prst="rect">
            <a:avLst/>
          </a:prstGeom>
          <a:solidFill>
            <a:schemeClr val="bg1"/>
          </a:solidFill>
        </p:spPr>
        <p:txBody>
          <a:bodyPr wrap="square" rtlCol="0">
            <a:spAutoFit/>
          </a:bodyPr>
          <a:lstStyle/>
          <a:p>
            <a:pPr algn="r"/>
            <a:r>
              <a:rPr lang="en-US" sz="2800" dirty="0" smtClean="0"/>
              <a:t>10</a:t>
            </a:r>
            <a:r>
              <a:rPr lang="en-US" sz="2800" baseline="30000" dirty="0" smtClean="0"/>
              <a:t>5</a:t>
            </a:r>
          </a:p>
          <a:p>
            <a:pPr algn="r"/>
            <a:endParaRPr lang="en-US" dirty="0"/>
          </a:p>
          <a:p>
            <a:pPr algn="r"/>
            <a:endParaRPr lang="en-US" sz="1600" dirty="0" smtClean="0"/>
          </a:p>
          <a:p>
            <a:pPr algn="r"/>
            <a:endParaRPr lang="en-US" dirty="0"/>
          </a:p>
          <a:p>
            <a:pPr algn="r"/>
            <a:endParaRPr lang="en-US" sz="2800" dirty="0" smtClean="0"/>
          </a:p>
          <a:p>
            <a:pPr algn="r"/>
            <a:r>
              <a:rPr lang="en-US" sz="2800" dirty="0" smtClean="0"/>
              <a:t>10</a:t>
            </a:r>
            <a:r>
              <a:rPr lang="en-US" sz="2800" baseline="30000" dirty="0" smtClean="0"/>
              <a:t>4</a:t>
            </a:r>
          </a:p>
          <a:p>
            <a:pPr algn="r"/>
            <a:endParaRPr lang="en-US" sz="1050" dirty="0" smtClean="0"/>
          </a:p>
          <a:p>
            <a:pPr algn="r"/>
            <a:endParaRPr lang="en-US" sz="1200" dirty="0" smtClean="0"/>
          </a:p>
          <a:p>
            <a:pPr algn="r"/>
            <a:endParaRPr lang="en-US" sz="2800" dirty="0"/>
          </a:p>
          <a:p>
            <a:pPr algn="r"/>
            <a:endParaRPr lang="en-US" sz="2800" dirty="0"/>
          </a:p>
          <a:p>
            <a:pPr algn="r"/>
            <a:r>
              <a:rPr lang="en-US" sz="2800" dirty="0" smtClean="0"/>
              <a:t>10</a:t>
            </a:r>
            <a:r>
              <a:rPr lang="en-US" sz="2800" baseline="30000" dirty="0" smtClean="0"/>
              <a:t>3</a:t>
            </a:r>
          </a:p>
          <a:p>
            <a:pPr algn="r"/>
            <a:endParaRPr lang="en-US" dirty="0" smtClean="0"/>
          </a:p>
          <a:p>
            <a:pPr algn="r"/>
            <a:endParaRPr lang="en-US" dirty="0"/>
          </a:p>
          <a:p>
            <a:pPr algn="r"/>
            <a:endParaRPr lang="en-US" dirty="0" smtClean="0"/>
          </a:p>
          <a:p>
            <a:pPr algn="r"/>
            <a:endParaRPr lang="en-US" sz="2400" dirty="0"/>
          </a:p>
          <a:p>
            <a:pPr algn="r"/>
            <a:r>
              <a:rPr lang="en-US" sz="2800" dirty="0" smtClean="0"/>
              <a:t>10</a:t>
            </a:r>
            <a:r>
              <a:rPr lang="en-US" sz="2800" baseline="30000" dirty="0" smtClean="0"/>
              <a:t>2</a:t>
            </a:r>
          </a:p>
        </p:txBody>
      </p:sp>
      <p:sp>
        <p:nvSpPr>
          <p:cNvPr id="8" name="TextBox 7"/>
          <p:cNvSpPr txBox="1"/>
          <p:nvPr/>
        </p:nvSpPr>
        <p:spPr>
          <a:xfrm>
            <a:off x="1720563" y="5790427"/>
            <a:ext cx="7406195" cy="523220"/>
          </a:xfrm>
          <a:prstGeom prst="rect">
            <a:avLst/>
          </a:prstGeom>
          <a:solidFill>
            <a:schemeClr val="bg1"/>
          </a:solidFill>
        </p:spPr>
        <p:txBody>
          <a:bodyPr wrap="none" rtlCol="0">
            <a:spAutoFit/>
          </a:bodyPr>
          <a:lstStyle/>
          <a:p>
            <a:r>
              <a:rPr lang="en-US" sz="2800" dirty="0" smtClean="0"/>
              <a:t>10</a:t>
            </a:r>
            <a:r>
              <a:rPr lang="en-US" sz="2800" baseline="30000" dirty="0" smtClean="0"/>
              <a:t>-1</a:t>
            </a:r>
            <a:r>
              <a:rPr lang="en-US" sz="2800" dirty="0" smtClean="0"/>
              <a:t>         10</a:t>
            </a:r>
            <a:r>
              <a:rPr lang="en-US" sz="2800" baseline="30000" dirty="0" smtClean="0"/>
              <a:t>0</a:t>
            </a:r>
            <a:r>
              <a:rPr lang="en-US" sz="2800" dirty="0" smtClean="0"/>
              <a:t>           10</a:t>
            </a:r>
            <a:r>
              <a:rPr lang="en-US" sz="2800" baseline="30000" dirty="0" smtClean="0"/>
              <a:t>1</a:t>
            </a:r>
            <a:r>
              <a:rPr lang="en-US" sz="2800" dirty="0" smtClean="0"/>
              <a:t>          10</a:t>
            </a:r>
            <a:r>
              <a:rPr lang="en-US" sz="2800" baseline="30000" dirty="0" smtClean="0"/>
              <a:t>2 </a:t>
            </a:r>
            <a:r>
              <a:rPr lang="en-US" sz="2800" dirty="0" smtClean="0"/>
              <a:t>          10</a:t>
            </a:r>
            <a:r>
              <a:rPr lang="en-US" sz="2800" baseline="30000" dirty="0" smtClean="0"/>
              <a:t>3               </a:t>
            </a:r>
            <a:r>
              <a:rPr lang="en-US" sz="2800" dirty="0" smtClean="0"/>
              <a:t>10</a:t>
            </a:r>
            <a:r>
              <a:rPr lang="en-US" sz="2800" baseline="30000" dirty="0" smtClean="0"/>
              <a:t>4</a:t>
            </a:r>
            <a:endParaRPr lang="en-US" sz="2800" dirty="0"/>
          </a:p>
        </p:txBody>
      </p:sp>
      <p:cxnSp>
        <p:nvCxnSpPr>
          <p:cNvPr id="10" name="Straight Connector 9"/>
          <p:cNvCxnSpPr/>
          <p:nvPr/>
        </p:nvCxnSpPr>
        <p:spPr>
          <a:xfrm flipV="1">
            <a:off x="3102964" y="1302147"/>
            <a:ext cx="4332157" cy="368757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946749" y="4225228"/>
            <a:ext cx="3477725" cy="954107"/>
          </a:xfrm>
          <a:prstGeom prst="rect">
            <a:avLst/>
          </a:prstGeom>
          <a:solidFill>
            <a:schemeClr val="bg1"/>
          </a:solidFill>
        </p:spPr>
        <p:txBody>
          <a:bodyPr wrap="square" rtlCol="0">
            <a:spAutoFit/>
          </a:bodyPr>
          <a:lstStyle/>
          <a:p>
            <a:r>
              <a:rPr lang="en-US" sz="2800" dirty="0" err="1" smtClean="0">
                <a:solidFill>
                  <a:srgbClr val="FF0000"/>
                </a:solidFill>
              </a:rPr>
              <a:t>Exp</a:t>
            </a:r>
            <a:r>
              <a:rPr lang="en-US" sz="2800" dirty="0" smtClean="0">
                <a:solidFill>
                  <a:srgbClr val="FF0000"/>
                </a:solidFill>
              </a:rPr>
              <a:t> = 0.708±0.028;      r</a:t>
            </a:r>
            <a:r>
              <a:rPr lang="en-US" sz="2800" baseline="30000" dirty="0" smtClean="0">
                <a:solidFill>
                  <a:srgbClr val="FF0000"/>
                </a:solidFill>
              </a:rPr>
              <a:t>2</a:t>
            </a:r>
            <a:r>
              <a:rPr lang="en-US" sz="2800" dirty="0" smtClean="0">
                <a:solidFill>
                  <a:srgbClr val="FF0000"/>
                </a:solidFill>
              </a:rPr>
              <a:t> =0.675; P&lt;0.001</a:t>
            </a:r>
            <a:endParaRPr lang="en-US" sz="2800" dirty="0">
              <a:solidFill>
                <a:srgbClr val="FF0000"/>
              </a:solidFill>
            </a:endParaRPr>
          </a:p>
        </p:txBody>
      </p:sp>
      <p:sp>
        <p:nvSpPr>
          <p:cNvPr id="13" name="Rectangle 12"/>
          <p:cNvSpPr/>
          <p:nvPr/>
        </p:nvSpPr>
        <p:spPr>
          <a:xfrm>
            <a:off x="1629883" y="6274415"/>
            <a:ext cx="7531870" cy="461665"/>
          </a:xfrm>
          <a:prstGeom prst="rect">
            <a:avLst/>
          </a:prstGeom>
        </p:spPr>
        <p:txBody>
          <a:bodyPr wrap="none">
            <a:spAutoFit/>
          </a:bodyPr>
          <a:lstStyle/>
          <a:p>
            <a:r>
              <a:rPr lang="en-US" sz="2400" i="1" dirty="0" smtClean="0"/>
              <a:t>Oligo.                                                                                     </a:t>
            </a:r>
            <a:r>
              <a:rPr lang="en-US" sz="2400" i="1" dirty="0" err="1"/>
              <a:t>Eutro</a:t>
            </a:r>
            <a:r>
              <a:rPr lang="en-US" sz="2400" i="1" dirty="0"/>
              <a:t>.</a:t>
            </a:r>
          </a:p>
        </p:txBody>
      </p:sp>
      <p:sp>
        <p:nvSpPr>
          <p:cNvPr id="11" name="TextBox 10"/>
          <p:cNvSpPr txBox="1"/>
          <p:nvPr/>
        </p:nvSpPr>
        <p:spPr>
          <a:xfrm>
            <a:off x="2225040" y="3674824"/>
            <a:ext cx="1539076" cy="307777"/>
          </a:xfrm>
          <a:prstGeom prst="rect">
            <a:avLst/>
          </a:prstGeom>
          <a:noFill/>
        </p:spPr>
        <p:txBody>
          <a:bodyPr wrap="none" rtlCol="0">
            <a:spAutoFit/>
          </a:bodyPr>
          <a:lstStyle/>
          <a:p>
            <a:r>
              <a:rPr lang="en-US" sz="1400" dirty="0" smtClean="0"/>
              <a:t>Balch et al. in prep</a:t>
            </a:r>
            <a:endParaRPr lang="en-US" sz="1400" dirty="0"/>
          </a:p>
        </p:txBody>
      </p:sp>
      <p:sp>
        <p:nvSpPr>
          <p:cNvPr id="3" name="Date Placeholder 2"/>
          <p:cNvSpPr>
            <a:spLocks noGrp="1"/>
          </p:cNvSpPr>
          <p:nvPr>
            <p:ph type="dt" sz="half" idx="10"/>
          </p:nvPr>
        </p:nvSpPr>
        <p:spPr>
          <a:xfrm>
            <a:off x="152400" y="6492875"/>
            <a:ext cx="2133600" cy="365125"/>
          </a:xfrm>
        </p:spPr>
        <p:txBody>
          <a:bodyPr/>
          <a:lstStyle/>
          <a:p>
            <a:r>
              <a:rPr lang="en-US" dirty="0" smtClean="0"/>
              <a:t>6/9/2016</a:t>
            </a:r>
            <a:endParaRPr lang="en-US" dirty="0"/>
          </a:p>
        </p:txBody>
      </p:sp>
      <p:sp>
        <p:nvSpPr>
          <p:cNvPr id="9" name="Footer Placeholder 8"/>
          <p:cNvSpPr>
            <a:spLocks noGrp="1"/>
          </p:cNvSpPr>
          <p:nvPr>
            <p:ph type="ftr" sz="quarter" idx="11"/>
          </p:nvPr>
        </p:nvSpPr>
        <p:spPr>
          <a:xfrm>
            <a:off x="3154680" y="6569710"/>
            <a:ext cx="2895600" cy="365125"/>
          </a:xfrm>
        </p:spPr>
        <p:txBody>
          <a:bodyPr/>
          <a:lstStyle/>
          <a:p>
            <a:r>
              <a:rPr lang="en-US" dirty="0" smtClean="0"/>
              <a:t>Balch et al. Bigelow Laboratory</a:t>
            </a:r>
            <a:endParaRPr lang="en-US" dirty="0"/>
          </a:p>
        </p:txBody>
      </p:sp>
    </p:spTree>
    <p:custDataLst>
      <p:tags r:id="rId1"/>
    </p:custDataLst>
    <p:extLst>
      <p:ext uri="{BB962C8B-B14F-4D97-AF65-F5344CB8AC3E}">
        <p14:creationId xmlns:p14="http://schemas.microsoft.com/office/powerpoint/2010/main" val="1110367498"/>
      </p:ext>
    </p:extLst>
  </p:cSld>
  <p:clrMapOvr>
    <a:masterClrMapping/>
  </p:clrMapOvr>
  <mc:AlternateContent xmlns:mc="http://schemas.openxmlformats.org/markup-compatibility/2006" xmlns:p14="http://schemas.microsoft.com/office/powerpoint/2010/main">
    <mc:Choice Requires="p14">
      <p:transition spd="slow" p14:dur="2000" advTm="18222"/>
    </mc:Choice>
    <mc:Fallback xmlns="">
      <p:transition spd="slow" advTm="1822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Vignette 2:</a:t>
            </a:r>
            <a:r>
              <a:rPr lang="en-US" dirty="0" smtClean="0"/>
              <a:t> Global PIC trends based on the 2-band/3-band algorithm</a:t>
            </a:r>
            <a:endParaRPr lang="en-US" dirty="0"/>
          </a:p>
        </p:txBody>
      </p:sp>
      <p:sp>
        <p:nvSpPr>
          <p:cNvPr id="4" name="Date Placeholder 3"/>
          <p:cNvSpPr>
            <a:spLocks noGrp="1"/>
          </p:cNvSpPr>
          <p:nvPr>
            <p:ph type="dt" sz="half" idx="10"/>
          </p:nvPr>
        </p:nvSpPr>
        <p:spPr/>
        <p:txBody>
          <a:bodyPr/>
          <a:lstStyle/>
          <a:p>
            <a:r>
              <a:rPr lang="en-US" smtClean="0"/>
              <a:t>6/9/2016</a:t>
            </a:r>
            <a:endParaRPr lang="en-US"/>
          </a:p>
        </p:txBody>
      </p:sp>
      <p:sp>
        <p:nvSpPr>
          <p:cNvPr id="5" name="Footer Placeholder 4"/>
          <p:cNvSpPr>
            <a:spLocks noGrp="1"/>
          </p:cNvSpPr>
          <p:nvPr>
            <p:ph type="ftr" sz="quarter" idx="11"/>
          </p:nvPr>
        </p:nvSpPr>
        <p:spPr/>
        <p:txBody>
          <a:bodyPr/>
          <a:lstStyle/>
          <a:p>
            <a:r>
              <a:rPr lang="en-US" smtClean="0"/>
              <a:t>Balch et al. Bigelow Laboratory</a:t>
            </a:r>
            <a:endParaRPr lang="en-US"/>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91840" y="2316480"/>
            <a:ext cx="2727960" cy="2727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104402" y="5162657"/>
            <a:ext cx="3102131" cy="461665"/>
          </a:xfrm>
          <a:prstGeom prst="rect">
            <a:avLst/>
          </a:prstGeom>
          <a:noFill/>
        </p:spPr>
        <p:txBody>
          <a:bodyPr wrap="none" rtlCol="0">
            <a:spAutoFit/>
          </a:bodyPr>
          <a:lstStyle/>
          <a:p>
            <a:r>
              <a:rPr lang="en-US" sz="2400" dirty="0" smtClean="0"/>
              <a:t>Post-doc Jason Hopkins</a:t>
            </a:r>
            <a:endParaRPr lang="en-US" sz="2400" dirty="0"/>
          </a:p>
        </p:txBody>
      </p:sp>
    </p:spTree>
    <p:extLst>
      <p:ext uri="{BB962C8B-B14F-4D97-AF65-F5344CB8AC3E}">
        <p14:creationId xmlns:p14="http://schemas.microsoft.com/office/powerpoint/2010/main" val="1849128212"/>
      </p:ext>
    </p:extLst>
  </p:cSld>
  <p:clrMapOvr>
    <a:masterClrMapping/>
  </p:clrMapOvr>
  <mc:AlternateContent xmlns:mc="http://schemas.openxmlformats.org/markup-compatibility/2006" xmlns:p14="http://schemas.microsoft.com/office/powerpoint/2010/main">
    <mc:Choice Requires="p14">
      <p:transition spd="slow" p14:dur="2000" advTm="22351"/>
    </mc:Choice>
    <mc:Fallback xmlns="">
      <p:transition spd="slow" advTm="22351"/>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06488" y="746125"/>
            <a:ext cx="6931025" cy="536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91343" y="6126482"/>
            <a:ext cx="7961313" cy="400110"/>
          </a:xfrm>
          <a:prstGeom prst="rect">
            <a:avLst/>
          </a:prstGeom>
          <a:noFill/>
        </p:spPr>
        <p:txBody>
          <a:bodyPr wrap="square" rtlCol="0">
            <a:spAutoFit/>
          </a:bodyPr>
          <a:lstStyle/>
          <a:p>
            <a:pPr algn="ctr" defTabSz="3657600"/>
            <a:r>
              <a:rPr lang="en-US" sz="2000" dirty="0" smtClean="0">
                <a:solidFill>
                  <a:prstClr val="black"/>
                </a:solidFill>
                <a:latin typeface="Arial" panose="020B0604020202020204" pitchFamily="34" charset="0"/>
                <a:cs typeface="Arial" panose="020B0604020202020204" pitchFamily="34" charset="0"/>
              </a:rPr>
              <a:t>Time </a:t>
            </a:r>
            <a:r>
              <a:rPr lang="en-US" sz="2000" dirty="0">
                <a:solidFill>
                  <a:prstClr val="black"/>
                </a:solidFill>
                <a:latin typeface="Arial" panose="020B0604020202020204" pitchFamily="34" charset="0"/>
                <a:cs typeface="Arial" panose="020B0604020202020204" pitchFamily="34" charset="0"/>
              </a:rPr>
              <a:t>series of monthly average global PIC standing stock. </a:t>
            </a:r>
            <a:endParaRPr lang="en-US" sz="2000" dirty="0" smtClean="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591343" y="339337"/>
            <a:ext cx="7961313" cy="400110"/>
          </a:xfrm>
          <a:prstGeom prst="rect">
            <a:avLst/>
          </a:prstGeom>
          <a:noFill/>
        </p:spPr>
        <p:txBody>
          <a:bodyPr wrap="square" rtlCol="0">
            <a:spAutoFit/>
          </a:bodyPr>
          <a:lstStyle/>
          <a:p>
            <a:pPr algn="ctr" defTabSz="3657600"/>
            <a:r>
              <a:rPr lang="en-US" sz="2000" dirty="0" smtClean="0">
                <a:solidFill>
                  <a:prstClr val="black"/>
                </a:solidFill>
                <a:latin typeface="Arial" panose="020B0604020202020204" pitchFamily="34" charset="0"/>
                <a:cs typeface="Arial" panose="020B0604020202020204" pitchFamily="34" charset="0"/>
              </a:rPr>
              <a:t>PIC standing stock</a:t>
            </a:r>
            <a:endParaRPr lang="en-US" sz="2000" dirty="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6665720" y="6417892"/>
            <a:ext cx="2176173" cy="369332"/>
          </a:xfrm>
          <a:prstGeom prst="rect">
            <a:avLst/>
          </a:prstGeom>
          <a:noFill/>
        </p:spPr>
        <p:txBody>
          <a:bodyPr wrap="none" rtlCol="0">
            <a:spAutoFit/>
          </a:bodyPr>
          <a:lstStyle/>
          <a:p>
            <a:r>
              <a:rPr lang="en-US" dirty="0" smtClean="0"/>
              <a:t>Hopkins et al. in prep</a:t>
            </a:r>
            <a:endParaRPr lang="en-US" dirty="0"/>
          </a:p>
        </p:txBody>
      </p:sp>
      <p:grpSp>
        <p:nvGrpSpPr>
          <p:cNvPr id="2" name="Group 1"/>
          <p:cNvGrpSpPr/>
          <p:nvPr/>
        </p:nvGrpSpPr>
        <p:grpSpPr>
          <a:xfrm>
            <a:off x="1956988" y="2794475"/>
            <a:ext cx="7101554" cy="1477328"/>
            <a:chOff x="1956988" y="2794475"/>
            <a:chExt cx="7101554" cy="1477328"/>
          </a:xfrm>
        </p:grpSpPr>
        <p:cxnSp>
          <p:nvCxnSpPr>
            <p:cNvPr id="4" name="Straight Connector 3"/>
            <p:cNvCxnSpPr/>
            <p:nvPr/>
          </p:nvCxnSpPr>
          <p:spPr>
            <a:xfrm>
              <a:off x="1956988" y="3563596"/>
              <a:ext cx="5786837" cy="8279"/>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819402" y="2794475"/>
              <a:ext cx="1239140" cy="1477328"/>
            </a:xfrm>
            <a:prstGeom prst="rect">
              <a:avLst/>
            </a:prstGeom>
            <a:noFill/>
          </p:spPr>
          <p:txBody>
            <a:bodyPr wrap="square" rtlCol="0">
              <a:spAutoFit/>
            </a:bodyPr>
            <a:lstStyle/>
            <a:p>
              <a:r>
                <a:rPr lang="en-US" dirty="0" smtClean="0"/>
                <a:t>Mean =</a:t>
              </a:r>
            </a:p>
            <a:p>
              <a:r>
                <a:rPr lang="en-US" dirty="0" smtClean="0"/>
                <a:t>15.08±2.14 MT</a:t>
              </a:r>
            </a:p>
            <a:p>
              <a:r>
                <a:rPr lang="en-US" dirty="0" smtClean="0"/>
                <a:t>Over top 100m</a:t>
              </a:r>
              <a:endParaRPr lang="en-US" dirty="0"/>
            </a:p>
          </p:txBody>
        </p:sp>
      </p:grpSp>
      <p:sp>
        <p:nvSpPr>
          <p:cNvPr id="11" name="TextBox 10"/>
          <p:cNvSpPr txBox="1"/>
          <p:nvPr/>
        </p:nvSpPr>
        <p:spPr>
          <a:xfrm rot="20878751">
            <a:off x="2190912" y="2830967"/>
            <a:ext cx="5187665" cy="1200329"/>
          </a:xfrm>
          <a:prstGeom prst="rect">
            <a:avLst/>
          </a:prstGeom>
          <a:solidFill>
            <a:srgbClr val="FFFF00"/>
          </a:solidFill>
        </p:spPr>
        <p:txBody>
          <a:bodyPr wrap="square" rtlCol="0">
            <a:spAutoFit/>
          </a:bodyPr>
          <a:lstStyle/>
          <a:p>
            <a:pPr algn="ctr"/>
            <a:r>
              <a:rPr lang="en-US" sz="2400" dirty="0" smtClean="0"/>
              <a:t>Using global PIC production of 1.6GT/y (Balch et al., 2007), </a:t>
            </a:r>
            <a:r>
              <a:rPr lang="en-US" sz="2400" dirty="0" err="1" smtClean="0"/>
              <a:t>avg</a:t>
            </a:r>
            <a:r>
              <a:rPr lang="en-US" sz="2400" dirty="0" smtClean="0"/>
              <a:t> TO of PIC is 4.6d!</a:t>
            </a:r>
            <a:endParaRPr lang="en-US" sz="2400" dirty="0"/>
          </a:p>
        </p:txBody>
      </p:sp>
    </p:spTree>
    <p:custDataLst>
      <p:tags r:id="rId1"/>
    </p:custDataLst>
    <p:extLst>
      <p:ext uri="{BB962C8B-B14F-4D97-AF65-F5344CB8AC3E}">
        <p14:creationId xmlns:p14="http://schemas.microsoft.com/office/powerpoint/2010/main" val="2816522796"/>
      </p:ext>
    </p:extLst>
  </p:cSld>
  <p:clrMapOvr>
    <a:masterClrMapping/>
  </p:clrMapOvr>
  <mc:AlternateContent xmlns:mc="http://schemas.openxmlformats.org/markup-compatibility/2006" xmlns:p14="http://schemas.microsoft.com/office/powerpoint/2010/main">
    <mc:Choice Requires="p14">
      <p:transition spd="slow" p14:dur="2000" advTm="122945"/>
    </mc:Choice>
    <mc:Fallback xmlns="">
      <p:transition spd="slow" advTm="12294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30288" y="742950"/>
            <a:ext cx="7083425" cy="537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91343" y="360109"/>
            <a:ext cx="7961313" cy="400110"/>
          </a:xfrm>
          <a:prstGeom prst="rect">
            <a:avLst/>
          </a:prstGeom>
          <a:noFill/>
        </p:spPr>
        <p:txBody>
          <a:bodyPr wrap="square" rtlCol="0">
            <a:spAutoFit/>
          </a:bodyPr>
          <a:lstStyle/>
          <a:p>
            <a:pPr algn="ctr" defTabSz="3657600"/>
            <a:r>
              <a:rPr lang="en-US" sz="2000" dirty="0" smtClean="0">
                <a:solidFill>
                  <a:prstClr val="black"/>
                </a:solidFill>
                <a:latin typeface="Arial" panose="020B0604020202020204" pitchFamily="34" charset="0"/>
                <a:cs typeface="Arial" panose="020B0604020202020204" pitchFamily="34" charset="0"/>
              </a:rPr>
              <a:t>PIC standing stock</a:t>
            </a:r>
            <a:endParaRPr lang="en-US" sz="2000" dirty="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9525" y="6134100"/>
            <a:ext cx="9067800" cy="400110"/>
          </a:xfrm>
          <a:prstGeom prst="rect">
            <a:avLst/>
          </a:prstGeom>
          <a:noFill/>
        </p:spPr>
        <p:txBody>
          <a:bodyPr wrap="square" rtlCol="0">
            <a:spAutoFit/>
          </a:bodyPr>
          <a:lstStyle/>
          <a:p>
            <a:pPr algn="ctr" defTabSz="3657600"/>
            <a:r>
              <a:rPr lang="en-US" sz="2000" dirty="0" smtClean="0">
                <a:solidFill>
                  <a:prstClr val="black"/>
                </a:solidFill>
                <a:latin typeface="Arial" panose="020B0604020202020204" pitchFamily="34" charset="0"/>
                <a:cs typeface="Arial" panose="020B0604020202020204" pitchFamily="34" charset="0"/>
              </a:rPr>
              <a:t>Global </a:t>
            </a:r>
            <a:r>
              <a:rPr lang="en-US" sz="2000" dirty="0">
                <a:solidFill>
                  <a:prstClr val="black"/>
                </a:solidFill>
                <a:latin typeface="Arial" panose="020B0604020202020204" pitchFamily="34" charset="0"/>
                <a:cs typeface="Arial" panose="020B0604020202020204" pitchFamily="34" charset="0"/>
              </a:rPr>
              <a:t>inter-annual variability in average monthly PIC standing stock</a:t>
            </a:r>
          </a:p>
        </p:txBody>
      </p:sp>
      <p:sp>
        <p:nvSpPr>
          <p:cNvPr id="6" name="TextBox 5"/>
          <p:cNvSpPr txBox="1"/>
          <p:nvPr/>
        </p:nvSpPr>
        <p:spPr>
          <a:xfrm>
            <a:off x="6631537" y="6488668"/>
            <a:ext cx="2176173" cy="369332"/>
          </a:xfrm>
          <a:prstGeom prst="rect">
            <a:avLst/>
          </a:prstGeom>
          <a:noFill/>
        </p:spPr>
        <p:txBody>
          <a:bodyPr wrap="none" rtlCol="0">
            <a:spAutoFit/>
          </a:bodyPr>
          <a:lstStyle/>
          <a:p>
            <a:r>
              <a:rPr lang="en-US" dirty="0" smtClean="0"/>
              <a:t>Hopkins et al. in prep</a:t>
            </a:r>
            <a:endParaRPr lang="en-US" dirty="0"/>
          </a:p>
        </p:txBody>
      </p:sp>
    </p:spTree>
    <p:extLst>
      <p:ext uri="{BB962C8B-B14F-4D97-AF65-F5344CB8AC3E}">
        <p14:creationId xmlns:p14="http://schemas.microsoft.com/office/powerpoint/2010/main" val="3841634245"/>
      </p:ext>
    </p:extLst>
  </p:cSld>
  <p:clrMapOvr>
    <a:masterClrMapping/>
  </p:clrMapOvr>
  <mc:AlternateContent xmlns:mc="http://schemas.openxmlformats.org/markup-compatibility/2006" xmlns:p14="http://schemas.microsoft.com/office/powerpoint/2010/main">
    <mc:Choice Requires="p14">
      <p:transition spd="slow" p14:dur="2000" advTm="47083"/>
    </mc:Choice>
    <mc:Fallback xmlns="">
      <p:transition spd="slow" advTm="47083"/>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4674" y="343840"/>
            <a:ext cx="7961313" cy="400110"/>
          </a:xfrm>
          <a:prstGeom prst="rect">
            <a:avLst/>
          </a:prstGeom>
          <a:noFill/>
        </p:spPr>
        <p:txBody>
          <a:bodyPr wrap="square" rtlCol="0">
            <a:spAutoFit/>
          </a:bodyPr>
          <a:lstStyle/>
          <a:p>
            <a:pPr algn="ctr" defTabSz="3657600"/>
            <a:r>
              <a:rPr lang="en-US" sz="2000" dirty="0" smtClean="0">
                <a:solidFill>
                  <a:prstClr val="black"/>
                </a:solidFill>
                <a:latin typeface="Arial" panose="020B0604020202020204" pitchFamily="34" charset="0"/>
                <a:cs typeface="Arial" panose="020B0604020202020204" pitchFamily="34" charset="0"/>
              </a:rPr>
              <a:t>PIC standing stock</a:t>
            </a:r>
            <a:endParaRPr lang="en-US" sz="2000" dirty="0">
              <a:solidFill>
                <a:prstClr val="black"/>
              </a:solidFill>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109663"/>
            <a:ext cx="8958263" cy="4223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19063" y="5791200"/>
            <a:ext cx="8915400" cy="707886"/>
          </a:xfrm>
          <a:prstGeom prst="rect">
            <a:avLst/>
          </a:prstGeom>
        </p:spPr>
        <p:txBody>
          <a:bodyPr wrap="square">
            <a:spAutoFit/>
          </a:bodyPr>
          <a:lstStyle/>
          <a:p>
            <a:pPr lvl="0" algn="ctr" defTabSz="3657600"/>
            <a:r>
              <a:rPr lang="en-US" sz="2000" dirty="0" smtClean="0">
                <a:solidFill>
                  <a:prstClr val="black"/>
                </a:solidFill>
                <a:latin typeface="Arial" panose="020B0604020202020204" pitchFamily="34" charset="0"/>
                <a:cs typeface="Arial" panose="020B0604020202020204" pitchFamily="34" charset="0"/>
              </a:rPr>
              <a:t>Weighted</a:t>
            </a:r>
            <a:r>
              <a:rPr lang="en-US" sz="2000" dirty="0">
                <a:solidFill>
                  <a:prstClr val="black"/>
                </a:solidFill>
                <a:latin typeface="Arial" panose="020B0604020202020204" pitchFamily="34" charset="0"/>
                <a:cs typeface="Arial" panose="020B0604020202020204" pitchFamily="34" charset="0"/>
              </a:rPr>
              <a:t>, monthly PIC standing stock climatology </a:t>
            </a:r>
            <a:endParaRPr lang="en-US" sz="2000" dirty="0" smtClean="0">
              <a:solidFill>
                <a:prstClr val="black"/>
              </a:solidFill>
              <a:latin typeface="Arial" panose="020B0604020202020204" pitchFamily="34" charset="0"/>
              <a:cs typeface="Arial" panose="020B0604020202020204" pitchFamily="34" charset="0"/>
            </a:endParaRPr>
          </a:p>
          <a:p>
            <a:pPr lvl="0" algn="ctr" defTabSz="3657600"/>
            <a:r>
              <a:rPr lang="en-US" sz="2000" dirty="0" smtClean="0">
                <a:solidFill>
                  <a:prstClr val="black"/>
                </a:solidFill>
                <a:latin typeface="Arial" panose="020B0604020202020204" pitchFamily="34" charset="0"/>
                <a:cs typeface="Arial" panose="020B0604020202020204" pitchFamily="34" charset="0"/>
              </a:rPr>
              <a:t>(2003-2014; all months averaged)</a:t>
            </a:r>
            <a:endParaRPr lang="en-US" sz="2000" dirty="0">
              <a:solidFill>
                <a:prstClr val="black"/>
              </a:solidFill>
              <a:latin typeface="Arial" panose="020B0604020202020204" pitchFamily="34" charset="0"/>
              <a:cs typeface="Arial" panose="020B0604020202020204" pitchFamily="34" charset="0"/>
            </a:endParaRPr>
          </a:p>
        </p:txBody>
      </p:sp>
      <p:sp>
        <p:nvSpPr>
          <p:cNvPr id="3" name="TextBox 2"/>
          <p:cNvSpPr txBox="1"/>
          <p:nvPr/>
        </p:nvSpPr>
        <p:spPr>
          <a:xfrm rot="16200000">
            <a:off x="6227284" y="2704648"/>
            <a:ext cx="4944674" cy="646331"/>
          </a:xfrm>
          <a:prstGeom prst="rect">
            <a:avLst/>
          </a:prstGeom>
          <a:solidFill>
            <a:schemeClr val="bg1"/>
          </a:solidFill>
        </p:spPr>
        <p:txBody>
          <a:bodyPr wrap="square" rtlCol="0">
            <a:spAutoFit/>
          </a:bodyPr>
          <a:lstStyle/>
          <a:p>
            <a:pPr algn="ctr"/>
            <a:r>
              <a:rPr lang="en-US" dirty="0" smtClean="0"/>
              <a:t>PIC Standing Stock </a:t>
            </a:r>
          </a:p>
          <a:p>
            <a:pPr algn="ctr"/>
            <a:r>
              <a:rPr lang="en-US" dirty="0" smtClean="0"/>
              <a:t>[metric </a:t>
            </a:r>
            <a:r>
              <a:rPr lang="en-US" dirty="0" err="1" smtClean="0"/>
              <a:t>tonne</a:t>
            </a:r>
            <a:r>
              <a:rPr lang="en-US" dirty="0" smtClean="0"/>
              <a:t> C per 1° x 1° area, top 100m]</a:t>
            </a:r>
            <a:endParaRPr lang="en-US" dirty="0"/>
          </a:p>
        </p:txBody>
      </p:sp>
      <p:sp>
        <p:nvSpPr>
          <p:cNvPr id="6" name="TextBox 5"/>
          <p:cNvSpPr txBox="1"/>
          <p:nvPr/>
        </p:nvSpPr>
        <p:spPr>
          <a:xfrm>
            <a:off x="6640082" y="6366617"/>
            <a:ext cx="2176173" cy="369332"/>
          </a:xfrm>
          <a:prstGeom prst="rect">
            <a:avLst/>
          </a:prstGeom>
          <a:noFill/>
        </p:spPr>
        <p:txBody>
          <a:bodyPr wrap="none" rtlCol="0">
            <a:spAutoFit/>
          </a:bodyPr>
          <a:lstStyle/>
          <a:p>
            <a:r>
              <a:rPr lang="en-US" dirty="0" smtClean="0"/>
              <a:t>Hopkins et al. in prep</a:t>
            </a:r>
            <a:endParaRPr lang="en-US" dirty="0"/>
          </a:p>
        </p:txBody>
      </p:sp>
    </p:spTree>
    <p:extLst>
      <p:ext uri="{BB962C8B-B14F-4D97-AF65-F5344CB8AC3E}">
        <p14:creationId xmlns:p14="http://schemas.microsoft.com/office/powerpoint/2010/main" val="1407104036"/>
      </p:ext>
    </p:extLst>
  </p:cSld>
  <p:clrMapOvr>
    <a:masterClrMapping/>
  </p:clrMapOvr>
  <mc:AlternateContent xmlns:mc="http://schemas.openxmlformats.org/markup-compatibility/2006" xmlns:p14="http://schemas.microsoft.com/office/powerpoint/2010/main">
    <mc:Choice Requires="p14">
      <p:transition spd="slow" p14:dur="2000" advTm="36445"/>
    </mc:Choice>
    <mc:Fallback xmlns="">
      <p:transition spd="slow" advTm="36445"/>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59434" y="176200"/>
            <a:ext cx="7961313" cy="1077218"/>
          </a:xfrm>
          <a:prstGeom prst="rect">
            <a:avLst/>
          </a:prstGeom>
          <a:noFill/>
        </p:spPr>
        <p:txBody>
          <a:bodyPr wrap="square" rtlCol="0">
            <a:spAutoFit/>
          </a:bodyPr>
          <a:lstStyle/>
          <a:p>
            <a:pPr algn="ctr" defTabSz="3657600"/>
            <a:r>
              <a:rPr lang="en-US" sz="3200" dirty="0" smtClean="0">
                <a:solidFill>
                  <a:prstClr val="black"/>
                </a:solidFill>
                <a:latin typeface="Arial" panose="020B0604020202020204" pitchFamily="34" charset="0"/>
                <a:cs typeface="Arial" panose="020B0604020202020204" pitchFamily="34" charset="0"/>
              </a:rPr>
              <a:t>PIC standing stock and correlations to global PIC trends…</a:t>
            </a:r>
            <a:endParaRPr lang="en-US" sz="3200" dirty="0">
              <a:solidFill>
                <a:prstClr val="black"/>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200" y="1262742"/>
            <a:ext cx="9027027" cy="3995057"/>
          </a:xfrm>
          <a:prstGeom prst="rect">
            <a:avLst/>
          </a:prstGeom>
        </p:spPr>
      </p:pic>
      <p:sp>
        <p:nvSpPr>
          <p:cNvPr id="2" name="TextBox 1"/>
          <p:cNvSpPr txBox="1"/>
          <p:nvPr/>
        </p:nvSpPr>
        <p:spPr>
          <a:xfrm>
            <a:off x="7563029" y="5030483"/>
            <a:ext cx="1273323" cy="369332"/>
          </a:xfrm>
          <a:prstGeom prst="rect">
            <a:avLst/>
          </a:prstGeom>
          <a:noFill/>
        </p:spPr>
        <p:txBody>
          <a:bodyPr wrap="square" rtlCol="0">
            <a:spAutoFit/>
          </a:bodyPr>
          <a:lstStyle/>
          <a:p>
            <a:r>
              <a:rPr lang="en-US" dirty="0" smtClean="0"/>
              <a:t>R</a:t>
            </a:r>
            <a:r>
              <a:rPr lang="en-US" baseline="30000" dirty="0" smtClean="0"/>
              <a:t>2</a:t>
            </a:r>
            <a:r>
              <a:rPr lang="en-US" dirty="0" smtClean="0"/>
              <a:t> = 0.15</a:t>
            </a:r>
            <a:endParaRPr lang="en-US" dirty="0"/>
          </a:p>
        </p:txBody>
      </p:sp>
      <p:sp>
        <p:nvSpPr>
          <p:cNvPr id="6" name="TextBox 5"/>
          <p:cNvSpPr txBox="1"/>
          <p:nvPr/>
        </p:nvSpPr>
        <p:spPr>
          <a:xfrm>
            <a:off x="7553059" y="944169"/>
            <a:ext cx="1273323" cy="369332"/>
          </a:xfrm>
          <a:prstGeom prst="rect">
            <a:avLst/>
          </a:prstGeom>
          <a:noFill/>
        </p:spPr>
        <p:txBody>
          <a:bodyPr wrap="square" rtlCol="0">
            <a:spAutoFit/>
          </a:bodyPr>
          <a:lstStyle/>
          <a:p>
            <a:r>
              <a:rPr lang="en-US" dirty="0" smtClean="0"/>
              <a:t>R</a:t>
            </a:r>
            <a:r>
              <a:rPr lang="en-US" baseline="30000" dirty="0" smtClean="0"/>
              <a:t>2</a:t>
            </a:r>
            <a:r>
              <a:rPr lang="en-US" dirty="0" smtClean="0"/>
              <a:t> = 0.55</a:t>
            </a:r>
            <a:endParaRPr lang="en-US" dirty="0"/>
          </a:p>
        </p:txBody>
      </p:sp>
      <p:sp>
        <p:nvSpPr>
          <p:cNvPr id="3" name="TextBox 2"/>
          <p:cNvSpPr txBox="1"/>
          <p:nvPr/>
        </p:nvSpPr>
        <p:spPr>
          <a:xfrm>
            <a:off x="6640082" y="6366617"/>
            <a:ext cx="2176173" cy="369332"/>
          </a:xfrm>
          <a:prstGeom prst="rect">
            <a:avLst/>
          </a:prstGeom>
          <a:noFill/>
        </p:spPr>
        <p:txBody>
          <a:bodyPr wrap="none" rtlCol="0">
            <a:spAutoFit/>
          </a:bodyPr>
          <a:lstStyle/>
          <a:p>
            <a:r>
              <a:rPr lang="en-US" dirty="0" smtClean="0"/>
              <a:t>Hopkins et al. in prep</a:t>
            </a:r>
            <a:endParaRPr lang="en-US" dirty="0"/>
          </a:p>
        </p:txBody>
      </p:sp>
      <p:sp>
        <p:nvSpPr>
          <p:cNvPr id="9" name="TextBox 8"/>
          <p:cNvSpPr txBox="1"/>
          <p:nvPr/>
        </p:nvSpPr>
        <p:spPr>
          <a:xfrm rot="20878751">
            <a:off x="1566072" y="2908953"/>
            <a:ext cx="5187665" cy="830997"/>
          </a:xfrm>
          <a:prstGeom prst="rect">
            <a:avLst/>
          </a:prstGeom>
          <a:solidFill>
            <a:srgbClr val="00B0F0"/>
          </a:solidFill>
          <a:ln>
            <a:solidFill>
              <a:schemeClr val="tx1"/>
            </a:solidFill>
          </a:ln>
        </p:spPr>
        <p:txBody>
          <a:bodyPr wrap="square" rtlCol="0">
            <a:spAutoFit/>
          </a:bodyPr>
          <a:lstStyle/>
          <a:p>
            <a:pPr algn="ctr"/>
            <a:r>
              <a:rPr lang="en-US" sz="2400" dirty="0" smtClean="0"/>
              <a:t>Southern Ocean and Subtropical gyres drive the global PIC cycle</a:t>
            </a:r>
            <a:endParaRPr lang="en-US" sz="2400" dirty="0"/>
          </a:p>
        </p:txBody>
      </p:sp>
    </p:spTree>
    <p:custDataLst>
      <p:tags r:id="rId1"/>
    </p:custDataLst>
    <p:extLst>
      <p:ext uri="{BB962C8B-B14F-4D97-AF65-F5344CB8AC3E}">
        <p14:creationId xmlns:p14="http://schemas.microsoft.com/office/powerpoint/2010/main" val="436866259"/>
      </p:ext>
    </p:extLst>
  </p:cSld>
  <p:clrMapOvr>
    <a:masterClrMapping/>
  </p:clrMapOvr>
  <mc:AlternateContent xmlns:mc="http://schemas.openxmlformats.org/markup-compatibility/2006" xmlns:p14="http://schemas.microsoft.com/office/powerpoint/2010/main">
    <mc:Choice Requires="p14">
      <p:transition spd="slow" p14:dur="2000" advTm="45160"/>
    </mc:Choice>
    <mc:Fallback xmlns="">
      <p:transition spd="slow" advTm="4516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
            <a:ext cx="8458200" cy="1143000"/>
          </a:xfrm>
        </p:spPr>
        <p:txBody>
          <a:bodyPr>
            <a:normAutofit fontScale="90000"/>
          </a:bodyPr>
          <a:lstStyle/>
          <a:p>
            <a:pPr eaLnBrk="1" hangingPunct="1"/>
            <a:r>
              <a:rPr lang="en-US" altLang="en-US" sz="3600" dirty="0" smtClean="0"/>
              <a:t>Do current velocities in the Southern Ocean relate to the Great Calcite Belt?</a:t>
            </a:r>
          </a:p>
        </p:txBody>
      </p:sp>
      <p:pic>
        <p:nvPicPr>
          <p:cNvPr id="9220"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9238" y="2313940"/>
            <a:ext cx="8599487" cy="2425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Grp="1" noChangeAspect="1" noChangeArrowheads="1"/>
          </p:cNvPicPr>
          <p:nvPr>
            <p:ph idx="1"/>
          </p:nvPr>
        </p:nvPicPr>
        <p:blipFill>
          <a:blip r:embed="rId5" cstate="screen">
            <a:extLst>
              <a:ext uri="{28A0092B-C50C-407E-A947-70E740481C1C}">
                <a14:useLocalDpi xmlns:a14="http://schemas.microsoft.com/office/drawing/2010/main"/>
              </a:ext>
            </a:extLst>
          </a:blip>
          <a:srcRect/>
          <a:stretch>
            <a:fillRect/>
          </a:stretch>
        </p:blipFill>
        <p:spPr>
          <a:xfrm>
            <a:off x="838200" y="1269365"/>
            <a:ext cx="7086600" cy="5313363"/>
          </a:xfrm>
        </p:spPr>
      </p:pic>
      <p:sp>
        <p:nvSpPr>
          <p:cNvPr id="3" name="TextBox 2"/>
          <p:cNvSpPr txBox="1"/>
          <p:nvPr/>
        </p:nvSpPr>
        <p:spPr>
          <a:xfrm>
            <a:off x="4114800" y="6522720"/>
            <a:ext cx="4921732" cy="369332"/>
          </a:xfrm>
          <a:prstGeom prst="rect">
            <a:avLst/>
          </a:prstGeom>
          <a:noFill/>
        </p:spPr>
        <p:txBody>
          <a:bodyPr wrap="none" rtlCol="0">
            <a:spAutoFit/>
          </a:bodyPr>
          <a:lstStyle/>
          <a:p>
            <a:r>
              <a:rPr lang="en-US" dirty="0" smtClean="0"/>
              <a:t>Balch et al., Global Biogeochemical Cycles, in press</a:t>
            </a:r>
            <a:endParaRPr lang="en-US" dirty="0"/>
          </a:p>
        </p:txBody>
      </p:sp>
      <p:sp>
        <p:nvSpPr>
          <p:cNvPr id="4" name="Date Placeholder 3"/>
          <p:cNvSpPr>
            <a:spLocks noGrp="1"/>
          </p:cNvSpPr>
          <p:nvPr>
            <p:ph type="dt" sz="half" idx="10"/>
          </p:nvPr>
        </p:nvSpPr>
        <p:spPr>
          <a:xfrm>
            <a:off x="457200" y="6493510"/>
            <a:ext cx="2133600" cy="365125"/>
          </a:xfrm>
        </p:spPr>
        <p:txBody>
          <a:bodyPr/>
          <a:lstStyle/>
          <a:p>
            <a:r>
              <a:rPr lang="en-US" dirty="0" smtClean="0"/>
              <a:t>6/9/2016</a:t>
            </a:r>
            <a:endParaRPr lang="en-US" dirty="0"/>
          </a:p>
        </p:txBody>
      </p:sp>
    </p:spTree>
    <p:custDataLst>
      <p:tags r:id="rId1"/>
    </p:custDataLst>
    <p:extLst>
      <p:ext uri="{BB962C8B-B14F-4D97-AF65-F5344CB8AC3E}">
        <p14:creationId xmlns:p14="http://schemas.microsoft.com/office/powerpoint/2010/main" val="139901263"/>
      </p:ext>
    </p:extLst>
  </p:cSld>
  <p:clrMapOvr>
    <a:masterClrMapping/>
  </p:clrMapOvr>
  <p:transition xmlns:p14="http://schemas.microsoft.com/office/powerpoint/2010/main" spd="slow" advTm="85175"/>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9220"/>
                                        </p:tgtEl>
                                      </p:cBhvr>
                                    </p:animEffect>
                                    <p:set>
                                      <p:cBhvr>
                                        <p:cTn id="7" dur="1" fill="hold">
                                          <p:stCondLst>
                                            <p:cond delay="499"/>
                                          </p:stCondLst>
                                        </p:cTn>
                                        <p:tgtEl>
                                          <p:spTgt spid="9220"/>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8229600" cy="1143000"/>
          </a:xfrm>
        </p:spPr>
        <p:txBody>
          <a:bodyPr>
            <a:normAutofit fontScale="90000"/>
          </a:bodyPr>
          <a:lstStyle/>
          <a:p>
            <a:r>
              <a:rPr lang="en-US" dirty="0" err="1"/>
              <a:t>Coccolithophores</a:t>
            </a:r>
            <a:r>
              <a:rPr lang="en-US" dirty="0"/>
              <a:t>  are strong drivers of ocean </a:t>
            </a:r>
            <a:r>
              <a:rPr lang="en-US" dirty="0" smtClean="0"/>
              <a:t>biogeochemistry </a:t>
            </a:r>
            <a:r>
              <a:rPr lang="en-US" dirty="0"/>
              <a:t>and optics</a:t>
            </a:r>
          </a:p>
        </p:txBody>
      </p:sp>
      <p:pic>
        <p:nvPicPr>
          <p:cNvPr id="5" name="Picture 41"/>
          <p:cNvPicPr>
            <a:picLocks noGrp="1" noChangeAspect="1" noChangeArrowheads="1"/>
          </p:cNvPicPr>
          <p:nvPr>
            <p:ph sz="half" idx="1"/>
          </p:nvPr>
        </p:nvPicPr>
        <p:blipFill>
          <a:blip r:embed="rId4" cstate="screen">
            <a:extLst>
              <a:ext uri="{28A0092B-C50C-407E-A947-70E740481C1C}">
                <a14:useLocalDpi xmlns:a14="http://schemas.microsoft.com/office/drawing/2010/main"/>
              </a:ext>
            </a:extLst>
          </a:blip>
          <a:srcRect/>
          <a:stretch>
            <a:fillRect/>
          </a:stretch>
        </p:blipFill>
        <p:spPr bwMode="auto">
          <a:xfrm>
            <a:off x="457200" y="1996440"/>
            <a:ext cx="4038600" cy="3535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097280" y="5638800"/>
            <a:ext cx="2644698" cy="461665"/>
          </a:xfrm>
          <a:prstGeom prst="rect">
            <a:avLst/>
          </a:prstGeom>
          <a:noFill/>
        </p:spPr>
        <p:txBody>
          <a:bodyPr wrap="none" rtlCol="0">
            <a:spAutoFit/>
          </a:bodyPr>
          <a:lstStyle/>
          <a:p>
            <a:r>
              <a:rPr lang="en-US" sz="2400" dirty="0" smtClean="0"/>
              <a:t>2014, MODIS AQUA</a:t>
            </a:r>
            <a:endParaRPr lang="en-US" sz="2400" dirty="0"/>
          </a:p>
        </p:txBody>
      </p:sp>
      <p:sp>
        <p:nvSpPr>
          <p:cNvPr id="7" name="TextBox 6"/>
          <p:cNvSpPr txBox="1"/>
          <p:nvPr/>
        </p:nvSpPr>
        <p:spPr>
          <a:xfrm>
            <a:off x="4861560" y="2316480"/>
            <a:ext cx="1755737" cy="369332"/>
          </a:xfrm>
          <a:prstGeom prst="rect">
            <a:avLst/>
          </a:prstGeom>
          <a:noFill/>
        </p:spPr>
        <p:txBody>
          <a:bodyPr wrap="none" rtlCol="0">
            <a:spAutoFit/>
          </a:bodyPr>
          <a:lstStyle/>
          <a:p>
            <a:r>
              <a:rPr lang="en-US" i="1" dirty="0" err="1" smtClean="0"/>
              <a:t>Emiliania</a:t>
            </a:r>
            <a:r>
              <a:rPr lang="en-US" i="1" dirty="0" smtClean="0"/>
              <a:t> </a:t>
            </a:r>
            <a:r>
              <a:rPr lang="en-US" i="1" dirty="0" err="1" smtClean="0"/>
              <a:t>huxleyi</a:t>
            </a:r>
            <a:endParaRPr lang="en-US" i="1" dirty="0"/>
          </a:p>
        </p:txBody>
      </p:sp>
      <p:sp>
        <p:nvSpPr>
          <p:cNvPr id="9" name="TextBox 8"/>
          <p:cNvSpPr txBox="1"/>
          <p:nvPr/>
        </p:nvSpPr>
        <p:spPr>
          <a:xfrm>
            <a:off x="6858000" y="1935480"/>
            <a:ext cx="1755737" cy="646331"/>
          </a:xfrm>
          <a:prstGeom prst="rect">
            <a:avLst/>
          </a:prstGeom>
          <a:noFill/>
        </p:spPr>
        <p:txBody>
          <a:bodyPr wrap="none" rtlCol="0">
            <a:spAutoFit/>
          </a:bodyPr>
          <a:lstStyle/>
          <a:p>
            <a:r>
              <a:rPr lang="en-US" i="1" dirty="0" err="1" smtClean="0"/>
              <a:t>Emiliania</a:t>
            </a:r>
            <a:r>
              <a:rPr lang="en-US" i="1" dirty="0" smtClean="0"/>
              <a:t> </a:t>
            </a:r>
            <a:r>
              <a:rPr lang="en-US" i="1" dirty="0" err="1" smtClean="0"/>
              <a:t>huxleyi</a:t>
            </a:r>
            <a:endParaRPr lang="en-US" i="1" dirty="0" smtClean="0"/>
          </a:p>
          <a:p>
            <a:r>
              <a:rPr lang="en-US" i="1" dirty="0" err="1"/>
              <a:t>Ophiaster</a:t>
            </a:r>
            <a:r>
              <a:rPr lang="en-US" i="1" dirty="0"/>
              <a:t> sp. </a:t>
            </a:r>
          </a:p>
        </p:txBody>
      </p:sp>
      <p:sp>
        <p:nvSpPr>
          <p:cNvPr id="8" name="TextBox 7"/>
          <p:cNvSpPr txBox="1"/>
          <p:nvPr/>
        </p:nvSpPr>
        <p:spPr>
          <a:xfrm>
            <a:off x="4876800" y="5151120"/>
            <a:ext cx="1846018" cy="369332"/>
          </a:xfrm>
          <a:prstGeom prst="rect">
            <a:avLst/>
          </a:prstGeom>
          <a:noFill/>
        </p:spPr>
        <p:txBody>
          <a:bodyPr wrap="none" rtlCol="0">
            <a:spAutoFit/>
          </a:bodyPr>
          <a:lstStyle/>
          <a:p>
            <a:r>
              <a:rPr lang="en-US" i="1" dirty="0" err="1"/>
              <a:t>Papposphaera</a:t>
            </a:r>
            <a:r>
              <a:rPr lang="en-US" i="1" dirty="0"/>
              <a:t> </a:t>
            </a:r>
            <a:r>
              <a:rPr lang="en-US" i="1" dirty="0" smtClean="0"/>
              <a:t>sp.</a:t>
            </a:r>
            <a:endParaRPr lang="en-US" i="1" dirty="0"/>
          </a:p>
        </p:txBody>
      </p:sp>
      <p:sp>
        <p:nvSpPr>
          <p:cNvPr id="10" name="TextBox 9"/>
          <p:cNvSpPr txBox="1"/>
          <p:nvPr/>
        </p:nvSpPr>
        <p:spPr>
          <a:xfrm>
            <a:off x="6755782" y="5181600"/>
            <a:ext cx="2388218" cy="369332"/>
          </a:xfrm>
          <a:prstGeom prst="rect">
            <a:avLst/>
          </a:prstGeom>
          <a:noFill/>
        </p:spPr>
        <p:txBody>
          <a:bodyPr wrap="none" rtlCol="0">
            <a:spAutoFit/>
          </a:bodyPr>
          <a:lstStyle/>
          <a:p>
            <a:r>
              <a:rPr lang="en-US" i="1" dirty="0" err="1" smtClean="0"/>
              <a:t>Calcidiscus</a:t>
            </a:r>
            <a:r>
              <a:rPr lang="en-US" i="1" dirty="0" smtClean="0"/>
              <a:t> </a:t>
            </a:r>
            <a:r>
              <a:rPr lang="en-US" i="1" dirty="0" err="1" smtClean="0"/>
              <a:t>leptoporous</a:t>
            </a:r>
            <a:endParaRPr lang="en-US" i="1" dirty="0"/>
          </a:p>
        </p:txBody>
      </p:sp>
      <p:pic>
        <p:nvPicPr>
          <p:cNvPr id="1027" name="Picture 3"/>
          <p:cNvPicPr>
            <a:picLocks noGrp="1" noChangeAspect="1" noChangeArrowheads="1"/>
          </p:cNvPicPr>
          <p:nvPr>
            <p:ph sz="half" idx="2"/>
          </p:nvPr>
        </p:nvPicPr>
        <p:blipFill>
          <a:blip r:embed="rId5" cstate="screen">
            <a:extLst>
              <a:ext uri="{28A0092B-C50C-407E-A947-70E740481C1C}">
                <a14:useLocalDpi xmlns:a14="http://schemas.microsoft.com/office/drawing/2010/main"/>
              </a:ext>
            </a:extLst>
          </a:blip>
          <a:srcRect/>
          <a:stretch>
            <a:fillRect/>
          </a:stretch>
        </p:blipFill>
        <p:spPr bwMode="auto">
          <a:xfrm>
            <a:off x="4678680" y="2762854"/>
            <a:ext cx="4038600" cy="226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3108960" y="4678680"/>
            <a:ext cx="3943130" cy="1864340"/>
            <a:chOff x="3108960" y="4678680"/>
            <a:chExt cx="3943130" cy="1864340"/>
          </a:xfrm>
        </p:grpSpPr>
        <p:sp>
          <p:nvSpPr>
            <p:cNvPr id="4" name="TextBox 3"/>
            <p:cNvSpPr txBox="1"/>
            <p:nvPr/>
          </p:nvSpPr>
          <p:spPr>
            <a:xfrm>
              <a:off x="4343400" y="6019800"/>
              <a:ext cx="2708690" cy="523220"/>
            </a:xfrm>
            <a:prstGeom prst="rect">
              <a:avLst/>
            </a:prstGeom>
            <a:noFill/>
          </p:spPr>
          <p:txBody>
            <a:bodyPr wrap="none" rtlCol="0">
              <a:spAutoFit/>
            </a:bodyPr>
            <a:lstStyle/>
            <a:p>
              <a:r>
                <a:rPr lang="en-US" sz="2800" dirty="0" smtClean="0"/>
                <a:t>Great Calcite Belt</a:t>
              </a:r>
              <a:endParaRPr lang="en-US" sz="2800" dirty="0"/>
            </a:p>
          </p:txBody>
        </p:sp>
        <p:cxnSp>
          <p:nvCxnSpPr>
            <p:cNvPr id="12" name="Straight Arrow Connector 11"/>
            <p:cNvCxnSpPr/>
            <p:nvPr/>
          </p:nvCxnSpPr>
          <p:spPr>
            <a:xfrm flipH="1" flipV="1">
              <a:off x="3108960" y="4678680"/>
              <a:ext cx="1386840" cy="13716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 name="Date Placeholder 2"/>
          <p:cNvSpPr>
            <a:spLocks noGrp="1"/>
          </p:cNvSpPr>
          <p:nvPr>
            <p:ph type="dt" sz="half" idx="10"/>
          </p:nvPr>
        </p:nvSpPr>
        <p:spPr>
          <a:xfrm>
            <a:off x="137160" y="6492875"/>
            <a:ext cx="2133600" cy="365125"/>
          </a:xfrm>
        </p:spPr>
        <p:txBody>
          <a:bodyPr/>
          <a:lstStyle/>
          <a:p>
            <a:r>
              <a:rPr lang="en-US" smtClean="0"/>
              <a:t>6/9/2016</a:t>
            </a:r>
            <a:endParaRPr lang="en-US" dirty="0"/>
          </a:p>
        </p:txBody>
      </p:sp>
      <p:sp>
        <p:nvSpPr>
          <p:cNvPr id="11" name="Footer Placeholder 10"/>
          <p:cNvSpPr>
            <a:spLocks noGrp="1"/>
          </p:cNvSpPr>
          <p:nvPr>
            <p:ph type="ftr" sz="quarter" idx="11"/>
          </p:nvPr>
        </p:nvSpPr>
        <p:spPr>
          <a:xfrm>
            <a:off x="3124200" y="6492875"/>
            <a:ext cx="2895600" cy="365125"/>
          </a:xfrm>
        </p:spPr>
        <p:txBody>
          <a:bodyPr/>
          <a:lstStyle/>
          <a:p>
            <a:r>
              <a:rPr lang="en-US" dirty="0" smtClean="0"/>
              <a:t>Balch et al. Bigelow Laboratory</a:t>
            </a:r>
            <a:endParaRPr lang="en-US" dirty="0"/>
          </a:p>
        </p:txBody>
      </p:sp>
    </p:spTree>
    <p:custDataLst>
      <p:tags r:id="rId1"/>
    </p:custDataLst>
    <p:extLst>
      <p:ext uri="{BB962C8B-B14F-4D97-AF65-F5344CB8AC3E}">
        <p14:creationId xmlns:p14="http://schemas.microsoft.com/office/powerpoint/2010/main" val="1034267290"/>
      </p:ext>
    </p:extLst>
  </p:cSld>
  <p:clrMapOvr>
    <a:masterClrMapping/>
  </p:clrMapOvr>
  <mc:AlternateContent xmlns:mc="http://schemas.openxmlformats.org/markup-compatibility/2006" xmlns:p14="http://schemas.microsoft.com/office/powerpoint/2010/main">
    <mc:Choice Requires="p14">
      <p:transition spd="slow" p14:dur="2000" advTm="73647"/>
    </mc:Choice>
    <mc:Fallback xmlns="">
      <p:transition spd="slow" advTm="7364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Vignette #3: A new PIC algorithm based on a differencing approach</a:t>
            </a:r>
            <a:endParaRPr lang="en-US" dirty="0"/>
          </a:p>
        </p:txBody>
      </p:sp>
      <p:sp>
        <p:nvSpPr>
          <p:cNvPr id="4" name="Date Placeholder 3"/>
          <p:cNvSpPr>
            <a:spLocks noGrp="1"/>
          </p:cNvSpPr>
          <p:nvPr>
            <p:ph type="dt" sz="half" idx="10"/>
          </p:nvPr>
        </p:nvSpPr>
        <p:spPr/>
        <p:txBody>
          <a:bodyPr/>
          <a:lstStyle/>
          <a:p>
            <a:r>
              <a:rPr lang="en-US" smtClean="0"/>
              <a:t>6/9/2016</a:t>
            </a:r>
            <a:endParaRPr lang="en-US"/>
          </a:p>
        </p:txBody>
      </p:sp>
      <p:sp>
        <p:nvSpPr>
          <p:cNvPr id="5" name="Footer Placeholder 4"/>
          <p:cNvSpPr>
            <a:spLocks noGrp="1"/>
          </p:cNvSpPr>
          <p:nvPr>
            <p:ph type="ftr" sz="quarter" idx="11"/>
          </p:nvPr>
        </p:nvSpPr>
        <p:spPr/>
        <p:txBody>
          <a:bodyPr/>
          <a:lstStyle/>
          <a:p>
            <a:r>
              <a:rPr lang="en-US" smtClean="0"/>
              <a:t>Balch et al. Bigelow Laboratory</a:t>
            </a:r>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2910840" y="1927548"/>
            <a:ext cx="3111302" cy="3086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286000" y="5037223"/>
            <a:ext cx="5212080" cy="523220"/>
          </a:xfrm>
          <a:prstGeom prst="rect">
            <a:avLst/>
          </a:prstGeom>
          <a:noFill/>
        </p:spPr>
        <p:txBody>
          <a:bodyPr wrap="square" rtlCol="0">
            <a:spAutoFit/>
          </a:bodyPr>
          <a:lstStyle/>
          <a:p>
            <a:r>
              <a:rPr lang="en-US" sz="2800" dirty="0" smtClean="0"/>
              <a:t>Post-doc Catherine Mitchell</a:t>
            </a:r>
            <a:endParaRPr lang="en-US" sz="2800" dirty="0"/>
          </a:p>
        </p:txBody>
      </p:sp>
    </p:spTree>
    <p:extLst>
      <p:ext uri="{BB962C8B-B14F-4D97-AF65-F5344CB8AC3E}">
        <p14:creationId xmlns:p14="http://schemas.microsoft.com/office/powerpoint/2010/main" val="532035792"/>
      </p:ext>
    </p:extLst>
  </p:cSld>
  <p:clrMapOvr>
    <a:masterClrMapping/>
  </p:clrMapOvr>
  <mc:AlternateContent xmlns:mc="http://schemas.openxmlformats.org/markup-compatibility/2006" xmlns:p14="http://schemas.microsoft.com/office/powerpoint/2010/main">
    <mc:Choice Requires="p14">
      <p:transition spd="slow" p14:dur="2000" advTm="14628"/>
    </mc:Choice>
    <mc:Fallback xmlns="">
      <p:transition spd="slow" advTm="14628"/>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959663" y="1933575"/>
            <a:ext cx="7224673"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2875" y="95251"/>
            <a:ext cx="8949107" cy="59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1000" y="547689"/>
            <a:ext cx="8763000" cy="1424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5505450" y="2619375"/>
            <a:ext cx="133350" cy="161925"/>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495925" y="2886075"/>
            <a:ext cx="161925" cy="1524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2700000">
            <a:off x="5495925" y="3438525"/>
            <a:ext cx="161925" cy="152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a:off x="5505450" y="3171825"/>
            <a:ext cx="123825" cy="161925"/>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543175" y="2428875"/>
            <a:ext cx="133350" cy="161925"/>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114675" y="3114675"/>
            <a:ext cx="133350" cy="161925"/>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943350" y="4105275"/>
            <a:ext cx="133350" cy="161925"/>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343400" y="4810125"/>
            <a:ext cx="133350" cy="161925"/>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133975" y="5229225"/>
            <a:ext cx="133350" cy="161925"/>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219950" y="5581650"/>
            <a:ext cx="133350" cy="161925"/>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524125" y="2752725"/>
            <a:ext cx="161925" cy="1524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095625" y="3381375"/>
            <a:ext cx="161925" cy="1524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933825" y="4219575"/>
            <a:ext cx="161925" cy="1524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324350" y="4819650"/>
            <a:ext cx="161925" cy="1524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143500" y="5238750"/>
            <a:ext cx="161925" cy="1524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219950" y="5591175"/>
            <a:ext cx="161925" cy="1524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p:cNvSpPr/>
          <p:nvPr/>
        </p:nvSpPr>
        <p:spPr>
          <a:xfrm>
            <a:off x="2533650" y="3771900"/>
            <a:ext cx="123825" cy="161925"/>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p:cNvSpPr/>
          <p:nvPr/>
        </p:nvSpPr>
        <p:spPr>
          <a:xfrm>
            <a:off x="3095625" y="3886200"/>
            <a:ext cx="123825" cy="161925"/>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p:cNvSpPr/>
          <p:nvPr/>
        </p:nvSpPr>
        <p:spPr>
          <a:xfrm>
            <a:off x="3933825" y="4257675"/>
            <a:ext cx="123825" cy="161925"/>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p:cNvSpPr/>
          <p:nvPr/>
        </p:nvSpPr>
        <p:spPr>
          <a:xfrm>
            <a:off x="4371975" y="4800600"/>
            <a:ext cx="123825" cy="161925"/>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p:cNvSpPr/>
          <p:nvPr/>
        </p:nvSpPr>
        <p:spPr>
          <a:xfrm>
            <a:off x="5143500" y="5229225"/>
            <a:ext cx="123825" cy="161925"/>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p:cNvSpPr/>
          <p:nvPr/>
        </p:nvSpPr>
        <p:spPr>
          <a:xfrm>
            <a:off x="7239000" y="5562600"/>
            <a:ext cx="123825" cy="161925"/>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rot="2700000">
            <a:off x="2524125" y="4695825"/>
            <a:ext cx="161925" cy="152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rot="2700000">
            <a:off x="3105150" y="4705349"/>
            <a:ext cx="161925" cy="152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rot="2700000">
            <a:off x="3924300" y="4752976"/>
            <a:ext cx="161925" cy="152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rot="2700000">
            <a:off x="4305299" y="4962525"/>
            <a:ext cx="161925" cy="152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rot="2700000">
            <a:off x="5133975" y="5267326"/>
            <a:ext cx="161925" cy="152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rot="2700000">
            <a:off x="7239000" y="5572125"/>
            <a:ext cx="161925" cy="152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p:cNvCxnSpPr>
            <a:endCxn id="36" idx="3"/>
          </p:cNvCxnSpPr>
          <p:nvPr/>
        </p:nvCxnSpPr>
        <p:spPr>
          <a:xfrm>
            <a:off x="3200400" y="3474720"/>
            <a:ext cx="4176812" cy="2230854"/>
          </a:xfrm>
          <a:prstGeom prst="line">
            <a:avLst/>
          </a:prstGeom>
          <a:ln w="3810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endCxn id="36" idx="2"/>
          </p:cNvCxnSpPr>
          <p:nvPr/>
        </p:nvCxnSpPr>
        <p:spPr>
          <a:xfrm>
            <a:off x="3185160" y="4023360"/>
            <a:ext cx="4080921" cy="1678847"/>
          </a:xfrm>
          <a:prstGeom prst="line">
            <a:avLst/>
          </a:prstGeom>
          <a:ln w="3810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endCxn id="36" idx="2"/>
          </p:cNvCxnSpPr>
          <p:nvPr/>
        </p:nvCxnSpPr>
        <p:spPr>
          <a:xfrm>
            <a:off x="3124200" y="4754880"/>
            <a:ext cx="4141881" cy="947327"/>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r>
              <a:rPr lang="en-US" smtClean="0"/>
              <a:t>6/9/2016</a:t>
            </a:r>
            <a:endParaRPr lang="en-US"/>
          </a:p>
        </p:txBody>
      </p:sp>
      <p:sp>
        <p:nvSpPr>
          <p:cNvPr id="3" name="Footer Placeholder 2"/>
          <p:cNvSpPr>
            <a:spLocks noGrp="1"/>
          </p:cNvSpPr>
          <p:nvPr>
            <p:ph type="ftr" sz="quarter" idx="11"/>
          </p:nvPr>
        </p:nvSpPr>
        <p:spPr/>
        <p:txBody>
          <a:bodyPr/>
          <a:lstStyle/>
          <a:p>
            <a:r>
              <a:rPr lang="en-US" smtClean="0"/>
              <a:t>Balch et al. Bigelow Laboratory</a:t>
            </a:r>
            <a:endParaRPr lang="en-US"/>
          </a:p>
        </p:txBody>
      </p:sp>
      <p:sp>
        <p:nvSpPr>
          <p:cNvPr id="4" name="TextBox 3"/>
          <p:cNvSpPr txBox="1"/>
          <p:nvPr/>
        </p:nvSpPr>
        <p:spPr>
          <a:xfrm rot="20849517">
            <a:off x="510753" y="2660517"/>
            <a:ext cx="8088201" cy="1938992"/>
          </a:xfrm>
          <a:prstGeom prst="rect">
            <a:avLst/>
          </a:prstGeom>
          <a:solidFill>
            <a:srgbClr val="FFFF00"/>
          </a:solidFill>
          <a:ln>
            <a:solidFill>
              <a:schemeClr val="tx1"/>
            </a:solidFill>
          </a:ln>
        </p:spPr>
        <p:txBody>
          <a:bodyPr wrap="square" rtlCol="0">
            <a:spAutoFit/>
          </a:bodyPr>
          <a:lstStyle/>
          <a:p>
            <a:pPr algn="ctr"/>
            <a:r>
              <a:rPr lang="en-US" sz="4000" dirty="0" smtClean="0"/>
              <a:t>The CI algorithm reduces atmospheric errors/ improves accuracy, especially at low chlorophyll concentrations</a:t>
            </a:r>
            <a:endParaRPr lang="en-US" sz="4000" dirty="0"/>
          </a:p>
        </p:txBody>
      </p:sp>
    </p:spTree>
    <p:custDataLst>
      <p:tags r:id="rId1"/>
    </p:custDataLst>
    <p:extLst>
      <p:ext uri="{BB962C8B-B14F-4D97-AF65-F5344CB8AC3E}">
        <p14:creationId xmlns:p14="http://schemas.microsoft.com/office/powerpoint/2010/main" val="1039263248"/>
      </p:ext>
    </p:extLst>
  </p:cSld>
  <p:clrMapOvr>
    <a:masterClrMapping/>
  </p:clrMapOvr>
  <mc:AlternateContent xmlns:mc="http://schemas.openxmlformats.org/markup-compatibility/2006" xmlns:p14="http://schemas.microsoft.com/office/powerpoint/2010/main">
    <mc:Choice Requires="p14">
      <p:transition spd="slow" p14:dur="2000" advTm="62586"/>
    </mc:Choice>
    <mc:Fallback xmlns="">
      <p:transition spd="slow" advTm="6258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smtClean="0"/>
              <a:t>Color Index algorithm for PIC: </a:t>
            </a:r>
            <a:br>
              <a:rPr lang="en-US" dirty="0" smtClean="0"/>
            </a:br>
            <a:r>
              <a:rPr lang="en-US" dirty="0" smtClean="0"/>
              <a:t>Proof </a:t>
            </a:r>
            <a:r>
              <a:rPr lang="en-US" dirty="0"/>
              <a:t>of </a:t>
            </a:r>
            <a:r>
              <a:rPr lang="en-US" dirty="0" smtClean="0"/>
              <a:t>concept</a:t>
            </a:r>
            <a:endParaRPr lang="en-US" dirty="0"/>
          </a:p>
        </p:txBody>
      </p:sp>
      <p:grpSp>
        <p:nvGrpSpPr>
          <p:cNvPr id="5" name="Group 4"/>
          <p:cNvGrpSpPr/>
          <p:nvPr/>
        </p:nvGrpSpPr>
        <p:grpSpPr>
          <a:xfrm>
            <a:off x="145776" y="1319558"/>
            <a:ext cx="4502424" cy="3731431"/>
            <a:chOff x="707946" y="13834777"/>
            <a:chExt cx="6049914" cy="5013927"/>
          </a:xfrm>
        </p:grpSpPr>
        <p:grpSp>
          <p:nvGrpSpPr>
            <p:cNvPr id="6" name="Group 5"/>
            <p:cNvGrpSpPr/>
            <p:nvPr/>
          </p:nvGrpSpPr>
          <p:grpSpPr>
            <a:xfrm>
              <a:off x="762000" y="14138783"/>
              <a:ext cx="5995860" cy="4516618"/>
              <a:chOff x="599569" y="17053182"/>
              <a:chExt cx="6486144" cy="4885944"/>
            </a:xfrm>
          </p:grpSpPr>
          <p:pic>
            <p:nvPicPr>
              <p:cNvPr id="10" name="Picture 8" descr="V:\Catherine\PICAlgorithmWork\DifferencingApproach\for paper\graphs\Rrs_Spectra_PICvar.ti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9569" y="17053182"/>
                <a:ext cx="6486144" cy="4885944"/>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2895600" y="19583400"/>
                <a:ext cx="3252788" cy="1804988"/>
                <a:chOff x="2895600" y="19583400"/>
                <a:chExt cx="3252788" cy="1804988"/>
              </a:xfrm>
            </p:grpSpPr>
            <p:cxnSp>
              <p:nvCxnSpPr>
                <p:cNvPr id="12" name="Straight Connector 11"/>
                <p:cNvCxnSpPr>
                  <a:cxnSpLocks/>
                </p:cNvCxnSpPr>
                <p:nvPr/>
              </p:nvCxnSpPr>
              <p:spPr>
                <a:xfrm flipH="1" flipV="1">
                  <a:off x="2895600" y="19583400"/>
                  <a:ext cx="3252788" cy="180498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138246" y="20280923"/>
                  <a:ext cx="0" cy="957385"/>
                </a:xfrm>
                <a:prstGeom prst="line">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962397" y="20615493"/>
                  <a:ext cx="718558" cy="402639"/>
                </a:xfrm>
                <a:prstGeom prst="rect">
                  <a:avLst/>
                </a:prstGeom>
                <a:solidFill>
                  <a:schemeClr val="bg1"/>
                </a:solidFill>
              </p:spPr>
              <p:txBody>
                <a:bodyPr wrap="square" rtlCol="0">
                  <a:spAutoFit/>
                </a:bodyPr>
                <a:lstStyle/>
                <a:p>
                  <a:r>
                    <a:rPr lang="en-US" sz="1200" dirty="0"/>
                    <a:t>CI</a:t>
                  </a:r>
                </a:p>
              </p:txBody>
            </p:sp>
          </p:grpSp>
        </p:grpSp>
        <p:sp>
          <p:nvSpPr>
            <p:cNvPr id="7" name="TextBox 6"/>
            <p:cNvSpPr txBox="1"/>
            <p:nvPr/>
          </p:nvSpPr>
          <p:spPr>
            <a:xfrm>
              <a:off x="2011908" y="13834777"/>
              <a:ext cx="3717452" cy="454915"/>
            </a:xfrm>
            <a:prstGeom prst="rect">
              <a:avLst/>
            </a:prstGeom>
            <a:noFill/>
          </p:spPr>
          <p:txBody>
            <a:bodyPr wrap="square" rtlCol="0">
              <a:spAutoFit/>
            </a:bodyPr>
            <a:lstStyle/>
            <a:p>
              <a:r>
                <a:rPr lang="en-US" sz="1600" dirty="0"/>
                <a:t>Differing PIC concentrations</a:t>
              </a:r>
            </a:p>
          </p:txBody>
        </p:sp>
        <mc:AlternateContent xmlns:mc="http://schemas.openxmlformats.org/markup-compatibility/2006" xmlns:a14="http://schemas.microsoft.com/office/drawing/2010/main">
          <mc:Choice Requires="a14">
            <p:sp>
              <p:nvSpPr>
                <p:cNvPr id="8" name="TextBox 7"/>
                <p:cNvSpPr txBox="1"/>
                <p:nvPr/>
              </p:nvSpPr>
              <p:spPr>
                <a:xfrm rot="16200000">
                  <a:off x="-136575" y="15869040"/>
                  <a:ext cx="2143958" cy="454916"/>
                </a:xfrm>
                <a:prstGeom prst="rect">
                  <a:avLst/>
                </a:prstGeom>
                <a:solidFill>
                  <a:schemeClr val="bg1"/>
                </a:solidFill>
              </p:spPr>
              <p:txBody>
                <a:bodyPr wrap="square" rtlCol="0">
                  <a:spAutoFit/>
                </a:bodyPr>
                <a:lstStyle/>
                <a:p>
                  <a14:m>
                    <m:oMathPara xmlns:m="http://schemas.openxmlformats.org/officeDocument/2006/math" xmlns="">
                      <m:oMathParaPr>
                        <m:jc m:val="centerGroup"/>
                      </m:oMathParaPr>
                      <m:oMath xmlns:m="http://schemas.openxmlformats.org/officeDocument/2006/math">
                        <m:sSub>
                          <m:sSubPr>
                            <m:ctrlPr>
                              <a:rPr lang="en-US" sz="1600" i="1" dirty="0">
                                <a:latin typeface="Cambria Math"/>
                              </a:rPr>
                            </m:ctrlPr>
                          </m:sSubPr>
                          <m:e>
                            <m:r>
                              <a:rPr lang="en-US" sz="1600" i="1" dirty="0">
                                <a:latin typeface="Cambria Math"/>
                              </a:rPr>
                              <m:t>𝑅</m:t>
                            </m:r>
                          </m:e>
                          <m:sub>
                            <m:r>
                              <a:rPr lang="en-US" sz="1600" i="1" dirty="0">
                                <a:latin typeface="Cambria Math"/>
                              </a:rPr>
                              <m:t>𝑟𝑠</m:t>
                            </m:r>
                          </m:sub>
                        </m:sSub>
                        <m:r>
                          <a:rPr lang="en-US" sz="1600" i="1" dirty="0">
                            <a:latin typeface="Cambria Math"/>
                          </a:rPr>
                          <m:t> : </m:t>
                        </m:r>
                        <m:sSup>
                          <m:sSupPr>
                            <m:ctrlPr>
                              <a:rPr lang="en-US" sz="1600" i="1" dirty="0">
                                <a:latin typeface="Cambria Math"/>
                              </a:rPr>
                            </m:ctrlPr>
                          </m:sSupPr>
                          <m:e>
                            <m:r>
                              <a:rPr lang="en-US" sz="1600" i="1" dirty="0">
                                <a:latin typeface="Cambria Math"/>
                              </a:rPr>
                              <m:t>𝑠𝑟</m:t>
                            </m:r>
                          </m:e>
                          <m:sup>
                            <m:r>
                              <a:rPr lang="en-US" sz="1600" i="1" dirty="0">
                                <a:latin typeface="Cambria Math"/>
                              </a:rPr>
                              <m:t>−1</m:t>
                            </m:r>
                          </m:sup>
                        </m:sSup>
                      </m:oMath>
                    </m:oMathPara>
                  </a14:m>
                  <a:endParaRPr lang="en-US" sz="1600" dirty="0"/>
                </a:p>
              </p:txBody>
            </p:sp>
          </mc:Choice>
          <mc:Fallback xmlns="">
            <p:sp>
              <p:nvSpPr>
                <p:cNvPr id="8" name="TextBox 7"/>
                <p:cNvSpPr txBox="1">
                  <a:spLocks noRot="1" noChangeAspect="1" noMove="1" noResize="1" noEditPoints="1" noAdjustHandles="1" noChangeArrowheads="1" noChangeShapeType="1" noTextEdit="1"/>
                </p:cNvSpPr>
                <p:nvPr/>
              </p:nvSpPr>
              <p:spPr>
                <a:xfrm rot="16200000">
                  <a:off x="-136575" y="15869040"/>
                  <a:ext cx="2143958" cy="454916"/>
                </a:xfrm>
                <a:prstGeom prst="rect">
                  <a:avLst/>
                </a:prstGeom>
                <a:blipFill rotWithShape="1">
                  <a:blip r:embed="rId5"/>
                  <a:stretch>
                    <a:fillRect/>
                  </a:stretch>
                </a:blipFill>
              </p:spPr>
              <p:txBody>
                <a:bodyPr/>
                <a:lstStyle/>
                <a:p>
                  <a:r>
                    <a:rPr lang="en-US">
                      <a:noFill/>
                    </a:rPr>
                    <a:t> </a:t>
                  </a:r>
                </a:p>
              </p:txBody>
            </p:sp>
          </mc:Fallback>
        </mc:AlternateContent>
        <p:sp>
          <p:nvSpPr>
            <p:cNvPr id="9" name="TextBox 8"/>
            <p:cNvSpPr txBox="1"/>
            <p:nvPr/>
          </p:nvSpPr>
          <p:spPr>
            <a:xfrm>
              <a:off x="2603521" y="18393789"/>
              <a:ext cx="3438470" cy="454915"/>
            </a:xfrm>
            <a:prstGeom prst="rect">
              <a:avLst/>
            </a:prstGeom>
            <a:solidFill>
              <a:schemeClr val="bg1"/>
            </a:solidFill>
          </p:spPr>
          <p:txBody>
            <a:bodyPr wrap="square" rtlCol="0">
              <a:spAutoFit/>
            </a:bodyPr>
            <a:lstStyle/>
            <a:p>
              <a:r>
                <a:rPr lang="en-US" sz="1600" dirty="0"/>
                <a:t>Wavelength : nm</a:t>
              </a:r>
            </a:p>
          </p:txBody>
        </p:sp>
      </p:grpSp>
      <p:grpSp>
        <p:nvGrpSpPr>
          <p:cNvPr id="15" name="Group 14"/>
          <p:cNvGrpSpPr/>
          <p:nvPr/>
        </p:nvGrpSpPr>
        <p:grpSpPr>
          <a:xfrm>
            <a:off x="4622854" y="1319558"/>
            <a:ext cx="4512520" cy="3719697"/>
            <a:chOff x="6479168" y="13834777"/>
            <a:chExt cx="6063478" cy="4998161"/>
          </a:xfrm>
        </p:grpSpPr>
        <p:grpSp>
          <p:nvGrpSpPr>
            <p:cNvPr id="16" name="Group 15"/>
            <p:cNvGrpSpPr/>
            <p:nvPr/>
          </p:nvGrpSpPr>
          <p:grpSpPr>
            <a:xfrm>
              <a:off x="6546786" y="14138783"/>
              <a:ext cx="5995860" cy="4516618"/>
              <a:chOff x="6848856" y="17053182"/>
              <a:chExt cx="6486144" cy="4885944"/>
            </a:xfrm>
          </p:grpSpPr>
          <p:pic>
            <p:nvPicPr>
              <p:cNvPr id="20" name="Picture 9" descr="V:\Catherine\PICAlgorithmWork\DifferencingApproach\for paper\graphs\Rrs_Spectra_CHLvar.tif"/>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848856" y="17053182"/>
                <a:ext cx="6486144" cy="4885944"/>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9162907" y="19714191"/>
                <a:ext cx="3252788" cy="1681021"/>
                <a:chOff x="2895600" y="19707367"/>
                <a:chExt cx="3252788" cy="1681021"/>
              </a:xfrm>
            </p:grpSpPr>
            <p:cxnSp>
              <p:nvCxnSpPr>
                <p:cNvPr id="22" name="Straight Connector 21"/>
                <p:cNvCxnSpPr>
                  <a:cxnSpLocks/>
                </p:cNvCxnSpPr>
                <p:nvPr/>
              </p:nvCxnSpPr>
              <p:spPr>
                <a:xfrm flipH="1" flipV="1">
                  <a:off x="2895600" y="19707367"/>
                  <a:ext cx="3252788" cy="1681021"/>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124598" y="20335165"/>
                  <a:ext cx="0" cy="903144"/>
                </a:xfrm>
                <a:prstGeom prst="line">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962400" y="20615494"/>
                  <a:ext cx="559595" cy="402639"/>
                </a:xfrm>
                <a:prstGeom prst="rect">
                  <a:avLst/>
                </a:prstGeom>
                <a:solidFill>
                  <a:schemeClr val="bg1"/>
                </a:solidFill>
              </p:spPr>
              <p:txBody>
                <a:bodyPr wrap="square" rtlCol="0">
                  <a:spAutoFit/>
                </a:bodyPr>
                <a:lstStyle/>
                <a:p>
                  <a:r>
                    <a:rPr lang="en-US" sz="1200" dirty="0"/>
                    <a:t>CI</a:t>
                  </a:r>
                </a:p>
              </p:txBody>
            </p:sp>
          </p:grpSp>
        </p:grpSp>
        <p:sp>
          <p:nvSpPr>
            <p:cNvPr id="17" name="TextBox 16"/>
            <p:cNvSpPr txBox="1"/>
            <p:nvPr/>
          </p:nvSpPr>
          <p:spPr>
            <a:xfrm>
              <a:off x="7619484" y="13834777"/>
              <a:ext cx="4876796" cy="454915"/>
            </a:xfrm>
            <a:prstGeom prst="rect">
              <a:avLst/>
            </a:prstGeom>
            <a:noFill/>
          </p:spPr>
          <p:txBody>
            <a:bodyPr wrap="square" rtlCol="0">
              <a:spAutoFit/>
            </a:bodyPr>
            <a:lstStyle/>
            <a:p>
              <a:r>
                <a:rPr lang="en-US" sz="1600" dirty="0"/>
                <a:t>Differing CHL concentrations</a:t>
              </a:r>
            </a:p>
          </p:txBody>
        </p:sp>
        <mc:AlternateContent xmlns:mc="http://schemas.openxmlformats.org/markup-compatibility/2006" xmlns:a14="http://schemas.microsoft.com/office/drawing/2010/main">
          <mc:Choice Requires="a14">
            <p:sp>
              <p:nvSpPr>
                <p:cNvPr id="18" name="TextBox 17"/>
                <p:cNvSpPr txBox="1"/>
                <p:nvPr/>
              </p:nvSpPr>
              <p:spPr>
                <a:xfrm rot="16200000">
                  <a:off x="5634647" y="15869041"/>
                  <a:ext cx="2143958" cy="454915"/>
                </a:xfrm>
                <a:prstGeom prst="rect">
                  <a:avLst/>
                </a:prstGeom>
                <a:solidFill>
                  <a:schemeClr val="bg1"/>
                </a:solidFill>
              </p:spPr>
              <p:txBody>
                <a:bodyPr wrap="square" rtlCol="0">
                  <a:spAutoFit/>
                </a:bodyPr>
                <a:lstStyle/>
                <a:p>
                  <a14:m>
                    <m:oMathPara xmlns:m="http://schemas.openxmlformats.org/officeDocument/2006/math" xmlns="">
                      <m:oMathParaPr>
                        <m:jc m:val="centerGroup"/>
                      </m:oMathParaPr>
                      <m:oMath xmlns:m="http://schemas.openxmlformats.org/officeDocument/2006/math">
                        <m:sSub>
                          <m:sSubPr>
                            <m:ctrlPr>
                              <a:rPr lang="en-US" sz="1600" i="1" dirty="0">
                                <a:latin typeface="Cambria Math"/>
                              </a:rPr>
                            </m:ctrlPr>
                          </m:sSubPr>
                          <m:e>
                            <m:r>
                              <a:rPr lang="en-US" sz="1600" i="1" dirty="0">
                                <a:latin typeface="Cambria Math"/>
                              </a:rPr>
                              <m:t>𝑅</m:t>
                            </m:r>
                          </m:e>
                          <m:sub>
                            <m:r>
                              <a:rPr lang="en-US" sz="1600" i="1" dirty="0">
                                <a:latin typeface="Cambria Math"/>
                              </a:rPr>
                              <m:t>𝑟𝑠</m:t>
                            </m:r>
                          </m:sub>
                        </m:sSub>
                        <m:r>
                          <a:rPr lang="en-US" sz="1600" i="1" dirty="0">
                            <a:latin typeface="Cambria Math"/>
                          </a:rPr>
                          <m:t> : </m:t>
                        </m:r>
                        <m:sSup>
                          <m:sSupPr>
                            <m:ctrlPr>
                              <a:rPr lang="en-US" sz="1600" i="1" dirty="0">
                                <a:latin typeface="Cambria Math"/>
                              </a:rPr>
                            </m:ctrlPr>
                          </m:sSupPr>
                          <m:e>
                            <m:r>
                              <a:rPr lang="en-US" sz="1600" i="1" dirty="0">
                                <a:latin typeface="Cambria Math"/>
                              </a:rPr>
                              <m:t>𝑠𝑟</m:t>
                            </m:r>
                          </m:e>
                          <m:sup>
                            <m:r>
                              <a:rPr lang="en-US" sz="1600" i="1" dirty="0">
                                <a:latin typeface="Cambria Math"/>
                              </a:rPr>
                              <m:t>−1</m:t>
                            </m:r>
                          </m:sup>
                        </m:sSup>
                      </m:oMath>
                    </m:oMathPara>
                  </a14:m>
                  <a:endParaRPr lang="en-US" sz="1600" dirty="0"/>
                </a:p>
              </p:txBody>
            </p:sp>
          </mc:Choice>
          <mc:Fallback xmlns="">
            <p:sp>
              <p:nvSpPr>
                <p:cNvPr id="18" name="TextBox 17"/>
                <p:cNvSpPr txBox="1">
                  <a:spLocks noRot="1" noChangeAspect="1" noMove="1" noResize="1" noEditPoints="1" noAdjustHandles="1" noChangeArrowheads="1" noChangeShapeType="1" noTextEdit="1"/>
                </p:cNvSpPr>
                <p:nvPr/>
              </p:nvSpPr>
              <p:spPr>
                <a:xfrm rot="16200000">
                  <a:off x="5634647" y="15869041"/>
                  <a:ext cx="2143958" cy="454915"/>
                </a:xfrm>
                <a:prstGeom prst="rect">
                  <a:avLst/>
                </a:prstGeom>
                <a:blipFill rotWithShape="1">
                  <a:blip r:embed="rId7"/>
                  <a:stretch>
                    <a:fillRect/>
                  </a:stretch>
                </a:blipFill>
              </p:spPr>
              <p:txBody>
                <a:bodyPr/>
                <a:lstStyle/>
                <a:p>
                  <a:r>
                    <a:rPr lang="en-US">
                      <a:noFill/>
                    </a:rPr>
                    <a:t> </a:t>
                  </a:r>
                </a:p>
              </p:txBody>
            </p:sp>
          </mc:Fallback>
        </mc:AlternateContent>
        <p:sp>
          <p:nvSpPr>
            <p:cNvPr id="19" name="TextBox 18"/>
            <p:cNvSpPr txBox="1"/>
            <p:nvPr/>
          </p:nvSpPr>
          <p:spPr>
            <a:xfrm>
              <a:off x="8126795" y="18378023"/>
              <a:ext cx="3566035" cy="454915"/>
            </a:xfrm>
            <a:prstGeom prst="rect">
              <a:avLst/>
            </a:prstGeom>
            <a:solidFill>
              <a:schemeClr val="bg1"/>
            </a:solidFill>
          </p:spPr>
          <p:txBody>
            <a:bodyPr wrap="square" rtlCol="0">
              <a:spAutoFit/>
            </a:bodyPr>
            <a:lstStyle/>
            <a:p>
              <a:r>
                <a:rPr lang="en-US" sz="1600" dirty="0"/>
                <a:t>Wavelength : nm</a:t>
              </a:r>
            </a:p>
          </p:txBody>
        </p:sp>
      </p:grpSp>
      <p:sp>
        <p:nvSpPr>
          <p:cNvPr id="3" name="TextBox 2"/>
          <p:cNvSpPr txBox="1"/>
          <p:nvPr/>
        </p:nvSpPr>
        <p:spPr>
          <a:xfrm>
            <a:off x="1447800" y="5105400"/>
            <a:ext cx="535724" cy="369332"/>
          </a:xfrm>
          <a:prstGeom prst="rect">
            <a:avLst/>
          </a:prstGeom>
          <a:noFill/>
        </p:spPr>
        <p:txBody>
          <a:bodyPr wrap="none" rtlCol="0">
            <a:spAutoFit/>
          </a:bodyPr>
          <a:lstStyle/>
          <a:p>
            <a:r>
              <a:rPr lang="en-US" dirty="0" smtClean="0"/>
              <a:t>547</a:t>
            </a:r>
            <a:endParaRPr lang="en-US" dirty="0"/>
          </a:p>
        </p:txBody>
      </p:sp>
      <p:sp>
        <p:nvSpPr>
          <p:cNvPr id="26" name="TextBox 25"/>
          <p:cNvSpPr txBox="1"/>
          <p:nvPr/>
        </p:nvSpPr>
        <p:spPr>
          <a:xfrm>
            <a:off x="2362200" y="5105400"/>
            <a:ext cx="535724" cy="369332"/>
          </a:xfrm>
          <a:prstGeom prst="rect">
            <a:avLst/>
          </a:prstGeom>
          <a:noFill/>
        </p:spPr>
        <p:txBody>
          <a:bodyPr wrap="none" rtlCol="0">
            <a:spAutoFit/>
          </a:bodyPr>
          <a:lstStyle/>
          <a:p>
            <a:r>
              <a:rPr lang="en-US" dirty="0" smtClean="0"/>
              <a:t>667</a:t>
            </a:r>
            <a:endParaRPr lang="en-US" dirty="0"/>
          </a:p>
        </p:txBody>
      </p:sp>
      <p:sp>
        <p:nvSpPr>
          <p:cNvPr id="27" name="TextBox 26"/>
          <p:cNvSpPr txBox="1"/>
          <p:nvPr/>
        </p:nvSpPr>
        <p:spPr>
          <a:xfrm>
            <a:off x="3733800" y="5105400"/>
            <a:ext cx="535724" cy="369332"/>
          </a:xfrm>
          <a:prstGeom prst="rect">
            <a:avLst/>
          </a:prstGeom>
          <a:noFill/>
        </p:spPr>
        <p:txBody>
          <a:bodyPr wrap="none" rtlCol="0">
            <a:spAutoFit/>
          </a:bodyPr>
          <a:lstStyle/>
          <a:p>
            <a:r>
              <a:rPr lang="en-US" dirty="0" smtClean="0"/>
              <a:t>869</a:t>
            </a:r>
            <a:endParaRPr lang="en-US" dirty="0"/>
          </a:p>
        </p:txBody>
      </p:sp>
      <p:cxnSp>
        <p:nvCxnSpPr>
          <p:cNvPr id="28" name="Straight Connector 27"/>
          <p:cNvCxnSpPr/>
          <p:nvPr/>
        </p:nvCxnSpPr>
        <p:spPr>
          <a:xfrm>
            <a:off x="1786784" y="1828800"/>
            <a:ext cx="0" cy="274320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2622848" y="2495372"/>
            <a:ext cx="711" cy="206665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015812" y="2486826"/>
            <a:ext cx="9257" cy="205811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271902" y="1827376"/>
            <a:ext cx="0" cy="274320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7107966" y="2493948"/>
            <a:ext cx="711" cy="206665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8500930" y="2485402"/>
            <a:ext cx="9257" cy="205811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6001284" y="5018518"/>
            <a:ext cx="535724" cy="369332"/>
          </a:xfrm>
          <a:prstGeom prst="rect">
            <a:avLst/>
          </a:prstGeom>
          <a:noFill/>
        </p:spPr>
        <p:txBody>
          <a:bodyPr wrap="none" rtlCol="0">
            <a:spAutoFit/>
          </a:bodyPr>
          <a:lstStyle/>
          <a:p>
            <a:r>
              <a:rPr lang="en-US" dirty="0" smtClean="0"/>
              <a:t>547</a:t>
            </a:r>
            <a:endParaRPr lang="en-US" dirty="0"/>
          </a:p>
        </p:txBody>
      </p:sp>
      <p:sp>
        <p:nvSpPr>
          <p:cNvPr id="37" name="TextBox 36"/>
          <p:cNvSpPr txBox="1"/>
          <p:nvPr/>
        </p:nvSpPr>
        <p:spPr>
          <a:xfrm>
            <a:off x="6915684" y="5018518"/>
            <a:ext cx="535724" cy="369332"/>
          </a:xfrm>
          <a:prstGeom prst="rect">
            <a:avLst/>
          </a:prstGeom>
          <a:noFill/>
        </p:spPr>
        <p:txBody>
          <a:bodyPr wrap="none" rtlCol="0">
            <a:spAutoFit/>
          </a:bodyPr>
          <a:lstStyle/>
          <a:p>
            <a:r>
              <a:rPr lang="en-US" dirty="0" smtClean="0"/>
              <a:t>667</a:t>
            </a:r>
            <a:endParaRPr lang="en-US" dirty="0"/>
          </a:p>
        </p:txBody>
      </p:sp>
      <p:sp>
        <p:nvSpPr>
          <p:cNvPr id="38" name="TextBox 37"/>
          <p:cNvSpPr txBox="1"/>
          <p:nvPr/>
        </p:nvSpPr>
        <p:spPr>
          <a:xfrm>
            <a:off x="8287284" y="5018518"/>
            <a:ext cx="535724" cy="369332"/>
          </a:xfrm>
          <a:prstGeom prst="rect">
            <a:avLst/>
          </a:prstGeom>
          <a:noFill/>
        </p:spPr>
        <p:txBody>
          <a:bodyPr wrap="none" rtlCol="0">
            <a:spAutoFit/>
          </a:bodyPr>
          <a:lstStyle/>
          <a:p>
            <a:r>
              <a:rPr lang="en-US" dirty="0" smtClean="0"/>
              <a:t>869</a:t>
            </a:r>
            <a:endParaRPr lang="en-US" dirty="0"/>
          </a:p>
        </p:txBody>
      </p:sp>
      <p:sp>
        <p:nvSpPr>
          <p:cNvPr id="39" name="TextBox 38"/>
          <p:cNvSpPr txBox="1"/>
          <p:nvPr/>
        </p:nvSpPr>
        <p:spPr>
          <a:xfrm>
            <a:off x="7427007" y="5034186"/>
            <a:ext cx="535724" cy="369332"/>
          </a:xfrm>
          <a:prstGeom prst="rect">
            <a:avLst/>
          </a:prstGeom>
          <a:noFill/>
        </p:spPr>
        <p:txBody>
          <a:bodyPr wrap="none" rtlCol="0">
            <a:spAutoFit/>
          </a:bodyPr>
          <a:lstStyle/>
          <a:p>
            <a:r>
              <a:rPr lang="en-US" dirty="0" smtClean="0"/>
              <a:t>748</a:t>
            </a:r>
            <a:endParaRPr lang="en-US" dirty="0"/>
          </a:p>
        </p:txBody>
      </p:sp>
      <p:sp>
        <p:nvSpPr>
          <p:cNvPr id="40" name="TextBox 39"/>
          <p:cNvSpPr txBox="1"/>
          <p:nvPr/>
        </p:nvSpPr>
        <p:spPr>
          <a:xfrm>
            <a:off x="6819543" y="6460621"/>
            <a:ext cx="2184572" cy="369332"/>
          </a:xfrm>
          <a:prstGeom prst="rect">
            <a:avLst/>
          </a:prstGeom>
          <a:noFill/>
        </p:spPr>
        <p:txBody>
          <a:bodyPr wrap="none" rtlCol="0">
            <a:spAutoFit/>
          </a:bodyPr>
          <a:lstStyle/>
          <a:p>
            <a:r>
              <a:rPr lang="en-US" dirty="0" smtClean="0"/>
              <a:t>Mitchell et al. in prep</a:t>
            </a:r>
            <a:endParaRPr lang="en-US" dirty="0"/>
          </a:p>
        </p:txBody>
      </p:sp>
      <p:sp>
        <p:nvSpPr>
          <p:cNvPr id="41" name="TextBox 40"/>
          <p:cNvSpPr txBox="1"/>
          <p:nvPr/>
        </p:nvSpPr>
        <p:spPr>
          <a:xfrm>
            <a:off x="723900" y="3989070"/>
            <a:ext cx="921150" cy="369332"/>
          </a:xfrm>
          <a:prstGeom prst="rect">
            <a:avLst/>
          </a:prstGeom>
          <a:noFill/>
        </p:spPr>
        <p:txBody>
          <a:bodyPr wrap="none" rtlCol="0">
            <a:spAutoFit/>
          </a:bodyPr>
          <a:lstStyle/>
          <a:p>
            <a:r>
              <a:rPr lang="en-US" dirty="0" smtClean="0"/>
              <a:t>Low PIC</a:t>
            </a:r>
            <a:endParaRPr lang="en-US" dirty="0"/>
          </a:p>
        </p:txBody>
      </p:sp>
      <p:sp>
        <p:nvSpPr>
          <p:cNvPr id="42" name="TextBox 41"/>
          <p:cNvSpPr txBox="1"/>
          <p:nvPr/>
        </p:nvSpPr>
        <p:spPr>
          <a:xfrm>
            <a:off x="838200" y="1786890"/>
            <a:ext cx="965329" cy="369332"/>
          </a:xfrm>
          <a:prstGeom prst="rect">
            <a:avLst/>
          </a:prstGeom>
          <a:noFill/>
        </p:spPr>
        <p:txBody>
          <a:bodyPr wrap="none" rtlCol="0">
            <a:spAutoFit/>
          </a:bodyPr>
          <a:lstStyle/>
          <a:p>
            <a:r>
              <a:rPr lang="en-US" dirty="0" smtClean="0"/>
              <a:t>High PIC</a:t>
            </a:r>
            <a:endParaRPr lang="en-US" dirty="0"/>
          </a:p>
        </p:txBody>
      </p:sp>
      <p:sp>
        <p:nvSpPr>
          <p:cNvPr id="43" name="TextBox 42"/>
          <p:cNvSpPr txBox="1"/>
          <p:nvPr/>
        </p:nvSpPr>
        <p:spPr>
          <a:xfrm>
            <a:off x="5486400" y="1714500"/>
            <a:ext cx="919547" cy="369332"/>
          </a:xfrm>
          <a:prstGeom prst="rect">
            <a:avLst/>
          </a:prstGeom>
          <a:noFill/>
        </p:spPr>
        <p:txBody>
          <a:bodyPr wrap="none" rtlCol="0">
            <a:spAutoFit/>
          </a:bodyPr>
          <a:lstStyle/>
          <a:p>
            <a:r>
              <a:rPr lang="en-US" dirty="0" smtClean="0"/>
              <a:t>Low </a:t>
            </a:r>
            <a:r>
              <a:rPr lang="en-US" dirty="0" err="1" smtClean="0"/>
              <a:t>Chl</a:t>
            </a:r>
            <a:endParaRPr lang="en-US" dirty="0"/>
          </a:p>
        </p:txBody>
      </p:sp>
      <p:sp>
        <p:nvSpPr>
          <p:cNvPr id="44" name="TextBox 43"/>
          <p:cNvSpPr txBox="1"/>
          <p:nvPr/>
        </p:nvSpPr>
        <p:spPr>
          <a:xfrm>
            <a:off x="5257800" y="3810000"/>
            <a:ext cx="963725" cy="369332"/>
          </a:xfrm>
          <a:prstGeom prst="rect">
            <a:avLst/>
          </a:prstGeom>
          <a:noFill/>
        </p:spPr>
        <p:txBody>
          <a:bodyPr wrap="none" rtlCol="0">
            <a:spAutoFit/>
          </a:bodyPr>
          <a:lstStyle/>
          <a:p>
            <a:r>
              <a:rPr lang="en-US" dirty="0" smtClean="0"/>
              <a:t>High </a:t>
            </a:r>
            <a:r>
              <a:rPr lang="en-US" dirty="0" err="1" smtClean="0"/>
              <a:t>Chl</a:t>
            </a:r>
            <a:endParaRPr lang="en-US" dirty="0"/>
          </a:p>
        </p:txBody>
      </p:sp>
      <p:sp>
        <p:nvSpPr>
          <p:cNvPr id="4" name="TextBox 3"/>
          <p:cNvSpPr txBox="1"/>
          <p:nvPr/>
        </p:nvSpPr>
        <p:spPr>
          <a:xfrm>
            <a:off x="2255520" y="5730240"/>
            <a:ext cx="4695773" cy="523220"/>
          </a:xfrm>
          <a:prstGeom prst="rect">
            <a:avLst/>
          </a:prstGeom>
          <a:noFill/>
        </p:spPr>
        <p:txBody>
          <a:bodyPr wrap="none" rtlCol="0">
            <a:spAutoFit/>
          </a:bodyPr>
          <a:lstStyle/>
          <a:p>
            <a:r>
              <a:rPr lang="en-US" sz="2800" dirty="0" smtClean="0"/>
              <a:t>Patagonian Shelf, January 2008</a:t>
            </a:r>
            <a:endParaRPr lang="en-US" sz="2800" dirty="0"/>
          </a:p>
        </p:txBody>
      </p:sp>
      <p:sp>
        <p:nvSpPr>
          <p:cNvPr id="45" name="TextBox 44"/>
          <p:cNvSpPr txBox="1"/>
          <p:nvPr/>
        </p:nvSpPr>
        <p:spPr>
          <a:xfrm>
            <a:off x="2870247" y="5110386"/>
            <a:ext cx="535724" cy="369332"/>
          </a:xfrm>
          <a:prstGeom prst="rect">
            <a:avLst/>
          </a:prstGeom>
          <a:noFill/>
        </p:spPr>
        <p:txBody>
          <a:bodyPr wrap="none" rtlCol="0">
            <a:spAutoFit/>
          </a:bodyPr>
          <a:lstStyle/>
          <a:p>
            <a:r>
              <a:rPr lang="en-US" dirty="0" smtClean="0"/>
              <a:t>748</a:t>
            </a:r>
            <a:endParaRPr lang="en-US" dirty="0"/>
          </a:p>
        </p:txBody>
      </p:sp>
      <p:cxnSp>
        <p:nvCxnSpPr>
          <p:cNvPr id="32" name="Straight Connector 31"/>
          <p:cNvCxnSpPr/>
          <p:nvPr/>
        </p:nvCxnSpPr>
        <p:spPr>
          <a:xfrm>
            <a:off x="1767840" y="3611880"/>
            <a:ext cx="2255520" cy="91440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798320" y="3870960"/>
            <a:ext cx="2240280" cy="655320"/>
          </a:xfrm>
          <a:prstGeom prst="line">
            <a:avLst/>
          </a:prstGeom>
          <a:ln>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767840" y="3977640"/>
            <a:ext cx="2270760" cy="563880"/>
          </a:xfrm>
          <a:prstGeom prst="line">
            <a:avLst/>
          </a:prstGeom>
          <a:ln>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25" name="Date Placeholder 24"/>
          <p:cNvSpPr>
            <a:spLocks noGrp="1"/>
          </p:cNvSpPr>
          <p:nvPr>
            <p:ph type="dt" sz="half" idx="10"/>
          </p:nvPr>
        </p:nvSpPr>
        <p:spPr/>
        <p:txBody>
          <a:bodyPr/>
          <a:lstStyle/>
          <a:p>
            <a:r>
              <a:rPr lang="en-US" smtClean="0"/>
              <a:t>6/9/2016</a:t>
            </a:r>
            <a:endParaRPr lang="en-US"/>
          </a:p>
        </p:txBody>
      </p:sp>
      <p:sp>
        <p:nvSpPr>
          <p:cNvPr id="30" name="Footer Placeholder 29"/>
          <p:cNvSpPr>
            <a:spLocks noGrp="1"/>
          </p:cNvSpPr>
          <p:nvPr>
            <p:ph type="ftr" sz="quarter" idx="11"/>
          </p:nvPr>
        </p:nvSpPr>
        <p:spPr/>
        <p:txBody>
          <a:bodyPr/>
          <a:lstStyle/>
          <a:p>
            <a:r>
              <a:rPr lang="en-US" smtClean="0"/>
              <a:t>Balch et al. Bigelow Laboratory</a:t>
            </a:r>
            <a:endParaRPr lang="en-US"/>
          </a:p>
        </p:txBody>
      </p:sp>
    </p:spTree>
    <p:custDataLst>
      <p:tags r:id="rId1"/>
    </p:custDataLst>
    <p:extLst>
      <p:ext uri="{BB962C8B-B14F-4D97-AF65-F5344CB8AC3E}">
        <p14:creationId xmlns:p14="http://schemas.microsoft.com/office/powerpoint/2010/main" val="2889045797"/>
      </p:ext>
    </p:extLst>
  </p:cSld>
  <p:clrMapOvr>
    <a:masterClrMapping/>
  </p:clrMapOvr>
  <mc:AlternateContent xmlns:mc="http://schemas.openxmlformats.org/markup-compatibility/2006" xmlns:p14="http://schemas.microsoft.com/office/powerpoint/2010/main">
    <mc:Choice Requires="p14">
      <p:transition spd="slow" p14:dur="2000" advTm="62042"/>
    </mc:Choice>
    <mc:Fallback xmlns="">
      <p:transition spd="slow" advTm="6204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Relationship between PIC and </a:t>
            </a:r>
            <a:r>
              <a:rPr lang="en-US" dirty="0" smtClean="0"/>
              <a:t/>
            </a:r>
            <a:br>
              <a:rPr lang="en-US" dirty="0" smtClean="0"/>
            </a:br>
            <a:r>
              <a:rPr lang="en-US" dirty="0" smtClean="0"/>
              <a:t>color index</a:t>
            </a:r>
            <a:endParaRPr lang="en-US" dirty="0"/>
          </a:p>
        </p:txBody>
      </p:sp>
      <mc:AlternateContent xmlns:mc="http://schemas.openxmlformats.org/markup-compatibility/2006" xmlns:a14="http://schemas.microsoft.com/office/drawing/2010/main">
        <mc:Choice Requires="a14">
          <p:sp>
            <p:nvSpPr>
              <p:cNvPr id="13" name="TextBox 12"/>
              <p:cNvSpPr txBox="1"/>
              <p:nvPr/>
            </p:nvSpPr>
            <p:spPr>
              <a:xfrm>
                <a:off x="125831" y="5715000"/>
                <a:ext cx="8789567" cy="944309"/>
              </a:xfrm>
              <a:prstGeom prst="rect">
                <a:avLst/>
              </a:prstGeom>
              <a:noFill/>
            </p:spPr>
            <p:txBody>
              <a:bodyPr wrap="square" lIns="20775" tIns="10388" rIns="20775" bIns="10388" rtlCol="0">
                <a:spAutoFit/>
              </a:bodyPr>
              <a:lstStyle/>
              <a:p>
                <a:r>
                  <a:rPr lang="en-US" sz="2000" dirty="0"/>
                  <a:t>R</a:t>
                </a:r>
                <a:r>
                  <a:rPr lang="en-US" sz="2000" dirty="0" smtClean="0"/>
                  <a:t>elationship </a:t>
                </a:r>
                <a:r>
                  <a:rPr lang="en-US" sz="2000" dirty="0"/>
                  <a:t>between field measurements of PIC and CI derived from MODIS Aqua </a:t>
                </a:r>
                <a14:m>
                  <m:oMath xmlns:m="http://schemas.openxmlformats.org/officeDocument/2006/math" xmlns="">
                    <m:sSub>
                      <m:sSubPr>
                        <m:ctrlPr>
                          <a:rPr lang="en-US" sz="2000" i="1">
                            <a:latin typeface="Cambria Math"/>
                          </a:rPr>
                        </m:ctrlPr>
                      </m:sSubPr>
                      <m:e>
                        <m:r>
                          <a:rPr lang="en-US" sz="2000" i="1">
                            <a:latin typeface="Cambria Math"/>
                          </a:rPr>
                          <m:t>𝑅</m:t>
                        </m:r>
                      </m:e>
                      <m:sub>
                        <m:r>
                          <a:rPr lang="en-US" sz="2000" i="1">
                            <a:latin typeface="Cambria Math"/>
                          </a:rPr>
                          <m:t>𝑟𝑠</m:t>
                        </m:r>
                      </m:sub>
                    </m:sSub>
                  </m:oMath>
                </a14:m>
                <a:r>
                  <a:rPr lang="en-US" sz="2000" dirty="0"/>
                  <a:t> data, shown on both a linear (left hand plot) and logarithmic scale (right hand plot)</a:t>
                </a:r>
              </a:p>
            </p:txBody>
          </p:sp>
        </mc:Choice>
        <mc:Fallback xmlns="">
          <p:sp>
            <p:nvSpPr>
              <p:cNvPr id="13" name="TextBox 12"/>
              <p:cNvSpPr txBox="1">
                <a:spLocks noRot="1" noChangeAspect="1" noMove="1" noResize="1" noEditPoints="1" noAdjustHandles="1" noChangeArrowheads="1" noChangeShapeType="1" noTextEdit="1"/>
              </p:cNvSpPr>
              <p:nvPr/>
            </p:nvSpPr>
            <p:spPr>
              <a:xfrm>
                <a:off x="125831" y="5715000"/>
                <a:ext cx="8789567" cy="944309"/>
              </a:xfrm>
              <a:prstGeom prst="rect">
                <a:avLst/>
              </a:prstGeom>
              <a:blipFill rotWithShape="1">
                <a:blip r:embed="rId3"/>
                <a:stretch>
                  <a:fillRect l="-1527" t="-7143" b="-14935"/>
                </a:stretch>
              </a:blipFill>
            </p:spPr>
            <p:txBody>
              <a:bodyPr/>
              <a:lstStyle/>
              <a:p>
                <a:r>
                  <a:rPr lang="en-US">
                    <a:noFill/>
                  </a:rPr>
                  <a:t> </a:t>
                </a:r>
              </a:p>
            </p:txBody>
          </p:sp>
        </mc:Fallback>
      </mc:AlternateContent>
      <p:grpSp>
        <p:nvGrpSpPr>
          <p:cNvPr id="19" name="Group 18"/>
          <p:cNvGrpSpPr/>
          <p:nvPr/>
        </p:nvGrpSpPr>
        <p:grpSpPr>
          <a:xfrm>
            <a:off x="549588" y="1504435"/>
            <a:ext cx="7988060" cy="3753365"/>
            <a:chOff x="549588" y="1504435"/>
            <a:chExt cx="7988060" cy="3753365"/>
          </a:xfrm>
        </p:grpSpPr>
        <p:pic>
          <p:nvPicPr>
            <p:cNvPr id="1026" name="Picture 2" descr="V:\Catherine\PICAlgorithmWork\DifferencingApproach\after meeting Hu\matlab\graphs\PIC_CI3.tif"/>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6321" r="6321"/>
            <a:stretch/>
          </p:blipFill>
          <p:spPr bwMode="auto">
            <a:xfrm>
              <a:off x="549588" y="1504435"/>
              <a:ext cx="7988060" cy="3753365"/>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1219200" y="4538990"/>
              <a:ext cx="838200" cy="261610"/>
              <a:chOff x="-1371600" y="4234190"/>
              <a:chExt cx="838200" cy="261610"/>
            </a:xfrm>
          </p:grpSpPr>
          <p:sp>
            <p:nvSpPr>
              <p:cNvPr id="17" name="Rectangle 16"/>
              <p:cNvSpPr/>
              <p:nvPr/>
            </p:nvSpPr>
            <p:spPr>
              <a:xfrm>
                <a:off x="-1295400" y="4267200"/>
                <a:ext cx="762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371600" y="4234190"/>
                <a:ext cx="838200" cy="261610"/>
              </a:xfrm>
              <a:prstGeom prst="rect">
                <a:avLst/>
              </a:prstGeom>
              <a:noFill/>
            </p:spPr>
            <p:txBody>
              <a:bodyPr wrap="square" rtlCol="0">
                <a:spAutoFit/>
              </a:bodyPr>
              <a:lstStyle/>
              <a:p>
                <a:r>
                  <a:rPr lang="en-US" sz="1050" dirty="0" smtClean="0"/>
                  <a:t>r</a:t>
                </a:r>
                <a:r>
                  <a:rPr lang="en-US" sz="1050" baseline="30000" dirty="0" smtClean="0"/>
                  <a:t>2</a:t>
                </a:r>
                <a:r>
                  <a:rPr lang="en-US" sz="1050" dirty="0" smtClean="0"/>
                  <a:t> = 0.804 </a:t>
                </a:r>
                <a:endParaRPr lang="en-US" sz="1050" dirty="0"/>
              </a:p>
            </p:txBody>
          </p:sp>
        </p:grpSp>
      </p:grpSp>
      <p:sp>
        <p:nvSpPr>
          <p:cNvPr id="9" name="TextBox 8"/>
          <p:cNvSpPr txBox="1"/>
          <p:nvPr/>
        </p:nvSpPr>
        <p:spPr>
          <a:xfrm>
            <a:off x="6819543" y="6460621"/>
            <a:ext cx="2184572" cy="369332"/>
          </a:xfrm>
          <a:prstGeom prst="rect">
            <a:avLst/>
          </a:prstGeom>
          <a:noFill/>
        </p:spPr>
        <p:txBody>
          <a:bodyPr wrap="none" rtlCol="0">
            <a:spAutoFit/>
          </a:bodyPr>
          <a:lstStyle/>
          <a:p>
            <a:r>
              <a:rPr lang="en-US" dirty="0" smtClean="0"/>
              <a:t>Mitchell et al. in prep</a:t>
            </a:r>
            <a:endParaRPr lang="en-US" dirty="0"/>
          </a:p>
        </p:txBody>
      </p:sp>
      <p:sp>
        <p:nvSpPr>
          <p:cNvPr id="3" name="Rectangle 2"/>
          <p:cNvSpPr/>
          <p:nvPr/>
        </p:nvSpPr>
        <p:spPr>
          <a:xfrm>
            <a:off x="1219200" y="3947160"/>
            <a:ext cx="1021080" cy="8534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a:xfrm>
            <a:off x="731520" y="6371590"/>
            <a:ext cx="2133600" cy="365125"/>
          </a:xfrm>
        </p:spPr>
        <p:txBody>
          <a:bodyPr/>
          <a:lstStyle/>
          <a:p>
            <a:r>
              <a:rPr lang="en-US" dirty="0" smtClean="0"/>
              <a:t>6/9/2016</a:t>
            </a:r>
            <a:endParaRPr lang="en-US" dirty="0"/>
          </a:p>
        </p:txBody>
      </p:sp>
      <p:sp>
        <p:nvSpPr>
          <p:cNvPr id="5" name="Footer Placeholder 4"/>
          <p:cNvSpPr>
            <a:spLocks noGrp="1"/>
          </p:cNvSpPr>
          <p:nvPr>
            <p:ph type="ftr" sz="quarter" idx="11"/>
          </p:nvPr>
        </p:nvSpPr>
        <p:spPr/>
        <p:txBody>
          <a:bodyPr/>
          <a:lstStyle/>
          <a:p>
            <a:r>
              <a:rPr lang="en-US" smtClean="0"/>
              <a:t>Balch et al. Bigelow Laboratory</a:t>
            </a:r>
            <a:endParaRPr lang="en-US"/>
          </a:p>
        </p:txBody>
      </p:sp>
    </p:spTree>
    <p:custDataLst>
      <p:tags r:id="rId1"/>
    </p:custDataLst>
    <p:extLst>
      <p:ext uri="{BB962C8B-B14F-4D97-AF65-F5344CB8AC3E}">
        <p14:creationId xmlns:p14="http://schemas.microsoft.com/office/powerpoint/2010/main" val="2046701010"/>
      </p:ext>
    </p:extLst>
  </p:cSld>
  <p:clrMapOvr>
    <a:masterClrMapping/>
  </p:clrMapOvr>
  <mc:AlternateContent xmlns:mc="http://schemas.openxmlformats.org/markup-compatibility/2006" xmlns:p14="http://schemas.microsoft.com/office/powerpoint/2010/main">
    <mc:Choice Requires="p14">
      <p:transition spd="slow" p14:dur="2000" advTm="31345"/>
    </mc:Choice>
    <mc:Fallback xmlns="">
      <p:transition spd="slow" advTm="3134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613" y="-102080"/>
            <a:ext cx="8229600" cy="1143000"/>
          </a:xfrm>
        </p:spPr>
        <p:txBody>
          <a:bodyPr>
            <a:normAutofit/>
          </a:bodyPr>
          <a:lstStyle/>
          <a:p>
            <a:r>
              <a:rPr lang="en-US" dirty="0"/>
              <a:t>Validation of PIC</a:t>
            </a:r>
            <a:r>
              <a:rPr lang="en-US" baseline="-25000" dirty="0"/>
              <a:t>CI</a:t>
            </a:r>
            <a:r>
              <a:rPr lang="en-US" dirty="0"/>
              <a:t> </a:t>
            </a:r>
            <a:r>
              <a:rPr lang="en-US" dirty="0" smtClean="0"/>
              <a:t>algorithm</a:t>
            </a:r>
            <a:endParaRPr lang="en-US" dirty="0"/>
          </a:p>
        </p:txBody>
      </p:sp>
      <mc:AlternateContent xmlns:mc="http://schemas.openxmlformats.org/markup-compatibility/2006" xmlns:a14="http://schemas.microsoft.com/office/drawing/2010/main">
        <mc:Choice Requires="a14">
          <p:sp>
            <p:nvSpPr>
              <p:cNvPr id="7" name="TextBox 6"/>
              <p:cNvSpPr txBox="1"/>
              <p:nvPr/>
            </p:nvSpPr>
            <p:spPr>
              <a:xfrm>
                <a:off x="1280245" y="5380703"/>
                <a:ext cx="3089645" cy="276999"/>
              </a:xfrm>
              <a:prstGeom prst="rect">
                <a:avLst/>
              </a:prstGeom>
              <a:solidFill>
                <a:schemeClr val="bg1"/>
              </a:solidFill>
            </p:spPr>
            <p:txBody>
              <a:bodyPr wrap="square" rtlCol="0">
                <a:spAutoFit/>
              </a:bodyPr>
              <a:lstStyle/>
              <a:p>
                <a:r>
                  <a:rPr lang="en-US" sz="1200" dirty="0"/>
                  <a:t>PIC from field measurements : </a:t>
                </a:r>
                <a14:m>
                  <m:oMath xmlns:m="http://schemas.openxmlformats.org/officeDocument/2006/math" xmlns="">
                    <m:sSup>
                      <m:sSupPr>
                        <m:ctrlPr>
                          <a:rPr lang="en-US" sz="1200" i="1">
                            <a:latin typeface="Cambria Math"/>
                          </a:rPr>
                        </m:ctrlPr>
                      </m:sSupPr>
                      <m:e>
                        <m:r>
                          <a:rPr lang="en-US" sz="1200" i="1">
                            <a:latin typeface="Cambria Math"/>
                          </a:rPr>
                          <m:t>𝑚𝑜𝑙</m:t>
                        </m:r>
                        <m:r>
                          <a:rPr lang="en-US" sz="1200" i="1">
                            <a:latin typeface="Cambria Math"/>
                          </a:rPr>
                          <m:t> </m:t>
                        </m:r>
                        <m:r>
                          <a:rPr lang="en-US" sz="1200" i="1">
                            <a:latin typeface="Cambria Math"/>
                          </a:rPr>
                          <m:t>𝑚</m:t>
                        </m:r>
                      </m:e>
                      <m:sup>
                        <m:r>
                          <a:rPr lang="en-US" sz="1200" i="1">
                            <a:latin typeface="Cambria Math"/>
                          </a:rPr>
                          <m:t>−3</m:t>
                        </m:r>
                      </m:sup>
                    </m:sSup>
                  </m:oMath>
                </a14:m>
                <a:endParaRPr lang="en-US" sz="1200" dirty="0"/>
              </a:p>
            </p:txBody>
          </p:sp>
        </mc:Choice>
        <mc:Fallback xmlns="">
          <p:sp>
            <p:nvSpPr>
              <p:cNvPr id="7" name="TextBox 6"/>
              <p:cNvSpPr txBox="1">
                <a:spLocks noRot="1" noChangeAspect="1" noMove="1" noResize="1" noEditPoints="1" noAdjustHandles="1" noChangeArrowheads="1" noChangeShapeType="1" noTextEdit="1"/>
              </p:cNvSpPr>
              <p:nvPr/>
            </p:nvSpPr>
            <p:spPr>
              <a:xfrm>
                <a:off x="1280245" y="5380703"/>
                <a:ext cx="3089645" cy="276999"/>
              </a:xfrm>
              <a:prstGeom prst="rect">
                <a:avLst/>
              </a:prstGeom>
              <a:blipFill rotWithShape="1">
                <a:blip r:embed="rId4"/>
                <a:stretch>
                  <a:fillRect b="-20000"/>
                </a:stretch>
              </a:blipFill>
            </p:spPr>
            <p:txBody>
              <a:bodyPr/>
              <a:lstStyle/>
              <a:p>
                <a:r>
                  <a:rPr lang="en-US">
                    <a:noFill/>
                  </a:rPr>
                  <a:t> </a:t>
                </a:r>
              </a:p>
            </p:txBody>
          </p:sp>
        </mc:Fallback>
      </mc:AlternateContent>
      <p:grpSp>
        <p:nvGrpSpPr>
          <p:cNvPr id="3" name="Group 2"/>
          <p:cNvGrpSpPr/>
          <p:nvPr/>
        </p:nvGrpSpPr>
        <p:grpSpPr>
          <a:xfrm>
            <a:off x="4340406" y="805732"/>
            <a:ext cx="3483193" cy="4903630"/>
            <a:chOff x="4340406" y="805732"/>
            <a:chExt cx="3483193" cy="4903630"/>
          </a:xfrm>
        </p:grpSpPr>
        <mc:AlternateContent xmlns:mc="http://schemas.openxmlformats.org/markup-compatibility/2006" xmlns:a14="http://schemas.microsoft.com/office/drawing/2010/main">
          <mc:Choice Requires="a14">
            <p:sp>
              <p:nvSpPr>
                <p:cNvPr id="16" name="TextBox 15"/>
                <p:cNvSpPr txBox="1"/>
                <p:nvPr/>
              </p:nvSpPr>
              <p:spPr>
                <a:xfrm>
                  <a:off x="4866732" y="5432363"/>
                  <a:ext cx="2956867" cy="276999"/>
                </a:xfrm>
                <a:prstGeom prst="rect">
                  <a:avLst/>
                </a:prstGeom>
                <a:solidFill>
                  <a:schemeClr val="bg1"/>
                </a:solidFill>
              </p:spPr>
              <p:txBody>
                <a:bodyPr wrap="square" rtlCol="0">
                  <a:spAutoFit/>
                </a:bodyPr>
                <a:lstStyle/>
                <a:p>
                  <a:r>
                    <a:rPr lang="en-US" sz="1200" dirty="0"/>
                    <a:t>PIC from field measurements : </a:t>
                  </a:r>
                  <a14:m>
                    <m:oMath xmlns:m="http://schemas.openxmlformats.org/officeDocument/2006/math" xmlns="">
                      <m:sSup>
                        <m:sSupPr>
                          <m:ctrlPr>
                            <a:rPr lang="en-US" sz="1200" i="1">
                              <a:latin typeface="Cambria Math"/>
                            </a:rPr>
                          </m:ctrlPr>
                        </m:sSupPr>
                        <m:e>
                          <m:r>
                            <a:rPr lang="en-US" sz="1200" i="1">
                              <a:latin typeface="Cambria Math"/>
                            </a:rPr>
                            <m:t>𝑚𝑜𝑙</m:t>
                          </m:r>
                          <m:r>
                            <a:rPr lang="en-US" sz="1200" i="1">
                              <a:latin typeface="Cambria Math"/>
                            </a:rPr>
                            <m:t> </m:t>
                          </m:r>
                          <m:r>
                            <a:rPr lang="en-US" sz="1200" i="1">
                              <a:latin typeface="Cambria Math"/>
                            </a:rPr>
                            <m:t>𝑚</m:t>
                          </m:r>
                        </m:e>
                        <m:sup>
                          <m:r>
                            <a:rPr lang="en-US" sz="1200" i="1">
                              <a:latin typeface="Cambria Math"/>
                            </a:rPr>
                            <m:t>−3</m:t>
                          </m:r>
                        </m:sup>
                      </m:sSup>
                    </m:oMath>
                  </a14:m>
                  <a:endParaRPr lang="en-US" sz="1200" dirty="0"/>
                </a:p>
              </p:txBody>
            </p:sp>
          </mc:Choice>
          <mc:Fallback xmlns="">
            <p:sp>
              <p:nvSpPr>
                <p:cNvPr id="16" name="TextBox 15"/>
                <p:cNvSpPr txBox="1">
                  <a:spLocks noRot="1" noChangeAspect="1" noMove="1" noResize="1" noEditPoints="1" noAdjustHandles="1" noChangeArrowheads="1" noChangeShapeType="1" noTextEdit="1"/>
                </p:cNvSpPr>
                <p:nvPr/>
              </p:nvSpPr>
              <p:spPr>
                <a:xfrm>
                  <a:off x="4866732" y="5432363"/>
                  <a:ext cx="2956867" cy="276999"/>
                </a:xfrm>
                <a:prstGeom prst="rect">
                  <a:avLst/>
                </a:prstGeom>
                <a:blipFill rotWithShape="1">
                  <a:blip r:embed="rId5"/>
                  <a:stretch>
                    <a:fillRect b="-17391"/>
                  </a:stretch>
                </a:blipFill>
              </p:spPr>
              <p:txBody>
                <a:bodyPr/>
                <a:lstStyle/>
                <a:p>
                  <a:r>
                    <a:rPr lang="en-US">
                      <a:noFill/>
                    </a:rPr>
                    <a:t> </a:t>
                  </a:r>
                </a:p>
              </p:txBody>
            </p:sp>
          </mc:Fallback>
        </mc:AlternateContent>
        <p:grpSp>
          <p:nvGrpSpPr>
            <p:cNvPr id="17" name="Group 16"/>
            <p:cNvGrpSpPr/>
            <p:nvPr/>
          </p:nvGrpSpPr>
          <p:grpSpPr>
            <a:xfrm>
              <a:off x="5010945" y="999333"/>
              <a:ext cx="2107604" cy="4433031"/>
              <a:chOff x="30281881" y="6216251"/>
              <a:chExt cx="5189418" cy="10915164"/>
            </a:xfrm>
          </p:grpSpPr>
          <p:pic>
            <p:nvPicPr>
              <p:cNvPr id="20" name="Picture 5" descr="V:\Catherine\PICAlgorithmWork\DifferencingApproach\for paper\graphs\PIC validation merged 2-3band.tif"/>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11762" t="-1" r="52240" b="5167"/>
              <a:stretch/>
            </p:blipFill>
            <p:spPr bwMode="auto">
              <a:xfrm>
                <a:off x="30281881" y="6216251"/>
                <a:ext cx="4937760" cy="529380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V:\Catherine\PICAlgorithmWork\DifferencingApproach\for paper\graphs\PIC validation CI.tif"/>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4861500" y="11408165"/>
                <a:ext cx="475014" cy="20378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V:\Catherine\PICAlgorithmWork\DifferencingApproach\for paper\graphs\PIC validation merged 2-3band.tif"/>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54204" t="-1" r="8222" b="5167"/>
              <a:stretch/>
            </p:blipFill>
            <p:spPr bwMode="auto">
              <a:xfrm>
                <a:off x="30317281" y="11837606"/>
                <a:ext cx="5154018" cy="5293809"/>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p:cNvSpPr txBox="1"/>
            <p:nvPr/>
          </p:nvSpPr>
          <p:spPr>
            <a:xfrm>
              <a:off x="4340406" y="805732"/>
              <a:ext cx="3483193" cy="276999"/>
            </a:xfrm>
            <a:prstGeom prst="rect">
              <a:avLst/>
            </a:prstGeom>
            <a:solidFill>
              <a:schemeClr val="bg1"/>
            </a:solidFill>
          </p:spPr>
          <p:txBody>
            <a:bodyPr wrap="square" rtlCol="0">
              <a:spAutoFit/>
            </a:bodyPr>
            <a:lstStyle/>
            <a:p>
              <a:r>
                <a:rPr lang="en-US" sz="1200" dirty="0"/>
                <a:t>b) Current merged two and three band algorithm</a:t>
              </a:r>
            </a:p>
          </p:txBody>
        </p:sp>
        <mc:AlternateContent xmlns:mc="http://schemas.openxmlformats.org/markup-compatibility/2006" xmlns:a14="http://schemas.microsoft.com/office/drawing/2010/main">
          <mc:Choice Requires="a14">
            <p:sp>
              <p:nvSpPr>
                <p:cNvPr id="19" name="TextBox 18"/>
                <p:cNvSpPr txBox="1"/>
                <p:nvPr/>
              </p:nvSpPr>
              <p:spPr>
                <a:xfrm rot="16200000">
                  <a:off x="2627463" y="2971985"/>
                  <a:ext cx="4208287" cy="276999"/>
                </a:xfrm>
                <a:prstGeom prst="rect">
                  <a:avLst/>
                </a:prstGeom>
                <a:solidFill>
                  <a:schemeClr val="bg1"/>
                </a:solidFill>
              </p:spPr>
              <p:txBody>
                <a:bodyPr wrap="square" rtlCol="0">
                  <a:spAutoFit/>
                </a:bodyPr>
                <a:lstStyle/>
                <a:p>
                  <a:pPr algn="ctr"/>
                  <a:r>
                    <a:rPr lang="en-US" sz="1200" dirty="0"/>
                    <a:t>PIC from two/three band </a:t>
                  </a:r>
                  <a:r>
                    <a:rPr lang="en-US" sz="1200" dirty="0" smtClean="0"/>
                    <a:t>algorithm </a:t>
                  </a:r>
                  <a:r>
                    <a:rPr lang="en-US" sz="1200" dirty="0"/>
                    <a:t>: </a:t>
                  </a:r>
                  <a14:m>
                    <m:oMath xmlns:m="http://schemas.openxmlformats.org/officeDocument/2006/math" xmlns="">
                      <m:sSup>
                        <m:sSupPr>
                          <m:ctrlPr>
                            <a:rPr lang="en-US" sz="1200" i="1">
                              <a:latin typeface="Cambria Math"/>
                            </a:rPr>
                          </m:ctrlPr>
                        </m:sSupPr>
                        <m:e>
                          <m:r>
                            <a:rPr lang="en-US" sz="1200" i="1">
                              <a:latin typeface="Cambria Math"/>
                            </a:rPr>
                            <m:t>𝑚𝑜𝑙</m:t>
                          </m:r>
                          <m:r>
                            <a:rPr lang="en-US" sz="1200" i="1">
                              <a:latin typeface="Cambria Math"/>
                            </a:rPr>
                            <m:t> </m:t>
                          </m:r>
                          <m:r>
                            <a:rPr lang="en-US" sz="1200" i="1">
                              <a:latin typeface="Cambria Math"/>
                            </a:rPr>
                            <m:t>𝑚</m:t>
                          </m:r>
                        </m:e>
                        <m:sup>
                          <m:r>
                            <a:rPr lang="en-US" sz="1200" i="1">
                              <a:latin typeface="Cambria Math"/>
                            </a:rPr>
                            <m:t>−3</m:t>
                          </m:r>
                        </m:sup>
                      </m:sSup>
                    </m:oMath>
                  </a14:m>
                  <a:endParaRPr lang="en-US" sz="1200" dirty="0"/>
                </a:p>
              </p:txBody>
            </p:sp>
          </mc:Choice>
          <mc:Fallback xmlns="">
            <p:sp>
              <p:nvSpPr>
                <p:cNvPr id="19" name="TextBox 18"/>
                <p:cNvSpPr txBox="1">
                  <a:spLocks noRot="1" noChangeAspect="1" noMove="1" noResize="1" noEditPoints="1" noAdjustHandles="1" noChangeArrowheads="1" noChangeShapeType="1" noTextEdit="1"/>
                </p:cNvSpPr>
                <p:nvPr/>
              </p:nvSpPr>
              <p:spPr>
                <a:xfrm rot="16200000">
                  <a:off x="2627463" y="2971985"/>
                  <a:ext cx="4208287" cy="276999"/>
                </a:xfrm>
                <a:prstGeom prst="rect">
                  <a:avLst/>
                </a:prstGeom>
                <a:blipFill rotWithShape="1">
                  <a:blip r:embed="rId8"/>
                  <a:stretch>
                    <a:fillRect r="-17391"/>
                  </a:stretch>
                </a:blipFill>
              </p:spPr>
              <p:txBody>
                <a:bodyPr/>
                <a:lstStyle/>
                <a:p>
                  <a:r>
                    <a:rPr lang="en-US">
                      <a:noFill/>
                    </a:rPr>
                    <a:t> </a:t>
                  </a:r>
                </a:p>
              </p:txBody>
            </p:sp>
          </mc:Fallback>
        </mc:AlternateContent>
      </p:grpSp>
      <p:sp>
        <p:nvSpPr>
          <p:cNvPr id="23" name="TextBox 22"/>
          <p:cNvSpPr txBox="1"/>
          <p:nvPr/>
        </p:nvSpPr>
        <p:spPr>
          <a:xfrm>
            <a:off x="6819543" y="6460621"/>
            <a:ext cx="2184572" cy="369332"/>
          </a:xfrm>
          <a:prstGeom prst="rect">
            <a:avLst/>
          </a:prstGeom>
          <a:noFill/>
        </p:spPr>
        <p:txBody>
          <a:bodyPr wrap="none" rtlCol="0">
            <a:spAutoFit/>
          </a:bodyPr>
          <a:lstStyle/>
          <a:p>
            <a:r>
              <a:rPr lang="en-US" dirty="0" smtClean="0"/>
              <a:t>Mitchell et al. in prep</a:t>
            </a:r>
            <a:endParaRPr lang="en-US" dirty="0"/>
          </a:p>
        </p:txBody>
      </p:sp>
      <p:pic>
        <p:nvPicPr>
          <p:cNvPr id="5122" name="Picture 2"/>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7122" t="-4273" r="-1295" b="1282"/>
          <a:stretch/>
        </p:blipFill>
        <p:spPr bwMode="auto">
          <a:xfrm>
            <a:off x="1704976" y="923925"/>
            <a:ext cx="2078188" cy="229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l="6065" t="2974" b="5667"/>
          <a:stretch/>
        </p:blipFill>
        <p:spPr bwMode="auto">
          <a:xfrm>
            <a:off x="1628775" y="3343275"/>
            <a:ext cx="2152650" cy="204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023108" y="833890"/>
            <a:ext cx="1260973" cy="276999"/>
          </a:xfrm>
          <a:prstGeom prst="rect">
            <a:avLst/>
          </a:prstGeom>
          <a:solidFill>
            <a:schemeClr val="bg1"/>
          </a:solidFill>
        </p:spPr>
        <p:txBody>
          <a:bodyPr wrap="square" rtlCol="0">
            <a:spAutoFit/>
          </a:bodyPr>
          <a:lstStyle/>
          <a:p>
            <a:r>
              <a:rPr lang="en-US" sz="1200" dirty="0"/>
              <a:t>a) PIC</a:t>
            </a:r>
            <a:r>
              <a:rPr lang="en-US" sz="1200" baseline="-25000" dirty="0"/>
              <a:t>CI</a:t>
            </a:r>
            <a:r>
              <a:rPr lang="en-US" sz="1200" dirty="0"/>
              <a:t> algorithm </a:t>
            </a:r>
          </a:p>
        </p:txBody>
      </p:sp>
      <mc:AlternateContent xmlns:mc="http://schemas.openxmlformats.org/markup-compatibility/2006" xmlns:a14="http://schemas.microsoft.com/office/drawing/2010/main">
        <mc:Choice Requires="a14">
          <p:sp>
            <p:nvSpPr>
              <p:cNvPr id="10" name="TextBox 9"/>
              <p:cNvSpPr txBox="1"/>
              <p:nvPr/>
            </p:nvSpPr>
            <p:spPr>
              <a:xfrm rot="16200000">
                <a:off x="723155" y="2992651"/>
                <a:ext cx="1269090" cy="276999"/>
              </a:xfrm>
              <a:prstGeom prst="rect">
                <a:avLst/>
              </a:prstGeom>
              <a:solidFill>
                <a:schemeClr val="bg1"/>
              </a:solidFill>
            </p:spPr>
            <p:txBody>
              <a:bodyPr wrap="square" rtlCol="0">
                <a:spAutoFit/>
              </a:bodyPr>
              <a:lstStyle/>
              <a:p>
                <a:r>
                  <a:rPr lang="en-US" sz="1200" dirty="0"/>
                  <a:t>PIC</a:t>
                </a:r>
                <a:r>
                  <a:rPr lang="en-US" sz="1200" baseline="-25000" dirty="0"/>
                  <a:t>CI </a:t>
                </a:r>
                <a:r>
                  <a:rPr lang="en-US" sz="1200" dirty="0"/>
                  <a:t>: </a:t>
                </a:r>
                <a14:m>
                  <m:oMath xmlns:m="http://schemas.openxmlformats.org/officeDocument/2006/math" xmlns="">
                    <m:sSup>
                      <m:sSupPr>
                        <m:ctrlPr>
                          <a:rPr lang="en-US" sz="1200" i="1">
                            <a:latin typeface="Cambria Math"/>
                          </a:rPr>
                        </m:ctrlPr>
                      </m:sSupPr>
                      <m:e>
                        <m:r>
                          <a:rPr lang="en-US" sz="1200" i="1">
                            <a:latin typeface="Cambria Math"/>
                          </a:rPr>
                          <m:t>𝑚𝑜𝑙</m:t>
                        </m:r>
                        <m:r>
                          <a:rPr lang="en-US" sz="1200" i="1">
                            <a:latin typeface="Cambria Math"/>
                          </a:rPr>
                          <m:t> </m:t>
                        </m:r>
                        <m:r>
                          <a:rPr lang="en-US" sz="1200" i="1">
                            <a:latin typeface="Cambria Math"/>
                          </a:rPr>
                          <m:t>𝑚</m:t>
                        </m:r>
                      </m:e>
                      <m:sup>
                        <m:r>
                          <a:rPr lang="en-US" sz="1200" i="1">
                            <a:latin typeface="Cambria Math"/>
                          </a:rPr>
                          <m:t>−3</m:t>
                        </m:r>
                      </m:sup>
                    </m:sSup>
                  </m:oMath>
                </a14:m>
                <a:endParaRPr lang="en-US" sz="1200" dirty="0"/>
              </a:p>
            </p:txBody>
          </p:sp>
        </mc:Choice>
        <mc:Fallback xmlns="">
          <p:sp>
            <p:nvSpPr>
              <p:cNvPr id="10" name="TextBox 9"/>
              <p:cNvSpPr txBox="1">
                <a:spLocks noRot="1" noChangeAspect="1" noMove="1" noResize="1" noEditPoints="1" noAdjustHandles="1" noChangeArrowheads="1" noChangeShapeType="1" noTextEdit="1"/>
              </p:cNvSpPr>
              <p:nvPr/>
            </p:nvSpPr>
            <p:spPr>
              <a:xfrm rot="16200000">
                <a:off x="723155" y="2992651"/>
                <a:ext cx="1269090" cy="276999"/>
              </a:xfrm>
              <a:prstGeom prst="rect">
                <a:avLst/>
              </a:prstGeom>
              <a:blipFill rotWithShape="1">
                <a:blip r:embed="rId11"/>
                <a:stretch>
                  <a:fillRect r="-20000"/>
                </a:stretch>
              </a:blipFill>
            </p:spPr>
            <p:txBody>
              <a:bodyPr/>
              <a:lstStyle/>
              <a:p>
                <a:r>
                  <a:rPr lang="en-US">
                    <a:noFill/>
                  </a:rPr>
                  <a:t> </a:t>
                </a:r>
              </a:p>
            </p:txBody>
          </p:sp>
        </mc:Fallback>
      </mc:AlternateContent>
      <p:sp>
        <p:nvSpPr>
          <p:cNvPr id="4" name="TextBox 3"/>
          <p:cNvSpPr txBox="1"/>
          <p:nvPr/>
        </p:nvSpPr>
        <p:spPr>
          <a:xfrm>
            <a:off x="1795467" y="1185867"/>
            <a:ext cx="843501" cy="400110"/>
          </a:xfrm>
          <a:prstGeom prst="rect">
            <a:avLst/>
          </a:prstGeom>
          <a:solidFill>
            <a:schemeClr val="bg1"/>
          </a:solidFill>
        </p:spPr>
        <p:txBody>
          <a:bodyPr wrap="none" rtlCol="0">
            <a:spAutoFit/>
          </a:bodyPr>
          <a:lstStyle/>
          <a:p>
            <a:r>
              <a:rPr lang="en-US" sz="1000" dirty="0" smtClean="0"/>
              <a:t>r</a:t>
            </a:r>
            <a:r>
              <a:rPr lang="en-US" sz="1000" baseline="30000" dirty="0" smtClean="0"/>
              <a:t>2</a:t>
            </a:r>
            <a:r>
              <a:rPr lang="en-US" sz="1000" dirty="0" smtClean="0"/>
              <a:t>=0.761</a:t>
            </a:r>
          </a:p>
          <a:p>
            <a:r>
              <a:rPr lang="en-US" sz="1000" dirty="0" smtClean="0"/>
              <a:t>RMSE=0.774</a:t>
            </a:r>
            <a:endParaRPr lang="en-US" sz="1000" dirty="0"/>
          </a:p>
        </p:txBody>
      </p:sp>
      <p:sp>
        <p:nvSpPr>
          <p:cNvPr id="30" name="TextBox 29"/>
          <p:cNvSpPr txBox="1"/>
          <p:nvPr/>
        </p:nvSpPr>
        <p:spPr>
          <a:xfrm>
            <a:off x="1824043" y="3476629"/>
            <a:ext cx="843501" cy="400110"/>
          </a:xfrm>
          <a:prstGeom prst="rect">
            <a:avLst/>
          </a:prstGeom>
          <a:solidFill>
            <a:schemeClr val="bg1"/>
          </a:solidFill>
        </p:spPr>
        <p:txBody>
          <a:bodyPr wrap="none" rtlCol="0">
            <a:spAutoFit/>
          </a:bodyPr>
          <a:lstStyle/>
          <a:p>
            <a:r>
              <a:rPr lang="en-US" sz="1000" dirty="0" smtClean="0"/>
              <a:t>r</a:t>
            </a:r>
            <a:r>
              <a:rPr lang="en-US" sz="1000" baseline="30000" dirty="0" smtClean="0"/>
              <a:t>2</a:t>
            </a:r>
            <a:r>
              <a:rPr lang="en-US" sz="1000" dirty="0" smtClean="0"/>
              <a:t>=0.556</a:t>
            </a:r>
          </a:p>
          <a:p>
            <a:r>
              <a:rPr lang="en-US" sz="1000" dirty="0" smtClean="0"/>
              <a:t>RMSE=0.108</a:t>
            </a:r>
            <a:endParaRPr lang="en-US" sz="1000" dirty="0"/>
          </a:p>
        </p:txBody>
      </p:sp>
      <p:grpSp>
        <p:nvGrpSpPr>
          <p:cNvPr id="24" name="Group 23"/>
          <p:cNvGrpSpPr/>
          <p:nvPr/>
        </p:nvGrpSpPr>
        <p:grpSpPr>
          <a:xfrm>
            <a:off x="1752599" y="1114430"/>
            <a:ext cx="914401" cy="2838444"/>
            <a:chOff x="1752599" y="1114430"/>
            <a:chExt cx="914401" cy="2838444"/>
          </a:xfrm>
        </p:grpSpPr>
        <p:sp>
          <p:nvSpPr>
            <p:cNvPr id="25" name="Oval 24"/>
            <p:cNvSpPr/>
            <p:nvPr/>
          </p:nvSpPr>
          <p:spPr>
            <a:xfrm>
              <a:off x="1752599" y="1114430"/>
              <a:ext cx="900113"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1828800" y="3352799"/>
              <a:ext cx="838200" cy="6000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p:cNvSpPr txBox="1"/>
          <p:nvPr/>
        </p:nvSpPr>
        <p:spPr>
          <a:xfrm>
            <a:off x="5119692" y="1190629"/>
            <a:ext cx="843501" cy="400110"/>
          </a:xfrm>
          <a:prstGeom prst="rect">
            <a:avLst/>
          </a:prstGeom>
          <a:solidFill>
            <a:schemeClr val="bg1"/>
          </a:solidFill>
        </p:spPr>
        <p:txBody>
          <a:bodyPr wrap="none" rtlCol="0">
            <a:spAutoFit/>
          </a:bodyPr>
          <a:lstStyle/>
          <a:p>
            <a:r>
              <a:rPr lang="en-US" sz="1000" dirty="0" smtClean="0"/>
              <a:t>r</a:t>
            </a:r>
            <a:r>
              <a:rPr lang="en-US" sz="1000" baseline="30000" dirty="0" smtClean="0"/>
              <a:t>2</a:t>
            </a:r>
            <a:r>
              <a:rPr lang="en-US" sz="1000" dirty="0" smtClean="0"/>
              <a:t>=0.627</a:t>
            </a:r>
          </a:p>
          <a:p>
            <a:r>
              <a:rPr lang="en-US" sz="1000" dirty="0" smtClean="0"/>
              <a:t>RMSE=0.930</a:t>
            </a:r>
            <a:endParaRPr lang="en-US" sz="1000" dirty="0"/>
          </a:p>
        </p:txBody>
      </p:sp>
      <p:sp>
        <p:nvSpPr>
          <p:cNvPr id="32" name="TextBox 31"/>
          <p:cNvSpPr txBox="1"/>
          <p:nvPr/>
        </p:nvSpPr>
        <p:spPr>
          <a:xfrm>
            <a:off x="5219704" y="3471866"/>
            <a:ext cx="843501" cy="400110"/>
          </a:xfrm>
          <a:prstGeom prst="rect">
            <a:avLst/>
          </a:prstGeom>
          <a:solidFill>
            <a:schemeClr val="bg1"/>
          </a:solidFill>
        </p:spPr>
        <p:txBody>
          <a:bodyPr wrap="none" rtlCol="0">
            <a:spAutoFit/>
          </a:bodyPr>
          <a:lstStyle/>
          <a:p>
            <a:r>
              <a:rPr lang="en-US" sz="1000" dirty="0" smtClean="0"/>
              <a:t>r</a:t>
            </a:r>
            <a:r>
              <a:rPr lang="en-US" sz="1000" baseline="30000" dirty="0" smtClean="0"/>
              <a:t>2</a:t>
            </a:r>
            <a:r>
              <a:rPr lang="en-US" sz="1000" dirty="0" smtClean="0"/>
              <a:t>=0.462</a:t>
            </a:r>
          </a:p>
          <a:p>
            <a:r>
              <a:rPr lang="en-US" sz="1000" dirty="0" smtClean="0"/>
              <a:t>RMSE=0.132</a:t>
            </a:r>
            <a:endParaRPr lang="en-US" sz="1000" dirty="0"/>
          </a:p>
        </p:txBody>
      </p:sp>
      <p:grpSp>
        <p:nvGrpSpPr>
          <p:cNvPr id="27" name="Group 26"/>
          <p:cNvGrpSpPr/>
          <p:nvPr/>
        </p:nvGrpSpPr>
        <p:grpSpPr>
          <a:xfrm>
            <a:off x="5105400" y="1066800"/>
            <a:ext cx="990600" cy="2890838"/>
            <a:chOff x="5105400" y="1066800"/>
            <a:chExt cx="990600" cy="2890838"/>
          </a:xfrm>
        </p:grpSpPr>
        <p:sp>
          <p:nvSpPr>
            <p:cNvPr id="28" name="Oval 27"/>
            <p:cNvSpPr/>
            <p:nvPr/>
          </p:nvSpPr>
          <p:spPr>
            <a:xfrm>
              <a:off x="5105400" y="1066800"/>
              <a:ext cx="8382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5257800" y="3352800"/>
              <a:ext cx="838200" cy="6048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Date Placeholder 5"/>
          <p:cNvSpPr>
            <a:spLocks noGrp="1"/>
          </p:cNvSpPr>
          <p:nvPr>
            <p:ph type="dt" sz="half" idx="10"/>
          </p:nvPr>
        </p:nvSpPr>
        <p:spPr/>
        <p:txBody>
          <a:bodyPr/>
          <a:lstStyle/>
          <a:p>
            <a:r>
              <a:rPr lang="en-US" smtClean="0"/>
              <a:t>6/9/2016</a:t>
            </a:r>
            <a:endParaRPr lang="en-US"/>
          </a:p>
        </p:txBody>
      </p:sp>
      <p:sp>
        <p:nvSpPr>
          <p:cNvPr id="8" name="Footer Placeholder 7"/>
          <p:cNvSpPr>
            <a:spLocks noGrp="1"/>
          </p:cNvSpPr>
          <p:nvPr>
            <p:ph type="ftr" sz="quarter" idx="11"/>
          </p:nvPr>
        </p:nvSpPr>
        <p:spPr/>
        <p:txBody>
          <a:bodyPr/>
          <a:lstStyle/>
          <a:p>
            <a:r>
              <a:rPr lang="en-US" smtClean="0"/>
              <a:t>Balch et al. Bigelow Laboratory</a:t>
            </a:r>
            <a:endParaRPr lang="en-US"/>
          </a:p>
        </p:txBody>
      </p:sp>
    </p:spTree>
    <p:custDataLst>
      <p:tags r:id="rId1"/>
    </p:custDataLst>
    <p:extLst>
      <p:ext uri="{BB962C8B-B14F-4D97-AF65-F5344CB8AC3E}">
        <p14:creationId xmlns:p14="http://schemas.microsoft.com/office/powerpoint/2010/main" val="2842613075"/>
      </p:ext>
    </p:extLst>
  </p:cSld>
  <p:clrMapOvr>
    <a:masterClrMapping/>
  </p:clrMapOvr>
  <mc:AlternateContent xmlns:mc="http://schemas.openxmlformats.org/markup-compatibility/2006" xmlns:p14="http://schemas.microsoft.com/office/powerpoint/2010/main">
    <mc:Choice Requires="p14">
      <p:transition spd="slow" p14:dur="2000" advTm="49549"/>
    </mc:Choice>
    <mc:Fallback xmlns="">
      <p:transition spd="slow" advTm="4954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1000" fill="hold"/>
                                        <p:tgtEl>
                                          <p:spTgt spid="24"/>
                                        </p:tgtEl>
                                        <p:attrNameLst>
                                          <p:attrName>ppt_w</p:attrName>
                                        </p:attrNameLst>
                                      </p:cBhvr>
                                      <p:tavLst>
                                        <p:tav tm="0">
                                          <p:val>
                                            <p:fltVal val="0"/>
                                          </p:val>
                                        </p:tav>
                                        <p:tav tm="100000">
                                          <p:val>
                                            <p:strVal val="#ppt_w"/>
                                          </p:val>
                                        </p:tav>
                                      </p:tavLst>
                                    </p:anim>
                                    <p:anim calcmode="lin" valueType="num">
                                      <p:cBhvr>
                                        <p:cTn id="16" dur="1000" fill="hold"/>
                                        <p:tgtEl>
                                          <p:spTgt spid="24"/>
                                        </p:tgtEl>
                                        <p:attrNameLst>
                                          <p:attrName>ppt_h</p:attrName>
                                        </p:attrNameLst>
                                      </p:cBhvr>
                                      <p:tavLst>
                                        <p:tav tm="0">
                                          <p:val>
                                            <p:fltVal val="0"/>
                                          </p:val>
                                        </p:tav>
                                        <p:tav tm="100000">
                                          <p:val>
                                            <p:strVal val="#ppt_h"/>
                                          </p:val>
                                        </p:tav>
                                      </p:tavLst>
                                    </p:anim>
                                    <p:anim calcmode="lin" valueType="num">
                                      <p:cBhvr>
                                        <p:cTn id="17"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1" y="198438"/>
            <a:ext cx="8734424" cy="1143000"/>
          </a:xfrm>
        </p:spPr>
        <p:txBody>
          <a:bodyPr>
            <a:noAutofit/>
          </a:bodyPr>
          <a:lstStyle/>
          <a:p>
            <a:r>
              <a:rPr lang="en-US" sz="3600" dirty="0" smtClean="0"/>
              <a:t>Let’s compare three CI-style algorithms</a:t>
            </a:r>
            <a:r>
              <a:rPr lang="en-US" sz="3600" dirty="0"/>
              <a:t>: 2-band (547, </a:t>
            </a:r>
            <a:r>
              <a:rPr lang="en-US" sz="3600" dirty="0" smtClean="0"/>
              <a:t>667) </a:t>
            </a:r>
            <a:r>
              <a:rPr lang="en-US" sz="3600" dirty="0"/>
              <a:t>, </a:t>
            </a:r>
            <a:r>
              <a:rPr lang="en-US" sz="3600" dirty="0" smtClean="0"/>
              <a:t>3-band (547, 667, 869) and alternate 3-band (547, 667, 748nm)</a:t>
            </a:r>
            <a:endParaRPr lang="en-US" sz="3600" dirty="0"/>
          </a:p>
        </p:txBody>
      </p:sp>
      <p:pic>
        <p:nvPicPr>
          <p:cNvPr id="1026"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1522130" y="1935480"/>
            <a:ext cx="6099739"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296434" y="3591673"/>
            <a:ext cx="1037463" cy="369332"/>
          </a:xfrm>
          <a:prstGeom prst="rect">
            <a:avLst/>
          </a:prstGeom>
          <a:noFill/>
        </p:spPr>
        <p:txBody>
          <a:bodyPr wrap="none" rtlCol="0">
            <a:spAutoFit/>
          </a:bodyPr>
          <a:lstStyle/>
          <a:p>
            <a:r>
              <a:rPr lang="en-US" dirty="0" smtClean="0"/>
              <a:t>r</a:t>
            </a:r>
            <a:r>
              <a:rPr lang="en-US" baseline="30000" dirty="0" smtClean="0"/>
              <a:t>2</a:t>
            </a:r>
            <a:r>
              <a:rPr lang="en-US" dirty="0" smtClean="0"/>
              <a:t> =0.848</a:t>
            </a:r>
            <a:endParaRPr lang="en-US" dirty="0"/>
          </a:p>
        </p:txBody>
      </p:sp>
      <p:sp>
        <p:nvSpPr>
          <p:cNvPr id="9" name="TextBox 8"/>
          <p:cNvSpPr txBox="1"/>
          <p:nvPr/>
        </p:nvSpPr>
        <p:spPr>
          <a:xfrm>
            <a:off x="3343809" y="3524998"/>
            <a:ext cx="1037463" cy="369332"/>
          </a:xfrm>
          <a:prstGeom prst="rect">
            <a:avLst/>
          </a:prstGeom>
          <a:noFill/>
        </p:spPr>
        <p:txBody>
          <a:bodyPr wrap="none" rtlCol="0">
            <a:spAutoFit/>
          </a:bodyPr>
          <a:lstStyle/>
          <a:p>
            <a:r>
              <a:rPr lang="en-US" dirty="0" smtClean="0"/>
              <a:t>r</a:t>
            </a:r>
            <a:r>
              <a:rPr lang="en-US" baseline="30000" dirty="0" smtClean="0"/>
              <a:t>2</a:t>
            </a:r>
            <a:r>
              <a:rPr lang="en-US" dirty="0" smtClean="0"/>
              <a:t> =0.842</a:t>
            </a:r>
            <a:endParaRPr lang="en-US" dirty="0"/>
          </a:p>
        </p:txBody>
      </p:sp>
      <p:sp>
        <p:nvSpPr>
          <p:cNvPr id="10" name="TextBox 9"/>
          <p:cNvSpPr txBox="1"/>
          <p:nvPr/>
        </p:nvSpPr>
        <p:spPr>
          <a:xfrm>
            <a:off x="2286534" y="5820523"/>
            <a:ext cx="1037463" cy="369332"/>
          </a:xfrm>
          <a:prstGeom prst="rect">
            <a:avLst/>
          </a:prstGeom>
          <a:noFill/>
        </p:spPr>
        <p:txBody>
          <a:bodyPr wrap="none" rtlCol="0">
            <a:spAutoFit/>
          </a:bodyPr>
          <a:lstStyle/>
          <a:p>
            <a:r>
              <a:rPr lang="en-US" dirty="0" smtClean="0"/>
              <a:t>r</a:t>
            </a:r>
            <a:r>
              <a:rPr lang="en-US" baseline="30000" dirty="0" smtClean="0"/>
              <a:t>2</a:t>
            </a:r>
            <a:r>
              <a:rPr lang="en-US" dirty="0" smtClean="0"/>
              <a:t> =0.851</a:t>
            </a:r>
            <a:endParaRPr lang="en-US" dirty="0"/>
          </a:p>
        </p:txBody>
      </p:sp>
      <p:sp>
        <p:nvSpPr>
          <p:cNvPr id="4" name="TextBox 3"/>
          <p:cNvSpPr txBox="1"/>
          <p:nvPr/>
        </p:nvSpPr>
        <p:spPr>
          <a:xfrm>
            <a:off x="2838450" y="1725930"/>
            <a:ext cx="1507144" cy="369332"/>
          </a:xfrm>
          <a:prstGeom prst="rect">
            <a:avLst/>
          </a:prstGeom>
          <a:solidFill>
            <a:schemeClr val="bg1"/>
          </a:solidFill>
        </p:spPr>
        <p:txBody>
          <a:bodyPr wrap="none" rtlCol="0">
            <a:spAutoFit/>
          </a:bodyPr>
          <a:lstStyle/>
          <a:p>
            <a:r>
              <a:rPr lang="en-US" dirty="0"/>
              <a:t>CI-2 (</a:t>
            </a:r>
            <a:r>
              <a:rPr lang="en-US" dirty="0" smtClean="0"/>
              <a:t>547,667)</a:t>
            </a:r>
            <a:endParaRPr lang="en-US" dirty="0"/>
          </a:p>
        </p:txBody>
      </p:sp>
      <p:sp>
        <p:nvSpPr>
          <p:cNvPr id="12" name="TextBox 11"/>
          <p:cNvSpPr txBox="1"/>
          <p:nvPr/>
        </p:nvSpPr>
        <p:spPr>
          <a:xfrm>
            <a:off x="5886450" y="1706880"/>
            <a:ext cx="1915909" cy="369332"/>
          </a:xfrm>
          <a:prstGeom prst="rect">
            <a:avLst/>
          </a:prstGeom>
          <a:solidFill>
            <a:schemeClr val="bg1"/>
          </a:solidFill>
        </p:spPr>
        <p:txBody>
          <a:bodyPr wrap="none" rtlCol="0">
            <a:spAutoFit/>
          </a:bodyPr>
          <a:lstStyle/>
          <a:p>
            <a:r>
              <a:rPr lang="en-US" dirty="0" smtClean="0"/>
              <a:t>CI-3 (547,667,869)</a:t>
            </a:r>
            <a:endParaRPr lang="en-US" dirty="0"/>
          </a:p>
        </p:txBody>
      </p:sp>
      <p:sp>
        <p:nvSpPr>
          <p:cNvPr id="13" name="TextBox 12"/>
          <p:cNvSpPr txBox="1"/>
          <p:nvPr/>
        </p:nvSpPr>
        <p:spPr>
          <a:xfrm>
            <a:off x="2428875" y="6431280"/>
            <a:ext cx="1915909" cy="369332"/>
          </a:xfrm>
          <a:prstGeom prst="rect">
            <a:avLst/>
          </a:prstGeom>
          <a:solidFill>
            <a:schemeClr val="bg1"/>
          </a:solidFill>
        </p:spPr>
        <p:txBody>
          <a:bodyPr wrap="none" rtlCol="0">
            <a:spAutoFit/>
          </a:bodyPr>
          <a:lstStyle/>
          <a:p>
            <a:r>
              <a:rPr lang="en-US" dirty="0" smtClean="0"/>
              <a:t>CI-3 (547,667,748)</a:t>
            </a:r>
            <a:endParaRPr lang="en-US" dirty="0"/>
          </a:p>
        </p:txBody>
      </p:sp>
      <p:sp>
        <p:nvSpPr>
          <p:cNvPr id="3" name="Rectangle 2"/>
          <p:cNvSpPr/>
          <p:nvPr/>
        </p:nvSpPr>
        <p:spPr>
          <a:xfrm>
            <a:off x="1569720" y="1737360"/>
            <a:ext cx="3185160" cy="24688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ate Placeholder 5"/>
          <p:cNvSpPr>
            <a:spLocks noGrp="1"/>
          </p:cNvSpPr>
          <p:nvPr>
            <p:ph type="dt" sz="half" idx="10"/>
          </p:nvPr>
        </p:nvSpPr>
        <p:spPr/>
        <p:txBody>
          <a:bodyPr/>
          <a:lstStyle/>
          <a:p>
            <a:r>
              <a:rPr lang="en-US" smtClean="0"/>
              <a:t>6/9/2016</a:t>
            </a:r>
            <a:endParaRPr lang="en-US"/>
          </a:p>
        </p:txBody>
      </p:sp>
      <p:sp>
        <p:nvSpPr>
          <p:cNvPr id="7" name="Footer Placeholder 6"/>
          <p:cNvSpPr>
            <a:spLocks noGrp="1"/>
          </p:cNvSpPr>
          <p:nvPr>
            <p:ph type="ftr" sz="quarter" idx="11"/>
          </p:nvPr>
        </p:nvSpPr>
        <p:spPr>
          <a:xfrm>
            <a:off x="5775960" y="6341110"/>
            <a:ext cx="2895600" cy="365125"/>
          </a:xfrm>
        </p:spPr>
        <p:txBody>
          <a:bodyPr/>
          <a:lstStyle/>
          <a:p>
            <a:r>
              <a:rPr lang="en-US" dirty="0" smtClean="0"/>
              <a:t>Balch et al. Bigelow Laboratory</a:t>
            </a:r>
            <a:endParaRPr lang="en-US" dirty="0"/>
          </a:p>
        </p:txBody>
      </p:sp>
    </p:spTree>
    <p:custDataLst>
      <p:tags r:id="rId1"/>
    </p:custDataLst>
    <p:extLst>
      <p:ext uri="{BB962C8B-B14F-4D97-AF65-F5344CB8AC3E}">
        <p14:creationId xmlns:p14="http://schemas.microsoft.com/office/powerpoint/2010/main" val="3755603711"/>
      </p:ext>
    </p:extLst>
  </p:cSld>
  <p:clrMapOvr>
    <a:masterClrMapping/>
  </p:clrMapOvr>
  <mc:AlternateContent xmlns:mc="http://schemas.openxmlformats.org/markup-compatibility/2006" xmlns:p14="http://schemas.microsoft.com/office/powerpoint/2010/main">
    <mc:Choice Requires="p14">
      <p:transition spd="slow" p14:dur="2000" advTm="54988"/>
    </mc:Choice>
    <mc:Fallback xmlns="">
      <p:transition spd="slow" advTm="5498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a:t>Application to MODIS Aqua </a:t>
            </a:r>
            <a:r>
              <a:rPr lang="en-US" dirty="0" smtClean="0"/>
              <a:t>data</a:t>
            </a:r>
            <a:endParaRPr lang="en-US" dirty="0"/>
          </a:p>
        </p:txBody>
      </p:sp>
      <p:sp>
        <p:nvSpPr>
          <p:cNvPr id="5" name="TextBox 4"/>
          <p:cNvSpPr txBox="1"/>
          <p:nvPr/>
        </p:nvSpPr>
        <p:spPr>
          <a:xfrm>
            <a:off x="381000" y="4449410"/>
            <a:ext cx="4793300" cy="1252085"/>
          </a:xfrm>
          <a:prstGeom prst="rect">
            <a:avLst/>
          </a:prstGeom>
          <a:noFill/>
        </p:spPr>
        <p:txBody>
          <a:bodyPr wrap="square" lIns="20775" tIns="10388" rIns="20775" bIns="10388" rtlCol="0">
            <a:spAutoFit/>
          </a:bodyPr>
          <a:lstStyle/>
          <a:p>
            <a:r>
              <a:rPr lang="en-US" sz="2000" dirty="0" smtClean="0"/>
              <a:t>(</a:t>
            </a:r>
            <a:r>
              <a:rPr lang="en-US" sz="2000" dirty="0"/>
              <a:t>a) and (b) Global maps of the average PIC concentration for December </a:t>
            </a:r>
            <a:r>
              <a:rPr lang="en-US" sz="2000" dirty="0" smtClean="0"/>
              <a:t>2015 (</a:t>
            </a:r>
            <a:r>
              <a:rPr lang="en-US" sz="2000" dirty="0"/>
              <a:t>A and B) </a:t>
            </a:r>
            <a:r>
              <a:rPr lang="en-US" sz="2000" dirty="0" smtClean="0"/>
              <a:t>and (C) </a:t>
            </a:r>
            <a:r>
              <a:rPr lang="en-US" sz="2000" dirty="0"/>
              <a:t>the distribution of the PIC concentration in each of the maps</a:t>
            </a:r>
          </a:p>
        </p:txBody>
      </p:sp>
      <p:grpSp>
        <p:nvGrpSpPr>
          <p:cNvPr id="25" name="Group 24"/>
          <p:cNvGrpSpPr/>
          <p:nvPr/>
        </p:nvGrpSpPr>
        <p:grpSpPr>
          <a:xfrm>
            <a:off x="0" y="1371599"/>
            <a:ext cx="9099489" cy="2550247"/>
            <a:chOff x="0" y="1371599"/>
            <a:chExt cx="9099489" cy="2550247"/>
          </a:xfrm>
        </p:grpSpPr>
        <p:grpSp>
          <p:nvGrpSpPr>
            <p:cNvPr id="20" name="Group 19"/>
            <p:cNvGrpSpPr/>
            <p:nvPr/>
          </p:nvGrpSpPr>
          <p:grpSpPr>
            <a:xfrm>
              <a:off x="1247140" y="1371599"/>
              <a:ext cx="7696925" cy="288365"/>
              <a:chOff x="16126266" y="13571120"/>
              <a:chExt cx="16255811" cy="609023"/>
            </a:xfrm>
          </p:grpSpPr>
          <p:sp>
            <p:nvSpPr>
              <p:cNvPr id="24" name="TextBox 23"/>
              <p:cNvSpPr txBox="1"/>
              <p:nvPr/>
            </p:nvSpPr>
            <p:spPr>
              <a:xfrm>
                <a:off x="23792063" y="13595125"/>
                <a:ext cx="8590014" cy="585018"/>
              </a:xfrm>
              <a:prstGeom prst="rect">
                <a:avLst/>
              </a:prstGeom>
              <a:solidFill>
                <a:schemeClr val="bg1"/>
              </a:solidFill>
            </p:spPr>
            <p:txBody>
              <a:bodyPr wrap="square" rtlCol="0">
                <a:spAutoFit/>
              </a:bodyPr>
              <a:lstStyle/>
              <a:p>
                <a:r>
                  <a:rPr lang="en-US" sz="1200" dirty="0"/>
                  <a:t>b) PIC from current merged two and three band algorithm</a:t>
                </a:r>
              </a:p>
            </p:txBody>
          </p:sp>
          <p:sp>
            <p:nvSpPr>
              <p:cNvPr id="23" name="TextBox 22"/>
              <p:cNvSpPr txBox="1"/>
              <p:nvPr/>
            </p:nvSpPr>
            <p:spPr>
              <a:xfrm>
                <a:off x="16126266" y="13571120"/>
                <a:ext cx="5251795" cy="585018"/>
              </a:xfrm>
              <a:prstGeom prst="rect">
                <a:avLst/>
              </a:prstGeom>
              <a:solidFill>
                <a:schemeClr val="bg1"/>
              </a:solidFill>
            </p:spPr>
            <p:txBody>
              <a:bodyPr wrap="square" rtlCol="0">
                <a:spAutoFit/>
              </a:bodyPr>
              <a:lstStyle/>
              <a:p>
                <a:r>
                  <a:rPr lang="en-US" sz="1200" dirty="0"/>
                  <a:t>a) PIC from PIC</a:t>
                </a:r>
                <a:r>
                  <a:rPr lang="en-US" sz="1200" baseline="-25000" dirty="0"/>
                  <a:t>CI</a:t>
                </a:r>
                <a:r>
                  <a:rPr lang="en-US" sz="1200" dirty="0"/>
                  <a:t> algorithm</a:t>
                </a:r>
              </a:p>
            </p:txBody>
          </p:sp>
        </p:grpSp>
        <p:pic>
          <p:nvPicPr>
            <p:cNvPr id="2051" name="Picture 3" descr="V:\Catherine\PICAlgorithmWork\DifferencingApproach\L3work\Dec2015_PIC_SeaDAS.tif"/>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9876" t="13755" r="12621" b="14548"/>
            <a:stretch/>
          </p:blipFill>
          <p:spPr bwMode="auto">
            <a:xfrm>
              <a:off x="4721375" y="1659964"/>
              <a:ext cx="4378114" cy="22208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Catherine\PICAlgorithmWork\DifferencingApproach\L3work\Dec2015_PIC_CI.tif"/>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9277" t="13646" r="7671" b="13332"/>
            <a:stretch/>
          </p:blipFill>
          <p:spPr bwMode="auto">
            <a:xfrm>
              <a:off x="0" y="1659964"/>
              <a:ext cx="4691468" cy="22618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p:cNvGrpSpPr/>
          <p:nvPr/>
        </p:nvGrpSpPr>
        <p:grpSpPr>
          <a:xfrm>
            <a:off x="5174300" y="4062046"/>
            <a:ext cx="3705225" cy="2491583"/>
            <a:chOff x="5174300" y="4062046"/>
            <a:chExt cx="3705225" cy="2491583"/>
          </a:xfrm>
        </p:grpSpPr>
        <p:grpSp>
          <p:nvGrpSpPr>
            <p:cNvPr id="28" name="Group 27"/>
            <p:cNvGrpSpPr/>
            <p:nvPr/>
          </p:nvGrpSpPr>
          <p:grpSpPr>
            <a:xfrm>
              <a:off x="5174300" y="4062046"/>
              <a:ext cx="3705225" cy="2491583"/>
              <a:chOff x="5174300" y="4062046"/>
              <a:chExt cx="3705225" cy="2491583"/>
            </a:xfrm>
          </p:grpSpPr>
          <p:grpSp>
            <p:nvGrpSpPr>
              <p:cNvPr id="27" name="Group 26"/>
              <p:cNvGrpSpPr/>
              <p:nvPr/>
            </p:nvGrpSpPr>
            <p:grpSpPr>
              <a:xfrm>
                <a:off x="5174300" y="4062046"/>
                <a:ext cx="3705225" cy="2491583"/>
                <a:chOff x="5174300" y="4062046"/>
                <a:chExt cx="3705225" cy="2491583"/>
              </a:xfrm>
            </p:grpSpPr>
            <p:pic>
              <p:nvPicPr>
                <p:cNvPr id="2050" name="Picture 2" descr="V:\Catherine\PICAlgorithmWork\DifferencingApproach\L3work\Dec2015_PIChist.ti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74300" y="4062046"/>
                  <a:ext cx="3705225" cy="2491583"/>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8081962" y="4325160"/>
                  <a:ext cx="376238" cy="142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p:cNvSpPr txBox="1"/>
              <p:nvPr/>
            </p:nvSpPr>
            <p:spPr>
              <a:xfrm>
                <a:off x="8051005" y="4334961"/>
                <a:ext cx="344434" cy="169277"/>
              </a:xfrm>
              <a:prstGeom prst="rect">
                <a:avLst/>
              </a:prstGeom>
              <a:noFill/>
            </p:spPr>
            <p:txBody>
              <a:bodyPr wrap="square" rtlCol="0">
                <a:spAutoFit/>
              </a:bodyPr>
              <a:lstStyle/>
              <a:p>
                <a:r>
                  <a:rPr lang="en-US" sz="500" dirty="0" smtClean="0"/>
                  <a:t>PIC</a:t>
                </a:r>
                <a:r>
                  <a:rPr lang="en-US" sz="500" baseline="-25000" dirty="0" smtClean="0"/>
                  <a:t>CI</a:t>
                </a:r>
                <a:endParaRPr lang="en-US" sz="500" dirty="0"/>
              </a:p>
            </p:txBody>
          </p:sp>
          <p:sp>
            <p:nvSpPr>
              <p:cNvPr id="32" name="TextBox 31"/>
              <p:cNvSpPr txBox="1"/>
              <p:nvPr/>
            </p:nvSpPr>
            <p:spPr>
              <a:xfrm>
                <a:off x="8001000" y="4265712"/>
                <a:ext cx="580935" cy="153888"/>
              </a:xfrm>
              <a:prstGeom prst="rect">
                <a:avLst/>
              </a:prstGeom>
              <a:noFill/>
            </p:spPr>
            <p:txBody>
              <a:bodyPr wrap="square" rtlCol="0">
                <a:spAutoFit/>
              </a:bodyPr>
              <a:lstStyle/>
              <a:p>
                <a:r>
                  <a:rPr lang="en-US" sz="400" dirty="0"/>
                  <a:t>current algorithm</a:t>
                </a:r>
              </a:p>
            </p:txBody>
          </p:sp>
        </p:grpSp>
        <p:sp>
          <p:nvSpPr>
            <p:cNvPr id="29" name="TextBox 28"/>
            <p:cNvSpPr txBox="1"/>
            <p:nvPr/>
          </p:nvSpPr>
          <p:spPr>
            <a:xfrm>
              <a:off x="5174300" y="4190999"/>
              <a:ext cx="348068" cy="276999"/>
            </a:xfrm>
            <a:prstGeom prst="rect">
              <a:avLst/>
            </a:prstGeom>
            <a:solidFill>
              <a:schemeClr val="bg1"/>
            </a:solidFill>
          </p:spPr>
          <p:txBody>
            <a:bodyPr wrap="square" rtlCol="0">
              <a:spAutoFit/>
            </a:bodyPr>
            <a:lstStyle/>
            <a:p>
              <a:r>
                <a:rPr lang="en-US" sz="1200" dirty="0" smtClean="0"/>
                <a:t>c)</a:t>
              </a:r>
              <a:endParaRPr lang="en-US" sz="1200" dirty="0"/>
            </a:p>
          </p:txBody>
        </p:sp>
      </p:grpSp>
      <p:sp>
        <p:nvSpPr>
          <p:cNvPr id="18" name="TextBox 17"/>
          <p:cNvSpPr txBox="1"/>
          <p:nvPr/>
        </p:nvSpPr>
        <p:spPr>
          <a:xfrm>
            <a:off x="6819543" y="6494805"/>
            <a:ext cx="2184572" cy="369332"/>
          </a:xfrm>
          <a:prstGeom prst="rect">
            <a:avLst/>
          </a:prstGeom>
          <a:noFill/>
        </p:spPr>
        <p:txBody>
          <a:bodyPr wrap="none" rtlCol="0">
            <a:spAutoFit/>
          </a:bodyPr>
          <a:lstStyle/>
          <a:p>
            <a:r>
              <a:rPr lang="en-US" dirty="0" smtClean="0"/>
              <a:t>Mitchell et al. in prep</a:t>
            </a:r>
            <a:endParaRPr lang="en-US" dirty="0"/>
          </a:p>
        </p:txBody>
      </p:sp>
      <p:sp>
        <p:nvSpPr>
          <p:cNvPr id="3" name="TextBox 2"/>
          <p:cNvSpPr txBox="1"/>
          <p:nvPr/>
        </p:nvSpPr>
        <p:spPr>
          <a:xfrm>
            <a:off x="7308850" y="4864100"/>
            <a:ext cx="614271" cy="369332"/>
          </a:xfrm>
          <a:prstGeom prst="rect">
            <a:avLst/>
          </a:prstGeom>
          <a:solidFill>
            <a:schemeClr val="bg1"/>
          </a:solidFill>
          <a:ln>
            <a:noFill/>
          </a:ln>
        </p:spPr>
        <p:txBody>
          <a:bodyPr wrap="none" rtlCol="0">
            <a:spAutoFit/>
          </a:bodyPr>
          <a:lstStyle/>
          <a:p>
            <a:r>
              <a:rPr lang="en-US" b="1" dirty="0" smtClean="0">
                <a:solidFill>
                  <a:schemeClr val="accent6">
                    <a:lumMod val="75000"/>
                  </a:schemeClr>
                </a:solidFill>
              </a:rPr>
              <a:t>PIC</a:t>
            </a:r>
            <a:r>
              <a:rPr lang="en-US" b="1" baseline="-25000" dirty="0" smtClean="0">
                <a:solidFill>
                  <a:schemeClr val="accent6">
                    <a:lumMod val="75000"/>
                  </a:schemeClr>
                </a:solidFill>
              </a:rPr>
              <a:t>CI</a:t>
            </a:r>
            <a:endParaRPr lang="en-US" b="1" baseline="-25000" dirty="0">
              <a:solidFill>
                <a:schemeClr val="accent6">
                  <a:lumMod val="75000"/>
                </a:schemeClr>
              </a:solidFill>
            </a:endParaRPr>
          </a:p>
        </p:txBody>
      </p:sp>
      <p:sp>
        <p:nvSpPr>
          <p:cNvPr id="21" name="TextBox 20"/>
          <p:cNvSpPr txBox="1"/>
          <p:nvPr/>
        </p:nvSpPr>
        <p:spPr>
          <a:xfrm>
            <a:off x="5835650" y="4622800"/>
            <a:ext cx="777777" cy="369332"/>
          </a:xfrm>
          <a:prstGeom prst="rect">
            <a:avLst/>
          </a:prstGeom>
          <a:solidFill>
            <a:schemeClr val="bg1"/>
          </a:solidFill>
          <a:ln>
            <a:noFill/>
          </a:ln>
        </p:spPr>
        <p:txBody>
          <a:bodyPr wrap="none" rtlCol="0">
            <a:spAutoFit/>
          </a:bodyPr>
          <a:lstStyle/>
          <a:p>
            <a:r>
              <a:rPr lang="en-US" b="1" dirty="0" smtClean="0">
                <a:solidFill>
                  <a:schemeClr val="accent5">
                    <a:lumMod val="50000"/>
                  </a:schemeClr>
                </a:solidFill>
              </a:rPr>
              <a:t>2B/3B</a:t>
            </a:r>
            <a:endParaRPr lang="en-US" b="1" baseline="-25000" dirty="0">
              <a:solidFill>
                <a:schemeClr val="accent5">
                  <a:lumMod val="50000"/>
                </a:schemeClr>
              </a:solidFill>
            </a:endParaRPr>
          </a:p>
        </p:txBody>
      </p:sp>
      <p:sp>
        <p:nvSpPr>
          <p:cNvPr id="4" name="TextBox 3"/>
          <p:cNvSpPr txBox="1"/>
          <p:nvPr/>
        </p:nvSpPr>
        <p:spPr>
          <a:xfrm>
            <a:off x="198120" y="1706880"/>
            <a:ext cx="511679" cy="769441"/>
          </a:xfrm>
          <a:prstGeom prst="rect">
            <a:avLst/>
          </a:prstGeom>
          <a:noFill/>
        </p:spPr>
        <p:txBody>
          <a:bodyPr wrap="none" rtlCol="0">
            <a:spAutoFit/>
          </a:bodyPr>
          <a:lstStyle/>
          <a:p>
            <a:r>
              <a:rPr lang="en-US" sz="4400" dirty="0" smtClean="0"/>
              <a:t>A</a:t>
            </a:r>
            <a:endParaRPr lang="en-US" sz="4400" dirty="0"/>
          </a:p>
        </p:txBody>
      </p:sp>
      <p:sp>
        <p:nvSpPr>
          <p:cNvPr id="22" name="TextBox 21"/>
          <p:cNvSpPr txBox="1"/>
          <p:nvPr/>
        </p:nvSpPr>
        <p:spPr>
          <a:xfrm>
            <a:off x="4907280" y="1691640"/>
            <a:ext cx="490840" cy="769441"/>
          </a:xfrm>
          <a:prstGeom prst="rect">
            <a:avLst/>
          </a:prstGeom>
          <a:noFill/>
        </p:spPr>
        <p:txBody>
          <a:bodyPr wrap="none" rtlCol="0">
            <a:spAutoFit/>
          </a:bodyPr>
          <a:lstStyle/>
          <a:p>
            <a:r>
              <a:rPr lang="en-US" sz="4400" dirty="0" smtClean="0"/>
              <a:t>B</a:t>
            </a:r>
            <a:endParaRPr lang="en-US" sz="4400" dirty="0"/>
          </a:p>
        </p:txBody>
      </p:sp>
      <p:sp>
        <p:nvSpPr>
          <p:cNvPr id="30" name="TextBox 29"/>
          <p:cNvSpPr txBox="1"/>
          <p:nvPr/>
        </p:nvSpPr>
        <p:spPr>
          <a:xfrm>
            <a:off x="4922520" y="4023360"/>
            <a:ext cx="486030" cy="769441"/>
          </a:xfrm>
          <a:prstGeom prst="rect">
            <a:avLst/>
          </a:prstGeom>
          <a:solidFill>
            <a:schemeClr val="bg1"/>
          </a:solidFill>
        </p:spPr>
        <p:txBody>
          <a:bodyPr wrap="none" rtlCol="0">
            <a:spAutoFit/>
          </a:bodyPr>
          <a:lstStyle/>
          <a:p>
            <a:r>
              <a:rPr lang="en-US" sz="4400" dirty="0" smtClean="0"/>
              <a:t>C</a:t>
            </a:r>
            <a:endParaRPr lang="en-US" sz="4400" dirty="0"/>
          </a:p>
        </p:txBody>
      </p:sp>
      <p:sp>
        <p:nvSpPr>
          <p:cNvPr id="6" name="Date Placeholder 5"/>
          <p:cNvSpPr>
            <a:spLocks noGrp="1"/>
          </p:cNvSpPr>
          <p:nvPr>
            <p:ph type="dt" sz="half" idx="10"/>
          </p:nvPr>
        </p:nvSpPr>
        <p:spPr/>
        <p:txBody>
          <a:bodyPr/>
          <a:lstStyle/>
          <a:p>
            <a:r>
              <a:rPr lang="en-US" smtClean="0"/>
              <a:t>6/9/2016</a:t>
            </a:r>
            <a:endParaRPr lang="en-US"/>
          </a:p>
        </p:txBody>
      </p:sp>
      <p:sp>
        <p:nvSpPr>
          <p:cNvPr id="7" name="Footer Placeholder 6"/>
          <p:cNvSpPr>
            <a:spLocks noGrp="1"/>
          </p:cNvSpPr>
          <p:nvPr>
            <p:ph type="ftr" sz="quarter" idx="11"/>
          </p:nvPr>
        </p:nvSpPr>
        <p:spPr/>
        <p:txBody>
          <a:bodyPr/>
          <a:lstStyle/>
          <a:p>
            <a:r>
              <a:rPr lang="en-US" smtClean="0"/>
              <a:t>Balch et al. Bigelow Laboratory</a:t>
            </a:r>
            <a:endParaRPr lang="en-US"/>
          </a:p>
        </p:txBody>
      </p:sp>
    </p:spTree>
    <p:extLst>
      <p:ext uri="{BB962C8B-B14F-4D97-AF65-F5344CB8AC3E}">
        <p14:creationId xmlns:p14="http://schemas.microsoft.com/office/powerpoint/2010/main" val="2100804838"/>
      </p:ext>
    </p:extLst>
  </p:cSld>
  <p:clrMapOvr>
    <a:masterClrMapping/>
  </p:clrMapOvr>
  <mc:AlternateContent xmlns:mc="http://schemas.openxmlformats.org/markup-compatibility/2006" xmlns:p14="http://schemas.microsoft.com/office/powerpoint/2010/main">
    <mc:Choice Requires="p14">
      <p:transition spd="slow" p14:dur="2000" advTm="27805"/>
    </mc:Choice>
    <mc:Fallback xmlns="">
      <p:transition spd="slow" advTm="27805"/>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
            <a:ext cx="8229600" cy="1143000"/>
          </a:xfrm>
        </p:spPr>
        <p:txBody>
          <a:bodyPr/>
          <a:lstStyle/>
          <a:p>
            <a:r>
              <a:rPr lang="en-US" dirty="0" smtClean="0"/>
              <a:t>Summary</a:t>
            </a:r>
            <a:endParaRPr lang="en-US" dirty="0"/>
          </a:p>
        </p:txBody>
      </p:sp>
      <p:sp>
        <p:nvSpPr>
          <p:cNvPr id="3" name="Content Placeholder 2"/>
          <p:cNvSpPr>
            <a:spLocks noGrp="1"/>
          </p:cNvSpPr>
          <p:nvPr>
            <p:ph idx="1"/>
          </p:nvPr>
        </p:nvSpPr>
        <p:spPr>
          <a:xfrm>
            <a:off x="426720" y="746760"/>
            <a:ext cx="8473440" cy="5394960"/>
          </a:xfrm>
        </p:spPr>
        <p:txBody>
          <a:bodyPr>
            <a:noAutofit/>
          </a:bodyPr>
          <a:lstStyle/>
          <a:p>
            <a:r>
              <a:rPr lang="en-US" sz="2600" dirty="0" smtClean="0"/>
              <a:t>Performance of MODIS-A, MODIS-T and VIIRS for PIC all similar.</a:t>
            </a:r>
          </a:p>
          <a:p>
            <a:r>
              <a:rPr lang="en-US" sz="2600" dirty="0" smtClean="0"/>
              <a:t>We </a:t>
            </a:r>
            <a:r>
              <a:rPr lang="en-US" sz="2600" u="sng" dirty="0" smtClean="0"/>
              <a:t>can now statistically account for sub-surface PIC </a:t>
            </a:r>
            <a:r>
              <a:rPr lang="en-US" sz="2600" dirty="0" smtClean="0"/>
              <a:t>for global imagery, applicable across all levels of productivity</a:t>
            </a:r>
          </a:p>
          <a:p>
            <a:r>
              <a:rPr lang="en-US" sz="2600" dirty="0" smtClean="0"/>
              <a:t>A new analysis of global PIC shows mean PIC standing stocks of 15.08+/- 2M tons. </a:t>
            </a:r>
            <a:r>
              <a:rPr lang="en-US" sz="2600" dirty="0" err="1" smtClean="0"/>
              <a:t>Anomolies</a:t>
            </a:r>
            <a:r>
              <a:rPr lang="en-US" sz="2600" dirty="0" smtClean="0"/>
              <a:t> show coherent change but not correlated to </a:t>
            </a:r>
            <a:r>
              <a:rPr lang="en-US" sz="2600" dirty="0"/>
              <a:t>NAO, ENSO, PDO, </a:t>
            </a:r>
            <a:r>
              <a:rPr lang="en-US" sz="2600" dirty="0" smtClean="0"/>
              <a:t>SOI; </a:t>
            </a:r>
            <a:r>
              <a:rPr lang="en-US" sz="2600" u="sng" dirty="0" smtClean="0"/>
              <a:t>Southern ocean drives the global trend in PIC</a:t>
            </a:r>
          </a:p>
          <a:p>
            <a:r>
              <a:rPr lang="en-US" sz="2600" dirty="0" smtClean="0"/>
              <a:t>PIC concentrations in </a:t>
            </a:r>
            <a:r>
              <a:rPr lang="en-US" sz="2600" u="sng" dirty="0" smtClean="0"/>
              <a:t>Great Calcite Belt correlated to altimetry-based current velocities</a:t>
            </a:r>
          </a:p>
          <a:p>
            <a:r>
              <a:rPr lang="en-US" sz="2600" dirty="0" smtClean="0"/>
              <a:t>New </a:t>
            </a:r>
            <a:r>
              <a:rPr lang="en-US" sz="2600" u="sng" dirty="0" smtClean="0"/>
              <a:t>two-band CI algorithm for PIC shows good promise</a:t>
            </a:r>
            <a:r>
              <a:rPr lang="en-US" sz="2600" dirty="0" smtClean="0"/>
              <a:t>, with improved explained variance and accuracy</a:t>
            </a:r>
          </a:p>
        </p:txBody>
      </p:sp>
      <p:sp>
        <p:nvSpPr>
          <p:cNvPr id="4" name="Date Placeholder 3"/>
          <p:cNvSpPr>
            <a:spLocks noGrp="1"/>
          </p:cNvSpPr>
          <p:nvPr>
            <p:ph type="dt" sz="half" idx="10"/>
          </p:nvPr>
        </p:nvSpPr>
        <p:spPr/>
        <p:txBody>
          <a:bodyPr/>
          <a:lstStyle/>
          <a:p>
            <a:r>
              <a:rPr lang="en-US" smtClean="0"/>
              <a:t>6/9/2016</a:t>
            </a:r>
            <a:endParaRPr lang="en-US"/>
          </a:p>
        </p:txBody>
      </p:sp>
      <p:sp>
        <p:nvSpPr>
          <p:cNvPr id="5" name="Footer Placeholder 4"/>
          <p:cNvSpPr>
            <a:spLocks noGrp="1"/>
          </p:cNvSpPr>
          <p:nvPr>
            <p:ph type="ftr" sz="quarter" idx="11"/>
          </p:nvPr>
        </p:nvSpPr>
        <p:spPr/>
        <p:txBody>
          <a:bodyPr/>
          <a:lstStyle/>
          <a:p>
            <a:r>
              <a:rPr lang="en-US" smtClean="0"/>
              <a:t>Balch et al. Bigelow Laboratory</a:t>
            </a:r>
            <a:endParaRPr lang="en-US"/>
          </a:p>
        </p:txBody>
      </p:sp>
    </p:spTree>
    <p:custDataLst>
      <p:tags r:id="rId1"/>
    </p:custDataLst>
    <p:extLst>
      <p:ext uri="{BB962C8B-B14F-4D97-AF65-F5344CB8AC3E}">
        <p14:creationId xmlns:p14="http://schemas.microsoft.com/office/powerpoint/2010/main" val="1979667687"/>
      </p:ext>
    </p:extLst>
  </p:cSld>
  <p:clrMapOvr>
    <a:masterClrMapping/>
  </p:clrMapOvr>
  <mc:AlternateContent xmlns:mc="http://schemas.openxmlformats.org/markup-compatibility/2006" xmlns:p14="http://schemas.microsoft.com/office/powerpoint/2010/main">
    <mc:Choice Requires="p14">
      <p:transition spd="slow" p14:dur="2000" advTm="62580"/>
    </mc:Choice>
    <mc:Fallback xmlns="">
      <p:transition spd="slow" advTm="6258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9746"/>
            <a:ext cx="3949908" cy="1143000"/>
          </a:xfrm>
        </p:spPr>
        <p:txBody>
          <a:bodyPr/>
          <a:lstStyle/>
          <a:p>
            <a:r>
              <a:rPr lang="en-US" dirty="0" smtClean="0"/>
              <a:t>The future?</a:t>
            </a:r>
            <a:endParaRPr lang="en-US" dirty="0"/>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374755" y="2828777"/>
            <a:ext cx="4654192" cy="3497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Callout 3"/>
          <p:cNvSpPr/>
          <p:nvPr/>
        </p:nvSpPr>
        <p:spPr>
          <a:xfrm>
            <a:off x="2893102" y="274320"/>
            <a:ext cx="6250898" cy="2361999"/>
          </a:xfrm>
          <a:prstGeom prst="wedgeEllipseCallout">
            <a:avLst>
              <a:gd name="adj1" fmla="val -31484"/>
              <a:gd name="adj2" fmla="val 9323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rPr>
              <a:t>Folks, we’re going to make the ocean great </a:t>
            </a:r>
            <a:r>
              <a:rPr lang="en-US" sz="4400" dirty="0" err="1" smtClean="0">
                <a:solidFill>
                  <a:schemeClr val="tx1"/>
                </a:solidFill>
              </a:rPr>
              <a:t>again!</a:t>
            </a:r>
            <a:r>
              <a:rPr lang="en-US" sz="4400" dirty="0" err="1" smtClean="0"/>
              <a:t>s</a:t>
            </a:r>
            <a:endParaRPr lang="en-US" sz="4400" dirty="0"/>
          </a:p>
        </p:txBody>
      </p:sp>
      <p:sp>
        <p:nvSpPr>
          <p:cNvPr id="3" name="Date Placeholder 2"/>
          <p:cNvSpPr>
            <a:spLocks noGrp="1"/>
          </p:cNvSpPr>
          <p:nvPr>
            <p:ph type="dt" sz="half" idx="10"/>
          </p:nvPr>
        </p:nvSpPr>
        <p:spPr/>
        <p:txBody>
          <a:bodyPr/>
          <a:lstStyle/>
          <a:p>
            <a:r>
              <a:rPr lang="en-US" smtClean="0"/>
              <a:t>6/9/2016</a:t>
            </a:r>
            <a:endParaRPr lang="en-US"/>
          </a:p>
        </p:txBody>
      </p:sp>
      <p:sp>
        <p:nvSpPr>
          <p:cNvPr id="5" name="Footer Placeholder 4"/>
          <p:cNvSpPr>
            <a:spLocks noGrp="1"/>
          </p:cNvSpPr>
          <p:nvPr>
            <p:ph type="ftr" sz="quarter" idx="11"/>
          </p:nvPr>
        </p:nvSpPr>
        <p:spPr/>
        <p:txBody>
          <a:bodyPr/>
          <a:lstStyle/>
          <a:p>
            <a:r>
              <a:rPr lang="en-US" smtClean="0"/>
              <a:t>Balch et al. Bigelow Laboratory</a:t>
            </a:r>
            <a:endParaRPr lang="en-US"/>
          </a:p>
        </p:txBody>
      </p:sp>
    </p:spTree>
    <p:custDataLst>
      <p:tags r:id="rId1"/>
    </p:custDataLst>
    <p:extLst>
      <p:ext uri="{BB962C8B-B14F-4D97-AF65-F5344CB8AC3E}">
        <p14:creationId xmlns:p14="http://schemas.microsoft.com/office/powerpoint/2010/main" val="1907180257"/>
      </p:ext>
    </p:extLst>
  </p:cSld>
  <p:clrMapOvr>
    <a:masterClrMapping/>
  </p:clrMapOvr>
  <mc:AlternateContent xmlns:mc="http://schemas.openxmlformats.org/markup-compatibility/2006" xmlns:p14="http://schemas.microsoft.com/office/powerpoint/2010/main">
    <mc:Choice Requires="p14">
      <p:transition spd="slow" p14:dur="2000" advTm="26490"/>
    </mc:Choice>
    <mc:Fallback xmlns="">
      <p:transition spd="slow" advTm="2649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09"/>
            <a:ext cx="8229600" cy="1143000"/>
          </a:xfrm>
        </p:spPr>
        <p:txBody>
          <a:bodyPr/>
          <a:lstStyle/>
          <a:p>
            <a:r>
              <a:rPr lang="en-US" dirty="0" smtClean="0"/>
              <a:t>The Future?</a:t>
            </a:r>
            <a:endParaRPr lang="en-US" dirty="0"/>
          </a:p>
        </p:txBody>
      </p:sp>
      <p:sp>
        <p:nvSpPr>
          <p:cNvPr id="3" name="Content Placeholder 2"/>
          <p:cNvSpPr>
            <a:spLocks noGrp="1"/>
          </p:cNvSpPr>
          <p:nvPr>
            <p:ph idx="1"/>
          </p:nvPr>
        </p:nvSpPr>
        <p:spPr>
          <a:xfrm>
            <a:off x="292808" y="1066800"/>
            <a:ext cx="8536898" cy="5791200"/>
          </a:xfrm>
        </p:spPr>
        <p:txBody>
          <a:bodyPr>
            <a:noAutofit/>
          </a:bodyPr>
          <a:lstStyle/>
          <a:p>
            <a:r>
              <a:rPr lang="en-US" dirty="0" smtClean="0">
                <a:latin typeface="Calibri" pitchFamily="34" charset="0"/>
              </a:rPr>
              <a:t>Prospects </a:t>
            </a:r>
            <a:r>
              <a:rPr lang="en-US" dirty="0">
                <a:latin typeface="Calibri" pitchFamily="34" charset="0"/>
              </a:rPr>
              <a:t>for doing BGC from </a:t>
            </a:r>
            <a:r>
              <a:rPr lang="en-US" dirty="0" smtClean="0">
                <a:latin typeface="Calibri" pitchFamily="34" charset="0"/>
              </a:rPr>
              <a:t>space</a:t>
            </a:r>
            <a:r>
              <a:rPr lang="en-US" dirty="0">
                <a:latin typeface="Calibri" pitchFamily="34" charset="0"/>
              </a:rPr>
              <a:t> </a:t>
            </a:r>
            <a:r>
              <a:rPr lang="en-US" dirty="0" smtClean="0">
                <a:latin typeface="Calibri" pitchFamily="34" charset="0"/>
              </a:rPr>
              <a:t>are </a:t>
            </a:r>
            <a:r>
              <a:rPr lang="en-US" u="sng" dirty="0" smtClean="0">
                <a:latin typeface="Calibri" pitchFamily="34" charset="0"/>
              </a:rPr>
              <a:t>good </a:t>
            </a:r>
            <a:r>
              <a:rPr lang="en-US" dirty="0">
                <a:latin typeface="Calibri" pitchFamily="34" charset="0"/>
              </a:rPr>
              <a:t>when we can account for 56-86% of variance  of </a:t>
            </a:r>
            <a:r>
              <a:rPr lang="en-US" dirty="0" smtClean="0">
                <a:latin typeface="Calibri" pitchFamily="34" charset="0"/>
              </a:rPr>
              <a:t>100m integrated property based </a:t>
            </a:r>
            <a:r>
              <a:rPr lang="en-US" dirty="0">
                <a:latin typeface="Calibri" pitchFamily="34" charset="0"/>
              </a:rPr>
              <a:t>on surface </a:t>
            </a:r>
            <a:r>
              <a:rPr lang="en-US" dirty="0" smtClean="0">
                <a:latin typeface="Calibri" pitchFamily="34" charset="0"/>
              </a:rPr>
              <a:t>measurements in top optical depth.  Challenge remains to relate the global variability to global climatological cycles</a:t>
            </a:r>
          </a:p>
          <a:p>
            <a:r>
              <a:rPr lang="en-US" dirty="0">
                <a:latin typeface="Calibri" pitchFamily="34" charset="0"/>
              </a:rPr>
              <a:t>E</a:t>
            </a:r>
            <a:r>
              <a:rPr lang="en-US" dirty="0" smtClean="0">
                <a:latin typeface="Calibri" pitchFamily="34" charset="0"/>
              </a:rPr>
              <a:t>ncouraging for NASA EXPORTS program!</a:t>
            </a:r>
          </a:p>
          <a:p>
            <a:r>
              <a:rPr lang="en-US" dirty="0" smtClean="0">
                <a:latin typeface="Calibri" pitchFamily="34" charset="0"/>
              </a:rPr>
              <a:t>New differencing algorithm for PIC needs to be applied as an experimental product</a:t>
            </a:r>
          </a:p>
          <a:p>
            <a:r>
              <a:rPr lang="en-US" sz="4400" b="1" i="1" dirty="0" smtClean="0">
                <a:latin typeface="Calibri" pitchFamily="34" charset="0"/>
              </a:rPr>
              <a:t>Thank you!</a:t>
            </a:r>
            <a:endParaRPr lang="en-US" sz="4400" b="1" i="1" dirty="0">
              <a:latin typeface="Calibri" pitchFamily="34" charset="0"/>
            </a:endParaRPr>
          </a:p>
          <a:p>
            <a:endParaRPr lang="en-US" sz="3600" dirty="0"/>
          </a:p>
        </p:txBody>
      </p:sp>
      <p:sp>
        <p:nvSpPr>
          <p:cNvPr id="4" name="Date Placeholder 3"/>
          <p:cNvSpPr>
            <a:spLocks noGrp="1"/>
          </p:cNvSpPr>
          <p:nvPr>
            <p:ph type="dt" sz="half" idx="10"/>
          </p:nvPr>
        </p:nvSpPr>
        <p:spPr/>
        <p:txBody>
          <a:bodyPr/>
          <a:lstStyle/>
          <a:p>
            <a:r>
              <a:rPr lang="en-US" smtClean="0"/>
              <a:t>6/9/2016</a:t>
            </a:r>
            <a:endParaRPr lang="en-US"/>
          </a:p>
        </p:txBody>
      </p:sp>
      <p:sp>
        <p:nvSpPr>
          <p:cNvPr id="5" name="Footer Placeholder 4"/>
          <p:cNvSpPr>
            <a:spLocks noGrp="1"/>
          </p:cNvSpPr>
          <p:nvPr>
            <p:ph type="ftr" sz="quarter" idx="11"/>
          </p:nvPr>
        </p:nvSpPr>
        <p:spPr/>
        <p:txBody>
          <a:bodyPr/>
          <a:lstStyle/>
          <a:p>
            <a:r>
              <a:rPr lang="en-US" smtClean="0"/>
              <a:t>Balch et al. Bigelow Laboratory</a:t>
            </a:r>
            <a:endParaRPr lang="en-US"/>
          </a:p>
        </p:txBody>
      </p:sp>
    </p:spTree>
    <p:custDataLst>
      <p:tags r:id="rId1"/>
    </p:custDataLst>
    <p:extLst>
      <p:ext uri="{BB962C8B-B14F-4D97-AF65-F5344CB8AC3E}">
        <p14:creationId xmlns:p14="http://schemas.microsoft.com/office/powerpoint/2010/main" val="2639973013"/>
      </p:ext>
    </p:extLst>
  </p:cSld>
  <p:clrMapOvr>
    <a:masterClrMapping/>
  </p:clrMapOvr>
  <mc:AlternateContent xmlns:mc="http://schemas.openxmlformats.org/markup-compatibility/2006" xmlns:p14="http://schemas.microsoft.com/office/powerpoint/2010/main">
    <mc:Choice Requires="p14">
      <p:transition spd="slow" p14:dur="2000" advTm="48252"/>
    </mc:Choice>
    <mc:Fallback xmlns="">
      <p:transition spd="slow" advTm="4825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 by VIIRS and MODIS</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157504" y="1228899"/>
            <a:ext cx="6311482" cy="4746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e Placeholder 3"/>
          <p:cNvSpPr>
            <a:spLocks noGrp="1"/>
          </p:cNvSpPr>
          <p:nvPr>
            <p:ph type="dt" sz="half" idx="10"/>
          </p:nvPr>
        </p:nvSpPr>
        <p:spPr/>
        <p:txBody>
          <a:bodyPr/>
          <a:lstStyle/>
          <a:p>
            <a:r>
              <a:rPr lang="en-US" smtClean="0"/>
              <a:t>6/9/2016</a:t>
            </a:r>
            <a:endParaRPr lang="en-US"/>
          </a:p>
        </p:txBody>
      </p:sp>
      <p:sp>
        <p:nvSpPr>
          <p:cNvPr id="3" name="Footer Placeholder 2"/>
          <p:cNvSpPr>
            <a:spLocks noGrp="1"/>
          </p:cNvSpPr>
          <p:nvPr>
            <p:ph type="ftr" sz="quarter" idx="11"/>
          </p:nvPr>
        </p:nvSpPr>
        <p:spPr/>
        <p:txBody>
          <a:bodyPr/>
          <a:lstStyle/>
          <a:p>
            <a:r>
              <a:rPr lang="en-US" smtClean="0"/>
              <a:t>Balch et al. Bigelow Laboratory</a:t>
            </a:r>
            <a:endParaRPr lang="en-US"/>
          </a:p>
        </p:txBody>
      </p:sp>
    </p:spTree>
    <p:extLst>
      <p:ext uri="{BB962C8B-B14F-4D97-AF65-F5344CB8AC3E}">
        <p14:creationId xmlns:p14="http://schemas.microsoft.com/office/powerpoint/2010/main" val="3822534835"/>
      </p:ext>
    </p:extLst>
  </p:cSld>
  <p:clrMapOvr>
    <a:masterClrMapping/>
  </p:clrMapOvr>
  <mc:AlternateContent xmlns:mc="http://schemas.openxmlformats.org/markup-compatibility/2006" xmlns:p14="http://schemas.microsoft.com/office/powerpoint/2010/main">
    <mc:Choice Requires="p14">
      <p:transition spd="slow" p14:dur="2000" advTm="89034"/>
    </mc:Choice>
    <mc:Fallback xmlns="">
      <p:transition spd="slow" advTm="89034"/>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Acknowledgments</a:t>
            </a:r>
            <a:endParaRPr lang="en-US" dirty="0"/>
          </a:p>
        </p:txBody>
      </p:sp>
      <p:sp>
        <p:nvSpPr>
          <p:cNvPr id="3" name="Content Placeholder 2"/>
          <p:cNvSpPr>
            <a:spLocks noGrp="1"/>
          </p:cNvSpPr>
          <p:nvPr>
            <p:ph idx="1"/>
          </p:nvPr>
        </p:nvSpPr>
        <p:spPr/>
        <p:txBody>
          <a:bodyPr/>
          <a:lstStyle/>
          <a:p>
            <a:r>
              <a:rPr lang="en-US" dirty="0" smtClean="0"/>
              <a:t>A. Wyeth, Bigelow Laboratory- </a:t>
            </a:r>
          </a:p>
          <a:p>
            <a:pPr marL="0" indent="0">
              <a:buNone/>
            </a:pPr>
            <a:r>
              <a:rPr lang="en-US" dirty="0"/>
              <a:t> </a:t>
            </a:r>
            <a:r>
              <a:rPr lang="en-US" dirty="0" smtClean="0"/>
              <a:t>         AMT24 SEMs</a:t>
            </a:r>
          </a:p>
          <a:p>
            <a:r>
              <a:rPr lang="en-US" dirty="0" smtClean="0"/>
              <a:t>Atlantic Meridional Transect </a:t>
            </a:r>
          </a:p>
          <a:p>
            <a:r>
              <a:rPr lang="en-US" dirty="0" smtClean="0"/>
              <a:t>Phil Boyd, Univ. Tasmania- </a:t>
            </a:r>
          </a:p>
          <a:p>
            <a:pPr marL="0" indent="0">
              <a:buNone/>
            </a:pPr>
            <a:r>
              <a:rPr lang="en-US" dirty="0"/>
              <a:t> </a:t>
            </a:r>
            <a:r>
              <a:rPr lang="en-US" dirty="0" smtClean="0"/>
              <a:t>         </a:t>
            </a:r>
            <a:r>
              <a:rPr lang="en-US" i="1" dirty="0" smtClean="0"/>
              <a:t>R/V </a:t>
            </a:r>
            <a:r>
              <a:rPr lang="en-US" i="1" dirty="0" err="1" smtClean="0"/>
              <a:t>Tangaroa</a:t>
            </a:r>
            <a:r>
              <a:rPr lang="en-US" dirty="0" smtClean="0"/>
              <a:t> 1109</a:t>
            </a:r>
          </a:p>
          <a:p>
            <a:r>
              <a:rPr lang="en-US" dirty="0" smtClean="0"/>
              <a:t>NASA- Funding, cruises</a:t>
            </a:r>
          </a:p>
          <a:p>
            <a:r>
              <a:rPr lang="en-US" dirty="0" smtClean="0"/>
              <a:t>NSF- Funding, cruises</a:t>
            </a:r>
            <a:endParaRPr lang="en-US" dirty="0"/>
          </a:p>
        </p:txBody>
      </p:sp>
      <p:pic>
        <p:nvPicPr>
          <p:cNvPr id="205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90670" y="1124262"/>
            <a:ext cx="1993566" cy="1721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10465" y="2878554"/>
            <a:ext cx="1839601" cy="1839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08694" y="4796853"/>
            <a:ext cx="1964760" cy="1663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e Placeholder 3"/>
          <p:cNvSpPr>
            <a:spLocks noGrp="1"/>
          </p:cNvSpPr>
          <p:nvPr>
            <p:ph type="dt" sz="half" idx="10"/>
          </p:nvPr>
        </p:nvSpPr>
        <p:spPr/>
        <p:txBody>
          <a:bodyPr/>
          <a:lstStyle/>
          <a:p>
            <a:r>
              <a:rPr lang="en-US" smtClean="0"/>
              <a:t>6/9/2016</a:t>
            </a:r>
            <a:endParaRPr lang="en-US"/>
          </a:p>
        </p:txBody>
      </p:sp>
      <p:sp>
        <p:nvSpPr>
          <p:cNvPr id="5" name="Footer Placeholder 4"/>
          <p:cNvSpPr>
            <a:spLocks noGrp="1"/>
          </p:cNvSpPr>
          <p:nvPr>
            <p:ph type="ftr" sz="quarter" idx="11"/>
          </p:nvPr>
        </p:nvSpPr>
        <p:spPr/>
        <p:txBody>
          <a:bodyPr/>
          <a:lstStyle/>
          <a:p>
            <a:r>
              <a:rPr lang="en-US" smtClean="0"/>
              <a:t>Balch et al. Bigelow Laboratory</a:t>
            </a:r>
            <a:endParaRPr lang="en-US"/>
          </a:p>
        </p:txBody>
      </p:sp>
    </p:spTree>
    <p:extLst>
      <p:ext uri="{BB962C8B-B14F-4D97-AF65-F5344CB8AC3E}">
        <p14:creationId xmlns:p14="http://schemas.microsoft.com/office/powerpoint/2010/main" val="2078012942"/>
      </p:ext>
    </p:extLst>
  </p:cSld>
  <p:clrMapOvr>
    <a:masterClrMapping/>
  </p:clrMapOvr>
  <mc:AlternateContent xmlns:mc="http://schemas.openxmlformats.org/markup-compatibility/2006" xmlns:p14="http://schemas.microsoft.com/office/powerpoint/2010/main">
    <mc:Choice Requires="p14">
      <p:transition spd="slow" p14:dur="2000" advTm="1646"/>
    </mc:Choice>
    <mc:Fallback xmlns="">
      <p:transition spd="slow" advTm="1646"/>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6/9/2016</a:t>
            </a:r>
            <a:endParaRPr lang="en-US"/>
          </a:p>
        </p:txBody>
      </p:sp>
      <p:sp>
        <p:nvSpPr>
          <p:cNvPr id="3" name="Footer Placeholder 2"/>
          <p:cNvSpPr>
            <a:spLocks noGrp="1"/>
          </p:cNvSpPr>
          <p:nvPr>
            <p:ph type="ftr" sz="quarter" idx="11"/>
          </p:nvPr>
        </p:nvSpPr>
        <p:spPr/>
        <p:txBody>
          <a:bodyPr/>
          <a:lstStyle/>
          <a:p>
            <a:r>
              <a:rPr lang="en-US" smtClean="0"/>
              <a:t>Balch et al. Bigelow Laboratory</a:t>
            </a:r>
            <a:endParaRPr lang="en-US"/>
          </a:p>
        </p:txBody>
      </p:sp>
    </p:spTree>
    <p:extLst>
      <p:ext uri="{BB962C8B-B14F-4D97-AF65-F5344CB8AC3E}">
        <p14:creationId xmlns:p14="http://schemas.microsoft.com/office/powerpoint/2010/main" val="175385585"/>
      </p:ext>
    </p:extLst>
  </p:cSld>
  <p:clrMapOvr>
    <a:masterClrMapping/>
  </p:clrMapOvr>
  <mc:AlternateContent xmlns:mc="http://schemas.openxmlformats.org/markup-compatibility/2006" xmlns:p14="http://schemas.microsoft.com/office/powerpoint/2010/main">
    <mc:Choice Requires="p14">
      <p:transition spd="slow" p14:dur="2000" advTm="5706"/>
    </mc:Choice>
    <mc:Fallback xmlns="">
      <p:transition spd="slow" advTm="5706"/>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Vignette #4: Using MISR to estimate PIC</a:t>
            </a:r>
            <a:endParaRPr lang="en-US" dirty="0"/>
          </a:p>
        </p:txBody>
      </p:sp>
      <p:sp>
        <p:nvSpPr>
          <p:cNvPr id="3" name="Content Placeholder 2"/>
          <p:cNvSpPr>
            <a:spLocks noGrp="1"/>
          </p:cNvSpPr>
          <p:nvPr>
            <p:ph idx="1"/>
          </p:nvPr>
        </p:nvSpPr>
        <p:spPr/>
        <p:txBody>
          <a:bodyPr/>
          <a:lstStyle/>
          <a:p>
            <a:r>
              <a:rPr lang="en-US" dirty="0" smtClean="0"/>
              <a:t>Using MODIS Atmospheric correction</a:t>
            </a:r>
          </a:p>
          <a:p>
            <a:r>
              <a:rPr lang="en-US" dirty="0" smtClean="0"/>
              <a:t>Propagated </a:t>
            </a:r>
            <a:r>
              <a:rPr lang="en-US" dirty="0"/>
              <a:t>to MISR </a:t>
            </a:r>
            <a:r>
              <a:rPr lang="en-US" dirty="0" err="1"/>
              <a:t>nLw</a:t>
            </a:r>
            <a:r>
              <a:rPr lang="en-US" dirty="0"/>
              <a:t> (NADIR only) </a:t>
            </a:r>
            <a:endParaRPr lang="en-US" dirty="0" smtClean="0"/>
          </a:p>
          <a:p>
            <a:r>
              <a:rPr lang="en-US" dirty="0" smtClean="0"/>
              <a:t>Apply </a:t>
            </a:r>
            <a:r>
              <a:rPr lang="en-US" dirty="0"/>
              <a:t>to 2-band PIC </a:t>
            </a:r>
            <a:r>
              <a:rPr lang="en-US" dirty="0" err="1"/>
              <a:t>algo</a:t>
            </a:r>
            <a:r>
              <a:rPr lang="en-US" dirty="0"/>
              <a:t>.  </a:t>
            </a:r>
            <a:endParaRPr lang="en-US" dirty="0" smtClean="0"/>
          </a:p>
          <a:p>
            <a:r>
              <a:rPr lang="en-US" dirty="0" smtClean="0"/>
              <a:t>Higher resolution (275m)</a:t>
            </a:r>
            <a:endParaRPr lang="en-US" dirty="0"/>
          </a:p>
        </p:txBody>
      </p:sp>
      <p:sp>
        <p:nvSpPr>
          <p:cNvPr id="4" name="Date Placeholder 3"/>
          <p:cNvSpPr>
            <a:spLocks noGrp="1"/>
          </p:cNvSpPr>
          <p:nvPr>
            <p:ph type="dt" sz="half" idx="10"/>
          </p:nvPr>
        </p:nvSpPr>
        <p:spPr/>
        <p:txBody>
          <a:bodyPr/>
          <a:lstStyle/>
          <a:p>
            <a:r>
              <a:rPr lang="en-US" smtClean="0"/>
              <a:t>6/9/2016</a:t>
            </a:r>
            <a:endParaRPr lang="en-US"/>
          </a:p>
        </p:txBody>
      </p:sp>
      <p:sp>
        <p:nvSpPr>
          <p:cNvPr id="5" name="Footer Placeholder 4"/>
          <p:cNvSpPr>
            <a:spLocks noGrp="1"/>
          </p:cNvSpPr>
          <p:nvPr>
            <p:ph type="ftr" sz="quarter" idx="11"/>
          </p:nvPr>
        </p:nvSpPr>
        <p:spPr/>
        <p:txBody>
          <a:bodyPr/>
          <a:lstStyle/>
          <a:p>
            <a:r>
              <a:rPr lang="en-US" smtClean="0"/>
              <a:t>Balch et al. Bigelow Laboratory</a:t>
            </a:r>
            <a:endParaRPr lang="en-US"/>
          </a:p>
        </p:txBody>
      </p:sp>
    </p:spTree>
    <p:extLst>
      <p:ext uri="{BB962C8B-B14F-4D97-AF65-F5344CB8AC3E}">
        <p14:creationId xmlns:p14="http://schemas.microsoft.com/office/powerpoint/2010/main" val="1871273277"/>
      </p:ext>
    </p:extLst>
  </p:cSld>
  <p:clrMapOvr>
    <a:masterClrMapping/>
  </p:clrMapOvr>
  <mc:AlternateContent xmlns:mc="http://schemas.openxmlformats.org/markup-compatibility/2006" xmlns:p14="http://schemas.microsoft.com/office/powerpoint/2010/main">
    <mc:Choice Requires="p14">
      <p:transition spd="slow" p14:dur="2000" advTm="87075"/>
    </mc:Choice>
    <mc:Fallback xmlns="">
      <p:transition spd="slow" advTm="87075"/>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14400" y="381000"/>
            <a:ext cx="2092326" cy="400110"/>
          </a:xfrm>
          <a:prstGeom prst="rect">
            <a:avLst/>
          </a:prstGeom>
          <a:noFill/>
        </p:spPr>
        <p:txBody>
          <a:bodyPr wrap="square" rtlCol="0">
            <a:spAutoFit/>
          </a:bodyPr>
          <a:lstStyle/>
          <a:p>
            <a:pPr algn="ctr" defTabSz="3657600"/>
            <a:r>
              <a:rPr lang="en-US" sz="2000" dirty="0" smtClean="0">
                <a:solidFill>
                  <a:prstClr val="black"/>
                </a:solidFill>
                <a:latin typeface="Arial" panose="020B0604020202020204" pitchFamily="34" charset="0"/>
                <a:cs typeface="Arial" panose="020B0604020202020204" pitchFamily="34" charset="0"/>
              </a:rPr>
              <a:t>MISR 446nm</a:t>
            </a:r>
            <a:endParaRPr lang="en-US" sz="2000" dirty="0">
              <a:solidFill>
                <a:prstClr val="black"/>
              </a:solidFill>
              <a:latin typeface="Arial" panose="020B0604020202020204" pitchFamily="34" charset="0"/>
              <a:cs typeface="Arial" panose="020B0604020202020204" pitchFamily="34" charset="0"/>
            </a:endParaRPr>
          </a:p>
        </p:txBody>
      </p:sp>
      <p:pic>
        <p:nvPicPr>
          <p:cNvPr id="512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838200"/>
            <a:ext cx="3872632" cy="2828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39793" y="838200"/>
            <a:ext cx="3796194"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28600" y="4343400"/>
            <a:ext cx="8382000" cy="1077218"/>
          </a:xfrm>
          <a:prstGeom prst="rect">
            <a:avLst/>
          </a:prstGeom>
          <a:noFill/>
        </p:spPr>
        <p:txBody>
          <a:bodyPr wrap="square" rtlCol="0">
            <a:spAutoFit/>
          </a:bodyPr>
          <a:lstStyle/>
          <a:p>
            <a:pPr algn="ctr"/>
            <a:r>
              <a:rPr lang="en-US" sz="3200" dirty="0" smtClean="0"/>
              <a:t>MISR L</a:t>
            </a:r>
            <a:r>
              <a:rPr lang="en-US" sz="3200" baseline="-25000" dirty="0" smtClean="0"/>
              <a:t>T</a:t>
            </a:r>
            <a:r>
              <a:rPr lang="en-US" sz="3200" dirty="0" smtClean="0"/>
              <a:t> from </a:t>
            </a:r>
            <a:r>
              <a:rPr lang="en-US" sz="3200" dirty="0"/>
              <a:t>September 2014 </a:t>
            </a:r>
            <a:r>
              <a:rPr lang="en-US" sz="3200" dirty="0" smtClean="0"/>
              <a:t>in the Bering Sea (a) 446 nm; (b) 558 nm (Nadir TOA)</a:t>
            </a:r>
            <a:endParaRPr lang="en-US" sz="3200" dirty="0"/>
          </a:p>
        </p:txBody>
      </p:sp>
      <p:sp>
        <p:nvSpPr>
          <p:cNvPr id="2" name="TextBox 1"/>
          <p:cNvSpPr txBox="1"/>
          <p:nvPr/>
        </p:nvSpPr>
        <p:spPr>
          <a:xfrm>
            <a:off x="698046" y="958334"/>
            <a:ext cx="295274" cy="369332"/>
          </a:xfrm>
          <a:prstGeom prst="rect">
            <a:avLst/>
          </a:prstGeom>
          <a:noFill/>
        </p:spPr>
        <p:txBody>
          <a:bodyPr wrap="none" rtlCol="0">
            <a:spAutoFit/>
          </a:bodyPr>
          <a:lstStyle/>
          <a:p>
            <a:r>
              <a:rPr lang="en-US" dirty="0" smtClean="0"/>
              <a:t>a</a:t>
            </a:r>
            <a:endParaRPr lang="en-US" dirty="0"/>
          </a:p>
        </p:txBody>
      </p:sp>
      <p:sp>
        <p:nvSpPr>
          <p:cNvPr id="7" name="TextBox 6"/>
          <p:cNvSpPr txBox="1"/>
          <p:nvPr/>
        </p:nvSpPr>
        <p:spPr>
          <a:xfrm>
            <a:off x="5105400" y="958334"/>
            <a:ext cx="306494" cy="369332"/>
          </a:xfrm>
          <a:prstGeom prst="rect">
            <a:avLst/>
          </a:prstGeom>
          <a:noFill/>
        </p:spPr>
        <p:txBody>
          <a:bodyPr wrap="none" rtlCol="0">
            <a:spAutoFit/>
          </a:bodyPr>
          <a:lstStyle/>
          <a:p>
            <a:r>
              <a:rPr lang="en-US" dirty="0"/>
              <a:t>b</a:t>
            </a:r>
          </a:p>
        </p:txBody>
      </p:sp>
      <p:sp>
        <p:nvSpPr>
          <p:cNvPr id="8" name="TextBox 7"/>
          <p:cNvSpPr txBox="1"/>
          <p:nvPr/>
        </p:nvSpPr>
        <p:spPr>
          <a:xfrm>
            <a:off x="5562600" y="381000"/>
            <a:ext cx="2092326" cy="400110"/>
          </a:xfrm>
          <a:prstGeom prst="rect">
            <a:avLst/>
          </a:prstGeom>
          <a:noFill/>
        </p:spPr>
        <p:txBody>
          <a:bodyPr wrap="square" rtlCol="0">
            <a:spAutoFit/>
          </a:bodyPr>
          <a:lstStyle/>
          <a:p>
            <a:pPr algn="ctr" defTabSz="3657600"/>
            <a:r>
              <a:rPr lang="en-US" sz="2000" dirty="0" smtClean="0">
                <a:solidFill>
                  <a:prstClr val="black"/>
                </a:solidFill>
                <a:latin typeface="Arial" panose="020B0604020202020204" pitchFamily="34" charset="0"/>
                <a:cs typeface="Arial" panose="020B0604020202020204" pitchFamily="34" charset="0"/>
              </a:rPr>
              <a:t>MISR 558nm</a:t>
            </a:r>
            <a:endParaRPr lang="en-US" sz="2000" dirty="0">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6640082" y="6366617"/>
            <a:ext cx="2176173" cy="369332"/>
          </a:xfrm>
          <a:prstGeom prst="rect">
            <a:avLst/>
          </a:prstGeom>
          <a:noFill/>
        </p:spPr>
        <p:txBody>
          <a:bodyPr wrap="none" rtlCol="0">
            <a:spAutoFit/>
          </a:bodyPr>
          <a:lstStyle/>
          <a:p>
            <a:r>
              <a:rPr lang="en-US" dirty="0" smtClean="0"/>
              <a:t>Hopkins et al. in prep</a:t>
            </a:r>
            <a:endParaRPr lang="en-US" dirty="0"/>
          </a:p>
        </p:txBody>
      </p:sp>
    </p:spTree>
    <p:extLst>
      <p:ext uri="{BB962C8B-B14F-4D97-AF65-F5344CB8AC3E}">
        <p14:creationId xmlns:p14="http://schemas.microsoft.com/office/powerpoint/2010/main" val="780642866"/>
      </p:ext>
    </p:extLst>
  </p:cSld>
  <p:clrMapOvr>
    <a:masterClrMapping/>
  </p:clrMapOvr>
  <mc:AlternateContent xmlns:mc="http://schemas.openxmlformats.org/markup-compatibility/2006" xmlns:p14="http://schemas.microsoft.com/office/powerpoint/2010/main">
    <mc:Choice Requires="p14">
      <p:transition spd="slow" p14:dur="2000" advTm="17354"/>
    </mc:Choice>
    <mc:Fallback xmlns="">
      <p:transition spd="slow" advTm="17354"/>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4330" y="4953000"/>
            <a:ext cx="8382000" cy="1200329"/>
          </a:xfrm>
          <a:prstGeom prst="rect">
            <a:avLst/>
          </a:prstGeom>
          <a:noFill/>
        </p:spPr>
        <p:txBody>
          <a:bodyPr wrap="square" rtlCol="0">
            <a:spAutoFit/>
          </a:bodyPr>
          <a:lstStyle/>
          <a:p>
            <a:pPr algn="ctr"/>
            <a:r>
              <a:rPr lang="en-US" sz="2400" dirty="0" smtClean="0"/>
              <a:t>(a) MODIS PIC from </a:t>
            </a:r>
            <a:r>
              <a:rPr lang="en-US" sz="2400" dirty="0"/>
              <a:t>September 2014 </a:t>
            </a:r>
            <a:r>
              <a:rPr lang="en-US" sz="2400" dirty="0" smtClean="0"/>
              <a:t>in the Bering Sea (b) MISR PIC derived using </a:t>
            </a:r>
            <a:r>
              <a:rPr lang="en-US" sz="2400" u="sng" dirty="0" smtClean="0"/>
              <a:t>co-located MODIS atmospheric correction parameters</a:t>
            </a:r>
            <a:endParaRPr lang="en-US" sz="2400" u="sng" dirty="0"/>
          </a:p>
        </p:txBody>
      </p:sp>
      <p:pic>
        <p:nvPicPr>
          <p:cNvPr id="614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9173" y="1277336"/>
            <a:ext cx="4416157" cy="3311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00902" y="1302696"/>
            <a:ext cx="4436270" cy="3260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74674" y="1415534"/>
            <a:ext cx="295274" cy="369332"/>
          </a:xfrm>
          <a:prstGeom prst="rect">
            <a:avLst/>
          </a:prstGeom>
          <a:noFill/>
        </p:spPr>
        <p:txBody>
          <a:bodyPr wrap="none" rtlCol="0">
            <a:spAutoFit/>
          </a:bodyPr>
          <a:lstStyle/>
          <a:p>
            <a:r>
              <a:rPr lang="en-US" dirty="0" smtClean="0"/>
              <a:t>a</a:t>
            </a:r>
            <a:endParaRPr lang="en-US" dirty="0"/>
          </a:p>
        </p:txBody>
      </p:sp>
      <p:sp>
        <p:nvSpPr>
          <p:cNvPr id="11" name="TextBox 10"/>
          <p:cNvSpPr txBox="1"/>
          <p:nvPr/>
        </p:nvSpPr>
        <p:spPr>
          <a:xfrm>
            <a:off x="4953000" y="1415534"/>
            <a:ext cx="306494" cy="369332"/>
          </a:xfrm>
          <a:prstGeom prst="rect">
            <a:avLst/>
          </a:prstGeom>
          <a:noFill/>
        </p:spPr>
        <p:txBody>
          <a:bodyPr wrap="none" rtlCol="0">
            <a:spAutoFit/>
          </a:bodyPr>
          <a:lstStyle/>
          <a:p>
            <a:r>
              <a:rPr lang="en-US" dirty="0" smtClean="0"/>
              <a:t>b</a:t>
            </a:r>
            <a:endParaRPr lang="en-US" dirty="0"/>
          </a:p>
        </p:txBody>
      </p:sp>
      <p:sp>
        <p:nvSpPr>
          <p:cNvPr id="8" name="TextBox 7"/>
          <p:cNvSpPr txBox="1"/>
          <p:nvPr/>
        </p:nvSpPr>
        <p:spPr>
          <a:xfrm>
            <a:off x="5629275" y="523875"/>
            <a:ext cx="1990725" cy="707886"/>
          </a:xfrm>
          <a:prstGeom prst="rect">
            <a:avLst/>
          </a:prstGeom>
          <a:noFill/>
        </p:spPr>
        <p:txBody>
          <a:bodyPr wrap="square" rtlCol="0">
            <a:spAutoFit/>
          </a:bodyPr>
          <a:lstStyle/>
          <a:p>
            <a:pPr algn="ctr" defTabSz="3657600"/>
            <a:r>
              <a:rPr lang="en-US" sz="2000" dirty="0" smtClean="0">
                <a:solidFill>
                  <a:prstClr val="black"/>
                </a:solidFill>
                <a:latin typeface="Arial" panose="020B0604020202020204" pitchFamily="34" charset="0"/>
                <a:cs typeface="Arial" panose="020B0604020202020204" pitchFamily="34" charset="0"/>
              </a:rPr>
              <a:t>MISR</a:t>
            </a:r>
          </a:p>
          <a:p>
            <a:pPr algn="ctr" defTabSz="3657600"/>
            <a:r>
              <a:rPr lang="en-US" sz="2000" dirty="0" smtClean="0">
                <a:solidFill>
                  <a:prstClr val="black"/>
                </a:solidFill>
                <a:latin typeface="Arial" panose="020B0604020202020204" pitchFamily="34" charset="0"/>
                <a:cs typeface="Arial" panose="020B0604020202020204" pitchFamily="34" charset="0"/>
              </a:rPr>
              <a:t>275m resolution</a:t>
            </a:r>
            <a:endParaRPr lang="en-US" sz="2000" dirty="0">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1257300" y="495300"/>
            <a:ext cx="1924050" cy="707886"/>
          </a:xfrm>
          <a:prstGeom prst="rect">
            <a:avLst/>
          </a:prstGeom>
          <a:noFill/>
        </p:spPr>
        <p:txBody>
          <a:bodyPr wrap="square" rtlCol="0">
            <a:spAutoFit/>
          </a:bodyPr>
          <a:lstStyle/>
          <a:p>
            <a:pPr algn="ctr" defTabSz="3657600"/>
            <a:r>
              <a:rPr lang="en-US" sz="2000" dirty="0" smtClean="0">
                <a:solidFill>
                  <a:prstClr val="black"/>
                </a:solidFill>
                <a:latin typeface="Arial" panose="020B0604020202020204" pitchFamily="34" charset="0"/>
                <a:cs typeface="Arial" panose="020B0604020202020204" pitchFamily="34" charset="0"/>
              </a:rPr>
              <a:t>MODIS </a:t>
            </a:r>
          </a:p>
          <a:p>
            <a:pPr algn="ctr" defTabSz="3657600"/>
            <a:r>
              <a:rPr lang="en-US" sz="2000" dirty="0" smtClean="0">
                <a:solidFill>
                  <a:prstClr val="black"/>
                </a:solidFill>
                <a:latin typeface="Arial" panose="020B0604020202020204" pitchFamily="34" charset="0"/>
                <a:cs typeface="Arial" panose="020B0604020202020204" pitchFamily="34" charset="0"/>
              </a:rPr>
              <a:t>1km resolution</a:t>
            </a:r>
            <a:endParaRPr lang="en-US" sz="2000" dirty="0">
              <a:solidFill>
                <a:prstClr val="black"/>
              </a:solidFill>
              <a:latin typeface="Arial" panose="020B0604020202020204" pitchFamily="34" charset="0"/>
              <a:cs typeface="Arial" panose="020B0604020202020204" pitchFamily="34" charset="0"/>
            </a:endParaRPr>
          </a:p>
        </p:txBody>
      </p:sp>
      <p:sp>
        <p:nvSpPr>
          <p:cNvPr id="10" name="TextBox 9"/>
          <p:cNvSpPr txBox="1"/>
          <p:nvPr/>
        </p:nvSpPr>
        <p:spPr>
          <a:xfrm>
            <a:off x="6640082" y="6366617"/>
            <a:ext cx="2176173" cy="369332"/>
          </a:xfrm>
          <a:prstGeom prst="rect">
            <a:avLst/>
          </a:prstGeom>
          <a:noFill/>
        </p:spPr>
        <p:txBody>
          <a:bodyPr wrap="none" rtlCol="0">
            <a:spAutoFit/>
          </a:bodyPr>
          <a:lstStyle/>
          <a:p>
            <a:r>
              <a:rPr lang="en-US" dirty="0" smtClean="0"/>
              <a:t>Hopkins et al. in prep</a:t>
            </a:r>
            <a:endParaRPr lang="en-US" dirty="0"/>
          </a:p>
        </p:txBody>
      </p:sp>
    </p:spTree>
    <p:extLst>
      <p:ext uri="{BB962C8B-B14F-4D97-AF65-F5344CB8AC3E}">
        <p14:creationId xmlns:p14="http://schemas.microsoft.com/office/powerpoint/2010/main" val="1332618151"/>
      </p:ext>
    </p:extLst>
  </p:cSld>
  <p:clrMapOvr>
    <a:masterClrMapping/>
  </p:clrMapOvr>
  <mc:AlternateContent xmlns:mc="http://schemas.openxmlformats.org/markup-compatibility/2006" xmlns:p14="http://schemas.microsoft.com/office/powerpoint/2010/main">
    <mc:Choice Requires="p14">
      <p:transition spd="slow" p14:dur="2000" advTm="30988"/>
    </mc:Choice>
    <mc:Fallback xmlns="">
      <p:transition spd="slow" advTm="30988"/>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4330" y="4953000"/>
            <a:ext cx="8382000" cy="1384995"/>
          </a:xfrm>
          <a:prstGeom prst="rect">
            <a:avLst/>
          </a:prstGeom>
          <a:noFill/>
        </p:spPr>
        <p:txBody>
          <a:bodyPr wrap="square" rtlCol="0">
            <a:spAutoFit/>
          </a:bodyPr>
          <a:lstStyle/>
          <a:p>
            <a:pPr algn="ctr"/>
            <a:r>
              <a:rPr lang="en-US" sz="2800" dirty="0" smtClean="0"/>
              <a:t>Detail from boxed area in previous figure (a) 1 km MODIS PIC pixels (b) 275 m MISR PIC pixels (line is boundary of MISR “blocks”)</a:t>
            </a:r>
            <a:endParaRPr lang="en-US" sz="2800" dirty="0"/>
          </a:p>
        </p:txBody>
      </p:sp>
      <p:pic>
        <p:nvPicPr>
          <p:cNvPr id="717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01447" y="1066799"/>
            <a:ext cx="4169066" cy="3286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8600" y="1066800"/>
            <a:ext cx="4158745"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96747" y="1154803"/>
            <a:ext cx="295274" cy="369332"/>
          </a:xfrm>
          <a:prstGeom prst="rect">
            <a:avLst/>
          </a:prstGeom>
          <a:noFill/>
        </p:spPr>
        <p:txBody>
          <a:bodyPr wrap="none" rtlCol="0">
            <a:spAutoFit/>
          </a:bodyPr>
          <a:lstStyle/>
          <a:p>
            <a:r>
              <a:rPr lang="en-US" dirty="0" smtClean="0">
                <a:solidFill>
                  <a:schemeClr val="bg1"/>
                </a:solidFill>
              </a:rPr>
              <a:t>a</a:t>
            </a:r>
            <a:endParaRPr lang="en-US" dirty="0">
              <a:solidFill>
                <a:schemeClr val="bg1"/>
              </a:solidFill>
            </a:endParaRPr>
          </a:p>
        </p:txBody>
      </p:sp>
      <p:sp>
        <p:nvSpPr>
          <p:cNvPr id="12" name="TextBox 11"/>
          <p:cNvSpPr txBox="1"/>
          <p:nvPr/>
        </p:nvSpPr>
        <p:spPr>
          <a:xfrm>
            <a:off x="4954694" y="1154803"/>
            <a:ext cx="306494" cy="369332"/>
          </a:xfrm>
          <a:prstGeom prst="rect">
            <a:avLst/>
          </a:prstGeom>
          <a:noFill/>
        </p:spPr>
        <p:txBody>
          <a:bodyPr wrap="none" rtlCol="0">
            <a:spAutoFit/>
          </a:bodyPr>
          <a:lstStyle/>
          <a:p>
            <a:r>
              <a:rPr lang="en-US" dirty="0" smtClean="0">
                <a:solidFill>
                  <a:schemeClr val="bg1"/>
                </a:solidFill>
              </a:rPr>
              <a:t>b</a:t>
            </a:r>
            <a:endParaRPr lang="en-US" dirty="0">
              <a:solidFill>
                <a:schemeClr val="bg1"/>
              </a:solidFill>
            </a:endParaRPr>
          </a:p>
        </p:txBody>
      </p:sp>
      <p:sp>
        <p:nvSpPr>
          <p:cNvPr id="9" name="TextBox 8"/>
          <p:cNvSpPr txBox="1"/>
          <p:nvPr/>
        </p:nvSpPr>
        <p:spPr>
          <a:xfrm>
            <a:off x="6640082" y="6366617"/>
            <a:ext cx="2176173" cy="369332"/>
          </a:xfrm>
          <a:prstGeom prst="rect">
            <a:avLst/>
          </a:prstGeom>
          <a:noFill/>
        </p:spPr>
        <p:txBody>
          <a:bodyPr wrap="none" rtlCol="0">
            <a:spAutoFit/>
          </a:bodyPr>
          <a:lstStyle/>
          <a:p>
            <a:r>
              <a:rPr lang="en-US" dirty="0" smtClean="0"/>
              <a:t>Hopkins et al. in prep</a:t>
            </a:r>
            <a:endParaRPr lang="en-US" dirty="0"/>
          </a:p>
        </p:txBody>
      </p:sp>
      <p:sp>
        <p:nvSpPr>
          <p:cNvPr id="10" name="TextBox 9"/>
          <p:cNvSpPr txBox="1"/>
          <p:nvPr/>
        </p:nvSpPr>
        <p:spPr>
          <a:xfrm>
            <a:off x="5591175" y="323850"/>
            <a:ext cx="1990725" cy="707886"/>
          </a:xfrm>
          <a:prstGeom prst="rect">
            <a:avLst/>
          </a:prstGeom>
          <a:noFill/>
        </p:spPr>
        <p:txBody>
          <a:bodyPr wrap="square" rtlCol="0">
            <a:spAutoFit/>
          </a:bodyPr>
          <a:lstStyle/>
          <a:p>
            <a:pPr algn="ctr" defTabSz="3657600"/>
            <a:r>
              <a:rPr lang="en-US" sz="2000" dirty="0" smtClean="0">
                <a:solidFill>
                  <a:prstClr val="black"/>
                </a:solidFill>
                <a:latin typeface="Arial" panose="020B0604020202020204" pitchFamily="34" charset="0"/>
                <a:cs typeface="Arial" panose="020B0604020202020204" pitchFamily="34" charset="0"/>
              </a:rPr>
              <a:t>MISR PIC</a:t>
            </a:r>
          </a:p>
          <a:p>
            <a:pPr algn="ctr" defTabSz="3657600"/>
            <a:r>
              <a:rPr lang="en-US" sz="2000" dirty="0" smtClean="0">
                <a:solidFill>
                  <a:prstClr val="black"/>
                </a:solidFill>
                <a:latin typeface="Arial" panose="020B0604020202020204" pitchFamily="34" charset="0"/>
                <a:cs typeface="Arial" panose="020B0604020202020204" pitchFamily="34" charset="0"/>
              </a:rPr>
              <a:t>275m resolution</a:t>
            </a:r>
            <a:endParaRPr lang="en-US" sz="2000" dirty="0">
              <a:solidFill>
                <a:prstClr val="black"/>
              </a:solidFill>
              <a:latin typeface="Arial" panose="020B0604020202020204" pitchFamily="34" charset="0"/>
              <a:cs typeface="Arial" panose="020B0604020202020204" pitchFamily="34" charset="0"/>
            </a:endParaRPr>
          </a:p>
        </p:txBody>
      </p:sp>
      <p:sp>
        <p:nvSpPr>
          <p:cNvPr id="11" name="TextBox 10"/>
          <p:cNvSpPr txBox="1"/>
          <p:nvPr/>
        </p:nvSpPr>
        <p:spPr>
          <a:xfrm>
            <a:off x="1219200" y="295275"/>
            <a:ext cx="1924050" cy="707886"/>
          </a:xfrm>
          <a:prstGeom prst="rect">
            <a:avLst/>
          </a:prstGeom>
          <a:noFill/>
        </p:spPr>
        <p:txBody>
          <a:bodyPr wrap="square" rtlCol="0">
            <a:spAutoFit/>
          </a:bodyPr>
          <a:lstStyle/>
          <a:p>
            <a:pPr algn="ctr" defTabSz="3657600"/>
            <a:r>
              <a:rPr lang="en-US" sz="2000" dirty="0" smtClean="0">
                <a:solidFill>
                  <a:prstClr val="black"/>
                </a:solidFill>
                <a:latin typeface="Arial" panose="020B0604020202020204" pitchFamily="34" charset="0"/>
                <a:cs typeface="Arial" panose="020B0604020202020204" pitchFamily="34" charset="0"/>
              </a:rPr>
              <a:t>MODIS PIC </a:t>
            </a:r>
          </a:p>
          <a:p>
            <a:pPr algn="ctr" defTabSz="3657600"/>
            <a:r>
              <a:rPr lang="en-US" sz="2000" dirty="0" smtClean="0">
                <a:solidFill>
                  <a:prstClr val="black"/>
                </a:solidFill>
                <a:latin typeface="Arial" panose="020B0604020202020204" pitchFamily="34" charset="0"/>
                <a:cs typeface="Arial" panose="020B0604020202020204" pitchFamily="34" charset="0"/>
              </a:rPr>
              <a:t>1km resolution</a:t>
            </a:r>
            <a:endParaRPr lang="en-US" sz="2000" dirty="0">
              <a:solidFill>
                <a:prstClr val="black"/>
              </a:solidFill>
              <a:latin typeface="Arial" panose="020B0604020202020204" pitchFamily="34" charset="0"/>
              <a:cs typeface="Arial" panose="020B0604020202020204" pitchFamily="34" charset="0"/>
            </a:endParaRPr>
          </a:p>
        </p:txBody>
      </p:sp>
      <p:grpSp>
        <p:nvGrpSpPr>
          <p:cNvPr id="4" name="Group 3"/>
          <p:cNvGrpSpPr/>
          <p:nvPr/>
        </p:nvGrpSpPr>
        <p:grpSpPr>
          <a:xfrm>
            <a:off x="2380343" y="1269999"/>
            <a:ext cx="5486400" cy="1124858"/>
            <a:chOff x="2380343" y="1269999"/>
            <a:chExt cx="5486400" cy="1124858"/>
          </a:xfrm>
        </p:grpSpPr>
        <p:sp>
          <p:nvSpPr>
            <p:cNvPr id="13" name="Rectangle 12"/>
            <p:cNvSpPr/>
            <p:nvPr/>
          </p:nvSpPr>
          <p:spPr>
            <a:xfrm>
              <a:off x="2380343" y="1291771"/>
              <a:ext cx="936172" cy="1103086"/>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930571" y="1269999"/>
              <a:ext cx="936172" cy="1103086"/>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457200" y="1277257"/>
            <a:ext cx="5486400" cy="1082299"/>
            <a:chOff x="457200" y="1277257"/>
            <a:chExt cx="5486400" cy="1082299"/>
          </a:xfrm>
        </p:grpSpPr>
        <p:sp>
          <p:nvSpPr>
            <p:cNvPr id="16" name="Rectangle 15"/>
            <p:cNvSpPr/>
            <p:nvPr/>
          </p:nvSpPr>
          <p:spPr>
            <a:xfrm>
              <a:off x="457200" y="1300012"/>
              <a:ext cx="936172" cy="1059544"/>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007428" y="1277257"/>
              <a:ext cx="936172" cy="1059544"/>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4117121068"/>
      </p:ext>
    </p:extLst>
  </p:cSld>
  <p:clrMapOvr>
    <a:masterClrMapping/>
  </p:clrMapOvr>
  <mc:AlternateContent xmlns:mc="http://schemas.openxmlformats.org/markup-compatibility/2006" xmlns:p14="http://schemas.microsoft.com/office/powerpoint/2010/main">
    <mc:Choice Requires="p14">
      <p:transition spd="slow" p14:dur="2000" advTm="58420"/>
    </mc:Choice>
    <mc:Fallback xmlns="">
      <p:transition spd="slow" advTm="5842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4330" y="4953000"/>
            <a:ext cx="8382000" cy="830997"/>
          </a:xfrm>
          <a:prstGeom prst="rect">
            <a:avLst/>
          </a:prstGeom>
          <a:noFill/>
        </p:spPr>
        <p:txBody>
          <a:bodyPr wrap="square" rtlCol="0">
            <a:spAutoFit/>
          </a:bodyPr>
          <a:lstStyle/>
          <a:p>
            <a:pPr algn="ctr"/>
            <a:r>
              <a:rPr lang="en-US" sz="2400" dirty="0" smtClean="0"/>
              <a:t>Detail from boxed area in previous figure (a) 1 km MODIS PIC pixels (b) 275 m MISR PIC pixels (line is boundary of MISR blocks)</a:t>
            </a:r>
            <a:endParaRPr lang="en-US" sz="2400" dirty="0"/>
          </a:p>
        </p:txBody>
      </p:sp>
      <p:sp>
        <p:nvSpPr>
          <p:cNvPr id="3" name="TextBox 2"/>
          <p:cNvSpPr txBox="1"/>
          <p:nvPr/>
        </p:nvSpPr>
        <p:spPr>
          <a:xfrm>
            <a:off x="296747" y="1154803"/>
            <a:ext cx="295274" cy="369332"/>
          </a:xfrm>
          <a:prstGeom prst="rect">
            <a:avLst/>
          </a:prstGeom>
          <a:noFill/>
        </p:spPr>
        <p:txBody>
          <a:bodyPr wrap="none" rtlCol="0">
            <a:spAutoFit/>
          </a:bodyPr>
          <a:lstStyle/>
          <a:p>
            <a:r>
              <a:rPr lang="en-US" dirty="0" smtClean="0">
                <a:solidFill>
                  <a:schemeClr val="bg1"/>
                </a:solidFill>
              </a:rPr>
              <a:t>a</a:t>
            </a:r>
            <a:endParaRPr lang="en-US" dirty="0">
              <a:solidFill>
                <a:schemeClr val="bg1"/>
              </a:solidFill>
            </a:endParaRPr>
          </a:p>
        </p:txBody>
      </p:sp>
      <p:sp>
        <p:nvSpPr>
          <p:cNvPr id="12" name="TextBox 11"/>
          <p:cNvSpPr txBox="1"/>
          <p:nvPr/>
        </p:nvSpPr>
        <p:spPr>
          <a:xfrm>
            <a:off x="4954694" y="1154803"/>
            <a:ext cx="306494" cy="369332"/>
          </a:xfrm>
          <a:prstGeom prst="rect">
            <a:avLst/>
          </a:prstGeom>
          <a:noFill/>
        </p:spPr>
        <p:txBody>
          <a:bodyPr wrap="none" rtlCol="0">
            <a:spAutoFit/>
          </a:bodyPr>
          <a:lstStyle/>
          <a:p>
            <a:r>
              <a:rPr lang="en-US" dirty="0" smtClean="0">
                <a:solidFill>
                  <a:schemeClr val="bg1"/>
                </a:solidFill>
              </a:rPr>
              <a:t>b</a:t>
            </a:r>
            <a:endParaRPr lang="en-US" dirty="0">
              <a:solidFill>
                <a:schemeClr val="bg1"/>
              </a:solidFill>
            </a:endParaRPr>
          </a:p>
        </p:txBody>
      </p:sp>
      <p:sp>
        <p:nvSpPr>
          <p:cNvPr id="9" name="TextBox 8"/>
          <p:cNvSpPr txBox="1"/>
          <p:nvPr/>
        </p:nvSpPr>
        <p:spPr>
          <a:xfrm>
            <a:off x="6640082" y="6366617"/>
            <a:ext cx="2176173" cy="369332"/>
          </a:xfrm>
          <a:prstGeom prst="rect">
            <a:avLst/>
          </a:prstGeom>
          <a:noFill/>
        </p:spPr>
        <p:txBody>
          <a:bodyPr wrap="none" rtlCol="0">
            <a:spAutoFit/>
          </a:bodyPr>
          <a:lstStyle/>
          <a:p>
            <a:r>
              <a:rPr lang="en-US" dirty="0" smtClean="0"/>
              <a:t>Hopkins et al. in prep</a:t>
            </a:r>
            <a:endParaRPr lang="en-US" dirty="0"/>
          </a:p>
        </p:txBody>
      </p:sp>
      <p:cxnSp>
        <p:nvCxnSpPr>
          <p:cNvPr id="20" name="Straight Connector 19"/>
          <p:cNvCxnSpPr/>
          <p:nvPr/>
        </p:nvCxnSpPr>
        <p:spPr>
          <a:xfrm>
            <a:off x="8977358" y="1038313"/>
            <a:ext cx="0" cy="3837062"/>
          </a:xfrm>
          <a:prstGeom prst="line">
            <a:avLst/>
          </a:prstGeom>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51604" y="1102407"/>
            <a:ext cx="621613" cy="3273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39270" y="1110953"/>
            <a:ext cx="650905" cy="3255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30715" y="1177599"/>
            <a:ext cx="3393867" cy="3147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90555" y="1152525"/>
            <a:ext cx="3452769" cy="3192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extBox 25"/>
          <p:cNvSpPr txBox="1"/>
          <p:nvPr/>
        </p:nvSpPr>
        <p:spPr>
          <a:xfrm>
            <a:off x="5638800" y="361950"/>
            <a:ext cx="1990725" cy="707886"/>
          </a:xfrm>
          <a:prstGeom prst="rect">
            <a:avLst/>
          </a:prstGeom>
          <a:noFill/>
        </p:spPr>
        <p:txBody>
          <a:bodyPr wrap="square" rtlCol="0">
            <a:spAutoFit/>
          </a:bodyPr>
          <a:lstStyle/>
          <a:p>
            <a:pPr algn="ctr" defTabSz="3657600"/>
            <a:r>
              <a:rPr lang="en-US" sz="2000" dirty="0" smtClean="0">
                <a:solidFill>
                  <a:prstClr val="black"/>
                </a:solidFill>
                <a:latin typeface="Arial" panose="020B0604020202020204" pitchFamily="34" charset="0"/>
                <a:cs typeface="Arial" panose="020B0604020202020204" pitchFamily="34" charset="0"/>
              </a:rPr>
              <a:t>MISR</a:t>
            </a:r>
          </a:p>
          <a:p>
            <a:pPr algn="ctr" defTabSz="3657600"/>
            <a:r>
              <a:rPr lang="en-US" sz="2000" dirty="0" smtClean="0">
                <a:solidFill>
                  <a:prstClr val="black"/>
                </a:solidFill>
                <a:latin typeface="Arial" panose="020B0604020202020204" pitchFamily="34" charset="0"/>
                <a:cs typeface="Arial" panose="020B0604020202020204" pitchFamily="34" charset="0"/>
              </a:rPr>
              <a:t>275m resolution</a:t>
            </a:r>
            <a:endParaRPr lang="en-US" sz="2000" dirty="0">
              <a:solidFill>
                <a:prstClr val="black"/>
              </a:solidFill>
              <a:latin typeface="Arial" panose="020B0604020202020204" pitchFamily="34" charset="0"/>
              <a:cs typeface="Arial" panose="020B0604020202020204" pitchFamily="34" charset="0"/>
            </a:endParaRPr>
          </a:p>
        </p:txBody>
      </p:sp>
      <p:sp>
        <p:nvSpPr>
          <p:cNvPr id="27" name="TextBox 26"/>
          <p:cNvSpPr txBox="1"/>
          <p:nvPr/>
        </p:nvSpPr>
        <p:spPr>
          <a:xfrm>
            <a:off x="1266825" y="333375"/>
            <a:ext cx="1924050" cy="707886"/>
          </a:xfrm>
          <a:prstGeom prst="rect">
            <a:avLst/>
          </a:prstGeom>
          <a:noFill/>
        </p:spPr>
        <p:txBody>
          <a:bodyPr wrap="square" rtlCol="0">
            <a:spAutoFit/>
          </a:bodyPr>
          <a:lstStyle/>
          <a:p>
            <a:pPr algn="ctr" defTabSz="3657600"/>
            <a:r>
              <a:rPr lang="en-US" sz="2000" dirty="0" smtClean="0">
                <a:solidFill>
                  <a:prstClr val="black"/>
                </a:solidFill>
                <a:latin typeface="Arial" panose="020B0604020202020204" pitchFamily="34" charset="0"/>
                <a:cs typeface="Arial" panose="020B0604020202020204" pitchFamily="34" charset="0"/>
              </a:rPr>
              <a:t>MODIS </a:t>
            </a:r>
          </a:p>
          <a:p>
            <a:pPr algn="ctr" defTabSz="3657600"/>
            <a:r>
              <a:rPr lang="en-US" sz="2000" dirty="0" smtClean="0">
                <a:solidFill>
                  <a:prstClr val="black"/>
                </a:solidFill>
                <a:latin typeface="Arial" panose="020B0604020202020204" pitchFamily="34" charset="0"/>
                <a:cs typeface="Arial" panose="020B0604020202020204" pitchFamily="34" charset="0"/>
              </a:rPr>
              <a:t>1km resolution</a:t>
            </a:r>
            <a:endParaRPr lang="en-US" sz="2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9510400"/>
      </p:ext>
    </p:extLst>
  </p:cSld>
  <p:clrMapOvr>
    <a:masterClrMapping/>
  </p:clrMapOvr>
  <mc:AlternateContent xmlns:mc="http://schemas.openxmlformats.org/markup-compatibility/2006" xmlns:p14="http://schemas.microsoft.com/office/powerpoint/2010/main">
    <mc:Choice Requires="p14">
      <p:transition spd="slow" p14:dur="2000" advTm="14832"/>
    </mc:Choice>
    <mc:Fallback xmlns="">
      <p:transition spd="slow" advTm="14832"/>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4330" y="4953000"/>
            <a:ext cx="8382000" cy="830997"/>
          </a:xfrm>
          <a:prstGeom prst="rect">
            <a:avLst/>
          </a:prstGeom>
          <a:noFill/>
        </p:spPr>
        <p:txBody>
          <a:bodyPr wrap="square" rtlCol="0">
            <a:spAutoFit/>
          </a:bodyPr>
          <a:lstStyle/>
          <a:p>
            <a:pPr algn="ctr"/>
            <a:r>
              <a:rPr lang="en-US" sz="2400" dirty="0" smtClean="0"/>
              <a:t>Detail from boxed area in previous figure (a) 1 km MODIS PIC pixels (b) 275 m MISR PIC pixels (line is boundary of MISR blocks)</a:t>
            </a:r>
            <a:endParaRPr lang="en-US" sz="2400" dirty="0"/>
          </a:p>
        </p:txBody>
      </p:sp>
      <p:sp>
        <p:nvSpPr>
          <p:cNvPr id="3" name="TextBox 2"/>
          <p:cNvSpPr txBox="1"/>
          <p:nvPr/>
        </p:nvSpPr>
        <p:spPr>
          <a:xfrm>
            <a:off x="296747" y="1154803"/>
            <a:ext cx="295274" cy="369332"/>
          </a:xfrm>
          <a:prstGeom prst="rect">
            <a:avLst/>
          </a:prstGeom>
          <a:noFill/>
        </p:spPr>
        <p:txBody>
          <a:bodyPr wrap="none" rtlCol="0">
            <a:spAutoFit/>
          </a:bodyPr>
          <a:lstStyle/>
          <a:p>
            <a:r>
              <a:rPr lang="en-US" dirty="0" smtClean="0">
                <a:solidFill>
                  <a:schemeClr val="bg1"/>
                </a:solidFill>
              </a:rPr>
              <a:t>a</a:t>
            </a:r>
            <a:endParaRPr lang="en-US" dirty="0">
              <a:solidFill>
                <a:schemeClr val="bg1"/>
              </a:solidFill>
            </a:endParaRPr>
          </a:p>
        </p:txBody>
      </p:sp>
      <p:sp>
        <p:nvSpPr>
          <p:cNvPr id="12" name="TextBox 11"/>
          <p:cNvSpPr txBox="1"/>
          <p:nvPr/>
        </p:nvSpPr>
        <p:spPr>
          <a:xfrm>
            <a:off x="4954694" y="1154803"/>
            <a:ext cx="306494" cy="369332"/>
          </a:xfrm>
          <a:prstGeom prst="rect">
            <a:avLst/>
          </a:prstGeom>
          <a:noFill/>
        </p:spPr>
        <p:txBody>
          <a:bodyPr wrap="none" rtlCol="0">
            <a:spAutoFit/>
          </a:bodyPr>
          <a:lstStyle/>
          <a:p>
            <a:r>
              <a:rPr lang="en-US" dirty="0" smtClean="0">
                <a:solidFill>
                  <a:schemeClr val="bg1"/>
                </a:solidFill>
              </a:rPr>
              <a:t>b</a:t>
            </a:r>
            <a:endParaRPr lang="en-US" dirty="0">
              <a:solidFill>
                <a:schemeClr val="bg1"/>
              </a:solidFill>
            </a:endParaRPr>
          </a:p>
        </p:txBody>
      </p:sp>
      <p:sp>
        <p:nvSpPr>
          <p:cNvPr id="9" name="TextBox 8"/>
          <p:cNvSpPr txBox="1"/>
          <p:nvPr/>
        </p:nvSpPr>
        <p:spPr>
          <a:xfrm>
            <a:off x="6640082" y="6366617"/>
            <a:ext cx="2176173" cy="369332"/>
          </a:xfrm>
          <a:prstGeom prst="rect">
            <a:avLst/>
          </a:prstGeom>
          <a:noFill/>
        </p:spPr>
        <p:txBody>
          <a:bodyPr wrap="none" rtlCol="0">
            <a:spAutoFit/>
          </a:bodyPr>
          <a:lstStyle/>
          <a:p>
            <a:r>
              <a:rPr lang="en-US" dirty="0" smtClean="0"/>
              <a:t>Hopkins et al. in prep</a:t>
            </a:r>
            <a:endParaRPr lang="en-US" dirty="0"/>
          </a:p>
        </p:txBody>
      </p:sp>
      <p:grpSp>
        <p:nvGrpSpPr>
          <p:cNvPr id="2" name="Group 1"/>
          <p:cNvGrpSpPr/>
          <p:nvPr/>
        </p:nvGrpSpPr>
        <p:grpSpPr>
          <a:xfrm>
            <a:off x="59821" y="700755"/>
            <a:ext cx="9084179" cy="4174620"/>
            <a:chOff x="59821" y="700755"/>
            <a:chExt cx="9084179" cy="4174620"/>
          </a:xfrm>
        </p:grpSpPr>
        <p:cxnSp>
          <p:nvCxnSpPr>
            <p:cNvPr id="4" name="Straight Connector 3"/>
            <p:cNvCxnSpPr/>
            <p:nvPr/>
          </p:nvCxnSpPr>
          <p:spPr>
            <a:xfrm>
              <a:off x="59821" y="1153682"/>
              <a:ext cx="9015813" cy="17092"/>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8187" y="4314202"/>
              <a:ext cx="9015813" cy="17092"/>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99103" y="700755"/>
              <a:ext cx="0" cy="3837062"/>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724543" y="750605"/>
              <a:ext cx="0" cy="3837062"/>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912408" y="861701"/>
              <a:ext cx="0" cy="3837062"/>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330725" y="818972"/>
              <a:ext cx="0" cy="3837062"/>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381145" y="885913"/>
              <a:ext cx="0" cy="3837062"/>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977358" y="1038313"/>
              <a:ext cx="0" cy="3837062"/>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51604" y="1102407"/>
            <a:ext cx="621613" cy="3273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39270" y="1110953"/>
            <a:ext cx="650905" cy="3255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4767"/>
          <a:stretch/>
        </p:blipFill>
        <p:spPr bwMode="auto">
          <a:xfrm>
            <a:off x="4912168" y="1171012"/>
            <a:ext cx="3419979" cy="314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07647" y="1162228"/>
            <a:ext cx="3432490" cy="3153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5667375" y="409575"/>
            <a:ext cx="1990725" cy="707886"/>
          </a:xfrm>
          <a:prstGeom prst="rect">
            <a:avLst/>
          </a:prstGeom>
          <a:noFill/>
        </p:spPr>
        <p:txBody>
          <a:bodyPr wrap="square" rtlCol="0">
            <a:spAutoFit/>
          </a:bodyPr>
          <a:lstStyle/>
          <a:p>
            <a:pPr algn="ctr" defTabSz="3657600"/>
            <a:r>
              <a:rPr lang="en-US" sz="2000" dirty="0" smtClean="0">
                <a:solidFill>
                  <a:prstClr val="black"/>
                </a:solidFill>
                <a:latin typeface="Arial" panose="020B0604020202020204" pitchFamily="34" charset="0"/>
                <a:cs typeface="Arial" panose="020B0604020202020204" pitchFamily="34" charset="0"/>
              </a:rPr>
              <a:t>MISR</a:t>
            </a:r>
          </a:p>
          <a:p>
            <a:pPr algn="ctr" defTabSz="3657600"/>
            <a:r>
              <a:rPr lang="en-US" sz="2000" dirty="0" smtClean="0">
                <a:solidFill>
                  <a:prstClr val="black"/>
                </a:solidFill>
                <a:latin typeface="Arial" panose="020B0604020202020204" pitchFamily="34" charset="0"/>
                <a:cs typeface="Arial" panose="020B0604020202020204" pitchFamily="34" charset="0"/>
              </a:rPr>
              <a:t>275m resolution</a:t>
            </a:r>
            <a:endParaRPr lang="en-US" sz="2000" dirty="0">
              <a:solidFill>
                <a:prstClr val="black"/>
              </a:solidFill>
              <a:latin typeface="Arial" panose="020B0604020202020204" pitchFamily="34" charset="0"/>
              <a:cs typeface="Arial" panose="020B0604020202020204" pitchFamily="34" charset="0"/>
            </a:endParaRPr>
          </a:p>
        </p:txBody>
      </p:sp>
      <p:sp>
        <p:nvSpPr>
          <p:cNvPr id="25" name="TextBox 24"/>
          <p:cNvSpPr txBox="1"/>
          <p:nvPr/>
        </p:nvSpPr>
        <p:spPr>
          <a:xfrm>
            <a:off x="1295400" y="381000"/>
            <a:ext cx="1924050" cy="707886"/>
          </a:xfrm>
          <a:prstGeom prst="rect">
            <a:avLst/>
          </a:prstGeom>
          <a:noFill/>
        </p:spPr>
        <p:txBody>
          <a:bodyPr wrap="square" rtlCol="0">
            <a:spAutoFit/>
          </a:bodyPr>
          <a:lstStyle/>
          <a:p>
            <a:pPr algn="ctr" defTabSz="3657600"/>
            <a:r>
              <a:rPr lang="en-US" sz="2000" dirty="0" smtClean="0">
                <a:solidFill>
                  <a:prstClr val="black"/>
                </a:solidFill>
                <a:latin typeface="Arial" panose="020B0604020202020204" pitchFamily="34" charset="0"/>
                <a:cs typeface="Arial" panose="020B0604020202020204" pitchFamily="34" charset="0"/>
              </a:rPr>
              <a:t>MODIS </a:t>
            </a:r>
          </a:p>
          <a:p>
            <a:pPr algn="ctr" defTabSz="3657600"/>
            <a:r>
              <a:rPr lang="en-US" sz="2000" dirty="0" smtClean="0">
                <a:solidFill>
                  <a:prstClr val="black"/>
                </a:solidFill>
                <a:latin typeface="Arial" panose="020B0604020202020204" pitchFamily="34" charset="0"/>
                <a:cs typeface="Arial" panose="020B0604020202020204" pitchFamily="34" charset="0"/>
              </a:rPr>
              <a:t>1km resolution</a:t>
            </a:r>
            <a:endParaRPr lang="en-US" sz="2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5859653"/>
      </p:ext>
    </p:extLst>
  </p:cSld>
  <p:clrMapOvr>
    <a:masterClrMapping/>
  </p:clrMapOvr>
  <mc:AlternateContent xmlns:mc="http://schemas.openxmlformats.org/markup-compatibility/2006" xmlns:p14="http://schemas.microsoft.com/office/powerpoint/2010/main">
    <mc:Choice Requires="p14">
      <p:transition spd="slow" p14:dur="2000" advTm="18934"/>
    </mc:Choice>
    <mc:Fallback xmlns="">
      <p:transition spd="slow" advTm="18934"/>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POC</a:t>
            </a:r>
            <a:endParaRPr lang="en-US" dirty="0"/>
          </a:p>
        </p:txBody>
      </p:sp>
      <p:pic>
        <p:nvPicPr>
          <p:cNvPr id="4" name="Content Placeholder 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l="899" t="8669" r="5162" b="2145"/>
          <a:stretch>
            <a:fillRect/>
          </a:stretch>
        </p:blipFill>
        <p:spPr bwMode="auto">
          <a:xfrm>
            <a:off x="914400" y="609600"/>
            <a:ext cx="8008196" cy="5516563"/>
          </a:xfrm>
          <a:prstGeom prst="rect">
            <a:avLst/>
          </a:prstGeom>
          <a:noFill/>
          <a:ln w="9525">
            <a:noFill/>
            <a:miter lim="800000"/>
            <a:headEnd/>
            <a:tailEnd/>
          </a:ln>
        </p:spPr>
      </p:pic>
      <p:sp>
        <p:nvSpPr>
          <p:cNvPr id="5" name="Text Box 30"/>
          <p:cNvSpPr txBox="1">
            <a:spLocks noChangeArrowheads="1"/>
          </p:cNvSpPr>
          <p:nvPr/>
        </p:nvSpPr>
        <p:spPr bwMode="auto">
          <a:xfrm rot="-5400000">
            <a:off x="-2123399" y="3155484"/>
            <a:ext cx="5618398" cy="523220"/>
          </a:xfrm>
          <a:prstGeom prst="rect">
            <a:avLst/>
          </a:prstGeom>
          <a:solidFill>
            <a:schemeClr val="bg1"/>
          </a:solidFill>
          <a:ln w="9525">
            <a:noFill/>
            <a:miter lim="800000"/>
            <a:headEnd/>
            <a:tailEnd/>
          </a:ln>
        </p:spPr>
        <p:txBody>
          <a:bodyPr wrap="none">
            <a:spAutoFit/>
          </a:bodyPr>
          <a:lstStyle/>
          <a:p>
            <a:pPr defTabSz="914400"/>
            <a:r>
              <a:rPr lang="en-US" sz="2800" dirty="0"/>
              <a:t>Int. POC Conc. over 100m (</a:t>
            </a:r>
            <a:r>
              <a:rPr lang="en-US" sz="2800" dirty="0" err="1"/>
              <a:t>mmol</a:t>
            </a:r>
            <a:r>
              <a:rPr lang="en-US" sz="2800" dirty="0"/>
              <a:t> m</a:t>
            </a:r>
            <a:r>
              <a:rPr lang="en-US" sz="2800" baseline="30000" dirty="0"/>
              <a:t>-2</a:t>
            </a:r>
            <a:r>
              <a:rPr lang="en-US" sz="2800" dirty="0"/>
              <a:t>)</a:t>
            </a:r>
          </a:p>
        </p:txBody>
      </p:sp>
      <p:sp>
        <p:nvSpPr>
          <p:cNvPr id="6" name="Text Box 31"/>
          <p:cNvSpPr txBox="1">
            <a:spLocks noChangeArrowheads="1"/>
          </p:cNvSpPr>
          <p:nvPr/>
        </p:nvSpPr>
        <p:spPr bwMode="auto">
          <a:xfrm>
            <a:off x="3067050" y="6338888"/>
            <a:ext cx="4552950" cy="519112"/>
          </a:xfrm>
          <a:prstGeom prst="rect">
            <a:avLst/>
          </a:prstGeom>
          <a:solidFill>
            <a:schemeClr val="bg1"/>
          </a:solidFill>
          <a:ln w="9525">
            <a:noFill/>
            <a:miter lim="800000"/>
            <a:headEnd/>
            <a:tailEnd/>
          </a:ln>
        </p:spPr>
        <p:txBody>
          <a:bodyPr wrap="none">
            <a:spAutoFit/>
          </a:bodyPr>
          <a:lstStyle/>
          <a:p>
            <a:pPr defTabSz="914400"/>
            <a:r>
              <a:rPr lang="en-US" sz="2800" dirty="0"/>
              <a:t>Surf. POC </a:t>
            </a:r>
            <a:r>
              <a:rPr lang="en-US" sz="2800" dirty="0" err="1"/>
              <a:t>Conc</a:t>
            </a:r>
            <a:r>
              <a:rPr lang="en-US" sz="2800" dirty="0"/>
              <a:t> (</a:t>
            </a:r>
            <a:r>
              <a:rPr lang="en-US" sz="2800" dirty="0" err="1"/>
              <a:t>mmol</a:t>
            </a:r>
            <a:r>
              <a:rPr lang="en-US" sz="2800" dirty="0"/>
              <a:t> m</a:t>
            </a:r>
            <a:r>
              <a:rPr lang="en-US" sz="2800" baseline="30000" dirty="0"/>
              <a:t>-3</a:t>
            </a:r>
            <a:r>
              <a:rPr lang="en-US" sz="2800" dirty="0"/>
              <a:t>)</a:t>
            </a:r>
          </a:p>
        </p:txBody>
      </p:sp>
      <p:sp>
        <p:nvSpPr>
          <p:cNvPr id="7" name="TextBox 6"/>
          <p:cNvSpPr txBox="1"/>
          <p:nvPr/>
        </p:nvSpPr>
        <p:spPr>
          <a:xfrm>
            <a:off x="914400" y="685800"/>
            <a:ext cx="762000" cy="5755422"/>
          </a:xfrm>
          <a:prstGeom prst="rect">
            <a:avLst/>
          </a:prstGeom>
          <a:solidFill>
            <a:schemeClr val="bg1"/>
          </a:solidFill>
        </p:spPr>
        <p:txBody>
          <a:bodyPr wrap="square" rtlCol="0">
            <a:spAutoFit/>
          </a:bodyPr>
          <a:lstStyle/>
          <a:p>
            <a:pPr algn="r"/>
            <a:r>
              <a:rPr lang="en-US" sz="2800" dirty="0" smtClean="0"/>
              <a:t>10</a:t>
            </a:r>
            <a:r>
              <a:rPr lang="en-US" sz="2800" baseline="30000" dirty="0" smtClean="0"/>
              <a:t>4</a:t>
            </a:r>
          </a:p>
          <a:p>
            <a:pPr algn="r"/>
            <a:endParaRPr lang="en-US" sz="2000" dirty="0" smtClean="0"/>
          </a:p>
          <a:p>
            <a:pPr algn="r"/>
            <a:endParaRPr lang="en-US" sz="2000" dirty="0" smtClean="0"/>
          </a:p>
          <a:p>
            <a:pPr algn="r"/>
            <a:endParaRPr lang="en-US" sz="2800" dirty="0" smtClean="0"/>
          </a:p>
          <a:p>
            <a:pPr algn="r"/>
            <a:r>
              <a:rPr lang="en-US" sz="2800" dirty="0" smtClean="0"/>
              <a:t>10</a:t>
            </a:r>
            <a:r>
              <a:rPr lang="en-US" sz="2800" baseline="30000" dirty="0" smtClean="0"/>
              <a:t>3</a:t>
            </a:r>
          </a:p>
          <a:p>
            <a:pPr algn="r"/>
            <a:endParaRPr lang="en-US" sz="2000" dirty="0" smtClean="0"/>
          </a:p>
          <a:p>
            <a:pPr algn="r"/>
            <a:endParaRPr lang="en-US" sz="1600" dirty="0"/>
          </a:p>
          <a:p>
            <a:pPr algn="r"/>
            <a:endParaRPr lang="en-US" sz="1600" dirty="0" smtClean="0"/>
          </a:p>
          <a:p>
            <a:pPr algn="r"/>
            <a:endParaRPr lang="en-US" sz="2800" dirty="0"/>
          </a:p>
          <a:p>
            <a:pPr algn="r"/>
            <a:r>
              <a:rPr lang="en-US" sz="2800" dirty="0" smtClean="0"/>
              <a:t>10</a:t>
            </a:r>
            <a:r>
              <a:rPr lang="en-US" sz="2800" baseline="30000" dirty="0" smtClean="0"/>
              <a:t>2</a:t>
            </a:r>
          </a:p>
          <a:p>
            <a:pPr algn="r"/>
            <a:endParaRPr lang="en-US" sz="2800" dirty="0" smtClean="0"/>
          </a:p>
          <a:p>
            <a:pPr algn="r"/>
            <a:endParaRPr lang="en-US" sz="2400" dirty="0" smtClean="0"/>
          </a:p>
          <a:p>
            <a:pPr algn="r"/>
            <a:endParaRPr lang="en-US" sz="2400" dirty="0"/>
          </a:p>
          <a:p>
            <a:pPr algn="r"/>
            <a:r>
              <a:rPr lang="en-US" sz="2800" dirty="0" smtClean="0"/>
              <a:t>10</a:t>
            </a:r>
            <a:r>
              <a:rPr lang="en-US" sz="2800" baseline="30000" dirty="0" smtClean="0"/>
              <a:t>1</a:t>
            </a:r>
            <a:endParaRPr lang="en-US" sz="2800" baseline="30000" dirty="0"/>
          </a:p>
          <a:p>
            <a:pPr algn="r"/>
            <a:endParaRPr lang="en-US" sz="2800" dirty="0"/>
          </a:p>
        </p:txBody>
      </p:sp>
      <p:sp>
        <p:nvSpPr>
          <p:cNvPr id="8" name="TextBox 7"/>
          <p:cNvSpPr txBox="1"/>
          <p:nvPr/>
        </p:nvSpPr>
        <p:spPr>
          <a:xfrm>
            <a:off x="1447800" y="5786390"/>
            <a:ext cx="7521611" cy="523220"/>
          </a:xfrm>
          <a:prstGeom prst="rect">
            <a:avLst/>
          </a:prstGeom>
          <a:solidFill>
            <a:schemeClr val="bg1"/>
          </a:solidFill>
        </p:spPr>
        <p:txBody>
          <a:bodyPr wrap="none" rtlCol="0">
            <a:spAutoFit/>
          </a:bodyPr>
          <a:lstStyle/>
          <a:p>
            <a:r>
              <a:rPr lang="en-US" sz="2800" dirty="0" smtClean="0"/>
              <a:t>10</a:t>
            </a:r>
            <a:r>
              <a:rPr lang="en-US" sz="2800" baseline="30000" dirty="0" smtClean="0"/>
              <a:t>-1</a:t>
            </a:r>
            <a:r>
              <a:rPr lang="en-US" sz="2800" dirty="0" smtClean="0"/>
              <a:t>                      10</a:t>
            </a:r>
            <a:r>
              <a:rPr lang="en-US" sz="2800" baseline="30000" dirty="0" smtClean="0"/>
              <a:t>0</a:t>
            </a:r>
            <a:r>
              <a:rPr lang="en-US" sz="2800" dirty="0" smtClean="0"/>
              <a:t>                     10</a:t>
            </a:r>
            <a:r>
              <a:rPr lang="en-US" sz="2800" baseline="30000" dirty="0" smtClean="0"/>
              <a:t>1</a:t>
            </a:r>
            <a:r>
              <a:rPr lang="en-US" sz="2800" dirty="0" smtClean="0"/>
              <a:t>                     10</a:t>
            </a:r>
            <a:r>
              <a:rPr lang="en-US" sz="2800" baseline="30000" dirty="0" smtClean="0"/>
              <a:t>2</a:t>
            </a:r>
            <a:r>
              <a:rPr lang="en-US" sz="2800" dirty="0" smtClean="0"/>
              <a:t> </a:t>
            </a:r>
            <a:endParaRPr lang="en-US" sz="2800" dirty="0"/>
          </a:p>
        </p:txBody>
      </p:sp>
      <p:cxnSp>
        <p:nvCxnSpPr>
          <p:cNvPr id="10" name="Straight Connector 9"/>
          <p:cNvCxnSpPr/>
          <p:nvPr/>
        </p:nvCxnSpPr>
        <p:spPr>
          <a:xfrm flipV="1">
            <a:off x="2473377" y="2188564"/>
            <a:ext cx="5081666" cy="223353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051679" y="3732552"/>
            <a:ext cx="3477725" cy="954107"/>
          </a:xfrm>
          <a:prstGeom prst="rect">
            <a:avLst/>
          </a:prstGeom>
          <a:solidFill>
            <a:schemeClr val="bg1"/>
          </a:solidFill>
        </p:spPr>
        <p:txBody>
          <a:bodyPr wrap="square" rtlCol="0">
            <a:spAutoFit/>
          </a:bodyPr>
          <a:lstStyle/>
          <a:p>
            <a:r>
              <a:rPr lang="en-US" sz="2800" dirty="0" err="1" smtClean="0">
                <a:solidFill>
                  <a:srgbClr val="FF0000"/>
                </a:solidFill>
              </a:rPr>
              <a:t>Exp</a:t>
            </a:r>
            <a:r>
              <a:rPr lang="en-US" sz="2800" dirty="0" smtClean="0">
                <a:solidFill>
                  <a:srgbClr val="FF0000"/>
                </a:solidFill>
              </a:rPr>
              <a:t> = 0.617±0.028;      r</a:t>
            </a:r>
            <a:r>
              <a:rPr lang="en-US" sz="2800" baseline="30000" dirty="0" smtClean="0">
                <a:solidFill>
                  <a:srgbClr val="FF0000"/>
                </a:solidFill>
              </a:rPr>
              <a:t>2</a:t>
            </a:r>
            <a:r>
              <a:rPr lang="en-US" sz="2800" dirty="0" smtClean="0">
                <a:solidFill>
                  <a:srgbClr val="FF0000"/>
                </a:solidFill>
              </a:rPr>
              <a:t> =0.588; P&lt;0.001</a:t>
            </a:r>
            <a:endParaRPr lang="en-US" sz="2800" dirty="0">
              <a:solidFill>
                <a:srgbClr val="FF0000"/>
              </a:solidFill>
            </a:endParaRPr>
          </a:p>
        </p:txBody>
      </p:sp>
      <p:sp>
        <p:nvSpPr>
          <p:cNvPr id="12" name="Rectangle 11"/>
          <p:cNvSpPr/>
          <p:nvPr/>
        </p:nvSpPr>
        <p:spPr>
          <a:xfrm>
            <a:off x="1629883" y="6396335"/>
            <a:ext cx="7118295" cy="461665"/>
          </a:xfrm>
          <a:prstGeom prst="rect">
            <a:avLst/>
          </a:prstGeom>
        </p:spPr>
        <p:txBody>
          <a:bodyPr wrap="none">
            <a:spAutoFit/>
          </a:bodyPr>
          <a:lstStyle/>
          <a:p>
            <a:r>
              <a:rPr lang="en-US" sz="2400" i="1" dirty="0" smtClean="0"/>
              <a:t>Oligo.                                                                               </a:t>
            </a:r>
            <a:r>
              <a:rPr lang="en-US" sz="2400" i="1" dirty="0" err="1"/>
              <a:t>Eutro</a:t>
            </a:r>
            <a:r>
              <a:rPr lang="en-US" sz="2400" i="1" dirty="0"/>
              <a:t>.</a:t>
            </a:r>
          </a:p>
        </p:txBody>
      </p:sp>
      <p:sp>
        <p:nvSpPr>
          <p:cNvPr id="13" name="Title 1"/>
          <p:cNvSpPr txBox="1">
            <a:spLocks/>
          </p:cNvSpPr>
          <p:nvPr/>
        </p:nvSpPr>
        <p:spPr>
          <a:xfrm>
            <a:off x="457200" y="-10011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POC</a:t>
            </a:r>
            <a:endParaRPr lang="en-US" dirty="0"/>
          </a:p>
        </p:txBody>
      </p:sp>
      <p:sp>
        <p:nvSpPr>
          <p:cNvPr id="3" name="Date Placeholder 2"/>
          <p:cNvSpPr>
            <a:spLocks noGrp="1"/>
          </p:cNvSpPr>
          <p:nvPr>
            <p:ph type="dt" sz="half" idx="10"/>
          </p:nvPr>
        </p:nvSpPr>
        <p:spPr/>
        <p:txBody>
          <a:bodyPr/>
          <a:lstStyle/>
          <a:p>
            <a:r>
              <a:rPr lang="en-US" smtClean="0"/>
              <a:t>6/9/2016</a:t>
            </a:r>
            <a:endParaRPr lang="en-US"/>
          </a:p>
        </p:txBody>
      </p:sp>
      <p:sp>
        <p:nvSpPr>
          <p:cNvPr id="9" name="Footer Placeholder 8"/>
          <p:cNvSpPr>
            <a:spLocks noGrp="1"/>
          </p:cNvSpPr>
          <p:nvPr>
            <p:ph type="ftr" sz="quarter" idx="11"/>
          </p:nvPr>
        </p:nvSpPr>
        <p:spPr/>
        <p:txBody>
          <a:bodyPr/>
          <a:lstStyle/>
          <a:p>
            <a:r>
              <a:rPr lang="en-US" smtClean="0"/>
              <a:t>Balch et al. Bigelow Laboratory</a:t>
            </a:r>
            <a:endParaRPr lang="en-US"/>
          </a:p>
        </p:txBody>
      </p:sp>
    </p:spTree>
    <p:custDataLst>
      <p:tags r:id="rId1"/>
    </p:custDataLst>
    <p:extLst>
      <p:ext uri="{BB962C8B-B14F-4D97-AF65-F5344CB8AC3E}">
        <p14:creationId xmlns:p14="http://schemas.microsoft.com/office/powerpoint/2010/main" val="2041578066"/>
      </p:ext>
    </p:extLst>
  </p:cSld>
  <p:clrMapOvr>
    <a:masterClrMapping/>
  </p:clrMapOvr>
  <mc:AlternateContent xmlns:mc="http://schemas.openxmlformats.org/markup-compatibility/2006" xmlns:p14="http://schemas.microsoft.com/office/powerpoint/2010/main">
    <mc:Choice Requires="p14">
      <p:transition spd="slow" p14:dur="2000" advTm="20427"/>
    </mc:Choice>
    <mc:Fallback xmlns="">
      <p:transition spd="slow" advTm="2042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l="879" t="7571" r="844" b="1891"/>
          <a:stretch>
            <a:fillRect/>
          </a:stretch>
        </p:blipFill>
        <p:spPr bwMode="auto">
          <a:xfrm>
            <a:off x="554635" y="661723"/>
            <a:ext cx="8496083" cy="5679117"/>
          </a:xfrm>
          <a:prstGeom prst="rect">
            <a:avLst/>
          </a:prstGeom>
          <a:noFill/>
          <a:ln w="9525">
            <a:noFill/>
            <a:miter lim="800000"/>
            <a:headEnd/>
            <a:tailEnd/>
          </a:ln>
        </p:spPr>
      </p:pic>
      <p:sp>
        <p:nvSpPr>
          <p:cNvPr id="5" name="Text Box 36"/>
          <p:cNvSpPr txBox="1">
            <a:spLocks noChangeArrowheads="1"/>
          </p:cNvSpPr>
          <p:nvPr/>
        </p:nvSpPr>
        <p:spPr bwMode="auto">
          <a:xfrm rot="-5400000">
            <a:off x="-2364663" y="3021257"/>
            <a:ext cx="5446876" cy="523220"/>
          </a:xfrm>
          <a:prstGeom prst="rect">
            <a:avLst/>
          </a:prstGeom>
          <a:solidFill>
            <a:schemeClr val="bg1"/>
          </a:solidFill>
          <a:ln w="9525">
            <a:noFill/>
            <a:miter lim="800000"/>
            <a:headEnd/>
            <a:tailEnd/>
          </a:ln>
        </p:spPr>
        <p:txBody>
          <a:bodyPr wrap="none">
            <a:spAutoFit/>
          </a:bodyPr>
          <a:lstStyle/>
          <a:p>
            <a:pPr defTabSz="914400"/>
            <a:r>
              <a:rPr lang="en-US" sz="2800" dirty="0"/>
              <a:t>Int. </a:t>
            </a:r>
            <a:r>
              <a:rPr lang="en-US" sz="2800" dirty="0" err="1"/>
              <a:t>BSi</a:t>
            </a:r>
            <a:r>
              <a:rPr lang="en-US" sz="2800" dirty="0"/>
              <a:t> Conc. over 100m (</a:t>
            </a:r>
            <a:r>
              <a:rPr lang="en-US" sz="2800" dirty="0" err="1"/>
              <a:t>mmol</a:t>
            </a:r>
            <a:r>
              <a:rPr lang="en-US" sz="2800" dirty="0"/>
              <a:t> m</a:t>
            </a:r>
            <a:r>
              <a:rPr lang="en-US" sz="2800" baseline="30000" dirty="0"/>
              <a:t>-2</a:t>
            </a:r>
            <a:r>
              <a:rPr lang="en-US" sz="2800" dirty="0"/>
              <a:t>)</a:t>
            </a:r>
          </a:p>
        </p:txBody>
      </p:sp>
      <p:sp>
        <p:nvSpPr>
          <p:cNvPr id="6" name="Text Box 37"/>
          <p:cNvSpPr txBox="1">
            <a:spLocks noChangeArrowheads="1"/>
          </p:cNvSpPr>
          <p:nvPr/>
        </p:nvSpPr>
        <p:spPr bwMode="auto">
          <a:xfrm>
            <a:off x="2971800" y="6320850"/>
            <a:ext cx="4335462" cy="519112"/>
          </a:xfrm>
          <a:prstGeom prst="rect">
            <a:avLst/>
          </a:prstGeom>
          <a:solidFill>
            <a:schemeClr val="bg1"/>
          </a:solidFill>
          <a:ln w="9525">
            <a:noFill/>
            <a:miter lim="800000"/>
            <a:headEnd/>
            <a:tailEnd/>
          </a:ln>
        </p:spPr>
        <p:txBody>
          <a:bodyPr wrap="none">
            <a:spAutoFit/>
          </a:bodyPr>
          <a:lstStyle/>
          <a:p>
            <a:pPr defTabSz="914400"/>
            <a:r>
              <a:rPr lang="en-US" sz="2800" dirty="0"/>
              <a:t>Surf. </a:t>
            </a:r>
            <a:r>
              <a:rPr lang="en-US" sz="2800" dirty="0" err="1"/>
              <a:t>BSi</a:t>
            </a:r>
            <a:r>
              <a:rPr lang="en-US" sz="2800" dirty="0"/>
              <a:t> </a:t>
            </a:r>
            <a:r>
              <a:rPr lang="en-US" sz="2800" dirty="0" err="1"/>
              <a:t>Conc</a:t>
            </a:r>
            <a:r>
              <a:rPr lang="en-US" sz="2800" dirty="0"/>
              <a:t> (</a:t>
            </a:r>
            <a:r>
              <a:rPr lang="en-US" sz="2800" dirty="0" err="1"/>
              <a:t>mmol</a:t>
            </a:r>
            <a:r>
              <a:rPr lang="en-US" sz="2800" dirty="0"/>
              <a:t> m</a:t>
            </a:r>
            <a:r>
              <a:rPr lang="en-US" sz="2800" baseline="30000" dirty="0"/>
              <a:t>-3</a:t>
            </a:r>
            <a:r>
              <a:rPr lang="en-US" sz="2800" dirty="0"/>
              <a:t>)</a:t>
            </a:r>
          </a:p>
        </p:txBody>
      </p:sp>
      <p:sp>
        <p:nvSpPr>
          <p:cNvPr id="7" name="TextBox 6"/>
          <p:cNvSpPr txBox="1"/>
          <p:nvPr/>
        </p:nvSpPr>
        <p:spPr>
          <a:xfrm>
            <a:off x="524655" y="670809"/>
            <a:ext cx="929390" cy="5988819"/>
          </a:xfrm>
          <a:prstGeom prst="rect">
            <a:avLst/>
          </a:prstGeom>
          <a:solidFill>
            <a:schemeClr val="bg1"/>
          </a:solidFill>
        </p:spPr>
        <p:txBody>
          <a:bodyPr wrap="square" rtlCol="0">
            <a:spAutoFit/>
          </a:bodyPr>
          <a:lstStyle/>
          <a:p>
            <a:pPr algn="r"/>
            <a:r>
              <a:rPr lang="en-US" sz="2800" dirty="0" smtClean="0"/>
              <a:t>10</a:t>
            </a:r>
            <a:r>
              <a:rPr lang="en-US" sz="2800" baseline="30000" dirty="0" smtClean="0"/>
              <a:t>5</a:t>
            </a:r>
          </a:p>
          <a:p>
            <a:pPr algn="r"/>
            <a:endParaRPr lang="en-US" sz="800" dirty="0" smtClean="0"/>
          </a:p>
          <a:p>
            <a:pPr algn="r"/>
            <a:r>
              <a:rPr lang="en-US" sz="2800" dirty="0" smtClean="0"/>
              <a:t>10</a:t>
            </a:r>
            <a:r>
              <a:rPr lang="en-US" sz="2800" baseline="30000" dirty="0" smtClean="0"/>
              <a:t>4</a:t>
            </a:r>
          </a:p>
          <a:p>
            <a:pPr algn="r"/>
            <a:endParaRPr lang="en-US" sz="1200" dirty="0" smtClean="0"/>
          </a:p>
          <a:p>
            <a:pPr algn="r"/>
            <a:endParaRPr lang="en-US" sz="100" dirty="0"/>
          </a:p>
          <a:p>
            <a:pPr algn="r"/>
            <a:r>
              <a:rPr lang="en-US" sz="2800" dirty="0" smtClean="0"/>
              <a:t>10</a:t>
            </a:r>
            <a:r>
              <a:rPr lang="en-US" sz="2800" baseline="30000" dirty="0" smtClean="0"/>
              <a:t>3</a:t>
            </a:r>
          </a:p>
          <a:p>
            <a:pPr algn="r"/>
            <a:endParaRPr lang="en-US" sz="100" dirty="0" smtClean="0"/>
          </a:p>
          <a:p>
            <a:pPr algn="r"/>
            <a:endParaRPr lang="en-US" sz="1050" dirty="0" smtClean="0"/>
          </a:p>
          <a:p>
            <a:pPr algn="r"/>
            <a:r>
              <a:rPr lang="en-US" sz="2800" dirty="0" smtClean="0"/>
              <a:t>10</a:t>
            </a:r>
            <a:r>
              <a:rPr lang="en-US" sz="2800" baseline="30000" dirty="0" smtClean="0"/>
              <a:t>2</a:t>
            </a:r>
          </a:p>
          <a:p>
            <a:pPr algn="r"/>
            <a:endParaRPr lang="en-US" sz="100" dirty="0" smtClean="0"/>
          </a:p>
          <a:p>
            <a:pPr algn="r"/>
            <a:endParaRPr lang="en-US" sz="1200" dirty="0"/>
          </a:p>
          <a:p>
            <a:pPr algn="r"/>
            <a:r>
              <a:rPr lang="en-US" sz="2800" dirty="0" smtClean="0"/>
              <a:t>10</a:t>
            </a:r>
            <a:r>
              <a:rPr lang="en-US" sz="2800" baseline="30000" dirty="0"/>
              <a:t>+</a:t>
            </a:r>
            <a:r>
              <a:rPr lang="en-US" sz="2800" baseline="30000" dirty="0" smtClean="0"/>
              <a:t>1</a:t>
            </a:r>
            <a:endParaRPr lang="en-US" sz="2800" baseline="30000" dirty="0"/>
          </a:p>
          <a:p>
            <a:pPr algn="r"/>
            <a:endParaRPr lang="en-US" sz="1200" dirty="0" smtClean="0"/>
          </a:p>
          <a:p>
            <a:pPr algn="r"/>
            <a:r>
              <a:rPr lang="en-US" sz="2800" dirty="0" smtClean="0"/>
              <a:t>10</a:t>
            </a:r>
            <a:r>
              <a:rPr lang="en-US" sz="2800" baseline="30000" dirty="0" smtClean="0"/>
              <a:t>0</a:t>
            </a:r>
          </a:p>
          <a:p>
            <a:pPr algn="r"/>
            <a:endParaRPr lang="en-US" sz="2000" baseline="30000" dirty="0"/>
          </a:p>
          <a:p>
            <a:pPr algn="r"/>
            <a:r>
              <a:rPr lang="en-US" sz="2800" dirty="0" smtClean="0"/>
              <a:t>10</a:t>
            </a:r>
            <a:r>
              <a:rPr lang="en-US" sz="2800" baseline="30000" dirty="0" smtClean="0"/>
              <a:t>-1</a:t>
            </a:r>
            <a:endParaRPr lang="en-US" sz="2800" baseline="30000" dirty="0"/>
          </a:p>
          <a:p>
            <a:pPr algn="r"/>
            <a:endParaRPr lang="en-US" sz="100" dirty="0"/>
          </a:p>
          <a:p>
            <a:pPr algn="r"/>
            <a:endParaRPr lang="en-US" sz="1000" dirty="0"/>
          </a:p>
          <a:p>
            <a:pPr algn="r"/>
            <a:r>
              <a:rPr lang="en-US" sz="2800" dirty="0" smtClean="0"/>
              <a:t>10</a:t>
            </a:r>
            <a:r>
              <a:rPr lang="en-US" sz="2800" baseline="30000" dirty="0" smtClean="0"/>
              <a:t>-2</a:t>
            </a:r>
            <a:endParaRPr lang="en-US" sz="2800" baseline="30000" dirty="0"/>
          </a:p>
          <a:p>
            <a:pPr algn="r"/>
            <a:endParaRPr lang="en-US" sz="100" dirty="0"/>
          </a:p>
          <a:p>
            <a:pPr algn="r"/>
            <a:endParaRPr lang="en-US" sz="1200" dirty="0"/>
          </a:p>
          <a:p>
            <a:pPr algn="r"/>
            <a:r>
              <a:rPr lang="en-US" sz="2800" dirty="0" smtClean="0"/>
              <a:t>10</a:t>
            </a:r>
            <a:r>
              <a:rPr lang="en-US" sz="2800" baseline="30000" dirty="0" smtClean="0"/>
              <a:t>-3</a:t>
            </a:r>
            <a:endParaRPr lang="en-US" sz="2800" baseline="30000" dirty="0"/>
          </a:p>
          <a:p>
            <a:pPr algn="r"/>
            <a:endParaRPr lang="en-US" sz="2800" dirty="0"/>
          </a:p>
        </p:txBody>
      </p:sp>
      <p:sp>
        <p:nvSpPr>
          <p:cNvPr id="8" name="TextBox 7"/>
          <p:cNvSpPr txBox="1"/>
          <p:nvPr/>
        </p:nvSpPr>
        <p:spPr>
          <a:xfrm>
            <a:off x="1207958" y="5882342"/>
            <a:ext cx="7606258" cy="523220"/>
          </a:xfrm>
          <a:prstGeom prst="rect">
            <a:avLst/>
          </a:prstGeom>
          <a:solidFill>
            <a:schemeClr val="bg1"/>
          </a:solidFill>
        </p:spPr>
        <p:txBody>
          <a:bodyPr wrap="square" rtlCol="0">
            <a:spAutoFit/>
          </a:bodyPr>
          <a:lstStyle/>
          <a:p>
            <a:r>
              <a:rPr lang="en-US" sz="2800" dirty="0" smtClean="0"/>
              <a:t>10</a:t>
            </a:r>
            <a:r>
              <a:rPr lang="en-US" sz="2800" baseline="30000" dirty="0" smtClean="0"/>
              <a:t>-5</a:t>
            </a:r>
            <a:r>
              <a:rPr lang="en-US" sz="2800" dirty="0" smtClean="0"/>
              <a:t>    10</a:t>
            </a:r>
            <a:r>
              <a:rPr lang="en-US" sz="2800" baseline="30000" dirty="0" smtClean="0"/>
              <a:t>-4</a:t>
            </a:r>
            <a:r>
              <a:rPr lang="en-US" sz="2800" dirty="0" smtClean="0"/>
              <a:t>    10</a:t>
            </a:r>
            <a:r>
              <a:rPr lang="en-US" sz="2800" baseline="30000" dirty="0" smtClean="0"/>
              <a:t>-3</a:t>
            </a:r>
            <a:r>
              <a:rPr lang="en-US" sz="2800" dirty="0" smtClean="0"/>
              <a:t>   10</a:t>
            </a:r>
            <a:r>
              <a:rPr lang="en-US" sz="2800" baseline="30000" dirty="0" smtClean="0"/>
              <a:t>-2 </a:t>
            </a:r>
            <a:r>
              <a:rPr lang="en-US" sz="2800" dirty="0" smtClean="0"/>
              <a:t>   10</a:t>
            </a:r>
            <a:r>
              <a:rPr lang="en-US" sz="2800" baseline="30000" dirty="0" smtClean="0"/>
              <a:t>-1    </a:t>
            </a:r>
            <a:r>
              <a:rPr lang="en-US" sz="2800" dirty="0" smtClean="0"/>
              <a:t>10</a:t>
            </a:r>
            <a:r>
              <a:rPr lang="en-US" sz="2800" baseline="30000" dirty="0" smtClean="0"/>
              <a:t>0</a:t>
            </a:r>
            <a:r>
              <a:rPr lang="en-US" sz="2800" dirty="0" smtClean="0"/>
              <a:t>    10</a:t>
            </a:r>
            <a:r>
              <a:rPr lang="en-US" sz="2800" baseline="30000" dirty="0" smtClean="0"/>
              <a:t>1</a:t>
            </a:r>
            <a:r>
              <a:rPr lang="en-US" sz="2800" dirty="0" smtClean="0"/>
              <a:t>    10</a:t>
            </a:r>
            <a:r>
              <a:rPr lang="en-US" sz="2800" baseline="30000" dirty="0" smtClean="0"/>
              <a:t>2</a:t>
            </a:r>
            <a:r>
              <a:rPr lang="en-US" sz="2800" dirty="0" smtClean="0"/>
              <a:t>     10</a:t>
            </a:r>
            <a:r>
              <a:rPr lang="en-US" sz="2800" baseline="30000" dirty="0" smtClean="0"/>
              <a:t>3</a:t>
            </a:r>
            <a:r>
              <a:rPr lang="en-US" sz="2800" dirty="0" smtClean="0"/>
              <a:t>  </a:t>
            </a:r>
            <a:endParaRPr lang="en-US" sz="2800" dirty="0"/>
          </a:p>
        </p:txBody>
      </p:sp>
      <p:sp>
        <p:nvSpPr>
          <p:cNvPr id="2" name="Title 1"/>
          <p:cNvSpPr>
            <a:spLocks noGrp="1"/>
          </p:cNvSpPr>
          <p:nvPr>
            <p:ph type="title"/>
          </p:nvPr>
        </p:nvSpPr>
        <p:spPr>
          <a:xfrm>
            <a:off x="457200" y="-100112"/>
            <a:ext cx="8229600" cy="1143000"/>
          </a:xfrm>
        </p:spPr>
        <p:txBody>
          <a:bodyPr/>
          <a:lstStyle/>
          <a:p>
            <a:r>
              <a:rPr lang="en-US" dirty="0" smtClean="0"/>
              <a:t>Biogenic Silica</a:t>
            </a:r>
            <a:endParaRPr lang="en-US" dirty="0"/>
          </a:p>
        </p:txBody>
      </p:sp>
      <p:cxnSp>
        <p:nvCxnSpPr>
          <p:cNvPr id="10" name="Straight Connector 9"/>
          <p:cNvCxnSpPr/>
          <p:nvPr/>
        </p:nvCxnSpPr>
        <p:spPr>
          <a:xfrm flipV="1">
            <a:off x="2023672" y="1603949"/>
            <a:ext cx="5711253" cy="356765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721896" y="4392119"/>
            <a:ext cx="3477725" cy="954107"/>
          </a:xfrm>
          <a:prstGeom prst="rect">
            <a:avLst/>
          </a:prstGeom>
          <a:solidFill>
            <a:schemeClr val="bg1"/>
          </a:solidFill>
        </p:spPr>
        <p:txBody>
          <a:bodyPr wrap="square" rtlCol="0">
            <a:spAutoFit/>
          </a:bodyPr>
          <a:lstStyle/>
          <a:p>
            <a:r>
              <a:rPr lang="en-US" sz="2800" dirty="0" err="1" smtClean="0">
                <a:solidFill>
                  <a:srgbClr val="FF0000"/>
                </a:solidFill>
              </a:rPr>
              <a:t>Exp</a:t>
            </a:r>
            <a:r>
              <a:rPr lang="en-US" sz="2800" dirty="0" smtClean="0">
                <a:solidFill>
                  <a:srgbClr val="FF0000"/>
                </a:solidFill>
              </a:rPr>
              <a:t> = 0.863±0.015;      r</a:t>
            </a:r>
            <a:r>
              <a:rPr lang="en-US" sz="2800" baseline="30000" dirty="0" smtClean="0">
                <a:solidFill>
                  <a:srgbClr val="FF0000"/>
                </a:solidFill>
              </a:rPr>
              <a:t>2</a:t>
            </a:r>
            <a:r>
              <a:rPr lang="en-US" sz="2800" dirty="0" smtClean="0">
                <a:solidFill>
                  <a:srgbClr val="FF0000"/>
                </a:solidFill>
              </a:rPr>
              <a:t> =0.848; P&lt;0.001</a:t>
            </a:r>
            <a:endParaRPr lang="en-US" sz="2800" dirty="0">
              <a:solidFill>
                <a:srgbClr val="FF0000"/>
              </a:solidFill>
            </a:endParaRPr>
          </a:p>
        </p:txBody>
      </p:sp>
      <p:sp>
        <p:nvSpPr>
          <p:cNvPr id="13" name="Rectangle 12"/>
          <p:cNvSpPr/>
          <p:nvPr/>
        </p:nvSpPr>
        <p:spPr>
          <a:xfrm>
            <a:off x="1764793" y="6396335"/>
            <a:ext cx="6773649" cy="461665"/>
          </a:xfrm>
          <a:prstGeom prst="rect">
            <a:avLst/>
          </a:prstGeom>
        </p:spPr>
        <p:txBody>
          <a:bodyPr wrap="none">
            <a:spAutoFit/>
          </a:bodyPr>
          <a:lstStyle/>
          <a:p>
            <a:r>
              <a:rPr lang="en-US" sz="2400" i="1" dirty="0" smtClean="0"/>
              <a:t>Oligo.                                                                          </a:t>
            </a:r>
            <a:r>
              <a:rPr lang="en-US" sz="2400" i="1" dirty="0" err="1"/>
              <a:t>Eutro</a:t>
            </a:r>
            <a:r>
              <a:rPr lang="en-US" sz="2400" i="1" dirty="0"/>
              <a:t>.</a:t>
            </a:r>
          </a:p>
        </p:txBody>
      </p:sp>
      <p:sp>
        <p:nvSpPr>
          <p:cNvPr id="3" name="Date Placeholder 2"/>
          <p:cNvSpPr>
            <a:spLocks noGrp="1"/>
          </p:cNvSpPr>
          <p:nvPr>
            <p:ph type="dt" sz="half" idx="10"/>
          </p:nvPr>
        </p:nvSpPr>
        <p:spPr/>
        <p:txBody>
          <a:bodyPr/>
          <a:lstStyle/>
          <a:p>
            <a:r>
              <a:rPr lang="en-US" smtClean="0"/>
              <a:t>6/9/2016</a:t>
            </a:r>
            <a:endParaRPr lang="en-US"/>
          </a:p>
        </p:txBody>
      </p:sp>
      <p:sp>
        <p:nvSpPr>
          <p:cNvPr id="9" name="Footer Placeholder 8"/>
          <p:cNvSpPr>
            <a:spLocks noGrp="1"/>
          </p:cNvSpPr>
          <p:nvPr>
            <p:ph type="ftr" sz="quarter" idx="11"/>
          </p:nvPr>
        </p:nvSpPr>
        <p:spPr/>
        <p:txBody>
          <a:bodyPr/>
          <a:lstStyle/>
          <a:p>
            <a:r>
              <a:rPr lang="en-US" smtClean="0"/>
              <a:t>Balch et al. Bigelow Laboratory</a:t>
            </a:r>
            <a:endParaRPr lang="en-US"/>
          </a:p>
        </p:txBody>
      </p:sp>
    </p:spTree>
    <p:custDataLst>
      <p:tags r:id="rId1"/>
    </p:custDataLst>
    <p:extLst>
      <p:ext uri="{BB962C8B-B14F-4D97-AF65-F5344CB8AC3E}">
        <p14:creationId xmlns:p14="http://schemas.microsoft.com/office/powerpoint/2010/main" val="2543237408"/>
      </p:ext>
    </p:extLst>
  </p:cSld>
  <p:clrMapOvr>
    <a:masterClrMapping/>
  </p:clrMapOvr>
  <mc:AlternateContent xmlns:mc="http://schemas.openxmlformats.org/markup-compatibility/2006" xmlns:p14="http://schemas.microsoft.com/office/powerpoint/2010/main">
    <mc:Choice Requires="p14">
      <p:transition spd="slow" p14:dur="2000" advTm="24844"/>
    </mc:Choice>
    <mc:Fallback xmlns="">
      <p:transition spd="slow" advTm="2484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381001"/>
            <a:ext cx="8610600" cy="3219450"/>
          </a:xfrm>
        </p:spPr>
        <p:txBody>
          <a:bodyPr>
            <a:noAutofit/>
          </a:bodyPr>
          <a:lstStyle/>
          <a:p>
            <a:r>
              <a:rPr lang="en-US" sz="3200" dirty="0" smtClean="0"/>
              <a:t>Vignette #1: Scaling </a:t>
            </a:r>
            <a:r>
              <a:rPr lang="en-US" sz="3200" dirty="0"/>
              <a:t>from Surface Satellite Measurements of PIC to Integrated Euphotic Estimates over the Global Ocean:  </a:t>
            </a:r>
            <a:r>
              <a:rPr lang="en-US" sz="3200" dirty="0" smtClean="0"/>
              <a:t/>
            </a:r>
            <a:br>
              <a:rPr lang="en-US" sz="3200" dirty="0" smtClean="0"/>
            </a:br>
            <a:r>
              <a:rPr lang="en-US" sz="3200" b="1" dirty="0" smtClean="0"/>
              <a:t>Do </a:t>
            </a:r>
            <a:r>
              <a:rPr lang="en-US" sz="3200" b="1" dirty="0"/>
              <a:t>Vertical Profiles of </a:t>
            </a:r>
            <a:r>
              <a:rPr lang="en-US" sz="3200" b="1" dirty="0" err="1"/>
              <a:t>Coccolithophores</a:t>
            </a:r>
            <a:r>
              <a:rPr lang="en-US" sz="3200" b="1" dirty="0"/>
              <a:t> Look Like Vertical Profiles of Chlorophyll?</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04243512"/>
      </p:ext>
    </p:extLst>
  </p:cSld>
  <p:clrMapOvr>
    <a:masterClrMapping/>
  </p:clrMapOvr>
  <mc:AlternateContent xmlns:mc="http://schemas.openxmlformats.org/markup-compatibility/2006" xmlns:p14="http://schemas.microsoft.com/office/powerpoint/2010/main">
    <mc:Choice Requires="p14">
      <p:transition spd="slow" p14:dur="2000" advTm="20303"/>
    </mc:Choice>
    <mc:Fallback xmlns="">
      <p:transition spd="slow" advTm="20303"/>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 Optical Depth/100m Integral</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974361" y="1184224"/>
            <a:ext cx="7291354" cy="5288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rot="16200000">
            <a:off x="-1883897" y="2978179"/>
            <a:ext cx="4721902" cy="954107"/>
          </a:xfrm>
          <a:prstGeom prst="rect">
            <a:avLst/>
          </a:prstGeom>
          <a:noFill/>
        </p:spPr>
        <p:txBody>
          <a:bodyPr wrap="square" rtlCol="0">
            <a:spAutoFit/>
          </a:bodyPr>
          <a:lstStyle/>
          <a:p>
            <a:pPr algn="ctr"/>
            <a:r>
              <a:rPr lang="en-US" sz="2800" dirty="0" smtClean="0"/>
              <a:t>Variance Explained from Top Optical Depth</a:t>
            </a:r>
            <a:endParaRPr lang="en-US" sz="2800" dirty="0"/>
          </a:p>
        </p:txBody>
      </p:sp>
      <p:sp>
        <p:nvSpPr>
          <p:cNvPr id="5" name="TextBox 4"/>
          <p:cNvSpPr txBox="1"/>
          <p:nvPr/>
        </p:nvSpPr>
        <p:spPr>
          <a:xfrm>
            <a:off x="0" y="6539944"/>
            <a:ext cx="1539076" cy="307777"/>
          </a:xfrm>
          <a:prstGeom prst="rect">
            <a:avLst/>
          </a:prstGeom>
          <a:noFill/>
        </p:spPr>
        <p:txBody>
          <a:bodyPr wrap="none" rtlCol="0">
            <a:spAutoFit/>
          </a:bodyPr>
          <a:lstStyle/>
          <a:p>
            <a:r>
              <a:rPr lang="en-US" sz="1400" dirty="0" smtClean="0"/>
              <a:t>Balch et al. in prep</a:t>
            </a:r>
            <a:endParaRPr lang="en-US" sz="1400" dirty="0"/>
          </a:p>
        </p:txBody>
      </p:sp>
      <p:sp>
        <p:nvSpPr>
          <p:cNvPr id="3" name="Date Placeholder 2"/>
          <p:cNvSpPr>
            <a:spLocks noGrp="1"/>
          </p:cNvSpPr>
          <p:nvPr>
            <p:ph type="dt" sz="half" idx="10"/>
          </p:nvPr>
        </p:nvSpPr>
        <p:spPr/>
        <p:txBody>
          <a:bodyPr/>
          <a:lstStyle/>
          <a:p>
            <a:r>
              <a:rPr lang="en-US" smtClean="0"/>
              <a:t>6/9/2016</a:t>
            </a:r>
            <a:endParaRPr lang="en-US"/>
          </a:p>
        </p:txBody>
      </p:sp>
      <p:sp>
        <p:nvSpPr>
          <p:cNvPr id="6" name="Footer Placeholder 5"/>
          <p:cNvSpPr>
            <a:spLocks noGrp="1"/>
          </p:cNvSpPr>
          <p:nvPr>
            <p:ph type="ftr" sz="quarter" idx="11"/>
          </p:nvPr>
        </p:nvSpPr>
        <p:spPr/>
        <p:txBody>
          <a:bodyPr/>
          <a:lstStyle/>
          <a:p>
            <a:r>
              <a:rPr lang="en-US" smtClean="0"/>
              <a:t>Balch et al. Bigelow Laboratory</a:t>
            </a:r>
            <a:endParaRPr lang="en-US"/>
          </a:p>
        </p:txBody>
      </p:sp>
    </p:spTree>
    <p:extLst>
      <p:ext uri="{BB962C8B-B14F-4D97-AF65-F5344CB8AC3E}">
        <p14:creationId xmlns:p14="http://schemas.microsoft.com/office/powerpoint/2010/main" val="3795386422"/>
      </p:ext>
    </p:extLst>
  </p:cSld>
  <p:clrMapOvr>
    <a:masterClrMapping/>
  </p:clrMapOvr>
  <mc:AlternateContent xmlns:mc="http://schemas.openxmlformats.org/markup-compatibility/2006" xmlns:p14="http://schemas.microsoft.com/office/powerpoint/2010/main">
    <mc:Choice Requires="p14">
      <p:transition spd="slow" p14:dur="2000" advTm="63378"/>
    </mc:Choice>
    <mc:Fallback xmlns="">
      <p:transition spd="slow" advTm="63378"/>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253"/>
            <a:ext cx="8229600" cy="1143000"/>
          </a:xfrm>
        </p:spPr>
        <p:txBody>
          <a:bodyPr>
            <a:normAutofit/>
          </a:bodyPr>
          <a:lstStyle/>
          <a:p>
            <a:r>
              <a:rPr lang="en-US" dirty="0" smtClean="0"/>
              <a:t>Overview</a:t>
            </a:r>
            <a:endParaRPr lang="en-US" dirty="0"/>
          </a:p>
        </p:txBody>
      </p:sp>
      <p:sp>
        <p:nvSpPr>
          <p:cNvPr id="3" name="Content Placeholder 2"/>
          <p:cNvSpPr>
            <a:spLocks noGrp="1"/>
          </p:cNvSpPr>
          <p:nvPr>
            <p:ph idx="1"/>
          </p:nvPr>
        </p:nvSpPr>
        <p:spPr>
          <a:xfrm>
            <a:off x="152400" y="914401"/>
            <a:ext cx="8991600" cy="3657600"/>
          </a:xfrm>
        </p:spPr>
        <p:txBody>
          <a:bodyPr>
            <a:normAutofit/>
          </a:bodyPr>
          <a:lstStyle/>
          <a:p>
            <a:pPr marL="155814" indent="-155814"/>
            <a:r>
              <a:rPr lang="en-US" sz="2400" dirty="0"/>
              <a:t>A new method for estimating particulate inorganic carbon (PIC) concentrations from remote sensing reflectance has been developed.</a:t>
            </a:r>
          </a:p>
          <a:p>
            <a:pPr marL="155814" indent="-155814"/>
            <a:r>
              <a:rPr lang="en-US" sz="2400" dirty="0"/>
              <a:t>Using an extensive global dataset of PIC, the reflectance difference approach of Hu et al. (2012) was applied to derive a relationship between PIC and the color-index (CI), hereafter referred to as the PIC</a:t>
            </a:r>
            <a:r>
              <a:rPr lang="en-US" sz="2400" baseline="-25000" dirty="0"/>
              <a:t>CI</a:t>
            </a:r>
            <a:r>
              <a:rPr lang="en-US" sz="2400" dirty="0"/>
              <a:t> algorithm </a:t>
            </a:r>
          </a:p>
          <a:p>
            <a:pPr marL="155814" indent="-155814"/>
            <a:r>
              <a:rPr lang="en-US" sz="2400" dirty="0"/>
              <a:t>The wavelengths used here in deriving the color-index differ from those used in the Hu et al. (2012) chlorophyll (</a:t>
            </a:r>
            <a:r>
              <a:rPr lang="en-US" sz="2400" dirty="0" err="1"/>
              <a:t>Chl</a:t>
            </a:r>
            <a:r>
              <a:rPr lang="en-US" sz="2400" dirty="0"/>
              <a:t>) algorithm to limit the affect of </a:t>
            </a:r>
            <a:r>
              <a:rPr lang="en-US" sz="2400" dirty="0" err="1"/>
              <a:t>Chl</a:t>
            </a:r>
            <a:r>
              <a:rPr lang="en-US" sz="2400" dirty="0"/>
              <a:t> and CDOM: </a:t>
            </a:r>
          </a:p>
        </p:txBody>
      </p:sp>
      <mc:AlternateContent xmlns:mc="http://schemas.openxmlformats.org/markup-compatibility/2006" xmlns:a14="http://schemas.microsoft.com/office/drawing/2010/main">
        <mc:Choice Requires="a14">
          <p:sp>
            <p:nvSpPr>
              <p:cNvPr id="5" name="TextBox 4"/>
              <p:cNvSpPr txBox="1"/>
              <p:nvPr/>
            </p:nvSpPr>
            <p:spPr>
              <a:xfrm>
                <a:off x="914400" y="4495800"/>
                <a:ext cx="7845136" cy="705910"/>
              </a:xfrm>
              <a:prstGeom prst="rect">
                <a:avLst/>
              </a:prstGeom>
              <a:noFill/>
            </p:spPr>
            <p:txBody>
              <a:bodyPr wrap="square" lIns="20775" tIns="10388" rIns="20775" bIns="10388" rtlCol="0">
                <a:spAutoFit/>
              </a:bodyPr>
              <a:lstStyle/>
              <a:p>
                <a14:m>
                  <m:oMathPara xmlns:m="http://schemas.openxmlformats.org/officeDocument/2006/math" xmlns="">
                    <m:oMathParaPr>
                      <m:jc m:val="centerGroup"/>
                    </m:oMathParaPr>
                    <m:oMath xmlns:m="http://schemas.openxmlformats.org/officeDocument/2006/math">
                      <m:r>
                        <a:rPr lang="en-US" sz="2000" i="1">
                          <a:latin typeface="Cambria Math"/>
                        </a:rPr>
                        <m:t>𝐶𝐼</m:t>
                      </m:r>
                      <m:r>
                        <a:rPr lang="en-US" sz="2000" i="1">
                          <a:latin typeface="Cambria Math"/>
                        </a:rPr>
                        <m:t>=</m:t>
                      </m:r>
                      <m:sSub>
                        <m:sSubPr>
                          <m:ctrlPr>
                            <a:rPr lang="en-US" sz="2000" i="1">
                              <a:latin typeface="Cambria Math"/>
                            </a:rPr>
                          </m:ctrlPr>
                        </m:sSubPr>
                        <m:e>
                          <m:r>
                            <a:rPr lang="en-US" sz="2000" i="1">
                              <a:latin typeface="Cambria Math"/>
                            </a:rPr>
                            <m:t>𝑅</m:t>
                          </m:r>
                        </m:e>
                        <m:sub>
                          <m:r>
                            <a:rPr lang="en-US" sz="2000" i="1">
                              <a:latin typeface="Cambria Math"/>
                            </a:rPr>
                            <m:t>𝑟𝑠</m:t>
                          </m:r>
                        </m:sub>
                      </m:sSub>
                      <m:d>
                        <m:dPr>
                          <m:ctrlPr>
                            <a:rPr lang="en-US" sz="2000" i="1">
                              <a:latin typeface="Cambria Math"/>
                            </a:rPr>
                          </m:ctrlPr>
                        </m:dPr>
                        <m:e>
                          <m:sSub>
                            <m:sSubPr>
                              <m:ctrlPr>
                                <a:rPr lang="en-US" sz="2000" i="1">
                                  <a:latin typeface="Cambria Math"/>
                                  <a:ea typeface="Cambria Math"/>
                                </a:rPr>
                              </m:ctrlPr>
                            </m:sSubPr>
                            <m:e>
                              <m:r>
                                <a:rPr lang="en-US" sz="2000" i="1">
                                  <a:latin typeface="Cambria Math"/>
                                  <a:ea typeface="Cambria Math"/>
                                </a:rPr>
                                <m:t>𝜆</m:t>
                              </m:r>
                            </m:e>
                            <m:sub>
                              <m:r>
                                <a:rPr lang="en-US" sz="2000" i="1">
                                  <a:latin typeface="Cambria Math"/>
                                  <a:ea typeface="Cambria Math"/>
                                </a:rPr>
                                <m:t>2</m:t>
                              </m:r>
                            </m:sub>
                          </m:sSub>
                        </m:e>
                      </m:d>
                      <m:r>
                        <a:rPr lang="en-US" sz="2000" i="1">
                          <a:latin typeface="Cambria Math"/>
                        </a:rPr>
                        <m:t> − </m:t>
                      </m:r>
                      <m:d>
                        <m:dPr>
                          <m:begChr m:val="["/>
                          <m:endChr m:val="]"/>
                          <m:ctrlPr>
                            <a:rPr lang="en-US" sz="2000" i="1">
                              <a:latin typeface="Cambria Math"/>
                            </a:rPr>
                          </m:ctrlPr>
                        </m:dPr>
                        <m:e>
                          <m:sSub>
                            <m:sSubPr>
                              <m:ctrlPr>
                                <a:rPr lang="en-US" sz="2000" i="1">
                                  <a:latin typeface="Cambria Math"/>
                                </a:rPr>
                              </m:ctrlPr>
                            </m:sSubPr>
                            <m:e>
                              <m:r>
                                <a:rPr lang="en-US" sz="2000" i="1">
                                  <a:latin typeface="Cambria Math"/>
                                </a:rPr>
                                <m:t>𝑅</m:t>
                              </m:r>
                            </m:e>
                            <m:sub>
                              <m:r>
                                <a:rPr lang="en-US" sz="2000" i="1">
                                  <a:latin typeface="Cambria Math"/>
                                </a:rPr>
                                <m:t>𝑟𝑠</m:t>
                              </m:r>
                            </m:sub>
                          </m:sSub>
                          <m:d>
                            <m:dPr>
                              <m:ctrlPr>
                                <a:rPr lang="en-US" sz="2000" i="1">
                                  <a:latin typeface="Cambria Math"/>
                                </a:rPr>
                              </m:ctrlPr>
                            </m:dPr>
                            <m:e>
                              <m:sSub>
                                <m:sSubPr>
                                  <m:ctrlPr>
                                    <a:rPr lang="en-US" sz="2000" i="1">
                                      <a:latin typeface="Cambria Math"/>
                                    </a:rPr>
                                  </m:ctrlPr>
                                </m:sSubPr>
                                <m:e>
                                  <m:r>
                                    <a:rPr lang="en-US" sz="2000" i="1">
                                      <a:latin typeface="Cambria Math"/>
                                      <a:ea typeface="Cambria Math"/>
                                    </a:rPr>
                                    <m:t>𝜆</m:t>
                                  </m:r>
                                </m:e>
                                <m:sub>
                                  <m:r>
                                    <a:rPr lang="en-US" sz="2000" i="1">
                                      <a:latin typeface="Cambria Math"/>
                                    </a:rPr>
                                    <m:t>1</m:t>
                                  </m:r>
                                </m:sub>
                              </m:sSub>
                            </m:e>
                          </m:d>
                          <m:r>
                            <a:rPr lang="en-US" sz="2000" i="1">
                              <a:latin typeface="Cambria Math"/>
                            </a:rPr>
                            <m:t>+ </m:t>
                          </m:r>
                          <m:f>
                            <m:fPr>
                              <m:ctrlPr>
                                <a:rPr lang="en-US" sz="2000" i="1">
                                  <a:latin typeface="Cambria Math"/>
                                </a:rPr>
                              </m:ctrlPr>
                            </m:fPr>
                            <m:num>
                              <m:sSub>
                                <m:sSubPr>
                                  <m:ctrlPr>
                                    <a:rPr lang="en-US" sz="2000" i="1">
                                      <a:latin typeface="Cambria Math"/>
                                    </a:rPr>
                                  </m:ctrlPr>
                                </m:sSubPr>
                                <m:e>
                                  <m:r>
                                    <a:rPr lang="en-US" sz="2000" i="1">
                                      <a:latin typeface="Cambria Math"/>
                                      <a:ea typeface="Cambria Math"/>
                                    </a:rPr>
                                    <m:t>𝜆</m:t>
                                  </m:r>
                                </m:e>
                                <m:sub>
                                  <m:r>
                                    <a:rPr lang="en-US" sz="2000" i="1">
                                      <a:latin typeface="Cambria Math"/>
                                    </a:rPr>
                                    <m:t>2</m:t>
                                  </m:r>
                                </m:sub>
                              </m:sSub>
                              <m:r>
                                <a:rPr lang="en-US" sz="2000" i="1">
                                  <a:latin typeface="Cambria Math"/>
                                </a:rPr>
                                <m:t>−</m:t>
                              </m:r>
                              <m:sSub>
                                <m:sSubPr>
                                  <m:ctrlPr>
                                    <a:rPr lang="en-US" sz="2000" i="1">
                                      <a:latin typeface="Cambria Math"/>
                                    </a:rPr>
                                  </m:ctrlPr>
                                </m:sSubPr>
                                <m:e>
                                  <m:r>
                                    <a:rPr lang="en-US" sz="2000" i="1">
                                      <a:latin typeface="Cambria Math"/>
                                      <a:ea typeface="Cambria Math"/>
                                    </a:rPr>
                                    <m:t>𝜆</m:t>
                                  </m:r>
                                </m:e>
                                <m:sub>
                                  <m:r>
                                    <a:rPr lang="en-US" sz="2000" i="1">
                                      <a:latin typeface="Cambria Math"/>
                                    </a:rPr>
                                    <m:t>1</m:t>
                                  </m:r>
                                </m:sub>
                              </m:sSub>
                            </m:num>
                            <m:den>
                              <m:sSub>
                                <m:sSubPr>
                                  <m:ctrlPr>
                                    <a:rPr lang="en-US" sz="2000" i="1">
                                      <a:latin typeface="Cambria Math"/>
                                    </a:rPr>
                                  </m:ctrlPr>
                                </m:sSubPr>
                                <m:e>
                                  <m:r>
                                    <a:rPr lang="en-US" sz="2000" i="1">
                                      <a:latin typeface="Cambria Math"/>
                                      <a:ea typeface="Cambria Math"/>
                                    </a:rPr>
                                    <m:t>𝜆</m:t>
                                  </m:r>
                                </m:e>
                                <m:sub>
                                  <m:r>
                                    <a:rPr lang="en-US" sz="2000" i="1">
                                      <a:latin typeface="Cambria Math"/>
                                      <a:ea typeface="Cambria Math"/>
                                    </a:rPr>
                                    <m:t>3</m:t>
                                  </m:r>
                                </m:sub>
                              </m:sSub>
                              <m:r>
                                <a:rPr lang="en-US" sz="2000" i="1">
                                  <a:latin typeface="Cambria Math"/>
                                </a:rPr>
                                <m:t>−</m:t>
                              </m:r>
                              <m:sSub>
                                <m:sSubPr>
                                  <m:ctrlPr>
                                    <a:rPr lang="en-US" sz="2000" i="1">
                                      <a:latin typeface="Cambria Math"/>
                                    </a:rPr>
                                  </m:ctrlPr>
                                </m:sSubPr>
                                <m:e>
                                  <m:r>
                                    <a:rPr lang="en-US" sz="2000" i="1">
                                      <a:latin typeface="Cambria Math"/>
                                      <a:ea typeface="Cambria Math"/>
                                    </a:rPr>
                                    <m:t>𝜆</m:t>
                                  </m:r>
                                </m:e>
                                <m:sub>
                                  <m:r>
                                    <a:rPr lang="en-US" sz="2000" i="1">
                                      <a:latin typeface="Cambria Math"/>
                                    </a:rPr>
                                    <m:t>1</m:t>
                                  </m:r>
                                </m:sub>
                              </m:sSub>
                            </m:den>
                          </m:f>
                          <m:d>
                            <m:dPr>
                              <m:ctrlPr>
                                <a:rPr lang="en-US" sz="2000" i="1">
                                  <a:latin typeface="Cambria Math"/>
                                </a:rPr>
                              </m:ctrlPr>
                            </m:dPr>
                            <m:e>
                              <m:sSub>
                                <m:sSubPr>
                                  <m:ctrlPr>
                                    <a:rPr lang="en-US" sz="2000" i="1">
                                      <a:latin typeface="Cambria Math"/>
                                    </a:rPr>
                                  </m:ctrlPr>
                                </m:sSubPr>
                                <m:e>
                                  <m:r>
                                    <a:rPr lang="en-US" sz="2000" i="1">
                                      <a:latin typeface="Cambria Math"/>
                                    </a:rPr>
                                    <m:t>𝑅</m:t>
                                  </m:r>
                                </m:e>
                                <m:sub>
                                  <m:r>
                                    <a:rPr lang="en-US" sz="2000" i="1">
                                      <a:latin typeface="Cambria Math"/>
                                    </a:rPr>
                                    <m:t>𝑟𝑠</m:t>
                                  </m:r>
                                </m:sub>
                              </m:sSub>
                              <m:d>
                                <m:dPr>
                                  <m:ctrlPr>
                                    <a:rPr lang="en-US" sz="2000" i="1">
                                      <a:latin typeface="Cambria Math"/>
                                    </a:rPr>
                                  </m:ctrlPr>
                                </m:dPr>
                                <m:e>
                                  <m:sSub>
                                    <m:sSubPr>
                                      <m:ctrlPr>
                                        <a:rPr lang="en-US" sz="2000" i="1">
                                          <a:latin typeface="Cambria Math"/>
                                        </a:rPr>
                                      </m:ctrlPr>
                                    </m:sSubPr>
                                    <m:e>
                                      <m:r>
                                        <a:rPr lang="en-US" sz="2000" i="1">
                                          <a:latin typeface="Cambria Math"/>
                                          <a:ea typeface="Cambria Math"/>
                                        </a:rPr>
                                        <m:t>𝜆</m:t>
                                      </m:r>
                                    </m:e>
                                    <m:sub>
                                      <m:r>
                                        <a:rPr lang="en-US" sz="2000" i="1">
                                          <a:latin typeface="Cambria Math"/>
                                          <a:ea typeface="Cambria Math"/>
                                        </a:rPr>
                                        <m:t>3</m:t>
                                      </m:r>
                                    </m:sub>
                                  </m:sSub>
                                </m:e>
                              </m:d>
                              <m:r>
                                <a:rPr lang="en-US" sz="2000" i="1">
                                  <a:latin typeface="Cambria Math"/>
                                </a:rPr>
                                <m:t> −</m:t>
                              </m:r>
                              <m:sSub>
                                <m:sSubPr>
                                  <m:ctrlPr>
                                    <a:rPr lang="en-US" sz="2000" i="1">
                                      <a:latin typeface="Cambria Math"/>
                                    </a:rPr>
                                  </m:ctrlPr>
                                </m:sSubPr>
                                <m:e>
                                  <m:r>
                                    <a:rPr lang="en-US" sz="2000" i="1">
                                      <a:latin typeface="Cambria Math"/>
                                    </a:rPr>
                                    <m:t>𝑅</m:t>
                                  </m:r>
                                </m:e>
                                <m:sub>
                                  <m:r>
                                    <a:rPr lang="en-US" sz="2000" i="1">
                                      <a:latin typeface="Cambria Math"/>
                                    </a:rPr>
                                    <m:t>𝑟𝑠</m:t>
                                  </m:r>
                                </m:sub>
                              </m:sSub>
                              <m:d>
                                <m:dPr>
                                  <m:ctrlPr>
                                    <a:rPr lang="en-US" sz="2000" i="1">
                                      <a:latin typeface="Cambria Math"/>
                                    </a:rPr>
                                  </m:ctrlPr>
                                </m:dPr>
                                <m:e>
                                  <m:sSub>
                                    <m:sSubPr>
                                      <m:ctrlPr>
                                        <a:rPr lang="en-US" sz="2000" i="1">
                                          <a:latin typeface="Cambria Math"/>
                                        </a:rPr>
                                      </m:ctrlPr>
                                    </m:sSubPr>
                                    <m:e>
                                      <m:r>
                                        <a:rPr lang="en-US" sz="2000" i="1">
                                          <a:latin typeface="Cambria Math"/>
                                          <a:ea typeface="Cambria Math"/>
                                        </a:rPr>
                                        <m:t>𝜆</m:t>
                                      </m:r>
                                    </m:e>
                                    <m:sub>
                                      <m:r>
                                        <a:rPr lang="en-US" sz="2000" i="1">
                                          <a:latin typeface="Cambria Math"/>
                                          <a:ea typeface="Cambria Math"/>
                                        </a:rPr>
                                        <m:t>1</m:t>
                                      </m:r>
                                    </m:sub>
                                  </m:sSub>
                                </m:e>
                              </m:d>
                            </m:e>
                          </m:d>
                        </m:e>
                      </m:d>
                    </m:oMath>
                  </m:oMathPara>
                </a14:m>
                <a:endParaRPr lang="en-US" sz="2000" dirty="0"/>
              </a:p>
            </p:txBody>
          </p:sp>
        </mc:Choice>
        <mc:Fallback xmlns="">
          <p:sp>
            <p:nvSpPr>
              <p:cNvPr id="5" name="TextBox 4"/>
              <p:cNvSpPr txBox="1">
                <a:spLocks noRot="1" noChangeAspect="1" noMove="1" noResize="1" noEditPoints="1" noAdjustHandles="1" noChangeArrowheads="1" noChangeShapeType="1" noTextEdit="1"/>
              </p:cNvSpPr>
              <p:nvPr/>
            </p:nvSpPr>
            <p:spPr>
              <a:xfrm>
                <a:off x="914400" y="4495800"/>
                <a:ext cx="7845136" cy="705910"/>
              </a:xfrm>
              <a:prstGeom prst="rect">
                <a:avLst/>
              </a:prstGeom>
              <a:blipFill rotWithShape="1">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ext uri="{D42A27DB-BD31-4B8C-83A1-F6EECF244321}">
                    <p14:modId xmlns:p14="http://schemas.microsoft.com/office/powerpoint/2010/main" val="1536541250"/>
                  </p:ext>
                </p:extLst>
              </p:nvPr>
            </p:nvGraphicFramePr>
            <p:xfrm>
              <a:off x="2970068" y="5562600"/>
              <a:ext cx="3733800" cy="1054677"/>
            </p:xfrm>
            <a:graphic>
              <a:graphicData uri="http://schemas.openxmlformats.org/drawingml/2006/table">
                <a:tbl>
                  <a:tblPr>
                    <a:tableStyleId>{5940675A-B579-460E-94D1-54222C63F5DA}</a:tableStyleId>
                  </a:tblPr>
                  <a:tblGrid>
                    <a:gridCol w="982163"/>
                    <a:gridCol w="884737"/>
                    <a:gridCol w="933450"/>
                    <a:gridCol w="933450"/>
                  </a:tblGrid>
                  <a:tr h="231024">
                    <a:tc>
                      <a:txBody>
                        <a:bodyPr/>
                        <a:lstStyle/>
                        <a:p>
                          <a:pPr algn="ctr"/>
                          <a:endParaRPr lang="en-US" sz="1800" dirty="0"/>
                        </a:p>
                      </a:txBody>
                      <a:tcPr marL="20782" marR="20782" marT="10391" marB="10391" anchor="ctr">
                        <a:lnL w="12700" cmpd="sng">
                          <a:noFill/>
                        </a:lnL>
                        <a:lnT w="12700" cmpd="sng">
                          <a:noFill/>
                        </a:lnT>
                      </a:tcPr>
                    </a:tc>
                    <a:tc>
                      <a:txBody>
                        <a:bodyPr/>
                        <a:lstStyle/>
                        <a:p>
                          <a:pPr algn="ctr"/>
                          <a14:m/>
                          <a:endParaRPr lang="en-US" sz="1800" dirty="0"/>
                        </a:p>
                      </a:txBody>
                      <a:tcPr marL="20782" marR="20782" marT="10391" marB="10391" anchor="ctr"/>
                    </a:tc>
                    <a:tc>
                      <a:txBody>
                        <a:bodyPr/>
                        <a:lstStyle/>
                        <a:p>
                          <a:pPr algn="ctr"/>
                          <a14:m/>
                          <a:endParaRPr lang="en-US" sz="1800" dirty="0"/>
                        </a:p>
                      </a:txBody>
                      <a:tcPr marL="20782" marR="20782" marT="10391" marB="10391" anchor="ctr"/>
                    </a:tc>
                    <a:tc>
                      <a:txBody>
                        <a:bodyPr/>
                        <a:lstStyle/>
                        <a:p>
                          <a:pPr algn="ctr"/>
                          <a14:m/>
                          <a:endParaRPr lang="en-US" sz="1800" dirty="0"/>
                        </a:p>
                      </a:txBody>
                      <a:tcPr marL="20782" marR="20782" marT="10391" marB="10391" anchor="ctr"/>
                    </a:tc>
                  </a:tr>
                  <a:tr h="365516">
                    <a:tc>
                      <a:txBody>
                        <a:bodyPr/>
                        <a:lstStyle/>
                        <a:p>
                          <a:pPr algn="ctr"/>
                          <a:r>
                            <a:rPr lang="en-US" sz="1800" dirty="0" smtClean="0"/>
                            <a:t>Hu et al</a:t>
                          </a:r>
                          <a:endParaRPr lang="en-US" sz="1800" dirty="0"/>
                        </a:p>
                      </a:txBody>
                      <a:tcPr marL="20782" marR="20782" marT="10391" marB="10391" anchor="ctr">
                        <a:lnL w="12700" cap="flat" cmpd="sng" algn="ctr">
                          <a:solidFill>
                            <a:schemeClr val="tx1"/>
                          </a:solidFill>
                          <a:prstDash val="solid"/>
                          <a:round/>
                          <a:headEnd type="none" w="med" len="med"/>
                          <a:tailEnd type="none" w="med" len="med"/>
                        </a:lnL>
                      </a:tcPr>
                    </a:tc>
                    <a:tc>
                      <a:txBody>
                        <a:bodyPr/>
                        <a:lstStyle/>
                        <a:p>
                          <a:pPr algn="ctr"/>
                          <a:r>
                            <a:rPr lang="en-US" sz="1800" dirty="0" smtClean="0"/>
                            <a:t>443</a:t>
                          </a:r>
                          <a:endParaRPr lang="en-US" sz="1800" dirty="0"/>
                        </a:p>
                      </a:txBody>
                      <a:tcPr marL="20782" marR="20782" marT="10391" marB="10391" anchor="ctr"/>
                    </a:tc>
                    <a:tc>
                      <a:txBody>
                        <a:bodyPr/>
                        <a:lstStyle/>
                        <a:p>
                          <a:pPr algn="ctr"/>
                          <a:r>
                            <a:rPr lang="en-US" sz="1800" dirty="0" smtClean="0"/>
                            <a:t>547</a:t>
                          </a:r>
                          <a:endParaRPr lang="en-US" sz="1800" dirty="0"/>
                        </a:p>
                      </a:txBody>
                      <a:tcPr marL="20782" marR="20782" marT="10391" marB="10391" anchor="ctr"/>
                    </a:tc>
                    <a:tc>
                      <a:txBody>
                        <a:bodyPr/>
                        <a:lstStyle/>
                        <a:p>
                          <a:pPr algn="ctr"/>
                          <a:r>
                            <a:rPr lang="en-US" sz="1800" dirty="0" smtClean="0"/>
                            <a:t>667</a:t>
                          </a:r>
                          <a:endParaRPr lang="en-US" sz="1800" dirty="0"/>
                        </a:p>
                      </a:txBody>
                      <a:tcPr marL="20782" marR="20782" marT="10391" marB="10391" anchor="ctr"/>
                    </a:tc>
                  </a:tr>
                  <a:tr h="394059">
                    <a:tc>
                      <a:txBody>
                        <a:bodyPr/>
                        <a:lstStyle/>
                        <a:p>
                          <a:pPr algn="ctr"/>
                          <a:r>
                            <a:rPr lang="en-US" sz="1800" dirty="0" smtClean="0"/>
                            <a:t>This study</a:t>
                          </a:r>
                          <a:endParaRPr lang="en-US" sz="1800" dirty="0"/>
                        </a:p>
                      </a:txBody>
                      <a:tcPr marL="20782" marR="20782" marT="10391" marB="10391" anchor="ctr">
                        <a:lnL w="12700" cap="flat" cmpd="sng" algn="ctr">
                          <a:solidFill>
                            <a:schemeClr val="tx1"/>
                          </a:solidFill>
                          <a:prstDash val="solid"/>
                          <a:round/>
                          <a:headEnd type="none" w="med" len="med"/>
                          <a:tailEnd type="none" w="med" len="med"/>
                        </a:lnL>
                      </a:tcPr>
                    </a:tc>
                    <a:tc>
                      <a:txBody>
                        <a:bodyPr/>
                        <a:lstStyle/>
                        <a:p>
                          <a:pPr algn="ctr"/>
                          <a:r>
                            <a:rPr lang="en-US" sz="1800" dirty="0" smtClean="0"/>
                            <a:t>547</a:t>
                          </a:r>
                          <a:endParaRPr lang="en-US" sz="1800" dirty="0"/>
                        </a:p>
                      </a:txBody>
                      <a:tcPr marL="20782" marR="20782" marT="10391" marB="10391" anchor="ctr"/>
                    </a:tc>
                    <a:tc>
                      <a:txBody>
                        <a:bodyPr/>
                        <a:lstStyle/>
                        <a:p>
                          <a:pPr algn="ctr"/>
                          <a:r>
                            <a:rPr lang="en-US" sz="1800" dirty="0" smtClean="0"/>
                            <a:t>667</a:t>
                          </a:r>
                          <a:endParaRPr lang="en-US" sz="1800" dirty="0"/>
                        </a:p>
                      </a:txBody>
                      <a:tcPr marL="20782" marR="20782" marT="10391" marB="10391" anchor="ctr"/>
                    </a:tc>
                    <a:tc>
                      <a:txBody>
                        <a:bodyPr/>
                        <a:lstStyle/>
                        <a:p>
                          <a:pPr algn="ctr"/>
                          <a:r>
                            <a:rPr lang="en-US" sz="1800" dirty="0" smtClean="0"/>
                            <a:t>869</a:t>
                          </a:r>
                          <a:endParaRPr lang="en-US" sz="1800" dirty="0"/>
                        </a:p>
                      </a:txBody>
                      <a:tcPr marL="20782" marR="20782" marT="10391" marB="10391" anchor="ctr"/>
                    </a:tc>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1173720319"/>
                  </p:ext>
                </p:extLst>
              </p:nvPr>
            </p:nvGraphicFramePr>
            <p:xfrm>
              <a:off x="2970068" y="5562600"/>
              <a:ext cx="3733800" cy="1054677"/>
            </p:xfrm>
            <a:graphic>
              <a:graphicData uri="http://schemas.openxmlformats.org/drawingml/2006/table">
                <a:tbl>
                  <a:tblPr>
                    <a:tableStyleId>{5940675A-B579-460E-94D1-54222C63F5DA}</a:tableStyleId>
                  </a:tblPr>
                  <a:tblGrid>
                    <a:gridCol w="982163"/>
                    <a:gridCol w="884737"/>
                    <a:gridCol w="933450"/>
                    <a:gridCol w="933450"/>
                  </a:tblGrid>
                  <a:tr h="295102">
                    <a:tc>
                      <a:txBody>
                        <a:bodyPr/>
                        <a:lstStyle/>
                        <a:p>
                          <a:pPr algn="ctr"/>
                          <a:endParaRPr lang="en-US" sz="1800" dirty="0"/>
                        </a:p>
                      </a:txBody>
                      <a:tcPr marL="20782" marR="20782" marT="10391" marB="10391" anchor="ctr">
                        <a:lnL w="12700" cmpd="sng">
                          <a:noFill/>
                        </a:lnL>
                        <a:lnT w="12700" cmpd="sng">
                          <a:noFill/>
                        </a:lnT>
                      </a:tcPr>
                    </a:tc>
                    <a:tc>
                      <a:txBody>
                        <a:bodyPr/>
                        <a:lstStyle/>
                        <a:p>
                          <a:endParaRPr lang="en-US"/>
                        </a:p>
                      </a:txBody>
                      <a:tcPr marL="20782" marR="20782" marT="10391" marB="10391" anchor="ctr">
                        <a:blipFill rotWithShape="1">
                          <a:blip r:embed="rId3"/>
                          <a:stretch>
                            <a:fillRect l="-110274" t="-2083" r="-209589" b="-287500"/>
                          </a:stretch>
                        </a:blipFill>
                      </a:tcPr>
                    </a:tc>
                    <a:tc>
                      <a:txBody>
                        <a:bodyPr/>
                        <a:lstStyle/>
                        <a:p>
                          <a:endParaRPr lang="en-US"/>
                        </a:p>
                      </a:txBody>
                      <a:tcPr marL="20782" marR="20782" marT="10391" marB="10391" anchor="ctr">
                        <a:blipFill rotWithShape="1">
                          <a:blip r:embed="rId3"/>
                          <a:stretch>
                            <a:fillRect l="-200654" t="-2083" r="-100000" b="-287500"/>
                          </a:stretch>
                        </a:blipFill>
                      </a:tcPr>
                    </a:tc>
                    <a:tc>
                      <a:txBody>
                        <a:bodyPr/>
                        <a:lstStyle/>
                        <a:p>
                          <a:endParaRPr lang="en-US"/>
                        </a:p>
                      </a:txBody>
                      <a:tcPr marL="20782" marR="20782" marT="10391" marB="10391" anchor="ctr">
                        <a:blipFill rotWithShape="1">
                          <a:blip r:embed="rId3"/>
                          <a:stretch>
                            <a:fillRect l="-300654" t="-2083" b="-287500"/>
                          </a:stretch>
                        </a:blipFill>
                      </a:tcPr>
                    </a:tc>
                  </a:tr>
                  <a:tr h="365516">
                    <a:tc>
                      <a:txBody>
                        <a:bodyPr/>
                        <a:lstStyle/>
                        <a:p>
                          <a:pPr algn="ctr"/>
                          <a:r>
                            <a:rPr lang="en-US" sz="1800" dirty="0" smtClean="0"/>
                            <a:t>Hu et al</a:t>
                          </a:r>
                          <a:endParaRPr lang="en-US" sz="1800" dirty="0"/>
                        </a:p>
                      </a:txBody>
                      <a:tcPr marL="20782" marR="20782" marT="10391" marB="10391" anchor="ctr">
                        <a:lnL w="12700" cap="flat" cmpd="sng" algn="ctr">
                          <a:solidFill>
                            <a:schemeClr val="tx1"/>
                          </a:solidFill>
                          <a:prstDash val="solid"/>
                          <a:round/>
                          <a:headEnd type="none" w="med" len="med"/>
                          <a:tailEnd type="none" w="med" len="med"/>
                        </a:lnL>
                      </a:tcPr>
                    </a:tc>
                    <a:tc>
                      <a:txBody>
                        <a:bodyPr/>
                        <a:lstStyle/>
                        <a:p>
                          <a:pPr algn="ctr"/>
                          <a:r>
                            <a:rPr lang="en-US" sz="1800" dirty="0" smtClean="0"/>
                            <a:t>443</a:t>
                          </a:r>
                          <a:endParaRPr lang="en-US" sz="1800" dirty="0"/>
                        </a:p>
                      </a:txBody>
                      <a:tcPr marL="20782" marR="20782" marT="10391" marB="10391" anchor="ctr"/>
                    </a:tc>
                    <a:tc>
                      <a:txBody>
                        <a:bodyPr/>
                        <a:lstStyle/>
                        <a:p>
                          <a:pPr algn="ctr"/>
                          <a:r>
                            <a:rPr lang="en-US" sz="1800" dirty="0" smtClean="0"/>
                            <a:t>547</a:t>
                          </a:r>
                          <a:endParaRPr lang="en-US" sz="1800" dirty="0"/>
                        </a:p>
                      </a:txBody>
                      <a:tcPr marL="20782" marR="20782" marT="10391" marB="10391" anchor="ctr"/>
                    </a:tc>
                    <a:tc>
                      <a:txBody>
                        <a:bodyPr/>
                        <a:lstStyle/>
                        <a:p>
                          <a:pPr algn="ctr"/>
                          <a:r>
                            <a:rPr lang="en-US" sz="1800" dirty="0" smtClean="0"/>
                            <a:t>667</a:t>
                          </a:r>
                          <a:endParaRPr lang="en-US" sz="1800" dirty="0"/>
                        </a:p>
                      </a:txBody>
                      <a:tcPr marL="20782" marR="20782" marT="10391" marB="10391" anchor="ctr"/>
                    </a:tc>
                  </a:tr>
                  <a:tr h="394059">
                    <a:tc>
                      <a:txBody>
                        <a:bodyPr/>
                        <a:lstStyle/>
                        <a:p>
                          <a:pPr algn="ctr"/>
                          <a:r>
                            <a:rPr lang="en-US" sz="1800" dirty="0" smtClean="0"/>
                            <a:t>This study</a:t>
                          </a:r>
                          <a:endParaRPr lang="en-US" sz="1800" dirty="0"/>
                        </a:p>
                      </a:txBody>
                      <a:tcPr marL="20782" marR="20782" marT="10391" marB="10391" anchor="ctr">
                        <a:lnL w="12700" cap="flat" cmpd="sng" algn="ctr">
                          <a:solidFill>
                            <a:schemeClr val="tx1"/>
                          </a:solidFill>
                          <a:prstDash val="solid"/>
                          <a:round/>
                          <a:headEnd type="none" w="med" len="med"/>
                          <a:tailEnd type="none" w="med" len="med"/>
                        </a:lnL>
                      </a:tcPr>
                    </a:tc>
                    <a:tc>
                      <a:txBody>
                        <a:bodyPr/>
                        <a:lstStyle/>
                        <a:p>
                          <a:pPr algn="ctr"/>
                          <a:r>
                            <a:rPr lang="en-US" sz="1800" dirty="0" smtClean="0"/>
                            <a:t>547</a:t>
                          </a:r>
                          <a:endParaRPr lang="en-US" sz="1800" dirty="0"/>
                        </a:p>
                      </a:txBody>
                      <a:tcPr marL="20782" marR="20782" marT="10391" marB="10391" anchor="ctr"/>
                    </a:tc>
                    <a:tc>
                      <a:txBody>
                        <a:bodyPr/>
                        <a:lstStyle/>
                        <a:p>
                          <a:pPr algn="ctr"/>
                          <a:r>
                            <a:rPr lang="en-US" sz="1800" dirty="0" smtClean="0"/>
                            <a:t>667</a:t>
                          </a:r>
                          <a:endParaRPr lang="en-US" sz="1800" dirty="0"/>
                        </a:p>
                      </a:txBody>
                      <a:tcPr marL="20782" marR="20782" marT="10391" marB="10391" anchor="ctr"/>
                    </a:tc>
                    <a:tc>
                      <a:txBody>
                        <a:bodyPr/>
                        <a:lstStyle/>
                        <a:p>
                          <a:pPr algn="ctr"/>
                          <a:r>
                            <a:rPr lang="en-US" sz="1800" dirty="0" smtClean="0"/>
                            <a:t>869</a:t>
                          </a:r>
                          <a:endParaRPr lang="en-US" sz="1800" dirty="0"/>
                        </a:p>
                      </a:txBody>
                      <a:tcPr marL="20782" marR="20782" marT="10391" marB="10391" anchor="ctr"/>
                    </a:tc>
                  </a:tr>
                </a:tbl>
              </a:graphicData>
            </a:graphic>
          </p:graphicFrame>
        </mc:Fallback>
      </mc:AlternateContent>
      <p:sp>
        <p:nvSpPr>
          <p:cNvPr id="4" name="Date Placeholder 3"/>
          <p:cNvSpPr>
            <a:spLocks noGrp="1"/>
          </p:cNvSpPr>
          <p:nvPr>
            <p:ph type="dt" sz="half" idx="10"/>
          </p:nvPr>
        </p:nvSpPr>
        <p:spPr/>
        <p:txBody>
          <a:bodyPr/>
          <a:lstStyle/>
          <a:p>
            <a:r>
              <a:rPr lang="en-US" smtClean="0"/>
              <a:t>6/9/2016</a:t>
            </a:r>
            <a:endParaRPr lang="en-US"/>
          </a:p>
        </p:txBody>
      </p:sp>
      <p:sp>
        <p:nvSpPr>
          <p:cNvPr id="6" name="Footer Placeholder 5"/>
          <p:cNvSpPr>
            <a:spLocks noGrp="1"/>
          </p:cNvSpPr>
          <p:nvPr>
            <p:ph type="ftr" sz="quarter" idx="11"/>
          </p:nvPr>
        </p:nvSpPr>
        <p:spPr/>
        <p:txBody>
          <a:bodyPr/>
          <a:lstStyle/>
          <a:p>
            <a:r>
              <a:rPr lang="en-US" smtClean="0"/>
              <a:t>Balch et al. Bigelow Laboratory</a:t>
            </a:r>
            <a:endParaRPr lang="en-US"/>
          </a:p>
        </p:txBody>
      </p:sp>
    </p:spTree>
    <p:extLst>
      <p:ext uri="{BB962C8B-B14F-4D97-AF65-F5344CB8AC3E}">
        <p14:creationId xmlns:p14="http://schemas.microsoft.com/office/powerpoint/2010/main" val="212720308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09"/>
            <a:ext cx="8229600" cy="1143000"/>
          </a:xfrm>
        </p:spPr>
        <p:txBody>
          <a:bodyPr/>
          <a:lstStyle/>
          <a:p>
            <a:r>
              <a:rPr lang="en-US" dirty="0" smtClean="0"/>
              <a:t>Summary on vertical distributions…</a:t>
            </a:r>
            <a:endParaRPr lang="en-US" dirty="0"/>
          </a:p>
        </p:txBody>
      </p:sp>
      <p:sp>
        <p:nvSpPr>
          <p:cNvPr id="3" name="Content Placeholder 2"/>
          <p:cNvSpPr>
            <a:spLocks noGrp="1"/>
          </p:cNvSpPr>
          <p:nvPr>
            <p:ph idx="1"/>
          </p:nvPr>
        </p:nvSpPr>
        <p:spPr>
          <a:xfrm>
            <a:off x="457200" y="914400"/>
            <a:ext cx="8229600" cy="5791200"/>
          </a:xfrm>
        </p:spPr>
        <p:txBody>
          <a:bodyPr>
            <a:noAutofit/>
          </a:bodyPr>
          <a:lstStyle/>
          <a:p>
            <a:pPr marL="0" indent="0">
              <a:buNone/>
            </a:pPr>
            <a:r>
              <a:rPr lang="en-US" sz="3400" dirty="0" smtClean="0">
                <a:latin typeface="Calibri" pitchFamily="34" charset="0"/>
              </a:rPr>
              <a:t>Statistical distributions of Biogenic Silica, PIC, </a:t>
            </a:r>
            <a:r>
              <a:rPr lang="en-US" sz="3400" dirty="0" err="1" smtClean="0">
                <a:latin typeface="Calibri" pitchFamily="34" charset="0"/>
              </a:rPr>
              <a:t>coccolithophore</a:t>
            </a:r>
            <a:r>
              <a:rPr lang="en-US" sz="3400" dirty="0" smtClean="0">
                <a:latin typeface="Calibri" pitchFamily="34" charset="0"/>
              </a:rPr>
              <a:t> concentration, POC and chlorophyll are characterized over the top 100m: </a:t>
            </a:r>
          </a:p>
          <a:p>
            <a:r>
              <a:rPr lang="en-US" sz="3400" dirty="0" smtClean="0">
                <a:latin typeface="Calibri" pitchFamily="34" charset="0"/>
              </a:rPr>
              <a:t>subsurface maxima, in oligotrophic waters, </a:t>
            </a:r>
          </a:p>
          <a:p>
            <a:r>
              <a:rPr lang="en-US" sz="3400" dirty="0" smtClean="0">
                <a:latin typeface="Calibri" pitchFamily="34" charset="0"/>
              </a:rPr>
              <a:t>relatively more homogeneous distributions in mesotrophic waters </a:t>
            </a:r>
          </a:p>
          <a:p>
            <a:r>
              <a:rPr lang="en-US" sz="3400" dirty="0" smtClean="0">
                <a:latin typeface="Calibri" pitchFamily="34" charset="0"/>
              </a:rPr>
              <a:t>surface maxima in eutrophic waters.  </a:t>
            </a:r>
          </a:p>
          <a:p>
            <a:r>
              <a:rPr lang="en-US" sz="3400" dirty="0">
                <a:latin typeface="Calibri" pitchFamily="34" charset="0"/>
              </a:rPr>
              <a:t>Greater exponent-&gt; greater variance </a:t>
            </a:r>
            <a:r>
              <a:rPr lang="en-US" sz="3400" dirty="0" smtClean="0">
                <a:latin typeface="Calibri" pitchFamily="34" charset="0"/>
              </a:rPr>
              <a:t>explained… Future???</a:t>
            </a:r>
          </a:p>
          <a:p>
            <a:endParaRPr lang="en-US" sz="3400" dirty="0"/>
          </a:p>
        </p:txBody>
      </p:sp>
      <p:sp>
        <p:nvSpPr>
          <p:cNvPr id="4" name="Date Placeholder 3"/>
          <p:cNvSpPr>
            <a:spLocks noGrp="1"/>
          </p:cNvSpPr>
          <p:nvPr>
            <p:ph type="dt" sz="half" idx="10"/>
          </p:nvPr>
        </p:nvSpPr>
        <p:spPr/>
        <p:txBody>
          <a:bodyPr/>
          <a:lstStyle/>
          <a:p>
            <a:r>
              <a:rPr lang="en-US" smtClean="0"/>
              <a:t>6/9/2016</a:t>
            </a:r>
            <a:endParaRPr lang="en-US"/>
          </a:p>
        </p:txBody>
      </p:sp>
      <p:sp>
        <p:nvSpPr>
          <p:cNvPr id="5" name="Footer Placeholder 4"/>
          <p:cNvSpPr>
            <a:spLocks noGrp="1"/>
          </p:cNvSpPr>
          <p:nvPr>
            <p:ph type="ftr" sz="quarter" idx="11"/>
          </p:nvPr>
        </p:nvSpPr>
        <p:spPr/>
        <p:txBody>
          <a:bodyPr/>
          <a:lstStyle/>
          <a:p>
            <a:r>
              <a:rPr lang="en-US" smtClean="0"/>
              <a:t>Balch et al. Bigelow Laboratory</a:t>
            </a:r>
            <a:endParaRPr lang="en-US"/>
          </a:p>
        </p:txBody>
      </p:sp>
    </p:spTree>
    <p:custDataLst>
      <p:tags r:id="rId1"/>
    </p:custDataLst>
    <p:extLst>
      <p:ext uri="{BB962C8B-B14F-4D97-AF65-F5344CB8AC3E}">
        <p14:creationId xmlns:p14="http://schemas.microsoft.com/office/powerpoint/2010/main" val="4229991314"/>
      </p:ext>
    </p:extLst>
  </p:cSld>
  <p:clrMapOvr>
    <a:masterClrMapping/>
  </p:clrMapOvr>
  <mc:AlternateContent xmlns:mc="http://schemas.openxmlformats.org/markup-compatibility/2006" xmlns:p14="http://schemas.microsoft.com/office/powerpoint/2010/main">
    <mc:Choice Requires="p14">
      <p:transition spd="slow" p14:dur="2000" advTm="50941"/>
    </mc:Choice>
    <mc:Fallback xmlns="">
      <p:transition spd="slow" advTm="5094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210" y="0"/>
            <a:ext cx="5486400" cy="1143000"/>
          </a:xfrm>
        </p:spPr>
        <p:txBody>
          <a:bodyPr/>
          <a:lstStyle/>
          <a:p>
            <a:r>
              <a:rPr lang="en-US" dirty="0" smtClean="0"/>
              <a:t>Set the scene…</a:t>
            </a:r>
            <a:endParaRPr lang="en-US" dirty="0"/>
          </a:p>
        </p:txBody>
      </p:sp>
      <p:sp>
        <p:nvSpPr>
          <p:cNvPr id="3" name="Content Placeholder 2"/>
          <p:cNvSpPr>
            <a:spLocks noGrp="1"/>
          </p:cNvSpPr>
          <p:nvPr>
            <p:ph idx="1"/>
          </p:nvPr>
        </p:nvSpPr>
        <p:spPr>
          <a:xfrm>
            <a:off x="258580" y="983104"/>
            <a:ext cx="6019800" cy="5477657"/>
          </a:xfrm>
        </p:spPr>
        <p:txBody>
          <a:bodyPr>
            <a:noAutofit/>
          </a:bodyPr>
          <a:lstStyle/>
          <a:p>
            <a:r>
              <a:rPr lang="en-US" sz="2400" dirty="0">
                <a:latin typeface="Calibri" pitchFamily="34" charset="0"/>
              </a:rPr>
              <a:t>D</a:t>
            </a:r>
            <a:r>
              <a:rPr lang="en-US" sz="2400" dirty="0" smtClean="0">
                <a:latin typeface="Calibri" pitchFamily="34" charset="0"/>
              </a:rPr>
              <a:t>eep chlorophyll maxima are the norm… causes are variable (Cullen, 1982; </a:t>
            </a:r>
            <a:r>
              <a:rPr lang="en-US" sz="2400" i="1" dirty="0"/>
              <a:t>Can. J. Fish. </a:t>
            </a:r>
            <a:r>
              <a:rPr lang="en-US" sz="2400" i="1" dirty="0" err="1"/>
              <a:t>Aquat</a:t>
            </a:r>
            <a:r>
              <a:rPr lang="en-US" sz="2400" i="1" dirty="0"/>
              <a:t>. Sci.</a:t>
            </a:r>
            <a:r>
              <a:rPr lang="en-US" sz="2400" dirty="0"/>
              <a:t> </a:t>
            </a:r>
            <a:r>
              <a:rPr lang="en-US" sz="2400" dirty="0" smtClean="0"/>
              <a:t>39:791-803</a:t>
            </a:r>
            <a:r>
              <a:rPr lang="en-US" sz="2400" dirty="0" smtClean="0">
                <a:latin typeface="Calibri" pitchFamily="34" charset="0"/>
              </a:rPr>
              <a:t>). </a:t>
            </a:r>
          </a:p>
          <a:p>
            <a:r>
              <a:rPr lang="en-US" sz="2400" dirty="0" smtClean="0">
                <a:latin typeface="Calibri" pitchFamily="34" charset="0"/>
              </a:rPr>
              <a:t>Others parameterized integrated chlorophyll based on remote sensing measurements from the top optical depth (e.g. Morel et al., 1988; </a:t>
            </a:r>
            <a:r>
              <a:rPr lang="en-US" sz="2400" i="1" dirty="0"/>
              <a:t>J. </a:t>
            </a:r>
            <a:r>
              <a:rPr lang="en-US" sz="2400" i="1" dirty="0" err="1"/>
              <a:t>Geophys</a:t>
            </a:r>
            <a:r>
              <a:rPr lang="en-US" sz="2400" i="1" dirty="0"/>
              <a:t>. Res.</a:t>
            </a:r>
            <a:r>
              <a:rPr lang="en-US" sz="2400" dirty="0"/>
              <a:t> 93:10749-68</a:t>
            </a:r>
            <a:r>
              <a:rPr lang="en-US" sz="2400" dirty="0" smtClean="0">
                <a:latin typeface="Calibri" pitchFamily="34" charset="0"/>
              </a:rPr>
              <a:t>).   </a:t>
            </a:r>
          </a:p>
          <a:p>
            <a:r>
              <a:rPr lang="en-US" sz="2800" b="1" dirty="0" smtClean="0">
                <a:latin typeface="Calibri" pitchFamily="34" charset="0"/>
              </a:rPr>
              <a:t>PROBLEM: Little known about vertical distributions of other significant biogeochemical variables, to apply to space-based ocean color measurements from the top optical depth.</a:t>
            </a:r>
          </a:p>
          <a:p>
            <a:endParaRPr lang="en-US" sz="2400" dirty="0"/>
          </a:p>
        </p:txBody>
      </p:sp>
      <p:sp>
        <p:nvSpPr>
          <p:cNvPr id="4" name="AutoShape 2" descr="https://static.dal.ca/faculty/science/oceanography/people/faculty/john-cullen/_jcr_content/contentPar/profile/bgBanner.adaptive.214.high.jpg/1453494156233.jpg"/>
          <p:cNvSpPr>
            <a:spLocks noChangeAspect="1" noChangeArrowheads="1"/>
          </p:cNvSpPr>
          <p:nvPr/>
        </p:nvSpPr>
        <p:spPr bwMode="auto">
          <a:xfrm>
            <a:off x="155575" y="-952500"/>
            <a:ext cx="2038350" cy="19907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24600" y="152400"/>
            <a:ext cx="2717800" cy="2654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24600" y="2895599"/>
            <a:ext cx="2667000" cy="3058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ate Placeholder 4"/>
          <p:cNvSpPr>
            <a:spLocks noGrp="1"/>
          </p:cNvSpPr>
          <p:nvPr>
            <p:ph type="dt" sz="half" idx="10"/>
          </p:nvPr>
        </p:nvSpPr>
        <p:spPr/>
        <p:txBody>
          <a:bodyPr/>
          <a:lstStyle/>
          <a:p>
            <a:r>
              <a:rPr lang="en-US" smtClean="0"/>
              <a:t>6/9/2016</a:t>
            </a:r>
            <a:endParaRPr lang="en-US"/>
          </a:p>
        </p:txBody>
      </p:sp>
      <p:sp>
        <p:nvSpPr>
          <p:cNvPr id="6" name="Footer Placeholder 5"/>
          <p:cNvSpPr>
            <a:spLocks noGrp="1"/>
          </p:cNvSpPr>
          <p:nvPr>
            <p:ph type="ftr" sz="quarter" idx="11"/>
          </p:nvPr>
        </p:nvSpPr>
        <p:spPr/>
        <p:txBody>
          <a:bodyPr/>
          <a:lstStyle/>
          <a:p>
            <a:r>
              <a:rPr lang="en-US" smtClean="0"/>
              <a:t>Balch et al. Bigelow Laboratory</a:t>
            </a:r>
            <a:endParaRPr lang="en-US"/>
          </a:p>
        </p:txBody>
      </p:sp>
    </p:spTree>
    <p:custDataLst>
      <p:tags r:id="rId1"/>
    </p:custDataLst>
    <p:extLst>
      <p:ext uri="{BB962C8B-B14F-4D97-AF65-F5344CB8AC3E}">
        <p14:creationId xmlns:p14="http://schemas.microsoft.com/office/powerpoint/2010/main" val="320317098"/>
      </p:ext>
    </p:extLst>
  </p:cSld>
  <p:clrMapOvr>
    <a:masterClrMapping/>
  </p:clrMapOvr>
  <mc:AlternateContent xmlns:mc="http://schemas.openxmlformats.org/markup-compatibility/2006" xmlns:p14="http://schemas.microsoft.com/office/powerpoint/2010/main">
    <mc:Choice Requires="p14">
      <p:transition spd="slow" p14:dur="2000" advTm="70174"/>
    </mc:Choice>
    <mc:Fallback xmlns="">
      <p:transition spd="slow" advTm="7017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data set, 15 cruises</a:t>
            </a:r>
            <a:endParaRPr lang="en-US" dirty="0"/>
          </a:p>
        </p:txBody>
      </p:sp>
      <p:pic>
        <p:nvPicPr>
          <p:cNvPr id="4" name="Picture 15"/>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b="11127"/>
          <a:stretch>
            <a:fillRect/>
          </a:stretch>
        </p:blipFill>
        <p:spPr bwMode="auto">
          <a:xfrm>
            <a:off x="457200" y="1698499"/>
            <a:ext cx="8229600" cy="4329364"/>
          </a:xfrm>
          <a:prstGeom prst="rect">
            <a:avLst/>
          </a:prstGeom>
          <a:noFill/>
          <a:ln w="9525">
            <a:noFill/>
            <a:miter lim="800000"/>
            <a:headEnd/>
            <a:tailEnd/>
          </a:ln>
        </p:spPr>
      </p:pic>
      <p:sp>
        <p:nvSpPr>
          <p:cNvPr id="3" name="TextBox 2"/>
          <p:cNvSpPr txBox="1"/>
          <p:nvPr/>
        </p:nvSpPr>
        <p:spPr>
          <a:xfrm>
            <a:off x="7270230" y="6115987"/>
            <a:ext cx="1590500" cy="584775"/>
          </a:xfrm>
          <a:prstGeom prst="rect">
            <a:avLst/>
          </a:prstGeom>
          <a:noFill/>
        </p:spPr>
        <p:txBody>
          <a:bodyPr wrap="none" rtlCol="0">
            <a:spAutoFit/>
          </a:bodyPr>
          <a:lstStyle/>
          <a:p>
            <a:r>
              <a:rPr lang="en-US" sz="3200" dirty="0" smtClean="0"/>
              <a:t>N=2,022</a:t>
            </a:r>
            <a:endParaRPr lang="en-US" sz="3200" dirty="0"/>
          </a:p>
        </p:txBody>
      </p:sp>
      <p:sp>
        <p:nvSpPr>
          <p:cNvPr id="5" name="Date Placeholder 4"/>
          <p:cNvSpPr>
            <a:spLocks noGrp="1"/>
          </p:cNvSpPr>
          <p:nvPr>
            <p:ph type="dt" sz="half" idx="10"/>
          </p:nvPr>
        </p:nvSpPr>
        <p:spPr/>
        <p:txBody>
          <a:bodyPr/>
          <a:lstStyle/>
          <a:p>
            <a:r>
              <a:rPr lang="en-US" smtClean="0"/>
              <a:t>6/9/2016</a:t>
            </a:r>
            <a:endParaRPr lang="en-US"/>
          </a:p>
        </p:txBody>
      </p:sp>
      <p:sp>
        <p:nvSpPr>
          <p:cNvPr id="6" name="Footer Placeholder 5"/>
          <p:cNvSpPr>
            <a:spLocks noGrp="1"/>
          </p:cNvSpPr>
          <p:nvPr>
            <p:ph type="ftr" sz="quarter" idx="11"/>
          </p:nvPr>
        </p:nvSpPr>
        <p:spPr/>
        <p:txBody>
          <a:bodyPr/>
          <a:lstStyle/>
          <a:p>
            <a:r>
              <a:rPr lang="en-US" smtClean="0"/>
              <a:t>Balch et al. Bigelow Laboratory</a:t>
            </a:r>
            <a:endParaRPr lang="en-US"/>
          </a:p>
        </p:txBody>
      </p:sp>
    </p:spTree>
    <p:extLst>
      <p:ext uri="{BB962C8B-B14F-4D97-AF65-F5344CB8AC3E}">
        <p14:creationId xmlns:p14="http://schemas.microsoft.com/office/powerpoint/2010/main" val="193515604"/>
      </p:ext>
    </p:extLst>
  </p:cSld>
  <p:clrMapOvr>
    <a:masterClrMapping/>
  </p:clrMapOvr>
  <mc:AlternateContent xmlns:mc="http://schemas.openxmlformats.org/markup-compatibility/2006" xmlns:p14="http://schemas.microsoft.com/office/powerpoint/2010/main">
    <mc:Choice Requires="p14">
      <p:transition spd="slow" p14:dur="2000" advTm="23355"/>
    </mc:Choice>
    <mc:Fallback xmlns="">
      <p:transition spd="slow" advTm="23355"/>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6832776" cy="6566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760563" y="3507699"/>
            <a:ext cx="2038663" cy="2653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819543" y="6460621"/>
            <a:ext cx="1927707" cy="369332"/>
          </a:xfrm>
          <a:prstGeom prst="rect">
            <a:avLst/>
          </a:prstGeom>
          <a:noFill/>
        </p:spPr>
        <p:txBody>
          <a:bodyPr wrap="none" rtlCol="0">
            <a:spAutoFit/>
          </a:bodyPr>
          <a:lstStyle/>
          <a:p>
            <a:r>
              <a:rPr lang="en-US" dirty="0" smtClean="0"/>
              <a:t>Balch et al. in prep</a:t>
            </a:r>
            <a:endParaRPr lang="en-US" dirty="0"/>
          </a:p>
        </p:txBody>
      </p:sp>
      <p:sp>
        <p:nvSpPr>
          <p:cNvPr id="2" name="Date Placeholder 1"/>
          <p:cNvSpPr>
            <a:spLocks noGrp="1"/>
          </p:cNvSpPr>
          <p:nvPr>
            <p:ph type="dt" sz="half" idx="10"/>
          </p:nvPr>
        </p:nvSpPr>
        <p:spPr>
          <a:xfrm>
            <a:off x="457200" y="6508750"/>
            <a:ext cx="2133600" cy="365125"/>
          </a:xfrm>
        </p:spPr>
        <p:txBody>
          <a:bodyPr/>
          <a:lstStyle/>
          <a:p>
            <a:r>
              <a:rPr lang="en-US" dirty="0" smtClean="0"/>
              <a:t>6/9/2016</a:t>
            </a:r>
            <a:endParaRPr lang="en-US" dirty="0"/>
          </a:p>
        </p:txBody>
      </p:sp>
      <p:sp>
        <p:nvSpPr>
          <p:cNvPr id="3" name="Footer Placeholder 2"/>
          <p:cNvSpPr>
            <a:spLocks noGrp="1"/>
          </p:cNvSpPr>
          <p:nvPr>
            <p:ph type="ftr" sz="quarter" idx="11"/>
          </p:nvPr>
        </p:nvSpPr>
        <p:spPr>
          <a:xfrm>
            <a:off x="3124200" y="6508750"/>
            <a:ext cx="2895600" cy="365125"/>
          </a:xfrm>
        </p:spPr>
        <p:txBody>
          <a:bodyPr/>
          <a:lstStyle/>
          <a:p>
            <a:r>
              <a:rPr lang="en-US" smtClean="0"/>
              <a:t>Balch et al. Bigelow Laboratory</a:t>
            </a:r>
            <a:endParaRPr lang="en-US"/>
          </a:p>
        </p:txBody>
      </p:sp>
    </p:spTree>
    <p:extLst>
      <p:ext uri="{BB962C8B-B14F-4D97-AF65-F5344CB8AC3E}">
        <p14:creationId xmlns:p14="http://schemas.microsoft.com/office/powerpoint/2010/main" val="2663723728"/>
      </p:ext>
    </p:extLst>
  </p:cSld>
  <p:clrMapOvr>
    <a:masterClrMapping/>
  </p:clrMapOvr>
  <mc:AlternateContent xmlns:mc="http://schemas.openxmlformats.org/markup-compatibility/2006" xmlns:p14="http://schemas.microsoft.com/office/powerpoint/2010/main">
    <mc:Choice Requires="p14">
      <p:transition spd="slow" p14:dur="2000" advTm="48371"/>
    </mc:Choice>
    <mc:Fallback xmlns="">
      <p:transition spd="slow" advTm="48371"/>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78383"/>
            <a:ext cx="8229600" cy="1143000"/>
          </a:xfrm>
        </p:spPr>
        <p:txBody>
          <a:bodyPr/>
          <a:lstStyle/>
          <a:p>
            <a:r>
              <a:rPr lang="en-US" dirty="0" smtClean="0"/>
              <a:t>Deep-dwelling </a:t>
            </a:r>
            <a:r>
              <a:rPr lang="en-US" dirty="0" err="1" smtClean="0"/>
              <a:t>coccolithophores</a:t>
            </a:r>
            <a:endParaRPr lang="en-US" dirty="0"/>
          </a:p>
        </p:txBody>
      </p:sp>
      <p:pic>
        <p:nvPicPr>
          <p:cNvPr id="2050"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282585" y="929640"/>
            <a:ext cx="8251815" cy="561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819543" y="6247261"/>
            <a:ext cx="1927707" cy="369332"/>
          </a:xfrm>
          <a:prstGeom prst="rect">
            <a:avLst/>
          </a:prstGeom>
          <a:noFill/>
        </p:spPr>
        <p:txBody>
          <a:bodyPr wrap="none" rtlCol="0">
            <a:spAutoFit/>
          </a:bodyPr>
          <a:lstStyle/>
          <a:p>
            <a:r>
              <a:rPr lang="en-US" dirty="0" smtClean="0"/>
              <a:t>Balch et al. in prep</a:t>
            </a:r>
            <a:endParaRPr lang="en-US" dirty="0"/>
          </a:p>
        </p:txBody>
      </p:sp>
      <p:sp>
        <p:nvSpPr>
          <p:cNvPr id="3" name="Date Placeholder 2"/>
          <p:cNvSpPr>
            <a:spLocks noGrp="1"/>
          </p:cNvSpPr>
          <p:nvPr>
            <p:ph type="dt" sz="half" idx="10"/>
          </p:nvPr>
        </p:nvSpPr>
        <p:spPr>
          <a:xfrm>
            <a:off x="457200" y="6478270"/>
            <a:ext cx="2133600" cy="365125"/>
          </a:xfrm>
        </p:spPr>
        <p:txBody>
          <a:bodyPr/>
          <a:lstStyle/>
          <a:p>
            <a:r>
              <a:rPr lang="en-US" dirty="0" smtClean="0"/>
              <a:t>6/9/2016</a:t>
            </a:r>
            <a:endParaRPr lang="en-US" dirty="0"/>
          </a:p>
        </p:txBody>
      </p:sp>
      <p:sp>
        <p:nvSpPr>
          <p:cNvPr id="5" name="Footer Placeholder 4"/>
          <p:cNvSpPr>
            <a:spLocks noGrp="1"/>
          </p:cNvSpPr>
          <p:nvPr>
            <p:ph type="ftr" sz="quarter" idx="11"/>
          </p:nvPr>
        </p:nvSpPr>
        <p:spPr>
          <a:xfrm>
            <a:off x="3124200" y="6554470"/>
            <a:ext cx="2895600" cy="365125"/>
          </a:xfrm>
        </p:spPr>
        <p:txBody>
          <a:bodyPr/>
          <a:lstStyle/>
          <a:p>
            <a:r>
              <a:rPr lang="en-US" dirty="0" smtClean="0"/>
              <a:t>Balch et al. Bigelow Laboratory</a:t>
            </a:r>
            <a:endParaRPr lang="en-US" dirty="0"/>
          </a:p>
        </p:txBody>
      </p:sp>
    </p:spTree>
    <p:extLst>
      <p:ext uri="{BB962C8B-B14F-4D97-AF65-F5344CB8AC3E}">
        <p14:creationId xmlns:p14="http://schemas.microsoft.com/office/powerpoint/2010/main" val="2134360627"/>
      </p:ext>
    </p:extLst>
  </p:cSld>
  <p:clrMapOvr>
    <a:masterClrMapping/>
  </p:clrMapOvr>
  <mc:AlternateContent xmlns:mc="http://schemas.openxmlformats.org/markup-compatibility/2006" xmlns:p14="http://schemas.microsoft.com/office/powerpoint/2010/main">
    <mc:Choice Requires="p14">
      <p:transition spd="slow" p14:dur="2000" advTm="14954"/>
    </mc:Choice>
    <mc:Fallback xmlns="">
      <p:transition spd="slow" advTm="14954"/>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267200" cy="1706562"/>
          </a:xfrm>
        </p:spPr>
        <p:txBody>
          <a:bodyPr>
            <a:normAutofit fontScale="90000"/>
          </a:bodyPr>
          <a:lstStyle/>
          <a:p>
            <a:r>
              <a:rPr lang="en-US" dirty="0" smtClean="0"/>
              <a:t>Example- 3 profiles w/ same integral</a:t>
            </a:r>
            <a:endParaRPr lang="en-US" dirty="0"/>
          </a:p>
        </p:txBody>
      </p:sp>
      <p:pic>
        <p:nvPicPr>
          <p:cNvPr id="4" name="Content Placeholder 3"/>
          <p:cNvPicPr>
            <a:picLocks noGrp="1" noChangeAspect="1" noChangeArrowheads="1"/>
          </p:cNvPicPr>
          <p:nvPr>
            <p:ph idx="1"/>
          </p:nvPr>
        </p:nvPicPr>
        <p:blipFill>
          <a:blip r:embed="rId3" cstate="print">
            <a:extLst>
              <a:ext uri="{28A0092B-C50C-407E-A947-70E740481C1C}">
                <a14:useLocalDpi xmlns:a14="http://schemas.microsoft.com/office/drawing/2010/main"/>
              </a:ext>
            </a:extLst>
          </a:blip>
          <a:srcRect/>
          <a:stretch>
            <a:fillRect/>
          </a:stretch>
        </p:blipFill>
        <p:spPr bwMode="auto">
          <a:xfrm>
            <a:off x="5181600" y="72593"/>
            <a:ext cx="3657600" cy="6665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6246" y="3200400"/>
            <a:ext cx="2909130" cy="1754326"/>
          </a:xfrm>
          <a:prstGeom prst="rect">
            <a:avLst/>
          </a:prstGeom>
          <a:noFill/>
          <a:ln>
            <a:solidFill>
              <a:srgbClr val="FF0000"/>
            </a:solidFill>
          </a:ln>
        </p:spPr>
        <p:txBody>
          <a:bodyPr wrap="none" rtlCol="0">
            <a:spAutoFit/>
          </a:bodyPr>
          <a:lstStyle/>
          <a:p>
            <a:r>
              <a:rPr lang="en-US" sz="3600" dirty="0" smtClean="0"/>
              <a:t>Homogeneous</a:t>
            </a:r>
          </a:p>
          <a:p>
            <a:r>
              <a:rPr lang="en-US" sz="3600" dirty="0" smtClean="0"/>
              <a:t>Surface Max</a:t>
            </a:r>
          </a:p>
          <a:p>
            <a:r>
              <a:rPr lang="en-US" sz="3600" dirty="0" smtClean="0"/>
              <a:t>Deep Max</a:t>
            </a:r>
            <a:endParaRPr lang="en-US" sz="3600" dirty="0"/>
          </a:p>
        </p:txBody>
      </p:sp>
      <p:grpSp>
        <p:nvGrpSpPr>
          <p:cNvPr id="28" name="Group 27"/>
          <p:cNvGrpSpPr/>
          <p:nvPr/>
        </p:nvGrpSpPr>
        <p:grpSpPr>
          <a:xfrm>
            <a:off x="3200400" y="3429000"/>
            <a:ext cx="1371600" cy="1447800"/>
            <a:chOff x="6172200" y="533400"/>
            <a:chExt cx="1600200" cy="609600"/>
          </a:xfrm>
        </p:grpSpPr>
        <p:cxnSp>
          <p:nvCxnSpPr>
            <p:cNvPr id="20" name="Straight Connector 19"/>
            <p:cNvCxnSpPr/>
            <p:nvPr/>
          </p:nvCxnSpPr>
          <p:spPr>
            <a:xfrm>
              <a:off x="6172200" y="533400"/>
              <a:ext cx="1524000" cy="0"/>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172200" y="838200"/>
              <a:ext cx="16002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172200" y="1143000"/>
              <a:ext cx="160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6819543" y="6460621"/>
            <a:ext cx="1927707" cy="369332"/>
          </a:xfrm>
          <a:prstGeom prst="rect">
            <a:avLst/>
          </a:prstGeom>
          <a:noFill/>
        </p:spPr>
        <p:txBody>
          <a:bodyPr wrap="none" rtlCol="0">
            <a:spAutoFit/>
          </a:bodyPr>
          <a:lstStyle/>
          <a:p>
            <a:r>
              <a:rPr lang="en-US" dirty="0" smtClean="0"/>
              <a:t>Balch et al. in prep</a:t>
            </a:r>
            <a:endParaRPr lang="en-US" dirty="0"/>
          </a:p>
        </p:txBody>
      </p:sp>
      <p:sp>
        <p:nvSpPr>
          <p:cNvPr id="3" name="Date Placeholder 2"/>
          <p:cNvSpPr>
            <a:spLocks noGrp="1"/>
          </p:cNvSpPr>
          <p:nvPr>
            <p:ph type="dt" sz="half" idx="10"/>
          </p:nvPr>
        </p:nvSpPr>
        <p:spPr>
          <a:xfrm>
            <a:off x="213360" y="6492875"/>
            <a:ext cx="2133600" cy="365125"/>
          </a:xfrm>
        </p:spPr>
        <p:txBody>
          <a:bodyPr/>
          <a:lstStyle/>
          <a:p>
            <a:r>
              <a:rPr lang="en-US" dirty="0" smtClean="0"/>
              <a:t>6/9/2016</a:t>
            </a:r>
            <a:endParaRPr lang="en-US" dirty="0"/>
          </a:p>
        </p:txBody>
      </p:sp>
      <p:sp>
        <p:nvSpPr>
          <p:cNvPr id="5" name="Footer Placeholder 4"/>
          <p:cNvSpPr>
            <a:spLocks noGrp="1"/>
          </p:cNvSpPr>
          <p:nvPr>
            <p:ph type="ftr" sz="quarter" idx="11"/>
          </p:nvPr>
        </p:nvSpPr>
        <p:spPr>
          <a:xfrm>
            <a:off x="2286000" y="6492875"/>
            <a:ext cx="2895600" cy="365125"/>
          </a:xfrm>
        </p:spPr>
        <p:txBody>
          <a:bodyPr/>
          <a:lstStyle/>
          <a:p>
            <a:r>
              <a:rPr lang="en-US" dirty="0" smtClean="0"/>
              <a:t>Balch et al. Bigelow Laboratory</a:t>
            </a:r>
            <a:endParaRPr lang="en-US" dirty="0"/>
          </a:p>
        </p:txBody>
      </p:sp>
    </p:spTree>
    <p:extLst>
      <p:ext uri="{BB962C8B-B14F-4D97-AF65-F5344CB8AC3E}">
        <p14:creationId xmlns:p14="http://schemas.microsoft.com/office/powerpoint/2010/main" val="1506503302"/>
      </p:ext>
    </p:extLst>
  </p:cSld>
  <p:clrMapOvr>
    <a:masterClrMapping/>
  </p:clrMapOvr>
  <mc:AlternateContent xmlns:mc="http://schemas.openxmlformats.org/markup-compatibility/2006" xmlns:p14="http://schemas.microsoft.com/office/powerpoint/2010/main">
    <mc:Choice Requires="p14">
      <p:transition spd="slow" p14:dur="2000" advTm="57151"/>
    </mc:Choice>
    <mc:Fallback xmlns="">
      <p:transition spd="slow" advTm="57151"/>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5.8"/>
</p:tagLst>
</file>

<file path=ppt/tags/tag10.xml><?xml version="1.0" encoding="utf-8"?>
<p:tagLst xmlns:a="http://schemas.openxmlformats.org/drawingml/2006/main" xmlns:r="http://schemas.openxmlformats.org/officeDocument/2006/relationships" xmlns:p="http://schemas.openxmlformats.org/presentationml/2006/main">
  <p:tag name="TIMING" val="|56.7|2.3|1.4"/>
</p:tagLst>
</file>

<file path=ppt/tags/tag11.xml><?xml version="1.0" encoding="utf-8"?>
<p:tagLst xmlns:a="http://schemas.openxmlformats.org/drawingml/2006/main" xmlns:r="http://schemas.openxmlformats.org/officeDocument/2006/relationships" xmlns:p="http://schemas.openxmlformats.org/presentationml/2006/main">
  <p:tag name="TIMING" val="|48.2|1.4|1.7"/>
</p:tagLst>
</file>

<file path=ppt/tags/tag12.xml><?xml version="1.0" encoding="utf-8"?>
<p:tagLst xmlns:a="http://schemas.openxmlformats.org/drawingml/2006/main" xmlns:r="http://schemas.openxmlformats.org/officeDocument/2006/relationships" xmlns:p="http://schemas.openxmlformats.org/presentationml/2006/main">
  <p:tag name="TIMING" val="|7.9"/>
</p:tagLst>
</file>

<file path=ppt/tags/tag13.xml><?xml version="1.0" encoding="utf-8"?>
<p:tagLst xmlns:a="http://schemas.openxmlformats.org/drawingml/2006/main" xmlns:r="http://schemas.openxmlformats.org/officeDocument/2006/relationships" xmlns:p="http://schemas.openxmlformats.org/presentationml/2006/main">
  <p:tag name="TIMING" val="|12.8|14.9"/>
</p:tagLst>
</file>

<file path=ppt/tags/tag14.xml><?xml version="1.0" encoding="utf-8"?>
<p:tagLst xmlns:a="http://schemas.openxmlformats.org/drawingml/2006/main" xmlns:r="http://schemas.openxmlformats.org/officeDocument/2006/relationships" xmlns:p="http://schemas.openxmlformats.org/presentationml/2006/main">
  <p:tag name="TIMING" val="|53.2"/>
</p:tagLst>
</file>

<file path=ppt/tags/tag15.xml><?xml version="1.0" encoding="utf-8"?>
<p:tagLst xmlns:a="http://schemas.openxmlformats.org/drawingml/2006/main" xmlns:r="http://schemas.openxmlformats.org/officeDocument/2006/relationships" xmlns:p="http://schemas.openxmlformats.org/presentationml/2006/main">
  <p:tag name="TIMING" val="|1.7|7.5|7.4|22.5|14.5"/>
</p:tagLst>
</file>

<file path=ppt/tags/tag16.xml><?xml version="1.0" encoding="utf-8"?>
<p:tagLst xmlns:a="http://schemas.openxmlformats.org/drawingml/2006/main" xmlns:r="http://schemas.openxmlformats.org/officeDocument/2006/relationships" xmlns:p="http://schemas.openxmlformats.org/presentationml/2006/main">
  <p:tag name="TIMING" val="|13.5|0.7"/>
</p:tagLst>
</file>

<file path=ppt/tags/tag17.xml><?xml version="1.0" encoding="utf-8"?>
<p:tagLst xmlns:a="http://schemas.openxmlformats.org/drawingml/2006/main" xmlns:r="http://schemas.openxmlformats.org/officeDocument/2006/relationships" xmlns:p="http://schemas.openxmlformats.org/presentationml/2006/main">
  <p:tag name="TIMING" val="|1.1|24.8|9.7|8.2"/>
</p:tagLst>
</file>

<file path=ppt/tags/tag18.xml><?xml version="1.0" encoding="utf-8"?>
<p:tagLst xmlns:a="http://schemas.openxmlformats.org/drawingml/2006/main" xmlns:r="http://schemas.openxmlformats.org/officeDocument/2006/relationships" xmlns:p="http://schemas.openxmlformats.org/presentationml/2006/main">
  <p:tag name="TIMING" val="|25.3|12.8"/>
</p:tagLst>
</file>

<file path=ppt/tags/tag19.xml><?xml version="1.0" encoding="utf-8"?>
<p:tagLst xmlns:a="http://schemas.openxmlformats.org/drawingml/2006/main" xmlns:r="http://schemas.openxmlformats.org/officeDocument/2006/relationships" xmlns:p="http://schemas.openxmlformats.org/presentationml/2006/main">
  <p:tag name="TIMING" val="|18.4"/>
</p:tagLst>
</file>

<file path=ppt/tags/tag2.xml><?xml version="1.0" encoding="utf-8"?>
<p:tagLst xmlns:a="http://schemas.openxmlformats.org/drawingml/2006/main" xmlns:r="http://schemas.openxmlformats.org/officeDocument/2006/relationships" xmlns:p="http://schemas.openxmlformats.org/presentationml/2006/main">
  <p:tag name="TIMING" val="|5.8|14.1|28.7"/>
</p:tagLst>
</file>

<file path=ppt/tags/tag20.xml><?xml version="1.0" encoding="utf-8"?>
<p:tagLst xmlns:a="http://schemas.openxmlformats.org/drawingml/2006/main" xmlns:r="http://schemas.openxmlformats.org/officeDocument/2006/relationships" xmlns:p="http://schemas.openxmlformats.org/presentationml/2006/main">
  <p:tag name="TIMING" val="|21.9"/>
</p:tagLst>
</file>

<file path=ppt/tags/tag21.xml><?xml version="1.0" encoding="utf-8"?>
<p:tagLst xmlns:a="http://schemas.openxmlformats.org/drawingml/2006/main" xmlns:r="http://schemas.openxmlformats.org/officeDocument/2006/relationships" xmlns:p="http://schemas.openxmlformats.org/presentationml/2006/main">
  <p:tag name="TIMING" val="|2.2|9|8.2|2.6|5.6"/>
</p:tagLst>
</file>

<file path=ppt/tags/tag3.xml><?xml version="1.0" encoding="utf-8"?>
<p:tagLst xmlns:a="http://schemas.openxmlformats.org/drawingml/2006/main" xmlns:r="http://schemas.openxmlformats.org/officeDocument/2006/relationships" xmlns:p="http://schemas.openxmlformats.org/presentationml/2006/main">
  <p:tag name="TIMING" val="|6.6|24.3|1.8|16.6|1.3|12|1.3"/>
</p:tagLst>
</file>

<file path=ppt/tags/tag4.xml><?xml version="1.0" encoding="utf-8"?>
<p:tagLst xmlns:a="http://schemas.openxmlformats.org/drawingml/2006/main" xmlns:r="http://schemas.openxmlformats.org/officeDocument/2006/relationships" xmlns:p="http://schemas.openxmlformats.org/presentationml/2006/main">
  <p:tag name="TIMING" val="|33.9"/>
</p:tagLst>
</file>

<file path=ppt/tags/tag5.xml><?xml version="1.0" encoding="utf-8"?>
<p:tagLst xmlns:a="http://schemas.openxmlformats.org/drawingml/2006/main" xmlns:r="http://schemas.openxmlformats.org/officeDocument/2006/relationships" xmlns:p="http://schemas.openxmlformats.org/presentationml/2006/main">
  <p:tag name="TIMING" val="|4.3"/>
</p:tagLst>
</file>

<file path=ppt/tags/tag6.xml><?xml version="1.0" encoding="utf-8"?>
<p:tagLst xmlns:a="http://schemas.openxmlformats.org/drawingml/2006/main" xmlns:r="http://schemas.openxmlformats.org/officeDocument/2006/relationships" xmlns:p="http://schemas.openxmlformats.org/presentationml/2006/main">
  <p:tag name="TIMING" val="|16.6"/>
</p:tagLst>
</file>

<file path=ppt/tags/tag7.xml><?xml version="1.0" encoding="utf-8"?>
<p:tagLst xmlns:a="http://schemas.openxmlformats.org/drawingml/2006/main" xmlns:r="http://schemas.openxmlformats.org/officeDocument/2006/relationships" xmlns:p="http://schemas.openxmlformats.org/presentationml/2006/main">
  <p:tag name="TIMING" val="|25.9|31.5"/>
</p:tagLst>
</file>

<file path=ppt/tags/tag8.xml><?xml version="1.0" encoding="utf-8"?>
<p:tagLst xmlns:a="http://schemas.openxmlformats.org/drawingml/2006/main" xmlns:r="http://schemas.openxmlformats.org/officeDocument/2006/relationships" xmlns:p="http://schemas.openxmlformats.org/presentationml/2006/main">
  <p:tag name="TIMING" val="|42.5"/>
</p:tagLst>
</file>

<file path=ppt/tags/tag9.xml><?xml version="1.0" encoding="utf-8"?>
<p:tagLst xmlns:a="http://schemas.openxmlformats.org/drawingml/2006/main" xmlns:r="http://schemas.openxmlformats.org/officeDocument/2006/relationships" xmlns:p="http://schemas.openxmlformats.org/presentationml/2006/main">
  <p:tag name="TIMING" val="|30.2|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655</TotalTime>
  <Words>3177</Words>
  <Application>Microsoft Macintosh PowerPoint</Application>
  <PresentationFormat>On-screen Show (4:3)</PresentationFormat>
  <Paragraphs>436</Paragraphs>
  <Slides>42</Slides>
  <Notes>18</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PIC of the ‘Lith-er…PIC/Coccolith Algorithm Advances for MODIS    and VIIRS for Evaluating the Global Ocean Carbonate Budget: Three Vignettes</vt:lpstr>
      <vt:lpstr>Coccolithophores  are strong drivers of ocean biogeochemistry and optics</vt:lpstr>
      <vt:lpstr>PIC by VIIRS and MODIS</vt:lpstr>
      <vt:lpstr>Vignette #1: Scaling from Surface Satellite Measurements of PIC to Integrated Euphotic Estimates over the Global Ocean:   Do Vertical Profiles of Coccolithophores Look Like Vertical Profiles of Chlorophyll?</vt:lpstr>
      <vt:lpstr>Set the scene…</vt:lpstr>
      <vt:lpstr>The data set, 15 cruises</vt:lpstr>
      <vt:lpstr>PowerPoint Presentation</vt:lpstr>
      <vt:lpstr>Deep-dwelling coccolithophores</vt:lpstr>
      <vt:lpstr>Example- 3 profiles w/ same integral</vt:lpstr>
      <vt:lpstr>Example</vt:lpstr>
      <vt:lpstr>Chlorophyll</vt:lpstr>
      <vt:lpstr>PIC</vt:lpstr>
      <vt:lpstr>Abundance of plated coccolithophores</vt:lpstr>
      <vt:lpstr>Vignette 2: Global PIC trends based on the 2-band/3-band algorithm</vt:lpstr>
      <vt:lpstr>PowerPoint Presentation</vt:lpstr>
      <vt:lpstr>PowerPoint Presentation</vt:lpstr>
      <vt:lpstr>PowerPoint Presentation</vt:lpstr>
      <vt:lpstr>PowerPoint Presentation</vt:lpstr>
      <vt:lpstr>Do current velocities in the Southern Ocean relate to the Great Calcite Belt?</vt:lpstr>
      <vt:lpstr>Vignette #3: A new PIC algorithm based on a differencing approach</vt:lpstr>
      <vt:lpstr>PowerPoint Presentation</vt:lpstr>
      <vt:lpstr>Color Index algorithm for PIC:  Proof of concept</vt:lpstr>
      <vt:lpstr>Relationship between PIC and  color index</vt:lpstr>
      <vt:lpstr>Validation of PICCI algorithm</vt:lpstr>
      <vt:lpstr>Let’s compare three CI-style algorithms: 2-band (547, 667) , 3-band (547, 667, 869) and alternate 3-band (547, 667, 748nm)</vt:lpstr>
      <vt:lpstr>Application to MODIS Aqua data</vt:lpstr>
      <vt:lpstr>Summary</vt:lpstr>
      <vt:lpstr>The future?</vt:lpstr>
      <vt:lpstr>The Future?</vt:lpstr>
      <vt:lpstr>Acknowledgments</vt:lpstr>
      <vt:lpstr>PowerPoint Presentation</vt:lpstr>
      <vt:lpstr>Vignette #4: Using MISR to estimate PIC</vt:lpstr>
      <vt:lpstr>PowerPoint Presentation</vt:lpstr>
      <vt:lpstr>PowerPoint Presentation</vt:lpstr>
      <vt:lpstr>PowerPoint Presentation</vt:lpstr>
      <vt:lpstr>PowerPoint Presentation</vt:lpstr>
      <vt:lpstr>PowerPoint Presentation</vt:lpstr>
      <vt:lpstr>POC</vt:lpstr>
      <vt:lpstr>Biogenic Silica</vt:lpstr>
      <vt:lpstr>Top Optical Depth/100m Integral</vt:lpstr>
      <vt:lpstr>Overview</vt:lpstr>
      <vt:lpstr>Summary on vertical distributions…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PIC of the ‘Lith-er…PIC/Coccolith Algorithm Advances for MODIS for   and VIIRS Evaluating the Global Ocean Carbonate Budget</dc:title>
  <dc:creator>William Balch</dc:creator>
  <cp:lastModifiedBy>Maccherone , Brandon F. (GSFC-619.0)[SCIENCE SYSTEMS AND APPLICATIONS INC]</cp:lastModifiedBy>
  <cp:revision>48</cp:revision>
  <dcterms:created xsi:type="dcterms:W3CDTF">2016-05-25T14:35:03Z</dcterms:created>
  <dcterms:modified xsi:type="dcterms:W3CDTF">2016-06-14T14:26:24Z</dcterms:modified>
</cp:coreProperties>
</file>