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9" r:id="rId2"/>
    <p:sldMasterId id="2147483660" r:id="rId3"/>
    <p:sldMasterId id="2147483661" r:id="rId4"/>
    <p:sldMasterId id="2147483662" r:id="rId5"/>
    <p:sldMasterId id="2147483663" r:id="rId6"/>
    <p:sldMasterId id="2147483664" r:id="rId7"/>
    <p:sldMasterId id="2147483665" r:id="rId8"/>
    <p:sldMasterId id="2147483666" r:id="rId9"/>
    <p:sldMasterId id="2147483667" r:id="rId10"/>
    <p:sldMasterId id="2147483668" r:id="rId11"/>
    <p:sldMasterId id="2147483669" r:id="rId12"/>
    <p:sldMasterId id="2147483670" r:id="rId13"/>
    <p:sldMasterId id="2147483671" r:id="rId14"/>
  </p:sldMasterIdLst>
  <p:notesMasterIdLst>
    <p:notesMasterId r:id="rId37"/>
  </p:notesMasterIdLst>
  <p:handoutMasterIdLst>
    <p:handoutMasterId r:id="rId38"/>
  </p:handoutMasterIdLst>
  <p:sldIdLst>
    <p:sldId id="352" r:id="rId15"/>
    <p:sldId id="516" r:id="rId16"/>
    <p:sldId id="524" r:id="rId17"/>
    <p:sldId id="525" r:id="rId18"/>
    <p:sldId id="526" r:id="rId19"/>
    <p:sldId id="529" r:id="rId20"/>
    <p:sldId id="462" r:id="rId21"/>
    <p:sldId id="505" r:id="rId22"/>
    <p:sldId id="506" r:id="rId23"/>
    <p:sldId id="504" r:id="rId24"/>
    <p:sldId id="517" r:id="rId25"/>
    <p:sldId id="519" r:id="rId26"/>
    <p:sldId id="518" r:id="rId27"/>
    <p:sldId id="520" r:id="rId28"/>
    <p:sldId id="527" r:id="rId29"/>
    <p:sldId id="521" r:id="rId30"/>
    <p:sldId id="532" r:id="rId31"/>
    <p:sldId id="522" r:id="rId32"/>
    <p:sldId id="523" r:id="rId33"/>
    <p:sldId id="533" r:id="rId34"/>
    <p:sldId id="440" r:id="rId35"/>
    <p:sldId id="512" r:id="rId36"/>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1pPr>
    <a:lvl2pPr marL="4572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2pPr>
    <a:lvl3pPr marL="9144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3pPr>
    <a:lvl4pPr marL="13716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4pPr>
    <a:lvl5pPr marL="18288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5pPr>
    <a:lvl6pPr marL="2286000" algn="l" defTabSz="4572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6pPr>
    <a:lvl7pPr marL="2743200" algn="l" defTabSz="4572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7pPr>
    <a:lvl8pPr marL="3200400" algn="l" defTabSz="4572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8pPr>
    <a:lvl9pPr marL="3657600" algn="l" defTabSz="4572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EFF10"/>
    <a:srgbClr val="546A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60" d="100"/>
          <a:sy n="160" d="100"/>
        </p:scale>
        <p:origin x="-368" y="-3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9.xml"/><Relationship Id="rId34" Type="http://schemas.openxmlformats.org/officeDocument/2006/relationships/slide" Target="slides/slide20.xml"/><Relationship Id="rId35" Type="http://schemas.openxmlformats.org/officeDocument/2006/relationships/slide" Target="slides/slide21.xml"/><Relationship Id="rId36" Type="http://schemas.openxmlformats.org/officeDocument/2006/relationships/slide" Target="slides/slide22.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5D6D6B-62B1-D343-894C-25E5A3C5458B}" type="datetime1">
              <a:rPr lang="en-US" smtClean="0"/>
              <a:t>6/1/16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BFB8FE-46C7-B84D-8A47-1C8C2462555E}" type="slidenum">
              <a:rPr lang="en-US" smtClean="0"/>
              <a:t>‹#›</a:t>
            </a:fld>
            <a:endParaRPr lang="en-US"/>
          </a:p>
        </p:txBody>
      </p:sp>
    </p:spTree>
    <p:extLst>
      <p:ext uri="{BB962C8B-B14F-4D97-AF65-F5344CB8AC3E}">
        <p14:creationId xmlns:p14="http://schemas.microsoft.com/office/powerpoint/2010/main" val="2602540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ea typeface="ヒラギノ明朝 ProN W3" charset="-128"/>
                <a:cs typeface="ヒラギノ明朝 ProN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8F55474-E694-614B-A1A8-B7EE57925097}" type="datetime1">
              <a:rPr lang="en-US" smtClean="0"/>
              <a:t>6/1/16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ea typeface="ヒラギノ明朝 ProN W3" charset="-128"/>
                <a:cs typeface="ヒラギノ明朝 ProN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8B6F6DD-0EF0-2046-9167-9881B72AD7C3}" type="slidenum">
              <a:rPr lang="en-US"/>
              <a:pPr/>
              <a:t>‹#›</a:t>
            </a:fld>
            <a:endParaRPr lang="en-US"/>
          </a:p>
        </p:txBody>
      </p:sp>
    </p:spTree>
    <p:extLst>
      <p:ext uri="{BB962C8B-B14F-4D97-AF65-F5344CB8AC3E}">
        <p14:creationId xmlns:p14="http://schemas.microsoft.com/office/powerpoint/2010/main" val="1753212876"/>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6F6DD-0EF0-2046-9167-9881B72AD7C3}" type="slidenum">
              <a:rPr lang="en-US" smtClean="0"/>
              <a:pPr/>
              <a:t>1</a:t>
            </a:fld>
            <a:endParaRPr lang="en-US"/>
          </a:p>
        </p:txBody>
      </p:sp>
    </p:spTree>
    <p:extLst>
      <p:ext uri="{BB962C8B-B14F-4D97-AF65-F5344CB8AC3E}">
        <p14:creationId xmlns:p14="http://schemas.microsoft.com/office/powerpoint/2010/main" val="119321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67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1800">
                <a:latin typeface="Lucida Grande" charset="0"/>
                <a:cs typeface="Lucida Grande" charset="0"/>
                <a:sym typeface="Lucida Grande" charset="0"/>
              </a:rPr>
              <a:t>Most noticeable is the lack of absorbing (WV or CO2) channels on VIIRS.  Because these are used in cloud top height and effective emissivity retrievals, bringing in CrIS data will be essential.  The impacts in subtle spectral response differences for the 8.5, 11, and 12 micron channels will need to be modeled and looked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649628" algn="l"/>
                <a:tab pos="1299256" algn="l"/>
                <a:tab pos="1948884" algn="l"/>
                <a:tab pos="2598511" algn="l"/>
              </a:tabLst>
              <a:defRPr>
                <a:solidFill>
                  <a:schemeClr val="tx1"/>
                </a:solidFill>
                <a:latin typeface="Arial" charset="0"/>
                <a:ea typeface="ＭＳ Ｐゴシック" charset="0"/>
                <a:cs typeface="Droid Sans" charset="0"/>
              </a:defRPr>
            </a:lvl1pPr>
            <a:lvl2pPr eaLnBrk="0">
              <a:tabLst>
                <a:tab pos="649628" algn="l"/>
                <a:tab pos="1299256" algn="l"/>
                <a:tab pos="1948884" algn="l"/>
                <a:tab pos="2598511" algn="l"/>
              </a:tabLst>
              <a:defRPr>
                <a:solidFill>
                  <a:schemeClr val="tx1"/>
                </a:solidFill>
                <a:latin typeface="Arial" charset="0"/>
                <a:ea typeface="Droid Sans" charset="0"/>
                <a:cs typeface="Droid Sans" charset="0"/>
              </a:defRPr>
            </a:lvl2pPr>
            <a:lvl3pPr eaLnBrk="0">
              <a:tabLst>
                <a:tab pos="649628" algn="l"/>
                <a:tab pos="1299256" algn="l"/>
                <a:tab pos="1948884" algn="l"/>
                <a:tab pos="2598511" algn="l"/>
              </a:tabLst>
              <a:defRPr>
                <a:solidFill>
                  <a:schemeClr val="tx1"/>
                </a:solidFill>
                <a:latin typeface="Arial" charset="0"/>
                <a:ea typeface="Droid Sans" charset="0"/>
                <a:cs typeface="Droid Sans" charset="0"/>
              </a:defRPr>
            </a:lvl3pPr>
            <a:lvl4pPr eaLnBrk="0">
              <a:tabLst>
                <a:tab pos="649628" algn="l"/>
                <a:tab pos="1299256" algn="l"/>
                <a:tab pos="1948884" algn="l"/>
                <a:tab pos="2598511" algn="l"/>
              </a:tabLst>
              <a:defRPr>
                <a:solidFill>
                  <a:schemeClr val="tx1"/>
                </a:solidFill>
                <a:latin typeface="Arial" charset="0"/>
                <a:ea typeface="Droid Sans" charset="0"/>
                <a:cs typeface="Droid Sans" charset="0"/>
              </a:defRPr>
            </a:lvl4pPr>
            <a:lvl5pPr eaLnBrk="0">
              <a:tabLst>
                <a:tab pos="649628" algn="l"/>
                <a:tab pos="1299256" algn="l"/>
                <a:tab pos="1948884" algn="l"/>
                <a:tab pos="2598511" algn="l"/>
              </a:tabLst>
              <a:defRPr>
                <a:solidFill>
                  <a:schemeClr val="tx1"/>
                </a:solidFill>
                <a:latin typeface="Arial" charset="0"/>
                <a:ea typeface="Droid Sans" charset="0"/>
                <a:cs typeface="Droid San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a:solidFill>
                  <a:schemeClr val="tx1"/>
                </a:solidFill>
                <a:latin typeface="Arial" charset="0"/>
                <a:ea typeface="Droid Sans" charset="0"/>
                <a:cs typeface="Droid San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a:solidFill>
                  <a:schemeClr val="tx1"/>
                </a:solidFill>
                <a:latin typeface="Arial" charset="0"/>
                <a:ea typeface="Droid Sans" charset="0"/>
                <a:cs typeface="Droid San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a:solidFill>
                  <a:schemeClr val="tx1"/>
                </a:solidFill>
                <a:latin typeface="Arial" charset="0"/>
                <a:ea typeface="Droid Sans" charset="0"/>
                <a:cs typeface="Droid San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a:solidFill>
                  <a:schemeClr val="tx1"/>
                </a:solidFill>
                <a:latin typeface="Arial" charset="0"/>
                <a:ea typeface="Droid Sans" charset="0"/>
                <a:cs typeface="Droid Sans" charset="0"/>
              </a:defRPr>
            </a:lvl9pPr>
          </a:lstStyle>
          <a:p>
            <a:pPr eaLnBrk="1"/>
            <a:fld id="{3B3808D8-B42B-6E46-90F1-DE5E02FDAA8A}" type="slidenum">
              <a:rPr lang="en-US">
                <a:solidFill>
                  <a:srgbClr val="000000"/>
                </a:solidFill>
                <a:latin typeface="Times New Roman" charset="0"/>
                <a:cs typeface="DejaVu Sans" charset="0"/>
              </a:rPr>
              <a:pPr eaLnBrk="1"/>
              <a:t>8</a:t>
            </a:fld>
            <a:endParaRPr lang="en-US">
              <a:solidFill>
                <a:srgbClr val="000000"/>
              </a:solidFill>
              <a:latin typeface="Times New Roman" charset="0"/>
              <a:cs typeface="DejaVu Sans" charset="0"/>
            </a:endParaRPr>
          </a:p>
        </p:txBody>
      </p:sp>
      <p:sp>
        <p:nvSpPr>
          <p:cNvPr id="27651" name="Rectangle 1"/>
          <p:cNvSpPr>
            <a:spLocks noGrp="1" noRot="1" noChangeAspect="1" noChangeArrowheads="1" noTextEdit="1"/>
          </p:cNvSpPr>
          <p:nvPr>
            <p:ph type="sldImg"/>
          </p:nvPr>
        </p:nvSpPr>
        <p:spPr>
          <a:xfrm>
            <a:off x="-13763625" y="-11796713"/>
            <a:ext cx="15728950" cy="117967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Text Box 2"/>
          <p:cNvSpPr>
            <a:spLocks noGrp="1" noChangeArrowheads="1"/>
          </p:cNvSpPr>
          <p:nvPr>
            <p:ph type="body" idx="1"/>
          </p:nvPr>
        </p:nvSpPr>
        <p:spPr>
          <a:xfrm>
            <a:off x="-10410265" y="-10725727"/>
            <a:ext cx="10411666" cy="1072717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0766" tIns="40383" rIns="80766" bIns="40383"/>
          <a:lstStyle/>
          <a:p>
            <a:pPr>
              <a:spcBef>
                <a:spcPct val="0"/>
              </a:spcBef>
              <a:tabLst>
                <a:tab pos="649628" algn="l"/>
                <a:tab pos="1299256" algn="l"/>
                <a:tab pos="1948884" algn="l"/>
                <a:tab pos="2598511" algn="l"/>
                <a:tab pos="3248139" algn="l"/>
                <a:tab pos="3897767" algn="l"/>
                <a:tab pos="4547395" algn="l"/>
                <a:tab pos="5197023" algn="l"/>
                <a:tab pos="5846651" algn="l"/>
                <a:tab pos="6496279" algn="l"/>
                <a:tab pos="7145906" algn="l"/>
                <a:tab pos="7795534" algn="l"/>
                <a:tab pos="8445162" algn="l"/>
                <a:tab pos="9094790" algn="l"/>
                <a:tab pos="9744418" algn="l"/>
                <a:tab pos="10394046" algn="l"/>
              </a:tabLst>
            </a:pPr>
            <a:r>
              <a:rPr lang="en-US" sz="1800">
                <a:latin typeface="Arial" charset="0"/>
                <a:cs typeface="Droid Sans" charset="0"/>
              </a:rPr>
              <a:t>28 Aug 2012 over Korea</a:t>
            </a:r>
          </a:p>
        </p:txBody>
      </p:sp>
      <p:sp>
        <p:nvSpPr>
          <p:cNvPr id="23555" name="Text Box 3"/>
          <p:cNvSpPr txBox="1">
            <a:spLocks noChangeArrowheads="1"/>
          </p:cNvSpPr>
          <p:nvPr/>
        </p:nvSpPr>
        <p:spPr bwMode="auto">
          <a:xfrm>
            <a:off x="-10410265" y="-10725727"/>
            <a:ext cx="10411666" cy="10727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766" tIns="40383" rIns="80766" bIns="4038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Droid Sans"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9pPr>
          </a:lstStyle>
          <a:p>
            <a:pPr eaLnBrk="1" hangingPunct="1">
              <a:lnSpc>
                <a:spcPct val="100000"/>
              </a:lnSpc>
            </a:pPr>
            <a:fld id="{F7A8BF59-79CC-1141-88A5-3E03E7038F19}" type="slidenum">
              <a:rPr lang="en-US">
                <a:solidFill>
                  <a:srgbClr val="000000"/>
                </a:solidFill>
                <a:latin typeface="Calibri" charset="0"/>
              </a:rPr>
              <a:pPr eaLnBrk="1" hangingPunct="1">
                <a:lnSpc>
                  <a:spcPct val="100000"/>
                </a:lnSpc>
              </a:pPr>
              <a:t>8</a:t>
            </a:fld>
            <a:endParaRPr lang="en-US">
              <a:solidFill>
                <a:srgbClr val="000000"/>
              </a:solidFil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649628" algn="l"/>
                <a:tab pos="1299256" algn="l"/>
                <a:tab pos="1948884" algn="l"/>
                <a:tab pos="2598511" algn="l"/>
              </a:tabLst>
              <a:defRPr>
                <a:solidFill>
                  <a:schemeClr val="tx1"/>
                </a:solidFill>
                <a:latin typeface="Arial" charset="0"/>
                <a:ea typeface="ＭＳ Ｐゴシック" charset="0"/>
                <a:cs typeface="Droid Sans" charset="0"/>
              </a:defRPr>
            </a:lvl1pPr>
            <a:lvl2pPr eaLnBrk="0">
              <a:tabLst>
                <a:tab pos="649628" algn="l"/>
                <a:tab pos="1299256" algn="l"/>
                <a:tab pos="1948884" algn="l"/>
                <a:tab pos="2598511" algn="l"/>
              </a:tabLst>
              <a:defRPr>
                <a:solidFill>
                  <a:schemeClr val="tx1"/>
                </a:solidFill>
                <a:latin typeface="Arial" charset="0"/>
                <a:ea typeface="Droid Sans" charset="0"/>
                <a:cs typeface="Droid Sans" charset="0"/>
              </a:defRPr>
            </a:lvl2pPr>
            <a:lvl3pPr eaLnBrk="0">
              <a:tabLst>
                <a:tab pos="649628" algn="l"/>
                <a:tab pos="1299256" algn="l"/>
                <a:tab pos="1948884" algn="l"/>
                <a:tab pos="2598511" algn="l"/>
              </a:tabLst>
              <a:defRPr>
                <a:solidFill>
                  <a:schemeClr val="tx1"/>
                </a:solidFill>
                <a:latin typeface="Arial" charset="0"/>
                <a:ea typeface="Droid Sans" charset="0"/>
                <a:cs typeface="Droid Sans" charset="0"/>
              </a:defRPr>
            </a:lvl3pPr>
            <a:lvl4pPr eaLnBrk="0">
              <a:tabLst>
                <a:tab pos="649628" algn="l"/>
                <a:tab pos="1299256" algn="l"/>
                <a:tab pos="1948884" algn="l"/>
                <a:tab pos="2598511" algn="l"/>
              </a:tabLst>
              <a:defRPr>
                <a:solidFill>
                  <a:schemeClr val="tx1"/>
                </a:solidFill>
                <a:latin typeface="Arial" charset="0"/>
                <a:ea typeface="Droid Sans" charset="0"/>
                <a:cs typeface="Droid Sans" charset="0"/>
              </a:defRPr>
            </a:lvl4pPr>
            <a:lvl5pPr eaLnBrk="0">
              <a:tabLst>
                <a:tab pos="649628" algn="l"/>
                <a:tab pos="1299256" algn="l"/>
                <a:tab pos="1948884" algn="l"/>
                <a:tab pos="2598511" algn="l"/>
              </a:tabLst>
              <a:defRPr>
                <a:solidFill>
                  <a:schemeClr val="tx1"/>
                </a:solidFill>
                <a:latin typeface="Arial" charset="0"/>
                <a:ea typeface="Droid Sans" charset="0"/>
                <a:cs typeface="Droid San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a:solidFill>
                  <a:schemeClr val="tx1"/>
                </a:solidFill>
                <a:latin typeface="Arial" charset="0"/>
                <a:ea typeface="Droid Sans" charset="0"/>
                <a:cs typeface="Droid San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a:solidFill>
                  <a:schemeClr val="tx1"/>
                </a:solidFill>
                <a:latin typeface="Arial" charset="0"/>
                <a:ea typeface="Droid Sans" charset="0"/>
                <a:cs typeface="Droid San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a:solidFill>
                  <a:schemeClr val="tx1"/>
                </a:solidFill>
                <a:latin typeface="Arial" charset="0"/>
                <a:ea typeface="Droid Sans" charset="0"/>
                <a:cs typeface="Droid San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a:solidFill>
                  <a:schemeClr val="tx1"/>
                </a:solidFill>
                <a:latin typeface="Arial" charset="0"/>
                <a:ea typeface="Droid Sans" charset="0"/>
                <a:cs typeface="Droid Sans" charset="0"/>
              </a:defRPr>
            </a:lvl9pPr>
          </a:lstStyle>
          <a:p>
            <a:pPr eaLnBrk="1"/>
            <a:fld id="{3B3808D8-B42B-6E46-90F1-DE5E02FDAA8A}" type="slidenum">
              <a:rPr lang="en-US">
                <a:solidFill>
                  <a:srgbClr val="000000"/>
                </a:solidFill>
                <a:latin typeface="Times New Roman" charset="0"/>
                <a:cs typeface="DejaVu Sans" charset="0"/>
              </a:rPr>
              <a:pPr eaLnBrk="1"/>
              <a:t>9</a:t>
            </a:fld>
            <a:endParaRPr lang="en-US">
              <a:solidFill>
                <a:srgbClr val="000000"/>
              </a:solidFill>
              <a:latin typeface="Times New Roman" charset="0"/>
              <a:cs typeface="DejaVu Sans" charset="0"/>
            </a:endParaRPr>
          </a:p>
        </p:txBody>
      </p:sp>
      <p:sp>
        <p:nvSpPr>
          <p:cNvPr id="27651" name="Rectangle 1"/>
          <p:cNvSpPr>
            <a:spLocks noGrp="1" noRot="1" noChangeAspect="1" noChangeArrowheads="1" noTextEdit="1"/>
          </p:cNvSpPr>
          <p:nvPr>
            <p:ph type="sldImg"/>
          </p:nvPr>
        </p:nvSpPr>
        <p:spPr>
          <a:xfrm>
            <a:off x="-13763625" y="-11796713"/>
            <a:ext cx="15728950" cy="117967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Text Box 2"/>
          <p:cNvSpPr>
            <a:spLocks noGrp="1" noChangeArrowheads="1"/>
          </p:cNvSpPr>
          <p:nvPr>
            <p:ph type="body" idx="1"/>
          </p:nvPr>
        </p:nvSpPr>
        <p:spPr>
          <a:xfrm>
            <a:off x="-10410265" y="-10725727"/>
            <a:ext cx="10411666" cy="1072717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0766" tIns="40383" rIns="80766" bIns="40383"/>
          <a:lstStyle/>
          <a:p>
            <a:pPr>
              <a:spcBef>
                <a:spcPct val="0"/>
              </a:spcBef>
              <a:tabLst>
                <a:tab pos="649628" algn="l"/>
                <a:tab pos="1299256" algn="l"/>
                <a:tab pos="1948884" algn="l"/>
                <a:tab pos="2598511" algn="l"/>
                <a:tab pos="3248139" algn="l"/>
                <a:tab pos="3897767" algn="l"/>
                <a:tab pos="4547395" algn="l"/>
                <a:tab pos="5197023" algn="l"/>
                <a:tab pos="5846651" algn="l"/>
                <a:tab pos="6496279" algn="l"/>
                <a:tab pos="7145906" algn="l"/>
                <a:tab pos="7795534" algn="l"/>
                <a:tab pos="8445162" algn="l"/>
                <a:tab pos="9094790" algn="l"/>
                <a:tab pos="9744418" algn="l"/>
                <a:tab pos="10394046" algn="l"/>
              </a:tabLst>
            </a:pPr>
            <a:r>
              <a:rPr lang="en-US" sz="1800">
                <a:latin typeface="Arial" charset="0"/>
                <a:cs typeface="Droid Sans" charset="0"/>
              </a:rPr>
              <a:t>28 Aug 2012 over Korea</a:t>
            </a:r>
          </a:p>
        </p:txBody>
      </p:sp>
      <p:sp>
        <p:nvSpPr>
          <p:cNvPr id="23555" name="Text Box 3"/>
          <p:cNvSpPr txBox="1">
            <a:spLocks noChangeArrowheads="1"/>
          </p:cNvSpPr>
          <p:nvPr/>
        </p:nvSpPr>
        <p:spPr bwMode="auto">
          <a:xfrm>
            <a:off x="-10410265" y="-10725727"/>
            <a:ext cx="10411666" cy="10727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766" tIns="40383" rIns="80766" bIns="4038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Droid Sans"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9pPr>
          </a:lstStyle>
          <a:p>
            <a:pPr eaLnBrk="1" hangingPunct="1">
              <a:lnSpc>
                <a:spcPct val="100000"/>
              </a:lnSpc>
            </a:pPr>
            <a:fld id="{F7A8BF59-79CC-1141-88A5-3E03E7038F19}" type="slidenum">
              <a:rPr lang="en-US">
                <a:solidFill>
                  <a:srgbClr val="000000"/>
                </a:solidFill>
                <a:latin typeface="Calibri" charset="0"/>
              </a:rPr>
              <a:pPr eaLnBrk="1" hangingPunct="1">
                <a:lnSpc>
                  <a:spcPct val="100000"/>
                </a:lnSpc>
              </a:pPr>
              <a:t>9</a:t>
            </a:fld>
            <a:endParaRPr lang="en-US">
              <a:solidFill>
                <a:srgbClr val="000000"/>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649628" algn="l"/>
                <a:tab pos="1299256" algn="l"/>
                <a:tab pos="1948884" algn="l"/>
                <a:tab pos="2598511" algn="l"/>
              </a:tabLst>
              <a:defRPr>
                <a:solidFill>
                  <a:schemeClr val="tx1"/>
                </a:solidFill>
                <a:latin typeface="Arial" charset="0"/>
                <a:ea typeface="ＭＳ Ｐゴシック" charset="0"/>
                <a:cs typeface="Droid Sans" charset="0"/>
              </a:defRPr>
            </a:lvl1pPr>
            <a:lvl2pPr eaLnBrk="0">
              <a:tabLst>
                <a:tab pos="649628" algn="l"/>
                <a:tab pos="1299256" algn="l"/>
                <a:tab pos="1948884" algn="l"/>
                <a:tab pos="2598511" algn="l"/>
              </a:tabLst>
              <a:defRPr>
                <a:solidFill>
                  <a:schemeClr val="tx1"/>
                </a:solidFill>
                <a:latin typeface="Arial" charset="0"/>
                <a:ea typeface="Droid Sans" charset="0"/>
                <a:cs typeface="Droid Sans" charset="0"/>
              </a:defRPr>
            </a:lvl2pPr>
            <a:lvl3pPr eaLnBrk="0">
              <a:tabLst>
                <a:tab pos="649628" algn="l"/>
                <a:tab pos="1299256" algn="l"/>
                <a:tab pos="1948884" algn="l"/>
                <a:tab pos="2598511" algn="l"/>
              </a:tabLst>
              <a:defRPr>
                <a:solidFill>
                  <a:schemeClr val="tx1"/>
                </a:solidFill>
                <a:latin typeface="Arial" charset="0"/>
                <a:ea typeface="Droid Sans" charset="0"/>
                <a:cs typeface="Droid Sans" charset="0"/>
              </a:defRPr>
            </a:lvl3pPr>
            <a:lvl4pPr eaLnBrk="0">
              <a:tabLst>
                <a:tab pos="649628" algn="l"/>
                <a:tab pos="1299256" algn="l"/>
                <a:tab pos="1948884" algn="l"/>
                <a:tab pos="2598511" algn="l"/>
              </a:tabLst>
              <a:defRPr>
                <a:solidFill>
                  <a:schemeClr val="tx1"/>
                </a:solidFill>
                <a:latin typeface="Arial" charset="0"/>
                <a:ea typeface="Droid Sans" charset="0"/>
                <a:cs typeface="Droid Sans" charset="0"/>
              </a:defRPr>
            </a:lvl4pPr>
            <a:lvl5pPr eaLnBrk="0">
              <a:tabLst>
                <a:tab pos="649628" algn="l"/>
                <a:tab pos="1299256" algn="l"/>
                <a:tab pos="1948884" algn="l"/>
                <a:tab pos="2598511" algn="l"/>
              </a:tabLst>
              <a:defRPr>
                <a:solidFill>
                  <a:schemeClr val="tx1"/>
                </a:solidFill>
                <a:latin typeface="Arial" charset="0"/>
                <a:ea typeface="Droid Sans" charset="0"/>
                <a:cs typeface="Droid San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a:solidFill>
                  <a:schemeClr val="tx1"/>
                </a:solidFill>
                <a:latin typeface="Arial" charset="0"/>
                <a:ea typeface="Droid Sans" charset="0"/>
                <a:cs typeface="Droid San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a:solidFill>
                  <a:schemeClr val="tx1"/>
                </a:solidFill>
                <a:latin typeface="Arial" charset="0"/>
                <a:ea typeface="Droid Sans" charset="0"/>
                <a:cs typeface="Droid San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a:solidFill>
                  <a:schemeClr val="tx1"/>
                </a:solidFill>
                <a:latin typeface="Arial" charset="0"/>
                <a:ea typeface="Droid Sans" charset="0"/>
                <a:cs typeface="Droid San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a:solidFill>
                  <a:schemeClr val="tx1"/>
                </a:solidFill>
                <a:latin typeface="Arial" charset="0"/>
                <a:ea typeface="Droid Sans" charset="0"/>
                <a:cs typeface="Droid Sans" charset="0"/>
              </a:defRPr>
            </a:lvl9pPr>
          </a:lstStyle>
          <a:p>
            <a:pPr eaLnBrk="1"/>
            <a:fld id="{3B3808D8-B42B-6E46-90F1-DE5E02FDAA8A}" type="slidenum">
              <a:rPr lang="en-US">
                <a:solidFill>
                  <a:srgbClr val="000000"/>
                </a:solidFill>
                <a:latin typeface="Times New Roman" charset="0"/>
                <a:cs typeface="DejaVu Sans" charset="0"/>
              </a:rPr>
              <a:pPr eaLnBrk="1"/>
              <a:t>10</a:t>
            </a:fld>
            <a:endParaRPr lang="en-US">
              <a:solidFill>
                <a:srgbClr val="000000"/>
              </a:solidFill>
              <a:latin typeface="Times New Roman" charset="0"/>
              <a:cs typeface="DejaVu Sans" charset="0"/>
            </a:endParaRPr>
          </a:p>
        </p:txBody>
      </p:sp>
      <p:sp>
        <p:nvSpPr>
          <p:cNvPr id="27651" name="Rectangle 1"/>
          <p:cNvSpPr>
            <a:spLocks noGrp="1" noRot="1" noChangeAspect="1" noChangeArrowheads="1" noTextEdit="1"/>
          </p:cNvSpPr>
          <p:nvPr>
            <p:ph type="sldImg"/>
          </p:nvPr>
        </p:nvSpPr>
        <p:spPr>
          <a:xfrm>
            <a:off x="-13763625" y="-11796713"/>
            <a:ext cx="15728950" cy="117967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Text Box 2"/>
          <p:cNvSpPr>
            <a:spLocks noGrp="1" noChangeArrowheads="1"/>
          </p:cNvSpPr>
          <p:nvPr>
            <p:ph type="body" idx="1"/>
          </p:nvPr>
        </p:nvSpPr>
        <p:spPr>
          <a:xfrm>
            <a:off x="-10410265" y="-10725727"/>
            <a:ext cx="10411666" cy="1072717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0766" tIns="40383" rIns="80766" bIns="40383"/>
          <a:lstStyle/>
          <a:p>
            <a:pPr>
              <a:spcBef>
                <a:spcPct val="0"/>
              </a:spcBef>
              <a:tabLst>
                <a:tab pos="649628" algn="l"/>
                <a:tab pos="1299256" algn="l"/>
                <a:tab pos="1948884" algn="l"/>
                <a:tab pos="2598511" algn="l"/>
                <a:tab pos="3248139" algn="l"/>
                <a:tab pos="3897767" algn="l"/>
                <a:tab pos="4547395" algn="l"/>
                <a:tab pos="5197023" algn="l"/>
                <a:tab pos="5846651" algn="l"/>
                <a:tab pos="6496279" algn="l"/>
                <a:tab pos="7145906" algn="l"/>
                <a:tab pos="7795534" algn="l"/>
                <a:tab pos="8445162" algn="l"/>
                <a:tab pos="9094790" algn="l"/>
                <a:tab pos="9744418" algn="l"/>
                <a:tab pos="10394046" algn="l"/>
              </a:tabLst>
            </a:pPr>
            <a:r>
              <a:rPr lang="en-US" sz="1800">
                <a:latin typeface="Arial" charset="0"/>
                <a:cs typeface="Droid Sans" charset="0"/>
              </a:rPr>
              <a:t>28 Aug 2012 over Korea</a:t>
            </a:r>
          </a:p>
        </p:txBody>
      </p:sp>
      <p:sp>
        <p:nvSpPr>
          <p:cNvPr id="23555" name="Text Box 3"/>
          <p:cNvSpPr txBox="1">
            <a:spLocks noChangeArrowheads="1"/>
          </p:cNvSpPr>
          <p:nvPr/>
        </p:nvSpPr>
        <p:spPr bwMode="auto">
          <a:xfrm>
            <a:off x="-10410265" y="-10725727"/>
            <a:ext cx="10411666" cy="10727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766" tIns="40383" rIns="80766" bIns="4038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Droid Sans"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9pPr>
          </a:lstStyle>
          <a:p>
            <a:pPr eaLnBrk="1" hangingPunct="1">
              <a:lnSpc>
                <a:spcPct val="100000"/>
              </a:lnSpc>
            </a:pPr>
            <a:fld id="{F7A8BF59-79CC-1141-88A5-3E03E7038F19}" type="slidenum">
              <a:rPr lang="en-US">
                <a:solidFill>
                  <a:srgbClr val="000000"/>
                </a:solidFill>
                <a:latin typeface="Calibri" charset="0"/>
              </a:rPr>
              <a:pPr eaLnBrk="1" hangingPunct="1">
                <a:lnSpc>
                  <a:spcPct val="100000"/>
                </a:lnSpc>
              </a:pPr>
              <a:t>10</a:t>
            </a:fld>
            <a:endParaRPr lang="en-US">
              <a:solidFill>
                <a:srgbClr val="000000"/>
              </a:solidFill>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649628" algn="l"/>
                <a:tab pos="1299256" algn="l"/>
                <a:tab pos="1948884" algn="l"/>
                <a:tab pos="2598511" algn="l"/>
              </a:tabLst>
              <a:defRPr>
                <a:solidFill>
                  <a:schemeClr val="tx1"/>
                </a:solidFill>
                <a:latin typeface="Arial" charset="0"/>
                <a:ea typeface="ＭＳ Ｐゴシック" charset="0"/>
                <a:cs typeface="Droid Sans" charset="0"/>
              </a:defRPr>
            </a:lvl1pPr>
            <a:lvl2pPr eaLnBrk="0">
              <a:tabLst>
                <a:tab pos="649628" algn="l"/>
                <a:tab pos="1299256" algn="l"/>
                <a:tab pos="1948884" algn="l"/>
                <a:tab pos="2598511" algn="l"/>
              </a:tabLst>
              <a:defRPr>
                <a:solidFill>
                  <a:schemeClr val="tx1"/>
                </a:solidFill>
                <a:latin typeface="Arial" charset="0"/>
                <a:ea typeface="Droid Sans" charset="0"/>
                <a:cs typeface="Droid Sans" charset="0"/>
              </a:defRPr>
            </a:lvl2pPr>
            <a:lvl3pPr eaLnBrk="0">
              <a:tabLst>
                <a:tab pos="649628" algn="l"/>
                <a:tab pos="1299256" algn="l"/>
                <a:tab pos="1948884" algn="l"/>
                <a:tab pos="2598511" algn="l"/>
              </a:tabLst>
              <a:defRPr>
                <a:solidFill>
                  <a:schemeClr val="tx1"/>
                </a:solidFill>
                <a:latin typeface="Arial" charset="0"/>
                <a:ea typeface="Droid Sans" charset="0"/>
                <a:cs typeface="Droid Sans" charset="0"/>
              </a:defRPr>
            </a:lvl3pPr>
            <a:lvl4pPr eaLnBrk="0">
              <a:tabLst>
                <a:tab pos="649628" algn="l"/>
                <a:tab pos="1299256" algn="l"/>
                <a:tab pos="1948884" algn="l"/>
                <a:tab pos="2598511" algn="l"/>
              </a:tabLst>
              <a:defRPr>
                <a:solidFill>
                  <a:schemeClr val="tx1"/>
                </a:solidFill>
                <a:latin typeface="Arial" charset="0"/>
                <a:ea typeface="Droid Sans" charset="0"/>
                <a:cs typeface="Droid Sans" charset="0"/>
              </a:defRPr>
            </a:lvl4pPr>
            <a:lvl5pPr eaLnBrk="0">
              <a:tabLst>
                <a:tab pos="649628" algn="l"/>
                <a:tab pos="1299256" algn="l"/>
                <a:tab pos="1948884" algn="l"/>
                <a:tab pos="2598511" algn="l"/>
              </a:tabLst>
              <a:defRPr>
                <a:solidFill>
                  <a:schemeClr val="tx1"/>
                </a:solidFill>
                <a:latin typeface="Arial" charset="0"/>
                <a:ea typeface="Droid Sans" charset="0"/>
                <a:cs typeface="Droid San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a:solidFill>
                  <a:schemeClr val="tx1"/>
                </a:solidFill>
                <a:latin typeface="Arial" charset="0"/>
                <a:ea typeface="Droid Sans" charset="0"/>
                <a:cs typeface="Droid San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a:solidFill>
                  <a:schemeClr val="tx1"/>
                </a:solidFill>
                <a:latin typeface="Arial" charset="0"/>
                <a:ea typeface="Droid Sans" charset="0"/>
                <a:cs typeface="Droid San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a:solidFill>
                  <a:schemeClr val="tx1"/>
                </a:solidFill>
                <a:latin typeface="Arial" charset="0"/>
                <a:ea typeface="Droid Sans" charset="0"/>
                <a:cs typeface="Droid San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649628" algn="l"/>
                <a:tab pos="1299256" algn="l"/>
                <a:tab pos="1948884" algn="l"/>
                <a:tab pos="2598511" algn="l"/>
              </a:tabLst>
              <a:defRPr>
                <a:solidFill>
                  <a:schemeClr val="tx1"/>
                </a:solidFill>
                <a:latin typeface="Arial" charset="0"/>
                <a:ea typeface="Droid Sans" charset="0"/>
                <a:cs typeface="Droid Sans" charset="0"/>
              </a:defRPr>
            </a:lvl9pPr>
          </a:lstStyle>
          <a:p>
            <a:pPr eaLnBrk="1"/>
            <a:fld id="{3B3808D8-B42B-6E46-90F1-DE5E02FDAA8A}" type="slidenum">
              <a:rPr lang="en-US">
                <a:solidFill>
                  <a:srgbClr val="000000"/>
                </a:solidFill>
                <a:latin typeface="Times New Roman" charset="0"/>
                <a:cs typeface="DejaVu Sans" charset="0"/>
              </a:rPr>
              <a:pPr eaLnBrk="1"/>
              <a:t>11</a:t>
            </a:fld>
            <a:endParaRPr lang="en-US">
              <a:solidFill>
                <a:srgbClr val="000000"/>
              </a:solidFill>
              <a:latin typeface="Times New Roman" charset="0"/>
              <a:cs typeface="DejaVu Sans" charset="0"/>
            </a:endParaRPr>
          </a:p>
        </p:txBody>
      </p:sp>
      <p:sp>
        <p:nvSpPr>
          <p:cNvPr id="27651" name="Rectangle 1"/>
          <p:cNvSpPr>
            <a:spLocks noGrp="1" noRot="1" noChangeAspect="1" noChangeArrowheads="1" noTextEdit="1"/>
          </p:cNvSpPr>
          <p:nvPr>
            <p:ph type="sldImg"/>
          </p:nvPr>
        </p:nvSpPr>
        <p:spPr>
          <a:xfrm>
            <a:off x="-13763625" y="-11796713"/>
            <a:ext cx="15728950" cy="117967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Text Box 2"/>
          <p:cNvSpPr>
            <a:spLocks noGrp="1" noChangeArrowheads="1"/>
          </p:cNvSpPr>
          <p:nvPr>
            <p:ph type="body" idx="1"/>
          </p:nvPr>
        </p:nvSpPr>
        <p:spPr>
          <a:xfrm>
            <a:off x="-10410265" y="-10725727"/>
            <a:ext cx="10411666" cy="1072717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0766" tIns="40383" rIns="80766" bIns="40383"/>
          <a:lstStyle/>
          <a:p>
            <a:pPr>
              <a:spcBef>
                <a:spcPct val="0"/>
              </a:spcBef>
              <a:tabLst>
                <a:tab pos="649628" algn="l"/>
                <a:tab pos="1299256" algn="l"/>
                <a:tab pos="1948884" algn="l"/>
                <a:tab pos="2598511" algn="l"/>
                <a:tab pos="3248139" algn="l"/>
                <a:tab pos="3897767" algn="l"/>
                <a:tab pos="4547395" algn="l"/>
                <a:tab pos="5197023" algn="l"/>
                <a:tab pos="5846651" algn="l"/>
                <a:tab pos="6496279" algn="l"/>
                <a:tab pos="7145906" algn="l"/>
                <a:tab pos="7795534" algn="l"/>
                <a:tab pos="8445162" algn="l"/>
                <a:tab pos="9094790" algn="l"/>
                <a:tab pos="9744418" algn="l"/>
                <a:tab pos="10394046" algn="l"/>
              </a:tabLst>
            </a:pPr>
            <a:r>
              <a:rPr lang="en-US" sz="1800">
                <a:latin typeface="Arial" charset="0"/>
                <a:cs typeface="Droid Sans" charset="0"/>
              </a:rPr>
              <a:t>28 Aug 2012 over Korea</a:t>
            </a:r>
          </a:p>
        </p:txBody>
      </p:sp>
      <p:sp>
        <p:nvSpPr>
          <p:cNvPr id="23555" name="Text Box 3"/>
          <p:cNvSpPr txBox="1">
            <a:spLocks noChangeArrowheads="1"/>
          </p:cNvSpPr>
          <p:nvPr/>
        </p:nvSpPr>
        <p:spPr bwMode="auto">
          <a:xfrm>
            <a:off x="-10410265" y="-10725727"/>
            <a:ext cx="10411666" cy="10727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766" tIns="40383" rIns="80766" bIns="40383"/>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ＭＳ Ｐゴシック" charset="0"/>
                <a:cs typeface="Droid Sans"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a:solidFill>
                  <a:schemeClr val="tx1"/>
                </a:solidFill>
                <a:latin typeface="Arial" charset="0"/>
                <a:ea typeface="Droid Sans" charset="0"/>
                <a:cs typeface="Droid Sans" charset="0"/>
              </a:defRPr>
            </a:lvl9pPr>
          </a:lstStyle>
          <a:p>
            <a:pPr eaLnBrk="1" hangingPunct="1">
              <a:lnSpc>
                <a:spcPct val="100000"/>
              </a:lnSpc>
            </a:pPr>
            <a:fld id="{F7A8BF59-79CC-1141-88A5-3E03E7038F19}" type="slidenum">
              <a:rPr lang="en-US">
                <a:solidFill>
                  <a:srgbClr val="000000"/>
                </a:solidFill>
                <a:latin typeface="Calibri" charset="0"/>
              </a:rPr>
              <a:pPr eaLnBrk="1" hangingPunct="1">
                <a:lnSpc>
                  <a:spcPct val="100000"/>
                </a:lnSpc>
              </a:pPr>
              <a:t>11</a:t>
            </a:fld>
            <a:endParaRPr lang="en-US">
              <a:solidFill>
                <a:srgbClr val="000000"/>
              </a:solidFill>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6F6DD-0EF0-2046-9167-9881B72AD7C3}" type="slidenum">
              <a:rPr lang="en-US" smtClean="0"/>
              <a:pPr/>
              <a:t>16</a:t>
            </a:fld>
            <a:endParaRPr lang="en-US"/>
          </a:p>
        </p:txBody>
      </p:sp>
    </p:spTree>
    <p:extLst>
      <p:ext uri="{BB962C8B-B14F-4D97-AF65-F5344CB8AC3E}">
        <p14:creationId xmlns:p14="http://schemas.microsoft.com/office/powerpoint/2010/main" val="1192508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57286858"/>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0181001"/>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09432761"/>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2335247"/>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82440723"/>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76800" y="1943100"/>
            <a:ext cx="17780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07200" y="1943100"/>
            <a:ext cx="17780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6926586"/>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5129979"/>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955899"/>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143475"/>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0342253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18246854"/>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1529040"/>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083950"/>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5" y="177800"/>
            <a:ext cx="2009775"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6100" y="177800"/>
            <a:ext cx="5876925"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739749"/>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98701192"/>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9525764"/>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42000342"/>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4234930"/>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5508492"/>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7756723"/>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3303516"/>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7438451"/>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imes New Roman"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0886509"/>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97066378"/>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294128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2569049"/>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22959229"/>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7113855"/>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76091747"/>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2974240"/>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6431495"/>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54003520"/>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127762"/>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7980186"/>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0512747"/>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5188379"/>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5261028"/>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7800"/>
            <a:ext cx="2057400" cy="5948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7800"/>
            <a:ext cx="6019800" cy="5948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8688245"/>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94920426"/>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3282199"/>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2379145"/>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3788691"/>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660634"/>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8607085"/>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707025"/>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35685087"/>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8426783"/>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3906290"/>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5692456"/>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611825"/>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26990171"/>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4697920"/>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92306204"/>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5606144"/>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5268081"/>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438541033"/>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9338483"/>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192620"/>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0814610"/>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55777816"/>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0693007"/>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2699858"/>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3078876"/>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9953954"/>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3119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3732052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5256785"/>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imes New Roman"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579379"/>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7830055"/>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6614428"/>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62373546"/>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806108"/>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41950943"/>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6100" y="1943100"/>
            <a:ext cx="39433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943100"/>
            <a:ext cx="39433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1935344"/>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3198784"/>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1773871"/>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85317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740795"/>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72391608"/>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975121"/>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3569541"/>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5" y="177800"/>
            <a:ext cx="2009775"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6100" y="177800"/>
            <a:ext cx="5876925"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8595022"/>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43496882"/>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2160948"/>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45654068"/>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6100" y="3721100"/>
            <a:ext cx="3943350" cy="132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3721100"/>
            <a:ext cx="3943350" cy="132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849715"/>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2378724"/>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946755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7415954"/>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730651"/>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371968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60712651"/>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7726388"/>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5" y="1066800"/>
            <a:ext cx="2009775" cy="3975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6100" y="1066800"/>
            <a:ext cx="5876925" cy="3975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0352208"/>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3017620"/>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2760024"/>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83592298"/>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6100" y="1943100"/>
            <a:ext cx="39433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943100"/>
            <a:ext cx="39433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7020635"/>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9172980"/>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710420"/>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43238153"/>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179161"/>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0685605"/>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51145781"/>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9664651"/>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5" y="177800"/>
            <a:ext cx="2009775"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6100" y="177800"/>
            <a:ext cx="5876925"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7091909"/>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05445728"/>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2544893"/>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83201548"/>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6100" y="1943100"/>
            <a:ext cx="17780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 y="1943100"/>
            <a:ext cx="17780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9086366"/>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132414594"/>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270207"/>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3360999"/>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873699"/>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4182949"/>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2353225"/>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734361"/>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5" y="177800"/>
            <a:ext cx="2009775"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6100" y="177800"/>
            <a:ext cx="5876925"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0067428"/>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91242732"/>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6643388"/>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3287414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177393"/>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6100" y="1943100"/>
            <a:ext cx="17780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 y="1943100"/>
            <a:ext cx="17780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7747049"/>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7119814"/>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4702427"/>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197139"/>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7446980"/>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181874"/>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7680897"/>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5" y="177800"/>
            <a:ext cx="2009775"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6100" y="177800"/>
            <a:ext cx="5876925"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285715"/>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88875414"/>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4062122"/>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9196228"/>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83377398"/>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6100" y="3721100"/>
            <a:ext cx="1778000" cy="173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 y="3721100"/>
            <a:ext cx="1778000" cy="173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3307438"/>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7298947"/>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3743751"/>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537908"/>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099327"/>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2170215"/>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6572776"/>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27400" y="1397000"/>
            <a:ext cx="927100" cy="406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6100" y="1397000"/>
            <a:ext cx="2628900" cy="406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0147922"/>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37698023"/>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imes New Roman"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27216852"/>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5265467"/>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55438104"/>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6100" y="5930900"/>
            <a:ext cx="3943350" cy="54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5930900"/>
            <a:ext cx="3943350" cy="54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1013960"/>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1207436"/>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636186"/>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595747"/>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3017607"/>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15741499"/>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137622"/>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5" y="5054600"/>
            <a:ext cx="2009775" cy="142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6100" y="5054600"/>
            <a:ext cx="5876925" cy="142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878464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Times New Roman" charset="0"/>
        </a:defRPr>
      </a:lvl1pPr>
      <a:lvl2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2pPr>
      <a:lvl3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3pPr>
      <a:lvl4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4pPr>
      <a:lvl5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5pPr>
      <a:lvl6pPr marL="4968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6pPr>
      <a:lvl7pPr marL="9540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7pPr>
      <a:lvl8pPr marL="14112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8pPr>
      <a:lvl9pPr marL="18684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9pPr>
    </p:titleStyle>
    <p:bodyStyle>
      <a:lvl1pPr marL="382588" indent="-342900" algn="l" rtl="0" eaLnBrk="0" fontAlgn="base" hangingPunct="0">
        <a:spcBef>
          <a:spcPts val="700"/>
        </a:spcBef>
        <a:spcAft>
          <a:spcPct val="0"/>
        </a:spcAft>
        <a:buSzPct val="100000"/>
        <a:buFont typeface="Times New Roman" charset="0"/>
        <a:buChar char="•"/>
        <a:defRPr sz="3200">
          <a:solidFill>
            <a:schemeClr val="tx1"/>
          </a:solidFill>
          <a:latin typeface="+mn-lt"/>
          <a:ea typeface="+mn-ea"/>
          <a:cs typeface="+mn-cs"/>
          <a:sym typeface="Times New Roman" charset="0"/>
        </a:defRPr>
      </a:lvl1pPr>
      <a:lvl2pPr marL="782638" indent="-285750" algn="l" rtl="0" eaLnBrk="0" fontAlgn="base" hangingPunct="0">
        <a:spcBef>
          <a:spcPts val="600"/>
        </a:spcBef>
        <a:spcAft>
          <a:spcPct val="0"/>
        </a:spcAft>
        <a:buSzPct val="100000"/>
        <a:buFont typeface="Times New Roman" charset="0"/>
        <a:buChar char="–"/>
        <a:defRPr sz="2800">
          <a:solidFill>
            <a:schemeClr val="tx1"/>
          </a:solidFill>
          <a:latin typeface="+mn-lt"/>
          <a:ea typeface="+mn-ea"/>
          <a:cs typeface="+mn-cs"/>
          <a:sym typeface="Times New Roman" charset="0"/>
        </a:defRPr>
      </a:lvl2pPr>
      <a:lvl3pPr marL="1182688" indent="-228600" algn="l" rtl="0" eaLnBrk="0" fontAlgn="base" hangingPunct="0">
        <a:spcBef>
          <a:spcPts val="500"/>
        </a:spcBef>
        <a:spcAft>
          <a:spcPct val="0"/>
        </a:spcAft>
        <a:buSzPct val="100000"/>
        <a:buFont typeface="Times New Roman" charset="0"/>
        <a:buChar char="•"/>
        <a:defRPr sz="2400">
          <a:solidFill>
            <a:schemeClr val="tx1"/>
          </a:solidFill>
          <a:latin typeface="+mn-lt"/>
          <a:ea typeface="+mn-ea"/>
          <a:cs typeface="+mn-cs"/>
          <a:sym typeface="Times New Roman" charset="0"/>
        </a:defRPr>
      </a:lvl3pPr>
      <a:lvl4pPr marL="1639888" indent="-228600" algn="l" rtl="0" eaLnBrk="0" fontAlgn="base" hangingPunct="0">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4pPr>
      <a:lvl5pPr marL="2097088" indent="-228600" algn="l" rtl="0" eaLnBrk="0" fontAlgn="base" hangingPunct="0">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5pPr>
      <a:lvl6pPr marL="2554288" indent="-228600" algn="l" rtl="0" fontAlgn="base">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6pPr>
      <a:lvl7pPr marL="3011488" indent="-228600" algn="l" rtl="0" fontAlgn="base">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7pPr>
      <a:lvl8pPr marL="3468688" indent="-228600" algn="l" rtl="0" fontAlgn="base">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8pPr>
      <a:lvl9pPr marL="3925888" indent="-228600" algn="l" rtl="0" fontAlgn="base">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bwMode="auto">
          <a:xfrm>
            <a:off x="546100" y="177800"/>
            <a:ext cx="8039100" cy="17145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Baskerville" charset="0"/>
              </a:rPr>
              <a:t>Click to edit Master title style</a:t>
            </a:r>
          </a:p>
        </p:txBody>
      </p:sp>
      <p:sp>
        <p:nvSpPr>
          <p:cNvPr id="111619" name="Rectangle 2"/>
          <p:cNvSpPr>
            <a:spLocks noGrp="1" noChangeArrowheads="1"/>
          </p:cNvSpPr>
          <p:nvPr>
            <p:ph type="body" idx="1"/>
          </p:nvPr>
        </p:nvSpPr>
        <p:spPr bwMode="auto">
          <a:xfrm>
            <a:off x="4876800" y="1943100"/>
            <a:ext cx="37084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Hoefler Text" charset="0"/>
              </a:rPr>
              <a:t>Click to edit Master text styles</a:t>
            </a:r>
          </a:p>
          <a:p>
            <a:pPr lvl="1"/>
            <a:r>
              <a:rPr lang="en-US">
                <a:sym typeface="Hoefler Text" charset="0"/>
              </a:rPr>
              <a:t>Second level</a:t>
            </a:r>
          </a:p>
          <a:p>
            <a:pPr lvl="2"/>
            <a:r>
              <a:rPr lang="en-US">
                <a:sym typeface="Hoefler Text" charset="0"/>
              </a:rPr>
              <a:t>Third level</a:t>
            </a:r>
          </a:p>
          <a:p>
            <a:pPr lvl="3"/>
            <a:r>
              <a:rPr lang="en-US">
                <a:sym typeface="Hoefler Text" charset="0"/>
              </a:rPr>
              <a:t>Fourth level</a:t>
            </a:r>
          </a:p>
          <a:p>
            <a:pPr lvl="4"/>
            <a:r>
              <a:rPr lang="en-US">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xmlns:p14="http://schemas.microsoft.com/office/powerpoint/2010/main"/>
  <p:hf hdr="0" ftr="0" dt="0"/>
  <p:txStyles>
    <p:titleStyle>
      <a:lvl1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2pPr>
      <a:lvl3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3pPr>
      <a:lvl4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4pPr>
      <a:lvl5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5pPr>
      <a:lvl6pPr marL="4572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6pPr>
      <a:lvl7pPr marL="9144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7pPr>
      <a:lvl8pPr marL="13716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8pPr>
      <a:lvl9pPr marL="18288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9pPr>
    </p:titleStyle>
    <p:bodyStyle>
      <a:lvl1pPr marL="406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1pPr>
      <a:lvl2pPr marL="6858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2pPr>
      <a:lvl3pPr marL="10033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3pPr>
      <a:lvl4pPr marL="13208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4pPr>
      <a:lvl5pPr marL="16383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5pPr>
      <a:lvl6pPr marL="20955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6pPr>
      <a:lvl7pPr marL="25527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7pPr>
      <a:lvl8pPr marL="30099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8pPr>
      <a:lvl9pPr marL="34671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23906" name="Rectangle 1"/>
          <p:cNvSpPr>
            <a:spLocks noGrp="1" noChangeArrowheads="1"/>
          </p:cNvSpPr>
          <p:nvPr>
            <p:ph type="title"/>
          </p:nvPr>
        </p:nvSpPr>
        <p:spPr bwMode="auto">
          <a:xfrm>
            <a:off x="685800" y="381000"/>
            <a:ext cx="777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123907" name="Rectangle 2"/>
          <p:cNvSpPr>
            <a:spLocks noGrp="1" noChangeArrowheads="1"/>
          </p:cNvSpPr>
          <p:nvPr>
            <p:ph type="body" idx="1"/>
          </p:nvPr>
        </p:nvSpPr>
        <p:spPr bwMode="auto">
          <a:xfrm>
            <a:off x="685800" y="1981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Times New Roman" charset="0"/>
              </a:rPr>
              <a:t>Click to edit Master text styles</a:t>
            </a:r>
          </a:p>
          <a:p>
            <a:pPr lvl="1"/>
            <a:r>
              <a:rPr lang="en-US">
                <a:sym typeface="Times New Roman" charset="0"/>
              </a:rPr>
              <a:t>Second level</a:t>
            </a:r>
          </a:p>
          <a:p>
            <a:pPr lvl="2"/>
            <a:r>
              <a:rPr lang="en-US">
                <a:sym typeface="Times New Roman" charset="0"/>
              </a:rPr>
              <a:t>Third level</a:t>
            </a:r>
          </a:p>
          <a:p>
            <a:pPr lvl="3"/>
            <a:r>
              <a:rPr lang="en-US">
                <a:sym typeface="Times New Roman" charset="0"/>
              </a:rPr>
              <a:t>Fourth level</a:t>
            </a:r>
          </a:p>
          <a:p>
            <a:pPr lvl="4"/>
            <a:r>
              <a:rPr lang="en-US">
                <a:sym typeface="Times New Roman" charset="0"/>
              </a:rPr>
              <a:t>Fifth level</a:t>
            </a: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Times New Roman" charset="0"/>
        </a:defRPr>
      </a:lvl1pPr>
      <a:lvl2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2pPr>
      <a:lvl3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3pPr>
      <a:lvl4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4pPr>
      <a:lvl5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5pPr>
      <a:lvl6pPr marL="4968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6pPr>
      <a:lvl7pPr marL="9540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7pPr>
      <a:lvl8pPr marL="14112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8pPr>
      <a:lvl9pPr marL="18684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9pPr>
    </p:titleStyle>
    <p:bodyStyle>
      <a:lvl1pPr marL="382588" indent="-342900" algn="l" rtl="0" eaLnBrk="0" fontAlgn="base" hangingPunct="0">
        <a:spcBef>
          <a:spcPts val="700"/>
        </a:spcBef>
        <a:spcAft>
          <a:spcPct val="0"/>
        </a:spcAft>
        <a:buSzPct val="100000"/>
        <a:buFont typeface="Times New Roman" charset="0"/>
        <a:buChar char="•"/>
        <a:defRPr sz="3200">
          <a:solidFill>
            <a:schemeClr val="tx1"/>
          </a:solidFill>
          <a:latin typeface="+mn-lt"/>
          <a:ea typeface="+mn-ea"/>
          <a:cs typeface="+mn-cs"/>
          <a:sym typeface="Times New Roman" charset="0"/>
        </a:defRPr>
      </a:lvl1pPr>
      <a:lvl2pPr marL="731838" indent="-285750" algn="l" rtl="0" eaLnBrk="0" fontAlgn="base" hangingPunct="0">
        <a:spcBef>
          <a:spcPts val="600"/>
        </a:spcBef>
        <a:spcAft>
          <a:spcPct val="0"/>
        </a:spcAft>
        <a:buSzPct val="100000"/>
        <a:buFont typeface="Times New Roman" charset="0"/>
        <a:buChar char="–"/>
        <a:defRPr sz="2800">
          <a:solidFill>
            <a:schemeClr val="tx1"/>
          </a:solidFill>
          <a:latin typeface="+mn-lt"/>
          <a:ea typeface="+mn-ea"/>
          <a:cs typeface="+mn-cs"/>
          <a:sym typeface="Times New Roman" charset="0"/>
        </a:defRPr>
      </a:lvl2pPr>
      <a:lvl3pPr marL="1131888" indent="-228600" algn="l" rtl="0" eaLnBrk="0" fontAlgn="base" hangingPunct="0">
        <a:spcBef>
          <a:spcPts val="500"/>
        </a:spcBef>
        <a:spcAft>
          <a:spcPct val="0"/>
        </a:spcAft>
        <a:buSzPct val="100000"/>
        <a:buFont typeface="Times New Roman" charset="0"/>
        <a:buChar char="•"/>
        <a:defRPr sz="2400">
          <a:solidFill>
            <a:schemeClr val="tx1"/>
          </a:solidFill>
          <a:latin typeface="+mn-lt"/>
          <a:ea typeface="+mn-ea"/>
          <a:cs typeface="+mn-cs"/>
          <a:sym typeface="Times New Roman" charset="0"/>
        </a:defRPr>
      </a:lvl3pPr>
      <a:lvl4pPr marL="1589088" indent="-228600" algn="l" rtl="0" eaLnBrk="0" fontAlgn="base" hangingPunct="0">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4pPr>
      <a:lvl5pPr marL="2046288" indent="-228600" algn="l" rtl="0" eaLnBrk="0" fontAlgn="base" hangingPunct="0">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5pPr>
      <a:lvl6pPr marL="2503488" indent="-228600" algn="l" rtl="0" fontAlgn="base">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6pPr>
      <a:lvl7pPr marL="2960688" indent="-228600" algn="l" rtl="0" fontAlgn="base">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7pPr>
      <a:lvl8pPr marL="3417888" indent="-228600" algn="l" rtl="0" fontAlgn="base">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8pPr>
      <a:lvl9pPr marL="3875088" indent="-228600" algn="l" rtl="0" fontAlgn="base">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bwMode="auto">
          <a:xfrm>
            <a:off x="546100" y="177800"/>
            <a:ext cx="8039100" cy="17145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Baskerville" charset="0"/>
              </a:rPr>
              <a:t>Click to edit Master title style</a:t>
            </a: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xmlns:p14="http://schemas.microsoft.com/office/powerpoint/2010/main"/>
  <p:hf hdr="0" ftr="0" dt="0"/>
  <p:txStyles>
    <p:titleStyle>
      <a:lvl1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2pPr>
      <a:lvl3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3pPr>
      <a:lvl4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4pPr>
      <a:lvl5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5pPr>
      <a:lvl6pPr marL="4572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6pPr>
      <a:lvl7pPr marL="9144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7pPr>
      <a:lvl8pPr marL="13716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8pPr>
      <a:lvl9pPr marL="18288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9pPr>
    </p:titleStyle>
    <p:bodyStyle>
      <a:lvl1pPr marL="406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1pPr>
      <a:lvl2pPr marL="7239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2pPr>
      <a:lvl3pPr marL="1041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3pPr>
      <a:lvl4pPr marL="13589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4pPr>
      <a:lvl5pPr marL="1676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5pPr>
      <a:lvl6pPr marL="21336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6pPr>
      <a:lvl7pPr marL="25908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7pPr>
      <a:lvl8pPr marL="30480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8pPr>
      <a:lvl9pPr marL="35052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bwMode="auto">
          <a:xfrm>
            <a:off x="546100" y="2578100"/>
            <a:ext cx="8039100" cy="17145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Baskerville" charset="0"/>
              </a:rPr>
              <a:t>Click to edit Master title style</a:t>
            </a: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xmlns:p14="http://schemas.microsoft.com/office/powerpoint/2010/main"/>
  <p:hf hdr="0" ftr="0" dt="0"/>
  <p:txStyles>
    <p:titleStyle>
      <a:lvl1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2pPr>
      <a:lvl3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3pPr>
      <a:lvl4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4pPr>
      <a:lvl5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5pPr>
      <a:lvl6pPr marL="4572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6pPr>
      <a:lvl7pPr marL="9144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7pPr>
      <a:lvl8pPr marL="13716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8pPr>
      <a:lvl9pPr marL="18288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9pPr>
    </p:titleStyle>
    <p:bodyStyle>
      <a:lvl1pPr marL="406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1pPr>
      <a:lvl2pPr marL="7239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2pPr>
      <a:lvl3pPr marL="1041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3pPr>
      <a:lvl4pPr marL="13589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4pPr>
      <a:lvl5pPr marL="1676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5pPr>
      <a:lvl6pPr marL="21336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6pPr>
      <a:lvl7pPr marL="25908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7pPr>
      <a:lvl8pPr marL="30480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8pPr>
      <a:lvl9pPr marL="35052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ransition xmlns:p14="http://schemas.microsoft.com/office/powerpoint/2010/main"/>
  <p:hf hdr="0" ftr="0" dt="0"/>
  <p:txStyles>
    <p:titleStyle>
      <a:lvl1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2pPr>
      <a:lvl3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3pPr>
      <a:lvl4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4pPr>
      <a:lvl5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5pPr>
      <a:lvl6pPr marL="4572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6pPr>
      <a:lvl7pPr marL="9144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7pPr>
      <a:lvl8pPr marL="13716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8pPr>
      <a:lvl9pPr marL="18288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9pPr>
    </p:titleStyle>
    <p:bodyStyle>
      <a:lvl1pPr marL="406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1pPr>
      <a:lvl2pPr marL="7239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2pPr>
      <a:lvl3pPr marL="1041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3pPr>
      <a:lvl4pPr marL="13589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4pPr>
      <a:lvl5pPr marL="1676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5pPr>
      <a:lvl6pPr marL="21336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6pPr>
      <a:lvl7pPr marL="25908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7pPr>
      <a:lvl8pPr marL="30480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8pPr>
      <a:lvl9pPr marL="35052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685800" y="381000"/>
            <a:ext cx="777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13315" name="Rectangle 2"/>
          <p:cNvSpPr>
            <a:spLocks noGrp="1" noChangeArrowheads="1"/>
          </p:cNvSpPr>
          <p:nvPr>
            <p:ph type="body" idx="1"/>
          </p:nvPr>
        </p:nvSpPr>
        <p:spPr bwMode="auto">
          <a:xfrm>
            <a:off x="685800" y="1981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Times New Roman" charset="0"/>
              </a:rPr>
              <a:t>Click to edit Master text styles</a:t>
            </a:r>
          </a:p>
          <a:p>
            <a:pPr lvl="1"/>
            <a:r>
              <a:rPr lang="en-US">
                <a:sym typeface="Times New Roman" charset="0"/>
              </a:rPr>
              <a:t>Second level</a:t>
            </a:r>
          </a:p>
          <a:p>
            <a:pPr lvl="2"/>
            <a:r>
              <a:rPr lang="en-US">
                <a:sym typeface="Times New Roman" charset="0"/>
              </a:rPr>
              <a:t>Third level</a:t>
            </a:r>
          </a:p>
          <a:p>
            <a:pPr lvl="3"/>
            <a:r>
              <a:rPr lang="en-US">
                <a:sym typeface="Times New Roman" charset="0"/>
              </a:rPr>
              <a:t>Fourth level</a:t>
            </a:r>
          </a:p>
          <a:p>
            <a:pPr lvl="4"/>
            <a:r>
              <a:rPr lang="en-US">
                <a:sym typeface="Times New Roman" charset="0"/>
              </a:rPr>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200">
          <a:solidFill>
            <a:schemeClr val="tx1"/>
          </a:solidFill>
          <a:latin typeface="+mj-lt"/>
          <a:ea typeface="+mj-ea"/>
          <a:cs typeface="+mj-cs"/>
          <a:sym typeface="Times New Roman" charset="0"/>
        </a:defRPr>
      </a:lvl1pPr>
      <a:lvl2pPr marL="39688" indent="-39688" algn="ctr" rtl="0" eaLnBrk="0" fontAlgn="base" hangingPunct="0">
        <a:spcBef>
          <a:spcPct val="0"/>
        </a:spcBef>
        <a:spcAft>
          <a:spcPct val="0"/>
        </a:spcAft>
        <a:defRPr sz="4200">
          <a:solidFill>
            <a:schemeClr val="tx1"/>
          </a:solidFill>
          <a:latin typeface="Times New Roman" charset="0"/>
          <a:ea typeface="ヒラギノ明朝 ProN W3" charset="-128"/>
          <a:cs typeface="ヒラギノ明朝 ProN W3" charset="-128"/>
          <a:sym typeface="Times New Roman" charset="0"/>
        </a:defRPr>
      </a:lvl2pPr>
      <a:lvl3pPr marL="39688" indent="-39688" algn="ctr" rtl="0" eaLnBrk="0" fontAlgn="base" hangingPunct="0">
        <a:spcBef>
          <a:spcPct val="0"/>
        </a:spcBef>
        <a:spcAft>
          <a:spcPct val="0"/>
        </a:spcAft>
        <a:defRPr sz="4200">
          <a:solidFill>
            <a:schemeClr val="tx1"/>
          </a:solidFill>
          <a:latin typeface="Times New Roman" charset="0"/>
          <a:ea typeface="ヒラギノ明朝 ProN W3" charset="-128"/>
          <a:cs typeface="ヒラギノ明朝 ProN W3" charset="-128"/>
          <a:sym typeface="Times New Roman" charset="0"/>
        </a:defRPr>
      </a:lvl3pPr>
      <a:lvl4pPr marL="39688" indent="-39688" algn="ctr" rtl="0" eaLnBrk="0" fontAlgn="base" hangingPunct="0">
        <a:spcBef>
          <a:spcPct val="0"/>
        </a:spcBef>
        <a:spcAft>
          <a:spcPct val="0"/>
        </a:spcAft>
        <a:defRPr sz="4200">
          <a:solidFill>
            <a:schemeClr val="tx1"/>
          </a:solidFill>
          <a:latin typeface="Times New Roman" charset="0"/>
          <a:ea typeface="ヒラギノ明朝 ProN W3" charset="-128"/>
          <a:cs typeface="ヒラギノ明朝 ProN W3" charset="-128"/>
          <a:sym typeface="Times New Roman" charset="0"/>
        </a:defRPr>
      </a:lvl4pPr>
      <a:lvl5pPr marL="39688" indent="-39688" algn="ctr" rtl="0" eaLnBrk="0" fontAlgn="base" hangingPunct="0">
        <a:spcBef>
          <a:spcPct val="0"/>
        </a:spcBef>
        <a:spcAft>
          <a:spcPct val="0"/>
        </a:spcAft>
        <a:defRPr sz="4200">
          <a:solidFill>
            <a:schemeClr val="tx1"/>
          </a:solidFill>
          <a:latin typeface="Times New Roman" charset="0"/>
          <a:ea typeface="ヒラギノ明朝 ProN W3" charset="-128"/>
          <a:cs typeface="ヒラギノ明朝 ProN W3" charset="-128"/>
          <a:sym typeface="Times New Roman" charset="0"/>
        </a:defRPr>
      </a:lvl5pPr>
      <a:lvl6pPr marL="496888" algn="ctr" rtl="0" fontAlgn="base">
        <a:spcBef>
          <a:spcPct val="0"/>
        </a:spcBef>
        <a:spcAft>
          <a:spcPct val="0"/>
        </a:spcAft>
        <a:defRPr sz="4200">
          <a:solidFill>
            <a:schemeClr val="tx1"/>
          </a:solidFill>
          <a:latin typeface="Times New Roman" charset="0"/>
          <a:ea typeface="ヒラギノ明朝 ProN W3" charset="-128"/>
          <a:cs typeface="ヒラギノ明朝 ProN W3" charset="-128"/>
          <a:sym typeface="Times New Roman" charset="0"/>
        </a:defRPr>
      </a:lvl6pPr>
      <a:lvl7pPr marL="954088" algn="ctr" rtl="0" fontAlgn="base">
        <a:spcBef>
          <a:spcPct val="0"/>
        </a:spcBef>
        <a:spcAft>
          <a:spcPct val="0"/>
        </a:spcAft>
        <a:defRPr sz="4200">
          <a:solidFill>
            <a:schemeClr val="tx1"/>
          </a:solidFill>
          <a:latin typeface="Times New Roman" charset="0"/>
          <a:ea typeface="ヒラギノ明朝 ProN W3" charset="-128"/>
          <a:cs typeface="ヒラギノ明朝 ProN W3" charset="-128"/>
          <a:sym typeface="Times New Roman" charset="0"/>
        </a:defRPr>
      </a:lvl7pPr>
      <a:lvl8pPr marL="1411288" algn="ctr" rtl="0" fontAlgn="base">
        <a:spcBef>
          <a:spcPct val="0"/>
        </a:spcBef>
        <a:spcAft>
          <a:spcPct val="0"/>
        </a:spcAft>
        <a:defRPr sz="4200">
          <a:solidFill>
            <a:schemeClr val="tx1"/>
          </a:solidFill>
          <a:latin typeface="Times New Roman" charset="0"/>
          <a:ea typeface="ヒラギノ明朝 ProN W3" charset="-128"/>
          <a:cs typeface="ヒラギノ明朝 ProN W3" charset="-128"/>
          <a:sym typeface="Times New Roman" charset="0"/>
        </a:defRPr>
      </a:lvl8pPr>
      <a:lvl9pPr marL="1868488" algn="ctr" rtl="0" fontAlgn="base">
        <a:spcBef>
          <a:spcPct val="0"/>
        </a:spcBef>
        <a:spcAft>
          <a:spcPct val="0"/>
        </a:spcAft>
        <a:defRPr sz="4200">
          <a:solidFill>
            <a:schemeClr val="tx1"/>
          </a:solidFill>
          <a:latin typeface="Times New Roman" charset="0"/>
          <a:ea typeface="ヒラギノ明朝 ProN W3" charset="-128"/>
          <a:cs typeface="ヒラギノ明朝 ProN W3" charset="-128"/>
          <a:sym typeface="Times New Roman" charset="0"/>
        </a:defRPr>
      </a:lvl9pPr>
    </p:titleStyle>
    <p:bodyStyle>
      <a:lvl1pPr marL="382588" indent="-342900" algn="l" rtl="0" eaLnBrk="0" fontAlgn="base" hangingPunct="0">
        <a:spcBef>
          <a:spcPts val="700"/>
        </a:spcBef>
        <a:spcAft>
          <a:spcPct val="0"/>
        </a:spcAft>
        <a:buSzPct val="100000"/>
        <a:buFont typeface="Times New Roman" charset="0"/>
        <a:buChar char="•"/>
        <a:defRPr sz="3000">
          <a:solidFill>
            <a:schemeClr val="tx1"/>
          </a:solidFill>
          <a:latin typeface="+mn-lt"/>
          <a:ea typeface="+mn-ea"/>
          <a:cs typeface="+mn-cs"/>
          <a:sym typeface="Times New Roman" charset="0"/>
        </a:defRPr>
      </a:lvl1pPr>
      <a:lvl2pPr marL="731838" indent="-285750" algn="l" rtl="0" eaLnBrk="0" fontAlgn="base" hangingPunct="0">
        <a:spcBef>
          <a:spcPts val="600"/>
        </a:spcBef>
        <a:spcAft>
          <a:spcPct val="0"/>
        </a:spcAft>
        <a:buSzPct val="100000"/>
        <a:buFont typeface="Times New Roman" charset="0"/>
        <a:buChar char="–"/>
        <a:defRPr sz="2600">
          <a:solidFill>
            <a:schemeClr val="tx1"/>
          </a:solidFill>
          <a:latin typeface="+mn-lt"/>
          <a:ea typeface="+mn-ea"/>
          <a:cs typeface="+mn-cs"/>
          <a:sym typeface="Times New Roman" charset="0"/>
        </a:defRPr>
      </a:lvl2pPr>
      <a:lvl3pPr marL="1131888" indent="-228600" algn="l" rtl="0" eaLnBrk="0" fontAlgn="base" hangingPunct="0">
        <a:spcBef>
          <a:spcPts val="500"/>
        </a:spcBef>
        <a:spcAft>
          <a:spcPct val="0"/>
        </a:spcAft>
        <a:buSzPct val="100000"/>
        <a:buFont typeface="Times New Roman" charset="0"/>
        <a:buChar char="•"/>
        <a:defRPr sz="2200">
          <a:solidFill>
            <a:schemeClr val="tx1"/>
          </a:solidFill>
          <a:latin typeface="+mn-lt"/>
          <a:ea typeface="+mn-ea"/>
          <a:cs typeface="+mn-cs"/>
          <a:sym typeface="Times New Roman" charset="0"/>
        </a:defRPr>
      </a:lvl3pPr>
      <a:lvl4pPr marL="1589088" indent="-228600" algn="l" rtl="0" eaLnBrk="0" fontAlgn="base" hangingPunct="0">
        <a:spcBef>
          <a:spcPts val="500"/>
        </a:spcBef>
        <a:spcAft>
          <a:spcPct val="0"/>
        </a:spcAft>
        <a:buSzPct val="100000"/>
        <a:buFont typeface="Times New Roman" charset="0"/>
        <a:buChar char="–"/>
        <a:defRPr>
          <a:solidFill>
            <a:schemeClr val="tx1"/>
          </a:solidFill>
          <a:latin typeface="+mn-lt"/>
          <a:ea typeface="+mn-ea"/>
          <a:cs typeface="+mn-cs"/>
          <a:sym typeface="Times New Roman" charset="0"/>
        </a:defRPr>
      </a:lvl4pPr>
      <a:lvl5pPr marL="2046288" indent="-228600" algn="l" rtl="0" eaLnBrk="0" fontAlgn="base" hangingPunct="0">
        <a:spcBef>
          <a:spcPts val="500"/>
        </a:spcBef>
        <a:spcAft>
          <a:spcPct val="0"/>
        </a:spcAft>
        <a:buSzPct val="100000"/>
        <a:buFont typeface="Times New Roman" charset="0"/>
        <a:buChar char="»"/>
        <a:defRPr>
          <a:solidFill>
            <a:schemeClr val="tx1"/>
          </a:solidFill>
          <a:latin typeface="+mn-lt"/>
          <a:ea typeface="+mn-ea"/>
          <a:cs typeface="+mn-cs"/>
          <a:sym typeface="Times New Roman" charset="0"/>
        </a:defRPr>
      </a:lvl5pPr>
      <a:lvl6pPr marL="2503488" indent="-228600" algn="l" rtl="0" fontAlgn="base">
        <a:spcBef>
          <a:spcPts val="500"/>
        </a:spcBef>
        <a:spcAft>
          <a:spcPct val="0"/>
        </a:spcAft>
        <a:buSzPct val="100000"/>
        <a:buFont typeface="Times New Roman" charset="0"/>
        <a:buChar char="»"/>
        <a:defRPr>
          <a:solidFill>
            <a:schemeClr val="tx1"/>
          </a:solidFill>
          <a:latin typeface="+mn-lt"/>
          <a:ea typeface="+mn-ea"/>
          <a:cs typeface="+mn-cs"/>
          <a:sym typeface="Times New Roman" charset="0"/>
        </a:defRPr>
      </a:lvl6pPr>
      <a:lvl7pPr marL="2960688" indent="-228600" algn="l" rtl="0" fontAlgn="base">
        <a:spcBef>
          <a:spcPts val="500"/>
        </a:spcBef>
        <a:spcAft>
          <a:spcPct val="0"/>
        </a:spcAft>
        <a:buSzPct val="100000"/>
        <a:buFont typeface="Times New Roman" charset="0"/>
        <a:buChar char="»"/>
        <a:defRPr>
          <a:solidFill>
            <a:schemeClr val="tx1"/>
          </a:solidFill>
          <a:latin typeface="+mn-lt"/>
          <a:ea typeface="+mn-ea"/>
          <a:cs typeface="+mn-cs"/>
          <a:sym typeface="Times New Roman" charset="0"/>
        </a:defRPr>
      </a:lvl7pPr>
      <a:lvl8pPr marL="3417888" indent="-228600" algn="l" rtl="0" fontAlgn="base">
        <a:spcBef>
          <a:spcPts val="500"/>
        </a:spcBef>
        <a:spcAft>
          <a:spcPct val="0"/>
        </a:spcAft>
        <a:buSzPct val="100000"/>
        <a:buFont typeface="Times New Roman" charset="0"/>
        <a:buChar char="»"/>
        <a:defRPr>
          <a:solidFill>
            <a:schemeClr val="tx1"/>
          </a:solidFill>
          <a:latin typeface="+mn-lt"/>
          <a:ea typeface="+mn-ea"/>
          <a:cs typeface="+mn-cs"/>
          <a:sym typeface="Times New Roman" charset="0"/>
        </a:defRPr>
      </a:lvl8pPr>
      <a:lvl9pPr marL="3875088" indent="-228600" algn="l" rtl="0" fontAlgn="base">
        <a:spcBef>
          <a:spcPts val="500"/>
        </a:spcBef>
        <a:spcAft>
          <a:spcPct val="0"/>
        </a:spcAft>
        <a:buSzPct val="100000"/>
        <a:buFont typeface="Times New Roman" charset="0"/>
        <a:buChar char="»"/>
        <a:defRPr>
          <a:solidFill>
            <a:schemeClr val="tx1"/>
          </a:solidFill>
          <a:latin typeface="+mn-lt"/>
          <a:ea typeface="+mn-ea"/>
          <a:cs typeface="+mn-cs"/>
          <a:sym typeface="Times New Roma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546100" y="177800"/>
            <a:ext cx="8039100" cy="17145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Baskerville" charset="0"/>
              </a:rPr>
              <a:t>Click to edit Master title style</a:t>
            </a:r>
          </a:p>
        </p:txBody>
      </p:sp>
      <p:sp>
        <p:nvSpPr>
          <p:cNvPr id="25603" name="Rectangle 2"/>
          <p:cNvSpPr>
            <a:spLocks noGrp="1" noChangeArrowheads="1"/>
          </p:cNvSpPr>
          <p:nvPr>
            <p:ph type="body" idx="1"/>
          </p:nvPr>
        </p:nvSpPr>
        <p:spPr bwMode="auto">
          <a:xfrm>
            <a:off x="546100" y="1943100"/>
            <a:ext cx="80391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Hoefler Text" charset="0"/>
              </a:rPr>
              <a:t>Click to edit Master text styles</a:t>
            </a:r>
          </a:p>
          <a:p>
            <a:pPr lvl="1"/>
            <a:r>
              <a:rPr lang="en-US">
                <a:sym typeface="Hoefler Text" charset="0"/>
              </a:rPr>
              <a:t>Second level</a:t>
            </a:r>
          </a:p>
          <a:p>
            <a:pPr lvl="2"/>
            <a:r>
              <a:rPr lang="en-US">
                <a:sym typeface="Hoefler Text" charset="0"/>
              </a:rPr>
              <a:t>Third level</a:t>
            </a:r>
          </a:p>
          <a:p>
            <a:pPr lvl="3"/>
            <a:r>
              <a:rPr lang="en-US">
                <a:sym typeface="Hoefler Text" charset="0"/>
              </a:rPr>
              <a:t>Fourth level</a:t>
            </a:r>
          </a:p>
          <a:p>
            <a:pPr lvl="4"/>
            <a:r>
              <a:rPr lang="en-US">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xmlns:p14="http://schemas.microsoft.com/office/powerpoint/2010/main"/>
  <p:hf hdr="0" ftr="0" dt="0"/>
  <p:txStyles>
    <p:titleStyle>
      <a:lvl1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2pPr>
      <a:lvl3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3pPr>
      <a:lvl4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4pPr>
      <a:lvl5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5pPr>
      <a:lvl6pPr marL="4572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6pPr>
      <a:lvl7pPr marL="9144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7pPr>
      <a:lvl8pPr marL="13716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8pPr>
      <a:lvl9pPr marL="18288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9pPr>
    </p:titleStyle>
    <p:bodyStyle>
      <a:lvl1pPr marL="406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1pPr>
      <a:lvl2pPr marL="6858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2pPr>
      <a:lvl3pPr marL="10033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3pPr>
      <a:lvl4pPr marL="13208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4pPr>
      <a:lvl5pPr marL="16383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5pPr>
      <a:lvl6pPr marL="20955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6pPr>
      <a:lvl7pPr marL="25527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7pPr>
      <a:lvl8pPr marL="30099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8pPr>
      <a:lvl9pPr marL="34671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546100" y="1066800"/>
            <a:ext cx="8039100" cy="2679700"/>
          </a:xfrm>
          <a:prstGeom prst="rect">
            <a:avLst/>
          </a:prstGeom>
          <a:noFill/>
          <a:ln w="12700">
            <a:noFill/>
            <a:miter lim="800000"/>
            <a:headEnd/>
            <a:tailEnd/>
          </a:ln>
          <a:effectLst/>
        </p:spPr>
        <p:txBody>
          <a:bodyPr vert="horz" wrap="square" lIns="38100" tIns="38100" rIns="38100" bIns="38100" numCol="1" anchor="b" anchorCtr="0" compatLnSpc="1">
            <a:prstTxWarp prst="textNoShape">
              <a:avLst/>
            </a:prstTxWarp>
          </a:bodyPr>
          <a:lstStyle/>
          <a:p>
            <a:pPr lvl="0"/>
            <a:r>
              <a:rPr lang="en-US">
                <a:sym typeface="Baskerville" charset="0"/>
              </a:rPr>
              <a:t>Click to edit Master title style</a:t>
            </a:r>
          </a:p>
        </p:txBody>
      </p:sp>
      <p:sp>
        <p:nvSpPr>
          <p:cNvPr id="37891" name="Rectangle 2"/>
          <p:cNvSpPr>
            <a:spLocks noGrp="1" noChangeArrowheads="1"/>
          </p:cNvSpPr>
          <p:nvPr>
            <p:ph type="body" idx="1"/>
          </p:nvPr>
        </p:nvSpPr>
        <p:spPr bwMode="auto">
          <a:xfrm>
            <a:off x="546100" y="3721100"/>
            <a:ext cx="80391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Hoefler Text" charset="0"/>
              </a:rPr>
              <a:t>Click to edit Master text styles</a:t>
            </a:r>
          </a:p>
          <a:p>
            <a:pPr lvl="1"/>
            <a:r>
              <a:rPr lang="en-US">
                <a:sym typeface="Hoefler Text" charset="0"/>
              </a:rPr>
              <a:t>Second level</a:t>
            </a:r>
          </a:p>
          <a:p>
            <a:pPr lvl="2"/>
            <a:r>
              <a:rPr lang="en-US">
                <a:sym typeface="Hoefler Text" charset="0"/>
              </a:rPr>
              <a:t>Third level</a:t>
            </a:r>
          </a:p>
          <a:p>
            <a:pPr lvl="3"/>
            <a:r>
              <a:rPr lang="en-US">
                <a:sym typeface="Hoefler Text" charset="0"/>
              </a:rPr>
              <a:t>Fourth level</a:t>
            </a:r>
          </a:p>
          <a:p>
            <a:pPr lvl="4"/>
            <a:r>
              <a:rPr lang="en-US">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xmlns:p14="http://schemas.microsoft.com/office/powerpoint/2010/main"/>
  <p:hf hdr="0" ftr="0" dt="0"/>
  <p:txStyles>
    <p:titleStyle>
      <a:lvl1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2pPr>
      <a:lvl3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3pPr>
      <a:lvl4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4pPr>
      <a:lvl5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5pPr>
      <a:lvl6pPr marL="4572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6pPr>
      <a:lvl7pPr marL="9144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7pPr>
      <a:lvl8pPr marL="13716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8pPr>
      <a:lvl9pPr marL="18288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9pPr>
    </p:titleStyle>
    <p:bodyStyle>
      <a:lvl1pPr marL="342900" indent="-342900" algn="ctr" rtl="0" eaLnBrk="0" fontAlgn="base" hangingPunct="0">
        <a:spcBef>
          <a:spcPct val="0"/>
        </a:spcBef>
        <a:spcAft>
          <a:spcPct val="0"/>
        </a:spcAft>
        <a:defRPr sz="3600">
          <a:solidFill>
            <a:srgbClr val="4B4B4B"/>
          </a:solidFill>
          <a:latin typeface="+mn-lt"/>
          <a:ea typeface="+mn-ea"/>
          <a:cs typeface="+mn-cs"/>
          <a:sym typeface="Hoefler Text" charset="0"/>
        </a:defRPr>
      </a:lvl1pPr>
      <a:lvl2pPr marL="742950" indent="-285750" algn="ctr" rtl="0" eaLnBrk="0" fontAlgn="base" hangingPunct="0">
        <a:spcBef>
          <a:spcPct val="0"/>
        </a:spcBef>
        <a:spcAft>
          <a:spcPct val="0"/>
        </a:spcAft>
        <a:defRPr sz="3600">
          <a:solidFill>
            <a:srgbClr val="4B4B4B"/>
          </a:solidFill>
          <a:latin typeface="+mn-lt"/>
          <a:ea typeface="+mn-ea"/>
          <a:cs typeface="+mn-cs"/>
          <a:sym typeface="Hoefler Text" charset="0"/>
        </a:defRPr>
      </a:lvl2pPr>
      <a:lvl3pPr marL="1143000" indent="-228600" algn="ctr" rtl="0" eaLnBrk="0" fontAlgn="base" hangingPunct="0">
        <a:spcBef>
          <a:spcPct val="0"/>
        </a:spcBef>
        <a:spcAft>
          <a:spcPct val="0"/>
        </a:spcAft>
        <a:defRPr sz="3600">
          <a:solidFill>
            <a:srgbClr val="4B4B4B"/>
          </a:solidFill>
          <a:latin typeface="+mn-lt"/>
          <a:ea typeface="+mn-ea"/>
          <a:cs typeface="+mn-cs"/>
          <a:sym typeface="Hoefler Text" charset="0"/>
        </a:defRPr>
      </a:lvl3pPr>
      <a:lvl4pPr marL="1600200" indent="-228600" algn="ctr" rtl="0" eaLnBrk="0" fontAlgn="base" hangingPunct="0">
        <a:spcBef>
          <a:spcPct val="0"/>
        </a:spcBef>
        <a:spcAft>
          <a:spcPct val="0"/>
        </a:spcAft>
        <a:defRPr sz="3600">
          <a:solidFill>
            <a:srgbClr val="4B4B4B"/>
          </a:solidFill>
          <a:latin typeface="+mn-lt"/>
          <a:ea typeface="+mn-ea"/>
          <a:cs typeface="+mn-cs"/>
          <a:sym typeface="Hoefler Text" charset="0"/>
        </a:defRPr>
      </a:lvl4pPr>
      <a:lvl5pPr marL="2057400" indent="-228600" algn="ctr" rtl="0" eaLnBrk="0" fontAlgn="base" hangingPunct="0">
        <a:spcBef>
          <a:spcPct val="0"/>
        </a:spcBef>
        <a:spcAft>
          <a:spcPct val="0"/>
        </a:spcAft>
        <a:defRPr sz="3600">
          <a:solidFill>
            <a:srgbClr val="4B4B4B"/>
          </a:solidFill>
          <a:latin typeface="+mn-lt"/>
          <a:ea typeface="+mn-ea"/>
          <a:cs typeface="+mn-cs"/>
          <a:sym typeface="Hoefler Text" charset="0"/>
        </a:defRPr>
      </a:lvl5pPr>
      <a:lvl6pPr marL="457200" algn="ctr" rtl="0" fontAlgn="base">
        <a:spcBef>
          <a:spcPct val="0"/>
        </a:spcBef>
        <a:spcAft>
          <a:spcPct val="0"/>
        </a:spcAft>
        <a:defRPr sz="3600">
          <a:solidFill>
            <a:srgbClr val="4B4B4B"/>
          </a:solidFill>
          <a:latin typeface="+mn-lt"/>
          <a:ea typeface="+mn-ea"/>
          <a:cs typeface="+mn-cs"/>
          <a:sym typeface="Hoefler Text" charset="0"/>
        </a:defRPr>
      </a:lvl6pPr>
      <a:lvl7pPr marL="914400" algn="ctr" rtl="0" fontAlgn="base">
        <a:spcBef>
          <a:spcPct val="0"/>
        </a:spcBef>
        <a:spcAft>
          <a:spcPct val="0"/>
        </a:spcAft>
        <a:defRPr sz="3600">
          <a:solidFill>
            <a:srgbClr val="4B4B4B"/>
          </a:solidFill>
          <a:latin typeface="+mn-lt"/>
          <a:ea typeface="+mn-ea"/>
          <a:cs typeface="+mn-cs"/>
          <a:sym typeface="Hoefler Text" charset="0"/>
        </a:defRPr>
      </a:lvl7pPr>
      <a:lvl8pPr marL="1371600" algn="ctr" rtl="0" fontAlgn="base">
        <a:spcBef>
          <a:spcPct val="0"/>
        </a:spcBef>
        <a:spcAft>
          <a:spcPct val="0"/>
        </a:spcAft>
        <a:defRPr sz="3600">
          <a:solidFill>
            <a:srgbClr val="4B4B4B"/>
          </a:solidFill>
          <a:latin typeface="+mn-lt"/>
          <a:ea typeface="+mn-ea"/>
          <a:cs typeface="+mn-cs"/>
          <a:sym typeface="Hoefler Text" charset="0"/>
        </a:defRPr>
      </a:lvl8pPr>
      <a:lvl9pPr marL="1828800" algn="ctr" rtl="0" fontAlgn="base">
        <a:spcBef>
          <a:spcPct val="0"/>
        </a:spcBef>
        <a:spcAft>
          <a:spcPct val="0"/>
        </a:spcAft>
        <a:defRPr sz="3600">
          <a:solidFill>
            <a:srgbClr val="4B4B4B"/>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bwMode="auto">
          <a:xfrm>
            <a:off x="546100" y="177800"/>
            <a:ext cx="8039100" cy="17145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Baskerville" charset="0"/>
              </a:rPr>
              <a:t>Click to edit Master title style</a:t>
            </a:r>
          </a:p>
        </p:txBody>
      </p:sp>
      <p:sp>
        <p:nvSpPr>
          <p:cNvPr id="50179" name="Rectangle 2"/>
          <p:cNvSpPr>
            <a:spLocks noGrp="1" noChangeArrowheads="1"/>
          </p:cNvSpPr>
          <p:nvPr>
            <p:ph type="body" idx="1"/>
          </p:nvPr>
        </p:nvSpPr>
        <p:spPr bwMode="auto">
          <a:xfrm>
            <a:off x="546100" y="1943100"/>
            <a:ext cx="80391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Hoefler Text" charset="0"/>
              </a:rPr>
              <a:t>Click to edit Master text styles</a:t>
            </a:r>
          </a:p>
          <a:p>
            <a:pPr lvl="1"/>
            <a:r>
              <a:rPr lang="en-US">
                <a:sym typeface="Hoefler Text" charset="0"/>
              </a:rPr>
              <a:t>Second level</a:t>
            </a:r>
          </a:p>
          <a:p>
            <a:pPr lvl="2"/>
            <a:r>
              <a:rPr lang="en-US">
                <a:sym typeface="Hoefler Text" charset="0"/>
              </a:rPr>
              <a:t>Third level</a:t>
            </a:r>
          </a:p>
          <a:p>
            <a:pPr lvl="3"/>
            <a:r>
              <a:rPr lang="en-US">
                <a:sym typeface="Hoefler Text" charset="0"/>
              </a:rPr>
              <a:t>Fourth level</a:t>
            </a:r>
          </a:p>
          <a:p>
            <a:pPr lvl="4"/>
            <a:r>
              <a:rPr lang="en-US">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xmlns:p14="http://schemas.microsoft.com/office/powerpoint/2010/main"/>
  <p:hf hdr="0" ftr="0" dt="0"/>
  <p:txStyles>
    <p:titleStyle>
      <a:lvl1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2pPr>
      <a:lvl3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3pPr>
      <a:lvl4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4pPr>
      <a:lvl5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5pPr>
      <a:lvl6pPr marL="4572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6pPr>
      <a:lvl7pPr marL="9144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7pPr>
      <a:lvl8pPr marL="13716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8pPr>
      <a:lvl9pPr marL="18288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9pPr>
    </p:titleStyle>
    <p:bodyStyle>
      <a:lvl1pPr marL="406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1pPr>
      <a:lvl2pPr marL="6858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2pPr>
      <a:lvl3pPr marL="10033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3pPr>
      <a:lvl4pPr marL="13208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4pPr>
      <a:lvl5pPr marL="16383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5pPr>
      <a:lvl6pPr marL="20955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6pPr>
      <a:lvl7pPr marL="25527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7pPr>
      <a:lvl8pPr marL="30099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8pPr>
      <a:lvl9pPr marL="34671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bwMode="auto">
          <a:xfrm>
            <a:off x="546100" y="177800"/>
            <a:ext cx="8039100" cy="17145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Baskerville" charset="0"/>
              </a:rPr>
              <a:t>Click to edit Master title style</a:t>
            </a:r>
          </a:p>
        </p:txBody>
      </p:sp>
      <p:sp>
        <p:nvSpPr>
          <p:cNvPr id="62467" name="Rectangle 2"/>
          <p:cNvSpPr>
            <a:spLocks noGrp="1" noChangeArrowheads="1"/>
          </p:cNvSpPr>
          <p:nvPr>
            <p:ph type="body" idx="1"/>
          </p:nvPr>
        </p:nvSpPr>
        <p:spPr bwMode="auto">
          <a:xfrm>
            <a:off x="546100" y="1943100"/>
            <a:ext cx="37084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Hoefler Text" charset="0"/>
              </a:rPr>
              <a:t>Click to edit Master text styles</a:t>
            </a:r>
          </a:p>
          <a:p>
            <a:pPr lvl="1"/>
            <a:r>
              <a:rPr lang="en-US">
                <a:sym typeface="Hoefler Text" charset="0"/>
              </a:rPr>
              <a:t>Second level</a:t>
            </a:r>
          </a:p>
          <a:p>
            <a:pPr lvl="2"/>
            <a:r>
              <a:rPr lang="en-US">
                <a:sym typeface="Hoefler Text" charset="0"/>
              </a:rPr>
              <a:t>Third level</a:t>
            </a:r>
          </a:p>
          <a:p>
            <a:pPr lvl="3"/>
            <a:r>
              <a:rPr lang="en-US">
                <a:sym typeface="Hoefler Text" charset="0"/>
              </a:rPr>
              <a:t>Fourth level</a:t>
            </a:r>
          </a:p>
          <a:p>
            <a:pPr lvl="4"/>
            <a:r>
              <a:rPr lang="en-US">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xmlns:p14="http://schemas.microsoft.com/office/powerpoint/2010/main"/>
  <p:hf hdr="0" ftr="0" dt="0"/>
  <p:txStyles>
    <p:titleStyle>
      <a:lvl1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2pPr>
      <a:lvl3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3pPr>
      <a:lvl4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4pPr>
      <a:lvl5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5pPr>
      <a:lvl6pPr marL="4572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6pPr>
      <a:lvl7pPr marL="9144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7pPr>
      <a:lvl8pPr marL="13716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8pPr>
      <a:lvl9pPr marL="18288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9pPr>
    </p:titleStyle>
    <p:bodyStyle>
      <a:lvl1pPr marL="406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1pPr>
      <a:lvl2pPr marL="6858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2pPr>
      <a:lvl3pPr marL="10033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3pPr>
      <a:lvl4pPr marL="13208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4pPr>
      <a:lvl5pPr marL="16383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5pPr>
      <a:lvl6pPr marL="20955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6pPr>
      <a:lvl7pPr marL="25527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7pPr>
      <a:lvl8pPr marL="30099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8pPr>
      <a:lvl9pPr marL="34671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bwMode="auto">
          <a:xfrm>
            <a:off x="546100" y="177800"/>
            <a:ext cx="8039100" cy="17145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Baskerville" charset="0"/>
              </a:rPr>
              <a:t>Click to edit Master title style</a:t>
            </a:r>
          </a:p>
        </p:txBody>
      </p:sp>
      <p:sp>
        <p:nvSpPr>
          <p:cNvPr id="74755" name="Rectangle 2"/>
          <p:cNvSpPr>
            <a:spLocks noGrp="1" noChangeArrowheads="1"/>
          </p:cNvSpPr>
          <p:nvPr>
            <p:ph type="body" idx="1"/>
          </p:nvPr>
        </p:nvSpPr>
        <p:spPr bwMode="auto">
          <a:xfrm>
            <a:off x="546100" y="1943100"/>
            <a:ext cx="37084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Hoefler Text" charset="0"/>
              </a:rPr>
              <a:t>Click to edit Master text styles</a:t>
            </a:r>
          </a:p>
          <a:p>
            <a:pPr lvl="1"/>
            <a:r>
              <a:rPr lang="en-US">
                <a:sym typeface="Hoefler Text" charset="0"/>
              </a:rPr>
              <a:t>Second level</a:t>
            </a:r>
          </a:p>
          <a:p>
            <a:pPr lvl="2"/>
            <a:r>
              <a:rPr lang="en-US">
                <a:sym typeface="Hoefler Text" charset="0"/>
              </a:rPr>
              <a:t>Third level</a:t>
            </a:r>
          </a:p>
          <a:p>
            <a:pPr lvl="3"/>
            <a:r>
              <a:rPr lang="en-US">
                <a:sym typeface="Hoefler Text" charset="0"/>
              </a:rPr>
              <a:t>Fourth level</a:t>
            </a:r>
          </a:p>
          <a:p>
            <a:pPr lvl="4"/>
            <a:r>
              <a:rPr lang="en-US">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xmlns:p14="http://schemas.microsoft.com/office/powerpoint/2010/main"/>
  <p:hf hdr="0" ftr="0" dt="0"/>
  <p:txStyles>
    <p:titleStyle>
      <a:lvl1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2pPr>
      <a:lvl3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3pPr>
      <a:lvl4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4pPr>
      <a:lvl5pPr algn="ctr" rtl="0" eaLnBrk="0" fontAlgn="base" hangingPunct="0">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5pPr>
      <a:lvl6pPr marL="4572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6pPr>
      <a:lvl7pPr marL="9144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7pPr>
      <a:lvl8pPr marL="13716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8pPr>
      <a:lvl9pPr marL="1828800" algn="ctr" rtl="0" fontAlgn="base">
        <a:spcBef>
          <a:spcPct val="0"/>
        </a:spcBef>
        <a:spcAft>
          <a:spcPct val="0"/>
        </a:spcAft>
        <a:defRPr sz="5400">
          <a:solidFill>
            <a:srgbClr val="626053"/>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9pPr>
    </p:titleStyle>
    <p:bodyStyle>
      <a:lvl1pPr marL="4064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1pPr>
      <a:lvl2pPr marL="6858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2pPr>
      <a:lvl3pPr marL="10033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3pPr>
      <a:lvl4pPr marL="13208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4pPr>
      <a:lvl5pPr marL="1638300" indent="-406400" algn="l" rtl="0" eaLnBrk="0" fontAlgn="base" hangingPunct="0">
        <a:spcBef>
          <a:spcPts val="2000"/>
        </a:spcBef>
        <a:spcAft>
          <a:spcPct val="0"/>
        </a:spcAft>
        <a:buSzPct val="124000"/>
        <a:buChar char="•"/>
        <a:defRPr sz="2400">
          <a:solidFill>
            <a:srgbClr val="4B4B4B"/>
          </a:solidFill>
          <a:latin typeface="+mn-lt"/>
          <a:ea typeface="+mn-ea"/>
          <a:cs typeface="+mn-cs"/>
          <a:sym typeface="Hoefler Text" charset="0"/>
        </a:defRPr>
      </a:lvl5pPr>
      <a:lvl6pPr marL="20955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6pPr>
      <a:lvl7pPr marL="25527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7pPr>
      <a:lvl8pPr marL="30099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8pPr>
      <a:lvl9pPr marL="3467100" indent="-406400" algn="l" rtl="0" fontAlgn="base">
        <a:spcBef>
          <a:spcPts val="2000"/>
        </a:spcBef>
        <a:spcAft>
          <a:spcPct val="0"/>
        </a:spcAft>
        <a:buSzPct val="124000"/>
        <a:buChar char="•"/>
        <a:defRPr sz="2400">
          <a:solidFill>
            <a:srgbClr val="4B4B4B"/>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bwMode="auto">
          <a:xfrm>
            <a:off x="546100" y="1397000"/>
            <a:ext cx="3708400" cy="2349500"/>
          </a:xfrm>
          <a:prstGeom prst="rect">
            <a:avLst/>
          </a:prstGeom>
          <a:noFill/>
          <a:ln w="12700">
            <a:noFill/>
            <a:miter lim="800000"/>
            <a:headEnd/>
            <a:tailEnd/>
          </a:ln>
          <a:effectLst/>
        </p:spPr>
        <p:txBody>
          <a:bodyPr vert="horz" wrap="square" lIns="38100" tIns="38100" rIns="38100" bIns="38100" numCol="1" anchor="b" anchorCtr="0" compatLnSpc="1">
            <a:prstTxWarp prst="textNoShape">
              <a:avLst/>
            </a:prstTxWarp>
          </a:bodyPr>
          <a:lstStyle/>
          <a:p>
            <a:pPr lvl="0"/>
            <a:r>
              <a:rPr lang="en-US">
                <a:sym typeface="Baskerville" charset="0"/>
              </a:rPr>
              <a:t>Click to edit Master title style</a:t>
            </a:r>
          </a:p>
        </p:txBody>
      </p:sp>
      <p:sp>
        <p:nvSpPr>
          <p:cNvPr id="87043" name="Rectangle 2"/>
          <p:cNvSpPr>
            <a:spLocks noGrp="1" noChangeArrowheads="1"/>
          </p:cNvSpPr>
          <p:nvPr>
            <p:ph type="body" idx="1"/>
          </p:nvPr>
        </p:nvSpPr>
        <p:spPr bwMode="auto">
          <a:xfrm>
            <a:off x="546100" y="3721100"/>
            <a:ext cx="3708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Hoefler Text" charset="0"/>
              </a:rPr>
              <a:t>Click to edit Master text styles</a:t>
            </a:r>
          </a:p>
          <a:p>
            <a:pPr lvl="1"/>
            <a:r>
              <a:rPr lang="en-US">
                <a:sym typeface="Hoefler Text" charset="0"/>
              </a:rPr>
              <a:t>Second level</a:t>
            </a:r>
          </a:p>
          <a:p>
            <a:pPr lvl="2"/>
            <a:r>
              <a:rPr lang="en-US">
                <a:sym typeface="Hoefler Text" charset="0"/>
              </a:rPr>
              <a:t>Third level</a:t>
            </a:r>
          </a:p>
          <a:p>
            <a:pPr lvl="3"/>
            <a:r>
              <a:rPr lang="en-US">
                <a:sym typeface="Hoefler Text" charset="0"/>
              </a:rPr>
              <a:t>Fourth level</a:t>
            </a:r>
          </a:p>
          <a:p>
            <a:pPr lvl="4"/>
            <a:r>
              <a:rPr lang="en-US">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xmlns:p14="http://schemas.microsoft.com/office/powerpoint/2010/main"/>
  <p:hf hdr="0" ftr="0" dt="0"/>
  <p:txStyles>
    <p:titleStyle>
      <a:lvl1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2pPr>
      <a:lvl3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3pPr>
      <a:lvl4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4pPr>
      <a:lvl5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5pPr>
      <a:lvl6pPr marL="4572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6pPr>
      <a:lvl7pPr marL="9144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7pPr>
      <a:lvl8pPr marL="13716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8pPr>
      <a:lvl9pPr marL="18288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9pPr>
    </p:titleStyle>
    <p:bodyStyle>
      <a:lvl1pPr marL="342900" indent="-342900" algn="ctr" rtl="0" eaLnBrk="0" fontAlgn="base" hangingPunct="0">
        <a:spcBef>
          <a:spcPts val="800"/>
        </a:spcBef>
        <a:spcAft>
          <a:spcPct val="0"/>
        </a:spcAft>
        <a:defRPr sz="2400">
          <a:solidFill>
            <a:srgbClr val="4B4B4B"/>
          </a:solidFill>
          <a:latin typeface="+mn-lt"/>
          <a:ea typeface="+mn-ea"/>
          <a:cs typeface="+mn-cs"/>
          <a:sym typeface="Hoefler Text" charset="0"/>
        </a:defRPr>
      </a:lvl1pPr>
      <a:lvl2pPr marL="742950" indent="-285750" algn="ctr" rtl="0" eaLnBrk="0" fontAlgn="base" hangingPunct="0">
        <a:spcBef>
          <a:spcPts val="800"/>
        </a:spcBef>
        <a:spcAft>
          <a:spcPct val="0"/>
        </a:spcAft>
        <a:defRPr sz="2400">
          <a:solidFill>
            <a:srgbClr val="4B4B4B"/>
          </a:solidFill>
          <a:latin typeface="+mn-lt"/>
          <a:ea typeface="+mn-ea"/>
          <a:cs typeface="+mn-cs"/>
          <a:sym typeface="Hoefler Text" charset="0"/>
        </a:defRPr>
      </a:lvl2pPr>
      <a:lvl3pPr marL="1143000" indent="-228600" algn="ctr" rtl="0" eaLnBrk="0" fontAlgn="base" hangingPunct="0">
        <a:spcBef>
          <a:spcPts val="800"/>
        </a:spcBef>
        <a:spcAft>
          <a:spcPct val="0"/>
        </a:spcAft>
        <a:defRPr sz="2400">
          <a:solidFill>
            <a:srgbClr val="4B4B4B"/>
          </a:solidFill>
          <a:latin typeface="+mn-lt"/>
          <a:ea typeface="+mn-ea"/>
          <a:cs typeface="+mn-cs"/>
          <a:sym typeface="Hoefler Text" charset="0"/>
        </a:defRPr>
      </a:lvl3pPr>
      <a:lvl4pPr marL="1600200" indent="-228600" algn="ctr" rtl="0" eaLnBrk="0" fontAlgn="base" hangingPunct="0">
        <a:spcBef>
          <a:spcPts val="800"/>
        </a:spcBef>
        <a:spcAft>
          <a:spcPct val="0"/>
        </a:spcAft>
        <a:defRPr sz="2400">
          <a:solidFill>
            <a:srgbClr val="4B4B4B"/>
          </a:solidFill>
          <a:latin typeface="+mn-lt"/>
          <a:ea typeface="+mn-ea"/>
          <a:cs typeface="+mn-cs"/>
          <a:sym typeface="Hoefler Text" charset="0"/>
        </a:defRPr>
      </a:lvl4pPr>
      <a:lvl5pPr marL="2057400" indent="-228600" algn="ctr" rtl="0" eaLnBrk="0" fontAlgn="base" hangingPunct="0">
        <a:spcBef>
          <a:spcPts val="800"/>
        </a:spcBef>
        <a:spcAft>
          <a:spcPct val="0"/>
        </a:spcAft>
        <a:defRPr sz="2400">
          <a:solidFill>
            <a:srgbClr val="4B4B4B"/>
          </a:solidFill>
          <a:latin typeface="+mn-lt"/>
          <a:ea typeface="+mn-ea"/>
          <a:cs typeface="+mn-cs"/>
          <a:sym typeface="Hoefler Text" charset="0"/>
        </a:defRPr>
      </a:lvl5pPr>
      <a:lvl6pPr marL="457200" algn="ctr" rtl="0" fontAlgn="base">
        <a:spcBef>
          <a:spcPts val="800"/>
        </a:spcBef>
        <a:spcAft>
          <a:spcPct val="0"/>
        </a:spcAft>
        <a:defRPr sz="2400">
          <a:solidFill>
            <a:srgbClr val="4B4B4B"/>
          </a:solidFill>
          <a:latin typeface="+mn-lt"/>
          <a:ea typeface="+mn-ea"/>
          <a:cs typeface="+mn-cs"/>
          <a:sym typeface="Hoefler Text" charset="0"/>
        </a:defRPr>
      </a:lvl6pPr>
      <a:lvl7pPr marL="914400" algn="ctr" rtl="0" fontAlgn="base">
        <a:spcBef>
          <a:spcPts val="800"/>
        </a:spcBef>
        <a:spcAft>
          <a:spcPct val="0"/>
        </a:spcAft>
        <a:defRPr sz="2400">
          <a:solidFill>
            <a:srgbClr val="4B4B4B"/>
          </a:solidFill>
          <a:latin typeface="+mn-lt"/>
          <a:ea typeface="+mn-ea"/>
          <a:cs typeface="+mn-cs"/>
          <a:sym typeface="Hoefler Text" charset="0"/>
        </a:defRPr>
      </a:lvl7pPr>
      <a:lvl8pPr marL="1371600" algn="ctr" rtl="0" fontAlgn="base">
        <a:spcBef>
          <a:spcPts val="800"/>
        </a:spcBef>
        <a:spcAft>
          <a:spcPct val="0"/>
        </a:spcAft>
        <a:defRPr sz="2400">
          <a:solidFill>
            <a:srgbClr val="4B4B4B"/>
          </a:solidFill>
          <a:latin typeface="+mn-lt"/>
          <a:ea typeface="+mn-ea"/>
          <a:cs typeface="+mn-cs"/>
          <a:sym typeface="Hoefler Text" charset="0"/>
        </a:defRPr>
      </a:lvl8pPr>
      <a:lvl9pPr marL="1828800" algn="ctr" rtl="0" fontAlgn="base">
        <a:spcBef>
          <a:spcPts val="800"/>
        </a:spcBef>
        <a:spcAft>
          <a:spcPct val="0"/>
        </a:spcAft>
        <a:defRPr sz="2400">
          <a:solidFill>
            <a:srgbClr val="4B4B4B"/>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bwMode="auto">
          <a:xfrm>
            <a:off x="546100" y="5054600"/>
            <a:ext cx="8039100" cy="889000"/>
          </a:xfrm>
          <a:prstGeom prst="rect">
            <a:avLst/>
          </a:prstGeom>
          <a:noFill/>
          <a:ln w="12700">
            <a:noFill/>
            <a:miter lim="800000"/>
            <a:headEnd/>
            <a:tailEnd/>
          </a:ln>
          <a:effectLst/>
        </p:spPr>
        <p:txBody>
          <a:bodyPr vert="horz" wrap="square" lIns="38100" tIns="38100" rIns="38100" bIns="38100" numCol="1" anchor="b" anchorCtr="0" compatLnSpc="1">
            <a:prstTxWarp prst="textNoShape">
              <a:avLst/>
            </a:prstTxWarp>
          </a:bodyPr>
          <a:lstStyle/>
          <a:p>
            <a:pPr lvl="0"/>
            <a:r>
              <a:rPr lang="en-US">
                <a:sym typeface="Baskerville" charset="0"/>
              </a:rPr>
              <a:t>Click to edit Master title style</a:t>
            </a:r>
          </a:p>
        </p:txBody>
      </p:sp>
      <p:sp>
        <p:nvSpPr>
          <p:cNvPr id="99331" name="Rectangle 2"/>
          <p:cNvSpPr>
            <a:spLocks noGrp="1" noChangeArrowheads="1"/>
          </p:cNvSpPr>
          <p:nvPr>
            <p:ph type="body" idx="1"/>
          </p:nvPr>
        </p:nvSpPr>
        <p:spPr bwMode="auto">
          <a:xfrm>
            <a:off x="546100" y="5930900"/>
            <a:ext cx="8039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Hoefler Text" charset="0"/>
              </a:rPr>
              <a:t>Click to edit Master text styles</a:t>
            </a:r>
          </a:p>
          <a:p>
            <a:pPr lvl="1"/>
            <a:r>
              <a:rPr lang="en-US">
                <a:sym typeface="Hoefler Text" charset="0"/>
              </a:rPr>
              <a:t>Second level</a:t>
            </a:r>
          </a:p>
          <a:p>
            <a:pPr lvl="2"/>
            <a:r>
              <a:rPr lang="en-US">
                <a:sym typeface="Hoefler Text" charset="0"/>
              </a:rPr>
              <a:t>Third level</a:t>
            </a:r>
          </a:p>
          <a:p>
            <a:pPr lvl="3"/>
            <a:r>
              <a:rPr lang="en-US">
                <a:sym typeface="Hoefler Text" charset="0"/>
              </a:rPr>
              <a:t>Fourth level</a:t>
            </a:r>
          </a:p>
          <a:p>
            <a:pPr lvl="4"/>
            <a:r>
              <a:rPr lang="en-US">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xmlns:p14="http://schemas.microsoft.com/office/powerpoint/2010/main"/>
  <p:hf hdr="0" ftr="0" dt="0"/>
  <p:txStyles>
    <p:titleStyle>
      <a:lvl1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2pPr>
      <a:lvl3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3pPr>
      <a:lvl4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4pPr>
      <a:lvl5pPr algn="ctr" rtl="0" eaLnBrk="0" fontAlgn="base" hangingPunct="0">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5pPr>
      <a:lvl6pPr marL="4572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6pPr>
      <a:lvl7pPr marL="9144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7pPr>
      <a:lvl8pPr marL="13716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8pPr>
      <a:lvl9pPr marL="1828800" algn="ctr" rtl="0" fontAlgn="base">
        <a:spcBef>
          <a:spcPct val="0"/>
        </a:spcBef>
        <a:spcAft>
          <a:spcPct val="0"/>
        </a:spcAft>
        <a:defRPr sz="5400">
          <a:solidFill>
            <a:srgbClr val="1F5B5A"/>
          </a:solidFill>
          <a:effectLst>
            <a:outerShdw blurRad="38100" dist="38100" dir="2700000" algn="tl">
              <a:srgbClr val="000000"/>
            </a:outerShdw>
          </a:effectLst>
          <a:latin typeface="Baskerville" charset="0"/>
          <a:ea typeface="ヒラギノ明朝 ProN W3" charset="-128"/>
          <a:cs typeface="ヒラギノ明朝 ProN W3" charset="-128"/>
          <a:sym typeface="Baskerville" charset="0"/>
        </a:defRPr>
      </a:lvl9pPr>
    </p:titleStyle>
    <p:bodyStyle>
      <a:lvl1pPr marL="342900" indent="-342900" algn="ctr" rtl="0" eaLnBrk="0" fontAlgn="base" hangingPunct="0">
        <a:spcBef>
          <a:spcPts val="800"/>
        </a:spcBef>
        <a:spcAft>
          <a:spcPct val="0"/>
        </a:spcAft>
        <a:defRPr sz="2400">
          <a:solidFill>
            <a:srgbClr val="4B4B4B"/>
          </a:solidFill>
          <a:latin typeface="+mn-lt"/>
          <a:ea typeface="+mn-ea"/>
          <a:cs typeface="+mn-cs"/>
          <a:sym typeface="Hoefler Text" charset="0"/>
        </a:defRPr>
      </a:lvl1pPr>
      <a:lvl2pPr marL="742950" indent="-285750" algn="ctr" rtl="0" eaLnBrk="0" fontAlgn="base" hangingPunct="0">
        <a:spcBef>
          <a:spcPts val="800"/>
        </a:spcBef>
        <a:spcAft>
          <a:spcPct val="0"/>
        </a:spcAft>
        <a:defRPr sz="2400">
          <a:solidFill>
            <a:srgbClr val="4B4B4B"/>
          </a:solidFill>
          <a:latin typeface="+mn-lt"/>
          <a:ea typeface="+mn-ea"/>
          <a:cs typeface="+mn-cs"/>
          <a:sym typeface="Hoefler Text" charset="0"/>
        </a:defRPr>
      </a:lvl2pPr>
      <a:lvl3pPr marL="1143000" indent="-228600" algn="ctr" rtl="0" eaLnBrk="0" fontAlgn="base" hangingPunct="0">
        <a:spcBef>
          <a:spcPts val="800"/>
        </a:spcBef>
        <a:spcAft>
          <a:spcPct val="0"/>
        </a:spcAft>
        <a:defRPr sz="2400">
          <a:solidFill>
            <a:srgbClr val="4B4B4B"/>
          </a:solidFill>
          <a:latin typeface="+mn-lt"/>
          <a:ea typeface="+mn-ea"/>
          <a:cs typeface="+mn-cs"/>
          <a:sym typeface="Hoefler Text" charset="0"/>
        </a:defRPr>
      </a:lvl3pPr>
      <a:lvl4pPr marL="1600200" indent="-228600" algn="ctr" rtl="0" eaLnBrk="0" fontAlgn="base" hangingPunct="0">
        <a:spcBef>
          <a:spcPts val="800"/>
        </a:spcBef>
        <a:spcAft>
          <a:spcPct val="0"/>
        </a:spcAft>
        <a:defRPr sz="2400">
          <a:solidFill>
            <a:srgbClr val="4B4B4B"/>
          </a:solidFill>
          <a:latin typeface="+mn-lt"/>
          <a:ea typeface="+mn-ea"/>
          <a:cs typeface="+mn-cs"/>
          <a:sym typeface="Hoefler Text" charset="0"/>
        </a:defRPr>
      </a:lvl4pPr>
      <a:lvl5pPr marL="2057400" indent="-228600" algn="ctr" rtl="0" eaLnBrk="0" fontAlgn="base" hangingPunct="0">
        <a:spcBef>
          <a:spcPts val="800"/>
        </a:spcBef>
        <a:spcAft>
          <a:spcPct val="0"/>
        </a:spcAft>
        <a:defRPr sz="2400">
          <a:solidFill>
            <a:srgbClr val="4B4B4B"/>
          </a:solidFill>
          <a:latin typeface="+mn-lt"/>
          <a:ea typeface="+mn-ea"/>
          <a:cs typeface="+mn-cs"/>
          <a:sym typeface="Hoefler Text" charset="0"/>
        </a:defRPr>
      </a:lvl5pPr>
      <a:lvl6pPr marL="457200" algn="ctr" rtl="0" fontAlgn="base">
        <a:spcBef>
          <a:spcPts val="800"/>
        </a:spcBef>
        <a:spcAft>
          <a:spcPct val="0"/>
        </a:spcAft>
        <a:defRPr sz="2400">
          <a:solidFill>
            <a:srgbClr val="4B4B4B"/>
          </a:solidFill>
          <a:latin typeface="+mn-lt"/>
          <a:ea typeface="+mn-ea"/>
          <a:cs typeface="+mn-cs"/>
          <a:sym typeface="Hoefler Text" charset="0"/>
        </a:defRPr>
      </a:lvl6pPr>
      <a:lvl7pPr marL="914400" algn="ctr" rtl="0" fontAlgn="base">
        <a:spcBef>
          <a:spcPts val="800"/>
        </a:spcBef>
        <a:spcAft>
          <a:spcPct val="0"/>
        </a:spcAft>
        <a:defRPr sz="2400">
          <a:solidFill>
            <a:srgbClr val="4B4B4B"/>
          </a:solidFill>
          <a:latin typeface="+mn-lt"/>
          <a:ea typeface="+mn-ea"/>
          <a:cs typeface="+mn-cs"/>
          <a:sym typeface="Hoefler Text" charset="0"/>
        </a:defRPr>
      </a:lvl7pPr>
      <a:lvl8pPr marL="1371600" algn="ctr" rtl="0" fontAlgn="base">
        <a:spcBef>
          <a:spcPts val="800"/>
        </a:spcBef>
        <a:spcAft>
          <a:spcPct val="0"/>
        </a:spcAft>
        <a:defRPr sz="2400">
          <a:solidFill>
            <a:srgbClr val="4B4B4B"/>
          </a:solidFill>
          <a:latin typeface="+mn-lt"/>
          <a:ea typeface="+mn-ea"/>
          <a:cs typeface="+mn-cs"/>
          <a:sym typeface="Hoefler Text" charset="0"/>
        </a:defRPr>
      </a:lvl8pPr>
      <a:lvl9pPr marL="1828800" algn="ctr" rtl="0" fontAlgn="base">
        <a:spcBef>
          <a:spcPts val="800"/>
        </a:spcBef>
        <a:spcAft>
          <a:spcPct val="0"/>
        </a:spcAft>
        <a:defRPr sz="2400">
          <a:solidFill>
            <a:srgbClr val="4B4B4B"/>
          </a:solidFill>
          <a:latin typeface="+mn-lt"/>
          <a:ea typeface="+mn-ea"/>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oa.univ-lille1.fr/workshops/ICWG2016"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09600" y="291167"/>
            <a:ext cx="807720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algn="ctr" eaLnBrk="1" hangingPunct="1"/>
            <a:r>
              <a:rPr lang="en-US" sz="2800" dirty="0" smtClean="0">
                <a:latin typeface="Gill Sans"/>
                <a:cs typeface="Gill Sans"/>
              </a:rPr>
              <a:t>Cloud Top Properties:  Challenges in Extending</a:t>
            </a:r>
          </a:p>
          <a:p>
            <a:pPr algn="ctr" eaLnBrk="1" hangingPunct="1"/>
            <a:r>
              <a:rPr lang="en-US" sz="2800" dirty="0" smtClean="0">
                <a:latin typeface="Gill Sans"/>
                <a:cs typeface="Gill Sans"/>
              </a:rPr>
              <a:t>MODIS to VIIRS</a:t>
            </a:r>
            <a:endParaRPr lang="en-US" sz="2800" dirty="0" smtClean="0">
              <a:latin typeface="Gill Sans"/>
              <a:cs typeface="Gill Sans"/>
            </a:endParaRPr>
          </a:p>
          <a:p>
            <a:pPr algn="ctr" eaLnBrk="1" hangingPunct="1"/>
            <a:endParaRPr lang="en-US" sz="1200" dirty="0" smtClean="0">
              <a:latin typeface="Gill Sans"/>
              <a:cs typeface="Gill Sans"/>
            </a:endParaRPr>
          </a:p>
          <a:p>
            <a:pPr algn="ctr" eaLnBrk="1" hangingPunct="1"/>
            <a:r>
              <a:rPr lang="en-US" sz="1600" dirty="0" smtClean="0">
                <a:latin typeface="Gill Sans"/>
                <a:cs typeface="Gill Sans"/>
              </a:rPr>
              <a:t>Bryan </a:t>
            </a:r>
            <a:r>
              <a:rPr lang="en-US" sz="1600" dirty="0">
                <a:latin typeface="Gill Sans"/>
                <a:cs typeface="Gill Sans"/>
              </a:rPr>
              <a:t>A. Baum</a:t>
            </a:r>
            <a:r>
              <a:rPr lang="en-US" sz="1600" baseline="30000" dirty="0">
                <a:latin typeface="Gill Sans"/>
                <a:cs typeface="Gill Sans"/>
              </a:rPr>
              <a:t>1</a:t>
            </a:r>
            <a:r>
              <a:rPr lang="en-US" sz="1600" dirty="0">
                <a:latin typeface="Gill Sans"/>
                <a:cs typeface="Gill Sans"/>
              </a:rPr>
              <a:t>, W. Paul Menzel</a:t>
            </a:r>
            <a:r>
              <a:rPr lang="en-US" sz="1600" baseline="30000" dirty="0">
                <a:latin typeface="Gill Sans"/>
                <a:cs typeface="Gill Sans"/>
              </a:rPr>
              <a:t>1</a:t>
            </a:r>
            <a:r>
              <a:rPr lang="en-US" sz="1600" dirty="0" smtClean="0">
                <a:latin typeface="Gill Sans"/>
                <a:cs typeface="Gill Sans"/>
              </a:rPr>
              <a:t>, Ray Garcia</a:t>
            </a:r>
            <a:r>
              <a:rPr lang="en-US" sz="1600" baseline="30000" dirty="0">
                <a:latin typeface="Gill Sans"/>
                <a:cs typeface="Gill Sans"/>
              </a:rPr>
              <a:t>1</a:t>
            </a:r>
            <a:r>
              <a:rPr lang="en-US" sz="1600" dirty="0" smtClean="0">
                <a:latin typeface="Gill Sans"/>
                <a:cs typeface="Gill Sans"/>
              </a:rPr>
              <a:t>, Eva Schiffer</a:t>
            </a:r>
            <a:r>
              <a:rPr lang="en-US" sz="1600" baseline="30000" dirty="0">
                <a:latin typeface="Gill Sans"/>
                <a:cs typeface="Gill Sans"/>
              </a:rPr>
              <a:t>1</a:t>
            </a:r>
            <a:endParaRPr lang="en-US" sz="1600" dirty="0">
              <a:latin typeface="Gill Sans"/>
              <a:cs typeface="Gill Sans"/>
            </a:endParaRPr>
          </a:p>
          <a:p>
            <a:pPr algn="ctr" eaLnBrk="1" hangingPunct="1"/>
            <a:r>
              <a:rPr lang="en-US" sz="1600" dirty="0">
                <a:latin typeface="Gill Sans"/>
                <a:cs typeface="Gill Sans"/>
              </a:rPr>
              <a:t>Irina Gladkova</a:t>
            </a:r>
            <a:r>
              <a:rPr lang="en-US" sz="1600" baseline="30000" dirty="0">
                <a:latin typeface="Gill Sans"/>
                <a:cs typeface="Gill Sans"/>
              </a:rPr>
              <a:t>2 </a:t>
            </a:r>
            <a:r>
              <a:rPr lang="en-US" sz="1600" dirty="0">
                <a:latin typeface="Gill Sans"/>
                <a:cs typeface="Gill Sans"/>
              </a:rPr>
              <a:t>and </a:t>
            </a:r>
            <a:r>
              <a:rPr lang="en-US" sz="1600" dirty="0" err="1">
                <a:latin typeface="Gill Sans"/>
                <a:cs typeface="Gill Sans"/>
              </a:rPr>
              <a:t>Fazlul</a:t>
            </a:r>
            <a:r>
              <a:rPr lang="en-US" sz="1600" dirty="0">
                <a:latin typeface="Gill Sans"/>
                <a:cs typeface="Gill Sans"/>
              </a:rPr>
              <a:t> Shahriar</a:t>
            </a:r>
            <a:r>
              <a:rPr lang="en-US" sz="1600" baseline="30000" dirty="0">
                <a:latin typeface="Gill Sans"/>
                <a:cs typeface="Gill Sans"/>
              </a:rPr>
              <a:t>2</a:t>
            </a:r>
          </a:p>
          <a:p>
            <a:pPr algn="ctr" eaLnBrk="1" hangingPunct="1"/>
            <a:r>
              <a:rPr lang="en-US" sz="1600" dirty="0">
                <a:latin typeface="Gill Sans"/>
                <a:cs typeface="Gill Sans"/>
              </a:rPr>
              <a:t>Andrew Heidinger</a:t>
            </a:r>
            <a:r>
              <a:rPr lang="en-US" sz="1600" baseline="30000" dirty="0">
                <a:latin typeface="Gill Sans"/>
                <a:cs typeface="Gill Sans"/>
              </a:rPr>
              <a:t>3</a:t>
            </a:r>
          </a:p>
          <a:p>
            <a:pPr algn="ctr" eaLnBrk="1" hangingPunct="1"/>
            <a:endParaRPr lang="en-US" sz="1600" dirty="0">
              <a:latin typeface="Gill Sans"/>
              <a:cs typeface="Gill Sans"/>
            </a:endParaRPr>
          </a:p>
          <a:p>
            <a:pPr algn="ctr" eaLnBrk="1" hangingPunct="1"/>
            <a:r>
              <a:rPr lang="en-US" sz="1400" baseline="30000" dirty="0">
                <a:latin typeface="Gill Sans"/>
                <a:cs typeface="Gill Sans"/>
              </a:rPr>
              <a:t>1</a:t>
            </a:r>
            <a:r>
              <a:rPr lang="en-US" sz="1400" dirty="0">
                <a:latin typeface="Gill Sans"/>
                <a:cs typeface="Gill Sans"/>
              </a:rPr>
              <a:t>Space Science and Engineering Center, University of Wisconsin-Madison</a:t>
            </a:r>
          </a:p>
          <a:p>
            <a:pPr algn="ctr" eaLnBrk="1" hangingPunct="1"/>
            <a:r>
              <a:rPr lang="en-US" sz="1400" baseline="30000" dirty="0">
                <a:latin typeface="Gill Sans"/>
                <a:cs typeface="Gill Sans"/>
                <a:sym typeface="Comic Sans MS" charset="0"/>
              </a:rPr>
              <a:t>2</a:t>
            </a:r>
            <a:r>
              <a:rPr lang="en-US" sz="1400" dirty="0">
                <a:latin typeface="Gill Sans"/>
                <a:cs typeface="Gill Sans"/>
                <a:sym typeface="Comic Sans MS" charset="0"/>
              </a:rPr>
              <a:t>City College of New York</a:t>
            </a:r>
          </a:p>
          <a:p>
            <a:pPr algn="ctr" eaLnBrk="1" hangingPunct="1"/>
            <a:r>
              <a:rPr lang="en-US" sz="1400" baseline="30000" dirty="0">
                <a:latin typeface="Gill Sans"/>
                <a:cs typeface="Gill Sans"/>
                <a:sym typeface="Comic Sans MS" charset="0"/>
              </a:rPr>
              <a:t>3</a:t>
            </a:r>
            <a:r>
              <a:rPr lang="en-US" sz="1400" dirty="0">
                <a:latin typeface="Gill Sans"/>
                <a:cs typeface="Gill Sans"/>
                <a:sym typeface="Comic Sans MS" charset="0"/>
              </a:rPr>
              <a:t>NOAA/NESDIS/STAR, UW-Madison</a:t>
            </a:r>
            <a:endParaRPr lang="en-US" sz="1400" dirty="0">
              <a:latin typeface="Gill Sans"/>
              <a:cs typeface="Gill Sans"/>
              <a:sym typeface="Comic Sans MS" charset="0"/>
            </a:endParaRPr>
          </a:p>
        </p:txBody>
      </p:sp>
      <p:sp>
        <p:nvSpPr>
          <p:cNvPr id="3" name="Rectangle 2"/>
          <p:cNvSpPr>
            <a:spLocks/>
          </p:cNvSpPr>
          <p:nvPr/>
        </p:nvSpPr>
        <p:spPr bwMode="auto">
          <a:xfrm>
            <a:off x="2362200" y="62484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r>
              <a:rPr lang="en-US" sz="1200" i="1" dirty="0" smtClean="0">
                <a:latin typeface="Helvetica"/>
                <a:cs typeface="Helvetica"/>
                <a:sym typeface="Comic Sans MS" charset="0"/>
              </a:rPr>
              <a:t>Joint MODIS-Suomi NPP Science Team Meeting</a:t>
            </a:r>
          </a:p>
          <a:p>
            <a:pPr marL="39688" algn="ctr"/>
            <a:r>
              <a:rPr lang="en-US" sz="1200" i="1" dirty="0" smtClean="0">
                <a:latin typeface="Helvetica"/>
                <a:cs typeface="Helvetica"/>
                <a:sym typeface="Comic Sans MS" charset="0"/>
              </a:rPr>
              <a:t>June 2016</a:t>
            </a:r>
            <a:endParaRPr lang="en-US" sz="1200" i="1" dirty="0">
              <a:latin typeface="Helvetica"/>
              <a:cs typeface="Helvetica"/>
              <a:sym typeface="Comic Sans MS" charset="0"/>
            </a:endParaRPr>
          </a:p>
        </p:txBody>
      </p:sp>
      <p:sp>
        <p:nvSpPr>
          <p:cNvPr id="4" name="TextBox 3"/>
          <p:cNvSpPr txBox="1"/>
          <p:nvPr/>
        </p:nvSpPr>
        <p:spPr>
          <a:xfrm>
            <a:off x="838200" y="3429000"/>
            <a:ext cx="6370554" cy="2369880"/>
          </a:xfrm>
          <a:prstGeom prst="rect">
            <a:avLst/>
          </a:prstGeom>
          <a:noFill/>
        </p:spPr>
        <p:txBody>
          <a:bodyPr wrap="none" rtlCol="0">
            <a:spAutoFit/>
          </a:bodyPr>
          <a:lstStyle/>
          <a:p>
            <a:r>
              <a:rPr lang="en-US" sz="2000" dirty="0" smtClean="0">
                <a:latin typeface="Arial"/>
                <a:cs typeface="Arial"/>
              </a:rPr>
              <a:t>Main topics</a:t>
            </a:r>
            <a:r>
              <a:rPr lang="en-US" sz="2000" dirty="0" smtClean="0">
                <a:latin typeface="Arial"/>
                <a:cs typeface="Arial"/>
              </a:rPr>
              <a:t>:</a:t>
            </a:r>
          </a:p>
          <a:p>
            <a:endParaRPr lang="en-US" sz="1600" dirty="0">
              <a:latin typeface="Arial"/>
              <a:cs typeface="Arial"/>
            </a:endParaRPr>
          </a:p>
          <a:p>
            <a:r>
              <a:rPr lang="en-US" sz="1600" dirty="0" smtClean="0">
                <a:latin typeface="Arial"/>
                <a:cs typeface="Arial"/>
              </a:rPr>
              <a:t>Brief report on 1</a:t>
            </a:r>
            <a:r>
              <a:rPr lang="en-US" sz="1600" baseline="30000" dirty="0" smtClean="0">
                <a:latin typeface="Arial"/>
                <a:cs typeface="Arial"/>
              </a:rPr>
              <a:t>ST</a:t>
            </a:r>
            <a:r>
              <a:rPr lang="en-US" sz="1600" dirty="0" smtClean="0">
                <a:latin typeface="Arial"/>
                <a:cs typeface="Arial"/>
              </a:rPr>
              <a:t> International Cloud Working Group</a:t>
            </a:r>
          </a:p>
          <a:p>
            <a:endParaRPr lang="en-US" sz="1600" dirty="0" smtClean="0">
              <a:latin typeface="Arial"/>
              <a:cs typeface="Arial"/>
            </a:endParaRPr>
          </a:p>
          <a:p>
            <a:r>
              <a:rPr lang="en-US" sz="1600" dirty="0" smtClean="0">
                <a:latin typeface="Arial"/>
                <a:cs typeface="Arial"/>
              </a:rPr>
              <a:t>Construction </a:t>
            </a:r>
            <a:r>
              <a:rPr lang="en-US" sz="1600" dirty="0" smtClean="0">
                <a:latin typeface="Arial"/>
                <a:cs typeface="Arial"/>
              </a:rPr>
              <a:t>of 13.3-µm </a:t>
            </a:r>
            <a:r>
              <a:rPr lang="en-US" sz="1600" dirty="0" smtClean="0">
                <a:latin typeface="Arial"/>
                <a:cs typeface="Arial"/>
              </a:rPr>
              <a:t>channel </a:t>
            </a:r>
            <a:r>
              <a:rPr lang="en-US" sz="1600" dirty="0" smtClean="0">
                <a:latin typeface="Arial"/>
                <a:cs typeface="Arial"/>
              </a:rPr>
              <a:t>based on </a:t>
            </a:r>
            <a:r>
              <a:rPr lang="en-US" sz="1600" dirty="0" smtClean="0">
                <a:latin typeface="Arial"/>
                <a:cs typeface="Arial"/>
              </a:rPr>
              <a:t>VIIRS &amp; CrIS data fusion</a:t>
            </a:r>
          </a:p>
          <a:p>
            <a:endParaRPr lang="en-US" sz="1600" dirty="0">
              <a:latin typeface="Arial"/>
              <a:cs typeface="Arial"/>
            </a:endParaRPr>
          </a:p>
          <a:p>
            <a:r>
              <a:rPr lang="en-US" sz="1600" dirty="0" smtClean="0">
                <a:latin typeface="Arial"/>
                <a:cs typeface="Arial"/>
              </a:rPr>
              <a:t>Development &amp; application of new Level-3 gridding software</a:t>
            </a:r>
          </a:p>
          <a:p>
            <a:endParaRPr lang="en-US" sz="1600" dirty="0">
              <a:latin typeface="Arial"/>
              <a:cs typeface="Arial"/>
            </a:endParaRPr>
          </a:p>
          <a:p>
            <a:r>
              <a:rPr lang="en-US" sz="1600" dirty="0" smtClean="0">
                <a:latin typeface="Arial"/>
                <a:cs typeface="Arial"/>
              </a:rPr>
              <a:t>Cloud top heights derived with/without fusion channel</a:t>
            </a:r>
            <a:endParaRPr lang="en-US" sz="1600" dirty="0" smtClean="0">
              <a:latin typeface="Arial"/>
              <a:cs typeface="Arial"/>
            </a:endParaRPr>
          </a:p>
        </p:txBody>
      </p:sp>
    </p:spTree>
    <p:extLst>
      <p:ext uri="{BB962C8B-B14F-4D97-AF65-F5344CB8AC3E}">
        <p14:creationId xmlns:p14="http://schemas.microsoft.com/office/powerpoint/2010/main" val="16873194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990600" y="304800"/>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algn="ctr" eaLnBrk="1" hangingPunct="1"/>
            <a:r>
              <a:rPr lang="en-US" dirty="0" smtClean="0">
                <a:latin typeface="Arial"/>
                <a:cs typeface="Arial"/>
              </a:rPr>
              <a:t>Comparison of MODIS to VIIRS 13.3-µm Radiances</a:t>
            </a:r>
            <a:endParaRPr lang="en-US" dirty="0">
              <a:latin typeface="Arial"/>
              <a:cs typeface="Arial"/>
            </a:endParaRPr>
          </a:p>
        </p:txBody>
      </p:sp>
      <p:pic>
        <p:nvPicPr>
          <p:cNvPr id="2" name="Picture 1" descr="MODIS_B33_rea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401" y="1676400"/>
            <a:ext cx="4349100" cy="3474554"/>
          </a:xfrm>
          <a:prstGeom prst="rect">
            <a:avLst/>
          </a:prstGeom>
        </p:spPr>
      </p:pic>
      <p:sp>
        <p:nvSpPr>
          <p:cNvPr id="6" name="TextBox 5"/>
          <p:cNvSpPr txBox="1"/>
          <p:nvPr/>
        </p:nvSpPr>
        <p:spPr>
          <a:xfrm rot="16200000">
            <a:off x="3335656" y="3516341"/>
            <a:ext cx="2096870" cy="338554"/>
          </a:xfrm>
          <a:prstGeom prst="rect">
            <a:avLst/>
          </a:prstGeom>
          <a:noFill/>
        </p:spPr>
        <p:txBody>
          <a:bodyPr wrap="none" rtlCol="0">
            <a:spAutoFit/>
          </a:bodyPr>
          <a:lstStyle/>
          <a:p>
            <a:r>
              <a:rPr lang="en-US" sz="1600" dirty="0" smtClean="0">
                <a:latin typeface="Arial"/>
                <a:cs typeface="Arial"/>
              </a:rPr>
              <a:t>W m</a:t>
            </a:r>
            <a:r>
              <a:rPr lang="en-US" sz="1600" baseline="30000" dirty="0" smtClean="0">
                <a:latin typeface="Arial"/>
                <a:cs typeface="Arial"/>
              </a:rPr>
              <a:t>-2</a:t>
            </a:r>
            <a:r>
              <a:rPr lang="en-US" sz="1600" dirty="0" smtClean="0">
                <a:latin typeface="Arial"/>
                <a:cs typeface="Arial"/>
              </a:rPr>
              <a:t> str</a:t>
            </a:r>
            <a:r>
              <a:rPr lang="en-US" sz="1600" baseline="30000" dirty="0" smtClean="0">
                <a:latin typeface="Arial"/>
                <a:cs typeface="Arial"/>
              </a:rPr>
              <a:t>-1</a:t>
            </a:r>
            <a:r>
              <a:rPr lang="en-US" sz="1600" dirty="0" smtClean="0">
                <a:latin typeface="Arial"/>
                <a:cs typeface="Arial"/>
              </a:rPr>
              <a:t> µm</a:t>
            </a:r>
            <a:r>
              <a:rPr lang="en-US" sz="1600" baseline="30000" dirty="0" smtClean="0">
                <a:latin typeface="Arial"/>
                <a:cs typeface="Arial"/>
              </a:rPr>
              <a:t>-1</a:t>
            </a:r>
            <a:r>
              <a:rPr lang="en-US" sz="1600" dirty="0" smtClean="0">
                <a:latin typeface="Arial"/>
                <a:cs typeface="Arial"/>
              </a:rPr>
              <a:t> </a:t>
            </a:r>
            <a:endParaRPr lang="en-US" sz="1600" dirty="0">
              <a:latin typeface="Arial"/>
              <a:cs typeface="Arial"/>
            </a:endParaRPr>
          </a:p>
        </p:txBody>
      </p:sp>
      <p:pic>
        <p:nvPicPr>
          <p:cNvPr id="10" name="Picture 9" descr="VIIRS-CrIS_Pseudo.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733800" y="1676400"/>
            <a:ext cx="5257800" cy="3476904"/>
          </a:xfrm>
          <a:prstGeom prst="rect">
            <a:avLst/>
          </a:prstGeom>
        </p:spPr>
      </p:pic>
      <p:sp>
        <p:nvSpPr>
          <p:cNvPr id="11" name="TextBox 10"/>
          <p:cNvSpPr txBox="1"/>
          <p:nvPr/>
        </p:nvSpPr>
        <p:spPr>
          <a:xfrm rot="16200000">
            <a:off x="7579042" y="2973288"/>
            <a:ext cx="2096870" cy="338554"/>
          </a:xfrm>
          <a:prstGeom prst="rect">
            <a:avLst/>
          </a:prstGeom>
          <a:noFill/>
        </p:spPr>
        <p:txBody>
          <a:bodyPr wrap="none" rtlCol="0">
            <a:spAutoFit/>
          </a:bodyPr>
          <a:lstStyle/>
          <a:p>
            <a:r>
              <a:rPr lang="en-US" sz="1600" dirty="0" smtClean="0">
                <a:latin typeface="Arial"/>
                <a:cs typeface="Arial"/>
              </a:rPr>
              <a:t>W m</a:t>
            </a:r>
            <a:r>
              <a:rPr lang="en-US" sz="1600" baseline="30000" dirty="0" smtClean="0">
                <a:latin typeface="Arial"/>
                <a:cs typeface="Arial"/>
              </a:rPr>
              <a:t>-2</a:t>
            </a:r>
            <a:r>
              <a:rPr lang="en-US" sz="1600" dirty="0" smtClean="0">
                <a:latin typeface="Arial"/>
                <a:cs typeface="Arial"/>
              </a:rPr>
              <a:t> str</a:t>
            </a:r>
            <a:r>
              <a:rPr lang="en-US" sz="1600" baseline="30000" dirty="0" smtClean="0">
                <a:latin typeface="Arial"/>
                <a:cs typeface="Arial"/>
              </a:rPr>
              <a:t>-1</a:t>
            </a:r>
            <a:r>
              <a:rPr lang="en-US" sz="1600" dirty="0" smtClean="0">
                <a:latin typeface="Arial"/>
                <a:cs typeface="Arial"/>
              </a:rPr>
              <a:t> µm</a:t>
            </a:r>
            <a:r>
              <a:rPr lang="en-US" sz="1600" baseline="30000" dirty="0" smtClean="0">
                <a:latin typeface="Arial"/>
                <a:cs typeface="Arial"/>
              </a:rPr>
              <a:t>-1</a:t>
            </a:r>
            <a:r>
              <a:rPr lang="en-US" sz="1600" dirty="0" smtClean="0">
                <a:latin typeface="Arial"/>
                <a:cs typeface="Arial"/>
              </a:rPr>
              <a:t> </a:t>
            </a:r>
            <a:endParaRPr lang="en-US" sz="1600" dirty="0">
              <a:latin typeface="Arial"/>
              <a:cs typeface="Arial"/>
            </a:endParaRPr>
          </a:p>
        </p:txBody>
      </p:sp>
      <p:sp>
        <p:nvSpPr>
          <p:cNvPr id="12" name="TextBox 11"/>
          <p:cNvSpPr txBox="1"/>
          <p:nvPr/>
        </p:nvSpPr>
        <p:spPr>
          <a:xfrm>
            <a:off x="1717834" y="1657290"/>
            <a:ext cx="1025366" cy="400110"/>
          </a:xfrm>
          <a:prstGeom prst="rect">
            <a:avLst/>
          </a:prstGeom>
          <a:noFill/>
        </p:spPr>
        <p:txBody>
          <a:bodyPr wrap="none" rtlCol="0">
            <a:spAutoFit/>
          </a:bodyPr>
          <a:lstStyle/>
          <a:p>
            <a:r>
              <a:rPr lang="en-US" sz="2000" dirty="0" smtClean="0">
                <a:latin typeface="Arial"/>
                <a:cs typeface="Arial"/>
              </a:rPr>
              <a:t>MODIS</a:t>
            </a:r>
            <a:endParaRPr lang="en-US" sz="2000" dirty="0">
              <a:latin typeface="Arial"/>
              <a:cs typeface="Arial"/>
            </a:endParaRPr>
          </a:p>
        </p:txBody>
      </p:sp>
      <p:sp>
        <p:nvSpPr>
          <p:cNvPr id="13" name="TextBox 12"/>
          <p:cNvSpPr txBox="1"/>
          <p:nvPr/>
        </p:nvSpPr>
        <p:spPr>
          <a:xfrm>
            <a:off x="5990630" y="1676400"/>
            <a:ext cx="867370" cy="400110"/>
          </a:xfrm>
          <a:prstGeom prst="rect">
            <a:avLst/>
          </a:prstGeom>
          <a:noFill/>
        </p:spPr>
        <p:txBody>
          <a:bodyPr wrap="none" rtlCol="0">
            <a:spAutoFit/>
          </a:bodyPr>
          <a:lstStyle/>
          <a:p>
            <a:r>
              <a:rPr lang="en-US" sz="2000" dirty="0" smtClean="0">
                <a:latin typeface="Arial"/>
                <a:cs typeface="Arial"/>
              </a:rPr>
              <a:t>VIIRS</a:t>
            </a:r>
            <a:endParaRPr lang="en-US" sz="2000" dirty="0">
              <a:latin typeface="Arial"/>
              <a:cs typeface="Arial"/>
            </a:endParaRPr>
          </a:p>
        </p:txBody>
      </p:sp>
      <p:sp>
        <p:nvSpPr>
          <p:cNvPr id="14" name="TextBox 13"/>
          <p:cNvSpPr txBox="1"/>
          <p:nvPr/>
        </p:nvSpPr>
        <p:spPr>
          <a:xfrm>
            <a:off x="1371600" y="5181600"/>
            <a:ext cx="1353606" cy="400110"/>
          </a:xfrm>
          <a:prstGeom prst="rect">
            <a:avLst/>
          </a:prstGeom>
          <a:noFill/>
        </p:spPr>
        <p:txBody>
          <a:bodyPr wrap="none" rtlCol="0">
            <a:spAutoFit/>
          </a:bodyPr>
          <a:lstStyle/>
          <a:p>
            <a:r>
              <a:rPr lang="en-US" sz="2000" dirty="0" smtClean="0">
                <a:latin typeface="Arial"/>
                <a:cs typeface="Arial"/>
              </a:rPr>
              <a:t>1435 UTC</a:t>
            </a:r>
            <a:endParaRPr lang="en-US" sz="2000" dirty="0">
              <a:latin typeface="Arial"/>
              <a:cs typeface="Arial"/>
            </a:endParaRPr>
          </a:p>
        </p:txBody>
      </p:sp>
      <p:sp>
        <p:nvSpPr>
          <p:cNvPr id="15" name="TextBox 14"/>
          <p:cNvSpPr txBox="1"/>
          <p:nvPr/>
        </p:nvSpPr>
        <p:spPr>
          <a:xfrm>
            <a:off x="3352800" y="1143000"/>
            <a:ext cx="1780205" cy="400110"/>
          </a:xfrm>
          <a:prstGeom prst="rect">
            <a:avLst/>
          </a:prstGeom>
          <a:noFill/>
        </p:spPr>
        <p:txBody>
          <a:bodyPr wrap="none" rtlCol="0">
            <a:spAutoFit/>
          </a:bodyPr>
          <a:lstStyle/>
          <a:p>
            <a:r>
              <a:rPr lang="en-US" sz="2000" dirty="0" smtClean="0">
                <a:latin typeface="Arial"/>
                <a:cs typeface="Arial"/>
              </a:rPr>
              <a:t>April 17, 2015</a:t>
            </a:r>
            <a:endParaRPr lang="en-US" sz="2000" dirty="0">
              <a:latin typeface="Arial"/>
              <a:cs typeface="Arial"/>
            </a:endParaRPr>
          </a:p>
        </p:txBody>
      </p:sp>
      <p:sp>
        <p:nvSpPr>
          <p:cNvPr id="16" name="TextBox 15"/>
          <p:cNvSpPr txBox="1"/>
          <p:nvPr/>
        </p:nvSpPr>
        <p:spPr>
          <a:xfrm>
            <a:off x="5791200" y="5181600"/>
            <a:ext cx="1353606" cy="400110"/>
          </a:xfrm>
          <a:prstGeom prst="rect">
            <a:avLst/>
          </a:prstGeom>
          <a:noFill/>
        </p:spPr>
        <p:txBody>
          <a:bodyPr wrap="none" rtlCol="0">
            <a:spAutoFit/>
          </a:bodyPr>
          <a:lstStyle/>
          <a:p>
            <a:r>
              <a:rPr lang="en-US" sz="2000" dirty="0" smtClean="0">
                <a:latin typeface="Arial"/>
                <a:cs typeface="Arial"/>
              </a:rPr>
              <a:t>1440 UTC</a:t>
            </a:r>
            <a:endParaRPr lang="en-US" sz="2000" dirty="0">
              <a:latin typeface="Arial"/>
              <a:cs typeface="Arial"/>
            </a:endParaRPr>
          </a:p>
        </p:txBody>
      </p:sp>
    </p:spTree>
    <p:extLst>
      <p:ext uri="{BB962C8B-B14F-4D97-AF65-F5344CB8AC3E}">
        <p14:creationId xmlns:p14="http://schemas.microsoft.com/office/powerpoint/2010/main" val="402667641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914400"/>
            <a:ext cx="8229600" cy="5078314"/>
          </a:xfrm>
          <a:prstGeom prst="rect">
            <a:avLst/>
          </a:prstGeom>
          <a:noFill/>
        </p:spPr>
        <p:txBody>
          <a:bodyPr wrap="square" rtlCol="0">
            <a:spAutoFit/>
          </a:bodyPr>
          <a:lstStyle/>
          <a:p>
            <a:r>
              <a:rPr lang="en-US" dirty="0" smtClean="0">
                <a:latin typeface="Arial"/>
                <a:cs typeface="Arial"/>
              </a:rPr>
              <a:t>Pros</a:t>
            </a:r>
            <a:r>
              <a:rPr lang="en-US" dirty="0" smtClean="0">
                <a:latin typeface="Arial"/>
                <a:cs typeface="Arial"/>
              </a:rPr>
              <a:t>:</a:t>
            </a:r>
          </a:p>
          <a:p>
            <a:pPr marL="285750" indent="-285750">
              <a:buFont typeface="Arial"/>
              <a:buChar char="•"/>
            </a:pPr>
            <a:r>
              <a:rPr lang="en-US" sz="1600" dirty="0" smtClean="0">
                <a:latin typeface="Arial"/>
                <a:cs typeface="Arial"/>
              </a:rPr>
              <a:t>No striping, noise, or other artifacts</a:t>
            </a:r>
          </a:p>
          <a:p>
            <a:pPr marL="285750" indent="-285750">
              <a:buFont typeface="Arial"/>
              <a:buChar char="•"/>
            </a:pPr>
            <a:r>
              <a:rPr lang="en-US" sz="1600" dirty="0" smtClean="0">
                <a:latin typeface="Arial"/>
                <a:cs typeface="Arial"/>
              </a:rPr>
              <a:t>Response function same as for MODIS-Aqua</a:t>
            </a:r>
          </a:p>
          <a:p>
            <a:pPr marL="285750" indent="-285750">
              <a:buFont typeface="Arial"/>
              <a:buChar char="•"/>
            </a:pPr>
            <a:r>
              <a:rPr lang="en-US" sz="1600" dirty="0" smtClean="0">
                <a:latin typeface="Arial"/>
                <a:cs typeface="Arial"/>
              </a:rPr>
              <a:t>Hyperspectral IR data are well calibrated</a:t>
            </a:r>
          </a:p>
          <a:p>
            <a:pPr marL="285750" indent="-285750">
              <a:buFont typeface="Arial"/>
              <a:buChar char="•"/>
            </a:pPr>
            <a:r>
              <a:rPr lang="en-US" sz="1600" dirty="0" smtClean="0">
                <a:latin typeface="Arial"/>
                <a:cs typeface="Arial"/>
              </a:rPr>
              <a:t>Do not have to account for gaps between sounder FOVs</a:t>
            </a:r>
          </a:p>
          <a:p>
            <a:pPr marL="285750" indent="-285750">
              <a:buFont typeface="Arial"/>
              <a:buChar char="•"/>
            </a:pPr>
            <a:endParaRPr lang="en-US" sz="1800" dirty="0">
              <a:latin typeface="Arial"/>
              <a:cs typeface="Arial"/>
            </a:endParaRPr>
          </a:p>
          <a:p>
            <a:pPr marL="285750" indent="-285750">
              <a:buFont typeface="Arial"/>
              <a:buChar char="•"/>
            </a:pPr>
            <a:endParaRPr lang="en-US" sz="1800" dirty="0" smtClean="0">
              <a:latin typeface="Arial"/>
              <a:cs typeface="Arial"/>
            </a:endParaRPr>
          </a:p>
          <a:p>
            <a:r>
              <a:rPr lang="en-US" dirty="0" smtClean="0">
                <a:latin typeface="Arial"/>
                <a:cs typeface="Arial"/>
              </a:rPr>
              <a:t>Cons:</a:t>
            </a:r>
          </a:p>
          <a:p>
            <a:pPr marL="285750" indent="-285750">
              <a:buFont typeface="Arial"/>
              <a:buChar char="•"/>
            </a:pPr>
            <a:r>
              <a:rPr lang="en-US" sz="1600" dirty="0" smtClean="0">
                <a:latin typeface="Arial"/>
                <a:cs typeface="Arial"/>
              </a:rPr>
              <a:t>Radiance differences increase outside of sounder swath</a:t>
            </a:r>
          </a:p>
          <a:p>
            <a:pPr marL="285750" indent="-285750">
              <a:buFont typeface="Arial"/>
              <a:buChar char="•"/>
            </a:pPr>
            <a:r>
              <a:rPr lang="en-US" sz="1600" dirty="0" smtClean="0">
                <a:latin typeface="Arial"/>
                <a:cs typeface="Arial"/>
              </a:rPr>
              <a:t>Requires aligning imager and sounder granules</a:t>
            </a:r>
          </a:p>
          <a:p>
            <a:pPr marL="285750" indent="-285750">
              <a:buFont typeface="Arial"/>
              <a:buChar char="•"/>
            </a:pPr>
            <a:endParaRPr lang="en-US" sz="1600" dirty="0">
              <a:latin typeface="Arial"/>
              <a:cs typeface="Arial"/>
            </a:endParaRPr>
          </a:p>
          <a:p>
            <a:r>
              <a:rPr lang="en-US" sz="1600" dirty="0" smtClean="0">
                <a:latin typeface="Arial"/>
                <a:cs typeface="Arial"/>
              </a:rPr>
              <a:t>Radiance differences are about 1-2% of the total (~1˚K/typical scene)</a:t>
            </a:r>
          </a:p>
          <a:p>
            <a:endParaRPr lang="en-US" sz="1600" dirty="0">
              <a:latin typeface="Arial"/>
              <a:cs typeface="Arial"/>
            </a:endParaRPr>
          </a:p>
          <a:p>
            <a:r>
              <a:rPr lang="en-US" sz="1600" dirty="0">
                <a:latin typeface="Arial"/>
                <a:cs typeface="Arial"/>
              </a:rPr>
              <a:t>Note: this approach works only for the 13.3-µm channel – it can not be used to construct any of the IR </a:t>
            </a:r>
            <a:r>
              <a:rPr lang="en-US" sz="1600" dirty="0" smtClean="0">
                <a:latin typeface="Arial"/>
                <a:cs typeface="Arial"/>
              </a:rPr>
              <a:t>water </a:t>
            </a:r>
            <a:r>
              <a:rPr lang="en-US" sz="1600" dirty="0">
                <a:latin typeface="Arial"/>
                <a:cs typeface="Arial"/>
              </a:rPr>
              <a:t>vapor </a:t>
            </a:r>
            <a:r>
              <a:rPr lang="en-US" sz="1600" dirty="0" smtClean="0">
                <a:latin typeface="Arial"/>
                <a:cs typeface="Arial"/>
              </a:rPr>
              <a:t>channels </a:t>
            </a:r>
            <a:r>
              <a:rPr lang="en-US" sz="1600" dirty="0">
                <a:latin typeface="Arial"/>
                <a:cs typeface="Arial"/>
              </a:rPr>
              <a:t>or a different 15-µm CO</a:t>
            </a:r>
            <a:r>
              <a:rPr lang="en-US" sz="1600" baseline="-25000" dirty="0">
                <a:latin typeface="Arial"/>
                <a:cs typeface="Arial"/>
              </a:rPr>
              <a:t>2</a:t>
            </a:r>
            <a:r>
              <a:rPr lang="en-US" sz="1600" dirty="0">
                <a:latin typeface="Arial"/>
                <a:cs typeface="Arial"/>
              </a:rPr>
              <a:t> </a:t>
            </a:r>
            <a:r>
              <a:rPr lang="en-US" sz="1600" dirty="0" smtClean="0">
                <a:latin typeface="Arial"/>
                <a:cs typeface="Arial"/>
              </a:rPr>
              <a:t>channel.</a:t>
            </a:r>
          </a:p>
          <a:p>
            <a:endParaRPr lang="en-US" sz="1600" dirty="0" smtClean="0">
              <a:latin typeface="Arial"/>
              <a:cs typeface="Arial"/>
            </a:endParaRPr>
          </a:p>
          <a:p>
            <a:endParaRPr lang="en-US" sz="1600" dirty="0">
              <a:latin typeface="Arial"/>
              <a:cs typeface="Arial"/>
            </a:endParaRPr>
          </a:p>
          <a:p>
            <a:r>
              <a:rPr lang="en-US" sz="1600" b="1" i="1" dirty="0" smtClean="0">
                <a:latin typeface="Arial"/>
                <a:cs typeface="Arial"/>
              </a:rPr>
              <a:t>Question: </a:t>
            </a:r>
            <a:r>
              <a:rPr lang="en-US" sz="1600" b="1" i="1" dirty="0" smtClean="0">
                <a:latin typeface="Arial"/>
                <a:cs typeface="Arial"/>
              </a:rPr>
              <a:t>how does this approach work with global MODIS data?</a:t>
            </a:r>
            <a:endParaRPr lang="en-US" sz="1600" b="1" i="1" dirty="0">
              <a:latin typeface="Arial"/>
              <a:cs typeface="Arial"/>
            </a:endParaRPr>
          </a:p>
          <a:p>
            <a:endParaRPr lang="en-US" sz="1600" dirty="0">
              <a:latin typeface="Arial"/>
              <a:cs typeface="Arial"/>
            </a:endParaRPr>
          </a:p>
        </p:txBody>
      </p:sp>
      <p:sp>
        <p:nvSpPr>
          <p:cNvPr id="5" name="TextBox 3"/>
          <p:cNvSpPr txBox="1">
            <a:spLocks noChangeArrowheads="1"/>
          </p:cNvSpPr>
          <p:nvPr/>
        </p:nvSpPr>
        <p:spPr bwMode="auto">
          <a:xfrm>
            <a:off x="1066800" y="224135"/>
            <a:ext cx="693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algn="ctr" eaLnBrk="1" hangingPunct="1"/>
            <a:r>
              <a:rPr lang="en-US" dirty="0" smtClean="0">
                <a:latin typeface="Arial"/>
                <a:cs typeface="Arial"/>
              </a:rPr>
              <a:t>About the statistical construction approach</a:t>
            </a:r>
            <a:endParaRPr lang="en-US" dirty="0">
              <a:latin typeface="Arial"/>
              <a:cs typeface="Arial"/>
            </a:endParaRPr>
          </a:p>
        </p:txBody>
      </p:sp>
    </p:spTree>
    <p:extLst>
      <p:ext uri="{BB962C8B-B14F-4D97-AF65-F5344CB8AC3E}">
        <p14:creationId xmlns:p14="http://schemas.microsoft.com/office/powerpoint/2010/main" val="314549613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ytime_alldata.png"/>
          <p:cNvPicPr>
            <a:picLocks noChangeAspect="1"/>
          </p:cNvPicPr>
          <p:nvPr/>
        </p:nvPicPr>
        <p:blipFill rotWithShape="1">
          <a:blip r:embed="rId2" cstate="screen">
            <a:extLst>
              <a:ext uri="{28A0092B-C50C-407E-A947-70E740481C1C}">
                <a14:useLocalDpi xmlns:a14="http://schemas.microsoft.com/office/drawing/2010/main"/>
              </a:ext>
            </a:extLst>
          </a:blip>
          <a:srcRect l="8727" r="5468"/>
          <a:stretch/>
        </p:blipFill>
        <p:spPr>
          <a:xfrm>
            <a:off x="254001" y="1346200"/>
            <a:ext cx="8677456" cy="4597400"/>
          </a:xfrm>
          <a:prstGeom prst="rect">
            <a:avLst/>
          </a:prstGeom>
        </p:spPr>
      </p:pic>
      <p:sp>
        <p:nvSpPr>
          <p:cNvPr id="3" name="TextBox 2"/>
          <p:cNvSpPr txBox="1"/>
          <p:nvPr/>
        </p:nvSpPr>
        <p:spPr>
          <a:xfrm>
            <a:off x="1684509" y="228600"/>
            <a:ext cx="6113147" cy="1015663"/>
          </a:xfrm>
          <a:prstGeom prst="rect">
            <a:avLst/>
          </a:prstGeom>
          <a:noFill/>
        </p:spPr>
        <p:txBody>
          <a:bodyPr wrap="none" rtlCol="0">
            <a:spAutoFit/>
          </a:bodyPr>
          <a:lstStyle/>
          <a:p>
            <a:pPr algn="ctr"/>
            <a:r>
              <a:rPr lang="en-US" sz="2000" dirty="0" smtClean="0">
                <a:latin typeface="Calibri"/>
                <a:cs typeface="Calibri"/>
              </a:rPr>
              <a:t>Daytime for April 17, 2015</a:t>
            </a:r>
          </a:p>
          <a:p>
            <a:pPr algn="ctr"/>
            <a:r>
              <a:rPr lang="en-US" sz="2000" dirty="0" smtClean="0">
                <a:latin typeface="Calibri"/>
                <a:cs typeface="Calibri"/>
              </a:rPr>
              <a:t>(Real-Constructed) </a:t>
            </a:r>
            <a:r>
              <a:rPr lang="en-US" sz="2000" dirty="0" smtClean="0">
                <a:latin typeface="Calibri"/>
                <a:cs typeface="Calibri"/>
              </a:rPr>
              <a:t>MODIS 13.3-µm Radiance </a:t>
            </a:r>
            <a:r>
              <a:rPr lang="en-US" sz="2000" dirty="0" smtClean="0">
                <a:latin typeface="Calibri"/>
                <a:cs typeface="Calibri"/>
              </a:rPr>
              <a:t>Differences</a:t>
            </a:r>
          </a:p>
          <a:p>
            <a:pPr algn="ctr"/>
            <a:r>
              <a:rPr lang="en-US" sz="2000" dirty="0" smtClean="0">
                <a:latin typeface="Calibri"/>
                <a:cs typeface="Calibri"/>
              </a:rPr>
              <a:t>Over all Scan Angles</a:t>
            </a:r>
            <a:endParaRPr lang="en-US" sz="2000" dirty="0">
              <a:latin typeface="Calibri"/>
              <a:cs typeface="Calibri"/>
            </a:endParaRPr>
          </a:p>
        </p:txBody>
      </p:sp>
    </p:spTree>
    <p:extLst>
      <p:ext uri="{BB962C8B-B14F-4D97-AF65-F5344CB8AC3E}">
        <p14:creationId xmlns:p14="http://schemas.microsoft.com/office/powerpoint/2010/main" val="26543158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ytime_LimitedScan58.png"/>
          <p:cNvPicPr>
            <a:picLocks noChangeAspect="1"/>
          </p:cNvPicPr>
          <p:nvPr/>
        </p:nvPicPr>
        <p:blipFill rotWithShape="1">
          <a:blip r:embed="rId2" cstate="screen">
            <a:extLst>
              <a:ext uri="{28A0092B-C50C-407E-A947-70E740481C1C}">
                <a14:useLocalDpi xmlns:a14="http://schemas.microsoft.com/office/drawing/2010/main"/>
              </a:ext>
            </a:extLst>
          </a:blip>
          <a:srcRect l="8893" r="5469"/>
          <a:stretch/>
        </p:blipFill>
        <p:spPr>
          <a:xfrm>
            <a:off x="269875" y="1346200"/>
            <a:ext cx="8660708" cy="4597400"/>
          </a:xfrm>
          <a:prstGeom prst="rect">
            <a:avLst/>
          </a:prstGeom>
        </p:spPr>
      </p:pic>
      <p:sp>
        <p:nvSpPr>
          <p:cNvPr id="5" name="TextBox 4"/>
          <p:cNvSpPr txBox="1"/>
          <p:nvPr/>
        </p:nvSpPr>
        <p:spPr>
          <a:xfrm>
            <a:off x="1684508" y="228600"/>
            <a:ext cx="6113147" cy="1015663"/>
          </a:xfrm>
          <a:prstGeom prst="rect">
            <a:avLst/>
          </a:prstGeom>
          <a:noFill/>
        </p:spPr>
        <p:txBody>
          <a:bodyPr wrap="none" rtlCol="0">
            <a:spAutoFit/>
          </a:bodyPr>
          <a:lstStyle/>
          <a:p>
            <a:pPr algn="ctr"/>
            <a:r>
              <a:rPr lang="en-US" sz="2000" dirty="0" smtClean="0">
                <a:latin typeface="Calibri"/>
                <a:cs typeface="Calibri"/>
              </a:rPr>
              <a:t>Daytime for April 17, 2015</a:t>
            </a:r>
          </a:p>
          <a:p>
            <a:pPr algn="ctr"/>
            <a:r>
              <a:rPr lang="en-US" sz="2000" dirty="0" smtClean="0">
                <a:latin typeface="Calibri"/>
                <a:cs typeface="Calibri"/>
              </a:rPr>
              <a:t>(Real-Constructed) </a:t>
            </a:r>
            <a:r>
              <a:rPr lang="en-US" sz="2000" dirty="0">
                <a:latin typeface="Calibri"/>
                <a:cs typeface="Calibri"/>
              </a:rPr>
              <a:t>MODIS 13.3-µm Radiance </a:t>
            </a:r>
            <a:r>
              <a:rPr lang="en-US" sz="2000" dirty="0" smtClean="0">
                <a:latin typeface="Calibri"/>
                <a:cs typeface="Calibri"/>
              </a:rPr>
              <a:t>Differences</a:t>
            </a:r>
          </a:p>
          <a:p>
            <a:pPr algn="ctr"/>
            <a:r>
              <a:rPr lang="en-US" sz="2000" dirty="0" smtClean="0">
                <a:latin typeface="Calibri"/>
                <a:cs typeface="Calibri"/>
              </a:rPr>
              <a:t>Swath limited to Sensor Zenith Angle ≤ 58˚ </a:t>
            </a:r>
            <a:endParaRPr lang="en-US" sz="2000" dirty="0">
              <a:latin typeface="Calibri"/>
              <a:cs typeface="Calibri"/>
            </a:endParaRPr>
          </a:p>
        </p:txBody>
      </p:sp>
    </p:spTree>
    <p:extLst>
      <p:ext uri="{BB962C8B-B14F-4D97-AF65-F5344CB8AC3E}">
        <p14:creationId xmlns:p14="http://schemas.microsoft.com/office/powerpoint/2010/main" val="8947002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9"/>
            <a:ext cx="8229600" cy="639762"/>
          </a:xfrm>
          <a:prstGeom prst="rect">
            <a:avLst/>
          </a:prstGeom>
        </p:spPr>
        <p:txBody>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New Roman" charset="0"/>
              </a:defRPr>
            </a:lvl1pPr>
            <a:lvl2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2pPr>
            <a:lvl3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3pPr>
            <a:lvl4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4pPr>
            <a:lvl5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5pPr>
            <a:lvl6pPr marL="4968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6pPr>
            <a:lvl7pPr marL="9540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7pPr>
            <a:lvl8pPr marL="14112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8pPr>
            <a:lvl9pPr marL="18684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9pPr>
          </a:lstStyle>
          <a:p>
            <a:r>
              <a:rPr lang="en-US" sz="2400" dirty="0" smtClean="0">
                <a:latin typeface="Helvetica"/>
                <a:cs typeface="Helvetica"/>
              </a:rPr>
              <a:t>MODIS C6 High-cloud-only Heights for March 29, 2013</a:t>
            </a:r>
            <a:endParaRPr lang="en-US" sz="2400" dirty="0">
              <a:latin typeface="Helvetica"/>
              <a:cs typeface="Helvetica"/>
            </a:endParaRPr>
          </a:p>
        </p:txBody>
      </p:sp>
      <p:pic>
        <p:nvPicPr>
          <p:cNvPr id="6" name="Picture 5" descr="Aqua_Cloud_Top_Height_afternoon_20130329_aqua_daily-time-gridded.png"/>
          <p:cNvPicPr>
            <a:picLocks noChangeAspect="1"/>
          </p:cNvPicPr>
          <p:nvPr/>
        </p:nvPicPr>
        <p:blipFill rotWithShape="1">
          <a:blip r:embed="rId2">
            <a:extLst>
              <a:ext uri="{28A0092B-C50C-407E-A947-70E740481C1C}">
                <a14:useLocalDpi xmlns:a14="http://schemas.microsoft.com/office/drawing/2010/main" val="0"/>
              </a:ext>
            </a:extLst>
          </a:blip>
          <a:srcRect t="8682" b="86"/>
          <a:stretch/>
        </p:blipFill>
        <p:spPr>
          <a:xfrm>
            <a:off x="0" y="889001"/>
            <a:ext cx="9144000" cy="5604932"/>
          </a:xfrm>
          <a:prstGeom prst="rect">
            <a:avLst/>
          </a:prstGeom>
        </p:spPr>
      </p:pic>
      <p:sp>
        <p:nvSpPr>
          <p:cNvPr id="8" name="TextBox 7"/>
          <p:cNvSpPr txBox="1"/>
          <p:nvPr/>
        </p:nvSpPr>
        <p:spPr>
          <a:xfrm>
            <a:off x="4114800" y="6031468"/>
            <a:ext cx="889987" cy="369332"/>
          </a:xfrm>
          <a:prstGeom prst="rect">
            <a:avLst/>
          </a:prstGeom>
          <a:noFill/>
        </p:spPr>
        <p:txBody>
          <a:bodyPr wrap="none" rtlCol="0">
            <a:spAutoFit/>
          </a:bodyPr>
          <a:lstStyle/>
          <a:p>
            <a:r>
              <a:rPr lang="en-US" sz="1800" dirty="0" smtClean="0">
                <a:latin typeface="Helvetica"/>
                <a:cs typeface="Helvetica"/>
              </a:rPr>
              <a:t>Meters</a:t>
            </a:r>
            <a:endParaRPr lang="en-US" sz="1800" dirty="0">
              <a:latin typeface="Helvetica"/>
              <a:cs typeface="Helvetica"/>
            </a:endParaRPr>
          </a:p>
        </p:txBody>
      </p:sp>
    </p:spTree>
    <p:extLst>
      <p:ext uri="{BB962C8B-B14F-4D97-AF65-F5344CB8AC3E}">
        <p14:creationId xmlns:p14="http://schemas.microsoft.com/office/powerpoint/2010/main" val="37250716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762000"/>
          </a:xfrm>
          <a:prstGeom prst="rect">
            <a:avLst/>
          </a:prstGeom>
        </p:spPr>
        <p:txBody>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New Roman" charset="0"/>
              </a:defRPr>
            </a:lvl1pPr>
            <a:lvl2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2pPr>
            <a:lvl3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3pPr>
            <a:lvl4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4pPr>
            <a:lvl5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5pPr>
            <a:lvl6pPr marL="4968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6pPr>
            <a:lvl7pPr marL="9540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7pPr>
            <a:lvl8pPr marL="14112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8pPr>
            <a:lvl9pPr marL="18684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9pPr>
          </a:lstStyle>
          <a:p>
            <a:r>
              <a:rPr lang="en-US" sz="2400" dirty="0" smtClean="0">
                <a:latin typeface="Helvetica"/>
                <a:cs typeface="Helvetica"/>
              </a:rPr>
              <a:t>ACHA applied to MODIS</a:t>
            </a:r>
          </a:p>
          <a:p>
            <a:r>
              <a:rPr lang="en-US" sz="2400" dirty="0" smtClean="0">
                <a:latin typeface="Helvetica"/>
                <a:cs typeface="Helvetica"/>
              </a:rPr>
              <a:t>OE b</a:t>
            </a:r>
            <a:r>
              <a:rPr lang="en-US" sz="2400" dirty="0" smtClean="0">
                <a:latin typeface="Helvetica"/>
                <a:cs typeface="Helvetica"/>
              </a:rPr>
              <a:t>ased on 11/12/13.3-µm bands</a:t>
            </a:r>
            <a:endParaRPr lang="en-US" sz="2400" dirty="0">
              <a:latin typeface="Helvetica"/>
              <a:cs typeface="Helvetica"/>
            </a:endParaRPr>
          </a:p>
        </p:txBody>
      </p:sp>
      <p:pic>
        <p:nvPicPr>
          <p:cNvPr id="4" name="Picture 3" descr="ACHA_3channel_Aqua_Cloud_Top_Height_afternoon_20130329_aqua_daily-time-gridded.png"/>
          <p:cNvPicPr>
            <a:picLocks noChangeAspect="1"/>
          </p:cNvPicPr>
          <p:nvPr/>
        </p:nvPicPr>
        <p:blipFill rotWithShape="1">
          <a:blip r:embed="rId2">
            <a:extLst>
              <a:ext uri="{28A0092B-C50C-407E-A947-70E740481C1C}">
                <a14:useLocalDpi xmlns:a14="http://schemas.microsoft.com/office/drawing/2010/main" val="0"/>
              </a:ext>
            </a:extLst>
          </a:blip>
          <a:srcRect t="8811"/>
          <a:stretch/>
        </p:blipFill>
        <p:spPr>
          <a:xfrm>
            <a:off x="0" y="896938"/>
            <a:ext cx="9144000" cy="5602287"/>
          </a:xfrm>
          <a:prstGeom prst="rect">
            <a:avLst/>
          </a:prstGeom>
        </p:spPr>
      </p:pic>
      <p:sp>
        <p:nvSpPr>
          <p:cNvPr id="9" name="TextBox 8"/>
          <p:cNvSpPr txBox="1"/>
          <p:nvPr/>
        </p:nvSpPr>
        <p:spPr>
          <a:xfrm>
            <a:off x="4114800" y="6031468"/>
            <a:ext cx="889987" cy="369332"/>
          </a:xfrm>
          <a:prstGeom prst="rect">
            <a:avLst/>
          </a:prstGeom>
          <a:noFill/>
        </p:spPr>
        <p:txBody>
          <a:bodyPr wrap="none" rtlCol="0">
            <a:spAutoFit/>
          </a:bodyPr>
          <a:lstStyle/>
          <a:p>
            <a:r>
              <a:rPr lang="en-US" sz="1800" dirty="0" smtClean="0">
                <a:latin typeface="Helvetica"/>
                <a:cs typeface="Helvetica"/>
              </a:rPr>
              <a:t>Meters</a:t>
            </a:r>
            <a:endParaRPr lang="en-US" sz="1800" dirty="0">
              <a:latin typeface="Helvetica"/>
              <a:cs typeface="Helvetica"/>
            </a:endParaRPr>
          </a:p>
        </p:txBody>
      </p:sp>
    </p:spTree>
    <p:extLst>
      <p:ext uri="{BB962C8B-B14F-4D97-AF65-F5344CB8AC3E}">
        <p14:creationId xmlns:p14="http://schemas.microsoft.com/office/powerpoint/2010/main" val="5471993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0"/>
            <a:ext cx="8229600" cy="639762"/>
          </a:xfrm>
          <a:prstGeom prst="rect">
            <a:avLst/>
          </a:prstGeom>
        </p:spPr>
        <p:txBody>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New Roman" charset="0"/>
              </a:defRPr>
            </a:lvl1pPr>
            <a:lvl2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2pPr>
            <a:lvl3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3pPr>
            <a:lvl4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4pPr>
            <a:lvl5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5pPr>
            <a:lvl6pPr marL="4968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6pPr>
            <a:lvl7pPr marL="9540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7pPr>
            <a:lvl8pPr marL="14112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8pPr>
            <a:lvl9pPr marL="18684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9pPr>
          </a:lstStyle>
          <a:p>
            <a:r>
              <a:rPr lang="en-US" sz="2400" dirty="0">
                <a:latin typeface="Helvetica"/>
                <a:cs typeface="Helvetica"/>
              </a:rPr>
              <a:t>ACHA applied to MODIS</a:t>
            </a:r>
          </a:p>
          <a:p>
            <a:r>
              <a:rPr lang="en-US" sz="2400" dirty="0">
                <a:latin typeface="Helvetica"/>
                <a:cs typeface="Helvetica"/>
              </a:rPr>
              <a:t>OE based on </a:t>
            </a:r>
            <a:r>
              <a:rPr lang="en-US" sz="2400" dirty="0" smtClean="0">
                <a:latin typeface="Helvetica"/>
                <a:cs typeface="Helvetica"/>
              </a:rPr>
              <a:t>11 &amp;12-</a:t>
            </a:r>
            <a:r>
              <a:rPr lang="en-US" sz="2400" dirty="0">
                <a:latin typeface="Helvetica"/>
                <a:cs typeface="Helvetica"/>
              </a:rPr>
              <a:t>µm bands</a:t>
            </a:r>
            <a:endParaRPr lang="en-US" sz="2400" dirty="0">
              <a:latin typeface="Helvetica"/>
              <a:cs typeface="Helvetica"/>
            </a:endParaRPr>
          </a:p>
        </p:txBody>
      </p:sp>
      <p:pic>
        <p:nvPicPr>
          <p:cNvPr id="2" name="Picture 1" descr="ACHA_splitwindow_Aqua_Cloud_Top_Height_afternoon_20130329_aqua_daily-time-gridded.png"/>
          <p:cNvPicPr>
            <a:picLocks noChangeAspect="1"/>
          </p:cNvPicPr>
          <p:nvPr/>
        </p:nvPicPr>
        <p:blipFill rotWithShape="1">
          <a:blip r:embed="rId3">
            <a:extLst>
              <a:ext uri="{28A0092B-C50C-407E-A947-70E740481C1C}">
                <a14:useLocalDpi xmlns:a14="http://schemas.microsoft.com/office/drawing/2010/main" val="0"/>
              </a:ext>
            </a:extLst>
          </a:blip>
          <a:srcRect t="8682"/>
          <a:stretch/>
        </p:blipFill>
        <p:spPr>
          <a:xfrm>
            <a:off x="0" y="889000"/>
            <a:ext cx="9144000" cy="5610225"/>
          </a:xfrm>
          <a:prstGeom prst="rect">
            <a:avLst/>
          </a:prstGeom>
        </p:spPr>
      </p:pic>
      <p:sp>
        <p:nvSpPr>
          <p:cNvPr id="7" name="TextBox 6"/>
          <p:cNvSpPr txBox="1"/>
          <p:nvPr/>
        </p:nvSpPr>
        <p:spPr>
          <a:xfrm>
            <a:off x="4114800" y="6031468"/>
            <a:ext cx="889987" cy="369332"/>
          </a:xfrm>
          <a:prstGeom prst="rect">
            <a:avLst/>
          </a:prstGeom>
          <a:noFill/>
        </p:spPr>
        <p:txBody>
          <a:bodyPr wrap="none" rtlCol="0">
            <a:spAutoFit/>
          </a:bodyPr>
          <a:lstStyle/>
          <a:p>
            <a:r>
              <a:rPr lang="en-US" sz="1800" dirty="0" smtClean="0">
                <a:latin typeface="Helvetica"/>
                <a:cs typeface="Helvetica"/>
              </a:rPr>
              <a:t>Meters</a:t>
            </a:r>
            <a:endParaRPr lang="en-US" sz="1800" dirty="0">
              <a:latin typeface="Helvetica"/>
              <a:cs typeface="Helvetica"/>
            </a:endParaRPr>
          </a:p>
        </p:txBody>
      </p:sp>
    </p:spTree>
    <p:extLst>
      <p:ext uri="{BB962C8B-B14F-4D97-AF65-F5344CB8AC3E}">
        <p14:creationId xmlns:p14="http://schemas.microsoft.com/office/powerpoint/2010/main" val="32619918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IRS_SplitWindow_cld_height_acha_afternoon-time_h in 20130329_snpp_daily-time-gridded.png"/>
          <p:cNvPicPr>
            <a:picLocks noChangeAspect="1"/>
          </p:cNvPicPr>
          <p:nvPr/>
        </p:nvPicPr>
        <p:blipFill rotWithShape="1">
          <a:blip r:embed="rId2">
            <a:extLst>
              <a:ext uri="{28A0092B-C50C-407E-A947-70E740481C1C}">
                <a14:useLocalDpi xmlns:a14="http://schemas.microsoft.com/office/drawing/2010/main" val="0"/>
              </a:ext>
            </a:extLst>
          </a:blip>
          <a:srcRect t="8958"/>
          <a:stretch/>
        </p:blipFill>
        <p:spPr>
          <a:xfrm>
            <a:off x="0" y="905933"/>
            <a:ext cx="9144000" cy="5593292"/>
          </a:xfrm>
          <a:prstGeom prst="rect">
            <a:avLst/>
          </a:prstGeom>
        </p:spPr>
      </p:pic>
      <p:sp>
        <p:nvSpPr>
          <p:cNvPr id="8" name="TextBox 7"/>
          <p:cNvSpPr txBox="1"/>
          <p:nvPr/>
        </p:nvSpPr>
        <p:spPr>
          <a:xfrm>
            <a:off x="4114800" y="6031468"/>
            <a:ext cx="889987" cy="369332"/>
          </a:xfrm>
          <a:prstGeom prst="rect">
            <a:avLst/>
          </a:prstGeom>
          <a:noFill/>
        </p:spPr>
        <p:txBody>
          <a:bodyPr wrap="none" rtlCol="0">
            <a:spAutoFit/>
          </a:bodyPr>
          <a:lstStyle/>
          <a:p>
            <a:r>
              <a:rPr lang="en-US" sz="1800" dirty="0" smtClean="0">
                <a:latin typeface="Helvetica"/>
                <a:cs typeface="Helvetica"/>
              </a:rPr>
              <a:t>Meters</a:t>
            </a:r>
            <a:endParaRPr lang="en-US" sz="1800" dirty="0">
              <a:latin typeface="Helvetica"/>
              <a:cs typeface="Helvetica"/>
            </a:endParaRPr>
          </a:p>
        </p:txBody>
      </p:sp>
      <p:sp>
        <p:nvSpPr>
          <p:cNvPr id="7" name="Title 1"/>
          <p:cNvSpPr txBox="1">
            <a:spLocks/>
          </p:cNvSpPr>
          <p:nvPr/>
        </p:nvSpPr>
        <p:spPr>
          <a:xfrm>
            <a:off x="457200" y="0"/>
            <a:ext cx="8229600" cy="639762"/>
          </a:xfrm>
          <a:prstGeom prst="rect">
            <a:avLst/>
          </a:prstGeom>
        </p:spPr>
        <p:txBody>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New Roman" charset="0"/>
              </a:defRPr>
            </a:lvl1pPr>
            <a:lvl2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2pPr>
            <a:lvl3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3pPr>
            <a:lvl4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4pPr>
            <a:lvl5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5pPr>
            <a:lvl6pPr marL="4968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6pPr>
            <a:lvl7pPr marL="9540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7pPr>
            <a:lvl8pPr marL="14112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8pPr>
            <a:lvl9pPr marL="18684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9pPr>
          </a:lstStyle>
          <a:p>
            <a:r>
              <a:rPr lang="en-US" sz="2400" dirty="0">
                <a:latin typeface="Helvetica"/>
                <a:cs typeface="Helvetica"/>
              </a:rPr>
              <a:t>ACHA applied to </a:t>
            </a:r>
            <a:r>
              <a:rPr lang="en-US" sz="2400" dirty="0" smtClean="0">
                <a:latin typeface="Helvetica"/>
                <a:cs typeface="Helvetica"/>
              </a:rPr>
              <a:t>VIIRS</a:t>
            </a:r>
            <a:endParaRPr lang="en-US" sz="2400" dirty="0">
              <a:latin typeface="Helvetica"/>
              <a:cs typeface="Helvetica"/>
            </a:endParaRPr>
          </a:p>
          <a:p>
            <a:r>
              <a:rPr lang="en-US" sz="2400" dirty="0">
                <a:latin typeface="Helvetica"/>
                <a:cs typeface="Helvetica"/>
              </a:rPr>
              <a:t>OE based on </a:t>
            </a:r>
            <a:r>
              <a:rPr lang="en-US" sz="2400" dirty="0" smtClean="0">
                <a:latin typeface="Helvetica"/>
                <a:cs typeface="Helvetica"/>
              </a:rPr>
              <a:t>11 &amp;12-</a:t>
            </a:r>
            <a:r>
              <a:rPr lang="en-US" sz="2400" dirty="0">
                <a:latin typeface="Helvetica"/>
                <a:cs typeface="Helvetica"/>
              </a:rPr>
              <a:t>µm bands</a:t>
            </a:r>
            <a:endParaRPr lang="en-US" sz="2400" dirty="0">
              <a:latin typeface="Helvetica"/>
              <a:cs typeface="Helvetica"/>
            </a:endParaRPr>
          </a:p>
        </p:txBody>
      </p:sp>
    </p:spTree>
    <p:extLst>
      <p:ext uri="{BB962C8B-B14F-4D97-AF65-F5344CB8AC3E}">
        <p14:creationId xmlns:p14="http://schemas.microsoft.com/office/powerpoint/2010/main" val="3281386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ggregate_VIIRS_cld_height_acha_afternoon-time_h in 20130329_snpp_daily-time-gridded.png"/>
          <p:cNvPicPr>
            <a:picLocks noChangeAspect="1"/>
          </p:cNvPicPr>
          <p:nvPr/>
        </p:nvPicPr>
        <p:blipFill rotWithShape="1">
          <a:blip r:embed="rId2">
            <a:extLst>
              <a:ext uri="{28A0092B-C50C-407E-A947-70E740481C1C}">
                <a14:useLocalDpi xmlns:a14="http://schemas.microsoft.com/office/drawing/2010/main" val="0"/>
              </a:ext>
            </a:extLst>
          </a:blip>
          <a:srcRect t="8820"/>
          <a:stretch/>
        </p:blipFill>
        <p:spPr>
          <a:xfrm>
            <a:off x="0" y="897467"/>
            <a:ext cx="9144000" cy="5601758"/>
          </a:xfrm>
          <a:prstGeom prst="rect">
            <a:avLst/>
          </a:prstGeom>
        </p:spPr>
      </p:pic>
      <p:sp>
        <p:nvSpPr>
          <p:cNvPr id="7" name="TextBox 6"/>
          <p:cNvSpPr txBox="1"/>
          <p:nvPr/>
        </p:nvSpPr>
        <p:spPr>
          <a:xfrm>
            <a:off x="4114800" y="6031468"/>
            <a:ext cx="889987" cy="369332"/>
          </a:xfrm>
          <a:prstGeom prst="rect">
            <a:avLst/>
          </a:prstGeom>
          <a:noFill/>
        </p:spPr>
        <p:txBody>
          <a:bodyPr wrap="none" rtlCol="0">
            <a:spAutoFit/>
          </a:bodyPr>
          <a:lstStyle/>
          <a:p>
            <a:r>
              <a:rPr lang="en-US" sz="1800" dirty="0" smtClean="0">
                <a:latin typeface="Helvetica"/>
                <a:cs typeface="Helvetica"/>
              </a:rPr>
              <a:t>Meters</a:t>
            </a:r>
            <a:endParaRPr lang="en-US" sz="1800" dirty="0">
              <a:latin typeface="Helvetica"/>
              <a:cs typeface="Helvetica"/>
            </a:endParaRPr>
          </a:p>
        </p:txBody>
      </p:sp>
      <p:sp>
        <p:nvSpPr>
          <p:cNvPr id="8" name="Title 1"/>
          <p:cNvSpPr txBox="1">
            <a:spLocks/>
          </p:cNvSpPr>
          <p:nvPr/>
        </p:nvSpPr>
        <p:spPr>
          <a:xfrm>
            <a:off x="457200" y="76200"/>
            <a:ext cx="8229600" cy="762000"/>
          </a:xfrm>
          <a:prstGeom prst="rect">
            <a:avLst/>
          </a:prstGeom>
        </p:spPr>
        <p:txBody>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New Roman" charset="0"/>
              </a:defRPr>
            </a:lvl1pPr>
            <a:lvl2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2pPr>
            <a:lvl3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3pPr>
            <a:lvl4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4pPr>
            <a:lvl5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5pPr>
            <a:lvl6pPr marL="4968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6pPr>
            <a:lvl7pPr marL="9540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7pPr>
            <a:lvl8pPr marL="14112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8pPr>
            <a:lvl9pPr marL="18684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9pPr>
          </a:lstStyle>
          <a:p>
            <a:r>
              <a:rPr lang="en-US" sz="2400" dirty="0" smtClean="0">
                <a:latin typeface="Helvetica"/>
                <a:cs typeface="Helvetica"/>
              </a:rPr>
              <a:t>ACHA applied to VIIRS</a:t>
            </a:r>
          </a:p>
          <a:p>
            <a:r>
              <a:rPr lang="en-US" sz="2000" dirty="0" smtClean="0">
                <a:latin typeface="Helvetica"/>
                <a:cs typeface="Helvetica"/>
              </a:rPr>
              <a:t>OE b</a:t>
            </a:r>
            <a:r>
              <a:rPr lang="en-US" sz="2000" dirty="0" smtClean="0">
                <a:latin typeface="Helvetica"/>
                <a:cs typeface="Helvetica"/>
              </a:rPr>
              <a:t>ased on 11/12/13.3-µm bands and Aggregate Ice Particle</a:t>
            </a:r>
            <a:endParaRPr lang="en-US" sz="2000" dirty="0">
              <a:latin typeface="Helvetica"/>
              <a:cs typeface="Helvetica"/>
            </a:endParaRPr>
          </a:p>
        </p:txBody>
      </p:sp>
    </p:spTree>
    <p:extLst>
      <p:ext uri="{BB962C8B-B14F-4D97-AF65-F5344CB8AC3E}">
        <p14:creationId xmlns:p14="http://schemas.microsoft.com/office/powerpoint/2010/main" val="13814792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p_Ice_Model_VIIRS_cld_height_acha_afternoon-time_h in 20130329_snpp_daily-time-gridded.png"/>
          <p:cNvPicPr>
            <a:picLocks noChangeAspect="1"/>
          </p:cNvPicPr>
          <p:nvPr/>
        </p:nvPicPr>
        <p:blipFill rotWithShape="1">
          <a:blip r:embed="rId2">
            <a:extLst>
              <a:ext uri="{28A0092B-C50C-407E-A947-70E740481C1C}">
                <a14:useLocalDpi xmlns:a14="http://schemas.microsoft.com/office/drawing/2010/main" val="0"/>
              </a:ext>
            </a:extLst>
          </a:blip>
          <a:srcRect t="8820"/>
          <a:stretch/>
        </p:blipFill>
        <p:spPr>
          <a:xfrm>
            <a:off x="0" y="897467"/>
            <a:ext cx="9144000" cy="5601758"/>
          </a:xfrm>
          <a:prstGeom prst="rect">
            <a:avLst/>
          </a:prstGeom>
        </p:spPr>
      </p:pic>
      <p:sp>
        <p:nvSpPr>
          <p:cNvPr id="8" name="TextBox 7"/>
          <p:cNvSpPr txBox="1"/>
          <p:nvPr/>
        </p:nvSpPr>
        <p:spPr>
          <a:xfrm>
            <a:off x="4114800" y="6031468"/>
            <a:ext cx="889987" cy="369332"/>
          </a:xfrm>
          <a:prstGeom prst="rect">
            <a:avLst/>
          </a:prstGeom>
          <a:noFill/>
        </p:spPr>
        <p:txBody>
          <a:bodyPr wrap="none" rtlCol="0">
            <a:spAutoFit/>
          </a:bodyPr>
          <a:lstStyle/>
          <a:p>
            <a:r>
              <a:rPr lang="en-US" sz="1800" dirty="0" smtClean="0">
                <a:latin typeface="Helvetica"/>
                <a:cs typeface="Helvetica"/>
              </a:rPr>
              <a:t>Meters</a:t>
            </a:r>
            <a:endParaRPr lang="en-US" sz="1800" dirty="0">
              <a:latin typeface="Helvetica"/>
              <a:cs typeface="Helvetica"/>
            </a:endParaRPr>
          </a:p>
        </p:txBody>
      </p:sp>
      <p:sp>
        <p:nvSpPr>
          <p:cNvPr id="5" name="Title 1"/>
          <p:cNvSpPr txBox="1">
            <a:spLocks/>
          </p:cNvSpPr>
          <p:nvPr/>
        </p:nvSpPr>
        <p:spPr>
          <a:xfrm>
            <a:off x="457200" y="76200"/>
            <a:ext cx="8229600" cy="762000"/>
          </a:xfrm>
          <a:prstGeom prst="rect">
            <a:avLst/>
          </a:prstGeom>
        </p:spPr>
        <p:txBody>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New Roman" charset="0"/>
              </a:defRPr>
            </a:lvl1pPr>
            <a:lvl2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2pPr>
            <a:lvl3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3pPr>
            <a:lvl4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4pPr>
            <a:lvl5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5pPr>
            <a:lvl6pPr marL="4968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6pPr>
            <a:lvl7pPr marL="9540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7pPr>
            <a:lvl8pPr marL="14112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8pPr>
            <a:lvl9pPr marL="18684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9pPr>
          </a:lstStyle>
          <a:p>
            <a:r>
              <a:rPr lang="en-US" sz="2400" dirty="0" smtClean="0">
                <a:latin typeface="Helvetica"/>
                <a:cs typeface="Helvetica"/>
              </a:rPr>
              <a:t>ACHA applied to VIIRS</a:t>
            </a:r>
          </a:p>
          <a:p>
            <a:r>
              <a:rPr lang="en-US" sz="2000" dirty="0" smtClean="0">
                <a:latin typeface="Helvetica"/>
                <a:cs typeface="Helvetica"/>
              </a:rPr>
              <a:t>OE b</a:t>
            </a:r>
            <a:r>
              <a:rPr lang="en-US" sz="2000" dirty="0" smtClean="0">
                <a:latin typeface="Helvetica"/>
                <a:cs typeface="Helvetica"/>
              </a:rPr>
              <a:t>ased on 11/12/13.3-µm bands and Empirical Ice Model</a:t>
            </a:r>
            <a:endParaRPr lang="en-US" sz="2000" dirty="0">
              <a:latin typeface="Helvetica"/>
              <a:cs typeface="Helvetica"/>
            </a:endParaRPr>
          </a:p>
        </p:txBody>
      </p:sp>
    </p:spTree>
    <p:extLst>
      <p:ext uri="{BB962C8B-B14F-4D97-AF65-F5344CB8AC3E}">
        <p14:creationId xmlns:p14="http://schemas.microsoft.com/office/powerpoint/2010/main" val="5739424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Box 3"/>
          <p:cNvSpPr txBox="1">
            <a:spLocks noChangeArrowheads="1"/>
          </p:cNvSpPr>
          <p:nvPr/>
        </p:nvSpPr>
        <p:spPr bwMode="auto">
          <a:xfrm>
            <a:off x="685800" y="228600"/>
            <a:ext cx="746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algn="ctr" eaLnBrk="1" hangingPunct="1"/>
            <a:r>
              <a:rPr lang="en-US" sz="2800" dirty="0" smtClean="0">
                <a:latin typeface="Gill Sans"/>
                <a:cs typeface="Gill Sans"/>
              </a:rPr>
              <a:t>The 1</a:t>
            </a:r>
            <a:r>
              <a:rPr lang="en-US" sz="2800" baseline="30000" dirty="0" smtClean="0">
                <a:latin typeface="Gill Sans"/>
                <a:cs typeface="Gill Sans"/>
              </a:rPr>
              <a:t>st</a:t>
            </a:r>
            <a:r>
              <a:rPr lang="en-US" sz="2800" dirty="0" smtClean="0">
                <a:latin typeface="Gill Sans"/>
                <a:cs typeface="Gill Sans"/>
              </a:rPr>
              <a:t> International Cloud Working Group</a:t>
            </a:r>
            <a:endParaRPr lang="en-US" sz="2800" dirty="0">
              <a:latin typeface="Gill Sans"/>
              <a:cs typeface="Gill Sans"/>
            </a:endParaRPr>
          </a:p>
        </p:txBody>
      </p:sp>
      <p:sp>
        <p:nvSpPr>
          <p:cNvPr id="174083" name="TextBox 4"/>
          <p:cNvSpPr txBox="1">
            <a:spLocks noChangeArrowheads="1"/>
          </p:cNvSpPr>
          <p:nvPr/>
        </p:nvSpPr>
        <p:spPr bwMode="auto">
          <a:xfrm>
            <a:off x="609600" y="914400"/>
            <a:ext cx="7848600" cy="527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a:lnSpc>
                <a:spcPct val="140000"/>
              </a:lnSpc>
            </a:pPr>
            <a:r>
              <a:rPr lang="en-US" i="1" dirty="0" smtClean="0">
                <a:latin typeface="Gill Sans"/>
                <a:cs typeface="Gill Sans"/>
              </a:rPr>
              <a:t>Hosted by Jerome </a:t>
            </a:r>
            <a:r>
              <a:rPr lang="en-US" i="1" dirty="0" err="1" smtClean="0">
                <a:latin typeface="Gill Sans"/>
                <a:cs typeface="Gill Sans"/>
              </a:rPr>
              <a:t>Riedi</a:t>
            </a:r>
            <a:r>
              <a:rPr lang="en-US" i="1" dirty="0" smtClean="0">
                <a:latin typeface="Gill Sans"/>
                <a:cs typeface="Gill Sans"/>
              </a:rPr>
              <a:t> </a:t>
            </a:r>
            <a:r>
              <a:rPr lang="en-US" i="1" dirty="0" smtClean="0">
                <a:latin typeface="Gill Sans"/>
                <a:cs typeface="Gill Sans"/>
              </a:rPr>
              <a:t>in Lille, </a:t>
            </a:r>
            <a:r>
              <a:rPr lang="en-US" i="1" dirty="0" smtClean="0">
                <a:latin typeface="Gill Sans"/>
                <a:cs typeface="Gill Sans"/>
              </a:rPr>
              <a:t>France in </a:t>
            </a:r>
            <a:r>
              <a:rPr lang="en-US" i="1" dirty="0" smtClean="0">
                <a:latin typeface="Gill Sans"/>
                <a:cs typeface="Gill Sans"/>
              </a:rPr>
              <a:t>May 2016</a:t>
            </a:r>
          </a:p>
          <a:p>
            <a:pPr>
              <a:lnSpc>
                <a:spcPct val="140000"/>
              </a:lnSpc>
            </a:pPr>
            <a:r>
              <a:rPr lang="en-US" b="1" i="1" dirty="0">
                <a:latin typeface="Arial"/>
                <a:cs typeface="Arial"/>
                <a:hlinkClick r:id="rId2"/>
              </a:rPr>
              <a:t>http://www-loa.univ-lille1.fr/workshops/</a:t>
            </a:r>
            <a:r>
              <a:rPr lang="en-US" b="1" i="1" dirty="0" smtClean="0">
                <a:latin typeface="Arial"/>
                <a:cs typeface="Arial"/>
                <a:hlinkClick r:id="rId2"/>
              </a:rPr>
              <a:t>ICWG2016</a:t>
            </a:r>
            <a:endParaRPr lang="en-US" sz="1800" i="1" dirty="0">
              <a:latin typeface="Gill Sans"/>
              <a:cs typeface="Gill Sans"/>
            </a:endParaRPr>
          </a:p>
          <a:p>
            <a:pPr>
              <a:lnSpc>
                <a:spcPct val="140000"/>
              </a:lnSpc>
            </a:pPr>
            <a:endParaRPr lang="en-US" sz="1400" i="1" dirty="0" smtClean="0">
              <a:latin typeface="Helvetica"/>
              <a:cs typeface="Helvetica"/>
            </a:endParaRPr>
          </a:p>
          <a:p>
            <a:pPr>
              <a:lnSpc>
                <a:spcPct val="140000"/>
              </a:lnSpc>
            </a:pPr>
            <a:r>
              <a:rPr lang="en-US" i="1" dirty="0" smtClean="0">
                <a:latin typeface="Helvetica"/>
                <a:cs typeface="Helvetica"/>
              </a:rPr>
              <a:t>Topical </a:t>
            </a:r>
            <a:r>
              <a:rPr lang="en-US" i="1" dirty="0" smtClean="0">
                <a:latin typeface="Helvetica"/>
                <a:cs typeface="Helvetica"/>
              </a:rPr>
              <a:t>Groups</a:t>
            </a:r>
          </a:p>
          <a:p>
            <a:pPr lvl="1"/>
            <a:endParaRPr lang="en-US" sz="1600" dirty="0" smtClean="0">
              <a:latin typeface="Helvetica"/>
              <a:cs typeface="Helvetica"/>
            </a:endParaRPr>
          </a:p>
          <a:p>
            <a:pPr marL="742950" lvl="1" indent="-285750">
              <a:buFont typeface="Arial"/>
              <a:buChar char="•"/>
            </a:pPr>
            <a:r>
              <a:rPr lang="en-US" sz="1600" dirty="0" smtClean="0">
                <a:latin typeface="Helvetica"/>
                <a:cs typeface="Helvetica"/>
              </a:rPr>
              <a:t>Severe weather &amp; </a:t>
            </a:r>
            <a:r>
              <a:rPr lang="en-US" sz="1600" dirty="0" err="1" smtClean="0">
                <a:latin typeface="Helvetica"/>
                <a:cs typeface="Helvetica"/>
              </a:rPr>
              <a:t>nowcasting</a:t>
            </a:r>
            <a:r>
              <a:rPr lang="en-US" sz="1600" dirty="0" smtClean="0">
                <a:latin typeface="Helvetica"/>
                <a:cs typeface="Helvetica"/>
              </a:rPr>
              <a:t> applications</a:t>
            </a:r>
          </a:p>
          <a:p>
            <a:pPr marL="742950" lvl="1" indent="-285750">
              <a:buFont typeface="Arial"/>
              <a:buChar char="•"/>
            </a:pPr>
            <a:r>
              <a:rPr lang="en-US" sz="1600" dirty="0" smtClean="0">
                <a:latin typeface="Helvetica"/>
                <a:cs typeface="Helvetica"/>
              </a:rPr>
              <a:t>Cloud and aerosol masking</a:t>
            </a:r>
          </a:p>
          <a:p>
            <a:pPr marL="742950" lvl="1" indent="-285750">
              <a:buFont typeface="Arial"/>
              <a:buChar char="•"/>
            </a:pPr>
            <a:r>
              <a:rPr lang="en-US" sz="1600" dirty="0" smtClean="0">
                <a:latin typeface="Helvetica"/>
                <a:cs typeface="Helvetica"/>
              </a:rPr>
              <a:t>Cloud models for remote sensing</a:t>
            </a:r>
          </a:p>
          <a:p>
            <a:pPr marL="742950" lvl="1" indent="-285750">
              <a:buFont typeface="Arial"/>
              <a:buChar char="•"/>
            </a:pPr>
            <a:r>
              <a:rPr lang="en-US" sz="1600" dirty="0">
                <a:latin typeface="Helvetica"/>
                <a:cs typeface="Helvetica"/>
              </a:rPr>
              <a:t>Assessment of cloud climate data records</a:t>
            </a:r>
          </a:p>
          <a:p>
            <a:pPr marL="742950" lvl="1" indent="-285750">
              <a:buFont typeface="Arial"/>
              <a:buChar char="•"/>
            </a:pPr>
            <a:r>
              <a:rPr lang="en-US" sz="1600" dirty="0">
                <a:latin typeface="Helvetica"/>
                <a:cs typeface="Helvetica"/>
              </a:rPr>
              <a:t>Retrieval </a:t>
            </a:r>
            <a:r>
              <a:rPr lang="en-US" sz="1600" dirty="0" smtClean="0">
                <a:latin typeface="Helvetica"/>
                <a:cs typeface="Helvetica"/>
              </a:rPr>
              <a:t>uncertainties</a:t>
            </a:r>
            <a:endParaRPr lang="en-US" sz="1600" dirty="0">
              <a:latin typeface="Helvetica"/>
              <a:cs typeface="Helvetica"/>
            </a:endParaRPr>
          </a:p>
          <a:p>
            <a:pPr marL="742950" lvl="1" indent="-285750">
              <a:buFont typeface="Arial"/>
              <a:buChar char="•"/>
            </a:pPr>
            <a:r>
              <a:rPr lang="en-US" sz="1600" dirty="0" err="1" smtClean="0">
                <a:latin typeface="Helvetica"/>
                <a:cs typeface="Helvetica"/>
              </a:rPr>
              <a:t>Intercomparison</a:t>
            </a:r>
            <a:r>
              <a:rPr lang="en-US" sz="1600" dirty="0" smtClean="0">
                <a:latin typeface="Helvetica"/>
                <a:cs typeface="Helvetica"/>
              </a:rPr>
              <a:t> </a:t>
            </a:r>
            <a:r>
              <a:rPr lang="en-US" sz="1600" dirty="0">
                <a:latin typeface="Helvetica"/>
                <a:cs typeface="Helvetica"/>
              </a:rPr>
              <a:t>of </a:t>
            </a:r>
            <a:r>
              <a:rPr lang="en-US" sz="1600" dirty="0" smtClean="0">
                <a:latin typeface="Helvetica"/>
                <a:cs typeface="Helvetica"/>
              </a:rPr>
              <a:t>Level</a:t>
            </a:r>
            <a:r>
              <a:rPr lang="en-US" sz="1600" dirty="0">
                <a:latin typeface="Helvetica"/>
                <a:cs typeface="Helvetica"/>
              </a:rPr>
              <a:t>-2 </a:t>
            </a:r>
            <a:r>
              <a:rPr lang="en-US" sz="1600" dirty="0">
                <a:latin typeface="Helvetica"/>
                <a:cs typeface="Helvetica"/>
              </a:rPr>
              <a:t>c</a:t>
            </a:r>
            <a:r>
              <a:rPr lang="en-US" sz="1600" dirty="0" smtClean="0">
                <a:latin typeface="Helvetica"/>
                <a:cs typeface="Helvetica"/>
              </a:rPr>
              <a:t>loud parameters</a:t>
            </a:r>
          </a:p>
          <a:p>
            <a:pPr marL="742950" lvl="1" indent="-285750">
              <a:buFont typeface="Arial"/>
              <a:buChar char="•"/>
            </a:pPr>
            <a:r>
              <a:rPr lang="en-US" sz="1600" dirty="0" smtClean="0">
                <a:latin typeface="Helvetica"/>
                <a:cs typeface="Helvetica"/>
              </a:rPr>
              <a:t>Critical contribution of spaceborne active sensors for validation</a:t>
            </a:r>
            <a:endParaRPr lang="en-US" sz="1600" dirty="0">
              <a:latin typeface="Helvetica"/>
              <a:cs typeface="Helvetica"/>
            </a:endParaRPr>
          </a:p>
          <a:p>
            <a:pPr>
              <a:lnSpc>
                <a:spcPct val="140000"/>
              </a:lnSpc>
            </a:pPr>
            <a:endParaRPr lang="en-US" sz="1600" dirty="0">
              <a:latin typeface="Helvetica"/>
              <a:cs typeface="Helvetica"/>
            </a:endParaRPr>
          </a:p>
          <a:p>
            <a:pPr>
              <a:lnSpc>
                <a:spcPct val="140000"/>
              </a:lnSpc>
            </a:pPr>
            <a:r>
              <a:rPr lang="en-US" sz="1600" dirty="0">
                <a:latin typeface="Helvetica"/>
                <a:cs typeface="Helvetica"/>
              </a:rPr>
              <a:t>Cloud parameter comparison effort is important and needs agency attention</a:t>
            </a:r>
          </a:p>
          <a:p>
            <a:pPr>
              <a:lnSpc>
                <a:spcPct val="140000"/>
              </a:lnSpc>
            </a:pPr>
            <a:endParaRPr lang="en-US" sz="1600" i="1" dirty="0" smtClean="0">
              <a:latin typeface="Helvetica"/>
              <a:cs typeface="Helvetica"/>
            </a:endParaRPr>
          </a:p>
          <a:p>
            <a:pPr>
              <a:lnSpc>
                <a:spcPct val="140000"/>
              </a:lnSpc>
            </a:pPr>
            <a:r>
              <a:rPr lang="en-US" sz="1600" b="1" i="1" dirty="0" smtClean="0">
                <a:latin typeface="Helvetica"/>
                <a:cs typeface="Helvetica"/>
              </a:rPr>
              <a:t>2</a:t>
            </a:r>
            <a:r>
              <a:rPr lang="en-US" sz="1600" b="1" i="1" baseline="30000" dirty="0" smtClean="0">
                <a:latin typeface="Helvetica"/>
                <a:cs typeface="Helvetica"/>
              </a:rPr>
              <a:t>nd</a:t>
            </a:r>
            <a:r>
              <a:rPr lang="en-US" sz="1600" b="1" i="1" dirty="0" smtClean="0">
                <a:latin typeface="Helvetica"/>
                <a:cs typeface="Helvetica"/>
              </a:rPr>
              <a:t> GEWEX cloud climatology assessment is being initiated</a:t>
            </a:r>
          </a:p>
        </p:txBody>
      </p:sp>
    </p:spTree>
    <p:extLst>
      <p:ext uri="{BB962C8B-B14F-4D97-AF65-F5344CB8AC3E}">
        <p14:creationId xmlns:p14="http://schemas.microsoft.com/office/powerpoint/2010/main" val="21195032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762000"/>
          </a:xfrm>
          <a:prstGeom prst="rect">
            <a:avLst/>
          </a:prstGeom>
        </p:spPr>
        <p:txBody>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New Roman" charset="0"/>
              </a:defRPr>
            </a:lvl1pPr>
            <a:lvl2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2pPr>
            <a:lvl3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3pPr>
            <a:lvl4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4pPr>
            <a:lvl5pPr marL="39688" indent="-39688"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5pPr>
            <a:lvl6pPr marL="4968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6pPr>
            <a:lvl7pPr marL="9540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7pPr>
            <a:lvl8pPr marL="14112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8pPr>
            <a:lvl9pPr marL="1868488"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9pPr>
          </a:lstStyle>
          <a:p>
            <a:r>
              <a:rPr lang="en-US" sz="2400" dirty="0" smtClean="0">
                <a:latin typeface="Helvetica"/>
                <a:cs typeface="Helvetica"/>
              </a:rPr>
              <a:t>ACHA applied to MODIS</a:t>
            </a:r>
          </a:p>
          <a:p>
            <a:r>
              <a:rPr lang="en-US" sz="2400" dirty="0" smtClean="0">
                <a:latin typeface="Helvetica"/>
                <a:cs typeface="Helvetica"/>
              </a:rPr>
              <a:t>OE b</a:t>
            </a:r>
            <a:r>
              <a:rPr lang="en-US" sz="2400" dirty="0" smtClean="0">
                <a:latin typeface="Helvetica"/>
                <a:cs typeface="Helvetica"/>
              </a:rPr>
              <a:t>ased on 11/12/13.3-µm bands</a:t>
            </a:r>
            <a:endParaRPr lang="en-US" sz="2400" dirty="0">
              <a:latin typeface="Helvetica"/>
              <a:cs typeface="Helvetica"/>
            </a:endParaRPr>
          </a:p>
        </p:txBody>
      </p:sp>
      <p:pic>
        <p:nvPicPr>
          <p:cNvPr id="4" name="Picture 3" descr="ACHA_3channel_Aqua_Cloud_Top_Height_afternoon_20130329_aqua_daily-time-gridded.png"/>
          <p:cNvPicPr>
            <a:picLocks noChangeAspect="1"/>
          </p:cNvPicPr>
          <p:nvPr/>
        </p:nvPicPr>
        <p:blipFill rotWithShape="1">
          <a:blip r:embed="rId2">
            <a:extLst>
              <a:ext uri="{28A0092B-C50C-407E-A947-70E740481C1C}">
                <a14:useLocalDpi xmlns:a14="http://schemas.microsoft.com/office/drawing/2010/main" val="0"/>
              </a:ext>
            </a:extLst>
          </a:blip>
          <a:srcRect t="8811"/>
          <a:stretch/>
        </p:blipFill>
        <p:spPr>
          <a:xfrm>
            <a:off x="0" y="896938"/>
            <a:ext cx="9144000" cy="5602287"/>
          </a:xfrm>
          <a:prstGeom prst="rect">
            <a:avLst/>
          </a:prstGeom>
        </p:spPr>
      </p:pic>
      <p:sp>
        <p:nvSpPr>
          <p:cNvPr id="9" name="TextBox 8"/>
          <p:cNvSpPr txBox="1"/>
          <p:nvPr/>
        </p:nvSpPr>
        <p:spPr>
          <a:xfrm>
            <a:off x="4114800" y="6031468"/>
            <a:ext cx="889987" cy="369332"/>
          </a:xfrm>
          <a:prstGeom prst="rect">
            <a:avLst/>
          </a:prstGeom>
          <a:noFill/>
        </p:spPr>
        <p:txBody>
          <a:bodyPr wrap="none" rtlCol="0">
            <a:spAutoFit/>
          </a:bodyPr>
          <a:lstStyle/>
          <a:p>
            <a:r>
              <a:rPr lang="en-US" sz="1800" dirty="0" smtClean="0">
                <a:latin typeface="Helvetica"/>
                <a:cs typeface="Helvetica"/>
              </a:rPr>
              <a:t>Meters</a:t>
            </a:r>
            <a:endParaRPr lang="en-US" sz="1800" dirty="0">
              <a:latin typeface="Helvetica"/>
              <a:cs typeface="Helvetica"/>
            </a:endParaRPr>
          </a:p>
        </p:txBody>
      </p:sp>
    </p:spTree>
    <p:extLst>
      <p:ext uri="{BB962C8B-B14F-4D97-AF65-F5344CB8AC3E}">
        <p14:creationId xmlns:p14="http://schemas.microsoft.com/office/powerpoint/2010/main" val="39284525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p:cNvSpPr>
          <p:nvPr/>
        </p:nvSpPr>
        <p:spPr bwMode="auto">
          <a:xfrm>
            <a:off x="3612931" y="228600"/>
            <a:ext cx="17184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a:r>
              <a:rPr lang="en-US" sz="2800" dirty="0" smtClean="0">
                <a:latin typeface="Gill Sans"/>
                <a:cs typeface="Gill Sans"/>
                <a:sym typeface="Comic Sans MS" charset="0"/>
              </a:rPr>
              <a:t>In summary</a:t>
            </a:r>
          </a:p>
        </p:txBody>
      </p:sp>
      <p:sp>
        <p:nvSpPr>
          <p:cNvPr id="2" name="TextBox 1"/>
          <p:cNvSpPr txBox="1"/>
          <p:nvPr/>
        </p:nvSpPr>
        <p:spPr>
          <a:xfrm>
            <a:off x="609600" y="838200"/>
            <a:ext cx="7696200" cy="5016758"/>
          </a:xfrm>
          <a:prstGeom prst="rect">
            <a:avLst/>
          </a:prstGeom>
          <a:noFill/>
        </p:spPr>
        <p:txBody>
          <a:bodyPr wrap="square" rtlCol="0">
            <a:spAutoFit/>
          </a:bodyPr>
          <a:lstStyle/>
          <a:p>
            <a:r>
              <a:rPr lang="en-US" sz="2000" dirty="0">
                <a:latin typeface="Gill Sans"/>
                <a:cs typeface="Gill Sans"/>
              </a:rPr>
              <a:t>Cloud product continuity assumes the ability to demonstrate that there is consistency over space and time in products from different sensors and teams…even between different versions by the same team.  Several issues in the cloud climate record are </a:t>
            </a:r>
            <a:r>
              <a:rPr lang="en-US" sz="2000" dirty="0" smtClean="0">
                <a:latin typeface="Gill Sans"/>
                <a:cs typeface="Gill Sans"/>
              </a:rPr>
              <a:t>highlighted </a:t>
            </a:r>
            <a:r>
              <a:rPr lang="en-US" sz="2000" dirty="0">
                <a:latin typeface="Gill Sans"/>
                <a:cs typeface="Gill Sans"/>
              </a:rPr>
              <a:t>by the </a:t>
            </a:r>
            <a:r>
              <a:rPr lang="en-US" sz="2000" dirty="0" smtClean="0">
                <a:latin typeface="Gill Sans"/>
                <a:cs typeface="Gill Sans"/>
              </a:rPr>
              <a:t>ICWG for mitigation.</a:t>
            </a:r>
            <a:endParaRPr lang="en-US" sz="2000" dirty="0">
              <a:latin typeface="Gill Sans"/>
              <a:cs typeface="Gill Sans"/>
            </a:endParaRPr>
          </a:p>
          <a:p>
            <a:endParaRPr lang="en-US" sz="2000" dirty="0" smtClean="0">
              <a:latin typeface="Gill Sans"/>
              <a:cs typeface="Gill Sans"/>
            </a:endParaRPr>
          </a:p>
          <a:p>
            <a:r>
              <a:rPr lang="en-US" sz="2000" dirty="0" smtClean="0">
                <a:latin typeface="Gill Sans"/>
                <a:cs typeface="Gill Sans"/>
              </a:rPr>
              <a:t>Our </a:t>
            </a:r>
            <a:r>
              <a:rPr lang="en-US" sz="2000" dirty="0" smtClean="0">
                <a:latin typeface="Gill Sans"/>
                <a:cs typeface="Gill Sans"/>
              </a:rPr>
              <a:t>approach fuses data </a:t>
            </a:r>
            <a:r>
              <a:rPr lang="en-US" sz="2000" dirty="0">
                <a:latin typeface="Gill Sans"/>
                <a:cs typeface="Gill Sans"/>
              </a:rPr>
              <a:t>from two sensors (imager + sounder</a:t>
            </a:r>
            <a:r>
              <a:rPr lang="en-US" sz="2000" dirty="0" smtClean="0">
                <a:latin typeface="Gill Sans"/>
                <a:cs typeface="Gill Sans"/>
              </a:rPr>
              <a:t>) to build a high spatial resolution 13.3-µm </a:t>
            </a:r>
            <a:r>
              <a:rPr lang="en-US" sz="2000" dirty="0" smtClean="0">
                <a:latin typeface="Gill Sans"/>
                <a:cs typeface="Gill Sans"/>
              </a:rPr>
              <a:t>band.</a:t>
            </a:r>
            <a:endParaRPr lang="en-US" sz="2000" dirty="0" smtClean="0">
              <a:latin typeface="Gill Sans"/>
              <a:cs typeface="Gill Sans"/>
            </a:endParaRPr>
          </a:p>
          <a:p>
            <a:endParaRPr lang="en-US" sz="2000" dirty="0">
              <a:latin typeface="Gill Sans"/>
              <a:cs typeface="Gill Sans"/>
            </a:endParaRPr>
          </a:p>
          <a:p>
            <a:r>
              <a:rPr lang="en-US" sz="2000" dirty="0" smtClean="0">
                <a:latin typeface="Gill Sans"/>
                <a:cs typeface="Gill Sans"/>
              </a:rPr>
              <a:t>There are differences between MODIS C6 (physical retrieval) and OE CTHs, and also between VIIRS OE and MODIS OE – time to roll up our shirtsleeves.</a:t>
            </a:r>
            <a:endParaRPr lang="en-US" sz="2000" dirty="0" smtClean="0">
              <a:latin typeface="Gill Sans"/>
              <a:cs typeface="Gill Sans"/>
            </a:endParaRPr>
          </a:p>
          <a:p>
            <a:endParaRPr lang="en-US" sz="2000" dirty="0">
              <a:latin typeface="Gill Sans"/>
              <a:cs typeface="Gill Sans"/>
            </a:endParaRPr>
          </a:p>
          <a:p>
            <a:r>
              <a:rPr lang="en-US" sz="2000" dirty="0" smtClean="0">
                <a:latin typeface="Gill Sans"/>
                <a:cs typeface="Gill Sans"/>
              </a:rPr>
              <a:t>Suggest applying eventual VIIRS OE approach to the MODIS Terra/Aqua record to arrive at a continuity CTH product. Note that this would likely be a separate effort from the current Collection process.</a:t>
            </a:r>
            <a:endParaRPr lang="en-US" sz="2000" dirty="0" smtClean="0">
              <a:latin typeface="Gill Sans"/>
              <a:cs typeface="Gill Sans"/>
            </a:endParaRPr>
          </a:p>
        </p:txBody>
      </p:sp>
    </p:spTree>
    <p:extLst>
      <p:ext uri="{BB962C8B-B14F-4D97-AF65-F5344CB8AC3E}">
        <p14:creationId xmlns:p14="http://schemas.microsoft.com/office/powerpoint/2010/main" val="3740567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Box 3"/>
          <p:cNvSpPr txBox="1">
            <a:spLocks noChangeArrowheads="1"/>
          </p:cNvSpPr>
          <p:nvPr/>
        </p:nvSpPr>
        <p:spPr bwMode="auto">
          <a:xfrm>
            <a:off x="685800" y="228600"/>
            <a:ext cx="746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algn="ctr" eaLnBrk="1" hangingPunct="1"/>
            <a:r>
              <a:rPr lang="en-US" sz="2800" dirty="0" smtClean="0">
                <a:latin typeface="Gill Sans"/>
                <a:cs typeface="Gill Sans"/>
              </a:rPr>
              <a:t>Atmosphere Team Breakout Session</a:t>
            </a:r>
            <a:endParaRPr lang="en-US" sz="2800" dirty="0">
              <a:latin typeface="Gill Sans"/>
              <a:cs typeface="Gill Sans"/>
            </a:endParaRPr>
          </a:p>
        </p:txBody>
      </p:sp>
      <p:sp>
        <p:nvSpPr>
          <p:cNvPr id="174083" name="TextBox 4"/>
          <p:cNvSpPr txBox="1">
            <a:spLocks noChangeArrowheads="1"/>
          </p:cNvSpPr>
          <p:nvPr/>
        </p:nvSpPr>
        <p:spPr bwMode="auto">
          <a:xfrm>
            <a:off x="609600" y="914400"/>
            <a:ext cx="7848600" cy="49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a:lnSpc>
                <a:spcPct val="140000"/>
              </a:lnSpc>
            </a:pPr>
            <a:r>
              <a:rPr lang="en-US" sz="1600" i="1" dirty="0" smtClean="0">
                <a:latin typeface="Gill Sans"/>
                <a:cs typeface="Gill Sans"/>
              </a:rPr>
              <a:t>Atmosphere SIPS summary</a:t>
            </a:r>
          </a:p>
          <a:p>
            <a:pPr>
              <a:lnSpc>
                <a:spcPct val="140000"/>
              </a:lnSpc>
            </a:pPr>
            <a:endParaRPr lang="en-US" sz="1600" i="1" dirty="0">
              <a:latin typeface="Gill Sans"/>
              <a:cs typeface="Gill Sans"/>
            </a:endParaRPr>
          </a:p>
          <a:p>
            <a:pPr>
              <a:lnSpc>
                <a:spcPct val="140000"/>
              </a:lnSpc>
            </a:pPr>
            <a:r>
              <a:rPr lang="en-US" sz="1600" i="1" dirty="0" smtClean="0">
                <a:latin typeface="Gill Sans"/>
                <a:cs typeface="Gill Sans"/>
              </a:rPr>
              <a:t>Several PI talks</a:t>
            </a:r>
          </a:p>
          <a:p>
            <a:pPr>
              <a:lnSpc>
                <a:spcPct val="140000"/>
              </a:lnSpc>
            </a:pPr>
            <a:endParaRPr lang="en-US" sz="1600" i="1" dirty="0">
              <a:latin typeface="Gill Sans"/>
              <a:cs typeface="Gill Sans"/>
            </a:endParaRPr>
          </a:p>
          <a:p>
            <a:pPr>
              <a:lnSpc>
                <a:spcPct val="140000"/>
              </a:lnSpc>
            </a:pPr>
            <a:r>
              <a:rPr lang="en-US" sz="1600" i="1" dirty="0" smtClean="0">
                <a:latin typeface="Gill Sans"/>
                <a:cs typeface="Gill Sans"/>
              </a:rPr>
              <a:t>PI summaries</a:t>
            </a:r>
          </a:p>
          <a:p>
            <a:pPr>
              <a:lnSpc>
                <a:spcPct val="140000"/>
              </a:lnSpc>
            </a:pPr>
            <a:endParaRPr lang="en-US" sz="1600" i="1" dirty="0">
              <a:latin typeface="Gill Sans"/>
              <a:cs typeface="Gill Sans"/>
            </a:endParaRPr>
          </a:p>
          <a:p>
            <a:r>
              <a:rPr lang="en-US" sz="1600" dirty="0">
                <a:latin typeface="Gill Sans"/>
                <a:cs typeface="Gill Sans"/>
              </a:rPr>
              <a:t>Discussion of </a:t>
            </a:r>
            <a:r>
              <a:rPr lang="en-US" sz="1600" dirty="0" smtClean="0">
                <a:latin typeface="Gill Sans"/>
                <a:cs typeface="Gill Sans"/>
              </a:rPr>
              <a:t>issues </a:t>
            </a:r>
            <a:r>
              <a:rPr lang="en-US" sz="1600" dirty="0">
                <a:latin typeface="Gill Sans"/>
                <a:cs typeface="Gill Sans"/>
              </a:rPr>
              <a:t>(we’ll get through as many as possible)	</a:t>
            </a:r>
            <a:endParaRPr lang="en-US" sz="1600" dirty="0" smtClean="0">
              <a:latin typeface="Gill Sans"/>
              <a:cs typeface="Gill Sans"/>
            </a:endParaRPr>
          </a:p>
          <a:p>
            <a:r>
              <a:rPr lang="en-US" sz="1600" dirty="0">
                <a:latin typeface="Gill Sans"/>
                <a:cs typeface="Gill Sans"/>
              </a:rPr>
              <a:t>	a. </a:t>
            </a:r>
            <a:r>
              <a:rPr lang="en-US" sz="1600" dirty="0" smtClean="0">
                <a:latin typeface="Gill Sans"/>
                <a:cs typeface="Gill Sans"/>
              </a:rPr>
              <a:t>request for product descriptions</a:t>
            </a:r>
            <a:endParaRPr lang="en-US" sz="1600" dirty="0">
              <a:latin typeface="Gill Sans"/>
              <a:cs typeface="Gill Sans"/>
            </a:endParaRPr>
          </a:p>
          <a:p>
            <a:r>
              <a:rPr lang="en-US" sz="1600" dirty="0">
                <a:latin typeface="Gill Sans"/>
                <a:cs typeface="Gill Sans"/>
              </a:rPr>
              <a:t>	b. </a:t>
            </a:r>
            <a:r>
              <a:rPr lang="en-US" sz="1600" dirty="0" smtClean="0">
                <a:latin typeface="Gill Sans"/>
                <a:cs typeface="Gill Sans"/>
              </a:rPr>
              <a:t>develop VIIRS </a:t>
            </a:r>
            <a:r>
              <a:rPr lang="en-US" sz="1600" dirty="0">
                <a:latin typeface="Gill Sans"/>
                <a:cs typeface="Gill Sans"/>
              </a:rPr>
              <a:t>L1B analog of the MYD02SSH (5-km sub-sampled data)</a:t>
            </a:r>
          </a:p>
          <a:p>
            <a:r>
              <a:rPr lang="en-US" sz="1600" dirty="0">
                <a:latin typeface="Gill Sans"/>
                <a:cs typeface="Gill Sans"/>
              </a:rPr>
              <a:t>	c. MODIS Atmosphere 6.1 reprocessing discussion (impact of L1B changes, </a:t>
            </a:r>
            <a:r>
              <a:rPr lang="en-US" sz="1600" dirty="0" err="1">
                <a:latin typeface="Gill Sans"/>
                <a:cs typeface="Gill Sans"/>
              </a:rPr>
              <a:t>etc</a:t>
            </a:r>
            <a:r>
              <a:rPr lang="en-US" sz="1600" dirty="0">
                <a:latin typeface="Gill Sans"/>
                <a:cs typeface="Gill Sans"/>
              </a:rPr>
              <a:t>) </a:t>
            </a:r>
          </a:p>
          <a:p>
            <a:r>
              <a:rPr lang="en-US" sz="1600" dirty="0">
                <a:latin typeface="Gill Sans"/>
                <a:cs typeface="Gill Sans"/>
              </a:rPr>
              <a:t>	d. VIIRS and CrIS 6-min Level 1b concerns</a:t>
            </a:r>
          </a:p>
          <a:p>
            <a:r>
              <a:rPr lang="en-US" sz="1600" dirty="0">
                <a:latin typeface="Gill Sans"/>
                <a:cs typeface="Gill Sans"/>
              </a:rPr>
              <a:t>	e. missing or additional ancillary data requests</a:t>
            </a:r>
          </a:p>
          <a:p>
            <a:r>
              <a:rPr lang="en-US" sz="1600" dirty="0">
                <a:latin typeface="Gill Sans"/>
                <a:cs typeface="Gill Sans"/>
              </a:rPr>
              <a:t>	f. Level 3 plans</a:t>
            </a:r>
          </a:p>
          <a:p>
            <a:r>
              <a:rPr lang="en-US" sz="1600" dirty="0">
                <a:latin typeface="Gill Sans"/>
                <a:cs typeface="Gill Sans"/>
              </a:rPr>
              <a:t>	g. </a:t>
            </a:r>
            <a:r>
              <a:rPr lang="en-US" sz="1600" dirty="0" smtClean="0">
                <a:latin typeface="Gill Sans"/>
                <a:cs typeface="Gill Sans"/>
              </a:rPr>
              <a:t> ATBD </a:t>
            </a:r>
            <a:r>
              <a:rPr lang="en-US" sz="1600" dirty="0">
                <a:latin typeface="Gill Sans"/>
                <a:cs typeface="Gill Sans"/>
              </a:rPr>
              <a:t>documentation</a:t>
            </a:r>
          </a:p>
          <a:p>
            <a:r>
              <a:rPr lang="en-US" sz="1600" dirty="0">
                <a:latin typeface="Gill Sans"/>
                <a:cs typeface="Gill Sans"/>
              </a:rPr>
              <a:t>	h. process for SIPS product transfer to LAADS</a:t>
            </a:r>
          </a:p>
          <a:p>
            <a:r>
              <a:rPr lang="en-US" sz="1600" dirty="0">
                <a:latin typeface="Gill Sans"/>
                <a:cs typeface="Gill Sans"/>
              </a:rPr>
              <a:t>	</a:t>
            </a:r>
            <a:r>
              <a:rPr lang="en-US" sz="1600" dirty="0" err="1">
                <a:latin typeface="Gill Sans"/>
                <a:cs typeface="Gill Sans"/>
              </a:rPr>
              <a:t>i</a:t>
            </a:r>
            <a:r>
              <a:rPr lang="en-US" sz="1600" dirty="0">
                <a:latin typeface="Gill Sans"/>
                <a:cs typeface="Gill Sans"/>
              </a:rPr>
              <a:t>. product validation</a:t>
            </a:r>
          </a:p>
          <a:p>
            <a:pPr>
              <a:lnSpc>
                <a:spcPct val="140000"/>
              </a:lnSpc>
            </a:pPr>
            <a:r>
              <a:rPr lang="en-US" sz="1600" i="1" dirty="0" smtClean="0">
                <a:latin typeface="Gill Sans"/>
                <a:cs typeface="Gill Sans"/>
              </a:rPr>
              <a:t>     </a:t>
            </a:r>
            <a:endParaRPr lang="en-US" sz="1800" i="1" dirty="0" smtClean="0">
              <a:latin typeface="Gill Sans"/>
              <a:cs typeface="Gill Sans"/>
            </a:endParaRPr>
          </a:p>
        </p:txBody>
      </p:sp>
    </p:spTree>
    <p:extLst>
      <p:ext uri="{BB962C8B-B14F-4D97-AF65-F5344CB8AC3E}">
        <p14:creationId xmlns:p14="http://schemas.microsoft.com/office/powerpoint/2010/main" val="40371904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8788400" cy="6591300"/>
          </a:xfrm>
          <a:prstGeom prst="rect">
            <a:avLst/>
          </a:prstGeom>
        </p:spPr>
      </p:pic>
    </p:spTree>
    <p:extLst>
      <p:ext uri="{BB962C8B-B14F-4D97-AF65-F5344CB8AC3E}">
        <p14:creationId xmlns:p14="http://schemas.microsoft.com/office/powerpoint/2010/main" val="218167032"/>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31766"/>
            <a:ext cx="8839200" cy="6629400"/>
          </a:xfrm>
          <a:prstGeom prst="rect">
            <a:avLst/>
          </a:prstGeom>
        </p:spPr>
      </p:pic>
    </p:spTree>
    <p:extLst>
      <p:ext uri="{BB962C8B-B14F-4D97-AF65-F5344CB8AC3E}">
        <p14:creationId xmlns:p14="http://schemas.microsoft.com/office/powerpoint/2010/main" val="3367664113"/>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8839200" cy="6629400"/>
          </a:xfrm>
          <a:prstGeom prst="rect">
            <a:avLst/>
          </a:prstGeom>
        </p:spPr>
      </p:pic>
    </p:spTree>
    <p:extLst>
      <p:ext uri="{BB962C8B-B14F-4D97-AF65-F5344CB8AC3E}">
        <p14:creationId xmlns:p14="http://schemas.microsoft.com/office/powerpoint/2010/main" val="957551965"/>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83556" y="1223962"/>
            <a:ext cx="5357813"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04987" y="4043362"/>
            <a:ext cx="5357813"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7651" name="Rectangle 3"/>
          <p:cNvSpPr>
            <a:spLocks noGrp="1" noChangeArrowheads="1"/>
          </p:cNvSpPr>
          <p:nvPr>
            <p:ph type="title"/>
          </p:nvPr>
        </p:nvSpPr>
        <p:spPr>
          <a:xfrm>
            <a:off x="1524000" y="152400"/>
            <a:ext cx="6019800" cy="609600"/>
          </a:xfrm>
          <a:ln/>
        </p:spPr>
        <p:txBody>
          <a:bodyPr lIns="64291" tIns="32146" rIns="64291" bIns="32146"/>
          <a:lstStyle/>
          <a:p>
            <a:r>
              <a:rPr lang="en-US" sz="2800" dirty="0">
                <a:latin typeface="Gill Sans"/>
                <a:cs typeface="Gill Sans"/>
              </a:rPr>
              <a:t>VIIRS and MODIS </a:t>
            </a:r>
            <a:r>
              <a:rPr lang="en-US" sz="2800" dirty="0" smtClean="0">
                <a:latin typeface="Gill Sans"/>
                <a:cs typeface="Gill Sans"/>
              </a:rPr>
              <a:t>IR spectral bands</a:t>
            </a:r>
            <a:endParaRPr lang="en-US" sz="2800" dirty="0">
              <a:latin typeface="Gill Sans"/>
              <a:cs typeface="Gill Sans"/>
            </a:endParaRPr>
          </a:p>
        </p:txBody>
      </p:sp>
      <p:sp>
        <p:nvSpPr>
          <p:cNvPr id="27655" name="Rectangle 7"/>
          <p:cNvSpPr>
            <a:spLocks/>
          </p:cNvSpPr>
          <p:nvPr/>
        </p:nvSpPr>
        <p:spPr bwMode="auto">
          <a:xfrm>
            <a:off x="2257985" y="914400"/>
            <a:ext cx="9424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dirty="0" smtClean="0">
                <a:solidFill>
                  <a:schemeClr val="tx1"/>
                </a:solidFill>
                <a:latin typeface="Gill Sans"/>
                <a:ea typeface="ＭＳ Ｐゴシック" charset="0"/>
                <a:cs typeface="Gill Sans"/>
              </a:rPr>
              <a:t>MODIS </a:t>
            </a:r>
            <a:endParaRPr lang="en-US" dirty="0">
              <a:solidFill>
                <a:schemeClr val="tx1"/>
              </a:solidFill>
              <a:latin typeface="Gill Sans"/>
              <a:ea typeface="ＭＳ Ｐゴシック" charset="0"/>
              <a:cs typeface="Gill Sans"/>
            </a:endParaRPr>
          </a:p>
        </p:txBody>
      </p:sp>
      <p:sp>
        <p:nvSpPr>
          <p:cNvPr id="27656" name="Rectangle 8"/>
          <p:cNvSpPr>
            <a:spLocks/>
          </p:cNvSpPr>
          <p:nvPr/>
        </p:nvSpPr>
        <p:spPr bwMode="auto">
          <a:xfrm>
            <a:off x="2194545" y="3756303"/>
            <a:ext cx="18290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en-US" dirty="0" smtClean="0">
                <a:solidFill>
                  <a:schemeClr val="tx1"/>
                </a:solidFill>
                <a:latin typeface="Gill Sans"/>
                <a:ea typeface="ＭＳ Ｐゴシック" charset="0"/>
                <a:cs typeface="Gill Sans"/>
              </a:rPr>
              <a:t>VIIRS: M bands</a:t>
            </a:r>
            <a:endParaRPr lang="en-US" dirty="0">
              <a:solidFill>
                <a:schemeClr val="tx1"/>
              </a:solidFill>
              <a:latin typeface="Gill Sans"/>
              <a:ea typeface="ＭＳ Ｐゴシック" charset="0"/>
              <a:cs typeface="Gill Sans"/>
            </a:endParaRPr>
          </a:p>
        </p:txBody>
      </p:sp>
    </p:spTree>
    <p:extLst>
      <p:ext uri="{BB962C8B-B14F-4D97-AF65-F5344CB8AC3E}">
        <p14:creationId xmlns:p14="http://schemas.microsoft.com/office/powerpoint/2010/main" val="19914673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914400" y="300335"/>
            <a:ext cx="739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algn="ctr" eaLnBrk="1" hangingPunct="1"/>
            <a:r>
              <a:rPr lang="en-US" dirty="0" smtClean="0">
                <a:latin typeface="Helvetica"/>
                <a:cs typeface="Helvetica"/>
              </a:rPr>
              <a:t>Different Approaches to Linking Imager and Sounder</a:t>
            </a:r>
            <a:endParaRPr lang="en-US" dirty="0">
              <a:latin typeface="Helvetica"/>
              <a:cs typeface="Helvetica"/>
            </a:endParaRPr>
          </a:p>
        </p:txBody>
      </p:sp>
      <p:sp>
        <p:nvSpPr>
          <p:cNvPr id="3" name="TextBox 4"/>
          <p:cNvSpPr txBox="1">
            <a:spLocks noChangeArrowheads="1"/>
          </p:cNvSpPr>
          <p:nvPr/>
        </p:nvSpPr>
        <p:spPr bwMode="auto">
          <a:xfrm>
            <a:off x="457200" y="838200"/>
            <a:ext cx="8534400" cy="179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a:lnSpc>
                <a:spcPct val="140000"/>
              </a:lnSpc>
            </a:pPr>
            <a:r>
              <a:rPr lang="en-US" sz="1600" dirty="0" smtClean="0">
                <a:latin typeface="Arial"/>
                <a:cs typeface="Arial"/>
              </a:rPr>
              <a:t>Approach 1: Perform analysis for sounder FOV as first step</a:t>
            </a:r>
          </a:p>
          <a:p>
            <a:pPr marL="800100" lvl="1" indent="-342900">
              <a:lnSpc>
                <a:spcPct val="140000"/>
              </a:lnSpc>
              <a:buFont typeface="Arial"/>
              <a:buChar char="•"/>
            </a:pPr>
            <a:r>
              <a:rPr lang="en-US" sz="1600" dirty="0" smtClean="0">
                <a:latin typeface="Arial"/>
                <a:cs typeface="Arial"/>
              </a:rPr>
              <a:t>Use CTP from sounder as first guess for imager-based optimal estimation</a:t>
            </a:r>
          </a:p>
          <a:p>
            <a:pPr>
              <a:lnSpc>
                <a:spcPct val="140000"/>
              </a:lnSpc>
            </a:pPr>
            <a:r>
              <a:rPr lang="en-US" sz="1600" b="1" i="1" dirty="0" smtClean="0">
                <a:latin typeface="Arial"/>
                <a:cs typeface="Arial"/>
              </a:rPr>
              <a:t>Approach 2:</a:t>
            </a:r>
            <a:r>
              <a:rPr lang="en-US" sz="1600" i="1" dirty="0" smtClean="0">
                <a:latin typeface="Arial"/>
                <a:cs typeface="Arial"/>
              </a:rPr>
              <a:t> Data fusion statistical approach to construct 13.3 µm at imager resolution</a:t>
            </a:r>
          </a:p>
          <a:p>
            <a:pPr marL="742950" lvl="2" indent="-285750">
              <a:lnSpc>
                <a:spcPct val="140000"/>
              </a:lnSpc>
              <a:buFont typeface="Arial"/>
              <a:buChar char="•"/>
            </a:pPr>
            <a:r>
              <a:rPr lang="en-US" sz="1600" i="1" dirty="0" smtClean="0">
                <a:latin typeface="Arial"/>
                <a:cs typeface="Arial"/>
              </a:rPr>
              <a:t>Use combination of IR window and 13.3-µm channels in optimal estimation </a:t>
            </a:r>
          </a:p>
          <a:p>
            <a:pPr marL="0" lvl="1">
              <a:lnSpc>
                <a:spcPct val="140000"/>
              </a:lnSpc>
            </a:pPr>
            <a:r>
              <a:rPr lang="en-US" sz="1600" dirty="0" smtClean="0">
                <a:latin typeface="Arial"/>
                <a:cs typeface="Arial"/>
              </a:rPr>
              <a:t>Potential application to other polar-orbiting platforms</a:t>
            </a:r>
          </a:p>
        </p:txBody>
      </p:sp>
      <p:graphicFrame>
        <p:nvGraphicFramePr>
          <p:cNvPr id="5" name="Table 4"/>
          <p:cNvGraphicFramePr>
            <a:graphicFrameLocks noGrp="1"/>
          </p:cNvGraphicFramePr>
          <p:nvPr>
            <p:extLst>
              <p:ext uri="{D42A27DB-BD31-4B8C-83A1-F6EECF244321}">
                <p14:modId xmlns:p14="http://schemas.microsoft.com/office/powerpoint/2010/main" val="4164352198"/>
              </p:ext>
            </p:extLst>
          </p:nvPr>
        </p:nvGraphicFramePr>
        <p:xfrm>
          <a:off x="762000" y="3048000"/>
          <a:ext cx="6172200" cy="3332480"/>
        </p:xfrm>
        <a:graphic>
          <a:graphicData uri="http://schemas.openxmlformats.org/drawingml/2006/table">
            <a:tbl>
              <a:tblPr firstRow="1" bandRow="1">
                <a:tableStyleId>{5C22544A-7EE6-4342-B048-85BDC9FD1C3A}</a:tableStyleId>
              </a:tblPr>
              <a:tblGrid>
                <a:gridCol w="3374136"/>
                <a:gridCol w="2798064"/>
              </a:tblGrid>
              <a:tr h="370840">
                <a:tc>
                  <a:txBody>
                    <a:bodyPr/>
                    <a:lstStyle/>
                    <a:p>
                      <a:pPr algn="ctr"/>
                      <a:r>
                        <a:rPr lang="en-US" dirty="0" smtClean="0">
                          <a:latin typeface="Gill Sans"/>
                          <a:cs typeface="Gill Sans"/>
                        </a:rPr>
                        <a:t>Sensor</a:t>
                      </a:r>
                      <a:endParaRPr lang="en-US" dirty="0">
                        <a:latin typeface="Gill Sans"/>
                        <a:cs typeface="Gill Sans"/>
                      </a:endParaRPr>
                    </a:p>
                  </a:txBody>
                  <a:tcPr/>
                </a:tc>
                <a:tc>
                  <a:txBody>
                    <a:bodyPr/>
                    <a:lstStyle/>
                    <a:p>
                      <a:pPr algn="ctr"/>
                      <a:r>
                        <a:rPr lang="en-US" dirty="0" smtClean="0">
                          <a:latin typeface="Gill Sans"/>
                          <a:cs typeface="Gill Sans"/>
                        </a:rPr>
                        <a:t>Swath Width (km)</a:t>
                      </a:r>
                      <a:endParaRPr lang="en-US" dirty="0">
                        <a:latin typeface="Gill Sans"/>
                        <a:cs typeface="Gill Sans"/>
                      </a:endParaRPr>
                    </a:p>
                  </a:txBody>
                  <a:tcPr/>
                </a:tc>
              </a:tr>
              <a:tr h="370840">
                <a:tc>
                  <a:txBody>
                    <a:bodyPr/>
                    <a:lstStyle/>
                    <a:p>
                      <a:pPr algn="l"/>
                      <a:r>
                        <a:rPr lang="en-US" dirty="0" smtClean="0">
                          <a:latin typeface="Gill Sans"/>
                          <a:cs typeface="Gill Sans"/>
                        </a:rPr>
                        <a:t>AVHRR</a:t>
                      </a:r>
                      <a:endParaRPr lang="en-US" dirty="0">
                        <a:latin typeface="Gill Sans"/>
                        <a:cs typeface="Gill Sans"/>
                      </a:endParaRPr>
                    </a:p>
                  </a:txBody>
                  <a:tcPr/>
                </a:tc>
                <a:tc>
                  <a:txBody>
                    <a:bodyPr/>
                    <a:lstStyle/>
                    <a:p>
                      <a:pPr algn="ctr"/>
                      <a:r>
                        <a:rPr lang="en-US" dirty="0" smtClean="0">
                          <a:latin typeface="Gill Sans"/>
                          <a:cs typeface="Gill Sans"/>
                        </a:rPr>
                        <a:t>2800</a:t>
                      </a:r>
                      <a:endParaRPr lang="en-US" dirty="0">
                        <a:latin typeface="Gill Sans"/>
                        <a:cs typeface="Gill Sans"/>
                      </a:endParaRPr>
                    </a:p>
                  </a:txBody>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a:cs typeface="Gill Sans"/>
                        </a:rPr>
                        <a:t>HIRS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Gill Sans"/>
                          <a:cs typeface="Gill Sans"/>
                        </a:rPr>
                        <a:t>2200</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a:cs typeface="Gill Sans"/>
                        </a:rPr>
                        <a:t>MODIS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Gill Sans"/>
                          <a:cs typeface="Gill Sans"/>
                        </a:rPr>
                        <a:t>2330</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a:cs typeface="Gill Sans"/>
                        </a:rPr>
                        <a:t>AIRS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Gill Sans"/>
                          <a:cs typeface="Gill Sans"/>
                        </a:rPr>
                        <a:t>1650</a:t>
                      </a:r>
                    </a:p>
                  </a:txBody>
                  <a:tcPr/>
                </a:tc>
              </a:tr>
              <a:tr h="370840">
                <a:tc>
                  <a:txBody>
                    <a:bodyPr/>
                    <a:lstStyle/>
                    <a:p>
                      <a:pPr algn="l"/>
                      <a:r>
                        <a:rPr lang="en-US" dirty="0" smtClean="0">
                          <a:latin typeface="Gill Sans"/>
                          <a:cs typeface="Gill Sans"/>
                        </a:rPr>
                        <a:t>VIIRS</a:t>
                      </a:r>
                      <a:endParaRPr lang="en-US" dirty="0">
                        <a:latin typeface="Gill Sans"/>
                        <a:cs typeface="Gill Sans"/>
                      </a:endParaRPr>
                    </a:p>
                  </a:txBody>
                  <a:tcPr/>
                </a:tc>
                <a:tc>
                  <a:txBody>
                    <a:bodyPr/>
                    <a:lstStyle/>
                    <a:p>
                      <a:pPr algn="ctr"/>
                      <a:r>
                        <a:rPr lang="en-US" dirty="0" smtClean="0">
                          <a:latin typeface="Gill Sans"/>
                          <a:cs typeface="Gill Sans"/>
                        </a:rPr>
                        <a:t>3040</a:t>
                      </a:r>
                      <a:endParaRPr lang="en-US" dirty="0">
                        <a:latin typeface="Gill Sans"/>
                        <a:cs typeface="Gill Sans"/>
                      </a:endParaRPr>
                    </a:p>
                  </a:txBody>
                  <a:tcPr/>
                </a:tc>
              </a:tr>
              <a:tr h="370840">
                <a:tc>
                  <a:txBody>
                    <a:bodyPr/>
                    <a:lstStyle/>
                    <a:p>
                      <a:pPr algn="l"/>
                      <a:r>
                        <a:rPr lang="en-US" dirty="0" err="1" smtClean="0">
                          <a:latin typeface="Gill Sans"/>
                          <a:cs typeface="Gill Sans"/>
                        </a:rPr>
                        <a:t>CrIS</a:t>
                      </a:r>
                      <a:endParaRPr lang="en-US" dirty="0">
                        <a:latin typeface="Gill Sans"/>
                        <a:cs typeface="Gill Sans"/>
                      </a:endParaRPr>
                    </a:p>
                  </a:txBody>
                  <a:tcPr/>
                </a:tc>
                <a:tc>
                  <a:txBody>
                    <a:bodyPr/>
                    <a:lstStyle/>
                    <a:p>
                      <a:pPr algn="ctr"/>
                      <a:r>
                        <a:rPr lang="en-US" dirty="0" smtClean="0">
                          <a:latin typeface="Gill Sans"/>
                          <a:cs typeface="Gill Sans"/>
                        </a:rPr>
                        <a:t>2200</a:t>
                      </a:r>
                      <a:endParaRPr lang="en-US" dirty="0">
                        <a:latin typeface="Gill Sans"/>
                        <a:cs typeface="Gill Sans"/>
                      </a:endParaRPr>
                    </a:p>
                  </a:txBody>
                  <a:tcPr/>
                </a:tc>
              </a:tr>
              <a:tr h="370840">
                <a:tc>
                  <a:txBody>
                    <a:bodyPr/>
                    <a:lstStyle/>
                    <a:p>
                      <a:pPr algn="l"/>
                      <a:r>
                        <a:rPr lang="en-US" dirty="0" smtClean="0">
                          <a:latin typeface="Gill Sans"/>
                          <a:cs typeface="Gill Sans"/>
                        </a:rPr>
                        <a:t>AVHRR</a:t>
                      </a:r>
                      <a:endParaRPr lang="en-US" dirty="0">
                        <a:latin typeface="Gill Sans"/>
                        <a:cs typeface="Gill Sans"/>
                      </a:endParaRPr>
                    </a:p>
                  </a:txBody>
                  <a:tcPr/>
                </a:tc>
                <a:tc>
                  <a:txBody>
                    <a:bodyPr/>
                    <a:lstStyle/>
                    <a:p>
                      <a:pPr algn="ctr"/>
                      <a:r>
                        <a:rPr lang="en-US" dirty="0" smtClean="0">
                          <a:latin typeface="Gill Sans"/>
                          <a:cs typeface="Gill Sans"/>
                        </a:rPr>
                        <a:t>2800</a:t>
                      </a:r>
                      <a:endParaRPr lang="en-US" dirty="0">
                        <a:latin typeface="Gill Sans"/>
                        <a:cs typeface="Gill Sans"/>
                      </a:endParaRPr>
                    </a:p>
                  </a:txBody>
                  <a:tcPr/>
                </a:tc>
              </a:tr>
              <a:tr h="370840">
                <a:tc>
                  <a:txBody>
                    <a:bodyPr/>
                    <a:lstStyle/>
                    <a:p>
                      <a:pPr algn="l"/>
                      <a:r>
                        <a:rPr lang="en-US" dirty="0" smtClean="0">
                          <a:latin typeface="Gill Sans"/>
                          <a:cs typeface="Gill Sans"/>
                        </a:rPr>
                        <a:t>HIRS/IASI</a:t>
                      </a:r>
                      <a:endParaRPr lang="en-US" dirty="0">
                        <a:latin typeface="Gill Sans"/>
                        <a:cs typeface="Gill Sans"/>
                      </a:endParaRPr>
                    </a:p>
                  </a:txBody>
                  <a:tcPr/>
                </a:tc>
                <a:tc>
                  <a:txBody>
                    <a:bodyPr/>
                    <a:lstStyle/>
                    <a:p>
                      <a:pPr algn="ctr"/>
                      <a:r>
                        <a:rPr lang="en-US" dirty="0" smtClean="0">
                          <a:latin typeface="Gill Sans"/>
                          <a:cs typeface="Gill Sans"/>
                        </a:rPr>
                        <a:t>2200</a:t>
                      </a:r>
                      <a:endParaRPr lang="en-US" dirty="0">
                        <a:latin typeface="Gill Sans"/>
                        <a:cs typeface="Gill Sans"/>
                      </a:endParaRPr>
                    </a:p>
                  </a:txBody>
                  <a:tcPr/>
                </a:tc>
              </a:tr>
            </a:tbl>
          </a:graphicData>
        </a:graphic>
      </p:graphicFrame>
      <p:sp>
        <p:nvSpPr>
          <p:cNvPr id="6" name="TextBox 5"/>
          <p:cNvSpPr txBox="1"/>
          <p:nvPr/>
        </p:nvSpPr>
        <p:spPr>
          <a:xfrm>
            <a:off x="1600200" y="3352800"/>
            <a:ext cx="381000" cy="769441"/>
          </a:xfrm>
          <a:prstGeom prst="rect">
            <a:avLst/>
          </a:prstGeom>
          <a:noFill/>
        </p:spPr>
        <p:txBody>
          <a:bodyPr wrap="square" rtlCol="0">
            <a:spAutoFit/>
          </a:bodyPr>
          <a:lstStyle/>
          <a:p>
            <a:r>
              <a:rPr lang="en-US" sz="4400" dirty="0" smtClean="0"/>
              <a:t>❯</a:t>
            </a:r>
            <a:endParaRPr lang="en-US" sz="4400" dirty="0"/>
          </a:p>
        </p:txBody>
      </p:sp>
      <p:sp>
        <p:nvSpPr>
          <p:cNvPr id="9" name="TextBox 8"/>
          <p:cNvSpPr txBox="1"/>
          <p:nvPr/>
        </p:nvSpPr>
        <p:spPr>
          <a:xfrm>
            <a:off x="1524000" y="4114800"/>
            <a:ext cx="381000" cy="769441"/>
          </a:xfrm>
          <a:prstGeom prst="rect">
            <a:avLst/>
          </a:prstGeom>
          <a:noFill/>
        </p:spPr>
        <p:txBody>
          <a:bodyPr wrap="square" rtlCol="0">
            <a:spAutoFit/>
          </a:bodyPr>
          <a:lstStyle/>
          <a:p>
            <a:r>
              <a:rPr lang="en-US" sz="4400" dirty="0" smtClean="0"/>
              <a:t>❯</a:t>
            </a:r>
            <a:endParaRPr lang="en-US" sz="4400" dirty="0"/>
          </a:p>
        </p:txBody>
      </p:sp>
      <p:sp>
        <p:nvSpPr>
          <p:cNvPr id="10" name="TextBox 9"/>
          <p:cNvSpPr txBox="1"/>
          <p:nvPr/>
        </p:nvSpPr>
        <p:spPr>
          <a:xfrm>
            <a:off x="1371600" y="4876800"/>
            <a:ext cx="381000" cy="769441"/>
          </a:xfrm>
          <a:prstGeom prst="rect">
            <a:avLst/>
          </a:prstGeom>
          <a:noFill/>
        </p:spPr>
        <p:txBody>
          <a:bodyPr wrap="square" rtlCol="0">
            <a:spAutoFit/>
          </a:bodyPr>
          <a:lstStyle/>
          <a:p>
            <a:r>
              <a:rPr lang="en-US" sz="4400" dirty="0" smtClean="0"/>
              <a:t>❯</a:t>
            </a:r>
            <a:endParaRPr lang="en-US" sz="4400" dirty="0"/>
          </a:p>
        </p:txBody>
      </p:sp>
      <p:sp>
        <p:nvSpPr>
          <p:cNvPr id="11" name="TextBox 10"/>
          <p:cNvSpPr txBox="1"/>
          <p:nvPr/>
        </p:nvSpPr>
        <p:spPr>
          <a:xfrm>
            <a:off x="1752600" y="5631359"/>
            <a:ext cx="381000" cy="769441"/>
          </a:xfrm>
          <a:prstGeom prst="rect">
            <a:avLst/>
          </a:prstGeom>
          <a:noFill/>
        </p:spPr>
        <p:txBody>
          <a:bodyPr wrap="square" rtlCol="0">
            <a:spAutoFit/>
          </a:bodyPr>
          <a:lstStyle/>
          <a:p>
            <a:r>
              <a:rPr lang="en-US" sz="4400" dirty="0" smtClean="0"/>
              <a:t>❯</a:t>
            </a:r>
            <a:endParaRPr lang="en-US" sz="4400" dirty="0"/>
          </a:p>
        </p:txBody>
      </p:sp>
      <p:sp>
        <p:nvSpPr>
          <p:cNvPr id="12" name="TextBox 11"/>
          <p:cNvSpPr txBox="1"/>
          <p:nvPr/>
        </p:nvSpPr>
        <p:spPr>
          <a:xfrm>
            <a:off x="1981200" y="3562290"/>
            <a:ext cx="915635" cy="400110"/>
          </a:xfrm>
          <a:prstGeom prst="rect">
            <a:avLst/>
          </a:prstGeom>
          <a:noFill/>
        </p:spPr>
        <p:txBody>
          <a:bodyPr wrap="none" rtlCol="0">
            <a:spAutoFit/>
          </a:bodyPr>
          <a:lstStyle/>
          <a:p>
            <a:r>
              <a:rPr lang="en-US" sz="2000" dirty="0" smtClean="0">
                <a:latin typeface="Arial"/>
                <a:cs typeface="Arial"/>
              </a:rPr>
              <a:t>NOAA</a:t>
            </a:r>
            <a:endParaRPr lang="en-US" sz="2000" dirty="0">
              <a:latin typeface="Arial"/>
              <a:cs typeface="Arial"/>
            </a:endParaRPr>
          </a:p>
        </p:txBody>
      </p:sp>
      <p:sp>
        <p:nvSpPr>
          <p:cNvPr id="13" name="TextBox 12"/>
          <p:cNvSpPr txBox="1"/>
          <p:nvPr/>
        </p:nvSpPr>
        <p:spPr>
          <a:xfrm>
            <a:off x="1870513" y="4293314"/>
            <a:ext cx="796487" cy="400110"/>
          </a:xfrm>
          <a:prstGeom prst="rect">
            <a:avLst/>
          </a:prstGeom>
          <a:noFill/>
        </p:spPr>
        <p:txBody>
          <a:bodyPr wrap="none" rtlCol="0">
            <a:spAutoFit/>
          </a:bodyPr>
          <a:lstStyle/>
          <a:p>
            <a:r>
              <a:rPr lang="en-US" sz="2000" dirty="0" smtClean="0">
                <a:latin typeface="Arial"/>
                <a:cs typeface="Arial"/>
              </a:rPr>
              <a:t>Aqua</a:t>
            </a:r>
            <a:endParaRPr lang="en-US" sz="2000" dirty="0">
              <a:latin typeface="Arial"/>
              <a:cs typeface="Arial"/>
            </a:endParaRPr>
          </a:p>
        </p:txBody>
      </p:sp>
      <p:sp>
        <p:nvSpPr>
          <p:cNvPr id="14" name="TextBox 13"/>
          <p:cNvSpPr txBox="1"/>
          <p:nvPr/>
        </p:nvSpPr>
        <p:spPr>
          <a:xfrm>
            <a:off x="1775882" y="5060176"/>
            <a:ext cx="963876" cy="400110"/>
          </a:xfrm>
          <a:prstGeom prst="rect">
            <a:avLst/>
          </a:prstGeom>
          <a:noFill/>
        </p:spPr>
        <p:txBody>
          <a:bodyPr wrap="none" rtlCol="0">
            <a:spAutoFit/>
          </a:bodyPr>
          <a:lstStyle/>
          <a:p>
            <a:r>
              <a:rPr lang="en-US" sz="2000" dirty="0" smtClean="0">
                <a:latin typeface="Arial"/>
                <a:cs typeface="Arial"/>
              </a:rPr>
              <a:t>S-NPP</a:t>
            </a:r>
            <a:endParaRPr lang="en-US" sz="2000" dirty="0">
              <a:latin typeface="Arial"/>
              <a:cs typeface="Arial"/>
            </a:endParaRPr>
          </a:p>
        </p:txBody>
      </p:sp>
      <p:sp>
        <p:nvSpPr>
          <p:cNvPr id="15" name="TextBox 14"/>
          <p:cNvSpPr txBox="1"/>
          <p:nvPr/>
        </p:nvSpPr>
        <p:spPr>
          <a:xfrm>
            <a:off x="2133600" y="5791200"/>
            <a:ext cx="1396311" cy="400110"/>
          </a:xfrm>
          <a:prstGeom prst="rect">
            <a:avLst/>
          </a:prstGeom>
          <a:noFill/>
        </p:spPr>
        <p:txBody>
          <a:bodyPr wrap="none" rtlCol="0">
            <a:spAutoFit/>
          </a:bodyPr>
          <a:lstStyle/>
          <a:p>
            <a:r>
              <a:rPr lang="en-US" sz="2000" dirty="0" smtClean="0">
                <a:latin typeface="Arial"/>
                <a:cs typeface="Arial"/>
              </a:rPr>
              <a:t>Metop-A/B</a:t>
            </a:r>
            <a:endParaRPr lang="en-US" sz="2000" dirty="0">
              <a:latin typeface="Arial"/>
              <a:cs typeface="Arial"/>
            </a:endParaRPr>
          </a:p>
        </p:txBody>
      </p:sp>
    </p:spTree>
    <p:extLst>
      <p:ext uri="{BB962C8B-B14F-4D97-AF65-F5344CB8AC3E}">
        <p14:creationId xmlns:p14="http://schemas.microsoft.com/office/powerpoint/2010/main" val="1597518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1143000" y="152400"/>
            <a:ext cx="693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algn="ctr" eaLnBrk="1" hangingPunct="1"/>
            <a:r>
              <a:rPr lang="en-US" dirty="0" smtClean="0">
                <a:latin typeface="Arial"/>
                <a:cs typeface="Arial"/>
              </a:rPr>
              <a:t>CrIS FOVs Superimposed on VIIRS Swath</a:t>
            </a:r>
            <a:endParaRPr lang="en-US" dirty="0">
              <a:latin typeface="Arial"/>
              <a:cs typeface="Arial"/>
            </a:endParaRPr>
          </a:p>
        </p:txBody>
      </p:sp>
      <p:sp>
        <p:nvSpPr>
          <p:cNvPr id="13" name="TextBox 12"/>
          <p:cNvSpPr txBox="1"/>
          <p:nvPr/>
        </p:nvSpPr>
        <p:spPr>
          <a:xfrm>
            <a:off x="762000" y="5943600"/>
            <a:ext cx="7655661" cy="400110"/>
          </a:xfrm>
          <a:prstGeom prst="rect">
            <a:avLst/>
          </a:prstGeom>
          <a:noFill/>
        </p:spPr>
        <p:txBody>
          <a:bodyPr wrap="none" rtlCol="0">
            <a:spAutoFit/>
          </a:bodyPr>
          <a:lstStyle/>
          <a:p>
            <a:r>
              <a:rPr lang="en-US" sz="2000" dirty="0" smtClean="0">
                <a:latin typeface="Arial"/>
                <a:cs typeface="Arial"/>
              </a:rPr>
              <a:t>Scene over eastern Atlantic Ocean on April 17, 2015 at 1440 UTC</a:t>
            </a:r>
            <a:endParaRPr lang="en-US" sz="2000" dirty="0">
              <a:latin typeface="Arial"/>
              <a:cs typeface="Arial"/>
            </a:endParaRPr>
          </a:p>
        </p:txBody>
      </p:sp>
      <p:pic>
        <p:nvPicPr>
          <p:cNvPr id="7" name="Picture 6" descr="VIIRS-CrIS_B33.png"/>
          <p:cNvPicPr>
            <a:picLocks noChangeAspect="1"/>
          </p:cNvPicPr>
          <p:nvPr/>
        </p:nvPicPr>
        <p:blipFill rotWithShape="1">
          <a:blip r:embed="rId3">
            <a:extLst>
              <a:ext uri="{28A0092B-C50C-407E-A947-70E740481C1C}">
                <a14:useLocalDpi xmlns:a14="http://schemas.microsoft.com/office/drawing/2010/main" val="0"/>
              </a:ext>
            </a:extLst>
          </a:blip>
          <a:srcRect l="6597" t="15568" r="4100" b="15277"/>
          <a:stretch/>
        </p:blipFill>
        <p:spPr>
          <a:xfrm>
            <a:off x="685800" y="1276974"/>
            <a:ext cx="7772400" cy="4514226"/>
          </a:xfrm>
          <a:prstGeom prst="rect">
            <a:avLst/>
          </a:prstGeom>
        </p:spPr>
      </p:pic>
      <p:sp>
        <p:nvSpPr>
          <p:cNvPr id="15" name="TextBox 14"/>
          <p:cNvSpPr txBox="1"/>
          <p:nvPr/>
        </p:nvSpPr>
        <p:spPr>
          <a:xfrm rot="16200000">
            <a:off x="7045643" y="3088958"/>
            <a:ext cx="2096870" cy="338554"/>
          </a:xfrm>
          <a:prstGeom prst="rect">
            <a:avLst/>
          </a:prstGeom>
          <a:noFill/>
        </p:spPr>
        <p:txBody>
          <a:bodyPr wrap="none" rtlCol="0">
            <a:spAutoFit/>
          </a:bodyPr>
          <a:lstStyle/>
          <a:p>
            <a:r>
              <a:rPr lang="en-US" sz="1600" dirty="0" smtClean="0">
                <a:latin typeface="Arial"/>
                <a:cs typeface="Arial"/>
              </a:rPr>
              <a:t>W m</a:t>
            </a:r>
            <a:r>
              <a:rPr lang="en-US" sz="1600" baseline="30000" dirty="0" smtClean="0">
                <a:latin typeface="Arial"/>
                <a:cs typeface="Arial"/>
              </a:rPr>
              <a:t>-2</a:t>
            </a:r>
            <a:r>
              <a:rPr lang="en-US" sz="1600" dirty="0" smtClean="0">
                <a:latin typeface="Arial"/>
                <a:cs typeface="Arial"/>
              </a:rPr>
              <a:t> str</a:t>
            </a:r>
            <a:r>
              <a:rPr lang="en-US" sz="1600" baseline="30000" dirty="0" smtClean="0">
                <a:latin typeface="Arial"/>
                <a:cs typeface="Arial"/>
              </a:rPr>
              <a:t>-1</a:t>
            </a:r>
            <a:r>
              <a:rPr lang="en-US" sz="1600" dirty="0" smtClean="0">
                <a:latin typeface="Arial"/>
                <a:cs typeface="Arial"/>
              </a:rPr>
              <a:t> µm</a:t>
            </a:r>
            <a:r>
              <a:rPr lang="en-US" sz="1600" baseline="30000" dirty="0" smtClean="0">
                <a:latin typeface="Arial"/>
                <a:cs typeface="Arial"/>
              </a:rPr>
              <a:t>-1</a:t>
            </a:r>
            <a:r>
              <a:rPr lang="en-US" sz="1600" dirty="0" smtClean="0">
                <a:latin typeface="Arial"/>
                <a:cs typeface="Arial"/>
              </a:rPr>
              <a:t> </a:t>
            </a:r>
            <a:endParaRPr lang="en-US" sz="1600" dirty="0">
              <a:latin typeface="Arial"/>
              <a:cs typeface="Arial"/>
            </a:endParaRPr>
          </a:p>
        </p:txBody>
      </p:sp>
    </p:spTree>
    <p:extLst>
      <p:ext uri="{BB962C8B-B14F-4D97-AF65-F5344CB8AC3E}">
        <p14:creationId xmlns:p14="http://schemas.microsoft.com/office/powerpoint/2010/main" val="266344832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1143000" y="152400"/>
            <a:ext cx="693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algn="ctr" eaLnBrk="1" hangingPunct="1"/>
            <a:r>
              <a:rPr lang="en-US" dirty="0" smtClean="0">
                <a:latin typeface="Arial"/>
                <a:cs typeface="Arial"/>
              </a:rPr>
              <a:t>VIIRS Constructed 13.3-µm Channel</a:t>
            </a:r>
            <a:endParaRPr lang="en-US" dirty="0">
              <a:latin typeface="Arial"/>
              <a:cs typeface="Arial"/>
            </a:endParaRPr>
          </a:p>
        </p:txBody>
      </p:sp>
      <p:pic>
        <p:nvPicPr>
          <p:cNvPr id="4" name="Picture 3" descr="VIIRS-CrIS_Pseudo.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5503" y="1295400"/>
            <a:ext cx="7965097" cy="4648200"/>
          </a:xfrm>
          <a:prstGeom prst="rect">
            <a:avLst/>
          </a:prstGeom>
        </p:spPr>
      </p:pic>
      <p:sp>
        <p:nvSpPr>
          <p:cNvPr id="13" name="TextBox 12"/>
          <p:cNvSpPr txBox="1"/>
          <p:nvPr/>
        </p:nvSpPr>
        <p:spPr>
          <a:xfrm rot="16200000">
            <a:off x="7045643" y="3088958"/>
            <a:ext cx="2096870" cy="338554"/>
          </a:xfrm>
          <a:prstGeom prst="rect">
            <a:avLst/>
          </a:prstGeom>
          <a:noFill/>
        </p:spPr>
        <p:txBody>
          <a:bodyPr wrap="none" rtlCol="0">
            <a:spAutoFit/>
          </a:bodyPr>
          <a:lstStyle/>
          <a:p>
            <a:r>
              <a:rPr lang="en-US" sz="1600" dirty="0" smtClean="0">
                <a:latin typeface="Arial"/>
                <a:cs typeface="Arial"/>
              </a:rPr>
              <a:t>W m</a:t>
            </a:r>
            <a:r>
              <a:rPr lang="en-US" sz="1600" baseline="30000" dirty="0" smtClean="0">
                <a:latin typeface="Arial"/>
                <a:cs typeface="Arial"/>
              </a:rPr>
              <a:t>-2</a:t>
            </a:r>
            <a:r>
              <a:rPr lang="en-US" sz="1600" dirty="0" smtClean="0">
                <a:latin typeface="Arial"/>
                <a:cs typeface="Arial"/>
              </a:rPr>
              <a:t> str</a:t>
            </a:r>
            <a:r>
              <a:rPr lang="en-US" sz="1600" baseline="30000" dirty="0" smtClean="0">
                <a:latin typeface="Arial"/>
                <a:cs typeface="Arial"/>
              </a:rPr>
              <a:t>-1</a:t>
            </a:r>
            <a:r>
              <a:rPr lang="en-US" sz="1600" dirty="0" smtClean="0">
                <a:latin typeface="Arial"/>
                <a:cs typeface="Arial"/>
              </a:rPr>
              <a:t> µm</a:t>
            </a:r>
            <a:r>
              <a:rPr lang="en-US" sz="1600" baseline="30000" dirty="0" smtClean="0">
                <a:latin typeface="Arial"/>
                <a:cs typeface="Arial"/>
              </a:rPr>
              <a:t>-1</a:t>
            </a:r>
            <a:r>
              <a:rPr lang="en-US" sz="1600" dirty="0" smtClean="0">
                <a:latin typeface="Arial"/>
                <a:cs typeface="Arial"/>
              </a:rPr>
              <a:t> </a:t>
            </a:r>
            <a:endParaRPr lang="en-US" sz="1600" dirty="0">
              <a:latin typeface="Arial"/>
              <a:cs typeface="Arial"/>
            </a:endParaRPr>
          </a:p>
        </p:txBody>
      </p:sp>
    </p:spTree>
    <p:extLst>
      <p:ext uri="{BB962C8B-B14F-4D97-AF65-F5344CB8AC3E}">
        <p14:creationId xmlns:p14="http://schemas.microsoft.com/office/powerpoint/2010/main" val="266344832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amp; Bullets">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Title &amp; Bullets">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Right">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amp; Bullets - Right">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 Top">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 Top">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 Center">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 Center">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Blank">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Blank">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itle &amp; Bullets">
  <a:themeElements>
    <a:clrScheme name="">
      <a:dk1>
        <a:srgbClr val="000000"/>
      </a:dk1>
      <a:lt1>
        <a:srgbClr val="FFFFFF"/>
      </a:lt1>
      <a:dk2>
        <a:srgbClr val="000000"/>
      </a:dk2>
      <a:lt2>
        <a:srgbClr val="808080"/>
      </a:lt2>
      <a:accent1>
        <a:srgbClr val="00CC99"/>
      </a:accent1>
      <a:accent2>
        <a:srgbClr val="333399"/>
      </a:accent2>
      <a:accent3>
        <a:srgbClr val="FFFFFF"/>
      </a:accent3>
      <a:accent4>
        <a:srgbClr val="000000"/>
      </a:accent4>
      <a:accent5>
        <a:srgbClr val="AAE2CA"/>
      </a:accent5>
      <a:accent6>
        <a:srgbClr val="2D2D8A"/>
      </a:accent6>
      <a:hlink>
        <a:srgbClr val="009999"/>
      </a:hlink>
      <a:folHlink>
        <a:srgbClr val="99CC00"/>
      </a:folHlink>
    </a:clrScheme>
    <a:fontScheme name="Title &amp; Bullets">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itle &amp; Bullets">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amp; Bullets">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Subtitle">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amp; Subtitle">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mp; Bullets - 2 Column">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amp; Bullets - 2 Column">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amp; Bullets - Left">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amp; Bullets - Left">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Bullets &amp; Photo">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Bullets &amp; Photo">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Photo - Vertical">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hoto - Horizontal">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Photo - Horizontal">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44161</TotalTime>
  <Pages>0</Pages>
  <Words>937</Words>
  <Characters>0</Characters>
  <Application>Microsoft Macintosh PowerPoint</Application>
  <PresentationFormat>On-screen Show (4:3)</PresentationFormat>
  <Lines>0</Lines>
  <Paragraphs>171</Paragraphs>
  <Slides>22</Slides>
  <Notes>7</Notes>
  <HiddenSlides>0</HiddenSlides>
  <MMClips>0</MMClips>
  <ScaleCrop>false</ScaleCrop>
  <HeadingPairs>
    <vt:vector size="4" baseType="variant">
      <vt:variant>
        <vt:lpstr>Theme</vt:lpstr>
      </vt:variant>
      <vt:variant>
        <vt:i4>14</vt:i4>
      </vt:variant>
      <vt:variant>
        <vt:lpstr>Slide Titles</vt:lpstr>
      </vt:variant>
      <vt:variant>
        <vt:i4>22</vt:i4>
      </vt:variant>
    </vt:vector>
  </HeadingPairs>
  <TitlesOfParts>
    <vt:vector size="36" baseType="lpstr">
      <vt:lpstr>Title &amp; Bullets</vt:lpstr>
      <vt:lpstr>1_Title &amp; Bullets</vt:lpstr>
      <vt:lpstr>2_Title &amp; Bullets</vt:lpstr>
      <vt:lpstr>Title &amp; Subtitle</vt:lpstr>
      <vt:lpstr>Title &amp; Bullets - 2 Column</vt:lpstr>
      <vt:lpstr>Title &amp; Bullets - Left</vt:lpstr>
      <vt:lpstr>Title, Bullets &amp; Photo</vt:lpstr>
      <vt:lpstr>Photo - Vertical</vt:lpstr>
      <vt:lpstr>Photo - Horizontal</vt:lpstr>
      <vt:lpstr>Title &amp; Bullets - Right</vt:lpstr>
      <vt:lpstr>3_Title &amp; Bullets</vt:lpstr>
      <vt:lpstr>Title - Top</vt:lpstr>
      <vt:lpstr>Title - Center</vt:lpstr>
      <vt:lpstr>Blank</vt:lpstr>
      <vt:lpstr>PowerPoint Presentation</vt:lpstr>
      <vt:lpstr>PowerPoint Presentation</vt:lpstr>
      <vt:lpstr>PowerPoint Presentation</vt:lpstr>
      <vt:lpstr>PowerPoint Presentation</vt:lpstr>
      <vt:lpstr>PowerPoint Presentation</vt:lpstr>
      <vt:lpstr>VIIRS and MODIS IR spectral bands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UW IR Histo Counts</dc:title>
  <dc:subject/>
  <dc:creator>brentm</dc:creator>
  <cp:keywords/>
  <dc:description/>
  <cp:lastModifiedBy>Bryan Baum</cp:lastModifiedBy>
  <cp:revision>816</cp:revision>
  <cp:lastPrinted>2015-05-13T15:16:49Z</cp:lastPrinted>
  <dcterms:created xsi:type="dcterms:W3CDTF">2012-10-29T21:28:39Z</dcterms:created>
  <dcterms:modified xsi:type="dcterms:W3CDTF">2016-06-03T18:55:35Z</dcterms:modified>
</cp:coreProperties>
</file>