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 id="2147483660" r:id="rId3"/>
    <p:sldMasterId id="2147483661" r:id="rId4"/>
    <p:sldMasterId id="2147483662" r:id="rId5"/>
    <p:sldMasterId id="2147483663" r:id="rId6"/>
    <p:sldMasterId id="2147483664" r:id="rId7"/>
    <p:sldMasterId id="2147483665" r:id="rId8"/>
    <p:sldMasterId id="2147483666" r:id="rId9"/>
    <p:sldMasterId id="2147483667" r:id="rId10"/>
    <p:sldMasterId id="2147483668" r:id="rId11"/>
    <p:sldMasterId id="2147483669" r:id="rId12"/>
    <p:sldMasterId id="2147483670" r:id="rId13"/>
    <p:sldMasterId id="2147483671" r:id="rId14"/>
  </p:sldMasterIdLst>
  <p:notesMasterIdLst>
    <p:notesMasterId r:id="rId34"/>
  </p:notesMasterIdLst>
  <p:handoutMasterIdLst>
    <p:handoutMasterId r:id="rId35"/>
  </p:handoutMasterIdLst>
  <p:sldIdLst>
    <p:sldId id="516" r:id="rId15"/>
    <p:sldId id="525" r:id="rId16"/>
    <p:sldId id="527" r:id="rId17"/>
    <p:sldId id="530" r:id="rId18"/>
    <p:sldId id="534" r:id="rId19"/>
    <p:sldId id="528" r:id="rId20"/>
    <p:sldId id="532" r:id="rId21"/>
    <p:sldId id="533" r:id="rId22"/>
    <p:sldId id="535" r:id="rId23"/>
    <p:sldId id="537" r:id="rId24"/>
    <p:sldId id="531" r:id="rId25"/>
    <p:sldId id="521" r:id="rId26"/>
    <p:sldId id="519" r:id="rId27"/>
    <p:sldId id="494" r:id="rId28"/>
    <p:sldId id="517" r:id="rId29"/>
    <p:sldId id="523" r:id="rId30"/>
    <p:sldId id="522" r:id="rId31"/>
    <p:sldId id="520" r:id="rId32"/>
    <p:sldId id="524" r:id="rId33"/>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1pPr>
    <a:lvl2pPr marL="4572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2pPr>
    <a:lvl3pPr marL="9144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3pPr>
    <a:lvl4pPr marL="13716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4pPr>
    <a:lvl5pPr marL="18288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5pPr>
    <a:lvl6pPr marL="2286000" algn="l" defTabSz="4572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6pPr>
    <a:lvl7pPr marL="2743200" algn="l" defTabSz="4572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7pPr>
    <a:lvl8pPr marL="3200400" algn="l" defTabSz="4572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8pPr>
    <a:lvl9pPr marL="3657600" algn="l" defTabSz="4572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EFF10"/>
    <a:srgbClr val="546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830" autoAdjust="0"/>
  </p:normalViewPr>
  <p:slideViewPr>
    <p:cSldViewPr>
      <p:cViewPr varScale="1">
        <p:scale>
          <a:sx n="77" d="100"/>
          <a:sy n="77" d="100"/>
        </p:scale>
        <p:origin x="-33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9.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5D6D6B-62B1-D343-894C-25E5A3C5458B}" type="datetime1">
              <a:rPr lang="en-US" smtClean="0"/>
              <a:t>6/14/16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BFB8FE-46C7-B84D-8A47-1C8C2462555E}" type="slidenum">
              <a:rPr lang="en-US" smtClean="0"/>
              <a:t>‹#›</a:t>
            </a:fld>
            <a:endParaRPr lang="en-US"/>
          </a:p>
        </p:txBody>
      </p:sp>
    </p:spTree>
    <p:extLst>
      <p:ext uri="{BB962C8B-B14F-4D97-AF65-F5344CB8AC3E}">
        <p14:creationId xmlns:p14="http://schemas.microsoft.com/office/powerpoint/2010/main" val="2602540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ea typeface="ヒラギノ明朝 ProN W3" charset="-128"/>
                <a:cs typeface="ヒラギノ明朝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8F55474-E694-614B-A1A8-B7EE57925097}" type="datetime1">
              <a:rPr lang="en-US" smtClean="0"/>
              <a:t>6/14/16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ea typeface="ヒラギノ明朝 ProN W3" charset="-128"/>
                <a:cs typeface="ヒラギノ明朝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8B6F6DD-0EF0-2046-9167-9881B72AD7C3}" type="slidenum">
              <a:rPr lang="en-US"/>
              <a:pPr/>
              <a:t>‹#›</a:t>
            </a:fld>
            <a:endParaRPr lang="en-US"/>
          </a:p>
        </p:txBody>
      </p:sp>
    </p:spTree>
    <p:extLst>
      <p:ext uri="{BB962C8B-B14F-4D97-AF65-F5344CB8AC3E}">
        <p14:creationId xmlns:p14="http://schemas.microsoft.com/office/powerpoint/2010/main" val="1753212876"/>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MODIS Science Team Meeting, 6-10 June, 2016</a:t>
            </a:r>
            <a:endParaRPr lang="en-US"/>
          </a:p>
        </p:txBody>
      </p:sp>
    </p:spTree>
    <p:extLst>
      <p:ext uri="{BB962C8B-B14F-4D97-AF65-F5344CB8AC3E}">
        <p14:creationId xmlns:p14="http://schemas.microsoft.com/office/powerpoint/2010/main" val="56251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6F6DD-0EF0-2046-9167-9881B72AD7C3}" type="slidenum">
              <a:rPr lang="en-US" smtClean="0"/>
              <a:pPr/>
              <a:t>15</a:t>
            </a:fld>
            <a:endParaRPr lang="en-US"/>
          </a:p>
        </p:txBody>
      </p:sp>
    </p:spTree>
    <p:extLst>
      <p:ext uri="{BB962C8B-B14F-4D97-AF65-F5344CB8AC3E}">
        <p14:creationId xmlns:p14="http://schemas.microsoft.com/office/powerpoint/2010/main" val="340492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6F6DD-0EF0-2046-9167-9881B72AD7C3}" type="slidenum">
              <a:rPr lang="en-US" smtClean="0"/>
              <a:pPr/>
              <a:t>17</a:t>
            </a:fld>
            <a:endParaRPr lang="en-US"/>
          </a:p>
        </p:txBody>
      </p:sp>
    </p:spTree>
    <p:extLst>
      <p:ext uri="{BB962C8B-B14F-4D97-AF65-F5344CB8AC3E}">
        <p14:creationId xmlns:p14="http://schemas.microsoft.com/office/powerpoint/2010/main" val="340492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57286858"/>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0181001"/>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0943276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2335247"/>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2440723"/>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76800" y="1943100"/>
            <a:ext cx="17780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7200" y="1943100"/>
            <a:ext cx="17780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926586"/>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129979"/>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955899"/>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143475"/>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342253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8246854"/>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152904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083950"/>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177800"/>
            <a:ext cx="200977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77800"/>
            <a:ext cx="587692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739749"/>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9870119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9525764"/>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42000342"/>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4234930"/>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5508492"/>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7756723"/>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303516"/>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7438451"/>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088650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97066378"/>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294128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2569049"/>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22959229"/>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7113855"/>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6091747"/>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974240"/>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6431495"/>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400352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127762"/>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798018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0512747"/>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5188379"/>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5261028"/>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7800"/>
            <a:ext cx="2057400"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7800"/>
            <a:ext cx="6019800" cy="594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688245"/>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94920426"/>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3282199"/>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2379145"/>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3788691"/>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60634"/>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8607085"/>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70702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5685087"/>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842678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3906290"/>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5692456"/>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1182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2699017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4697920"/>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2306204"/>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5606144"/>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5268081"/>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3854103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9338483"/>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192620"/>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0814610"/>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5777816"/>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0693007"/>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269985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307887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995395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3119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732052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5256785"/>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579379"/>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83005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1442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6237354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80610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4195094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1943100"/>
            <a:ext cx="39433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943100"/>
            <a:ext cx="39433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193534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319878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1773871"/>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85317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740795"/>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239160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97512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356954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177800"/>
            <a:ext cx="200977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77800"/>
            <a:ext cx="587692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8595022"/>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349688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216094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565406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3721100"/>
            <a:ext cx="3943350" cy="132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3721100"/>
            <a:ext cx="3943350" cy="132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84971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2378724"/>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946755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741595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73065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371968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071265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772638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1066800"/>
            <a:ext cx="2009775" cy="3975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066800"/>
            <a:ext cx="5876925" cy="397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0352208"/>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301762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2760024"/>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3592298"/>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1943100"/>
            <a:ext cx="39433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943100"/>
            <a:ext cx="39433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702063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917298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710420"/>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3238153"/>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17916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0685605"/>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114578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664651"/>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177800"/>
            <a:ext cx="200977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77800"/>
            <a:ext cx="587692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7091909"/>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5445728"/>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2544893"/>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83201548"/>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1943100"/>
            <a:ext cx="17780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943100"/>
            <a:ext cx="17780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908636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132414594"/>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270207"/>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336099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873699"/>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418294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2353225"/>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734361"/>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177800"/>
            <a:ext cx="200977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77800"/>
            <a:ext cx="587692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0067428"/>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91242732"/>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664338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287414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17739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1943100"/>
            <a:ext cx="17780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943100"/>
            <a:ext cx="17780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7747049"/>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71198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702427"/>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19713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7446980"/>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181874"/>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7680897"/>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177800"/>
            <a:ext cx="200977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77800"/>
            <a:ext cx="587692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285715"/>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8887541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406212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9196228"/>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83377398"/>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3721100"/>
            <a:ext cx="1778000" cy="173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3721100"/>
            <a:ext cx="1778000" cy="173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307438"/>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298947"/>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3743751"/>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537908"/>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099327"/>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2170215"/>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572776"/>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27400" y="1397000"/>
            <a:ext cx="9271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397000"/>
            <a:ext cx="26289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014792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3769802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721685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5265467"/>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5438104"/>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5930900"/>
            <a:ext cx="3943350" cy="54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5930900"/>
            <a:ext cx="3943350" cy="54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1013960"/>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1207436"/>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63618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595747"/>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3017607"/>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5741499"/>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137622"/>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5054600"/>
            <a:ext cx="2009775" cy="142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5054600"/>
            <a:ext cx="5876925" cy="142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78464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p:titleStyle>
    <p:bodyStyle>
      <a:lvl1pPr marL="382588" indent="-342900" algn="l" rtl="0" eaLnBrk="0" fontAlgn="base" hangingPunct="0">
        <a:spcBef>
          <a:spcPts val="700"/>
        </a:spcBef>
        <a:spcAft>
          <a:spcPct val="0"/>
        </a:spcAft>
        <a:buSzPct val="100000"/>
        <a:buFont typeface="Times New Roman" charset="0"/>
        <a:buChar char="•"/>
        <a:defRPr sz="3200">
          <a:solidFill>
            <a:schemeClr val="tx1"/>
          </a:solidFill>
          <a:latin typeface="+mn-lt"/>
          <a:ea typeface="+mn-ea"/>
          <a:cs typeface="+mn-cs"/>
          <a:sym typeface="Times New Roman" charset="0"/>
        </a:defRPr>
      </a:lvl1pPr>
      <a:lvl2pPr marL="782638" indent="-285750" algn="l" rtl="0" eaLnBrk="0" fontAlgn="base" hangingPunct="0">
        <a:spcBef>
          <a:spcPts val="600"/>
        </a:spcBef>
        <a:spcAft>
          <a:spcPct val="0"/>
        </a:spcAft>
        <a:buSzPct val="100000"/>
        <a:buFont typeface="Times New Roman" charset="0"/>
        <a:buChar char="–"/>
        <a:defRPr sz="2800">
          <a:solidFill>
            <a:schemeClr val="tx1"/>
          </a:solidFill>
          <a:latin typeface="+mn-lt"/>
          <a:ea typeface="+mn-ea"/>
          <a:cs typeface="+mn-cs"/>
          <a:sym typeface="Times New Roman" charset="0"/>
        </a:defRPr>
      </a:lvl2pPr>
      <a:lvl3pPr marL="1182688" indent="-228600" algn="l" rtl="0" eaLnBrk="0" fontAlgn="base" hangingPunct="0">
        <a:spcBef>
          <a:spcPts val="500"/>
        </a:spcBef>
        <a:spcAft>
          <a:spcPct val="0"/>
        </a:spcAft>
        <a:buSzPct val="100000"/>
        <a:buFont typeface="Times New Roman" charset="0"/>
        <a:buChar char="•"/>
        <a:defRPr sz="2400">
          <a:solidFill>
            <a:schemeClr val="tx1"/>
          </a:solidFill>
          <a:latin typeface="+mn-lt"/>
          <a:ea typeface="+mn-ea"/>
          <a:cs typeface="+mn-cs"/>
          <a:sym typeface="Times New Roman" charset="0"/>
        </a:defRPr>
      </a:lvl3pPr>
      <a:lvl4pPr marL="16398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4pPr>
      <a:lvl5pPr marL="20970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5pPr>
      <a:lvl6pPr marL="25542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6pPr>
      <a:lvl7pPr marL="30114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7pPr>
      <a:lvl8pPr marL="34686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8pPr>
      <a:lvl9pPr marL="39258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bwMode="auto">
          <a:xfrm>
            <a:off x="546100" y="1778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
        <p:nvSpPr>
          <p:cNvPr id="111619" name="Rectangle 2"/>
          <p:cNvSpPr>
            <a:spLocks noGrp="1" noChangeArrowheads="1"/>
          </p:cNvSpPr>
          <p:nvPr>
            <p:ph type="body" idx="1"/>
          </p:nvPr>
        </p:nvSpPr>
        <p:spPr bwMode="auto">
          <a:xfrm>
            <a:off x="4876800" y="1943100"/>
            <a:ext cx="37084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685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03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20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38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0955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527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099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4671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3906" name="Rectangle 1"/>
          <p:cNvSpPr>
            <a:spLocks noGrp="1" noChangeArrowheads="1"/>
          </p:cNvSpPr>
          <p:nvPr>
            <p:ph type="title"/>
          </p:nvPr>
        </p:nvSpPr>
        <p:spPr bwMode="auto">
          <a:xfrm>
            <a:off x="685800" y="3810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23907" name="Rectangle 2"/>
          <p:cNvSpPr>
            <a:spLocks noGrp="1" noChangeArrowheads="1"/>
          </p:cNvSpPr>
          <p:nvPr>
            <p:ph type="body" idx="1"/>
          </p:nvPr>
        </p:nvSpPr>
        <p:spPr bwMode="auto">
          <a:xfrm>
            <a:off x="685800"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p:titleStyle>
    <p:bodyStyle>
      <a:lvl1pPr marL="382588" indent="-342900" algn="l" rtl="0" eaLnBrk="0" fontAlgn="base" hangingPunct="0">
        <a:spcBef>
          <a:spcPts val="700"/>
        </a:spcBef>
        <a:spcAft>
          <a:spcPct val="0"/>
        </a:spcAft>
        <a:buSzPct val="100000"/>
        <a:buFont typeface="Times New Roman" charset="0"/>
        <a:buChar char="•"/>
        <a:defRPr sz="3200">
          <a:solidFill>
            <a:schemeClr val="tx1"/>
          </a:solidFill>
          <a:latin typeface="+mn-lt"/>
          <a:ea typeface="+mn-ea"/>
          <a:cs typeface="+mn-cs"/>
          <a:sym typeface="Times New Roman" charset="0"/>
        </a:defRPr>
      </a:lvl1pPr>
      <a:lvl2pPr marL="731838" indent="-285750" algn="l" rtl="0" eaLnBrk="0" fontAlgn="base" hangingPunct="0">
        <a:spcBef>
          <a:spcPts val="600"/>
        </a:spcBef>
        <a:spcAft>
          <a:spcPct val="0"/>
        </a:spcAft>
        <a:buSzPct val="100000"/>
        <a:buFont typeface="Times New Roman" charset="0"/>
        <a:buChar char="–"/>
        <a:defRPr sz="2800">
          <a:solidFill>
            <a:schemeClr val="tx1"/>
          </a:solidFill>
          <a:latin typeface="+mn-lt"/>
          <a:ea typeface="+mn-ea"/>
          <a:cs typeface="+mn-cs"/>
          <a:sym typeface="Times New Roman" charset="0"/>
        </a:defRPr>
      </a:lvl2pPr>
      <a:lvl3pPr marL="1131888" indent="-228600" algn="l" rtl="0" eaLnBrk="0" fontAlgn="base" hangingPunct="0">
        <a:spcBef>
          <a:spcPts val="500"/>
        </a:spcBef>
        <a:spcAft>
          <a:spcPct val="0"/>
        </a:spcAft>
        <a:buSzPct val="100000"/>
        <a:buFont typeface="Times New Roman" charset="0"/>
        <a:buChar char="•"/>
        <a:defRPr sz="2400">
          <a:solidFill>
            <a:schemeClr val="tx1"/>
          </a:solidFill>
          <a:latin typeface="+mn-lt"/>
          <a:ea typeface="+mn-ea"/>
          <a:cs typeface="+mn-cs"/>
          <a:sym typeface="Times New Roman" charset="0"/>
        </a:defRPr>
      </a:lvl3pPr>
      <a:lvl4pPr marL="15890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4pPr>
      <a:lvl5pPr marL="20462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5pPr>
      <a:lvl6pPr marL="25034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6pPr>
      <a:lvl7pPr marL="29606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7pPr>
      <a:lvl8pPr marL="34178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8pPr>
      <a:lvl9pPr marL="38750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bwMode="auto">
          <a:xfrm>
            <a:off x="546100" y="1778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7239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41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589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7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1336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908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480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5052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bwMode="auto">
          <a:xfrm>
            <a:off x="546100" y="25781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7239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41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589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7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1336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908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480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5052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7239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41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589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7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1336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908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480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5052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685800" y="3810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3315" name="Rectangle 2"/>
          <p:cNvSpPr>
            <a:spLocks noGrp="1" noChangeArrowheads="1"/>
          </p:cNvSpPr>
          <p:nvPr>
            <p:ph type="body" idx="1"/>
          </p:nvPr>
        </p:nvSpPr>
        <p:spPr bwMode="auto">
          <a:xfrm>
            <a:off x="685800"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2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9pPr>
    </p:titleStyle>
    <p:bodyStyle>
      <a:lvl1pPr marL="382588" indent="-342900" algn="l" rtl="0" eaLnBrk="0" fontAlgn="base" hangingPunct="0">
        <a:spcBef>
          <a:spcPts val="700"/>
        </a:spcBef>
        <a:spcAft>
          <a:spcPct val="0"/>
        </a:spcAft>
        <a:buSzPct val="100000"/>
        <a:buFont typeface="Times New Roman" charset="0"/>
        <a:buChar char="•"/>
        <a:defRPr sz="3000">
          <a:solidFill>
            <a:schemeClr val="tx1"/>
          </a:solidFill>
          <a:latin typeface="+mn-lt"/>
          <a:ea typeface="+mn-ea"/>
          <a:cs typeface="+mn-cs"/>
          <a:sym typeface="Times New Roman" charset="0"/>
        </a:defRPr>
      </a:lvl1pPr>
      <a:lvl2pPr marL="731838" indent="-285750" algn="l" rtl="0" eaLnBrk="0" fontAlgn="base" hangingPunct="0">
        <a:spcBef>
          <a:spcPts val="600"/>
        </a:spcBef>
        <a:spcAft>
          <a:spcPct val="0"/>
        </a:spcAft>
        <a:buSzPct val="100000"/>
        <a:buFont typeface="Times New Roman" charset="0"/>
        <a:buChar char="–"/>
        <a:defRPr sz="2600">
          <a:solidFill>
            <a:schemeClr val="tx1"/>
          </a:solidFill>
          <a:latin typeface="+mn-lt"/>
          <a:ea typeface="+mn-ea"/>
          <a:cs typeface="+mn-cs"/>
          <a:sym typeface="Times New Roman" charset="0"/>
        </a:defRPr>
      </a:lvl2pPr>
      <a:lvl3pPr marL="1131888" indent="-228600" algn="l" rtl="0" eaLnBrk="0" fontAlgn="base" hangingPunct="0">
        <a:spcBef>
          <a:spcPts val="500"/>
        </a:spcBef>
        <a:spcAft>
          <a:spcPct val="0"/>
        </a:spcAft>
        <a:buSzPct val="100000"/>
        <a:buFont typeface="Times New Roman" charset="0"/>
        <a:buChar char="•"/>
        <a:defRPr sz="2200">
          <a:solidFill>
            <a:schemeClr val="tx1"/>
          </a:solidFill>
          <a:latin typeface="+mn-lt"/>
          <a:ea typeface="+mn-ea"/>
          <a:cs typeface="+mn-cs"/>
          <a:sym typeface="Times New Roman" charset="0"/>
        </a:defRPr>
      </a:lvl3pPr>
      <a:lvl4pPr marL="1589088" indent="-228600" algn="l" rtl="0" eaLnBrk="0" fontAlgn="base" hangingPunct="0">
        <a:spcBef>
          <a:spcPts val="500"/>
        </a:spcBef>
        <a:spcAft>
          <a:spcPct val="0"/>
        </a:spcAft>
        <a:buSzPct val="100000"/>
        <a:buFont typeface="Times New Roman" charset="0"/>
        <a:buChar char="–"/>
        <a:defRPr>
          <a:solidFill>
            <a:schemeClr val="tx1"/>
          </a:solidFill>
          <a:latin typeface="+mn-lt"/>
          <a:ea typeface="+mn-ea"/>
          <a:cs typeface="+mn-cs"/>
          <a:sym typeface="Times New Roman" charset="0"/>
        </a:defRPr>
      </a:lvl4pPr>
      <a:lvl5pPr marL="2046288" indent="-228600" algn="l" rtl="0" eaLnBrk="0" fontAlgn="base" hangingPunct="0">
        <a:spcBef>
          <a:spcPts val="500"/>
        </a:spcBef>
        <a:spcAft>
          <a:spcPct val="0"/>
        </a:spcAft>
        <a:buSzPct val="100000"/>
        <a:buFont typeface="Times New Roman" charset="0"/>
        <a:buChar char="»"/>
        <a:defRPr>
          <a:solidFill>
            <a:schemeClr val="tx1"/>
          </a:solidFill>
          <a:latin typeface="+mn-lt"/>
          <a:ea typeface="+mn-ea"/>
          <a:cs typeface="+mn-cs"/>
          <a:sym typeface="Times New Roman" charset="0"/>
        </a:defRPr>
      </a:lvl5pPr>
      <a:lvl6pPr marL="2503488" indent="-228600" algn="l" rtl="0" fontAlgn="base">
        <a:spcBef>
          <a:spcPts val="500"/>
        </a:spcBef>
        <a:spcAft>
          <a:spcPct val="0"/>
        </a:spcAft>
        <a:buSzPct val="100000"/>
        <a:buFont typeface="Times New Roman" charset="0"/>
        <a:buChar char="»"/>
        <a:defRPr>
          <a:solidFill>
            <a:schemeClr val="tx1"/>
          </a:solidFill>
          <a:latin typeface="+mn-lt"/>
          <a:ea typeface="+mn-ea"/>
          <a:cs typeface="+mn-cs"/>
          <a:sym typeface="Times New Roman" charset="0"/>
        </a:defRPr>
      </a:lvl6pPr>
      <a:lvl7pPr marL="2960688" indent="-228600" algn="l" rtl="0" fontAlgn="base">
        <a:spcBef>
          <a:spcPts val="500"/>
        </a:spcBef>
        <a:spcAft>
          <a:spcPct val="0"/>
        </a:spcAft>
        <a:buSzPct val="100000"/>
        <a:buFont typeface="Times New Roman" charset="0"/>
        <a:buChar char="»"/>
        <a:defRPr>
          <a:solidFill>
            <a:schemeClr val="tx1"/>
          </a:solidFill>
          <a:latin typeface="+mn-lt"/>
          <a:ea typeface="+mn-ea"/>
          <a:cs typeface="+mn-cs"/>
          <a:sym typeface="Times New Roman" charset="0"/>
        </a:defRPr>
      </a:lvl7pPr>
      <a:lvl8pPr marL="3417888" indent="-228600" algn="l" rtl="0" fontAlgn="base">
        <a:spcBef>
          <a:spcPts val="500"/>
        </a:spcBef>
        <a:spcAft>
          <a:spcPct val="0"/>
        </a:spcAft>
        <a:buSzPct val="100000"/>
        <a:buFont typeface="Times New Roman" charset="0"/>
        <a:buChar char="»"/>
        <a:defRPr>
          <a:solidFill>
            <a:schemeClr val="tx1"/>
          </a:solidFill>
          <a:latin typeface="+mn-lt"/>
          <a:ea typeface="+mn-ea"/>
          <a:cs typeface="+mn-cs"/>
          <a:sym typeface="Times New Roman" charset="0"/>
        </a:defRPr>
      </a:lvl8pPr>
      <a:lvl9pPr marL="3875088" indent="-228600" algn="l" rtl="0" fontAlgn="base">
        <a:spcBef>
          <a:spcPts val="500"/>
        </a:spcBef>
        <a:spcAft>
          <a:spcPct val="0"/>
        </a:spcAft>
        <a:buSzPct val="100000"/>
        <a:buFont typeface="Times New Roman" charset="0"/>
        <a:buChar char="»"/>
        <a:defRPr>
          <a:solidFill>
            <a:schemeClr val="tx1"/>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546100" y="1778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
        <p:nvSpPr>
          <p:cNvPr id="25603" name="Rectangle 2"/>
          <p:cNvSpPr>
            <a:spLocks noGrp="1" noChangeArrowheads="1"/>
          </p:cNvSpPr>
          <p:nvPr>
            <p:ph type="body" idx="1"/>
          </p:nvPr>
        </p:nvSpPr>
        <p:spPr bwMode="auto">
          <a:xfrm>
            <a:off x="546100" y="1943100"/>
            <a:ext cx="80391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685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03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20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38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0955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527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099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4671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546100" y="1066800"/>
            <a:ext cx="8039100" cy="26797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sym typeface="Baskerville" charset="0"/>
              </a:rPr>
              <a:t>Click to edit Master title style</a:t>
            </a:r>
          </a:p>
        </p:txBody>
      </p:sp>
      <p:sp>
        <p:nvSpPr>
          <p:cNvPr id="37891" name="Rectangle 2"/>
          <p:cNvSpPr>
            <a:spLocks noGrp="1" noChangeArrowheads="1"/>
          </p:cNvSpPr>
          <p:nvPr>
            <p:ph type="body" idx="1"/>
          </p:nvPr>
        </p:nvSpPr>
        <p:spPr bwMode="auto">
          <a:xfrm>
            <a:off x="546100" y="3721100"/>
            <a:ext cx="80391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342900" indent="-342900" algn="ctr" rtl="0" eaLnBrk="0" fontAlgn="base" hangingPunct="0">
        <a:spcBef>
          <a:spcPct val="0"/>
        </a:spcBef>
        <a:spcAft>
          <a:spcPct val="0"/>
        </a:spcAft>
        <a:defRPr sz="3600">
          <a:solidFill>
            <a:srgbClr val="4B4B4B"/>
          </a:solidFill>
          <a:latin typeface="+mn-lt"/>
          <a:ea typeface="+mn-ea"/>
          <a:cs typeface="+mn-cs"/>
          <a:sym typeface="Hoefler Text" charset="0"/>
        </a:defRPr>
      </a:lvl1pPr>
      <a:lvl2pPr marL="742950" indent="-285750" algn="ctr" rtl="0" eaLnBrk="0" fontAlgn="base" hangingPunct="0">
        <a:spcBef>
          <a:spcPct val="0"/>
        </a:spcBef>
        <a:spcAft>
          <a:spcPct val="0"/>
        </a:spcAft>
        <a:defRPr sz="3600">
          <a:solidFill>
            <a:srgbClr val="4B4B4B"/>
          </a:solidFill>
          <a:latin typeface="+mn-lt"/>
          <a:ea typeface="+mn-ea"/>
          <a:cs typeface="+mn-cs"/>
          <a:sym typeface="Hoefler Text" charset="0"/>
        </a:defRPr>
      </a:lvl2pPr>
      <a:lvl3pPr marL="1143000" indent="-228600" algn="ctr" rtl="0" eaLnBrk="0" fontAlgn="base" hangingPunct="0">
        <a:spcBef>
          <a:spcPct val="0"/>
        </a:spcBef>
        <a:spcAft>
          <a:spcPct val="0"/>
        </a:spcAft>
        <a:defRPr sz="3600">
          <a:solidFill>
            <a:srgbClr val="4B4B4B"/>
          </a:solidFill>
          <a:latin typeface="+mn-lt"/>
          <a:ea typeface="+mn-ea"/>
          <a:cs typeface="+mn-cs"/>
          <a:sym typeface="Hoefler Text" charset="0"/>
        </a:defRPr>
      </a:lvl3pPr>
      <a:lvl4pPr marL="1600200" indent="-228600" algn="ctr" rtl="0" eaLnBrk="0" fontAlgn="base" hangingPunct="0">
        <a:spcBef>
          <a:spcPct val="0"/>
        </a:spcBef>
        <a:spcAft>
          <a:spcPct val="0"/>
        </a:spcAft>
        <a:defRPr sz="3600">
          <a:solidFill>
            <a:srgbClr val="4B4B4B"/>
          </a:solidFill>
          <a:latin typeface="+mn-lt"/>
          <a:ea typeface="+mn-ea"/>
          <a:cs typeface="+mn-cs"/>
          <a:sym typeface="Hoefler Text" charset="0"/>
        </a:defRPr>
      </a:lvl4pPr>
      <a:lvl5pPr marL="2057400" indent="-228600" algn="ctr" rtl="0" eaLnBrk="0" fontAlgn="base" hangingPunct="0">
        <a:spcBef>
          <a:spcPct val="0"/>
        </a:spcBef>
        <a:spcAft>
          <a:spcPct val="0"/>
        </a:spcAft>
        <a:defRPr sz="3600">
          <a:solidFill>
            <a:srgbClr val="4B4B4B"/>
          </a:solidFill>
          <a:latin typeface="+mn-lt"/>
          <a:ea typeface="+mn-ea"/>
          <a:cs typeface="+mn-cs"/>
          <a:sym typeface="Hoefler Text" charset="0"/>
        </a:defRPr>
      </a:lvl5pPr>
      <a:lvl6pPr marL="457200" algn="ctr" rtl="0" fontAlgn="base">
        <a:spcBef>
          <a:spcPct val="0"/>
        </a:spcBef>
        <a:spcAft>
          <a:spcPct val="0"/>
        </a:spcAft>
        <a:defRPr sz="3600">
          <a:solidFill>
            <a:srgbClr val="4B4B4B"/>
          </a:solidFill>
          <a:latin typeface="+mn-lt"/>
          <a:ea typeface="+mn-ea"/>
          <a:cs typeface="+mn-cs"/>
          <a:sym typeface="Hoefler Text" charset="0"/>
        </a:defRPr>
      </a:lvl6pPr>
      <a:lvl7pPr marL="914400" algn="ctr" rtl="0" fontAlgn="base">
        <a:spcBef>
          <a:spcPct val="0"/>
        </a:spcBef>
        <a:spcAft>
          <a:spcPct val="0"/>
        </a:spcAft>
        <a:defRPr sz="3600">
          <a:solidFill>
            <a:srgbClr val="4B4B4B"/>
          </a:solidFill>
          <a:latin typeface="+mn-lt"/>
          <a:ea typeface="+mn-ea"/>
          <a:cs typeface="+mn-cs"/>
          <a:sym typeface="Hoefler Text" charset="0"/>
        </a:defRPr>
      </a:lvl7pPr>
      <a:lvl8pPr marL="1371600" algn="ctr" rtl="0" fontAlgn="base">
        <a:spcBef>
          <a:spcPct val="0"/>
        </a:spcBef>
        <a:spcAft>
          <a:spcPct val="0"/>
        </a:spcAft>
        <a:defRPr sz="3600">
          <a:solidFill>
            <a:srgbClr val="4B4B4B"/>
          </a:solidFill>
          <a:latin typeface="+mn-lt"/>
          <a:ea typeface="+mn-ea"/>
          <a:cs typeface="+mn-cs"/>
          <a:sym typeface="Hoefler Text" charset="0"/>
        </a:defRPr>
      </a:lvl8pPr>
      <a:lvl9pPr marL="1828800" algn="ctr" rtl="0" fontAlgn="base">
        <a:spcBef>
          <a:spcPct val="0"/>
        </a:spcBef>
        <a:spcAft>
          <a:spcPct val="0"/>
        </a:spcAft>
        <a:defRPr sz="36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546100" y="1778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
        <p:nvSpPr>
          <p:cNvPr id="50179" name="Rectangle 2"/>
          <p:cNvSpPr>
            <a:spLocks noGrp="1" noChangeArrowheads="1"/>
          </p:cNvSpPr>
          <p:nvPr>
            <p:ph type="body" idx="1"/>
          </p:nvPr>
        </p:nvSpPr>
        <p:spPr bwMode="auto">
          <a:xfrm>
            <a:off x="546100" y="1943100"/>
            <a:ext cx="80391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685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03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20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38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0955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527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099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4671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546100" y="1778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
        <p:nvSpPr>
          <p:cNvPr id="62467" name="Rectangle 2"/>
          <p:cNvSpPr>
            <a:spLocks noGrp="1" noChangeArrowheads="1"/>
          </p:cNvSpPr>
          <p:nvPr>
            <p:ph type="body" idx="1"/>
          </p:nvPr>
        </p:nvSpPr>
        <p:spPr bwMode="auto">
          <a:xfrm>
            <a:off x="546100" y="1943100"/>
            <a:ext cx="37084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685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03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20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38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0955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527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099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4671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546100" y="1778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
        <p:nvSpPr>
          <p:cNvPr id="74755" name="Rectangle 2"/>
          <p:cNvSpPr>
            <a:spLocks noGrp="1" noChangeArrowheads="1"/>
          </p:cNvSpPr>
          <p:nvPr>
            <p:ph type="body" idx="1"/>
          </p:nvPr>
        </p:nvSpPr>
        <p:spPr bwMode="auto">
          <a:xfrm>
            <a:off x="546100" y="1943100"/>
            <a:ext cx="37084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685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03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20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38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0955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527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099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4671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546100" y="1397000"/>
            <a:ext cx="3708400" cy="23495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sym typeface="Baskerville" charset="0"/>
              </a:rPr>
              <a:t>Click to edit Master title style</a:t>
            </a:r>
          </a:p>
        </p:txBody>
      </p:sp>
      <p:sp>
        <p:nvSpPr>
          <p:cNvPr id="87043" name="Rectangle 2"/>
          <p:cNvSpPr>
            <a:spLocks noGrp="1" noChangeArrowheads="1"/>
          </p:cNvSpPr>
          <p:nvPr>
            <p:ph type="body" idx="1"/>
          </p:nvPr>
        </p:nvSpPr>
        <p:spPr bwMode="auto">
          <a:xfrm>
            <a:off x="546100" y="3721100"/>
            <a:ext cx="3708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342900" indent="-342900" algn="ctr" rtl="0" eaLnBrk="0" fontAlgn="base" hangingPunct="0">
        <a:spcBef>
          <a:spcPts val="800"/>
        </a:spcBef>
        <a:spcAft>
          <a:spcPct val="0"/>
        </a:spcAft>
        <a:defRPr sz="2400">
          <a:solidFill>
            <a:srgbClr val="4B4B4B"/>
          </a:solidFill>
          <a:latin typeface="+mn-lt"/>
          <a:ea typeface="+mn-ea"/>
          <a:cs typeface="+mn-cs"/>
          <a:sym typeface="Hoefler Text" charset="0"/>
        </a:defRPr>
      </a:lvl1pPr>
      <a:lvl2pPr marL="742950" indent="-285750" algn="ctr" rtl="0" eaLnBrk="0" fontAlgn="base" hangingPunct="0">
        <a:spcBef>
          <a:spcPts val="800"/>
        </a:spcBef>
        <a:spcAft>
          <a:spcPct val="0"/>
        </a:spcAft>
        <a:defRPr sz="2400">
          <a:solidFill>
            <a:srgbClr val="4B4B4B"/>
          </a:solidFill>
          <a:latin typeface="+mn-lt"/>
          <a:ea typeface="+mn-ea"/>
          <a:cs typeface="+mn-cs"/>
          <a:sym typeface="Hoefler Text" charset="0"/>
        </a:defRPr>
      </a:lvl2pPr>
      <a:lvl3pPr marL="1143000" indent="-228600" algn="ctr" rtl="0" eaLnBrk="0" fontAlgn="base" hangingPunct="0">
        <a:spcBef>
          <a:spcPts val="800"/>
        </a:spcBef>
        <a:spcAft>
          <a:spcPct val="0"/>
        </a:spcAft>
        <a:defRPr sz="2400">
          <a:solidFill>
            <a:srgbClr val="4B4B4B"/>
          </a:solidFill>
          <a:latin typeface="+mn-lt"/>
          <a:ea typeface="+mn-ea"/>
          <a:cs typeface="+mn-cs"/>
          <a:sym typeface="Hoefler Text" charset="0"/>
        </a:defRPr>
      </a:lvl3pPr>
      <a:lvl4pPr marL="1600200" indent="-228600" algn="ctr" rtl="0" eaLnBrk="0" fontAlgn="base" hangingPunct="0">
        <a:spcBef>
          <a:spcPts val="800"/>
        </a:spcBef>
        <a:spcAft>
          <a:spcPct val="0"/>
        </a:spcAft>
        <a:defRPr sz="2400">
          <a:solidFill>
            <a:srgbClr val="4B4B4B"/>
          </a:solidFill>
          <a:latin typeface="+mn-lt"/>
          <a:ea typeface="+mn-ea"/>
          <a:cs typeface="+mn-cs"/>
          <a:sym typeface="Hoefler Text" charset="0"/>
        </a:defRPr>
      </a:lvl4pPr>
      <a:lvl5pPr marL="2057400" indent="-228600" algn="ctr" rtl="0" eaLnBrk="0" fontAlgn="base" hangingPunct="0">
        <a:spcBef>
          <a:spcPts val="800"/>
        </a:spcBef>
        <a:spcAft>
          <a:spcPct val="0"/>
        </a:spcAft>
        <a:defRPr sz="2400">
          <a:solidFill>
            <a:srgbClr val="4B4B4B"/>
          </a:solidFill>
          <a:latin typeface="+mn-lt"/>
          <a:ea typeface="+mn-ea"/>
          <a:cs typeface="+mn-cs"/>
          <a:sym typeface="Hoefler Text" charset="0"/>
        </a:defRPr>
      </a:lvl5pPr>
      <a:lvl6pPr marL="457200" algn="ctr" rtl="0" fontAlgn="base">
        <a:spcBef>
          <a:spcPts val="800"/>
        </a:spcBef>
        <a:spcAft>
          <a:spcPct val="0"/>
        </a:spcAft>
        <a:defRPr sz="2400">
          <a:solidFill>
            <a:srgbClr val="4B4B4B"/>
          </a:solidFill>
          <a:latin typeface="+mn-lt"/>
          <a:ea typeface="+mn-ea"/>
          <a:cs typeface="+mn-cs"/>
          <a:sym typeface="Hoefler Text" charset="0"/>
        </a:defRPr>
      </a:lvl6pPr>
      <a:lvl7pPr marL="914400" algn="ctr" rtl="0" fontAlgn="base">
        <a:spcBef>
          <a:spcPts val="800"/>
        </a:spcBef>
        <a:spcAft>
          <a:spcPct val="0"/>
        </a:spcAft>
        <a:defRPr sz="2400">
          <a:solidFill>
            <a:srgbClr val="4B4B4B"/>
          </a:solidFill>
          <a:latin typeface="+mn-lt"/>
          <a:ea typeface="+mn-ea"/>
          <a:cs typeface="+mn-cs"/>
          <a:sym typeface="Hoefler Text" charset="0"/>
        </a:defRPr>
      </a:lvl7pPr>
      <a:lvl8pPr marL="1371600" algn="ctr" rtl="0" fontAlgn="base">
        <a:spcBef>
          <a:spcPts val="800"/>
        </a:spcBef>
        <a:spcAft>
          <a:spcPct val="0"/>
        </a:spcAft>
        <a:defRPr sz="2400">
          <a:solidFill>
            <a:srgbClr val="4B4B4B"/>
          </a:solidFill>
          <a:latin typeface="+mn-lt"/>
          <a:ea typeface="+mn-ea"/>
          <a:cs typeface="+mn-cs"/>
          <a:sym typeface="Hoefler Text" charset="0"/>
        </a:defRPr>
      </a:lvl8pPr>
      <a:lvl9pPr marL="1828800" algn="ctr" rtl="0" fontAlgn="base">
        <a:spcBef>
          <a:spcPts val="800"/>
        </a:spcBef>
        <a:spcAft>
          <a:spcPct val="0"/>
        </a:spcAft>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bwMode="auto">
          <a:xfrm>
            <a:off x="546100" y="5054600"/>
            <a:ext cx="8039100" cy="8890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sym typeface="Baskerville" charset="0"/>
              </a:rPr>
              <a:t>Click to edit Master title style</a:t>
            </a:r>
          </a:p>
        </p:txBody>
      </p:sp>
      <p:sp>
        <p:nvSpPr>
          <p:cNvPr id="99331" name="Rectangle 2"/>
          <p:cNvSpPr>
            <a:spLocks noGrp="1" noChangeArrowheads="1"/>
          </p:cNvSpPr>
          <p:nvPr>
            <p:ph type="body" idx="1"/>
          </p:nvPr>
        </p:nvSpPr>
        <p:spPr bwMode="auto">
          <a:xfrm>
            <a:off x="546100" y="5930900"/>
            <a:ext cx="8039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342900" indent="-342900" algn="ctr" rtl="0" eaLnBrk="0" fontAlgn="base" hangingPunct="0">
        <a:spcBef>
          <a:spcPts val="800"/>
        </a:spcBef>
        <a:spcAft>
          <a:spcPct val="0"/>
        </a:spcAft>
        <a:defRPr sz="2400">
          <a:solidFill>
            <a:srgbClr val="4B4B4B"/>
          </a:solidFill>
          <a:latin typeface="+mn-lt"/>
          <a:ea typeface="+mn-ea"/>
          <a:cs typeface="+mn-cs"/>
          <a:sym typeface="Hoefler Text" charset="0"/>
        </a:defRPr>
      </a:lvl1pPr>
      <a:lvl2pPr marL="742950" indent="-285750" algn="ctr" rtl="0" eaLnBrk="0" fontAlgn="base" hangingPunct="0">
        <a:spcBef>
          <a:spcPts val="800"/>
        </a:spcBef>
        <a:spcAft>
          <a:spcPct val="0"/>
        </a:spcAft>
        <a:defRPr sz="2400">
          <a:solidFill>
            <a:srgbClr val="4B4B4B"/>
          </a:solidFill>
          <a:latin typeface="+mn-lt"/>
          <a:ea typeface="+mn-ea"/>
          <a:cs typeface="+mn-cs"/>
          <a:sym typeface="Hoefler Text" charset="0"/>
        </a:defRPr>
      </a:lvl2pPr>
      <a:lvl3pPr marL="1143000" indent="-228600" algn="ctr" rtl="0" eaLnBrk="0" fontAlgn="base" hangingPunct="0">
        <a:spcBef>
          <a:spcPts val="800"/>
        </a:spcBef>
        <a:spcAft>
          <a:spcPct val="0"/>
        </a:spcAft>
        <a:defRPr sz="2400">
          <a:solidFill>
            <a:srgbClr val="4B4B4B"/>
          </a:solidFill>
          <a:latin typeface="+mn-lt"/>
          <a:ea typeface="+mn-ea"/>
          <a:cs typeface="+mn-cs"/>
          <a:sym typeface="Hoefler Text" charset="0"/>
        </a:defRPr>
      </a:lvl3pPr>
      <a:lvl4pPr marL="1600200" indent="-228600" algn="ctr" rtl="0" eaLnBrk="0" fontAlgn="base" hangingPunct="0">
        <a:spcBef>
          <a:spcPts val="800"/>
        </a:spcBef>
        <a:spcAft>
          <a:spcPct val="0"/>
        </a:spcAft>
        <a:defRPr sz="2400">
          <a:solidFill>
            <a:srgbClr val="4B4B4B"/>
          </a:solidFill>
          <a:latin typeface="+mn-lt"/>
          <a:ea typeface="+mn-ea"/>
          <a:cs typeface="+mn-cs"/>
          <a:sym typeface="Hoefler Text" charset="0"/>
        </a:defRPr>
      </a:lvl4pPr>
      <a:lvl5pPr marL="2057400" indent="-228600" algn="ctr" rtl="0" eaLnBrk="0" fontAlgn="base" hangingPunct="0">
        <a:spcBef>
          <a:spcPts val="800"/>
        </a:spcBef>
        <a:spcAft>
          <a:spcPct val="0"/>
        </a:spcAft>
        <a:defRPr sz="2400">
          <a:solidFill>
            <a:srgbClr val="4B4B4B"/>
          </a:solidFill>
          <a:latin typeface="+mn-lt"/>
          <a:ea typeface="+mn-ea"/>
          <a:cs typeface="+mn-cs"/>
          <a:sym typeface="Hoefler Text" charset="0"/>
        </a:defRPr>
      </a:lvl5pPr>
      <a:lvl6pPr marL="457200" algn="ctr" rtl="0" fontAlgn="base">
        <a:spcBef>
          <a:spcPts val="800"/>
        </a:spcBef>
        <a:spcAft>
          <a:spcPct val="0"/>
        </a:spcAft>
        <a:defRPr sz="2400">
          <a:solidFill>
            <a:srgbClr val="4B4B4B"/>
          </a:solidFill>
          <a:latin typeface="+mn-lt"/>
          <a:ea typeface="+mn-ea"/>
          <a:cs typeface="+mn-cs"/>
          <a:sym typeface="Hoefler Text" charset="0"/>
        </a:defRPr>
      </a:lvl6pPr>
      <a:lvl7pPr marL="914400" algn="ctr" rtl="0" fontAlgn="base">
        <a:spcBef>
          <a:spcPts val="800"/>
        </a:spcBef>
        <a:spcAft>
          <a:spcPct val="0"/>
        </a:spcAft>
        <a:defRPr sz="2400">
          <a:solidFill>
            <a:srgbClr val="4B4B4B"/>
          </a:solidFill>
          <a:latin typeface="+mn-lt"/>
          <a:ea typeface="+mn-ea"/>
          <a:cs typeface="+mn-cs"/>
          <a:sym typeface="Hoefler Text" charset="0"/>
        </a:defRPr>
      </a:lvl7pPr>
      <a:lvl8pPr marL="1371600" algn="ctr" rtl="0" fontAlgn="base">
        <a:spcBef>
          <a:spcPts val="800"/>
        </a:spcBef>
        <a:spcAft>
          <a:spcPct val="0"/>
        </a:spcAft>
        <a:defRPr sz="2400">
          <a:solidFill>
            <a:srgbClr val="4B4B4B"/>
          </a:solidFill>
          <a:latin typeface="+mn-lt"/>
          <a:ea typeface="+mn-ea"/>
          <a:cs typeface="+mn-cs"/>
          <a:sym typeface="Hoefler Text" charset="0"/>
        </a:defRPr>
      </a:lvl8pPr>
      <a:lvl9pPr marL="1828800" algn="ctr" rtl="0" fontAlgn="base">
        <a:spcBef>
          <a:spcPts val="800"/>
        </a:spcBef>
        <a:spcAft>
          <a:spcPct val="0"/>
        </a:spcAft>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IRS_Atm_Breakout.pdf"/>
          <p:cNvPicPr>
            <a:picLocks noChangeAspect="1"/>
          </p:cNvPicPr>
          <p:nvPr/>
        </p:nvPicPr>
        <p:blipFill rotWithShape="1">
          <a:blip r:embed="rId2" cstate="screen">
            <a:extLst>
              <a:ext uri="{28A0092B-C50C-407E-A947-70E740481C1C}">
                <a14:useLocalDpi xmlns:a14="http://schemas.microsoft.com/office/drawing/2010/main"/>
              </a:ext>
            </a:extLst>
          </a:blip>
          <a:srcRect l="9586" t="8704" r="7974" b="30000"/>
          <a:stretch/>
        </p:blipFill>
        <p:spPr>
          <a:xfrm>
            <a:off x="1371600" y="168570"/>
            <a:ext cx="6477000" cy="6232230"/>
          </a:xfrm>
          <a:prstGeom prst="rect">
            <a:avLst/>
          </a:prstGeom>
        </p:spPr>
      </p:pic>
    </p:spTree>
    <p:extLst>
      <p:ext uri="{BB962C8B-B14F-4D97-AF65-F5344CB8AC3E}">
        <p14:creationId xmlns:p14="http://schemas.microsoft.com/office/powerpoint/2010/main" val="14481297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066800"/>
          </a:xfrm>
        </p:spPr>
        <p:txBody>
          <a:bodyPr/>
          <a:lstStyle/>
          <a:p>
            <a:r>
              <a:rPr lang="en-US" altLang="en-US" sz="2000" dirty="0">
                <a:effectLst>
                  <a:outerShdw blurRad="38100" dist="38100" dir="2700000" algn="tl">
                    <a:srgbClr val="C0C0C0"/>
                  </a:outerShdw>
                </a:effectLst>
                <a:latin typeface="Helvetica"/>
                <a:cs typeface="Helvetica"/>
              </a:rPr>
              <a:t>NAAQS uses </a:t>
            </a:r>
            <a:r>
              <a:rPr lang="en-US" altLang="en-US" sz="2000" dirty="0">
                <a:solidFill>
                  <a:srgbClr val="FF0000"/>
                </a:solidFill>
                <a:effectLst>
                  <a:outerShdw blurRad="38100" dist="38100" dir="2700000" algn="tl">
                    <a:srgbClr val="C0C0C0"/>
                  </a:outerShdw>
                </a:effectLst>
                <a:latin typeface="Helvetica"/>
                <a:cs typeface="Helvetica"/>
              </a:rPr>
              <a:t>daily</a:t>
            </a:r>
            <a:r>
              <a:rPr lang="en-US" altLang="en-US" sz="2000" dirty="0">
                <a:effectLst>
                  <a:outerShdw blurRad="38100" dist="38100" dir="2700000" algn="tl">
                    <a:srgbClr val="C0C0C0"/>
                  </a:outerShdw>
                </a:effectLst>
                <a:latin typeface="Helvetica"/>
                <a:cs typeface="Helvetica"/>
              </a:rPr>
              <a:t> and annual averages of PM</a:t>
            </a:r>
            <a:r>
              <a:rPr lang="en-US" altLang="en-US" sz="2000" baseline="-25000" dirty="0">
                <a:effectLst>
                  <a:outerShdw blurRad="38100" dist="38100" dir="2700000" algn="tl">
                    <a:srgbClr val="C0C0C0"/>
                  </a:outerShdw>
                </a:effectLst>
                <a:latin typeface="Helvetica"/>
                <a:cs typeface="Helvetica"/>
              </a:rPr>
              <a:t>2.5</a:t>
            </a:r>
            <a:r>
              <a:rPr lang="en-US" altLang="en-US" sz="2000" dirty="0">
                <a:effectLst>
                  <a:outerShdw blurRad="38100" dist="38100" dir="2700000" algn="tl">
                    <a:srgbClr val="C0C0C0"/>
                  </a:outerShdw>
                </a:effectLst>
                <a:latin typeface="Helvetica"/>
                <a:cs typeface="Helvetica"/>
              </a:rPr>
              <a:t> </a:t>
            </a:r>
            <a:br>
              <a:rPr lang="en-US" altLang="en-US" sz="2000" dirty="0">
                <a:effectLst>
                  <a:outerShdw blurRad="38100" dist="38100" dir="2700000" algn="tl">
                    <a:srgbClr val="C0C0C0"/>
                  </a:outerShdw>
                </a:effectLst>
                <a:latin typeface="Helvetica"/>
                <a:cs typeface="Helvetica"/>
              </a:rPr>
            </a:br>
            <a:r>
              <a:rPr lang="en-US" altLang="en-US" sz="2000" dirty="0">
                <a:solidFill>
                  <a:srgbClr val="FF0000"/>
                </a:solidFill>
                <a:effectLst>
                  <a:outerShdw blurRad="38100" dist="38100" dir="2700000" algn="tl">
                    <a:srgbClr val="C0C0C0"/>
                  </a:outerShdw>
                </a:effectLst>
                <a:latin typeface="Helvetica"/>
                <a:cs typeface="Helvetica"/>
              </a:rPr>
              <a:t>Can we use DNB to estimate surface PM</a:t>
            </a:r>
            <a:r>
              <a:rPr lang="en-US" altLang="en-US" sz="2000" baseline="-25000" dirty="0">
                <a:solidFill>
                  <a:srgbClr val="FF0000"/>
                </a:solidFill>
                <a:effectLst>
                  <a:outerShdw blurRad="38100" dist="38100" dir="2700000" algn="tl">
                    <a:srgbClr val="C0C0C0"/>
                  </a:outerShdw>
                </a:effectLst>
                <a:latin typeface="Helvetica"/>
                <a:cs typeface="Helvetica"/>
              </a:rPr>
              <a:t>2.5</a:t>
            </a:r>
            <a:r>
              <a:rPr lang="en-US" altLang="en-US" sz="2000" dirty="0">
                <a:solidFill>
                  <a:srgbClr val="FF0000"/>
                </a:solidFill>
                <a:effectLst>
                  <a:outerShdw blurRad="38100" dist="38100" dir="2700000" algn="tl">
                    <a:srgbClr val="C0C0C0"/>
                  </a:outerShdw>
                </a:effectLst>
                <a:latin typeface="Helvetica"/>
                <a:cs typeface="Helvetica"/>
              </a:rPr>
              <a:t> at night?</a:t>
            </a:r>
          </a:p>
        </p:txBody>
      </p:sp>
      <p:sp>
        <p:nvSpPr>
          <p:cNvPr id="77826" name="Content Placeholder 2"/>
          <p:cNvSpPr>
            <a:spLocks noGrp="1"/>
          </p:cNvSpPr>
          <p:nvPr>
            <p:ph idx="1"/>
          </p:nvPr>
        </p:nvSpPr>
        <p:spPr>
          <a:xfrm>
            <a:off x="0" y="1295400"/>
            <a:ext cx="9144000" cy="1447800"/>
          </a:xfrm>
        </p:spPr>
        <p:txBody>
          <a:bodyPr/>
          <a:lstStyle/>
          <a:p>
            <a:r>
              <a:rPr lang="en-US" altLang="en-US" sz="1600" b="0" dirty="0">
                <a:solidFill>
                  <a:schemeClr val="tx1"/>
                </a:solidFill>
                <a:latin typeface="Helvetica"/>
                <a:cs typeface="Helvetica"/>
              </a:rPr>
              <a:t>At night, aerosols are often mixed in a shallow nocturnal boundary layer.</a:t>
            </a:r>
          </a:p>
          <a:p>
            <a:r>
              <a:rPr lang="en-US" altLang="en-US" sz="1600" b="0" dirty="0">
                <a:solidFill>
                  <a:schemeClr val="tx1"/>
                </a:solidFill>
                <a:latin typeface="Helvetica"/>
                <a:cs typeface="Helvetica"/>
              </a:rPr>
              <a:t>Retrieval of AOD from DNB is still in its infancy; preliminary work include Zhang et al. (2008) and Johnson et al. (2013).</a:t>
            </a:r>
          </a:p>
          <a:p>
            <a:r>
              <a:rPr lang="en-US" altLang="en-US" sz="1600" b="0" dirty="0">
                <a:solidFill>
                  <a:schemeClr val="tx1"/>
                </a:solidFill>
                <a:latin typeface="Helvetica"/>
                <a:cs typeface="Helvetica"/>
              </a:rPr>
              <a:t>We like to make a first attempt to apply DNB for night time PM</a:t>
            </a:r>
            <a:r>
              <a:rPr lang="en-US" altLang="en-US" sz="1600" b="0" baseline="-25000" dirty="0">
                <a:solidFill>
                  <a:schemeClr val="tx1"/>
                </a:solidFill>
                <a:latin typeface="Helvetica"/>
                <a:cs typeface="Helvetica"/>
              </a:rPr>
              <a:t>2.5</a:t>
            </a:r>
            <a:r>
              <a:rPr lang="en-US" altLang="en-US" sz="1600" b="0" dirty="0">
                <a:solidFill>
                  <a:schemeClr val="tx1"/>
                </a:solidFill>
                <a:latin typeface="Helvetica"/>
                <a:cs typeface="Helvetica"/>
              </a:rPr>
              <a:t> air quality.</a:t>
            </a:r>
          </a:p>
          <a:p>
            <a:r>
              <a:rPr lang="en-US" altLang="en-US" sz="1600" b="0" dirty="0">
                <a:solidFill>
                  <a:schemeClr val="tx1"/>
                </a:solidFill>
                <a:latin typeface="Helvetica"/>
                <a:cs typeface="Helvetica"/>
              </a:rPr>
              <a:t>Aug – Oct 2012. Focus area: Atlanta  </a:t>
            </a:r>
          </a:p>
        </p:txBody>
      </p:sp>
      <p:pic>
        <p:nvPicPr>
          <p:cNvPr id="77827" name="Picture 2" descr="Atlanta_pixel_dnb_700_v02_Sep_8.png"/>
          <p:cNvPicPr>
            <a:picLocks noChangeAspect="1"/>
          </p:cNvPicPr>
          <p:nvPr/>
        </p:nvPicPr>
        <p:blipFill>
          <a:blip r:embed="rId2" cstate="screen">
            <a:extLst>
              <a:ext uri="{28A0092B-C50C-407E-A947-70E740481C1C}">
                <a14:useLocalDpi xmlns:a14="http://schemas.microsoft.com/office/drawing/2010/main"/>
              </a:ext>
            </a:extLst>
          </a:blip>
          <a:srcRect l="14104" t="30959" r="4614" b="25368"/>
          <a:stretch>
            <a:fillRect/>
          </a:stretch>
        </p:blipFill>
        <p:spPr bwMode="auto">
          <a:xfrm>
            <a:off x="4648200" y="3505200"/>
            <a:ext cx="444182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descr="Atlanta_pixel_dnb_700_v02_Sep_7.png"/>
          <p:cNvPicPr>
            <a:picLocks noChangeAspect="1"/>
          </p:cNvPicPr>
          <p:nvPr/>
        </p:nvPicPr>
        <p:blipFill>
          <a:blip r:embed="rId3" cstate="screen">
            <a:extLst>
              <a:ext uri="{28A0092B-C50C-407E-A947-70E740481C1C}">
                <a14:useLocalDpi xmlns:a14="http://schemas.microsoft.com/office/drawing/2010/main"/>
              </a:ext>
            </a:extLst>
          </a:blip>
          <a:srcRect l="4842" t="30397" r="17097" b="25555"/>
          <a:stretch>
            <a:fillRect/>
          </a:stretch>
        </p:blipFill>
        <p:spPr bwMode="auto">
          <a:xfrm>
            <a:off x="122238" y="3505200"/>
            <a:ext cx="4297362"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Box 4"/>
          <p:cNvSpPr txBox="1">
            <a:spLocks noChangeArrowheads="1"/>
          </p:cNvSpPr>
          <p:nvPr/>
        </p:nvSpPr>
        <p:spPr bwMode="auto">
          <a:xfrm>
            <a:off x="1447800" y="2819400"/>
            <a:ext cx="1757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Helvetica" charset="0"/>
                <a:ea typeface="ＭＳ Ｐゴシック" charset="-128"/>
              </a:defRPr>
            </a:lvl1pPr>
            <a:lvl2pPr marL="742950" indent="-285750" eaLnBrk="0" hangingPunct="0">
              <a:defRPr sz="2400" b="1">
                <a:solidFill>
                  <a:schemeClr val="tx1"/>
                </a:solidFill>
                <a:latin typeface="Helvetica" charset="0"/>
                <a:ea typeface="ＭＳ Ｐゴシック" charset="-128"/>
              </a:defRPr>
            </a:lvl2pPr>
            <a:lvl3pPr marL="1143000" indent="-228600" eaLnBrk="0" hangingPunct="0">
              <a:defRPr sz="2400" b="1">
                <a:solidFill>
                  <a:schemeClr val="tx1"/>
                </a:solidFill>
                <a:latin typeface="Helvetica" charset="0"/>
                <a:ea typeface="ＭＳ Ｐゴシック" charset="-128"/>
              </a:defRPr>
            </a:lvl3pPr>
            <a:lvl4pPr marL="1600200" indent="-228600" eaLnBrk="0" hangingPunct="0">
              <a:defRPr sz="2400" b="1">
                <a:solidFill>
                  <a:schemeClr val="tx1"/>
                </a:solidFill>
                <a:latin typeface="Helvetica" charset="0"/>
                <a:ea typeface="ＭＳ Ｐゴシック" charset="-128"/>
              </a:defRPr>
            </a:lvl4pPr>
            <a:lvl5pPr marL="2057400" indent="-228600" eaLnBrk="0" hangingPunct="0">
              <a:defRPr sz="2400" b="1">
                <a:solidFill>
                  <a:schemeClr val="tx1"/>
                </a:solidFill>
                <a:latin typeface="Helvetica" charset="0"/>
                <a:ea typeface="ＭＳ Ｐゴシック" charset="-128"/>
              </a:defRPr>
            </a:lvl5pPr>
            <a:lvl6pPr marL="2514600" indent="-228600" eaLnBrk="0" fontAlgn="base" hangingPunct="0">
              <a:spcBef>
                <a:spcPct val="0"/>
              </a:spcBef>
              <a:spcAft>
                <a:spcPct val="0"/>
              </a:spcAft>
              <a:defRPr sz="2400" b="1">
                <a:solidFill>
                  <a:schemeClr val="tx1"/>
                </a:solidFill>
                <a:latin typeface="Helvetica" charset="0"/>
                <a:ea typeface="ＭＳ Ｐゴシック" charset="-128"/>
              </a:defRPr>
            </a:lvl6pPr>
            <a:lvl7pPr marL="2971800" indent="-228600" eaLnBrk="0" fontAlgn="base" hangingPunct="0">
              <a:spcBef>
                <a:spcPct val="0"/>
              </a:spcBef>
              <a:spcAft>
                <a:spcPct val="0"/>
              </a:spcAft>
              <a:defRPr sz="2400" b="1">
                <a:solidFill>
                  <a:schemeClr val="tx1"/>
                </a:solidFill>
                <a:latin typeface="Helvetica" charset="0"/>
                <a:ea typeface="ＭＳ Ｐゴシック" charset="-128"/>
              </a:defRPr>
            </a:lvl7pPr>
            <a:lvl8pPr marL="3429000" indent="-228600" eaLnBrk="0" fontAlgn="base" hangingPunct="0">
              <a:spcBef>
                <a:spcPct val="0"/>
              </a:spcBef>
              <a:spcAft>
                <a:spcPct val="0"/>
              </a:spcAft>
              <a:defRPr sz="2400" b="1">
                <a:solidFill>
                  <a:schemeClr val="tx1"/>
                </a:solidFill>
                <a:latin typeface="Helvetica" charset="0"/>
                <a:ea typeface="ＭＳ Ｐゴシック" charset="-128"/>
              </a:defRPr>
            </a:lvl8pPr>
            <a:lvl9pPr marL="3886200" indent="-228600" eaLnBrk="0" fontAlgn="base" hangingPunct="0">
              <a:spcBef>
                <a:spcPct val="0"/>
              </a:spcBef>
              <a:spcAft>
                <a:spcPct val="0"/>
              </a:spcAft>
              <a:defRPr sz="2400" b="1">
                <a:solidFill>
                  <a:schemeClr val="tx1"/>
                </a:solidFill>
                <a:latin typeface="Helvetica" charset="0"/>
                <a:ea typeface="ＭＳ Ｐゴシック" charset="-128"/>
              </a:defRPr>
            </a:lvl9pPr>
          </a:lstStyle>
          <a:p>
            <a:pPr eaLnBrk="1" hangingPunct="1"/>
            <a:r>
              <a:rPr lang="en-US" altLang="en-US" sz="1800">
                <a:solidFill>
                  <a:srgbClr val="FF0000"/>
                </a:solidFill>
              </a:rPr>
              <a:t>PM</a:t>
            </a:r>
            <a:r>
              <a:rPr lang="en-US" altLang="en-US" sz="1800" baseline="-25000">
                <a:solidFill>
                  <a:srgbClr val="FF0000"/>
                </a:solidFill>
              </a:rPr>
              <a:t>2.5</a:t>
            </a:r>
            <a:r>
              <a:rPr lang="en-US" altLang="en-US" sz="1800">
                <a:solidFill>
                  <a:srgbClr val="FF0000"/>
                </a:solidFill>
              </a:rPr>
              <a:t>: 5 ug/m</a:t>
            </a:r>
            <a:r>
              <a:rPr lang="en-US" altLang="en-US" sz="1800" baseline="30000">
                <a:solidFill>
                  <a:srgbClr val="FF0000"/>
                </a:solidFill>
              </a:rPr>
              <a:t>3</a:t>
            </a:r>
          </a:p>
        </p:txBody>
      </p:sp>
      <p:sp>
        <p:nvSpPr>
          <p:cNvPr id="77830" name="TextBox 6"/>
          <p:cNvSpPr txBox="1">
            <a:spLocks noChangeArrowheads="1"/>
          </p:cNvSpPr>
          <p:nvPr/>
        </p:nvSpPr>
        <p:spPr bwMode="auto">
          <a:xfrm>
            <a:off x="5334000" y="2819400"/>
            <a:ext cx="1885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Helvetica" charset="0"/>
                <a:ea typeface="ＭＳ Ｐゴシック" charset="-128"/>
              </a:defRPr>
            </a:lvl1pPr>
            <a:lvl2pPr marL="742950" indent="-285750" eaLnBrk="0" hangingPunct="0">
              <a:defRPr sz="2400" b="1">
                <a:solidFill>
                  <a:schemeClr val="tx1"/>
                </a:solidFill>
                <a:latin typeface="Helvetica" charset="0"/>
                <a:ea typeface="ＭＳ Ｐゴシック" charset="-128"/>
              </a:defRPr>
            </a:lvl2pPr>
            <a:lvl3pPr marL="1143000" indent="-228600" eaLnBrk="0" hangingPunct="0">
              <a:defRPr sz="2400" b="1">
                <a:solidFill>
                  <a:schemeClr val="tx1"/>
                </a:solidFill>
                <a:latin typeface="Helvetica" charset="0"/>
                <a:ea typeface="ＭＳ Ｐゴシック" charset="-128"/>
              </a:defRPr>
            </a:lvl3pPr>
            <a:lvl4pPr marL="1600200" indent="-228600" eaLnBrk="0" hangingPunct="0">
              <a:defRPr sz="2400" b="1">
                <a:solidFill>
                  <a:schemeClr val="tx1"/>
                </a:solidFill>
                <a:latin typeface="Helvetica" charset="0"/>
                <a:ea typeface="ＭＳ Ｐゴシック" charset="-128"/>
              </a:defRPr>
            </a:lvl4pPr>
            <a:lvl5pPr marL="2057400" indent="-228600" eaLnBrk="0" hangingPunct="0">
              <a:defRPr sz="2400" b="1">
                <a:solidFill>
                  <a:schemeClr val="tx1"/>
                </a:solidFill>
                <a:latin typeface="Helvetica" charset="0"/>
                <a:ea typeface="ＭＳ Ｐゴシック" charset="-128"/>
              </a:defRPr>
            </a:lvl5pPr>
            <a:lvl6pPr marL="2514600" indent="-228600" eaLnBrk="0" fontAlgn="base" hangingPunct="0">
              <a:spcBef>
                <a:spcPct val="0"/>
              </a:spcBef>
              <a:spcAft>
                <a:spcPct val="0"/>
              </a:spcAft>
              <a:defRPr sz="2400" b="1">
                <a:solidFill>
                  <a:schemeClr val="tx1"/>
                </a:solidFill>
                <a:latin typeface="Helvetica" charset="0"/>
                <a:ea typeface="ＭＳ Ｐゴシック" charset="-128"/>
              </a:defRPr>
            </a:lvl6pPr>
            <a:lvl7pPr marL="2971800" indent="-228600" eaLnBrk="0" fontAlgn="base" hangingPunct="0">
              <a:spcBef>
                <a:spcPct val="0"/>
              </a:spcBef>
              <a:spcAft>
                <a:spcPct val="0"/>
              </a:spcAft>
              <a:defRPr sz="2400" b="1">
                <a:solidFill>
                  <a:schemeClr val="tx1"/>
                </a:solidFill>
                <a:latin typeface="Helvetica" charset="0"/>
                <a:ea typeface="ＭＳ Ｐゴシック" charset="-128"/>
              </a:defRPr>
            </a:lvl7pPr>
            <a:lvl8pPr marL="3429000" indent="-228600" eaLnBrk="0" fontAlgn="base" hangingPunct="0">
              <a:spcBef>
                <a:spcPct val="0"/>
              </a:spcBef>
              <a:spcAft>
                <a:spcPct val="0"/>
              </a:spcAft>
              <a:defRPr sz="2400" b="1">
                <a:solidFill>
                  <a:schemeClr val="tx1"/>
                </a:solidFill>
                <a:latin typeface="Helvetica" charset="0"/>
                <a:ea typeface="ＭＳ Ｐゴシック" charset="-128"/>
              </a:defRPr>
            </a:lvl8pPr>
            <a:lvl9pPr marL="3886200" indent="-228600" eaLnBrk="0" fontAlgn="base" hangingPunct="0">
              <a:spcBef>
                <a:spcPct val="0"/>
              </a:spcBef>
              <a:spcAft>
                <a:spcPct val="0"/>
              </a:spcAft>
              <a:defRPr sz="2400" b="1">
                <a:solidFill>
                  <a:schemeClr val="tx1"/>
                </a:solidFill>
                <a:latin typeface="Helvetica" charset="0"/>
                <a:ea typeface="ＭＳ Ｐゴシック" charset="-128"/>
              </a:defRPr>
            </a:lvl9pPr>
          </a:lstStyle>
          <a:p>
            <a:pPr eaLnBrk="1" hangingPunct="1"/>
            <a:r>
              <a:rPr lang="en-US" altLang="en-US" sz="1800">
                <a:solidFill>
                  <a:srgbClr val="FF0000"/>
                </a:solidFill>
              </a:rPr>
              <a:t>PM</a:t>
            </a:r>
            <a:r>
              <a:rPr lang="en-US" altLang="en-US" sz="1800" baseline="-25000">
                <a:solidFill>
                  <a:srgbClr val="FF0000"/>
                </a:solidFill>
              </a:rPr>
              <a:t>2.5</a:t>
            </a:r>
            <a:r>
              <a:rPr lang="en-US" altLang="en-US" sz="1800">
                <a:solidFill>
                  <a:srgbClr val="FF0000"/>
                </a:solidFill>
              </a:rPr>
              <a:t>: 13 ug/m</a:t>
            </a:r>
            <a:r>
              <a:rPr lang="en-US" altLang="en-US" sz="1800" baseline="30000">
                <a:solidFill>
                  <a:srgbClr val="FF0000"/>
                </a:solidFill>
              </a:rPr>
              <a:t>3</a:t>
            </a:r>
          </a:p>
        </p:txBody>
      </p:sp>
      <p:sp>
        <p:nvSpPr>
          <p:cNvPr id="77831" name="TextBox 5"/>
          <p:cNvSpPr txBox="1">
            <a:spLocks noChangeArrowheads="1"/>
          </p:cNvSpPr>
          <p:nvPr/>
        </p:nvSpPr>
        <p:spPr bwMode="auto">
          <a:xfrm>
            <a:off x="1084263" y="3135312"/>
            <a:ext cx="280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Helvetica" charset="0"/>
                <a:ea typeface="ＭＳ Ｐゴシック" charset="-128"/>
              </a:defRPr>
            </a:lvl1pPr>
            <a:lvl2pPr marL="742950" indent="-285750" eaLnBrk="0" hangingPunct="0">
              <a:defRPr sz="2400" b="1">
                <a:solidFill>
                  <a:schemeClr val="tx1"/>
                </a:solidFill>
                <a:latin typeface="Helvetica" charset="0"/>
                <a:ea typeface="ＭＳ Ｐゴシック" charset="-128"/>
              </a:defRPr>
            </a:lvl2pPr>
            <a:lvl3pPr marL="1143000" indent="-228600" eaLnBrk="0" hangingPunct="0">
              <a:defRPr sz="2400" b="1">
                <a:solidFill>
                  <a:schemeClr val="tx1"/>
                </a:solidFill>
                <a:latin typeface="Helvetica" charset="0"/>
                <a:ea typeface="ＭＳ Ｐゴシック" charset="-128"/>
              </a:defRPr>
            </a:lvl3pPr>
            <a:lvl4pPr marL="1600200" indent="-228600" eaLnBrk="0" hangingPunct="0">
              <a:defRPr sz="2400" b="1">
                <a:solidFill>
                  <a:schemeClr val="tx1"/>
                </a:solidFill>
                <a:latin typeface="Helvetica" charset="0"/>
                <a:ea typeface="ＭＳ Ｐゴシック" charset="-128"/>
              </a:defRPr>
            </a:lvl4pPr>
            <a:lvl5pPr marL="2057400" indent="-228600" eaLnBrk="0" hangingPunct="0">
              <a:defRPr sz="2400" b="1">
                <a:solidFill>
                  <a:schemeClr val="tx1"/>
                </a:solidFill>
                <a:latin typeface="Helvetica" charset="0"/>
                <a:ea typeface="ＭＳ Ｐゴシック" charset="-128"/>
              </a:defRPr>
            </a:lvl5pPr>
            <a:lvl6pPr marL="2514600" indent="-228600" eaLnBrk="0" fontAlgn="base" hangingPunct="0">
              <a:spcBef>
                <a:spcPct val="0"/>
              </a:spcBef>
              <a:spcAft>
                <a:spcPct val="0"/>
              </a:spcAft>
              <a:defRPr sz="2400" b="1">
                <a:solidFill>
                  <a:schemeClr val="tx1"/>
                </a:solidFill>
                <a:latin typeface="Helvetica" charset="0"/>
                <a:ea typeface="ＭＳ Ｐゴシック" charset="-128"/>
              </a:defRPr>
            </a:lvl6pPr>
            <a:lvl7pPr marL="2971800" indent="-228600" eaLnBrk="0" fontAlgn="base" hangingPunct="0">
              <a:spcBef>
                <a:spcPct val="0"/>
              </a:spcBef>
              <a:spcAft>
                <a:spcPct val="0"/>
              </a:spcAft>
              <a:defRPr sz="2400" b="1">
                <a:solidFill>
                  <a:schemeClr val="tx1"/>
                </a:solidFill>
                <a:latin typeface="Helvetica" charset="0"/>
                <a:ea typeface="ＭＳ Ｐゴシック" charset="-128"/>
              </a:defRPr>
            </a:lvl7pPr>
            <a:lvl8pPr marL="3429000" indent="-228600" eaLnBrk="0" fontAlgn="base" hangingPunct="0">
              <a:spcBef>
                <a:spcPct val="0"/>
              </a:spcBef>
              <a:spcAft>
                <a:spcPct val="0"/>
              </a:spcAft>
              <a:defRPr sz="2400" b="1">
                <a:solidFill>
                  <a:schemeClr val="tx1"/>
                </a:solidFill>
                <a:latin typeface="Helvetica" charset="0"/>
                <a:ea typeface="ＭＳ Ｐゴシック" charset="-128"/>
              </a:defRPr>
            </a:lvl8pPr>
            <a:lvl9pPr marL="3886200" indent="-228600" eaLnBrk="0" fontAlgn="base" hangingPunct="0">
              <a:spcBef>
                <a:spcPct val="0"/>
              </a:spcBef>
              <a:spcAft>
                <a:spcPct val="0"/>
              </a:spcAft>
              <a:defRPr sz="2400" b="1">
                <a:solidFill>
                  <a:schemeClr val="tx1"/>
                </a:solidFill>
                <a:latin typeface="Helvetica" charset="0"/>
                <a:ea typeface="ＭＳ Ｐゴシック" charset="-128"/>
              </a:defRPr>
            </a:lvl9pPr>
          </a:lstStyle>
          <a:p>
            <a:pPr eaLnBrk="1" hangingPunct="1"/>
            <a:r>
              <a:rPr lang="en-US" altLang="en-US" sz="1800" b="0" dirty="0"/>
              <a:t>VIIRS DNB,  7 Sep. 2012</a:t>
            </a:r>
          </a:p>
        </p:txBody>
      </p:sp>
      <p:sp>
        <p:nvSpPr>
          <p:cNvPr id="77832" name="TextBox 8"/>
          <p:cNvSpPr txBox="1">
            <a:spLocks noChangeArrowheads="1"/>
          </p:cNvSpPr>
          <p:nvPr/>
        </p:nvSpPr>
        <p:spPr bwMode="auto">
          <a:xfrm>
            <a:off x="5029200" y="3124200"/>
            <a:ext cx="2801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Helvetica" charset="0"/>
                <a:ea typeface="ＭＳ Ｐゴシック" charset="-128"/>
              </a:defRPr>
            </a:lvl1pPr>
            <a:lvl2pPr marL="742950" indent="-285750" eaLnBrk="0" hangingPunct="0">
              <a:defRPr sz="2400" b="1">
                <a:solidFill>
                  <a:schemeClr val="tx1"/>
                </a:solidFill>
                <a:latin typeface="Helvetica" charset="0"/>
                <a:ea typeface="ＭＳ Ｐゴシック" charset="-128"/>
              </a:defRPr>
            </a:lvl2pPr>
            <a:lvl3pPr marL="1143000" indent="-228600" eaLnBrk="0" hangingPunct="0">
              <a:defRPr sz="2400" b="1">
                <a:solidFill>
                  <a:schemeClr val="tx1"/>
                </a:solidFill>
                <a:latin typeface="Helvetica" charset="0"/>
                <a:ea typeface="ＭＳ Ｐゴシック" charset="-128"/>
              </a:defRPr>
            </a:lvl3pPr>
            <a:lvl4pPr marL="1600200" indent="-228600" eaLnBrk="0" hangingPunct="0">
              <a:defRPr sz="2400" b="1">
                <a:solidFill>
                  <a:schemeClr val="tx1"/>
                </a:solidFill>
                <a:latin typeface="Helvetica" charset="0"/>
                <a:ea typeface="ＭＳ Ｐゴシック" charset="-128"/>
              </a:defRPr>
            </a:lvl4pPr>
            <a:lvl5pPr marL="2057400" indent="-228600" eaLnBrk="0" hangingPunct="0">
              <a:defRPr sz="2400" b="1">
                <a:solidFill>
                  <a:schemeClr val="tx1"/>
                </a:solidFill>
                <a:latin typeface="Helvetica" charset="0"/>
                <a:ea typeface="ＭＳ Ｐゴシック" charset="-128"/>
              </a:defRPr>
            </a:lvl5pPr>
            <a:lvl6pPr marL="2514600" indent="-228600" eaLnBrk="0" fontAlgn="base" hangingPunct="0">
              <a:spcBef>
                <a:spcPct val="0"/>
              </a:spcBef>
              <a:spcAft>
                <a:spcPct val="0"/>
              </a:spcAft>
              <a:defRPr sz="2400" b="1">
                <a:solidFill>
                  <a:schemeClr val="tx1"/>
                </a:solidFill>
                <a:latin typeface="Helvetica" charset="0"/>
                <a:ea typeface="ＭＳ Ｐゴシック" charset="-128"/>
              </a:defRPr>
            </a:lvl6pPr>
            <a:lvl7pPr marL="2971800" indent="-228600" eaLnBrk="0" fontAlgn="base" hangingPunct="0">
              <a:spcBef>
                <a:spcPct val="0"/>
              </a:spcBef>
              <a:spcAft>
                <a:spcPct val="0"/>
              </a:spcAft>
              <a:defRPr sz="2400" b="1">
                <a:solidFill>
                  <a:schemeClr val="tx1"/>
                </a:solidFill>
                <a:latin typeface="Helvetica" charset="0"/>
                <a:ea typeface="ＭＳ Ｐゴシック" charset="-128"/>
              </a:defRPr>
            </a:lvl7pPr>
            <a:lvl8pPr marL="3429000" indent="-228600" eaLnBrk="0" fontAlgn="base" hangingPunct="0">
              <a:spcBef>
                <a:spcPct val="0"/>
              </a:spcBef>
              <a:spcAft>
                <a:spcPct val="0"/>
              </a:spcAft>
              <a:defRPr sz="2400" b="1">
                <a:solidFill>
                  <a:schemeClr val="tx1"/>
                </a:solidFill>
                <a:latin typeface="Helvetica" charset="0"/>
                <a:ea typeface="ＭＳ Ｐゴシック" charset="-128"/>
              </a:defRPr>
            </a:lvl8pPr>
            <a:lvl9pPr marL="3886200" indent="-228600" eaLnBrk="0" fontAlgn="base" hangingPunct="0">
              <a:spcBef>
                <a:spcPct val="0"/>
              </a:spcBef>
              <a:spcAft>
                <a:spcPct val="0"/>
              </a:spcAft>
              <a:defRPr sz="2400" b="1">
                <a:solidFill>
                  <a:schemeClr val="tx1"/>
                </a:solidFill>
                <a:latin typeface="Helvetica" charset="0"/>
                <a:ea typeface="ＭＳ Ｐゴシック" charset="-128"/>
              </a:defRPr>
            </a:lvl9pPr>
          </a:lstStyle>
          <a:p>
            <a:pPr eaLnBrk="1" hangingPunct="1"/>
            <a:r>
              <a:rPr lang="en-US" altLang="en-US" sz="1800" b="0" dirty="0"/>
              <a:t>VIIRS DNB,  8 Sep. 2012</a:t>
            </a:r>
          </a:p>
        </p:txBody>
      </p:sp>
    </p:spTree>
    <p:extLst>
      <p:ext uri="{BB962C8B-B14F-4D97-AF65-F5344CB8AC3E}">
        <p14:creationId xmlns:p14="http://schemas.microsoft.com/office/powerpoint/2010/main" val="617520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533400" y="130314"/>
            <a:ext cx="8305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000" dirty="0" smtClean="0">
                <a:solidFill>
                  <a:schemeClr val="tx1"/>
                </a:solidFill>
                <a:latin typeface="Helvetica"/>
                <a:cs typeface="Helvetica"/>
              </a:rPr>
              <a:t>Example </a:t>
            </a:r>
            <a:r>
              <a:rPr lang="en-US" sz="2000" dirty="0">
                <a:solidFill>
                  <a:schemeClr val="tx1"/>
                </a:solidFill>
                <a:latin typeface="Helvetica"/>
                <a:cs typeface="Helvetica"/>
              </a:rPr>
              <a:t>of VIIRS Cirrus Detection &amp; Cirrus Removal Over </a:t>
            </a:r>
            <a:r>
              <a:rPr lang="en-US" sz="2000" dirty="0" smtClean="0">
                <a:solidFill>
                  <a:schemeClr val="tx1"/>
                </a:solidFill>
                <a:latin typeface="Helvetica"/>
                <a:cs typeface="Helvetica"/>
              </a:rPr>
              <a:t>the Red Sea</a:t>
            </a:r>
          </a:p>
          <a:p>
            <a:pPr algn="ctr" eaLnBrk="1" hangingPunct="1"/>
            <a:r>
              <a:rPr lang="en-US" sz="2000" dirty="0" smtClean="0">
                <a:solidFill>
                  <a:schemeClr val="tx1"/>
                </a:solidFill>
                <a:latin typeface="Helvetica"/>
                <a:cs typeface="Helvetica"/>
              </a:rPr>
              <a:t>Bo-</a:t>
            </a:r>
            <a:r>
              <a:rPr lang="en-US" sz="2000" dirty="0" err="1" smtClean="0">
                <a:solidFill>
                  <a:schemeClr val="tx1"/>
                </a:solidFill>
                <a:latin typeface="Helvetica"/>
                <a:cs typeface="Helvetica"/>
              </a:rPr>
              <a:t>Cai</a:t>
            </a:r>
            <a:r>
              <a:rPr lang="en-US" sz="2000" dirty="0" smtClean="0">
                <a:solidFill>
                  <a:schemeClr val="tx1"/>
                </a:solidFill>
                <a:latin typeface="Helvetica"/>
                <a:cs typeface="Helvetica"/>
              </a:rPr>
              <a:t> </a:t>
            </a:r>
            <a:r>
              <a:rPr lang="en-US" sz="2000" dirty="0" err="1" smtClean="0">
                <a:solidFill>
                  <a:schemeClr val="tx1"/>
                </a:solidFill>
                <a:latin typeface="Helvetica"/>
                <a:cs typeface="Helvetica"/>
              </a:rPr>
              <a:t>Gao</a:t>
            </a:r>
            <a:r>
              <a:rPr lang="en-US" sz="2000" dirty="0" smtClean="0">
                <a:solidFill>
                  <a:schemeClr val="tx1"/>
                </a:solidFill>
                <a:latin typeface="Helvetica"/>
                <a:cs typeface="Helvetica"/>
              </a:rPr>
              <a:t> and </a:t>
            </a:r>
            <a:r>
              <a:rPr lang="en-US" sz="2000" dirty="0" err="1" smtClean="0">
                <a:solidFill>
                  <a:schemeClr val="tx1"/>
                </a:solidFill>
                <a:latin typeface="Helvetica"/>
                <a:cs typeface="Helvetica"/>
              </a:rPr>
              <a:t>Rong-Rong</a:t>
            </a:r>
            <a:r>
              <a:rPr lang="en-US" sz="2000" dirty="0" smtClean="0">
                <a:solidFill>
                  <a:schemeClr val="tx1"/>
                </a:solidFill>
                <a:latin typeface="Helvetica"/>
                <a:cs typeface="Helvetica"/>
              </a:rPr>
              <a:t> Li</a:t>
            </a:r>
            <a:endParaRPr lang="en-US" sz="2000" dirty="0">
              <a:solidFill>
                <a:schemeClr val="tx1"/>
              </a:solidFill>
              <a:latin typeface="Helvetica"/>
              <a:cs typeface="Helvetica"/>
            </a:endParaRPr>
          </a:p>
        </p:txBody>
      </p:sp>
      <p:sp>
        <p:nvSpPr>
          <p:cNvPr id="12291" name="Text Box 4"/>
          <p:cNvSpPr txBox="1">
            <a:spLocks noChangeArrowheads="1"/>
          </p:cNvSpPr>
          <p:nvPr/>
        </p:nvSpPr>
        <p:spPr bwMode="auto">
          <a:xfrm>
            <a:off x="838200" y="990600"/>
            <a:ext cx="1981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Osaka" charset="0"/>
                <a:cs typeface="Osaka" charset="0"/>
              </a:defRPr>
            </a:lvl1pPr>
            <a:lvl2pPr marL="742950" indent="-285750">
              <a:defRPr>
                <a:solidFill>
                  <a:schemeClr val="tx1"/>
                </a:solidFill>
                <a:latin typeface="Arial" charset="0"/>
                <a:ea typeface="Osaka" charset="0"/>
                <a:cs typeface="Osaka" charset="0"/>
              </a:defRPr>
            </a:lvl2pPr>
            <a:lvl3pPr marL="1143000" indent="-228600">
              <a:defRPr>
                <a:solidFill>
                  <a:schemeClr val="tx1"/>
                </a:solidFill>
                <a:latin typeface="Arial" charset="0"/>
                <a:ea typeface="Osaka" charset="0"/>
                <a:cs typeface="Osaka" charset="0"/>
              </a:defRPr>
            </a:lvl3pPr>
            <a:lvl4pPr marL="1600200" indent="-228600">
              <a:defRPr>
                <a:solidFill>
                  <a:schemeClr val="tx1"/>
                </a:solidFill>
                <a:latin typeface="Arial" charset="0"/>
                <a:ea typeface="Osaka" charset="0"/>
                <a:cs typeface="Osaka" charset="0"/>
              </a:defRPr>
            </a:lvl4pPr>
            <a:lvl5pPr marL="2057400" indent="-228600">
              <a:defRPr>
                <a:solidFill>
                  <a:schemeClr val="tx1"/>
                </a:solidFill>
                <a:latin typeface="Arial" charset="0"/>
                <a:ea typeface="Osaka" charset="0"/>
                <a:cs typeface="Osaka" charset="0"/>
              </a:defRPr>
            </a:lvl5pPr>
            <a:lvl6pPr marL="2514600" indent="-228600" eaLnBrk="0" fontAlgn="base" hangingPunct="0">
              <a:spcBef>
                <a:spcPct val="0"/>
              </a:spcBef>
              <a:spcAft>
                <a:spcPct val="0"/>
              </a:spcAft>
              <a:defRPr>
                <a:solidFill>
                  <a:schemeClr val="tx1"/>
                </a:solidFill>
                <a:latin typeface="Arial" charset="0"/>
                <a:ea typeface="Osaka" charset="0"/>
                <a:cs typeface="Osaka" charset="0"/>
              </a:defRPr>
            </a:lvl6pPr>
            <a:lvl7pPr marL="2971800" indent="-228600" eaLnBrk="0" fontAlgn="base" hangingPunct="0">
              <a:spcBef>
                <a:spcPct val="0"/>
              </a:spcBef>
              <a:spcAft>
                <a:spcPct val="0"/>
              </a:spcAft>
              <a:defRPr>
                <a:solidFill>
                  <a:schemeClr val="tx1"/>
                </a:solidFill>
                <a:latin typeface="Arial" charset="0"/>
                <a:ea typeface="Osaka" charset="0"/>
                <a:cs typeface="Osaka" charset="0"/>
              </a:defRPr>
            </a:lvl7pPr>
            <a:lvl8pPr marL="3429000" indent="-228600" eaLnBrk="0" fontAlgn="base" hangingPunct="0">
              <a:spcBef>
                <a:spcPct val="0"/>
              </a:spcBef>
              <a:spcAft>
                <a:spcPct val="0"/>
              </a:spcAft>
              <a:defRPr>
                <a:solidFill>
                  <a:schemeClr val="tx1"/>
                </a:solidFill>
                <a:latin typeface="Arial" charset="0"/>
                <a:ea typeface="Osaka" charset="0"/>
                <a:cs typeface="Osaka" charset="0"/>
              </a:defRPr>
            </a:lvl8pPr>
            <a:lvl9pPr marL="3886200" indent="-228600" eaLnBrk="0" fontAlgn="base" hangingPunct="0">
              <a:spcBef>
                <a:spcPct val="0"/>
              </a:spcBef>
              <a:spcAft>
                <a:spcPct val="0"/>
              </a:spcAft>
              <a:defRPr>
                <a:solidFill>
                  <a:schemeClr val="tx1"/>
                </a:solidFill>
                <a:latin typeface="Arial" charset="0"/>
                <a:ea typeface="Osaka" charset="0"/>
                <a:cs typeface="Osaka" charset="0"/>
              </a:defRPr>
            </a:lvl9pPr>
          </a:lstStyle>
          <a:p>
            <a:pPr eaLnBrk="1" hangingPunct="1"/>
            <a:r>
              <a:rPr lang="en-US" sz="1700" dirty="0">
                <a:solidFill>
                  <a:schemeClr val="accent2"/>
                </a:solidFill>
                <a:latin typeface="Helvetica"/>
                <a:cs typeface="Helvetica"/>
              </a:rPr>
              <a:t>VIIRS RGB Image</a:t>
            </a:r>
          </a:p>
        </p:txBody>
      </p:sp>
      <p:sp>
        <p:nvSpPr>
          <p:cNvPr id="12292" name="Text Box 5"/>
          <p:cNvSpPr txBox="1">
            <a:spLocks noChangeArrowheads="1"/>
          </p:cNvSpPr>
          <p:nvPr/>
        </p:nvSpPr>
        <p:spPr bwMode="auto">
          <a:xfrm>
            <a:off x="6172200" y="990600"/>
            <a:ext cx="2743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Osaka" charset="0"/>
                <a:cs typeface="Osaka" charset="0"/>
              </a:defRPr>
            </a:lvl1pPr>
            <a:lvl2pPr marL="742950" indent="-285750">
              <a:defRPr>
                <a:solidFill>
                  <a:schemeClr val="tx1"/>
                </a:solidFill>
                <a:latin typeface="Arial" charset="0"/>
                <a:ea typeface="Osaka" charset="0"/>
                <a:cs typeface="Osaka" charset="0"/>
              </a:defRPr>
            </a:lvl2pPr>
            <a:lvl3pPr marL="1143000" indent="-228600">
              <a:defRPr>
                <a:solidFill>
                  <a:schemeClr val="tx1"/>
                </a:solidFill>
                <a:latin typeface="Arial" charset="0"/>
                <a:ea typeface="Osaka" charset="0"/>
                <a:cs typeface="Osaka" charset="0"/>
              </a:defRPr>
            </a:lvl3pPr>
            <a:lvl4pPr marL="1600200" indent="-228600">
              <a:defRPr>
                <a:solidFill>
                  <a:schemeClr val="tx1"/>
                </a:solidFill>
                <a:latin typeface="Arial" charset="0"/>
                <a:ea typeface="Osaka" charset="0"/>
                <a:cs typeface="Osaka" charset="0"/>
              </a:defRPr>
            </a:lvl4pPr>
            <a:lvl5pPr marL="2057400" indent="-228600">
              <a:defRPr>
                <a:solidFill>
                  <a:schemeClr val="tx1"/>
                </a:solidFill>
                <a:latin typeface="Arial" charset="0"/>
                <a:ea typeface="Osaka" charset="0"/>
                <a:cs typeface="Osaka" charset="0"/>
              </a:defRPr>
            </a:lvl5pPr>
            <a:lvl6pPr marL="2514600" indent="-228600" eaLnBrk="0" fontAlgn="base" hangingPunct="0">
              <a:spcBef>
                <a:spcPct val="0"/>
              </a:spcBef>
              <a:spcAft>
                <a:spcPct val="0"/>
              </a:spcAft>
              <a:defRPr>
                <a:solidFill>
                  <a:schemeClr val="tx1"/>
                </a:solidFill>
                <a:latin typeface="Arial" charset="0"/>
                <a:ea typeface="Osaka" charset="0"/>
                <a:cs typeface="Osaka" charset="0"/>
              </a:defRPr>
            </a:lvl6pPr>
            <a:lvl7pPr marL="2971800" indent="-228600" eaLnBrk="0" fontAlgn="base" hangingPunct="0">
              <a:spcBef>
                <a:spcPct val="0"/>
              </a:spcBef>
              <a:spcAft>
                <a:spcPct val="0"/>
              </a:spcAft>
              <a:defRPr>
                <a:solidFill>
                  <a:schemeClr val="tx1"/>
                </a:solidFill>
                <a:latin typeface="Arial" charset="0"/>
                <a:ea typeface="Osaka" charset="0"/>
                <a:cs typeface="Osaka" charset="0"/>
              </a:defRPr>
            </a:lvl7pPr>
            <a:lvl8pPr marL="3429000" indent="-228600" eaLnBrk="0" fontAlgn="base" hangingPunct="0">
              <a:spcBef>
                <a:spcPct val="0"/>
              </a:spcBef>
              <a:spcAft>
                <a:spcPct val="0"/>
              </a:spcAft>
              <a:defRPr>
                <a:solidFill>
                  <a:schemeClr val="tx1"/>
                </a:solidFill>
                <a:latin typeface="Arial" charset="0"/>
                <a:ea typeface="Osaka" charset="0"/>
                <a:cs typeface="Osaka" charset="0"/>
              </a:defRPr>
            </a:lvl8pPr>
            <a:lvl9pPr marL="3886200" indent="-228600" eaLnBrk="0" fontAlgn="base" hangingPunct="0">
              <a:spcBef>
                <a:spcPct val="0"/>
              </a:spcBef>
              <a:spcAft>
                <a:spcPct val="0"/>
              </a:spcAft>
              <a:defRPr>
                <a:solidFill>
                  <a:schemeClr val="tx1"/>
                </a:solidFill>
                <a:latin typeface="Arial" charset="0"/>
                <a:ea typeface="Osaka" charset="0"/>
                <a:cs typeface="Osaka" charset="0"/>
              </a:defRPr>
            </a:lvl9pPr>
          </a:lstStyle>
          <a:p>
            <a:pPr eaLnBrk="1" hangingPunct="1"/>
            <a:r>
              <a:rPr lang="en-US" sz="1700" dirty="0">
                <a:solidFill>
                  <a:schemeClr val="accent2"/>
                </a:solidFill>
                <a:latin typeface="Helvetica"/>
                <a:cs typeface="Helvetica"/>
              </a:rPr>
              <a:t>Cirrus-Removed RGB Image</a:t>
            </a:r>
          </a:p>
        </p:txBody>
      </p:sp>
      <p:sp>
        <p:nvSpPr>
          <p:cNvPr id="12293" name="Text Box 6"/>
          <p:cNvSpPr txBox="1">
            <a:spLocks noChangeArrowheads="1"/>
          </p:cNvSpPr>
          <p:nvPr/>
        </p:nvSpPr>
        <p:spPr bwMode="auto">
          <a:xfrm>
            <a:off x="3429000" y="990600"/>
            <a:ext cx="2514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Osaka" charset="0"/>
                <a:cs typeface="Osaka" charset="0"/>
              </a:defRPr>
            </a:lvl1pPr>
            <a:lvl2pPr marL="742950" indent="-285750">
              <a:defRPr>
                <a:solidFill>
                  <a:schemeClr val="tx1"/>
                </a:solidFill>
                <a:latin typeface="Arial" charset="0"/>
                <a:ea typeface="Osaka" charset="0"/>
                <a:cs typeface="Osaka" charset="0"/>
              </a:defRPr>
            </a:lvl2pPr>
            <a:lvl3pPr marL="1143000" indent="-228600">
              <a:defRPr>
                <a:solidFill>
                  <a:schemeClr val="tx1"/>
                </a:solidFill>
                <a:latin typeface="Arial" charset="0"/>
                <a:ea typeface="Osaka" charset="0"/>
                <a:cs typeface="Osaka" charset="0"/>
              </a:defRPr>
            </a:lvl3pPr>
            <a:lvl4pPr marL="1600200" indent="-228600">
              <a:defRPr>
                <a:solidFill>
                  <a:schemeClr val="tx1"/>
                </a:solidFill>
                <a:latin typeface="Arial" charset="0"/>
                <a:ea typeface="Osaka" charset="0"/>
                <a:cs typeface="Osaka" charset="0"/>
              </a:defRPr>
            </a:lvl4pPr>
            <a:lvl5pPr marL="2057400" indent="-228600">
              <a:defRPr>
                <a:solidFill>
                  <a:schemeClr val="tx1"/>
                </a:solidFill>
                <a:latin typeface="Arial" charset="0"/>
                <a:ea typeface="Osaka" charset="0"/>
                <a:cs typeface="Osaka" charset="0"/>
              </a:defRPr>
            </a:lvl5pPr>
            <a:lvl6pPr marL="2514600" indent="-228600" eaLnBrk="0" fontAlgn="base" hangingPunct="0">
              <a:spcBef>
                <a:spcPct val="0"/>
              </a:spcBef>
              <a:spcAft>
                <a:spcPct val="0"/>
              </a:spcAft>
              <a:defRPr>
                <a:solidFill>
                  <a:schemeClr val="tx1"/>
                </a:solidFill>
                <a:latin typeface="Arial" charset="0"/>
                <a:ea typeface="Osaka" charset="0"/>
                <a:cs typeface="Osaka" charset="0"/>
              </a:defRPr>
            </a:lvl6pPr>
            <a:lvl7pPr marL="2971800" indent="-228600" eaLnBrk="0" fontAlgn="base" hangingPunct="0">
              <a:spcBef>
                <a:spcPct val="0"/>
              </a:spcBef>
              <a:spcAft>
                <a:spcPct val="0"/>
              </a:spcAft>
              <a:defRPr>
                <a:solidFill>
                  <a:schemeClr val="tx1"/>
                </a:solidFill>
                <a:latin typeface="Arial" charset="0"/>
                <a:ea typeface="Osaka" charset="0"/>
                <a:cs typeface="Osaka" charset="0"/>
              </a:defRPr>
            </a:lvl7pPr>
            <a:lvl8pPr marL="3429000" indent="-228600" eaLnBrk="0" fontAlgn="base" hangingPunct="0">
              <a:spcBef>
                <a:spcPct val="0"/>
              </a:spcBef>
              <a:spcAft>
                <a:spcPct val="0"/>
              </a:spcAft>
              <a:defRPr>
                <a:solidFill>
                  <a:schemeClr val="tx1"/>
                </a:solidFill>
                <a:latin typeface="Arial" charset="0"/>
                <a:ea typeface="Osaka" charset="0"/>
                <a:cs typeface="Osaka" charset="0"/>
              </a:defRPr>
            </a:lvl8pPr>
            <a:lvl9pPr marL="3886200" indent="-228600" eaLnBrk="0" fontAlgn="base" hangingPunct="0">
              <a:spcBef>
                <a:spcPct val="0"/>
              </a:spcBef>
              <a:spcAft>
                <a:spcPct val="0"/>
              </a:spcAft>
              <a:defRPr>
                <a:solidFill>
                  <a:schemeClr val="tx1"/>
                </a:solidFill>
                <a:latin typeface="Arial" charset="0"/>
                <a:ea typeface="Osaka" charset="0"/>
                <a:cs typeface="Osaka" charset="0"/>
              </a:defRPr>
            </a:lvl9pPr>
          </a:lstStyle>
          <a:p>
            <a:pPr eaLnBrk="1" hangingPunct="1"/>
            <a:r>
              <a:rPr lang="en-US" sz="1700" dirty="0">
                <a:solidFill>
                  <a:schemeClr val="accent2"/>
                </a:solidFill>
                <a:latin typeface="Helvetica"/>
                <a:cs typeface="Helvetica"/>
              </a:rPr>
              <a:t>Cirrus Reflectance Image</a:t>
            </a:r>
          </a:p>
        </p:txBody>
      </p:sp>
      <p:pic>
        <p:nvPicPr>
          <p:cNvPr id="12294" name="Picture 7" descr="zz_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1295400"/>
            <a:ext cx="2895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zz_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0400" y="1295400"/>
            <a:ext cx="2895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descr="zz_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72200" y="1295400"/>
            <a:ext cx="2895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Slide Number Placeholder 1"/>
          <p:cNvSpPr>
            <a:spLocks noGrp="1"/>
          </p:cNvSpPr>
          <p:nvPr>
            <p:ph type="sldNum" sz="quarter" idx="4294967295"/>
          </p:nvPr>
        </p:nvSpPr>
        <p:spPr>
          <a:xfrm>
            <a:off x="8610600" y="6400800"/>
            <a:ext cx="4572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Osaka" charset="0"/>
                <a:cs typeface="Osaka" charset="0"/>
              </a:defRPr>
            </a:lvl1pPr>
            <a:lvl2pPr>
              <a:defRPr sz="2800">
                <a:solidFill>
                  <a:schemeClr val="tx1"/>
                </a:solidFill>
                <a:latin typeface="Arial" charset="0"/>
                <a:ea typeface="Osaka" charset="0"/>
                <a:cs typeface="Osaka" charset="0"/>
              </a:defRPr>
            </a:lvl2pPr>
            <a:lvl3pPr>
              <a:defRPr sz="2400">
                <a:solidFill>
                  <a:schemeClr val="tx1"/>
                </a:solidFill>
                <a:latin typeface="Arial" charset="0"/>
                <a:ea typeface="Osaka" charset="0"/>
                <a:cs typeface="Osaka" charset="0"/>
              </a:defRPr>
            </a:lvl3pPr>
            <a:lvl4pPr>
              <a:defRPr sz="2000">
                <a:solidFill>
                  <a:schemeClr val="tx1"/>
                </a:solidFill>
                <a:latin typeface="Arial" charset="0"/>
                <a:ea typeface="Osaka" charset="0"/>
                <a:cs typeface="Osaka" charset="0"/>
              </a:defRPr>
            </a:lvl4pPr>
            <a:lvl5pPr>
              <a:defRPr sz="2000">
                <a:solidFill>
                  <a:schemeClr val="tx1"/>
                </a:solidFill>
                <a:latin typeface="Arial" charset="0"/>
                <a:ea typeface="Osaka" charset="0"/>
                <a:cs typeface="Osaka" charset="0"/>
              </a:defRPr>
            </a:lvl5pPr>
            <a:lvl6pPr eaLnBrk="0" hangingPunct="0">
              <a:defRPr sz="2000">
                <a:solidFill>
                  <a:schemeClr val="tx1"/>
                </a:solidFill>
                <a:latin typeface="Arial" charset="0"/>
                <a:ea typeface="Osaka" charset="0"/>
                <a:cs typeface="Osaka" charset="0"/>
              </a:defRPr>
            </a:lvl6pPr>
            <a:lvl7pPr eaLnBrk="0" hangingPunct="0">
              <a:defRPr sz="2000">
                <a:solidFill>
                  <a:schemeClr val="tx1"/>
                </a:solidFill>
                <a:latin typeface="Arial" charset="0"/>
                <a:ea typeface="Osaka" charset="0"/>
                <a:cs typeface="Osaka" charset="0"/>
              </a:defRPr>
            </a:lvl7pPr>
            <a:lvl8pPr eaLnBrk="0" hangingPunct="0">
              <a:defRPr sz="2000">
                <a:solidFill>
                  <a:schemeClr val="tx1"/>
                </a:solidFill>
                <a:latin typeface="Arial" charset="0"/>
                <a:ea typeface="Osaka" charset="0"/>
                <a:cs typeface="Osaka" charset="0"/>
              </a:defRPr>
            </a:lvl8pPr>
            <a:lvl9pPr eaLnBrk="0" hangingPunct="0">
              <a:defRPr sz="2000">
                <a:solidFill>
                  <a:schemeClr val="tx1"/>
                </a:solidFill>
                <a:latin typeface="Arial" charset="0"/>
                <a:ea typeface="Osaka" charset="0"/>
                <a:cs typeface="Osaka" charset="0"/>
              </a:defRPr>
            </a:lvl9pPr>
          </a:lstStyle>
          <a:p>
            <a:fld id="{963DA54B-1424-5A4D-ADB8-724760D19AA5}" type="slidenum">
              <a:rPr lang="en-US" sz="1400"/>
              <a:pPr/>
              <a:t>11</a:t>
            </a:fld>
            <a:endParaRPr lang="en-US" sz="1400"/>
          </a:p>
        </p:txBody>
      </p:sp>
      <p:sp>
        <p:nvSpPr>
          <p:cNvPr id="12298" name="Text Box 12"/>
          <p:cNvSpPr txBox="1">
            <a:spLocks noChangeArrowheads="1"/>
          </p:cNvSpPr>
          <p:nvPr/>
        </p:nvSpPr>
        <p:spPr bwMode="auto">
          <a:xfrm>
            <a:off x="685800" y="5943600"/>
            <a:ext cx="73541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Osaka" charset="0"/>
                <a:cs typeface="Osaka" charset="0"/>
              </a:defRPr>
            </a:lvl1pPr>
            <a:lvl2pPr marL="742950" indent="-285750">
              <a:defRPr>
                <a:solidFill>
                  <a:schemeClr val="tx1"/>
                </a:solidFill>
                <a:latin typeface="Arial" charset="0"/>
                <a:ea typeface="Osaka" charset="0"/>
                <a:cs typeface="Osaka" charset="0"/>
              </a:defRPr>
            </a:lvl2pPr>
            <a:lvl3pPr marL="1143000" indent="-228600">
              <a:defRPr>
                <a:solidFill>
                  <a:schemeClr val="tx1"/>
                </a:solidFill>
                <a:latin typeface="Arial" charset="0"/>
                <a:ea typeface="Osaka" charset="0"/>
                <a:cs typeface="Osaka" charset="0"/>
              </a:defRPr>
            </a:lvl3pPr>
            <a:lvl4pPr marL="1600200" indent="-228600">
              <a:defRPr>
                <a:solidFill>
                  <a:schemeClr val="tx1"/>
                </a:solidFill>
                <a:latin typeface="Arial" charset="0"/>
                <a:ea typeface="Osaka" charset="0"/>
                <a:cs typeface="Osaka" charset="0"/>
              </a:defRPr>
            </a:lvl4pPr>
            <a:lvl5pPr marL="2057400" indent="-228600">
              <a:defRPr>
                <a:solidFill>
                  <a:schemeClr val="tx1"/>
                </a:solidFill>
                <a:latin typeface="Arial" charset="0"/>
                <a:ea typeface="Osaka" charset="0"/>
                <a:cs typeface="Osaka" charset="0"/>
              </a:defRPr>
            </a:lvl5pPr>
            <a:lvl6pPr marL="2514600" indent="-228600" eaLnBrk="0" fontAlgn="base" hangingPunct="0">
              <a:spcBef>
                <a:spcPct val="0"/>
              </a:spcBef>
              <a:spcAft>
                <a:spcPct val="0"/>
              </a:spcAft>
              <a:defRPr>
                <a:solidFill>
                  <a:schemeClr val="tx1"/>
                </a:solidFill>
                <a:latin typeface="Arial" charset="0"/>
                <a:ea typeface="Osaka" charset="0"/>
                <a:cs typeface="Osaka" charset="0"/>
              </a:defRPr>
            </a:lvl6pPr>
            <a:lvl7pPr marL="2971800" indent="-228600" eaLnBrk="0" fontAlgn="base" hangingPunct="0">
              <a:spcBef>
                <a:spcPct val="0"/>
              </a:spcBef>
              <a:spcAft>
                <a:spcPct val="0"/>
              </a:spcAft>
              <a:defRPr>
                <a:solidFill>
                  <a:schemeClr val="tx1"/>
                </a:solidFill>
                <a:latin typeface="Arial" charset="0"/>
                <a:ea typeface="Osaka" charset="0"/>
                <a:cs typeface="Osaka" charset="0"/>
              </a:defRPr>
            </a:lvl7pPr>
            <a:lvl8pPr marL="3429000" indent="-228600" eaLnBrk="0" fontAlgn="base" hangingPunct="0">
              <a:spcBef>
                <a:spcPct val="0"/>
              </a:spcBef>
              <a:spcAft>
                <a:spcPct val="0"/>
              </a:spcAft>
              <a:defRPr>
                <a:solidFill>
                  <a:schemeClr val="tx1"/>
                </a:solidFill>
                <a:latin typeface="Arial" charset="0"/>
                <a:ea typeface="Osaka" charset="0"/>
                <a:cs typeface="Osaka" charset="0"/>
              </a:defRPr>
            </a:lvl8pPr>
            <a:lvl9pPr marL="3886200" indent="-228600" eaLnBrk="0" fontAlgn="base" hangingPunct="0">
              <a:spcBef>
                <a:spcPct val="0"/>
              </a:spcBef>
              <a:spcAft>
                <a:spcPct val="0"/>
              </a:spcAft>
              <a:defRPr>
                <a:solidFill>
                  <a:schemeClr val="tx1"/>
                </a:solidFill>
                <a:latin typeface="Arial" charset="0"/>
                <a:ea typeface="Osaka" charset="0"/>
                <a:cs typeface="Osaka" charset="0"/>
              </a:defRPr>
            </a:lvl9pPr>
          </a:lstStyle>
          <a:p>
            <a:pPr eaLnBrk="1" hangingPunct="1"/>
            <a:r>
              <a:rPr lang="en-US" sz="1600" dirty="0">
                <a:solidFill>
                  <a:srgbClr val="000000"/>
                </a:solidFill>
              </a:rPr>
              <a:t>No horizontal striping effects are introduced in the cirrus-corrected RGB image.</a:t>
            </a:r>
          </a:p>
        </p:txBody>
      </p:sp>
    </p:spTree>
    <p:extLst>
      <p:ext uri="{BB962C8B-B14F-4D97-AF65-F5344CB8AC3E}">
        <p14:creationId xmlns:p14="http://schemas.microsoft.com/office/powerpoint/2010/main" val="1180141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tadata_slid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0919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Box 3"/>
          <p:cNvSpPr txBox="1">
            <a:spLocks noChangeArrowheads="1"/>
          </p:cNvSpPr>
          <p:nvPr/>
        </p:nvSpPr>
        <p:spPr bwMode="auto">
          <a:xfrm>
            <a:off x="685800" y="228600"/>
            <a:ext cx="746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800" dirty="0" smtClean="0">
                <a:latin typeface="Gill Sans"/>
                <a:cs typeface="Gill Sans"/>
              </a:rPr>
              <a:t>Process for Level-2 metadata generation</a:t>
            </a:r>
            <a:endParaRPr lang="en-US" sz="2800" dirty="0">
              <a:latin typeface="Gill Sans"/>
              <a:cs typeface="Gill Sans"/>
            </a:endParaRPr>
          </a:p>
        </p:txBody>
      </p:sp>
      <p:sp>
        <p:nvSpPr>
          <p:cNvPr id="174083" name="TextBox 4"/>
          <p:cNvSpPr txBox="1">
            <a:spLocks noChangeArrowheads="1"/>
          </p:cNvSpPr>
          <p:nvPr/>
        </p:nvSpPr>
        <p:spPr bwMode="auto">
          <a:xfrm>
            <a:off x="609600" y="914400"/>
            <a:ext cx="7848600" cy="524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marL="155448" indent="-457200">
              <a:lnSpc>
                <a:spcPct val="140000"/>
              </a:lnSpc>
            </a:pPr>
            <a:r>
              <a:rPr lang="en-US" sz="2000" dirty="0" smtClean="0">
                <a:latin typeface="Gill Sans"/>
                <a:cs typeface="Gill Sans"/>
              </a:rPr>
              <a:t>This was a rather onerous process for MODIS cloud/aerosol products back in the day</a:t>
            </a:r>
          </a:p>
          <a:p>
            <a:pPr marL="155448" indent="-457200">
              <a:lnSpc>
                <a:spcPct val="140000"/>
              </a:lnSpc>
            </a:pPr>
            <a:endParaRPr lang="en-US" sz="2000" dirty="0">
              <a:latin typeface="Gill Sans"/>
              <a:cs typeface="Gill Sans"/>
            </a:endParaRPr>
          </a:p>
          <a:p>
            <a:pPr marL="155448" indent="-457200">
              <a:lnSpc>
                <a:spcPct val="140000"/>
              </a:lnSpc>
            </a:pPr>
            <a:r>
              <a:rPr lang="en-US" sz="2000" dirty="0" smtClean="0">
                <a:latin typeface="Gill Sans"/>
                <a:cs typeface="Gill Sans"/>
              </a:rPr>
              <a:t>Liam </a:t>
            </a:r>
            <a:r>
              <a:rPr lang="en-US" sz="2000" dirty="0" err="1" smtClean="0">
                <a:latin typeface="Gill Sans"/>
                <a:cs typeface="Gill Sans"/>
              </a:rPr>
              <a:t>Gumley</a:t>
            </a:r>
            <a:r>
              <a:rPr lang="en-US" sz="2000" dirty="0" smtClean="0">
                <a:latin typeface="Gill Sans"/>
                <a:cs typeface="Gill Sans"/>
              </a:rPr>
              <a:t> (Atmosphere SIPS) presented an approach to easing this process for algorithm developers</a:t>
            </a:r>
            <a:endParaRPr lang="en-US" sz="2000" dirty="0">
              <a:latin typeface="Gill Sans"/>
              <a:cs typeface="Gill Sans"/>
            </a:endParaRPr>
          </a:p>
          <a:p>
            <a:pPr marL="155448" indent="-457200">
              <a:lnSpc>
                <a:spcPct val="140000"/>
              </a:lnSpc>
            </a:pPr>
            <a:endParaRPr lang="en-US" sz="2000" dirty="0" smtClean="0">
              <a:latin typeface="Gill Sans"/>
              <a:cs typeface="Gill Sans"/>
            </a:endParaRPr>
          </a:p>
          <a:p>
            <a:pPr marL="1069848" lvl="2" indent="-457200">
              <a:lnSpc>
                <a:spcPct val="140000"/>
              </a:lnSpc>
            </a:pPr>
            <a:r>
              <a:rPr lang="en-US" sz="2000" dirty="0" smtClean="0">
                <a:latin typeface="Gill Sans"/>
                <a:cs typeface="Gill Sans"/>
              </a:rPr>
              <a:t>Approach is to build a template with the necessary global and scan-line specific attributes; then fill in the necessary arrays during product generation</a:t>
            </a:r>
          </a:p>
          <a:p>
            <a:pPr marL="155448" indent="-457200">
              <a:lnSpc>
                <a:spcPct val="140000"/>
              </a:lnSpc>
            </a:pPr>
            <a:endParaRPr lang="en-US" sz="2000" dirty="0">
              <a:latin typeface="Gill Sans"/>
              <a:cs typeface="Gill Sans"/>
            </a:endParaRPr>
          </a:p>
          <a:p>
            <a:pPr marL="155448" indent="-457200">
              <a:lnSpc>
                <a:spcPct val="140000"/>
              </a:lnSpc>
            </a:pPr>
            <a:r>
              <a:rPr lang="en-US" sz="2000" dirty="0" smtClean="0">
                <a:latin typeface="Gill Sans"/>
                <a:cs typeface="Gill Sans"/>
              </a:rPr>
              <a:t>Aerosol teams (Deep Blue followed by Dark Target) will be the first to try out this process</a:t>
            </a:r>
          </a:p>
        </p:txBody>
      </p:sp>
    </p:spTree>
    <p:extLst>
      <p:ext uri="{BB962C8B-B14F-4D97-AF65-F5344CB8AC3E}">
        <p14:creationId xmlns:p14="http://schemas.microsoft.com/office/powerpoint/2010/main" val="19872662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Box 3"/>
          <p:cNvSpPr txBox="1">
            <a:spLocks noChangeArrowheads="1"/>
          </p:cNvSpPr>
          <p:nvPr/>
        </p:nvSpPr>
        <p:spPr bwMode="auto">
          <a:xfrm>
            <a:off x="685800" y="228600"/>
            <a:ext cx="746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800" dirty="0" smtClean="0">
                <a:latin typeface="Gill Sans"/>
                <a:cs typeface="Gill Sans"/>
              </a:rPr>
              <a:t>Develop subsampled Products – Level 1B and L2</a:t>
            </a:r>
            <a:endParaRPr lang="en-US" sz="2800" dirty="0">
              <a:latin typeface="Gill Sans"/>
              <a:cs typeface="Gill Sans"/>
            </a:endParaRPr>
          </a:p>
        </p:txBody>
      </p:sp>
      <p:sp>
        <p:nvSpPr>
          <p:cNvPr id="174083" name="TextBox 4"/>
          <p:cNvSpPr txBox="1">
            <a:spLocks noChangeArrowheads="1"/>
          </p:cNvSpPr>
          <p:nvPr/>
        </p:nvSpPr>
        <p:spPr bwMode="auto">
          <a:xfrm>
            <a:off x="609600" y="914400"/>
            <a:ext cx="7848600" cy="567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nSpc>
                <a:spcPct val="140000"/>
              </a:lnSpc>
            </a:pPr>
            <a:r>
              <a:rPr lang="en-US" sz="2000" dirty="0" smtClean="0">
                <a:latin typeface="Gill Sans"/>
                <a:cs typeface="Gill Sans"/>
              </a:rPr>
              <a:t>Analog to MYD02SSH and MYDATML2</a:t>
            </a:r>
          </a:p>
          <a:p>
            <a:pPr>
              <a:lnSpc>
                <a:spcPct val="140000"/>
              </a:lnSpc>
            </a:pPr>
            <a:endParaRPr lang="en-US" sz="2000" dirty="0">
              <a:latin typeface="Gill Sans"/>
              <a:cs typeface="Gill Sans"/>
            </a:endParaRPr>
          </a:p>
          <a:p>
            <a:pPr>
              <a:lnSpc>
                <a:spcPct val="140000"/>
              </a:lnSpc>
            </a:pPr>
            <a:r>
              <a:rPr lang="en-US" sz="2000" dirty="0" smtClean="0">
                <a:latin typeface="Gill Sans"/>
                <a:cs typeface="Gill Sans"/>
              </a:rPr>
              <a:t>Provides a lower volume when you need to process the entire data stream repeatedly</a:t>
            </a:r>
          </a:p>
          <a:p>
            <a:pPr>
              <a:lnSpc>
                <a:spcPct val="140000"/>
              </a:lnSpc>
            </a:pPr>
            <a:endParaRPr lang="en-US" sz="2000" dirty="0">
              <a:latin typeface="Gill Sans"/>
              <a:cs typeface="Gill Sans"/>
            </a:endParaRPr>
          </a:p>
          <a:p>
            <a:pPr>
              <a:lnSpc>
                <a:spcPct val="140000"/>
              </a:lnSpc>
            </a:pPr>
            <a:r>
              <a:rPr lang="en-US" sz="2000" dirty="0" err="1" smtClean="0">
                <a:latin typeface="Gill Sans"/>
                <a:cs typeface="Gill Sans"/>
              </a:rPr>
              <a:t>Platnick</a:t>
            </a:r>
            <a:r>
              <a:rPr lang="en-US" sz="2000" dirty="0" smtClean="0">
                <a:latin typeface="Gill Sans"/>
                <a:cs typeface="Gill Sans"/>
              </a:rPr>
              <a:t> team will develop analog to MODIS ATML subsampled Level-2 product and will need to work with SIPS on this process. Need to ensure that the ATML subsampled product is based on the same pixels chosen for the subsampled L1B product. </a:t>
            </a:r>
          </a:p>
          <a:p>
            <a:pPr>
              <a:lnSpc>
                <a:spcPct val="140000"/>
              </a:lnSpc>
            </a:pPr>
            <a:endParaRPr lang="en-US" sz="2000" dirty="0" smtClean="0">
              <a:latin typeface="Gill Sans"/>
              <a:cs typeface="Gill Sans"/>
            </a:endParaRPr>
          </a:p>
          <a:p>
            <a:pPr lvl="1">
              <a:lnSpc>
                <a:spcPct val="140000"/>
              </a:lnSpc>
            </a:pPr>
            <a:r>
              <a:rPr lang="en-US" sz="2000" dirty="0" smtClean="0">
                <a:latin typeface="Gill Sans"/>
                <a:cs typeface="Gill Sans"/>
              </a:rPr>
              <a:t>Subsample issues: Inclusion of Bowtie Deleted pixels in SIPS IFF files, 4x4 sampling for VIIRS (vs. 5x5 for MODIS)</a:t>
            </a:r>
          </a:p>
          <a:p>
            <a:pPr>
              <a:lnSpc>
                <a:spcPct val="140000"/>
              </a:lnSpc>
            </a:pPr>
            <a:r>
              <a:rPr lang="en-US" sz="2000" dirty="0" smtClean="0">
                <a:latin typeface="Gill Sans"/>
                <a:cs typeface="Gill Sans"/>
              </a:rPr>
              <a:t>   </a:t>
            </a:r>
          </a:p>
        </p:txBody>
      </p:sp>
    </p:spTree>
    <p:extLst>
      <p:ext uri="{BB962C8B-B14F-4D97-AF65-F5344CB8AC3E}">
        <p14:creationId xmlns:p14="http://schemas.microsoft.com/office/powerpoint/2010/main" val="19531148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85800" y="228600"/>
            <a:ext cx="746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800" dirty="0" smtClean="0">
                <a:latin typeface="Gill Sans"/>
                <a:cs typeface="Gill Sans"/>
              </a:rPr>
              <a:t>Discussion of calibration impacts</a:t>
            </a:r>
            <a:endParaRPr lang="en-US" sz="2800" dirty="0">
              <a:latin typeface="Gill Sans"/>
              <a:cs typeface="Gill Sans"/>
            </a:endParaRPr>
          </a:p>
        </p:txBody>
      </p:sp>
      <p:sp>
        <p:nvSpPr>
          <p:cNvPr id="3" name="TextBox 2"/>
          <p:cNvSpPr txBox="1"/>
          <p:nvPr/>
        </p:nvSpPr>
        <p:spPr>
          <a:xfrm>
            <a:off x="914400" y="1295400"/>
            <a:ext cx="6705600" cy="4708981"/>
          </a:xfrm>
          <a:prstGeom prst="rect">
            <a:avLst/>
          </a:prstGeom>
          <a:noFill/>
        </p:spPr>
        <p:txBody>
          <a:bodyPr wrap="square" rtlCol="0">
            <a:spAutoFit/>
          </a:bodyPr>
          <a:lstStyle/>
          <a:p>
            <a:r>
              <a:rPr lang="en-US" sz="2000" dirty="0" smtClean="0">
                <a:latin typeface="Helvetica"/>
                <a:cs typeface="Helvetica"/>
              </a:rPr>
              <a:t>As noted during plenary talks by aerosol and cloud teams, MODIS and MODIS-VIIRS relative calibration issues are becoming more </a:t>
            </a:r>
            <a:r>
              <a:rPr lang="en-US" sz="2000" dirty="0">
                <a:latin typeface="Helvetica"/>
                <a:cs typeface="Helvetica"/>
              </a:rPr>
              <a:t>apparent. This involves both mitigation of solar and IR channels </a:t>
            </a:r>
            <a:r>
              <a:rPr lang="en-US" sz="2000" dirty="0" smtClean="0">
                <a:latin typeface="Helvetica"/>
                <a:cs typeface="Helvetica"/>
              </a:rPr>
              <a:t>as well </a:t>
            </a:r>
            <a:r>
              <a:rPr lang="en-US" sz="2000" dirty="0">
                <a:latin typeface="Helvetica"/>
                <a:cs typeface="Helvetica"/>
              </a:rPr>
              <a:t>as issues after safe hold (see following slides for refresher</a:t>
            </a:r>
            <a:r>
              <a:rPr lang="en-US" sz="2000" dirty="0" smtClean="0">
                <a:latin typeface="Helvetica"/>
                <a:cs typeface="Helvetica"/>
              </a:rPr>
              <a:t>).</a:t>
            </a:r>
          </a:p>
          <a:p>
            <a:endParaRPr lang="en-US" sz="2000" dirty="0" smtClean="0">
              <a:latin typeface="Helvetica"/>
              <a:cs typeface="Helvetica"/>
            </a:endParaRPr>
          </a:p>
          <a:p>
            <a:pPr lvl="1"/>
            <a:r>
              <a:rPr lang="en-US" sz="2000" dirty="0" smtClean="0">
                <a:latin typeface="Helvetica"/>
                <a:cs typeface="Helvetica"/>
              </a:rPr>
              <a:t>MODIS Terra: b27, b29 (pre- and post-safe hold) impacts on cloud mask =&gt; CTP, COP</a:t>
            </a:r>
          </a:p>
          <a:p>
            <a:pPr lvl="1"/>
            <a:r>
              <a:rPr lang="en-US" sz="2000" dirty="0" smtClean="0">
                <a:latin typeface="Helvetica"/>
                <a:cs typeface="Helvetica"/>
              </a:rPr>
              <a:t>MODIS Aqua: concern about some shortwave degradation</a:t>
            </a:r>
          </a:p>
          <a:p>
            <a:pPr lvl="1"/>
            <a:r>
              <a:rPr lang="en-US" sz="2000" dirty="0" smtClean="0">
                <a:latin typeface="Helvetica"/>
                <a:cs typeface="Helvetica"/>
              </a:rPr>
              <a:t>VIIRS vs. MODIS: compromising data/instrument continuity</a:t>
            </a:r>
          </a:p>
          <a:p>
            <a:endParaRPr lang="en-US" sz="2000" dirty="0">
              <a:latin typeface="Helvetica"/>
              <a:cs typeface="Helvetica"/>
            </a:endParaRPr>
          </a:p>
          <a:p>
            <a:r>
              <a:rPr lang="en-US" sz="2000" dirty="0" smtClean="0">
                <a:latin typeface="Helvetica"/>
                <a:cs typeface="Helvetica"/>
              </a:rPr>
              <a:t>Discussion revolved about how to fix the broken cloud mask and downstream product records</a:t>
            </a:r>
          </a:p>
        </p:txBody>
      </p:sp>
    </p:spTree>
    <p:extLst>
      <p:ext uri="{BB962C8B-B14F-4D97-AF65-F5344CB8AC3E}">
        <p14:creationId xmlns:p14="http://schemas.microsoft.com/office/powerpoint/2010/main" val="3429308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95"/>
            <a:ext cx="8229600" cy="752405"/>
          </a:xfrm>
        </p:spPr>
        <p:txBody>
          <a:bodyPr>
            <a:normAutofit/>
          </a:bodyPr>
          <a:lstStyle/>
          <a:p>
            <a:r>
              <a:rPr lang="en-US" sz="2000" dirty="0" smtClean="0">
                <a:latin typeface="Helvetica"/>
                <a:cs typeface="Helvetica"/>
              </a:rPr>
              <a:t>Time series of MODIS-derived AOD</a:t>
            </a:r>
            <a:br>
              <a:rPr lang="en-US" sz="2000" dirty="0" smtClean="0">
                <a:latin typeface="Helvetica"/>
                <a:cs typeface="Helvetica"/>
              </a:rPr>
            </a:br>
            <a:r>
              <a:rPr lang="en-US" sz="2000" dirty="0" smtClean="0">
                <a:latin typeface="Helvetica"/>
                <a:cs typeface="Helvetica"/>
              </a:rPr>
              <a:t> </a:t>
            </a:r>
            <a:r>
              <a:rPr lang="en-US" sz="2000" dirty="0" err="1" smtClean="0">
                <a:latin typeface="Helvetica"/>
                <a:cs typeface="Helvetica"/>
              </a:rPr>
              <a:t>Dt</a:t>
            </a:r>
            <a:r>
              <a:rPr lang="en-US" sz="2000" dirty="0" smtClean="0">
                <a:latin typeface="Helvetica"/>
                <a:cs typeface="Helvetica"/>
              </a:rPr>
              <a:t> = </a:t>
            </a:r>
            <a:r>
              <a:rPr lang="en-US" sz="2000" dirty="0" smtClean="0">
                <a:solidFill>
                  <a:srgbClr val="FF0000"/>
                </a:solidFill>
                <a:latin typeface="Helvetica"/>
                <a:cs typeface="Helvetica"/>
              </a:rPr>
              <a:t>Terra</a:t>
            </a:r>
            <a:r>
              <a:rPr lang="en-US" sz="2000" dirty="0" smtClean="0">
                <a:latin typeface="Helvetica"/>
                <a:cs typeface="Helvetica"/>
              </a:rPr>
              <a:t> - </a:t>
            </a:r>
            <a:r>
              <a:rPr lang="en-US" sz="2000" dirty="0" smtClean="0">
                <a:solidFill>
                  <a:srgbClr val="3366FF"/>
                </a:solidFill>
                <a:latin typeface="Helvetica"/>
                <a:cs typeface="Helvetica"/>
              </a:rPr>
              <a:t>Aqua</a:t>
            </a:r>
            <a:endParaRPr lang="en-US" sz="2000" dirty="0">
              <a:latin typeface="Helvetica"/>
              <a:cs typeface="Helvetica"/>
            </a:endParaRPr>
          </a:p>
        </p:txBody>
      </p:sp>
      <p:pic>
        <p:nvPicPr>
          <p:cNvPr id="4" name="Picture 3" descr="TvsA_Figure1_annualmeans_C5C6.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5696" y="838200"/>
            <a:ext cx="2566504" cy="4784641"/>
          </a:xfrm>
          <a:prstGeom prst="rect">
            <a:avLst/>
          </a:prstGeom>
        </p:spPr>
      </p:pic>
      <p:sp>
        <p:nvSpPr>
          <p:cNvPr id="5" name="TextBox 4"/>
          <p:cNvSpPr txBox="1"/>
          <p:nvPr/>
        </p:nvSpPr>
        <p:spPr>
          <a:xfrm>
            <a:off x="1398063" y="5754469"/>
            <a:ext cx="7288737" cy="646331"/>
          </a:xfrm>
          <a:prstGeom prst="rect">
            <a:avLst/>
          </a:prstGeom>
          <a:noFill/>
        </p:spPr>
        <p:txBody>
          <a:bodyPr wrap="none" rtlCol="0">
            <a:spAutoFit/>
          </a:bodyPr>
          <a:lstStyle/>
          <a:p>
            <a:r>
              <a:rPr lang="en-US" sz="1800" dirty="0" smtClean="0">
                <a:latin typeface="Helvetica"/>
                <a:cs typeface="Helvetica"/>
              </a:rPr>
              <a:t>Good news:  Strong </a:t>
            </a:r>
            <a:r>
              <a:rPr lang="en-US" sz="1800" dirty="0" err="1" smtClean="0">
                <a:latin typeface="Helvetica"/>
                <a:cs typeface="Helvetica"/>
              </a:rPr>
              <a:t>Dt</a:t>
            </a:r>
            <a:r>
              <a:rPr lang="en-US" sz="1800" dirty="0" smtClean="0">
                <a:latin typeface="Helvetica"/>
                <a:cs typeface="Helvetica"/>
              </a:rPr>
              <a:t>  negative “trending” is reduced in C6</a:t>
            </a:r>
          </a:p>
          <a:p>
            <a:r>
              <a:rPr lang="en-US" sz="1800" dirty="0" smtClean="0">
                <a:latin typeface="Helvetica"/>
                <a:cs typeface="Helvetica"/>
              </a:rPr>
              <a:t>Bad news:  1) </a:t>
            </a:r>
            <a:r>
              <a:rPr lang="en-US" sz="1800" dirty="0" err="1" smtClean="0">
                <a:latin typeface="Helvetica"/>
                <a:cs typeface="Helvetica"/>
              </a:rPr>
              <a:t>Dt</a:t>
            </a:r>
            <a:r>
              <a:rPr lang="en-US" sz="1800" dirty="0" smtClean="0">
                <a:latin typeface="Helvetica"/>
                <a:cs typeface="Helvetica"/>
              </a:rPr>
              <a:t> offset increases, and 2) there is now a positive trend</a:t>
            </a:r>
          </a:p>
        </p:txBody>
      </p:sp>
      <p:sp>
        <p:nvSpPr>
          <p:cNvPr id="7" name="TextBox 6"/>
          <p:cNvSpPr txBox="1"/>
          <p:nvPr/>
        </p:nvSpPr>
        <p:spPr>
          <a:xfrm>
            <a:off x="0" y="2197100"/>
            <a:ext cx="868823" cy="400110"/>
          </a:xfrm>
          <a:prstGeom prst="rect">
            <a:avLst/>
          </a:prstGeom>
          <a:noFill/>
        </p:spPr>
        <p:txBody>
          <a:bodyPr wrap="none" rtlCol="0">
            <a:spAutoFit/>
          </a:bodyPr>
          <a:lstStyle/>
          <a:p>
            <a:r>
              <a:rPr lang="en-US" sz="2000" dirty="0" smtClean="0">
                <a:latin typeface="Helvetica"/>
                <a:cs typeface="Helvetica"/>
              </a:rPr>
              <a:t>LAND</a:t>
            </a:r>
            <a:endParaRPr lang="en-US" sz="2000" dirty="0">
              <a:latin typeface="Helvetica"/>
              <a:cs typeface="Helvetica"/>
            </a:endParaRPr>
          </a:p>
        </p:txBody>
      </p:sp>
      <p:sp>
        <p:nvSpPr>
          <p:cNvPr id="8" name="TextBox 7"/>
          <p:cNvSpPr txBox="1"/>
          <p:nvPr/>
        </p:nvSpPr>
        <p:spPr>
          <a:xfrm>
            <a:off x="0" y="4584700"/>
            <a:ext cx="1005541" cy="369332"/>
          </a:xfrm>
          <a:prstGeom prst="rect">
            <a:avLst/>
          </a:prstGeom>
          <a:noFill/>
        </p:spPr>
        <p:txBody>
          <a:bodyPr wrap="none" rtlCol="0">
            <a:spAutoFit/>
          </a:bodyPr>
          <a:lstStyle/>
          <a:p>
            <a:r>
              <a:rPr lang="en-US" sz="1800" dirty="0" smtClean="0">
                <a:latin typeface="Helvetica"/>
                <a:cs typeface="Helvetica"/>
              </a:rPr>
              <a:t>OCEAN</a:t>
            </a:r>
            <a:endParaRPr lang="en-US" sz="1800" dirty="0">
              <a:latin typeface="Helvetica"/>
              <a:cs typeface="Helvetica"/>
            </a:endParaRPr>
          </a:p>
        </p:txBody>
      </p:sp>
      <p:grpSp>
        <p:nvGrpSpPr>
          <p:cNvPr id="21" name="Group 20"/>
          <p:cNvGrpSpPr/>
          <p:nvPr/>
        </p:nvGrpSpPr>
        <p:grpSpPr>
          <a:xfrm>
            <a:off x="3759200" y="838200"/>
            <a:ext cx="5245100" cy="4784641"/>
            <a:chOff x="3759200" y="1159565"/>
            <a:chExt cx="5245100" cy="4784641"/>
          </a:xfrm>
        </p:grpSpPr>
        <p:pic>
          <p:nvPicPr>
            <p:cNvPr id="6" name="Picture 5" descr="TvsA_Figure1_annualmeans_C5C6.png"/>
            <p:cNvPicPr>
              <a:picLocks noChangeAspect="1"/>
            </p:cNvPicPr>
            <p:nvPr/>
          </p:nvPicPr>
          <p:blipFill rotWithShape="1">
            <a:blip r:embed="rId3" cstate="screen">
              <a:extLst>
                <a:ext uri="{28A0092B-C50C-407E-A947-70E740481C1C}">
                  <a14:useLocalDpi xmlns:a14="http://schemas.microsoft.com/office/drawing/2010/main"/>
                </a:ext>
              </a:extLst>
            </a:blip>
            <a:srcRect l="34454"/>
            <a:stretch/>
          </p:blipFill>
          <p:spPr>
            <a:xfrm>
              <a:off x="3759200" y="1159565"/>
              <a:ext cx="5245100" cy="4784641"/>
            </a:xfrm>
            <a:prstGeom prst="rect">
              <a:avLst/>
            </a:prstGeom>
          </p:spPr>
        </p:pic>
        <p:cxnSp>
          <p:nvCxnSpPr>
            <p:cNvPr id="9" name="Straight Connector 8"/>
            <p:cNvCxnSpPr/>
            <p:nvPr/>
          </p:nvCxnSpPr>
          <p:spPr>
            <a:xfrm flipV="1">
              <a:off x="7030778" y="1742380"/>
              <a:ext cx="1785245" cy="251911"/>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7030778" y="4203961"/>
              <a:ext cx="1785245" cy="172983"/>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926875" y="2136196"/>
              <a:ext cx="1889148" cy="592834"/>
            </a:xfrm>
            <a:prstGeom prst="line">
              <a:avLst/>
            </a:prstGeom>
            <a:ln>
              <a:solidFill>
                <a:srgbClr val="00C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926875" y="4376944"/>
              <a:ext cx="1889148" cy="207756"/>
            </a:xfrm>
            <a:prstGeom prst="line">
              <a:avLst/>
            </a:prstGeom>
            <a:ln>
              <a:solidFill>
                <a:srgbClr val="00C000"/>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576532" y="4630866"/>
              <a:ext cx="424741" cy="646331"/>
            </a:xfrm>
            <a:prstGeom prst="rect">
              <a:avLst/>
            </a:prstGeom>
            <a:noFill/>
          </p:spPr>
          <p:txBody>
            <a:bodyPr wrap="none" rtlCol="0">
              <a:spAutoFit/>
            </a:bodyPr>
            <a:lstStyle/>
            <a:p>
              <a:r>
                <a:rPr lang="en-US" dirty="0" smtClean="0">
                  <a:solidFill>
                    <a:srgbClr val="00C000"/>
                  </a:solidFill>
                </a:rPr>
                <a:t>C5</a:t>
              </a:r>
            </a:p>
            <a:p>
              <a:r>
                <a:rPr lang="en-US" dirty="0" smtClean="0">
                  <a:solidFill>
                    <a:srgbClr val="FF6600"/>
                  </a:solidFill>
                </a:rPr>
                <a:t>C6</a:t>
              </a:r>
              <a:endParaRPr lang="en-US" dirty="0">
                <a:solidFill>
                  <a:srgbClr val="FF6600"/>
                </a:solidFill>
              </a:endParaRPr>
            </a:p>
          </p:txBody>
        </p:sp>
      </p:grpSp>
    </p:spTree>
    <p:extLst>
      <p:ext uri="{BB962C8B-B14F-4D97-AF65-F5344CB8AC3E}">
        <p14:creationId xmlns:p14="http://schemas.microsoft.com/office/powerpoint/2010/main" val="22033086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29warmin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2941909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st-safe_issu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5055784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43000"/>
            <a:ext cx="7239000" cy="3951852"/>
          </a:xfrm>
          <a:prstGeom prst="rect">
            <a:avLst/>
          </a:prstGeom>
        </p:spPr>
        <p:txBody>
          <a:bodyPr wrap="square">
            <a:spAutoFit/>
          </a:bodyPr>
          <a:lstStyle/>
          <a:p>
            <a:pPr marL="155448" lvl="1" indent="-457200">
              <a:lnSpc>
                <a:spcPct val="140000"/>
              </a:lnSpc>
            </a:pPr>
            <a:r>
              <a:rPr lang="en-US" sz="1800" dirty="0">
                <a:latin typeface="Helvetica"/>
                <a:cs typeface="Helvetica"/>
              </a:rPr>
              <a:t>Discussion of </a:t>
            </a:r>
            <a:r>
              <a:rPr lang="en-US" sz="1800" dirty="0" smtClean="0">
                <a:latin typeface="Helvetica"/>
                <a:cs typeface="Helvetica"/>
              </a:rPr>
              <a:t>approach taken to generating </a:t>
            </a:r>
            <a:r>
              <a:rPr lang="en-US" sz="1800" dirty="0">
                <a:latin typeface="Helvetica"/>
                <a:cs typeface="Helvetica"/>
              </a:rPr>
              <a:t>MODIS Aqua/Terra and VIIRS continuity cloud </a:t>
            </a:r>
            <a:r>
              <a:rPr lang="en-US" sz="1800" dirty="0" smtClean="0">
                <a:latin typeface="Helvetica"/>
                <a:cs typeface="Helvetica"/>
              </a:rPr>
              <a:t>products, </a:t>
            </a:r>
            <a:r>
              <a:rPr lang="en-US" sz="1800" dirty="0">
                <a:latin typeface="Helvetica"/>
                <a:cs typeface="Helvetica"/>
              </a:rPr>
              <a:t>i.e., using same channel set and algorithms for MODIS as for </a:t>
            </a:r>
            <a:r>
              <a:rPr lang="en-US" sz="1800" dirty="0" smtClean="0">
                <a:latin typeface="Helvetica"/>
                <a:cs typeface="Helvetica"/>
              </a:rPr>
              <a:t>VIIRS (MODAWG).</a:t>
            </a:r>
          </a:p>
          <a:p>
            <a:pPr marL="155448" lvl="1" indent="-457200">
              <a:lnSpc>
                <a:spcPct val="140000"/>
              </a:lnSpc>
            </a:pPr>
            <a:endParaRPr lang="en-US" sz="1800" dirty="0">
              <a:latin typeface="Helvetica"/>
              <a:cs typeface="Helvetica"/>
            </a:endParaRPr>
          </a:p>
          <a:p>
            <a:pPr marL="155448" lvl="1" indent="-457200">
              <a:lnSpc>
                <a:spcPct val="140000"/>
              </a:lnSpc>
            </a:pPr>
            <a:r>
              <a:rPr lang="en-US" sz="1800" dirty="0" smtClean="0">
                <a:latin typeface="Helvetica"/>
                <a:cs typeface="Helvetica"/>
              </a:rPr>
              <a:t>Issue for future solicitations/Senior Review is in how to balance resources associated with potential MODIS streams (Collection 6.1and C7 activity) vs. generation and validation of MODIS-VIIRS continuity product.</a:t>
            </a:r>
          </a:p>
          <a:p>
            <a:pPr marL="155448" lvl="1" indent="-457200">
              <a:lnSpc>
                <a:spcPct val="140000"/>
              </a:lnSpc>
            </a:pPr>
            <a:endParaRPr lang="en-US" sz="1800" dirty="0">
              <a:latin typeface="Helvetica"/>
              <a:cs typeface="Helvetica"/>
            </a:endParaRPr>
          </a:p>
          <a:p>
            <a:pPr marL="155448" lvl="1" indent="-457200">
              <a:lnSpc>
                <a:spcPct val="140000"/>
              </a:lnSpc>
            </a:pPr>
            <a:r>
              <a:rPr lang="en-US" sz="1800" dirty="0" smtClean="0">
                <a:latin typeface="Helvetica"/>
                <a:cs typeface="Helvetica"/>
              </a:rPr>
              <a:t>Future plans for product generation for VIIRS JPSS-x?</a:t>
            </a:r>
            <a:endParaRPr lang="en-US" sz="1800" dirty="0">
              <a:latin typeface="Helvetica"/>
              <a:cs typeface="Helvetica"/>
            </a:endParaRPr>
          </a:p>
        </p:txBody>
      </p:sp>
      <p:sp>
        <p:nvSpPr>
          <p:cNvPr id="5" name="TextBox 3"/>
          <p:cNvSpPr txBox="1">
            <a:spLocks noChangeArrowheads="1"/>
          </p:cNvSpPr>
          <p:nvPr/>
        </p:nvSpPr>
        <p:spPr bwMode="auto">
          <a:xfrm>
            <a:off x="685800" y="228600"/>
            <a:ext cx="746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800" dirty="0" smtClean="0">
                <a:latin typeface="Gill Sans"/>
                <a:cs typeface="Gill Sans"/>
              </a:rPr>
              <a:t>MODIS-VIIRS Continuity</a:t>
            </a:r>
            <a:endParaRPr lang="en-US" sz="2800" dirty="0">
              <a:latin typeface="Gill Sans"/>
              <a:cs typeface="Gill Sans"/>
            </a:endParaRPr>
          </a:p>
        </p:txBody>
      </p:sp>
    </p:spTree>
    <p:extLst>
      <p:ext uri="{BB962C8B-B14F-4D97-AF65-F5344CB8AC3E}">
        <p14:creationId xmlns:p14="http://schemas.microsoft.com/office/powerpoint/2010/main" val="722587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Box 3"/>
          <p:cNvSpPr txBox="1">
            <a:spLocks noChangeArrowheads="1"/>
          </p:cNvSpPr>
          <p:nvPr/>
        </p:nvSpPr>
        <p:spPr bwMode="auto">
          <a:xfrm>
            <a:off x="685800" y="381000"/>
            <a:ext cx="746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800" dirty="0" smtClean="0">
                <a:latin typeface="Gill Sans"/>
                <a:cs typeface="Gill Sans"/>
              </a:rPr>
              <a:t>VIIRS Atmosphere Team</a:t>
            </a:r>
            <a:endParaRPr lang="en-US" sz="2800" dirty="0">
              <a:latin typeface="Gill Sans"/>
              <a:cs typeface="Gill Sans"/>
            </a:endParaRPr>
          </a:p>
        </p:txBody>
      </p:sp>
      <p:sp>
        <p:nvSpPr>
          <p:cNvPr id="174083" name="TextBox 4"/>
          <p:cNvSpPr txBox="1">
            <a:spLocks noChangeArrowheads="1"/>
          </p:cNvSpPr>
          <p:nvPr/>
        </p:nvSpPr>
        <p:spPr bwMode="auto">
          <a:xfrm>
            <a:off x="609600" y="1001148"/>
            <a:ext cx="7848600" cy="550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marL="152400" indent="-457200">
              <a:lnSpc>
                <a:spcPct val="140000"/>
              </a:lnSpc>
            </a:pPr>
            <a:r>
              <a:rPr lang="en-US" sz="1800" b="1" dirty="0" smtClean="0">
                <a:latin typeface="Gill Sans"/>
                <a:cs typeface="Gill Sans"/>
              </a:rPr>
              <a:t>Aerosols</a:t>
            </a:r>
          </a:p>
          <a:p>
            <a:pPr marL="152400" lvl="1" indent="-457200">
              <a:lnSpc>
                <a:spcPct val="140000"/>
              </a:lnSpc>
            </a:pPr>
            <a:r>
              <a:rPr lang="en-US" sz="1800" dirty="0" smtClean="0">
                <a:latin typeface="Gill Sans"/>
                <a:cs typeface="Gill Sans"/>
              </a:rPr>
              <a:t>Deep Blue and Dark Target teams are making good progress and are on target for product generation this year</a:t>
            </a:r>
          </a:p>
          <a:p>
            <a:pPr marL="152400" lvl="1" indent="-457200">
              <a:lnSpc>
                <a:spcPct val="140000"/>
              </a:lnSpc>
            </a:pPr>
            <a:r>
              <a:rPr lang="en-US" sz="1800" dirty="0" smtClean="0">
                <a:latin typeface="Gill Sans"/>
                <a:cs typeface="Gill Sans"/>
              </a:rPr>
              <a:t>Products will be similar to those from MODIS</a:t>
            </a:r>
          </a:p>
          <a:p>
            <a:pPr marL="152400" indent="-457200">
              <a:lnSpc>
                <a:spcPct val="140000"/>
              </a:lnSpc>
            </a:pPr>
            <a:endParaRPr lang="en-US" sz="1800" dirty="0" smtClean="0">
              <a:latin typeface="Gill Sans"/>
              <a:cs typeface="Gill Sans"/>
            </a:endParaRPr>
          </a:p>
          <a:p>
            <a:pPr marL="152400" indent="-457200">
              <a:lnSpc>
                <a:spcPct val="140000"/>
              </a:lnSpc>
            </a:pPr>
            <a:r>
              <a:rPr lang="en-US" sz="1800" b="1" dirty="0" smtClean="0">
                <a:latin typeface="Gill Sans"/>
                <a:cs typeface="Gill Sans"/>
              </a:rPr>
              <a:t>Clouds</a:t>
            </a:r>
          </a:p>
          <a:p>
            <a:pPr marL="152400" lvl="1" indent="-457200">
              <a:lnSpc>
                <a:spcPct val="140000"/>
              </a:lnSpc>
            </a:pPr>
            <a:r>
              <a:rPr lang="en-US" sz="1800" dirty="0" smtClean="0">
                <a:latin typeface="Gill Sans"/>
                <a:cs typeface="Gill Sans"/>
              </a:rPr>
              <a:t>MVCM: MODIS-VIIRS Cloud Mask needs to become a beta product for testing by entire team</a:t>
            </a:r>
          </a:p>
          <a:p>
            <a:pPr marL="152400" lvl="1" indent="-457200">
              <a:lnSpc>
                <a:spcPct val="140000"/>
              </a:lnSpc>
            </a:pPr>
            <a:r>
              <a:rPr lang="en-US" sz="1800" dirty="0" smtClean="0">
                <a:latin typeface="Gill Sans"/>
                <a:cs typeface="Gill Sans"/>
              </a:rPr>
              <a:t>Cloud product will be quite similar to MOD06 with exception of cloud-top property algorithm (two parallel investigations, teams working together)</a:t>
            </a:r>
          </a:p>
          <a:p>
            <a:pPr marL="152400" lvl="1" indent="-457200">
              <a:lnSpc>
                <a:spcPct val="140000"/>
              </a:lnSpc>
            </a:pPr>
            <a:r>
              <a:rPr lang="en-US" sz="1800" dirty="0" smtClean="0">
                <a:latin typeface="Gill Sans"/>
                <a:cs typeface="Gill Sans"/>
              </a:rPr>
              <a:t>Gridded cloud product “baseline” will be similar to MOD08 (offering to do for other MODIS-like products)</a:t>
            </a:r>
          </a:p>
          <a:p>
            <a:pPr marL="152400" lvl="1" indent="-457200">
              <a:lnSpc>
                <a:spcPct val="140000"/>
              </a:lnSpc>
            </a:pPr>
            <a:r>
              <a:rPr lang="en-US" sz="1800" dirty="0" smtClean="0">
                <a:latin typeface="Gill Sans"/>
                <a:cs typeface="Gill Sans"/>
              </a:rPr>
              <a:t>Discussion of entire cloud team moving to GEOS product (moving away from GDAS)</a:t>
            </a:r>
          </a:p>
        </p:txBody>
      </p:sp>
    </p:spTree>
    <p:extLst>
      <p:ext uri="{BB962C8B-B14F-4D97-AF65-F5344CB8AC3E}">
        <p14:creationId xmlns:p14="http://schemas.microsoft.com/office/powerpoint/2010/main" val="4192766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Box 3"/>
          <p:cNvSpPr txBox="1">
            <a:spLocks noChangeArrowheads="1"/>
          </p:cNvSpPr>
          <p:nvPr/>
        </p:nvSpPr>
        <p:spPr bwMode="auto">
          <a:xfrm>
            <a:off x="685800" y="304800"/>
            <a:ext cx="746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800" dirty="0" smtClean="0">
                <a:latin typeface="Gill Sans"/>
                <a:cs typeface="Gill Sans"/>
              </a:rPr>
              <a:t>VIIRS TPW Status Report</a:t>
            </a:r>
            <a:endParaRPr lang="en-US" sz="2800" dirty="0">
              <a:latin typeface="Gill Sans"/>
              <a:cs typeface="Gill Sans"/>
            </a:endParaRPr>
          </a:p>
        </p:txBody>
      </p:sp>
      <p:sp>
        <p:nvSpPr>
          <p:cNvPr id="174083" name="TextBox 4"/>
          <p:cNvSpPr txBox="1">
            <a:spLocks noChangeArrowheads="1"/>
          </p:cNvSpPr>
          <p:nvPr/>
        </p:nvSpPr>
        <p:spPr bwMode="auto">
          <a:xfrm>
            <a:off x="609600" y="762000"/>
            <a:ext cx="7848600"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marL="152400" indent="-457200" algn="ctr">
              <a:lnSpc>
                <a:spcPct val="140000"/>
              </a:lnSpc>
            </a:pPr>
            <a:r>
              <a:rPr lang="en-US" sz="1800" dirty="0" smtClean="0">
                <a:latin typeface="Helvetica"/>
                <a:cs typeface="Helvetica"/>
              </a:rPr>
              <a:t>Eva </a:t>
            </a:r>
            <a:r>
              <a:rPr lang="en-US" sz="1800" dirty="0" err="1">
                <a:latin typeface="Helvetica"/>
                <a:cs typeface="Helvetica"/>
              </a:rPr>
              <a:t>Borbas</a:t>
            </a:r>
            <a:r>
              <a:rPr lang="en-US" sz="1800" dirty="0">
                <a:latin typeface="Helvetica"/>
                <a:cs typeface="Helvetica"/>
              </a:rPr>
              <a:t> (PI), </a:t>
            </a:r>
            <a:r>
              <a:rPr lang="en-US" sz="1800" dirty="0" err="1">
                <a:latin typeface="Helvetica"/>
                <a:cs typeface="Helvetica"/>
              </a:rPr>
              <a:t>Zhenglong</a:t>
            </a:r>
            <a:r>
              <a:rPr lang="en-US" sz="1800" dirty="0">
                <a:latin typeface="Helvetica"/>
                <a:cs typeface="Helvetica"/>
              </a:rPr>
              <a:t> Li, Paul </a:t>
            </a:r>
            <a:r>
              <a:rPr lang="en-US" sz="1800" dirty="0" err="1">
                <a:latin typeface="Helvetica"/>
                <a:cs typeface="Helvetica"/>
              </a:rPr>
              <a:t>Menzel</a:t>
            </a:r>
            <a:r>
              <a:rPr lang="en-US" sz="1800" dirty="0">
                <a:latin typeface="Helvetica"/>
                <a:cs typeface="Helvetica"/>
              </a:rPr>
              <a:t>, and Laura </a:t>
            </a:r>
            <a:r>
              <a:rPr lang="en-US" sz="1800" dirty="0" err="1" smtClean="0">
                <a:latin typeface="Helvetica"/>
                <a:cs typeface="Helvetica"/>
              </a:rPr>
              <a:t>Dobor</a:t>
            </a:r>
            <a:endParaRPr lang="en-US" sz="1800" dirty="0" smtClean="0">
              <a:latin typeface="Helvetica"/>
              <a:cs typeface="Helvetica"/>
            </a:endParaRPr>
          </a:p>
          <a:p>
            <a:pPr marL="152400" indent="-457200" algn="ctr">
              <a:lnSpc>
                <a:spcPct val="140000"/>
              </a:lnSpc>
            </a:pPr>
            <a:r>
              <a:rPr lang="en-US" sz="1800" dirty="0" smtClean="0">
                <a:latin typeface="Helvetica"/>
                <a:cs typeface="Helvetica"/>
              </a:rPr>
              <a:t>University of Wisconsin-Madison</a:t>
            </a:r>
            <a:endParaRPr lang="en-US" sz="1800" dirty="0">
              <a:latin typeface="Helvetica"/>
              <a:cs typeface="Helvetica"/>
            </a:endParaRPr>
          </a:p>
        </p:txBody>
      </p:sp>
      <p:sp>
        <p:nvSpPr>
          <p:cNvPr id="4" name="Subtitle 2"/>
          <p:cNvSpPr txBox="1">
            <a:spLocks/>
          </p:cNvSpPr>
          <p:nvPr/>
        </p:nvSpPr>
        <p:spPr>
          <a:xfrm>
            <a:off x="1143000" y="2362200"/>
            <a:ext cx="6400800" cy="1752600"/>
          </a:xfrm>
          <a:prstGeom prst="rect">
            <a:avLst/>
          </a:prstGeom>
        </p:spPr>
        <p:txBody>
          <a:bodyPr vert="horz">
            <a:normAutofit/>
          </a:bodyPr>
          <a:lstStyle>
            <a:lvl1pPr marL="382588" indent="-342900" algn="l" rtl="0" eaLnBrk="0" fontAlgn="base" hangingPunct="0">
              <a:spcBef>
                <a:spcPts val="700"/>
              </a:spcBef>
              <a:spcAft>
                <a:spcPct val="0"/>
              </a:spcAft>
              <a:buSzPct val="100000"/>
              <a:buFont typeface="Times New Roman" charset="0"/>
              <a:buChar char="•"/>
              <a:defRPr sz="3200">
                <a:solidFill>
                  <a:schemeClr val="tx1"/>
                </a:solidFill>
                <a:latin typeface="+mn-lt"/>
                <a:ea typeface="+mn-ea"/>
                <a:cs typeface="+mn-cs"/>
                <a:sym typeface="Times New Roman" charset="0"/>
              </a:defRPr>
            </a:lvl1pPr>
            <a:lvl2pPr marL="782638" indent="-285750" algn="l" rtl="0" eaLnBrk="0" fontAlgn="base" hangingPunct="0">
              <a:spcBef>
                <a:spcPts val="600"/>
              </a:spcBef>
              <a:spcAft>
                <a:spcPct val="0"/>
              </a:spcAft>
              <a:buSzPct val="100000"/>
              <a:buFont typeface="Times New Roman" charset="0"/>
              <a:buChar char="–"/>
              <a:defRPr sz="2800">
                <a:solidFill>
                  <a:schemeClr val="tx1"/>
                </a:solidFill>
                <a:latin typeface="+mn-lt"/>
                <a:ea typeface="+mn-ea"/>
                <a:cs typeface="+mn-cs"/>
                <a:sym typeface="Times New Roman" charset="0"/>
              </a:defRPr>
            </a:lvl2pPr>
            <a:lvl3pPr marL="1182688" indent="-228600" algn="l" rtl="0" eaLnBrk="0" fontAlgn="base" hangingPunct="0">
              <a:spcBef>
                <a:spcPts val="500"/>
              </a:spcBef>
              <a:spcAft>
                <a:spcPct val="0"/>
              </a:spcAft>
              <a:buSzPct val="100000"/>
              <a:buFont typeface="Times New Roman" charset="0"/>
              <a:buChar char="•"/>
              <a:defRPr sz="2400">
                <a:solidFill>
                  <a:schemeClr val="tx1"/>
                </a:solidFill>
                <a:latin typeface="+mn-lt"/>
                <a:ea typeface="+mn-ea"/>
                <a:cs typeface="+mn-cs"/>
                <a:sym typeface="Times New Roman" charset="0"/>
              </a:defRPr>
            </a:lvl3pPr>
            <a:lvl4pPr marL="16398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4pPr>
            <a:lvl5pPr marL="20970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5pPr>
            <a:lvl6pPr marL="25542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6pPr>
            <a:lvl7pPr marL="30114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7pPr>
            <a:lvl8pPr marL="34686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8pPr>
            <a:lvl9pPr marL="39258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9pPr>
          </a:lstStyle>
          <a:p>
            <a:endParaRPr lang="en-US" sz="1600" dirty="0" smtClean="0">
              <a:latin typeface="Helvetica"/>
              <a:cs typeface="Helvetica"/>
            </a:endParaRPr>
          </a:p>
        </p:txBody>
      </p:sp>
      <p:sp>
        <p:nvSpPr>
          <p:cNvPr id="5" name="Content Placeholder 2"/>
          <p:cNvSpPr>
            <a:spLocks noGrp="1"/>
          </p:cNvSpPr>
          <p:nvPr>
            <p:ph idx="1"/>
          </p:nvPr>
        </p:nvSpPr>
        <p:spPr>
          <a:xfrm>
            <a:off x="533400" y="1905000"/>
            <a:ext cx="8229600" cy="4343400"/>
          </a:xfrm>
        </p:spPr>
        <p:txBody>
          <a:bodyPr>
            <a:noAutofit/>
          </a:bodyPr>
          <a:lstStyle/>
          <a:p>
            <a:pPr marL="39688" indent="0">
              <a:buNone/>
            </a:pPr>
            <a:r>
              <a:rPr lang="en-US" sz="1600" dirty="0" smtClean="0">
                <a:latin typeface="Helvetica"/>
                <a:cs typeface="Helvetica"/>
              </a:rPr>
              <a:t>Validation </a:t>
            </a:r>
            <a:r>
              <a:rPr lang="en-US" sz="1600" dirty="0">
                <a:latin typeface="Helvetica"/>
                <a:cs typeface="Helvetica"/>
              </a:rPr>
              <a:t>for 2012-</a:t>
            </a:r>
            <a:r>
              <a:rPr lang="en-US" sz="1600" dirty="0" smtClean="0">
                <a:latin typeface="Helvetica"/>
                <a:cs typeface="Helvetica"/>
              </a:rPr>
              <a:t>2015 </a:t>
            </a:r>
            <a:r>
              <a:rPr lang="en-US" sz="1600" dirty="0">
                <a:latin typeface="Helvetica"/>
                <a:cs typeface="Helvetica"/>
              </a:rPr>
              <a:t>with </a:t>
            </a:r>
            <a:r>
              <a:rPr lang="en-US" sz="1600" dirty="0" smtClean="0">
                <a:latin typeface="Helvetica"/>
                <a:cs typeface="Helvetica"/>
              </a:rPr>
              <a:t>TPW from ground</a:t>
            </a:r>
            <a:r>
              <a:rPr lang="en-US" sz="1600" dirty="0">
                <a:latin typeface="Helvetica"/>
                <a:cs typeface="Helvetica"/>
              </a:rPr>
              <a:t>-based GPS </a:t>
            </a:r>
            <a:r>
              <a:rPr lang="en-US" sz="1600" dirty="0" smtClean="0">
                <a:latin typeface="Helvetica"/>
                <a:cs typeface="Helvetica"/>
              </a:rPr>
              <a:t>network, </a:t>
            </a:r>
            <a:r>
              <a:rPr lang="en-US" sz="1600" dirty="0">
                <a:latin typeface="Helvetica"/>
                <a:cs typeface="Helvetica"/>
              </a:rPr>
              <a:t>MWR, </a:t>
            </a:r>
            <a:r>
              <a:rPr lang="en-US" sz="1600" dirty="0" smtClean="0">
                <a:latin typeface="Helvetica"/>
                <a:cs typeface="Helvetica"/>
              </a:rPr>
              <a:t>and RAOBs</a:t>
            </a:r>
          </a:p>
          <a:p>
            <a:pPr marL="39688" indent="0">
              <a:buNone/>
            </a:pPr>
            <a:endParaRPr lang="en-US" sz="1600" dirty="0" smtClean="0">
              <a:latin typeface="Helvetica"/>
              <a:cs typeface="Helvetica"/>
            </a:endParaRPr>
          </a:p>
          <a:p>
            <a:pPr marL="39688" indent="0">
              <a:buNone/>
            </a:pPr>
            <a:r>
              <a:rPr lang="en-US" sz="1600" dirty="0" smtClean="0">
                <a:latin typeface="Helvetica"/>
                <a:cs typeface="Helvetica"/>
              </a:rPr>
              <a:t>VIIRS </a:t>
            </a:r>
            <a:r>
              <a:rPr lang="en-US" sz="1600" dirty="0">
                <a:latin typeface="Helvetica"/>
                <a:cs typeface="Helvetica"/>
              </a:rPr>
              <a:t>TPW L2 algorithm/products based on 6 min granules</a:t>
            </a:r>
          </a:p>
          <a:p>
            <a:pPr marL="496888" lvl="1" indent="0">
              <a:buNone/>
            </a:pPr>
            <a:r>
              <a:rPr lang="en-US" sz="1600" dirty="0">
                <a:latin typeface="Helvetica"/>
                <a:cs typeface="Helvetica"/>
              </a:rPr>
              <a:t>Hole filling </a:t>
            </a:r>
          </a:p>
          <a:p>
            <a:pPr marL="496888" lvl="1" indent="0">
              <a:buNone/>
            </a:pPr>
            <a:r>
              <a:rPr lang="en-US" sz="1600" dirty="0" smtClean="0">
                <a:latin typeface="Helvetica"/>
                <a:cs typeface="Helvetica"/>
              </a:rPr>
              <a:t>Smoothing</a:t>
            </a:r>
          </a:p>
          <a:p>
            <a:pPr marL="496888" lvl="1" indent="0">
              <a:buNone/>
            </a:pPr>
            <a:r>
              <a:rPr lang="en-US" sz="1600" dirty="0" smtClean="0">
                <a:latin typeface="Helvetica"/>
                <a:cs typeface="Helvetica"/>
              </a:rPr>
              <a:t>Algorithm delivered</a:t>
            </a:r>
          </a:p>
          <a:p>
            <a:pPr marL="39688" indent="0">
              <a:buNone/>
            </a:pPr>
            <a:endParaRPr lang="en-US" sz="1600" dirty="0" smtClean="0">
              <a:latin typeface="Helvetica"/>
              <a:cs typeface="Helvetica"/>
            </a:endParaRPr>
          </a:p>
          <a:p>
            <a:pPr marL="39688" indent="0">
              <a:buNone/>
            </a:pPr>
            <a:r>
              <a:rPr lang="en-US" sz="1600" dirty="0" smtClean="0">
                <a:latin typeface="Helvetica"/>
                <a:cs typeface="Helvetica"/>
              </a:rPr>
              <a:t>Granule and one day global validation using MYD07</a:t>
            </a:r>
          </a:p>
          <a:p>
            <a:pPr marL="39688" indent="0">
              <a:buNone/>
            </a:pPr>
            <a:endParaRPr lang="en-US" sz="1600" dirty="0" smtClean="0">
              <a:latin typeface="Helvetica"/>
              <a:cs typeface="Helvetica"/>
            </a:endParaRPr>
          </a:p>
          <a:p>
            <a:pPr marL="39688" indent="0">
              <a:buNone/>
            </a:pPr>
            <a:r>
              <a:rPr lang="en-US" sz="1600" dirty="0" smtClean="0">
                <a:latin typeface="Helvetica"/>
                <a:cs typeface="Helvetica"/>
              </a:rPr>
              <a:t>Integrated at SIPS for global processing</a:t>
            </a:r>
          </a:p>
          <a:p>
            <a:pPr marL="39688" indent="0">
              <a:buNone/>
            </a:pPr>
            <a:endParaRPr lang="en-US" sz="1600" dirty="0" smtClean="0">
              <a:latin typeface="Helvetica"/>
              <a:cs typeface="Helvetica"/>
            </a:endParaRPr>
          </a:p>
          <a:p>
            <a:pPr marL="39688" indent="0">
              <a:buNone/>
            </a:pPr>
            <a:r>
              <a:rPr lang="en-US" sz="1600" dirty="0" smtClean="0">
                <a:latin typeface="Helvetica"/>
                <a:cs typeface="Helvetica"/>
              </a:rPr>
              <a:t>Working on L3 algorithm as well as ATBD</a:t>
            </a:r>
          </a:p>
        </p:txBody>
      </p:sp>
    </p:spTree>
    <p:extLst>
      <p:ext uri="{BB962C8B-B14F-4D97-AF65-F5344CB8AC3E}">
        <p14:creationId xmlns:p14="http://schemas.microsoft.com/office/powerpoint/2010/main" val="2353564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pw_rtvl_comparison_d20141015_0848_NUCAPS_smoothed.png"/>
          <p:cNvPicPr>
            <a:picLocks noChangeAspect="1"/>
          </p:cNvPicPr>
          <p:nvPr/>
        </p:nvPicPr>
        <p:blipFill rotWithShape="1">
          <a:blip r:embed="rId2" cstate="screen">
            <a:extLst>
              <a:ext uri="{28A0092B-C50C-407E-A947-70E740481C1C}">
                <a14:useLocalDpi xmlns:a14="http://schemas.microsoft.com/office/drawing/2010/main"/>
              </a:ext>
            </a:extLst>
          </a:blip>
          <a:srcRect l="28924" t="1" r="16122" b="12786"/>
          <a:stretch/>
        </p:blipFill>
        <p:spPr>
          <a:xfrm>
            <a:off x="1825752" y="3182059"/>
            <a:ext cx="3127248" cy="3721608"/>
          </a:xfrm>
          <a:prstGeom prst="rect">
            <a:avLst/>
          </a:prstGeom>
        </p:spPr>
      </p:pic>
      <p:sp>
        <p:nvSpPr>
          <p:cNvPr id="7" name="Title 6"/>
          <p:cNvSpPr>
            <a:spLocks noGrp="1"/>
          </p:cNvSpPr>
          <p:nvPr>
            <p:ph type="title"/>
          </p:nvPr>
        </p:nvSpPr>
        <p:spPr>
          <a:xfrm>
            <a:off x="457200" y="-180621"/>
            <a:ext cx="8229600" cy="699799"/>
          </a:xfrm>
        </p:spPr>
        <p:txBody>
          <a:bodyPr>
            <a:normAutofit/>
          </a:bodyPr>
          <a:lstStyle/>
          <a:p>
            <a:r>
              <a:rPr lang="en-US" sz="3200" dirty="0" smtClean="0"/>
              <a:t>Retrieval comparison</a:t>
            </a:r>
            <a:endParaRPr lang="en-US" sz="3200" dirty="0"/>
          </a:p>
        </p:txBody>
      </p:sp>
      <p:pic>
        <p:nvPicPr>
          <p:cNvPr id="9" name="Picture 8" descr="tpw_rtvl_comparison_d20141015_0848_VIIRS_only.png"/>
          <p:cNvPicPr>
            <a:picLocks noChangeAspect="1"/>
          </p:cNvPicPr>
          <p:nvPr/>
        </p:nvPicPr>
        <p:blipFill rotWithShape="1">
          <a:blip r:embed="rId3" cstate="screen">
            <a:extLst>
              <a:ext uri="{28A0092B-C50C-407E-A947-70E740481C1C}">
                <a14:useLocalDpi xmlns:a14="http://schemas.microsoft.com/office/drawing/2010/main"/>
              </a:ext>
            </a:extLst>
          </a:blip>
          <a:srcRect l="20889" t="1" r="16122" b="12786"/>
          <a:stretch/>
        </p:blipFill>
        <p:spPr>
          <a:xfrm>
            <a:off x="0" y="8411"/>
            <a:ext cx="3584448" cy="3721608"/>
          </a:xfrm>
          <a:prstGeom prst="rect">
            <a:avLst/>
          </a:prstGeom>
        </p:spPr>
      </p:pic>
      <p:sp>
        <p:nvSpPr>
          <p:cNvPr id="16" name="TextBox 15"/>
          <p:cNvSpPr txBox="1"/>
          <p:nvPr/>
        </p:nvSpPr>
        <p:spPr>
          <a:xfrm>
            <a:off x="1729846" y="6419262"/>
            <a:ext cx="1267695" cy="400110"/>
          </a:xfrm>
          <a:prstGeom prst="rect">
            <a:avLst/>
          </a:prstGeom>
          <a:noFill/>
        </p:spPr>
        <p:txBody>
          <a:bodyPr wrap="none" rtlCol="0">
            <a:spAutoFit/>
          </a:bodyPr>
          <a:lstStyle/>
          <a:p>
            <a:r>
              <a:rPr lang="en-US" sz="2000" b="1" dirty="0" smtClean="0">
                <a:latin typeface="Helvetica"/>
                <a:cs typeface="Helvetica"/>
              </a:rPr>
              <a:t>NUCAPS</a:t>
            </a:r>
            <a:endParaRPr lang="en-US" sz="2000" b="1" dirty="0">
              <a:latin typeface="Helvetica"/>
              <a:cs typeface="Helvetica"/>
            </a:endParaRPr>
          </a:p>
        </p:txBody>
      </p:sp>
      <p:sp>
        <p:nvSpPr>
          <p:cNvPr id="17" name="TextBox 16"/>
          <p:cNvSpPr txBox="1"/>
          <p:nvPr/>
        </p:nvSpPr>
        <p:spPr>
          <a:xfrm>
            <a:off x="5982065" y="4113818"/>
            <a:ext cx="2446702" cy="830997"/>
          </a:xfrm>
          <a:prstGeom prst="rect">
            <a:avLst/>
          </a:prstGeom>
          <a:noFill/>
        </p:spPr>
        <p:txBody>
          <a:bodyPr wrap="square" rtlCol="0">
            <a:spAutoFit/>
          </a:bodyPr>
          <a:lstStyle/>
          <a:p>
            <a:pPr algn="ctr"/>
            <a:r>
              <a:rPr lang="en-US" dirty="0" smtClean="0">
                <a:latin typeface="Helvetica"/>
                <a:cs typeface="Helvetica"/>
              </a:rPr>
              <a:t>Retrieval Comparison</a:t>
            </a:r>
            <a:endParaRPr lang="en-US" dirty="0">
              <a:latin typeface="Helvetica"/>
              <a:cs typeface="Helvetica"/>
            </a:endParaRPr>
          </a:p>
        </p:txBody>
      </p:sp>
      <p:sp>
        <p:nvSpPr>
          <p:cNvPr id="18" name="TextBox 17"/>
          <p:cNvSpPr txBox="1"/>
          <p:nvPr/>
        </p:nvSpPr>
        <p:spPr>
          <a:xfrm>
            <a:off x="60065" y="4667816"/>
            <a:ext cx="1885026" cy="646331"/>
          </a:xfrm>
          <a:prstGeom prst="rect">
            <a:avLst/>
          </a:prstGeom>
          <a:noFill/>
        </p:spPr>
        <p:txBody>
          <a:bodyPr wrap="none" rtlCol="0">
            <a:spAutoFit/>
          </a:bodyPr>
          <a:lstStyle/>
          <a:p>
            <a:r>
              <a:rPr lang="en-US" sz="1800" dirty="0" smtClean="0">
                <a:latin typeface="Helvetica"/>
                <a:cs typeface="Helvetica"/>
              </a:rPr>
              <a:t>0842~0854 UTC</a:t>
            </a:r>
          </a:p>
          <a:p>
            <a:r>
              <a:rPr lang="en-US" sz="1800" dirty="0" smtClean="0">
                <a:latin typeface="Helvetica"/>
                <a:cs typeface="Helvetica"/>
              </a:rPr>
              <a:t>10/15/2014</a:t>
            </a:r>
            <a:endParaRPr lang="en-US" sz="1800" dirty="0">
              <a:latin typeface="Helvetica"/>
              <a:cs typeface="Helvetica"/>
            </a:endParaRPr>
          </a:p>
        </p:txBody>
      </p:sp>
      <p:pic>
        <p:nvPicPr>
          <p:cNvPr id="12" name="Picture 11" descr="tpw_rtvl_comparison_d20141015_0848_VN_smoothed.png"/>
          <p:cNvPicPr>
            <a:picLocks noChangeAspect="1"/>
          </p:cNvPicPr>
          <p:nvPr/>
        </p:nvPicPr>
        <p:blipFill rotWithShape="1">
          <a:blip r:embed="rId4" cstate="screen">
            <a:extLst>
              <a:ext uri="{28A0092B-C50C-407E-A947-70E740481C1C}">
                <a14:useLocalDpi xmlns:a14="http://schemas.microsoft.com/office/drawing/2010/main"/>
              </a:ext>
            </a:extLst>
          </a:blip>
          <a:srcRect l="28926" t="1" r="14512" b="12786"/>
          <a:stretch/>
        </p:blipFill>
        <p:spPr>
          <a:xfrm>
            <a:off x="3567628" y="0"/>
            <a:ext cx="3218688" cy="3721608"/>
          </a:xfrm>
          <a:prstGeom prst="rect">
            <a:avLst/>
          </a:prstGeom>
        </p:spPr>
      </p:pic>
      <p:sp>
        <p:nvSpPr>
          <p:cNvPr id="3" name="TextBox 2"/>
          <p:cNvSpPr txBox="1"/>
          <p:nvPr/>
        </p:nvSpPr>
        <p:spPr>
          <a:xfrm>
            <a:off x="7086600" y="1828800"/>
            <a:ext cx="1415772" cy="461665"/>
          </a:xfrm>
          <a:prstGeom prst="rect">
            <a:avLst/>
          </a:prstGeom>
          <a:noFill/>
        </p:spPr>
        <p:txBody>
          <a:bodyPr wrap="none" rtlCol="0">
            <a:spAutoFit/>
          </a:bodyPr>
          <a:lstStyle/>
          <a:p>
            <a:r>
              <a:rPr lang="en-US" dirty="0" smtClean="0">
                <a:latin typeface="Helvetica"/>
                <a:cs typeface="Helvetica"/>
              </a:rPr>
              <a:t>Unit: mm</a:t>
            </a:r>
            <a:endParaRPr lang="en-US" dirty="0">
              <a:latin typeface="Helvetica"/>
              <a:cs typeface="Helvetica"/>
            </a:endParaRPr>
          </a:p>
        </p:txBody>
      </p:sp>
    </p:spTree>
    <p:extLst>
      <p:ext uri="{BB962C8B-B14F-4D97-AF65-F5344CB8AC3E}">
        <p14:creationId xmlns:p14="http://schemas.microsoft.com/office/powerpoint/2010/main" val="17078264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004" y="76200"/>
            <a:ext cx="8229600" cy="784087"/>
          </a:xfrm>
        </p:spPr>
        <p:txBody>
          <a:bodyPr/>
          <a:lstStyle/>
          <a:p>
            <a:r>
              <a:rPr lang="en-US" dirty="0" smtClean="0">
                <a:latin typeface="Helvetica"/>
                <a:cs typeface="Helvetica"/>
              </a:rPr>
              <a:t>Difference Images</a:t>
            </a:r>
            <a:endParaRPr lang="en-US" dirty="0">
              <a:latin typeface="Helvetica"/>
              <a:cs typeface="Helvetica"/>
            </a:endParaRPr>
          </a:p>
        </p:txBody>
      </p:sp>
      <p:pic>
        <p:nvPicPr>
          <p:cNvPr id="5" name="Content Placeholder 4" descr="diff_tpw_rtvl_comparison_d20141015_0848_VN_minus_N_smoothed.png"/>
          <p:cNvPicPr>
            <a:picLocks noGrp="1" noChangeAspect="1"/>
          </p:cNvPicPr>
          <p:nvPr>
            <p:ph sz="half" idx="1"/>
          </p:nvPr>
        </p:nvPicPr>
        <p:blipFill>
          <a:blip r:embed="rId3" cstate="screen">
            <a:extLst>
              <a:ext uri="{28A0092B-C50C-407E-A947-70E740481C1C}">
                <a14:useLocalDpi xmlns:a14="http://schemas.microsoft.com/office/drawing/2010/main"/>
              </a:ext>
            </a:extLst>
          </a:blip>
          <a:srcRect l="16544" r="16544"/>
          <a:stretch>
            <a:fillRect/>
          </a:stretch>
        </p:blipFill>
        <p:spPr>
          <a:xfrm>
            <a:off x="457200" y="1244600"/>
            <a:ext cx="4038600" cy="4525963"/>
          </a:xfrm>
        </p:spPr>
      </p:pic>
      <p:pic>
        <p:nvPicPr>
          <p:cNvPr id="6" name="Content Placeholder 5" descr="diff_tpw_rtvl_comparison_d20141015_0848_VNsmoothed_minus_V.png"/>
          <p:cNvPicPr>
            <a:picLocks noGrp="1" noChangeAspect="1"/>
          </p:cNvPicPr>
          <p:nvPr>
            <p:ph sz="half" idx="2"/>
          </p:nvPr>
        </p:nvPicPr>
        <p:blipFill>
          <a:blip r:embed="rId4" cstate="screen">
            <a:extLst>
              <a:ext uri="{28A0092B-C50C-407E-A947-70E740481C1C}">
                <a14:useLocalDpi xmlns:a14="http://schemas.microsoft.com/office/drawing/2010/main"/>
              </a:ext>
            </a:extLst>
          </a:blip>
          <a:srcRect l="16544" r="16544"/>
          <a:stretch>
            <a:fillRect/>
          </a:stretch>
        </p:blipFill>
        <p:spPr>
          <a:xfrm>
            <a:off x="4648200" y="1244600"/>
            <a:ext cx="4038600" cy="4525963"/>
          </a:xfrm>
        </p:spPr>
      </p:pic>
      <p:sp>
        <p:nvSpPr>
          <p:cNvPr id="9" name="TextBox 8"/>
          <p:cNvSpPr txBox="1"/>
          <p:nvPr/>
        </p:nvSpPr>
        <p:spPr>
          <a:xfrm>
            <a:off x="698500" y="5862935"/>
            <a:ext cx="1415772" cy="461665"/>
          </a:xfrm>
          <a:prstGeom prst="rect">
            <a:avLst/>
          </a:prstGeom>
          <a:noFill/>
        </p:spPr>
        <p:txBody>
          <a:bodyPr wrap="none" rtlCol="0">
            <a:spAutoFit/>
          </a:bodyPr>
          <a:lstStyle/>
          <a:p>
            <a:r>
              <a:rPr lang="en-US" dirty="0" smtClean="0">
                <a:latin typeface="Helvetica"/>
                <a:cs typeface="Helvetica"/>
              </a:rPr>
              <a:t>Unit: mm</a:t>
            </a:r>
            <a:endParaRPr lang="en-US" dirty="0">
              <a:latin typeface="Helvetica"/>
              <a:cs typeface="Helvetica"/>
            </a:endParaRPr>
          </a:p>
        </p:txBody>
      </p:sp>
    </p:spTree>
    <p:extLst>
      <p:ext uri="{BB962C8B-B14F-4D97-AF65-F5344CB8AC3E}">
        <p14:creationId xmlns:p14="http://schemas.microsoft.com/office/powerpoint/2010/main" val="2541915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Box 3"/>
          <p:cNvSpPr txBox="1">
            <a:spLocks noChangeArrowheads="1"/>
          </p:cNvSpPr>
          <p:nvPr/>
        </p:nvSpPr>
        <p:spPr bwMode="auto">
          <a:xfrm>
            <a:off x="685800" y="381000"/>
            <a:ext cx="7467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800" dirty="0" smtClean="0">
                <a:latin typeface="Gill Sans"/>
                <a:cs typeface="Gill Sans"/>
              </a:rPr>
              <a:t>VIIRS Nighttime Lights Development Update</a:t>
            </a:r>
          </a:p>
          <a:p>
            <a:pPr algn="ctr" eaLnBrk="1" hangingPunct="1"/>
            <a:r>
              <a:rPr lang="en-US" sz="1800" dirty="0" smtClean="0">
                <a:latin typeface="Gill Sans"/>
                <a:cs typeface="Gill Sans"/>
              </a:rPr>
              <a:t>Kim Baugh and Chris </a:t>
            </a:r>
            <a:r>
              <a:rPr lang="en-US" sz="1800" dirty="0" err="1" smtClean="0">
                <a:latin typeface="Gill Sans"/>
                <a:cs typeface="Gill Sans"/>
              </a:rPr>
              <a:t>Elvidge</a:t>
            </a:r>
            <a:r>
              <a:rPr lang="en-US" sz="1800" dirty="0" smtClean="0">
                <a:latin typeface="Gill Sans"/>
                <a:cs typeface="Gill Sans"/>
              </a:rPr>
              <a:t> (NOAA)</a:t>
            </a:r>
            <a:endParaRPr lang="en-US" sz="1800" dirty="0">
              <a:latin typeface="Gill Sans"/>
              <a:cs typeface="Gill Sans"/>
            </a:endParaRPr>
          </a:p>
        </p:txBody>
      </p:sp>
      <p:sp>
        <p:nvSpPr>
          <p:cNvPr id="4" name="Rectangle 3"/>
          <p:cNvSpPr>
            <a:spLocks noGrp="1"/>
          </p:cNvSpPr>
          <p:nvPr/>
        </p:nvSpPr>
        <p:spPr bwMode="auto">
          <a:xfrm>
            <a:off x="685800" y="1630680"/>
            <a:ext cx="8001000" cy="43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en-US" sz="1600" dirty="0" smtClean="0">
              <a:latin typeface="Helvetica"/>
              <a:cs typeface="Helvetica"/>
            </a:endParaRPr>
          </a:p>
          <a:p>
            <a:pPr marL="0" indent="0">
              <a:lnSpc>
                <a:spcPct val="80000"/>
              </a:lnSpc>
              <a:buNone/>
            </a:pPr>
            <a:r>
              <a:rPr lang="en-US" sz="1600" dirty="0" smtClean="0">
                <a:latin typeface="Helvetica"/>
                <a:cs typeface="Helvetica"/>
              </a:rPr>
              <a:t>A nighttime lights composite is made to serve as a baseline of persistent light sources.</a:t>
            </a:r>
          </a:p>
          <a:p>
            <a:pPr marL="0" indent="0">
              <a:lnSpc>
                <a:spcPct val="80000"/>
              </a:lnSpc>
              <a:buNone/>
            </a:pPr>
            <a:endParaRPr lang="en-US" sz="1600" dirty="0" smtClean="0">
              <a:latin typeface="Helvetica"/>
              <a:cs typeface="Helvetica"/>
            </a:endParaRPr>
          </a:p>
          <a:p>
            <a:pPr marL="0" indent="0">
              <a:lnSpc>
                <a:spcPct val="80000"/>
              </a:lnSpc>
              <a:buNone/>
            </a:pPr>
            <a:r>
              <a:rPr lang="en-US" sz="1600" dirty="0" smtClean="0">
                <a:latin typeface="Helvetica"/>
                <a:cs typeface="Helvetica"/>
              </a:rPr>
              <a:t>Composites are made as an average of the highest quality nighttime lights imagery over desired time period – usually monthly or annually.</a:t>
            </a:r>
          </a:p>
          <a:p>
            <a:pPr marL="0" indent="0">
              <a:lnSpc>
                <a:spcPct val="80000"/>
              </a:lnSpc>
              <a:buNone/>
            </a:pPr>
            <a:endParaRPr lang="en-US" sz="1600" dirty="0" smtClean="0">
              <a:latin typeface="Helvetica"/>
              <a:cs typeface="Helvetica"/>
            </a:endParaRPr>
          </a:p>
          <a:p>
            <a:pPr marL="0" indent="0">
              <a:lnSpc>
                <a:spcPct val="80000"/>
              </a:lnSpc>
              <a:buNone/>
            </a:pPr>
            <a:r>
              <a:rPr lang="en-US" sz="1600" dirty="0" smtClean="0">
                <a:latin typeface="Helvetica"/>
                <a:cs typeface="Helvetica"/>
              </a:rPr>
              <a:t>“Stable Lights” composites have ephemeral light sources and non-light (background) areas are removed from a composite.</a:t>
            </a:r>
          </a:p>
          <a:p>
            <a:pPr marL="0" indent="0">
              <a:lnSpc>
                <a:spcPct val="80000"/>
              </a:lnSpc>
              <a:buNone/>
            </a:pPr>
            <a:endParaRPr lang="en-US" sz="1600" dirty="0" smtClean="0">
              <a:latin typeface="Helvetica"/>
              <a:cs typeface="Helvetica"/>
            </a:endParaRPr>
          </a:p>
          <a:p>
            <a:pPr marL="0" indent="0">
              <a:lnSpc>
                <a:spcPct val="80000"/>
              </a:lnSpc>
              <a:buNone/>
            </a:pPr>
            <a:r>
              <a:rPr lang="en-US" sz="1600" dirty="0" smtClean="0">
                <a:latin typeface="Helvetica"/>
                <a:cs typeface="Helvetica"/>
              </a:rPr>
              <a:t>EOG group is producing current monthly cloud-free/no-moon DNB nighttime lights composites and is doing algorithm development to turn these in to Stable Lights composites.</a:t>
            </a:r>
          </a:p>
          <a:p>
            <a:pPr marL="0" indent="0">
              <a:lnSpc>
                <a:spcPct val="80000"/>
              </a:lnSpc>
              <a:buNone/>
            </a:pPr>
            <a:endParaRPr lang="en-US" sz="1600" dirty="0">
              <a:latin typeface="Helvetica"/>
              <a:cs typeface="Helvetica"/>
            </a:endParaRPr>
          </a:p>
          <a:p>
            <a:pPr marL="0" indent="0">
              <a:lnSpc>
                <a:spcPct val="80000"/>
              </a:lnSpc>
              <a:buNone/>
            </a:pPr>
            <a:r>
              <a:rPr lang="en-US" sz="1600" dirty="0" smtClean="0">
                <a:latin typeface="Helvetica"/>
                <a:cs typeface="Helvetica"/>
              </a:rPr>
              <a:t>Products still generated using IDPS VIIRS granules; need to switch to NASA 6-min granules</a:t>
            </a:r>
          </a:p>
          <a:p>
            <a:pPr marL="0" indent="0">
              <a:lnSpc>
                <a:spcPct val="80000"/>
              </a:lnSpc>
              <a:buNone/>
            </a:pPr>
            <a:endParaRPr lang="en-US" sz="1600" dirty="0">
              <a:latin typeface="Helvetica"/>
              <a:cs typeface="Helvetica"/>
            </a:endParaRPr>
          </a:p>
          <a:p>
            <a:pPr marL="0" indent="0">
              <a:lnSpc>
                <a:spcPct val="80000"/>
              </a:lnSpc>
              <a:buNone/>
            </a:pPr>
            <a:r>
              <a:rPr lang="en-US" sz="1600" dirty="0" smtClean="0">
                <a:latin typeface="Helvetica"/>
                <a:cs typeface="Helvetica"/>
              </a:rPr>
              <a:t>Products are distributed by NOAA</a:t>
            </a:r>
          </a:p>
        </p:txBody>
      </p:sp>
    </p:spTree>
    <p:extLst>
      <p:ext uri="{BB962C8B-B14F-4D97-AF65-F5344CB8AC3E}">
        <p14:creationId xmlns:p14="http://schemas.microsoft.com/office/powerpoint/2010/main" val="2353564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0282" y="1047751"/>
            <a:ext cx="4201834" cy="5602445"/>
          </a:xfrm>
          <a:prstGeom prst="rect">
            <a:avLst/>
          </a:prstGeom>
        </p:spPr>
      </p:pic>
      <p:sp>
        <p:nvSpPr>
          <p:cNvPr id="4" name="Title 1"/>
          <p:cNvSpPr txBox="1">
            <a:spLocks/>
          </p:cNvSpPr>
          <p:nvPr/>
        </p:nvSpPr>
        <p:spPr>
          <a:xfrm>
            <a:off x="414337" y="-76200"/>
            <a:ext cx="8358188" cy="9667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atin typeface="Helvetica"/>
                <a:cs typeface="Helvetica"/>
              </a:rPr>
              <a:t>DNB Ephemeral Lights: Before Outlier Removal</a:t>
            </a:r>
            <a:endParaRPr lang="en-US" sz="2800" dirty="0">
              <a:latin typeface="Helvetica"/>
              <a:cs typeface="Helvetica"/>
            </a:endParaRPr>
          </a:p>
        </p:txBody>
      </p:sp>
      <p:sp>
        <p:nvSpPr>
          <p:cNvPr id="7" name="TextBox 6"/>
          <p:cNvSpPr txBox="1"/>
          <p:nvPr/>
        </p:nvSpPr>
        <p:spPr>
          <a:xfrm>
            <a:off x="152400" y="2895600"/>
            <a:ext cx="2064544" cy="830997"/>
          </a:xfrm>
          <a:prstGeom prst="rect">
            <a:avLst/>
          </a:prstGeom>
          <a:noFill/>
        </p:spPr>
        <p:txBody>
          <a:bodyPr wrap="square" rtlCol="0">
            <a:spAutoFit/>
          </a:bodyPr>
          <a:lstStyle/>
          <a:p>
            <a:r>
              <a:rPr lang="en-US" sz="1600" dirty="0" smtClean="0">
                <a:latin typeface="Helvetica"/>
                <a:cs typeface="Helvetica"/>
              </a:rPr>
              <a:t>In this example there are regions with fire activity</a:t>
            </a:r>
            <a:endParaRPr lang="en-US" sz="1600" dirty="0">
              <a:latin typeface="Helvetica"/>
              <a:cs typeface="Helvetica"/>
            </a:endParaRPr>
          </a:p>
        </p:txBody>
      </p:sp>
    </p:spTree>
    <p:extLst>
      <p:ext uri="{BB962C8B-B14F-4D97-AF65-F5344CB8AC3E}">
        <p14:creationId xmlns:p14="http://schemas.microsoft.com/office/powerpoint/2010/main" val="14630365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0282" y="1047751"/>
            <a:ext cx="4201834" cy="5602445"/>
          </a:xfrm>
          <a:prstGeom prst="rect">
            <a:avLst/>
          </a:prstGeom>
        </p:spPr>
      </p:pic>
      <p:sp>
        <p:nvSpPr>
          <p:cNvPr id="7" name="Title 1"/>
          <p:cNvSpPr txBox="1">
            <a:spLocks/>
          </p:cNvSpPr>
          <p:nvPr/>
        </p:nvSpPr>
        <p:spPr>
          <a:xfrm>
            <a:off x="414337" y="-76200"/>
            <a:ext cx="8358188" cy="9667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atin typeface="Helvetica"/>
                <a:cs typeface="Helvetica"/>
              </a:rPr>
              <a:t>DNB Ephemeral Lights: After Outlier Removal</a:t>
            </a:r>
            <a:endParaRPr lang="en-US" sz="2800" dirty="0">
              <a:latin typeface="Helvetica"/>
              <a:cs typeface="Helvetica"/>
            </a:endParaRPr>
          </a:p>
        </p:txBody>
      </p:sp>
      <p:sp>
        <p:nvSpPr>
          <p:cNvPr id="8" name="TextBox 7"/>
          <p:cNvSpPr txBox="1"/>
          <p:nvPr/>
        </p:nvSpPr>
        <p:spPr>
          <a:xfrm>
            <a:off x="152400" y="2895600"/>
            <a:ext cx="2064544" cy="1323439"/>
          </a:xfrm>
          <a:prstGeom prst="rect">
            <a:avLst/>
          </a:prstGeom>
          <a:noFill/>
        </p:spPr>
        <p:txBody>
          <a:bodyPr wrap="square" rtlCol="0">
            <a:spAutoFit/>
          </a:bodyPr>
          <a:lstStyle/>
          <a:p>
            <a:r>
              <a:rPr lang="en-US" sz="1600" dirty="0" smtClean="0">
                <a:latin typeface="Helvetica"/>
                <a:cs typeface="Helvetica"/>
              </a:rPr>
              <a:t>Notice how regions with fire activity return to background radiance levels after outlier removal </a:t>
            </a:r>
            <a:endParaRPr lang="en-US" sz="1600" dirty="0">
              <a:latin typeface="Helvetica"/>
              <a:cs typeface="Helvetica"/>
            </a:endParaRPr>
          </a:p>
        </p:txBody>
      </p:sp>
    </p:spTree>
    <p:extLst>
      <p:ext uri="{BB962C8B-B14F-4D97-AF65-F5344CB8AC3E}">
        <p14:creationId xmlns:p14="http://schemas.microsoft.com/office/powerpoint/2010/main" val="39098520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4337" y="-76200"/>
            <a:ext cx="8358188" cy="9667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atin typeface="Helvetica"/>
                <a:cs typeface="Helvetica"/>
              </a:rPr>
              <a:t>Application of DNB for air quality and fire monitoring</a:t>
            </a:r>
          </a:p>
          <a:p>
            <a:pPr algn="ctr"/>
            <a:r>
              <a:rPr lang="en-US" sz="2800" dirty="0" smtClean="0">
                <a:latin typeface="Helvetica"/>
                <a:cs typeface="Helvetica"/>
              </a:rPr>
              <a:t>Jun Wang and colleagues </a:t>
            </a:r>
            <a:endParaRPr lang="en-US" sz="2800" dirty="0">
              <a:latin typeface="Helvetica"/>
              <a:cs typeface="Helvetica"/>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 y="889631"/>
            <a:ext cx="8953623" cy="5968369"/>
          </a:xfrm>
          <a:prstGeom prst="rect">
            <a:avLst/>
          </a:prstGeom>
        </p:spPr>
      </p:pic>
    </p:spTree>
    <p:extLst>
      <p:ext uri="{BB962C8B-B14F-4D97-AF65-F5344CB8AC3E}">
        <p14:creationId xmlns:p14="http://schemas.microsoft.com/office/powerpoint/2010/main" val="27981023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Bullets">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 Right">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 Top">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 Top">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 Center">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 Center">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lank">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Blank">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itle &amp; Bullets">
  <a:themeElements>
    <a:clrScheme name="">
      <a:dk1>
        <a:srgbClr val="000000"/>
      </a:dk1>
      <a:lt1>
        <a:srgbClr val="FFFFFF"/>
      </a:lt1>
      <a:dk2>
        <a:srgbClr val="000000"/>
      </a:dk2>
      <a:lt2>
        <a:srgbClr val="80808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itle &amp; Bullets">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Subtitle">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Subtitle">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2 Column">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 2 Column">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 Left">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 Left">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Bullets &amp; Photo">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Bullets &amp; Photo">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Photo - Vertical">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Horizontal">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Photo - Horizontal">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41826</TotalTime>
  <Pages>0</Pages>
  <Words>922</Words>
  <Characters>0</Characters>
  <Application>Microsoft Macintosh PowerPoint</Application>
  <PresentationFormat>On-screen Show (4:3)</PresentationFormat>
  <Lines>0</Lines>
  <Paragraphs>110</Paragraphs>
  <Slides>19</Slides>
  <Notes>3</Notes>
  <HiddenSlides>0</HiddenSlides>
  <MMClips>0</MMClips>
  <ScaleCrop>false</ScaleCrop>
  <HeadingPairs>
    <vt:vector size="4" baseType="variant">
      <vt:variant>
        <vt:lpstr>Theme</vt:lpstr>
      </vt:variant>
      <vt:variant>
        <vt:i4>14</vt:i4>
      </vt:variant>
      <vt:variant>
        <vt:lpstr>Slide Titles</vt:lpstr>
      </vt:variant>
      <vt:variant>
        <vt:i4>19</vt:i4>
      </vt:variant>
    </vt:vector>
  </HeadingPairs>
  <TitlesOfParts>
    <vt:vector size="33" baseType="lpstr">
      <vt:lpstr>Title &amp; Bullets</vt:lpstr>
      <vt:lpstr>1_Title &amp; Bullets</vt:lpstr>
      <vt:lpstr>2_Title &amp; Bullets</vt:lpstr>
      <vt:lpstr>Title &amp; Subtitle</vt:lpstr>
      <vt:lpstr>Title &amp; Bullets - 2 Column</vt:lpstr>
      <vt:lpstr>Title &amp; Bullets - Left</vt:lpstr>
      <vt:lpstr>Title, Bullets &amp; Photo</vt:lpstr>
      <vt:lpstr>Photo - Vertical</vt:lpstr>
      <vt:lpstr>Photo - Horizontal</vt:lpstr>
      <vt:lpstr>Title &amp; Bullets - Right</vt:lpstr>
      <vt:lpstr>3_Title &amp; Bullets</vt:lpstr>
      <vt:lpstr>Title - Top</vt:lpstr>
      <vt:lpstr>Title - Center</vt:lpstr>
      <vt:lpstr>Blank</vt:lpstr>
      <vt:lpstr>PowerPoint Presentation</vt:lpstr>
      <vt:lpstr>PowerPoint Presentation</vt:lpstr>
      <vt:lpstr>PowerPoint Presentation</vt:lpstr>
      <vt:lpstr>Retrieval comparison</vt:lpstr>
      <vt:lpstr>Difference Images</vt:lpstr>
      <vt:lpstr>PowerPoint Presentation</vt:lpstr>
      <vt:lpstr>PowerPoint Presentation</vt:lpstr>
      <vt:lpstr>PowerPoint Presentation</vt:lpstr>
      <vt:lpstr>PowerPoint Presentation</vt:lpstr>
      <vt:lpstr>NAAQS uses daily and annual averages of PM2.5  Can we use DNB to estimate surface PM2.5 at night?</vt:lpstr>
      <vt:lpstr>PowerPoint Presentation</vt:lpstr>
      <vt:lpstr>PowerPoint Presentation</vt:lpstr>
      <vt:lpstr>PowerPoint Presentation</vt:lpstr>
      <vt:lpstr>PowerPoint Presentation</vt:lpstr>
      <vt:lpstr>PowerPoint Presentation</vt:lpstr>
      <vt:lpstr>Time series of MODIS-derived AOD  Dt = Terra - Aqua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 IR Histo Counts</dc:title>
  <dc:subject/>
  <dc:creator>brentm</dc:creator>
  <cp:keywords/>
  <dc:description/>
  <cp:lastModifiedBy>Maccherone , Brandon F. (GSFC-619.0)[SCIENCE SYSTEMS AND APPLICATIONS INC]</cp:lastModifiedBy>
  <cp:revision>821</cp:revision>
  <cp:lastPrinted>2015-05-11T13:55:55Z</cp:lastPrinted>
  <dcterms:created xsi:type="dcterms:W3CDTF">2012-10-29T21:28:39Z</dcterms:created>
  <dcterms:modified xsi:type="dcterms:W3CDTF">2016-06-14T14:54:53Z</dcterms:modified>
</cp:coreProperties>
</file>