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E8C28-5A7E-7540-884E-227F6645A99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3B45-ACF1-D640-96D6-33B679634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3B45-ACF1-D640-96D6-33B679634A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3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3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1D7D6-5ACB-F84A-A9F8-42F701CD050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1629-A352-B64D-AE61-15FB5C78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744" y="1006458"/>
            <a:ext cx="83920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Using </a:t>
            </a:r>
            <a:r>
              <a:rPr lang="en-US" sz="2400" dirty="0"/>
              <a:t>MODIS Ocean Color Data and Numerical Models to Understand </a:t>
            </a:r>
            <a:r>
              <a:rPr lang="en-US" sz="2400" dirty="0" smtClean="0"/>
              <a:t>the </a:t>
            </a:r>
            <a:r>
              <a:rPr lang="en-US" sz="2400" dirty="0"/>
              <a:t>Distribution of Colored Dissolved Organic Matter in the </a:t>
            </a:r>
            <a:r>
              <a:rPr lang="en-US" sz="2400" dirty="0" smtClean="0"/>
              <a:t>Southern Ocean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31" y="2405376"/>
            <a:ext cx="8562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C. E. Del </a:t>
            </a:r>
            <a:r>
              <a:rPr lang="en-US" sz="1600" dirty="0" smtClean="0"/>
              <a:t>Castillo</a:t>
            </a:r>
            <a:r>
              <a:rPr lang="en-US" sz="1600" baseline="30000" dirty="0" smtClean="0"/>
              <a:t>1,3</a:t>
            </a:r>
            <a:r>
              <a:rPr lang="en-US" sz="1600" dirty="0" smtClean="0"/>
              <a:t>, S</a:t>
            </a:r>
            <a:r>
              <a:rPr lang="en-US" sz="1600" dirty="0"/>
              <a:t>. </a:t>
            </a:r>
            <a:r>
              <a:rPr lang="en-US" sz="1600" dirty="0" smtClean="0"/>
              <a:t>Dwivedi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</a:t>
            </a:r>
            <a:r>
              <a:rPr lang="en-US" sz="1600" dirty="0"/>
              <a:t>and T. W. N. </a:t>
            </a:r>
            <a:r>
              <a:rPr lang="en-US" sz="1600" dirty="0" smtClean="0"/>
              <a:t>Haine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</a:t>
            </a:r>
          </a:p>
          <a:p>
            <a:endParaRPr lang="en-US" sz="1400" dirty="0"/>
          </a:p>
          <a:p>
            <a:r>
              <a:rPr lang="en-US" sz="1200" baseline="30000" dirty="0" smtClean="0"/>
              <a:t>1</a:t>
            </a:r>
            <a:r>
              <a:rPr lang="en-US" sz="1200" dirty="0" smtClean="0"/>
              <a:t>Ocean Ecology Laboratory, National Aeronautics and Space Administration, Goddard Space Flight Center, Greenbelt, MD 20771, USA</a:t>
            </a:r>
          </a:p>
          <a:p>
            <a:r>
              <a:rPr lang="en-US" sz="1200" baseline="30000" dirty="0" smtClean="0"/>
              <a:t>2</a:t>
            </a:r>
            <a:r>
              <a:rPr lang="en-US" sz="1200" dirty="0" smtClean="0"/>
              <a:t>Department </a:t>
            </a:r>
            <a:r>
              <a:rPr lang="en-US" sz="1200" dirty="0"/>
              <a:t>of Atmospheric and Ocean Sciences, University of Allahabad, Allahabad, UP 211002, INDIA</a:t>
            </a:r>
          </a:p>
          <a:p>
            <a:r>
              <a:rPr lang="en-US" sz="1200" baseline="30000" dirty="0" smtClean="0"/>
              <a:t>3</a:t>
            </a:r>
            <a:r>
              <a:rPr lang="en-US" sz="1200" dirty="0" smtClean="0"/>
              <a:t>Department </a:t>
            </a:r>
            <a:r>
              <a:rPr lang="en-US" sz="1200" dirty="0"/>
              <a:t>of Earth and Planetary Sciences, Johns Hopkins University, Baltimore, MD 21218, USA  </a:t>
            </a:r>
          </a:p>
          <a:p>
            <a:pPr algn="ctr"/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30399" y="6527248"/>
            <a:ext cx="5896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MODIS/VIIRS Science Team Meeting, Sheraton Silver Spring Hotel June 9, 2016</a:t>
            </a:r>
            <a:endParaRPr lang="en-US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16" name="Group 15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8" name="Picture 7"/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MacD2866:Users:king:Downloads:s-npp_logo_215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11" name="Picture 67" descr="NASA-logo1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485" y="3478984"/>
            <a:ext cx="3398900" cy="30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90" y="878590"/>
            <a:ext cx="4230245" cy="50660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9" name="Picture 8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4784835" y="821700"/>
            <a:ext cx="42360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Conclusions:</a:t>
            </a:r>
          </a:p>
          <a:p>
            <a:endParaRPr lang="en-US" sz="2000" dirty="0"/>
          </a:p>
          <a:p>
            <a:r>
              <a:rPr lang="en-US" sz="2000" dirty="0" smtClean="0"/>
              <a:t>1- CDOM distribution in the Southern Ocean in time scales of &lt; weeks is controlled by physical processes. Biological processes are negligible.</a:t>
            </a:r>
          </a:p>
          <a:p>
            <a:endParaRPr lang="en-US" sz="2000" dirty="0"/>
          </a:p>
          <a:p>
            <a:r>
              <a:rPr lang="en-US" sz="2000" dirty="0" smtClean="0"/>
              <a:t>2- Data assimilation of remote sensing and field data can produce IOP fields –at least CDOM.  Modeled products can compensate for lack of imagery in cloudy environments.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68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837508" y="2516777"/>
            <a:ext cx="496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62484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1113508" y="3493815"/>
            <a:ext cx="70587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Hypotheses:</a:t>
            </a:r>
            <a:endParaRPr lang="en-US" sz="2000" dirty="0"/>
          </a:p>
          <a:p>
            <a:r>
              <a:rPr lang="en-US" sz="2000" dirty="0" smtClean="0"/>
              <a:t>1- That CDOM distribution in the Southern Ocean in time scales of </a:t>
            </a:r>
            <a:r>
              <a:rPr lang="en-US" sz="2000" dirty="0"/>
              <a:t>~</a:t>
            </a:r>
            <a:r>
              <a:rPr lang="en-US" sz="2000" dirty="0" smtClean="0"/>
              <a:t>weeks is controlled by physical processes. Biological processes are negligible.</a:t>
            </a:r>
          </a:p>
          <a:p>
            <a:endParaRPr lang="en-US" sz="2000" dirty="0"/>
          </a:p>
          <a:p>
            <a:r>
              <a:rPr lang="en-US" sz="2000" dirty="0" smtClean="0"/>
              <a:t>2- That data assimilation of remote sensing and field data can produce IOP fields.  Modeled products can compensate for lack of imagery in cloudy environments. </a:t>
            </a: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0403" y="624998"/>
            <a:ext cx="7008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Goals:</a:t>
            </a:r>
          </a:p>
          <a:p>
            <a:r>
              <a:rPr lang="en-US" sz="2000" dirty="0" smtClean="0"/>
              <a:t>1-To </a:t>
            </a:r>
            <a:r>
              <a:rPr lang="en-US" sz="2000" dirty="0"/>
              <a:t>estimate the three- dimensional time evolving distribution of CDOM during the Southern Ocean Gas Exchange Experiment (</a:t>
            </a:r>
            <a:r>
              <a:rPr lang="en-US" sz="2000" dirty="0" err="1"/>
              <a:t>SO_GasEx</a:t>
            </a:r>
            <a:r>
              <a:rPr lang="en-US" sz="2000" dirty="0" smtClean="0"/>
              <a:t>). </a:t>
            </a:r>
          </a:p>
          <a:p>
            <a:endParaRPr lang="en-US" sz="2000" dirty="0" smtClean="0"/>
          </a:p>
          <a:p>
            <a:r>
              <a:rPr lang="en-US" sz="2000" dirty="0" smtClean="0"/>
              <a:t>2-To </a:t>
            </a:r>
            <a:r>
              <a:rPr lang="en-US" sz="2000" dirty="0"/>
              <a:t>diagnose the physical processes controlling CDOM distribution. Ultimately we want to model evolution of </a:t>
            </a:r>
            <a:r>
              <a:rPr lang="en-US" sz="2000" dirty="0" err="1"/>
              <a:t>a</a:t>
            </a:r>
            <a:r>
              <a:rPr lang="en-US" sz="2000" baseline="-25000" dirty="0" err="1"/>
              <a:t>g</a:t>
            </a:r>
            <a:r>
              <a:rPr lang="en-US" sz="2000" dirty="0" err="1"/>
              <a:t>ʎ</a:t>
            </a:r>
            <a:r>
              <a:rPr lang="en-US" sz="2000" dirty="0"/>
              <a:t> (and other IOPs) to fill gaps in satellite coverage over periods of weeks. </a:t>
            </a:r>
          </a:p>
        </p:txBody>
      </p:sp>
    </p:spTree>
    <p:extLst>
      <p:ext uri="{BB962C8B-B14F-4D97-AF65-F5344CB8AC3E}">
        <p14:creationId xmlns:p14="http://schemas.microsoft.com/office/powerpoint/2010/main" val="369271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636" y="5176689"/>
            <a:ext cx="3745674" cy="648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44" y="1069464"/>
            <a:ext cx="3248773" cy="2022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582" y="3062384"/>
            <a:ext cx="3184404" cy="211430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427" y="23908"/>
            <a:ext cx="9113103" cy="6805159"/>
            <a:chOff x="7427" y="23908"/>
            <a:chExt cx="9113103" cy="6805159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087239" cy="1071300"/>
              <a:chOff x="33291" y="5757767"/>
              <a:chExt cx="9087239" cy="1071300"/>
            </a:xfrm>
          </p:grpSpPr>
          <p:pic>
            <p:nvPicPr>
              <p:cNvPr id="9" name="Picture 8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4205" y="5777507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08" y="1069465"/>
            <a:ext cx="5662759" cy="1032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6136" y="266034"/>
            <a:ext cx="411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Background: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8" y="2474586"/>
            <a:ext cx="3003533" cy="2702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227" y="789254"/>
            <a:ext cx="5449899" cy="1882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0574" y="5887846"/>
            <a:ext cx="620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Seasonal changes in CDOM can be explained by bacterial production and </a:t>
            </a:r>
            <a:r>
              <a:rPr lang="en-US" dirty="0" err="1" smtClean="0"/>
              <a:t>photodegradation</a:t>
            </a:r>
            <a:r>
              <a:rPr lang="en-US" dirty="0" smtClean="0"/>
              <a:t> (Nelson et al., 2004).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3543" y="2272693"/>
            <a:ext cx="2716039" cy="29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36" y="1152868"/>
            <a:ext cx="5296351" cy="1175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6136" y="266034"/>
            <a:ext cx="411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Background: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789" y="900659"/>
            <a:ext cx="5449899" cy="1882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3" y="2385899"/>
            <a:ext cx="3209891" cy="29996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204" y="789254"/>
            <a:ext cx="1988597" cy="22194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177" y="2319601"/>
            <a:ext cx="3208661" cy="30883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3837" y="5088464"/>
            <a:ext cx="1785222" cy="1748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697" y="3077117"/>
            <a:ext cx="1889104" cy="20498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02718" y="5596934"/>
            <a:ext cx="5042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GESE estate estimation showed considerable skill in modeling upper ocean physical variables along the spatial and temporal domains of the SO GASEX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5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97" y="934260"/>
            <a:ext cx="5391786" cy="4850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2422" y="1323703"/>
            <a:ext cx="2701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Issues:</a:t>
            </a:r>
          </a:p>
          <a:p>
            <a:r>
              <a:rPr lang="en-US" dirty="0" smtClean="0"/>
              <a:t>1- We had </a:t>
            </a:r>
            <a:r>
              <a:rPr lang="en-US" dirty="0"/>
              <a:t>p</a:t>
            </a:r>
            <a:r>
              <a:rPr lang="en-US" dirty="0" smtClean="0"/>
              <a:t>oor match-ups. However, CDOM retrievals using QAA where in family with the field samples.</a:t>
            </a:r>
          </a:p>
          <a:p>
            <a:r>
              <a:rPr lang="en-US" dirty="0" smtClean="0"/>
              <a:t>2- Don’t have </a:t>
            </a:r>
            <a:r>
              <a:rPr lang="en-US" dirty="0" err="1" smtClean="0"/>
              <a:t>photodegradation</a:t>
            </a:r>
            <a:r>
              <a:rPr lang="en-US" dirty="0" smtClean="0"/>
              <a:t> parameters for the SO, assume that marine CDOM is similar everywhere.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2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1301032" y="410415"/>
            <a:ext cx="482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Methods: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4073" y="991602"/>
            <a:ext cx="88499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developed a package for </a:t>
            </a:r>
            <a:r>
              <a:rPr lang="en-US" dirty="0" err="1"/>
              <a:t>MITgcm</a:t>
            </a:r>
            <a:r>
              <a:rPr lang="en-US" dirty="0"/>
              <a:t> to simulate advection and diffusion of CDOM at multiple wavelengths. We treated the CDOM absorption coefficients as passive tracers with time and space-varying sources and sinks. The absorption of light by CDOM and the associated </a:t>
            </a:r>
            <a:r>
              <a:rPr lang="en-US" dirty="0" err="1"/>
              <a:t>photobleaching</a:t>
            </a:r>
            <a:r>
              <a:rPr lang="en-US" dirty="0"/>
              <a:t> (photolysis) acted as the main sink. Following </a:t>
            </a:r>
            <a:r>
              <a:rPr lang="en-US" i="1" dirty="0"/>
              <a:t>Del </a:t>
            </a:r>
            <a:r>
              <a:rPr lang="en-US" i="1" dirty="0" err="1"/>
              <a:t>Vecchio</a:t>
            </a:r>
            <a:r>
              <a:rPr lang="en-US" i="1" dirty="0"/>
              <a:t> and </a:t>
            </a:r>
            <a:r>
              <a:rPr lang="en-US" i="1" dirty="0" err="1"/>
              <a:t>Blough</a:t>
            </a:r>
            <a:r>
              <a:rPr lang="en-US" dirty="0"/>
              <a:t> [2002], the CDOM absorption coefficient </a:t>
            </a:r>
            <a:r>
              <a:rPr lang="en-US" i="1" dirty="0" err="1"/>
              <a:t>a</a:t>
            </a:r>
            <a:r>
              <a:rPr lang="en-US" i="1" baseline="-25000" dirty="0" err="1"/>
              <a:t>CDOM</a:t>
            </a:r>
            <a:r>
              <a:rPr lang="en-US" dirty="0"/>
              <a:t> after illumination for a short time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dirty="0" smtClean="0"/>
              <a:t> is </a:t>
            </a:r>
            <a:endParaRPr lang="en-US" dirty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653948" y="2545874"/>
            <a:ext cx="3665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/>
              <a:t>a</a:t>
            </a:r>
            <a:r>
              <a:rPr lang="en-US" sz="2000" i="1" baseline="-25000" dirty="0" err="1"/>
              <a:t>CDOM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i="1" dirty="0" err="1" smtClean="0"/>
              <a:t>λ</a:t>
            </a:r>
            <a:r>
              <a:rPr lang="en-US" sz="2000" dirty="0" smtClean="0"/>
              <a:t>, </a:t>
            </a:r>
            <a:r>
              <a:rPr lang="en-US" sz="2000" i="1" dirty="0"/>
              <a:t>z</a:t>
            </a:r>
            <a:r>
              <a:rPr lang="en-US" sz="2000" dirty="0"/>
              <a:t>) =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CDOM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i="1" dirty="0" err="1" smtClean="0"/>
              <a:t>λ</a:t>
            </a:r>
            <a:r>
              <a:rPr lang="en-US" sz="2000" dirty="0" smtClean="0"/>
              <a:t>) </a:t>
            </a:r>
            <a:r>
              <a:rPr lang="en-US" sz="2000" i="1" dirty="0"/>
              <a:t>e </a:t>
            </a:r>
            <a:r>
              <a:rPr lang="en-US" sz="2000" baseline="30000" dirty="0"/>
              <a:t>–</a:t>
            </a:r>
            <a:r>
              <a:rPr lang="en-US" sz="2000" i="1" baseline="30000" dirty="0"/>
              <a:t>f </a:t>
            </a:r>
            <a:r>
              <a:rPr lang="en-US" sz="2000" baseline="30000" dirty="0" smtClean="0"/>
              <a:t>(</a:t>
            </a:r>
            <a:r>
              <a:rPr lang="en-US" sz="2000" i="1" baseline="30000" dirty="0" err="1" smtClean="0"/>
              <a:t>λ</a:t>
            </a:r>
            <a:r>
              <a:rPr lang="en-US" sz="2000" i="1" baseline="30000" dirty="0" smtClean="0"/>
              <a:t>, </a:t>
            </a:r>
            <a:r>
              <a:rPr lang="en-US" sz="2000" i="1" baseline="30000" dirty="0"/>
              <a:t>z</a:t>
            </a:r>
            <a:r>
              <a:rPr lang="en-US" sz="2000" baseline="30000" dirty="0"/>
              <a:t>) </a:t>
            </a:r>
            <a:r>
              <a:rPr lang="en-US" sz="2000" baseline="30000" dirty="0" err="1" smtClean="0"/>
              <a:t>Δ</a:t>
            </a:r>
            <a:r>
              <a:rPr lang="en-US" sz="2000" i="1" baseline="30000" dirty="0" err="1" smtClean="0"/>
              <a:t>t</a:t>
            </a:r>
            <a:r>
              <a:rPr lang="en-US" sz="2000" i="1" dirty="0"/>
              <a:t>,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57433" y="3082364"/>
            <a:ext cx="819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f </a:t>
            </a:r>
            <a:r>
              <a:rPr lang="en-US" dirty="0" smtClean="0"/>
              <a:t>(</a:t>
            </a:r>
            <a:r>
              <a:rPr lang="en-US" i="1" dirty="0" err="1" smtClean="0"/>
              <a:t>λ</a:t>
            </a:r>
            <a:r>
              <a:rPr lang="en-US" dirty="0" smtClean="0"/>
              <a:t>, </a:t>
            </a:r>
            <a:r>
              <a:rPr lang="en-US" i="1" dirty="0"/>
              <a:t>z</a:t>
            </a:r>
            <a:r>
              <a:rPr lang="en-US" dirty="0"/>
              <a:t>) is the </a:t>
            </a:r>
            <a:r>
              <a:rPr lang="en-US" dirty="0" err="1"/>
              <a:t>photobleaching</a:t>
            </a:r>
            <a:r>
              <a:rPr lang="en-US" dirty="0"/>
              <a:t> rate at wavelength </a:t>
            </a:r>
            <a:r>
              <a:rPr lang="en-US" i="1" dirty="0" err="1" smtClean="0"/>
              <a:t>λ</a:t>
            </a:r>
            <a:r>
              <a:rPr lang="en-US" dirty="0" smtClean="0"/>
              <a:t> </a:t>
            </a:r>
            <a:r>
              <a:rPr lang="en-US" dirty="0"/>
              <a:t>and depth </a:t>
            </a:r>
            <a:r>
              <a:rPr lang="en-US" i="1" dirty="0"/>
              <a:t>z</a:t>
            </a:r>
            <a:r>
              <a:rPr lang="en-US" dirty="0"/>
              <a:t>. It is given </a:t>
            </a:r>
            <a:r>
              <a:rPr lang="en-US" dirty="0" smtClean="0"/>
              <a:t>by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i="1" dirty="0"/>
              <a:t>f </a:t>
            </a:r>
            <a:r>
              <a:rPr lang="en-US" dirty="0" smtClean="0"/>
              <a:t>(</a:t>
            </a:r>
            <a:r>
              <a:rPr lang="en-US" i="1" dirty="0" err="1" smtClean="0"/>
              <a:t>λ</a:t>
            </a:r>
            <a:r>
              <a:rPr lang="en-US" dirty="0" smtClean="0"/>
              <a:t>, 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λ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i="1" dirty="0"/>
              <a:t>E</a:t>
            </a:r>
            <a:r>
              <a:rPr lang="en-US" dirty="0" smtClean="0"/>
              <a:t>(</a:t>
            </a:r>
            <a:r>
              <a:rPr lang="en-US" i="1" dirty="0" err="1" smtClean="0"/>
              <a:t>λ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i="1" dirty="0"/>
              <a:t>e </a:t>
            </a:r>
            <a:r>
              <a:rPr lang="en-US" i="1" baseline="30000" dirty="0"/>
              <a:t>–k 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λ</a:t>
            </a:r>
            <a:r>
              <a:rPr lang="en-US" i="1" baseline="30000" dirty="0" smtClean="0"/>
              <a:t>, </a:t>
            </a:r>
            <a:r>
              <a:rPr lang="en-US" i="1" baseline="30000" dirty="0"/>
              <a:t>z</a:t>
            </a:r>
            <a:r>
              <a:rPr lang="en-US" baseline="30000" dirty="0"/>
              <a:t>) </a:t>
            </a:r>
            <a:r>
              <a:rPr lang="en-US" i="1" baseline="30000" dirty="0"/>
              <a:t>z</a:t>
            </a:r>
            <a:r>
              <a:rPr lang="en-US" dirty="0"/>
              <a:t>	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4073" y="4115267"/>
            <a:ext cx="8849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λ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/>
              <a:t>is the </a:t>
            </a:r>
            <a:r>
              <a:rPr lang="en-US" dirty="0" err="1"/>
              <a:t>photobleaching</a:t>
            </a:r>
            <a:r>
              <a:rPr lang="en-US" dirty="0"/>
              <a:t> cross-section, </a:t>
            </a:r>
            <a:r>
              <a:rPr lang="en-US" i="1" dirty="0"/>
              <a:t>E</a:t>
            </a:r>
            <a:r>
              <a:rPr lang="en-US" dirty="0" smtClean="0"/>
              <a:t>(</a:t>
            </a:r>
            <a:r>
              <a:rPr lang="en-US" i="1" dirty="0" err="1" smtClean="0"/>
              <a:t>λ</a:t>
            </a:r>
            <a:r>
              <a:rPr lang="en-US" dirty="0" smtClean="0"/>
              <a:t>) </a:t>
            </a:r>
            <a:r>
              <a:rPr lang="en-US" dirty="0"/>
              <a:t>is the solar irradiance at wavelength</a:t>
            </a:r>
            <a:r>
              <a:rPr lang="en-US" i="1" dirty="0"/>
              <a:t> </a:t>
            </a:r>
            <a:r>
              <a:rPr lang="en-US" i="1" dirty="0" err="1" smtClean="0"/>
              <a:t>λ</a:t>
            </a:r>
            <a:r>
              <a:rPr lang="en-US" dirty="0" smtClean="0"/>
              <a:t> </a:t>
            </a:r>
            <a:r>
              <a:rPr lang="en-US" dirty="0"/>
              <a:t>transmitted through the sea surface, and </a:t>
            </a:r>
            <a:r>
              <a:rPr lang="en-US" i="1" dirty="0"/>
              <a:t>k</a:t>
            </a:r>
            <a:r>
              <a:rPr lang="en-US" dirty="0" smtClean="0"/>
              <a:t>(</a:t>
            </a:r>
            <a:r>
              <a:rPr lang="en-US" i="1" dirty="0" err="1" smtClean="0"/>
              <a:t>λ</a:t>
            </a:r>
            <a:r>
              <a:rPr lang="en-US" dirty="0" smtClean="0"/>
              <a:t>, </a:t>
            </a:r>
            <a:r>
              <a:rPr lang="en-US" i="1" dirty="0"/>
              <a:t>z</a:t>
            </a:r>
            <a:r>
              <a:rPr lang="en-US" dirty="0"/>
              <a:t>) is the vertical attenuation coefficient which is approximated as (4/3) </a:t>
            </a:r>
            <a:r>
              <a:rPr lang="en-US" i="1" dirty="0" err="1"/>
              <a:t>a</a:t>
            </a:r>
            <a:r>
              <a:rPr lang="en-US" i="1" baseline="-25000" dirty="0" err="1"/>
              <a:t>CDOM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λ</a:t>
            </a:r>
            <a:r>
              <a:rPr lang="en-US" dirty="0" smtClean="0"/>
              <a:t>, </a:t>
            </a:r>
            <a:r>
              <a:rPr lang="en-US" i="1" dirty="0"/>
              <a:t>z</a:t>
            </a:r>
            <a:r>
              <a:rPr lang="en-US" dirty="0"/>
              <a:t>).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6891" y="5296102"/>
            <a:ext cx="7240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CDOM model was run for three different wavelengths </a:t>
            </a:r>
            <a:r>
              <a:rPr lang="en-US" b="1" dirty="0"/>
              <a:t>350 nm</a:t>
            </a:r>
            <a:r>
              <a:rPr lang="en-US" dirty="0"/>
              <a:t>, </a:t>
            </a:r>
            <a:r>
              <a:rPr lang="en-US" b="1" dirty="0"/>
              <a:t>380 nm</a:t>
            </a:r>
            <a:r>
              <a:rPr lang="en-US" dirty="0"/>
              <a:t>, and </a:t>
            </a:r>
            <a:r>
              <a:rPr lang="en-US" b="1" dirty="0"/>
              <a:t>400 nm </a:t>
            </a:r>
            <a:r>
              <a:rPr lang="en-US" dirty="0"/>
              <a:t>using the hourly surface solar irradiance obtained from the OASIM </a:t>
            </a:r>
            <a:r>
              <a:rPr lang="en-US" dirty="0" err="1"/>
              <a:t>radiative</a:t>
            </a:r>
            <a:r>
              <a:rPr lang="en-US" dirty="0"/>
              <a:t> transfer </a:t>
            </a:r>
            <a:r>
              <a:rPr lang="en-US" dirty="0" smtClean="0"/>
              <a:t>model (</a:t>
            </a:r>
            <a:r>
              <a:rPr lang="en-US" i="1" dirty="0" smtClean="0"/>
              <a:t>Gregg and Casey </a:t>
            </a:r>
            <a:r>
              <a:rPr lang="en-US" dirty="0" smtClean="0"/>
              <a:t>[2009])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4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76" y="473231"/>
            <a:ext cx="5055396" cy="60542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6657" y="3163066"/>
            <a:ext cx="24648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the mismatches?</a:t>
            </a:r>
          </a:p>
          <a:p>
            <a:r>
              <a:rPr lang="en-US" dirty="0" smtClean="0"/>
              <a:t>~1. We are measuring remotely at 440 nm and extrapolating to shorter wavelengths using the </a:t>
            </a:r>
            <a:r>
              <a:rPr lang="en-US" i="1" dirty="0" smtClean="0"/>
              <a:t>S</a:t>
            </a:r>
            <a:r>
              <a:rPr lang="en-US" dirty="0" smtClean="0"/>
              <a:t> parameter.</a:t>
            </a:r>
          </a:p>
          <a:p>
            <a:r>
              <a:rPr lang="en-US" dirty="0" smtClean="0"/>
              <a:t>~2. Can the model resolve better the first optical depth?</a:t>
            </a:r>
          </a:p>
          <a:p>
            <a:r>
              <a:rPr lang="en-US" dirty="0" smtClean="0"/>
              <a:t>~3. </a:t>
            </a:r>
            <a:r>
              <a:rPr lang="en-US" dirty="0"/>
              <a:t>T</a:t>
            </a:r>
            <a:r>
              <a:rPr lang="en-US" dirty="0" smtClean="0"/>
              <a:t>his is a poor</a:t>
            </a:r>
          </a:p>
          <a:p>
            <a:r>
              <a:rPr lang="en-US" dirty="0" smtClean="0"/>
              <a:t>match up.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8714" y="789254"/>
            <a:ext cx="2464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Comparison </a:t>
            </a:r>
            <a:r>
              <a:rPr lang="en-US" sz="1200" dirty="0"/>
              <a:t>of the time averaged MODIS-AQUA derived SCDOM field at 350 nm (upper panel), 380 nm (middle panel) and, 400 nm (lower panel) with the corresponding GESE-CDOM SCDOM fields for the SO </a:t>
            </a:r>
            <a:r>
              <a:rPr lang="en-US" sz="1200" dirty="0" err="1"/>
              <a:t>GasEx</a:t>
            </a:r>
            <a:r>
              <a:rPr lang="en-US" sz="1200" dirty="0"/>
              <a:t> domain. The time average is over 21, 22, 24, and 27 March 2008 (the dates of the satellite data). The star and diamonds show the SO </a:t>
            </a:r>
            <a:r>
              <a:rPr lang="en-US" sz="1200" dirty="0" err="1"/>
              <a:t>GasEx</a:t>
            </a:r>
            <a:r>
              <a:rPr lang="en-US" sz="1200" dirty="0"/>
              <a:t> cruise station on 20</a:t>
            </a:r>
            <a:r>
              <a:rPr lang="en-US" sz="1200" baseline="30000" dirty="0"/>
              <a:t>th</a:t>
            </a:r>
            <a:r>
              <a:rPr lang="en-US" sz="1200" dirty="0"/>
              <a:t> March and 22</a:t>
            </a:r>
            <a:r>
              <a:rPr lang="en-US" sz="1200" baseline="30000" dirty="0"/>
              <a:t>nd</a:t>
            </a:r>
            <a:r>
              <a:rPr lang="en-US" sz="1200" dirty="0"/>
              <a:t> March, respectively.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2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20" y="2115495"/>
            <a:ext cx="8140751" cy="3669439"/>
          </a:xfrm>
          <a:prstGeom prst="rect">
            <a:avLst/>
          </a:prstGeom>
        </p:spPr>
      </p:pic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1269646" y="5757767"/>
            <a:ext cx="65055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ffectLst/>
                <a:latin typeface="+mj-lt"/>
                <a:ea typeface="Times New Roman"/>
              </a:rPr>
              <a:t>Comparison </a:t>
            </a:r>
            <a:r>
              <a:rPr lang="en-US" sz="1600" dirty="0">
                <a:effectLst/>
                <a:latin typeface="+mj-lt"/>
                <a:ea typeface="Times New Roman"/>
              </a:rPr>
              <a:t>of the time series of SO </a:t>
            </a:r>
            <a:r>
              <a:rPr lang="en-US" sz="1600" dirty="0" err="1">
                <a:effectLst/>
                <a:latin typeface="+mj-lt"/>
                <a:ea typeface="Times New Roman"/>
              </a:rPr>
              <a:t>GasEx</a:t>
            </a:r>
            <a:r>
              <a:rPr lang="en-US" sz="1600" dirty="0">
                <a:effectLst/>
                <a:latin typeface="+mj-lt"/>
                <a:ea typeface="Times New Roman"/>
              </a:rPr>
              <a:t> </a:t>
            </a:r>
            <a:r>
              <a:rPr lang="en-US" sz="1600" i="1" dirty="0">
                <a:effectLst/>
                <a:latin typeface="+mj-lt"/>
                <a:ea typeface="Times New Roman"/>
              </a:rPr>
              <a:t>in-situ</a:t>
            </a:r>
            <a:r>
              <a:rPr lang="en-US" sz="1600" dirty="0">
                <a:effectLst/>
                <a:latin typeface="+mj-lt"/>
                <a:ea typeface="Times New Roman"/>
              </a:rPr>
              <a:t> surface CDOM (circles) at 350nm, 380nm, and 400nm with the corresponding GESE-CDOM surface CDOM values (dots). The samples are from </a:t>
            </a:r>
            <a:r>
              <a:rPr lang="en-US" sz="1600" dirty="0" smtClean="0">
                <a:effectLst/>
                <a:latin typeface="+mj-lt"/>
                <a:ea typeface="Times New Roman"/>
              </a:rPr>
              <a:t>surface </a:t>
            </a:r>
            <a:r>
              <a:rPr lang="en-US" sz="1600" dirty="0">
                <a:effectLst/>
                <a:latin typeface="+mj-lt"/>
                <a:ea typeface="Times New Roman"/>
              </a:rPr>
              <a:t>CTD </a:t>
            </a:r>
            <a:r>
              <a:rPr lang="en-US" sz="1600" dirty="0" smtClean="0">
                <a:effectLst/>
                <a:latin typeface="+mj-lt"/>
                <a:ea typeface="Times New Roman"/>
              </a:rPr>
              <a:t>stations.</a:t>
            </a:r>
            <a:endParaRPr lang="en-US" sz="1600" dirty="0">
              <a:effectLst/>
              <a:latin typeface="+mj-lt"/>
              <a:ea typeface="Times New Roman"/>
            </a:endParaRPr>
          </a:p>
        </p:txBody>
      </p:sp>
      <p:pic>
        <p:nvPicPr>
          <p:cNvPr id="2" name="Picture 1" descr="Screen Shot 2016-06-06 at 2.35.0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088" y="170823"/>
            <a:ext cx="2806001" cy="256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998" y="824050"/>
            <a:ext cx="310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between field data (all CTD samples and modeled CDOM)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9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27" y="23908"/>
            <a:ext cx="9127957" cy="6812586"/>
            <a:chOff x="7427" y="23908"/>
            <a:chExt cx="9127957" cy="6812586"/>
          </a:xfrm>
        </p:grpSpPr>
        <p:grpSp>
          <p:nvGrpSpPr>
            <p:cNvPr id="5" name="Group 4"/>
            <p:cNvGrpSpPr/>
            <p:nvPr/>
          </p:nvGrpSpPr>
          <p:grpSpPr>
            <a:xfrm>
              <a:off x="33291" y="5757767"/>
              <a:ext cx="9102093" cy="1078727"/>
              <a:chOff x="33291" y="5757767"/>
              <a:chExt cx="9102093" cy="1078727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1" y="5757767"/>
                <a:ext cx="863600" cy="104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MacD2866:Users:king:Downloads:s-npp_logo_215.png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9059" y="5784934"/>
                <a:ext cx="1076325" cy="1051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27" y="23908"/>
              <a:ext cx="9016559" cy="967694"/>
              <a:chOff x="7427" y="23908"/>
              <a:chExt cx="9016559" cy="967694"/>
            </a:xfrm>
          </p:grpSpPr>
          <p:pic>
            <p:nvPicPr>
              <p:cNvPr id="7" name="Picture 67" descr="NASA-logo1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3908"/>
                <a:ext cx="1175237" cy="96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9089" y="170823"/>
                <a:ext cx="1464897" cy="618431"/>
              </a:xfrm>
              <a:prstGeom prst="rect">
                <a:avLst/>
              </a:prstGeom>
            </p:spPr>
          </p:pic>
        </p:grpSp>
      </p:grpSp>
      <p:pic>
        <p:nvPicPr>
          <p:cNvPr id="3" name="Picture 2" descr="Screen Shot 2016-06-06 at 2.41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20" y="4261368"/>
            <a:ext cx="7941555" cy="1497469"/>
          </a:xfrm>
          <a:prstGeom prst="rect">
            <a:avLst/>
          </a:prstGeom>
        </p:spPr>
      </p:pic>
      <p:pic>
        <p:nvPicPr>
          <p:cNvPr id="13" name="Picture 12" descr="Screen Shot 2016-06-06 at 2.48.3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33" y="1318170"/>
            <a:ext cx="8126391" cy="27411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9111" y="630969"/>
            <a:ext cx="570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 know that this is a horrible slide</a:t>
            </a:r>
            <a:r>
              <a:rPr lang="is-IS" sz="2000" b="1" dirty="0" smtClean="0"/>
              <a:t>…</a:t>
            </a:r>
            <a:r>
              <a:rPr lang="en-US" sz="2000" b="1" dirty="0" smtClean="0"/>
              <a:t>.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75733" y="6002246"/>
            <a:ext cx="160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 smtClean="0"/>
              <a:t>…...sorry......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667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837</Words>
  <Application>Microsoft Macintosh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Del Castillo</dc:creator>
  <cp:lastModifiedBy>Maccherone , Brandon F. (GSFC-619.0)[SCIENCE SYSTEMS AND APPLICATIONS INC]</cp:lastModifiedBy>
  <cp:revision>34</cp:revision>
  <dcterms:created xsi:type="dcterms:W3CDTF">2016-06-02T16:01:34Z</dcterms:created>
  <dcterms:modified xsi:type="dcterms:W3CDTF">2016-06-14T14:28:03Z</dcterms:modified>
</cp:coreProperties>
</file>