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7.xml" ContentType="application/vnd.openxmlformats-officedocument.presentationml.notesSlide+xml"/>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8"/>
  </p:notesMasterIdLst>
  <p:handoutMasterIdLst>
    <p:handoutMasterId r:id="rId49"/>
  </p:handoutMasterIdLst>
  <p:sldIdLst>
    <p:sldId id="521" r:id="rId3"/>
    <p:sldId id="749" r:id="rId4"/>
    <p:sldId id="714" r:id="rId5"/>
    <p:sldId id="748" r:id="rId6"/>
    <p:sldId id="685" r:id="rId7"/>
    <p:sldId id="686" r:id="rId8"/>
    <p:sldId id="687" r:id="rId9"/>
    <p:sldId id="750" r:id="rId10"/>
    <p:sldId id="736" r:id="rId11"/>
    <p:sldId id="738" r:id="rId12"/>
    <p:sldId id="694" r:id="rId13"/>
    <p:sldId id="699" r:id="rId14"/>
    <p:sldId id="697" r:id="rId15"/>
    <p:sldId id="696" r:id="rId16"/>
    <p:sldId id="731" r:id="rId17"/>
    <p:sldId id="732" r:id="rId18"/>
    <p:sldId id="751" r:id="rId19"/>
    <p:sldId id="726" r:id="rId20"/>
    <p:sldId id="727" r:id="rId21"/>
    <p:sldId id="730" r:id="rId22"/>
    <p:sldId id="747" r:id="rId23"/>
    <p:sldId id="746" r:id="rId24"/>
    <p:sldId id="752" r:id="rId25"/>
    <p:sldId id="701" r:id="rId26"/>
    <p:sldId id="700" r:id="rId27"/>
    <p:sldId id="712" r:id="rId28"/>
    <p:sldId id="702" r:id="rId29"/>
    <p:sldId id="745" r:id="rId30"/>
    <p:sldId id="744" r:id="rId31"/>
    <p:sldId id="757" r:id="rId32"/>
    <p:sldId id="756" r:id="rId33"/>
    <p:sldId id="711" r:id="rId34"/>
    <p:sldId id="741" r:id="rId35"/>
    <p:sldId id="737" r:id="rId36"/>
    <p:sldId id="742" r:id="rId37"/>
    <p:sldId id="695" r:id="rId38"/>
    <p:sldId id="698" r:id="rId39"/>
    <p:sldId id="743" r:id="rId40"/>
    <p:sldId id="755" r:id="rId41"/>
    <p:sldId id="715" r:id="rId42"/>
    <p:sldId id="716" r:id="rId43"/>
    <p:sldId id="717" r:id="rId44"/>
    <p:sldId id="718" r:id="rId45"/>
    <p:sldId id="719" r:id="rId46"/>
    <p:sldId id="720" r:id="rId47"/>
  </p:sldIdLst>
  <p:sldSz cx="9144000" cy="6858000" type="screen4x3"/>
  <p:notesSz cx="9144000" cy="6858000"/>
  <p:defaultTextStyle>
    <a:defPPr>
      <a:defRPr lang="en-US"/>
    </a:defPPr>
    <a:lvl1pPr algn="l" rtl="0" fontAlgn="base">
      <a:spcBef>
        <a:spcPct val="0"/>
      </a:spcBef>
      <a:spcAft>
        <a:spcPct val="0"/>
      </a:spcAft>
      <a:defRPr sz="1600" kern="1200">
        <a:solidFill>
          <a:schemeClr val="tx1"/>
        </a:solidFill>
        <a:latin typeface="Arial" charset="0"/>
        <a:ea typeface="Arial" charset="0"/>
        <a:cs typeface="Arial" charset="0"/>
      </a:defRPr>
    </a:lvl1pPr>
    <a:lvl2pPr marL="457200" algn="l" rtl="0" fontAlgn="base">
      <a:spcBef>
        <a:spcPct val="0"/>
      </a:spcBef>
      <a:spcAft>
        <a:spcPct val="0"/>
      </a:spcAft>
      <a:defRPr sz="1600" kern="1200">
        <a:solidFill>
          <a:schemeClr val="tx1"/>
        </a:solidFill>
        <a:latin typeface="Arial" charset="0"/>
        <a:ea typeface="Arial" charset="0"/>
        <a:cs typeface="Arial" charset="0"/>
      </a:defRPr>
    </a:lvl2pPr>
    <a:lvl3pPr marL="914400" algn="l" rtl="0" fontAlgn="base">
      <a:spcBef>
        <a:spcPct val="0"/>
      </a:spcBef>
      <a:spcAft>
        <a:spcPct val="0"/>
      </a:spcAft>
      <a:defRPr sz="1600" kern="1200">
        <a:solidFill>
          <a:schemeClr val="tx1"/>
        </a:solidFill>
        <a:latin typeface="Arial" charset="0"/>
        <a:ea typeface="Arial" charset="0"/>
        <a:cs typeface="Arial" charset="0"/>
      </a:defRPr>
    </a:lvl3pPr>
    <a:lvl4pPr marL="1371600" algn="l" rtl="0" fontAlgn="base">
      <a:spcBef>
        <a:spcPct val="0"/>
      </a:spcBef>
      <a:spcAft>
        <a:spcPct val="0"/>
      </a:spcAft>
      <a:defRPr sz="1600" kern="1200">
        <a:solidFill>
          <a:schemeClr val="tx1"/>
        </a:solidFill>
        <a:latin typeface="Arial" charset="0"/>
        <a:ea typeface="Arial" charset="0"/>
        <a:cs typeface="Arial" charset="0"/>
      </a:defRPr>
    </a:lvl4pPr>
    <a:lvl5pPr marL="1828800" algn="l" rtl="0" fontAlgn="base">
      <a:spcBef>
        <a:spcPct val="0"/>
      </a:spcBef>
      <a:spcAft>
        <a:spcPct val="0"/>
      </a:spcAft>
      <a:defRPr sz="1600" kern="1200">
        <a:solidFill>
          <a:schemeClr val="tx1"/>
        </a:solidFill>
        <a:latin typeface="Arial" charset="0"/>
        <a:ea typeface="Arial" charset="0"/>
        <a:cs typeface="Arial" charset="0"/>
      </a:defRPr>
    </a:lvl5pPr>
    <a:lvl6pPr marL="2286000" algn="l" defTabSz="457200" rtl="0" eaLnBrk="1" latinLnBrk="0" hangingPunct="1">
      <a:defRPr sz="1600" kern="1200">
        <a:solidFill>
          <a:schemeClr val="tx1"/>
        </a:solidFill>
        <a:latin typeface="Arial" charset="0"/>
        <a:ea typeface="Arial" charset="0"/>
        <a:cs typeface="Arial" charset="0"/>
      </a:defRPr>
    </a:lvl6pPr>
    <a:lvl7pPr marL="2743200" algn="l" defTabSz="457200" rtl="0" eaLnBrk="1" latinLnBrk="0" hangingPunct="1">
      <a:defRPr sz="1600" kern="1200">
        <a:solidFill>
          <a:schemeClr val="tx1"/>
        </a:solidFill>
        <a:latin typeface="Arial" charset="0"/>
        <a:ea typeface="Arial" charset="0"/>
        <a:cs typeface="Arial" charset="0"/>
      </a:defRPr>
    </a:lvl7pPr>
    <a:lvl8pPr marL="3200400" algn="l" defTabSz="457200" rtl="0" eaLnBrk="1" latinLnBrk="0" hangingPunct="1">
      <a:defRPr sz="1600" kern="1200">
        <a:solidFill>
          <a:schemeClr val="tx1"/>
        </a:solidFill>
        <a:latin typeface="Arial" charset="0"/>
        <a:ea typeface="Arial" charset="0"/>
        <a:cs typeface="Arial" charset="0"/>
      </a:defRPr>
    </a:lvl8pPr>
    <a:lvl9pPr marL="3657600" algn="l" defTabSz="457200" rtl="0" eaLnBrk="1" latinLnBrk="0" hangingPunct="1">
      <a:defRPr sz="16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4984"/>
    <a:srgbClr val="1C1EEA"/>
    <a:srgbClr val="FF6600"/>
    <a:srgbClr val="00FF00"/>
    <a:srgbClr val="EC383F"/>
    <a:srgbClr val="084712"/>
    <a:srgbClr val="052D0B"/>
    <a:srgbClr val="FFFEB1"/>
    <a:srgbClr val="B56C01"/>
    <a:srgbClr val="113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86262" autoAdjust="0"/>
  </p:normalViewPr>
  <p:slideViewPr>
    <p:cSldViewPr>
      <p:cViewPr varScale="1">
        <p:scale>
          <a:sx n="90" d="100"/>
          <a:sy n="90" d="100"/>
        </p:scale>
        <p:origin x="-29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 Id="rId2" Type="http://schemas.openxmlformats.org/officeDocument/2006/relationships/image" Target="../media/image59.emf"/><Relationship Id="rId3"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1" Type="http://schemas.openxmlformats.org/officeDocument/2006/relationships/image" Target="../media/image65.emf"/><Relationship Id="rId2" Type="http://schemas.openxmlformats.org/officeDocument/2006/relationships/image" Target="../media/image6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emf"/><Relationship Id="rId2" Type="http://schemas.openxmlformats.org/officeDocument/2006/relationships/image" Target="../media/image7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362E04C2-59CB-1647-97B0-E7A70F9DF0B5}" type="datetime1">
              <a:rPr lang="en-US"/>
              <a:pPr>
                <a:defRPr/>
              </a:pPr>
              <a:t>6/14/16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2E9F4556-4EB5-CD42-ACD9-3EE8F7089BE1}" type="slidenum">
              <a:rPr lang="en-US"/>
              <a:pPr>
                <a:defRPr/>
              </a:pPr>
              <a:t>‹#›</a:t>
            </a:fld>
            <a:endParaRPr lang="en-US"/>
          </a:p>
        </p:txBody>
      </p:sp>
    </p:spTree>
    <p:extLst>
      <p:ext uri="{BB962C8B-B14F-4D97-AF65-F5344CB8AC3E}">
        <p14:creationId xmlns:p14="http://schemas.microsoft.com/office/powerpoint/2010/main" val="17891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8E4578-0447-B34D-B3C6-CBD08A20DA9B}" type="slidenum">
              <a:rPr lang="en-US"/>
              <a:pPr>
                <a:defRPr/>
              </a:pPr>
              <a:t>‹#›</a:t>
            </a:fld>
            <a:endParaRPr lang="en-US"/>
          </a:p>
        </p:txBody>
      </p:sp>
    </p:spTree>
    <p:extLst>
      <p:ext uri="{BB962C8B-B14F-4D97-AF65-F5344CB8AC3E}">
        <p14:creationId xmlns:p14="http://schemas.microsoft.com/office/powerpoint/2010/main" val="4101805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B673A1E-242E-8548-A240-05773E1D8000}"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3</a:t>
            </a:fld>
            <a:endParaRPr lang="en-US"/>
          </a:p>
        </p:txBody>
      </p:sp>
    </p:spTree>
    <p:extLst>
      <p:ext uri="{BB962C8B-B14F-4D97-AF65-F5344CB8AC3E}">
        <p14:creationId xmlns:p14="http://schemas.microsoft.com/office/powerpoint/2010/main" val="44605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5</a:t>
            </a:fld>
            <a:endParaRPr lang="en-US" dirty="0"/>
          </a:p>
        </p:txBody>
      </p:sp>
    </p:spTree>
    <p:extLst>
      <p:ext uri="{BB962C8B-B14F-4D97-AF65-F5344CB8AC3E}">
        <p14:creationId xmlns:p14="http://schemas.microsoft.com/office/powerpoint/2010/main" val="283941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11</a:t>
            </a:fld>
            <a:endParaRPr lang="en-US"/>
          </a:p>
        </p:txBody>
      </p:sp>
    </p:spTree>
    <p:extLst>
      <p:ext uri="{BB962C8B-B14F-4D97-AF65-F5344CB8AC3E}">
        <p14:creationId xmlns:p14="http://schemas.microsoft.com/office/powerpoint/2010/main" val="221711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24</a:t>
            </a:fld>
            <a:endParaRPr lang="en-US"/>
          </a:p>
        </p:txBody>
      </p:sp>
    </p:spTree>
    <p:extLst>
      <p:ext uri="{BB962C8B-B14F-4D97-AF65-F5344CB8AC3E}">
        <p14:creationId xmlns:p14="http://schemas.microsoft.com/office/powerpoint/2010/main" val="222467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MODIS biased high with elevated variability</a:t>
            </a:r>
          </a:p>
          <a:p>
            <a:r>
              <a:rPr lang="en-US" dirty="0" smtClean="0"/>
              <a:t>upward trend in late mission </a:t>
            </a:r>
            <a:r>
              <a:rPr lang="en-US" dirty="0" err="1" smtClean="0"/>
              <a:t>SeaWiFS</a:t>
            </a:r>
            <a:r>
              <a:rPr lang="en-US" dirty="0" smtClean="0"/>
              <a:t> reflected in MODIS</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37</a:t>
            </a:fld>
            <a:endParaRPr lang="en-US"/>
          </a:p>
        </p:txBody>
      </p:sp>
    </p:spTree>
    <p:extLst>
      <p:ext uri="{BB962C8B-B14F-4D97-AF65-F5344CB8AC3E}">
        <p14:creationId xmlns:p14="http://schemas.microsoft.com/office/powerpoint/2010/main" val="1264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not want to apply </a:t>
            </a:r>
            <a:r>
              <a:rPr lang="en-US" dirty="0" err="1" smtClean="0"/>
              <a:t>brdf</a:t>
            </a:r>
            <a:r>
              <a:rPr lang="en-US" dirty="0" smtClean="0"/>
              <a:t> for IOP retrieval</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44</a:t>
            </a:fld>
            <a:endParaRPr lang="en-US" dirty="0"/>
          </a:p>
        </p:txBody>
      </p:sp>
    </p:spTree>
    <p:extLst>
      <p:ext uri="{BB962C8B-B14F-4D97-AF65-F5344CB8AC3E}">
        <p14:creationId xmlns:p14="http://schemas.microsoft.com/office/powerpoint/2010/main" val="25470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8237BB-4D0D-BC45-8C1D-F818A35E9A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31973D-0AED-B541-99FD-B2D710EBD9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86E6F-8310-464B-BD68-E97E72A7681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4A7C08-BB9B-274F-A80A-A0B33D9BCD1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376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1687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45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5522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2879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025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675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147C31-F332-1049-902C-47AA08111EC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8035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8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5762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41CA8-A480-FF4A-8B69-3C8DFE836D04}" type="datetimeFigureOut">
              <a:rPr lang="en-US" smtClean="0">
                <a:solidFill>
                  <a:prstClr val="black">
                    <a:tint val="75000"/>
                  </a:prstClr>
                </a:solidFill>
                <a:latin typeface="Calibri"/>
              </a:rPr>
              <a:pPr/>
              <a:t>6/14/16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B3F159-BE0A-3847-8CCE-80E686BB7A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41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F6EB7E-315E-E748-B270-13231E94C0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903E82-2B91-2248-941D-B5DF73C0C4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79316D-4929-9640-93C4-B6C2B52215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C8FDDB-5B28-314E-8672-11810456DC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0510D5-3D01-B947-87F4-00949A4D8F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9A85B7-553D-7049-A116-85D53D1560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28FF70-B679-1E4B-A7A3-E68496B86F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6037"/>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808037"/>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4A359D-EB11-814C-8AE4-B5D9DE7725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2800">
          <a:solidFill>
            <a:srgbClr val="0F4984"/>
          </a:solidFill>
          <a:latin typeface="+mj-lt"/>
          <a:ea typeface="+mj-ea"/>
          <a:cs typeface="+mj-cs"/>
        </a:defRPr>
      </a:lvl1pPr>
      <a:lvl2pPr algn="ctr" rtl="0" eaLnBrk="0" fontAlgn="base" hangingPunct="0">
        <a:spcBef>
          <a:spcPct val="0"/>
        </a:spcBef>
        <a:spcAft>
          <a:spcPct val="0"/>
        </a:spcAft>
        <a:defRPr sz="2800">
          <a:solidFill>
            <a:srgbClr val="084712"/>
          </a:solidFill>
          <a:latin typeface="Arial" charset="0"/>
          <a:ea typeface="Arial" charset="0"/>
          <a:cs typeface="Arial" charset="0"/>
        </a:defRPr>
      </a:lvl2pPr>
      <a:lvl3pPr algn="ctr" rtl="0" eaLnBrk="0" fontAlgn="base" hangingPunct="0">
        <a:spcBef>
          <a:spcPct val="0"/>
        </a:spcBef>
        <a:spcAft>
          <a:spcPct val="0"/>
        </a:spcAft>
        <a:defRPr sz="2800">
          <a:solidFill>
            <a:srgbClr val="084712"/>
          </a:solidFill>
          <a:latin typeface="Arial" charset="0"/>
          <a:ea typeface="Arial" charset="0"/>
          <a:cs typeface="Arial" charset="0"/>
        </a:defRPr>
      </a:lvl3pPr>
      <a:lvl4pPr algn="ctr" rtl="0" eaLnBrk="0" fontAlgn="base" hangingPunct="0">
        <a:spcBef>
          <a:spcPct val="0"/>
        </a:spcBef>
        <a:spcAft>
          <a:spcPct val="0"/>
        </a:spcAft>
        <a:defRPr sz="2800">
          <a:solidFill>
            <a:srgbClr val="084712"/>
          </a:solidFill>
          <a:latin typeface="Arial" charset="0"/>
          <a:ea typeface="Arial" charset="0"/>
          <a:cs typeface="Arial" charset="0"/>
        </a:defRPr>
      </a:lvl4pPr>
      <a:lvl5pPr algn="ctr" rtl="0" eaLnBrk="0" fontAlgn="base" hangingPunct="0">
        <a:spcBef>
          <a:spcPct val="0"/>
        </a:spcBef>
        <a:spcAft>
          <a:spcPct val="0"/>
        </a:spcAft>
        <a:defRPr sz="2800">
          <a:solidFill>
            <a:srgbClr val="084712"/>
          </a:solidFill>
          <a:latin typeface="Arial" charset="0"/>
          <a:ea typeface="Arial" charset="0"/>
          <a:cs typeface="Arial" charset="0"/>
        </a:defRPr>
      </a:lvl5pPr>
      <a:lvl6pPr marL="457200" algn="ctr" rtl="0" fontAlgn="base">
        <a:spcBef>
          <a:spcPct val="0"/>
        </a:spcBef>
        <a:spcAft>
          <a:spcPct val="0"/>
        </a:spcAft>
        <a:defRPr sz="2800">
          <a:solidFill>
            <a:srgbClr val="084712"/>
          </a:solidFill>
          <a:latin typeface="Arial" charset="0"/>
          <a:ea typeface="Arial" charset="0"/>
          <a:cs typeface="Arial" charset="0"/>
        </a:defRPr>
      </a:lvl6pPr>
      <a:lvl7pPr marL="914400" algn="ctr" rtl="0" fontAlgn="base">
        <a:spcBef>
          <a:spcPct val="0"/>
        </a:spcBef>
        <a:spcAft>
          <a:spcPct val="0"/>
        </a:spcAft>
        <a:defRPr sz="2800">
          <a:solidFill>
            <a:srgbClr val="084712"/>
          </a:solidFill>
          <a:latin typeface="Arial" charset="0"/>
          <a:ea typeface="Arial" charset="0"/>
          <a:cs typeface="Arial" charset="0"/>
        </a:defRPr>
      </a:lvl7pPr>
      <a:lvl8pPr marL="1371600" algn="ctr" rtl="0" fontAlgn="base">
        <a:spcBef>
          <a:spcPct val="0"/>
        </a:spcBef>
        <a:spcAft>
          <a:spcPct val="0"/>
        </a:spcAft>
        <a:defRPr sz="2800">
          <a:solidFill>
            <a:srgbClr val="084712"/>
          </a:solidFill>
          <a:latin typeface="Arial" charset="0"/>
          <a:ea typeface="Arial" charset="0"/>
          <a:cs typeface="Arial" charset="0"/>
        </a:defRPr>
      </a:lvl8pPr>
      <a:lvl9pPr marL="1828800" algn="ctr" rtl="0" fontAlgn="base">
        <a:spcBef>
          <a:spcPct val="0"/>
        </a:spcBef>
        <a:spcAft>
          <a:spcPct val="0"/>
        </a:spcAft>
        <a:defRPr sz="2800">
          <a:solidFill>
            <a:srgbClr val="08471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2000">
          <a:solidFill>
            <a:srgbClr val="084712"/>
          </a:solidFill>
          <a:latin typeface="+mn-lt"/>
          <a:ea typeface="+mn-ea"/>
          <a:cs typeface="+mn-cs"/>
        </a:defRPr>
      </a:lvl1pPr>
      <a:lvl2pPr marL="742950" indent="-285750" algn="l" rtl="0" eaLnBrk="0" fontAlgn="base" hangingPunct="0">
        <a:spcBef>
          <a:spcPts val="624"/>
        </a:spcBef>
        <a:spcAft>
          <a:spcPct val="0"/>
        </a:spcAft>
        <a:buChar char="–"/>
        <a:defRPr>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400">
          <a:solidFill>
            <a:schemeClr val="tx1"/>
          </a:solidFill>
          <a:latin typeface="+mn-lt"/>
          <a:ea typeface="+mn-ea"/>
          <a:cs typeface="+mn-cs"/>
        </a:defRPr>
      </a:lvl5pPr>
      <a:lvl6pPr marL="2514600" indent="-228600" algn="l" rtl="0" fontAlgn="base">
        <a:spcBef>
          <a:spcPct val="20000"/>
        </a:spcBef>
        <a:spcAft>
          <a:spcPct val="0"/>
        </a:spcAft>
        <a:buChar char="»"/>
        <a:defRPr sz="1400">
          <a:solidFill>
            <a:schemeClr val="tx1"/>
          </a:solidFill>
          <a:latin typeface="+mn-lt"/>
          <a:ea typeface="+mn-ea"/>
          <a:cs typeface="+mn-cs"/>
        </a:defRPr>
      </a:lvl6pPr>
      <a:lvl7pPr marL="2971800" indent="-228600" algn="l" rtl="0" fontAlgn="base">
        <a:spcBef>
          <a:spcPct val="20000"/>
        </a:spcBef>
        <a:spcAft>
          <a:spcPct val="0"/>
        </a:spcAft>
        <a:buChar char="»"/>
        <a:defRPr sz="1400">
          <a:solidFill>
            <a:schemeClr val="tx1"/>
          </a:solidFill>
          <a:latin typeface="+mn-lt"/>
          <a:ea typeface="+mn-ea"/>
          <a:cs typeface="+mn-cs"/>
        </a:defRPr>
      </a:lvl7pPr>
      <a:lvl8pPr marL="3429000" indent="-228600" algn="l" rtl="0" fontAlgn="base">
        <a:spcBef>
          <a:spcPct val="20000"/>
        </a:spcBef>
        <a:spcAft>
          <a:spcPct val="0"/>
        </a:spcAft>
        <a:buChar char="»"/>
        <a:defRPr sz="1400">
          <a:solidFill>
            <a:schemeClr val="tx1"/>
          </a:solidFill>
          <a:latin typeface="+mn-lt"/>
          <a:ea typeface="+mn-ea"/>
          <a:cs typeface="+mn-cs"/>
        </a:defRPr>
      </a:lvl8pPr>
      <a:lvl9pPr marL="3886200" indent="-228600" algn="l" rtl="0" fontAlgn="base">
        <a:spcBef>
          <a:spcPct val="20000"/>
        </a:spcBef>
        <a:spcAft>
          <a:spcPct val="0"/>
        </a:spcAft>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B741CA8-A480-FF4A-8B69-3C8DFE836D04}" type="datetimeFigureOut">
              <a:rPr lang="en-US" smtClean="0">
                <a:solidFill>
                  <a:prstClr val="black">
                    <a:tint val="75000"/>
                  </a:prstClr>
                </a:solidFill>
                <a:latin typeface="Calibri"/>
              </a:rPr>
              <a:pPr defTabSz="457200" fontAlgn="auto">
                <a:spcBef>
                  <a:spcPts val="0"/>
                </a:spcBef>
                <a:spcAft>
                  <a:spcPts val="0"/>
                </a:spcAft>
              </a:pPr>
              <a:t>6/14/16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DB3F159-BE0A-3847-8CCE-80E686BB7A6B}"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04128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8.emf"/><Relationship Id="rId5" Type="http://schemas.openxmlformats.org/officeDocument/2006/relationships/oleObject" Target="../embeddings/oleObject2.bin"/><Relationship Id="rId6" Type="http://schemas.openxmlformats.org/officeDocument/2006/relationships/image" Target="../media/image59.emf"/><Relationship Id="rId7" Type="http://schemas.openxmlformats.org/officeDocument/2006/relationships/oleObject" Target="../embeddings/oleObject3.bin"/><Relationship Id="rId8" Type="http://schemas.openxmlformats.org/officeDocument/2006/relationships/image" Target="../media/image6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61.emf"/><Relationship Id="rId5" Type="http://schemas.openxmlformats.org/officeDocument/2006/relationships/oleObject" Target="../embeddings/oleObject5.bin"/><Relationship Id="rId6" Type="http://schemas.openxmlformats.org/officeDocument/2006/relationships/image" Target="../media/image6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5.emf"/><Relationship Id="rId5" Type="http://schemas.openxmlformats.org/officeDocument/2006/relationships/image" Target="../media/image69.wmf"/><Relationship Id="rId6" Type="http://schemas.openxmlformats.org/officeDocument/2006/relationships/oleObject" Target="../embeddings/oleObject7.bin"/><Relationship Id="rId7" Type="http://schemas.openxmlformats.org/officeDocument/2006/relationships/image" Target="../media/image66.emf"/><Relationship Id="rId8" Type="http://schemas.openxmlformats.org/officeDocument/2006/relationships/oleObject" Target="../embeddings/oleObject8.bin"/><Relationship Id="rId9" Type="http://schemas.openxmlformats.org/officeDocument/2006/relationships/image" Target="../media/image67.emf"/><Relationship Id="rId10" Type="http://schemas.openxmlformats.org/officeDocument/2006/relationships/oleObject" Target="../embeddings/oleObject9.bin"/><Relationship Id="rId11" Type="http://schemas.openxmlformats.org/officeDocument/2006/relationships/image" Target="../media/image68.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70.emf"/><Relationship Id="rId5" Type="http://schemas.openxmlformats.org/officeDocument/2006/relationships/oleObject" Target="../embeddings/oleObject11.bin"/><Relationship Id="rId6" Type="http://schemas.openxmlformats.org/officeDocument/2006/relationships/image" Target="../media/image7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2.bin"/><Relationship Id="rId5" Type="http://schemas.openxmlformats.org/officeDocument/2006/relationships/image" Target="../media/image72.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04800" y="304800"/>
            <a:ext cx="8534400" cy="6172200"/>
          </a:xfrm>
          <a:prstGeom prst="rect">
            <a:avLst/>
          </a:prstGeom>
          <a:noFill/>
          <a:ln w="19050">
            <a:solidFill>
              <a:srgbClr val="084712"/>
            </a:solidFill>
            <a:miter lim="800000"/>
            <a:headEnd/>
            <a:tailEnd/>
          </a:ln>
        </p:spPr>
        <p:txBody>
          <a:bodyPr wrap="none" anchor="ctr">
            <a:prstTxWarp prst="textNoShape">
              <a:avLst/>
            </a:prstTxWarp>
          </a:bodyPr>
          <a:lstStyle/>
          <a:p>
            <a:endParaRPr lang="en-US"/>
          </a:p>
        </p:txBody>
      </p:sp>
      <p:sp>
        <p:nvSpPr>
          <p:cNvPr id="16387" name="Rectangle 4"/>
          <p:cNvSpPr>
            <a:spLocks noChangeArrowheads="1"/>
          </p:cNvSpPr>
          <p:nvPr/>
        </p:nvSpPr>
        <p:spPr bwMode="auto">
          <a:xfrm>
            <a:off x="685800" y="381000"/>
            <a:ext cx="7772400" cy="2057400"/>
          </a:xfrm>
          <a:prstGeom prst="rect">
            <a:avLst/>
          </a:prstGeom>
          <a:noFill/>
          <a:ln w="9525">
            <a:noFill/>
            <a:miter lim="800000"/>
            <a:headEnd/>
            <a:tailEnd/>
          </a:ln>
        </p:spPr>
        <p:txBody>
          <a:bodyPr anchor="ctr">
            <a:prstTxWarp prst="textNoShape">
              <a:avLst/>
            </a:prstTxWarp>
          </a:bodyPr>
          <a:lstStyle/>
          <a:p>
            <a:pPr algn="ctr"/>
            <a:r>
              <a:rPr lang="en-US" sz="3600" dirty="0" smtClean="0">
                <a:solidFill>
                  <a:srgbClr val="0F4984"/>
                </a:solidFill>
              </a:rPr>
              <a:t>Remote Sensing Reflectance and Derived Products: MODIS &amp; VIIRS</a:t>
            </a:r>
          </a:p>
        </p:txBody>
      </p:sp>
      <p:sp>
        <p:nvSpPr>
          <p:cNvPr id="16388" name="Text Box 6"/>
          <p:cNvSpPr txBox="1">
            <a:spLocks noChangeArrowheads="1"/>
          </p:cNvSpPr>
          <p:nvPr/>
        </p:nvSpPr>
        <p:spPr bwMode="auto">
          <a:xfrm>
            <a:off x="4267200" y="5715000"/>
            <a:ext cx="4191000" cy="677108"/>
          </a:xfrm>
          <a:prstGeom prst="rect">
            <a:avLst/>
          </a:prstGeom>
          <a:solidFill>
            <a:schemeClr val="bg1"/>
          </a:solidFill>
          <a:ln w="9525">
            <a:noFill/>
            <a:miter lim="800000"/>
            <a:headEnd/>
            <a:tailEnd/>
          </a:ln>
        </p:spPr>
        <p:txBody>
          <a:bodyPr>
            <a:prstTxWarp prst="textNoShape">
              <a:avLst/>
            </a:prstTxWarp>
            <a:spAutoFit/>
          </a:bodyPr>
          <a:lstStyle/>
          <a:p>
            <a:pPr algn="ctr">
              <a:spcBef>
                <a:spcPct val="50000"/>
              </a:spcBef>
            </a:pPr>
            <a:r>
              <a:rPr lang="en-US" dirty="0" smtClean="0"/>
              <a:t>MODIS/VIIRS </a:t>
            </a:r>
            <a:r>
              <a:rPr lang="en-US" dirty="0"/>
              <a:t>Science Team Meeting</a:t>
            </a:r>
          </a:p>
          <a:p>
            <a:pPr algn="ctr">
              <a:spcBef>
                <a:spcPct val="50000"/>
              </a:spcBef>
            </a:pPr>
            <a:r>
              <a:rPr lang="en-US" sz="1400" dirty="0" smtClean="0"/>
              <a:t>6-10 June 2016, Silver Spring, </a:t>
            </a:r>
            <a:r>
              <a:rPr lang="en-US" sz="1400" dirty="0"/>
              <a:t>MD</a:t>
            </a:r>
          </a:p>
        </p:txBody>
      </p:sp>
      <p:pic>
        <p:nvPicPr>
          <p:cNvPr id="16390" name="Picture 5" descr="seawifs_globe_weta.icon.png"/>
          <p:cNvPicPr>
            <a:picLocks noChangeAspect="1"/>
          </p:cNvPicPr>
          <p:nvPr/>
        </p:nvPicPr>
        <p:blipFill>
          <a:blip r:embed="rId3"/>
          <a:srcRect/>
          <a:stretch>
            <a:fillRect/>
          </a:stretch>
        </p:blipFill>
        <p:spPr bwMode="auto">
          <a:xfrm>
            <a:off x="304800" y="3352800"/>
            <a:ext cx="3530600" cy="3124200"/>
          </a:xfrm>
          <a:prstGeom prst="rect">
            <a:avLst/>
          </a:prstGeom>
          <a:noFill/>
          <a:ln w="9525">
            <a:noFill/>
            <a:miter lim="800000"/>
            <a:headEnd/>
            <a:tailEnd/>
          </a:ln>
        </p:spPr>
      </p:pic>
      <p:sp>
        <p:nvSpPr>
          <p:cNvPr id="2" name="TextBox 1"/>
          <p:cNvSpPr txBox="1"/>
          <p:nvPr/>
        </p:nvSpPr>
        <p:spPr>
          <a:xfrm>
            <a:off x="3361933" y="2624316"/>
            <a:ext cx="5096267" cy="1261884"/>
          </a:xfrm>
          <a:prstGeom prst="rect">
            <a:avLst/>
          </a:prstGeom>
          <a:noFill/>
        </p:spPr>
        <p:txBody>
          <a:bodyPr wrap="none" rtlCol="0">
            <a:spAutoFit/>
          </a:bodyPr>
          <a:lstStyle/>
          <a:p>
            <a:pPr algn="ctr"/>
            <a:r>
              <a:rPr lang="en-US" sz="2800" dirty="0" smtClean="0"/>
              <a:t>Bryan Franz</a:t>
            </a:r>
          </a:p>
          <a:p>
            <a:pPr algn="ctr"/>
            <a:r>
              <a:rPr lang="en-US" sz="2400" dirty="0" smtClean="0"/>
              <a:t>Ocean Ecology Laboratory</a:t>
            </a:r>
          </a:p>
          <a:p>
            <a:pPr algn="ctr"/>
            <a:r>
              <a:rPr lang="en-US" sz="2400" dirty="0" smtClean="0"/>
              <a:t>NASA Goddard Space Flight Center</a:t>
            </a:r>
            <a:endParaRPr lang="en-US" sz="2400" dirty="0"/>
          </a:p>
        </p:txBody>
      </p:sp>
    </p:spTree>
    <p:extLst>
      <p:ext uri="{BB962C8B-B14F-4D97-AF65-F5344CB8AC3E}">
        <p14:creationId xmlns:p14="http://schemas.microsoft.com/office/powerpoint/2010/main" val="3928196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2014.0m_ar2014.0m_deep_rrs_comp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295400"/>
            <a:ext cx="7315200" cy="5486400"/>
          </a:xfrm>
          <a:prstGeom prst="rect">
            <a:avLst/>
          </a:prstGeom>
        </p:spPr>
      </p:pic>
      <p:sp>
        <p:nvSpPr>
          <p:cNvPr id="96257" name="Title 1"/>
          <p:cNvSpPr>
            <a:spLocks noGrp="1"/>
          </p:cNvSpPr>
          <p:nvPr>
            <p:ph type="title"/>
          </p:nvPr>
        </p:nvSpPr>
        <p:spPr>
          <a:xfrm>
            <a:off x="152400" y="46037"/>
            <a:ext cx="8839200" cy="1096963"/>
          </a:xfrm>
        </p:spPr>
        <p:txBody>
          <a:bodyPr/>
          <a:lstStyle/>
          <a:p>
            <a:r>
              <a:rPr lang="en-US" dirty="0" smtClean="0">
                <a:solidFill>
                  <a:srgbClr val="104A84"/>
                </a:solidFill>
                <a:latin typeface="Arial" charset="0"/>
                <a:cs typeface="Arial" charset="0"/>
              </a:rPr>
              <a:t>MODIST &amp; MODISA </a:t>
            </a:r>
            <a:r>
              <a:rPr lang="en-US" dirty="0" err="1" smtClean="0">
                <a:solidFill>
                  <a:srgbClr val="104A84"/>
                </a:solidFill>
                <a:latin typeface="Arial" charset="0"/>
                <a:cs typeface="Arial" charset="0"/>
              </a:rPr>
              <a:t>Rrs</a:t>
            </a:r>
            <a:r>
              <a:rPr lang="en-US" dirty="0">
                <a:solidFill>
                  <a:srgbClr val="104A84"/>
                </a:solidFill>
                <a:latin typeface="Arial" charset="0"/>
                <a:cs typeface="Arial" charset="0"/>
              </a:rPr>
              <a:t>(</a:t>
            </a:r>
            <a:r>
              <a:rPr lang="en-US" dirty="0">
                <a:solidFill>
                  <a:srgbClr val="104A84"/>
                </a:solidFill>
                <a:latin typeface="Symbol" charset="0"/>
                <a:cs typeface="Symbol" charset="0"/>
              </a:rPr>
              <a:t>l</a:t>
            </a:r>
            <a:r>
              <a:rPr lang="en-US" dirty="0">
                <a:solidFill>
                  <a:srgbClr val="104A84"/>
                </a:solidFill>
                <a:latin typeface="Arial" charset="0"/>
                <a:cs typeface="Arial" charset="0"/>
              </a:rPr>
              <a:t>) </a:t>
            </a:r>
            <a:r>
              <a:rPr lang="en-US" dirty="0" smtClean="0">
                <a:solidFill>
                  <a:srgbClr val="104A84"/>
                </a:solidFill>
                <a:latin typeface="Arial" charset="0"/>
                <a:cs typeface="Arial" charset="0"/>
              </a:rPr>
              <a:t>Deep-</a:t>
            </a:r>
            <a:r>
              <a:rPr lang="en-US" dirty="0">
                <a:solidFill>
                  <a:srgbClr val="104A84"/>
                </a:solidFill>
                <a:latin typeface="Arial" charset="0"/>
                <a:cs typeface="Arial" charset="0"/>
              </a:rPr>
              <a:t>Water Time-</a:t>
            </a:r>
            <a:r>
              <a:rPr lang="en-US" dirty="0" smtClean="0">
                <a:solidFill>
                  <a:srgbClr val="104A84"/>
                </a:solidFill>
                <a:latin typeface="Arial" charset="0"/>
                <a:cs typeface="Arial" charset="0"/>
              </a:rPr>
              <a:t>Series</a:t>
            </a:r>
            <a:br>
              <a:rPr lang="en-US" dirty="0" smtClean="0">
                <a:solidFill>
                  <a:srgbClr val="104A84"/>
                </a:solidFill>
                <a:latin typeface="Arial" charset="0"/>
                <a:cs typeface="Arial" charset="0"/>
              </a:rPr>
            </a:br>
            <a:r>
              <a:rPr lang="en-US" sz="2400" dirty="0" smtClean="0">
                <a:solidFill>
                  <a:schemeClr val="tx1"/>
                </a:solidFill>
                <a:latin typeface="Arial" charset="0"/>
                <a:cs typeface="Arial" charset="0"/>
              </a:rPr>
              <a:t>showing “mostly” good agreement </a:t>
            </a:r>
            <a:endParaRPr lang="en-US" sz="2400" dirty="0">
              <a:solidFill>
                <a:schemeClr val="tx1"/>
              </a:solidFill>
              <a:latin typeface="Arial" charset="0"/>
              <a:cs typeface="Arial" charset="0"/>
            </a:endParaRPr>
          </a:p>
        </p:txBody>
      </p:sp>
      <p:sp>
        <p:nvSpPr>
          <p:cNvPr id="96261" name="TextBox 10"/>
          <p:cNvSpPr txBox="1">
            <a:spLocks noChangeArrowheads="1"/>
          </p:cNvSpPr>
          <p:nvPr/>
        </p:nvSpPr>
        <p:spPr bwMode="auto">
          <a:xfrm>
            <a:off x="1825625" y="23622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412</a:t>
            </a:r>
          </a:p>
        </p:txBody>
      </p:sp>
      <p:sp>
        <p:nvSpPr>
          <p:cNvPr id="96262" name="TextBox 11"/>
          <p:cNvSpPr txBox="1">
            <a:spLocks noChangeArrowheads="1"/>
          </p:cNvSpPr>
          <p:nvPr/>
        </p:nvSpPr>
        <p:spPr bwMode="auto">
          <a:xfrm>
            <a:off x="1831975" y="32131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443</a:t>
            </a:r>
          </a:p>
        </p:txBody>
      </p:sp>
      <p:sp>
        <p:nvSpPr>
          <p:cNvPr id="14" name="Rectangle 13"/>
          <p:cNvSpPr/>
          <p:nvPr/>
        </p:nvSpPr>
        <p:spPr>
          <a:xfrm>
            <a:off x="15478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5" name="TextBox 15"/>
          <p:cNvSpPr txBox="1">
            <a:spLocks noChangeArrowheads="1"/>
          </p:cNvSpPr>
          <p:nvPr/>
        </p:nvSpPr>
        <p:spPr bwMode="auto">
          <a:xfrm>
            <a:off x="1676400" y="1676400"/>
            <a:ext cx="134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2400" dirty="0" smtClean="0">
                <a:solidFill>
                  <a:srgbClr val="000000"/>
                </a:solidFill>
              </a:rPr>
              <a:t>R2014.0</a:t>
            </a:r>
            <a:endParaRPr lang="en-US" sz="2400" dirty="0">
              <a:solidFill>
                <a:srgbClr val="000000"/>
              </a:solidFil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10</a:t>
            </a:fld>
            <a:endParaRPr lang="en-US" sz="1400">
              <a:solidFill>
                <a:srgbClr val="000000"/>
              </a:solidFill>
            </a:endParaRPr>
          </a:p>
        </p:txBody>
      </p:sp>
      <p:sp>
        <p:nvSpPr>
          <p:cNvPr id="20" name="TextBox 11"/>
          <p:cNvSpPr txBox="1">
            <a:spLocks noChangeArrowheads="1"/>
          </p:cNvSpPr>
          <p:nvPr/>
        </p:nvSpPr>
        <p:spPr bwMode="auto">
          <a:xfrm>
            <a:off x="1828800" y="3810000"/>
            <a:ext cx="56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488</a:t>
            </a:r>
            <a:endParaRPr lang="en-US" sz="1800" dirty="0">
              <a:solidFill>
                <a:srgbClr val="000000"/>
              </a:solidFill>
            </a:endParaRPr>
          </a:p>
        </p:txBody>
      </p:sp>
      <p:sp>
        <p:nvSpPr>
          <p:cNvPr id="21" name="TextBox 11"/>
          <p:cNvSpPr txBox="1">
            <a:spLocks noChangeArrowheads="1"/>
          </p:cNvSpPr>
          <p:nvPr/>
        </p:nvSpPr>
        <p:spPr bwMode="auto">
          <a:xfrm>
            <a:off x="1828800" y="4648200"/>
            <a:ext cx="56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531</a:t>
            </a:r>
            <a:endParaRPr lang="en-US" sz="1800" dirty="0">
              <a:solidFill>
                <a:srgbClr val="000000"/>
              </a:solidFill>
            </a:endParaRPr>
          </a:p>
        </p:txBody>
      </p:sp>
      <p:sp>
        <p:nvSpPr>
          <p:cNvPr id="2" name="TextBox 1"/>
          <p:cNvSpPr txBox="1"/>
          <p:nvPr/>
        </p:nvSpPr>
        <p:spPr>
          <a:xfrm>
            <a:off x="5285607" y="1676400"/>
            <a:ext cx="2334393" cy="584776"/>
          </a:xfrm>
          <a:prstGeom prst="rect">
            <a:avLst/>
          </a:prstGeom>
          <a:noFill/>
        </p:spPr>
        <p:txBody>
          <a:bodyPr wrap="none" rtlCol="0">
            <a:spAutoFit/>
          </a:bodyPr>
          <a:lstStyle/>
          <a:p>
            <a:r>
              <a:rPr lang="en-US" dirty="0" smtClean="0"/>
              <a:t>MODISA	= solid line</a:t>
            </a:r>
          </a:p>
          <a:p>
            <a:r>
              <a:rPr lang="en-US" dirty="0" smtClean="0"/>
              <a:t>MODIST	= dashed line</a:t>
            </a:r>
            <a:endParaRPr lang="en-US" dirty="0"/>
          </a:p>
        </p:txBody>
      </p:sp>
      <p:sp>
        <p:nvSpPr>
          <p:cNvPr id="16" name="TextBox 15"/>
          <p:cNvSpPr txBox="1"/>
          <p:nvPr/>
        </p:nvSpPr>
        <p:spPr>
          <a:xfrm>
            <a:off x="8002949" y="2819400"/>
            <a:ext cx="683851" cy="400110"/>
          </a:xfrm>
          <a:prstGeom prst="rect">
            <a:avLst/>
          </a:prstGeom>
          <a:noFill/>
        </p:spPr>
        <p:txBody>
          <a:bodyPr wrap="none" rtlCol="0">
            <a:spAutoFit/>
          </a:bodyPr>
          <a:lstStyle/>
          <a:p>
            <a:r>
              <a:rPr lang="en-US" sz="2000" dirty="0" smtClean="0"/>
              <a:t>0.99</a:t>
            </a:r>
            <a:endParaRPr lang="en-US" sz="2000" dirty="0"/>
          </a:p>
        </p:txBody>
      </p:sp>
      <p:sp>
        <p:nvSpPr>
          <p:cNvPr id="17" name="TextBox 16"/>
          <p:cNvSpPr txBox="1"/>
          <p:nvPr/>
        </p:nvSpPr>
        <p:spPr>
          <a:xfrm>
            <a:off x="8024706" y="3257490"/>
            <a:ext cx="683851" cy="400110"/>
          </a:xfrm>
          <a:prstGeom prst="rect">
            <a:avLst/>
          </a:prstGeom>
          <a:noFill/>
        </p:spPr>
        <p:txBody>
          <a:bodyPr wrap="none" rtlCol="0">
            <a:spAutoFit/>
          </a:bodyPr>
          <a:lstStyle/>
          <a:p>
            <a:r>
              <a:rPr lang="en-US" sz="2000" dirty="0" smtClean="0"/>
              <a:t>0.99</a:t>
            </a:r>
            <a:endParaRPr lang="en-US" sz="2000" dirty="0"/>
          </a:p>
        </p:txBody>
      </p:sp>
      <p:sp>
        <p:nvSpPr>
          <p:cNvPr id="18" name="TextBox 17"/>
          <p:cNvSpPr txBox="1"/>
          <p:nvPr/>
        </p:nvSpPr>
        <p:spPr>
          <a:xfrm>
            <a:off x="7992521" y="3867090"/>
            <a:ext cx="683851" cy="400110"/>
          </a:xfrm>
          <a:prstGeom prst="rect">
            <a:avLst/>
          </a:prstGeom>
          <a:noFill/>
        </p:spPr>
        <p:txBody>
          <a:bodyPr wrap="none" rtlCol="0">
            <a:spAutoFit/>
          </a:bodyPr>
          <a:lstStyle/>
          <a:p>
            <a:r>
              <a:rPr lang="en-US" sz="2000" dirty="0" smtClean="0"/>
              <a:t>0.99</a:t>
            </a:r>
            <a:endParaRPr lang="en-US" sz="2000" dirty="0"/>
          </a:p>
        </p:txBody>
      </p:sp>
      <p:sp>
        <p:nvSpPr>
          <p:cNvPr id="19" name="TextBox 18"/>
          <p:cNvSpPr txBox="1"/>
          <p:nvPr/>
        </p:nvSpPr>
        <p:spPr>
          <a:xfrm>
            <a:off x="7931970" y="2057400"/>
            <a:ext cx="826243" cy="707886"/>
          </a:xfrm>
          <a:prstGeom prst="rect">
            <a:avLst/>
          </a:prstGeom>
          <a:noFill/>
        </p:spPr>
        <p:txBody>
          <a:bodyPr wrap="none" rtlCol="0">
            <a:spAutoFit/>
          </a:bodyPr>
          <a:lstStyle/>
          <a:p>
            <a:r>
              <a:rPr lang="en-US" sz="2000" dirty="0" smtClean="0">
                <a:solidFill>
                  <a:srgbClr val="0F4984"/>
                </a:solidFill>
              </a:rPr>
              <a:t>Mean</a:t>
            </a:r>
          </a:p>
          <a:p>
            <a:r>
              <a:rPr lang="en-US" sz="2000" dirty="0" smtClean="0">
                <a:solidFill>
                  <a:srgbClr val="0F4984"/>
                </a:solidFill>
              </a:rPr>
              <a:t>Ratio</a:t>
            </a:r>
            <a:endParaRPr lang="en-US" sz="2000" dirty="0">
              <a:solidFill>
                <a:srgbClr val="0F4984"/>
              </a:solidFill>
            </a:endParaRPr>
          </a:p>
        </p:txBody>
      </p:sp>
    </p:spTree>
    <p:extLst>
      <p:ext uri="{BB962C8B-B14F-4D97-AF65-F5344CB8AC3E}">
        <p14:creationId xmlns:p14="http://schemas.microsoft.com/office/powerpoint/2010/main" val="37126857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r2014.0m_ar2014.0m_deep_rrs_com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295400"/>
            <a:ext cx="7315200" cy="5486400"/>
          </a:xfrm>
          <a:prstGeom prst="rect">
            <a:avLst/>
          </a:prstGeom>
        </p:spPr>
      </p:pic>
      <p:sp>
        <p:nvSpPr>
          <p:cNvPr id="96257" name="Title 1"/>
          <p:cNvSpPr>
            <a:spLocks noGrp="1"/>
          </p:cNvSpPr>
          <p:nvPr>
            <p:ph type="title"/>
          </p:nvPr>
        </p:nvSpPr>
        <p:spPr>
          <a:xfrm>
            <a:off x="457200" y="46037"/>
            <a:ext cx="8229600" cy="1096963"/>
          </a:xfrm>
        </p:spPr>
        <p:txBody>
          <a:bodyPr/>
          <a:lstStyle/>
          <a:p>
            <a:r>
              <a:rPr lang="en-US" dirty="0">
                <a:solidFill>
                  <a:srgbClr val="104A84"/>
                </a:solidFill>
                <a:latin typeface="Arial" charset="0"/>
                <a:cs typeface="Arial" charset="0"/>
              </a:rPr>
              <a:t>MODISA </a:t>
            </a:r>
            <a:r>
              <a:rPr lang="en-US" dirty="0" smtClean="0">
                <a:solidFill>
                  <a:srgbClr val="104A84"/>
                </a:solidFill>
                <a:latin typeface="Arial" charset="0"/>
                <a:cs typeface="Arial" charset="0"/>
              </a:rPr>
              <a:t>&amp; VIIRS </a:t>
            </a:r>
            <a:r>
              <a:rPr lang="en-US" dirty="0" err="1" smtClean="0">
                <a:solidFill>
                  <a:srgbClr val="104A84"/>
                </a:solidFill>
                <a:latin typeface="Arial" charset="0"/>
                <a:cs typeface="Arial" charset="0"/>
              </a:rPr>
              <a:t>Rrs</a:t>
            </a:r>
            <a:r>
              <a:rPr lang="en-US" dirty="0">
                <a:solidFill>
                  <a:srgbClr val="104A84"/>
                </a:solidFill>
                <a:latin typeface="Arial" charset="0"/>
                <a:cs typeface="Arial" charset="0"/>
              </a:rPr>
              <a:t>(</a:t>
            </a:r>
            <a:r>
              <a:rPr lang="en-US" dirty="0">
                <a:solidFill>
                  <a:srgbClr val="104A84"/>
                </a:solidFill>
                <a:latin typeface="Symbol" charset="0"/>
                <a:cs typeface="Symbol" charset="0"/>
              </a:rPr>
              <a:t>l</a:t>
            </a:r>
            <a:r>
              <a:rPr lang="en-US" dirty="0">
                <a:solidFill>
                  <a:srgbClr val="104A84"/>
                </a:solidFill>
                <a:latin typeface="Arial" charset="0"/>
                <a:cs typeface="Arial" charset="0"/>
              </a:rPr>
              <a:t>) Deep-Water Time-</a:t>
            </a:r>
            <a:r>
              <a:rPr lang="en-US" dirty="0" smtClean="0">
                <a:solidFill>
                  <a:srgbClr val="104A84"/>
                </a:solidFill>
                <a:latin typeface="Arial" charset="0"/>
                <a:cs typeface="Arial" charset="0"/>
              </a:rPr>
              <a:t>Series</a:t>
            </a:r>
            <a:br>
              <a:rPr lang="en-US" dirty="0" smtClean="0">
                <a:solidFill>
                  <a:srgbClr val="104A84"/>
                </a:solidFill>
                <a:latin typeface="Arial" charset="0"/>
                <a:cs typeface="Arial" charset="0"/>
              </a:rPr>
            </a:br>
            <a:r>
              <a:rPr lang="en-US" sz="2400" dirty="0" smtClean="0">
                <a:solidFill>
                  <a:schemeClr val="tx1"/>
                </a:solidFill>
                <a:latin typeface="Arial" charset="0"/>
                <a:cs typeface="Arial" charset="0"/>
              </a:rPr>
              <a:t>showing </a:t>
            </a:r>
            <a:r>
              <a:rPr lang="en-US" sz="2400" dirty="0">
                <a:solidFill>
                  <a:schemeClr val="tx1"/>
                </a:solidFill>
                <a:latin typeface="Arial" charset="0"/>
                <a:cs typeface="Arial" charset="0"/>
              </a:rPr>
              <a:t>“mostly” </a:t>
            </a:r>
            <a:r>
              <a:rPr lang="en-US" sz="2400" dirty="0" smtClean="0">
                <a:solidFill>
                  <a:schemeClr val="tx1"/>
                </a:solidFill>
                <a:latin typeface="Arial" charset="0"/>
                <a:cs typeface="Arial" charset="0"/>
              </a:rPr>
              <a:t>good agreement </a:t>
            </a:r>
            <a:endParaRPr lang="en-US" sz="2400" dirty="0">
              <a:solidFill>
                <a:schemeClr val="tx1"/>
              </a:solidFill>
              <a:latin typeface="Arial" charset="0"/>
              <a:cs typeface="Arial" charset="0"/>
            </a:endParaRPr>
          </a:p>
        </p:txBody>
      </p:sp>
      <p:sp>
        <p:nvSpPr>
          <p:cNvPr id="96261" name="TextBox 10"/>
          <p:cNvSpPr txBox="1">
            <a:spLocks noChangeArrowheads="1"/>
          </p:cNvSpPr>
          <p:nvPr/>
        </p:nvSpPr>
        <p:spPr bwMode="auto">
          <a:xfrm>
            <a:off x="1825625" y="2514600"/>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410-412</a:t>
            </a:r>
            <a:endParaRPr lang="en-US" sz="1800" dirty="0">
              <a:solidFill>
                <a:srgbClr val="000000"/>
              </a:solidFill>
            </a:endParaRPr>
          </a:p>
        </p:txBody>
      </p:sp>
      <p:sp>
        <p:nvSpPr>
          <p:cNvPr id="96262" name="TextBox 11"/>
          <p:cNvSpPr txBox="1">
            <a:spLocks noChangeArrowheads="1"/>
          </p:cNvSpPr>
          <p:nvPr/>
        </p:nvSpPr>
        <p:spPr bwMode="auto">
          <a:xfrm>
            <a:off x="1831975" y="3103562"/>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443</a:t>
            </a:r>
          </a:p>
        </p:txBody>
      </p:sp>
      <p:sp>
        <p:nvSpPr>
          <p:cNvPr id="14" name="Rectangle 13"/>
          <p:cNvSpPr/>
          <p:nvPr/>
        </p:nvSpPr>
        <p:spPr>
          <a:xfrm>
            <a:off x="16240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5" name="TextBox 15"/>
          <p:cNvSpPr txBox="1">
            <a:spLocks noChangeArrowheads="1"/>
          </p:cNvSpPr>
          <p:nvPr/>
        </p:nvSpPr>
        <p:spPr bwMode="auto">
          <a:xfrm>
            <a:off x="1676400" y="1676400"/>
            <a:ext cx="134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2400" dirty="0" smtClean="0">
                <a:solidFill>
                  <a:srgbClr val="000000"/>
                </a:solidFill>
              </a:rPr>
              <a:t>R2014.0</a:t>
            </a:r>
            <a:endParaRPr lang="en-US" sz="2400" dirty="0">
              <a:solidFill>
                <a:srgbClr val="000000"/>
              </a:solidFil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11</a:t>
            </a:fld>
            <a:endParaRPr lang="en-US" sz="1400" dirty="0">
              <a:solidFill>
                <a:srgbClr val="000000"/>
              </a:solidFill>
            </a:endParaRPr>
          </a:p>
        </p:txBody>
      </p:sp>
      <p:sp>
        <p:nvSpPr>
          <p:cNvPr id="20" name="TextBox 11"/>
          <p:cNvSpPr txBox="1">
            <a:spLocks noChangeArrowheads="1"/>
          </p:cNvSpPr>
          <p:nvPr/>
        </p:nvSpPr>
        <p:spPr bwMode="auto">
          <a:xfrm>
            <a:off x="1828800" y="3746500"/>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486-488</a:t>
            </a:r>
            <a:endParaRPr lang="en-US" sz="1800" dirty="0">
              <a:solidFill>
                <a:srgbClr val="000000"/>
              </a:solidFill>
            </a:endParaRPr>
          </a:p>
        </p:txBody>
      </p:sp>
      <p:sp>
        <p:nvSpPr>
          <p:cNvPr id="21" name="TextBox 11"/>
          <p:cNvSpPr txBox="1">
            <a:spLocks noChangeArrowheads="1"/>
          </p:cNvSpPr>
          <p:nvPr/>
        </p:nvSpPr>
        <p:spPr bwMode="auto">
          <a:xfrm>
            <a:off x="1828800" y="4812268"/>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547-551</a:t>
            </a:r>
            <a:endParaRPr lang="en-US" sz="1800" dirty="0">
              <a:solidFill>
                <a:srgbClr val="000000"/>
              </a:solidFill>
            </a:endParaRPr>
          </a:p>
        </p:txBody>
      </p:sp>
      <p:sp>
        <p:nvSpPr>
          <p:cNvPr id="3" name="TextBox 2"/>
          <p:cNvSpPr txBox="1"/>
          <p:nvPr/>
        </p:nvSpPr>
        <p:spPr>
          <a:xfrm>
            <a:off x="7992521" y="2819400"/>
            <a:ext cx="683851" cy="400110"/>
          </a:xfrm>
          <a:prstGeom prst="rect">
            <a:avLst/>
          </a:prstGeom>
          <a:noFill/>
        </p:spPr>
        <p:txBody>
          <a:bodyPr wrap="none" rtlCol="0">
            <a:spAutoFit/>
          </a:bodyPr>
          <a:lstStyle/>
          <a:p>
            <a:r>
              <a:rPr lang="en-US" sz="2000" dirty="0" smtClean="0"/>
              <a:t>1.04</a:t>
            </a:r>
            <a:endParaRPr lang="en-US" sz="2000" dirty="0"/>
          </a:p>
        </p:txBody>
      </p:sp>
      <p:sp>
        <p:nvSpPr>
          <p:cNvPr id="29" name="TextBox 28"/>
          <p:cNvSpPr txBox="1"/>
          <p:nvPr/>
        </p:nvSpPr>
        <p:spPr>
          <a:xfrm>
            <a:off x="8024706" y="3257490"/>
            <a:ext cx="683851" cy="400110"/>
          </a:xfrm>
          <a:prstGeom prst="rect">
            <a:avLst/>
          </a:prstGeom>
          <a:noFill/>
        </p:spPr>
        <p:txBody>
          <a:bodyPr wrap="none" rtlCol="0">
            <a:spAutoFit/>
          </a:bodyPr>
          <a:lstStyle/>
          <a:p>
            <a:r>
              <a:rPr lang="en-US" sz="2000" dirty="0" smtClean="0"/>
              <a:t>0.99</a:t>
            </a:r>
            <a:endParaRPr lang="en-US" sz="2000" dirty="0"/>
          </a:p>
        </p:txBody>
      </p:sp>
      <p:sp>
        <p:nvSpPr>
          <p:cNvPr id="30" name="TextBox 29"/>
          <p:cNvSpPr txBox="1"/>
          <p:nvPr/>
        </p:nvSpPr>
        <p:spPr>
          <a:xfrm>
            <a:off x="7992521" y="3867090"/>
            <a:ext cx="683851" cy="400110"/>
          </a:xfrm>
          <a:prstGeom prst="rect">
            <a:avLst/>
          </a:prstGeom>
          <a:noFill/>
        </p:spPr>
        <p:txBody>
          <a:bodyPr wrap="none" rtlCol="0">
            <a:spAutoFit/>
          </a:bodyPr>
          <a:lstStyle/>
          <a:p>
            <a:r>
              <a:rPr lang="en-US" sz="2000" dirty="0" smtClean="0"/>
              <a:t>1.02</a:t>
            </a:r>
            <a:endParaRPr lang="en-US" sz="2000" dirty="0"/>
          </a:p>
        </p:txBody>
      </p:sp>
      <p:sp>
        <p:nvSpPr>
          <p:cNvPr id="31" name="TextBox 30"/>
          <p:cNvSpPr txBox="1"/>
          <p:nvPr/>
        </p:nvSpPr>
        <p:spPr>
          <a:xfrm>
            <a:off x="7931970" y="2057400"/>
            <a:ext cx="826243" cy="707886"/>
          </a:xfrm>
          <a:prstGeom prst="rect">
            <a:avLst/>
          </a:prstGeom>
          <a:noFill/>
        </p:spPr>
        <p:txBody>
          <a:bodyPr wrap="none" rtlCol="0">
            <a:spAutoFit/>
          </a:bodyPr>
          <a:lstStyle/>
          <a:p>
            <a:r>
              <a:rPr lang="en-US" sz="2000" dirty="0" smtClean="0">
                <a:solidFill>
                  <a:srgbClr val="0F4984"/>
                </a:solidFill>
              </a:rPr>
              <a:t>Mean</a:t>
            </a:r>
          </a:p>
          <a:p>
            <a:r>
              <a:rPr lang="en-US" sz="2000" dirty="0" smtClean="0">
                <a:solidFill>
                  <a:srgbClr val="0F4984"/>
                </a:solidFill>
              </a:rPr>
              <a:t>Ratio</a:t>
            </a:r>
            <a:endParaRPr lang="en-US" sz="2000" dirty="0">
              <a:solidFill>
                <a:srgbClr val="0F4984"/>
              </a:solidFill>
            </a:endParaRPr>
          </a:p>
        </p:txBody>
      </p:sp>
      <p:sp>
        <p:nvSpPr>
          <p:cNvPr id="16" name="TextBox 15"/>
          <p:cNvSpPr txBox="1"/>
          <p:nvPr/>
        </p:nvSpPr>
        <p:spPr>
          <a:xfrm>
            <a:off x="5105400" y="1828800"/>
            <a:ext cx="2334393" cy="584776"/>
          </a:xfrm>
          <a:prstGeom prst="rect">
            <a:avLst/>
          </a:prstGeom>
          <a:noFill/>
        </p:spPr>
        <p:txBody>
          <a:bodyPr wrap="none" rtlCol="0">
            <a:spAutoFit/>
          </a:bodyPr>
          <a:lstStyle/>
          <a:p>
            <a:r>
              <a:rPr lang="en-US" dirty="0" smtClean="0"/>
              <a:t>MODISA	= solid line</a:t>
            </a:r>
          </a:p>
          <a:p>
            <a:r>
              <a:rPr lang="en-US" dirty="0" smtClean="0"/>
              <a:t>VIIRSN	= dashed line</a:t>
            </a:r>
            <a:endParaRPr lang="en-US" dirty="0"/>
          </a:p>
        </p:txBody>
      </p:sp>
      <p:grpSp>
        <p:nvGrpSpPr>
          <p:cNvPr id="18" name="Group 17"/>
          <p:cNvGrpSpPr/>
          <p:nvPr/>
        </p:nvGrpSpPr>
        <p:grpSpPr>
          <a:xfrm>
            <a:off x="3074734" y="2511623"/>
            <a:ext cx="4697664" cy="307777"/>
            <a:chOff x="3123999" y="5339492"/>
            <a:chExt cx="2500370" cy="422664"/>
          </a:xfrm>
        </p:grpSpPr>
        <p:cxnSp>
          <p:nvCxnSpPr>
            <p:cNvPr id="19" name="Straight Arrow Connector 18"/>
            <p:cNvCxnSpPr/>
            <p:nvPr/>
          </p:nvCxnSpPr>
          <p:spPr>
            <a:xfrm>
              <a:off x="3124200" y="5562600"/>
              <a:ext cx="2500169" cy="0"/>
            </a:xfrm>
            <a:prstGeom prst="straightConnector1">
              <a:avLst/>
            </a:prstGeom>
            <a:ln w="31750" cap="rnd">
              <a:solidFill>
                <a:srgbClr val="EC383F"/>
              </a:solidFill>
              <a:headEnd type="diamond"/>
              <a:tailEnd type="arrow" w="lg" len="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384316" y="5339492"/>
              <a:ext cx="1672240" cy="422664"/>
            </a:xfrm>
            <a:prstGeom prst="rect">
              <a:avLst/>
            </a:prstGeom>
            <a:solidFill>
              <a:srgbClr val="FFFFFF"/>
            </a:solidFill>
          </p:spPr>
          <p:txBody>
            <a:bodyPr wrap="square" rtlCol="0">
              <a:spAutoFit/>
            </a:bodyPr>
            <a:lstStyle/>
            <a:p>
              <a:pPr algn="ctr"/>
              <a:r>
                <a:rPr lang="en-US" sz="1400" dirty="0" smtClean="0">
                  <a:solidFill>
                    <a:srgbClr val="052D0B"/>
                  </a:solidFill>
                </a:rPr>
                <a:t>suspect decline in MODISA </a:t>
              </a:r>
              <a:r>
                <a:rPr lang="en-US" sz="1400" dirty="0" err="1" smtClean="0">
                  <a:solidFill>
                    <a:srgbClr val="052D0B"/>
                  </a:solidFill>
                </a:rPr>
                <a:t>Rrs</a:t>
              </a:r>
              <a:r>
                <a:rPr lang="en-US" sz="1400" dirty="0" smtClean="0">
                  <a:solidFill>
                    <a:srgbClr val="052D0B"/>
                  </a:solidFill>
                </a:rPr>
                <a:t>(412)</a:t>
              </a:r>
              <a:endParaRPr lang="en-US" sz="1400" dirty="0"/>
            </a:p>
          </p:txBody>
        </p:sp>
        <p:cxnSp>
          <p:nvCxnSpPr>
            <p:cNvPr id="23" name="Straight Connector 22"/>
            <p:cNvCxnSpPr/>
            <p:nvPr/>
          </p:nvCxnSpPr>
          <p:spPr>
            <a:xfrm>
              <a:off x="3123999" y="5410199"/>
              <a:ext cx="0" cy="304799"/>
            </a:xfrm>
            <a:prstGeom prst="line">
              <a:avLst/>
            </a:prstGeom>
            <a:ln>
              <a:solidFill>
                <a:srgbClr val="EC383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7581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r2014.0m_ar2014.0m_deep_chl_comp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1295400"/>
            <a:ext cx="7315200" cy="5486400"/>
          </a:xfrm>
          <a:prstGeom prst="rect">
            <a:avLst/>
          </a:prstGeom>
        </p:spPr>
      </p:pic>
      <p:sp>
        <p:nvSpPr>
          <p:cNvPr id="96257" name="Title 1"/>
          <p:cNvSpPr>
            <a:spLocks noGrp="1"/>
          </p:cNvSpPr>
          <p:nvPr>
            <p:ph type="title"/>
          </p:nvPr>
        </p:nvSpPr>
        <p:spPr>
          <a:xfrm>
            <a:off x="457200" y="46037"/>
            <a:ext cx="8229600" cy="1096963"/>
          </a:xfrm>
        </p:spPr>
        <p:txBody>
          <a:bodyPr/>
          <a:lstStyle/>
          <a:p>
            <a:r>
              <a:rPr lang="en-US" dirty="0">
                <a:latin typeface="Arial" charset="0"/>
                <a:cs typeface="Arial" charset="0"/>
              </a:rPr>
              <a:t>MODISA </a:t>
            </a:r>
            <a:r>
              <a:rPr lang="en-US" dirty="0" smtClean="0">
                <a:latin typeface="Arial" charset="0"/>
                <a:cs typeface="Arial" charset="0"/>
              </a:rPr>
              <a:t>and VIIRS R2014.0</a:t>
            </a:r>
            <a:br>
              <a:rPr lang="en-US" dirty="0" smtClean="0">
                <a:latin typeface="Arial" charset="0"/>
                <a:cs typeface="Arial" charset="0"/>
              </a:rPr>
            </a:br>
            <a:r>
              <a:rPr lang="en-US" sz="2400" dirty="0" smtClean="0">
                <a:solidFill>
                  <a:schemeClr val="tx1"/>
                </a:solidFill>
                <a:latin typeface="Arial" charset="0"/>
                <a:cs typeface="Arial" charset="0"/>
              </a:rPr>
              <a:t>Chlorophyll Deep</a:t>
            </a:r>
            <a:r>
              <a:rPr lang="en-US" sz="2400" dirty="0">
                <a:solidFill>
                  <a:schemeClr val="tx1"/>
                </a:solidFill>
                <a:latin typeface="Arial" charset="0"/>
                <a:cs typeface="Arial" charset="0"/>
              </a:rPr>
              <a:t>-Water Time-</a:t>
            </a:r>
            <a:r>
              <a:rPr lang="en-US" sz="2400" dirty="0" smtClean="0">
                <a:solidFill>
                  <a:schemeClr val="tx1"/>
                </a:solidFill>
                <a:latin typeface="Arial" charset="0"/>
                <a:cs typeface="Arial" charset="0"/>
              </a:rPr>
              <a:t>Series</a:t>
            </a:r>
            <a:endParaRPr lang="en-US" sz="2000" dirty="0">
              <a:solidFill>
                <a:schemeClr val="tx1"/>
              </a:solidFill>
              <a:latin typeface="Arial" charset="0"/>
              <a:cs typeface="Arial" charset="0"/>
            </a:endParaRPr>
          </a:p>
        </p:txBody>
      </p:sp>
      <p:sp>
        <p:nvSpPr>
          <p:cNvPr id="14" name="Rectangle 13"/>
          <p:cNvSpPr/>
          <p:nvPr/>
        </p:nvSpPr>
        <p:spPr>
          <a:xfrm>
            <a:off x="15478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12</a:t>
            </a:fld>
            <a:endParaRPr lang="en-US" sz="1400">
              <a:solidFill>
                <a:srgbClr val="00000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133673922"/>
              </p:ext>
            </p:extLst>
          </p:nvPr>
        </p:nvGraphicFramePr>
        <p:xfrm>
          <a:off x="1905000" y="1676400"/>
          <a:ext cx="4495800" cy="1524000"/>
        </p:xfrm>
        <a:graphic>
          <a:graphicData uri="http://schemas.openxmlformats.org/drawingml/2006/table">
            <a:tbl>
              <a:tblPr firstRow="1" bandRow="1">
                <a:tableStyleId>{F5AB1C69-6EDB-4FF4-983F-18BD219EF322}</a:tableStyleId>
              </a:tblPr>
              <a:tblGrid>
                <a:gridCol w="1905000"/>
                <a:gridCol w="914400"/>
                <a:gridCol w="763191"/>
                <a:gridCol w="913209"/>
              </a:tblGrid>
              <a:tr h="368289">
                <a:tc>
                  <a:txBody>
                    <a:bodyPr/>
                    <a:lstStyle/>
                    <a:p>
                      <a:pPr>
                        <a:lnSpc>
                          <a:spcPct val="100000"/>
                        </a:lnSpc>
                        <a:spcAft>
                          <a:spcPts val="0"/>
                        </a:spcAft>
                      </a:pP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r>
                        <a:rPr lang="en-US" b="0" dirty="0" smtClean="0">
                          <a:solidFill>
                            <a:srgbClr val="000000"/>
                          </a:solidFill>
                        </a:rPr>
                        <a:t>Mean</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r>
                        <a:rPr lang="en-US" b="0" dirty="0" err="1" smtClean="0">
                          <a:solidFill>
                            <a:srgbClr val="000000"/>
                          </a:solidFill>
                        </a:rPr>
                        <a:t>Stdv</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endParaRPr lang="en-US" b="0" dirty="0">
                        <a:solidFill>
                          <a:srgbClr val="00000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68289">
                <a:tc>
                  <a:txBody>
                    <a:bodyPr/>
                    <a:lstStyle/>
                    <a:p>
                      <a:pPr>
                        <a:spcAft>
                          <a:spcPts val="0"/>
                        </a:spcAft>
                      </a:pPr>
                      <a:r>
                        <a:rPr lang="en-US" b="0" dirty="0" smtClean="0">
                          <a:solidFill>
                            <a:srgbClr val="000000"/>
                          </a:solidFill>
                        </a:rPr>
                        <a:t>MODISA</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0.197</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0.019</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mg m</a:t>
                      </a:r>
                      <a:r>
                        <a:rPr lang="en-US" b="0" baseline="30000" dirty="0" smtClean="0">
                          <a:solidFill>
                            <a:srgbClr val="000000"/>
                          </a:solidFill>
                        </a:rPr>
                        <a:t>-3</a:t>
                      </a:r>
                      <a:endParaRPr lang="en-US" b="0" baseline="30000" dirty="0">
                        <a:solidFill>
                          <a:srgbClr val="000000"/>
                        </a:solidFill>
                      </a:endParaRPr>
                    </a:p>
                  </a:txBody>
                  <a:tcPr>
                    <a:lnL w="12700" cap="flat" cmpd="sng" algn="ctr">
                      <a:no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r>
              <a:tr h="368289">
                <a:tc>
                  <a:txBody>
                    <a:bodyPr/>
                    <a:lstStyle/>
                    <a:p>
                      <a:pPr>
                        <a:spcAft>
                          <a:spcPts val="0"/>
                        </a:spcAft>
                      </a:pPr>
                      <a:r>
                        <a:rPr lang="en-US" b="0" dirty="0" smtClean="0">
                          <a:solidFill>
                            <a:srgbClr val="000000"/>
                          </a:solidFill>
                        </a:rPr>
                        <a:t>VIIRS</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0.177</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0.009</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mg m</a:t>
                      </a:r>
                      <a:r>
                        <a:rPr lang="en-US" b="0" baseline="30000" dirty="0" smtClean="0">
                          <a:solidFill>
                            <a:srgbClr val="000000"/>
                          </a:solidFill>
                        </a:rPr>
                        <a:t>-3</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419133">
                <a:tc>
                  <a:txBody>
                    <a:bodyPr/>
                    <a:lstStyle/>
                    <a:p>
                      <a:pPr>
                        <a:spcAft>
                          <a:spcPts val="0"/>
                        </a:spcAft>
                      </a:pPr>
                      <a:r>
                        <a:rPr lang="en-US" b="0" dirty="0" smtClean="0">
                          <a:solidFill>
                            <a:srgbClr val="000000"/>
                          </a:solidFill>
                        </a:rPr>
                        <a:t>VIIRS/MODISA</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0.90</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0.06</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endParaRPr lang="en-US" b="0" dirty="0">
                        <a:solidFill>
                          <a:srgbClr val="000000"/>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bl>
          </a:graphicData>
        </a:graphic>
      </p:graphicFrame>
      <p:sp>
        <p:nvSpPr>
          <p:cNvPr id="2" name="TextBox 1"/>
          <p:cNvSpPr txBox="1"/>
          <p:nvPr/>
        </p:nvSpPr>
        <p:spPr>
          <a:xfrm>
            <a:off x="6400800" y="2895600"/>
            <a:ext cx="1210588" cy="400110"/>
          </a:xfrm>
          <a:prstGeom prst="rect">
            <a:avLst/>
          </a:prstGeom>
          <a:solidFill>
            <a:schemeClr val="bg1"/>
          </a:solidFill>
        </p:spPr>
        <p:txBody>
          <a:bodyPr wrap="none" rtlCol="0">
            <a:spAutoFit/>
          </a:bodyPr>
          <a:lstStyle/>
          <a:p>
            <a:r>
              <a:rPr lang="en-US" sz="2000" dirty="0" smtClean="0">
                <a:solidFill>
                  <a:srgbClr val="052D0B"/>
                </a:solidFill>
              </a:rPr>
              <a:t>MODISA</a:t>
            </a:r>
            <a:endParaRPr lang="en-US" sz="2000" dirty="0">
              <a:solidFill>
                <a:srgbClr val="052D0B"/>
              </a:solidFill>
            </a:endParaRPr>
          </a:p>
        </p:txBody>
      </p:sp>
      <p:sp>
        <p:nvSpPr>
          <p:cNvPr id="9" name="TextBox 8"/>
          <p:cNvSpPr txBox="1"/>
          <p:nvPr/>
        </p:nvSpPr>
        <p:spPr>
          <a:xfrm>
            <a:off x="6477000" y="4267200"/>
            <a:ext cx="867370" cy="400110"/>
          </a:xfrm>
          <a:prstGeom prst="rect">
            <a:avLst/>
          </a:prstGeom>
          <a:solidFill>
            <a:srgbClr val="FFFFFF"/>
          </a:solidFill>
        </p:spPr>
        <p:txBody>
          <a:bodyPr wrap="none" rtlCol="0">
            <a:spAutoFit/>
          </a:bodyPr>
          <a:lstStyle/>
          <a:p>
            <a:r>
              <a:rPr lang="en-US" sz="2000" dirty="0" smtClean="0">
                <a:solidFill>
                  <a:srgbClr val="000000"/>
                </a:solidFill>
              </a:rPr>
              <a:t>VIIRS</a:t>
            </a:r>
            <a:endParaRPr lang="en-US" sz="2000" dirty="0">
              <a:solidFill>
                <a:srgbClr val="000000"/>
              </a:solidFill>
            </a:endParaRPr>
          </a:p>
        </p:txBody>
      </p:sp>
      <p:grpSp>
        <p:nvGrpSpPr>
          <p:cNvPr id="13" name="Group 12"/>
          <p:cNvGrpSpPr/>
          <p:nvPr/>
        </p:nvGrpSpPr>
        <p:grpSpPr>
          <a:xfrm>
            <a:off x="3138631" y="4953000"/>
            <a:ext cx="4495800" cy="1219200"/>
            <a:chOff x="3124200" y="4953000"/>
            <a:chExt cx="4495800" cy="1219200"/>
          </a:xfrm>
        </p:grpSpPr>
        <p:cxnSp>
          <p:nvCxnSpPr>
            <p:cNvPr id="7" name="Straight Arrow Connector 6"/>
            <p:cNvCxnSpPr/>
            <p:nvPr/>
          </p:nvCxnSpPr>
          <p:spPr>
            <a:xfrm>
              <a:off x="3124200" y="5562600"/>
              <a:ext cx="4495800" cy="0"/>
            </a:xfrm>
            <a:prstGeom prst="straightConnector1">
              <a:avLst/>
            </a:prstGeom>
            <a:ln w="31750" cap="rnd">
              <a:solidFill>
                <a:srgbClr val="EC383F"/>
              </a:solidFill>
              <a:headEnd type="diamond"/>
              <a:tailEnd type="arrow" w="lg" len="lg"/>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114800" y="5257800"/>
              <a:ext cx="2101256" cy="584776"/>
            </a:xfrm>
            <a:prstGeom prst="rect">
              <a:avLst/>
            </a:prstGeom>
            <a:solidFill>
              <a:srgbClr val="FFFFFF"/>
            </a:solidFill>
          </p:spPr>
          <p:txBody>
            <a:bodyPr wrap="none" rtlCol="0">
              <a:spAutoFit/>
            </a:bodyPr>
            <a:lstStyle/>
            <a:p>
              <a:r>
                <a:rPr lang="en-US" dirty="0" smtClean="0"/>
                <a:t>degraded confidence</a:t>
              </a:r>
            </a:p>
            <a:p>
              <a:r>
                <a:rPr lang="en-US" dirty="0" smtClean="0"/>
                <a:t>in MODISA trends</a:t>
              </a:r>
              <a:endParaRPr lang="en-US" dirty="0"/>
            </a:p>
          </p:txBody>
        </p:sp>
        <p:cxnSp>
          <p:nvCxnSpPr>
            <p:cNvPr id="11" name="Straight Connector 10"/>
            <p:cNvCxnSpPr/>
            <p:nvPr/>
          </p:nvCxnSpPr>
          <p:spPr>
            <a:xfrm>
              <a:off x="3124200" y="4953000"/>
              <a:ext cx="0" cy="1219200"/>
            </a:xfrm>
            <a:prstGeom prst="line">
              <a:avLst/>
            </a:prstGeom>
            <a:ln>
              <a:solidFill>
                <a:srgbClr val="EC383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4222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r2014.0m_ar2014.0m_olig_chl_comp.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295400"/>
            <a:ext cx="7315200" cy="5486400"/>
          </a:xfrm>
          <a:prstGeom prst="rect">
            <a:avLst/>
          </a:prstGeom>
        </p:spPr>
      </p:pic>
      <p:sp>
        <p:nvSpPr>
          <p:cNvPr id="96257" name="Title 1"/>
          <p:cNvSpPr>
            <a:spLocks noGrp="1"/>
          </p:cNvSpPr>
          <p:nvPr>
            <p:ph type="title"/>
          </p:nvPr>
        </p:nvSpPr>
        <p:spPr>
          <a:xfrm>
            <a:off x="457200" y="46037"/>
            <a:ext cx="8229600" cy="1096963"/>
          </a:xfrm>
        </p:spPr>
        <p:txBody>
          <a:bodyPr/>
          <a:lstStyle/>
          <a:p>
            <a:r>
              <a:rPr lang="en-US" dirty="0">
                <a:latin typeface="Arial" charset="0"/>
                <a:cs typeface="Arial" charset="0"/>
              </a:rPr>
              <a:t>MODISA </a:t>
            </a:r>
            <a:r>
              <a:rPr lang="en-US" dirty="0" smtClean="0">
                <a:latin typeface="Arial" charset="0"/>
                <a:cs typeface="Arial" charset="0"/>
              </a:rPr>
              <a:t>and VIIRS R2014.0</a:t>
            </a:r>
            <a:br>
              <a:rPr lang="en-US" dirty="0" smtClean="0">
                <a:latin typeface="Arial" charset="0"/>
                <a:cs typeface="Arial" charset="0"/>
              </a:rPr>
            </a:br>
            <a:r>
              <a:rPr lang="en-US" sz="2400" dirty="0" smtClean="0">
                <a:solidFill>
                  <a:schemeClr val="tx1"/>
                </a:solidFill>
                <a:latin typeface="Arial" charset="0"/>
                <a:cs typeface="Arial" charset="0"/>
              </a:rPr>
              <a:t>Chlorophyll Clear-</a:t>
            </a:r>
            <a:r>
              <a:rPr lang="en-US" sz="2400" dirty="0">
                <a:solidFill>
                  <a:schemeClr val="tx1"/>
                </a:solidFill>
                <a:latin typeface="Arial" charset="0"/>
                <a:cs typeface="Arial" charset="0"/>
              </a:rPr>
              <a:t>Water Time-</a:t>
            </a:r>
            <a:r>
              <a:rPr lang="en-US" sz="2400" dirty="0" smtClean="0">
                <a:solidFill>
                  <a:schemeClr val="tx1"/>
                </a:solidFill>
                <a:latin typeface="Arial" charset="0"/>
                <a:cs typeface="Arial" charset="0"/>
              </a:rPr>
              <a:t>Series</a:t>
            </a:r>
            <a:endParaRPr lang="en-US" sz="2000" dirty="0">
              <a:solidFill>
                <a:schemeClr val="tx1"/>
              </a:solidFill>
              <a:latin typeface="Arial" charset="0"/>
              <a:cs typeface="Arial" charset="0"/>
            </a:endParaRPr>
          </a:p>
        </p:txBody>
      </p:sp>
      <p:sp>
        <p:nvSpPr>
          <p:cNvPr id="14" name="Rectangle 13"/>
          <p:cNvSpPr/>
          <p:nvPr/>
        </p:nvSpPr>
        <p:spPr>
          <a:xfrm>
            <a:off x="15478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4708525"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13</a:t>
            </a:fld>
            <a:endParaRPr lang="en-US" sz="1400">
              <a:solidFill>
                <a:srgbClr val="00000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1453503632"/>
              </p:ext>
            </p:extLst>
          </p:nvPr>
        </p:nvGraphicFramePr>
        <p:xfrm>
          <a:off x="2514600" y="4038600"/>
          <a:ext cx="4495800" cy="1715193"/>
        </p:xfrm>
        <a:graphic>
          <a:graphicData uri="http://schemas.openxmlformats.org/drawingml/2006/table">
            <a:tbl>
              <a:tblPr firstRow="1" bandRow="1">
                <a:tableStyleId>{F5AB1C69-6EDB-4FF4-983F-18BD219EF322}</a:tableStyleId>
              </a:tblPr>
              <a:tblGrid>
                <a:gridCol w="1905000"/>
                <a:gridCol w="914400"/>
                <a:gridCol w="763191"/>
                <a:gridCol w="913209"/>
              </a:tblGrid>
              <a:tr h="368289">
                <a:tc>
                  <a:txBody>
                    <a:bodyPr/>
                    <a:lstStyle/>
                    <a:p>
                      <a:pPr>
                        <a:lnSpc>
                          <a:spcPct val="100000"/>
                        </a:lnSpc>
                        <a:spcAft>
                          <a:spcPts val="0"/>
                        </a:spcAft>
                      </a:pP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r>
                        <a:rPr lang="en-US" b="0" dirty="0" smtClean="0">
                          <a:solidFill>
                            <a:srgbClr val="000000"/>
                          </a:solidFill>
                        </a:rPr>
                        <a:t>Mean</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r>
                        <a:rPr lang="en-US" b="0" dirty="0" err="1" smtClean="0">
                          <a:solidFill>
                            <a:srgbClr val="000000"/>
                          </a:solidFill>
                        </a:rPr>
                        <a:t>Stdv</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endParaRPr lang="en-US" b="0" dirty="0">
                        <a:solidFill>
                          <a:srgbClr val="00000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68289">
                <a:tc>
                  <a:txBody>
                    <a:bodyPr/>
                    <a:lstStyle/>
                    <a:p>
                      <a:pPr>
                        <a:spcAft>
                          <a:spcPts val="0"/>
                        </a:spcAft>
                      </a:pPr>
                      <a:r>
                        <a:rPr lang="en-US" b="0" dirty="0" smtClean="0">
                          <a:solidFill>
                            <a:srgbClr val="000000"/>
                          </a:solidFill>
                        </a:rPr>
                        <a:t>MODISA</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0.070</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0.008</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mg m</a:t>
                      </a:r>
                      <a:r>
                        <a:rPr lang="en-US" b="0" baseline="30000" dirty="0" smtClean="0">
                          <a:solidFill>
                            <a:srgbClr val="000000"/>
                          </a:solidFill>
                        </a:rPr>
                        <a:t>-3</a:t>
                      </a:r>
                      <a:endParaRPr lang="en-US" b="0" baseline="30000" dirty="0">
                        <a:solidFill>
                          <a:srgbClr val="000000"/>
                        </a:solidFill>
                      </a:endParaRPr>
                    </a:p>
                  </a:txBody>
                  <a:tcPr>
                    <a:lnL w="12700" cap="flat" cmpd="sng" algn="ctr">
                      <a:no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r>
              <a:tr h="368289">
                <a:tc>
                  <a:txBody>
                    <a:bodyPr/>
                    <a:lstStyle/>
                    <a:p>
                      <a:pPr>
                        <a:spcAft>
                          <a:spcPts val="0"/>
                        </a:spcAft>
                      </a:pPr>
                      <a:r>
                        <a:rPr lang="en-US" b="0" dirty="0" smtClean="0">
                          <a:solidFill>
                            <a:srgbClr val="000000"/>
                          </a:solidFill>
                        </a:rPr>
                        <a:t>VIIRS</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0.069</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0.007</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mg m</a:t>
                      </a:r>
                      <a:r>
                        <a:rPr lang="en-US" b="0" baseline="30000" dirty="0" smtClean="0">
                          <a:solidFill>
                            <a:srgbClr val="000000"/>
                          </a:solidFill>
                        </a:rPr>
                        <a:t>-3</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610326">
                <a:tc>
                  <a:txBody>
                    <a:bodyPr/>
                    <a:lstStyle/>
                    <a:p>
                      <a:pPr>
                        <a:spcAft>
                          <a:spcPts val="0"/>
                        </a:spcAft>
                      </a:pPr>
                      <a:r>
                        <a:rPr lang="en-US" b="0" dirty="0" smtClean="0">
                          <a:solidFill>
                            <a:srgbClr val="000000"/>
                          </a:solidFill>
                        </a:rPr>
                        <a:t>VIIRS/MODISA</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0.98</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0.04</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endParaRPr lang="en-US" b="0" dirty="0">
                        <a:solidFill>
                          <a:srgbClr val="000000"/>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bl>
          </a:graphicData>
        </a:graphic>
      </p:graphicFrame>
      <p:sp>
        <p:nvSpPr>
          <p:cNvPr id="12" name="TextBox 11"/>
          <p:cNvSpPr txBox="1"/>
          <p:nvPr/>
        </p:nvSpPr>
        <p:spPr>
          <a:xfrm>
            <a:off x="2438400" y="1194137"/>
            <a:ext cx="6400800" cy="1015663"/>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rgbClr val="052D0B"/>
                </a:solidFill>
              </a:rPr>
              <a:t>OCI algorithm yields higher values of chlorophyll in clear water relative to </a:t>
            </a:r>
            <a:r>
              <a:rPr lang="en-US" sz="2000" dirty="0" err="1" smtClean="0">
                <a:solidFill>
                  <a:srgbClr val="052D0B"/>
                </a:solidFill>
              </a:rPr>
              <a:t>OCx</a:t>
            </a:r>
            <a:r>
              <a:rPr lang="en-US" sz="2000" dirty="0" smtClean="0">
                <a:solidFill>
                  <a:srgbClr val="052D0B"/>
                </a:solidFill>
              </a:rPr>
              <a:t> (+0.01 to 0.015 mg m</a:t>
            </a:r>
            <a:r>
              <a:rPr lang="en-US" sz="2000" baseline="30000" dirty="0" smtClean="0">
                <a:solidFill>
                  <a:srgbClr val="052D0B"/>
                </a:solidFill>
              </a:rPr>
              <a:t>-3</a:t>
            </a:r>
            <a:r>
              <a:rPr lang="en-US" sz="2000" dirty="0" smtClean="0">
                <a:solidFill>
                  <a:srgbClr val="052D0B"/>
                </a:solidFill>
              </a:rPr>
              <a:t>), </a:t>
            </a:r>
            <a:r>
              <a:rPr lang="en-US" sz="2000" b="1" dirty="0" smtClean="0">
                <a:solidFill>
                  <a:srgbClr val="052D0B"/>
                </a:solidFill>
              </a:rPr>
              <a:t>with much improved consistency between sensors</a:t>
            </a:r>
            <a:r>
              <a:rPr lang="en-US" sz="2000" dirty="0" smtClean="0">
                <a:solidFill>
                  <a:srgbClr val="052D0B"/>
                </a:solidFill>
              </a:rPr>
              <a:t>.</a:t>
            </a:r>
            <a:endParaRPr lang="en-US" sz="2000" dirty="0">
              <a:solidFill>
                <a:srgbClr val="052D0B"/>
              </a:solidFill>
            </a:endParaRPr>
          </a:p>
        </p:txBody>
      </p:sp>
      <p:sp>
        <p:nvSpPr>
          <p:cNvPr id="13" name="TextBox 12"/>
          <p:cNvSpPr txBox="1"/>
          <p:nvPr/>
        </p:nvSpPr>
        <p:spPr>
          <a:xfrm>
            <a:off x="1676400" y="2495490"/>
            <a:ext cx="640645" cy="400110"/>
          </a:xfrm>
          <a:prstGeom prst="rect">
            <a:avLst/>
          </a:prstGeom>
          <a:noFill/>
        </p:spPr>
        <p:txBody>
          <a:bodyPr wrap="none" rtlCol="0">
            <a:spAutoFit/>
          </a:bodyPr>
          <a:lstStyle/>
          <a:p>
            <a:r>
              <a:rPr lang="en-US" sz="2000" dirty="0" smtClean="0"/>
              <a:t>OCI</a:t>
            </a:r>
            <a:endParaRPr lang="en-US" sz="2000" dirty="0"/>
          </a:p>
        </p:txBody>
      </p:sp>
      <p:sp>
        <p:nvSpPr>
          <p:cNvPr id="16" name="TextBox 15"/>
          <p:cNvSpPr txBox="1"/>
          <p:nvPr/>
        </p:nvSpPr>
        <p:spPr>
          <a:xfrm>
            <a:off x="2121773" y="3714690"/>
            <a:ext cx="697627" cy="400110"/>
          </a:xfrm>
          <a:prstGeom prst="rect">
            <a:avLst/>
          </a:prstGeom>
          <a:noFill/>
        </p:spPr>
        <p:txBody>
          <a:bodyPr wrap="none" rtlCol="0">
            <a:spAutoFit/>
          </a:bodyPr>
          <a:lstStyle/>
          <a:p>
            <a:r>
              <a:rPr lang="en-US" sz="2000" dirty="0" err="1" smtClean="0">
                <a:solidFill>
                  <a:srgbClr val="1C1EEA"/>
                </a:solidFill>
              </a:rPr>
              <a:t>OCx</a:t>
            </a:r>
            <a:endParaRPr lang="en-US" sz="2000" dirty="0">
              <a:solidFill>
                <a:srgbClr val="1C1EEA"/>
              </a:solidFill>
            </a:endParaRPr>
          </a:p>
        </p:txBody>
      </p:sp>
    </p:spTree>
    <p:extLst>
      <p:ext uri="{BB962C8B-B14F-4D97-AF65-F5344CB8AC3E}">
        <p14:creationId xmlns:p14="http://schemas.microsoft.com/office/powerpoint/2010/main" val="8071807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14.0m_sr2014.0m_olig_chl_comp.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1295400"/>
            <a:ext cx="7315200" cy="5486400"/>
          </a:xfrm>
          <a:prstGeom prst="rect">
            <a:avLst/>
          </a:prstGeom>
        </p:spPr>
      </p:pic>
      <p:sp>
        <p:nvSpPr>
          <p:cNvPr id="96257" name="Title 1"/>
          <p:cNvSpPr>
            <a:spLocks noGrp="1"/>
          </p:cNvSpPr>
          <p:nvPr>
            <p:ph type="title"/>
          </p:nvPr>
        </p:nvSpPr>
        <p:spPr>
          <a:xfrm>
            <a:off x="457200" y="46037"/>
            <a:ext cx="8229600" cy="1096963"/>
          </a:xfrm>
        </p:spPr>
        <p:txBody>
          <a:bodyPr/>
          <a:lstStyle/>
          <a:p>
            <a:r>
              <a:rPr lang="en-US" dirty="0" err="1" smtClean="0">
                <a:latin typeface="Arial" charset="0"/>
                <a:cs typeface="Arial" charset="0"/>
              </a:rPr>
              <a:t>SeaWiFS</a:t>
            </a:r>
            <a:r>
              <a:rPr lang="en-US" dirty="0" smtClean="0">
                <a:latin typeface="Arial" charset="0"/>
                <a:cs typeface="Arial" charset="0"/>
              </a:rPr>
              <a:t> and MODISA R2014.0</a:t>
            </a:r>
            <a:br>
              <a:rPr lang="en-US" dirty="0" smtClean="0">
                <a:latin typeface="Arial" charset="0"/>
                <a:cs typeface="Arial" charset="0"/>
              </a:rPr>
            </a:br>
            <a:r>
              <a:rPr lang="en-US" sz="2400" dirty="0" smtClean="0">
                <a:solidFill>
                  <a:schemeClr val="tx1"/>
                </a:solidFill>
                <a:latin typeface="Arial" charset="0"/>
                <a:cs typeface="Arial" charset="0"/>
              </a:rPr>
              <a:t>Chlorophyll Clear-</a:t>
            </a:r>
            <a:r>
              <a:rPr lang="en-US" sz="2400" dirty="0">
                <a:solidFill>
                  <a:schemeClr val="tx1"/>
                </a:solidFill>
                <a:latin typeface="Arial" charset="0"/>
                <a:cs typeface="Arial" charset="0"/>
              </a:rPr>
              <a:t>Water Time-</a:t>
            </a:r>
            <a:r>
              <a:rPr lang="en-US" sz="2400" dirty="0" smtClean="0">
                <a:solidFill>
                  <a:schemeClr val="tx1"/>
                </a:solidFill>
                <a:latin typeface="Arial" charset="0"/>
                <a:cs typeface="Arial" charset="0"/>
              </a:rPr>
              <a:t>Series</a:t>
            </a:r>
            <a:endParaRPr lang="en-US" sz="2000" dirty="0">
              <a:solidFill>
                <a:schemeClr val="tx1"/>
              </a:solidFill>
              <a:latin typeface="Arial" charset="0"/>
              <a:cs typeface="Arial" charset="0"/>
            </a:endParaRPr>
          </a:p>
        </p:txBody>
      </p:sp>
      <p:sp>
        <p:nvSpPr>
          <p:cNvPr id="14" name="Rectangle 13"/>
          <p:cNvSpPr/>
          <p:nvPr/>
        </p:nvSpPr>
        <p:spPr>
          <a:xfrm>
            <a:off x="15478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14</a:t>
            </a:fld>
            <a:endParaRPr lang="en-US" sz="1400">
              <a:solidFill>
                <a:srgbClr val="00000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738577703"/>
              </p:ext>
            </p:extLst>
          </p:nvPr>
        </p:nvGraphicFramePr>
        <p:xfrm>
          <a:off x="2514600" y="4038600"/>
          <a:ext cx="4495800" cy="1715193"/>
        </p:xfrm>
        <a:graphic>
          <a:graphicData uri="http://schemas.openxmlformats.org/drawingml/2006/table">
            <a:tbl>
              <a:tblPr firstRow="1" bandRow="1">
                <a:tableStyleId>{F5AB1C69-6EDB-4FF4-983F-18BD219EF322}</a:tableStyleId>
              </a:tblPr>
              <a:tblGrid>
                <a:gridCol w="2057400"/>
                <a:gridCol w="762000"/>
                <a:gridCol w="763191"/>
                <a:gridCol w="913209"/>
              </a:tblGrid>
              <a:tr h="368289">
                <a:tc>
                  <a:txBody>
                    <a:bodyPr/>
                    <a:lstStyle/>
                    <a:p>
                      <a:pPr>
                        <a:lnSpc>
                          <a:spcPct val="100000"/>
                        </a:lnSpc>
                        <a:spcAft>
                          <a:spcPts val="0"/>
                        </a:spcAft>
                      </a:pP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r>
                        <a:rPr lang="en-US" b="0" dirty="0" smtClean="0">
                          <a:solidFill>
                            <a:srgbClr val="000000"/>
                          </a:solidFill>
                        </a:rPr>
                        <a:t>Mean</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r>
                        <a:rPr lang="en-US" b="0" dirty="0" err="1" smtClean="0">
                          <a:solidFill>
                            <a:srgbClr val="000000"/>
                          </a:solidFill>
                        </a:rPr>
                        <a:t>Stdv</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endParaRPr lang="en-US" b="0" dirty="0">
                        <a:solidFill>
                          <a:srgbClr val="00000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68289">
                <a:tc>
                  <a:txBody>
                    <a:bodyPr/>
                    <a:lstStyle/>
                    <a:p>
                      <a:pPr>
                        <a:spcAft>
                          <a:spcPts val="0"/>
                        </a:spcAft>
                      </a:pPr>
                      <a:r>
                        <a:rPr lang="en-US" b="0" dirty="0" smtClean="0">
                          <a:solidFill>
                            <a:srgbClr val="000000"/>
                          </a:solidFill>
                        </a:rPr>
                        <a:t>MODISA</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0.067</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0.006</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mg m</a:t>
                      </a:r>
                      <a:r>
                        <a:rPr lang="en-US" b="0" baseline="30000" dirty="0" smtClean="0">
                          <a:solidFill>
                            <a:srgbClr val="000000"/>
                          </a:solidFill>
                        </a:rPr>
                        <a:t>-3</a:t>
                      </a:r>
                      <a:endParaRPr lang="en-US" b="0" baseline="30000" dirty="0">
                        <a:solidFill>
                          <a:srgbClr val="000000"/>
                        </a:solidFill>
                      </a:endParaRPr>
                    </a:p>
                  </a:txBody>
                  <a:tcPr>
                    <a:lnL w="12700" cap="flat" cmpd="sng" algn="ctr">
                      <a:no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r>
              <a:tr h="368289">
                <a:tc>
                  <a:txBody>
                    <a:bodyPr/>
                    <a:lstStyle/>
                    <a:p>
                      <a:pPr>
                        <a:spcAft>
                          <a:spcPts val="0"/>
                        </a:spcAft>
                      </a:pPr>
                      <a:r>
                        <a:rPr lang="en-US" b="0" dirty="0" err="1" smtClean="0">
                          <a:solidFill>
                            <a:srgbClr val="000000"/>
                          </a:solidFill>
                        </a:rPr>
                        <a:t>SeaWiFS</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0.067</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0.006</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mg m</a:t>
                      </a:r>
                      <a:r>
                        <a:rPr lang="en-US" b="0" baseline="30000" dirty="0" smtClean="0">
                          <a:solidFill>
                            <a:srgbClr val="000000"/>
                          </a:solidFill>
                        </a:rPr>
                        <a:t>-3</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610326">
                <a:tc>
                  <a:txBody>
                    <a:bodyPr/>
                    <a:lstStyle/>
                    <a:p>
                      <a:pPr>
                        <a:spcAft>
                          <a:spcPts val="0"/>
                        </a:spcAft>
                      </a:pPr>
                      <a:r>
                        <a:rPr lang="en-US" b="0" dirty="0" smtClean="0">
                          <a:solidFill>
                            <a:srgbClr val="000000"/>
                          </a:solidFill>
                        </a:rPr>
                        <a:t>MODIS/</a:t>
                      </a:r>
                      <a:r>
                        <a:rPr lang="en-US" b="0" dirty="0" err="1" smtClean="0">
                          <a:solidFill>
                            <a:srgbClr val="000000"/>
                          </a:solidFill>
                        </a:rPr>
                        <a:t>SeaWiFS</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0.992</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0.025</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endParaRPr lang="en-US" b="0" dirty="0">
                        <a:solidFill>
                          <a:srgbClr val="000000"/>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bl>
          </a:graphicData>
        </a:graphic>
      </p:graphicFrame>
      <p:sp>
        <p:nvSpPr>
          <p:cNvPr id="3" name="TextBox 2"/>
          <p:cNvSpPr txBox="1"/>
          <p:nvPr/>
        </p:nvSpPr>
        <p:spPr>
          <a:xfrm>
            <a:off x="2362200" y="1295400"/>
            <a:ext cx="6400800" cy="1015663"/>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rgbClr val="052D0B"/>
                </a:solidFill>
              </a:rPr>
              <a:t>OCI algorithm yields higher values of chlorophyll in clear water relative to </a:t>
            </a:r>
            <a:r>
              <a:rPr lang="en-US" sz="2000" dirty="0" err="1" smtClean="0">
                <a:solidFill>
                  <a:srgbClr val="052D0B"/>
                </a:solidFill>
              </a:rPr>
              <a:t>OCx</a:t>
            </a:r>
            <a:r>
              <a:rPr lang="en-US" sz="2000" dirty="0" smtClean="0">
                <a:solidFill>
                  <a:srgbClr val="052D0B"/>
                </a:solidFill>
              </a:rPr>
              <a:t> (+0.005 to 0.01 mg m</a:t>
            </a:r>
            <a:r>
              <a:rPr lang="en-US" sz="2000" baseline="30000" dirty="0" smtClean="0">
                <a:solidFill>
                  <a:srgbClr val="052D0B"/>
                </a:solidFill>
              </a:rPr>
              <a:t>-3</a:t>
            </a:r>
            <a:r>
              <a:rPr lang="en-US" sz="2000" dirty="0" smtClean="0">
                <a:solidFill>
                  <a:srgbClr val="052D0B"/>
                </a:solidFill>
              </a:rPr>
              <a:t>), </a:t>
            </a:r>
            <a:r>
              <a:rPr lang="en-US" sz="2000" b="1" dirty="0" smtClean="0">
                <a:solidFill>
                  <a:srgbClr val="052D0B"/>
                </a:solidFill>
              </a:rPr>
              <a:t>with improved consistency between sensors</a:t>
            </a:r>
            <a:r>
              <a:rPr lang="en-US" sz="2000" dirty="0" smtClean="0">
                <a:solidFill>
                  <a:srgbClr val="052D0B"/>
                </a:solidFill>
              </a:rPr>
              <a:t>.</a:t>
            </a:r>
            <a:endParaRPr lang="en-US" sz="2000" dirty="0">
              <a:solidFill>
                <a:srgbClr val="052D0B"/>
              </a:solidFill>
            </a:endParaRPr>
          </a:p>
        </p:txBody>
      </p:sp>
      <p:sp>
        <p:nvSpPr>
          <p:cNvPr id="4" name="TextBox 3"/>
          <p:cNvSpPr txBox="1"/>
          <p:nvPr/>
        </p:nvSpPr>
        <p:spPr>
          <a:xfrm>
            <a:off x="1676400" y="2514600"/>
            <a:ext cx="640645" cy="400110"/>
          </a:xfrm>
          <a:prstGeom prst="rect">
            <a:avLst/>
          </a:prstGeom>
          <a:noFill/>
        </p:spPr>
        <p:txBody>
          <a:bodyPr wrap="none" rtlCol="0">
            <a:spAutoFit/>
          </a:bodyPr>
          <a:lstStyle/>
          <a:p>
            <a:r>
              <a:rPr lang="en-US" sz="2000" dirty="0" smtClean="0"/>
              <a:t>OCI</a:t>
            </a:r>
            <a:endParaRPr lang="en-US" sz="2000" dirty="0"/>
          </a:p>
        </p:txBody>
      </p:sp>
      <p:sp>
        <p:nvSpPr>
          <p:cNvPr id="10" name="TextBox 9"/>
          <p:cNvSpPr txBox="1"/>
          <p:nvPr/>
        </p:nvSpPr>
        <p:spPr>
          <a:xfrm>
            <a:off x="2121773" y="3733800"/>
            <a:ext cx="697627" cy="400110"/>
          </a:xfrm>
          <a:prstGeom prst="rect">
            <a:avLst/>
          </a:prstGeom>
          <a:noFill/>
        </p:spPr>
        <p:txBody>
          <a:bodyPr wrap="none" rtlCol="0">
            <a:spAutoFit/>
          </a:bodyPr>
          <a:lstStyle/>
          <a:p>
            <a:r>
              <a:rPr lang="en-US" sz="2000" dirty="0" err="1" smtClean="0">
                <a:solidFill>
                  <a:srgbClr val="1C1EEA"/>
                </a:solidFill>
              </a:rPr>
              <a:t>OCx</a:t>
            </a:r>
            <a:endParaRPr lang="en-US" sz="2000" dirty="0">
              <a:solidFill>
                <a:srgbClr val="1C1EEA"/>
              </a:solidFill>
            </a:endParaRPr>
          </a:p>
        </p:txBody>
      </p:sp>
    </p:spTree>
    <p:extLst>
      <p:ext uri="{BB962C8B-B14F-4D97-AF65-F5344CB8AC3E}">
        <p14:creationId xmlns:p14="http://schemas.microsoft.com/office/powerpoint/2010/main" val="2809150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0060802006171.L3m_SNSP_CHL_chlor_a_9km.nc.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15840" y="1524000"/>
            <a:ext cx="4023360" cy="2011680"/>
          </a:xfrm>
          <a:prstGeom prst="rect">
            <a:avLst/>
          </a:prstGeom>
        </p:spPr>
      </p:pic>
      <p:pic>
        <p:nvPicPr>
          <p:cNvPr id="3" name="Picture 2" descr="A20062642006354.L3m_SNAU_CHL_chlor_a_9km.n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5840" y="3855720"/>
            <a:ext cx="4023360" cy="2011680"/>
          </a:xfrm>
          <a:prstGeom prst="rect">
            <a:avLst/>
          </a:prstGeom>
        </p:spPr>
      </p:pic>
      <p:pic>
        <p:nvPicPr>
          <p:cNvPr id="4" name="Picture 3" descr="S20060802006171.L3m_SNSP_CHL_chlor_a_9km.nc.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840" y="1524000"/>
            <a:ext cx="4023360" cy="2011680"/>
          </a:xfrm>
          <a:prstGeom prst="rect">
            <a:avLst/>
          </a:prstGeom>
        </p:spPr>
      </p:pic>
      <p:pic>
        <p:nvPicPr>
          <p:cNvPr id="5" name="Picture 4" descr="S20062642006354.L3m_SNAU_CHL_chlor_a_9km.nc.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840" y="3855720"/>
            <a:ext cx="4023360" cy="2011680"/>
          </a:xfrm>
          <a:prstGeom prst="rect">
            <a:avLst/>
          </a:prstGeom>
        </p:spPr>
      </p:pic>
      <p:sp>
        <p:nvSpPr>
          <p:cNvPr id="6" name="Title 5"/>
          <p:cNvSpPr>
            <a:spLocks noGrp="1"/>
          </p:cNvSpPr>
          <p:nvPr>
            <p:ph type="title"/>
          </p:nvPr>
        </p:nvSpPr>
        <p:spPr>
          <a:xfrm>
            <a:off x="533400" y="122237"/>
            <a:ext cx="8229600" cy="715963"/>
          </a:xfrm>
        </p:spPr>
        <p:txBody>
          <a:bodyPr/>
          <a:lstStyle/>
          <a:p>
            <a:r>
              <a:rPr lang="en-US" dirty="0" smtClean="0"/>
              <a:t>Seasonal Chlorophyll Comparison (2005)</a:t>
            </a:r>
            <a:endParaRPr lang="en-US" dirty="0"/>
          </a:p>
        </p:txBody>
      </p:sp>
      <p:sp>
        <p:nvSpPr>
          <p:cNvPr id="7" name="TextBox 6"/>
          <p:cNvSpPr txBox="1"/>
          <p:nvPr/>
        </p:nvSpPr>
        <p:spPr>
          <a:xfrm>
            <a:off x="1676400" y="1066800"/>
            <a:ext cx="1484451" cy="461665"/>
          </a:xfrm>
          <a:prstGeom prst="rect">
            <a:avLst/>
          </a:prstGeom>
          <a:noFill/>
        </p:spPr>
        <p:txBody>
          <a:bodyPr wrap="none" rtlCol="0">
            <a:spAutoFit/>
          </a:bodyPr>
          <a:lstStyle/>
          <a:p>
            <a:r>
              <a:rPr lang="en-US" sz="2400" dirty="0" err="1" smtClean="0"/>
              <a:t>SeaWiFS</a:t>
            </a:r>
            <a:endParaRPr lang="en-US" sz="2400" dirty="0"/>
          </a:p>
        </p:txBody>
      </p:sp>
      <p:sp>
        <p:nvSpPr>
          <p:cNvPr id="8" name="TextBox 7"/>
          <p:cNvSpPr txBox="1"/>
          <p:nvPr/>
        </p:nvSpPr>
        <p:spPr>
          <a:xfrm>
            <a:off x="5988452" y="1066800"/>
            <a:ext cx="1402948" cy="461665"/>
          </a:xfrm>
          <a:prstGeom prst="rect">
            <a:avLst/>
          </a:prstGeom>
          <a:noFill/>
        </p:spPr>
        <p:txBody>
          <a:bodyPr wrap="none" rtlCol="0">
            <a:spAutoFit/>
          </a:bodyPr>
          <a:lstStyle/>
          <a:p>
            <a:r>
              <a:rPr lang="en-US" sz="2400" dirty="0" smtClean="0"/>
              <a:t>MODISA</a:t>
            </a:r>
            <a:endParaRPr lang="en-US" sz="2400" dirty="0"/>
          </a:p>
        </p:txBody>
      </p:sp>
      <p:sp>
        <p:nvSpPr>
          <p:cNvPr id="9" name="TextBox 8"/>
          <p:cNvSpPr txBox="1"/>
          <p:nvPr/>
        </p:nvSpPr>
        <p:spPr>
          <a:xfrm rot="16200000">
            <a:off x="-158399" y="2356201"/>
            <a:ext cx="1074333" cy="461665"/>
          </a:xfrm>
          <a:prstGeom prst="rect">
            <a:avLst/>
          </a:prstGeom>
          <a:noFill/>
        </p:spPr>
        <p:txBody>
          <a:bodyPr wrap="none" rtlCol="0">
            <a:spAutoFit/>
          </a:bodyPr>
          <a:lstStyle/>
          <a:p>
            <a:r>
              <a:rPr lang="en-US" sz="2400" dirty="0" smtClean="0"/>
              <a:t>Spring</a:t>
            </a:r>
            <a:endParaRPr lang="en-US" sz="2400" dirty="0"/>
          </a:p>
        </p:txBody>
      </p:sp>
      <p:sp>
        <p:nvSpPr>
          <p:cNvPr id="10" name="TextBox 9"/>
          <p:cNvSpPr txBox="1"/>
          <p:nvPr/>
        </p:nvSpPr>
        <p:spPr>
          <a:xfrm rot="16200000">
            <a:off x="42935" y="4687921"/>
            <a:ext cx="680595" cy="461665"/>
          </a:xfrm>
          <a:prstGeom prst="rect">
            <a:avLst/>
          </a:prstGeom>
          <a:noFill/>
        </p:spPr>
        <p:txBody>
          <a:bodyPr wrap="none" rtlCol="0">
            <a:spAutoFit/>
          </a:bodyPr>
          <a:lstStyle/>
          <a:p>
            <a:r>
              <a:rPr lang="en-US" sz="2400" dirty="0" smtClean="0"/>
              <a:t>Fall</a:t>
            </a:r>
            <a:endParaRPr lang="en-US" sz="2400" dirty="0"/>
          </a:p>
        </p:txBody>
      </p:sp>
      <p:pic>
        <p:nvPicPr>
          <p:cNvPr id="11" name="Picture 10" descr="NPP_CHL_chl_ocx_colorscal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81200" y="5867400"/>
            <a:ext cx="5486400" cy="1111623"/>
          </a:xfrm>
          <a:prstGeom prst="rect">
            <a:avLst/>
          </a:prstGeom>
        </p:spPr>
      </p:pic>
    </p:spTree>
    <p:extLst>
      <p:ext uri="{BB962C8B-B14F-4D97-AF65-F5344CB8AC3E}">
        <p14:creationId xmlns:p14="http://schemas.microsoft.com/office/powerpoint/2010/main" val="8335350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22237"/>
            <a:ext cx="8229600" cy="715963"/>
          </a:xfrm>
        </p:spPr>
        <p:txBody>
          <a:bodyPr/>
          <a:lstStyle/>
          <a:p>
            <a:r>
              <a:rPr lang="en-US" dirty="0" smtClean="0"/>
              <a:t>Seasonal Chlorophyll Comparison (2015)</a:t>
            </a:r>
            <a:endParaRPr lang="en-US" dirty="0"/>
          </a:p>
        </p:txBody>
      </p:sp>
      <p:sp>
        <p:nvSpPr>
          <p:cNvPr id="7" name="TextBox 6"/>
          <p:cNvSpPr txBox="1"/>
          <p:nvPr/>
        </p:nvSpPr>
        <p:spPr>
          <a:xfrm>
            <a:off x="6250478" y="1066800"/>
            <a:ext cx="988522" cy="461665"/>
          </a:xfrm>
          <a:prstGeom prst="rect">
            <a:avLst/>
          </a:prstGeom>
          <a:noFill/>
        </p:spPr>
        <p:txBody>
          <a:bodyPr wrap="none" rtlCol="0">
            <a:spAutoFit/>
          </a:bodyPr>
          <a:lstStyle/>
          <a:p>
            <a:r>
              <a:rPr lang="en-US" sz="2400" dirty="0" smtClean="0"/>
              <a:t>VIIRS</a:t>
            </a:r>
            <a:endParaRPr lang="en-US" sz="2400" dirty="0"/>
          </a:p>
        </p:txBody>
      </p:sp>
      <p:sp>
        <p:nvSpPr>
          <p:cNvPr id="8" name="TextBox 7"/>
          <p:cNvSpPr txBox="1"/>
          <p:nvPr/>
        </p:nvSpPr>
        <p:spPr>
          <a:xfrm>
            <a:off x="2026052" y="1066800"/>
            <a:ext cx="1402948" cy="461665"/>
          </a:xfrm>
          <a:prstGeom prst="rect">
            <a:avLst/>
          </a:prstGeom>
          <a:noFill/>
        </p:spPr>
        <p:txBody>
          <a:bodyPr wrap="none" rtlCol="0">
            <a:spAutoFit/>
          </a:bodyPr>
          <a:lstStyle/>
          <a:p>
            <a:r>
              <a:rPr lang="en-US" sz="2400" dirty="0" smtClean="0"/>
              <a:t>MODISA</a:t>
            </a:r>
            <a:endParaRPr lang="en-US" sz="2400" dirty="0"/>
          </a:p>
        </p:txBody>
      </p:sp>
      <p:sp>
        <p:nvSpPr>
          <p:cNvPr id="9" name="TextBox 8"/>
          <p:cNvSpPr txBox="1"/>
          <p:nvPr/>
        </p:nvSpPr>
        <p:spPr>
          <a:xfrm rot="16200000">
            <a:off x="-158399" y="2356201"/>
            <a:ext cx="1074333" cy="461665"/>
          </a:xfrm>
          <a:prstGeom prst="rect">
            <a:avLst/>
          </a:prstGeom>
          <a:noFill/>
        </p:spPr>
        <p:txBody>
          <a:bodyPr wrap="none" rtlCol="0">
            <a:spAutoFit/>
          </a:bodyPr>
          <a:lstStyle/>
          <a:p>
            <a:r>
              <a:rPr lang="en-US" sz="2400" dirty="0" smtClean="0"/>
              <a:t>Spring</a:t>
            </a:r>
            <a:endParaRPr lang="en-US" sz="2400" dirty="0"/>
          </a:p>
        </p:txBody>
      </p:sp>
      <p:sp>
        <p:nvSpPr>
          <p:cNvPr id="10" name="TextBox 9"/>
          <p:cNvSpPr txBox="1"/>
          <p:nvPr/>
        </p:nvSpPr>
        <p:spPr>
          <a:xfrm rot="16200000">
            <a:off x="42935" y="4687921"/>
            <a:ext cx="680595" cy="461665"/>
          </a:xfrm>
          <a:prstGeom prst="rect">
            <a:avLst/>
          </a:prstGeom>
          <a:noFill/>
        </p:spPr>
        <p:txBody>
          <a:bodyPr wrap="none" rtlCol="0">
            <a:spAutoFit/>
          </a:bodyPr>
          <a:lstStyle/>
          <a:p>
            <a:r>
              <a:rPr lang="en-US" sz="2400" dirty="0" smtClean="0"/>
              <a:t>Fall</a:t>
            </a:r>
            <a:endParaRPr lang="en-US" sz="2400" dirty="0"/>
          </a:p>
        </p:txBody>
      </p:sp>
      <p:pic>
        <p:nvPicPr>
          <p:cNvPr id="12" name="Picture 11" descr="V20150802015171.L3m_SNSP_SNPP_CHL_chlor_a_9km.nc.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15840" y="1524000"/>
            <a:ext cx="4023360" cy="2011680"/>
          </a:xfrm>
          <a:prstGeom prst="rect">
            <a:avLst/>
          </a:prstGeom>
        </p:spPr>
      </p:pic>
      <p:pic>
        <p:nvPicPr>
          <p:cNvPr id="13" name="Picture 12" descr="V20152642015354.L3m_SNAU_SNPP_CHL_chlor_a_9km.n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5840" y="3855720"/>
            <a:ext cx="4023360" cy="2011680"/>
          </a:xfrm>
          <a:prstGeom prst="rect">
            <a:avLst/>
          </a:prstGeom>
        </p:spPr>
      </p:pic>
      <p:pic>
        <p:nvPicPr>
          <p:cNvPr id="14" name="Picture 13" descr="A20150802015171.L3m_SNSP_CHL_chlor_a_9km.nc.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840" y="1524000"/>
            <a:ext cx="4023360" cy="2011680"/>
          </a:xfrm>
          <a:prstGeom prst="rect">
            <a:avLst/>
          </a:prstGeom>
        </p:spPr>
      </p:pic>
      <p:pic>
        <p:nvPicPr>
          <p:cNvPr id="15" name="Picture 14" descr="A20152642015354.L3m_SNAU_CHL_chlor_a_9km.nc.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840" y="3855720"/>
            <a:ext cx="4023360" cy="2011680"/>
          </a:xfrm>
          <a:prstGeom prst="rect">
            <a:avLst/>
          </a:prstGeom>
        </p:spPr>
      </p:pic>
      <p:pic>
        <p:nvPicPr>
          <p:cNvPr id="11" name="Picture 10" descr="NPP_CHL_chl_ocx_colorscal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81200" y="5867400"/>
            <a:ext cx="5486400" cy="1111623"/>
          </a:xfrm>
          <a:prstGeom prst="rect">
            <a:avLst/>
          </a:prstGeom>
        </p:spPr>
      </p:pic>
    </p:spTree>
    <p:extLst>
      <p:ext uri="{BB962C8B-B14F-4D97-AF65-F5344CB8AC3E}">
        <p14:creationId xmlns:p14="http://schemas.microsoft.com/office/powerpoint/2010/main" val="23539333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4" name="Content Placeholder 6"/>
          <p:cNvSpPr>
            <a:spLocks noGrp="1"/>
          </p:cNvSpPr>
          <p:nvPr>
            <p:ph idx="1"/>
          </p:nvPr>
        </p:nvSpPr>
        <p:spPr>
          <a:xfrm>
            <a:off x="838200" y="762000"/>
            <a:ext cx="7543800" cy="5240580"/>
          </a:xfrm>
        </p:spPr>
        <p:txBody>
          <a:bodyPr/>
          <a:lstStyle/>
          <a:p>
            <a:pPr marL="457200" indent="-457200">
              <a:lnSpc>
                <a:spcPct val="200000"/>
              </a:lnSpc>
              <a:buFont typeface="+mj-lt"/>
              <a:buAutoNum type="arabicPeriod"/>
            </a:pPr>
            <a:r>
              <a:rPr lang="en-US" sz="2400" dirty="0" smtClean="0">
                <a:solidFill>
                  <a:srgbClr val="D9D9D9"/>
                </a:solidFill>
              </a:rPr>
              <a:t>MODIS &amp; VIIRS OC Reprocessing Overview</a:t>
            </a:r>
          </a:p>
          <a:p>
            <a:pPr marL="457200" indent="-457200">
              <a:lnSpc>
                <a:spcPct val="200000"/>
              </a:lnSpc>
              <a:buFont typeface="+mj-lt"/>
              <a:buAutoNum type="arabicPeriod"/>
            </a:pPr>
            <a:r>
              <a:rPr lang="en-US" sz="2400" dirty="0" smtClean="0">
                <a:solidFill>
                  <a:srgbClr val="D9D9D9"/>
                </a:solidFill>
              </a:rPr>
              <a:t>Multi-mission OC Time-series Consistency</a:t>
            </a:r>
          </a:p>
          <a:p>
            <a:pPr marL="457200" indent="-457200">
              <a:lnSpc>
                <a:spcPct val="200000"/>
              </a:lnSpc>
              <a:buFont typeface="+mj-lt"/>
              <a:buAutoNum type="arabicPeriod"/>
            </a:pPr>
            <a:r>
              <a:rPr lang="en-US" sz="2400" dirty="0" smtClean="0">
                <a:solidFill>
                  <a:schemeClr val="tx1"/>
                </a:solidFill>
              </a:rPr>
              <a:t>Product Validation and Uncertainties</a:t>
            </a:r>
          </a:p>
          <a:p>
            <a:pPr marL="457200" indent="-457200">
              <a:lnSpc>
                <a:spcPct val="200000"/>
              </a:lnSpc>
              <a:buFont typeface="+mj-lt"/>
              <a:buAutoNum type="arabicPeriod"/>
            </a:pPr>
            <a:r>
              <a:rPr lang="en-US" sz="2400" dirty="0" smtClean="0">
                <a:solidFill>
                  <a:srgbClr val="D9D9D9"/>
                </a:solidFill>
              </a:rPr>
              <a:t>Chlorophyll Climate Data Record and Application</a:t>
            </a:r>
          </a:p>
          <a:p>
            <a:pPr marL="457200" indent="-457200">
              <a:lnSpc>
                <a:spcPct val="200000"/>
              </a:lnSpc>
              <a:buFont typeface="+mj-lt"/>
              <a:buAutoNum type="arabicPeriod"/>
            </a:pPr>
            <a:r>
              <a:rPr lang="en-US" sz="2400" dirty="0" smtClean="0">
                <a:solidFill>
                  <a:srgbClr val="D9D9D9"/>
                </a:solidFill>
              </a:rPr>
              <a:t>Summary</a:t>
            </a:r>
          </a:p>
        </p:txBody>
      </p:sp>
    </p:spTree>
    <p:extLst>
      <p:ext uri="{BB962C8B-B14F-4D97-AF65-F5344CB8AC3E}">
        <p14:creationId xmlns:p14="http://schemas.microsoft.com/office/powerpoint/2010/main" val="38063192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457" y="211485"/>
            <a:ext cx="8839200" cy="3115844"/>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pic>
        <p:nvPicPr>
          <p:cNvPr id="6" name="Picture 5" descr="val1454452670291267_chlor_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4690" y="264428"/>
            <a:ext cx="3048000" cy="2887579"/>
          </a:xfrm>
          <a:prstGeom prst="rect">
            <a:avLst/>
          </a:prstGeom>
        </p:spPr>
      </p:pic>
      <p:pic>
        <p:nvPicPr>
          <p:cNvPr id="28" name="Picture 27" descr="val1454454995265851_chlor_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4213" y="264428"/>
            <a:ext cx="3048000" cy="2887579"/>
          </a:xfrm>
          <a:prstGeom prst="rect">
            <a:avLst/>
          </a:prstGeom>
        </p:spPr>
      </p:pic>
      <p:pic>
        <p:nvPicPr>
          <p:cNvPr id="29" name="Picture 28" descr="val1454455135960410_chlor_a.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43302" y="264428"/>
            <a:ext cx="3048000" cy="2887579"/>
          </a:xfrm>
          <a:prstGeom prst="rect">
            <a:avLst/>
          </a:prstGeom>
        </p:spPr>
      </p:pic>
      <p:sp>
        <p:nvSpPr>
          <p:cNvPr id="13" name="Rectangle 12"/>
          <p:cNvSpPr/>
          <p:nvPr/>
        </p:nvSpPr>
        <p:spPr>
          <a:xfrm>
            <a:off x="405520" y="3943465"/>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6" name="Rectangle 15"/>
          <p:cNvSpPr/>
          <p:nvPr/>
        </p:nvSpPr>
        <p:spPr>
          <a:xfrm>
            <a:off x="5933961" y="3943465"/>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2" name="Rectangle 21"/>
          <p:cNvSpPr/>
          <p:nvPr/>
        </p:nvSpPr>
        <p:spPr>
          <a:xfrm>
            <a:off x="4188881" y="3053411"/>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2" name="Rectangle 11"/>
          <p:cNvSpPr/>
          <p:nvPr/>
        </p:nvSpPr>
        <p:spPr>
          <a:xfrm>
            <a:off x="395630" y="1208789"/>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4" name="Rectangle 13"/>
          <p:cNvSpPr/>
          <p:nvPr/>
        </p:nvSpPr>
        <p:spPr>
          <a:xfrm>
            <a:off x="3151434" y="1227529"/>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7" name="Rectangle 16"/>
          <p:cNvSpPr/>
          <p:nvPr/>
        </p:nvSpPr>
        <p:spPr>
          <a:xfrm>
            <a:off x="5942272" y="1140197"/>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8" name="Rectangle 17"/>
          <p:cNvSpPr/>
          <p:nvPr/>
        </p:nvSpPr>
        <p:spPr>
          <a:xfrm>
            <a:off x="1444050" y="427149"/>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9" name="Rectangle 18"/>
          <p:cNvSpPr/>
          <p:nvPr/>
        </p:nvSpPr>
        <p:spPr>
          <a:xfrm>
            <a:off x="6863600" y="410662"/>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0" name="Rectangle 19"/>
          <p:cNvSpPr/>
          <p:nvPr/>
        </p:nvSpPr>
        <p:spPr>
          <a:xfrm>
            <a:off x="4289427" y="418758"/>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1" name="Rectangle 20"/>
          <p:cNvSpPr/>
          <p:nvPr/>
        </p:nvSpPr>
        <p:spPr>
          <a:xfrm>
            <a:off x="1429422" y="3030846"/>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3" name="Rectangle 22"/>
          <p:cNvSpPr/>
          <p:nvPr/>
        </p:nvSpPr>
        <p:spPr>
          <a:xfrm>
            <a:off x="7011962" y="3030846"/>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9" name="TextBox 8"/>
          <p:cNvSpPr txBox="1"/>
          <p:nvPr/>
        </p:nvSpPr>
        <p:spPr>
          <a:xfrm>
            <a:off x="1335250" y="211485"/>
            <a:ext cx="1233454" cy="382927"/>
          </a:xfrm>
          <a:prstGeom prst="rect">
            <a:avLst/>
          </a:prstGeom>
          <a:noFill/>
        </p:spPr>
        <p:txBody>
          <a:bodyPr wrap="none" lIns="74423" tIns="37212" rIns="74423" bIns="37212" rtlCol="0">
            <a:spAutoFit/>
          </a:bodyPr>
          <a:lstStyle/>
          <a:p>
            <a:r>
              <a:rPr lang="en-US" sz="2000" dirty="0" err="1"/>
              <a:t>SeaWiFS</a:t>
            </a:r>
            <a:endParaRPr lang="en-US" sz="2000" dirty="0"/>
          </a:p>
        </p:txBody>
      </p:sp>
      <p:sp>
        <p:nvSpPr>
          <p:cNvPr id="10" name="TextBox 9"/>
          <p:cNvSpPr txBox="1"/>
          <p:nvPr/>
        </p:nvSpPr>
        <p:spPr>
          <a:xfrm>
            <a:off x="4192099" y="218159"/>
            <a:ext cx="1176221" cy="382927"/>
          </a:xfrm>
          <a:prstGeom prst="rect">
            <a:avLst/>
          </a:prstGeom>
          <a:noFill/>
        </p:spPr>
        <p:txBody>
          <a:bodyPr wrap="none" lIns="74423" tIns="37212" rIns="74423" bIns="37212" rtlCol="0">
            <a:spAutoFit/>
          </a:bodyPr>
          <a:lstStyle/>
          <a:p>
            <a:r>
              <a:rPr lang="en-US" sz="2000" dirty="0"/>
              <a:t>MODISA</a:t>
            </a:r>
          </a:p>
        </p:txBody>
      </p:sp>
      <p:sp>
        <p:nvSpPr>
          <p:cNvPr id="11" name="TextBox 10"/>
          <p:cNvSpPr txBox="1"/>
          <p:nvPr/>
        </p:nvSpPr>
        <p:spPr>
          <a:xfrm>
            <a:off x="7128073" y="218159"/>
            <a:ext cx="833004" cy="382927"/>
          </a:xfrm>
          <a:prstGeom prst="rect">
            <a:avLst/>
          </a:prstGeom>
          <a:noFill/>
        </p:spPr>
        <p:txBody>
          <a:bodyPr wrap="none" lIns="74423" tIns="37212" rIns="74423" bIns="37212" rtlCol="0">
            <a:spAutoFit/>
          </a:bodyPr>
          <a:lstStyle/>
          <a:p>
            <a:r>
              <a:rPr lang="en-US" sz="2000" dirty="0"/>
              <a:t>VIIRS</a:t>
            </a:r>
          </a:p>
        </p:txBody>
      </p:sp>
      <p:sp>
        <p:nvSpPr>
          <p:cNvPr id="24" name="TextBox 23"/>
          <p:cNvSpPr txBox="1"/>
          <p:nvPr/>
        </p:nvSpPr>
        <p:spPr>
          <a:xfrm rot="16200000">
            <a:off x="-750804" y="1491393"/>
            <a:ext cx="2187516" cy="321372"/>
          </a:xfrm>
          <a:prstGeom prst="rect">
            <a:avLst/>
          </a:prstGeom>
          <a:noFill/>
        </p:spPr>
        <p:txBody>
          <a:bodyPr wrap="none" lIns="74423" tIns="37212" rIns="74423" bIns="37212" rtlCol="0">
            <a:spAutoFit/>
          </a:bodyPr>
          <a:lstStyle/>
          <a:p>
            <a:r>
              <a:rPr lang="en-US" dirty="0"/>
              <a:t>Satellite </a:t>
            </a:r>
            <a:r>
              <a:rPr lang="en-US" dirty="0" err="1"/>
              <a:t>Chl</a:t>
            </a:r>
            <a:r>
              <a:rPr lang="en-US" i="1" dirty="0" err="1"/>
              <a:t>a</a:t>
            </a:r>
            <a:r>
              <a:rPr lang="en-US" i="1" dirty="0"/>
              <a:t> </a:t>
            </a:r>
            <a:r>
              <a:rPr lang="en-US" dirty="0"/>
              <a:t>(mg m</a:t>
            </a:r>
            <a:r>
              <a:rPr lang="en-US" baseline="30000" dirty="0"/>
              <a:t>-3</a:t>
            </a:r>
            <a:r>
              <a:rPr lang="en-US" dirty="0"/>
              <a:t>)</a:t>
            </a:r>
          </a:p>
        </p:txBody>
      </p:sp>
      <p:sp>
        <p:nvSpPr>
          <p:cNvPr id="26" name="TextBox 25"/>
          <p:cNvSpPr txBox="1"/>
          <p:nvPr/>
        </p:nvSpPr>
        <p:spPr>
          <a:xfrm>
            <a:off x="4124814" y="2973972"/>
            <a:ext cx="1176722" cy="321372"/>
          </a:xfrm>
          <a:prstGeom prst="rect">
            <a:avLst/>
          </a:prstGeom>
          <a:noFill/>
        </p:spPr>
        <p:txBody>
          <a:bodyPr wrap="none" lIns="74423" tIns="37212" rIns="74423" bIns="37212" rtlCol="0">
            <a:spAutoFit/>
          </a:bodyPr>
          <a:lstStyle/>
          <a:p>
            <a:r>
              <a:rPr lang="en-US" dirty="0"/>
              <a:t>In situ </a:t>
            </a:r>
            <a:r>
              <a:rPr lang="en-US" dirty="0" err="1"/>
              <a:t>Chl</a:t>
            </a:r>
            <a:r>
              <a:rPr lang="en-US" i="1" dirty="0" err="1"/>
              <a:t>a</a:t>
            </a:r>
            <a:endParaRPr lang="en-US" dirty="0"/>
          </a:p>
        </p:txBody>
      </p:sp>
      <p:sp>
        <p:nvSpPr>
          <p:cNvPr id="30" name="Rectangle 29"/>
          <p:cNvSpPr/>
          <p:nvPr/>
        </p:nvSpPr>
        <p:spPr>
          <a:xfrm>
            <a:off x="152400" y="3635023"/>
            <a:ext cx="8862667" cy="2918177"/>
          </a:xfrm>
          <a:prstGeom prst="rect">
            <a:avLst/>
          </a:prstGeom>
          <a:solidFill>
            <a:schemeClr val="bg1">
              <a:lumMod val="8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graphicFrame>
        <p:nvGraphicFramePr>
          <p:cNvPr id="31" name="Table 30"/>
          <p:cNvGraphicFramePr>
            <a:graphicFrameLocks noGrp="1"/>
          </p:cNvGraphicFramePr>
          <p:nvPr>
            <p:extLst>
              <p:ext uri="{D42A27DB-BD31-4B8C-83A1-F6EECF244321}">
                <p14:modId xmlns:p14="http://schemas.microsoft.com/office/powerpoint/2010/main" val="3554583345"/>
              </p:ext>
            </p:extLst>
          </p:nvPr>
        </p:nvGraphicFramePr>
        <p:xfrm>
          <a:off x="929361" y="3644392"/>
          <a:ext cx="7892821" cy="2737184"/>
        </p:xfrm>
        <a:graphic>
          <a:graphicData uri="http://schemas.openxmlformats.org/drawingml/2006/table">
            <a:tbl>
              <a:tblPr/>
              <a:tblGrid>
                <a:gridCol w="1175758"/>
                <a:gridCol w="805613"/>
                <a:gridCol w="874342"/>
                <a:gridCol w="1071657"/>
                <a:gridCol w="898891"/>
                <a:gridCol w="823910"/>
                <a:gridCol w="958025"/>
                <a:gridCol w="1284625"/>
              </a:tblGrid>
              <a:tr h="539416">
                <a:tc>
                  <a:txBody>
                    <a:bodyPr/>
                    <a:lstStyle/>
                    <a:p>
                      <a:pPr algn="l" fontAlgn="b"/>
                      <a:r>
                        <a:rPr lang="en-US" sz="1700" b="1" i="0" u="none" strike="noStrike" dirty="0">
                          <a:solidFill>
                            <a:srgbClr val="000000"/>
                          </a:solidFill>
                          <a:effectLst/>
                          <a:latin typeface="Calibri"/>
                        </a:rPr>
                        <a:t> </a:t>
                      </a:r>
                      <a:r>
                        <a:rPr lang="en-US" sz="1700" b="1" i="0" u="none" strike="noStrike" dirty="0" smtClean="0">
                          <a:solidFill>
                            <a:srgbClr val="000000"/>
                          </a:solidFill>
                          <a:effectLst/>
                          <a:latin typeface="Calibri"/>
                        </a:rPr>
                        <a:t>PRODUCT</a:t>
                      </a:r>
                      <a:endParaRPr lang="en-US" sz="1700" b="1"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r" fontAlgn="b"/>
                      <a:r>
                        <a:rPr lang="en-US" sz="1700" b="1" i="0" u="none" strike="noStrike" dirty="0" smtClean="0">
                          <a:solidFill>
                            <a:srgbClr val="000000"/>
                          </a:solidFill>
                          <a:effectLst/>
                          <a:latin typeface="Calibri"/>
                        </a:rPr>
                        <a:t>COUNT</a:t>
                      </a:r>
                      <a:endParaRPr lang="en-US" sz="1700" b="1"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r" fontAlgn="b"/>
                      <a:r>
                        <a:rPr lang="en-US" sz="1700" b="1" i="0" u="none" strike="noStrike" dirty="0">
                          <a:solidFill>
                            <a:srgbClr val="000000"/>
                          </a:solidFill>
                          <a:effectLst/>
                          <a:latin typeface="Calibri"/>
                        </a:rPr>
                        <a:t> </a:t>
                      </a:r>
                      <a:r>
                        <a:rPr lang="en-US" sz="1700" b="1" i="0" u="none" strike="noStrike" dirty="0" smtClean="0">
                          <a:solidFill>
                            <a:srgbClr val="000000"/>
                          </a:solidFill>
                          <a:effectLst/>
                          <a:latin typeface="Calibri"/>
                        </a:rPr>
                        <a:t>SLOPE </a:t>
                      </a:r>
                      <a:endParaRPr lang="en-US" sz="1700" b="1"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r" fontAlgn="b"/>
                      <a:r>
                        <a:rPr lang="en-US" sz="1700" b="1" i="0" u="none" strike="noStrike" dirty="0" smtClean="0">
                          <a:solidFill>
                            <a:srgbClr val="000000"/>
                          </a:solidFill>
                          <a:effectLst/>
                          <a:latin typeface="Calibri"/>
                        </a:rPr>
                        <a:t>INT</a:t>
                      </a:r>
                      <a:r>
                        <a:rPr lang="en-US" sz="1700" b="1" i="0" u="none" strike="noStrike" baseline="0" dirty="0" smtClean="0">
                          <a:solidFill>
                            <a:srgbClr val="000000"/>
                          </a:solidFill>
                          <a:effectLst/>
                          <a:latin typeface="Calibri"/>
                        </a:rPr>
                        <a:t> </a:t>
                      </a:r>
                    </a:p>
                    <a:p>
                      <a:pPr algn="r" fontAlgn="b"/>
                      <a:r>
                        <a:rPr lang="en-US" sz="1700" b="0" i="0" u="none" strike="noStrike" baseline="0" dirty="0" smtClean="0">
                          <a:solidFill>
                            <a:srgbClr val="000000"/>
                          </a:solidFill>
                          <a:effectLst/>
                          <a:latin typeface="Calibri"/>
                        </a:rPr>
                        <a:t>(mg m</a:t>
                      </a:r>
                      <a:r>
                        <a:rPr lang="en-US" sz="1700" b="0" i="0" u="none" strike="noStrike" baseline="30000" dirty="0" smtClean="0">
                          <a:solidFill>
                            <a:srgbClr val="000000"/>
                          </a:solidFill>
                          <a:effectLst/>
                          <a:latin typeface="Calibri"/>
                        </a:rPr>
                        <a:t>-3</a:t>
                      </a:r>
                      <a:r>
                        <a:rPr lang="en-US" sz="1700" b="0" i="0" u="none" strike="noStrike" baseline="0" dirty="0" smtClean="0">
                          <a:solidFill>
                            <a:srgbClr val="000000"/>
                          </a:solidFill>
                          <a:effectLst/>
                          <a:latin typeface="Calibri"/>
                        </a:rPr>
                        <a:t>)</a:t>
                      </a:r>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r" fontAlgn="b"/>
                      <a:r>
                        <a:rPr lang="en-US" sz="1700" b="1" i="0" u="none" strike="noStrike" dirty="0">
                          <a:solidFill>
                            <a:srgbClr val="000000"/>
                          </a:solidFill>
                          <a:effectLst/>
                          <a:latin typeface="Calibri"/>
                        </a:rPr>
                        <a:t> </a:t>
                      </a:r>
                      <a:r>
                        <a:rPr lang="en-US" sz="1700" b="1" i="0" u="none" strike="noStrike" dirty="0" smtClean="0">
                          <a:solidFill>
                            <a:srgbClr val="000000"/>
                          </a:solidFill>
                          <a:effectLst/>
                          <a:latin typeface="Calibri"/>
                        </a:rPr>
                        <a:t>R</a:t>
                      </a:r>
                      <a:r>
                        <a:rPr lang="en-US" sz="1700" b="1" i="0" u="none" strike="noStrike" baseline="30000" dirty="0" smtClean="0">
                          <a:solidFill>
                            <a:srgbClr val="000000"/>
                          </a:solidFill>
                          <a:effectLst/>
                          <a:latin typeface="Calibri"/>
                        </a:rPr>
                        <a:t>2</a:t>
                      </a:r>
                      <a:endParaRPr lang="en-US" sz="1700" b="1" i="0" u="none" strike="noStrike" baseline="30000"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r" fontAlgn="b"/>
                      <a:r>
                        <a:rPr lang="en-US" sz="1700" b="1" i="0" u="none" strike="noStrike" dirty="0">
                          <a:solidFill>
                            <a:srgbClr val="000000"/>
                          </a:solidFill>
                          <a:effectLst/>
                          <a:latin typeface="Calibri"/>
                        </a:rPr>
                        <a:t> </a:t>
                      </a:r>
                      <a:r>
                        <a:rPr lang="en-US" sz="1700" b="1" i="0" u="none" strike="noStrike" dirty="0" smtClean="0">
                          <a:solidFill>
                            <a:srgbClr val="000000"/>
                          </a:solidFill>
                          <a:effectLst/>
                          <a:latin typeface="Calibri"/>
                        </a:rPr>
                        <a:t>MED</a:t>
                      </a:r>
                    </a:p>
                    <a:p>
                      <a:pPr algn="r" fontAlgn="b"/>
                      <a:r>
                        <a:rPr lang="en-US" sz="1700" b="1" i="0" u="none" strike="noStrike" dirty="0" smtClean="0">
                          <a:solidFill>
                            <a:srgbClr val="000000"/>
                          </a:solidFill>
                          <a:effectLst/>
                          <a:latin typeface="Calibri"/>
                        </a:rPr>
                        <a:t>RATIO</a:t>
                      </a:r>
                      <a:endParaRPr lang="en-US" sz="1700" b="1"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r" fontAlgn="b"/>
                      <a:r>
                        <a:rPr lang="de-DE" sz="1700" b="1" i="0" u="none" strike="noStrike" dirty="0" smtClean="0">
                          <a:solidFill>
                            <a:srgbClr val="000000"/>
                          </a:solidFill>
                          <a:effectLst/>
                          <a:latin typeface="Calibri"/>
                        </a:rPr>
                        <a:t>APD </a:t>
                      </a:r>
                      <a:r>
                        <a:rPr lang="de-DE" sz="1700" b="0" i="0" u="none" strike="noStrike" dirty="0" smtClean="0">
                          <a:solidFill>
                            <a:srgbClr val="000000"/>
                          </a:solidFill>
                          <a:effectLst/>
                          <a:latin typeface="Calibri"/>
                        </a:rPr>
                        <a:t>(%)</a:t>
                      </a:r>
                      <a:endParaRPr lang="de-DE"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r" fontAlgn="b"/>
                      <a:r>
                        <a:rPr lang="en-US" sz="1700" b="1" i="0" u="none" strike="noStrike" dirty="0">
                          <a:solidFill>
                            <a:srgbClr val="000000"/>
                          </a:solidFill>
                          <a:effectLst/>
                          <a:latin typeface="Calibri"/>
                        </a:rPr>
                        <a:t> </a:t>
                      </a:r>
                      <a:r>
                        <a:rPr lang="en-US" sz="1700" b="1" i="0" u="none" strike="noStrike" dirty="0" smtClean="0">
                          <a:solidFill>
                            <a:srgbClr val="000000"/>
                          </a:solidFill>
                          <a:effectLst/>
                          <a:latin typeface="Calibri"/>
                        </a:rPr>
                        <a:t>RMSE </a:t>
                      </a:r>
                    </a:p>
                    <a:p>
                      <a:pPr algn="r" fontAlgn="b"/>
                      <a:r>
                        <a:rPr lang="en-US" sz="1700" b="0" i="0" u="none" strike="noStrike" dirty="0" smtClean="0">
                          <a:solidFill>
                            <a:srgbClr val="000000"/>
                          </a:solidFill>
                          <a:effectLst/>
                          <a:latin typeface="Calibri"/>
                        </a:rPr>
                        <a:t>(mg m</a:t>
                      </a:r>
                      <a:r>
                        <a:rPr lang="en-US" sz="1700" b="0" i="0" u="none" strike="noStrike" baseline="30000" dirty="0" smtClean="0">
                          <a:solidFill>
                            <a:srgbClr val="000000"/>
                          </a:solidFill>
                          <a:effectLst/>
                          <a:latin typeface="Calibri"/>
                        </a:rPr>
                        <a:t>-3</a:t>
                      </a:r>
                      <a:r>
                        <a:rPr lang="en-US" sz="1700" b="0" i="0" u="none" strike="noStrike" dirty="0" smtClean="0">
                          <a:solidFill>
                            <a:srgbClr val="000000"/>
                          </a:solidFill>
                          <a:effectLst/>
                          <a:latin typeface="Calibri"/>
                        </a:rPr>
                        <a:t>) </a:t>
                      </a:r>
                      <a:r>
                        <a:rPr lang="en-US" sz="1700" b="1" i="0" u="none" strike="noStrike" dirty="0" smtClean="0">
                          <a:solidFill>
                            <a:srgbClr val="000000"/>
                          </a:solidFill>
                          <a:effectLst/>
                          <a:latin typeface="Calibri"/>
                        </a:rPr>
                        <a:t>   </a:t>
                      </a:r>
                      <a:endParaRPr lang="en-US" sz="1700" b="1"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tr>
              <a:tr h="274721">
                <a:tc>
                  <a:txBody>
                    <a:bodyPr/>
                    <a:lstStyle/>
                    <a:p>
                      <a:pPr algn="l" fontAlgn="b"/>
                      <a:endParaRPr lang="en-US" sz="1700" b="0"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721">
                <a:tc>
                  <a:txBody>
                    <a:bodyPr/>
                    <a:lstStyle/>
                    <a:p>
                      <a:pPr algn="l" fontAlgn="b"/>
                      <a:r>
                        <a:rPr lang="en-US" sz="1700" b="0" i="0" u="none" strike="noStrike" dirty="0" err="1" smtClean="0">
                          <a:solidFill>
                            <a:srgbClr val="000000"/>
                          </a:solidFill>
                          <a:effectLst/>
                          <a:latin typeface="Calibri"/>
                        </a:rPr>
                        <a:t>SeaWiFS</a:t>
                      </a:r>
                      <a:endParaRPr lang="en-US" sz="1700" b="0"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1739</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0.92</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0.02513</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0.83</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1.07</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37.3</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0.29030</a:t>
                      </a:r>
                    </a:p>
                  </a:txBody>
                  <a:tcPr marL="10583" marR="10583" marT="10026"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721">
                <a:tc>
                  <a:txBody>
                    <a:bodyPr/>
                    <a:lstStyle/>
                    <a:p>
                      <a:pPr algn="l" fontAlgn="b"/>
                      <a:r>
                        <a:rPr lang="en-US" sz="1700" b="0" i="0" u="none" strike="noStrike" dirty="0" smtClean="0">
                          <a:solidFill>
                            <a:srgbClr val="000000"/>
                          </a:solidFill>
                          <a:effectLst/>
                          <a:latin typeface="Calibri"/>
                        </a:rPr>
                        <a:t>MODISA</a:t>
                      </a:r>
                      <a:endParaRPr lang="en-US" sz="1700" b="0"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653</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1.04</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0.07814</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0.80</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1.19</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40.7</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0.30814</a:t>
                      </a:r>
                    </a:p>
                  </a:txBody>
                  <a:tcPr marL="10583" marR="10583" marT="10026"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721">
                <a:tc>
                  <a:txBody>
                    <a:bodyPr/>
                    <a:lstStyle/>
                    <a:p>
                      <a:pPr algn="l" fontAlgn="b"/>
                      <a:r>
                        <a:rPr lang="en-US" sz="1700" b="0" i="0" u="none" strike="noStrike" dirty="0" smtClean="0">
                          <a:solidFill>
                            <a:srgbClr val="000000"/>
                          </a:solidFill>
                          <a:effectLst/>
                          <a:latin typeface="Calibri"/>
                        </a:rPr>
                        <a:t>VIIRS</a:t>
                      </a:r>
                      <a:endParaRPr lang="en-US" sz="1700" b="0"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21</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0.63</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-0.27375</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0.27</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0.86</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34.9</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0.27166</a:t>
                      </a:r>
                    </a:p>
                  </a:txBody>
                  <a:tcPr marL="10583" marR="10583" marT="10026"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721">
                <a:tc>
                  <a:txBody>
                    <a:bodyPr/>
                    <a:lstStyle/>
                    <a:p>
                      <a:pPr algn="l" fontAlgn="b"/>
                      <a:endParaRPr lang="en-US" sz="1700" b="0"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endParaRPr lang="en-US" sz="1700" b="0" i="0" u="none" strike="noStrike" dirty="0">
                        <a:solidFill>
                          <a:srgbClr val="000000"/>
                        </a:solidFill>
                        <a:effectLst/>
                        <a:latin typeface="Calibri"/>
                      </a:endParaRPr>
                    </a:p>
                  </a:txBody>
                  <a:tcPr marL="10583" marR="10583" marT="10026" marB="0" anchor="b">
                    <a:lnL w="12700" cap="flat" cmpd="sng" algn="ctr">
                      <a:solidFill>
                        <a:schemeClr val="bg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721">
                <a:tc>
                  <a:txBody>
                    <a:bodyPr/>
                    <a:lstStyle/>
                    <a:p>
                      <a:pPr algn="l" fontAlgn="b"/>
                      <a:r>
                        <a:rPr lang="en-US" sz="1700" b="0" i="0" u="none" strike="noStrike" dirty="0" err="1" smtClean="0">
                          <a:solidFill>
                            <a:srgbClr val="000000"/>
                          </a:solidFill>
                          <a:effectLst/>
                          <a:latin typeface="Calibri"/>
                        </a:rPr>
                        <a:t>SeaWiFS</a:t>
                      </a:r>
                      <a:endParaRPr lang="en-US" sz="1700" b="0"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363</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0.83</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-0.09787</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0.74</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1.01</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32.4</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0.24365</a:t>
                      </a:r>
                    </a:p>
                  </a:txBody>
                  <a:tcPr marL="10583" marR="10583" marT="10026"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721">
                <a:tc>
                  <a:txBody>
                    <a:bodyPr/>
                    <a:lstStyle/>
                    <a:p>
                      <a:pPr algn="l" fontAlgn="b"/>
                      <a:r>
                        <a:rPr lang="en-US" sz="1700" b="0" i="0" u="none" strike="noStrike" dirty="0" smtClean="0">
                          <a:solidFill>
                            <a:srgbClr val="000000"/>
                          </a:solidFill>
                          <a:effectLst/>
                          <a:latin typeface="Calibri"/>
                        </a:rPr>
                        <a:t>MODISA</a:t>
                      </a:r>
                      <a:endParaRPr lang="en-US" sz="1700" b="0"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113</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0.87</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-0.10674</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0.85</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0.97</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a:solidFill>
                            <a:srgbClr val="000000"/>
                          </a:solidFill>
                          <a:effectLst/>
                          <a:latin typeface="Calibri"/>
                        </a:rPr>
                        <a:t>22.5</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700" b="0" i="0" u="none" strike="noStrike" dirty="0">
                          <a:solidFill>
                            <a:srgbClr val="000000"/>
                          </a:solidFill>
                          <a:effectLst/>
                          <a:latin typeface="Calibri"/>
                        </a:rPr>
                        <a:t>0.19605</a:t>
                      </a:r>
                    </a:p>
                  </a:txBody>
                  <a:tcPr marL="10583" marR="10583" marT="10026"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721">
                <a:tc>
                  <a:txBody>
                    <a:bodyPr/>
                    <a:lstStyle/>
                    <a:p>
                      <a:pPr algn="l" fontAlgn="b"/>
                      <a:r>
                        <a:rPr lang="en-US" sz="1700" b="0" i="0" u="none" strike="noStrike" dirty="0" smtClean="0">
                          <a:solidFill>
                            <a:srgbClr val="000000"/>
                          </a:solidFill>
                          <a:effectLst/>
                          <a:latin typeface="Calibri"/>
                        </a:rPr>
                        <a:t>VIIRS</a:t>
                      </a:r>
                      <a:endParaRPr lang="en-US" sz="1700" b="0" i="0" u="none" strike="noStrike" dirty="0">
                        <a:solidFill>
                          <a:srgbClr val="000000"/>
                        </a:solidFill>
                        <a:effectLst/>
                        <a:latin typeface="Calibri"/>
                      </a:endParaRPr>
                    </a:p>
                  </a:txBody>
                  <a:tcPr marL="10583" marR="10583" marT="10026" marB="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1700" b="0" i="0" u="none" strike="noStrike" dirty="0">
                          <a:solidFill>
                            <a:srgbClr val="000000"/>
                          </a:solidFill>
                          <a:effectLst/>
                          <a:latin typeface="Calibri"/>
                        </a:rPr>
                        <a:t>17</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1700" b="0" i="0" u="none" strike="noStrike" dirty="0">
                          <a:solidFill>
                            <a:srgbClr val="000000"/>
                          </a:solidFill>
                          <a:effectLst/>
                          <a:latin typeface="Calibri"/>
                        </a:rPr>
                        <a:t>0.50</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1700" b="0" i="0" u="none" strike="noStrike" dirty="0">
                          <a:solidFill>
                            <a:srgbClr val="000000"/>
                          </a:solidFill>
                          <a:effectLst/>
                          <a:latin typeface="Calibri"/>
                        </a:rPr>
                        <a:t>-0.37107</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1700" b="0" i="0" u="none" strike="noStrike" dirty="0">
                          <a:solidFill>
                            <a:srgbClr val="000000"/>
                          </a:solidFill>
                          <a:effectLst/>
                          <a:latin typeface="Calibri"/>
                        </a:rPr>
                        <a:t>0.30</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1700" b="0" i="0" u="none" strike="noStrike" dirty="0">
                          <a:solidFill>
                            <a:srgbClr val="000000"/>
                          </a:solidFill>
                          <a:effectLst/>
                          <a:latin typeface="Calibri"/>
                        </a:rPr>
                        <a:t>0.79</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1700" b="0" i="0" u="none" strike="noStrike" dirty="0">
                          <a:solidFill>
                            <a:srgbClr val="000000"/>
                          </a:solidFill>
                          <a:effectLst/>
                          <a:latin typeface="Calibri"/>
                        </a:rPr>
                        <a:t>40.9</a:t>
                      </a:r>
                    </a:p>
                  </a:txBody>
                  <a:tcPr marL="10583" marR="10583" marT="10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1700" b="0" i="0" u="none" strike="noStrike" dirty="0">
                          <a:solidFill>
                            <a:srgbClr val="000000"/>
                          </a:solidFill>
                          <a:effectLst/>
                          <a:latin typeface="Calibri"/>
                        </a:rPr>
                        <a:t>0.29676</a:t>
                      </a:r>
                    </a:p>
                  </a:txBody>
                  <a:tcPr marL="10583" marR="10583" marT="10026"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r>
            </a:tbl>
          </a:graphicData>
        </a:graphic>
      </p:graphicFrame>
      <p:sp>
        <p:nvSpPr>
          <p:cNvPr id="32" name="TextBox 31"/>
          <p:cNvSpPr txBox="1"/>
          <p:nvPr/>
        </p:nvSpPr>
        <p:spPr>
          <a:xfrm rot="16200000">
            <a:off x="-574217" y="5242238"/>
            <a:ext cx="1837959" cy="382927"/>
          </a:xfrm>
          <a:prstGeom prst="rect">
            <a:avLst/>
          </a:prstGeom>
          <a:noFill/>
        </p:spPr>
        <p:txBody>
          <a:bodyPr wrap="none" lIns="74423" tIns="37212" rIns="74423" bIns="37212" rtlCol="0">
            <a:spAutoFit/>
          </a:bodyPr>
          <a:lstStyle/>
          <a:p>
            <a:r>
              <a:rPr lang="en-US" sz="2000" b="1" dirty="0"/>
              <a:t>Chlorophyll a</a:t>
            </a:r>
            <a:endParaRPr lang="en-US" sz="2000" b="1" i="1" dirty="0"/>
          </a:p>
        </p:txBody>
      </p:sp>
      <p:sp>
        <p:nvSpPr>
          <p:cNvPr id="33" name="TextBox 32"/>
          <p:cNvSpPr txBox="1"/>
          <p:nvPr/>
        </p:nvSpPr>
        <p:spPr>
          <a:xfrm rot="16200000">
            <a:off x="306637" y="5785346"/>
            <a:ext cx="777474" cy="382927"/>
          </a:xfrm>
          <a:prstGeom prst="rect">
            <a:avLst/>
          </a:prstGeom>
          <a:noFill/>
        </p:spPr>
        <p:txBody>
          <a:bodyPr wrap="none" lIns="74423" tIns="37212" rIns="74423" bIns="37212" rtlCol="0">
            <a:spAutoFit/>
          </a:bodyPr>
          <a:lstStyle/>
          <a:p>
            <a:r>
              <a:rPr lang="en-US" sz="2000" b="1" u="sng" dirty="0"/>
              <a:t>Deep</a:t>
            </a:r>
          </a:p>
        </p:txBody>
      </p:sp>
      <p:sp>
        <p:nvSpPr>
          <p:cNvPr id="34" name="TextBox 33"/>
          <p:cNvSpPr txBox="1"/>
          <p:nvPr/>
        </p:nvSpPr>
        <p:spPr>
          <a:xfrm rot="16200000">
            <a:off x="456357" y="4674492"/>
            <a:ext cx="478039" cy="382927"/>
          </a:xfrm>
          <a:prstGeom prst="rect">
            <a:avLst/>
          </a:prstGeom>
          <a:noFill/>
        </p:spPr>
        <p:txBody>
          <a:bodyPr wrap="none" lIns="74423" tIns="37212" rIns="74423" bIns="37212" rtlCol="0">
            <a:spAutoFit/>
          </a:bodyPr>
          <a:lstStyle/>
          <a:p>
            <a:r>
              <a:rPr lang="en-US" sz="2000" b="1" u="sng" dirty="0"/>
              <a:t>All</a:t>
            </a:r>
          </a:p>
        </p:txBody>
      </p:sp>
    </p:spTree>
    <p:extLst>
      <p:ext uri="{BB962C8B-B14F-4D97-AF65-F5344CB8AC3E}">
        <p14:creationId xmlns:p14="http://schemas.microsoft.com/office/powerpoint/2010/main" val="41013383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457" y="211485"/>
            <a:ext cx="8839200" cy="580434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pic>
        <p:nvPicPr>
          <p:cNvPr id="3" name="Picture 2" descr="val1454452670291267_Rrs55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166" y="2894338"/>
            <a:ext cx="3048000" cy="2887579"/>
          </a:xfrm>
          <a:prstGeom prst="rect">
            <a:avLst/>
          </a:prstGeom>
        </p:spPr>
      </p:pic>
      <p:pic>
        <p:nvPicPr>
          <p:cNvPr id="5" name="Picture 4" descr="val1454455135960410_Rrs55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3784" y="2894338"/>
            <a:ext cx="3048000" cy="2887579"/>
          </a:xfrm>
          <a:prstGeom prst="rect">
            <a:avLst/>
          </a:prstGeom>
        </p:spPr>
      </p:pic>
      <p:pic>
        <p:nvPicPr>
          <p:cNvPr id="8" name="Picture 7" descr="val1454454995265851_Rrs54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54105" y="2894338"/>
            <a:ext cx="3048000" cy="2887579"/>
          </a:xfrm>
          <a:prstGeom prst="rect">
            <a:avLst/>
          </a:prstGeom>
        </p:spPr>
      </p:pic>
      <p:sp>
        <p:nvSpPr>
          <p:cNvPr id="13" name="Rectangle 12"/>
          <p:cNvSpPr/>
          <p:nvPr/>
        </p:nvSpPr>
        <p:spPr>
          <a:xfrm>
            <a:off x="405520" y="3943465"/>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5" name="Rectangle 14"/>
          <p:cNvSpPr/>
          <p:nvPr/>
        </p:nvSpPr>
        <p:spPr>
          <a:xfrm>
            <a:off x="3151434" y="3868506"/>
            <a:ext cx="156672"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6" name="Rectangle 15"/>
          <p:cNvSpPr/>
          <p:nvPr/>
        </p:nvSpPr>
        <p:spPr>
          <a:xfrm>
            <a:off x="5933961" y="3943465"/>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2" name="Rectangle 21"/>
          <p:cNvSpPr/>
          <p:nvPr/>
        </p:nvSpPr>
        <p:spPr>
          <a:xfrm>
            <a:off x="4188881" y="3053411"/>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pic>
        <p:nvPicPr>
          <p:cNvPr id="2" name="Picture 1" descr="val1454452670291267_Rrs44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0166" y="250388"/>
            <a:ext cx="3048000" cy="2887579"/>
          </a:xfrm>
          <a:prstGeom prst="rect">
            <a:avLst/>
          </a:prstGeom>
        </p:spPr>
      </p:pic>
      <p:pic>
        <p:nvPicPr>
          <p:cNvPr id="4" name="Picture 3" descr="val1454455135960410_Rrs443.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43784" y="250388"/>
            <a:ext cx="3048000" cy="2887579"/>
          </a:xfrm>
          <a:prstGeom prst="rect">
            <a:avLst/>
          </a:prstGeom>
        </p:spPr>
      </p:pic>
      <p:pic>
        <p:nvPicPr>
          <p:cNvPr id="7" name="Picture 6" descr="val1454454995265851_Rrs443.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54105" y="250388"/>
            <a:ext cx="3048000" cy="2887579"/>
          </a:xfrm>
          <a:prstGeom prst="rect">
            <a:avLst/>
          </a:prstGeom>
        </p:spPr>
      </p:pic>
      <p:sp>
        <p:nvSpPr>
          <p:cNvPr id="12" name="Rectangle 11"/>
          <p:cNvSpPr/>
          <p:nvPr/>
        </p:nvSpPr>
        <p:spPr>
          <a:xfrm>
            <a:off x="395630" y="1208789"/>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4" name="Rectangle 13"/>
          <p:cNvSpPr/>
          <p:nvPr/>
        </p:nvSpPr>
        <p:spPr>
          <a:xfrm>
            <a:off x="3151434" y="1227529"/>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7" name="Rectangle 16"/>
          <p:cNvSpPr/>
          <p:nvPr/>
        </p:nvSpPr>
        <p:spPr>
          <a:xfrm>
            <a:off x="5942272" y="1140197"/>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8" name="Rectangle 17"/>
          <p:cNvSpPr/>
          <p:nvPr/>
        </p:nvSpPr>
        <p:spPr>
          <a:xfrm>
            <a:off x="1444050" y="427149"/>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9" name="Rectangle 18"/>
          <p:cNvSpPr/>
          <p:nvPr/>
        </p:nvSpPr>
        <p:spPr>
          <a:xfrm>
            <a:off x="6863600" y="410662"/>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0" name="Rectangle 19"/>
          <p:cNvSpPr/>
          <p:nvPr/>
        </p:nvSpPr>
        <p:spPr>
          <a:xfrm>
            <a:off x="4289427" y="418758"/>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1" name="Rectangle 20"/>
          <p:cNvSpPr/>
          <p:nvPr/>
        </p:nvSpPr>
        <p:spPr>
          <a:xfrm>
            <a:off x="1429422" y="3030846"/>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3" name="Rectangle 22"/>
          <p:cNvSpPr/>
          <p:nvPr/>
        </p:nvSpPr>
        <p:spPr>
          <a:xfrm>
            <a:off x="7011962" y="3030846"/>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9" name="TextBox 8"/>
          <p:cNvSpPr txBox="1"/>
          <p:nvPr/>
        </p:nvSpPr>
        <p:spPr>
          <a:xfrm>
            <a:off x="1335250" y="211485"/>
            <a:ext cx="1233454" cy="382927"/>
          </a:xfrm>
          <a:prstGeom prst="rect">
            <a:avLst/>
          </a:prstGeom>
          <a:noFill/>
        </p:spPr>
        <p:txBody>
          <a:bodyPr wrap="none" lIns="74423" tIns="37212" rIns="74423" bIns="37212" rtlCol="0">
            <a:spAutoFit/>
          </a:bodyPr>
          <a:lstStyle/>
          <a:p>
            <a:r>
              <a:rPr lang="en-US" sz="2000" dirty="0" err="1"/>
              <a:t>SeaWiFS</a:t>
            </a:r>
            <a:endParaRPr lang="en-US" sz="2000" dirty="0"/>
          </a:p>
        </p:txBody>
      </p:sp>
      <p:sp>
        <p:nvSpPr>
          <p:cNvPr id="10" name="TextBox 9"/>
          <p:cNvSpPr txBox="1"/>
          <p:nvPr/>
        </p:nvSpPr>
        <p:spPr>
          <a:xfrm>
            <a:off x="4192099" y="218159"/>
            <a:ext cx="1176221" cy="382927"/>
          </a:xfrm>
          <a:prstGeom prst="rect">
            <a:avLst/>
          </a:prstGeom>
          <a:noFill/>
        </p:spPr>
        <p:txBody>
          <a:bodyPr wrap="none" lIns="74423" tIns="37212" rIns="74423" bIns="37212" rtlCol="0">
            <a:spAutoFit/>
          </a:bodyPr>
          <a:lstStyle/>
          <a:p>
            <a:r>
              <a:rPr lang="en-US" sz="2000" dirty="0"/>
              <a:t>MODISA</a:t>
            </a:r>
          </a:p>
        </p:txBody>
      </p:sp>
      <p:sp>
        <p:nvSpPr>
          <p:cNvPr id="11" name="TextBox 10"/>
          <p:cNvSpPr txBox="1"/>
          <p:nvPr/>
        </p:nvSpPr>
        <p:spPr>
          <a:xfrm>
            <a:off x="7128073" y="218159"/>
            <a:ext cx="833004" cy="382927"/>
          </a:xfrm>
          <a:prstGeom prst="rect">
            <a:avLst/>
          </a:prstGeom>
          <a:noFill/>
        </p:spPr>
        <p:txBody>
          <a:bodyPr wrap="none" lIns="74423" tIns="37212" rIns="74423" bIns="37212" rtlCol="0">
            <a:spAutoFit/>
          </a:bodyPr>
          <a:lstStyle/>
          <a:p>
            <a:r>
              <a:rPr lang="en-US" sz="2000" dirty="0"/>
              <a:t>VIIRS</a:t>
            </a:r>
          </a:p>
        </p:txBody>
      </p:sp>
      <p:sp>
        <p:nvSpPr>
          <p:cNvPr id="24" name="TextBox 23"/>
          <p:cNvSpPr txBox="1"/>
          <p:nvPr/>
        </p:nvSpPr>
        <p:spPr>
          <a:xfrm rot="16200000">
            <a:off x="-756516" y="1491393"/>
            <a:ext cx="2198937" cy="321372"/>
          </a:xfrm>
          <a:prstGeom prst="rect">
            <a:avLst/>
          </a:prstGeom>
          <a:noFill/>
        </p:spPr>
        <p:txBody>
          <a:bodyPr wrap="none" lIns="74423" tIns="37212" rIns="74423" bIns="37212" rtlCol="0">
            <a:spAutoFit/>
          </a:bodyPr>
          <a:lstStyle/>
          <a:p>
            <a:r>
              <a:rPr lang="en-US" dirty="0"/>
              <a:t>Satellite </a:t>
            </a:r>
            <a:r>
              <a:rPr lang="en-US" dirty="0" err="1"/>
              <a:t>Rrs</a:t>
            </a:r>
            <a:r>
              <a:rPr lang="en-US" dirty="0"/>
              <a:t> (443; sr</a:t>
            </a:r>
            <a:r>
              <a:rPr lang="en-US" baseline="30000" dirty="0"/>
              <a:t>-1</a:t>
            </a:r>
            <a:r>
              <a:rPr lang="en-US" dirty="0"/>
              <a:t>)</a:t>
            </a:r>
          </a:p>
        </p:txBody>
      </p:sp>
      <p:sp>
        <p:nvSpPr>
          <p:cNvPr id="25" name="TextBox 24"/>
          <p:cNvSpPr txBox="1"/>
          <p:nvPr/>
        </p:nvSpPr>
        <p:spPr>
          <a:xfrm rot="16200000">
            <a:off x="-750756" y="4141795"/>
            <a:ext cx="2187416" cy="321372"/>
          </a:xfrm>
          <a:prstGeom prst="rect">
            <a:avLst/>
          </a:prstGeom>
          <a:noFill/>
        </p:spPr>
        <p:txBody>
          <a:bodyPr wrap="none" lIns="74423" tIns="37212" rIns="74423" bIns="37212" rtlCol="0">
            <a:spAutoFit/>
          </a:bodyPr>
          <a:lstStyle/>
          <a:p>
            <a:r>
              <a:rPr lang="en-US" dirty="0"/>
              <a:t>Satellite </a:t>
            </a:r>
            <a:r>
              <a:rPr lang="en-US" dirty="0" err="1"/>
              <a:t>Rrs</a:t>
            </a:r>
            <a:r>
              <a:rPr lang="en-US" dirty="0"/>
              <a:t> (55x; sr</a:t>
            </a:r>
            <a:r>
              <a:rPr lang="en-US" baseline="30000" dirty="0"/>
              <a:t>-1</a:t>
            </a:r>
            <a:r>
              <a:rPr lang="en-US" dirty="0"/>
              <a:t>)</a:t>
            </a:r>
          </a:p>
        </p:txBody>
      </p:sp>
      <p:sp>
        <p:nvSpPr>
          <p:cNvPr id="26" name="TextBox 25"/>
          <p:cNvSpPr txBox="1"/>
          <p:nvPr/>
        </p:nvSpPr>
        <p:spPr>
          <a:xfrm>
            <a:off x="4075357" y="5618830"/>
            <a:ext cx="1323097" cy="321372"/>
          </a:xfrm>
          <a:prstGeom prst="rect">
            <a:avLst/>
          </a:prstGeom>
          <a:noFill/>
        </p:spPr>
        <p:txBody>
          <a:bodyPr wrap="none" lIns="74423" tIns="37212" rIns="74423" bIns="37212" rtlCol="0">
            <a:spAutoFit/>
          </a:bodyPr>
          <a:lstStyle/>
          <a:p>
            <a:r>
              <a:rPr lang="en-US" dirty="0"/>
              <a:t>In situ </a:t>
            </a:r>
            <a:r>
              <a:rPr lang="en-US" dirty="0" err="1"/>
              <a:t>Rrs</a:t>
            </a:r>
            <a:r>
              <a:rPr lang="en-US" dirty="0"/>
              <a:t>(</a:t>
            </a:r>
            <a:r>
              <a:rPr lang="en-US" dirty="0">
                <a:latin typeface="Symbol" charset="2"/>
                <a:cs typeface="Symbol" charset="2"/>
              </a:rPr>
              <a:t>l</a:t>
            </a:r>
            <a:r>
              <a:rPr lang="en-US" dirty="0"/>
              <a:t>)</a:t>
            </a:r>
          </a:p>
        </p:txBody>
      </p:sp>
      <p:sp>
        <p:nvSpPr>
          <p:cNvPr id="28" name="Rectangle 27"/>
          <p:cNvSpPr/>
          <p:nvPr/>
        </p:nvSpPr>
        <p:spPr>
          <a:xfrm>
            <a:off x="127344" y="6140918"/>
            <a:ext cx="8868313" cy="567593"/>
          </a:xfrm>
          <a:prstGeom prst="rect">
            <a:avLst/>
          </a:prstGeom>
        </p:spPr>
        <p:txBody>
          <a:bodyPr wrap="square" lIns="74423" tIns="37212" rIns="74423" bIns="37212">
            <a:spAutoFit/>
          </a:bodyPr>
          <a:lstStyle/>
          <a:p>
            <a:pPr algn="just"/>
            <a:r>
              <a:rPr lang="en-US" i="1" dirty="0" smtClean="0">
                <a:cs typeface="Arial" pitchFamily="34" charset="0"/>
              </a:rPr>
              <a:t>Comparison </a:t>
            </a:r>
            <a:r>
              <a:rPr lang="en-US" i="1" dirty="0">
                <a:cs typeface="Arial" pitchFamily="34" charset="0"/>
              </a:rPr>
              <a:t>between  R2014.0 satellite retrievals and in situ measurements for </a:t>
            </a:r>
            <a:r>
              <a:rPr lang="en-US" i="1" dirty="0" err="1">
                <a:cs typeface="Arial" pitchFamily="34" charset="0"/>
              </a:rPr>
              <a:t>Rrs</a:t>
            </a:r>
            <a:r>
              <a:rPr lang="en-US" i="1" dirty="0">
                <a:cs typeface="Arial" pitchFamily="34" charset="0"/>
              </a:rPr>
              <a:t> at 443nm and near 550nm. Match-up is for all available in situ data from </a:t>
            </a:r>
            <a:r>
              <a:rPr lang="en-US" i="1" dirty="0" err="1">
                <a:cs typeface="Arial" pitchFamily="34" charset="0"/>
              </a:rPr>
              <a:t>SeaBASS</a:t>
            </a:r>
            <a:r>
              <a:rPr lang="en-US" i="1" dirty="0">
                <a:cs typeface="Arial" pitchFamily="34" charset="0"/>
              </a:rPr>
              <a:t> and AERONET-OC.  </a:t>
            </a:r>
          </a:p>
        </p:txBody>
      </p:sp>
    </p:spTree>
    <p:extLst>
      <p:ext uri="{BB962C8B-B14F-4D97-AF65-F5344CB8AC3E}">
        <p14:creationId xmlns:p14="http://schemas.microsoft.com/office/powerpoint/2010/main" val="4250832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685800" y="808037"/>
            <a:ext cx="7848600" cy="5135563"/>
          </a:xfrm>
        </p:spPr>
        <p:txBody>
          <a:bodyPr/>
          <a:lstStyle/>
          <a:p>
            <a:pPr marL="0" indent="0">
              <a:buNone/>
            </a:pPr>
            <a:r>
              <a:rPr lang="en-US" dirty="0" smtClean="0">
                <a:solidFill>
                  <a:schemeClr val="tx1"/>
                </a:solidFill>
              </a:rPr>
              <a:t>Remote Sensing Reflectance, </a:t>
            </a:r>
            <a:r>
              <a:rPr lang="en-US" dirty="0" err="1" smtClean="0">
                <a:solidFill>
                  <a:schemeClr val="tx1"/>
                </a:solidFill>
              </a:rPr>
              <a:t>Rrs</a:t>
            </a:r>
            <a:r>
              <a:rPr lang="en-US" dirty="0" smtClean="0">
                <a:solidFill>
                  <a:schemeClr val="tx1"/>
                </a:solidFill>
              </a:rPr>
              <a:t>(</a:t>
            </a:r>
            <a:r>
              <a:rPr lang="en-US" dirty="0" smtClean="0">
                <a:solidFill>
                  <a:schemeClr val="tx1"/>
                </a:solidFill>
                <a:latin typeface="Symbol" charset="2"/>
                <a:cs typeface="Symbol" charset="2"/>
              </a:rPr>
              <a:t>l</a:t>
            </a:r>
            <a:r>
              <a:rPr lang="en-US" dirty="0" smtClean="0">
                <a:solidFill>
                  <a:schemeClr val="tx1"/>
                </a:solidFill>
                <a:cs typeface="Symbol" charset="2"/>
              </a:rPr>
              <a:t>; sr</a:t>
            </a:r>
            <a:r>
              <a:rPr lang="en-US" baseline="30000" dirty="0" smtClean="0">
                <a:solidFill>
                  <a:schemeClr val="tx1"/>
                </a:solidFill>
                <a:cs typeface="Symbol" charset="2"/>
              </a:rPr>
              <a:t>-1</a:t>
            </a:r>
            <a:r>
              <a:rPr lang="en-US" dirty="0" smtClean="0">
                <a:solidFill>
                  <a:schemeClr val="tx1"/>
                </a:solidFill>
              </a:rPr>
              <a:t>), is water-leaving radiance, </a:t>
            </a:r>
            <a:r>
              <a:rPr lang="en-US" dirty="0" err="1" smtClean="0">
                <a:solidFill>
                  <a:schemeClr val="tx1"/>
                </a:solidFill>
              </a:rPr>
              <a:t>Lw</a:t>
            </a:r>
            <a:r>
              <a:rPr lang="en-US" dirty="0" smtClean="0">
                <a:solidFill>
                  <a:schemeClr val="tx1"/>
                </a:solidFill>
              </a:rPr>
              <a:t>(</a:t>
            </a:r>
            <a:r>
              <a:rPr lang="en-US" dirty="0" smtClean="0">
                <a:solidFill>
                  <a:schemeClr val="tx1"/>
                </a:solidFill>
                <a:latin typeface="Symbol" charset="2"/>
                <a:cs typeface="Symbol" charset="2"/>
              </a:rPr>
              <a:t>l</a:t>
            </a:r>
            <a:r>
              <a:rPr lang="en-US" dirty="0" smtClean="0">
                <a:solidFill>
                  <a:schemeClr val="tx1"/>
                </a:solidFill>
              </a:rPr>
              <a:t>), corrected for bidirectional effects of the air-sea interface and sub-surface light field, and normalized by </a:t>
            </a:r>
            <a:r>
              <a:rPr lang="en-US" dirty="0" err="1" smtClean="0">
                <a:solidFill>
                  <a:schemeClr val="tx1"/>
                </a:solidFill>
              </a:rPr>
              <a:t>downwelling</a:t>
            </a:r>
            <a:r>
              <a:rPr lang="en-US" dirty="0" smtClean="0">
                <a:solidFill>
                  <a:schemeClr val="tx1"/>
                </a:solidFill>
              </a:rPr>
              <a:t> solar irradiance, Ed(</a:t>
            </a:r>
            <a:r>
              <a:rPr lang="en-US" dirty="0" smtClean="0">
                <a:solidFill>
                  <a:schemeClr val="tx1"/>
                </a:solidFill>
                <a:latin typeface="Symbol" charset="2"/>
                <a:cs typeface="Symbol" charset="2"/>
              </a:rPr>
              <a:t>l</a:t>
            </a:r>
            <a:r>
              <a:rPr lang="en-US" dirty="0" smtClean="0">
                <a:solidFill>
                  <a:schemeClr val="tx1"/>
                </a:solidFill>
              </a:rPr>
              <a:t>), just above the sea surface.</a:t>
            </a:r>
          </a:p>
          <a:p>
            <a:pPr marL="0" indent="0">
              <a:buNone/>
            </a:pPr>
            <a:endParaRPr lang="en-US" dirty="0">
              <a:solidFill>
                <a:schemeClr val="tx1"/>
              </a:solidFill>
            </a:endParaRPr>
          </a:p>
          <a:p>
            <a:pPr marL="0" indent="0">
              <a:buNone/>
            </a:pPr>
            <a:r>
              <a:rPr lang="en-US" dirty="0" err="1" smtClean="0">
                <a:solidFill>
                  <a:schemeClr val="tx1"/>
                </a:solidFill>
              </a:rPr>
              <a:t>Rrs</a:t>
            </a:r>
            <a:r>
              <a:rPr lang="en-US" dirty="0" smtClean="0">
                <a:solidFill>
                  <a:schemeClr val="tx1"/>
                </a:solidFill>
              </a:rPr>
              <a:t>(</a:t>
            </a:r>
            <a:r>
              <a:rPr lang="en-US" dirty="0" smtClean="0">
                <a:solidFill>
                  <a:schemeClr val="tx1"/>
                </a:solidFill>
                <a:latin typeface="Symbol" charset="2"/>
                <a:cs typeface="Symbol" charset="2"/>
              </a:rPr>
              <a:t>l</a:t>
            </a:r>
            <a:r>
              <a:rPr lang="en-US" dirty="0" smtClean="0">
                <a:solidFill>
                  <a:schemeClr val="tx1"/>
                </a:solidFill>
              </a:rPr>
              <a:t>) is the fundamental measurement from which ocean color (OC) products such as phytoplankton chlorophyll concentration and marine inherent optical properties are derived.</a:t>
            </a:r>
          </a:p>
          <a:p>
            <a:pPr marL="0" indent="0">
              <a:buNone/>
            </a:pPr>
            <a:endParaRPr lang="en-US" dirty="0">
              <a:solidFill>
                <a:schemeClr val="tx1"/>
              </a:solidFill>
            </a:endParaRPr>
          </a:p>
          <a:p>
            <a:pPr marL="0" indent="0">
              <a:buNone/>
            </a:pPr>
            <a:r>
              <a:rPr lang="en-US" dirty="0" smtClean="0">
                <a:solidFill>
                  <a:schemeClr val="tx1"/>
                </a:solidFill>
              </a:rPr>
              <a:t>Primary purpose of our work is to develop a stable and consistent, long-term OC time-series spanning multiple mission lifetimes to support global change research and applications.</a:t>
            </a:r>
            <a:endParaRPr lang="en-US" dirty="0">
              <a:solidFill>
                <a:schemeClr val="tx1"/>
              </a:solidFill>
            </a:endParaRPr>
          </a:p>
        </p:txBody>
      </p:sp>
    </p:spTree>
    <p:extLst>
      <p:ext uri="{BB962C8B-B14F-4D97-AF65-F5344CB8AC3E}">
        <p14:creationId xmlns:p14="http://schemas.microsoft.com/office/powerpoint/2010/main" val="24637808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457" y="211485"/>
            <a:ext cx="6015743" cy="580434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pic>
        <p:nvPicPr>
          <p:cNvPr id="29" name="Picture 28" descr="val1464901355267984_Rrs54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2895600"/>
            <a:ext cx="2889504" cy="2889504"/>
          </a:xfrm>
          <a:prstGeom prst="rect">
            <a:avLst/>
          </a:prstGeom>
        </p:spPr>
      </p:pic>
      <p:pic>
        <p:nvPicPr>
          <p:cNvPr id="6" name="Picture 5" descr="val1464901355267984_Rrs44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241968"/>
            <a:ext cx="2889504" cy="2889504"/>
          </a:xfrm>
          <a:prstGeom prst="rect">
            <a:avLst/>
          </a:prstGeom>
        </p:spPr>
      </p:pic>
      <p:pic>
        <p:nvPicPr>
          <p:cNvPr id="8" name="Picture 7" descr="val1454454995265851_Rrs54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54105" y="2894338"/>
            <a:ext cx="3048000" cy="2887579"/>
          </a:xfrm>
          <a:prstGeom prst="rect">
            <a:avLst/>
          </a:prstGeom>
        </p:spPr>
      </p:pic>
      <p:sp>
        <p:nvSpPr>
          <p:cNvPr id="15" name="Rectangle 14"/>
          <p:cNvSpPr/>
          <p:nvPr/>
        </p:nvSpPr>
        <p:spPr>
          <a:xfrm>
            <a:off x="3151434" y="3868506"/>
            <a:ext cx="156672"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2" name="Rectangle 21"/>
          <p:cNvSpPr/>
          <p:nvPr/>
        </p:nvSpPr>
        <p:spPr>
          <a:xfrm>
            <a:off x="4188881" y="3053411"/>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pic>
        <p:nvPicPr>
          <p:cNvPr id="7" name="Picture 6" descr="val1454454995265851_Rrs44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54105" y="250388"/>
            <a:ext cx="3048000" cy="2887579"/>
          </a:xfrm>
          <a:prstGeom prst="rect">
            <a:avLst/>
          </a:prstGeom>
        </p:spPr>
      </p:pic>
      <p:sp>
        <p:nvSpPr>
          <p:cNvPr id="14" name="Rectangle 13"/>
          <p:cNvSpPr/>
          <p:nvPr/>
        </p:nvSpPr>
        <p:spPr>
          <a:xfrm>
            <a:off x="3151434" y="1227529"/>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8" name="Rectangle 17"/>
          <p:cNvSpPr/>
          <p:nvPr/>
        </p:nvSpPr>
        <p:spPr>
          <a:xfrm>
            <a:off x="1444050" y="427149"/>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0" name="Rectangle 19"/>
          <p:cNvSpPr/>
          <p:nvPr/>
        </p:nvSpPr>
        <p:spPr>
          <a:xfrm>
            <a:off x="4289427" y="418758"/>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1" name="Rectangle 20"/>
          <p:cNvSpPr/>
          <p:nvPr/>
        </p:nvSpPr>
        <p:spPr>
          <a:xfrm>
            <a:off x="1429422" y="3030846"/>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9" name="TextBox 8"/>
          <p:cNvSpPr txBox="1"/>
          <p:nvPr/>
        </p:nvSpPr>
        <p:spPr>
          <a:xfrm>
            <a:off x="1335250" y="211485"/>
            <a:ext cx="1150573" cy="382927"/>
          </a:xfrm>
          <a:prstGeom prst="rect">
            <a:avLst/>
          </a:prstGeom>
          <a:noFill/>
        </p:spPr>
        <p:txBody>
          <a:bodyPr wrap="none" lIns="74423" tIns="37212" rIns="74423" bIns="37212" rtlCol="0">
            <a:spAutoFit/>
          </a:bodyPr>
          <a:lstStyle/>
          <a:p>
            <a:r>
              <a:rPr lang="en-US" sz="2000" dirty="0" smtClean="0"/>
              <a:t>MODIST</a:t>
            </a:r>
            <a:endParaRPr lang="en-US" sz="2000" dirty="0"/>
          </a:p>
        </p:txBody>
      </p:sp>
      <p:sp>
        <p:nvSpPr>
          <p:cNvPr id="10" name="TextBox 9"/>
          <p:cNvSpPr txBox="1"/>
          <p:nvPr/>
        </p:nvSpPr>
        <p:spPr>
          <a:xfrm>
            <a:off x="4192099" y="218159"/>
            <a:ext cx="1176221" cy="382927"/>
          </a:xfrm>
          <a:prstGeom prst="rect">
            <a:avLst/>
          </a:prstGeom>
          <a:noFill/>
        </p:spPr>
        <p:txBody>
          <a:bodyPr wrap="none" lIns="74423" tIns="37212" rIns="74423" bIns="37212" rtlCol="0">
            <a:spAutoFit/>
          </a:bodyPr>
          <a:lstStyle/>
          <a:p>
            <a:r>
              <a:rPr lang="en-US" sz="2000" dirty="0"/>
              <a:t>MODISA</a:t>
            </a:r>
          </a:p>
        </p:txBody>
      </p:sp>
      <p:sp>
        <p:nvSpPr>
          <p:cNvPr id="24" name="TextBox 23"/>
          <p:cNvSpPr txBox="1"/>
          <p:nvPr/>
        </p:nvSpPr>
        <p:spPr>
          <a:xfrm rot="16200000">
            <a:off x="-756516" y="1491393"/>
            <a:ext cx="2198937" cy="321372"/>
          </a:xfrm>
          <a:prstGeom prst="rect">
            <a:avLst/>
          </a:prstGeom>
          <a:noFill/>
        </p:spPr>
        <p:txBody>
          <a:bodyPr wrap="none" lIns="74423" tIns="37212" rIns="74423" bIns="37212" rtlCol="0">
            <a:spAutoFit/>
          </a:bodyPr>
          <a:lstStyle/>
          <a:p>
            <a:r>
              <a:rPr lang="en-US" dirty="0"/>
              <a:t>Satellite </a:t>
            </a:r>
            <a:r>
              <a:rPr lang="en-US" dirty="0" err="1"/>
              <a:t>Rrs</a:t>
            </a:r>
            <a:r>
              <a:rPr lang="en-US" dirty="0"/>
              <a:t> (443; sr</a:t>
            </a:r>
            <a:r>
              <a:rPr lang="en-US" baseline="30000" dirty="0"/>
              <a:t>-1</a:t>
            </a:r>
            <a:r>
              <a:rPr lang="en-US" dirty="0"/>
              <a:t>)</a:t>
            </a:r>
          </a:p>
        </p:txBody>
      </p:sp>
      <p:sp>
        <p:nvSpPr>
          <p:cNvPr id="25" name="TextBox 24"/>
          <p:cNvSpPr txBox="1"/>
          <p:nvPr/>
        </p:nvSpPr>
        <p:spPr>
          <a:xfrm rot="16200000">
            <a:off x="-756516" y="4141795"/>
            <a:ext cx="2198937" cy="321372"/>
          </a:xfrm>
          <a:prstGeom prst="rect">
            <a:avLst/>
          </a:prstGeom>
          <a:noFill/>
        </p:spPr>
        <p:txBody>
          <a:bodyPr wrap="none" lIns="74423" tIns="37212" rIns="74423" bIns="37212" rtlCol="0">
            <a:spAutoFit/>
          </a:bodyPr>
          <a:lstStyle/>
          <a:p>
            <a:r>
              <a:rPr lang="en-US" dirty="0"/>
              <a:t>Satellite </a:t>
            </a:r>
            <a:r>
              <a:rPr lang="en-US" dirty="0" err="1"/>
              <a:t>Rrs</a:t>
            </a:r>
            <a:r>
              <a:rPr lang="en-US" dirty="0"/>
              <a:t> </a:t>
            </a:r>
            <a:r>
              <a:rPr lang="en-US" dirty="0" smtClean="0"/>
              <a:t>(547; </a:t>
            </a:r>
            <a:r>
              <a:rPr lang="en-US" dirty="0"/>
              <a:t>sr</a:t>
            </a:r>
            <a:r>
              <a:rPr lang="en-US" baseline="30000" dirty="0"/>
              <a:t>-1</a:t>
            </a:r>
            <a:r>
              <a:rPr lang="en-US" dirty="0"/>
              <a:t>)</a:t>
            </a:r>
          </a:p>
        </p:txBody>
      </p:sp>
      <p:sp>
        <p:nvSpPr>
          <p:cNvPr id="26" name="TextBox 25"/>
          <p:cNvSpPr txBox="1"/>
          <p:nvPr/>
        </p:nvSpPr>
        <p:spPr>
          <a:xfrm>
            <a:off x="2563103" y="5618830"/>
            <a:ext cx="1323097" cy="321372"/>
          </a:xfrm>
          <a:prstGeom prst="rect">
            <a:avLst/>
          </a:prstGeom>
          <a:noFill/>
        </p:spPr>
        <p:txBody>
          <a:bodyPr wrap="none" lIns="74423" tIns="37212" rIns="74423" bIns="37212" rtlCol="0">
            <a:spAutoFit/>
          </a:bodyPr>
          <a:lstStyle/>
          <a:p>
            <a:r>
              <a:rPr lang="en-US" dirty="0"/>
              <a:t>In situ </a:t>
            </a:r>
            <a:r>
              <a:rPr lang="en-US" dirty="0" err="1"/>
              <a:t>Rrs</a:t>
            </a:r>
            <a:r>
              <a:rPr lang="en-US" dirty="0"/>
              <a:t>(</a:t>
            </a:r>
            <a:r>
              <a:rPr lang="en-US" dirty="0">
                <a:latin typeface="Symbol" charset="2"/>
                <a:cs typeface="Symbol" charset="2"/>
              </a:rPr>
              <a:t>l</a:t>
            </a:r>
            <a:r>
              <a:rPr lang="en-US" dirty="0"/>
              <a:t>)</a:t>
            </a:r>
          </a:p>
        </p:txBody>
      </p:sp>
      <p:sp>
        <p:nvSpPr>
          <p:cNvPr id="28" name="Rectangle 27"/>
          <p:cNvSpPr/>
          <p:nvPr/>
        </p:nvSpPr>
        <p:spPr>
          <a:xfrm>
            <a:off x="127344" y="6140918"/>
            <a:ext cx="8868313" cy="567593"/>
          </a:xfrm>
          <a:prstGeom prst="rect">
            <a:avLst/>
          </a:prstGeom>
        </p:spPr>
        <p:txBody>
          <a:bodyPr wrap="square" lIns="74423" tIns="37212" rIns="74423" bIns="37212">
            <a:spAutoFit/>
          </a:bodyPr>
          <a:lstStyle/>
          <a:p>
            <a:pPr algn="just"/>
            <a:r>
              <a:rPr lang="en-US" i="1" dirty="0" smtClean="0">
                <a:cs typeface="Arial" pitchFamily="34" charset="0"/>
              </a:rPr>
              <a:t>Comparison </a:t>
            </a:r>
            <a:r>
              <a:rPr lang="en-US" i="1" dirty="0">
                <a:cs typeface="Arial" pitchFamily="34" charset="0"/>
              </a:rPr>
              <a:t>between  R2014.0 satellite retrievals and in situ measurements for </a:t>
            </a:r>
            <a:r>
              <a:rPr lang="en-US" i="1" dirty="0" err="1">
                <a:cs typeface="Arial" pitchFamily="34" charset="0"/>
              </a:rPr>
              <a:t>Rrs</a:t>
            </a:r>
            <a:r>
              <a:rPr lang="en-US" i="1" dirty="0">
                <a:cs typeface="Arial" pitchFamily="34" charset="0"/>
              </a:rPr>
              <a:t> at 443nm and near </a:t>
            </a:r>
            <a:r>
              <a:rPr lang="en-US" i="1" dirty="0" smtClean="0">
                <a:cs typeface="Arial" pitchFamily="34" charset="0"/>
              </a:rPr>
              <a:t>547nm</a:t>
            </a:r>
            <a:r>
              <a:rPr lang="en-US" i="1" dirty="0">
                <a:cs typeface="Arial" pitchFamily="34" charset="0"/>
              </a:rPr>
              <a:t>. Match-up is for all available in situ data from </a:t>
            </a:r>
            <a:r>
              <a:rPr lang="en-US" i="1" dirty="0" err="1">
                <a:cs typeface="Arial" pitchFamily="34" charset="0"/>
              </a:rPr>
              <a:t>SeaBASS</a:t>
            </a:r>
            <a:r>
              <a:rPr lang="en-US" i="1" dirty="0">
                <a:cs typeface="Arial" pitchFamily="34" charset="0"/>
              </a:rPr>
              <a:t> and AERONET-OC.  </a:t>
            </a:r>
          </a:p>
        </p:txBody>
      </p:sp>
      <p:sp>
        <p:nvSpPr>
          <p:cNvPr id="13" name="Rectangle 12"/>
          <p:cNvSpPr/>
          <p:nvPr/>
        </p:nvSpPr>
        <p:spPr>
          <a:xfrm>
            <a:off x="467090" y="3828949"/>
            <a:ext cx="138471" cy="10719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2" name="Rectangle 11"/>
          <p:cNvSpPr/>
          <p:nvPr/>
        </p:nvSpPr>
        <p:spPr>
          <a:xfrm>
            <a:off x="457200" y="1094273"/>
            <a:ext cx="138471" cy="10719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grpSp>
        <p:nvGrpSpPr>
          <p:cNvPr id="2" name="Group 1"/>
          <p:cNvGrpSpPr/>
          <p:nvPr/>
        </p:nvGrpSpPr>
        <p:grpSpPr>
          <a:xfrm>
            <a:off x="5953660" y="98664"/>
            <a:ext cx="3124200" cy="5828442"/>
            <a:chOff x="6170005" y="218159"/>
            <a:chExt cx="3124200" cy="5828442"/>
          </a:xfrm>
        </p:grpSpPr>
        <p:sp>
          <p:nvSpPr>
            <p:cNvPr id="32" name="Rectangle 31"/>
            <p:cNvSpPr/>
            <p:nvPr/>
          </p:nvSpPr>
          <p:spPr>
            <a:xfrm>
              <a:off x="6170005" y="242255"/>
              <a:ext cx="3124200" cy="5804346"/>
            </a:xfrm>
            <a:prstGeom prst="rect">
              <a:avLst/>
            </a:prstGeom>
            <a:solidFill>
              <a:schemeClr val="bg1"/>
            </a:solidFill>
            <a:ln>
              <a:solidFill>
                <a:schemeClr val="tx2"/>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6" name="Rectangle 15"/>
            <p:cNvSpPr/>
            <p:nvPr/>
          </p:nvSpPr>
          <p:spPr>
            <a:xfrm>
              <a:off x="6238761" y="3943465"/>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7" name="Rectangle 16"/>
            <p:cNvSpPr/>
            <p:nvPr/>
          </p:nvSpPr>
          <p:spPr>
            <a:xfrm>
              <a:off x="6247072" y="1140197"/>
              <a:ext cx="138471" cy="974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23" name="Rectangle 22"/>
            <p:cNvSpPr/>
            <p:nvPr/>
          </p:nvSpPr>
          <p:spPr>
            <a:xfrm>
              <a:off x="7316762" y="3030846"/>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pic>
          <p:nvPicPr>
            <p:cNvPr id="31" name="Picture 30" descr="val1464901446270151_Rrs443.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24600" y="248351"/>
              <a:ext cx="2889504" cy="2889504"/>
            </a:xfrm>
            <a:prstGeom prst="rect">
              <a:avLst/>
            </a:prstGeom>
          </p:spPr>
        </p:pic>
        <p:pic>
          <p:nvPicPr>
            <p:cNvPr id="30" name="Picture 29" descr="val1464901446270151_Rrs54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30696" y="2895600"/>
              <a:ext cx="2889504" cy="2889504"/>
            </a:xfrm>
            <a:prstGeom prst="rect">
              <a:avLst/>
            </a:prstGeom>
          </p:spPr>
        </p:pic>
        <p:sp>
          <p:nvSpPr>
            <p:cNvPr id="19" name="Rectangle 18"/>
            <p:cNvSpPr/>
            <p:nvPr/>
          </p:nvSpPr>
          <p:spPr>
            <a:xfrm>
              <a:off x="7168400" y="410662"/>
              <a:ext cx="969294" cy="17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sp>
          <p:nvSpPr>
            <p:cNvPr id="11" name="TextBox 10"/>
            <p:cNvSpPr txBox="1"/>
            <p:nvPr/>
          </p:nvSpPr>
          <p:spPr>
            <a:xfrm>
              <a:off x="6582784" y="218159"/>
              <a:ext cx="2561216" cy="382927"/>
            </a:xfrm>
            <a:prstGeom prst="rect">
              <a:avLst/>
            </a:prstGeom>
            <a:noFill/>
          </p:spPr>
          <p:txBody>
            <a:bodyPr wrap="none" lIns="74423" tIns="37212" rIns="74423" bIns="37212" rtlCol="0">
              <a:spAutoFit/>
            </a:bodyPr>
            <a:lstStyle/>
            <a:p>
              <a:r>
                <a:rPr lang="en-US" sz="2000" dirty="0" smtClean="0"/>
                <a:t>MODIST </a:t>
              </a:r>
              <a:r>
                <a:rPr lang="en-US" sz="2000" dirty="0" err="1" smtClean="0"/>
                <a:t>vs</a:t>
              </a:r>
              <a:r>
                <a:rPr lang="en-US" sz="2000" dirty="0" smtClean="0"/>
                <a:t> MODISA</a:t>
              </a:r>
              <a:endParaRPr lang="en-US" sz="2000" dirty="0"/>
            </a:p>
          </p:txBody>
        </p:sp>
        <p:sp>
          <p:nvSpPr>
            <p:cNvPr id="36" name="TextBox 35"/>
            <p:cNvSpPr txBox="1"/>
            <p:nvPr/>
          </p:nvSpPr>
          <p:spPr>
            <a:xfrm>
              <a:off x="7010400" y="5622228"/>
              <a:ext cx="1573766" cy="321372"/>
            </a:xfrm>
            <a:prstGeom prst="rect">
              <a:avLst/>
            </a:prstGeom>
            <a:noFill/>
          </p:spPr>
          <p:txBody>
            <a:bodyPr wrap="none" lIns="74423" tIns="37212" rIns="74423" bIns="37212" rtlCol="0">
              <a:spAutoFit/>
            </a:bodyPr>
            <a:lstStyle/>
            <a:p>
              <a:r>
                <a:rPr lang="en-US" dirty="0" smtClean="0"/>
                <a:t>MODISA </a:t>
              </a:r>
              <a:r>
                <a:rPr lang="en-US" dirty="0" err="1" smtClean="0"/>
                <a:t>Rrs</a:t>
              </a:r>
              <a:r>
                <a:rPr lang="en-US" dirty="0"/>
                <a:t>(</a:t>
              </a:r>
              <a:r>
                <a:rPr lang="en-US" dirty="0">
                  <a:latin typeface="Symbol" charset="2"/>
                  <a:cs typeface="Symbol" charset="2"/>
                </a:rPr>
                <a:t>l</a:t>
              </a:r>
              <a:r>
                <a:rPr lang="en-US" dirty="0"/>
                <a:t>)</a:t>
              </a:r>
            </a:p>
          </p:txBody>
        </p:sp>
        <p:sp>
          <p:nvSpPr>
            <p:cNvPr id="37" name="TextBox 36"/>
            <p:cNvSpPr txBox="1"/>
            <p:nvPr/>
          </p:nvSpPr>
          <p:spPr>
            <a:xfrm rot="16200000">
              <a:off x="5526574" y="4227027"/>
              <a:ext cx="1765024" cy="321372"/>
            </a:xfrm>
            <a:prstGeom prst="rect">
              <a:avLst/>
            </a:prstGeom>
            <a:solidFill>
              <a:srgbClr val="FFFFFF"/>
            </a:solidFill>
          </p:spPr>
          <p:txBody>
            <a:bodyPr wrap="none" lIns="74423" tIns="37212" rIns="74423" bIns="37212" rtlCol="0">
              <a:spAutoFit/>
            </a:bodyPr>
            <a:lstStyle/>
            <a:p>
              <a:r>
                <a:rPr lang="en-US" dirty="0" smtClean="0"/>
                <a:t>MODIST </a:t>
              </a:r>
              <a:r>
                <a:rPr lang="en-US" dirty="0" err="1" smtClean="0"/>
                <a:t>Rrs</a:t>
              </a:r>
              <a:r>
                <a:rPr lang="en-US" dirty="0" smtClean="0"/>
                <a:t>(</a:t>
              </a:r>
              <a:r>
                <a:rPr lang="en-US" dirty="0" smtClean="0">
                  <a:latin typeface="Symbol" charset="2"/>
                  <a:cs typeface="Symbol" charset="2"/>
                </a:rPr>
                <a:t>547</a:t>
              </a:r>
              <a:r>
                <a:rPr lang="en-US" dirty="0" smtClean="0"/>
                <a:t>)</a:t>
              </a:r>
              <a:endParaRPr lang="en-US" dirty="0"/>
            </a:p>
          </p:txBody>
        </p:sp>
        <p:sp>
          <p:nvSpPr>
            <p:cNvPr id="38" name="TextBox 37"/>
            <p:cNvSpPr txBox="1"/>
            <p:nvPr/>
          </p:nvSpPr>
          <p:spPr>
            <a:xfrm rot="16200000">
              <a:off x="5526574" y="1560026"/>
              <a:ext cx="1765024" cy="321372"/>
            </a:xfrm>
            <a:prstGeom prst="rect">
              <a:avLst/>
            </a:prstGeom>
            <a:solidFill>
              <a:srgbClr val="FFFFFF"/>
            </a:solidFill>
          </p:spPr>
          <p:txBody>
            <a:bodyPr wrap="none" lIns="74423" tIns="37212" rIns="74423" bIns="37212" rtlCol="0">
              <a:spAutoFit/>
            </a:bodyPr>
            <a:lstStyle/>
            <a:p>
              <a:r>
                <a:rPr lang="en-US" dirty="0" smtClean="0"/>
                <a:t>MODIST </a:t>
              </a:r>
              <a:r>
                <a:rPr lang="en-US" dirty="0" err="1" smtClean="0"/>
                <a:t>Rrs</a:t>
              </a:r>
              <a:r>
                <a:rPr lang="en-US" dirty="0" smtClean="0"/>
                <a:t>(</a:t>
              </a:r>
              <a:r>
                <a:rPr lang="en-US" dirty="0" smtClean="0">
                  <a:latin typeface="Symbol" charset="2"/>
                  <a:cs typeface="Symbol" charset="2"/>
                </a:rPr>
                <a:t>443</a:t>
              </a:r>
              <a:r>
                <a:rPr lang="en-US" dirty="0" smtClean="0"/>
                <a:t>)</a:t>
              </a:r>
              <a:endParaRPr lang="en-US" dirty="0"/>
            </a:p>
          </p:txBody>
        </p:sp>
      </p:grpSp>
    </p:spTree>
    <p:extLst>
      <p:ext uri="{BB962C8B-B14F-4D97-AF65-F5344CB8AC3E}">
        <p14:creationId xmlns:p14="http://schemas.microsoft.com/office/powerpoint/2010/main" val="869474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rs443U.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1295400"/>
            <a:ext cx="2188132" cy="3429000"/>
          </a:xfrm>
          <a:prstGeom prst="rect">
            <a:avLst/>
          </a:prstGeom>
        </p:spPr>
      </p:pic>
      <p:pic>
        <p:nvPicPr>
          <p:cNvPr id="5" name="Picture 4" descr="rrs547.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0600" y="1295400"/>
            <a:ext cx="2156715" cy="3429000"/>
          </a:xfrm>
          <a:prstGeom prst="rect">
            <a:avLst/>
          </a:prstGeom>
        </p:spPr>
      </p:pic>
      <p:pic>
        <p:nvPicPr>
          <p:cNvPr id="7" name="Picture 6" descr="rrs547U.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8000" y="1295400"/>
            <a:ext cx="2147379" cy="3429000"/>
          </a:xfrm>
          <a:prstGeom prst="rect">
            <a:avLst/>
          </a:prstGeom>
        </p:spPr>
      </p:pic>
      <p:pic>
        <p:nvPicPr>
          <p:cNvPr id="2" name="Picture 1" descr="rrs443.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1000" y="1295400"/>
            <a:ext cx="2155475" cy="3429000"/>
          </a:xfrm>
          <a:prstGeom prst="rect">
            <a:avLst/>
          </a:prstGeom>
        </p:spPr>
      </p:pic>
      <p:sp>
        <p:nvSpPr>
          <p:cNvPr id="8" name="Title 1"/>
          <p:cNvSpPr txBox="1">
            <a:spLocks/>
          </p:cNvSpPr>
          <p:nvPr/>
        </p:nvSpPr>
        <p:spPr>
          <a:xfrm>
            <a:off x="457200" y="46037"/>
            <a:ext cx="8229600" cy="639763"/>
          </a:xfrm>
          <a:prstGeom prst="rect">
            <a:avLst/>
          </a:prstGeom>
        </p:spPr>
        <p:txBody>
          <a:bodyPr/>
          <a:lstStyle>
            <a:lvl1pPr algn="ctr" rtl="0" eaLnBrk="0" fontAlgn="base" hangingPunct="0">
              <a:spcBef>
                <a:spcPct val="0"/>
              </a:spcBef>
              <a:spcAft>
                <a:spcPct val="0"/>
              </a:spcAft>
              <a:defRPr sz="2800">
                <a:solidFill>
                  <a:srgbClr val="0F4984"/>
                </a:solidFill>
                <a:latin typeface="+mj-lt"/>
                <a:ea typeface="+mj-ea"/>
                <a:cs typeface="+mj-cs"/>
              </a:defRPr>
            </a:lvl1pPr>
            <a:lvl2pPr algn="ctr" rtl="0" eaLnBrk="0" fontAlgn="base" hangingPunct="0">
              <a:spcBef>
                <a:spcPct val="0"/>
              </a:spcBef>
              <a:spcAft>
                <a:spcPct val="0"/>
              </a:spcAft>
              <a:defRPr sz="2800">
                <a:solidFill>
                  <a:srgbClr val="084712"/>
                </a:solidFill>
                <a:latin typeface="Arial" charset="0"/>
                <a:ea typeface="Arial" charset="0"/>
                <a:cs typeface="Arial" charset="0"/>
              </a:defRPr>
            </a:lvl2pPr>
            <a:lvl3pPr algn="ctr" rtl="0" eaLnBrk="0" fontAlgn="base" hangingPunct="0">
              <a:spcBef>
                <a:spcPct val="0"/>
              </a:spcBef>
              <a:spcAft>
                <a:spcPct val="0"/>
              </a:spcAft>
              <a:defRPr sz="2800">
                <a:solidFill>
                  <a:srgbClr val="084712"/>
                </a:solidFill>
                <a:latin typeface="Arial" charset="0"/>
                <a:ea typeface="Arial" charset="0"/>
                <a:cs typeface="Arial" charset="0"/>
              </a:defRPr>
            </a:lvl3pPr>
            <a:lvl4pPr algn="ctr" rtl="0" eaLnBrk="0" fontAlgn="base" hangingPunct="0">
              <a:spcBef>
                <a:spcPct val="0"/>
              </a:spcBef>
              <a:spcAft>
                <a:spcPct val="0"/>
              </a:spcAft>
              <a:defRPr sz="2800">
                <a:solidFill>
                  <a:srgbClr val="084712"/>
                </a:solidFill>
                <a:latin typeface="Arial" charset="0"/>
                <a:ea typeface="Arial" charset="0"/>
                <a:cs typeface="Arial" charset="0"/>
              </a:defRPr>
            </a:lvl4pPr>
            <a:lvl5pPr algn="ctr" rtl="0" eaLnBrk="0" fontAlgn="base" hangingPunct="0">
              <a:spcBef>
                <a:spcPct val="0"/>
              </a:spcBef>
              <a:spcAft>
                <a:spcPct val="0"/>
              </a:spcAft>
              <a:defRPr sz="2800">
                <a:solidFill>
                  <a:srgbClr val="084712"/>
                </a:solidFill>
                <a:latin typeface="Arial" charset="0"/>
                <a:ea typeface="Arial" charset="0"/>
                <a:cs typeface="Arial" charset="0"/>
              </a:defRPr>
            </a:lvl5pPr>
            <a:lvl6pPr marL="457200" algn="ctr" rtl="0" fontAlgn="base">
              <a:spcBef>
                <a:spcPct val="0"/>
              </a:spcBef>
              <a:spcAft>
                <a:spcPct val="0"/>
              </a:spcAft>
              <a:defRPr sz="2800">
                <a:solidFill>
                  <a:srgbClr val="084712"/>
                </a:solidFill>
                <a:latin typeface="Arial" charset="0"/>
                <a:ea typeface="Arial" charset="0"/>
                <a:cs typeface="Arial" charset="0"/>
              </a:defRPr>
            </a:lvl6pPr>
            <a:lvl7pPr marL="914400" algn="ctr" rtl="0" fontAlgn="base">
              <a:spcBef>
                <a:spcPct val="0"/>
              </a:spcBef>
              <a:spcAft>
                <a:spcPct val="0"/>
              </a:spcAft>
              <a:defRPr sz="2800">
                <a:solidFill>
                  <a:srgbClr val="084712"/>
                </a:solidFill>
                <a:latin typeface="Arial" charset="0"/>
                <a:ea typeface="Arial" charset="0"/>
                <a:cs typeface="Arial" charset="0"/>
              </a:defRPr>
            </a:lvl7pPr>
            <a:lvl8pPr marL="1371600" algn="ctr" rtl="0" fontAlgn="base">
              <a:spcBef>
                <a:spcPct val="0"/>
              </a:spcBef>
              <a:spcAft>
                <a:spcPct val="0"/>
              </a:spcAft>
              <a:defRPr sz="2800">
                <a:solidFill>
                  <a:srgbClr val="084712"/>
                </a:solidFill>
                <a:latin typeface="Arial" charset="0"/>
                <a:ea typeface="Arial" charset="0"/>
                <a:cs typeface="Arial" charset="0"/>
              </a:defRPr>
            </a:lvl8pPr>
            <a:lvl9pPr marL="1828800" algn="ctr" rtl="0" fontAlgn="base">
              <a:spcBef>
                <a:spcPct val="0"/>
              </a:spcBef>
              <a:spcAft>
                <a:spcPct val="0"/>
              </a:spcAft>
              <a:defRPr sz="2800">
                <a:solidFill>
                  <a:srgbClr val="084712"/>
                </a:solidFill>
                <a:latin typeface="Arial" charset="0"/>
                <a:ea typeface="Arial" charset="0"/>
                <a:cs typeface="Arial" charset="0"/>
              </a:defRPr>
            </a:lvl9pPr>
          </a:lstStyle>
          <a:p>
            <a:r>
              <a:rPr lang="en-US" dirty="0" smtClean="0"/>
              <a:t>Developing per-pixel </a:t>
            </a:r>
            <a:r>
              <a:rPr lang="en-US" dirty="0" err="1" smtClean="0"/>
              <a:t>Rrs</a:t>
            </a:r>
            <a:r>
              <a:rPr lang="en-US" dirty="0" smtClean="0"/>
              <a:t>(</a:t>
            </a:r>
            <a:r>
              <a:rPr lang="en-US" dirty="0" smtClean="0">
                <a:latin typeface="Symbol" charset="2"/>
                <a:cs typeface="Symbol" charset="2"/>
              </a:rPr>
              <a:t>l</a:t>
            </a:r>
            <a:r>
              <a:rPr lang="en-US" dirty="0" smtClean="0"/>
              <a:t>) uncertainty estimates</a:t>
            </a:r>
            <a:endParaRPr lang="en-US" dirty="0"/>
          </a:p>
        </p:txBody>
      </p:sp>
      <p:sp>
        <p:nvSpPr>
          <p:cNvPr id="9" name="TextBox 8"/>
          <p:cNvSpPr txBox="1"/>
          <p:nvPr/>
        </p:nvSpPr>
        <p:spPr>
          <a:xfrm>
            <a:off x="381001" y="587514"/>
            <a:ext cx="8382000" cy="707886"/>
          </a:xfrm>
          <a:prstGeom prst="rect">
            <a:avLst/>
          </a:prstGeom>
          <a:noFill/>
        </p:spPr>
        <p:txBody>
          <a:bodyPr wrap="square" rtlCol="0">
            <a:spAutoFit/>
          </a:bodyPr>
          <a:lstStyle/>
          <a:p>
            <a:r>
              <a:rPr lang="en-US" sz="2000" dirty="0" smtClean="0"/>
              <a:t>instrument noise propagated through atmospheric correction via Monte Carlo simulation (MODIS-Aqua </a:t>
            </a:r>
            <a:r>
              <a:rPr lang="en-US" sz="2000" dirty="0" err="1" smtClean="0"/>
              <a:t>Ches.</a:t>
            </a:r>
            <a:r>
              <a:rPr lang="en-US" sz="2000" dirty="0" smtClean="0"/>
              <a:t> Bay, 1000 iterations)  </a:t>
            </a:r>
            <a:endParaRPr lang="en-US" sz="2000" dirty="0"/>
          </a:p>
        </p:txBody>
      </p:sp>
      <p:pic>
        <p:nvPicPr>
          <p:cNvPr id="3" name="Picture 2" descr="rrs443dist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200" y="4343400"/>
            <a:ext cx="4312397" cy="2468880"/>
          </a:xfrm>
          <a:prstGeom prst="rect">
            <a:avLst/>
          </a:prstGeom>
        </p:spPr>
      </p:pic>
      <p:pic>
        <p:nvPicPr>
          <p:cNvPr id="6" name="Picture 5" descr="rrs547dists.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37276" y="4343400"/>
            <a:ext cx="4299168" cy="2468880"/>
          </a:xfrm>
          <a:prstGeom prst="rect">
            <a:avLst/>
          </a:prstGeom>
        </p:spPr>
      </p:pic>
      <p:sp>
        <p:nvSpPr>
          <p:cNvPr id="10" name="TextBox 9"/>
          <p:cNvSpPr txBox="1"/>
          <p:nvPr/>
        </p:nvSpPr>
        <p:spPr>
          <a:xfrm>
            <a:off x="846039" y="1295400"/>
            <a:ext cx="982761" cy="338554"/>
          </a:xfrm>
          <a:prstGeom prst="rect">
            <a:avLst/>
          </a:prstGeom>
          <a:solidFill>
            <a:srgbClr val="FFFFFF"/>
          </a:solidFill>
        </p:spPr>
        <p:txBody>
          <a:bodyPr wrap="none" rtlCol="0">
            <a:spAutoFit/>
          </a:bodyPr>
          <a:lstStyle/>
          <a:p>
            <a:r>
              <a:rPr lang="en-US" dirty="0" err="1" smtClean="0"/>
              <a:t>Rrs</a:t>
            </a:r>
            <a:r>
              <a:rPr lang="en-US" dirty="0" smtClean="0"/>
              <a:t>(443)</a:t>
            </a:r>
            <a:endParaRPr lang="en-US" dirty="0"/>
          </a:p>
        </p:txBody>
      </p:sp>
      <p:sp>
        <p:nvSpPr>
          <p:cNvPr id="11" name="TextBox 10"/>
          <p:cNvSpPr txBox="1"/>
          <p:nvPr/>
        </p:nvSpPr>
        <p:spPr>
          <a:xfrm>
            <a:off x="2743200" y="1295400"/>
            <a:ext cx="1222410" cy="338554"/>
          </a:xfrm>
          <a:prstGeom prst="rect">
            <a:avLst/>
          </a:prstGeom>
          <a:solidFill>
            <a:srgbClr val="FFFFFF"/>
          </a:solidFill>
        </p:spPr>
        <p:txBody>
          <a:bodyPr wrap="none" rtlCol="0">
            <a:spAutoFit/>
          </a:bodyPr>
          <a:lstStyle/>
          <a:p>
            <a:r>
              <a:rPr lang="en-US" dirty="0" smtClean="0"/>
              <a:t>Uncertainty</a:t>
            </a:r>
            <a:endParaRPr lang="en-US" dirty="0"/>
          </a:p>
        </p:txBody>
      </p:sp>
      <p:sp>
        <p:nvSpPr>
          <p:cNvPr id="12" name="TextBox 11"/>
          <p:cNvSpPr txBox="1"/>
          <p:nvPr/>
        </p:nvSpPr>
        <p:spPr>
          <a:xfrm>
            <a:off x="5186229" y="1295400"/>
            <a:ext cx="982761" cy="338554"/>
          </a:xfrm>
          <a:prstGeom prst="rect">
            <a:avLst/>
          </a:prstGeom>
          <a:solidFill>
            <a:srgbClr val="FFFFFF"/>
          </a:solidFill>
        </p:spPr>
        <p:txBody>
          <a:bodyPr wrap="none" rtlCol="0">
            <a:spAutoFit/>
          </a:bodyPr>
          <a:lstStyle/>
          <a:p>
            <a:r>
              <a:rPr lang="en-US" dirty="0" err="1" smtClean="0"/>
              <a:t>Rrs</a:t>
            </a:r>
            <a:r>
              <a:rPr lang="en-US" dirty="0" smtClean="0"/>
              <a:t>(547)</a:t>
            </a:r>
            <a:endParaRPr lang="en-US" dirty="0"/>
          </a:p>
        </p:txBody>
      </p:sp>
      <p:sp>
        <p:nvSpPr>
          <p:cNvPr id="13" name="TextBox 12"/>
          <p:cNvSpPr txBox="1"/>
          <p:nvPr/>
        </p:nvSpPr>
        <p:spPr>
          <a:xfrm>
            <a:off x="7083390" y="1295400"/>
            <a:ext cx="1222410" cy="338554"/>
          </a:xfrm>
          <a:prstGeom prst="rect">
            <a:avLst/>
          </a:prstGeom>
          <a:solidFill>
            <a:srgbClr val="FFFFFF"/>
          </a:solidFill>
        </p:spPr>
        <p:txBody>
          <a:bodyPr wrap="none" rtlCol="0">
            <a:spAutoFit/>
          </a:bodyPr>
          <a:lstStyle/>
          <a:p>
            <a:r>
              <a:rPr lang="en-US" dirty="0" smtClean="0"/>
              <a:t>Uncertainty</a:t>
            </a:r>
            <a:endParaRPr lang="en-US" dirty="0"/>
          </a:p>
        </p:txBody>
      </p:sp>
    </p:spTree>
    <p:extLst>
      <p:ext uri="{BB962C8B-B14F-4D97-AF65-F5344CB8AC3E}">
        <p14:creationId xmlns:p14="http://schemas.microsoft.com/office/powerpoint/2010/main" val="41605543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loraUnc.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838200"/>
            <a:ext cx="4299168" cy="5814242"/>
          </a:xfrm>
          <a:prstGeom prst="rect">
            <a:avLst/>
          </a:prstGeom>
        </p:spPr>
      </p:pic>
      <p:pic>
        <p:nvPicPr>
          <p:cNvPr id="4" name="Picture 3" descr="chloradist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770531"/>
            <a:ext cx="2743200" cy="3039469"/>
          </a:xfrm>
          <a:prstGeom prst="rect">
            <a:avLst/>
          </a:prstGeom>
        </p:spPr>
      </p:pic>
      <p:pic>
        <p:nvPicPr>
          <p:cNvPr id="5" name="Picture 4" descr="chloradists.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0" y="3783724"/>
            <a:ext cx="2743200" cy="2992687"/>
          </a:xfrm>
          <a:prstGeom prst="rect">
            <a:avLst/>
          </a:prstGeom>
        </p:spPr>
      </p:pic>
      <p:sp>
        <p:nvSpPr>
          <p:cNvPr id="6" name="Title 1"/>
          <p:cNvSpPr txBox="1">
            <a:spLocks/>
          </p:cNvSpPr>
          <p:nvPr/>
        </p:nvSpPr>
        <p:spPr>
          <a:xfrm>
            <a:off x="457200" y="46037"/>
            <a:ext cx="8229600" cy="639763"/>
          </a:xfrm>
          <a:prstGeom prst="rect">
            <a:avLst/>
          </a:prstGeom>
        </p:spPr>
        <p:txBody>
          <a:bodyPr/>
          <a:lstStyle>
            <a:lvl1pPr algn="ctr" rtl="0" eaLnBrk="0" fontAlgn="base" hangingPunct="0">
              <a:spcBef>
                <a:spcPct val="0"/>
              </a:spcBef>
              <a:spcAft>
                <a:spcPct val="0"/>
              </a:spcAft>
              <a:defRPr sz="2800">
                <a:solidFill>
                  <a:srgbClr val="0F4984"/>
                </a:solidFill>
                <a:latin typeface="+mj-lt"/>
                <a:ea typeface="+mj-ea"/>
                <a:cs typeface="+mj-cs"/>
              </a:defRPr>
            </a:lvl1pPr>
            <a:lvl2pPr algn="ctr" rtl="0" eaLnBrk="0" fontAlgn="base" hangingPunct="0">
              <a:spcBef>
                <a:spcPct val="0"/>
              </a:spcBef>
              <a:spcAft>
                <a:spcPct val="0"/>
              </a:spcAft>
              <a:defRPr sz="2800">
                <a:solidFill>
                  <a:srgbClr val="084712"/>
                </a:solidFill>
                <a:latin typeface="Arial" charset="0"/>
                <a:ea typeface="Arial" charset="0"/>
                <a:cs typeface="Arial" charset="0"/>
              </a:defRPr>
            </a:lvl2pPr>
            <a:lvl3pPr algn="ctr" rtl="0" eaLnBrk="0" fontAlgn="base" hangingPunct="0">
              <a:spcBef>
                <a:spcPct val="0"/>
              </a:spcBef>
              <a:spcAft>
                <a:spcPct val="0"/>
              </a:spcAft>
              <a:defRPr sz="2800">
                <a:solidFill>
                  <a:srgbClr val="084712"/>
                </a:solidFill>
                <a:latin typeface="Arial" charset="0"/>
                <a:ea typeface="Arial" charset="0"/>
                <a:cs typeface="Arial" charset="0"/>
              </a:defRPr>
            </a:lvl3pPr>
            <a:lvl4pPr algn="ctr" rtl="0" eaLnBrk="0" fontAlgn="base" hangingPunct="0">
              <a:spcBef>
                <a:spcPct val="0"/>
              </a:spcBef>
              <a:spcAft>
                <a:spcPct val="0"/>
              </a:spcAft>
              <a:defRPr sz="2800">
                <a:solidFill>
                  <a:srgbClr val="084712"/>
                </a:solidFill>
                <a:latin typeface="Arial" charset="0"/>
                <a:ea typeface="Arial" charset="0"/>
                <a:cs typeface="Arial" charset="0"/>
              </a:defRPr>
            </a:lvl4pPr>
            <a:lvl5pPr algn="ctr" rtl="0" eaLnBrk="0" fontAlgn="base" hangingPunct="0">
              <a:spcBef>
                <a:spcPct val="0"/>
              </a:spcBef>
              <a:spcAft>
                <a:spcPct val="0"/>
              </a:spcAft>
              <a:defRPr sz="2800">
                <a:solidFill>
                  <a:srgbClr val="084712"/>
                </a:solidFill>
                <a:latin typeface="Arial" charset="0"/>
                <a:ea typeface="Arial" charset="0"/>
                <a:cs typeface="Arial" charset="0"/>
              </a:defRPr>
            </a:lvl5pPr>
            <a:lvl6pPr marL="457200" algn="ctr" rtl="0" fontAlgn="base">
              <a:spcBef>
                <a:spcPct val="0"/>
              </a:spcBef>
              <a:spcAft>
                <a:spcPct val="0"/>
              </a:spcAft>
              <a:defRPr sz="2800">
                <a:solidFill>
                  <a:srgbClr val="084712"/>
                </a:solidFill>
                <a:latin typeface="Arial" charset="0"/>
                <a:ea typeface="Arial" charset="0"/>
                <a:cs typeface="Arial" charset="0"/>
              </a:defRPr>
            </a:lvl6pPr>
            <a:lvl7pPr marL="914400" algn="ctr" rtl="0" fontAlgn="base">
              <a:spcBef>
                <a:spcPct val="0"/>
              </a:spcBef>
              <a:spcAft>
                <a:spcPct val="0"/>
              </a:spcAft>
              <a:defRPr sz="2800">
                <a:solidFill>
                  <a:srgbClr val="084712"/>
                </a:solidFill>
                <a:latin typeface="Arial" charset="0"/>
                <a:ea typeface="Arial" charset="0"/>
                <a:cs typeface="Arial" charset="0"/>
              </a:defRPr>
            </a:lvl7pPr>
            <a:lvl8pPr marL="1371600" algn="ctr" rtl="0" fontAlgn="base">
              <a:spcBef>
                <a:spcPct val="0"/>
              </a:spcBef>
              <a:spcAft>
                <a:spcPct val="0"/>
              </a:spcAft>
              <a:defRPr sz="2800">
                <a:solidFill>
                  <a:srgbClr val="084712"/>
                </a:solidFill>
                <a:latin typeface="Arial" charset="0"/>
                <a:ea typeface="Arial" charset="0"/>
                <a:cs typeface="Arial" charset="0"/>
              </a:defRPr>
            </a:lvl8pPr>
            <a:lvl9pPr marL="1828800" algn="ctr" rtl="0" fontAlgn="base">
              <a:spcBef>
                <a:spcPct val="0"/>
              </a:spcBef>
              <a:spcAft>
                <a:spcPct val="0"/>
              </a:spcAft>
              <a:defRPr sz="2800">
                <a:solidFill>
                  <a:srgbClr val="084712"/>
                </a:solidFill>
                <a:latin typeface="Arial" charset="0"/>
                <a:ea typeface="Arial" charset="0"/>
                <a:cs typeface="Arial" charset="0"/>
              </a:defRPr>
            </a:lvl9pPr>
          </a:lstStyle>
          <a:p>
            <a:r>
              <a:rPr lang="en-US" dirty="0" smtClean="0"/>
              <a:t>Developing per-pixel chlorophyll uncertainty</a:t>
            </a:r>
            <a:endParaRPr lang="en-US" dirty="0"/>
          </a:p>
        </p:txBody>
      </p:sp>
      <p:sp>
        <p:nvSpPr>
          <p:cNvPr id="7" name="TextBox 6"/>
          <p:cNvSpPr txBox="1"/>
          <p:nvPr/>
        </p:nvSpPr>
        <p:spPr>
          <a:xfrm>
            <a:off x="1066800" y="685800"/>
            <a:ext cx="2839239" cy="400110"/>
          </a:xfrm>
          <a:prstGeom prst="rect">
            <a:avLst/>
          </a:prstGeom>
          <a:solidFill>
            <a:srgbClr val="FFFFFF"/>
          </a:solidFill>
        </p:spPr>
        <p:txBody>
          <a:bodyPr wrap="none" rtlCol="0">
            <a:spAutoFit/>
          </a:bodyPr>
          <a:lstStyle/>
          <a:p>
            <a:r>
              <a:rPr lang="en-US" sz="2000" dirty="0" smtClean="0"/>
              <a:t>Chlorophyll Uncertainty</a:t>
            </a:r>
            <a:endParaRPr lang="en-US" sz="2000" dirty="0"/>
          </a:p>
        </p:txBody>
      </p:sp>
      <p:sp>
        <p:nvSpPr>
          <p:cNvPr id="8" name="TextBox 7"/>
          <p:cNvSpPr txBox="1"/>
          <p:nvPr/>
        </p:nvSpPr>
        <p:spPr>
          <a:xfrm>
            <a:off x="6245190" y="4267200"/>
            <a:ext cx="1222410" cy="584776"/>
          </a:xfrm>
          <a:prstGeom prst="rect">
            <a:avLst/>
          </a:prstGeom>
          <a:solidFill>
            <a:srgbClr val="FFFFFF"/>
          </a:solidFill>
        </p:spPr>
        <p:txBody>
          <a:bodyPr wrap="none" rtlCol="0">
            <a:spAutoFit/>
          </a:bodyPr>
          <a:lstStyle/>
          <a:p>
            <a:pPr algn="ctr"/>
            <a:r>
              <a:rPr lang="en-US" dirty="0" smtClean="0"/>
              <a:t>Chlorophyll </a:t>
            </a:r>
          </a:p>
          <a:p>
            <a:pPr algn="ctr"/>
            <a:r>
              <a:rPr lang="en-US" dirty="0" smtClean="0"/>
              <a:t>Uncertainty</a:t>
            </a:r>
            <a:endParaRPr lang="en-US" dirty="0"/>
          </a:p>
        </p:txBody>
      </p:sp>
      <p:sp>
        <p:nvSpPr>
          <p:cNvPr id="9" name="TextBox 8"/>
          <p:cNvSpPr txBox="1"/>
          <p:nvPr/>
        </p:nvSpPr>
        <p:spPr>
          <a:xfrm>
            <a:off x="6250851" y="1295400"/>
            <a:ext cx="1211089" cy="338554"/>
          </a:xfrm>
          <a:prstGeom prst="rect">
            <a:avLst/>
          </a:prstGeom>
          <a:solidFill>
            <a:srgbClr val="FFFFFF"/>
          </a:solidFill>
        </p:spPr>
        <p:txBody>
          <a:bodyPr wrap="none" rtlCol="0">
            <a:spAutoFit/>
          </a:bodyPr>
          <a:lstStyle/>
          <a:p>
            <a:r>
              <a:rPr lang="en-US" dirty="0" smtClean="0"/>
              <a:t>Chlorophyll</a:t>
            </a:r>
            <a:endParaRPr lang="en-US" dirty="0"/>
          </a:p>
        </p:txBody>
      </p:sp>
    </p:spTree>
    <p:extLst>
      <p:ext uri="{BB962C8B-B14F-4D97-AF65-F5344CB8AC3E}">
        <p14:creationId xmlns:p14="http://schemas.microsoft.com/office/powerpoint/2010/main" val="2306044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4" name="Content Placeholder 6"/>
          <p:cNvSpPr>
            <a:spLocks noGrp="1"/>
          </p:cNvSpPr>
          <p:nvPr>
            <p:ph idx="1"/>
          </p:nvPr>
        </p:nvSpPr>
        <p:spPr>
          <a:xfrm>
            <a:off x="838200" y="762000"/>
            <a:ext cx="7543800" cy="5240580"/>
          </a:xfrm>
        </p:spPr>
        <p:txBody>
          <a:bodyPr/>
          <a:lstStyle/>
          <a:p>
            <a:pPr marL="457200" indent="-457200">
              <a:lnSpc>
                <a:spcPct val="200000"/>
              </a:lnSpc>
              <a:buFont typeface="+mj-lt"/>
              <a:buAutoNum type="arabicPeriod"/>
            </a:pPr>
            <a:r>
              <a:rPr lang="en-US" sz="2400" dirty="0" smtClean="0">
                <a:solidFill>
                  <a:srgbClr val="D9D9D9"/>
                </a:solidFill>
              </a:rPr>
              <a:t>MODIS &amp; VIIRS OC Reprocessing Overview</a:t>
            </a:r>
          </a:p>
          <a:p>
            <a:pPr marL="457200" indent="-457200">
              <a:lnSpc>
                <a:spcPct val="200000"/>
              </a:lnSpc>
              <a:buFont typeface="+mj-lt"/>
              <a:buAutoNum type="arabicPeriod"/>
            </a:pPr>
            <a:r>
              <a:rPr lang="en-US" sz="2400" dirty="0" smtClean="0">
                <a:solidFill>
                  <a:srgbClr val="D9D9D9"/>
                </a:solidFill>
              </a:rPr>
              <a:t>Multi-mission OC Time-series Consistency</a:t>
            </a:r>
          </a:p>
          <a:p>
            <a:pPr marL="457200" indent="-457200">
              <a:lnSpc>
                <a:spcPct val="200000"/>
              </a:lnSpc>
              <a:buFont typeface="+mj-lt"/>
              <a:buAutoNum type="arabicPeriod"/>
            </a:pPr>
            <a:r>
              <a:rPr lang="en-US" sz="2400" dirty="0" smtClean="0">
                <a:solidFill>
                  <a:srgbClr val="D9D9D9"/>
                </a:solidFill>
              </a:rPr>
              <a:t>Product Validation and Uncertainties</a:t>
            </a:r>
          </a:p>
          <a:p>
            <a:pPr marL="457200" indent="-457200">
              <a:lnSpc>
                <a:spcPct val="200000"/>
              </a:lnSpc>
              <a:buFont typeface="+mj-lt"/>
              <a:buAutoNum type="arabicPeriod"/>
            </a:pPr>
            <a:r>
              <a:rPr lang="en-US" sz="2400" dirty="0" smtClean="0">
                <a:solidFill>
                  <a:schemeClr val="tx1"/>
                </a:solidFill>
              </a:rPr>
              <a:t>Chlorophyll Climate Data Record and Application</a:t>
            </a:r>
          </a:p>
          <a:p>
            <a:pPr marL="457200" indent="-457200">
              <a:lnSpc>
                <a:spcPct val="200000"/>
              </a:lnSpc>
              <a:buFont typeface="+mj-lt"/>
              <a:buAutoNum type="arabicPeriod"/>
            </a:pPr>
            <a:r>
              <a:rPr lang="en-US" sz="2400" dirty="0" smtClean="0">
                <a:solidFill>
                  <a:srgbClr val="D9D9D9"/>
                </a:solidFill>
              </a:rPr>
              <a:t>Summary</a:t>
            </a:r>
          </a:p>
        </p:txBody>
      </p:sp>
    </p:spTree>
    <p:extLst>
      <p:ext uri="{BB962C8B-B14F-4D97-AF65-F5344CB8AC3E}">
        <p14:creationId xmlns:p14="http://schemas.microsoft.com/office/powerpoint/2010/main" val="38063192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6457" y="990600"/>
            <a:ext cx="8839200" cy="579120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74423" tIns="37212" rIns="74423" bIns="37212" rtlCol="0" anchor="ctr"/>
          <a:lstStyle/>
          <a:p>
            <a:pPr algn="ctr"/>
            <a:endParaRPr lang="en-US"/>
          </a:p>
        </p:txBody>
      </p:sp>
      <p:pic>
        <p:nvPicPr>
          <p:cNvPr id="2" name="Picture 1" descr="figure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143000"/>
            <a:ext cx="8458199" cy="5638800"/>
          </a:xfrm>
          <a:prstGeom prst="rect">
            <a:avLst/>
          </a:prstGeom>
        </p:spPr>
      </p:pic>
      <p:sp>
        <p:nvSpPr>
          <p:cNvPr id="3" name="TextBox 2"/>
          <p:cNvSpPr txBox="1"/>
          <p:nvPr/>
        </p:nvSpPr>
        <p:spPr>
          <a:xfrm>
            <a:off x="152400" y="100585"/>
            <a:ext cx="8839200" cy="813815"/>
          </a:xfrm>
          <a:prstGeom prst="rect">
            <a:avLst/>
          </a:prstGeom>
          <a:noFill/>
        </p:spPr>
        <p:txBody>
          <a:bodyPr wrap="square" lIns="74423" tIns="37212" rIns="74423" bIns="37212" rtlCol="0">
            <a:spAutoFit/>
          </a:bodyPr>
          <a:lstStyle/>
          <a:p>
            <a:pPr algn="ctr"/>
            <a:r>
              <a:rPr lang="en-US" sz="2400" dirty="0" smtClean="0">
                <a:cs typeface="Arial" pitchFamily="34" charset="0"/>
              </a:rPr>
              <a:t>Long-term (18-year) record of phytoplankton chlorophyll a for mid-latitude oceans (± 40⁰), constructed from R2014.0</a:t>
            </a:r>
            <a:endParaRPr lang="en-US" sz="2400" dirty="0">
              <a:cs typeface="Arial" pitchFamily="34" charset="0"/>
            </a:endParaRPr>
          </a:p>
        </p:txBody>
      </p:sp>
      <p:sp>
        <p:nvSpPr>
          <p:cNvPr id="4" name="TextBox 7"/>
          <p:cNvSpPr txBox="1">
            <a:spLocks noChangeArrowheads="1"/>
          </p:cNvSpPr>
          <p:nvPr/>
        </p:nvSpPr>
        <p:spPr bwMode="auto">
          <a:xfrm>
            <a:off x="1883464" y="5943600"/>
            <a:ext cx="1016823" cy="321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600" dirty="0" err="1">
                <a:solidFill>
                  <a:srgbClr val="000000"/>
                </a:solidFill>
                <a:cs typeface="Arial" charset="0"/>
              </a:rPr>
              <a:t>SeaWiFS</a:t>
            </a:r>
            <a:endParaRPr lang="en-US" sz="1600" dirty="0">
              <a:solidFill>
                <a:srgbClr val="000000"/>
              </a:solidFill>
              <a:cs typeface="Arial" charset="0"/>
            </a:endParaRPr>
          </a:p>
        </p:txBody>
      </p:sp>
      <p:sp>
        <p:nvSpPr>
          <p:cNvPr id="5" name="TextBox 8"/>
          <p:cNvSpPr txBox="1">
            <a:spLocks noChangeArrowheads="1"/>
          </p:cNvSpPr>
          <p:nvPr/>
        </p:nvSpPr>
        <p:spPr bwMode="auto">
          <a:xfrm>
            <a:off x="4328266" y="5943600"/>
            <a:ext cx="948395" cy="321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600">
                <a:solidFill>
                  <a:srgbClr val="0000FF"/>
                </a:solidFill>
                <a:cs typeface="Arial" charset="0"/>
              </a:rPr>
              <a:t>MODISA</a:t>
            </a:r>
          </a:p>
        </p:txBody>
      </p:sp>
      <p:sp>
        <p:nvSpPr>
          <p:cNvPr id="6" name="TextBox 13"/>
          <p:cNvSpPr txBox="1">
            <a:spLocks noChangeArrowheads="1"/>
          </p:cNvSpPr>
          <p:nvPr/>
        </p:nvSpPr>
        <p:spPr bwMode="auto">
          <a:xfrm>
            <a:off x="7086196" y="5943600"/>
            <a:ext cx="686204" cy="321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600" dirty="0">
                <a:solidFill>
                  <a:srgbClr val="FF0000"/>
                </a:solidFill>
                <a:cs typeface="Arial" charset="0"/>
              </a:rPr>
              <a:t>VIIRS</a:t>
            </a:r>
          </a:p>
        </p:txBody>
      </p:sp>
      <p:sp>
        <p:nvSpPr>
          <p:cNvPr id="7" name="TextBox 16"/>
          <p:cNvSpPr txBox="1">
            <a:spLocks noChangeArrowheads="1"/>
          </p:cNvSpPr>
          <p:nvPr/>
        </p:nvSpPr>
        <p:spPr bwMode="auto">
          <a:xfrm>
            <a:off x="1878172" y="3107628"/>
            <a:ext cx="1016823" cy="321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600" dirty="0" err="1">
                <a:solidFill>
                  <a:srgbClr val="000000"/>
                </a:solidFill>
                <a:cs typeface="Arial" charset="0"/>
              </a:rPr>
              <a:t>SeaWiFS</a:t>
            </a:r>
            <a:endParaRPr lang="en-US" sz="1600" dirty="0">
              <a:solidFill>
                <a:srgbClr val="000000"/>
              </a:solidFill>
              <a:cs typeface="Arial" charset="0"/>
            </a:endParaRPr>
          </a:p>
        </p:txBody>
      </p:sp>
      <p:sp>
        <p:nvSpPr>
          <p:cNvPr id="8" name="TextBox 17"/>
          <p:cNvSpPr txBox="1">
            <a:spLocks noChangeArrowheads="1"/>
          </p:cNvSpPr>
          <p:nvPr/>
        </p:nvSpPr>
        <p:spPr bwMode="auto">
          <a:xfrm>
            <a:off x="4322975" y="3107628"/>
            <a:ext cx="948395" cy="321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600" dirty="0">
                <a:solidFill>
                  <a:srgbClr val="0000FF"/>
                </a:solidFill>
                <a:cs typeface="Arial" charset="0"/>
              </a:rPr>
              <a:t>MODISA</a:t>
            </a:r>
          </a:p>
        </p:txBody>
      </p:sp>
      <p:sp>
        <p:nvSpPr>
          <p:cNvPr id="9" name="TextBox 18"/>
          <p:cNvSpPr txBox="1">
            <a:spLocks noChangeArrowheads="1"/>
          </p:cNvSpPr>
          <p:nvPr/>
        </p:nvSpPr>
        <p:spPr bwMode="auto">
          <a:xfrm>
            <a:off x="7080905" y="3107628"/>
            <a:ext cx="686204" cy="321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600" dirty="0">
                <a:solidFill>
                  <a:srgbClr val="FF0000"/>
                </a:solidFill>
                <a:cs typeface="Arial" charset="0"/>
              </a:rPr>
              <a:t>VIIRS</a:t>
            </a:r>
          </a:p>
        </p:txBody>
      </p:sp>
      <p:sp>
        <p:nvSpPr>
          <p:cNvPr id="10" name="TextBox 22"/>
          <p:cNvSpPr txBox="1">
            <a:spLocks noChangeArrowheads="1"/>
          </p:cNvSpPr>
          <p:nvPr/>
        </p:nvSpPr>
        <p:spPr bwMode="auto">
          <a:xfrm>
            <a:off x="2489729" y="4510339"/>
            <a:ext cx="2336852" cy="2752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300" dirty="0">
                <a:solidFill>
                  <a:srgbClr val="084712"/>
                </a:solidFill>
                <a:cs typeface="Arial" charset="0"/>
              </a:rPr>
              <a:t>Multivariate Enso Index (MEI)</a:t>
            </a:r>
          </a:p>
        </p:txBody>
      </p:sp>
      <p:cxnSp>
        <p:nvCxnSpPr>
          <p:cNvPr id="11" name="Straight Arrow Connector 10"/>
          <p:cNvCxnSpPr/>
          <p:nvPr/>
        </p:nvCxnSpPr>
        <p:spPr>
          <a:xfrm flipH="1">
            <a:off x="2286000" y="4668253"/>
            <a:ext cx="254000" cy="360947"/>
          </a:xfrm>
          <a:prstGeom prst="straightConnector1">
            <a:avLst/>
          </a:prstGeom>
          <a:ln>
            <a:solidFill>
              <a:srgbClr val="084712"/>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310984" y="2263243"/>
            <a:ext cx="1400542" cy="321372"/>
          </a:xfrm>
          <a:prstGeom prst="rect">
            <a:avLst/>
          </a:prstGeom>
          <a:solidFill>
            <a:schemeClr val="bg1"/>
          </a:solidFill>
        </p:spPr>
        <p:txBody>
          <a:bodyPr wrap="none" lIns="74423" tIns="37212" rIns="74423" bIns="37212" rtlCol="0">
            <a:spAutoFit/>
          </a:bodyPr>
          <a:lstStyle/>
          <a:p>
            <a:r>
              <a:rPr lang="en-US" dirty="0" err="1"/>
              <a:t>Chla</a:t>
            </a:r>
            <a:r>
              <a:rPr lang="en-US" dirty="0"/>
              <a:t> (mg m</a:t>
            </a:r>
            <a:r>
              <a:rPr lang="en-US" baseline="30000" dirty="0"/>
              <a:t>-3</a:t>
            </a:r>
            <a:r>
              <a:rPr lang="en-US" dirty="0"/>
              <a:t>)</a:t>
            </a:r>
          </a:p>
        </p:txBody>
      </p:sp>
      <p:sp>
        <p:nvSpPr>
          <p:cNvPr id="13" name="TextBox 12"/>
          <p:cNvSpPr txBox="1"/>
          <p:nvPr/>
        </p:nvSpPr>
        <p:spPr>
          <a:xfrm rot="16200000">
            <a:off x="-732974" y="5041652"/>
            <a:ext cx="2244523" cy="321372"/>
          </a:xfrm>
          <a:prstGeom prst="rect">
            <a:avLst/>
          </a:prstGeom>
          <a:solidFill>
            <a:schemeClr val="bg1"/>
          </a:solidFill>
        </p:spPr>
        <p:txBody>
          <a:bodyPr wrap="none" lIns="74423" tIns="37212" rIns="74423" bIns="37212" rtlCol="0">
            <a:spAutoFit/>
          </a:bodyPr>
          <a:lstStyle/>
          <a:p>
            <a:r>
              <a:rPr lang="en-US" dirty="0" err="1"/>
              <a:t>Chla</a:t>
            </a:r>
            <a:r>
              <a:rPr lang="en-US" dirty="0"/>
              <a:t> Anomaly (mg m</a:t>
            </a:r>
            <a:r>
              <a:rPr lang="en-US" baseline="30000" dirty="0"/>
              <a:t>-3</a:t>
            </a:r>
            <a:r>
              <a:rPr lang="en-US" dirty="0"/>
              <a:t>)</a:t>
            </a:r>
          </a:p>
        </p:txBody>
      </p:sp>
      <p:sp>
        <p:nvSpPr>
          <p:cNvPr id="14" name="TextBox 13"/>
          <p:cNvSpPr txBox="1"/>
          <p:nvPr/>
        </p:nvSpPr>
        <p:spPr>
          <a:xfrm rot="16200000">
            <a:off x="8204316" y="2260716"/>
            <a:ext cx="948395" cy="321372"/>
          </a:xfrm>
          <a:prstGeom prst="rect">
            <a:avLst/>
          </a:prstGeom>
          <a:solidFill>
            <a:schemeClr val="bg1"/>
          </a:solidFill>
        </p:spPr>
        <p:txBody>
          <a:bodyPr wrap="none" lIns="74423" tIns="37212" rIns="74423" bIns="37212" rtlCol="0">
            <a:spAutoFit/>
          </a:bodyPr>
          <a:lstStyle/>
          <a:p>
            <a:r>
              <a:rPr lang="en-US" dirty="0" err="1"/>
              <a:t>Chla</a:t>
            </a:r>
            <a:r>
              <a:rPr lang="en-US" dirty="0"/>
              <a:t> (%)</a:t>
            </a:r>
          </a:p>
        </p:txBody>
      </p:sp>
      <p:sp>
        <p:nvSpPr>
          <p:cNvPr id="15" name="TextBox 14"/>
          <p:cNvSpPr txBox="1"/>
          <p:nvPr/>
        </p:nvSpPr>
        <p:spPr>
          <a:xfrm rot="16200000">
            <a:off x="7782325" y="5039125"/>
            <a:ext cx="1792376" cy="321372"/>
          </a:xfrm>
          <a:prstGeom prst="rect">
            <a:avLst/>
          </a:prstGeom>
          <a:solidFill>
            <a:schemeClr val="bg1"/>
          </a:solidFill>
        </p:spPr>
        <p:txBody>
          <a:bodyPr wrap="none" lIns="74423" tIns="37212" rIns="74423" bIns="37212" rtlCol="0">
            <a:spAutoFit/>
          </a:bodyPr>
          <a:lstStyle/>
          <a:p>
            <a:r>
              <a:rPr lang="en-US" dirty="0" err="1"/>
              <a:t>Chla</a:t>
            </a:r>
            <a:r>
              <a:rPr lang="en-US" dirty="0"/>
              <a:t> Anomaly (%)</a:t>
            </a:r>
          </a:p>
        </p:txBody>
      </p:sp>
    </p:spTree>
    <p:extLst>
      <p:ext uri="{BB962C8B-B14F-4D97-AF65-F5344CB8AC3E}">
        <p14:creationId xmlns:p14="http://schemas.microsoft.com/office/powerpoint/2010/main" val="3770325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vr2014.0m_ar2014.0m_nino34_chl_comp.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p:cNvGrpSpPr/>
          <p:nvPr/>
        </p:nvGrpSpPr>
        <p:grpSpPr>
          <a:xfrm>
            <a:off x="1371600" y="3810000"/>
            <a:ext cx="1844040" cy="1905000"/>
            <a:chOff x="1889760" y="1884680"/>
            <a:chExt cx="3901440" cy="4211320"/>
          </a:xfrm>
        </p:grpSpPr>
        <p:pic>
          <p:nvPicPr>
            <p:cNvPr id="4" name="Picture 3" descr="ocean_color_ssta_swipe_1080p_pri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9760" y="1884680"/>
              <a:ext cx="3901440" cy="4211320"/>
            </a:xfrm>
            <a:prstGeom prst="rect">
              <a:avLst/>
            </a:prstGeom>
          </p:spPr>
        </p:pic>
        <p:sp>
          <p:nvSpPr>
            <p:cNvPr id="5" name="Process 4"/>
            <p:cNvSpPr/>
            <p:nvPr/>
          </p:nvSpPr>
          <p:spPr bwMode="auto">
            <a:xfrm>
              <a:off x="3276600" y="4495800"/>
              <a:ext cx="1143000" cy="457200"/>
            </a:xfrm>
            <a:prstGeom prst="flowChartProcess">
              <a:avLst/>
            </a:prstGeom>
            <a:noFill/>
            <a:ln w="38100" cap="flat" cmpd="sng" algn="ctr">
              <a:solidFill>
                <a:srgbClr val="052D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b="1">
                <a:solidFill>
                  <a:srgbClr val="000000"/>
                </a:solidFill>
              </a:endParaRPr>
            </a:p>
          </p:txBody>
        </p:sp>
      </p:grpSp>
      <p:sp>
        <p:nvSpPr>
          <p:cNvPr id="2" name="TextBox 1"/>
          <p:cNvSpPr txBox="1"/>
          <p:nvPr/>
        </p:nvSpPr>
        <p:spPr>
          <a:xfrm>
            <a:off x="1231900" y="439121"/>
            <a:ext cx="7315199" cy="769441"/>
          </a:xfrm>
          <a:prstGeom prst="rect">
            <a:avLst/>
          </a:prstGeom>
          <a:solidFill>
            <a:schemeClr val="bg1"/>
          </a:solidFill>
        </p:spPr>
        <p:txBody>
          <a:bodyPr wrap="square" rtlCol="0">
            <a:spAutoFit/>
          </a:bodyPr>
          <a:lstStyle/>
          <a:p>
            <a:pPr algn="ctr" defTabSz="457200" fontAlgn="auto">
              <a:spcBef>
                <a:spcPts val="0"/>
              </a:spcBef>
              <a:spcAft>
                <a:spcPts val="0"/>
              </a:spcAft>
            </a:pPr>
            <a:r>
              <a:rPr lang="en-US" sz="2200" dirty="0" smtClean="0">
                <a:solidFill>
                  <a:srgbClr val="000000"/>
                </a:solidFill>
                <a:latin typeface="Arial"/>
                <a:ea typeface="Arial"/>
                <a:cs typeface="Arial"/>
              </a:rPr>
              <a:t>Phytoplankton Chlorophyll decline in the Niño 3.4 Region</a:t>
            </a:r>
          </a:p>
          <a:p>
            <a:pPr algn="ctr" defTabSz="457200" fontAlgn="auto">
              <a:spcBef>
                <a:spcPts val="0"/>
              </a:spcBef>
              <a:spcAft>
                <a:spcPts val="0"/>
              </a:spcAft>
            </a:pPr>
            <a:r>
              <a:rPr lang="en-US" sz="2200" dirty="0" smtClean="0">
                <a:solidFill>
                  <a:srgbClr val="000000"/>
                </a:solidFill>
                <a:latin typeface="Arial"/>
                <a:ea typeface="Arial"/>
                <a:cs typeface="Arial"/>
              </a:rPr>
              <a:t>~40% drop by December 2015</a:t>
            </a:r>
            <a:endParaRPr lang="en-US" sz="2200" dirty="0">
              <a:solidFill>
                <a:srgbClr val="000000"/>
              </a:solidFill>
              <a:latin typeface="Arial"/>
              <a:ea typeface="Arial"/>
              <a:cs typeface="Arial"/>
            </a:endParaRPr>
          </a:p>
        </p:txBody>
      </p:sp>
      <p:sp>
        <p:nvSpPr>
          <p:cNvPr id="7" name="Rectangle 6"/>
          <p:cNvSpPr/>
          <p:nvPr/>
        </p:nvSpPr>
        <p:spPr>
          <a:xfrm>
            <a:off x="723900" y="0"/>
            <a:ext cx="8051800" cy="292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rial"/>
              <a:ea typeface="Arial"/>
              <a:cs typeface="Arial"/>
            </a:endParaRPr>
          </a:p>
        </p:txBody>
      </p:sp>
      <p:sp>
        <p:nvSpPr>
          <p:cNvPr id="8" name="TextBox 7"/>
          <p:cNvSpPr txBox="1"/>
          <p:nvPr/>
        </p:nvSpPr>
        <p:spPr>
          <a:xfrm>
            <a:off x="3505200" y="4343400"/>
            <a:ext cx="4054481" cy="1323439"/>
          </a:xfrm>
          <a:prstGeom prst="rect">
            <a:avLst/>
          </a:prstGeom>
          <a:noFill/>
        </p:spPr>
        <p:txBody>
          <a:bodyPr wrap="square" rtlCol="0">
            <a:spAutoFit/>
          </a:bodyPr>
          <a:lstStyle/>
          <a:p>
            <a:pPr defTabSz="457200" fontAlgn="auto">
              <a:spcBef>
                <a:spcPts val="0"/>
              </a:spcBef>
              <a:spcAft>
                <a:spcPts val="0"/>
              </a:spcAft>
            </a:pPr>
            <a:r>
              <a:rPr lang="en-US" dirty="0" smtClean="0">
                <a:solidFill>
                  <a:srgbClr val="000000"/>
                </a:solidFill>
                <a:latin typeface="Arial"/>
                <a:ea typeface="Arial"/>
                <a:cs typeface="Arial"/>
              </a:rPr>
              <a:t>Solid lines MODIS/Aqua, dashed lines VIIRS/S-NPP, </a:t>
            </a:r>
            <a:r>
              <a:rPr lang="en-US" dirty="0">
                <a:solidFill>
                  <a:srgbClr val="000000"/>
                </a:solidFill>
                <a:latin typeface="Arial"/>
                <a:ea typeface="Arial"/>
                <a:cs typeface="Arial"/>
              </a:rPr>
              <a:t>c</a:t>
            </a:r>
            <a:r>
              <a:rPr lang="en-US" dirty="0" smtClean="0">
                <a:solidFill>
                  <a:srgbClr val="000000"/>
                </a:solidFill>
                <a:latin typeface="Arial"/>
                <a:ea typeface="Arial"/>
                <a:cs typeface="Arial"/>
              </a:rPr>
              <a:t>olors indicate different chlorophyll retrieval algorithms.</a:t>
            </a:r>
          </a:p>
          <a:p>
            <a:pPr defTabSz="457200" fontAlgn="auto">
              <a:spcBef>
                <a:spcPts val="0"/>
              </a:spcBef>
              <a:spcAft>
                <a:spcPts val="0"/>
              </a:spcAft>
            </a:pPr>
            <a:endParaRPr lang="en-US" dirty="0">
              <a:solidFill>
                <a:srgbClr val="000000"/>
              </a:solidFill>
              <a:latin typeface="Arial"/>
              <a:ea typeface="Arial"/>
              <a:cs typeface="Arial"/>
            </a:endParaRPr>
          </a:p>
          <a:p>
            <a:pPr defTabSz="457200" fontAlgn="auto">
              <a:spcBef>
                <a:spcPts val="0"/>
              </a:spcBef>
              <a:spcAft>
                <a:spcPts val="0"/>
              </a:spcAft>
            </a:pPr>
            <a:r>
              <a:rPr lang="en-US" sz="1400" i="1" dirty="0" smtClean="0">
                <a:solidFill>
                  <a:srgbClr val="000000"/>
                </a:solidFill>
                <a:latin typeface="Arial"/>
                <a:ea typeface="Arial"/>
                <a:cs typeface="Arial"/>
              </a:rPr>
              <a:t>NASA Ocean Biology Processing Group</a:t>
            </a:r>
            <a:endParaRPr lang="en-US" sz="1400" i="1" dirty="0">
              <a:solidFill>
                <a:srgbClr val="000000"/>
              </a:solidFill>
              <a:latin typeface="Arial"/>
              <a:ea typeface="Arial"/>
              <a:cs typeface="Arial"/>
            </a:endParaRPr>
          </a:p>
        </p:txBody>
      </p:sp>
    </p:spTree>
    <p:extLst>
      <p:ext uri="{BB962C8B-B14F-4D97-AF65-F5344CB8AC3E}">
        <p14:creationId xmlns:p14="http://schemas.microsoft.com/office/powerpoint/2010/main" val="30686377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1176" y="685800"/>
            <a:ext cx="4860424" cy="5621739"/>
          </a:xfrm>
          <a:prstGeom prst="rect">
            <a:avLst/>
          </a:prstGeom>
        </p:spPr>
      </p:pic>
      <p:pic>
        <p:nvPicPr>
          <p:cNvPr id="3" name="Picture 2" descr="figure1.rainbow.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79" y="685800"/>
            <a:ext cx="3886200" cy="2895600"/>
          </a:xfrm>
          <a:prstGeom prst="rect">
            <a:avLst/>
          </a:prstGeom>
        </p:spPr>
      </p:pic>
      <p:sp>
        <p:nvSpPr>
          <p:cNvPr id="5" name="TextBox 4"/>
          <p:cNvSpPr txBox="1"/>
          <p:nvPr/>
        </p:nvSpPr>
        <p:spPr>
          <a:xfrm>
            <a:off x="533400" y="3746500"/>
            <a:ext cx="3213100" cy="2862323"/>
          </a:xfrm>
          <a:prstGeom prst="rect">
            <a:avLst/>
          </a:prstGeom>
          <a:noFill/>
        </p:spPr>
        <p:txBody>
          <a:bodyPr wrap="square" rtlCol="0">
            <a:spAutoFit/>
          </a:bodyPr>
          <a:lstStyle/>
          <a:p>
            <a:pPr defTabSz="457200" fontAlgn="auto">
              <a:spcBef>
                <a:spcPts val="0"/>
              </a:spcBef>
              <a:spcAft>
                <a:spcPts val="0"/>
              </a:spcAft>
            </a:pPr>
            <a:r>
              <a:rPr lang="en-US" sz="1800" dirty="0" smtClean="0">
                <a:solidFill>
                  <a:srgbClr val="000000"/>
                </a:solidFill>
                <a:latin typeface="Arial"/>
                <a:ea typeface="Arial"/>
                <a:cs typeface="Arial"/>
              </a:rPr>
              <a:t>Image above shows mean phytoplankton chlorophyll distribution for 2015, from VIIRS processed by NASA.  Images to right show change in chlorophyll in 2015 relative to the climatological norm, and correlated changes in sea surface temperature from MODIS on Aqua.</a:t>
            </a:r>
            <a:endParaRPr lang="en-US" sz="1800" dirty="0">
              <a:solidFill>
                <a:srgbClr val="000000"/>
              </a:solidFill>
              <a:latin typeface="Arial"/>
              <a:ea typeface="Arial"/>
              <a:cs typeface="Arial"/>
            </a:endParaRPr>
          </a:p>
        </p:txBody>
      </p:sp>
      <p:sp>
        <p:nvSpPr>
          <p:cNvPr id="6" name="Title 1"/>
          <p:cNvSpPr txBox="1">
            <a:spLocks/>
          </p:cNvSpPr>
          <p:nvPr/>
        </p:nvSpPr>
        <p:spPr>
          <a:xfrm>
            <a:off x="457200" y="46037"/>
            <a:ext cx="8229600" cy="639763"/>
          </a:xfrm>
          <a:prstGeom prst="rect">
            <a:avLst/>
          </a:prstGeom>
        </p:spPr>
        <p:txBody>
          <a:bodyPr/>
          <a:lstStyle>
            <a:lvl1pPr algn="ctr" rtl="0" eaLnBrk="0" fontAlgn="base" hangingPunct="0">
              <a:spcBef>
                <a:spcPct val="0"/>
              </a:spcBef>
              <a:spcAft>
                <a:spcPct val="0"/>
              </a:spcAft>
              <a:defRPr sz="2800">
                <a:solidFill>
                  <a:srgbClr val="0F4984"/>
                </a:solidFill>
                <a:latin typeface="+mj-lt"/>
                <a:ea typeface="+mj-ea"/>
                <a:cs typeface="+mj-cs"/>
              </a:defRPr>
            </a:lvl1pPr>
            <a:lvl2pPr algn="ctr" rtl="0" eaLnBrk="0" fontAlgn="base" hangingPunct="0">
              <a:spcBef>
                <a:spcPct val="0"/>
              </a:spcBef>
              <a:spcAft>
                <a:spcPct val="0"/>
              </a:spcAft>
              <a:defRPr sz="2800">
                <a:solidFill>
                  <a:srgbClr val="084712"/>
                </a:solidFill>
                <a:latin typeface="Arial" charset="0"/>
                <a:ea typeface="Arial" charset="0"/>
                <a:cs typeface="Arial" charset="0"/>
              </a:defRPr>
            </a:lvl2pPr>
            <a:lvl3pPr algn="ctr" rtl="0" eaLnBrk="0" fontAlgn="base" hangingPunct="0">
              <a:spcBef>
                <a:spcPct val="0"/>
              </a:spcBef>
              <a:spcAft>
                <a:spcPct val="0"/>
              </a:spcAft>
              <a:defRPr sz="2800">
                <a:solidFill>
                  <a:srgbClr val="084712"/>
                </a:solidFill>
                <a:latin typeface="Arial" charset="0"/>
                <a:ea typeface="Arial" charset="0"/>
                <a:cs typeface="Arial" charset="0"/>
              </a:defRPr>
            </a:lvl3pPr>
            <a:lvl4pPr algn="ctr" rtl="0" eaLnBrk="0" fontAlgn="base" hangingPunct="0">
              <a:spcBef>
                <a:spcPct val="0"/>
              </a:spcBef>
              <a:spcAft>
                <a:spcPct val="0"/>
              </a:spcAft>
              <a:defRPr sz="2800">
                <a:solidFill>
                  <a:srgbClr val="084712"/>
                </a:solidFill>
                <a:latin typeface="Arial" charset="0"/>
                <a:ea typeface="Arial" charset="0"/>
                <a:cs typeface="Arial" charset="0"/>
              </a:defRPr>
            </a:lvl4pPr>
            <a:lvl5pPr algn="ctr" rtl="0" eaLnBrk="0" fontAlgn="base" hangingPunct="0">
              <a:spcBef>
                <a:spcPct val="0"/>
              </a:spcBef>
              <a:spcAft>
                <a:spcPct val="0"/>
              </a:spcAft>
              <a:defRPr sz="2800">
                <a:solidFill>
                  <a:srgbClr val="084712"/>
                </a:solidFill>
                <a:latin typeface="Arial" charset="0"/>
                <a:ea typeface="Arial" charset="0"/>
                <a:cs typeface="Arial" charset="0"/>
              </a:defRPr>
            </a:lvl5pPr>
            <a:lvl6pPr marL="457200" algn="ctr" rtl="0" fontAlgn="base">
              <a:spcBef>
                <a:spcPct val="0"/>
              </a:spcBef>
              <a:spcAft>
                <a:spcPct val="0"/>
              </a:spcAft>
              <a:defRPr sz="2800">
                <a:solidFill>
                  <a:srgbClr val="084712"/>
                </a:solidFill>
                <a:latin typeface="Arial" charset="0"/>
                <a:ea typeface="Arial" charset="0"/>
                <a:cs typeface="Arial" charset="0"/>
              </a:defRPr>
            </a:lvl6pPr>
            <a:lvl7pPr marL="914400" algn="ctr" rtl="0" fontAlgn="base">
              <a:spcBef>
                <a:spcPct val="0"/>
              </a:spcBef>
              <a:spcAft>
                <a:spcPct val="0"/>
              </a:spcAft>
              <a:defRPr sz="2800">
                <a:solidFill>
                  <a:srgbClr val="084712"/>
                </a:solidFill>
                <a:latin typeface="Arial" charset="0"/>
                <a:ea typeface="Arial" charset="0"/>
                <a:cs typeface="Arial" charset="0"/>
              </a:defRPr>
            </a:lvl7pPr>
            <a:lvl8pPr marL="1371600" algn="ctr" rtl="0" fontAlgn="base">
              <a:spcBef>
                <a:spcPct val="0"/>
              </a:spcBef>
              <a:spcAft>
                <a:spcPct val="0"/>
              </a:spcAft>
              <a:defRPr sz="2800">
                <a:solidFill>
                  <a:srgbClr val="084712"/>
                </a:solidFill>
                <a:latin typeface="Arial" charset="0"/>
                <a:ea typeface="Arial" charset="0"/>
                <a:cs typeface="Arial" charset="0"/>
              </a:defRPr>
            </a:lvl8pPr>
            <a:lvl9pPr marL="1828800" algn="ctr" rtl="0" fontAlgn="base">
              <a:spcBef>
                <a:spcPct val="0"/>
              </a:spcBef>
              <a:spcAft>
                <a:spcPct val="0"/>
              </a:spcAft>
              <a:defRPr sz="2800">
                <a:solidFill>
                  <a:srgbClr val="084712"/>
                </a:solidFill>
                <a:latin typeface="Arial" charset="0"/>
                <a:ea typeface="Arial" charset="0"/>
                <a:cs typeface="Arial" charset="0"/>
              </a:defRPr>
            </a:lvl9pPr>
          </a:lstStyle>
          <a:p>
            <a:r>
              <a:rPr lang="en-US" dirty="0" smtClean="0"/>
              <a:t>2015 El Niño Anomaly (VIIRS)</a:t>
            </a:r>
            <a:endParaRPr lang="en-US" dirty="0"/>
          </a:p>
        </p:txBody>
      </p:sp>
    </p:spTree>
    <p:extLst>
      <p:ext uri="{BB962C8B-B14F-4D97-AF65-F5344CB8AC3E}">
        <p14:creationId xmlns:p14="http://schemas.microsoft.com/office/powerpoint/2010/main" val="10585383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990600"/>
            <a:ext cx="8458200" cy="5257799"/>
          </a:xfrm>
        </p:spPr>
        <p:txBody>
          <a:bodyPr/>
          <a:lstStyle/>
          <a:p>
            <a:pPr>
              <a:spcAft>
                <a:spcPts val="1200"/>
              </a:spcAft>
            </a:pPr>
            <a:r>
              <a:rPr lang="en-US" dirty="0" smtClean="0">
                <a:solidFill>
                  <a:srgbClr val="000000"/>
                </a:solidFill>
              </a:rPr>
              <a:t>R2014.0 multi-mission ocean color reprocessing completed for VIIRS, MODIS/Aqua, and MODIS/Terra (&amp; CZCS</a:t>
            </a:r>
            <a:r>
              <a:rPr lang="en-US" dirty="0">
                <a:solidFill>
                  <a:srgbClr val="000000"/>
                </a:solidFill>
              </a:rPr>
              <a:t>, OCTS, </a:t>
            </a:r>
            <a:r>
              <a:rPr lang="en-US" dirty="0" err="1" smtClean="0">
                <a:solidFill>
                  <a:srgbClr val="000000"/>
                </a:solidFill>
              </a:rPr>
              <a:t>SeaWIFS</a:t>
            </a:r>
            <a:r>
              <a:rPr lang="en-US" dirty="0" smtClean="0">
                <a:solidFill>
                  <a:srgbClr val="000000"/>
                </a:solidFill>
              </a:rPr>
              <a:t>).</a:t>
            </a:r>
          </a:p>
          <a:p>
            <a:pPr>
              <a:spcAft>
                <a:spcPts val="1200"/>
              </a:spcAft>
            </a:pPr>
            <a:r>
              <a:rPr lang="en-US" dirty="0" smtClean="0">
                <a:solidFill>
                  <a:srgbClr val="000000"/>
                </a:solidFill>
              </a:rPr>
              <a:t>High degree of mission-to-mission consistency achieved for </a:t>
            </a:r>
            <a:r>
              <a:rPr lang="en-US" dirty="0" err="1" smtClean="0">
                <a:solidFill>
                  <a:srgbClr val="000000"/>
                </a:solidFill>
              </a:rPr>
              <a:t>Rrs</a:t>
            </a:r>
            <a:r>
              <a:rPr lang="en-US" dirty="0" smtClean="0">
                <a:solidFill>
                  <a:srgbClr val="000000"/>
                </a:solidFill>
              </a:rPr>
              <a:t>, with some exceptions in the blue (412nm).</a:t>
            </a:r>
          </a:p>
          <a:p>
            <a:pPr>
              <a:spcAft>
                <a:spcPts val="1200"/>
              </a:spcAft>
            </a:pPr>
            <a:r>
              <a:rPr lang="en-US" dirty="0" smtClean="0">
                <a:solidFill>
                  <a:srgbClr val="000000"/>
                </a:solidFill>
              </a:rPr>
              <a:t>New OCI algorithm contributes to significant improvement in consistency of chlorophyll time-series for clearest ocean waters.</a:t>
            </a:r>
          </a:p>
          <a:p>
            <a:pPr>
              <a:spcAft>
                <a:spcPts val="1200"/>
              </a:spcAft>
            </a:pPr>
            <a:r>
              <a:rPr lang="en-US" dirty="0" smtClean="0">
                <a:solidFill>
                  <a:srgbClr val="000000"/>
                </a:solidFill>
              </a:rPr>
              <a:t>Validation of </a:t>
            </a:r>
            <a:r>
              <a:rPr lang="en-US" dirty="0" err="1" smtClean="0">
                <a:solidFill>
                  <a:srgbClr val="000000"/>
                </a:solidFill>
              </a:rPr>
              <a:t>Rrs</a:t>
            </a:r>
            <a:r>
              <a:rPr lang="en-US" dirty="0" smtClean="0">
                <a:solidFill>
                  <a:srgbClr val="000000"/>
                </a:solidFill>
              </a:rPr>
              <a:t> and </a:t>
            </a:r>
            <a:r>
              <a:rPr lang="en-US" dirty="0" err="1" smtClean="0">
                <a:solidFill>
                  <a:srgbClr val="000000"/>
                </a:solidFill>
              </a:rPr>
              <a:t>Chl</a:t>
            </a:r>
            <a:r>
              <a:rPr lang="en-US" dirty="0" smtClean="0">
                <a:solidFill>
                  <a:srgbClr val="000000"/>
                </a:solidFill>
              </a:rPr>
              <a:t> retrievals against in situ measurements shows equivalent performance for </a:t>
            </a:r>
            <a:r>
              <a:rPr lang="en-US" dirty="0" err="1" smtClean="0">
                <a:solidFill>
                  <a:srgbClr val="000000"/>
                </a:solidFill>
              </a:rPr>
              <a:t>SeaWiFS</a:t>
            </a:r>
            <a:r>
              <a:rPr lang="en-US" dirty="0" smtClean="0">
                <a:solidFill>
                  <a:srgbClr val="000000"/>
                </a:solidFill>
              </a:rPr>
              <a:t>, MODIS, and VIIRS.</a:t>
            </a:r>
          </a:p>
          <a:p>
            <a:pPr>
              <a:spcAft>
                <a:spcPts val="1200"/>
              </a:spcAft>
            </a:pPr>
            <a:r>
              <a:rPr lang="en-US" dirty="0" smtClean="0">
                <a:solidFill>
                  <a:srgbClr val="000000"/>
                </a:solidFill>
              </a:rPr>
              <a:t>We have produced a long-term ocean color time-series of sufficient length (18 years), continuity, and consistency to assess climate-driven trends in ocean biology. </a:t>
            </a:r>
          </a:p>
          <a:p>
            <a:pPr>
              <a:spcAft>
                <a:spcPts val="1200"/>
              </a:spcAft>
            </a:pPr>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6822119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19800"/>
            <a:ext cx="8229600" cy="639763"/>
          </a:xfrm>
        </p:spPr>
        <p:txBody>
          <a:bodyPr/>
          <a:lstStyle/>
          <a:p>
            <a:r>
              <a:rPr lang="en-US" sz="2400" dirty="0"/>
              <a:t>http://</a:t>
            </a:r>
            <a:r>
              <a:rPr lang="en-US" sz="2400" dirty="0" err="1"/>
              <a:t>soap.siteturbine.com</a:t>
            </a:r>
            <a:r>
              <a:rPr lang="en-US" sz="2400" dirty="0"/>
              <a:t>/</a:t>
            </a:r>
            <a:r>
              <a:rPr lang="en-US" sz="2400" dirty="0" err="1"/>
              <a:t>webbook</a:t>
            </a:r>
            <a:r>
              <a:rPr lang="en-US" sz="2400" dirty="0"/>
              <a:t>/</a:t>
            </a:r>
            <a:r>
              <a:rPr lang="en-US" sz="2400" dirty="0" err="1"/>
              <a:t>file.php?id</a:t>
            </a:r>
            <a:r>
              <a:rPr lang="en-US" sz="2400" dirty="0"/>
              <a:t>=345</a:t>
            </a:r>
          </a:p>
        </p:txBody>
      </p:sp>
      <p:pic>
        <p:nvPicPr>
          <p:cNvPr id="4" name="Picture 3" descr="Screen Shot 2016-05-31 at 9.58.4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286069"/>
            <a:ext cx="8058605" cy="5657531"/>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14706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7"/>
            <a:ext cx="8229600" cy="639763"/>
          </a:xfrm>
        </p:spPr>
        <p:txBody>
          <a:bodyPr/>
          <a:lstStyle/>
          <a:p>
            <a:r>
              <a:rPr lang="en-US" dirty="0" smtClean="0"/>
              <a:t>New on-line book:</a:t>
            </a:r>
            <a:r>
              <a:rPr lang="en-US" dirty="0"/>
              <a:t> </a:t>
            </a:r>
            <a:r>
              <a:rPr lang="en-US" dirty="0" smtClean="0"/>
              <a:t>NASA Standard Atmospheric Correction Algorithm for Ocean Color Retrieval</a:t>
            </a:r>
            <a:endParaRPr lang="en-US" dirty="0"/>
          </a:p>
        </p:txBody>
      </p:sp>
      <p:pic>
        <p:nvPicPr>
          <p:cNvPr id="4" name="Picture 3" descr="Screen Shot 2016-05-31 at 9.45.43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600" y="1219200"/>
            <a:ext cx="7136870" cy="5208353"/>
          </a:xfrm>
          <a:prstGeom prst="rect">
            <a:avLst/>
          </a:prstGeom>
          <a:effectLst>
            <a:outerShdw blurRad="50800" dist="38100" dir="2700000" algn="tl" rotWithShape="0">
              <a:prstClr val="black">
                <a:alpha val="40000"/>
              </a:prstClr>
            </a:outerShdw>
          </a:effectLst>
        </p:spPr>
      </p:pic>
      <p:pic>
        <p:nvPicPr>
          <p:cNvPr id="5" name="Picture 4" descr="Screen Shot 2016-05-31 at 9.52.2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0" y="1143000"/>
            <a:ext cx="5867400" cy="4391506"/>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3352800" y="6400800"/>
            <a:ext cx="3220027" cy="400110"/>
          </a:xfrm>
          <a:prstGeom prst="rect">
            <a:avLst/>
          </a:prstGeom>
          <a:noFill/>
        </p:spPr>
        <p:txBody>
          <a:bodyPr wrap="none" rtlCol="0">
            <a:spAutoFit/>
          </a:bodyPr>
          <a:lstStyle/>
          <a:p>
            <a:r>
              <a:rPr lang="en-US" sz="2000" dirty="0" err="1">
                <a:solidFill>
                  <a:srgbClr val="0000FF"/>
                </a:solidFill>
              </a:rPr>
              <a:t>www.oceanopticsbook.info</a:t>
            </a:r>
            <a:endParaRPr lang="en-US" sz="2000" dirty="0">
              <a:solidFill>
                <a:srgbClr val="0000FF"/>
              </a:solidFill>
            </a:endParaRPr>
          </a:p>
        </p:txBody>
      </p:sp>
    </p:spTree>
    <p:extLst>
      <p:ext uri="{BB962C8B-B14F-4D97-AF65-F5344CB8AC3E}">
        <p14:creationId xmlns:p14="http://schemas.microsoft.com/office/powerpoint/2010/main" val="937116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3"/>
          </a:xfrm>
        </p:spPr>
        <p:txBody>
          <a:bodyPr/>
          <a:lstStyle/>
          <a:p>
            <a:r>
              <a:rPr lang="en-US" dirty="0" smtClean="0"/>
              <a:t>Proposal Team: MODIS &amp; VIIRS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5078594"/>
              </p:ext>
            </p:extLst>
          </p:nvPr>
        </p:nvGraphicFramePr>
        <p:xfrm>
          <a:off x="1447800" y="1158240"/>
          <a:ext cx="6248400" cy="3566160"/>
        </p:xfrm>
        <a:graphic>
          <a:graphicData uri="http://schemas.openxmlformats.org/drawingml/2006/table">
            <a:tbl>
              <a:tblPr firstRow="1" bandRow="1">
                <a:tableStyleId>{C083E6E3-FA7D-4D7B-A595-EF9225AFEA82}</a:tableStyleId>
              </a:tblPr>
              <a:tblGrid>
                <a:gridCol w="2176409"/>
                <a:gridCol w="4071991"/>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Team Member</a:t>
                      </a:r>
                      <a:endParaRPr lang="en-US" sz="2000" dirty="0" smtClean="0">
                        <a:solidFill>
                          <a:srgbClr val="000000"/>
                        </a:solidFill>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sz="2000" dirty="0" smtClean="0"/>
                        <a:t>Primary Role</a:t>
                      </a:r>
                      <a:endParaRPr lang="en-US" sz="2000" dirty="0">
                        <a:solidFill>
                          <a:srgbClr val="000000"/>
                        </a:solidFill>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Bryan Franz</a:t>
                      </a: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000" dirty="0" smtClean="0"/>
                        <a:t>project lead &amp; quality assessment</a:t>
                      </a:r>
                      <a:endParaRPr lang="en-US" sz="2000" dirty="0"/>
                    </a:p>
                  </a:txBody>
                  <a:tcP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lang="en-US" sz="2000" dirty="0" smtClean="0"/>
                        <a:t>Zia Ahmad</a:t>
                      </a:r>
                      <a:endParaRPr lang="en-US" sz="20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smtClean="0"/>
                        <a:t>atmospheric correction</a:t>
                      </a:r>
                      <a:endParaRPr lang="en-US" sz="2000" dirty="0"/>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en-US" sz="2000" dirty="0" smtClean="0"/>
                        <a:t>Sean</a:t>
                      </a:r>
                      <a:r>
                        <a:rPr lang="en-US" sz="2000" baseline="0" dirty="0" smtClean="0"/>
                        <a:t> Bailey</a:t>
                      </a:r>
                      <a:endParaRPr lang="en-US" sz="20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smtClean="0"/>
                        <a:t>vicarious calibration &amp; software</a:t>
                      </a:r>
                      <a:endParaRPr lang="en-US" sz="2000" dirty="0"/>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en-US" sz="2000" dirty="0" smtClean="0"/>
                        <a:t>Gene</a:t>
                      </a:r>
                      <a:r>
                        <a:rPr lang="en-US" sz="2000" baseline="0" dirty="0" smtClean="0"/>
                        <a:t> </a:t>
                      </a:r>
                      <a:r>
                        <a:rPr lang="en-US" sz="2000" baseline="0" dirty="0" err="1" smtClean="0"/>
                        <a:t>Eplee</a:t>
                      </a:r>
                      <a:endParaRPr lang="en-US" sz="20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smtClean="0"/>
                        <a:t>VIIRS calibration</a:t>
                      </a:r>
                      <a:endParaRPr lang="en-US" sz="2000" dirty="0"/>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en-US" sz="2000" dirty="0" smtClean="0"/>
                        <a:t>Gerhard Meister</a:t>
                      </a:r>
                      <a:endParaRPr lang="en-US" sz="20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smtClean="0"/>
                        <a:t>MODIS calibration </a:t>
                      </a:r>
                      <a:endParaRPr lang="en-US" sz="2000" dirty="0"/>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en-US" sz="2000" dirty="0" smtClean="0"/>
                        <a:t>Chris Proctor</a:t>
                      </a:r>
                      <a:endParaRPr lang="en-US" sz="20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smtClean="0"/>
                        <a:t>in situ</a:t>
                      </a:r>
                      <a:r>
                        <a:rPr lang="en-US" sz="2000" baseline="0" dirty="0" smtClean="0"/>
                        <a:t> validation</a:t>
                      </a:r>
                      <a:endParaRPr lang="en-US" sz="2000" dirty="0"/>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en-US" sz="2000" dirty="0" smtClean="0"/>
                        <a:t>Kevin </a:t>
                      </a:r>
                      <a:r>
                        <a:rPr lang="en-US" sz="2000" dirty="0" err="1" smtClean="0"/>
                        <a:t>Turpie</a:t>
                      </a:r>
                      <a:endParaRPr lang="en-US" sz="20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smtClean="0"/>
                        <a:t>VIIRS</a:t>
                      </a:r>
                      <a:r>
                        <a:rPr lang="en-US" sz="2000" baseline="0" dirty="0" smtClean="0"/>
                        <a:t> prelaunch</a:t>
                      </a:r>
                      <a:endParaRPr lang="en-US" sz="2000" dirty="0"/>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en-US" sz="2000" dirty="0" smtClean="0"/>
                        <a:t>Jeremy </a:t>
                      </a:r>
                      <a:r>
                        <a:rPr lang="en-US" sz="2000" dirty="0" err="1" smtClean="0"/>
                        <a:t>Werdell</a:t>
                      </a:r>
                      <a:endParaRPr lang="en-US" sz="20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bio-optical algorithms</a:t>
                      </a:r>
                      <a:endParaRPr lang="en-US" sz="2000" dirty="0"/>
                    </a:p>
                  </a:txBody>
                  <a:tcPr>
                    <a:lnL w="12700" cap="flat" cmpd="sng" algn="ctr">
                      <a:solidFill>
                        <a:scrgbClr r="0" g="0" b="0"/>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bl>
          </a:graphicData>
        </a:graphic>
      </p:graphicFrame>
      <p:sp>
        <p:nvSpPr>
          <p:cNvPr id="5" name="TextBox 4"/>
          <p:cNvSpPr txBox="1"/>
          <p:nvPr/>
        </p:nvSpPr>
        <p:spPr>
          <a:xfrm>
            <a:off x="1447800" y="5334000"/>
            <a:ext cx="6189765" cy="461665"/>
          </a:xfrm>
          <a:prstGeom prst="rect">
            <a:avLst/>
          </a:prstGeom>
          <a:noFill/>
        </p:spPr>
        <p:txBody>
          <a:bodyPr wrap="none" rtlCol="0">
            <a:spAutoFit/>
          </a:bodyPr>
          <a:lstStyle/>
          <a:p>
            <a:r>
              <a:rPr lang="en-US" sz="2400" dirty="0" smtClean="0">
                <a:solidFill>
                  <a:srgbClr val="0F4984"/>
                </a:solidFill>
              </a:rPr>
              <a:t>and </a:t>
            </a:r>
            <a:r>
              <a:rPr lang="en-US" sz="2400" dirty="0">
                <a:solidFill>
                  <a:srgbClr val="0F4984"/>
                </a:solidFill>
              </a:rPr>
              <a:t>the Ocean Biology Processing </a:t>
            </a:r>
            <a:r>
              <a:rPr lang="en-US" sz="2400" dirty="0" smtClean="0">
                <a:solidFill>
                  <a:srgbClr val="0F4984"/>
                </a:solidFill>
              </a:rPr>
              <a:t>Group ...</a:t>
            </a:r>
            <a:endParaRPr lang="en-US" sz="2400" dirty="0">
              <a:solidFill>
                <a:srgbClr val="0F4984"/>
              </a:solidFill>
            </a:endParaRPr>
          </a:p>
        </p:txBody>
      </p:sp>
    </p:spTree>
    <p:extLst>
      <p:ext uri="{BB962C8B-B14F-4D97-AF65-F5344CB8AC3E}">
        <p14:creationId xmlns:p14="http://schemas.microsoft.com/office/powerpoint/2010/main" val="21144365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a:solidFill>
                  <a:prstClr val="white"/>
                </a:solidFill>
                <a:latin typeface="Calibri"/>
              </a:rPr>
              <a:t>Views of Our Planets” Forever stamps featuring iconic images of the planets in our solar system, including the well-known “Blue Marble” image of Earth. New “Pluto Explored”</a:t>
            </a:r>
          </a:p>
        </p:txBody>
      </p:sp>
      <p:pic>
        <p:nvPicPr>
          <p:cNvPr id="6" name="Picture 5"/>
          <p:cNvPicPr>
            <a:picLocks noChangeAspect="1"/>
          </p:cNvPicPr>
          <p:nvPr/>
        </p:nvPicPr>
        <p:blipFill>
          <a:blip r:embed="rId2"/>
          <a:stretch>
            <a:fillRect/>
          </a:stretch>
        </p:blipFill>
        <p:spPr>
          <a:xfrm>
            <a:off x="139700" y="0"/>
            <a:ext cx="8864600" cy="5359400"/>
          </a:xfrm>
          <a:prstGeom prst="rect">
            <a:avLst/>
          </a:prstGeom>
        </p:spPr>
      </p:pic>
      <p:sp>
        <p:nvSpPr>
          <p:cNvPr id="7" name="TextBox 6"/>
          <p:cNvSpPr txBox="1"/>
          <p:nvPr/>
        </p:nvSpPr>
        <p:spPr>
          <a:xfrm>
            <a:off x="0" y="5576320"/>
            <a:ext cx="9179128" cy="1200329"/>
          </a:xfrm>
          <a:prstGeom prst="rect">
            <a:avLst/>
          </a:prstGeom>
          <a:noFill/>
        </p:spPr>
        <p:txBody>
          <a:bodyPr wrap="none" rtlCol="0">
            <a:spAutoFit/>
          </a:bodyPr>
          <a:lstStyle/>
          <a:p>
            <a:pPr defTabSz="457200" fontAlgn="auto">
              <a:spcBef>
                <a:spcPts val="0"/>
              </a:spcBef>
              <a:spcAft>
                <a:spcPts val="0"/>
              </a:spcAft>
            </a:pPr>
            <a:r>
              <a:rPr lang="en-US" sz="1800" dirty="0">
                <a:solidFill>
                  <a:prstClr val="white"/>
                </a:solidFill>
                <a:latin typeface="Calibri"/>
              </a:rPr>
              <a:t>Views of Our Planets” Forever stamps featuring iconic images of the planets in our solar system, </a:t>
            </a:r>
            <a:endParaRPr lang="en-US" sz="1800" dirty="0" smtClean="0">
              <a:solidFill>
                <a:prstClr val="white"/>
              </a:solidFill>
              <a:latin typeface="Calibri"/>
            </a:endParaRPr>
          </a:p>
          <a:p>
            <a:pPr defTabSz="457200" fontAlgn="auto">
              <a:spcBef>
                <a:spcPts val="0"/>
              </a:spcBef>
              <a:spcAft>
                <a:spcPts val="0"/>
              </a:spcAft>
            </a:pPr>
            <a:r>
              <a:rPr lang="en-US" sz="1800" dirty="0" smtClean="0">
                <a:solidFill>
                  <a:prstClr val="white"/>
                </a:solidFill>
                <a:latin typeface="Calibri"/>
              </a:rPr>
              <a:t>including </a:t>
            </a:r>
            <a:r>
              <a:rPr lang="en-US" sz="1800" dirty="0">
                <a:solidFill>
                  <a:prstClr val="white"/>
                </a:solidFill>
                <a:latin typeface="Calibri"/>
              </a:rPr>
              <a:t>the well-known “Blue Marble” image of </a:t>
            </a:r>
            <a:r>
              <a:rPr lang="en-US" sz="1800" dirty="0" smtClean="0">
                <a:solidFill>
                  <a:prstClr val="white"/>
                </a:solidFill>
                <a:latin typeface="Calibri"/>
              </a:rPr>
              <a:t>Earth” were released on 31 May 2016 at the</a:t>
            </a:r>
          </a:p>
          <a:p>
            <a:pPr defTabSz="457200" fontAlgn="auto">
              <a:spcBef>
                <a:spcPts val="0"/>
              </a:spcBef>
              <a:spcAft>
                <a:spcPts val="0"/>
              </a:spcAft>
            </a:pPr>
            <a:r>
              <a:rPr lang="en-US" sz="1800" dirty="0" smtClean="0">
                <a:solidFill>
                  <a:prstClr val="white"/>
                </a:solidFill>
                <a:latin typeface="Calibri"/>
              </a:rPr>
              <a:t>World Stamp Show in New York City, an international </a:t>
            </a:r>
            <a:r>
              <a:rPr lang="en-US" sz="1800" dirty="0">
                <a:solidFill>
                  <a:prstClr val="white"/>
                </a:solidFill>
                <a:latin typeface="Calibri"/>
              </a:rPr>
              <a:t>gathering of stamp collectors </a:t>
            </a:r>
            <a:r>
              <a:rPr lang="en-US" sz="1800" dirty="0" smtClean="0">
                <a:solidFill>
                  <a:prstClr val="white"/>
                </a:solidFill>
                <a:latin typeface="Calibri"/>
              </a:rPr>
              <a:t>that occurs </a:t>
            </a:r>
          </a:p>
          <a:p>
            <a:pPr defTabSz="457200" fontAlgn="auto">
              <a:spcBef>
                <a:spcPts val="0"/>
              </a:spcBef>
              <a:spcAft>
                <a:spcPts val="0"/>
              </a:spcAft>
            </a:pPr>
            <a:r>
              <a:rPr lang="en-US" sz="1800" dirty="0" smtClean="0">
                <a:solidFill>
                  <a:prstClr val="white"/>
                </a:solidFill>
                <a:latin typeface="Calibri"/>
              </a:rPr>
              <a:t>only </a:t>
            </a:r>
            <a:r>
              <a:rPr lang="en-US" sz="1800" dirty="0">
                <a:solidFill>
                  <a:prstClr val="white"/>
                </a:solidFill>
                <a:latin typeface="Calibri"/>
              </a:rPr>
              <a:t>once each decade in the </a:t>
            </a:r>
            <a:r>
              <a:rPr lang="en-US" sz="1800" dirty="0" smtClean="0">
                <a:solidFill>
                  <a:prstClr val="white"/>
                </a:solidFill>
                <a:latin typeface="Calibri"/>
              </a:rPr>
              <a:t>U.S. with </a:t>
            </a:r>
            <a:r>
              <a:rPr lang="en-US" sz="1800" dirty="0">
                <a:solidFill>
                  <a:prstClr val="white"/>
                </a:solidFill>
                <a:latin typeface="Calibri"/>
              </a:rPr>
              <a:t>more than 250,000 </a:t>
            </a:r>
            <a:r>
              <a:rPr lang="en-US" sz="1800" dirty="0" smtClean="0">
                <a:solidFill>
                  <a:prstClr val="white"/>
                </a:solidFill>
                <a:latin typeface="Calibri"/>
              </a:rPr>
              <a:t>visitors attending.</a:t>
            </a:r>
          </a:p>
        </p:txBody>
      </p:sp>
    </p:spTree>
    <p:extLst>
      <p:ext uri="{BB962C8B-B14F-4D97-AF65-F5344CB8AC3E}">
        <p14:creationId xmlns:p14="http://schemas.microsoft.com/office/powerpoint/2010/main" val="1028289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smtClean="0">
                <a:solidFill>
                  <a:prstClr val="white"/>
                </a:solidFill>
                <a:latin typeface="Calibri"/>
              </a:rPr>
              <a:t>Norman</a:t>
            </a:r>
            <a:endParaRPr lang="en-US" sz="1800" dirty="0">
              <a:solidFill>
                <a:prstClr val="white"/>
              </a:solidFill>
              <a:latin typeface="Calibri"/>
            </a:endParaRPr>
          </a:p>
        </p:txBody>
      </p:sp>
      <p:pic>
        <p:nvPicPr>
          <p:cNvPr id="4" name="Picture 3"/>
          <p:cNvPicPr>
            <a:picLocks noChangeAspect="1"/>
          </p:cNvPicPr>
          <p:nvPr/>
        </p:nvPicPr>
        <p:blipFill>
          <a:blip r:embed="rId2"/>
          <a:stretch>
            <a:fillRect/>
          </a:stretch>
        </p:blipFill>
        <p:spPr>
          <a:xfrm>
            <a:off x="0" y="0"/>
            <a:ext cx="9144000" cy="6039983"/>
          </a:xfrm>
          <a:prstGeom prst="rect">
            <a:avLst/>
          </a:prstGeom>
        </p:spPr>
      </p:pic>
      <p:sp>
        <p:nvSpPr>
          <p:cNvPr id="8" name="TextBox 7"/>
          <p:cNvSpPr txBox="1"/>
          <p:nvPr/>
        </p:nvSpPr>
        <p:spPr>
          <a:xfrm>
            <a:off x="56623" y="6211669"/>
            <a:ext cx="8861508" cy="646331"/>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white"/>
                </a:solidFill>
                <a:latin typeface="Calibri"/>
              </a:rPr>
              <a:t>Norman </a:t>
            </a:r>
            <a:r>
              <a:rPr lang="en-US" sz="1800" dirty="0" err="1" smtClean="0">
                <a:solidFill>
                  <a:prstClr val="white"/>
                </a:solidFill>
                <a:latin typeface="Calibri"/>
              </a:rPr>
              <a:t>Kuring</a:t>
            </a:r>
            <a:r>
              <a:rPr lang="en-US" sz="1800" dirty="0" smtClean="0">
                <a:solidFill>
                  <a:prstClr val="white"/>
                </a:solidFill>
                <a:latin typeface="Calibri"/>
              </a:rPr>
              <a:t> of the OBPG created the new “Blue Marble” using data </a:t>
            </a:r>
            <a:r>
              <a:rPr lang="en-US" sz="1800" dirty="0">
                <a:solidFill>
                  <a:prstClr val="white"/>
                </a:solidFill>
                <a:latin typeface="Calibri"/>
              </a:rPr>
              <a:t>taken by </a:t>
            </a:r>
            <a:r>
              <a:rPr lang="en-US" sz="1800" dirty="0" smtClean="0">
                <a:solidFill>
                  <a:prstClr val="white"/>
                </a:solidFill>
                <a:latin typeface="Calibri"/>
              </a:rPr>
              <a:t>VIIRS on </a:t>
            </a:r>
            <a:r>
              <a:rPr lang="en-US" sz="1800" dirty="0">
                <a:solidFill>
                  <a:prstClr val="white"/>
                </a:solidFill>
                <a:latin typeface="Calibri"/>
              </a:rPr>
              <a:t>the </a:t>
            </a:r>
            <a:endParaRPr lang="en-US" sz="1800" dirty="0" smtClean="0">
              <a:solidFill>
                <a:prstClr val="white"/>
              </a:solidFill>
              <a:latin typeface="Calibri"/>
            </a:endParaRPr>
          </a:p>
          <a:p>
            <a:pPr defTabSz="457200" fontAlgn="auto">
              <a:spcBef>
                <a:spcPts val="0"/>
              </a:spcBef>
              <a:spcAft>
                <a:spcPts val="0"/>
              </a:spcAft>
            </a:pPr>
            <a:r>
              <a:rPr lang="en-US" sz="1800" dirty="0" smtClean="0">
                <a:solidFill>
                  <a:prstClr val="white"/>
                </a:solidFill>
                <a:latin typeface="Calibri"/>
              </a:rPr>
              <a:t>NOAA</a:t>
            </a:r>
            <a:r>
              <a:rPr lang="en-US" sz="1800" dirty="0">
                <a:solidFill>
                  <a:prstClr val="white"/>
                </a:solidFill>
                <a:latin typeface="Calibri"/>
              </a:rPr>
              <a:t>/NASA </a:t>
            </a:r>
            <a:r>
              <a:rPr lang="en-US" sz="1800" dirty="0" err="1" smtClean="0">
                <a:solidFill>
                  <a:prstClr val="white"/>
                </a:solidFill>
                <a:latin typeface="Calibri"/>
              </a:rPr>
              <a:t>Suomi</a:t>
            </a:r>
            <a:r>
              <a:rPr lang="en-US" sz="1800" dirty="0" smtClean="0">
                <a:solidFill>
                  <a:prstClr val="white"/>
                </a:solidFill>
                <a:latin typeface="Calibri"/>
              </a:rPr>
              <a:t> </a:t>
            </a:r>
            <a:r>
              <a:rPr lang="en-US" sz="1800" dirty="0">
                <a:solidFill>
                  <a:prstClr val="white"/>
                </a:solidFill>
                <a:latin typeface="Calibri"/>
              </a:rPr>
              <a:t>NPP satellite soon after it began orbiting our home planet in 2011</a:t>
            </a:r>
            <a:r>
              <a:rPr lang="en-US" sz="1800" dirty="0" smtClean="0">
                <a:solidFill>
                  <a:prstClr val="white"/>
                </a:solidFill>
                <a:latin typeface="Calibri"/>
              </a:rPr>
              <a:t>.</a:t>
            </a:r>
          </a:p>
        </p:txBody>
      </p:sp>
    </p:spTree>
    <p:extLst>
      <p:ext uri="{BB962C8B-B14F-4D97-AF65-F5344CB8AC3E}">
        <p14:creationId xmlns:p14="http://schemas.microsoft.com/office/powerpoint/2010/main" val="28525884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6837"/>
            <a:ext cx="8229600" cy="639763"/>
          </a:xfrm>
        </p:spPr>
        <p:txBody>
          <a:bodyPr/>
          <a:lstStyle/>
          <a:p>
            <a:r>
              <a:rPr lang="en-US" sz="4400" dirty="0" smtClean="0"/>
              <a:t>Questions?</a:t>
            </a:r>
            <a:endParaRPr lang="en-US" sz="4400" dirty="0"/>
          </a:p>
        </p:txBody>
      </p:sp>
    </p:spTree>
    <p:extLst>
      <p:ext uri="{BB962C8B-B14F-4D97-AF65-F5344CB8AC3E}">
        <p14:creationId xmlns:p14="http://schemas.microsoft.com/office/powerpoint/2010/main" val="32197384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14.0m_sr2014.0m_olig_rrs_comp.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295400"/>
            <a:ext cx="7315200" cy="5486400"/>
          </a:xfrm>
          <a:prstGeom prst="rect">
            <a:avLst/>
          </a:prstGeom>
        </p:spPr>
      </p:pic>
      <p:sp>
        <p:nvSpPr>
          <p:cNvPr id="96257" name="Title 1"/>
          <p:cNvSpPr>
            <a:spLocks noGrp="1"/>
          </p:cNvSpPr>
          <p:nvPr>
            <p:ph type="title"/>
          </p:nvPr>
        </p:nvSpPr>
        <p:spPr>
          <a:xfrm>
            <a:off x="228600" y="46037"/>
            <a:ext cx="8763000" cy="1096963"/>
          </a:xfrm>
        </p:spPr>
        <p:txBody>
          <a:bodyPr/>
          <a:lstStyle/>
          <a:p>
            <a:r>
              <a:rPr lang="en-US" dirty="0">
                <a:solidFill>
                  <a:srgbClr val="104A84"/>
                </a:solidFill>
                <a:latin typeface="Arial" charset="0"/>
                <a:cs typeface="Arial" charset="0"/>
              </a:rPr>
              <a:t>MODISA </a:t>
            </a:r>
            <a:r>
              <a:rPr lang="en-US" dirty="0" smtClean="0">
                <a:solidFill>
                  <a:srgbClr val="104A84"/>
                </a:solidFill>
                <a:latin typeface="Arial" charset="0"/>
                <a:cs typeface="Arial" charset="0"/>
              </a:rPr>
              <a:t>&amp; </a:t>
            </a:r>
            <a:r>
              <a:rPr lang="en-US" dirty="0" err="1" smtClean="0">
                <a:solidFill>
                  <a:srgbClr val="104A84"/>
                </a:solidFill>
                <a:latin typeface="Arial" charset="0"/>
                <a:cs typeface="Arial" charset="0"/>
              </a:rPr>
              <a:t>SeaWiFS</a:t>
            </a:r>
            <a:r>
              <a:rPr lang="en-US" dirty="0" smtClean="0">
                <a:solidFill>
                  <a:srgbClr val="104A84"/>
                </a:solidFill>
                <a:latin typeface="Arial" charset="0"/>
                <a:cs typeface="Arial" charset="0"/>
              </a:rPr>
              <a:t> </a:t>
            </a:r>
            <a:r>
              <a:rPr lang="en-US" dirty="0" err="1" smtClean="0">
                <a:solidFill>
                  <a:srgbClr val="104A84"/>
                </a:solidFill>
                <a:latin typeface="Arial" charset="0"/>
                <a:cs typeface="Arial" charset="0"/>
              </a:rPr>
              <a:t>Rrs</a:t>
            </a:r>
            <a:r>
              <a:rPr lang="en-US" dirty="0">
                <a:solidFill>
                  <a:srgbClr val="104A84"/>
                </a:solidFill>
                <a:latin typeface="Arial" charset="0"/>
                <a:cs typeface="Arial" charset="0"/>
              </a:rPr>
              <a:t>(</a:t>
            </a:r>
            <a:r>
              <a:rPr lang="en-US" dirty="0">
                <a:solidFill>
                  <a:srgbClr val="104A84"/>
                </a:solidFill>
                <a:latin typeface="Symbol" charset="0"/>
                <a:cs typeface="Symbol" charset="0"/>
              </a:rPr>
              <a:t>l</a:t>
            </a:r>
            <a:r>
              <a:rPr lang="en-US" dirty="0">
                <a:solidFill>
                  <a:srgbClr val="104A84"/>
                </a:solidFill>
                <a:latin typeface="Arial" charset="0"/>
                <a:cs typeface="Arial" charset="0"/>
              </a:rPr>
              <a:t>) </a:t>
            </a:r>
            <a:r>
              <a:rPr lang="en-US" dirty="0" smtClean="0">
                <a:solidFill>
                  <a:srgbClr val="104A84"/>
                </a:solidFill>
                <a:latin typeface="Arial" charset="0"/>
                <a:cs typeface="Arial" charset="0"/>
              </a:rPr>
              <a:t>Clear-</a:t>
            </a:r>
            <a:r>
              <a:rPr lang="en-US" dirty="0">
                <a:solidFill>
                  <a:srgbClr val="104A84"/>
                </a:solidFill>
                <a:latin typeface="Arial" charset="0"/>
                <a:cs typeface="Arial" charset="0"/>
              </a:rPr>
              <a:t>Water Time-</a:t>
            </a:r>
            <a:r>
              <a:rPr lang="en-US" dirty="0" smtClean="0">
                <a:solidFill>
                  <a:srgbClr val="104A84"/>
                </a:solidFill>
                <a:latin typeface="Arial" charset="0"/>
                <a:cs typeface="Arial" charset="0"/>
              </a:rPr>
              <a:t>Series</a:t>
            </a:r>
            <a:br>
              <a:rPr lang="en-US" dirty="0" smtClean="0">
                <a:solidFill>
                  <a:srgbClr val="104A84"/>
                </a:solidFill>
                <a:latin typeface="Arial" charset="0"/>
                <a:cs typeface="Arial" charset="0"/>
              </a:rPr>
            </a:br>
            <a:r>
              <a:rPr lang="en-US" sz="2400" dirty="0" smtClean="0">
                <a:solidFill>
                  <a:schemeClr val="tx1"/>
                </a:solidFill>
                <a:latin typeface="Arial" charset="0"/>
                <a:cs typeface="Arial" charset="0"/>
              </a:rPr>
              <a:t>showing “good” agreement </a:t>
            </a:r>
            <a:endParaRPr lang="en-US" sz="2400" dirty="0">
              <a:solidFill>
                <a:schemeClr val="tx1"/>
              </a:solidFill>
              <a:latin typeface="Arial" charset="0"/>
              <a:cs typeface="Arial" charset="0"/>
            </a:endParaRPr>
          </a:p>
        </p:txBody>
      </p:sp>
      <p:sp>
        <p:nvSpPr>
          <p:cNvPr id="96261" name="TextBox 10"/>
          <p:cNvSpPr txBox="1">
            <a:spLocks noChangeArrowheads="1"/>
          </p:cNvSpPr>
          <p:nvPr/>
        </p:nvSpPr>
        <p:spPr bwMode="auto">
          <a:xfrm>
            <a:off x="1749425" y="22860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412</a:t>
            </a:r>
          </a:p>
        </p:txBody>
      </p:sp>
      <p:sp>
        <p:nvSpPr>
          <p:cNvPr id="96262" name="TextBox 11"/>
          <p:cNvSpPr txBox="1">
            <a:spLocks noChangeArrowheads="1"/>
          </p:cNvSpPr>
          <p:nvPr/>
        </p:nvSpPr>
        <p:spPr bwMode="auto">
          <a:xfrm>
            <a:off x="1755775" y="3103562"/>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a:solidFill>
                  <a:srgbClr val="000000"/>
                </a:solidFill>
              </a:rPr>
              <a:t>443</a:t>
            </a:r>
          </a:p>
        </p:txBody>
      </p:sp>
      <p:sp>
        <p:nvSpPr>
          <p:cNvPr id="14" name="Rectangle 13"/>
          <p:cNvSpPr/>
          <p:nvPr/>
        </p:nvSpPr>
        <p:spPr>
          <a:xfrm>
            <a:off x="14716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2256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5" name="TextBox 15"/>
          <p:cNvSpPr txBox="1">
            <a:spLocks noChangeArrowheads="1"/>
          </p:cNvSpPr>
          <p:nvPr/>
        </p:nvSpPr>
        <p:spPr bwMode="auto">
          <a:xfrm>
            <a:off x="1720494" y="1676400"/>
            <a:ext cx="134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2400" dirty="0" smtClean="0">
                <a:solidFill>
                  <a:srgbClr val="000000"/>
                </a:solidFill>
              </a:rPr>
              <a:t>R2014.0</a:t>
            </a:r>
            <a:endParaRPr lang="en-US" sz="2400" dirty="0">
              <a:solidFill>
                <a:srgbClr val="000000"/>
              </a:solidFil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33</a:t>
            </a:fld>
            <a:endParaRPr lang="en-US" sz="1400">
              <a:solidFill>
                <a:srgbClr val="000000"/>
              </a:solidFill>
            </a:endParaRPr>
          </a:p>
        </p:txBody>
      </p:sp>
      <p:sp>
        <p:nvSpPr>
          <p:cNvPr id="20" name="TextBox 11"/>
          <p:cNvSpPr txBox="1">
            <a:spLocks noChangeArrowheads="1"/>
          </p:cNvSpPr>
          <p:nvPr/>
        </p:nvSpPr>
        <p:spPr bwMode="auto">
          <a:xfrm>
            <a:off x="1752600" y="4051300"/>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490-488</a:t>
            </a:r>
            <a:endParaRPr lang="en-US" sz="1800" dirty="0">
              <a:solidFill>
                <a:srgbClr val="000000"/>
              </a:solidFill>
            </a:endParaRPr>
          </a:p>
        </p:txBody>
      </p:sp>
      <p:sp>
        <p:nvSpPr>
          <p:cNvPr id="21" name="TextBox 11"/>
          <p:cNvSpPr txBox="1">
            <a:spLocks noChangeArrowheads="1"/>
          </p:cNvSpPr>
          <p:nvPr/>
        </p:nvSpPr>
        <p:spPr bwMode="auto">
          <a:xfrm>
            <a:off x="1752600" y="5117068"/>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547-555</a:t>
            </a:r>
            <a:endParaRPr lang="en-US" sz="1800" dirty="0">
              <a:solidFill>
                <a:srgbClr val="000000"/>
              </a:solidFill>
            </a:endParaRPr>
          </a:p>
        </p:txBody>
      </p:sp>
      <p:sp>
        <p:nvSpPr>
          <p:cNvPr id="12" name="TextBox 11"/>
          <p:cNvSpPr txBox="1"/>
          <p:nvPr/>
        </p:nvSpPr>
        <p:spPr>
          <a:xfrm>
            <a:off x="7992521" y="2819400"/>
            <a:ext cx="683851" cy="400110"/>
          </a:xfrm>
          <a:prstGeom prst="rect">
            <a:avLst/>
          </a:prstGeom>
          <a:noFill/>
        </p:spPr>
        <p:txBody>
          <a:bodyPr wrap="none" rtlCol="0">
            <a:spAutoFit/>
          </a:bodyPr>
          <a:lstStyle/>
          <a:p>
            <a:r>
              <a:rPr lang="en-US" sz="2000" dirty="0" smtClean="0"/>
              <a:t>1.01</a:t>
            </a:r>
            <a:endParaRPr lang="en-US" sz="2000" dirty="0"/>
          </a:p>
        </p:txBody>
      </p:sp>
      <p:sp>
        <p:nvSpPr>
          <p:cNvPr id="13" name="TextBox 12"/>
          <p:cNvSpPr txBox="1"/>
          <p:nvPr/>
        </p:nvSpPr>
        <p:spPr>
          <a:xfrm>
            <a:off x="8024706" y="3257490"/>
            <a:ext cx="683851" cy="400110"/>
          </a:xfrm>
          <a:prstGeom prst="rect">
            <a:avLst/>
          </a:prstGeom>
          <a:noFill/>
        </p:spPr>
        <p:txBody>
          <a:bodyPr wrap="none" rtlCol="0">
            <a:spAutoFit/>
          </a:bodyPr>
          <a:lstStyle/>
          <a:p>
            <a:r>
              <a:rPr lang="en-US" sz="2000" dirty="0" smtClean="0"/>
              <a:t>1.01</a:t>
            </a:r>
            <a:endParaRPr lang="en-US" sz="2000" dirty="0"/>
          </a:p>
        </p:txBody>
      </p:sp>
      <p:sp>
        <p:nvSpPr>
          <p:cNvPr id="16" name="TextBox 15"/>
          <p:cNvSpPr txBox="1"/>
          <p:nvPr/>
        </p:nvSpPr>
        <p:spPr>
          <a:xfrm>
            <a:off x="7992521" y="4095690"/>
            <a:ext cx="683851" cy="400110"/>
          </a:xfrm>
          <a:prstGeom prst="rect">
            <a:avLst/>
          </a:prstGeom>
          <a:noFill/>
        </p:spPr>
        <p:txBody>
          <a:bodyPr wrap="none" rtlCol="0">
            <a:spAutoFit/>
          </a:bodyPr>
          <a:lstStyle/>
          <a:p>
            <a:r>
              <a:rPr lang="en-US" sz="2000" dirty="0" smtClean="0"/>
              <a:t>1.03</a:t>
            </a:r>
            <a:endParaRPr lang="en-US" sz="2000" dirty="0"/>
          </a:p>
        </p:txBody>
      </p:sp>
      <p:sp>
        <p:nvSpPr>
          <p:cNvPr id="17" name="TextBox 16"/>
          <p:cNvSpPr txBox="1"/>
          <p:nvPr/>
        </p:nvSpPr>
        <p:spPr>
          <a:xfrm>
            <a:off x="7931970" y="2057400"/>
            <a:ext cx="826243" cy="707886"/>
          </a:xfrm>
          <a:prstGeom prst="rect">
            <a:avLst/>
          </a:prstGeom>
          <a:noFill/>
        </p:spPr>
        <p:txBody>
          <a:bodyPr wrap="none" rtlCol="0">
            <a:spAutoFit/>
          </a:bodyPr>
          <a:lstStyle/>
          <a:p>
            <a:r>
              <a:rPr lang="en-US" sz="2000" dirty="0" smtClean="0">
                <a:solidFill>
                  <a:srgbClr val="0F4984"/>
                </a:solidFill>
              </a:rPr>
              <a:t>Mean</a:t>
            </a:r>
          </a:p>
          <a:p>
            <a:r>
              <a:rPr lang="en-US" sz="2000" dirty="0" smtClean="0">
                <a:solidFill>
                  <a:srgbClr val="0F4984"/>
                </a:solidFill>
              </a:rPr>
              <a:t>Ratio</a:t>
            </a:r>
            <a:endParaRPr lang="en-US" sz="2000" dirty="0">
              <a:solidFill>
                <a:srgbClr val="0F4984"/>
              </a:solidFill>
            </a:endParaRPr>
          </a:p>
        </p:txBody>
      </p:sp>
      <p:sp>
        <p:nvSpPr>
          <p:cNvPr id="18" name="TextBox 17"/>
          <p:cNvSpPr txBox="1"/>
          <p:nvPr/>
        </p:nvSpPr>
        <p:spPr>
          <a:xfrm>
            <a:off x="5105400" y="1828800"/>
            <a:ext cx="2334393" cy="584776"/>
          </a:xfrm>
          <a:prstGeom prst="rect">
            <a:avLst/>
          </a:prstGeom>
          <a:noFill/>
        </p:spPr>
        <p:txBody>
          <a:bodyPr wrap="none" rtlCol="0">
            <a:spAutoFit/>
          </a:bodyPr>
          <a:lstStyle/>
          <a:p>
            <a:r>
              <a:rPr lang="en-US" dirty="0" err="1" smtClean="0"/>
              <a:t>SeaWiFS</a:t>
            </a:r>
            <a:r>
              <a:rPr lang="en-US" dirty="0" smtClean="0"/>
              <a:t>	= solid line</a:t>
            </a:r>
          </a:p>
          <a:p>
            <a:r>
              <a:rPr lang="en-US" dirty="0" smtClean="0"/>
              <a:t>MODISA	= dashed line</a:t>
            </a:r>
            <a:endParaRPr lang="en-US" dirty="0"/>
          </a:p>
        </p:txBody>
      </p:sp>
    </p:spTree>
    <p:extLst>
      <p:ext uri="{BB962C8B-B14F-4D97-AF65-F5344CB8AC3E}">
        <p14:creationId xmlns:p14="http://schemas.microsoft.com/office/powerpoint/2010/main" val="15511139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2014.0m_ar2014.0m_olig_rrs_comp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295400"/>
            <a:ext cx="7315200" cy="5486400"/>
          </a:xfrm>
          <a:prstGeom prst="rect">
            <a:avLst/>
          </a:prstGeom>
        </p:spPr>
      </p:pic>
      <p:sp>
        <p:nvSpPr>
          <p:cNvPr id="96257" name="Title 1"/>
          <p:cNvSpPr>
            <a:spLocks noGrp="1"/>
          </p:cNvSpPr>
          <p:nvPr>
            <p:ph type="title"/>
          </p:nvPr>
        </p:nvSpPr>
        <p:spPr>
          <a:xfrm>
            <a:off x="152400" y="46037"/>
            <a:ext cx="8839200" cy="1096963"/>
          </a:xfrm>
        </p:spPr>
        <p:txBody>
          <a:bodyPr/>
          <a:lstStyle/>
          <a:p>
            <a:r>
              <a:rPr lang="en-US" dirty="0" smtClean="0">
                <a:solidFill>
                  <a:srgbClr val="104A84"/>
                </a:solidFill>
                <a:latin typeface="Arial" charset="0"/>
                <a:cs typeface="Arial" charset="0"/>
              </a:rPr>
              <a:t>MODIST &amp; MODISA </a:t>
            </a:r>
            <a:r>
              <a:rPr lang="en-US" dirty="0" err="1" smtClean="0">
                <a:solidFill>
                  <a:srgbClr val="104A84"/>
                </a:solidFill>
                <a:latin typeface="Arial" charset="0"/>
                <a:cs typeface="Arial" charset="0"/>
              </a:rPr>
              <a:t>Rrs</a:t>
            </a:r>
            <a:r>
              <a:rPr lang="en-US" dirty="0">
                <a:solidFill>
                  <a:srgbClr val="104A84"/>
                </a:solidFill>
                <a:latin typeface="Arial" charset="0"/>
                <a:cs typeface="Arial" charset="0"/>
              </a:rPr>
              <a:t>(</a:t>
            </a:r>
            <a:r>
              <a:rPr lang="en-US" dirty="0">
                <a:solidFill>
                  <a:srgbClr val="104A84"/>
                </a:solidFill>
                <a:latin typeface="Symbol" charset="0"/>
                <a:cs typeface="Symbol" charset="0"/>
              </a:rPr>
              <a:t>l</a:t>
            </a:r>
            <a:r>
              <a:rPr lang="en-US" dirty="0">
                <a:solidFill>
                  <a:srgbClr val="104A84"/>
                </a:solidFill>
                <a:latin typeface="Arial" charset="0"/>
                <a:cs typeface="Arial" charset="0"/>
              </a:rPr>
              <a:t>) </a:t>
            </a:r>
            <a:r>
              <a:rPr lang="en-US" dirty="0" smtClean="0">
                <a:solidFill>
                  <a:srgbClr val="104A84"/>
                </a:solidFill>
                <a:latin typeface="Arial" charset="0"/>
                <a:cs typeface="Arial" charset="0"/>
              </a:rPr>
              <a:t>Clear-</a:t>
            </a:r>
            <a:r>
              <a:rPr lang="en-US" dirty="0">
                <a:solidFill>
                  <a:srgbClr val="104A84"/>
                </a:solidFill>
                <a:latin typeface="Arial" charset="0"/>
                <a:cs typeface="Arial" charset="0"/>
              </a:rPr>
              <a:t>Water Time-</a:t>
            </a:r>
            <a:r>
              <a:rPr lang="en-US" dirty="0" smtClean="0">
                <a:solidFill>
                  <a:srgbClr val="104A84"/>
                </a:solidFill>
                <a:latin typeface="Arial" charset="0"/>
                <a:cs typeface="Arial" charset="0"/>
              </a:rPr>
              <a:t>Series</a:t>
            </a:r>
            <a:br>
              <a:rPr lang="en-US" dirty="0" smtClean="0">
                <a:solidFill>
                  <a:srgbClr val="104A84"/>
                </a:solidFill>
                <a:latin typeface="Arial" charset="0"/>
                <a:cs typeface="Arial" charset="0"/>
              </a:rPr>
            </a:br>
            <a:r>
              <a:rPr lang="en-US" sz="2400" dirty="0" smtClean="0">
                <a:solidFill>
                  <a:schemeClr val="tx1"/>
                </a:solidFill>
                <a:latin typeface="Arial" charset="0"/>
                <a:cs typeface="Arial" charset="0"/>
              </a:rPr>
              <a:t>showing “good” agreement </a:t>
            </a:r>
            <a:endParaRPr lang="en-US" sz="2400" dirty="0">
              <a:solidFill>
                <a:schemeClr val="tx1"/>
              </a:solidFill>
              <a:latin typeface="Arial" charset="0"/>
              <a:cs typeface="Arial" charset="0"/>
            </a:endParaRPr>
          </a:p>
        </p:txBody>
      </p:sp>
      <p:sp>
        <p:nvSpPr>
          <p:cNvPr id="96261" name="TextBox 10"/>
          <p:cNvSpPr txBox="1">
            <a:spLocks noChangeArrowheads="1"/>
          </p:cNvSpPr>
          <p:nvPr/>
        </p:nvSpPr>
        <p:spPr bwMode="auto">
          <a:xfrm>
            <a:off x="1825625" y="23622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412</a:t>
            </a:r>
          </a:p>
        </p:txBody>
      </p:sp>
      <p:sp>
        <p:nvSpPr>
          <p:cNvPr id="96262" name="TextBox 11"/>
          <p:cNvSpPr txBox="1">
            <a:spLocks noChangeArrowheads="1"/>
          </p:cNvSpPr>
          <p:nvPr/>
        </p:nvSpPr>
        <p:spPr bwMode="auto">
          <a:xfrm>
            <a:off x="1831975" y="32131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443</a:t>
            </a:r>
          </a:p>
        </p:txBody>
      </p:sp>
      <p:sp>
        <p:nvSpPr>
          <p:cNvPr id="14" name="Rectangle 13"/>
          <p:cNvSpPr/>
          <p:nvPr/>
        </p:nvSpPr>
        <p:spPr>
          <a:xfrm>
            <a:off x="15478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5" name="TextBox 15"/>
          <p:cNvSpPr txBox="1">
            <a:spLocks noChangeArrowheads="1"/>
          </p:cNvSpPr>
          <p:nvPr/>
        </p:nvSpPr>
        <p:spPr bwMode="auto">
          <a:xfrm>
            <a:off x="1676400" y="1676400"/>
            <a:ext cx="134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2400" dirty="0" smtClean="0">
                <a:solidFill>
                  <a:srgbClr val="000000"/>
                </a:solidFill>
              </a:rPr>
              <a:t>R2014.0</a:t>
            </a:r>
            <a:endParaRPr lang="en-US" sz="2400" dirty="0">
              <a:solidFill>
                <a:srgbClr val="000000"/>
              </a:solidFil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34</a:t>
            </a:fld>
            <a:endParaRPr lang="en-US" sz="1400">
              <a:solidFill>
                <a:srgbClr val="000000"/>
              </a:solidFill>
            </a:endParaRPr>
          </a:p>
        </p:txBody>
      </p:sp>
      <p:sp>
        <p:nvSpPr>
          <p:cNvPr id="20" name="TextBox 11"/>
          <p:cNvSpPr txBox="1">
            <a:spLocks noChangeArrowheads="1"/>
          </p:cNvSpPr>
          <p:nvPr/>
        </p:nvSpPr>
        <p:spPr bwMode="auto">
          <a:xfrm>
            <a:off x="1828800" y="4038600"/>
            <a:ext cx="56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488</a:t>
            </a:r>
            <a:endParaRPr lang="en-US" sz="1800" dirty="0">
              <a:solidFill>
                <a:srgbClr val="000000"/>
              </a:solidFill>
            </a:endParaRPr>
          </a:p>
        </p:txBody>
      </p:sp>
      <p:sp>
        <p:nvSpPr>
          <p:cNvPr id="21" name="TextBox 11"/>
          <p:cNvSpPr txBox="1">
            <a:spLocks noChangeArrowheads="1"/>
          </p:cNvSpPr>
          <p:nvPr/>
        </p:nvSpPr>
        <p:spPr bwMode="auto">
          <a:xfrm>
            <a:off x="1828800" y="5029200"/>
            <a:ext cx="56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531</a:t>
            </a:r>
            <a:endParaRPr lang="en-US" sz="1800" dirty="0">
              <a:solidFill>
                <a:srgbClr val="000000"/>
              </a:solidFill>
            </a:endParaRPr>
          </a:p>
        </p:txBody>
      </p:sp>
      <p:sp>
        <p:nvSpPr>
          <p:cNvPr id="2" name="TextBox 1"/>
          <p:cNvSpPr txBox="1"/>
          <p:nvPr/>
        </p:nvSpPr>
        <p:spPr>
          <a:xfrm>
            <a:off x="5285607" y="1676400"/>
            <a:ext cx="2334393" cy="584776"/>
          </a:xfrm>
          <a:prstGeom prst="rect">
            <a:avLst/>
          </a:prstGeom>
          <a:noFill/>
        </p:spPr>
        <p:txBody>
          <a:bodyPr wrap="none" rtlCol="0">
            <a:spAutoFit/>
          </a:bodyPr>
          <a:lstStyle/>
          <a:p>
            <a:r>
              <a:rPr lang="en-US" dirty="0" smtClean="0"/>
              <a:t>MODISA	= solid line</a:t>
            </a:r>
          </a:p>
          <a:p>
            <a:r>
              <a:rPr lang="en-US" dirty="0" smtClean="0"/>
              <a:t>MODIST	= dashed line</a:t>
            </a:r>
            <a:endParaRPr lang="en-US" dirty="0"/>
          </a:p>
        </p:txBody>
      </p:sp>
      <p:sp>
        <p:nvSpPr>
          <p:cNvPr id="16" name="TextBox 15"/>
          <p:cNvSpPr txBox="1"/>
          <p:nvPr/>
        </p:nvSpPr>
        <p:spPr>
          <a:xfrm>
            <a:off x="7992521" y="2819400"/>
            <a:ext cx="683851" cy="400110"/>
          </a:xfrm>
          <a:prstGeom prst="rect">
            <a:avLst/>
          </a:prstGeom>
          <a:noFill/>
        </p:spPr>
        <p:txBody>
          <a:bodyPr wrap="none" rtlCol="0">
            <a:spAutoFit/>
          </a:bodyPr>
          <a:lstStyle/>
          <a:p>
            <a:r>
              <a:rPr lang="en-US" sz="2000" dirty="0" smtClean="0"/>
              <a:t>0.98</a:t>
            </a:r>
            <a:endParaRPr lang="en-US" sz="2000" dirty="0"/>
          </a:p>
        </p:txBody>
      </p:sp>
      <p:sp>
        <p:nvSpPr>
          <p:cNvPr id="17" name="TextBox 16"/>
          <p:cNvSpPr txBox="1"/>
          <p:nvPr/>
        </p:nvSpPr>
        <p:spPr>
          <a:xfrm>
            <a:off x="8002949" y="3257490"/>
            <a:ext cx="683851" cy="400110"/>
          </a:xfrm>
          <a:prstGeom prst="rect">
            <a:avLst/>
          </a:prstGeom>
          <a:noFill/>
        </p:spPr>
        <p:txBody>
          <a:bodyPr wrap="none" rtlCol="0">
            <a:spAutoFit/>
          </a:bodyPr>
          <a:lstStyle/>
          <a:p>
            <a:r>
              <a:rPr lang="en-US" sz="2000" dirty="0" smtClean="0"/>
              <a:t>0.98</a:t>
            </a:r>
            <a:endParaRPr lang="en-US" sz="2000" dirty="0"/>
          </a:p>
        </p:txBody>
      </p:sp>
      <p:sp>
        <p:nvSpPr>
          <p:cNvPr id="18" name="TextBox 17"/>
          <p:cNvSpPr txBox="1"/>
          <p:nvPr/>
        </p:nvSpPr>
        <p:spPr>
          <a:xfrm>
            <a:off x="7992521" y="4095690"/>
            <a:ext cx="683851" cy="400110"/>
          </a:xfrm>
          <a:prstGeom prst="rect">
            <a:avLst/>
          </a:prstGeom>
          <a:noFill/>
        </p:spPr>
        <p:txBody>
          <a:bodyPr wrap="none" rtlCol="0">
            <a:spAutoFit/>
          </a:bodyPr>
          <a:lstStyle/>
          <a:p>
            <a:r>
              <a:rPr lang="en-US" sz="2000" dirty="0" smtClean="0"/>
              <a:t>0.99</a:t>
            </a:r>
            <a:endParaRPr lang="en-US" sz="2000" dirty="0"/>
          </a:p>
        </p:txBody>
      </p:sp>
      <p:sp>
        <p:nvSpPr>
          <p:cNvPr id="19" name="TextBox 18"/>
          <p:cNvSpPr txBox="1"/>
          <p:nvPr/>
        </p:nvSpPr>
        <p:spPr>
          <a:xfrm>
            <a:off x="7931970" y="2057400"/>
            <a:ext cx="826243" cy="707886"/>
          </a:xfrm>
          <a:prstGeom prst="rect">
            <a:avLst/>
          </a:prstGeom>
          <a:noFill/>
        </p:spPr>
        <p:txBody>
          <a:bodyPr wrap="none" rtlCol="0">
            <a:spAutoFit/>
          </a:bodyPr>
          <a:lstStyle/>
          <a:p>
            <a:r>
              <a:rPr lang="en-US" sz="2000" dirty="0" smtClean="0">
                <a:solidFill>
                  <a:srgbClr val="0F4984"/>
                </a:solidFill>
              </a:rPr>
              <a:t>Mean</a:t>
            </a:r>
          </a:p>
          <a:p>
            <a:r>
              <a:rPr lang="en-US" sz="2000" dirty="0" smtClean="0">
                <a:solidFill>
                  <a:srgbClr val="0F4984"/>
                </a:solidFill>
              </a:rPr>
              <a:t>Ratio</a:t>
            </a:r>
            <a:endParaRPr lang="en-US" sz="2000" dirty="0">
              <a:solidFill>
                <a:srgbClr val="0F4984"/>
              </a:solidFill>
            </a:endParaRPr>
          </a:p>
        </p:txBody>
      </p:sp>
    </p:spTree>
    <p:extLst>
      <p:ext uri="{BB962C8B-B14F-4D97-AF65-F5344CB8AC3E}">
        <p14:creationId xmlns:p14="http://schemas.microsoft.com/office/powerpoint/2010/main" val="4963731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r2014.0m_ar2014.0m_olig_rrs_comp.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307382"/>
            <a:ext cx="7315200" cy="5486400"/>
          </a:xfrm>
          <a:prstGeom prst="rect">
            <a:avLst/>
          </a:prstGeom>
        </p:spPr>
      </p:pic>
      <p:sp>
        <p:nvSpPr>
          <p:cNvPr id="96257" name="Title 1"/>
          <p:cNvSpPr>
            <a:spLocks noGrp="1"/>
          </p:cNvSpPr>
          <p:nvPr>
            <p:ph type="title"/>
          </p:nvPr>
        </p:nvSpPr>
        <p:spPr>
          <a:xfrm>
            <a:off x="457200" y="46037"/>
            <a:ext cx="8229600" cy="1096963"/>
          </a:xfrm>
        </p:spPr>
        <p:txBody>
          <a:bodyPr/>
          <a:lstStyle/>
          <a:p>
            <a:r>
              <a:rPr lang="en-US" dirty="0">
                <a:solidFill>
                  <a:srgbClr val="104A84"/>
                </a:solidFill>
                <a:latin typeface="Arial" charset="0"/>
                <a:cs typeface="Arial" charset="0"/>
              </a:rPr>
              <a:t>MODISA </a:t>
            </a:r>
            <a:r>
              <a:rPr lang="en-US" dirty="0" smtClean="0">
                <a:solidFill>
                  <a:srgbClr val="104A84"/>
                </a:solidFill>
                <a:latin typeface="Arial" charset="0"/>
                <a:cs typeface="Arial" charset="0"/>
              </a:rPr>
              <a:t>&amp; VIIRS </a:t>
            </a:r>
            <a:r>
              <a:rPr lang="en-US" dirty="0" err="1" smtClean="0">
                <a:solidFill>
                  <a:srgbClr val="104A84"/>
                </a:solidFill>
                <a:latin typeface="Arial" charset="0"/>
                <a:cs typeface="Arial" charset="0"/>
              </a:rPr>
              <a:t>Rrs</a:t>
            </a:r>
            <a:r>
              <a:rPr lang="en-US" dirty="0">
                <a:solidFill>
                  <a:srgbClr val="104A84"/>
                </a:solidFill>
                <a:latin typeface="Arial" charset="0"/>
                <a:cs typeface="Arial" charset="0"/>
              </a:rPr>
              <a:t>(</a:t>
            </a:r>
            <a:r>
              <a:rPr lang="en-US" dirty="0">
                <a:solidFill>
                  <a:srgbClr val="104A84"/>
                </a:solidFill>
                <a:latin typeface="Symbol" charset="0"/>
                <a:cs typeface="Symbol" charset="0"/>
              </a:rPr>
              <a:t>l</a:t>
            </a:r>
            <a:r>
              <a:rPr lang="en-US" dirty="0">
                <a:solidFill>
                  <a:srgbClr val="104A84"/>
                </a:solidFill>
                <a:latin typeface="Arial" charset="0"/>
                <a:cs typeface="Arial" charset="0"/>
              </a:rPr>
              <a:t>) </a:t>
            </a:r>
            <a:r>
              <a:rPr lang="en-US" dirty="0" smtClean="0">
                <a:solidFill>
                  <a:srgbClr val="104A84"/>
                </a:solidFill>
                <a:latin typeface="Arial" charset="0"/>
                <a:cs typeface="Arial" charset="0"/>
              </a:rPr>
              <a:t>Clear-</a:t>
            </a:r>
            <a:r>
              <a:rPr lang="en-US" dirty="0">
                <a:solidFill>
                  <a:srgbClr val="104A84"/>
                </a:solidFill>
                <a:latin typeface="Arial" charset="0"/>
                <a:cs typeface="Arial" charset="0"/>
              </a:rPr>
              <a:t>Water Time-</a:t>
            </a:r>
            <a:r>
              <a:rPr lang="en-US" dirty="0" smtClean="0">
                <a:solidFill>
                  <a:srgbClr val="104A84"/>
                </a:solidFill>
                <a:latin typeface="Arial" charset="0"/>
                <a:cs typeface="Arial" charset="0"/>
              </a:rPr>
              <a:t>Series</a:t>
            </a:r>
            <a:br>
              <a:rPr lang="en-US" dirty="0" smtClean="0">
                <a:solidFill>
                  <a:srgbClr val="104A84"/>
                </a:solidFill>
                <a:latin typeface="Arial" charset="0"/>
                <a:cs typeface="Arial" charset="0"/>
              </a:rPr>
            </a:br>
            <a:r>
              <a:rPr lang="en-US" sz="2400" dirty="0" smtClean="0">
                <a:solidFill>
                  <a:schemeClr val="tx1"/>
                </a:solidFill>
                <a:latin typeface="Arial" charset="0"/>
                <a:cs typeface="Arial" charset="0"/>
              </a:rPr>
              <a:t>showing “good” agreement </a:t>
            </a:r>
            <a:endParaRPr lang="en-US" sz="2400" dirty="0">
              <a:solidFill>
                <a:schemeClr val="tx1"/>
              </a:solidFill>
              <a:latin typeface="Arial" charset="0"/>
              <a:cs typeface="Arial" charset="0"/>
            </a:endParaRPr>
          </a:p>
        </p:txBody>
      </p:sp>
      <p:sp>
        <p:nvSpPr>
          <p:cNvPr id="96261" name="TextBox 10"/>
          <p:cNvSpPr txBox="1">
            <a:spLocks noChangeArrowheads="1"/>
          </p:cNvSpPr>
          <p:nvPr/>
        </p:nvSpPr>
        <p:spPr bwMode="auto">
          <a:xfrm>
            <a:off x="1825625" y="22860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412</a:t>
            </a:r>
          </a:p>
        </p:txBody>
      </p:sp>
      <p:sp>
        <p:nvSpPr>
          <p:cNvPr id="96262" name="TextBox 11"/>
          <p:cNvSpPr txBox="1">
            <a:spLocks noChangeArrowheads="1"/>
          </p:cNvSpPr>
          <p:nvPr/>
        </p:nvSpPr>
        <p:spPr bwMode="auto">
          <a:xfrm>
            <a:off x="1831975" y="32004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443</a:t>
            </a:r>
          </a:p>
        </p:txBody>
      </p:sp>
      <p:sp>
        <p:nvSpPr>
          <p:cNvPr id="14" name="Rectangle 13"/>
          <p:cNvSpPr/>
          <p:nvPr/>
        </p:nvSpPr>
        <p:spPr>
          <a:xfrm>
            <a:off x="15478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5" name="TextBox 15"/>
          <p:cNvSpPr txBox="1">
            <a:spLocks noChangeArrowheads="1"/>
          </p:cNvSpPr>
          <p:nvPr/>
        </p:nvSpPr>
        <p:spPr bwMode="auto">
          <a:xfrm>
            <a:off x="1676400" y="1676400"/>
            <a:ext cx="134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2400" dirty="0" smtClean="0">
                <a:solidFill>
                  <a:srgbClr val="000000"/>
                </a:solidFill>
              </a:rPr>
              <a:t>R2014.0 </a:t>
            </a:r>
            <a:endParaRPr lang="en-US" sz="2400" dirty="0">
              <a:solidFill>
                <a:srgbClr val="000000"/>
              </a:solidFil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35</a:t>
            </a:fld>
            <a:endParaRPr lang="en-US" sz="1400">
              <a:solidFill>
                <a:srgbClr val="000000"/>
              </a:solidFill>
            </a:endParaRPr>
          </a:p>
        </p:txBody>
      </p:sp>
      <p:sp>
        <p:nvSpPr>
          <p:cNvPr id="20" name="TextBox 11"/>
          <p:cNvSpPr txBox="1">
            <a:spLocks noChangeArrowheads="1"/>
          </p:cNvSpPr>
          <p:nvPr/>
        </p:nvSpPr>
        <p:spPr bwMode="auto">
          <a:xfrm>
            <a:off x="1828800" y="4051300"/>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486-488</a:t>
            </a:r>
            <a:endParaRPr lang="en-US" sz="1800" dirty="0">
              <a:solidFill>
                <a:srgbClr val="000000"/>
              </a:solidFill>
            </a:endParaRPr>
          </a:p>
        </p:txBody>
      </p:sp>
      <p:sp>
        <p:nvSpPr>
          <p:cNvPr id="21" name="TextBox 11"/>
          <p:cNvSpPr txBox="1">
            <a:spLocks noChangeArrowheads="1"/>
          </p:cNvSpPr>
          <p:nvPr/>
        </p:nvSpPr>
        <p:spPr bwMode="auto">
          <a:xfrm>
            <a:off x="1828800" y="5117068"/>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547-551</a:t>
            </a:r>
            <a:endParaRPr lang="en-US" sz="1800" dirty="0">
              <a:solidFill>
                <a:srgbClr val="000000"/>
              </a:solidFill>
            </a:endParaRPr>
          </a:p>
        </p:txBody>
      </p:sp>
      <p:sp>
        <p:nvSpPr>
          <p:cNvPr id="12" name="TextBox 11"/>
          <p:cNvSpPr txBox="1"/>
          <p:nvPr/>
        </p:nvSpPr>
        <p:spPr>
          <a:xfrm>
            <a:off x="7992521" y="2819400"/>
            <a:ext cx="683851" cy="400110"/>
          </a:xfrm>
          <a:prstGeom prst="rect">
            <a:avLst/>
          </a:prstGeom>
          <a:noFill/>
        </p:spPr>
        <p:txBody>
          <a:bodyPr wrap="none" rtlCol="0">
            <a:spAutoFit/>
          </a:bodyPr>
          <a:lstStyle/>
          <a:p>
            <a:r>
              <a:rPr lang="en-US" sz="2000" dirty="0" smtClean="0"/>
              <a:t>1.03</a:t>
            </a:r>
            <a:endParaRPr lang="en-US" sz="2000" dirty="0"/>
          </a:p>
        </p:txBody>
      </p:sp>
      <p:sp>
        <p:nvSpPr>
          <p:cNvPr id="13" name="TextBox 12"/>
          <p:cNvSpPr txBox="1"/>
          <p:nvPr/>
        </p:nvSpPr>
        <p:spPr>
          <a:xfrm>
            <a:off x="8024706" y="3257490"/>
            <a:ext cx="683851" cy="400110"/>
          </a:xfrm>
          <a:prstGeom prst="rect">
            <a:avLst/>
          </a:prstGeom>
          <a:noFill/>
        </p:spPr>
        <p:txBody>
          <a:bodyPr wrap="none" rtlCol="0">
            <a:spAutoFit/>
          </a:bodyPr>
          <a:lstStyle/>
          <a:p>
            <a:r>
              <a:rPr lang="en-US" sz="2000" dirty="0" smtClean="0"/>
              <a:t>0.98</a:t>
            </a:r>
            <a:endParaRPr lang="en-US" sz="2000" dirty="0"/>
          </a:p>
        </p:txBody>
      </p:sp>
      <p:sp>
        <p:nvSpPr>
          <p:cNvPr id="16" name="TextBox 15"/>
          <p:cNvSpPr txBox="1"/>
          <p:nvPr/>
        </p:nvSpPr>
        <p:spPr>
          <a:xfrm>
            <a:off x="7992521" y="4095690"/>
            <a:ext cx="683851" cy="400110"/>
          </a:xfrm>
          <a:prstGeom prst="rect">
            <a:avLst/>
          </a:prstGeom>
          <a:noFill/>
        </p:spPr>
        <p:txBody>
          <a:bodyPr wrap="none" rtlCol="0">
            <a:spAutoFit/>
          </a:bodyPr>
          <a:lstStyle/>
          <a:p>
            <a:r>
              <a:rPr lang="en-US" sz="2000" dirty="0" smtClean="0"/>
              <a:t>1.02</a:t>
            </a:r>
            <a:endParaRPr lang="en-US" sz="2000" dirty="0"/>
          </a:p>
        </p:txBody>
      </p:sp>
      <p:sp>
        <p:nvSpPr>
          <p:cNvPr id="17" name="TextBox 16"/>
          <p:cNvSpPr txBox="1"/>
          <p:nvPr/>
        </p:nvSpPr>
        <p:spPr>
          <a:xfrm>
            <a:off x="7931970" y="2057400"/>
            <a:ext cx="826243" cy="707886"/>
          </a:xfrm>
          <a:prstGeom prst="rect">
            <a:avLst/>
          </a:prstGeom>
          <a:noFill/>
        </p:spPr>
        <p:txBody>
          <a:bodyPr wrap="none" rtlCol="0">
            <a:spAutoFit/>
          </a:bodyPr>
          <a:lstStyle/>
          <a:p>
            <a:r>
              <a:rPr lang="en-US" sz="2000" dirty="0" smtClean="0">
                <a:solidFill>
                  <a:srgbClr val="0F4984"/>
                </a:solidFill>
              </a:rPr>
              <a:t>Mean</a:t>
            </a:r>
          </a:p>
          <a:p>
            <a:r>
              <a:rPr lang="en-US" sz="2000" dirty="0" smtClean="0">
                <a:solidFill>
                  <a:srgbClr val="0F4984"/>
                </a:solidFill>
              </a:rPr>
              <a:t>Ratio</a:t>
            </a:r>
            <a:endParaRPr lang="en-US" sz="2000" dirty="0">
              <a:solidFill>
                <a:srgbClr val="0F4984"/>
              </a:solidFill>
            </a:endParaRPr>
          </a:p>
        </p:txBody>
      </p:sp>
      <p:sp>
        <p:nvSpPr>
          <p:cNvPr id="18" name="TextBox 17"/>
          <p:cNvSpPr txBox="1"/>
          <p:nvPr/>
        </p:nvSpPr>
        <p:spPr>
          <a:xfrm>
            <a:off x="5105400" y="1828800"/>
            <a:ext cx="2334393" cy="584776"/>
          </a:xfrm>
          <a:prstGeom prst="rect">
            <a:avLst/>
          </a:prstGeom>
          <a:noFill/>
        </p:spPr>
        <p:txBody>
          <a:bodyPr wrap="none" rtlCol="0">
            <a:spAutoFit/>
          </a:bodyPr>
          <a:lstStyle/>
          <a:p>
            <a:r>
              <a:rPr lang="en-US" dirty="0" smtClean="0"/>
              <a:t>MODISA	= solid line</a:t>
            </a:r>
          </a:p>
          <a:p>
            <a:r>
              <a:rPr lang="en-US" dirty="0" smtClean="0"/>
              <a:t>VIIRSN	= dashed line</a:t>
            </a:r>
            <a:endParaRPr lang="en-US" dirty="0"/>
          </a:p>
        </p:txBody>
      </p:sp>
    </p:spTree>
    <p:extLst>
      <p:ext uri="{BB962C8B-B14F-4D97-AF65-F5344CB8AC3E}">
        <p14:creationId xmlns:p14="http://schemas.microsoft.com/office/powerpoint/2010/main" val="1376007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ummary_mean_vr2014.0m_ar2014.0m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91000" y="1143000"/>
            <a:ext cx="4876800" cy="3657600"/>
          </a:xfrm>
          <a:prstGeom prst="rect">
            <a:avLst/>
          </a:prstGeom>
        </p:spPr>
      </p:pic>
      <p:sp>
        <p:nvSpPr>
          <p:cNvPr id="2" name="Title 1"/>
          <p:cNvSpPr>
            <a:spLocks noGrp="1"/>
          </p:cNvSpPr>
          <p:nvPr>
            <p:ph type="title"/>
          </p:nvPr>
        </p:nvSpPr>
        <p:spPr>
          <a:xfrm>
            <a:off x="457200" y="46037"/>
            <a:ext cx="8229600" cy="944563"/>
          </a:xfrm>
        </p:spPr>
        <p:txBody>
          <a:bodyPr/>
          <a:lstStyle/>
          <a:p>
            <a:r>
              <a:rPr lang="en-US" dirty="0" err="1" smtClean="0"/>
              <a:t>Rrs</a:t>
            </a:r>
            <a:r>
              <a:rPr lang="en-US" dirty="0" smtClean="0"/>
              <a:t>(</a:t>
            </a:r>
            <a:r>
              <a:rPr lang="en-US" dirty="0" smtClean="0">
                <a:latin typeface="Symbol" charset="2"/>
                <a:cs typeface="Symbol" charset="2"/>
              </a:rPr>
              <a:t>l</a:t>
            </a:r>
            <a:r>
              <a:rPr lang="en-US" dirty="0" smtClean="0"/>
              <a:t>) Spectral Comparison</a:t>
            </a:r>
            <a:br>
              <a:rPr lang="en-US" dirty="0" smtClean="0"/>
            </a:br>
            <a:r>
              <a:rPr lang="en-US" sz="2400" dirty="0" smtClean="0"/>
              <a:t>common mission mean by water type</a:t>
            </a:r>
            <a:endParaRPr lang="en-US" sz="2400" dirty="0"/>
          </a:p>
        </p:txBody>
      </p:sp>
      <p:pic>
        <p:nvPicPr>
          <p:cNvPr id="8" name="Picture 5" descr="S_19972472005001_olig_chlor_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5181600"/>
            <a:ext cx="274214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_19972472005001_meso_chlor_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99342" y="5181600"/>
            <a:ext cx="274214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S_19972472005001_eutr_chlor_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4942" y="5181600"/>
            <a:ext cx="2742141" cy="1371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1037570" y="4800600"/>
            <a:ext cx="1553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dirty="0" smtClean="0">
                <a:solidFill>
                  <a:srgbClr val="0027B7"/>
                </a:solidFill>
              </a:rPr>
              <a:t>Oligotrophic</a:t>
            </a:r>
            <a:endParaRPr lang="en-US" dirty="0">
              <a:solidFill>
                <a:srgbClr val="0027B7"/>
              </a:solidFill>
            </a:endParaRPr>
          </a:p>
        </p:txBody>
      </p:sp>
      <p:sp>
        <p:nvSpPr>
          <p:cNvPr id="12" name="Text Box 10"/>
          <p:cNvSpPr txBox="1">
            <a:spLocks noChangeArrowheads="1"/>
          </p:cNvSpPr>
          <p:nvPr/>
        </p:nvSpPr>
        <p:spPr bwMode="auto">
          <a:xfrm>
            <a:off x="3828542" y="4800600"/>
            <a:ext cx="15816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dirty="0" err="1" smtClean="0">
                <a:solidFill>
                  <a:srgbClr val="00C700"/>
                </a:solidFill>
              </a:rPr>
              <a:t>Mesotrophic</a:t>
            </a:r>
            <a:endParaRPr lang="en-US" dirty="0">
              <a:solidFill>
                <a:srgbClr val="00C700"/>
              </a:solidFill>
            </a:endParaRPr>
          </a:p>
        </p:txBody>
      </p:sp>
      <p:sp>
        <p:nvSpPr>
          <p:cNvPr id="13" name="Text Box 10"/>
          <p:cNvSpPr txBox="1">
            <a:spLocks noChangeArrowheads="1"/>
          </p:cNvSpPr>
          <p:nvPr/>
        </p:nvSpPr>
        <p:spPr bwMode="auto">
          <a:xfrm>
            <a:off x="6732804" y="4800600"/>
            <a:ext cx="12681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dirty="0" smtClean="0">
                <a:solidFill>
                  <a:srgbClr val="FF0000"/>
                </a:solidFill>
              </a:rPr>
              <a:t>Eutrophic</a:t>
            </a:r>
            <a:endParaRPr lang="en-US" dirty="0">
              <a:solidFill>
                <a:srgbClr val="FF0000"/>
              </a:solidFill>
            </a:endParaRPr>
          </a:p>
        </p:txBody>
      </p:sp>
      <p:sp>
        <p:nvSpPr>
          <p:cNvPr id="14" name="Rectangle 13"/>
          <p:cNvSpPr/>
          <p:nvPr/>
        </p:nvSpPr>
        <p:spPr>
          <a:xfrm>
            <a:off x="4830482" y="1371600"/>
            <a:ext cx="3810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9" name="Picture 18" descr="summary_mean_ar2014.0m_sr2014.0m (1).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1143000"/>
            <a:ext cx="4876800" cy="3657600"/>
          </a:xfrm>
          <a:prstGeom prst="rect">
            <a:avLst/>
          </a:prstGeom>
        </p:spPr>
      </p:pic>
      <p:sp>
        <p:nvSpPr>
          <p:cNvPr id="15" name="TextBox 14"/>
          <p:cNvSpPr txBox="1"/>
          <p:nvPr/>
        </p:nvSpPr>
        <p:spPr>
          <a:xfrm>
            <a:off x="5791200" y="1066800"/>
            <a:ext cx="2422608" cy="400110"/>
          </a:xfrm>
          <a:prstGeom prst="rect">
            <a:avLst/>
          </a:prstGeom>
          <a:noFill/>
        </p:spPr>
        <p:txBody>
          <a:bodyPr wrap="none" rtlCol="0">
            <a:spAutoFit/>
          </a:bodyPr>
          <a:lstStyle/>
          <a:p>
            <a:r>
              <a:rPr lang="en-US" sz="2000" dirty="0" smtClean="0"/>
              <a:t>MODISA and VIIRS</a:t>
            </a:r>
            <a:endParaRPr lang="en-US" sz="2000" dirty="0"/>
          </a:p>
        </p:txBody>
      </p:sp>
      <p:sp>
        <p:nvSpPr>
          <p:cNvPr id="16" name="TextBox 15"/>
          <p:cNvSpPr txBox="1"/>
          <p:nvPr/>
        </p:nvSpPr>
        <p:spPr>
          <a:xfrm>
            <a:off x="1447800" y="1066800"/>
            <a:ext cx="2864887" cy="400110"/>
          </a:xfrm>
          <a:prstGeom prst="rect">
            <a:avLst/>
          </a:prstGeom>
          <a:noFill/>
        </p:spPr>
        <p:txBody>
          <a:bodyPr wrap="none" rtlCol="0">
            <a:spAutoFit/>
          </a:bodyPr>
          <a:lstStyle/>
          <a:p>
            <a:r>
              <a:rPr lang="en-US" sz="2000" dirty="0" err="1" smtClean="0"/>
              <a:t>SeaWiFS</a:t>
            </a:r>
            <a:r>
              <a:rPr lang="en-US" sz="2000" dirty="0" smtClean="0"/>
              <a:t> and MODISA</a:t>
            </a:r>
            <a:endParaRPr lang="en-US" sz="2000" dirty="0"/>
          </a:p>
        </p:txBody>
      </p:sp>
      <p:sp>
        <p:nvSpPr>
          <p:cNvPr id="21" name="Oval 20"/>
          <p:cNvSpPr/>
          <p:nvPr/>
        </p:nvSpPr>
        <p:spPr>
          <a:xfrm>
            <a:off x="5105400" y="1371600"/>
            <a:ext cx="533400" cy="2514600"/>
          </a:xfrm>
          <a:prstGeom prst="ellipse">
            <a:avLst/>
          </a:prstGeom>
          <a:noFill/>
          <a:ln w="28575" cmpd="sng">
            <a:solidFill>
              <a:srgbClr val="052D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324600" y="1600200"/>
            <a:ext cx="2242621" cy="584776"/>
          </a:xfrm>
          <a:prstGeom prst="rect">
            <a:avLst/>
          </a:prstGeom>
          <a:noFill/>
        </p:spPr>
        <p:txBody>
          <a:bodyPr wrap="none" rtlCol="0">
            <a:spAutoFit/>
          </a:bodyPr>
          <a:lstStyle/>
          <a:p>
            <a:r>
              <a:rPr lang="en-US" dirty="0" smtClean="0"/>
              <a:t>MODISA	= filled circle</a:t>
            </a:r>
          </a:p>
          <a:p>
            <a:r>
              <a:rPr lang="en-US" dirty="0" smtClean="0"/>
              <a:t>VIIRSN	= diamond</a:t>
            </a:r>
            <a:endParaRPr lang="en-US" dirty="0"/>
          </a:p>
        </p:txBody>
      </p:sp>
      <p:sp>
        <p:nvSpPr>
          <p:cNvPr id="23" name="TextBox 22"/>
          <p:cNvSpPr txBox="1"/>
          <p:nvPr/>
        </p:nvSpPr>
        <p:spPr>
          <a:xfrm>
            <a:off x="2209800" y="1600200"/>
            <a:ext cx="2242621" cy="584776"/>
          </a:xfrm>
          <a:prstGeom prst="rect">
            <a:avLst/>
          </a:prstGeom>
          <a:noFill/>
        </p:spPr>
        <p:txBody>
          <a:bodyPr wrap="none" rtlCol="0">
            <a:spAutoFit/>
          </a:bodyPr>
          <a:lstStyle/>
          <a:p>
            <a:r>
              <a:rPr lang="en-US" dirty="0" err="1" smtClean="0"/>
              <a:t>SeaWiFS</a:t>
            </a:r>
            <a:r>
              <a:rPr lang="en-US" dirty="0" smtClean="0"/>
              <a:t>	= filled circle</a:t>
            </a:r>
          </a:p>
          <a:p>
            <a:r>
              <a:rPr lang="en-US" dirty="0" smtClean="0"/>
              <a:t>MODISA	= diamond</a:t>
            </a:r>
            <a:endParaRPr lang="en-US" dirty="0"/>
          </a:p>
        </p:txBody>
      </p:sp>
    </p:spTree>
    <p:extLst>
      <p:ext uri="{BB962C8B-B14F-4D97-AF65-F5344CB8AC3E}">
        <p14:creationId xmlns:p14="http://schemas.microsoft.com/office/powerpoint/2010/main" val="1955086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2014.0m_sr2014.0m_deep_chl_comp (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295400"/>
            <a:ext cx="7315200" cy="5486400"/>
          </a:xfrm>
          <a:prstGeom prst="rect">
            <a:avLst/>
          </a:prstGeom>
        </p:spPr>
      </p:pic>
      <p:sp>
        <p:nvSpPr>
          <p:cNvPr id="96257" name="Title 1"/>
          <p:cNvSpPr>
            <a:spLocks noGrp="1"/>
          </p:cNvSpPr>
          <p:nvPr>
            <p:ph type="title"/>
          </p:nvPr>
        </p:nvSpPr>
        <p:spPr>
          <a:xfrm>
            <a:off x="457200" y="46037"/>
            <a:ext cx="8229600" cy="1096963"/>
          </a:xfrm>
        </p:spPr>
        <p:txBody>
          <a:bodyPr/>
          <a:lstStyle/>
          <a:p>
            <a:r>
              <a:rPr lang="en-US" dirty="0" err="1" smtClean="0">
                <a:latin typeface="Arial" charset="0"/>
                <a:cs typeface="Arial" charset="0"/>
              </a:rPr>
              <a:t>SeaWiFS</a:t>
            </a:r>
            <a:r>
              <a:rPr lang="en-US" dirty="0" smtClean="0">
                <a:latin typeface="Arial" charset="0"/>
                <a:cs typeface="Arial" charset="0"/>
              </a:rPr>
              <a:t> and MODISA R2014.0</a:t>
            </a:r>
            <a:br>
              <a:rPr lang="en-US" dirty="0" smtClean="0">
                <a:latin typeface="Arial" charset="0"/>
                <a:cs typeface="Arial" charset="0"/>
              </a:rPr>
            </a:br>
            <a:r>
              <a:rPr lang="en-US" sz="2400" dirty="0" smtClean="0">
                <a:solidFill>
                  <a:schemeClr val="tx1"/>
                </a:solidFill>
                <a:latin typeface="Arial" charset="0"/>
                <a:cs typeface="Arial" charset="0"/>
              </a:rPr>
              <a:t>Chlorophyll Deep-</a:t>
            </a:r>
            <a:r>
              <a:rPr lang="en-US" sz="2400" dirty="0">
                <a:solidFill>
                  <a:schemeClr val="tx1"/>
                </a:solidFill>
                <a:latin typeface="Arial" charset="0"/>
                <a:cs typeface="Arial" charset="0"/>
              </a:rPr>
              <a:t>Water Time-</a:t>
            </a:r>
            <a:r>
              <a:rPr lang="en-US" sz="2400" dirty="0" smtClean="0">
                <a:solidFill>
                  <a:schemeClr val="tx1"/>
                </a:solidFill>
                <a:latin typeface="Arial" charset="0"/>
                <a:cs typeface="Arial" charset="0"/>
              </a:rPr>
              <a:t>Series</a:t>
            </a:r>
            <a:endParaRPr lang="en-US" sz="2000" dirty="0">
              <a:solidFill>
                <a:schemeClr val="tx1"/>
              </a:solidFill>
              <a:latin typeface="Arial" charset="0"/>
              <a:cs typeface="Arial" charset="0"/>
            </a:endParaRPr>
          </a:p>
        </p:txBody>
      </p:sp>
      <p:sp>
        <p:nvSpPr>
          <p:cNvPr id="14" name="Rectangle 13"/>
          <p:cNvSpPr/>
          <p:nvPr/>
        </p:nvSpPr>
        <p:spPr>
          <a:xfrm>
            <a:off x="1547813" y="1219200"/>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37</a:t>
            </a:fld>
            <a:endParaRPr lang="en-US" sz="1400">
              <a:solidFill>
                <a:srgbClr val="00000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672955184"/>
              </p:ext>
            </p:extLst>
          </p:nvPr>
        </p:nvGraphicFramePr>
        <p:xfrm>
          <a:off x="2895600" y="1729773"/>
          <a:ext cx="4495800" cy="1470627"/>
        </p:xfrm>
        <a:graphic>
          <a:graphicData uri="http://schemas.openxmlformats.org/drawingml/2006/table">
            <a:tbl>
              <a:tblPr firstRow="1" bandRow="1">
                <a:tableStyleId>{F5AB1C69-6EDB-4FF4-983F-18BD219EF322}</a:tableStyleId>
              </a:tblPr>
              <a:tblGrid>
                <a:gridCol w="2057400"/>
                <a:gridCol w="762000"/>
                <a:gridCol w="763191"/>
                <a:gridCol w="913209"/>
              </a:tblGrid>
              <a:tr h="368289">
                <a:tc>
                  <a:txBody>
                    <a:bodyPr/>
                    <a:lstStyle/>
                    <a:p>
                      <a:pPr>
                        <a:lnSpc>
                          <a:spcPct val="100000"/>
                        </a:lnSpc>
                        <a:spcAft>
                          <a:spcPts val="0"/>
                        </a:spcAft>
                      </a:pP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r>
                        <a:rPr lang="en-US" b="0" dirty="0" smtClean="0">
                          <a:solidFill>
                            <a:srgbClr val="000000"/>
                          </a:solidFill>
                        </a:rPr>
                        <a:t>Mean</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r>
                        <a:rPr lang="en-US" b="0" dirty="0" err="1" smtClean="0">
                          <a:solidFill>
                            <a:srgbClr val="000000"/>
                          </a:solidFill>
                        </a:rPr>
                        <a:t>Stdv</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spcAft>
                          <a:spcPts val="0"/>
                        </a:spcAft>
                      </a:pPr>
                      <a:endParaRPr lang="en-US" b="0" dirty="0">
                        <a:solidFill>
                          <a:srgbClr val="00000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68289">
                <a:tc>
                  <a:txBody>
                    <a:bodyPr/>
                    <a:lstStyle/>
                    <a:p>
                      <a:pPr>
                        <a:spcAft>
                          <a:spcPts val="0"/>
                        </a:spcAft>
                      </a:pPr>
                      <a:r>
                        <a:rPr lang="en-US" b="0" dirty="0" err="1" smtClean="0">
                          <a:solidFill>
                            <a:srgbClr val="000000"/>
                          </a:solidFill>
                        </a:rPr>
                        <a:t>SeaWiFS</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0.183</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0.010</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mg m</a:t>
                      </a:r>
                      <a:r>
                        <a:rPr lang="en-US" b="0" baseline="30000" dirty="0" smtClean="0">
                          <a:solidFill>
                            <a:srgbClr val="000000"/>
                          </a:solidFill>
                        </a:rPr>
                        <a:t>-3</a:t>
                      </a:r>
                      <a:endParaRPr lang="en-US" b="0" baseline="30000" dirty="0">
                        <a:solidFill>
                          <a:srgbClr val="000000"/>
                        </a:solidFill>
                      </a:endParaRPr>
                    </a:p>
                  </a:txBody>
                  <a:tcPr>
                    <a:lnL w="12700" cap="flat" cmpd="sng" algn="ctr">
                      <a:no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r>
              <a:tr h="368289">
                <a:tc>
                  <a:txBody>
                    <a:bodyPr/>
                    <a:lstStyle/>
                    <a:p>
                      <a:pPr>
                        <a:spcAft>
                          <a:spcPts val="0"/>
                        </a:spcAft>
                      </a:pPr>
                      <a:r>
                        <a:rPr lang="en-US" b="0" dirty="0" smtClean="0">
                          <a:solidFill>
                            <a:srgbClr val="000000"/>
                          </a:solidFill>
                        </a:rPr>
                        <a:t>MODISA</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0.186</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0.013</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mg m</a:t>
                      </a:r>
                      <a:r>
                        <a:rPr lang="en-US" b="0" baseline="30000" dirty="0" smtClean="0">
                          <a:solidFill>
                            <a:srgbClr val="000000"/>
                          </a:solidFill>
                        </a:rPr>
                        <a:t>-3</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342933">
                <a:tc>
                  <a:txBody>
                    <a:bodyPr/>
                    <a:lstStyle/>
                    <a:p>
                      <a:pPr>
                        <a:spcAft>
                          <a:spcPts val="0"/>
                        </a:spcAft>
                      </a:pPr>
                      <a:r>
                        <a:rPr lang="en-US" b="0" dirty="0" smtClean="0">
                          <a:solidFill>
                            <a:srgbClr val="000000"/>
                          </a:solidFill>
                        </a:rPr>
                        <a:t>MODIS/</a:t>
                      </a:r>
                      <a:r>
                        <a:rPr lang="en-US" b="0" dirty="0" err="1" smtClean="0">
                          <a:solidFill>
                            <a:srgbClr val="000000"/>
                          </a:solidFill>
                        </a:rPr>
                        <a:t>SeaWiFS</a:t>
                      </a:r>
                      <a:endParaRPr lang="en-US" b="0" dirty="0">
                        <a:solidFill>
                          <a:srgbClr val="000000"/>
                        </a:solidFill>
                      </a:endParaRP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1.017</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US" b="0" dirty="0" smtClean="0">
                          <a:solidFill>
                            <a:srgbClr val="000000"/>
                          </a:solidFill>
                        </a:rPr>
                        <a:t>0.036</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spcAft>
                          <a:spcPts val="0"/>
                        </a:spcAft>
                      </a:pPr>
                      <a:endParaRPr lang="en-US" b="0" dirty="0">
                        <a:solidFill>
                          <a:srgbClr val="000000"/>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bl>
          </a:graphicData>
        </a:graphic>
      </p:graphicFrame>
      <p:sp>
        <p:nvSpPr>
          <p:cNvPr id="8" name="TextBox 7"/>
          <p:cNvSpPr txBox="1"/>
          <p:nvPr/>
        </p:nvSpPr>
        <p:spPr>
          <a:xfrm>
            <a:off x="5100117" y="5029200"/>
            <a:ext cx="2596083" cy="1077218"/>
          </a:xfrm>
          <a:prstGeom prst="rect">
            <a:avLst/>
          </a:prstGeom>
          <a:noFill/>
        </p:spPr>
        <p:txBody>
          <a:bodyPr wrap="none" rtlCol="0">
            <a:spAutoFit/>
          </a:bodyPr>
          <a:lstStyle/>
          <a:p>
            <a:r>
              <a:rPr lang="en-US" dirty="0" smtClean="0"/>
              <a:t>MODISA	= solid line</a:t>
            </a:r>
          </a:p>
          <a:p>
            <a:r>
              <a:rPr lang="en-US" dirty="0" smtClean="0"/>
              <a:t>VIIRSN	= dashed line</a:t>
            </a:r>
          </a:p>
          <a:p>
            <a:r>
              <a:rPr lang="en-US" dirty="0" smtClean="0"/>
              <a:t>Black	= OCI algorithm</a:t>
            </a:r>
          </a:p>
          <a:p>
            <a:r>
              <a:rPr lang="en-US" dirty="0" smtClean="0"/>
              <a:t>Blue	= </a:t>
            </a:r>
            <a:r>
              <a:rPr lang="en-US" dirty="0" err="1" smtClean="0"/>
              <a:t>OCx</a:t>
            </a:r>
            <a:r>
              <a:rPr lang="en-US" dirty="0" smtClean="0"/>
              <a:t> algorithm</a:t>
            </a:r>
            <a:endParaRPr lang="en-US" dirty="0"/>
          </a:p>
        </p:txBody>
      </p:sp>
    </p:spTree>
    <p:extLst>
      <p:ext uri="{BB962C8B-B14F-4D97-AF65-F5344CB8AC3E}">
        <p14:creationId xmlns:p14="http://schemas.microsoft.com/office/powerpoint/2010/main" val="33101426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276600"/>
            <a:ext cx="8229600" cy="639763"/>
          </a:xfrm>
        </p:spPr>
        <p:txBody>
          <a:bodyPr/>
          <a:lstStyle/>
          <a:p>
            <a:r>
              <a:rPr lang="en-US" dirty="0" smtClean="0"/>
              <a:t>Algorithm</a:t>
            </a:r>
            <a:endParaRPr lang="en-US" dirty="0"/>
          </a:p>
        </p:txBody>
      </p:sp>
    </p:spTree>
    <p:extLst>
      <p:ext uri="{BB962C8B-B14F-4D97-AF65-F5344CB8AC3E}">
        <p14:creationId xmlns:p14="http://schemas.microsoft.com/office/powerpoint/2010/main" val="29774117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Sensing Reflectance (</a:t>
            </a:r>
            <a:r>
              <a:rPr lang="en-US" dirty="0" err="1" smtClean="0"/>
              <a:t>Rrs</a:t>
            </a:r>
            <a:r>
              <a:rPr lang="en-US" dirty="0" smtClean="0"/>
              <a:t>; sr</a:t>
            </a:r>
            <a:r>
              <a:rPr lang="en-US" baseline="30000" dirty="0" smtClean="0"/>
              <a:t>-1</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err="1" smtClean="0">
                <a:solidFill>
                  <a:srgbClr val="000000"/>
                </a:solidFill>
              </a:rPr>
              <a:t>Rrs</a:t>
            </a:r>
            <a:r>
              <a:rPr lang="en-US" dirty="0" smtClean="0">
                <a:solidFill>
                  <a:srgbClr val="000000"/>
                </a:solidFill>
              </a:rPr>
              <a:t> is the ratio of upwelling “water-leaving” radiance to </a:t>
            </a:r>
            <a:r>
              <a:rPr lang="en-US" dirty="0" err="1" smtClean="0">
                <a:solidFill>
                  <a:srgbClr val="000000"/>
                </a:solidFill>
              </a:rPr>
              <a:t>downwelling</a:t>
            </a:r>
            <a:r>
              <a:rPr lang="en-US" dirty="0" smtClean="0">
                <a:solidFill>
                  <a:srgbClr val="000000"/>
                </a:solidFill>
              </a:rPr>
              <a:t> irradiance, just above the sea surface</a:t>
            </a:r>
          </a:p>
          <a:p>
            <a:pPr marL="0" indent="0">
              <a:buNone/>
            </a:pPr>
            <a:endParaRPr lang="en-US" dirty="0">
              <a:solidFill>
                <a:srgbClr val="000000"/>
              </a:solidFill>
            </a:endParaRPr>
          </a:p>
          <a:p>
            <a:pPr marL="0" indent="0">
              <a:buNone/>
            </a:pPr>
            <a:r>
              <a:rPr lang="en-US" dirty="0" err="1" smtClean="0">
                <a:solidFill>
                  <a:srgbClr val="000000"/>
                </a:solidFill>
              </a:rPr>
              <a:t>Rrs</a:t>
            </a:r>
            <a:r>
              <a:rPr lang="en-US" dirty="0" smtClean="0">
                <a:solidFill>
                  <a:srgbClr val="000000"/>
                </a:solidFill>
              </a:rPr>
              <a:t> is the fundamental remote sensing quantity from which most ocean color products are derived (e.g., chlorophyll, particulate organic and inorganic carbon, inherent optical properties)</a:t>
            </a:r>
            <a:endParaRPr lang="en-US" dirty="0">
              <a:solidFill>
                <a:srgbClr val="000000"/>
              </a:solidFill>
            </a:endParaRPr>
          </a:p>
        </p:txBody>
      </p:sp>
      <p:sp>
        <p:nvSpPr>
          <p:cNvPr id="28" name="Oval 27"/>
          <p:cNvSpPr/>
          <p:nvPr/>
        </p:nvSpPr>
        <p:spPr>
          <a:xfrm>
            <a:off x="2438400" y="4343400"/>
            <a:ext cx="1371600" cy="685800"/>
          </a:xfrm>
          <a:prstGeom prst="ellipse">
            <a:avLst/>
          </a:prstGeom>
          <a:noFill/>
          <a:ln w="25400">
            <a:solidFill>
              <a:srgbClr val="EC38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383F"/>
              </a:solidFill>
            </a:endParaRPr>
          </a:p>
        </p:txBody>
      </p:sp>
      <p:grpSp>
        <p:nvGrpSpPr>
          <p:cNvPr id="14" name="Group 13"/>
          <p:cNvGrpSpPr/>
          <p:nvPr/>
        </p:nvGrpSpPr>
        <p:grpSpPr>
          <a:xfrm>
            <a:off x="518012" y="3256020"/>
            <a:ext cx="7586258" cy="3137865"/>
            <a:chOff x="518012" y="3256020"/>
            <a:chExt cx="7586258" cy="3137865"/>
          </a:xfrm>
        </p:grpSpPr>
        <p:grpSp>
          <p:nvGrpSpPr>
            <p:cNvPr id="29" name="Group 28"/>
            <p:cNvGrpSpPr/>
            <p:nvPr/>
          </p:nvGrpSpPr>
          <p:grpSpPr>
            <a:xfrm>
              <a:off x="914401" y="4043575"/>
              <a:ext cx="5283228" cy="2350310"/>
              <a:chOff x="914401" y="4043575"/>
              <a:chExt cx="5283228" cy="2350310"/>
            </a:xfrm>
          </p:grpSpPr>
          <p:sp>
            <p:nvSpPr>
              <p:cNvPr id="4" name="Arc 3"/>
              <p:cNvSpPr/>
              <p:nvPr/>
            </p:nvSpPr>
            <p:spPr>
              <a:xfrm rot="10800000">
                <a:off x="914401" y="4043575"/>
                <a:ext cx="5283228" cy="1675596"/>
              </a:xfrm>
              <a:prstGeom prst="arc">
                <a:avLst>
                  <a:gd name="adj1" fmla="val 10910803"/>
                  <a:gd name="adj2" fmla="val 16511851"/>
                </a:avLst>
              </a:prstGeom>
              <a:ln w="12700">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1" name="Object 3"/>
              <p:cNvGraphicFramePr>
                <a:graphicFrameLocks noChangeAspect="1"/>
              </p:cNvGraphicFramePr>
              <p:nvPr>
                <p:extLst>
                  <p:ext uri="{D42A27DB-BD31-4B8C-83A1-F6EECF244321}">
                    <p14:modId xmlns:p14="http://schemas.microsoft.com/office/powerpoint/2010/main" val="671928258"/>
                  </p:ext>
                </p:extLst>
              </p:nvPr>
            </p:nvGraphicFramePr>
            <p:xfrm>
              <a:off x="1453031" y="5490572"/>
              <a:ext cx="3347570" cy="903313"/>
            </p:xfrm>
            <a:graphic>
              <a:graphicData uri="http://schemas.openxmlformats.org/presentationml/2006/ole">
                <mc:AlternateContent xmlns:mc="http://schemas.openxmlformats.org/markup-compatibility/2006">
                  <mc:Choice xmlns:v="urn:schemas-microsoft-com:vml" Requires="v">
                    <p:oleObj spid="_x0000_s57404" name="Equation" r:id="rId3" imgW="1600200" imgH="431800" progId="Equation.3">
                      <p:embed/>
                    </p:oleObj>
                  </mc:Choice>
                  <mc:Fallback>
                    <p:oleObj name="Equation" r:id="rId3" imgW="1600200" imgH="431800" progId="Equation.3">
                      <p:embed/>
                      <p:pic>
                        <p:nvPicPr>
                          <p:cNvPr id="0" name=""/>
                          <p:cNvPicPr>
                            <a:picLocks noChangeAspect="1" noChangeArrowheads="1"/>
                          </p:cNvPicPr>
                          <p:nvPr/>
                        </p:nvPicPr>
                        <p:blipFill>
                          <a:blip r:embed="rId4"/>
                          <a:srcRect/>
                          <a:stretch>
                            <a:fillRect/>
                          </a:stretch>
                        </p:blipFill>
                        <p:spPr bwMode="auto">
                          <a:xfrm>
                            <a:off x="1453031" y="5490572"/>
                            <a:ext cx="3347570" cy="903313"/>
                          </a:xfrm>
                          <a:prstGeom prst="rect">
                            <a:avLst/>
                          </a:prstGeom>
                          <a:noFill/>
                        </p:spPr>
                      </p:pic>
                    </p:oleObj>
                  </mc:Fallback>
                </mc:AlternateContent>
              </a:graphicData>
            </a:graphic>
          </p:graphicFrame>
        </p:grpSp>
        <p:grpSp>
          <p:nvGrpSpPr>
            <p:cNvPr id="30" name="Group 29"/>
            <p:cNvGrpSpPr/>
            <p:nvPr/>
          </p:nvGrpSpPr>
          <p:grpSpPr>
            <a:xfrm>
              <a:off x="1205371" y="3503043"/>
              <a:ext cx="6898899" cy="1454129"/>
              <a:chOff x="1205371" y="3503043"/>
              <a:chExt cx="6898899" cy="1454129"/>
            </a:xfrm>
          </p:grpSpPr>
          <p:graphicFrame>
            <p:nvGraphicFramePr>
              <p:cNvPr id="5" name="Object 4"/>
              <p:cNvGraphicFramePr>
                <a:graphicFrameLocks noChangeAspect="1"/>
              </p:cNvGraphicFramePr>
              <p:nvPr>
                <p:extLst>
                  <p:ext uri="{D42A27DB-BD31-4B8C-83A1-F6EECF244321}">
                    <p14:modId xmlns:p14="http://schemas.microsoft.com/office/powerpoint/2010/main" val="1560371777"/>
                  </p:ext>
                </p:extLst>
              </p:nvPr>
            </p:nvGraphicFramePr>
            <p:xfrm>
              <a:off x="1371601" y="4423772"/>
              <a:ext cx="6096000" cy="533400"/>
            </p:xfrm>
            <a:graphic>
              <a:graphicData uri="http://schemas.openxmlformats.org/presentationml/2006/ole">
                <mc:AlternateContent xmlns:mc="http://schemas.openxmlformats.org/markup-compatibility/2006">
                  <mc:Choice xmlns:v="urn:schemas-microsoft-com:vml" Requires="v">
                    <p:oleObj spid="_x0000_s57405" name="Equation" r:id="rId5" imgW="3048000" imgH="266700" progId="Equation.3">
                      <p:embed/>
                    </p:oleObj>
                  </mc:Choice>
                  <mc:Fallback>
                    <p:oleObj name="Equation" r:id="rId5" imgW="3048000" imgH="266700" progId="Equation.3">
                      <p:embed/>
                      <p:pic>
                        <p:nvPicPr>
                          <p:cNvPr id="0" name=""/>
                          <p:cNvPicPr>
                            <a:picLocks noChangeAspect="1" noChangeArrowheads="1"/>
                          </p:cNvPicPr>
                          <p:nvPr/>
                        </p:nvPicPr>
                        <p:blipFill>
                          <a:blip r:embed="rId6"/>
                          <a:srcRect/>
                          <a:stretch>
                            <a:fillRect/>
                          </a:stretch>
                        </p:blipFill>
                        <p:spPr bwMode="auto">
                          <a:xfrm>
                            <a:off x="1371601" y="4423772"/>
                            <a:ext cx="6096000" cy="533400"/>
                          </a:xfrm>
                          <a:prstGeom prst="rect">
                            <a:avLst/>
                          </a:prstGeom>
                          <a:noFill/>
                        </p:spPr>
                      </p:pic>
                    </p:oleObj>
                  </mc:Fallback>
                </mc:AlternateContent>
              </a:graphicData>
            </a:graphic>
          </p:graphicFrame>
          <p:sp>
            <p:nvSpPr>
              <p:cNvPr id="6" name="TextBox 5"/>
              <p:cNvSpPr txBox="1"/>
              <p:nvPr/>
            </p:nvSpPr>
            <p:spPr>
              <a:xfrm rot="19336841">
                <a:off x="2049003" y="3789060"/>
                <a:ext cx="1465345" cy="338554"/>
              </a:xfrm>
              <a:prstGeom prst="rect">
                <a:avLst/>
              </a:prstGeom>
              <a:noFill/>
            </p:spPr>
            <p:txBody>
              <a:bodyPr wrap="square" rtlCol="0">
                <a:spAutoFit/>
              </a:bodyPr>
              <a:lstStyle/>
              <a:p>
                <a:r>
                  <a:rPr lang="en-US" b="1" i="1" dirty="0" smtClean="0">
                    <a:solidFill>
                      <a:srgbClr val="0000FF"/>
                    </a:solidFill>
                  </a:rPr>
                  <a:t>Rayleigh</a:t>
                </a:r>
                <a:endParaRPr lang="en-US" b="1" i="1" dirty="0">
                  <a:solidFill>
                    <a:srgbClr val="0000FF"/>
                  </a:solidFill>
                </a:endParaRPr>
              </a:p>
            </p:txBody>
          </p:sp>
          <p:sp>
            <p:nvSpPr>
              <p:cNvPr id="7" name="TextBox 6"/>
              <p:cNvSpPr txBox="1"/>
              <p:nvPr/>
            </p:nvSpPr>
            <p:spPr>
              <a:xfrm rot="19336841">
                <a:off x="2744139" y="3518288"/>
                <a:ext cx="2350525" cy="338554"/>
              </a:xfrm>
              <a:prstGeom prst="rect">
                <a:avLst/>
              </a:prstGeom>
              <a:noFill/>
            </p:spPr>
            <p:txBody>
              <a:bodyPr wrap="square" rtlCol="0">
                <a:spAutoFit/>
              </a:bodyPr>
              <a:lstStyle/>
              <a:p>
                <a:r>
                  <a:rPr lang="en-US" b="1" i="1" dirty="0">
                    <a:solidFill>
                      <a:srgbClr val="0000FF"/>
                    </a:solidFill>
                  </a:rPr>
                  <a:t>a</a:t>
                </a:r>
                <a:r>
                  <a:rPr lang="en-US" b="1" i="1" dirty="0" smtClean="0">
                    <a:solidFill>
                      <a:srgbClr val="0000FF"/>
                    </a:solidFill>
                  </a:rPr>
                  <a:t>erosol + </a:t>
                </a:r>
                <a:r>
                  <a:rPr lang="en-US" b="1" i="1" dirty="0">
                    <a:solidFill>
                      <a:srgbClr val="0000FF"/>
                    </a:solidFill>
                  </a:rPr>
                  <a:t>R</a:t>
                </a:r>
                <a:r>
                  <a:rPr lang="en-US" b="1" i="1" dirty="0" smtClean="0">
                    <a:solidFill>
                      <a:srgbClr val="0000FF"/>
                    </a:solidFill>
                  </a:rPr>
                  <a:t>ay-</a:t>
                </a:r>
                <a:r>
                  <a:rPr lang="en-US" b="1" i="1" dirty="0" err="1">
                    <a:solidFill>
                      <a:srgbClr val="0000FF"/>
                    </a:solidFill>
                  </a:rPr>
                  <a:t>a</a:t>
                </a:r>
                <a:r>
                  <a:rPr lang="en-US" b="1" i="1" dirty="0" err="1" smtClean="0">
                    <a:solidFill>
                      <a:srgbClr val="0000FF"/>
                    </a:solidFill>
                  </a:rPr>
                  <a:t>er</a:t>
                </a:r>
                <a:endParaRPr lang="en-US" b="1" i="1" dirty="0">
                  <a:solidFill>
                    <a:srgbClr val="0000FF"/>
                  </a:solidFill>
                </a:endParaRPr>
              </a:p>
            </p:txBody>
          </p:sp>
          <p:sp>
            <p:nvSpPr>
              <p:cNvPr id="8" name="TextBox 7"/>
              <p:cNvSpPr txBox="1"/>
              <p:nvPr/>
            </p:nvSpPr>
            <p:spPr>
              <a:xfrm rot="19336841">
                <a:off x="3887140" y="3512812"/>
                <a:ext cx="2350525" cy="338554"/>
              </a:xfrm>
              <a:prstGeom prst="rect">
                <a:avLst/>
              </a:prstGeom>
              <a:noFill/>
            </p:spPr>
            <p:txBody>
              <a:bodyPr wrap="square" rtlCol="0">
                <a:spAutoFit/>
              </a:bodyPr>
              <a:lstStyle/>
              <a:p>
                <a:r>
                  <a:rPr lang="en-US" b="1" i="1" dirty="0" smtClean="0">
                    <a:solidFill>
                      <a:srgbClr val="0000FF"/>
                    </a:solidFill>
                  </a:rPr>
                  <a:t>foam &amp; whitecaps</a:t>
                </a:r>
                <a:endParaRPr lang="en-US" b="1" i="1" dirty="0">
                  <a:solidFill>
                    <a:srgbClr val="0000FF"/>
                  </a:solidFill>
                </a:endParaRPr>
              </a:p>
            </p:txBody>
          </p:sp>
          <p:sp>
            <p:nvSpPr>
              <p:cNvPr id="9" name="TextBox 8"/>
              <p:cNvSpPr txBox="1"/>
              <p:nvPr/>
            </p:nvSpPr>
            <p:spPr>
              <a:xfrm rot="19336841">
                <a:off x="4877740" y="3512812"/>
                <a:ext cx="2350525" cy="338554"/>
              </a:xfrm>
              <a:prstGeom prst="rect">
                <a:avLst/>
              </a:prstGeom>
              <a:noFill/>
            </p:spPr>
            <p:txBody>
              <a:bodyPr wrap="square" rtlCol="0">
                <a:spAutoFit/>
              </a:bodyPr>
              <a:lstStyle/>
              <a:p>
                <a:r>
                  <a:rPr lang="en-US" b="1" i="1" dirty="0" smtClean="0">
                    <a:solidFill>
                      <a:srgbClr val="0000FF"/>
                    </a:solidFill>
                  </a:rPr>
                  <a:t>Sun glint</a:t>
                </a:r>
                <a:endParaRPr lang="en-US" b="1" i="1" dirty="0">
                  <a:solidFill>
                    <a:srgbClr val="0000FF"/>
                  </a:solidFill>
                </a:endParaRPr>
              </a:p>
            </p:txBody>
          </p:sp>
          <p:sp>
            <p:nvSpPr>
              <p:cNvPr id="10" name="TextBox 9"/>
              <p:cNvSpPr txBox="1"/>
              <p:nvPr/>
            </p:nvSpPr>
            <p:spPr>
              <a:xfrm rot="19336841">
                <a:off x="5753745" y="3503043"/>
                <a:ext cx="2350525" cy="338554"/>
              </a:xfrm>
              <a:prstGeom prst="rect">
                <a:avLst/>
              </a:prstGeom>
              <a:noFill/>
            </p:spPr>
            <p:txBody>
              <a:bodyPr wrap="square" rtlCol="0">
                <a:spAutoFit/>
              </a:bodyPr>
              <a:lstStyle/>
              <a:p>
                <a:r>
                  <a:rPr lang="en-US" b="1" i="1" dirty="0" smtClean="0">
                    <a:solidFill>
                      <a:srgbClr val="0000FF"/>
                    </a:solidFill>
                  </a:rPr>
                  <a:t>water-leaving </a:t>
                </a:r>
                <a:endParaRPr lang="en-US" b="1" i="1" dirty="0">
                  <a:solidFill>
                    <a:srgbClr val="0000FF"/>
                  </a:solidFill>
                </a:endParaRPr>
              </a:p>
            </p:txBody>
          </p:sp>
          <p:sp>
            <p:nvSpPr>
              <p:cNvPr id="12" name="TextBox 11"/>
              <p:cNvSpPr txBox="1"/>
              <p:nvPr/>
            </p:nvSpPr>
            <p:spPr>
              <a:xfrm rot="19336841">
                <a:off x="1205371" y="3745985"/>
                <a:ext cx="1762628" cy="338554"/>
              </a:xfrm>
              <a:prstGeom prst="rect">
                <a:avLst/>
              </a:prstGeom>
              <a:noFill/>
            </p:spPr>
            <p:txBody>
              <a:bodyPr wrap="square" rtlCol="0">
                <a:spAutoFit/>
              </a:bodyPr>
              <a:lstStyle/>
              <a:p>
                <a:r>
                  <a:rPr lang="en-US" b="1" i="1" dirty="0">
                    <a:solidFill>
                      <a:srgbClr val="0000FF"/>
                    </a:solidFill>
                  </a:rPr>
                  <a:t>o</a:t>
                </a:r>
                <a:r>
                  <a:rPr lang="en-US" b="1" i="1" dirty="0" smtClean="0">
                    <a:solidFill>
                      <a:srgbClr val="0000FF"/>
                    </a:solidFill>
                  </a:rPr>
                  <a:t>bserved TOA</a:t>
                </a:r>
                <a:endParaRPr lang="en-US" b="1" i="1" dirty="0">
                  <a:solidFill>
                    <a:srgbClr val="0000FF"/>
                  </a:solidFill>
                </a:endParaRPr>
              </a:p>
            </p:txBody>
          </p:sp>
        </p:grpSp>
        <p:graphicFrame>
          <p:nvGraphicFramePr>
            <p:cNvPr id="27" name="Object 3"/>
            <p:cNvGraphicFramePr>
              <a:graphicFrameLocks noChangeAspect="1"/>
            </p:cNvGraphicFramePr>
            <p:nvPr>
              <p:extLst>
                <p:ext uri="{D42A27DB-BD31-4B8C-83A1-F6EECF244321}">
                  <p14:modId xmlns:p14="http://schemas.microsoft.com/office/powerpoint/2010/main" val="511370769"/>
                </p:ext>
              </p:extLst>
            </p:nvPr>
          </p:nvGraphicFramePr>
          <p:xfrm>
            <a:off x="6253163" y="5791200"/>
            <a:ext cx="1595437" cy="452438"/>
          </p:xfrm>
          <a:graphic>
            <a:graphicData uri="http://schemas.openxmlformats.org/presentationml/2006/ole">
              <mc:AlternateContent xmlns:mc="http://schemas.openxmlformats.org/markup-compatibility/2006">
                <mc:Choice xmlns:v="urn:schemas-microsoft-com:vml" Requires="v">
                  <p:oleObj spid="_x0000_s57406" name="Equation" r:id="rId7" imgW="762000" imgH="215900" progId="Equation.3">
                    <p:embed/>
                  </p:oleObj>
                </mc:Choice>
                <mc:Fallback>
                  <p:oleObj name="Equation" r:id="rId7" imgW="762000" imgH="215900" progId="Equation.3">
                    <p:embed/>
                    <p:pic>
                      <p:nvPicPr>
                        <p:cNvPr id="0" name=""/>
                        <p:cNvPicPr>
                          <a:picLocks noChangeAspect="1" noChangeArrowheads="1"/>
                        </p:cNvPicPr>
                        <p:nvPr/>
                      </p:nvPicPr>
                      <p:blipFill>
                        <a:blip r:embed="rId8"/>
                        <a:srcRect/>
                        <a:stretch>
                          <a:fillRect/>
                        </a:stretch>
                      </p:blipFill>
                      <p:spPr bwMode="auto">
                        <a:xfrm>
                          <a:off x="6253163" y="5791200"/>
                          <a:ext cx="1595437" cy="452438"/>
                        </a:xfrm>
                        <a:prstGeom prst="rect">
                          <a:avLst/>
                        </a:prstGeom>
                        <a:noFill/>
                        <a:ln>
                          <a:solidFill>
                            <a:srgbClr val="113547"/>
                          </a:solidFill>
                        </a:ln>
                      </p:spPr>
                    </p:pic>
                  </p:oleObj>
                </mc:Fallback>
              </mc:AlternateContent>
            </a:graphicData>
          </a:graphic>
        </p:graphicFrame>
        <p:sp>
          <p:nvSpPr>
            <p:cNvPr id="13" name="TextBox 12"/>
            <p:cNvSpPr txBox="1"/>
            <p:nvPr/>
          </p:nvSpPr>
          <p:spPr>
            <a:xfrm rot="16200000">
              <a:off x="-710743" y="4484775"/>
              <a:ext cx="2826841" cy="369332"/>
            </a:xfrm>
            <a:prstGeom prst="rect">
              <a:avLst/>
            </a:prstGeom>
            <a:noFill/>
          </p:spPr>
          <p:txBody>
            <a:bodyPr wrap="none" rtlCol="0">
              <a:spAutoFit/>
            </a:bodyPr>
            <a:lstStyle/>
            <a:p>
              <a:r>
                <a:rPr lang="en-US" sz="1800" b="1" dirty="0" smtClean="0">
                  <a:solidFill>
                    <a:srgbClr val="0F4984"/>
                  </a:solidFill>
                </a:rPr>
                <a:t>Atmospheric Correction</a:t>
              </a:r>
              <a:endParaRPr lang="en-US" sz="1800" b="1" dirty="0">
                <a:solidFill>
                  <a:srgbClr val="0F4984"/>
                </a:solidFill>
              </a:endParaRPr>
            </a:p>
          </p:txBody>
        </p:sp>
      </p:grpSp>
    </p:spTree>
    <p:extLst>
      <p:ext uri="{BB962C8B-B14F-4D97-AF65-F5344CB8AC3E}">
        <p14:creationId xmlns:p14="http://schemas.microsoft.com/office/powerpoint/2010/main" val="193868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4" name="Content Placeholder 6"/>
          <p:cNvSpPr>
            <a:spLocks noGrp="1"/>
          </p:cNvSpPr>
          <p:nvPr>
            <p:ph idx="1"/>
          </p:nvPr>
        </p:nvSpPr>
        <p:spPr>
          <a:xfrm>
            <a:off x="838200" y="762000"/>
            <a:ext cx="7543800" cy="5240580"/>
          </a:xfrm>
        </p:spPr>
        <p:txBody>
          <a:bodyPr/>
          <a:lstStyle/>
          <a:p>
            <a:pPr marL="457200" indent="-457200">
              <a:lnSpc>
                <a:spcPct val="200000"/>
              </a:lnSpc>
              <a:buFont typeface="+mj-lt"/>
              <a:buAutoNum type="arabicPeriod"/>
            </a:pPr>
            <a:r>
              <a:rPr lang="en-US" sz="2400" dirty="0" smtClean="0">
                <a:solidFill>
                  <a:schemeClr val="tx1"/>
                </a:solidFill>
              </a:rPr>
              <a:t>MODIS &amp; VIIRS OC Reprocessing Overview</a:t>
            </a:r>
          </a:p>
          <a:p>
            <a:pPr marL="457200" indent="-457200">
              <a:lnSpc>
                <a:spcPct val="200000"/>
              </a:lnSpc>
              <a:buFont typeface="+mj-lt"/>
              <a:buAutoNum type="arabicPeriod"/>
            </a:pPr>
            <a:r>
              <a:rPr lang="en-US" sz="2400" dirty="0" smtClean="0">
                <a:solidFill>
                  <a:schemeClr val="tx1"/>
                </a:solidFill>
              </a:rPr>
              <a:t>Multi-mission OC Time-series Consistency</a:t>
            </a:r>
          </a:p>
          <a:p>
            <a:pPr marL="457200" indent="-457200">
              <a:lnSpc>
                <a:spcPct val="200000"/>
              </a:lnSpc>
              <a:buFont typeface="+mj-lt"/>
              <a:buAutoNum type="arabicPeriod"/>
            </a:pPr>
            <a:r>
              <a:rPr lang="en-US" sz="2400" dirty="0" smtClean="0">
                <a:solidFill>
                  <a:schemeClr val="tx1"/>
                </a:solidFill>
              </a:rPr>
              <a:t>Product Validation and Uncertainties</a:t>
            </a:r>
          </a:p>
          <a:p>
            <a:pPr marL="457200" indent="-457200">
              <a:lnSpc>
                <a:spcPct val="200000"/>
              </a:lnSpc>
              <a:buFont typeface="+mj-lt"/>
              <a:buAutoNum type="arabicPeriod"/>
            </a:pPr>
            <a:r>
              <a:rPr lang="en-US" sz="2400" dirty="0" smtClean="0">
                <a:solidFill>
                  <a:schemeClr val="tx1"/>
                </a:solidFill>
              </a:rPr>
              <a:t>Chlorophyll Climate Data Record</a:t>
            </a:r>
          </a:p>
          <a:p>
            <a:pPr marL="457200" indent="-457200">
              <a:lnSpc>
                <a:spcPct val="200000"/>
              </a:lnSpc>
              <a:buFont typeface="+mj-lt"/>
              <a:buAutoNum type="arabicPeriod"/>
            </a:pPr>
            <a:r>
              <a:rPr lang="en-US" sz="2400" dirty="0" smtClean="0">
                <a:solidFill>
                  <a:schemeClr val="tx1"/>
                </a:solidFill>
              </a:rPr>
              <a:t>Summary</a:t>
            </a:r>
          </a:p>
        </p:txBody>
      </p:sp>
    </p:spTree>
    <p:extLst>
      <p:ext uri="{BB962C8B-B14F-4D97-AF65-F5344CB8AC3E}">
        <p14:creationId xmlns:p14="http://schemas.microsoft.com/office/powerpoint/2010/main" val="355197466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aerosol contribution</a:t>
            </a:r>
            <a:endParaRPr lang="en-US" dirty="0"/>
          </a:p>
        </p:txBody>
      </p:sp>
      <p:sp>
        <p:nvSpPr>
          <p:cNvPr id="5" name="Slide Number Placeholder 4"/>
          <p:cNvSpPr>
            <a:spLocks noGrp="1"/>
          </p:cNvSpPr>
          <p:nvPr>
            <p:ph type="sldNum" sz="quarter" idx="12"/>
          </p:nvPr>
        </p:nvSpPr>
        <p:spPr/>
        <p:txBody>
          <a:bodyPr/>
          <a:lstStyle/>
          <a:p>
            <a:fld id="{B31E3043-E9EF-C043-BE78-E5027C035B69}" type="slidenum">
              <a:rPr lang="en-US" smtClean="0"/>
              <a:pPr/>
              <a:t>40</a:t>
            </a:fld>
            <a:endParaRPr lang="en-US"/>
          </a:p>
        </p:txBody>
      </p:sp>
      <p:sp>
        <p:nvSpPr>
          <p:cNvPr id="7" name="TextBox 6"/>
          <p:cNvSpPr txBox="1"/>
          <p:nvPr/>
        </p:nvSpPr>
        <p:spPr>
          <a:xfrm>
            <a:off x="464850" y="990600"/>
            <a:ext cx="8526750" cy="5447645"/>
          </a:xfrm>
          <a:prstGeom prst="rect">
            <a:avLst/>
          </a:prstGeom>
          <a:noFill/>
        </p:spPr>
        <p:txBody>
          <a:bodyPr wrap="square" rtlCol="0">
            <a:spAutoFit/>
          </a:bodyPr>
          <a:lstStyle/>
          <a:p>
            <a:r>
              <a:rPr lang="en-US" sz="2000" dirty="0" smtClean="0">
                <a:solidFill>
                  <a:srgbClr val="000000"/>
                </a:solidFill>
                <a:latin typeface="Arial"/>
                <a:cs typeface="Arial"/>
              </a:rPr>
              <a:t>assume </a:t>
            </a:r>
            <a:r>
              <a:rPr lang="en-US" sz="2000" dirty="0" err="1" smtClean="0">
                <a:solidFill>
                  <a:srgbClr val="000000"/>
                </a:solidFill>
                <a:latin typeface="Arial"/>
                <a:cs typeface="Arial"/>
              </a:rPr>
              <a:t>L</a:t>
            </a:r>
            <a:r>
              <a:rPr lang="en-US" sz="2000" baseline="-25000" dirty="0" err="1" smtClean="0">
                <a:solidFill>
                  <a:srgbClr val="000000"/>
                </a:solidFill>
                <a:latin typeface="Arial"/>
                <a:cs typeface="Arial"/>
              </a:rPr>
              <a:t>w</a:t>
            </a:r>
            <a:r>
              <a:rPr lang="en-US" sz="2000" dirty="0" smtClean="0">
                <a:solidFill>
                  <a:srgbClr val="000000"/>
                </a:solidFill>
                <a:latin typeface="Arial"/>
                <a:cs typeface="Arial"/>
              </a:rPr>
              <a:t>(</a:t>
            </a:r>
            <a:r>
              <a:rPr lang="en-US" sz="2000" dirty="0" smtClean="0">
                <a:solidFill>
                  <a:srgbClr val="000000"/>
                </a:solidFill>
                <a:latin typeface="Symbol" charset="2"/>
                <a:cs typeface="Symbol" charset="2"/>
              </a:rPr>
              <a:t>l</a:t>
            </a:r>
            <a:r>
              <a:rPr lang="en-US" sz="2000" dirty="0" smtClean="0">
                <a:solidFill>
                  <a:srgbClr val="000000"/>
                </a:solidFill>
                <a:latin typeface="Arial"/>
                <a:cs typeface="Arial"/>
              </a:rPr>
              <a:t>) = 0 at two NIR (or SWIR) bands, </a:t>
            </a:r>
            <a:r>
              <a:rPr lang="en-US" sz="2000" b="1" dirty="0" smtClean="0">
                <a:solidFill>
                  <a:srgbClr val="000000"/>
                </a:solidFill>
                <a:latin typeface="Arial"/>
                <a:cs typeface="Arial"/>
              </a:rPr>
              <a:t>or that it can be estimated with sufficient accuracy</a:t>
            </a:r>
            <a:r>
              <a:rPr lang="en-US" sz="2000" dirty="0" smtClean="0">
                <a:solidFill>
                  <a:srgbClr val="000000"/>
                </a:solidFill>
                <a:latin typeface="Arial"/>
                <a:cs typeface="Arial"/>
              </a:rPr>
              <a:t>. </a:t>
            </a:r>
          </a:p>
          <a:p>
            <a:endParaRPr lang="en-US" sz="2000" dirty="0">
              <a:solidFill>
                <a:srgbClr val="000000"/>
              </a:solidFill>
              <a:latin typeface="Arial"/>
              <a:cs typeface="Arial"/>
            </a:endParaRPr>
          </a:p>
          <a:p>
            <a:r>
              <a:rPr lang="en-US" sz="2000" dirty="0" smtClean="0">
                <a:solidFill>
                  <a:srgbClr val="000000"/>
                </a:solidFill>
                <a:latin typeface="Arial"/>
                <a:cs typeface="Arial"/>
              </a:rPr>
              <a:t>retrieve aerosol reflectance in each NIR band as</a:t>
            </a:r>
          </a:p>
          <a:p>
            <a:endParaRPr lang="en-US" sz="2000" dirty="0">
              <a:solidFill>
                <a:srgbClr val="000000"/>
              </a:solidFill>
              <a:latin typeface="Arial"/>
              <a:cs typeface="Arial"/>
            </a:endParaRPr>
          </a:p>
          <a:p>
            <a:endParaRPr lang="en-US" sz="2000" dirty="0" smtClean="0">
              <a:solidFill>
                <a:srgbClr val="000000"/>
              </a:solidFill>
              <a:latin typeface="Arial"/>
              <a:cs typeface="Arial"/>
            </a:endParaRPr>
          </a:p>
          <a:p>
            <a:endParaRPr lang="en-US" sz="2000" dirty="0">
              <a:solidFill>
                <a:srgbClr val="000000"/>
              </a:solidFill>
              <a:latin typeface="Arial"/>
              <a:cs typeface="Arial"/>
            </a:endParaRPr>
          </a:p>
          <a:p>
            <a:endParaRPr lang="en-US" sz="2000" dirty="0" smtClean="0">
              <a:solidFill>
                <a:srgbClr val="000000"/>
              </a:solidFill>
              <a:latin typeface="Arial"/>
              <a:cs typeface="Arial"/>
            </a:endParaRPr>
          </a:p>
          <a:p>
            <a:endParaRPr lang="en-US" sz="2000" dirty="0">
              <a:solidFill>
                <a:srgbClr val="000000"/>
              </a:solidFill>
              <a:latin typeface="Arial"/>
              <a:cs typeface="Arial"/>
            </a:endParaRPr>
          </a:p>
          <a:p>
            <a:endParaRPr lang="en-US" sz="2000" dirty="0" smtClean="0">
              <a:solidFill>
                <a:srgbClr val="000000"/>
              </a:solidFill>
              <a:latin typeface="Arial"/>
              <a:cs typeface="Arial"/>
            </a:endParaRPr>
          </a:p>
          <a:p>
            <a:endParaRPr lang="en-US" sz="2000" dirty="0">
              <a:solidFill>
                <a:srgbClr val="000000"/>
              </a:solidFill>
              <a:latin typeface="Arial"/>
              <a:cs typeface="Arial"/>
            </a:endParaRPr>
          </a:p>
          <a:p>
            <a:r>
              <a:rPr lang="en-US" sz="2000" dirty="0" smtClean="0">
                <a:solidFill>
                  <a:srgbClr val="000000"/>
                </a:solidFill>
                <a:latin typeface="Arial"/>
                <a:cs typeface="Arial"/>
              </a:rPr>
              <a:t>use spectral dependence of retrieved NIR aerosol reflectance (</a:t>
            </a:r>
            <a:r>
              <a:rPr lang="en-US" sz="2400" dirty="0" smtClean="0">
                <a:solidFill>
                  <a:srgbClr val="000000"/>
                </a:solidFill>
                <a:latin typeface="Symbol" charset="2"/>
                <a:cs typeface="Symbol" charset="2"/>
              </a:rPr>
              <a:t>e</a:t>
            </a:r>
            <a:r>
              <a:rPr lang="en-US" sz="2000" dirty="0">
                <a:solidFill>
                  <a:srgbClr val="000000"/>
                </a:solidFill>
                <a:latin typeface="Arial"/>
                <a:cs typeface="Arial"/>
              </a:rPr>
              <a:t>)</a:t>
            </a:r>
            <a:r>
              <a:rPr lang="en-US" sz="2000" dirty="0" smtClean="0">
                <a:solidFill>
                  <a:srgbClr val="000000"/>
                </a:solidFill>
                <a:latin typeface="Arial"/>
                <a:cs typeface="Arial"/>
              </a:rPr>
              <a:t> to select the most appropriate aerosol model from a suite of pre-computed models</a:t>
            </a:r>
          </a:p>
          <a:p>
            <a:endParaRPr lang="en-US" sz="2000" dirty="0">
              <a:solidFill>
                <a:srgbClr val="000000"/>
              </a:solidFill>
              <a:latin typeface="Arial"/>
              <a:cs typeface="Arial"/>
            </a:endParaRPr>
          </a:p>
          <a:p>
            <a:r>
              <a:rPr lang="en-US" sz="2000" dirty="0" smtClean="0">
                <a:solidFill>
                  <a:srgbClr val="000000"/>
                </a:solidFill>
                <a:latin typeface="Arial"/>
                <a:cs typeface="Arial"/>
              </a:rPr>
              <a:t>use NIR aerosol reflectance and selected aerosol model to extrapolate aerosol reflectance to visible wavelengths</a:t>
            </a:r>
            <a:endParaRPr lang="en-US" dirty="0">
              <a:latin typeface="Arial"/>
              <a:cs typeface="Arial"/>
            </a:endParaRPr>
          </a:p>
          <a:p>
            <a:r>
              <a:rPr lang="en-US" sz="2400" dirty="0" smtClean="0">
                <a:solidFill>
                  <a:srgbClr val="FF0000"/>
                </a:solidFill>
                <a:latin typeface="Arial"/>
                <a:cs typeface="Arial"/>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3663128712"/>
              </p:ext>
            </p:extLst>
          </p:nvPr>
        </p:nvGraphicFramePr>
        <p:xfrm>
          <a:off x="1143000" y="2438400"/>
          <a:ext cx="5918200" cy="889000"/>
        </p:xfrm>
        <a:graphic>
          <a:graphicData uri="http://schemas.openxmlformats.org/presentationml/2006/ole">
            <mc:AlternateContent xmlns:mc="http://schemas.openxmlformats.org/markup-compatibility/2006">
              <mc:Choice xmlns:v="urn:schemas-microsoft-com:vml" Requires="v">
                <p:oleObj spid="_x0000_s1099" name="Equation" r:id="rId3" imgW="2959100" imgH="444500" progId="Equation.3">
                  <p:embed/>
                </p:oleObj>
              </mc:Choice>
              <mc:Fallback>
                <p:oleObj name="Equation" r:id="rId3" imgW="2959100" imgH="444500" progId="Equation.3">
                  <p:embed/>
                  <p:pic>
                    <p:nvPicPr>
                      <p:cNvPr id="0" name=""/>
                      <p:cNvPicPr>
                        <a:picLocks noChangeAspect="1" noChangeArrowheads="1"/>
                      </p:cNvPicPr>
                      <p:nvPr/>
                    </p:nvPicPr>
                    <p:blipFill>
                      <a:blip r:embed="rId4"/>
                      <a:srcRect/>
                      <a:stretch>
                        <a:fillRect/>
                      </a:stretch>
                    </p:blipFill>
                    <p:spPr bwMode="auto">
                      <a:xfrm>
                        <a:off x="1143000" y="2438400"/>
                        <a:ext cx="5918200" cy="889000"/>
                      </a:xfrm>
                      <a:prstGeom prst="rect">
                        <a:avLst/>
                      </a:prstGeom>
                      <a:noFill/>
                    </p:spPr>
                  </p:pic>
                </p:oleObj>
              </mc:Fallback>
            </mc:AlternateContent>
          </a:graphicData>
        </a:graphic>
      </p:graphicFrame>
      <p:cxnSp>
        <p:nvCxnSpPr>
          <p:cNvPr id="8" name="Straight Arrow Connector 7"/>
          <p:cNvCxnSpPr/>
          <p:nvPr/>
        </p:nvCxnSpPr>
        <p:spPr>
          <a:xfrm flipV="1">
            <a:off x="6527800" y="2514600"/>
            <a:ext cx="380998" cy="685800"/>
          </a:xfrm>
          <a:prstGeom prst="straightConnector1">
            <a:avLst/>
          </a:prstGeom>
          <a:ln>
            <a:solidFill>
              <a:srgbClr val="EC383F"/>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10800000" flipV="1">
            <a:off x="6629400" y="2209800"/>
            <a:ext cx="838200" cy="338554"/>
          </a:xfrm>
          <a:prstGeom prst="rect">
            <a:avLst/>
          </a:prstGeom>
          <a:noFill/>
        </p:spPr>
        <p:txBody>
          <a:bodyPr wrap="square" rtlCol="0">
            <a:spAutoFit/>
          </a:bodyPr>
          <a:lstStyle/>
          <a:p>
            <a:r>
              <a:rPr lang="en-US" dirty="0" smtClean="0">
                <a:solidFill>
                  <a:srgbClr val="FF0000"/>
                </a:solidFill>
                <a:latin typeface="Arial"/>
                <a:cs typeface="Arial"/>
              </a:rPr>
              <a:t>known</a:t>
            </a:r>
            <a:endParaRPr lang="en-US" dirty="0">
              <a:solidFill>
                <a:srgbClr val="FF0000"/>
              </a:solidFill>
              <a:latin typeface="Arial"/>
              <a:cs typeface="Aria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292249756"/>
              </p:ext>
            </p:extLst>
          </p:nvPr>
        </p:nvGraphicFramePr>
        <p:xfrm>
          <a:off x="1143000" y="3403600"/>
          <a:ext cx="3124200" cy="863600"/>
        </p:xfrm>
        <a:graphic>
          <a:graphicData uri="http://schemas.openxmlformats.org/presentationml/2006/ole">
            <mc:AlternateContent xmlns:mc="http://schemas.openxmlformats.org/markup-compatibility/2006">
              <mc:Choice xmlns:v="urn:schemas-microsoft-com:vml" Requires="v">
                <p:oleObj spid="_x0000_s1100" name="Equation" r:id="rId5" imgW="1562100" imgH="431800" progId="Equation.3">
                  <p:embed/>
                </p:oleObj>
              </mc:Choice>
              <mc:Fallback>
                <p:oleObj name="Equation" r:id="rId5" imgW="1562100" imgH="431800" progId="Equation.3">
                  <p:embed/>
                  <p:pic>
                    <p:nvPicPr>
                      <p:cNvPr id="0" name=""/>
                      <p:cNvPicPr>
                        <a:picLocks noChangeAspect="1" noChangeArrowheads="1"/>
                      </p:cNvPicPr>
                      <p:nvPr/>
                    </p:nvPicPr>
                    <p:blipFill>
                      <a:blip r:embed="rId6"/>
                      <a:srcRect/>
                      <a:stretch>
                        <a:fillRect/>
                      </a:stretch>
                    </p:blipFill>
                    <p:spPr bwMode="auto">
                      <a:xfrm>
                        <a:off x="1143000" y="3403600"/>
                        <a:ext cx="3124200" cy="863600"/>
                      </a:xfrm>
                      <a:prstGeom prst="rect">
                        <a:avLst/>
                      </a:prstGeom>
                      <a:noFill/>
                    </p:spPr>
                  </p:pic>
                </p:oleObj>
              </mc:Fallback>
            </mc:AlternateContent>
          </a:graphicData>
        </a:graphic>
      </p:graphicFrame>
    </p:spTree>
    <p:extLst>
      <p:ext uri="{BB962C8B-B14F-4D97-AF65-F5344CB8AC3E}">
        <p14:creationId xmlns:p14="http://schemas.microsoft.com/office/powerpoint/2010/main" val="25968143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latin typeface="Arial" charset="0"/>
                <a:cs typeface="Arial" charset="0"/>
              </a:rPr>
              <a:t>aerosol model tables</a:t>
            </a:r>
            <a:endParaRPr lang="en-US" dirty="0">
              <a:latin typeface="Arial" charset="0"/>
              <a:cs typeface="Arial" charset="0"/>
            </a:endParaRPr>
          </a:p>
        </p:txBody>
      </p:sp>
      <p:sp>
        <p:nvSpPr>
          <p:cNvPr id="53251" name="Content Placeholder 12"/>
          <p:cNvSpPr>
            <a:spLocks noGrp="1"/>
          </p:cNvSpPr>
          <p:nvPr>
            <p:ph idx="1"/>
          </p:nvPr>
        </p:nvSpPr>
        <p:spPr>
          <a:xfrm>
            <a:off x="457200" y="911225"/>
            <a:ext cx="8229600" cy="2593975"/>
          </a:xfrm>
        </p:spPr>
        <p:txBody>
          <a:bodyPr/>
          <a:lstStyle/>
          <a:p>
            <a:r>
              <a:rPr lang="en-US" sz="1800" dirty="0">
                <a:solidFill>
                  <a:srgbClr val="000000"/>
                </a:solidFill>
                <a:latin typeface="Arial" charset="0"/>
                <a:cs typeface="Arial" charset="0"/>
              </a:rPr>
              <a:t>vector RT code (Ahmad-Fraser)</a:t>
            </a:r>
          </a:p>
          <a:p>
            <a:pPr eaLnBrk="1" hangingPunct="1"/>
            <a:r>
              <a:rPr lang="en-US" sz="1800" dirty="0" smtClean="0">
                <a:solidFill>
                  <a:srgbClr val="000000"/>
                </a:solidFill>
                <a:latin typeface="Arial" charset="0"/>
                <a:cs typeface="Arial" charset="0"/>
              </a:rPr>
              <a:t>based </a:t>
            </a:r>
            <a:r>
              <a:rPr lang="en-US" sz="1800" dirty="0">
                <a:solidFill>
                  <a:srgbClr val="000000"/>
                </a:solidFill>
                <a:latin typeface="Arial" charset="0"/>
                <a:cs typeface="Arial" charset="0"/>
              </a:rPr>
              <a:t>on AERONET size distributions &amp; albedos</a:t>
            </a:r>
          </a:p>
          <a:p>
            <a:pPr eaLnBrk="1" hangingPunct="1"/>
            <a:r>
              <a:rPr lang="en-US" sz="1800" dirty="0">
                <a:solidFill>
                  <a:srgbClr val="000000"/>
                </a:solidFill>
                <a:latin typeface="Arial" charset="0"/>
                <a:cs typeface="Arial" charset="0"/>
              </a:rPr>
              <a:t>80 models (10 size fractions within 8 </a:t>
            </a:r>
            <a:r>
              <a:rPr lang="en-US" sz="1800" dirty="0" err="1">
                <a:solidFill>
                  <a:srgbClr val="000000"/>
                </a:solidFill>
                <a:latin typeface="Arial" charset="0"/>
                <a:cs typeface="Arial" charset="0"/>
              </a:rPr>
              <a:t>humidities</a:t>
            </a:r>
            <a:r>
              <a:rPr lang="en-US" sz="1800" dirty="0" smtClean="0">
                <a:solidFill>
                  <a:srgbClr val="000000"/>
                </a:solidFill>
                <a:latin typeface="Arial" charset="0"/>
                <a:cs typeface="Arial" charset="0"/>
              </a:rPr>
              <a:t>)</a:t>
            </a:r>
          </a:p>
          <a:p>
            <a:pPr lvl="1"/>
            <a:r>
              <a:rPr lang="en-US" sz="1600" dirty="0" smtClean="0">
                <a:solidFill>
                  <a:srgbClr val="000000"/>
                </a:solidFill>
                <a:latin typeface="Arial" charset="0"/>
                <a:cs typeface="Arial" charset="0"/>
              </a:rPr>
              <a:t>100% coarse mode to 95% fine mode</a:t>
            </a:r>
          </a:p>
          <a:p>
            <a:pPr lvl="1"/>
            <a:r>
              <a:rPr lang="en-US" sz="1600" dirty="0" smtClean="0">
                <a:solidFill>
                  <a:srgbClr val="000000"/>
                </a:solidFill>
                <a:latin typeface="Arial" charset="0"/>
                <a:cs typeface="Arial" charset="0"/>
              </a:rPr>
              <a:t>non- or weakly absorbing</a:t>
            </a:r>
            <a:endParaRPr lang="en-US" sz="1600" dirty="0">
              <a:solidFill>
                <a:srgbClr val="000000"/>
              </a:solidFill>
              <a:latin typeface="Arial" charset="0"/>
              <a:cs typeface="Arial" charset="0"/>
            </a:endParaRPr>
          </a:p>
          <a:p>
            <a:pPr eaLnBrk="1" hangingPunct="1"/>
            <a:r>
              <a:rPr lang="en-US" sz="1800" dirty="0" smtClean="0">
                <a:solidFill>
                  <a:srgbClr val="000000"/>
                </a:solidFill>
                <a:latin typeface="Arial" charset="0"/>
                <a:cs typeface="Arial" charset="0"/>
              </a:rPr>
              <a:t>LUT</a:t>
            </a:r>
            <a:r>
              <a:rPr lang="en-US" sz="1800" dirty="0">
                <a:solidFill>
                  <a:srgbClr val="000000"/>
                </a:solidFill>
                <a:latin typeface="Arial" charset="0"/>
                <a:cs typeface="Arial" charset="0"/>
              </a:rPr>
              <a:t>: extinction, albedo, phase function, </a:t>
            </a:r>
            <a:r>
              <a:rPr lang="en-US" sz="1800" dirty="0" err="1">
                <a:solidFill>
                  <a:srgbClr val="000000"/>
                </a:solidFill>
                <a:latin typeface="Arial" charset="0"/>
                <a:cs typeface="Arial" charset="0"/>
              </a:rPr>
              <a:t>ss</a:t>
            </a:r>
            <a:r>
              <a:rPr lang="en-US" sz="1800" dirty="0">
                <a:solidFill>
                  <a:srgbClr val="000000"/>
                </a:solidFill>
                <a:latin typeface="Arial" charset="0"/>
                <a:cs typeface="Arial" charset="0"/>
              </a:rPr>
              <a:t>-&gt;</a:t>
            </a:r>
            <a:r>
              <a:rPr lang="en-US" sz="1800" dirty="0" err="1">
                <a:solidFill>
                  <a:srgbClr val="000000"/>
                </a:solidFill>
                <a:latin typeface="Arial" charset="0"/>
                <a:cs typeface="Arial" charset="0"/>
              </a:rPr>
              <a:t>ms</a:t>
            </a:r>
            <a:r>
              <a:rPr lang="en-US" sz="1800" dirty="0">
                <a:solidFill>
                  <a:srgbClr val="000000"/>
                </a:solidFill>
                <a:latin typeface="Arial" charset="0"/>
                <a:cs typeface="Arial" charset="0"/>
              </a:rPr>
              <a:t>, </a:t>
            </a:r>
            <a:r>
              <a:rPr lang="en-US" sz="1800" dirty="0" smtClean="0">
                <a:solidFill>
                  <a:srgbClr val="000000"/>
                </a:solidFill>
                <a:latin typeface="Arial" charset="0"/>
                <a:cs typeface="Arial" charset="0"/>
              </a:rPr>
              <a:t>t</a:t>
            </a:r>
            <a:r>
              <a:rPr lang="en-US" sz="1800" baseline="-25000" dirty="0" smtClean="0">
                <a:solidFill>
                  <a:srgbClr val="000000"/>
                </a:solidFill>
                <a:latin typeface="Arial" charset="0"/>
                <a:cs typeface="Arial" charset="0"/>
              </a:rPr>
              <a:t>d</a:t>
            </a:r>
            <a:endParaRPr lang="en-US" sz="1800" dirty="0" smtClean="0">
              <a:solidFill>
                <a:srgbClr val="000000"/>
              </a:solidFill>
              <a:latin typeface="Arial" charset="0"/>
              <a:cs typeface="Arial" charset="0"/>
            </a:endParaRPr>
          </a:p>
          <a:p>
            <a:pPr lvl="1"/>
            <a:r>
              <a:rPr lang="en-US" sz="1600" dirty="0" smtClean="0">
                <a:solidFill>
                  <a:srgbClr val="000000"/>
                </a:solidFill>
                <a:latin typeface="Arial" charset="0"/>
                <a:cs typeface="Arial" charset="0"/>
              </a:rPr>
              <a:t>function of path geometry (or scattering angle)</a:t>
            </a:r>
            <a:endParaRPr lang="en-US" sz="1600" dirty="0">
              <a:solidFill>
                <a:srgbClr val="000000"/>
              </a:solidFill>
              <a:latin typeface="Arial" charset="0"/>
              <a:cs typeface="Arial" charset="0"/>
            </a:endParaRPr>
          </a:p>
          <a:p>
            <a:pPr eaLnBrk="1" hangingPunct="1"/>
            <a:r>
              <a:rPr lang="en-US" sz="1800" dirty="0">
                <a:solidFill>
                  <a:srgbClr val="000000"/>
                </a:solidFill>
                <a:latin typeface="Arial" charset="0"/>
                <a:cs typeface="Arial" charset="0"/>
              </a:rPr>
              <a:t>model selection </a:t>
            </a:r>
            <a:r>
              <a:rPr lang="en-US" sz="1800" dirty="0" smtClean="0">
                <a:solidFill>
                  <a:srgbClr val="000000"/>
                </a:solidFill>
                <a:latin typeface="Arial" charset="0"/>
                <a:cs typeface="Arial" charset="0"/>
              </a:rPr>
              <a:t>discriminated </a:t>
            </a:r>
            <a:r>
              <a:rPr lang="en-US" sz="1800" dirty="0">
                <a:solidFill>
                  <a:srgbClr val="000000"/>
                </a:solidFill>
                <a:latin typeface="Arial" charset="0"/>
                <a:cs typeface="Arial" charset="0"/>
              </a:rPr>
              <a:t>by relative humidity</a:t>
            </a:r>
          </a:p>
        </p:txBody>
      </p:sp>
      <p:sp>
        <p:nvSpPr>
          <p:cNvPr id="53253" name="Text Box 30"/>
          <p:cNvSpPr txBox="1">
            <a:spLocks noChangeArrowheads="1"/>
          </p:cNvSpPr>
          <p:nvPr/>
        </p:nvSpPr>
        <p:spPr bwMode="auto">
          <a:xfrm>
            <a:off x="685800" y="3832225"/>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Arial" charset="0"/>
              </a:defRPr>
            </a:lvl1pPr>
            <a:lvl2pPr marL="37931725" indent="-37474525" eaLnBrk="0" hangingPunct="0">
              <a:defRPr sz="1600">
                <a:solidFill>
                  <a:schemeClr val="tx1"/>
                </a:solidFill>
                <a:latin typeface="Arial" charset="0"/>
                <a:ea typeface="Arial" charset="0"/>
                <a:cs typeface="Arial" charset="0"/>
              </a:defRPr>
            </a:lvl2pPr>
            <a:lvl3pPr eaLnBrk="0" hangingPunct="0">
              <a:defRPr sz="1600">
                <a:solidFill>
                  <a:schemeClr val="tx1"/>
                </a:solidFill>
                <a:latin typeface="Arial" charset="0"/>
                <a:ea typeface="Arial" charset="0"/>
                <a:cs typeface="Arial" charset="0"/>
              </a:defRPr>
            </a:lvl3pPr>
            <a:lvl4pPr eaLnBrk="0" hangingPunct="0">
              <a:defRPr sz="1600">
                <a:solidFill>
                  <a:schemeClr val="tx1"/>
                </a:solidFill>
                <a:latin typeface="Arial" charset="0"/>
                <a:ea typeface="Arial" charset="0"/>
                <a:cs typeface="Arial" charset="0"/>
              </a:defRPr>
            </a:lvl4pPr>
            <a:lvl5pPr eaLnBrk="0" hangingPunct="0">
              <a:defRPr sz="1600">
                <a:solidFill>
                  <a:schemeClr val="tx1"/>
                </a:solidFill>
                <a:latin typeface="Arial" charset="0"/>
                <a:ea typeface="Arial" charset="0"/>
                <a:cs typeface="Arial" charset="0"/>
              </a:defRPr>
            </a:lvl5pPr>
            <a:lvl6pPr marL="457200" eaLnBrk="0" fontAlgn="base" hangingPunct="0">
              <a:spcBef>
                <a:spcPct val="0"/>
              </a:spcBef>
              <a:spcAft>
                <a:spcPct val="0"/>
              </a:spcAft>
              <a:defRPr sz="1600">
                <a:solidFill>
                  <a:schemeClr val="tx1"/>
                </a:solidFill>
                <a:latin typeface="Arial" charset="0"/>
                <a:ea typeface="Arial" charset="0"/>
                <a:cs typeface="Arial" charset="0"/>
              </a:defRPr>
            </a:lvl6pPr>
            <a:lvl7pPr marL="914400" eaLnBrk="0" fontAlgn="base" hangingPunct="0">
              <a:spcBef>
                <a:spcPct val="0"/>
              </a:spcBef>
              <a:spcAft>
                <a:spcPct val="0"/>
              </a:spcAft>
              <a:defRPr sz="1600">
                <a:solidFill>
                  <a:schemeClr val="tx1"/>
                </a:solidFill>
                <a:latin typeface="Arial" charset="0"/>
                <a:ea typeface="Arial" charset="0"/>
                <a:cs typeface="Arial" charset="0"/>
              </a:defRPr>
            </a:lvl7pPr>
            <a:lvl8pPr marL="1371600" eaLnBrk="0" fontAlgn="base" hangingPunct="0">
              <a:spcBef>
                <a:spcPct val="0"/>
              </a:spcBef>
              <a:spcAft>
                <a:spcPct val="0"/>
              </a:spcAft>
              <a:defRPr sz="1600">
                <a:solidFill>
                  <a:schemeClr val="tx1"/>
                </a:solidFill>
                <a:latin typeface="Arial" charset="0"/>
                <a:ea typeface="Arial" charset="0"/>
                <a:cs typeface="Arial" charset="0"/>
              </a:defRPr>
            </a:lvl8pPr>
            <a:lvl9pPr marL="18288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Bef>
                <a:spcPct val="50000"/>
              </a:spcBef>
            </a:pPr>
            <a:r>
              <a:rPr lang="en-US" sz="1400"/>
              <a:t>Typical Size Distributions</a:t>
            </a:r>
          </a:p>
        </p:txBody>
      </p:sp>
      <p:sp>
        <p:nvSpPr>
          <p:cNvPr id="53254" name="TextBox 13"/>
          <p:cNvSpPr txBox="1">
            <a:spLocks noChangeArrowheads="1"/>
          </p:cNvSpPr>
          <p:nvPr/>
        </p:nvSpPr>
        <p:spPr bwMode="auto">
          <a:xfrm>
            <a:off x="6400800" y="6400800"/>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Arial" charset="0"/>
              </a:defRPr>
            </a:lvl1pPr>
            <a:lvl2pPr marL="37931725" indent="-37474525" eaLnBrk="0" hangingPunct="0">
              <a:defRPr sz="1600">
                <a:solidFill>
                  <a:schemeClr val="tx1"/>
                </a:solidFill>
                <a:latin typeface="Arial" charset="0"/>
                <a:ea typeface="Arial" charset="0"/>
                <a:cs typeface="Arial" charset="0"/>
              </a:defRPr>
            </a:lvl2pPr>
            <a:lvl3pPr eaLnBrk="0" hangingPunct="0">
              <a:defRPr sz="1600">
                <a:solidFill>
                  <a:schemeClr val="tx1"/>
                </a:solidFill>
                <a:latin typeface="Arial" charset="0"/>
                <a:ea typeface="Arial" charset="0"/>
                <a:cs typeface="Arial" charset="0"/>
              </a:defRPr>
            </a:lvl3pPr>
            <a:lvl4pPr eaLnBrk="0" hangingPunct="0">
              <a:defRPr sz="1600">
                <a:solidFill>
                  <a:schemeClr val="tx1"/>
                </a:solidFill>
                <a:latin typeface="Arial" charset="0"/>
                <a:ea typeface="Arial" charset="0"/>
                <a:cs typeface="Arial" charset="0"/>
              </a:defRPr>
            </a:lvl4pPr>
            <a:lvl5pPr eaLnBrk="0" hangingPunct="0">
              <a:defRPr sz="1600">
                <a:solidFill>
                  <a:schemeClr val="tx1"/>
                </a:solidFill>
                <a:latin typeface="Arial" charset="0"/>
                <a:ea typeface="Arial" charset="0"/>
                <a:cs typeface="Arial" charset="0"/>
              </a:defRPr>
            </a:lvl5pPr>
            <a:lvl6pPr marL="457200" eaLnBrk="0" fontAlgn="base" hangingPunct="0">
              <a:spcBef>
                <a:spcPct val="0"/>
              </a:spcBef>
              <a:spcAft>
                <a:spcPct val="0"/>
              </a:spcAft>
              <a:defRPr sz="1600">
                <a:solidFill>
                  <a:schemeClr val="tx1"/>
                </a:solidFill>
                <a:latin typeface="Arial" charset="0"/>
                <a:ea typeface="Arial" charset="0"/>
                <a:cs typeface="Arial" charset="0"/>
              </a:defRPr>
            </a:lvl6pPr>
            <a:lvl7pPr marL="914400" eaLnBrk="0" fontAlgn="base" hangingPunct="0">
              <a:spcBef>
                <a:spcPct val="0"/>
              </a:spcBef>
              <a:spcAft>
                <a:spcPct val="0"/>
              </a:spcAft>
              <a:defRPr sz="1600">
                <a:solidFill>
                  <a:schemeClr val="tx1"/>
                </a:solidFill>
                <a:latin typeface="Arial" charset="0"/>
                <a:ea typeface="Arial" charset="0"/>
                <a:cs typeface="Arial" charset="0"/>
              </a:defRPr>
            </a:lvl7pPr>
            <a:lvl8pPr marL="1371600" eaLnBrk="0" fontAlgn="base" hangingPunct="0">
              <a:spcBef>
                <a:spcPct val="0"/>
              </a:spcBef>
              <a:spcAft>
                <a:spcPct val="0"/>
              </a:spcAft>
              <a:defRPr sz="1600">
                <a:solidFill>
                  <a:schemeClr val="tx1"/>
                </a:solidFill>
                <a:latin typeface="Arial" charset="0"/>
                <a:ea typeface="Arial" charset="0"/>
                <a:cs typeface="Arial" charset="0"/>
              </a:defRPr>
            </a:lvl8pPr>
            <a:lvl9pPr marL="18288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r>
              <a:rPr lang="en-US" sz="1400" i="1" dirty="0" smtClean="0"/>
              <a:t>Ahmad</a:t>
            </a:r>
            <a:r>
              <a:rPr lang="en-US" sz="1400" i="1" dirty="0"/>
              <a:t> </a:t>
            </a:r>
            <a:r>
              <a:rPr lang="en-US" sz="1400" i="1" dirty="0" smtClean="0"/>
              <a:t>et al. 2010, Appl. Opt.</a:t>
            </a:r>
            <a:endParaRPr lang="en-US" sz="1400" i="1" dirty="0"/>
          </a:p>
        </p:txBody>
      </p:sp>
      <p:sp>
        <p:nvSpPr>
          <p:cNvPr id="53255" name="Rectangle 6"/>
          <p:cNvSpPr>
            <a:spLocks noChangeArrowheads="1"/>
          </p:cNvSpPr>
          <p:nvPr/>
        </p:nvSpPr>
        <p:spPr bwMode="auto">
          <a:xfrm>
            <a:off x="3429000" y="4140200"/>
            <a:ext cx="571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New Roman" charset="0"/>
              </a:rPr>
              <a:t>      </a:t>
            </a:r>
            <a:r>
              <a:rPr lang="en-US" sz="1400" i="1">
                <a:latin typeface="Times New Roman" charset="0"/>
              </a:rPr>
              <a:t>Rh             r</a:t>
            </a:r>
            <a:r>
              <a:rPr lang="en-US" sz="1400" i="1" baseline="-25000">
                <a:latin typeface="Times New Roman" charset="0"/>
              </a:rPr>
              <a:t>vf</a:t>
            </a:r>
            <a:r>
              <a:rPr lang="en-US" sz="1400" i="1">
                <a:latin typeface="Times New Roman" charset="0"/>
              </a:rPr>
              <a:t>            σ</a:t>
            </a:r>
            <a:r>
              <a:rPr lang="en-US" sz="1400" i="1" baseline="-25000">
                <a:latin typeface="Times New Roman" charset="0"/>
              </a:rPr>
              <a:t>f</a:t>
            </a:r>
            <a:r>
              <a:rPr lang="en-US" sz="1400" i="1">
                <a:latin typeface="Times New Roman" charset="0"/>
              </a:rPr>
              <a:t>              r</a:t>
            </a:r>
            <a:r>
              <a:rPr lang="en-US" sz="1400" i="1" baseline="-25000">
                <a:latin typeface="Times New Roman" charset="0"/>
              </a:rPr>
              <a:t>vc</a:t>
            </a:r>
            <a:r>
              <a:rPr lang="en-US" sz="1400" i="1">
                <a:latin typeface="Times New Roman" charset="0"/>
              </a:rPr>
              <a:t>             σ</a:t>
            </a:r>
            <a:r>
              <a:rPr lang="en-US" sz="1400" i="1" baseline="-25000">
                <a:latin typeface="Times New Roman" charset="0"/>
              </a:rPr>
              <a:t>c</a:t>
            </a:r>
            <a:r>
              <a:rPr lang="en-US" sz="1400" i="1">
                <a:latin typeface="Times New Roman" charset="0"/>
              </a:rPr>
              <a:t>             r</a:t>
            </a:r>
            <a:r>
              <a:rPr lang="en-US" sz="1400" i="1" baseline="-25000">
                <a:latin typeface="Times New Roman" charset="0"/>
              </a:rPr>
              <a:t>vf</a:t>
            </a:r>
            <a:r>
              <a:rPr lang="en-US" sz="1400" i="1">
                <a:latin typeface="Times New Roman" charset="0"/>
              </a:rPr>
              <a:t>/r</a:t>
            </a:r>
            <a:r>
              <a:rPr lang="en-US" sz="1400" i="1" baseline="-25000">
                <a:latin typeface="Times New Roman" charset="0"/>
              </a:rPr>
              <a:t>ovf</a:t>
            </a:r>
            <a:r>
              <a:rPr lang="en-US" sz="1400" i="1">
                <a:latin typeface="Times New Roman" charset="0"/>
              </a:rPr>
              <a:t>       r</a:t>
            </a:r>
            <a:r>
              <a:rPr lang="en-US" sz="1400" i="1" baseline="-25000">
                <a:latin typeface="Times New Roman" charset="0"/>
              </a:rPr>
              <a:t>vc</a:t>
            </a:r>
            <a:r>
              <a:rPr lang="en-US" sz="1400" i="1">
                <a:latin typeface="Times New Roman" charset="0"/>
              </a:rPr>
              <a:t>/r</a:t>
            </a:r>
            <a:r>
              <a:rPr lang="en-US" sz="1400" i="1" baseline="-25000">
                <a:latin typeface="Times New Roman" charset="0"/>
              </a:rPr>
              <a:t>ovc</a:t>
            </a:r>
            <a:endParaRPr lang="en-US" sz="1400" i="1">
              <a:latin typeface="Times New Roman" charset="0"/>
            </a:endParaRPr>
          </a:p>
          <a:p>
            <a:r>
              <a:rPr lang="en-US" sz="1400">
                <a:latin typeface="Times New Roman" charset="0"/>
              </a:rPr>
              <a:t>      0.30        0.150        0.437        2.441        0.672        1.006        1.009     </a:t>
            </a:r>
          </a:p>
          <a:p>
            <a:r>
              <a:rPr lang="en-US" sz="1400">
                <a:latin typeface="Times New Roman" charset="0"/>
              </a:rPr>
              <a:t>      0.50        0.152        0.437        2.477        0.672        1.019        1.024       </a:t>
            </a:r>
          </a:p>
          <a:p>
            <a:r>
              <a:rPr lang="en-US" sz="1400">
                <a:latin typeface="Times New Roman" charset="0"/>
              </a:rPr>
              <a:t>      0.70        0.158        0.437        2.927        0.672        1.063        1.210     </a:t>
            </a:r>
          </a:p>
          <a:p>
            <a:r>
              <a:rPr lang="en-US" sz="1400">
                <a:latin typeface="Times New Roman" charset="0"/>
              </a:rPr>
              <a:t>      0.75        0.167        0.437        3.481        0.672        1.118        1.439     </a:t>
            </a:r>
          </a:p>
          <a:p>
            <a:r>
              <a:rPr lang="en-US" sz="1400">
                <a:latin typeface="Times New Roman" charset="0"/>
              </a:rPr>
              <a:t>      0.80        0.187        0.437        3.966        0.672        1.255        1.639     </a:t>
            </a:r>
          </a:p>
          <a:p>
            <a:r>
              <a:rPr lang="en-US" sz="1400">
                <a:latin typeface="Times New Roman" charset="0"/>
              </a:rPr>
              <a:t>      0.85        0.204        0.437        4.243        0.672        1.371        1.753     </a:t>
            </a:r>
          </a:p>
          <a:p>
            <a:r>
              <a:rPr lang="en-US" sz="1400">
                <a:latin typeface="Times New Roman" charset="0"/>
              </a:rPr>
              <a:t>      0.90        0.221        0.437        4.638        0.672        1.486        1.917     </a:t>
            </a:r>
          </a:p>
          <a:p>
            <a:r>
              <a:rPr lang="en-US" sz="1400">
                <a:latin typeface="Times New Roman" charset="0"/>
              </a:rPr>
              <a:t>      0.95        0.246        0.437        5.549        0.672        1.648        2.293     </a:t>
            </a:r>
            <a:endParaRPr lang="en-US" sz="1400"/>
          </a:p>
        </p:txBody>
      </p:sp>
      <p:sp>
        <p:nvSpPr>
          <p:cNvPr id="53256" name="Text Box 30"/>
          <p:cNvSpPr txBox="1">
            <a:spLocks noChangeArrowheads="1"/>
          </p:cNvSpPr>
          <p:nvPr/>
        </p:nvSpPr>
        <p:spPr bwMode="auto">
          <a:xfrm>
            <a:off x="3962400" y="3835400"/>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Arial" charset="0"/>
              </a:defRPr>
            </a:lvl1pPr>
            <a:lvl2pPr marL="37931725" indent="-37474525" eaLnBrk="0" hangingPunct="0">
              <a:defRPr sz="1600">
                <a:solidFill>
                  <a:schemeClr val="tx1"/>
                </a:solidFill>
                <a:latin typeface="Arial" charset="0"/>
                <a:ea typeface="Arial" charset="0"/>
                <a:cs typeface="Arial" charset="0"/>
              </a:defRPr>
            </a:lvl2pPr>
            <a:lvl3pPr eaLnBrk="0" hangingPunct="0">
              <a:defRPr sz="1600">
                <a:solidFill>
                  <a:schemeClr val="tx1"/>
                </a:solidFill>
                <a:latin typeface="Arial" charset="0"/>
                <a:ea typeface="Arial" charset="0"/>
                <a:cs typeface="Arial" charset="0"/>
              </a:defRPr>
            </a:lvl3pPr>
            <a:lvl4pPr eaLnBrk="0" hangingPunct="0">
              <a:defRPr sz="1600">
                <a:solidFill>
                  <a:schemeClr val="tx1"/>
                </a:solidFill>
                <a:latin typeface="Arial" charset="0"/>
                <a:ea typeface="Arial" charset="0"/>
                <a:cs typeface="Arial" charset="0"/>
              </a:defRPr>
            </a:lvl4pPr>
            <a:lvl5pPr eaLnBrk="0" hangingPunct="0">
              <a:defRPr sz="1600">
                <a:solidFill>
                  <a:schemeClr val="tx1"/>
                </a:solidFill>
                <a:latin typeface="Arial" charset="0"/>
                <a:ea typeface="Arial" charset="0"/>
                <a:cs typeface="Arial" charset="0"/>
              </a:defRPr>
            </a:lvl5pPr>
            <a:lvl6pPr marL="457200" eaLnBrk="0" fontAlgn="base" hangingPunct="0">
              <a:spcBef>
                <a:spcPct val="0"/>
              </a:spcBef>
              <a:spcAft>
                <a:spcPct val="0"/>
              </a:spcAft>
              <a:defRPr sz="1600">
                <a:solidFill>
                  <a:schemeClr val="tx1"/>
                </a:solidFill>
                <a:latin typeface="Arial" charset="0"/>
                <a:ea typeface="Arial" charset="0"/>
                <a:cs typeface="Arial" charset="0"/>
              </a:defRPr>
            </a:lvl6pPr>
            <a:lvl7pPr marL="914400" eaLnBrk="0" fontAlgn="base" hangingPunct="0">
              <a:spcBef>
                <a:spcPct val="0"/>
              </a:spcBef>
              <a:spcAft>
                <a:spcPct val="0"/>
              </a:spcAft>
              <a:defRPr sz="1600">
                <a:solidFill>
                  <a:schemeClr val="tx1"/>
                </a:solidFill>
                <a:latin typeface="Arial" charset="0"/>
                <a:ea typeface="Arial" charset="0"/>
                <a:cs typeface="Arial" charset="0"/>
              </a:defRPr>
            </a:lvl7pPr>
            <a:lvl8pPr marL="1371600" eaLnBrk="0" fontAlgn="base" hangingPunct="0">
              <a:spcBef>
                <a:spcPct val="0"/>
              </a:spcBef>
              <a:spcAft>
                <a:spcPct val="0"/>
              </a:spcAft>
              <a:defRPr sz="1600">
                <a:solidFill>
                  <a:schemeClr val="tx1"/>
                </a:solidFill>
                <a:latin typeface="Arial" charset="0"/>
                <a:ea typeface="Arial" charset="0"/>
                <a:cs typeface="Arial" charset="0"/>
              </a:defRPr>
            </a:lvl8pPr>
            <a:lvl9pPr marL="18288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Bef>
                <a:spcPct val="50000"/>
              </a:spcBef>
            </a:pPr>
            <a:r>
              <a:rPr lang="en-US" sz="1400"/>
              <a:t>Mean AERONET Fine &amp; Coarse Modal Radii</a:t>
            </a:r>
          </a:p>
        </p:txBody>
      </p:sp>
      <p:pic>
        <p:nvPicPr>
          <p:cNvPr id="53257" name="Picture 3" descr="Fig5b"/>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9800" y="835025"/>
            <a:ext cx="298291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30"/>
          <p:cNvSpPr txBox="1">
            <a:spLocks noChangeArrowheads="1"/>
          </p:cNvSpPr>
          <p:nvPr/>
        </p:nvSpPr>
        <p:spPr bwMode="auto">
          <a:xfrm>
            <a:off x="6553200" y="606425"/>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Arial" charset="0"/>
              </a:defRPr>
            </a:lvl1pPr>
            <a:lvl2pPr marL="37931725" indent="-37474525" eaLnBrk="0" hangingPunct="0">
              <a:defRPr sz="1600">
                <a:solidFill>
                  <a:schemeClr val="tx1"/>
                </a:solidFill>
                <a:latin typeface="Arial" charset="0"/>
                <a:ea typeface="Arial" charset="0"/>
                <a:cs typeface="Arial" charset="0"/>
              </a:defRPr>
            </a:lvl2pPr>
            <a:lvl3pPr eaLnBrk="0" hangingPunct="0">
              <a:defRPr sz="1600">
                <a:solidFill>
                  <a:schemeClr val="tx1"/>
                </a:solidFill>
                <a:latin typeface="Arial" charset="0"/>
                <a:ea typeface="Arial" charset="0"/>
                <a:cs typeface="Arial" charset="0"/>
              </a:defRPr>
            </a:lvl3pPr>
            <a:lvl4pPr eaLnBrk="0" hangingPunct="0">
              <a:defRPr sz="1600">
                <a:solidFill>
                  <a:schemeClr val="tx1"/>
                </a:solidFill>
                <a:latin typeface="Arial" charset="0"/>
                <a:ea typeface="Arial" charset="0"/>
                <a:cs typeface="Arial" charset="0"/>
              </a:defRPr>
            </a:lvl4pPr>
            <a:lvl5pPr eaLnBrk="0" hangingPunct="0">
              <a:defRPr sz="1600">
                <a:solidFill>
                  <a:schemeClr val="tx1"/>
                </a:solidFill>
                <a:latin typeface="Arial" charset="0"/>
                <a:ea typeface="Arial" charset="0"/>
                <a:cs typeface="Arial" charset="0"/>
              </a:defRPr>
            </a:lvl5pPr>
            <a:lvl6pPr marL="457200" eaLnBrk="0" fontAlgn="base" hangingPunct="0">
              <a:spcBef>
                <a:spcPct val="0"/>
              </a:spcBef>
              <a:spcAft>
                <a:spcPct val="0"/>
              </a:spcAft>
              <a:defRPr sz="1600">
                <a:solidFill>
                  <a:schemeClr val="tx1"/>
                </a:solidFill>
                <a:latin typeface="Arial" charset="0"/>
                <a:ea typeface="Arial" charset="0"/>
                <a:cs typeface="Arial" charset="0"/>
              </a:defRPr>
            </a:lvl6pPr>
            <a:lvl7pPr marL="914400" eaLnBrk="0" fontAlgn="base" hangingPunct="0">
              <a:spcBef>
                <a:spcPct val="0"/>
              </a:spcBef>
              <a:spcAft>
                <a:spcPct val="0"/>
              </a:spcAft>
              <a:defRPr sz="1600">
                <a:solidFill>
                  <a:schemeClr val="tx1"/>
                </a:solidFill>
                <a:latin typeface="Arial" charset="0"/>
                <a:ea typeface="Arial" charset="0"/>
                <a:cs typeface="Arial" charset="0"/>
              </a:defRPr>
            </a:lvl7pPr>
            <a:lvl8pPr marL="1371600" eaLnBrk="0" fontAlgn="base" hangingPunct="0">
              <a:spcBef>
                <a:spcPct val="0"/>
              </a:spcBef>
              <a:spcAft>
                <a:spcPct val="0"/>
              </a:spcAft>
              <a:defRPr sz="1600">
                <a:solidFill>
                  <a:schemeClr val="tx1"/>
                </a:solidFill>
                <a:latin typeface="Arial" charset="0"/>
                <a:ea typeface="Arial" charset="0"/>
                <a:cs typeface="Arial" charset="0"/>
              </a:defRPr>
            </a:lvl8pPr>
            <a:lvl9pPr marL="18288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Bef>
                <a:spcPct val="50000"/>
              </a:spcBef>
            </a:pPr>
            <a:r>
              <a:rPr lang="en-US" sz="1400"/>
              <a:t>Fine Mode Albedo</a:t>
            </a:r>
          </a:p>
        </p:txBody>
      </p:sp>
      <p:pic>
        <p:nvPicPr>
          <p:cNvPr id="17" name="Picture 4" descr="dndr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0999" y="4114800"/>
            <a:ext cx="3418111" cy="2362200"/>
          </a:xfrm>
          <a:prstGeom prst="rect">
            <a:avLst/>
          </a:prstGeom>
          <a:noFill/>
          <a:ln w="9525">
            <a:noFill/>
            <a:miter lim="800000"/>
            <a:headEnd/>
            <a:tailEnd/>
          </a:ln>
        </p:spPr>
      </p:pic>
    </p:spTree>
    <p:extLst>
      <p:ext uri="{BB962C8B-B14F-4D97-AF65-F5344CB8AC3E}">
        <p14:creationId xmlns:p14="http://schemas.microsoft.com/office/powerpoint/2010/main" val="27444432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 model selection &amp; application</a:t>
            </a:r>
            <a:endParaRPr lang="en-US" dirty="0"/>
          </a:p>
        </p:txBody>
      </p:sp>
      <p:sp>
        <p:nvSpPr>
          <p:cNvPr id="3" name="Slide Number Placeholder 2"/>
          <p:cNvSpPr>
            <a:spLocks noGrp="1"/>
          </p:cNvSpPr>
          <p:nvPr>
            <p:ph type="sldNum" sz="quarter" idx="12"/>
          </p:nvPr>
        </p:nvSpPr>
        <p:spPr>
          <a:xfrm>
            <a:off x="6651163" y="5831687"/>
            <a:ext cx="2133600" cy="476250"/>
          </a:xfrm>
        </p:spPr>
        <p:txBody>
          <a:bodyPr/>
          <a:lstStyle/>
          <a:p>
            <a:fld id="{74010CB3-01D4-6946-8DDA-BCF9621DFBFB}" type="slidenum">
              <a:rPr lang="en-US" smtClean="0"/>
              <a:pPr/>
              <a:t>42</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60222477"/>
              </p:ext>
            </p:extLst>
          </p:nvPr>
        </p:nvGraphicFramePr>
        <p:xfrm>
          <a:off x="566738" y="2438400"/>
          <a:ext cx="5376862" cy="906463"/>
        </p:xfrm>
        <a:graphic>
          <a:graphicData uri="http://schemas.openxmlformats.org/presentationml/2006/ole">
            <mc:AlternateContent xmlns:mc="http://schemas.openxmlformats.org/markup-compatibility/2006">
              <mc:Choice xmlns:v="urn:schemas-microsoft-com:vml" Requires="v">
                <p:oleObj spid="_x0000_s54415" name="Equation" r:id="rId3" imgW="2565400" imgH="431800" progId="Equation.3">
                  <p:embed/>
                </p:oleObj>
              </mc:Choice>
              <mc:Fallback>
                <p:oleObj name="Equation" r:id="rId3" imgW="2565400" imgH="431800" progId="Equation.3">
                  <p:embed/>
                  <p:pic>
                    <p:nvPicPr>
                      <p:cNvPr id="0" name=""/>
                      <p:cNvPicPr>
                        <a:picLocks noChangeAspect="1" noChangeArrowheads="1"/>
                      </p:cNvPicPr>
                      <p:nvPr/>
                    </p:nvPicPr>
                    <p:blipFill>
                      <a:blip r:embed="rId4"/>
                      <a:srcRect/>
                      <a:stretch>
                        <a:fillRect/>
                      </a:stretch>
                    </p:blipFill>
                    <p:spPr bwMode="auto">
                      <a:xfrm>
                        <a:off x="566738" y="2438400"/>
                        <a:ext cx="5376862" cy="906463"/>
                      </a:xfrm>
                      <a:prstGeom prst="rect">
                        <a:avLst/>
                      </a:prstGeom>
                      <a:noFill/>
                    </p:spPr>
                  </p:pic>
                </p:oleObj>
              </mc:Fallback>
            </mc:AlternateContent>
          </a:graphicData>
        </a:graphic>
      </p:graphicFrame>
      <p:pic>
        <p:nvPicPr>
          <p:cNvPr id="5"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8774" y="3429000"/>
            <a:ext cx="4582072" cy="2895600"/>
          </a:xfrm>
          <a:prstGeom prst="rect">
            <a:avLst/>
          </a:prstGeom>
          <a:noFill/>
          <a:ln w="9525">
            <a:noFill/>
            <a:miter lim="800000"/>
            <a:headEnd/>
            <a:tailEnd/>
          </a:ln>
        </p:spPr>
      </p:pic>
      <p:cxnSp>
        <p:nvCxnSpPr>
          <p:cNvPr id="6" name="Straight Connector 5"/>
          <p:cNvCxnSpPr/>
          <p:nvPr/>
        </p:nvCxnSpPr>
        <p:spPr>
          <a:xfrm flipV="1">
            <a:off x="7977339" y="4189714"/>
            <a:ext cx="7384" cy="1195659"/>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19800" y="3124200"/>
            <a:ext cx="1450738" cy="338554"/>
          </a:xfrm>
          <a:prstGeom prst="rect">
            <a:avLst/>
          </a:prstGeom>
          <a:noFill/>
        </p:spPr>
        <p:txBody>
          <a:bodyPr wrap="none" rtlCol="0">
            <a:spAutoFit/>
          </a:bodyPr>
          <a:lstStyle/>
          <a:p>
            <a:r>
              <a:rPr lang="en-US" dirty="0" smtClean="0"/>
              <a:t>model epsilon</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145598359"/>
              </p:ext>
            </p:extLst>
          </p:nvPr>
        </p:nvGraphicFramePr>
        <p:xfrm>
          <a:off x="609600" y="3933825"/>
          <a:ext cx="3646487" cy="504825"/>
        </p:xfrm>
        <a:graphic>
          <a:graphicData uri="http://schemas.openxmlformats.org/presentationml/2006/ole">
            <mc:AlternateContent xmlns:mc="http://schemas.openxmlformats.org/markup-compatibility/2006">
              <mc:Choice xmlns:v="urn:schemas-microsoft-com:vml" Requires="v">
                <p:oleObj spid="_x0000_s54416" name="Equation" r:id="rId6" imgW="1739900" imgH="241300" progId="Equation.3">
                  <p:embed/>
                </p:oleObj>
              </mc:Choice>
              <mc:Fallback>
                <p:oleObj name="Equation" r:id="rId6" imgW="1739900" imgH="241300" progId="Equation.3">
                  <p:embed/>
                  <p:pic>
                    <p:nvPicPr>
                      <p:cNvPr id="0" name=""/>
                      <p:cNvPicPr>
                        <a:picLocks noChangeAspect="1" noChangeArrowheads="1"/>
                      </p:cNvPicPr>
                      <p:nvPr/>
                    </p:nvPicPr>
                    <p:blipFill>
                      <a:blip r:embed="rId7"/>
                      <a:srcRect/>
                      <a:stretch>
                        <a:fillRect/>
                      </a:stretch>
                    </p:blipFill>
                    <p:spPr bwMode="auto">
                      <a:xfrm>
                        <a:off x="609600" y="3933825"/>
                        <a:ext cx="3646487" cy="504825"/>
                      </a:xfrm>
                      <a:prstGeom prst="rect">
                        <a:avLst/>
                      </a:prstGeom>
                      <a:noFill/>
                    </p:spPr>
                  </p:pic>
                </p:oleObj>
              </mc:Fallback>
            </mc:AlternateContent>
          </a:graphicData>
        </a:graphic>
      </p:graphicFrame>
      <p:sp>
        <p:nvSpPr>
          <p:cNvPr id="9" name="TextBox 8"/>
          <p:cNvSpPr txBox="1"/>
          <p:nvPr/>
        </p:nvSpPr>
        <p:spPr>
          <a:xfrm>
            <a:off x="533400" y="1219200"/>
            <a:ext cx="7620195" cy="1077218"/>
          </a:xfrm>
          <a:prstGeom prst="rect">
            <a:avLst/>
          </a:prstGeom>
          <a:noFill/>
        </p:spPr>
        <p:txBody>
          <a:bodyPr wrap="none" rtlCol="0">
            <a:spAutoFit/>
          </a:bodyPr>
          <a:lstStyle/>
          <a:p>
            <a:r>
              <a:rPr lang="en-US" dirty="0" smtClean="0"/>
              <a:t>select the two sets of 10 models (10 size fractions) with relative humidity (RH) that </a:t>
            </a:r>
          </a:p>
          <a:p>
            <a:r>
              <a:rPr lang="en-US" dirty="0" smtClean="0"/>
              <a:t>bound the RH of the observation.</a:t>
            </a:r>
          </a:p>
          <a:p>
            <a:endParaRPr lang="en-US" dirty="0"/>
          </a:p>
          <a:p>
            <a:r>
              <a:rPr lang="en-US" dirty="0" smtClean="0"/>
              <a:t>find the two models that bound the observed epsilon within each RH model family.</a:t>
            </a:r>
            <a:endParaRPr lang="en-US" dirty="0"/>
          </a:p>
        </p:txBody>
      </p:sp>
      <p:sp>
        <p:nvSpPr>
          <p:cNvPr id="10" name="Rectangle 9"/>
          <p:cNvSpPr/>
          <p:nvPr/>
        </p:nvSpPr>
        <p:spPr>
          <a:xfrm>
            <a:off x="533400" y="3429000"/>
            <a:ext cx="4572000" cy="338554"/>
          </a:xfrm>
          <a:prstGeom prst="rect">
            <a:avLst/>
          </a:prstGeom>
        </p:spPr>
        <p:txBody>
          <a:bodyPr>
            <a:spAutoFit/>
          </a:bodyPr>
          <a:lstStyle/>
          <a:p>
            <a:r>
              <a:rPr lang="en-US" dirty="0" smtClean="0"/>
              <a:t>use model epsilon to extrapolate to visible.</a:t>
            </a:r>
            <a:endParaRPr lang="en-US" dirty="0"/>
          </a:p>
        </p:txBody>
      </p:sp>
      <p:sp>
        <p:nvSpPr>
          <p:cNvPr id="11" name="Rectangle 10"/>
          <p:cNvSpPr/>
          <p:nvPr/>
        </p:nvSpPr>
        <p:spPr>
          <a:xfrm>
            <a:off x="533400" y="4619625"/>
            <a:ext cx="3886200" cy="830997"/>
          </a:xfrm>
          <a:prstGeom prst="rect">
            <a:avLst/>
          </a:prstGeom>
        </p:spPr>
        <p:txBody>
          <a:bodyPr wrap="square">
            <a:spAutoFit/>
          </a:bodyPr>
          <a:lstStyle/>
          <a:p>
            <a:r>
              <a:rPr lang="en-US" dirty="0" smtClean="0"/>
              <a:t>compute weighted average,     , between </a:t>
            </a:r>
          </a:p>
          <a:p>
            <a:r>
              <a:rPr lang="en-US" dirty="0" smtClean="0"/>
              <a:t>models within each RH family, and then again between bounding RH solutions.</a:t>
            </a:r>
            <a:endParaRPr lang="en-US" dirty="0"/>
          </a:p>
        </p:txBody>
      </p:sp>
      <p:sp>
        <p:nvSpPr>
          <p:cNvPr id="12" name="Rectangle 11"/>
          <p:cNvSpPr/>
          <p:nvPr/>
        </p:nvSpPr>
        <p:spPr>
          <a:xfrm>
            <a:off x="76200" y="6443246"/>
            <a:ext cx="9067800" cy="307777"/>
          </a:xfrm>
          <a:prstGeom prst="rect">
            <a:avLst/>
          </a:prstGeom>
        </p:spPr>
        <p:txBody>
          <a:bodyPr wrap="square">
            <a:spAutoFit/>
          </a:bodyPr>
          <a:lstStyle/>
          <a:p>
            <a:pPr algn="ctr"/>
            <a:r>
              <a:rPr lang="en-US" sz="1400" i="1" dirty="0" smtClean="0"/>
              <a:t>*actually done in single scattering space and transformed to multi-scattering</a:t>
            </a:r>
            <a:endParaRPr lang="en-US" sz="1400" i="1" dirty="0"/>
          </a:p>
        </p:txBody>
      </p:sp>
      <p:sp>
        <p:nvSpPr>
          <p:cNvPr id="13" name="TextBox 12"/>
          <p:cNvSpPr txBox="1"/>
          <p:nvPr/>
        </p:nvSpPr>
        <p:spPr>
          <a:xfrm>
            <a:off x="5715000" y="2667000"/>
            <a:ext cx="264516" cy="338554"/>
          </a:xfrm>
          <a:prstGeom prst="rect">
            <a:avLst/>
          </a:prstGeom>
          <a:noFill/>
        </p:spPr>
        <p:txBody>
          <a:bodyPr wrap="none" rtlCol="0">
            <a:spAutoFit/>
          </a:bodyPr>
          <a:lstStyle/>
          <a:p>
            <a:r>
              <a:rPr lang="en-US" dirty="0" smtClean="0"/>
              <a:t>*</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371053299"/>
              </p:ext>
            </p:extLst>
          </p:nvPr>
        </p:nvGraphicFramePr>
        <p:xfrm>
          <a:off x="685800" y="5495925"/>
          <a:ext cx="3505200" cy="787400"/>
        </p:xfrm>
        <a:graphic>
          <a:graphicData uri="http://schemas.openxmlformats.org/presentationml/2006/ole">
            <mc:AlternateContent xmlns:mc="http://schemas.openxmlformats.org/markup-compatibility/2006">
              <mc:Choice xmlns:v="urn:schemas-microsoft-com:vml" Requires="v">
                <p:oleObj spid="_x0000_s54417" name="Equation" r:id="rId8" imgW="1752600" imgH="393700" progId="Equation.3">
                  <p:embed/>
                </p:oleObj>
              </mc:Choice>
              <mc:Fallback>
                <p:oleObj name="Equation" r:id="rId8" imgW="1752600" imgH="393700" progId="Equation.3">
                  <p:embed/>
                  <p:pic>
                    <p:nvPicPr>
                      <p:cNvPr id="0" name=""/>
                      <p:cNvPicPr>
                        <a:picLocks noChangeAspect="1" noChangeArrowheads="1"/>
                      </p:cNvPicPr>
                      <p:nvPr/>
                    </p:nvPicPr>
                    <p:blipFill>
                      <a:blip r:embed="rId9"/>
                      <a:srcRect/>
                      <a:stretch>
                        <a:fillRect/>
                      </a:stretch>
                    </p:blipFill>
                    <p:spPr bwMode="auto">
                      <a:xfrm>
                        <a:off x="685800" y="5495925"/>
                        <a:ext cx="3505200" cy="78740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87150549"/>
              </p:ext>
            </p:extLst>
          </p:nvPr>
        </p:nvGraphicFramePr>
        <p:xfrm>
          <a:off x="3124200" y="4648200"/>
          <a:ext cx="314876" cy="356859"/>
        </p:xfrm>
        <a:graphic>
          <a:graphicData uri="http://schemas.openxmlformats.org/presentationml/2006/ole">
            <mc:AlternateContent xmlns:mc="http://schemas.openxmlformats.org/markup-compatibility/2006">
              <mc:Choice xmlns:v="urn:schemas-microsoft-com:vml" Requires="v">
                <p:oleObj spid="_x0000_s54418" name="Equation" r:id="rId10" imgW="190500" imgH="215900" progId="Equation.3">
                  <p:embed/>
                </p:oleObj>
              </mc:Choice>
              <mc:Fallback>
                <p:oleObj name="Equation" r:id="rId10" imgW="190500" imgH="215900" progId="Equation.3">
                  <p:embed/>
                  <p:pic>
                    <p:nvPicPr>
                      <p:cNvPr id="0" name=""/>
                      <p:cNvPicPr>
                        <a:picLocks noChangeAspect="1" noChangeArrowheads="1"/>
                      </p:cNvPicPr>
                      <p:nvPr/>
                    </p:nvPicPr>
                    <p:blipFill>
                      <a:blip r:embed="rId11"/>
                      <a:srcRect/>
                      <a:stretch>
                        <a:fillRect/>
                      </a:stretch>
                    </p:blipFill>
                    <p:spPr bwMode="auto">
                      <a:xfrm>
                        <a:off x="3124200" y="4648200"/>
                        <a:ext cx="314876" cy="356859"/>
                      </a:xfrm>
                      <a:prstGeom prst="rect">
                        <a:avLst/>
                      </a:prstGeom>
                      <a:noFill/>
                    </p:spPr>
                  </p:pic>
                </p:oleObj>
              </mc:Fallback>
            </mc:AlternateContent>
          </a:graphicData>
        </a:graphic>
      </p:graphicFrame>
    </p:spTree>
    <p:extLst>
      <p:ext uri="{BB962C8B-B14F-4D97-AF65-F5344CB8AC3E}">
        <p14:creationId xmlns:p14="http://schemas.microsoft.com/office/powerpoint/2010/main" val="5944158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3"/>
          <p:cNvSpPr>
            <a:spLocks noGrp="1"/>
          </p:cNvSpPr>
          <p:nvPr>
            <p:ph type="title"/>
          </p:nvPr>
        </p:nvSpPr>
        <p:spPr>
          <a:xfrm>
            <a:off x="3581400" y="152400"/>
            <a:ext cx="5105400" cy="838200"/>
          </a:xfrm>
        </p:spPr>
        <p:txBody>
          <a:bodyPr/>
          <a:lstStyle/>
          <a:p>
            <a:r>
              <a:rPr lang="en-US" dirty="0" smtClean="0">
                <a:latin typeface="Arial" charset="0"/>
                <a:cs typeface="Symbol" charset="0"/>
              </a:rPr>
              <a:t>we estimate </a:t>
            </a:r>
            <a:r>
              <a:rPr lang="en-US" dirty="0" err="1" smtClean="0">
                <a:latin typeface="+mn-lt"/>
                <a:cs typeface="Symbol" charset="0"/>
              </a:rPr>
              <a:t>L</a:t>
            </a:r>
            <a:r>
              <a:rPr lang="en-US" baseline="-25000" dirty="0" err="1" smtClean="0">
                <a:latin typeface="Arial" charset="0"/>
                <a:cs typeface="Arial" charset="0"/>
              </a:rPr>
              <a:t>w</a:t>
            </a:r>
            <a:r>
              <a:rPr lang="en-US" dirty="0">
                <a:latin typeface="Arial" charset="0"/>
                <a:cs typeface="Arial" charset="0"/>
              </a:rPr>
              <a:t>(NIR) </a:t>
            </a:r>
            <a:r>
              <a:rPr lang="en-US" dirty="0" smtClean="0">
                <a:latin typeface="Arial" charset="0"/>
                <a:cs typeface="Arial" charset="0"/>
              </a:rPr>
              <a:t>using a bio-optical model</a:t>
            </a:r>
            <a:endParaRPr lang="en-US" dirty="0">
              <a:latin typeface="Arial" charset="0"/>
              <a:cs typeface="Arial" charset="0"/>
            </a:endParaRPr>
          </a:p>
        </p:txBody>
      </p:sp>
      <p:sp>
        <p:nvSpPr>
          <p:cNvPr id="32773" name="Content Placeholder 69"/>
          <p:cNvSpPr>
            <a:spLocks noGrp="1"/>
          </p:cNvSpPr>
          <p:nvPr>
            <p:ph idx="1"/>
          </p:nvPr>
        </p:nvSpPr>
        <p:spPr>
          <a:xfrm>
            <a:off x="3810000" y="1066800"/>
            <a:ext cx="4953000" cy="5668962"/>
          </a:xfrm>
        </p:spPr>
        <p:txBody>
          <a:bodyPr/>
          <a:lstStyle/>
          <a:p>
            <a:pPr algn="ctr">
              <a:buFontTx/>
              <a:buNone/>
            </a:pPr>
            <a:endParaRPr lang="en-US" sz="800" dirty="0">
              <a:latin typeface="Arial" charset="0"/>
              <a:cs typeface="Arial" charset="0"/>
            </a:endParaRPr>
          </a:p>
          <a:p>
            <a:pPr lvl="1">
              <a:buFontTx/>
              <a:buNone/>
            </a:pPr>
            <a:r>
              <a:rPr lang="en-US" dirty="0">
                <a:latin typeface="Arial" charset="0"/>
                <a:ea typeface="Arial" charset="0"/>
                <a:cs typeface="Arial" charset="0"/>
              </a:rPr>
              <a:t>1) convert </a:t>
            </a:r>
            <a:r>
              <a:rPr lang="en-US" dirty="0" err="1" smtClean="0">
                <a:ea typeface="ＭＳ Ｐゴシック" charset="0"/>
                <a:cs typeface="Symbol" charset="0"/>
              </a:rPr>
              <a:t>L</a:t>
            </a:r>
            <a:r>
              <a:rPr lang="en-US" baseline="-25000" dirty="0" err="1" smtClean="0">
                <a:latin typeface="Arial" charset="0"/>
                <a:ea typeface="Arial" charset="0"/>
                <a:cs typeface="Arial" charset="0"/>
              </a:rPr>
              <a:t>w</a:t>
            </a:r>
            <a:r>
              <a:rPr lang="en-US" dirty="0">
                <a:latin typeface="Arial" charset="0"/>
                <a:ea typeface="Arial" charset="0"/>
                <a:cs typeface="Arial" charset="0"/>
              </a:rPr>
              <a:t>(670) to b</a:t>
            </a:r>
            <a:r>
              <a:rPr lang="en-US" baseline="-25000" dirty="0">
                <a:latin typeface="Arial" charset="0"/>
                <a:ea typeface="Arial" charset="0"/>
                <a:cs typeface="Arial" charset="0"/>
              </a:rPr>
              <a:t>b</a:t>
            </a:r>
            <a:r>
              <a:rPr lang="en-US" dirty="0">
                <a:latin typeface="Arial" charset="0"/>
                <a:ea typeface="Arial" charset="0"/>
                <a:cs typeface="Arial" charset="0"/>
              </a:rPr>
              <a:t>/(</a:t>
            </a:r>
            <a:r>
              <a:rPr lang="en-US" dirty="0" err="1">
                <a:latin typeface="Arial" charset="0"/>
                <a:ea typeface="Arial" charset="0"/>
                <a:cs typeface="Arial" charset="0"/>
              </a:rPr>
              <a:t>a+b</a:t>
            </a:r>
            <a:r>
              <a:rPr lang="en-US" baseline="-25000" dirty="0" err="1">
                <a:latin typeface="Arial" charset="0"/>
                <a:ea typeface="Arial" charset="0"/>
                <a:cs typeface="Arial" charset="0"/>
              </a:rPr>
              <a:t>b</a:t>
            </a:r>
            <a:r>
              <a:rPr lang="en-US" dirty="0">
                <a:latin typeface="Arial" charset="0"/>
                <a:ea typeface="Arial" charset="0"/>
                <a:cs typeface="Arial" charset="0"/>
              </a:rPr>
              <a:t>) </a:t>
            </a:r>
          </a:p>
          <a:p>
            <a:pPr lvl="1">
              <a:buFontTx/>
              <a:buNone/>
            </a:pPr>
            <a:r>
              <a:rPr lang="en-US" dirty="0">
                <a:latin typeface="Arial" charset="0"/>
                <a:ea typeface="Arial" charset="0"/>
                <a:cs typeface="Arial" charset="0"/>
              </a:rPr>
              <a:t>	via Morel f/Q and retrieved </a:t>
            </a:r>
            <a:r>
              <a:rPr lang="en-US" dirty="0" err="1">
                <a:latin typeface="Arial" charset="0"/>
                <a:ea typeface="Arial" charset="0"/>
                <a:cs typeface="Arial" charset="0"/>
              </a:rPr>
              <a:t>Chl</a:t>
            </a:r>
            <a:r>
              <a:rPr lang="en-US" i="1" baseline="-25000" dirty="0" err="1">
                <a:latin typeface="Arial" charset="0"/>
                <a:ea typeface="Arial" charset="0"/>
                <a:cs typeface="Arial" charset="0"/>
              </a:rPr>
              <a:t>a</a:t>
            </a:r>
            <a:endParaRPr lang="en-US" i="1" baseline="-25000" dirty="0">
              <a:latin typeface="Arial" charset="0"/>
              <a:ea typeface="Arial" charset="0"/>
              <a:cs typeface="Arial" charset="0"/>
            </a:endParaRPr>
          </a:p>
          <a:p>
            <a:pPr lvl="1">
              <a:buFontTx/>
              <a:buNone/>
            </a:pPr>
            <a:endParaRPr lang="en-US" dirty="0">
              <a:latin typeface="Arial" charset="0"/>
              <a:ea typeface="Arial" charset="0"/>
              <a:cs typeface="Arial" charset="0"/>
            </a:endParaRPr>
          </a:p>
          <a:p>
            <a:pPr lvl="1">
              <a:buFontTx/>
              <a:buNone/>
            </a:pPr>
            <a:r>
              <a:rPr lang="en-US" dirty="0">
                <a:latin typeface="Arial" charset="0"/>
                <a:ea typeface="Arial" charset="0"/>
                <a:cs typeface="Arial" charset="0"/>
              </a:rPr>
              <a:t>2) estimate a(670) = a</a:t>
            </a:r>
            <a:r>
              <a:rPr lang="en-US" baseline="-25000" dirty="0">
                <a:latin typeface="Arial" charset="0"/>
                <a:ea typeface="Arial" charset="0"/>
                <a:cs typeface="Arial" charset="0"/>
              </a:rPr>
              <a:t>w</a:t>
            </a:r>
            <a:r>
              <a:rPr lang="en-US" dirty="0">
                <a:latin typeface="Arial" charset="0"/>
                <a:ea typeface="Arial" charset="0"/>
                <a:cs typeface="Arial" charset="0"/>
              </a:rPr>
              <a:t>(670) + </a:t>
            </a:r>
            <a:r>
              <a:rPr lang="en-US" dirty="0" err="1">
                <a:latin typeface="Arial" charset="0"/>
                <a:ea typeface="Arial" charset="0"/>
                <a:cs typeface="Arial" charset="0"/>
              </a:rPr>
              <a:t>a</a:t>
            </a:r>
            <a:r>
              <a:rPr lang="en-US" baseline="-25000" dirty="0" err="1">
                <a:latin typeface="Arial" charset="0"/>
                <a:ea typeface="Arial" charset="0"/>
                <a:cs typeface="Arial" charset="0"/>
              </a:rPr>
              <a:t>pg</a:t>
            </a:r>
            <a:r>
              <a:rPr lang="en-US" dirty="0">
                <a:latin typeface="Arial" charset="0"/>
                <a:ea typeface="Arial" charset="0"/>
                <a:cs typeface="Arial" charset="0"/>
              </a:rPr>
              <a:t>(670) </a:t>
            </a:r>
          </a:p>
          <a:p>
            <a:pPr lvl="1">
              <a:buFontTx/>
              <a:buNone/>
            </a:pPr>
            <a:r>
              <a:rPr lang="en-US" dirty="0">
                <a:latin typeface="Arial" charset="0"/>
                <a:ea typeface="Arial" charset="0"/>
                <a:cs typeface="Arial" charset="0"/>
              </a:rPr>
              <a:t>	via NOMAD empirical relationship</a:t>
            </a:r>
          </a:p>
          <a:p>
            <a:pPr lvl="1">
              <a:buFontTx/>
              <a:buNone/>
            </a:pPr>
            <a:endParaRPr lang="en-US" dirty="0">
              <a:latin typeface="Arial" charset="0"/>
              <a:ea typeface="Arial" charset="0"/>
              <a:cs typeface="Arial" charset="0"/>
            </a:endParaRPr>
          </a:p>
          <a:p>
            <a:pPr lvl="1">
              <a:buFontTx/>
              <a:buNone/>
            </a:pPr>
            <a:endParaRPr lang="en-US" dirty="0">
              <a:latin typeface="Arial" charset="0"/>
              <a:ea typeface="Arial" charset="0"/>
              <a:cs typeface="Arial" charset="0"/>
            </a:endParaRPr>
          </a:p>
          <a:p>
            <a:pPr lvl="1">
              <a:buFontTx/>
              <a:buNone/>
            </a:pPr>
            <a:r>
              <a:rPr lang="en-US" dirty="0">
                <a:latin typeface="Arial" charset="0"/>
                <a:ea typeface="Arial" charset="0"/>
                <a:cs typeface="Arial" charset="0"/>
              </a:rPr>
              <a:t>3) estimate </a:t>
            </a:r>
            <a:r>
              <a:rPr lang="en-US" dirty="0" err="1">
                <a:latin typeface="Arial" charset="0"/>
                <a:ea typeface="Arial" charset="0"/>
                <a:cs typeface="Arial" charset="0"/>
              </a:rPr>
              <a:t>b</a:t>
            </a:r>
            <a:r>
              <a:rPr lang="en-US" baseline="-25000" dirty="0" err="1">
                <a:latin typeface="Arial" charset="0"/>
                <a:ea typeface="Arial" charset="0"/>
                <a:cs typeface="Arial" charset="0"/>
              </a:rPr>
              <a:t>bp</a:t>
            </a:r>
            <a:r>
              <a:rPr lang="en-US" dirty="0">
                <a:latin typeface="Arial" charset="0"/>
                <a:ea typeface="Arial" charset="0"/>
                <a:cs typeface="Arial" charset="0"/>
              </a:rPr>
              <a:t>(NIR) = </a:t>
            </a:r>
            <a:r>
              <a:rPr lang="en-US" dirty="0" err="1">
                <a:latin typeface="Arial" charset="0"/>
                <a:ea typeface="Arial" charset="0"/>
                <a:cs typeface="Arial" charset="0"/>
              </a:rPr>
              <a:t>b</a:t>
            </a:r>
            <a:r>
              <a:rPr lang="en-US" baseline="-25000" dirty="0" err="1">
                <a:latin typeface="Arial" charset="0"/>
                <a:ea typeface="Arial" charset="0"/>
                <a:cs typeface="Arial" charset="0"/>
              </a:rPr>
              <a:t>bp</a:t>
            </a:r>
            <a:r>
              <a:rPr lang="en-US" dirty="0">
                <a:latin typeface="Arial" charset="0"/>
                <a:ea typeface="Arial" charset="0"/>
                <a:cs typeface="Arial" charset="0"/>
              </a:rPr>
              <a:t>(670) (</a:t>
            </a:r>
            <a:r>
              <a:rPr lang="en-US" dirty="0">
                <a:latin typeface="Symbol" charset="0"/>
                <a:ea typeface="ＭＳ Ｐゴシック" charset="0"/>
                <a:cs typeface="Symbol" charset="0"/>
              </a:rPr>
              <a:t>l</a:t>
            </a:r>
            <a:r>
              <a:rPr lang="en-US" dirty="0">
                <a:latin typeface="Arial" charset="0"/>
                <a:ea typeface="Arial" charset="0"/>
                <a:cs typeface="Arial" charset="0"/>
              </a:rPr>
              <a:t>/670)</a:t>
            </a:r>
            <a:r>
              <a:rPr lang="en-US" baseline="30000" dirty="0">
                <a:latin typeface="Symbol" charset="0"/>
                <a:ea typeface="ＭＳ Ｐゴシック" charset="0"/>
                <a:cs typeface="Symbol" charset="0"/>
              </a:rPr>
              <a:t>h</a:t>
            </a:r>
          </a:p>
          <a:p>
            <a:pPr lvl="1">
              <a:buFontTx/>
              <a:buNone/>
            </a:pPr>
            <a:r>
              <a:rPr lang="en-US" dirty="0">
                <a:latin typeface="Arial" charset="0"/>
                <a:ea typeface="Arial" charset="0"/>
                <a:cs typeface="Arial" charset="0"/>
              </a:rPr>
              <a:t>	via Lee </a:t>
            </a:r>
            <a:r>
              <a:rPr lang="en-US" dirty="0" smtClean="0">
                <a:latin typeface="Arial" charset="0"/>
                <a:ea typeface="Arial" charset="0"/>
                <a:cs typeface="Arial" charset="0"/>
              </a:rPr>
              <a:t>et al. 2002</a:t>
            </a:r>
            <a:endParaRPr lang="en-US" dirty="0">
              <a:latin typeface="Arial" charset="0"/>
              <a:ea typeface="Arial" charset="0"/>
              <a:cs typeface="Arial" charset="0"/>
            </a:endParaRPr>
          </a:p>
          <a:p>
            <a:pPr lvl="1">
              <a:buFontTx/>
              <a:buNone/>
            </a:pPr>
            <a:endParaRPr lang="en-US" dirty="0">
              <a:latin typeface="Arial" charset="0"/>
              <a:ea typeface="Arial" charset="0"/>
              <a:cs typeface="Arial" charset="0"/>
            </a:endParaRPr>
          </a:p>
          <a:p>
            <a:pPr lvl="1">
              <a:buFontTx/>
              <a:buNone/>
            </a:pPr>
            <a:r>
              <a:rPr lang="en-US" dirty="0">
                <a:latin typeface="Arial" charset="0"/>
                <a:ea typeface="Arial" charset="0"/>
                <a:cs typeface="Arial" charset="0"/>
              </a:rPr>
              <a:t>4) assume a(NIR) = a</a:t>
            </a:r>
            <a:r>
              <a:rPr lang="en-US" baseline="-25000" dirty="0">
                <a:latin typeface="Arial" charset="0"/>
                <a:ea typeface="Arial" charset="0"/>
                <a:cs typeface="Arial" charset="0"/>
              </a:rPr>
              <a:t>w</a:t>
            </a:r>
            <a:r>
              <a:rPr lang="en-US" dirty="0">
                <a:latin typeface="Arial" charset="0"/>
                <a:ea typeface="Arial" charset="0"/>
                <a:cs typeface="Arial" charset="0"/>
              </a:rPr>
              <a:t>(NIR</a:t>
            </a:r>
            <a:r>
              <a:rPr lang="en-US" dirty="0" smtClean="0">
                <a:latin typeface="Arial" charset="0"/>
                <a:ea typeface="Arial" charset="0"/>
                <a:cs typeface="Arial" charset="0"/>
              </a:rPr>
              <a:t>)</a:t>
            </a:r>
            <a:endParaRPr lang="en-US" dirty="0">
              <a:latin typeface="Arial" charset="0"/>
              <a:ea typeface="Arial" charset="0"/>
              <a:cs typeface="Arial" charset="0"/>
            </a:endParaRPr>
          </a:p>
          <a:p>
            <a:pPr lvl="1">
              <a:buFontTx/>
              <a:buNone/>
            </a:pPr>
            <a:r>
              <a:rPr lang="en-US" dirty="0">
                <a:latin typeface="Arial" charset="0"/>
                <a:ea typeface="Arial" charset="0"/>
                <a:cs typeface="Arial" charset="0"/>
              </a:rPr>
              <a:t>5) estimate </a:t>
            </a:r>
            <a:r>
              <a:rPr lang="en-US" dirty="0" err="1" smtClean="0">
                <a:ea typeface="ＭＳ Ｐゴシック" charset="0"/>
                <a:cs typeface="Symbol" charset="0"/>
              </a:rPr>
              <a:t>L</a:t>
            </a:r>
            <a:r>
              <a:rPr lang="en-US" baseline="-25000" dirty="0" err="1" smtClean="0">
                <a:latin typeface="Arial" charset="0"/>
                <a:ea typeface="Arial" charset="0"/>
                <a:cs typeface="Arial" charset="0"/>
              </a:rPr>
              <a:t>w</a:t>
            </a:r>
            <a:r>
              <a:rPr lang="en-US" dirty="0">
                <a:latin typeface="Arial" charset="0"/>
                <a:ea typeface="Arial" charset="0"/>
                <a:cs typeface="Arial" charset="0"/>
              </a:rPr>
              <a:t>(NIR) from b</a:t>
            </a:r>
            <a:r>
              <a:rPr lang="en-US" baseline="-25000" dirty="0">
                <a:latin typeface="Arial" charset="0"/>
                <a:ea typeface="Arial" charset="0"/>
                <a:cs typeface="Arial" charset="0"/>
              </a:rPr>
              <a:t>b</a:t>
            </a:r>
            <a:r>
              <a:rPr lang="en-US" dirty="0">
                <a:latin typeface="Arial" charset="0"/>
                <a:ea typeface="Arial" charset="0"/>
                <a:cs typeface="Arial" charset="0"/>
              </a:rPr>
              <a:t>/(</a:t>
            </a:r>
            <a:r>
              <a:rPr lang="en-US" dirty="0" err="1">
                <a:latin typeface="Arial" charset="0"/>
                <a:ea typeface="Arial" charset="0"/>
                <a:cs typeface="Arial" charset="0"/>
              </a:rPr>
              <a:t>a+b</a:t>
            </a:r>
            <a:r>
              <a:rPr lang="en-US" baseline="-25000" dirty="0" err="1">
                <a:latin typeface="Arial" charset="0"/>
                <a:ea typeface="Arial" charset="0"/>
                <a:cs typeface="Arial" charset="0"/>
              </a:rPr>
              <a:t>b</a:t>
            </a:r>
            <a:r>
              <a:rPr lang="en-US" dirty="0">
                <a:latin typeface="Arial" charset="0"/>
                <a:ea typeface="Arial" charset="0"/>
                <a:cs typeface="Arial" charset="0"/>
              </a:rPr>
              <a:t>) </a:t>
            </a:r>
          </a:p>
          <a:p>
            <a:pPr lvl="1">
              <a:buFontTx/>
              <a:buNone/>
            </a:pPr>
            <a:r>
              <a:rPr lang="en-US" dirty="0">
                <a:latin typeface="Arial" charset="0"/>
                <a:ea typeface="Arial" charset="0"/>
                <a:cs typeface="Arial" charset="0"/>
              </a:rPr>
              <a:t>	via Morel f/Q and retrieved </a:t>
            </a:r>
            <a:r>
              <a:rPr lang="en-US" dirty="0" err="1">
                <a:latin typeface="Arial" charset="0"/>
                <a:ea typeface="Arial" charset="0"/>
                <a:cs typeface="Arial" charset="0"/>
              </a:rPr>
              <a:t>Chl</a:t>
            </a:r>
            <a:r>
              <a:rPr lang="en-US" i="1" baseline="-25000" dirty="0" err="1">
                <a:latin typeface="Arial" charset="0"/>
                <a:ea typeface="Arial" charset="0"/>
                <a:cs typeface="Arial" charset="0"/>
              </a:rPr>
              <a:t>a</a:t>
            </a:r>
            <a:endParaRPr lang="en-US" dirty="0">
              <a:latin typeface="Arial" charset="0"/>
              <a:ea typeface="Arial" charset="0"/>
              <a:cs typeface="Arial" charset="0"/>
            </a:endParaRPr>
          </a:p>
          <a:p>
            <a:pPr lvl="1">
              <a:buFontTx/>
              <a:buNone/>
            </a:pPr>
            <a:endParaRPr lang="en-US" dirty="0">
              <a:latin typeface="Arial" charset="0"/>
              <a:ea typeface="Arial" charset="0"/>
              <a:cs typeface="Arial" charset="0"/>
            </a:endParaRPr>
          </a:p>
          <a:p>
            <a:pPr lvl="1"/>
            <a:endParaRPr lang="en-US" dirty="0">
              <a:latin typeface="Arial" charset="0"/>
              <a:ea typeface="Arial" charset="0"/>
              <a:cs typeface="Arial" charset="0"/>
            </a:endParaRPr>
          </a:p>
          <a:p>
            <a:pPr lvl="1"/>
            <a:endParaRPr lang="en-US" dirty="0">
              <a:latin typeface="Arial" charset="0"/>
              <a:ea typeface="Arial" charset="0"/>
              <a:cs typeface="Arial" charset="0"/>
            </a:endParaRPr>
          </a:p>
          <a:p>
            <a:pPr lvl="1"/>
            <a:endParaRPr lang="en-US" dirty="0">
              <a:latin typeface="Arial" charset="0"/>
              <a:ea typeface="Arial" charset="0"/>
              <a:cs typeface="Arial" charset="0"/>
            </a:endParaRPr>
          </a:p>
        </p:txBody>
      </p:sp>
      <p:sp>
        <p:nvSpPr>
          <p:cNvPr id="13" name="Process 12"/>
          <p:cNvSpPr/>
          <p:nvPr/>
        </p:nvSpPr>
        <p:spPr>
          <a:xfrm>
            <a:off x="990600" y="239713"/>
            <a:ext cx="1905000" cy="685800"/>
          </a:xfrm>
          <a:prstGeom prst="flowChartProcess">
            <a:avLst/>
          </a:prstGeom>
          <a:solidFill>
            <a:srgbClr val="FBFFCB"/>
          </a:solidFill>
          <a:ln w="25400">
            <a:solidFill>
              <a:srgbClr val="052D0B"/>
            </a:solidFill>
          </a:ln>
        </p:spPr>
        <p:style>
          <a:lnRef idx="1">
            <a:schemeClr val="accent1"/>
          </a:lnRef>
          <a:fillRef idx="3">
            <a:schemeClr val="accent1"/>
          </a:fillRef>
          <a:effectRef idx="2">
            <a:schemeClr val="accent1"/>
          </a:effectRef>
          <a:fontRef idx="minor">
            <a:schemeClr val="lt1"/>
          </a:fontRef>
        </p:style>
        <p:txBody>
          <a:bodyPr/>
          <a:lstStyle/>
          <a:p>
            <a:pPr algn="ctr"/>
            <a:r>
              <a:rPr lang="en-US" sz="1800" dirty="0">
                <a:solidFill>
                  <a:srgbClr val="052D0B"/>
                </a:solidFill>
                <a:latin typeface="Arial" charset="0"/>
                <a:ea typeface="ＭＳ Ｐゴシック" charset="0"/>
                <a:cs typeface="Arial" charset="0"/>
              </a:rPr>
              <a:t>guess </a:t>
            </a:r>
          </a:p>
          <a:p>
            <a:pPr algn="ctr">
              <a:spcAft>
                <a:spcPts val="3600"/>
              </a:spcAft>
            </a:pPr>
            <a:r>
              <a:rPr lang="en-US" dirty="0" err="1" smtClean="0">
                <a:solidFill>
                  <a:srgbClr val="052D0B"/>
                </a:solidFill>
                <a:ea typeface="ＭＳ Ｐゴシック" charset="0"/>
                <a:cs typeface="Symbol" charset="0"/>
              </a:rPr>
              <a:t>L</a:t>
            </a:r>
            <a:r>
              <a:rPr lang="en-US" baseline="-25000" dirty="0" err="1" smtClean="0">
                <a:solidFill>
                  <a:srgbClr val="052D0B"/>
                </a:solidFill>
                <a:latin typeface="Arial" charset="0"/>
                <a:ea typeface="ＭＳ Ｐゴシック" charset="0"/>
                <a:cs typeface="Arial" charset="0"/>
              </a:rPr>
              <a:t>w</a:t>
            </a:r>
            <a:r>
              <a:rPr lang="en-US" dirty="0">
                <a:solidFill>
                  <a:srgbClr val="052D0B"/>
                </a:solidFill>
                <a:latin typeface="Arial" charset="0"/>
                <a:ea typeface="ＭＳ Ｐゴシック" charset="0"/>
                <a:cs typeface="Arial" charset="0"/>
              </a:rPr>
              <a:t>(670) = 0</a:t>
            </a:r>
            <a:endParaRPr lang="en-US" dirty="0">
              <a:solidFill>
                <a:srgbClr val="FFFFFF"/>
              </a:solidFill>
              <a:latin typeface="Arial" charset="0"/>
              <a:ea typeface="ＭＳ Ｐゴシック" charset="0"/>
              <a:cs typeface="Arial" charset="0"/>
            </a:endParaRPr>
          </a:p>
        </p:txBody>
      </p:sp>
      <p:sp>
        <p:nvSpPr>
          <p:cNvPr id="17" name="Process 16"/>
          <p:cNvSpPr/>
          <p:nvPr/>
        </p:nvSpPr>
        <p:spPr>
          <a:xfrm>
            <a:off x="609600" y="1230313"/>
            <a:ext cx="2667000" cy="762000"/>
          </a:xfrm>
          <a:prstGeom prst="flowChartProcess">
            <a:avLst/>
          </a:prstGeom>
          <a:solidFill>
            <a:srgbClr val="FBFFCB"/>
          </a:solidFill>
          <a:ln w="25400">
            <a:solidFill>
              <a:srgbClr val="052D0B"/>
            </a:solidFill>
          </a:ln>
        </p:spPr>
        <p:style>
          <a:lnRef idx="1">
            <a:schemeClr val="accent1"/>
          </a:lnRef>
          <a:fillRef idx="3">
            <a:schemeClr val="accent1"/>
          </a:fillRef>
          <a:effectRef idx="2">
            <a:schemeClr val="accent1"/>
          </a:effectRef>
          <a:fontRef idx="minor">
            <a:schemeClr val="lt1"/>
          </a:fontRef>
        </p:style>
        <p:txBody>
          <a:bodyPr/>
          <a:lstStyle/>
          <a:p>
            <a:pPr algn="ctr"/>
            <a:r>
              <a:rPr lang="en-US" sz="1800" dirty="0">
                <a:solidFill>
                  <a:srgbClr val="052D0B"/>
                </a:solidFill>
                <a:latin typeface="Arial" charset="0"/>
                <a:ea typeface="ＭＳ Ｐゴシック" charset="0"/>
                <a:cs typeface="Arial" charset="0"/>
              </a:rPr>
              <a:t>model</a:t>
            </a:r>
          </a:p>
          <a:p>
            <a:pPr algn="ctr">
              <a:spcAft>
                <a:spcPts val="3600"/>
              </a:spcAft>
            </a:pPr>
            <a:r>
              <a:rPr lang="en-US" dirty="0" err="1" smtClean="0">
                <a:solidFill>
                  <a:srgbClr val="052D0B"/>
                </a:solidFill>
                <a:ea typeface="ＭＳ Ｐゴシック" charset="0"/>
                <a:cs typeface="Times New Roman"/>
              </a:rPr>
              <a:t>L</a:t>
            </a:r>
            <a:r>
              <a:rPr lang="en-US" baseline="-25000" dirty="0" err="1" smtClean="0">
                <a:solidFill>
                  <a:srgbClr val="052D0B"/>
                </a:solidFill>
                <a:latin typeface="Arial" charset="0"/>
                <a:ea typeface="ＭＳ Ｐゴシック" charset="0"/>
                <a:cs typeface="Arial" charset="0"/>
              </a:rPr>
              <a:t>w</a:t>
            </a:r>
            <a:r>
              <a:rPr lang="en-US" dirty="0">
                <a:solidFill>
                  <a:srgbClr val="052D0B"/>
                </a:solidFill>
                <a:latin typeface="Arial" charset="0"/>
                <a:ea typeface="ＭＳ Ｐゴシック" charset="0"/>
                <a:cs typeface="Arial" charset="0"/>
              </a:rPr>
              <a:t>(NIR) = </a:t>
            </a:r>
            <a:r>
              <a:rPr lang="en-US" i="1" dirty="0" err="1">
                <a:solidFill>
                  <a:srgbClr val="052D0B"/>
                </a:solidFill>
                <a:latin typeface="Arial" charset="0"/>
                <a:ea typeface="ＭＳ Ｐゴシック" charset="0"/>
                <a:cs typeface="Arial" charset="0"/>
              </a:rPr>
              <a:t>func</a:t>
            </a:r>
            <a:r>
              <a:rPr lang="en-US" dirty="0">
                <a:solidFill>
                  <a:srgbClr val="052D0B"/>
                </a:solidFill>
                <a:latin typeface="Arial" charset="0"/>
                <a:ea typeface="ＭＳ Ｐゴシック" charset="0"/>
                <a:cs typeface="Arial" charset="0"/>
              </a:rPr>
              <a:t> </a:t>
            </a:r>
            <a:r>
              <a:rPr lang="en-US" dirty="0" err="1" smtClean="0">
                <a:solidFill>
                  <a:srgbClr val="052D0B"/>
                </a:solidFill>
                <a:ea typeface="ＭＳ Ｐゴシック" charset="0"/>
                <a:cs typeface="Symbol" charset="0"/>
              </a:rPr>
              <a:t>L</a:t>
            </a:r>
            <a:r>
              <a:rPr lang="en-US" baseline="-25000" dirty="0" err="1" smtClean="0">
                <a:solidFill>
                  <a:srgbClr val="052D0B"/>
                </a:solidFill>
                <a:latin typeface="Arial" charset="0"/>
                <a:ea typeface="ＭＳ Ｐゴシック" charset="0"/>
                <a:cs typeface="Arial" charset="0"/>
              </a:rPr>
              <a:t>w</a:t>
            </a:r>
            <a:r>
              <a:rPr lang="en-US" dirty="0">
                <a:solidFill>
                  <a:srgbClr val="052D0B"/>
                </a:solidFill>
                <a:latin typeface="Arial" charset="0"/>
                <a:ea typeface="ＭＳ Ｐゴシック" charset="0"/>
                <a:cs typeface="Arial" charset="0"/>
              </a:rPr>
              <a:t>(670)</a:t>
            </a:r>
          </a:p>
        </p:txBody>
      </p:sp>
      <p:sp>
        <p:nvSpPr>
          <p:cNvPr id="18" name="Process 17"/>
          <p:cNvSpPr/>
          <p:nvPr/>
        </p:nvSpPr>
        <p:spPr>
          <a:xfrm>
            <a:off x="381000" y="2373313"/>
            <a:ext cx="3124200" cy="838200"/>
          </a:xfrm>
          <a:prstGeom prst="flowChartProcess">
            <a:avLst/>
          </a:prstGeom>
          <a:solidFill>
            <a:srgbClr val="FBFFCB"/>
          </a:solidFill>
          <a:ln w="25400">
            <a:solidFill>
              <a:srgbClr val="052D0B"/>
            </a:solidFill>
          </a:ln>
        </p:spPr>
        <p:style>
          <a:lnRef idx="1">
            <a:schemeClr val="accent1"/>
          </a:lnRef>
          <a:fillRef idx="3">
            <a:schemeClr val="accent1"/>
          </a:fillRef>
          <a:effectRef idx="2">
            <a:schemeClr val="accent1"/>
          </a:effectRef>
          <a:fontRef idx="minor">
            <a:schemeClr val="lt1"/>
          </a:fontRef>
        </p:style>
        <p:txBody>
          <a:bodyPr/>
          <a:lstStyle/>
          <a:p>
            <a:pPr algn="ctr"/>
            <a:r>
              <a:rPr lang="en-US" sz="1800" dirty="0">
                <a:solidFill>
                  <a:srgbClr val="052D0B"/>
                </a:solidFill>
                <a:latin typeface="Arial" charset="0"/>
                <a:ea typeface="ＭＳ Ｐゴシック" charset="0"/>
                <a:cs typeface="Arial" charset="0"/>
              </a:rPr>
              <a:t>correct</a:t>
            </a:r>
          </a:p>
          <a:p>
            <a:pPr algn="ctr">
              <a:spcAft>
                <a:spcPts val="3600"/>
              </a:spcAft>
            </a:pPr>
            <a:r>
              <a:rPr lang="en-US" dirty="0" err="1" smtClean="0">
                <a:solidFill>
                  <a:srgbClr val="052D0B"/>
                </a:solidFill>
                <a:ea typeface="ＭＳ Ｐゴシック" charset="0"/>
                <a:cs typeface="Symbol" charset="0"/>
              </a:rPr>
              <a:t>L</a:t>
            </a:r>
            <a:r>
              <a:rPr lang="en-US" dirty="0" err="1" smtClean="0">
                <a:solidFill>
                  <a:srgbClr val="052D0B"/>
                </a:solidFill>
                <a:latin typeface="Arial" charset="0"/>
                <a:ea typeface="ＭＳ Ｐゴシック" charset="0"/>
                <a:cs typeface="Symbol" charset="0"/>
              </a:rPr>
              <a:t>'</a:t>
            </a:r>
            <a:r>
              <a:rPr lang="en-US" baseline="-25000" dirty="0" err="1" smtClean="0">
                <a:solidFill>
                  <a:srgbClr val="052D0B"/>
                </a:solidFill>
                <a:latin typeface="Arial" charset="0"/>
                <a:ea typeface="ＭＳ Ｐゴシック" charset="0"/>
                <a:cs typeface="Arial" charset="0"/>
              </a:rPr>
              <a:t>a</a:t>
            </a:r>
            <a:r>
              <a:rPr lang="en-US" dirty="0">
                <a:solidFill>
                  <a:srgbClr val="052D0B"/>
                </a:solidFill>
                <a:latin typeface="Arial" charset="0"/>
                <a:ea typeface="ＭＳ Ｐゴシック" charset="0"/>
                <a:cs typeface="Arial" charset="0"/>
              </a:rPr>
              <a:t>(NIR) = </a:t>
            </a:r>
            <a:r>
              <a:rPr lang="en-US" dirty="0" smtClean="0">
                <a:solidFill>
                  <a:srgbClr val="052D0B"/>
                </a:solidFill>
                <a:ea typeface="ＭＳ Ｐゴシック" charset="0"/>
                <a:cs typeface="Symbol" charset="0"/>
              </a:rPr>
              <a:t>L</a:t>
            </a:r>
            <a:r>
              <a:rPr lang="en-US" baseline="-25000" dirty="0" smtClean="0">
                <a:solidFill>
                  <a:srgbClr val="052D0B"/>
                </a:solidFill>
                <a:latin typeface="Arial" charset="0"/>
                <a:ea typeface="ＭＳ Ｐゴシック" charset="0"/>
                <a:cs typeface="Arial" charset="0"/>
              </a:rPr>
              <a:t>a</a:t>
            </a:r>
            <a:r>
              <a:rPr lang="en-US" dirty="0">
                <a:solidFill>
                  <a:srgbClr val="052D0B"/>
                </a:solidFill>
                <a:latin typeface="Arial" charset="0"/>
                <a:ea typeface="ＭＳ Ｐゴシック" charset="0"/>
                <a:cs typeface="Arial" charset="0"/>
              </a:rPr>
              <a:t>(NIR) – t</a:t>
            </a:r>
            <a:r>
              <a:rPr lang="en-US" sz="600" dirty="0">
                <a:solidFill>
                  <a:srgbClr val="052D0B"/>
                </a:solidFill>
                <a:latin typeface="Arial" charset="0"/>
                <a:ea typeface="ＭＳ Ｐゴシック" charset="0"/>
                <a:cs typeface="Arial" charset="0"/>
              </a:rPr>
              <a:t> </a:t>
            </a:r>
            <a:r>
              <a:rPr lang="en-US" dirty="0" err="1" smtClean="0">
                <a:solidFill>
                  <a:srgbClr val="052D0B"/>
                </a:solidFill>
                <a:ea typeface="ＭＳ Ｐゴシック" charset="0"/>
                <a:cs typeface="Symbol" charset="0"/>
              </a:rPr>
              <a:t>L</a:t>
            </a:r>
            <a:r>
              <a:rPr lang="en-US" baseline="-25000" dirty="0" err="1" smtClean="0">
                <a:solidFill>
                  <a:srgbClr val="052D0B"/>
                </a:solidFill>
                <a:latin typeface="Arial" charset="0"/>
                <a:ea typeface="ＭＳ Ｐゴシック" charset="0"/>
                <a:cs typeface="Arial" charset="0"/>
              </a:rPr>
              <a:t>w</a:t>
            </a:r>
            <a:r>
              <a:rPr lang="en-US" dirty="0">
                <a:solidFill>
                  <a:srgbClr val="052D0B"/>
                </a:solidFill>
                <a:latin typeface="Arial" charset="0"/>
                <a:ea typeface="ＭＳ Ｐゴシック" charset="0"/>
                <a:cs typeface="Arial" charset="0"/>
              </a:rPr>
              <a:t>(NIR)</a:t>
            </a:r>
          </a:p>
        </p:txBody>
      </p:sp>
      <p:sp>
        <p:nvSpPr>
          <p:cNvPr id="19" name="Process 18"/>
          <p:cNvSpPr/>
          <p:nvPr/>
        </p:nvSpPr>
        <p:spPr>
          <a:xfrm>
            <a:off x="990600" y="3592513"/>
            <a:ext cx="1905000" cy="838200"/>
          </a:xfrm>
          <a:prstGeom prst="flowChartProcess">
            <a:avLst/>
          </a:prstGeom>
          <a:solidFill>
            <a:srgbClr val="FBFFCB"/>
          </a:solidFill>
          <a:ln w="25400">
            <a:solidFill>
              <a:srgbClr val="052D0B"/>
            </a:solidFill>
          </a:ln>
        </p:spPr>
        <p:style>
          <a:lnRef idx="1">
            <a:schemeClr val="accent1"/>
          </a:lnRef>
          <a:fillRef idx="3">
            <a:schemeClr val="accent1"/>
          </a:fillRef>
          <a:effectRef idx="2">
            <a:schemeClr val="accent1"/>
          </a:effectRef>
          <a:fontRef idx="minor">
            <a:schemeClr val="lt1"/>
          </a:fontRef>
        </p:style>
        <p:txBody>
          <a:bodyPr/>
          <a:lstStyle/>
          <a:p>
            <a:pPr algn="ctr"/>
            <a:r>
              <a:rPr lang="en-US" sz="1800" dirty="0">
                <a:solidFill>
                  <a:srgbClr val="052D0B"/>
                </a:solidFill>
                <a:latin typeface="Arial" charset="0"/>
                <a:ea typeface="ＭＳ Ｐゴシック" charset="0"/>
                <a:cs typeface="Arial" charset="0"/>
              </a:rPr>
              <a:t>retrieve </a:t>
            </a:r>
          </a:p>
          <a:p>
            <a:pPr algn="ctr">
              <a:spcAft>
                <a:spcPts val="3600"/>
              </a:spcAft>
            </a:pPr>
            <a:r>
              <a:rPr lang="en-US" dirty="0" err="1" smtClean="0">
                <a:solidFill>
                  <a:srgbClr val="052D0B"/>
                </a:solidFill>
                <a:ea typeface="ＭＳ Ｐゴシック" charset="0"/>
                <a:cs typeface="Symbol" charset="0"/>
              </a:rPr>
              <a:t>L</a:t>
            </a:r>
            <a:r>
              <a:rPr lang="en-US" baseline="30000" dirty="0" err="1" smtClean="0">
                <a:solidFill>
                  <a:srgbClr val="052D0B"/>
                </a:solidFill>
                <a:latin typeface="Arial" charset="0"/>
                <a:ea typeface="ＭＳ Ｐゴシック" charset="0"/>
                <a:cs typeface="Symbol" charset="0"/>
              </a:rPr>
              <a:t>i</a:t>
            </a:r>
            <a:r>
              <a:rPr lang="en-US" baseline="-25000" dirty="0" err="1" smtClean="0">
                <a:solidFill>
                  <a:srgbClr val="052D0B"/>
                </a:solidFill>
                <a:latin typeface="Arial" charset="0"/>
                <a:ea typeface="ＭＳ Ｐゴシック" charset="0"/>
                <a:cs typeface="Arial" charset="0"/>
              </a:rPr>
              <a:t>w</a:t>
            </a:r>
            <a:r>
              <a:rPr lang="en-US" dirty="0">
                <a:solidFill>
                  <a:srgbClr val="052D0B"/>
                </a:solidFill>
                <a:latin typeface="Arial" charset="0"/>
                <a:ea typeface="ＭＳ Ｐゴシック" charset="0"/>
                <a:cs typeface="Arial" charset="0"/>
              </a:rPr>
              <a:t>(670)</a:t>
            </a:r>
            <a:endParaRPr lang="en-US" dirty="0">
              <a:solidFill>
                <a:srgbClr val="FFFFFF"/>
              </a:solidFill>
              <a:latin typeface="Arial" charset="0"/>
              <a:ea typeface="ＭＳ Ｐゴシック" charset="0"/>
              <a:cs typeface="Arial" charset="0"/>
            </a:endParaRPr>
          </a:p>
        </p:txBody>
      </p:sp>
      <p:sp>
        <p:nvSpPr>
          <p:cNvPr id="21" name="Decision 20"/>
          <p:cNvSpPr/>
          <p:nvPr/>
        </p:nvSpPr>
        <p:spPr>
          <a:xfrm>
            <a:off x="501650" y="4735513"/>
            <a:ext cx="2895600" cy="1371600"/>
          </a:xfrm>
          <a:prstGeom prst="flowChartDecision">
            <a:avLst/>
          </a:prstGeom>
          <a:solidFill>
            <a:srgbClr val="FBFFCB"/>
          </a:solidFill>
          <a:ln w="25400">
            <a:solidFill>
              <a:srgbClr val="052D0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4" name="Rectangle 23"/>
          <p:cNvSpPr/>
          <p:nvPr/>
        </p:nvSpPr>
        <p:spPr>
          <a:xfrm>
            <a:off x="882650" y="4941888"/>
            <a:ext cx="2133600" cy="1077912"/>
          </a:xfrm>
          <a:prstGeom prst="rect">
            <a:avLst/>
          </a:prstGeom>
        </p:spPr>
        <p:txBody>
          <a:bodyPr>
            <a:spAutoFit/>
          </a:bodyPr>
          <a:lstStyle/>
          <a:p>
            <a:pPr algn="ctr"/>
            <a:r>
              <a:rPr lang="en-US" sz="1800" dirty="0">
                <a:solidFill>
                  <a:srgbClr val="052D0B"/>
                </a:solidFill>
              </a:rPr>
              <a:t>test</a:t>
            </a:r>
          </a:p>
          <a:p>
            <a:pPr algn="ctr"/>
            <a:r>
              <a:rPr lang="en-US" dirty="0" smtClean="0">
                <a:solidFill>
                  <a:srgbClr val="052D0B"/>
                </a:solidFill>
                <a:cs typeface="Symbol" charset="0"/>
              </a:rPr>
              <a:t>|</a:t>
            </a:r>
            <a:r>
              <a:rPr lang="en-US" dirty="0" smtClean="0">
                <a:solidFill>
                  <a:srgbClr val="052D0B"/>
                </a:solidFill>
                <a:latin typeface="+mn-lt"/>
                <a:cs typeface="Symbol" charset="0"/>
              </a:rPr>
              <a:t>L</a:t>
            </a:r>
            <a:r>
              <a:rPr lang="en-US" baseline="-25000" dirty="0" smtClean="0">
                <a:solidFill>
                  <a:srgbClr val="052D0B"/>
                </a:solidFill>
              </a:rPr>
              <a:t>w</a:t>
            </a:r>
            <a:r>
              <a:rPr lang="en-US" baseline="30000" dirty="0" smtClean="0">
                <a:solidFill>
                  <a:srgbClr val="052D0B"/>
                </a:solidFill>
                <a:latin typeface="Arial (Body)" charset="0"/>
                <a:cs typeface="Arial (Body)" charset="0"/>
              </a:rPr>
              <a:t>i</a:t>
            </a:r>
            <a:r>
              <a:rPr lang="en-US" baseline="30000" dirty="0">
                <a:solidFill>
                  <a:srgbClr val="052D0B"/>
                </a:solidFill>
                <a:latin typeface="Arial (Body)" charset="0"/>
                <a:cs typeface="Arial (Body)" charset="0"/>
              </a:rPr>
              <a:t>+1</a:t>
            </a:r>
            <a:r>
              <a:rPr lang="en-US" baseline="-25000" dirty="0">
                <a:solidFill>
                  <a:srgbClr val="052D0B"/>
                </a:solidFill>
              </a:rPr>
              <a:t> </a:t>
            </a:r>
            <a:r>
              <a:rPr lang="en-US" dirty="0" smtClean="0">
                <a:solidFill>
                  <a:srgbClr val="052D0B"/>
                </a:solidFill>
              </a:rPr>
              <a:t>(670) </a:t>
            </a:r>
            <a:r>
              <a:rPr lang="en-US" dirty="0">
                <a:solidFill>
                  <a:srgbClr val="052D0B"/>
                </a:solidFill>
              </a:rPr>
              <a:t>- </a:t>
            </a:r>
            <a:r>
              <a:rPr lang="en-US" dirty="0" err="1" smtClean="0">
                <a:solidFill>
                  <a:srgbClr val="052D0B"/>
                </a:solidFill>
                <a:latin typeface="+mn-lt"/>
                <a:cs typeface="Symbol" charset="0"/>
              </a:rPr>
              <a:t>L</a:t>
            </a:r>
            <a:r>
              <a:rPr lang="en-US" baseline="30000" dirty="0" err="1" smtClean="0">
                <a:solidFill>
                  <a:srgbClr val="052D0B"/>
                </a:solidFill>
                <a:cs typeface="Symbol" charset="0"/>
              </a:rPr>
              <a:t>i</a:t>
            </a:r>
            <a:r>
              <a:rPr lang="en-US" baseline="-25000" dirty="0" err="1" smtClean="0">
                <a:solidFill>
                  <a:srgbClr val="052D0B"/>
                </a:solidFill>
              </a:rPr>
              <a:t>w</a:t>
            </a:r>
            <a:r>
              <a:rPr lang="en-US" dirty="0" smtClean="0">
                <a:solidFill>
                  <a:srgbClr val="052D0B"/>
                </a:solidFill>
              </a:rPr>
              <a:t>(670)</a:t>
            </a:r>
            <a:r>
              <a:rPr lang="en-US" dirty="0">
                <a:solidFill>
                  <a:srgbClr val="052D0B"/>
                </a:solidFill>
              </a:rPr>
              <a:t>|</a:t>
            </a:r>
          </a:p>
          <a:p>
            <a:pPr algn="ctr"/>
            <a:r>
              <a:rPr lang="en-US" dirty="0">
                <a:solidFill>
                  <a:srgbClr val="052D0B"/>
                </a:solidFill>
              </a:rPr>
              <a:t>&lt; 2% </a:t>
            </a:r>
            <a:endParaRPr lang="en-US" dirty="0"/>
          </a:p>
          <a:p>
            <a:pPr algn="ctr"/>
            <a:endParaRPr lang="en-US" sz="1400" dirty="0"/>
          </a:p>
        </p:txBody>
      </p:sp>
      <p:cxnSp>
        <p:nvCxnSpPr>
          <p:cNvPr id="26" name="Straight Arrow Connector 25"/>
          <p:cNvCxnSpPr>
            <a:stCxn id="21" idx="3"/>
          </p:cNvCxnSpPr>
          <p:nvPr/>
        </p:nvCxnSpPr>
        <p:spPr>
          <a:xfrm>
            <a:off x="3397250" y="5421313"/>
            <a:ext cx="412750" cy="1587"/>
          </a:xfrm>
          <a:prstGeom prst="straightConnector1">
            <a:avLst/>
          </a:prstGeom>
          <a:ln>
            <a:solidFill>
              <a:srgbClr val="052D0B"/>
            </a:solidFill>
            <a:tailEnd type="none" w="lg"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1903413" y="3503613"/>
            <a:ext cx="3811587" cy="1587"/>
          </a:xfrm>
          <a:prstGeom prst="line">
            <a:avLst/>
          </a:prstGeom>
          <a:ln>
            <a:solidFill>
              <a:srgbClr val="052D0B"/>
            </a:solidFill>
            <a:tailEnd type="none" w="lg"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3"/>
          </p:cNvCxnSpPr>
          <p:nvPr/>
        </p:nvCxnSpPr>
        <p:spPr>
          <a:xfrm rot="10800000">
            <a:off x="3276600" y="1611313"/>
            <a:ext cx="533400" cy="1587"/>
          </a:xfrm>
          <a:prstGeom prst="line">
            <a:avLst/>
          </a:prstGeom>
          <a:ln>
            <a:solidFill>
              <a:srgbClr val="052D0B"/>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3" idx="2"/>
            <a:endCxn id="17" idx="0"/>
          </p:cNvCxnSpPr>
          <p:nvPr/>
        </p:nvCxnSpPr>
        <p:spPr>
          <a:xfrm rot="5400000">
            <a:off x="1789907" y="1078706"/>
            <a:ext cx="304800" cy="1587"/>
          </a:xfrm>
          <a:prstGeom prst="straightConnector1">
            <a:avLst/>
          </a:prstGeom>
          <a:ln>
            <a:solidFill>
              <a:srgbClr val="052D0B"/>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9" idx="2"/>
            <a:endCxn id="21" idx="0"/>
          </p:cNvCxnSpPr>
          <p:nvPr/>
        </p:nvCxnSpPr>
        <p:spPr>
          <a:xfrm rot="16200000" flipH="1">
            <a:off x="1793875" y="4579938"/>
            <a:ext cx="304800" cy="6350"/>
          </a:xfrm>
          <a:prstGeom prst="straightConnector1">
            <a:avLst/>
          </a:prstGeom>
          <a:ln>
            <a:solidFill>
              <a:srgbClr val="052D0B"/>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8" idx="2"/>
            <a:endCxn id="19" idx="0"/>
          </p:cNvCxnSpPr>
          <p:nvPr/>
        </p:nvCxnSpPr>
        <p:spPr>
          <a:xfrm rot="5400000">
            <a:off x="1751807" y="3402806"/>
            <a:ext cx="381000" cy="1587"/>
          </a:xfrm>
          <a:prstGeom prst="straightConnector1">
            <a:avLst/>
          </a:prstGeom>
          <a:ln>
            <a:solidFill>
              <a:srgbClr val="052D0B"/>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7" idx="2"/>
            <a:endCxn id="18" idx="0"/>
          </p:cNvCxnSpPr>
          <p:nvPr/>
        </p:nvCxnSpPr>
        <p:spPr>
          <a:xfrm rot="5400000">
            <a:off x="1751807" y="2183606"/>
            <a:ext cx="381000" cy="1587"/>
          </a:xfrm>
          <a:prstGeom prst="straightConnector1">
            <a:avLst/>
          </a:prstGeom>
          <a:ln>
            <a:solidFill>
              <a:srgbClr val="052D0B"/>
            </a:solidFill>
            <a:tailEnd type="arrow"/>
          </a:ln>
        </p:spPr>
        <p:style>
          <a:lnRef idx="2">
            <a:schemeClr val="accent1"/>
          </a:lnRef>
          <a:fillRef idx="0">
            <a:schemeClr val="accent1"/>
          </a:fillRef>
          <a:effectRef idx="1">
            <a:schemeClr val="accent1"/>
          </a:effectRef>
          <a:fontRef idx="minor">
            <a:schemeClr val="tx1"/>
          </a:fontRef>
        </p:style>
      </p:cxnSp>
      <p:sp>
        <p:nvSpPr>
          <p:cNvPr id="32787" name="TextBox 64"/>
          <p:cNvSpPr txBox="1">
            <a:spLocks noChangeArrowheads="1"/>
          </p:cNvSpPr>
          <p:nvPr/>
        </p:nvSpPr>
        <p:spPr bwMode="auto">
          <a:xfrm>
            <a:off x="3352800" y="50403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Arial" charset="0"/>
              </a:defRPr>
            </a:lvl1pPr>
            <a:lvl2pPr marL="37931725" indent="-37474525" eaLnBrk="0" hangingPunct="0">
              <a:defRPr sz="1600">
                <a:solidFill>
                  <a:schemeClr val="tx1"/>
                </a:solidFill>
                <a:latin typeface="Arial" charset="0"/>
                <a:ea typeface="Arial" charset="0"/>
                <a:cs typeface="Arial" charset="0"/>
              </a:defRPr>
            </a:lvl2pPr>
            <a:lvl3pPr eaLnBrk="0" hangingPunct="0">
              <a:defRPr sz="1600">
                <a:solidFill>
                  <a:schemeClr val="tx1"/>
                </a:solidFill>
                <a:latin typeface="Arial" charset="0"/>
                <a:ea typeface="Arial" charset="0"/>
                <a:cs typeface="Arial" charset="0"/>
              </a:defRPr>
            </a:lvl3pPr>
            <a:lvl4pPr eaLnBrk="0" hangingPunct="0">
              <a:defRPr sz="1600">
                <a:solidFill>
                  <a:schemeClr val="tx1"/>
                </a:solidFill>
                <a:latin typeface="Arial" charset="0"/>
                <a:ea typeface="Arial" charset="0"/>
                <a:cs typeface="Arial" charset="0"/>
              </a:defRPr>
            </a:lvl4pPr>
            <a:lvl5pPr eaLnBrk="0" hangingPunct="0">
              <a:defRPr sz="1600">
                <a:solidFill>
                  <a:schemeClr val="tx1"/>
                </a:solidFill>
                <a:latin typeface="Arial" charset="0"/>
                <a:ea typeface="Arial" charset="0"/>
                <a:cs typeface="Arial" charset="0"/>
              </a:defRPr>
            </a:lvl5pPr>
            <a:lvl6pPr marL="457200" eaLnBrk="0" fontAlgn="base" hangingPunct="0">
              <a:spcBef>
                <a:spcPct val="0"/>
              </a:spcBef>
              <a:spcAft>
                <a:spcPct val="0"/>
              </a:spcAft>
              <a:defRPr sz="1600">
                <a:solidFill>
                  <a:schemeClr val="tx1"/>
                </a:solidFill>
                <a:latin typeface="Arial" charset="0"/>
                <a:ea typeface="Arial" charset="0"/>
                <a:cs typeface="Arial" charset="0"/>
              </a:defRPr>
            </a:lvl6pPr>
            <a:lvl7pPr marL="914400" eaLnBrk="0" fontAlgn="base" hangingPunct="0">
              <a:spcBef>
                <a:spcPct val="0"/>
              </a:spcBef>
              <a:spcAft>
                <a:spcPct val="0"/>
              </a:spcAft>
              <a:defRPr sz="1600">
                <a:solidFill>
                  <a:schemeClr val="tx1"/>
                </a:solidFill>
                <a:latin typeface="Arial" charset="0"/>
                <a:ea typeface="Arial" charset="0"/>
                <a:cs typeface="Arial" charset="0"/>
              </a:defRPr>
            </a:lvl7pPr>
            <a:lvl8pPr marL="1371600" eaLnBrk="0" fontAlgn="base" hangingPunct="0">
              <a:spcBef>
                <a:spcPct val="0"/>
              </a:spcBef>
              <a:spcAft>
                <a:spcPct val="0"/>
              </a:spcAft>
              <a:defRPr sz="1600">
                <a:solidFill>
                  <a:schemeClr val="tx1"/>
                </a:solidFill>
                <a:latin typeface="Arial" charset="0"/>
                <a:ea typeface="Arial" charset="0"/>
                <a:cs typeface="Arial" charset="0"/>
              </a:defRPr>
            </a:lvl8pPr>
            <a:lvl9pPr marL="18288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r>
              <a:rPr lang="en-US" sz="1800">
                <a:solidFill>
                  <a:srgbClr val="052D0B"/>
                </a:solidFill>
              </a:rPr>
              <a:t>no</a:t>
            </a:r>
          </a:p>
        </p:txBody>
      </p:sp>
      <p:cxnSp>
        <p:nvCxnSpPr>
          <p:cNvPr id="67" name="Straight Arrow Connector 66"/>
          <p:cNvCxnSpPr/>
          <p:nvPr/>
        </p:nvCxnSpPr>
        <p:spPr>
          <a:xfrm rot="16200000" flipH="1">
            <a:off x="1797050" y="6256338"/>
            <a:ext cx="304800" cy="6350"/>
          </a:xfrm>
          <a:prstGeom prst="straightConnector1">
            <a:avLst/>
          </a:prstGeom>
          <a:ln>
            <a:solidFill>
              <a:srgbClr val="052D0B"/>
            </a:solidFill>
            <a:tailEnd type="arrow"/>
          </a:ln>
        </p:spPr>
        <p:style>
          <a:lnRef idx="2">
            <a:schemeClr val="accent1"/>
          </a:lnRef>
          <a:fillRef idx="0">
            <a:schemeClr val="accent1"/>
          </a:fillRef>
          <a:effectRef idx="1">
            <a:schemeClr val="accent1"/>
          </a:effectRef>
          <a:fontRef idx="minor">
            <a:schemeClr val="tx1"/>
          </a:fontRef>
        </p:style>
      </p:cxnSp>
      <p:sp>
        <p:nvSpPr>
          <p:cNvPr id="32789" name="TextBox 67"/>
          <p:cNvSpPr txBox="1">
            <a:spLocks noChangeArrowheads="1"/>
          </p:cNvSpPr>
          <p:nvPr/>
        </p:nvSpPr>
        <p:spPr bwMode="auto">
          <a:xfrm>
            <a:off x="1601788" y="6335713"/>
            <a:ext cx="69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Arial" charset="0"/>
              </a:defRPr>
            </a:lvl1pPr>
            <a:lvl2pPr marL="37931725" indent="-37474525" eaLnBrk="0" hangingPunct="0">
              <a:defRPr sz="1600">
                <a:solidFill>
                  <a:schemeClr val="tx1"/>
                </a:solidFill>
                <a:latin typeface="Arial" charset="0"/>
                <a:ea typeface="Arial" charset="0"/>
                <a:cs typeface="Arial" charset="0"/>
              </a:defRPr>
            </a:lvl2pPr>
            <a:lvl3pPr eaLnBrk="0" hangingPunct="0">
              <a:defRPr sz="1600">
                <a:solidFill>
                  <a:schemeClr val="tx1"/>
                </a:solidFill>
                <a:latin typeface="Arial" charset="0"/>
                <a:ea typeface="Arial" charset="0"/>
                <a:cs typeface="Arial" charset="0"/>
              </a:defRPr>
            </a:lvl3pPr>
            <a:lvl4pPr eaLnBrk="0" hangingPunct="0">
              <a:defRPr sz="1600">
                <a:solidFill>
                  <a:schemeClr val="tx1"/>
                </a:solidFill>
                <a:latin typeface="Arial" charset="0"/>
                <a:ea typeface="Arial" charset="0"/>
                <a:cs typeface="Arial" charset="0"/>
              </a:defRPr>
            </a:lvl4pPr>
            <a:lvl5pPr eaLnBrk="0" hangingPunct="0">
              <a:defRPr sz="1600">
                <a:solidFill>
                  <a:schemeClr val="tx1"/>
                </a:solidFill>
                <a:latin typeface="Arial" charset="0"/>
                <a:ea typeface="Arial" charset="0"/>
                <a:cs typeface="Arial" charset="0"/>
              </a:defRPr>
            </a:lvl5pPr>
            <a:lvl6pPr marL="457200" eaLnBrk="0" fontAlgn="base" hangingPunct="0">
              <a:spcBef>
                <a:spcPct val="0"/>
              </a:spcBef>
              <a:spcAft>
                <a:spcPct val="0"/>
              </a:spcAft>
              <a:defRPr sz="1600">
                <a:solidFill>
                  <a:schemeClr val="tx1"/>
                </a:solidFill>
                <a:latin typeface="Arial" charset="0"/>
                <a:ea typeface="Arial" charset="0"/>
                <a:cs typeface="Arial" charset="0"/>
              </a:defRPr>
            </a:lvl6pPr>
            <a:lvl7pPr marL="914400" eaLnBrk="0" fontAlgn="base" hangingPunct="0">
              <a:spcBef>
                <a:spcPct val="0"/>
              </a:spcBef>
              <a:spcAft>
                <a:spcPct val="0"/>
              </a:spcAft>
              <a:defRPr sz="1600">
                <a:solidFill>
                  <a:schemeClr val="tx1"/>
                </a:solidFill>
                <a:latin typeface="Arial" charset="0"/>
                <a:ea typeface="Arial" charset="0"/>
                <a:cs typeface="Arial" charset="0"/>
              </a:defRPr>
            </a:lvl7pPr>
            <a:lvl8pPr marL="1371600" eaLnBrk="0" fontAlgn="base" hangingPunct="0">
              <a:spcBef>
                <a:spcPct val="0"/>
              </a:spcBef>
              <a:spcAft>
                <a:spcPct val="0"/>
              </a:spcAft>
              <a:defRPr sz="1600">
                <a:solidFill>
                  <a:schemeClr val="tx1"/>
                </a:solidFill>
                <a:latin typeface="Arial" charset="0"/>
                <a:ea typeface="Arial" charset="0"/>
                <a:cs typeface="Arial" charset="0"/>
              </a:defRPr>
            </a:lvl8pPr>
            <a:lvl9pPr marL="18288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r>
              <a:rPr lang="en-US" sz="1800">
                <a:solidFill>
                  <a:srgbClr val="052D0B"/>
                </a:solidFill>
              </a:rPr>
              <a:t>done</a:t>
            </a:r>
          </a:p>
        </p:txBody>
      </p:sp>
      <p:graphicFrame>
        <p:nvGraphicFramePr>
          <p:cNvPr id="32770" name="Object 2"/>
          <p:cNvGraphicFramePr>
            <a:graphicFrameLocks noChangeAspect="1"/>
          </p:cNvGraphicFramePr>
          <p:nvPr>
            <p:extLst>
              <p:ext uri="{D42A27DB-BD31-4B8C-83A1-F6EECF244321}">
                <p14:modId xmlns:p14="http://schemas.microsoft.com/office/powerpoint/2010/main" val="67187846"/>
              </p:ext>
            </p:extLst>
          </p:nvPr>
        </p:nvGraphicFramePr>
        <p:xfrm>
          <a:off x="4727575" y="4418012"/>
          <a:ext cx="3273425" cy="382588"/>
        </p:xfrm>
        <a:graphic>
          <a:graphicData uri="http://schemas.openxmlformats.org/presentationml/2006/ole">
            <mc:AlternateContent xmlns:mc="http://schemas.openxmlformats.org/markup-compatibility/2006">
              <mc:Choice xmlns:v="urn:schemas-microsoft-com:vml" Requires="v">
                <p:oleObj spid="_x0000_s55371" name="Equation" r:id="rId3" imgW="2501900" imgH="292100" progId="Equation.3">
                  <p:embed/>
                </p:oleObj>
              </mc:Choice>
              <mc:Fallback>
                <p:oleObj name="Equation" r:id="rId3" imgW="25019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4418012"/>
                        <a:ext cx="3273425"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3515051201"/>
              </p:ext>
            </p:extLst>
          </p:nvPr>
        </p:nvGraphicFramePr>
        <p:xfrm>
          <a:off x="4648200" y="3082924"/>
          <a:ext cx="3352800" cy="374650"/>
        </p:xfrm>
        <a:graphic>
          <a:graphicData uri="http://schemas.openxmlformats.org/presentationml/2006/ole">
            <mc:AlternateContent xmlns:mc="http://schemas.openxmlformats.org/markup-compatibility/2006">
              <mc:Choice xmlns:v="urn:schemas-microsoft-com:vml" Requires="v">
                <p:oleObj spid="_x0000_s55372" name="Equation" r:id="rId5" imgW="2273300" imgH="254000" progId="Equation.3">
                  <p:embed/>
                </p:oleObj>
              </mc:Choice>
              <mc:Fallback>
                <p:oleObj name="Equation" r:id="rId5" imgW="22733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082924"/>
                        <a:ext cx="33528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 name="TextBox 21"/>
          <p:cNvSpPr txBox="1"/>
          <p:nvPr/>
        </p:nvSpPr>
        <p:spPr>
          <a:xfrm>
            <a:off x="7173509" y="6258580"/>
            <a:ext cx="1818091" cy="523220"/>
          </a:xfrm>
          <a:prstGeom prst="rect">
            <a:avLst/>
          </a:prstGeom>
          <a:noFill/>
        </p:spPr>
        <p:txBody>
          <a:bodyPr wrap="square" rtlCol="0">
            <a:spAutoFit/>
          </a:bodyPr>
          <a:lstStyle/>
          <a:p>
            <a:r>
              <a:rPr lang="en-US" sz="1400" dirty="0" smtClean="0">
                <a:solidFill>
                  <a:srgbClr val="008000"/>
                </a:solidFill>
                <a:latin typeface="Arial"/>
                <a:cs typeface="Arial"/>
              </a:rPr>
              <a:t>Bailey et al., Optics Express, 2010</a:t>
            </a:r>
            <a:endParaRPr lang="en-US" sz="1400" dirty="0">
              <a:solidFill>
                <a:srgbClr val="008000"/>
              </a:solidFill>
              <a:latin typeface="Arial"/>
              <a:cs typeface="Arial"/>
            </a:endParaRPr>
          </a:p>
        </p:txBody>
      </p:sp>
    </p:spTree>
    <p:extLst>
      <p:ext uri="{BB962C8B-B14F-4D97-AF65-F5344CB8AC3E}">
        <p14:creationId xmlns:p14="http://schemas.microsoft.com/office/powerpoint/2010/main" val="27683570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6" name="Rectangle 12"/>
          <p:cNvSpPr>
            <a:spLocks noChangeArrowheads="1"/>
          </p:cNvSpPr>
          <p:nvPr/>
        </p:nvSpPr>
        <p:spPr bwMode="auto">
          <a:xfrm>
            <a:off x="1066800" y="5410200"/>
            <a:ext cx="739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nSpc>
                <a:spcPct val="90000"/>
              </a:lnSpc>
              <a:spcBef>
                <a:spcPct val="20000"/>
              </a:spcBef>
              <a:buClr>
                <a:srgbClr val="FFFF00"/>
              </a:buClr>
            </a:pPr>
            <a:r>
              <a:rPr lang="en-US" sz="2000" dirty="0" err="1" smtClean="0">
                <a:solidFill>
                  <a:srgbClr val="000000"/>
                </a:solidFill>
              </a:rPr>
              <a:t>R</a:t>
            </a:r>
            <a:r>
              <a:rPr lang="en-US" sz="2000" baseline="-25000" dirty="0" err="1" smtClean="0">
                <a:solidFill>
                  <a:srgbClr val="000000"/>
                </a:solidFill>
              </a:rPr>
              <a:t>rs</a:t>
            </a:r>
            <a:r>
              <a:rPr lang="en-US" sz="2000" dirty="0" smtClean="0">
                <a:solidFill>
                  <a:srgbClr val="000000"/>
                </a:solidFill>
              </a:rPr>
              <a:t>(</a:t>
            </a:r>
            <a:r>
              <a:rPr lang="en-US" sz="2000" dirty="0">
                <a:solidFill>
                  <a:srgbClr val="000000"/>
                </a:solidFill>
                <a:latin typeface="Symbol" charset="0"/>
                <a:sym typeface="Symbol" charset="0"/>
              </a:rPr>
              <a:t></a:t>
            </a:r>
            <a:r>
              <a:rPr lang="en-US" sz="2000" dirty="0">
                <a:solidFill>
                  <a:srgbClr val="000000"/>
                </a:solidFill>
              </a:rPr>
              <a:t>) = </a:t>
            </a:r>
            <a:r>
              <a:rPr lang="en-US" sz="2000" dirty="0" err="1" smtClean="0">
                <a:solidFill>
                  <a:srgbClr val="000000"/>
                </a:solidFill>
              </a:rPr>
              <a:t>R’</a:t>
            </a:r>
            <a:r>
              <a:rPr lang="en-US" sz="2000" baseline="-25000" dirty="0" err="1" smtClean="0">
                <a:solidFill>
                  <a:srgbClr val="000000"/>
                </a:solidFill>
              </a:rPr>
              <a:t>rs</a:t>
            </a:r>
            <a:r>
              <a:rPr lang="en-US" sz="2000" dirty="0">
                <a:solidFill>
                  <a:srgbClr val="000000"/>
                </a:solidFill>
              </a:rPr>
              <a:t>(</a:t>
            </a:r>
            <a:r>
              <a:rPr lang="en-US" sz="2000" dirty="0">
                <a:solidFill>
                  <a:srgbClr val="000000"/>
                </a:solidFill>
                <a:latin typeface="Symbol" charset="0"/>
                <a:sym typeface="Symbol" charset="0"/>
              </a:rPr>
              <a:t></a:t>
            </a:r>
            <a:r>
              <a:rPr lang="en-US" sz="2000" dirty="0">
                <a:solidFill>
                  <a:srgbClr val="000000"/>
                </a:solidFill>
              </a:rPr>
              <a:t>) </a:t>
            </a:r>
            <a:r>
              <a:rPr lang="en-US" sz="2000" i="1" dirty="0" err="1">
                <a:solidFill>
                  <a:srgbClr val="000000"/>
                </a:solidFill>
              </a:rPr>
              <a:t>f</a:t>
            </a:r>
            <a:r>
              <a:rPr lang="en-US" sz="2000" i="1" baseline="-25000" dirty="0" err="1">
                <a:solidFill>
                  <a:srgbClr val="000000"/>
                </a:solidFill>
              </a:rPr>
              <a:t>b</a:t>
            </a:r>
            <a:r>
              <a:rPr lang="en-US" sz="2000" dirty="0">
                <a:solidFill>
                  <a:srgbClr val="000000"/>
                </a:solidFill>
              </a:rPr>
              <a:t>(</a:t>
            </a:r>
            <a:r>
              <a:rPr lang="en-US" sz="2000" dirty="0" smtClean="0">
                <a:solidFill>
                  <a:srgbClr val="000000"/>
                </a:solidFill>
                <a:latin typeface="Symbol" charset="0"/>
                <a:sym typeface="Symbol" charset="0"/>
              </a:rPr>
              <a:t></a:t>
            </a:r>
            <a:r>
              <a:rPr lang="en-US" sz="2000" dirty="0">
                <a:solidFill>
                  <a:srgbClr val="000000"/>
                </a:solidFill>
                <a:latin typeface="Symbol" charset="0"/>
                <a:sym typeface="Symbol" charset="0"/>
              </a:rPr>
              <a:t>,θ</a:t>
            </a:r>
            <a:r>
              <a:rPr lang="en-US" sz="2000" baseline="-25000" dirty="0">
                <a:solidFill>
                  <a:srgbClr val="000000"/>
                </a:solidFill>
                <a:latin typeface="Symbol" charset="0"/>
                <a:sym typeface="Symbol" charset="0"/>
              </a:rPr>
              <a:t>0</a:t>
            </a:r>
            <a:r>
              <a:rPr lang="en-US" sz="2000" dirty="0">
                <a:solidFill>
                  <a:srgbClr val="000000"/>
                </a:solidFill>
                <a:latin typeface="Symbol" charset="0"/>
                <a:sym typeface="Symbol" charset="0"/>
              </a:rPr>
              <a:t>,θ,</a:t>
            </a:r>
            <a:r>
              <a:rPr lang="en-US" sz="2000" dirty="0" smtClean="0">
                <a:solidFill>
                  <a:srgbClr val="000000"/>
                </a:solidFill>
                <a:latin typeface="Symbol" charset="0"/>
                <a:sym typeface="Symbol" charset="0"/>
              </a:rPr>
              <a:t>Dj,</a:t>
            </a:r>
            <a:r>
              <a:rPr lang="en-US" sz="2000" dirty="0" smtClean="0">
                <a:solidFill>
                  <a:srgbClr val="000000"/>
                </a:solidFill>
                <a:sym typeface="Symbol" charset="0"/>
              </a:rPr>
              <a:t>Chl</a:t>
            </a:r>
            <a:r>
              <a:rPr lang="en-US" sz="2000" i="1" baseline="-25000" dirty="0" smtClean="0">
                <a:solidFill>
                  <a:srgbClr val="000000"/>
                </a:solidFill>
              </a:rPr>
              <a:t>,</a:t>
            </a:r>
            <a:r>
              <a:rPr lang="en-US" sz="2000" i="1" dirty="0" smtClean="0">
                <a:solidFill>
                  <a:srgbClr val="000000"/>
                </a:solidFill>
              </a:rPr>
              <a:t>w</a:t>
            </a:r>
            <a:r>
              <a:rPr lang="en-US" sz="2000" dirty="0" smtClean="0">
                <a:solidFill>
                  <a:srgbClr val="000000"/>
                </a:solidFill>
              </a:rPr>
              <a:t>)  </a:t>
            </a:r>
            <a:endParaRPr lang="en-US" sz="2000" dirty="0">
              <a:solidFill>
                <a:srgbClr val="000000"/>
              </a:solidFill>
            </a:endParaRPr>
          </a:p>
        </p:txBody>
      </p:sp>
      <p:sp>
        <p:nvSpPr>
          <p:cNvPr id="50191" name="Title 21"/>
          <p:cNvSpPr>
            <a:spLocks noGrp="1"/>
          </p:cNvSpPr>
          <p:nvPr>
            <p:ph type="title"/>
          </p:nvPr>
        </p:nvSpPr>
        <p:spPr/>
        <p:txBody>
          <a:bodyPr/>
          <a:lstStyle/>
          <a:p>
            <a:r>
              <a:rPr lang="en-US" dirty="0" err="1" smtClean="0">
                <a:latin typeface="Arial" charset="0"/>
                <a:cs typeface="Arial" charset="0"/>
              </a:rPr>
              <a:t>brdf</a:t>
            </a:r>
            <a:r>
              <a:rPr lang="en-US" dirty="0" smtClean="0">
                <a:latin typeface="Arial" charset="0"/>
                <a:cs typeface="Arial" charset="0"/>
              </a:rPr>
              <a:t> correction</a:t>
            </a:r>
            <a:endParaRPr lang="en-US" baseline="-25000" dirty="0">
              <a:latin typeface="Arial" charset="0"/>
              <a:cs typeface="Arial" charset="0"/>
            </a:endParaRPr>
          </a:p>
        </p:txBody>
      </p:sp>
      <p:sp>
        <p:nvSpPr>
          <p:cNvPr id="3" name="TextBox 2"/>
          <p:cNvSpPr txBox="1"/>
          <p:nvPr/>
        </p:nvSpPr>
        <p:spPr>
          <a:xfrm>
            <a:off x="1066800" y="6000690"/>
            <a:ext cx="7162800" cy="400110"/>
          </a:xfrm>
          <a:prstGeom prst="rect">
            <a:avLst/>
          </a:prstGeom>
          <a:noFill/>
        </p:spPr>
        <p:txBody>
          <a:bodyPr wrap="square" rtlCol="0">
            <a:spAutoFit/>
          </a:bodyPr>
          <a:lstStyle/>
          <a:p>
            <a:r>
              <a:rPr lang="en-US" sz="2000" dirty="0" err="1" smtClean="0">
                <a:solidFill>
                  <a:srgbClr val="000000"/>
                </a:solidFill>
              </a:rPr>
              <a:t>Chl</a:t>
            </a:r>
            <a:r>
              <a:rPr lang="en-US" sz="2000" dirty="0" smtClean="0">
                <a:solidFill>
                  <a:srgbClr val="000000"/>
                </a:solidFill>
              </a:rPr>
              <a:t> = </a:t>
            </a:r>
            <a:r>
              <a:rPr lang="en-US" sz="2000" dirty="0" smtClean="0">
                <a:solidFill>
                  <a:srgbClr val="000000"/>
                </a:solidFill>
                <a:latin typeface="Monotype Corsiva"/>
                <a:cs typeface="Monotype Corsiva"/>
              </a:rPr>
              <a:t>f</a:t>
            </a:r>
            <a:r>
              <a:rPr lang="en-US" sz="2000" dirty="0" smtClean="0">
                <a:solidFill>
                  <a:srgbClr val="000000"/>
                </a:solidFill>
                <a:latin typeface="Apple Chancery"/>
                <a:cs typeface="Apple Chancery"/>
              </a:rPr>
              <a:t> </a:t>
            </a:r>
            <a:r>
              <a:rPr lang="en-US" sz="2000" dirty="0" smtClean="0">
                <a:solidFill>
                  <a:srgbClr val="000000"/>
                </a:solidFill>
              </a:rPr>
              <a:t>(</a:t>
            </a:r>
            <a:r>
              <a:rPr lang="en-US" sz="2000" dirty="0" err="1" smtClean="0">
                <a:solidFill>
                  <a:srgbClr val="000000"/>
                </a:solidFill>
              </a:rPr>
              <a:t>R</a:t>
            </a:r>
            <a:r>
              <a:rPr lang="en-US" sz="2000" baseline="-25000" dirty="0" err="1" smtClean="0">
                <a:solidFill>
                  <a:srgbClr val="000000"/>
                </a:solidFill>
              </a:rPr>
              <a:t>rs</a:t>
            </a:r>
            <a:r>
              <a:rPr lang="en-US" sz="2000" dirty="0" smtClean="0">
                <a:solidFill>
                  <a:srgbClr val="000000"/>
                </a:solidFill>
              </a:rPr>
              <a:t>(</a:t>
            </a:r>
            <a:r>
              <a:rPr lang="en-US" sz="2000" dirty="0" smtClean="0">
                <a:solidFill>
                  <a:srgbClr val="000000"/>
                </a:solidFill>
                <a:latin typeface="Symbol" charset="2"/>
                <a:cs typeface="Symbol" charset="2"/>
              </a:rPr>
              <a:t>l</a:t>
            </a:r>
            <a:r>
              <a:rPr lang="en-US" sz="2000" dirty="0" smtClean="0">
                <a:solidFill>
                  <a:srgbClr val="000000"/>
                </a:solidFill>
              </a:rPr>
              <a:t>))</a:t>
            </a:r>
            <a:endParaRPr lang="en-US" sz="2000" dirty="0">
              <a:solidFill>
                <a:srgbClr val="000000"/>
              </a:solidFill>
            </a:endParaRPr>
          </a:p>
        </p:txBody>
      </p:sp>
      <p:sp>
        <p:nvSpPr>
          <p:cNvPr id="7" name="Left Bracket 6"/>
          <p:cNvSpPr/>
          <p:nvPr/>
        </p:nvSpPr>
        <p:spPr>
          <a:xfrm>
            <a:off x="762000" y="4191000"/>
            <a:ext cx="216933" cy="2067183"/>
          </a:xfrm>
          <a:prstGeom prst="leftBracket">
            <a:avLst/>
          </a:prstGeom>
          <a:ln>
            <a:solidFill>
              <a:srgbClr val="0847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8" name="TextBox 7"/>
          <p:cNvSpPr txBox="1"/>
          <p:nvPr/>
        </p:nvSpPr>
        <p:spPr>
          <a:xfrm rot="16200000">
            <a:off x="62728" y="4966473"/>
            <a:ext cx="1005879" cy="369332"/>
          </a:xfrm>
          <a:prstGeom prst="rect">
            <a:avLst/>
          </a:prstGeom>
          <a:noFill/>
        </p:spPr>
        <p:txBody>
          <a:bodyPr wrap="none" rtlCol="0">
            <a:spAutoFit/>
          </a:bodyPr>
          <a:lstStyle/>
          <a:p>
            <a:r>
              <a:rPr lang="en-US" sz="1800" dirty="0" smtClean="0">
                <a:solidFill>
                  <a:srgbClr val="084712"/>
                </a:solidFill>
              </a:rPr>
              <a:t>iteration</a:t>
            </a:r>
            <a:endParaRPr lang="en-US" sz="1800" dirty="0">
              <a:solidFill>
                <a:srgbClr val="084712"/>
              </a:solidFill>
            </a:endParaRPr>
          </a:p>
        </p:txBody>
      </p:sp>
      <p:sp>
        <p:nvSpPr>
          <p:cNvPr id="11" name="TextBox 10"/>
          <p:cNvSpPr txBox="1"/>
          <p:nvPr/>
        </p:nvSpPr>
        <p:spPr>
          <a:xfrm>
            <a:off x="609600" y="914400"/>
            <a:ext cx="7981672" cy="2246769"/>
          </a:xfrm>
          <a:prstGeom prst="rect">
            <a:avLst/>
          </a:prstGeom>
          <a:noFill/>
        </p:spPr>
        <p:txBody>
          <a:bodyPr wrap="none" rtlCol="0">
            <a:spAutoFit/>
          </a:bodyPr>
          <a:lstStyle/>
          <a:p>
            <a:r>
              <a:rPr lang="en-US" sz="2000" dirty="0" smtClean="0"/>
              <a:t>to account for shape of sub-surface light-field due to position of the </a:t>
            </a:r>
          </a:p>
          <a:p>
            <a:r>
              <a:rPr lang="en-US" sz="2000" dirty="0" smtClean="0"/>
              <a:t>Sun and optical properties of the water column.</a:t>
            </a:r>
          </a:p>
          <a:p>
            <a:endParaRPr lang="en-US" sz="2000" dirty="0"/>
          </a:p>
          <a:p>
            <a:r>
              <a:rPr lang="en-US" sz="2000" dirty="0" smtClean="0"/>
              <a:t>based on pre-computed look-up tables from </a:t>
            </a:r>
            <a:r>
              <a:rPr lang="en-US" sz="2000" dirty="0" err="1" smtClean="0"/>
              <a:t>hydrolight</a:t>
            </a:r>
            <a:r>
              <a:rPr lang="en-US" sz="2000" dirty="0" smtClean="0"/>
              <a:t> simulations of </a:t>
            </a:r>
          </a:p>
          <a:p>
            <a:r>
              <a:rPr lang="en-US" sz="2000" dirty="0" smtClean="0"/>
              <a:t>Morel et al. 2002, Appl. Opt.</a:t>
            </a:r>
          </a:p>
          <a:p>
            <a:endParaRPr lang="en-US" sz="2000" dirty="0" smtClean="0"/>
          </a:p>
          <a:p>
            <a:r>
              <a:rPr lang="en-US" sz="2000" dirty="0" smtClean="0"/>
              <a:t>given </a:t>
            </a:r>
            <a:r>
              <a:rPr lang="en-US" sz="2000" dirty="0" smtClean="0">
                <a:sym typeface="Symbol" charset="0"/>
              </a:rPr>
              <a:t>radiant path geometry</a:t>
            </a:r>
            <a:r>
              <a:rPr lang="en-US" sz="2000" dirty="0" smtClean="0">
                <a:solidFill>
                  <a:srgbClr val="3366FF"/>
                </a:solidFill>
                <a:sym typeface="Symbol" charset="0"/>
              </a:rPr>
              <a:t> </a:t>
            </a:r>
            <a:r>
              <a:rPr lang="en-US" sz="2000" dirty="0">
                <a:solidFill>
                  <a:srgbClr val="000000"/>
                </a:solidFill>
                <a:sym typeface="Symbol" charset="0"/>
              </a:rPr>
              <a:t>(</a:t>
            </a:r>
            <a:r>
              <a:rPr lang="en-US" sz="2000" dirty="0">
                <a:solidFill>
                  <a:srgbClr val="000000"/>
                </a:solidFill>
                <a:latin typeface="Symbol" charset="0"/>
                <a:sym typeface="Symbol" charset="0"/>
              </a:rPr>
              <a:t>θ</a:t>
            </a:r>
            <a:r>
              <a:rPr lang="en-US" sz="2000" baseline="-25000" dirty="0">
                <a:solidFill>
                  <a:srgbClr val="000000"/>
                </a:solidFill>
                <a:latin typeface="Symbol" charset="0"/>
                <a:sym typeface="Symbol" charset="0"/>
              </a:rPr>
              <a:t>0</a:t>
            </a:r>
            <a:r>
              <a:rPr lang="en-US" sz="2000" dirty="0">
                <a:solidFill>
                  <a:srgbClr val="000000"/>
                </a:solidFill>
                <a:latin typeface="Symbol" charset="0"/>
                <a:sym typeface="Symbol" charset="0"/>
              </a:rPr>
              <a:t>,θ,Dj</a:t>
            </a:r>
            <a:r>
              <a:rPr lang="en-US" sz="2000" dirty="0" smtClean="0">
                <a:solidFill>
                  <a:srgbClr val="000000"/>
                </a:solidFill>
                <a:latin typeface="Symbol" charset="0"/>
                <a:sym typeface="Symbol" charset="0"/>
              </a:rPr>
              <a:t>), </a:t>
            </a:r>
            <a:r>
              <a:rPr lang="en-US" sz="2000" dirty="0" err="1" smtClean="0">
                <a:solidFill>
                  <a:srgbClr val="000000"/>
                </a:solidFill>
                <a:latin typeface="+mn-lt"/>
                <a:sym typeface="Symbol" charset="0"/>
              </a:rPr>
              <a:t>windspeed</a:t>
            </a:r>
            <a:r>
              <a:rPr lang="en-US" sz="2000" dirty="0" smtClean="0">
                <a:solidFill>
                  <a:srgbClr val="000000"/>
                </a:solidFill>
                <a:latin typeface="+mn-lt"/>
                <a:sym typeface="Symbol" charset="0"/>
              </a:rPr>
              <a:t> (w) and </a:t>
            </a:r>
            <a:r>
              <a:rPr lang="en-US" sz="2000" b="1" dirty="0" err="1" smtClean="0">
                <a:solidFill>
                  <a:srgbClr val="000000"/>
                </a:solidFill>
                <a:latin typeface="+mn-lt"/>
                <a:sym typeface="Symbol" charset="0"/>
              </a:rPr>
              <a:t>Chl</a:t>
            </a:r>
            <a:endParaRPr lang="en-US" sz="2000" b="1" dirty="0">
              <a:solidFill>
                <a:srgbClr val="000000"/>
              </a:solidFill>
            </a:endParaRPr>
          </a:p>
        </p:txBody>
      </p:sp>
      <p:sp>
        <p:nvSpPr>
          <p:cNvPr id="12" name="TextBox 11"/>
          <p:cNvSpPr txBox="1"/>
          <p:nvPr/>
        </p:nvSpPr>
        <p:spPr>
          <a:xfrm>
            <a:off x="1066800" y="3352800"/>
            <a:ext cx="7543800" cy="1846659"/>
          </a:xfrm>
          <a:prstGeom prst="rect">
            <a:avLst/>
          </a:prstGeom>
          <a:noFill/>
        </p:spPr>
        <p:txBody>
          <a:bodyPr wrap="square" rtlCol="0">
            <a:spAutoFit/>
          </a:bodyPr>
          <a:lstStyle/>
          <a:p>
            <a:r>
              <a:rPr lang="en-US" sz="2000" dirty="0" err="1" smtClean="0">
                <a:solidFill>
                  <a:srgbClr val="000000"/>
                </a:solidFill>
              </a:rPr>
              <a:t>Chl</a:t>
            </a:r>
            <a:r>
              <a:rPr lang="en-US" sz="2000" dirty="0" smtClean="0">
                <a:solidFill>
                  <a:srgbClr val="000000"/>
                </a:solidFill>
              </a:rPr>
              <a:t> </a:t>
            </a:r>
            <a:r>
              <a:rPr lang="en-US" sz="2000" dirty="0">
                <a:solidFill>
                  <a:srgbClr val="000000"/>
                </a:solidFill>
              </a:rPr>
              <a:t>= </a:t>
            </a:r>
            <a:r>
              <a:rPr lang="en-US" sz="2000" dirty="0">
                <a:solidFill>
                  <a:srgbClr val="000000"/>
                </a:solidFill>
                <a:latin typeface="Monotype Corsiva"/>
                <a:cs typeface="Monotype Corsiva"/>
              </a:rPr>
              <a:t>f</a:t>
            </a:r>
            <a:r>
              <a:rPr lang="en-US" sz="2000" dirty="0">
                <a:solidFill>
                  <a:srgbClr val="000000"/>
                </a:solidFill>
                <a:latin typeface="Apple Chancery"/>
                <a:cs typeface="Apple Chancery"/>
              </a:rPr>
              <a:t> </a:t>
            </a:r>
            <a:r>
              <a:rPr lang="en-US" sz="2000" dirty="0">
                <a:solidFill>
                  <a:srgbClr val="000000"/>
                </a:solidFill>
              </a:rPr>
              <a:t>(</a:t>
            </a:r>
            <a:r>
              <a:rPr lang="en-US" sz="2000" dirty="0" err="1">
                <a:solidFill>
                  <a:srgbClr val="000000"/>
                </a:solidFill>
              </a:rPr>
              <a:t>R’</a:t>
            </a:r>
            <a:r>
              <a:rPr lang="en-US" sz="2000" baseline="-25000" dirty="0" err="1">
                <a:solidFill>
                  <a:srgbClr val="000000"/>
                </a:solidFill>
              </a:rPr>
              <a:t>rs</a:t>
            </a:r>
            <a:r>
              <a:rPr lang="en-US" sz="2000" dirty="0">
                <a:solidFill>
                  <a:srgbClr val="000000"/>
                </a:solidFill>
              </a:rPr>
              <a:t>(</a:t>
            </a:r>
            <a:r>
              <a:rPr lang="en-US" sz="2000" dirty="0">
                <a:solidFill>
                  <a:srgbClr val="000000"/>
                </a:solidFill>
                <a:latin typeface="Symbol" charset="2"/>
                <a:cs typeface="Symbol" charset="2"/>
              </a:rPr>
              <a:t>l</a:t>
            </a:r>
            <a:r>
              <a:rPr lang="en-US" sz="2000" dirty="0">
                <a:solidFill>
                  <a:srgbClr val="000000"/>
                </a:solidFill>
              </a:rPr>
              <a:t>)</a:t>
            </a:r>
            <a:r>
              <a:rPr lang="en-US" sz="2000" dirty="0" smtClean="0">
                <a:solidFill>
                  <a:srgbClr val="000000"/>
                </a:solidFill>
              </a:rPr>
              <a:t>)</a:t>
            </a:r>
          </a:p>
          <a:p>
            <a:endParaRPr lang="en-US" sz="2000" dirty="0">
              <a:solidFill>
                <a:srgbClr val="000000"/>
              </a:solidFill>
            </a:endParaRPr>
          </a:p>
          <a:p>
            <a:r>
              <a:rPr lang="en-US" sz="2000" i="1" dirty="0" err="1" smtClean="0">
                <a:solidFill>
                  <a:srgbClr val="000000"/>
                </a:solidFill>
              </a:rPr>
              <a:t>f</a:t>
            </a:r>
            <a:r>
              <a:rPr lang="en-US" sz="2000" i="1" baseline="-25000" dirty="0" err="1" smtClean="0">
                <a:solidFill>
                  <a:srgbClr val="000000"/>
                </a:solidFill>
              </a:rPr>
              <a:t>b</a:t>
            </a:r>
            <a:r>
              <a:rPr lang="en-US" sz="2000" dirty="0">
                <a:solidFill>
                  <a:srgbClr val="000000"/>
                </a:solidFill>
              </a:rPr>
              <a:t>(</a:t>
            </a:r>
            <a:r>
              <a:rPr lang="en-US" sz="2000" dirty="0">
                <a:solidFill>
                  <a:srgbClr val="000000"/>
                </a:solidFill>
                <a:latin typeface="Symbol" charset="0"/>
                <a:sym typeface="Symbol" charset="0"/>
              </a:rPr>
              <a:t>,</a:t>
            </a:r>
            <a:r>
              <a:rPr lang="en-US" sz="2000" dirty="0" smtClean="0">
                <a:solidFill>
                  <a:srgbClr val="000000"/>
                </a:solidFill>
                <a:latin typeface="Symbol" charset="0"/>
                <a:sym typeface="Symbol" charset="0"/>
              </a:rPr>
              <a:t>θ</a:t>
            </a:r>
            <a:r>
              <a:rPr lang="en-US" sz="2000" baseline="-25000" dirty="0" smtClean="0">
                <a:solidFill>
                  <a:srgbClr val="000000"/>
                </a:solidFill>
                <a:latin typeface="Symbol" charset="0"/>
                <a:sym typeface="Symbol" charset="0"/>
              </a:rPr>
              <a:t>0</a:t>
            </a:r>
            <a:r>
              <a:rPr lang="en-US" sz="2000" dirty="0" smtClean="0">
                <a:solidFill>
                  <a:srgbClr val="000000"/>
                </a:solidFill>
                <a:latin typeface="Symbol" charset="0"/>
                <a:sym typeface="Symbol" charset="0"/>
              </a:rPr>
              <a:t>,</a:t>
            </a:r>
            <a:r>
              <a:rPr lang="en-US" sz="2000" dirty="0">
                <a:solidFill>
                  <a:srgbClr val="000000"/>
                </a:solidFill>
                <a:latin typeface="Symbol" charset="0"/>
                <a:sym typeface="Symbol" charset="0"/>
              </a:rPr>
              <a:t>θ,Dj,</a:t>
            </a:r>
            <a:r>
              <a:rPr lang="en-US" sz="2000" dirty="0" smtClean="0">
                <a:solidFill>
                  <a:srgbClr val="000000"/>
                </a:solidFill>
              </a:rPr>
              <a:t>Chl</a:t>
            </a:r>
            <a:r>
              <a:rPr lang="en-US" sz="2000" dirty="0" smtClean="0">
                <a:solidFill>
                  <a:srgbClr val="000000"/>
                </a:solidFill>
                <a:latin typeface="+mn-lt"/>
                <a:sym typeface="Symbol" charset="0"/>
              </a:rPr>
              <a:t>,w</a:t>
            </a:r>
            <a:r>
              <a:rPr lang="en-US" sz="2000" dirty="0" smtClean="0">
                <a:solidFill>
                  <a:srgbClr val="000000"/>
                </a:solidFill>
              </a:rPr>
              <a:t>) = (</a:t>
            </a:r>
            <a:r>
              <a:rPr lang="en-US" sz="2000" dirty="0" smtClean="0">
                <a:solidFill>
                  <a:srgbClr val="000000"/>
                </a:solidFill>
                <a:latin typeface="Apple Chancery"/>
                <a:ea typeface="AppleGothic"/>
                <a:cs typeface="Apple Chancery"/>
              </a:rPr>
              <a:t>R</a:t>
            </a:r>
            <a:r>
              <a:rPr lang="en-US" sz="2000" baseline="-25000" dirty="0" smtClean="0">
                <a:solidFill>
                  <a:srgbClr val="000000"/>
                </a:solidFill>
                <a:latin typeface="+mn-lt"/>
                <a:ea typeface="AppleGothic"/>
                <a:cs typeface="AppleGothic"/>
              </a:rPr>
              <a:t>0</a:t>
            </a:r>
            <a:r>
              <a:rPr lang="en-US" sz="2000" dirty="0" smtClean="0">
                <a:solidFill>
                  <a:srgbClr val="000000"/>
                </a:solidFill>
              </a:rPr>
              <a:t> f</a:t>
            </a:r>
            <a:r>
              <a:rPr lang="en-US" sz="2000" baseline="-25000" dirty="0" smtClean="0">
                <a:solidFill>
                  <a:srgbClr val="000000"/>
                </a:solidFill>
              </a:rPr>
              <a:t>0</a:t>
            </a:r>
            <a:r>
              <a:rPr lang="en-US" sz="2000" dirty="0" smtClean="0">
                <a:solidFill>
                  <a:srgbClr val="000000"/>
                </a:solidFill>
              </a:rPr>
              <a:t>/Q</a:t>
            </a:r>
            <a:r>
              <a:rPr lang="en-US" sz="2000" baseline="-25000" dirty="0" smtClean="0">
                <a:solidFill>
                  <a:srgbClr val="000000"/>
                </a:solidFill>
              </a:rPr>
              <a:t>0</a:t>
            </a:r>
            <a:r>
              <a:rPr lang="en-US" sz="2000" dirty="0" smtClean="0">
                <a:solidFill>
                  <a:srgbClr val="000000"/>
                </a:solidFill>
              </a:rPr>
              <a:t>) / (</a:t>
            </a:r>
            <a:r>
              <a:rPr lang="en-US" sz="2000" dirty="0" smtClean="0">
                <a:solidFill>
                  <a:srgbClr val="000000"/>
                </a:solidFill>
                <a:latin typeface="Apple Chancery"/>
                <a:ea typeface="AppleGothic"/>
                <a:cs typeface="Apple Chancery"/>
              </a:rPr>
              <a:t>R</a:t>
            </a:r>
            <a:r>
              <a:rPr lang="en-US" sz="2000" dirty="0" smtClean="0">
                <a:solidFill>
                  <a:srgbClr val="000000"/>
                </a:solidFill>
              </a:rPr>
              <a:t> f/Q)</a:t>
            </a:r>
          </a:p>
          <a:p>
            <a:endParaRPr lang="en-US" sz="1800" dirty="0">
              <a:solidFill>
                <a:srgbClr val="000000"/>
              </a:solidFill>
            </a:endParaRPr>
          </a:p>
          <a:p>
            <a:r>
              <a:rPr lang="en-US" sz="1800" dirty="0" smtClean="0">
                <a:solidFill>
                  <a:srgbClr val="000000"/>
                </a:solidFill>
              </a:rPr>
              <a:t>     f</a:t>
            </a:r>
            <a:r>
              <a:rPr lang="en-US" sz="1800" dirty="0">
                <a:solidFill>
                  <a:srgbClr val="000000"/>
                </a:solidFill>
              </a:rPr>
              <a:t>/</a:t>
            </a:r>
            <a:r>
              <a:rPr lang="en-US" sz="1800" dirty="0" smtClean="0">
                <a:solidFill>
                  <a:srgbClr val="000000"/>
                </a:solidFill>
              </a:rPr>
              <a:t>Q relates subsurface irradiance reflectance to radiance reflectance</a:t>
            </a:r>
          </a:p>
          <a:p>
            <a:r>
              <a:rPr lang="en-US" sz="1800" dirty="0" smtClean="0">
                <a:solidFill>
                  <a:srgbClr val="000000"/>
                </a:solidFill>
                <a:latin typeface="Apple Chancery"/>
                <a:ea typeface="AppleGothic"/>
                <a:cs typeface="Apple Chancery"/>
              </a:rPr>
              <a:t>    </a:t>
            </a:r>
            <a:r>
              <a:rPr lang="en-US" sz="1800" dirty="0" smtClean="0">
                <a:solidFill>
                  <a:srgbClr val="000000"/>
                </a:solidFill>
              </a:rPr>
              <a:t> </a:t>
            </a:r>
            <a:r>
              <a:rPr lang="en-US" sz="1800" dirty="0" smtClean="0">
                <a:solidFill>
                  <a:srgbClr val="000000"/>
                </a:solidFill>
                <a:latin typeface="Apple Chancery"/>
                <a:ea typeface="AppleGothic"/>
                <a:cs typeface="Apple Chancery"/>
              </a:rPr>
              <a:t>R</a:t>
            </a:r>
            <a:r>
              <a:rPr lang="en-US" sz="1800" dirty="0" smtClean="0">
                <a:solidFill>
                  <a:srgbClr val="000000"/>
                </a:solidFill>
              </a:rPr>
              <a:t> i</a:t>
            </a:r>
            <a:r>
              <a:rPr lang="en-US" sz="1800" dirty="0" smtClean="0">
                <a:solidFill>
                  <a:srgbClr val="000000"/>
                </a:solidFill>
                <a:latin typeface="+mn-lt"/>
                <a:ea typeface="AppleGothic"/>
                <a:cs typeface="Apple Chancery"/>
              </a:rPr>
              <a:t>ncludes all reflection/refraction effects of the air-sea interface</a:t>
            </a:r>
            <a:endParaRPr lang="en-US" sz="1800" dirty="0">
              <a:solidFill>
                <a:srgbClr val="000000"/>
              </a:solidFill>
              <a:latin typeface="+mn-lt"/>
            </a:endParaRPr>
          </a:p>
        </p:txBody>
      </p:sp>
      <p:sp>
        <p:nvSpPr>
          <p:cNvPr id="13" name="TextBox 12"/>
          <p:cNvSpPr txBox="1"/>
          <p:nvPr/>
        </p:nvSpPr>
        <p:spPr>
          <a:xfrm>
            <a:off x="3352800" y="3733800"/>
            <a:ext cx="1184940" cy="276999"/>
          </a:xfrm>
          <a:prstGeom prst="rect">
            <a:avLst/>
          </a:prstGeom>
          <a:noFill/>
        </p:spPr>
        <p:txBody>
          <a:bodyPr wrap="none" rtlCol="0">
            <a:spAutoFit/>
          </a:bodyPr>
          <a:lstStyle/>
          <a:p>
            <a:r>
              <a:rPr lang="en-US" sz="1200" dirty="0" smtClean="0">
                <a:latin typeface="Symbol" charset="0"/>
                <a:sym typeface="Symbol" charset="0"/>
              </a:rPr>
              <a:t>θ</a:t>
            </a:r>
            <a:r>
              <a:rPr lang="en-US" sz="1200" baseline="-25000" dirty="0" smtClean="0">
                <a:latin typeface="Symbol" charset="0"/>
                <a:sym typeface="Symbol" charset="0"/>
              </a:rPr>
              <a:t>0</a:t>
            </a:r>
            <a:r>
              <a:rPr lang="en-US" sz="1200" dirty="0" smtClean="0">
                <a:latin typeface="Symbol" charset="0"/>
                <a:sym typeface="Symbol" charset="0"/>
              </a:rPr>
              <a:t>=0, </a:t>
            </a:r>
            <a:r>
              <a:rPr lang="en-US" sz="1200" dirty="0" err="1" smtClean="0">
                <a:latin typeface="Symbol" charset="0"/>
                <a:sym typeface="Symbol" charset="0"/>
              </a:rPr>
              <a:t>θ</a:t>
            </a:r>
            <a:r>
              <a:rPr lang="en-US" sz="1200" dirty="0" smtClean="0">
                <a:latin typeface="Symbol" charset="0"/>
                <a:sym typeface="Symbol" charset="0"/>
              </a:rPr>
              <a:t>=0,Dj=0</a:t>
            </a:r>
            <a:endParaRPr lang="en-US" sz="1200" dirty="0"/>
          </a:p>
        </p:txBody>
      </p:sp>
      <p:graphicFrame>
        <p:nvGraphicFramePr>
          <p:cNvPr id="14" name="Object 3"/>
          <p:cNvGraphicFramePr>
            <a:graphicFrameLocks noChangeAspect="1"/>
          </p:cNvGraphicFramePr>
          <p:nvPr>
            <p:extLst>
              <p:ext uri="{D42A27DB-BD31-4B8C-83A1-F6EECF244321}">
                <p14:modId xmlns:p14="http://schemas.microsoft.com/office/powerpoint/2010/main" val="1979634508"/>
              </p:ext>
            </p:extLst>
          </p:nvPr>
        </p:nvGraphicFramePr>
        <p:xfrm>
          <a:off x="5861050" y="3276600"/>
          <a:ext cx="2397125" cy="684213"/>
        </p:xfrm>
        <a:graphic>
          <a:graphicData uri="http://schemas.openxmlformats.org/presentationml/2006/ole">
            <mc:AlternateContent xmlns:mc="http://schemas.openxmlformats.org/markup-compatibility/2006">
              <mc:Choice xmlns:v="urn:schemas-microsoft-com:vml" Requires="v">
                <p:oleObj spid="_x0000_s56361" name="Equation" r:id="rId4" imgW="1511300" imgH="431800" progId="Equation.3">
                  <p:embed/>
                </p:oleObj>
              </mc:Choice>
              <mc:Fallback>
                <p:oleObj name="Equation" r:id="rId4" imgW="1511300" imgH="431800" progId="Equation.3">
                  <p:embed/>
                  <p:pic>
                    <p:nvPicPr>
                      <p:cNvPr id="0" name=""/>
                      <p:cNvPicPr>
                        <a:picLocks noChangeAspect="1" noChangeArrowheads="1"/>
                      </p:cNvPicPr>
                      <p:nvPr/>
                    </p:nvPicPr>
                    <p:blipFill>
                      <a:blip r:embed="rId5"/>
                      <a:srcRect/>
                      <a:stretch>
                        <a:fillRect/>
                      </a:stretch>
                    </p:blipFill>
                    <p:spPr bwMode="auto">
                      <a:xfrm>
                        <a:off x="5861050" y="3276600"/>
                        <a:ext cx="2397125" cy="684213"/>
                      </a:xfrm>
                      <a:prstGeom prst="rect">
                        <a:avLst/>
                      </a:prstGeom>
                      <a:noFill/>
                    </p:spPr>
                  </p:pic>
                </p:oleObj>
              </mc:Fallback>
            </mc:AlternateContent>
          </a:graphicData>
        </a:graphic>
      </p:graphicFrame>
    </p:spTree>
    <p:extLst>
      <p:ext uri="{BB962C8B-B14F-4D97-AF65-F5344CB8AC3E}">
        <p14:creationId xmlns:p14="http://schemas.microsoft.com/office/powerpoint/2010/main" val="32336806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to VIIRS</a:t>
            </a:r>
            <a:endParaRPr lang="en-US" dirty="0"/>
          </a:p>
        </p:txBody>
      </p:sp>
      <p:sp>
        <p:nvSpPr>
          <p:cNvPr id="3" name="Content Placeholder 2"/>
          <p:cNvSpPr>
            <a:spLocks noGrp="1"/>
          </p:cNvSpPr>
          <p:nvPr>
            <p:ph idx="1"/>
          </p:nvPr>
        </p:nvSpPr>
        <p:spPr/>
        <p:txBody>
          <a:bodyPr/>
          <a:lstStyle/>
          <a:p>
            <a:r>
              <a:rPr lang="en-US" dirty="0" smtClean="0">
                <a:solidFill>
                  <a:srgbClr val="000000"/>
                </a:solidFill>
              </a:rPr>
              <a:t>standard MODIS atmospheric correction software was modified  (previous S-NPP science team) to also process VIIRS</a:t>
            </a:r>
          </a:p>
          <a:p>
            <a:endParaRPr lang="en-US" sz="1400" dirty="0" smtClean="0">
              <a:solidFill>
                <a:srgbClr val="000000"/>
              </a:solidFill>
            </a:endParaRPr>
          </a:p>
          <a:p>
            <a:r>
              <a:rPr lang="en-US" dirty="0" smtClean="0">
                <a:solidFill>
                  <a:srgbClr val="000000"/>
                </a:solidFill>
              </a:rPr>
              <a:t>starts from VIIRS pseudo Level-1A, and applies instrument calibration in Level-1A to Level-2</a:t>
            </a:r>
          </a:p>
          <a:p>
            <a:pPr marL="0" indent="0">
              <a:buNone/>
            </a:pPr>
            <a:endParaRPr lang="en-US" sz="1050" dirty="0" smtClean="0">
              <a:solidFill>
                <a:srgbClr val="000000"/>
              </a:solidFill>
            </a:endParaRPr>
          </a:p>
          <a:p>
            <a:pPr lvl="1"/>
            <a:r>
              <a:rPr lang="en-US" sz="1600" dirty="0" smtClean="0">
                <a:solidFill>
                  <a:srgbClr val="000000"/>
                </a:solidFill>
              </a:rPr>
              <a:t>Level-1A developed by multi-disciplinary NASA team</a:t>
            </a:r>
          </a:p>
          <a:p>
            <a:pPr lvl="1"/>
            <a:r>
              <a:rPr lang="en-US" sz="1600" dirty="0" smtClean="0">
                <a:solidFill>
                  <a:srgbClr val="000000"/>
                </a:solidFill>
              </a:rPr>
              <a:t>instrument calibration developed by OBPG (</a:t>
            </a:r>
            <a:r>
              <a:rPr lang="en-US" sz="1600" dirty="0" err="1" smtClean="0">
                <a:solidFill>
                  <a:srgbClr val="000000"/>
                </a:solidFill>
              </a:rPr>
              <a:t>Eplee</a:t>
            </a:r>
            <a:r>
              <a:rPr lang="en-US" sz="1600" dirty="0" smtClean="0">
                <a:solidFill>
                  <a:srgbClr val="000000"/>
                </a:solidFill>
              </a:rPr>
              <a:t> et al. 2015)</a:t>
            </a:r>
          </a:p>
          <a:p>
            <a:endParaRPr lang="en-US" sz="1400" dirty="0">
              <a:solidFill>
                <a:srgbClr val="000000"/>
              </a:solidFill>
            </a:endParaRPr>
          </a:p>
          <a:p>
            <a:r>
              <a:rPr lang="en-US" dirty="0" smtClean="0">
                <a:solidFill>
                  <a:srgbClr val="000000"/>
                </a:solidFill>
              </a:rPr>
              <a:t>algorithm modifications limited to adjustment for sensor-specific spectral band centers and relative spectral responses</a:t>
            </a:r>
          </a:p>
          <a:p>
            <a:endParaRPr lang="en-US" sz="1400" dirty="0">
              <a:solidFill>
                <a:srgbClr val="000000"/>
              </a:solidFill>
            </a:endParaRPr>
          </a:p>
          <a:p>
            <a:r>
              <a:rPr lang="en-US" dirty="0" smtClean="0">
                <a:solidFill>
                  <a:srgbClr val="000000"/>
                </a:solidFill>
              </a:rPr>
              <a:t>same Ahmad-Fraser vector </a:t>
            </a:r>
            <a:r>
              <a:rPr lang="en-US" dirty="0" err="1" smtClean="0">
                <a:solidFill>
                  <a:srgbClr val="000000"/>
                </a:solidFill>
              </a:rPr>
              <a:t>radiative</a:t>
            </a:r>
            <a:r>
              <a:rPr lang="en-US" dirty="0" smtClean="0">
                <a:solidFill>
                  <a:srgbClr val="000000"/>
                </a:solidFill>
              </a:rPr>
              <a:t> transfer code used to derive MODIS &amp; VIIRS-specific Rayleigh and aerosol model tables</a:t>
            </a:r>
          </a:p>
          <a:p>
            <a:endParaRPr lang="en-US" sz="1400" dirty="0"/>
          </a:p>
          <a:p>
            <a:r>
              <a:rPr lang="en-US" dirty="0" smtClean="0">
                <a:solidFill>
                  <a:srgbClr val="000000"/>
                </a:solidFill>
              </a:rPr>
              <a:t>bands used for aerosol determination</a:t>
            </a:r>
          </a:p>
          <a:p>
            <a:pPr lvl="1"/>
            <a:r>
              <a:rPr lang="en-US" sz="1600" dirty="0" smtClean="0"/>
              <a:t>MODIS: 	748 &amp; 869 nm</a:t>
            </a:r>
          </a:p>
          <a:p>
            <a:pPr lvl="1"/>
            <a:r>
              <a:rPr lang="en-US" sz="1600" dirty="0" smtClean="0"/>
              <a:t>VIIRS: 	745 &amp; 862 nm</a:t>
            </a:r>
            <a:endParaRPr lang="en-US" sz="1600" dirty="0"/>
          </a:p>
        </p:txBody>
      </p:sp>
    </p:spTree>
    <p:extLst>
      <p:ext uri="{BB962C8B-B14F-4D97-AF65-F5344CB8AC3E}">
        <p14:creationId xmlns:p14="http://schemas.microsoft.com/office/powerpoint/2010/main" val="40939085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7"/>
            <a:ext cx="8229600" cy="639763"/>
          </a:xfrm>
        </p:spPr>
        <p:txBody>
          <a:bodyPr/>
          <a:lstStyle/>
          <a:p>
            <a:r>
              <a:rPr lang="en-US" dirty="0" smtClean="0"/>
              <a:t>R2014.0 Multi-Mission Ocean Color Reprocessing</a:t>
            </a:r>
            <a:endParaRPr lang="en-US" dirty="0"/>
          </a:p>
        </p:txBody>
      </p:sp>
      <p:sp>
        <p:nvSpPr>
          <p:cNvPr id="3" name="Content Placeholder 2"/>
          <p:cNvSpPr>
            <a:spLocks noGrp="1"/>
          </p:cNvSpPr>
          <p:nvPr>
            <p:ph idx="1"/>
          </p:nvPr>
        </p:nvSpPr>
        <p:spPr>
          <a:xfrm>
            <a:off x="457200" y="808037"/>
            <a:ext cx="8458200" cy="5135563"/>
          </a:xfrm>
        </p:spPr>
        <p:txBody>
          <a:bodyPr/>
          <a:lstStyle/>
          <a:p>
            <a:pPr marL="0" indent="0">
              <a:buNone/>
            </a:pPr>
            <a:r>
              <a:rPr lang="en-US" sz="2400" dirty="0"/>
              <a:t>Scope</a:t>
            </a:r>
          </a:p>
          <a:p>
            <a:pPr marL="182880" indent="-182880">
              <a:spcBef>
                <a:spcPts val="800"/>
              </a:spcBef>
            </a:pPr>
            <a:r>
              <a:rPr lang="en-US" dirty="0" smtClean="0">
                <a:solidFill>
                  <a:srgbClr val="000000"/>
                </a:solidFill>
              </a:rPr>
              <a:t>CZCS</a:t>
            </a:r>
            <a:r>
              <a:rPr lang="en-US" dirty="0">
                <a:solidFill>
                  <a:srgbClr val="000000"/>
                </a:solidFill>
              </a:rPr>
              <a:t>, OCTS, </a:t>
            </a:r>
            <a:r>
              <a:rPr lang="en-US" dirty="0" err="1">
                <a:solidFill>
                  <a:srgbClr val="000000"/>
                </a:solidFill>
              </a:rPr>
              <a:t>SeaWiFS</a:t>
            </a:r>
            <a:r>
              <a:rPr lang="en-US" dirty="0">
                <a:solidFill>
                  <a:srgbClr val="000000"/>
                </a:solidFill>
              </a:rPr>
              <a:t>, MERIS, </a:t>
            </a:r>
            <a:r>
              <a:rPr lang="en-US" dirty="0" smtClean="0">
                <a:solidFill>
                  <a:srgbClr val="000000"/>
                </a:solidFill>
              </a:rPr>
              <a:t>MODIS(A/T), </a:t>
            </a:r>
            <a:r>
              <a:rPr lang="en-US" dirty="0">
                <a:solidFill>
                  <a:srgbClr val="000000"/>
                </a:solidFill>
              </a:rPr>
              <a:t>and </a:t>
            </a:r>
            <a:r>
              <a:rPr lang="en-US" dirty="0" smtClean="0">
                <a:solidFill>
                  <a:srgbClr val="000000"/>
                </a:solidFill>
              </a:rPr>
              <a:t>VIIRS</a:t>
            </a:r>
            <a:endParaRPr lang="en-US" dirty="0">
              <a:solidFill>
                <a:srgbClr val="000000"/>
              </a:solidFill>
            </a:endParaRPr>
          </a:p>
          <a:p>
            <a:pPr marL="0" indent="0">
              <a:buNone/>
            </a:pPr>
            <a:endParaRPr lang="en-US" sz="1400" dirty="0" smtClean="0"/>
          </a:p>
          <a:p>
            <a:pPr marL="0" indent="0">
              <a:buNone/>
            </a:pPr>
            <a:r>
              <a:rPr lang="en-US" sz="2400" dirty="0" smtClean="0"/>
              <a:t>Motivation</a:t>
            </a:r>
          </a:p>
          <a:p>
            <a:pPr marL="274320" indent="-274320">
              <a:spcBef>
                <a:spcPts val="800"/>
              </a:spcBef>
              <a:buFont typeface="+mj-lt"/>
              <a:buAutoNum type="arabicPeriod"/>
            </a:pPr>
            <a:r>
              <a:rPr lang="en-US" dirty="0" smtClean="0">
                <a:solidFill>
                  <a:srgbClr val="000000"/>
                </a:solidFill>
              </a:rPr>
              <a:t>improve interoperability and sustainability of the product suite by adopting modern data formats, standards, and conventions (netCDF4, CF and ISO conventions, etc.)</a:t>
            </a:r>
          </a:p>
          <a:p>
            <a:pPr marL="274320" indent="-274320">
              <a:spcBef>
                <a:spcPts val="800"/>
              </a:spcBef>
              <a:buFont typeface="+mj-lt"/>
              <a:buAutoNum type="arabicPeriod"/>
            </a:pPr>
            <a:r>
              <a:rPr lang="en-US" dirty="0" smtClean="0">
                <a:solidFill>
                  <a:srgbClr val="000000"/>
                </a:solidFill>
              </a:rPr>
              <a:t>incorporate </a:t>
            </a:r>
            <a:r>
              <a:rPr lang="en-US" dirty="0">
                <a:solidFill>
                  <a:srgbClr val="000000"/>
                </a:solidFill>
              </a:rPr>
              <a:t>algorithm updates and advances from community </a:t>
            </a:r>
            <a:r>
              <a:rPr lang="en-US" dirty="0" smtClean="0">
                <a:solidFill>
                  <a:srgbClr val="000000"/>
                </a:solidFill>
              </a:rPr>
              <a:t>and </a:t>
            </a:r>
            <a:r>
              <a:rPr lang="en-US" dirty="0">
                <a:solidFill>
                  <a:srgbClr val="000000"/>
                </a:solidFill>
              </a:rPr>
              <a:t>s</a:t>
            </a:r>
            <a:r>
              <a:rPr lang="en-US" dirty="0" smtClean="0">
                <a:solidFill>
                  <a:srgbClr val="000000"/>
                </a:solidFill>
              </a:rPr>
              <a:t>cience </a:t>
            </a:r>
            <a:r>
              <a:rPr lang="en-US" dirty="0">
                <a:solidFill>
                  <a:srgbClr val="000000"/>
                </a:solidFill>
              </a:rPr>
              <a:t>t</a:t>
            </a:r>
            <a:r>
              <a:rPr lang="en-US" dirty="0" smtClean="0">
                <a:solidFill>
                  <a:srgbClr val="000000"/>
                </a:solidFill>
              </a:rPr>
              <a:t>eams </a:t>
            </a:r>
          </a:p>
          <a:p>
            <a:pPr marL="274320" indent="-274320">
              <a:spcBef>
                <a:spcPts val="800"/>
              </a:spcBef>
              <a:buFont typeface="+mj-lt"/>
              <a:buAutoNum type="arabicPeriod"/>
            </a:pPr>
            <a:r>
              <a:rPr lang="en-US" dirty="0" smtClean="0">
                <a:solidFill>
                  <a:srgbClr val="000000"/>
                </a:solidFill>
              </a:rPr>
              <a:t>incorporate </a:t>
            </a:r>
            <a:r>
              <a:rPr lang="en-US" dirty="0">
                <a:solidFill>
                  <a:srgbClr val="000000"/>
                </a:solidFill>
              </a:rPr>
              <a:t>knowledge gained in instrument-specific radiometric calibration and updates to vicarious calibration </a:t>
            </a:r>
          </a:p>
          <a:p>
            <a:endParaRPr lang="en-US" sz="1200" dirty="0" smtClean="0"/>
          </a:p>
          <a:p>
            <a:pPr marL="0" indent="0">
              <a:buNone/>
            </a:pPr>
            <a:r>
              <a:rPr lang="en-US" sz="2400" dirty="0" smtClean="0"/>
              <a:t>Status</a:t>
            </a:r>
            <a:endParaRPr lang="en-US" sz="2400" dirty="0"/>
          </a:p>
          <a:p>
            <a:r>
              <a:rPr lang="en-US" dirty="0" smtClean="0">
                <a:solidFill>
                  <a:srgbClr val="000000"/>
                </a:solidFill>
              </a:rPr>
              <a:t>CZCS, OCTS, </a:t>
            </a:r>
            <a:r>
              <a:rPr lang="en-US" b="1" dirty="0" smtClean="0">
                <a:solidFill>
                  <a:srgbClr val="000000"/>
                </a:solidFill>
              </a:rPr>
              <a:t>VIIRS, MODISA, MODIST</a:t>
            </a:r>
            <a:r>
              <a:rPr lang="en-US" dirty="0" smtClean="0">
                <a:solidFill>
                  <a:srgbClr val="000000"/>
                </a:solidFill>
              </a:rPr>
              <a:t>, </a:t>
            </a:r>
            <a:r>
              <a:rPr lang="en-US" dirty="0" err="1" smtClean="0">
                <a:solidFill>
                  <a:srgbClr val="000000"/>
                </a:solidFill>
              </a:rPr>
              <a:t>SeaWiFS</a:t>
            </a:r>
            <a:r>
              <a:rPr lang="en-US" dirty="0" smtClean="0">
                <a:solidFill>
                  <a:srgbClr val="000000"/>
                </a:solidFill>
              </a:rPr>
              <a:t> (&amp; GOCI) </a:t>
            </a:r>
            <a:r>
              <a:rPr lang="en-US" b="1" dirty="0" smtClean="0">
                <a:solidFill>
                  <a:srgbClr val="000000"/>
                </a:solidFill>
              </a:rPr>
              <a:t>done</a:t>
            </a:r>
          </a:p>
          <a:p>
            <a:r>
              <a:rPr lang="en-US" dirty="0" smtClean="0">
                <a:solidFill>
                  <a:srgbClr val="000000"/>
                </a:solidFill>
              </a:rPr>
              <a:t>MERIS in progress</a:t>
            </a:r>
          </a:p>
        </p:txBody>
      </p:sp>
      <p:sp>
        <p:nvSpPr>
          <p:cNvPr id="5" name="Slide Number Placeholder 4"/>
          <p:cNvSpPr>
            <a:spLocks noGrp="1"/>
          </p:cNvSpPr>
          <p:nvPr>
            <p:ph type="sldNum" sz="quarter" idx="12"/>
          </p:nvPr>
        </p:nvSpPr>
        <p:spPr/>
        <p:txBody>
          <a:bodyPr/>
          <a:lstStyle/>
          <a:p>
            <a:pPr>
              <a:defRPr/>
            </a:pPr>
            <a:fld id="{68147C31-F332-1049-902C-47AA08111ECF}" type="slidenum">
              <a:rPr lang="en-US" smtClean="0"/>
              <a:pPr>
                <a:defRPr/>
              </a:pPr>
              <a:t>5</a:t>
            </a:fld>
            <a:endParaRPr lang="en-US"/>
          </a:p>
        </p:txBody>
      </p:sp>
    </p:spTree>
    <p:extLst>
      <p:ext uri="{BB962C8B-B14F-4D97-AF65-F5344CB8AC3E}">
        <p14:creationId xmlns:p14="http://schemas.microsoft.com/office/powerpoint/2010/main" val="36134799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214" y="192734"/>
            <a:ext cx="8710223" cy="1277255"/>
          </a:xfrm>
          <a:prstGeom prst="rect">
            <a:avLst/>
          </a:prstGeom>
          <a:noFill/>
          <a:ln>
            <a:noFill/>
          </a:ln>
        </p:spPr>
        <p:txBody>
          <a:bodyPr wrap="square" lIns="76180" tIns="38091" rIns="76180" bIns="38091" rtlCol="0">
            <a:spAutoFit/>
          </a:bodyPr>
          <a:lstStyle/>
          <a:p>
            <a:pPr algn="just"/>
            <a:r>
              <a:rPr lang="en-US" sz="2600" dirty="0">
                <a:solidFill>
                  <a:srgbClr val="0F4984"/>
                </a:solidFill>
              </a:rPr>
              <a:t>PRODUCT AND ALGORITHM CHANGES</a:t>
            </a:r>
          </a:p>
          <a:p>
            <a:pPr algn="just"/>
            <a:endParaRPr lang="en-US" sz="2600" dirty="0"/>
          </a:p>
          <a:p>
            <a:pPr algn="just"/>
            <a:r>
              <a:rPr lang="en-US" sz="2600" dirty="0"/>
              <a:t> </a:t>
            </a:r>
          </a:p>
        </p:txBody>
      </p:sp>
      <p:graphicFrame>
        <p:nvGraphicFramePr>
          <p:cNvPr id="5" name="Table 4"/>
          <p:cNvGraphicFramePr>
            <a:graphicFrameLocks noGrp="1"/>
          </p:cNvGraphicFramePr>
          <p:nvPr>
            <p:extLst>
              <p:ext uri="{D42A27DB-BD31-4B8C-83A1-F6EECF244321}">
                <p14:modId xmlns:p14="http://schemas.microsoft.com/office/powerpoint/2010/main" val="3243943355"/>
              </p:ext>
            </p:extLst>
          </p:nvPr>
        </p:nvGraphicFramePr>
        <p:xfrm>
          <a:off x="309813" y="838200"/>
          <a:ext cx="8356666" cy="5230533"/>
        </p:xfrm>
        <a:graphic>
          <a:graphicData uri="http://schemas.openxmlformats.org/drawingml/2006/table">
            <a:tbl>
              <a:tblPr firstRow="1" bandRow="1">
                <a:tableStyleId>{2D5ABB26-0587-4C30-8999-92F81FD0307C}</a:tableStyleId>
              </a:tblPr>
              <a:tblGrid>
                <a:gridCol w="1730898"/>
                <a:gridCol w="6625768"/>
              </a:tblGrid>
              <a:tr h="416293">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err="1" smtClean="0">
                          <a:ln>
                            <a:noFill/>
                          </a:ln>
                          <a:solidFill>
                            <a:schemeClr val="tx1"/>
                          </a:solidFill>
                          <a:effectLst/>
                          <a:uLnTx/>
                          <a:uFillTx/>
                          <a:latin typeface="Arial" charset="0"/>
                          <a:ea typeface="+mn-ea"/>
                          <a:cs typeface="Arial" charset="0"/>
                        </a:rPr>
                        <a:t>R</a:t>
                      </a:r>
                      <a:r>
                        <a:rPr kumimoji="0" lang="en-US" sz="1900" b="0" i="0" u="none" strike="noStrike" kern="1200" cap="none" spc="0" normalizeH="0" baseline="-25000" noProof="0" dirty="0" err="1" smtClean="0">
                          <a:ln>
                            <a:noFill/>
                          </a:ln>
                          <a:solidFill>
                            <a:schemeClr val="tx1"/>
                          </a:solidFill>
                          <a:effectLst/>
                          <a:uLnTx/>
                          <a:uFillTx/>
                          <a:latin typeface="Arial" charset="0"/>
                          <a:ea typeface="+mn-ea"/>
                          <a:cs typeface="Arial" charset="0"/>
                        </a:rPr>
                        <a:t>rs</a:t>
                      </a:r>
                      <a:r>
                        <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rPr>
                        <a:t>(</a:t>
                      </a:r>
                      <a:r>
                        <a:rPr kumimoji="0" lang="en-US" sz="1900" b="0" i="0" u="none" strike="noStrike" kern="1200" cap="none" spc="0" normalizeH="0" baseline="0" noProof="0" dirty="0" smtClean="0">
                          <a:ln>
                            <a:noFill/>
                          </a:ln>
                          <a:solidFill>
                            <a:schemeClr val="tx1"/>
                          </a:solidFill>
                          <a:effectLst/>
                          <a:uLnTx/>
                          <a:uFillTx/>
                          <a:latin typeface="Symbol" charset="0"/>
                          <a:ea typeface="+mn-ea"/>
                          <a:cs typeface="Symbol" charset="0"/>
                        </a:rPr>
                        <a:t>l</a:t>
                      </a:r>
                      <a:r>
                        <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rPr>
                        <a:t>)</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marL="0" marR="0" indent="0" algn="l" defTabSz="561670" rtl="0" eaLnBrk="1" fontAlgn="auto" latinLnBrk="0" hangingPunct="1">
                        <a:lnSpc>
                          <a:spcPct val="100000"/>
                        </a:lnSpc>
                        <a:spcBef>
                          <a:spcPts val="0"/>
                        </a:spcBef>
                        <a:spcAft>
                          <a:spcPts val="0"/>
                        </a:spcAft>
                        <a:buClrTx/>
                        <a:buSzTx/>
                        <a:buFontTx/>
                        <a:buNone/>
                        <a:tabLst/>
                        <a:defRPr/>
                      </a:pPr>
                      <a:r>
                        <a:rPr lang="en-US" sz="1900" i="1" kern="0" dirty="0" smtClean="0">
                          <a:solidFill>
                            <a:srgbClr val="000000"/>
                          </a:solidFill>
                          <a:latin typeface="Times New Roman" pitchFamily="18" charset="0"/>
                          <a:ea typeface="Arial"/>
                          <a:cs typeface="Times New Roman" pitchFamily="18" charset="0"/>
                        </a:rPr>
                        <a:t>calibration updates, ancillary data updates, improved land/water masking, terrain height, other minor fixes</a:t>
                      </a:r>
                    </a:p>
                    <a:p>
                      <a:endParaRPr lang="en-US" sz="1900" i="1" dirty="0">
                        <a:latin typeface="Times New Roman" pitchFamily="18" charset="0"/>
                        <a:cs typeface="Times New Roman" pitchFamily="18"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6293">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err="1" smtClean="0">
                          <a:ln>
                            <a:noFill/>
                          </a:ln>
                          <a:solidFill>
                            <a:schemeClr val="tx1"/>
                          </a:solidFill>
                          <a:effectLst/>
                          <a:uLnTx/>
                          <a:uFillTx/>
                          <a:latin typeface="Arial" charset="0"/>
                          <a:ea typeface="+mn-ea"/>
                          <a:cs typeface="Arial" charset="0"/>
                        </a:rPr>
                        <a:t>Ångstrom</a:t>
                      </a:r>
                      <a:endPar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3">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rPr>
                        <a:t>AOT</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3">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rPr>
                        <a:t>Chlorophyll </a:t>
                      </a:r>
                      <a:r>
                        <a:rPr kumimoji="0" lang="en-US" sz="1900" b="0" i="1" u="none" strike="noStrike" kern="1200" cap="none" spc="0" normalizeH="0" baseline="0" noProof="0" dirty="0" smtClean="0">
                          <a:ln>
                            <a:noFill/>
                          </a:ln>
                          <a:solidFill>
                            <a:schemeClr val="tx1"/>
                          </a:solidFill>
                          <a:effectLst/>
                          <a:uLnTx/>
                          <a:uFillTx/>
                          <a:latin typeface="Arial" charset="0"/>
                          <a:ea typeface="+mn-ea"/>
                          <a:cs typeface="Arial" charset="0"/>
                        </a:rPr>
                        <a:t>a</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561670" rtl="0" eaLnBrk="1" fontAlgn="auto" latinLnBrk="0" hangingPunct="1">
                        <a:lnSpc>
                          <a:spcPct val="100000"/>
                        </a:lnSpc>
                        <a:spcBef>
                          <a:spcPts val="0"/>
                        </a:spcBef>
                        <a:spcAft>
                          <a:spcPts val="0"/>
                        </a:spcAft>
                        <a:buClrTx/>
                        <a:buSzTx/>
                        <a:buFontTx/>
                        <a:buNone/>
                        <a:tabLst/>
                        <a:defRPr/>
                      </a:pPr>
                      <a:r>
                        <a:rPr lang="en-US" sz="1900" i="1" kern="0" dirty="0" smtClean="0">
                          <a:solidFill>
                            <a:srgbClr val="000000"/>
                          </a:solidFill>
                          <a:latin typeface="Times New Roman" pitchFamily="18" charset="0"/>
                          <a:ea typeface="Arial"/>
                          <a:cs typeface="Times New Roman" pitchFamily="18" charset="0"/>
                        </a:rPr>
                        <a:t>standard </a:t>
                      </a:r>
                      <a:r>
                        <a:rPr lang="en-US" sz="1900" i="1" kern="0" dirty="0" err="1" smtClean="0">
                          <a:solidFill>
                            <a:srgbClr val="000000"/>
                          </a:solidFill>
                          <a:latin typeface="Times New Roman" pitchFamily="18" charset="0"/>
                          <a:ea typeface="Arial"/>
                          <a:cs typeface="Times New Roman" pitchFamily="18" charset="0"/>
                        </a:rPr>
                        <a:t>chlor_a</a:t>
                      </a:r>
                      <a:r>
                        <a:rPr lang="en-US" sz="1900" i="1" kern="0" dirty="0" smtClean="0">
                          <a:solidFill>
                            <a:srgbClr val="000000"/>
                          </a:solidFill>
                          <a:latin typeface="Times New Roman" pitchFamily="18" charset="0"/>
                          <a:ea typeface="Arial"/>
                          <a:cs typeface="Times New Roman" pitchFamily="18" charset="0"/>
                        </a:rPr>
                        <a:t> product now OCI algorithm (Hu et al. 2012)</a:t>
                      </a:r>
                    </a:p>
                    <a:p>
                      <a:pPr marL="0" marR="0" indent="0" algn="l" defTabSz="561670" rtl="0" eaLnBrk="1" fontAlgn="auto" latinLnBrk="0" hangingPunct="1">
                        <a:lnSpc>
                          <a:spcPct val="100000"/>
                        </a:lnSpc>
                        <a:spcBef>
                          <a:spcPts val="0"/>
                        </a:spcBef>
                        <a:spcAft>
                          <a:spcPts val="0"/>
                        </a:spcAft>
                        <a:buClrTx/>
                        <a:buSzTx/>
                        <a:buFontTx/>
                        <a:buNone/>
                        <a:tabLst/>
                        <a:defRPr/>
                      </a:pPr>
                      <a:r>
                        <a:rPr lang="en-US" sz="1900" i="1" kern="0" dirty="0" smtClean="0">
                          <a:solidFill>
                            <a:srgbClr val="000000"/>
                          </a:solidFill>
                          <a:latin typeface="Times New Roman" pitchFamily="18" charset="0"/>
                          <a:ea typeface="Arial"/>
                          <a:cs typeface="Times New Roman" pitchFamily="18" charset="0"/>
                        </a:rPr>
                        <a:t>original OC3/OC4 product</a:t>
                      </a:r>
                      <a:r>
                        <a:rPr lang="en-US" sz="1900" i="1" kern="0" baseline="0" dirty="0" smtClean="0">
                          <a:solidFill>
                            <a:srgbClr val="000000"/>
                          </a:solidFill>
                          <a:latin typeface="Times New Roman" pitchFamily="18" charset="0"/>
                          <a:ea typeface="Arial"/>
                          <a:cs typeface="Times New Roman" pitchFamily="18" charset="0"/>
                        </a:rPr>
                        <a:t> still being distributed as </a:t>
                      </a:r>
                      <a:r>
                        <a:rPr lang="en-US" sz="1900" i="1" kern="0" baseline="0" dirty="0" err="1" smtClean="0">
                          <a:solidFill>
                            <a:srgbClr val="000000"/>
                          </a:solidFill>
                          <a:latin typeface="Times New Roman" pitchFamily="18" charset="0"/>
                          <a:ea typeface="Arial"/>
                          <a:cs typeface="Times New Roman" pitchFamily="18" charset="0"/>
                        </a:rPr>
                        <a:t>chl_ocx</a:t>
                      </a:r>
                      <a:endParaRPr lang="en-US" sz="1900" i="1" kern="0" dirty="0" smtClean="0">
                        <a:solidFill>
                          <a:srgbClr val="000000"/>
                        </a:solidFill>
                        <a:latin typeface="Times New Roman" pitchFamily="18" charset="0"/>
                        <a:ea typeface="Arial"/>
                        <a:cs typeface="Times New Roman" pitchFamily="18"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3">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err="1" smtClean="0">
                          <a:ln>
                            <a:noFill/>
                          </a:ln>
                          <a:solidFill>
                            <a:schemeClr val="tx1"/>
                          </a:solidFill>
                          <a:effectLst/>
                          <a:uLnTx/>
                          <a:uFillTx/>
                          <a:latin typeface="Arial" charset="0"/>
                          <a:ea typeface="+mn-ea"/>
                          <a:cs typeface="Arial" charset="0"/>
                        </a:rPr>
                        <a:t>K</a:t>
                      </a:r>
                      <a:r>
                        <a:rPr kumimoji="0" lang="en-US" sz="1900" b="0" i="0" u="none" strike="noStrike" kern="1200" cap="none" spc="0" normalizeH="0" baseline="-25000" noProof="0" dirty="0" err="1" smtClean="0">
                          <a:ln>
                            <a:noFill/>
                          </a:ln>
                          <a:solidFill>
                            <a:schemeClr val="tx1"/>
                          </a:solidFill>
                          <a:effectLst/>
                          <a:uLnTx/>
                          <a:uFillTx/>
                          <a:latin typeface="Arial" charset="0"/>
                          <a:ea typeface="+mn-ea"/>
                          <a:cs typeface="Arial" charset="0"/>
                        </a:rPr>
                        <a:t>d</a:t>
                      </a:r>
                      <a:r>
                        <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rPr>
                        <a:t>(490)</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900" i="1" dirty="0" smtClean="0">
                          <a:latin typeface="Times New Roman" pitchFamily="18" charset="0"/>
                          <a:cs typeface="Times New Roman" pitchFamily="18" charset="0"/>
                        </a:rPr>
                        <a:t>no change</a:t>
                      </a:r>
                      <a:endParaRPr lang="en-US" sz="1900" i="1" dirty="0">
                        <a:latin typeface="Times New Roman" pitchFamily="18" charset="0"/>
                        <a:cs typeface="Times New Roman" pitchFamily="18"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6293">
                <a:tc>
                  <a:txBody>
                    <a:bodyPr/>
                    <a:lstStyle/>
                    <a:p>
                      <a:r>
                        <a:rPr lang="en-US" sz="1900" dirty="0" smtClean="0">
                          <a:latin typeface="Arial" pitchFamily="34" charset="0"/>
                          <a:cs typeface="Arial" pitchFamily="34" charset="0"/>
                        </a:rPr>
                        <a:t>POC</a:t>
                      </a:r>
                      <a:endParaRPr lang="en-US" sz="1900" dirty="0">
                        <a:latin typeface="Arial" pitchFamily="34" charset="0"/>
                        <a:cs typeface="Arial" pitchFamily="34"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i="1" dirty="0" smtClean="0">
                          <a:latin typeface="Times New Roman" pitchFamily="18" charset="0"/>
                          <a:cs typeface="Times New Roman" pitchFamily="18" charset="0"/>
                        </a:rPr>
                        <a:t>no change</a:t>
                      </a:r>
                      <a:endParaRPr lang="en-US" sz="1900" i="1" dirty="0">
                        <a:latin typeface="Times New Roman" pitchFamily="18" charset="0"/>
                        <a:cs typeface="Times New Roman" pitchFamily="18"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3">
                <a:tc>
                  <a:txBody>
                    <a:bodyPr/>
                    <a:lstStyle/>
                    <a:p>
                      <a:r>
                        <a:rPr lang="en-US" sz="1900" dirty="0" smtClean="0">
                          <a:latin typeface="Arial" pitchFamily="34" charset="0"/>
                          <a:cs typeface="Arial" pitchFamily="34" charset="0"/>
                        </a:rPr>
                        <a:t>PIC</a:t>
                      </a:r>
                      <a:endParaRPr lang="en-US" sz="1900" dirty="0">
                        <a:latin typeface="Arial" pitchFamily="34" charset="0"/>
                        <a:cs typeface="Arial" pitchFamily="34"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561670" rtl="0" eaLnBrk="1" fontAlgn="auto" latinLnBrk="0" hangingPunct="1">
                        <a:lnSpc>
                          <a:spcPct val="100000"/>
                        </a:lnSpc>
                        <a:spcBef>
                          <a:spcPts val="0"/>
                        </a:spcBef>
                        <a:spcAft>
                          <a:spcPts val="0"/>
                        </a:spcAft>
                        <a:buClrTx/>
                        <a:buSzTx/>
                        <a:buFontTx/>
                        <a:buNone/>
                        <a:tabLst/>
                        <a:defRPr/>
                      </a:pPr>
                      <a:r>
                        <a:rPr lang="en-US" sz="1900" i="1" kern="0" dirty="0" smtClean="0">
                          <a:solidFill>
                            <a:srgbClr val="000000"/>
                          </a:solidFill>
                          <a:latin typeface="Times New Roman"/>
                          <a:ea typeface="Arial"/>
                          <a:cs typeface="Times New Roman"/>
                        </a:rPr>
                        <a:t>updated algorithm and LUT</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6293">
                <a:tc>
                  <a:txBody>
                    <a:bodyPr/>
                    <a:lstStyle/>
                    <a:p>
                      <a:r>
                        <a:rPr lang="en-US" sz="1900" dirty="0" err="1" smtClean="0">
                          <a:latin typeface="Arial" pitchFamily="34" charset="0"/>
                          <a:cs typeface="Arial" pitchFamily="34" charset="0"/>
                        </a:rPr>
                        <a:t>CDOM_index</a:t>
                      </a:r>
                      <a:endParaRPr lang="en-US" sz="1900" dirty="0">
                        <a:latin typeface="Arial" pitchFamily="34" charset="0"/>
                        <a:cs typeface="Arial" pitchFamily="34"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561670" rtl="0" eaLnBrk="1" fontAlgn="auto" latinLnBrk="0" hangingPunct="1">
                        <a:lnSpc>
                          <a:spcPct val="100000"/>
                        </a:lnSpc>
                        <a:spcBef>
                          <a:spcPts val="0"/>
                        </a:spcBef>
                        <a:spcAft>
                          <a:spcPts val="0"/>
                        </a:spcAft>
                        <a:buClrTx/>
                        <a:buSzTx/>
                        <a:buFontTx/>
                        <a:buNone/>
                        <a:tabLst/>
                        <a:defRPr/>
                      </a:pPr>
                      <a:r>
                        <a:rPr lang="en-US" sz="1900" i="1" kern="0" dirty="0" smtClean="0">
                          <a:solidFill>
                            <a:srgbClr val="000000"/>
                          </a:solidFill>
                          <a:latin typeface="Times New Roman"/>
                          <a:ea typeface="Arial"/>
                          <a:cs typeface="Times New Roman"/>
                        </a:rPr>
                        <a:t>remove product (redundant with new IOP suite)</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3">
                <a:tc>
                  <a:txBody>
                    <a:bodyPr/>
                    <a:lstStyle/>
                    <a:p>
                      <a:r>
                        <a:rPr lang="en-US" sz="1900" dirty="0" smtClean="0">
                          <a:latin typeface="Arial" pitchFamily="34" charset="0"/>
                          <a:cs typeface="Arial" pitchFamily="34" charset="0"/>
                        </a:rPr>
                        <a:t>PAR</a:t>
                      </a:r>
                      <a:endParaRPr lang="en-US" sz="1900" dirty="0">
                        <a:latin typeface="Arial" pitchFamily="34" charset="0"/>
                        <a:cs typeface="Arial" pitchFamily="34"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561670" rtl="0" eaLnBrk="1" fontAlgn="auto" latinLnBrk="0" hangingPunct="1">
                        <a:lnSpc>
                          <a:spcPct val="100000"/>
                        </a:lnSpc>
                        <a:spcBef>
                          <a:spcPts val="0"/>
                        </a:spcBef>
                        <a:spcAft>
                          <a:spcPts val="0"/>
                        </a:spcAft>
                        <a:buClrTx/>
                        <a:buSzTx/>
                        <a:buFontTx/>
                        <a:buNone/>
                        <a:tabLst/>
                        <a:defRPr/>
                      </a:pPr>
                      <a:r>
                        <a:rPr lang="en-US" sz="1900" i="1" kern="0" dirty="0" smtClean="0">
                          <a:solidFill>
                            <a:srgbClr val="000000"/>
                          </a:solidFill>
                          <a:latin typeface="Times New Roman"/>
                          <a:ea typeface="Arial"/>
                          <a:cs typeface="Times New Roman"/>
                        </a:rPr>
                        <a:t>consolidated algorithm, minor fixes </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6293">
                <a:tc>
                  <a:txBody>
                    <a:bodyPr/>
                    <a:lstStyle/>
                    <a:p>
                      <a:r>
                        <a:rPr lang="en-US" sz="1900" dirty="0" err="1" smtClean="0">
                          <a:latin typeface="Arial" pitchFamily="34" charset="0"/>
                          <a:cs typeface="Arial" pitchFamily="34" charset="0"/>
                        </a:rPr>
                        <a:t>iPAR</a:t>
                      </a:r>
                      <a:endParaRPr lang="en-US" sz="1900" dirty="0">
                        <a:latin typeface="Arial" pitchFamily="34" charset="0"/>
                        <a:cs typeface="Arial" pitchFamily="34"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561670" rtl="0" eaLnBrk="1" fontAlgn="auto" latinLnBrk="0" hangingPunct="1">
                        <a:lnSpc>
                          <a:spcPct val="100000"/>
                        </a:lnSpc>
                        <a:spcBef>
                          <a:spcPts val="0"/>
                        </a:spcBef>
                        <a:spcAft>
                          <a:spcPts val="0"/>
                        </a:spcAft>
                        <a:buClrTx/>
                        <a:buSzTx/>
                        <a:buFontTx/>
                        <a:buNone/>
                        <a:tabLst/>
                        <a:defRPr/>
                      </a:pPr>
                      <a:r>
                        <a:rPr lang="en-US" sz="1900" i="1" kern="0" dirty="0" smtClean="0">
                          <a:solidFill>
                            <a:srgbClr val="000000"/>
                          </a:solidFill>
                          <a:latin typeface="Times New Roman"/>
                          <a:ea typeface="Arial"/>
                          <a:cs typeface="Times New Roman"/>
                        </a:rPr>
                        <a:t>MODIS-only, no change</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3">
                <a:tc>
                  <a:txBody>
                    <a:bodyPr/>
                    <a:lstStyle/>
                    <a:p>
                      <a:r>
                        <a:rPr lang="en-US" sz="1900" dirty="0" err="1" smtClean="0">
                          <a:latin typeface="Arial" pitchFamily="34" charset="0"/>
                          <a:cs typeface="Arial" pitchFamily="34" charset="0"/>
                        </a:rPr>
                        <a:t>nFLH</a:t>
                      </a:r>
                      <a:endParaRPr lang="en-US" sz="1900" dirty="0">
                        <a:latin typeface="Arial" pitchFamily="34" charset="0"/>
                        <a:cs typeface="Arial" pitchFamily="34"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561670" rtl="0" eaLnBrk="1" fontAlgn="auto" latinLnBrk="0" hangingPunct="1">
                        <a:lnSpc>
                          <a:spcPct val="100000"/>
                        </a:lnSpc>
                        <a:spcBef>
                          <a:spcPts val="0"/>
                        </a:spcBef>
                        <a:spcAft>
                          <a:spcPts val="0"/>
                        </a:spcAft>
                        <a:buClrTx/>
                        <a:buSzTx/>
                        <a:buFontTx/>
                        <a:buNone/>
                        <a:tabLst/>
                        <a:defRPr/>
                      </a:pPr>
                      <a:r>
                        <a:rPr lang="en-US" sz="1900" i="1" kern="0" dirty="0" smtClean="0">
                          <a:solidFill>
                            <a:srgbClr val="000000"/>
                          </a:solidFill>
                          <a:latin typeface="Times New Roman"/>
                          <a:ea typeface="Arial"/>
                          <a:cs typeface="Times New Roman"/>
                        </a:rPr>
                        <a:t>MODIS-only, flagging changes (allow negatives)</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6293">
                <a:tc>
                  <a:txBody>
                    <a:bodyPr/>
                    <a:lstStyle/>
                    <a:p>
                      <a:r>
                        <a:rPr lang="en-US" sz="1900" dirty="0" smtClean="0">
                          <a:latin typeface="Arial" pitchFamily="34" charset="0"/>
                          <a:cs typeface="Arial" pitchFamily="34" charset="0"/>
                        </a:rPr>
                        <a:t>IOPs</a:t>
                      </a:r>
                      <a:endParaRPr lang="en-US" sz="1900" dirty="0">
                        <a:latin typeface="Arial" pitchFamily="34" charset="0"/>
                        <a:cs typeface="Arial" pitchFamily="34"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i="1" kern="0" dirty="0" smtClean="0">
                          <a:latin typeface="Times New Roman"/>
                          <a:ea typeface="Arial" charset="0"/>
                          <a:cs typeface="Times New Roman"/>
                        </a:rPr>
                        <a:t>added suite of inherent optical properties (</a:t>
                      </a:r>
                      <a:r>
                        <a:rPr lang="en-US" sz="1900" i="1" kern="0" dirty="0" err="1" smtClean="0">
                          <a:latin typeface="Times New Roman"/>
                          <a:ea typeface="Arial" charset="0"/>
                          <a:cs typeface="Times New Roman"/>
                        </a:rPr>
                        <a:t>Werdell</a:t>
                      </a:r>
                      <a:r>
                        <a:rPr lang="en-US" sz="1900" i="1" kern="0" dirty="0" smtClean="0">
                          <a:latin typeface="Times New Roman"/>
                          <a:ea typeface="Arial" charset="0"/>
                          <a:cs typeface="Times New Roman"/>
                        </a:rPr>
                        <a:t> et al. 2013)</a:t>
                      </a:r>
                      <a:endParaRPr lang="en-US" sz="1900" i="1" dirty="0">
                        <a:latin typeface="Times New Roman" pitchFamily="18" charset="0"/>
                        <a:cs typeface="Times New Roman" pitchFamily="18"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98417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214" y="192734"/>
            <a:ext cx="8710223" cy="1277255"/>
          </a:xfrm>
          <a:prstGeom prst="rect">
            <a:avLst/>
          </a:prstGeom>
          <a:noFill/>
          <a:ln>
            <a:noFill/>
          </a:ln>
        </p:spPr>
        <p:txBody>
          <a:bodyPr wrap="square" lIns="76180" tIns="38091" rIns="76180" bIns="38091" rtlCol="0">
            <a:spAutoFit/>
          </a:bodyPr>
          <a:lstStyle/>
          <a:p>
            <a:pPr algn="just"/>
            <a:r>
              <a:rPr lang="en-US" sz="2600" dirty="0">
                <a:solidFill>
                  <a:srgbClr val="0F4984"/>
                </a:solidFill>
              </a:rPr>
              <a:t>INSTRUMENT CALIBRATION CHANGES</a:t>
            </a:r>
          </a:p>
          <a:p>
            <a:pPr algn="just"/>
            <a:endParaRPr lang="en-US" sz="2600" dirty="0"/>
          </a:p>
          <a:p>
            <a:pPr algn="just"/>
            <a:r>
              <a:rPr lang="en-US" sz="2600" dirty="0"/>
              <a:t> </a:t>
            </a:r>
          </a:p>
        </p:txBody>
      </p:sp>
      <p:graphicFrame>
        <p:nvGraphicFramePr>
          <p:cNvPr id="5" name="Table 4"/>
          <p:cNvGraphicFramePr>
            <a:graphicFrameLocks noGrp="1"/>
          </p:cNvGraphicFramePr>
          <p:nvPr>
            <p:extLst>
              <p:ext uri="{D42A27DB-BD31-4B8C-83A1-F6EECF244321}">
                <p14:modId xmlns:p14="http://schemas.microsoft.com/office/powerpoint/2010/main" val="1918666999"/>
              </p:ext>
            </p:extLst>
          </p:nvPr>
        </p:nvGraphicFramePr>
        <p:xfrm>
          <a:off x="309812" y="808522"/>
          <a:ext cx="8529387" cy="5869808"/>
        </p:xfrm>
        <a:graphic>
          <a:graphicData uri="http://schemas.openxmlformats.org/drawingml/2006/table">
            <a:tbl>
              <a:tblPr firstRow="1" bandRow="1">
                <a:tableStyleId>{2D5ABB26-0587-4C30-8999-92F81FD0307C}</a:tableStyleId>
              </a:tblPr>
              <a:tblGrid>
                <a:gridCol w="1394833"/>
                <a:gridCol w="7134554"/>
              </a:tblGrid>
              <a:tr h="1020278">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err="1" smtClean="0">
                          <a:ln>
                            <a:noFill/>
                          </a:ln>
                          <a:solidFill>
                            <a:schemeClr val="tx1"/>
                          </a:solidFill>
                          <a:effectLst/>
                          <a:uLnTx/>
                          <a:uFillTx/>
                          <a:latin typeface="Arial" charset="0"/>
                          <a:ea typeface="+mn-ea"/>
                          <a:cs typeface="Arial" charset="0"/>
                        </a:rPr>
                        <a:t>SeaWiFS</a:t>
                      </a:r>
                      <a:endPar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dirty="0" smtClean="0">
                          <a:solidFill>
                            <a:srgbClr val="000000"/>
                          </a:solidFill>
                          <a:latin typeface="Times New Roman" pitchFamily="18" charset="0"/>
                          <a:ea typeface="Arial"/>
                          <a:cs typeface="Times New Roman" pitchFamily="18" charset="0"/>
                        </a:rPr>
                        <a:t>correcting dark offset changes at</a:t>
                      </a:r>
                      <a:r>
                        <a:rPr lang="en-US" sz="1900" i="1" kern="0" baseline="0" dirty="0" smtClean="0">
                          <a:solidFill>
                            <a:srgbClr val="000000"/>
                          </a:solidFill>
                          <a:latin typeface="Times New Roman" pitchFamily="18" charset="0"/>
                          <a:ea typeface="Arial"/>
                          <a:cs typeface="Times New Roman" pitchFamily="18" charset="0"/>
                        </a:rPr>
                        <a:t> the sub-count level </a:t>
                      </a: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smtClean="0">
                          <a:solidFill>
                            <a:srgbClr val="000000"/>
                          </a:solidFill>
                          <a:latin typeface="Times New Roman" pitchFamily="18" charset="0"/>
                          <a:cs typeface="Times New Roman" pitchFamily="18" charset="0"/>
                        </a:rPr>
                        <a:t>correction for time-dependent change in system spectral response</a:t>
                      </a: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err="1" smtClean="0">
                          <a:solidFill>
                            <a:srgbClr val="000000"/>
                          </a:solidFill>
                          <a:latin typeface="Times New Roman" pitchFamily="18" charset="0"/>
                          <a:cs typeface="Times New Roman" pitchFamily="18" charset="0"/>
                        </a:rPr>
                        <a:t>Patt</a:t>
                      </a:r>
                      <a:r>
                        <a:rPr lang="en-US" sz="1900" i="1" kern="0" baseline="0" dirty="0" smtClean="0">
                          <a:solidFill>
                            <a:srgbClr val="000000"/>
                          </a:solidFill>
                          <a:latin typeface="Times New Roman" pitchFamily="18" charset="0"/>
                          <a:cs typeface="Times New Roman" pitchFamily="18" charset="0"/>
                        </a:rPr>
                        <a:t> et al. (in prep), </a:t>
                      </a:r>
                      <a:r>
                        <a:rPr lang="en-US" sz="1900" i="1" kern="0" baseline="0" dirty="0" err="1" smtClean="0">
                          <a:solidFill>
                            <a:srgbClr val="000000"/>
                          </a:solidFill>
                          <a:latin typeface="Times New Roman" pitchFamily="18" charset="0"/>
                          <a:cs typeface="Times New Roman" pitchFamily="18" charset="0"/>
                        </a:rPr>
                        <a:t>Eplee</a:t>
                      </a:r>
                      <a:r>
                        <a:rPr lang="en-US" sz="1900" i="1" kern="0" baseline="0" dirty="0" smtClean="0">
                          <a:solidFill>
                            <a:srgbClr val="000000"/>
                          </a:solidFill>
                          <a:latin typeface="Times New Roman" pitchFamily="18" charset="0"/>
                          <a:cs typeface="Times New Roman" pitchFamily="18" charset="0"/>
                        </a:rPr>
                        <a:t> et al. (in prep)</a:t>
                      </a:r>
                      <a:endParaRPr lang="en-US" sz="1900" i="1" dirty="0">
                        <a:latin typeface="Times New Roman" pitchFamily="18" charset="0"/>
                        <a:cs typeface="Times New Roman" pitchFamily="18"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38463">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rPr>
                        <a:t>MODISA</a:t>
                      </a:r>
                      <a:endParaRPr kumimoji="0" lang="en-US" sz="1900" b="0" i="1" u="none" strike="noStrike" kern="1200" cap="none" spc="0" normalizeH="0" baseline="0" noProof="0" dirty="0" smtClean="0">
                        <a:ln>
                          <a:noFill/>
                        </a:ln>
                        <a:solidFill>
                          <a:schemeClr val="tx1"/>
                        </a:solidFill>
                        <a:effectLst/>
                        <a:uLnTx/>
                        <a:uFillTx/>
                        <a:latin typeface="Arial" charset="0"/>
                        <a:ea typeface="+mn-ea"/>
                        <a:cs typeface="Arial"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dirty="0" smtClean="0">
                          <a:solidFill>
                            <a:srgbClr val="000000"/>
                          </a:solidFill>
                          <a:latin typeface="Times New Roman" pitchFamily="18" charset="0"/>
                          <a:ea typeface="Arial"/>
                          <a:cs typeface="Times New Roman" pitchFamily="18" charset="0"/>
                        </a:rPr>
                        <a:t>updated temporal</a:t>
                      </a:r>
                      <a:r>
                        <a:rPr lang="en-US" sz="1900" i="1" kern="0" baseline="0" dirty="0" smtClean="0">
                          <a:solidFill>
                            <a:srgbClr val="000000"/>
                          </a:solidFill>
                          <a:latin typeface="Times New Roman" pitchFamily="18" charset="0"/>
                          <a:ea typeface="Arial"/>
                          <a:cs typeface="Times New Roman" pitchFamily="18" charset="0"/>
                        </a:rPr>
                        <a:t> calibration from MCST (V6.1.35.17_OC2)</a:t>
                      </a:r>
                      <a:endParaRPr lang="en-US" sz="1900" i="1" kern="0" dirty="0" smtClean="0">
                        <a:solidFill>
                          <a:srgbClr val="000000"/>
                        </a:solidFill>
                        <a:latin typeface="Times New Roman" pitchFamily="18" charset="0"/>
                        <a:ea typeface="Arial"/>
                        <a:cs typeface="Times New Roman" pitchFamily="18" charset="0"/>
                      </a:endParaRP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dirty="0" smtClean="0">
                          <a:solidFill>
                            <a:srgbClr val="000000"/>
                          </a:solidFill>
                          <a:latin typeface="Times New Roman" pitchFamily="18" charset="0"/>
                          <a:ea typeface="Arial"/>
                          <a:cs typeface="Times New Roman" pitchFamily="18" charset="0"/>
                        </a:rPr>
                        <a:t>updated temporal corrections to respons</a:t>
                      </a:r>
                      <a:r>
                        <a:rPr lang="en-US" sz="1900" i="1" kern="0" baseline="0" dirty="0" smtClean="0">
                          <a:solidFill>
                            <a:srgbClr val="000000"/>
                          </a:solidFill>
                          <a:latin typeface="Times New Roman" pitchFamily="18" charset="0"/>
                          <a:ea typeface="Arial"/>
                          <a:cs typeface="Times New Roman" pitchFamily="18" charset="0"/>
                        </a:rPr>
                        <a:t>e versus scan angle</a:t>
                      </a: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smtClean="0">
                          <a:solidFill>
                            <a:srgbClr val="000000"/>
                          </a:solidFill>
                          <a:latin typeface="Times New Roman" pitchFamily="18" charset="0"/>
                          <a:ea typeface="Arial"/>
                          <a:cs typeface="Times New Roman" pitchFamily="18" charset="0"/>
                        </a:rPr>
                        <a:t>Meister and Franz 2014</a:t>
                      </a:r>
                      <a:r>
                        <a:rPr lang="en-US" sz="1900" i="1" kern="0" baseline="0" dirty="0" smtClean="0">
                          <a:solidFill>
                            <a:srgbClr val="000000"/>
                          </a:solidFill>
                          <a:latin typeface="Times New Roman" pitchFamily="18" charset="0"/>
                          <a:cs typeface="Times New Roman" pitchFamily="18" charset="0"/>
                        </a:rPr>
                        <a:t>.</a:t>
                      </a:r>
                      <a:endParaRPr lang="en-US" sz="1900" i="1" kern="0" baseline="0" dirty="0" smtClean="0">
                        <a:solidFill>
                          <a:srgbClr val="000000"/>
                        </a:solidFill>
                        <a:latin typeface="Times New Roman" pitchFamily="18" charset="0"/>
                        <a:ea typeface="Arial"/>
                        <a:cs typeface="Times New Roman" pitchFamily="18"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8463">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rPr>
                        <a:t>MODIST</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smtClean="0">
                          <a:solidFill>
                            <a:srgbClr val="000000"/>
                          </a:solidFill>
                          <a:latin typeface="Times New Roman" pitchFamily="18" charset="0"/>
                          <a:ea typeface="Arial"/>
                          <a:cs typeface="Times New Roman" pitchFamily="18" charset="0"/>
                        </a:rPr>
                        <a:t>updated temporal calibration from MCST (</a:t>
                      </a:r>
                      <a:r>
                        <a:rPr lang="en-US" sz="1800" i="1" kern="1200" dirty="0" smtClean="0">
                          <a:solidFill>
                            <a:schemeClr val="tx1"/>
                          </a:solidFill>
                          <a:latin typeface="Times New Roman"/>
                          <a:ea typeface="+mn-ea"/>
                          <a:cs typeface="Times New Roman"/>
                        </a:rPr>
                        <a:t>V6.1.20.16</a:t>
                      </a:r>
                      <a:r>
                        <a:rPr lang="en-US" sz="1900" i="1" kern="0" baseline="0" dirty="0" smtClean="0">
                          <a:solidFill>
                            <a:srgbClr val="000000"/>
                          </a:solidFill>
                          <a:latin typeface="Times New Roman" pitchFamily="18" charset="0"/>
                          <a:ea typeface="Arial"/>
                          <a:cs typeface="Times New Roman" pitchFamily="18" charset="0"/>
                        </a:rPr>
                        <a:t>)</a:t>
                      </a: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smtClean="0">
                          <a:solidFill>
                            <a:srgbClr val="000000"/>
                          </a:solidFill>
                          <a:latin typeface="Times New Roman" pitchFamily="18" charset="0"/>
                          <a:ea typeface="Arial"/>
                          <a:cs typeface="Times New Roman" pitchFamily="18" charset="0"/>
                        </a:rPr>
                        <a:t>updated temporal corrections for response versus scan angle and polarization sensitivity (</a:t>
                      </a:r>
                      <a:r>
                        <a:rPr lang="en-US" sz="1900" i="1" kern="0" baseline="0" dirty="0" err="1" smtClean="0">
                          <a:solidFill>
                            <a:srgbClr val="000000"/>
                          </a:solidFill>
                          <a:latin typeface="Times New Roman" pitchFamily="18" charset="0"/>
                          <a:ea typeface="Arial"/>
                          <a:cs typeface="Times New Roman" pitchFamily="18" charset="0"/>
                        </a:rPr>
                        <a:t>crosscal</a:t>
                      </a:r>
                      <a:r>
                        <a:rPr lang="en-US" sz="1900" i="1" kern="0" baseline="0" dirty="0" smtClean="0">
                          <a:solidFill>
                            <a:srgbClr val="000000"/>
                          </a:solidFill>
                          <a:latin typeface="Times New Roman" pitchFamily="18" charset="0"/>
                          <a:ea typeface="Arial"/>
                          <a:cs typeface="Times New Roman" pitchFamily="18" charset="0"/>
                        </a:rPr>
                        <a:t> to </a:t>
                      </a:r>
                      <a:r>
                        <a:rPr lang="en-US" sz="1900" i="1" kern="0" baseline="0" dirty="0" err="1" smtClean="0">
                          <a:solidFill>
                            <a:srgbClr val="000000"/>
                          </a:solidFill>
                          <a:latin typeface="Times New Roman" pitchFamily="18" charset="0"/>
                          <a:ea typeface="Arial"/>
                          <a:cs typeface="Times New Roman" pitchFamily="18" charset="0"/>
                        </a:rPr>
                        <a:t>SeaWiFS</a:t>
                      </a:r>
                      <a:r>
                        <a:rPr lang="en-US" sz="1900" i="1" kern="0" baseline="0" dirty="0" smtClean="0">
                          <a:solidFill>
                            <a:srgbClr val="000000"/>
                          </a:solidFill>
                          <a:latin typeface="Times New Roman" pitchFamily="18" charset="0"/>
                          <a:ea typeface="Arial"/>
                          <a:cs typeface="Times New Roman" pitchFamily="18" charset="0"/>
                        </a:rPr>
                        <a:t> and MODISA) </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9769">
                <a:tc>
                  <a:txBody>
                    <a:bodyPr/>
                    <a:lstStyle/>
                    <a:p>
                      <a:pPr marL="0" marR="0" lvl="0" indent="0" algn="l" defTabSz="5616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chemeClr val="tx1"/>
                          </a:solidFill>
                          <a:effectLst/>
                          <a:uLnTx/>
                          <a:uFillTx/>
                          <a:latin typeface="Arial" charset="0"/>
                          <a:ea typeface="+mn-ea"/>
                          <a:cs typeface="Arial" charset="0"/>
                        </a:rPr>
                        <a:t>VIIRS</a:t>
                      </a: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dirty="0" smtClean="0">
                          <a:solidFill>
                            <a:srgbClr val="000000"/>
                          </a:solidFill>
                          <a:latin typeface="Times New Roman" pitchFamily="18" charset="0"/>
                          <a:ea typeface="Arial"/>
                          <a:cs typeface="Times New Roman" pitchFamily="18" charset="0"/>
                        </a:rPr>
                        <a:t>first use of lunar calibration trends to track temporal degradation of VIIRS (lunar calibration</a:t>
                      </a:r>
                      <a:r>
                        <a:rPr lang="en-US" sz="1900" i="1" kern="0" baseline="0" dirty="0" smtClean="0">
                          <a:solidFill>
                            <a:srgbClr val="000000"/>
                          </a:solidFill>
                          <a:latin typeface="Times New Roman" pitchFamily="18" charset="0"/>
                          <a:ea typeface="Arial"/>
                          <a:cs typeface="Times New Roman" pitchFamily="18" charset="0"/>
                        </a:rPr>
                        <a:t> is used to correct more frequent but more uncertain solar calibration trends). </a:t>
                      </a: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smtClean="0">
                          <a:solidFill>
                            <a:srgbClr val="000000"/>
                          </a:solidFill>
                          <a:latin typeface="Times New Roman" pitchFamily="18" charset="0"/>
                          <a:ea typeface="Arial"/>
                          <a:cs typeface="Times New Roman" pitchFamily="18" charset="0"/>
                        </a:rPr>
                        <a:t>correction of the lunar calibration trends for time-dependent changes in spectral response of the primary mirror.</a:t>
                      </a:r>
                      <a:endParaRPr lang="en-US" sz="1900" i="1" kern="0" baseline="0" dirty="0" smtClean="0">
                        <a:solidFill>
                          <a:srgbClr val="000000"/>
                        </a:solidFill>
                        <a:latin typeface="Times New Roman" pitchFamily="18" charset="0"/>
                        <a:cs typeface="Times New Roman" pitchFamily="18" charset="0"/>
                      </a:endParaRP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smtClean="0">
                          <a:solidFill>
                            <a:srgbClr val="000000"/>
                          </a:solidFill>
                          <a:latin typeface="Times New Roman" pitchFamily="18" charset="0"/>
                          <a:cs typeface="Times New Roman" pitchFamily="18" charset="0"/>
                        </a:rPr>
                        <a:t>correction of solar calibration trends for a solar unit vector error in the source data used for solar calibration analysis, and improved solar diffuser stability corrections. </a:t>
                      </a: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smtClean="0">
                          <a:solidFill>
                            <a:srgbClr val="000000"/>
                          </a:solidFill>
                          <a:latin typeface="Times New Roman" pitchFamily="18" charset="0"/>
                          <a:cs typeface="Times New Roman" pitchFamily="18" charset="0"/>
                        </a:rPr>
                        <a:t>additional statistical correction for detector striping.</a:t>
                      </a:r>
                    </a:p>
                    <a:p>
                      <a:pPr marL="182880" marR="0" indent="-182880" algn="l" defTabSz="561670" rtl="0" eaLnBrk="1" fontAlgn="auto" latinLnBrk="0" hangingPunct="1">
                        <a:lnSpc>
                          <a:spcPct val="100000"/>
                        </a:lnSpc>
                        <a:spcBef>
                          <a:spcPts val="0"/>
                        </a:spcBef>
                        <a:spcAft>
                          <a:spcPts val="0"/>
                        </a:spcAft>
                        <a:buClrTx/>
                        <a:buSzTx/>
                        <a:buFont typeface="Arial" pitchFamily="34" charset="0"/>
                        <a:buChar char="•"/>
                        <a:tabLst/>
                        <a:defRPr/>
                      </a:pPr>
                      <a:r>
                        <a:rPr lang="en-US" sz="1900" i="1" kern="0" baseline="0" dirty="0" err="1" smtClean="0">
                          <a:solidFill>
                            <a:srgbClr val="000000"/>
                          </a:solidFill>
                          <a:latin typeface="Times New Roman" pitchFamily="18" charset="0"/>
                          <a:cs typeface="Times New Roman" pitchFamily="18" charset="0"/>
                        </a:rPr>
                        <a:t>Eplee</a:t>
                      </a:r>
                      <a:r>
                        <a:rPr lang="en-US" sz="1900" i="1" kern="0" baseline="0" dirty="0" smtClean="0">
                          <a:solidFill>
                            <a:srgbClr val="000000"/>
                          </a:solidFill>
                          <a:latin typeface="Times New Roman" pitchFamily="18" charset="0"/>
                          <a:cs typeface="Times New Roman" pitchFamily="18" charset="0"/>
                        </a:rPr>
                        <a:t> et al. 2015</a:t>
                      </a:r>
                      <a:endParaRPr lang="en-US" sz="1900" i="1" dirty="0" smtClean="0">
                        <a:latin typeface="Times New Roman" pitchFamily="18" charset="0"/>
                        <a:cs typeface="Times New Roman" pitchFamily="18" charset="0"/>
                      </a:endParaRPr>
                    </a:p>
                  </a:txBody>
                  <a:tcPr marL="76200" marR="76200" marT="36095" marB="36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 name="TextBox 1"/>
          <p:cNvSpPr txBox="1"/>
          <p:nvPr/>
        </p:nvSpPr>
        <p:spPr>
          <a:xfrm>
            <a:off x="2021004" y="4514672"/>
            <a:ext cx="6513396" cy="1200328"/>
          </a:xfrm>
          <a:prstGeom prst="rect">
            <a:avLst/>
          </a:prstGeom>
          <a:solidFill>
            <a:schemeClr val="bg1"/>
          </a:solidFill>
          <a:ln>
            <a:solidFill>
              <a:srgbClr val="000000"/>
            </a:solidFill>
          </a:ln>
        </p:spPr>
        <p:txBody>
          <a:bodyPr wrap="square" rtlCol="0">
            <a:spAutoFit/>
          </a:bodyPr>
          <a:lstStyle/>
          <a:p>
            <a:r>
              <a:rPr lang="en-US" sz="2400" dirty="0" smtClean="0">
                <a:solidFill>
                  <a:srgbClr val="084712"/>
                </a:solidFill>
              </a:rPr>
              <a:t>Reprocessed to utilize new NASA-developed 6-minute </a:t>
            </a:r>
            <a:r>
              <a:rPr lang="en-US" sz="2400" dirty="0">
                <a:solidFill>
                  <a:srgbClr val="084712"/>
                </a:solidFill>
              </a:rPr>
              <a:t>Level-1A </a:t>
            </a:r>
            <a:r>
              <a:rPr lang="en-US" sz="2400" dirty="0" smtClean="0">
                <a:solidFill>
                  <a:srgbClr val="084712"/>
                </a:solidFill>
              </a:rPr>
              <a:t>and Level-1B granule format and calibration code. (R2014.0.2)</a:t>
            </a:r>
            <a:endParaRPr lang="en-US" sz="2400" dirty="0">
              <a:solidFill>
                <a:srgbClr val="084712"/>
              </a:solidFill>
            </a:endParaRPr>
          </a:p>
        </p:txBody>
      </p:sp>
    </p:spTree>
    <p:extLst>
      <p:ext uri="{BB962C8B-B14F-4D97-AF65-F5344CB8AC3E}">
        <p14:creationId xmlns:p14="http://schemas.microsoft.com/office/powerpoint/2010/main" val="1100666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4" name="Content Placeholder 6"/>
          <p:cNvSpPr>
            <a:spLocks noGrp="1"/>
          </p:cNvSpPr>
          <p:nvPr>
            <p:ph idx="1"/>
          </p:nvPr>
        </p:nvSpPr>
        <p:spPr>
          <a:xfrm>
            <a:off x="838200" y="762000"/>
            <a:ext cx="7543800" cy="5240580"/>
          </a:xfrm>
        </p:spPr>
        <p:txBody>
          <a:bodyPr/>
          <a:lstStyle/>
          <a:p>
            <a:pPr marL="457200" indent="-457200">
              <a:lnSpc>
                <a:spcPct val="200000"/>
              </a:lnSpc>
              <a:buFont typeface="+mj-lt"/>
              <a:buAutoNum type="arabicPeriod"/>
            </a:pPr>
            <a:r>
              <a:rPr lang="en-US" sz="2400" dirty="0" smtClean="0">
                <a:solidFill>
                  <a:schemeClr val="bg1">
                    <a:lumMod val="85000"/>
                  </a:schemeClr>
                </a:solidFill>
              </a:rPr>
              <a:t>MODIS &amp; VIIRS OC Reprocessing Overview</a:t>
            </a:r>
          </a:p>
          <a:p>
            <a:pPr marL="457200" indent="-457200">
              <a:lnSpc>
                <a:spcPct val="200000"/>
              </a:lnSpc>
              <a:buFont typeface="+mj-lt"/>
              <a:buAutoNum type="arabicPeriod"/>
            </a:pPr>
            <a:r>
              <a:rPr lang="en-US" sz="2400" dirty="0" smtClean="0">
                <a:solidFill>
                  <a:schemeClr val="tx1"/>
                </a:solidFill>
              </a:rPr>
              <a:t>Multi-mission OC Time-series Consistency</a:t>
            </a:r>
          </a:p>
          <a:p>
            <a:pPr marL="457200" indent="-457200">
              <a:lnSpc>
                <a:spcPct val="200000"/>
              </a:lnSpc>
              <a:buFont typeface="+mj-lt"/>
              <a:buAutoNum type="arabicPeriod"/>
            </a:pPr>
            <a:r>
              <a:rPr lang="en-US" sz="2400" dirty="0" smtClean="0">
                <a:solidFill>
                  <a:srgbClr val="D9D9D9"/>
                </a:solidFill>
              </a:rPr>
              <a:t>Product Validation and Uncertainties</a:t>
            </a:r>
          </a:p>
          <a:p>
            <a:pPr marL="457200" indent="-457200">
              <a:lnSpc>
                <a:spcPct val="200000"/>
              </a:lnSpc>
              <a:buFont typeface="+mj-lt"/>
              <a:buAutoNum type="arabicPeriod"/>
            </a:pPr>
            <a:r>
              <a:rPr lang="en-US" sz="2400" dirty="0" smtClean="0">
                <a:solidFill>
                  <a:srgbClr val="D9D9D9"/>
                </a:solidFill>
              </a:rPr>
              <a:t>Chlorophyll Climate Data Record and Application</a:t>
            </a:r>
          </a:p>
          <a:p>
            <a:pPr marL="457200" indent="-457200">
              <a:lnSpc>
                <a:spcPct val="200000"/>
              </a:lnSpc>
              <a:buFont typeface="+mj-lt"/>
              <a:buAutoNum type="arabicPeriod"/>
            </a:pPr>
            <a:r>
              <a:rPr lang="en-US" sz="2400" dirty="0" smtClean="0">
                <a:solidFill>
                  <a:srgbClr val="D9D9D9"/>
                </a:solidFill>
              </a:rPr>
              <a:t>Summary</a:t>
            </a:r>
          </a:p>
        </p:txBody>
      </p:sp>
    </p:spTree>
    <p:extLst>
      <p:ext uri="{BB962C8B-B14F-4D97-AF65-F5344CB8AC3E}">
        <p14:creationId xmlns:p14="http://schemas.microsoft.com/office/powerpoint/2010/main" val="38063192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2014.0m_sr2014.0m_deep_rrs_comp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295400"/>
            <a:ext cx="7315200" cy="5486400"/>
          </a:xfrm>
          <a:prstGeom prst="rect">
            <a:avLst/>
          </a:prstGeom>
        </p:spPr>
      </p:pic>
      <p:sp>
        <p:nvSpPr>
          <p:cNvPr id="96257" name="Title 1"/>
          <p:cNvSpPr>
            <a:spLocks noGrp="1"/>
          </p:cNvSpPr>
          <p:nvPr>
            <p:ph type="title"/>
          </p:nvPr>
        </p:nvSpPr>
        <p:spPr>
          <a:xfrm>
            <a:off x="152400" y="46037"/>
            <a:ext cx="8839200" cy="1096963"/>
          </a:xfrm>
        </p:spPr>
        <p:txBody>
          <a:bodyPr/>
          <a:lstStyle/>
          <a:p>
            <a:r>
              <a:rPr lang="en-US" dirty="0" err="1">
                <a:solidFill>
                  <a:srgbClr val="104A84"/>
                </a:solidFill>
                <a:latin typeface="Arial" charset="0"/>
                <a:cs typeface="Arial" charset="0"/>
              </a:rPr>
              <a:t>SeaWiFS</a:t>
            </a:r>
            <a:r>
              <a:rPr lang="en-US" dirty="0">
                <a:solidFill>
                  <a:srgbClr val="104A84"/>
                </a:solidFill>
                <a:latin typeface="Arial" charset="0"/>
                <a:cs typeface="Arial" charset="0"/>
              </a:rPr>
              <a:t> </a:t>
            </a:r>
            <a:r>
              <a:rPr lang="en-US" dirty="0" smtClean="0">
                <a:solidFill>
                  <a:srgbClr val="104A84"/>
                </a:solidFill>
                <a:latin typeface="Arial" charset="0"/>
                <a:cs typeface="Arial" charset="0"/>
              </a:rPr>
              <a:t>&amp; MODISA </a:t>
            </a:r>
            <a:r>
              <a:rPr lang="en-US" dirty="0" err="1" smtClean="0">
                <a:solidFill>
                  <a:srgbClr val="104A84"/>
                </a:solidFill>
                <a:latin typeface="Arial" charset="0"/>
                <a:cs typeface="Arial" charset="0"/>
              </a:rPr>
              <a:t>Rrs</a:t>
            </a:r>
            <a:r>
              <a:rPr lang="en-US" dirty="0">
                <a:solidFill>
                  <a:srgbClr val="104A84"/>
                </a:solidFill>
                <a:latin typeface="Arial" charset="0"/>
                <a:cs typeface="Arial" charset="0"/>
              </a:rPr>
              <a:t>(</a:t>
            </a:r>
            <a:r>
              <a:rPr lang="en-US" dirty="0">
                <a:solidFill>
                  <a:srgbClr val="104A84"/>
                </a:solidFill>
                <a:latin typeface="Symbol" charset="0"/>
                <a:cs typeface="Symbol" charset="0"/>
              </a:rPr>
              <a:t>l</a:t>
            </a:r>
            <a:r>
              <a:rPr lang="en-US" dirty="0">
                <a:solidFill>
                  <a:srgbClr val="104A84"/>
                </a:solidFill>
                <a:latin typeface="Arial" charset="0"/>
                <a:cs typeface="Arial" charset="0"/>
              </a:rPr>
              <a:t>) Deep-Water Time-</a:t>
            </a:r>
            <a:r>
              <a:rPr lang="en-US" dirty="0" smtClean="0">
                <a:solidFill>
                  <a:srgbClr val="104A84"/>
                </a:solidFill>
                <a:latin typeface="Arial" charset="0"/>
                <a:cs typeface="Arial" charset="0"/>
              </a:rPr>
              <a:t>Series</a:t>
            </a:r>
            <a:br>
              <a:rPr lang="en-US" dirty="0" smtClean="0">
                <a:solidFill>
                  <a:srgbClr val="104A84"/>
                </a:solidFill>
                <a:latin typeface="Arial" charset="0"/>
                <a:cs typeface="Arial" charset="0"/>
              </a:rPr>
            </a:br>
            <a:r>
              <a:rPr lang="en-US" sz="2400" dirty="0" smtClean="0">
                <a:solidFill>
                  <a:schemeClr val="tx1"/>
                </a:solidFill>
                <a:latin typeface="Arial" charset="0"/>
                <a:cs typeface="Arial" charset="0"/>
              </a:rPr>
              <a:t>showing good agreement </a:t>
            </a:r>
            <a:endParaRPr lang="en-US" sz="2400" dirty="0">
              <a:solidFill>
                <a:schemeClr val="tx1"/>
              </a:solidFill>
              <a:latin typeface="Arial" charset="0"/>
              <a:cs typeface="Arial" charset="0"/>
            </a:endParaRPr>
          </a:p>
        </p:txBody>
      </p:sp>
      <p:sp>
        <p:nvSpPr>
          <p:cNvPr id="96261" name="TextBox 10"/>
          <p:cNvSpPr txBox="1">
            <a:spLocks noChangeArrowheads="1"/>
          </p:cNvSpPr>
          <p:nvPr/>
        </p:nvSpPr>
        <p:spPr bwMode="auto">
          <a:xfrm>
            <a:off x="1825625" y="25146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412</a:t>
            </a:r>
          </a:p>
        </p:txBody>
      </p:sp>
      <p:sp>
        <p:nvSpPr>
          <p:cNvPr id="96262" name="TextBox 11"/>
          <p:cNvSpPr txBox="1">
            <a:spLocks noChangeArrowheads="1"/>
          </p:cNvSpPr>
          <p:nvPr/>
        </p:nvSpPr>
        <p:spPr bwMode="auto">
          <a:xfrm>
            <a:off x="1831975" y="3103562"/>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a:solidFill>
                  <a:srgbClr val="000000"/>
                </a:solidFill>
              </a:rPr>
              <a:t>443</a:t>
            </a:r>
          </a:p>
        </p:txBody>
      </p:sp>
      <p:sp>
        <p:nvSpPr>
          <p:cNvPr id="14" name="Rectangle 13"/>
          <p:cNvSpPr/>
          <p:nvPr/>
        </p:nvSpPr>
        <p:spPr>
          <a:xfrm>
            <a:off x="1447800" y="1179512"/>
            <a:ext cx="6323012"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15" name="Rectangle 14"/>
          <p:cNvSpPr/>
          <p:nvPr/>
        </p:nvSpPr>
        <p:spPr>
          <a:xfrm>
            <a:off x="2301875" y="1752600"/>
            <a:ext cx="5145088" cy="344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Arial"/>
              <a:cs typeface="Arial"/>
            </a:endParaRPr>
          </a:p>
        </p:txBody>
      </p:sp>
      <p:sp>
        <p:nvSpPr>
          <p:cNvPr id="96265" name="TextBox 15"/>
          <p:cNvSpPr txBox="1">
            <a:spLocks noChangeArrowheads="1"/>
          </p:cNvSpPr>
          <p:nvPr/>
        </p:nvSpPr>
        <p:spPr bwMode="auto">
          <a:xfrm>
            <a:off x="1676400" y="1676400"/>
            <a:ext cx="134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2400" dirty="0" smtClean="0">
                <a:solidFill>
                  <a:srgbClr val="000000"/>
                </a:solidFill>
              </a:rPr>
              <a:t>R2014.0</a:t>
            </a:r>
            <a:endParaRPr lang="en-US" sz="2400" dirty="0">
              <a:solidFill>
                <a:srgbClr val="000000"/>
              </a:solidFill>
            </a:endParaRPr>
          </a:p>
        </p:txBody>
      </p:sp>
      <p:sp>
        <p:nvSpPr>
          <p:cNvPr id="96266" name="Slide Number Placeholder 3"/>
          <p:cNvSpPr>
            <a:spLocks noGrp="1"/>
          </p:cNvSpPr>
          <p:nvPr>
            <p:ph type="sldNum" sz="quarter" idx="12"/>
          </p:nvPr>
        </p:nvSpPr>
        <p:spPr>
          <a:xfrm>
            <a:off x="68580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fld id="{E07CA59A-DA0E-FC40-AA8A-5BF28A0BF283}" type="slidenum">
              <a:rPr lang="en-US" sz="1400">
                <a:solidFill>
                  <a:srgbClr val="000000"/>
                </a:solidFill>
              </a:rPr>
              <a:pPr/>
              <a:t>9</a:t>
            </a:fld>
            <a:endParaRPr lang="en-US" sz="1400">
              <a:solidFill>
                <a:srgbClr val="000000"/>
              </a:solidFill>
            </a:endParaRPr>
          </a:p>
        </p:txBody>
      </p:sp>
      <p:sp>
        <p:nvSpPr>
          <p:cNvPr id="20" name="TextBox 11"/>
          <p:cNvSpPr txBox="1">
            <a:spLocks noChangeArrowheads="1"/>
          </p:cNvSpPr>
          <p:nvPr/>
        </p:nvSpPr>
        <p:spPr bwMode="auto">
          <a:xfrm>
            <a:off x="1828800" y="3746500"/>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490-488</a:t>
            </a:r>
            <a:endParaRPr lang="en-US" sz="1800" dirty="0">
              <a:solidFill>
                <a:srgbClr val="000000"/>
              </a:solidFill>
            </a:endParaRPr>
          </a:p>
        </p:txBody>
      </p:sp>
      <p:sp>
        <p:nvSpPr>
          <p:cNvPr id="21" name="TextBox 11"/>
          <p:cNvSpPr txBox="1">
            <a:spLocks noChangeArrowheads="1"/>
          </p:cNvSpPr>
          <p:nvPr/>
        </p:nvSpPr>
        <p:spPr bwMode="auto">
          <a:xfrm>
            <a:off x="1828800" y="4812268"/>
            <a:ext cx="103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800" dirty="0" smtClean="0">
                <a:solidFill>
                  <a:srgbClr val="000000"/>
                </a:solidFill>
              </a:rPr>
              <a:t>547-555</a:t>
            </a:r>
            <a:endParaRPr lang="en-US" sz="1800" dirty="0">
              <a:solidFill>
                <a:srgbClr val="000000"/>
              </a:solidFill>
            </a:endParaRPr>
          </a:p>
        </p:txBody>
      </p:sp>
      <p:sp>
        <p:nvSpPr>
          <p:cNvPr id="29" name="TextBox 28"/>
          <p:cNvSpPr txBox="1"/>
          <p:nvPr/>
        </p:nvSpPr>
        <p:spPr>
          <a:xfrm>
            <a:off x="7992521" y="2819400"/>
            <a:ext cx="683851" cy="400110"/>
          </a:xfrm>
          <a:prstGeom prst="rect">
            <a:avLst/>
          </a:prstGeom>
          <a:noFill/>
        </p:spPr>
        <p:txBody>
          <a:bodyPr wrap="none" rtlCol="0">
            <a:spAutoFit/>
          </a:bodyPr>
          <a:lstStyle/>
          <a:p>
            <a:r>
              <a:rPr lang="en-US" sz="2000" dirty="0" smtClean="0"/>
              <a:t>1.01</a:t>
            </a:r>
            <a:endParaRPr lang="en-US" sz="2000" dirty="0"/>
          </a:p>
        </p:txBody>
      </p:sp>
      <p:sp>
        <p:nvSpPr>
          <p:cNvPr id="30" name="TextBox 29"/>
          <p:cNvSpPr txBox="1"/>
          <p:nvPr/>
        </p:nvSpPr>
        <p:spPr>
          <a:xfrm>
            <a:off x="8024706" y="3257490"/>
            <a:ext cx="683851" cy="400110"/>
          </a:xfrm>
          <a:prstGeom prst="rect">
            <a:avLst/>
          </a:prstGeom>
          <a:noFill/>
        </p:spPr>
        <p:txBody>
          <a:bodyPr wrap="none" rtlCol="0">
            <a:spAutoFit/>
          </a:bodyPr>
          <a:lstStyle/>
          <a:p>
            <a:r>
              <a:rPr lang="en-US" sz="2000" dirty="0" smtClean="0"/>
              <a:t>0.99</a:t>
            </a:r>
            <a:endParaRPr lang="en-US" sz="2000" dirty="0"/>
          </a:p>
        </p:txBody>
      </p:sp>
      <p:sp>
        <p:nvSpPr>
          <p:cNvPr id="31" name="TextBox 30"/>
          <p:cNvSpPr txBox="1"/>
          <p:nvPr/>
        </p:nvSpPr>
        <p:spPr>
          <a:xfrm>
            <a:off x="7992521" y="3867090"/>
            <a:ext cx="683851" cy="400110"/>
          </a:xfrm>
          <a:prstGeom prst="rect">
            <a:avLst/>
          </a:prstGeom>
          <a:noFill/>
        </p:spPr>
        <p:txBody>
          <a:bodyPr wrap="none" rtlCol="0">
            <a:spAutoFit/>
          </a:bodyPr>
          <a:lstStyle/>
          <a:p>
            <a:r>
              <a:rPr lang="en-US" sz="2000" dirty="0" smtClean="0"/>
              <a:t>1.01</a:t>
            </a:r>
            <a:endParaRPr lang="en-US" sz="2000" dirty="0"/>
          </a:p>
        </p:txBody>
      </p:sp>
      <p:sp>
        <p:nvSpPr>
          <p:cNvPr id="32" name="TextBox 31"/>
          <p:cNvSpPr txBox="1"/>
          <p:nvPr/>
        </p:nvSpPr>
        <p:spPr>
          <a:xfrm>
            <a:off x="7931970" y="2057400"/>
            <a:ext cx="826243" cy="707886"/>
          </a:xfrm>
          <a:prstGeom prst="rect">
            <a:avLst/>
          </a:prstGeom>
          <a:noFill/>
        </p:spPr>
        <p:txBody>
          <a:bodyPr wrap="none" rtlCol="0">
            <a:spAutoFit/>
          </a:bodyPr>
          <a:lstStyle/>
          <a:p>
            <a:r>
              <a:rPr lang="en-US" sz="2000" dirty="0" smtClean="0">
                <a:solidFill>
                  <a:srgbClr val="0F4984"/>
                </a:solidFill>
              </a:rPr>
              <a:t>Mean</a:t>
            </a:r>
          </a:p>
          <a:p>
            <a:r>
              <a:rPr lang="en-US" sz="2000" dirty="0" smtClean="0">
                <a:solidFill>
                  <a:srgbClr val="0F4984"/>
                </a:solidFill>
              </a:rPr>
              <a:t>Ratio</a:t>
            </a:r>
            <a:endParaRPr lang="en-US" sz="2000" dirty="0">
              <a:solidFill>
                <a:srgbClr val="0F4984"/>
              </a:solidFill>
            </a:endParaRPr>
          </a:p>
        </p:txBody>
      </p:sp>
      <p:sp>
        <p:nvSpPr>
          <p:cNvPr id="2" name="TextBox 1"/>
          <p:cNvSpPr txBox="1"/>
          <p:nvPr/>
        </p:nvSpPr>
        <p:spPr>
          <a:xfrm>
            <a:off x="5285607" y="1676400"/>
            <a:ext cx="2334393" cy="584776"/>
          </a:xfrm>
          <a:prstGeom prst="rect">
            <a:avLst/>
          </a:prstGeom>
          <a:noFill/>
        </p:spPr>
        <p:txBody>
          <a:bodyPr wrap="none" rtlCol="0">
            <a:spAutoFit/>
          </a:bodyPr>
          <a:lstStyle/>
          <a:p>
            <a:r>
              <a:rPr lang="en-US" dirty="0" err="1" smtClean="0"/>
              <a:t>SeaWiFS</a:t>
            </a:r>
            <a:r>
              <a:rPr lang="en-US" dirty="0" smtClean="0"/>
              <a:t>	= solid line</a:t>
            </a:r>
          </a:p>
          <a:p>
            <a:r>
              <a:rPr lang="en-US" dirty="0" smtClean="0"/>
              <a:t>MODISA	= dashed line</a:t>
            </a:r>
            <a:endParaRPr lang="en-US" dirty="0"/>
          </a:p>
        </p:txBody>
      </p:sp>
    </p:spTree>
    <p:extLst>
      <p:ext uri="{BB962C8B-B14F-4D97-AF65-F5344CB8AC3E}">
        <p14:creationId xmlns:p14="http://schemas.microsoft.com/office/powerpoint/2010/main" val="39406621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20723521</TotalTime>
  <Words>2706</Words>
  <Application>Microsoft Macintosh PowerPoint</Application>
  <PresentationFormat>On-screen Show (4:3)</PresentationFormat>
  <Paragraphs>565</Paragraphs>
  <Slides>45</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Default Design</vt:lpstr>
      <vt:lpstr>Office Theme</vt:lpstr>
      <vt:lpstr>Equation</vt:lpstr>
      <vt:lpstr>PowerPoint Presentation</vt:lpstr>
      <vt:lpstr>Definition</vt:lpstr>
      <vt:lpstr>Proposal Team: MODIS &amp; VIIRS</vt:lpstr>
      <vt:lpstr>Contents</vt:lpstr>
      <vt:lpstr>R2014.0 Multi-Mission Ocean Color Reprocessing</vt:lpstr>
      <vt:lpstr>PowerPoint Presentation</vt:lpstr>
      <vt:lpstr>PowerPoint Presentation</vt:lpstr>
      <vt:lpstr>Contents</vt:lpstr>
      <vt:lpstr>SeaWiFS &amp; MODISA Rrs(l) Deep-Water Time-Series showing good agreement </vt:lpstr>
      <vt:lpstr>MODIST &amp; MODISA Rrs(l) Deep-Water Time-Series showing “mostly” good agreement </vt:lpstr>
      <vt:lpstr>MODISA &amp; VIIRS Rrs(l) Deep-Water Time-Series showing “mostly” good agreement </vt:lpstr>
      <vt:lpstr>MODISA and VIIRS R2014.0 Chlorophyll Deep-Water Time-Series</vt:lpstr>
      <vt:lpstr>MODISA and VIIRS R2014.0 Chlorophyll Clear-Water Time-Series</vt:lpstr>
      <vt:lpstr>SeaWiFS and MODISA R2014.0 Chlorophyll Clear-Water Time-Series</vt:lpstr>
      <vt:lpstr>Seasonal Chlorophyll Comparison (2005)</vt:lpstr>
      <vt:lpstr>Seasonal Chlorophyll Comparison (2015)</vt:lpstr>
      <vt:lpstr>Contents</vt:lpstr>
      <vt:lpstr>PowerPoint Presentation</vt:lpstr>
      <vt:lpstr>PowerPoint Presentation</vt:lpstr>
      <vt:lpstr>PowerPoint Presentation</vt:lpstr>
      <vt:lpstr>PowerPoint Presentation</vt:lpstr>
      <vt:lpstr>PowerPoint Presentation</vt:lpstr>
      <vt:lpstr>Contents</vt:lpstr>
      <vt:lpstr>PowerPoint Presentation</vt:lpstr>
      <vt:lpstr>PowerPoint Presentation</vt:lpstr>
      <vt:lpstr>PowerPoint Presentation</vt:lpstr>
      <vt:lpstr>Summary</vt:lpstr>
      <vt:lpstr>http://soap.siteturbine.com/webbook/file.php?id=345</vt:lpstr>
      <vt:lpstr>New on-line book: NASA Standard Atmospheric Correction Algorithm for Ocean Color Retrieval</vt:lpstr>
      <vt:lpstr>PowerPoint Presentation</vt:lpstr>
      <vt:lpstr>PowerPoint Presentation</vt:lpstr>
      <vt:lpstr>Questions?</vt:lpstr>
      <vt:lpstr>MODISA &amp; SeaWiFS Rrs(l) Clear-Water Time-Series showing “good” agreement </vt:lpstr>
      <vt:lpstr>MODIST &amp; MODISA Rrs(l) Clear-Water Time-Series showing “good” agreement </vt:lpstr>
      <vt:lpstr>MODISA &amp; VIIRS Rrs(l) Clear-Water Time-Series showing “good” agreement </vt:lpstr>
      <vt:lpstr>Rrs(l) Spectral Comparison common mission mean by water type</vt:lpstr>
      <vt:lpstr>SeaWiFS and MODISA R2014.0 Chlorophyll Deep-Water Time-Series</vt:lpstr>
      <vt:lpstr>Algorithm</vt:lpstr>
      <vt:lpstr>Remote Sensing Reflectance (Rrs; sr-1)</vt:lpstr>
      <vt:lpstr>determining aerosol contribution</vt:lpstr>
      <vt:lpstr>aerosol model tables</vt:lpstr>
      <vt:lpstr>aerosol model selection &amp; application</vt:lpstr>
      <vt:lpstr>we estimate Lw(NIR) using a bio-optical model</vt:lpstr>
      <vt:lpstr>brdf correction</vt:lpstr>
      <vt:lpstr>adaptation to VIIRS</vt:lpstr>
    </vt:vector>
  </TitlesOfParts>
  <Company>B. Franz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Ocean Color Reprocessing </dc:title>
  <dc:creator>B. Franz</dc:creator>
  <cp:lastModifiedBy>Maccherone , Brandon F. (GSFC-619.0)[SCIENCE SYSTEMS AND APPLICATIONS INC]</cp:lastModifiedBy>
  <cp:revision>453</cp:revision>
  <cp:lastPrinted>2016-06-14T14:33:41Z</cp:lastPrinted>
  <dcterms:created xsi:type="dcterms:W3CDTF">2011-05-20T14:09:18Z</dcterms:created>
  <dcterms:modified xsi:type="dcterms:W3CDTF">2016-06-14T14:33:54Z</dcterms:modified>
</cp:coreProperties>
</file>