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4252" r:id="rId1"/>
    <p:sldMasterId id="2147484254" r:id="rId2"/>
    <p:sldMasterId id="2147484255" r:id="rId3"/>
    <p:sldMasterId id="2147484268" r:id="rId4"/>
    <p:sldMasterId id="2147484504" r:id="rId5"/>
    <p:sldMasterId id="2147484516" r:id="rId6"/>
    <p:sldMasterId id="2147484528" r:id="rId7"/>
    <p:sldMasterId id="2147484540" r:id="rId8"/>
  </p:sldMasterIdLst>
  <p:notesMasterIdLst>
    <p:notesMasterId r:id="rId19"/>
  </p:notesMasterIdLst>
  <p:handoutMasterIdLst>
    <p:handoutMasterId r:id="rId20"/>
  </p:handoutMasterIdLst>
  <p:sldIdLst>
    <p:sldId id="959" r:id="rId9"/>
    <p:sldId id="1023" r:id="rId10"/>
    <p:sldId id="958" r:id="rId11"/>
    <p:sldId id="1033" r:id="rId12"/>
    <p:sldId id="974" r:id="rId13"/>
    <p:sldId id="1031" r:id="rId14"/>
    <p:sldId id="1024" r:id="rId15"/>
    <p:sldId id="1025" r:id="rId16"/>
    <p:sldId id="1022" r:id="rId17"/>
    <p:sldId id="1026" r:id="rId18"/>
  </p:sldIdLst>
  <p:sldSz cx="9144000" cy="6858000" type="screen4x3"/>
  <p:notesSz cx="68580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128"/>
        <a:cs typeface="+mn-cs"/>
      </a:defRPr>
    </a:lvl1pPr>
    <a:lvl2pPr marL="457200" algn="l" rtl="0" fontAlgn="base">
      <a:spcBef>
        <a:spcPct val="0"/>
      </a:spcBef>
      <a:spcAft>
        <a:spcPct val="0"/>
      </a:spcAft>
      <a:defRPr sz="2000" kern="1200">
        <a:solidFill>
          <a:schemeClr val="tx1"/>
        </a:solidFill>
        <a:latin typeface="Arial" charset="0"/>
        <a:ea typeface="ＭＳ Ｐゴシック" charset="-128"/>
        <a:cs typeface="+mn-cs"/>
      </a:defRPr>
    </a:lvl2pPr>
    <a:lvl3pPr marL="914400" algn="l" rtl="0" fontAlgn="base">
      <a:spcBef>
        <a:spcPct val="0"/>
      </a:spcBef>
      <a:spcAft>
        <a:spcPct val="0"/>
      </a:spcAft>
      <a:defRPr sz="2000" kern="1200">
        <a:solidFill>
          <a:schemeClr val="tx1"/>
        </a:solidFill>
        <a:latin typeface="Arial" charset="0"/>
        <a:ea typeface="ＭＳ Ｐゴシック" charset="-128"/>
        <a:cs typeface="+mn-cs"/>
      </a:defRPr>
    </a:lvl3pPr>
    <a:lvl4pPr marL="1371600" algn="l" rtl="0" fontAlgn="base">
      <a:spcBef>
        <a:spcPct val="0"/>
      </a:spcBef>
      <a:spcAft>
        <a:spcPct val="0"/>
      </a:spcAft>
      <a:defRPr sz="2000" kern="1200">
        <a:solidFill>
          <a:schemeClr val="tx1"/>
        </a:solidFill>
        <a:latin typeface="Arial" charset="0"/>
        <a:ea typeface="ＭＳ Ｐゴシック" charset="-128"/>
        <a:cs typeface="+mn-cs"/>
      </a:defRPr>
    </a:lvl4pPr>
    <a:lvl5pPr marL="1828800" algn="l" rtl="0" fontAlgn="base">
      <a:spcBef>
        <a:spcPct val="0"/>
      </a:spcBef>
      <a:spcAft>
        <a:spcPct val="0"/>
      </a:spcAft>
      <a:defRPr sz="2000" kern="1200">
        <a:solidFill>
          <a:schemeClr val="tx1"/>
        </a:solidFill>
        <a:latin typeface="Arial" charset="0"/>
        <a:ea typeface="ＭＳ Ｐゴシック" charset="-128"/>
        <a:cs typeface="+mn-cs"/>
      </a:defRPr>
    </a:lvl5pPr>
    <a:lvl6pPr marL="2286000" algn="l" defTabSz="914400" rtl="0" eaLnBrk="1" latinLnBrk="0" hangingPunct="1">
      <a:defRPr sz="2000" kern="1200">
        <a:solidFill>
          <a:schemeClr val="tx1"/>
        </a:solidFill>
        <a:latin typeface="Arial" charset="0"/>
        <a:ea typeface="ＭＳ Ｐゴシック" charset="-128"/>
        <a:cs typeface="+mn-cs"/>
      </a:defRPr>
    </a:lvl6pPr>
    <a:lvl7pPr marL="2743200" algn="l" defTabSz="914400" rtl="0" eaLnBrk="1" latinLnBrk="0" hangingPunct="1">
      <a:defRPr sz="2000" kern="1200">
        <a:solidFill>
          <a:schemeClr val="tx1"/>
        </a:solidFill>
        <a:latin typeface="Arial" charset="0"/>
        <a:ea typeface="ＭＳ Ｐゴシック" charset="-128"/>
        <a:cs typeface="+mn-cs"/>
      </a:defRPr>
    </a:lvl7pPr>
    <a:lvl8pPr marL="3200400" algn="l" defTabSz="914400" rtl="0" eaLnBrk="1" latinLnBrk="0" hangingPunct="1">
      <a:defRPr sz="2000" kern="1200">
        <a:solidFill>
          <a:schemeClr val="tx1"/>
        </a:solidFill>
        <a:latin typeface="Arial" charset="0"/>
        <a:ea typeface="ＭＳ Ｐゴシック" charset="-128"/>
        <a:cs typeface="+mn-cs"/>
      </a:defRPr>
    </a:lvl8pPr>
    <a:lvl9pPr marL="3657600" algn="l" defTabSz="914400" rtl="0" eaLnBrk="1" latinLnBrk="0" hangingPunct="1">
      <a:defRPr sz="2000" kern="1200">
        <a:solidFill>
          <a:schemeClr val="tx1"/>
        </a:solidFill>
        <a:latin typeface="Arial" charset="0"/>
        <a:ea typeface="ＭＳ Ｐゴシック" charset="-128"/>
        <a:cs typeface="+mn-cs"/>
      </a:defRPr>
    </a:lvl9pPr>
  </p:defaultTextStyle>
  <p:extLst>
    <p:ext uri="{EFAFB233-063F-42B5-8137-9DF3F51BA10A}">
      <p15:sldGuideLst xmlns="" xmlns:p15="http://schemas.microsoft.com/office/powerpoint/2012/main">
        <p15:guide id="1" orient="horz" pos="419">
          <p15:clr>
            <a:srgbClr val="A4A3A4"/>
          </p15:clr>
        </p15:guide>
        <p15:guide id="2" pos="495">
          <p15:clr>
            <a:srgbClr val="A4A3A4"/>
          </p15:clr>
        </p15:guide>
      </p15:sldGuideLst>
    </p:ext>
    <p:ext uri="{2D200454-40CA-4A62-9FC3-DE9A4176ACB9}">
      <p15:notesGuideLst xmlns=""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AA1F"/>
    <a:srgbClr val="FFC73C"/>
    <a:srgbClr val="FFCC66"/>
    <a:srgbClr val="FFFFFF"/>
    <a:srgbClr val="BD5D18"/>
    <a:srgbClr val="DC6334"/>
    <a:srgbClr val="D58113"/>
    <a:srgbClr val="2407F9"/>
    <a:srgbClr val="1C9E12"/>
    <a:srgbClr val="E5C2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2" autoAdjust="0"/>
    <p:restoredTop sz="94622" autoAdjust="0"/>
  </p:normalViewPr>
  <p:slideViewPr>
    <p:cSldViewPr snapToGrid="0">
      <p:cViewPr varScale="1">
        <p:scale>
          <a:sx n="89" d="100"/>
          <a:sy n="89" d="100"/>
        </p:scale>
        <p:origin x="-1936" y="-112"/>
      </p:cViewPr>
      <p:guideLst>
        <p:guide orient="horz" pos="419"/>
        <p:guide pos="4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92" d="100"/>
          <a:sy n="92" d="100"/>
        </p:scale>
        <p:origin x="-2544" y="-11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hdr" sz="quarter"/>
          </p:nvPr>
        </p:nvSpPr>
        <p:spPr bwMode="auto">
          <a:xfrm>
            <a:off x="0" y="0"/>
            <a:ext cx="2971182" cy="464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1">
                <a:ea typeface="+mn-ea"/>
                <a:cs typeface="+mn-cs"/>
              </a:defRPr>
            </a:lvl1pPr>
          </a:lstStyle>
          <a:p>
            <a:pPr>
              <a:defRPr/>
            </a:pPr>
            <a:endParaRPr lang="en-US"/>
          </a:p>
        </p:txBody>
      </p:sp>
      <p:sp>
        <p:nvSpPr>
          <p:cNvPr id="357379" name="Rectangle 3"/>
          <p:cNvSpPr>
            <a:spLocks noGrp="1" noChangeArrowheads="1"/>
          </p:cNvSpPr>
          <p:nvPr>
            <p:ph type="dt" sz="quarter" idx="1"/>
          </p:nvPr>
        </p:nvSpPr>
        <p:spPr bwMode="auto">
          <a:xfrm>
            <a:off x="3886820" y="0"/>
            <a:ext cx="2971181" cy="464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1">
                <a:ea typeface="+mn-ea"/>
                <a:cs typeface="+mn-cs"/>
              </a:defRPr>
            </a:lvl1pPr>
          </a:lstStyle>
          <a:p>
            <a:pPr>
              <a:defRPr/>
            </a:pPr>
            <a:endParaRPr lang="en-US"/>
          </a:p>
        </p:txBody>
      </p:sp>
      <p:sp>
        <p:nvSpPr>
          <p:cNvPr id="357380" name="Rectangle 4"/>
          <p:cNvSpPr>
            <a:spLocks noGrp="1" noChangeArrowheads="1"/>
          </p:cNvSpPr>
          <p:nvPr>
            <p:ph type="ftr" sz="quarter" idx="2"/>
          </p:nvPr>
        </p:nvSpPr>
        <p:spPr bwMode="auto">
          <a:xfrm>
            <a:off x="0" y="8832063"/>
            <a:ext cx="2971182" cy="4643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1">
                <a:ea typeface="+mn-ea"/>
                <a:cs typeface="+mn-cs"/>
              </a:defRPr>
            </a:lvl1pPr>
          </a:lstStyle>
          <a:p>
            <a:pPr>
              <a:defRPr/>
            </a:pPr>
            <a:endParaRPr lang="en-US"/>
          </a:p>
        </p:txBody>
      </p:sp>
      <p:sp>
        <p:nvSpPr>
          <p:cNvPr id="357381" name="Rectangle 5"/>
          <p:cNvSpPr>
            <a:spLocks noGrp="1" noChangeArrowheads="1"/>
          </p:cNvSpPr>
          <p:nvPr>
            <p:ph type="sldNum" sz="quarter" idx="3"/>
          </p:nvPr>
        </p:nvSpPr>
        <p:spPr bwMode="auto">
          <a:xfrm>
            <a:off x="3886820" y="8832063"/>
            <a:ext cx="2971181" cy="4643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1"/>
            </a:lvl1pPr>
          </a:lstStyle>
          <a:p>
            <a:fld id="{A608404D-8325-4F39-8628-9CE1F8ED0DD6}" type="slidenum">
              <a:rPr lang="en-US"/>
              <a:pPr/>
              <a:t>‹#›</a:t>
            </a:fld>
            <a:endParaRPr lang="en-US"/>
          </a:p>
        </p:txBody>
      </p:sp>
    </p:spTree>
    <p:extLst>
      <p:ext uri="{BB962C8B-B14F-4D97-AF65-F5344CB8AC3E}">
        <p14:creationId xmlns:p14="http://schemas.microsoft.com/office/powerpoint/2010/main" val="42862534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182" cy="464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17411" name="Rectangle 3"/>
          <p:cNvSpPr>
            <a:spLocks noGrp="1" noChangeArrowheads="1"/>
          </p:cNvSpPr>
          <p:nvPr>
            <p:ph type="dt" idx="1"/>
          </p:nvPr>
        </p:nvSpPr>
        <p:spPr bwMode="auto">
          <a:xfrm>
            <a:off x="3886820" y="0"/>
            <a:ext cx="2971181" cy="464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04900" y="696913"/>
            <a:ext cx="4649788" cy="3487737"/>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091" y="4416835"/>
            <a:ext cx="5029819" cy="41822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832063"/>
            <a:ext cx="2971182" cy="4643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ea typeface="+mn-ea"/>
                <a:cs typeface="+mn-cs"/>
              </a:defRPr>
            </a:lvl1pPr>
          </a:lstStyle>
          <a:p>
            <a:pPr>
              <a:defRPr/>
            </a:pPr>
            <a:endParaRPr lang="en-US"/>
          </a:p>
        </p:txBody>
      </p:sp>
      <p:sp>
        <p:nvSpPr>
          <p:cNvPr id="17415" name="Rectangle 7"/>
          <p:cNvSpPr>
            <a:spLocks noGrp="1" noChangeArrowheads="1"/>
          </p:cNvSpPr>
          <p:nvPr>
            <p:ph type="sldNum" sz="quarter" idx="5"/>
          </p:nvPr>
        </p:nvSpPr>
        <p:spPr bwMode="auto">
          <a:xfrm>
            <a:off x="3886820" y="8832063"/>
            <a:ext cx="2971181" cy="4643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charset="0"/>
              </a:defRPr>
            </a:lvl1pPr>
          </a:lstStyle>
          <a:p>
            <a:fld id="{BF889223-7EA5-408C-987B-4F3786A641B2}" type="slidenum">
              <a:rPr lang="en-US"/>
              <a:pPr/>
              <a:t>‹#›</a:t>
            </a:fld>
            <a:endParaRPr lang="en-US"/>
          </a:p>
        </p:txBody>
      </p:sp>
    </p:spTree>
    <p:extLst>
      <p:ext uri="{BB962C8B-B14F-4D97-AF65-F5344CB8AC3E}">
        <p14:creationId xmlns:p14="http://schemas.microsoft.com/office/powerpoint/2010/main" val="189094470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65" charset="0"/>
        <a:ea typeface="ヒラギノ角ゴ Pro W3" pitchFamily="-109" charset="-128"/>
        <a:cs typeface="ヒラギノ角ゴ Pro W3" pitchFamily="-109" charset="-128"/>
      </a:defRPr>
    </a:lvl1pPr>
    <a:lvl2pPr marL="457200" algn="l" rtl="0" eaLnBrk="0" fontAlgn="base" hangingPunct="0">
      <a:spcBef>
        <a:spcPct val="30000"/>
      </a:spcBef>
      <a:spcAft>
        <a:spcPct val="0"/>
      </a:spcAft>
      <a:defRPr sz="1200" kern="1200">
        <a:solidFill>
          <a:schemeClr val="tx1"/>
        </a:solidFill>
        <a:latin typeface="Times" pitchFamily="-65" charset="0"/>
        <a:ea typeface="ヒラギノ角ゴ Pro W3"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charset="-128"/>
        <a:cs typeface="ＭＳ Ｐゴシック" charset="-128"/>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9788" cy="348773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C39EE72-446C-4E89-9D84-E30D697F6F64}"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117211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p>
            <a:fld id="{A80D8CFE-7092-45C9-896D-B78D3ED12BBA}" type="slidenum">
              <a:rPr lang="en-US">
                <a:solidFill>
                  <a:srgbClr val="000000"/>
                </a:solidFill>
                <a:latin typeface="Calibri"/>
              </a:rPr>
              <a:pPr/>
              <a:t>2</a:t>
            </a:fld>
            <a:endParaRPr lang="en-US">
              <a:solidFill>
                <a:srgbClr val="000000"/>
              </a:solidFill>
              <a:latin typeface="Calibri"/>
            </a:endParaRPr>
          </a:p>
        </p:txBody>
      </p:sp>
      <p:sp>
        <p:nvSpPr>
          <p:cNvPr id="13314" name="Rectangle 7"/>
          <p:cNvSpPr txBox="1">
            <a:spLocks noGrp="1" noChangeArrowheads="1"/>
          </p:cNvSpPr>
          <p:nvPr/>
        </p:nvSpPr>
        <p:spPr bwMode="auto">
          <a:xfrm>
            <a:off x="3885583" y="8831266"/>
            <a:ext cx="2972421" cy="465137"/>
          </a:xfrm>
          <a:prstGeom prst="rect">
            <a:avLst/>
          </a:prstGeom>
          <a:noFill/>
          <a:ln w="9525">
            <a:noFill/>
            <a:miter lim="800000"/>
            <a:headEnd/>
            <a:tailEnd/>
          </a:ln>
        </p:spPr>
        <p:txBody>
          <a:bodyPr anchor="b"/>
          <a:lstStyle/>
          <a:p>
            <a:pPr algn="r" defTabSz="457200" fontAlgn="auto">
              <a:lnSpc>
                <a:spcPct val="85000"/>
              </a:lnSpc>
              <a:spcBef>
                <a:spcPts val="0"/>
              </a:spcBef>
              <a:spcAft>
                <a:spcPts val="0"/>
              </a:spcAft>
            </a:pPr>
            <a:fld id="{95EE0233-C8DD-4808-BE75-5A582708EB40}" type="slidenum">
              <a:rPr lang="en-US" sz="1200" smtClean="0">
                <a:solidFill>
                  <a:srgbClr val="000000"/>
                </a:solidFill>
                <a:latin typeface="Times New Roman" pitchFamily="18" charset="0"/>
                <a:ea typeface="ＭＳ Ｐゴシック" charset="0"/>
                <a:cs typeface="Arial" charset="0"/>
              </a:rPr>
              <a:pPr algn="r" defTabSz="457200" fontAlgn="auto">
                <a:lnSpc>
                  <a:spcPct val="85000"/>
                </a:lnSpc>
                <a:spcBef>
                  <a:spcPts val="0"/>
                </a:spcBef>
                <a:spcAft>
                  <a:spcPts val="0"/>
                </a:spcAft>
              </a:pPr>
              <a:t>2</a:t>
            </a:fld>
            <a:endParaRPr lang="en-US" sz="1200" smtClean="0">
              <a:solidFill>
                <a:srgbClr val="000000"/>
              </a:solidFill>
              <a:latin typeface="Times New Roman" pitchFamily="18" charset="0"/>
              <a:ea typeface="ＭＳ Ｐゴシック" charset="0"/>
              <a:cs typeface="Arial"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xfrm>
            <a:off x="914713" y="4414840"/>
            <a:ext cx="5028579" cy="4184650"/>
          </a:xfrm>
          <a:noFill/>
          <a:ln/>
        </p:spPr>
        <p:txBody>
          <a:bodyPr lIns="91440" tIns="45720" rIns="91440" bIns="45720"/>
          <a:lstStyle/>
          <a:p>
            <a:endParaRPr lang="en-US" smtClean="0">
              <a:latin typeface="Arial" pitchFamily="34" charset="0"/>
              <a:ea typeface="ヒラギノ角ゴ Pro W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ヒラギノ角ゴ Pro W3" charset="0"/>
              <a:cs typeface="ヒラギノ角ゴ Pro W3"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26" eaLnBrk="0" hangingPunct="0">
              <a:defRPr sz="3200">
                <a:solidFill>
                  <a:schemeClr val="tx1"/>
                </a:solidFill>
                <a:latin typeface="Arial" charset="0"/>
                <a:ea typeface="ヒラギノ角ゴ Pro W3" charset="0"/>
                <a:cs typeface="ヒラギノ角ゴ Pro W3" charset="0"/>
              </a:defRPr>
            </a:lvl1pPr>
            <a:lvl2pPr marL="37222402" indent="-36773751" defTabSz="922226" eaLnBrk="0" hangingPunct="0">
              <a:defRPr sz="3200">
                <a:solidFill>
                  <a:schemeClr val="tx1"/>
                </a:solidFill>
                <a:latin typeface="Arial" charset="0"/>
                <a:ea typeface="ヒラギノ角ゴ Pro W3" charset="0"/>
                <a:cs typeface="ヒラギノ角ゴ Pro W3" charset="0"/>
              </a:defRPr>
            </a:lvl2pPr>
            <a:lvl3pPr eaLnBrk="0" hangingPunct="0">
              <a:defRPr sz="3200">
                <a:solidFill>
                  <a:schemeClr val="tx1"/>
                </a:solidFill>
                <a:latin typeface="Arial" charset="0"/>
                <a:ea typeface="ヒラギノ角ゴ Pro W3" charset="0"/>
                <a:cs typeface="ヒラギノ角ゴ Pro W3" charset="0"/>
              </a:defRPr>
            </a:lvl3pPr>
            <a:lvl4pPr eaLnBrk="0" hangingPunct="0">
              <a:defRPr sz="3200">
                <a:solidFill>
                  <a:schemeClr val="tx1"/>
                </a:solidFill>
                <a:latin typeface="Arial" charset="0"/>
                <a:ea typeface="ヒラギノ角ゴ Pro W3" charset="0"/>
                <a:cs typeface="ヒラギノ角ゴ Pro W3" charset="0"/>
              </a:defRPr>
            </a:lvl4pPr>
            <a:lvl5pPr eaLnBrk="0" hangingPunct="0">
              <a:defRPr sz="3200">
                <a:solidFill>
                  <a:schemeClr val="tx1"/>
                </a:solidFill>
                <a:latin typeface="Arial" charset="0"/>
                <a:ea typeface="ヒラギノ角ゴ Pro W3" charset="0"/>
                <a:cs typeface="ヒラギノ角ゴ Pro W3" charset="0"/>
              </a:defRPr>
            </a:lvl5pPr>
            <a:lvl6pPr marL="448650" eaLnBrk="0" fontAlgn="base" hangingPunct="0">
              <a:lnSpc>
                <a:spcPct val="85000"/>
              </a:lnSpc>
              <a:spcBef>
                <a:spcPct val="0"/>
              </a:spcBef>
              <a:spcAft>
                <a:spcPct val="0"/>
              </a:spcAft>
              <a:defRPr sz="3200">
                <a:solidFill>
                  <a:schemeClr val="tx1"/>
                </a:solidFill>
                <a:latin typeface="Arial" charset="0"/>
                <a:ea typeface="ヒラギノ角ゴ Pro W3" charset="0"/>
                <a:cs typeface="ヒラギノ角ゴ Pro W3" charset="0"/>
              </a:defRPr>
            </a:lvl6pPr>
            <a:lvl7pPr marL="897301" eaLnBrk="0" fontAlgn="base" hangingPunct="0">
              <a:lnSpc>
                <a:spcPct val="85000"/>
              </a:lnSpc>
              <a:spcBef>
                <a:spcPct val="0"/>
              </a:spcBef>
              <a:spcAft>
                <a:spcPct val="0"/>
              </a:spcAft>
              <a:defRPr sz="3200">
                <a:solidFill>
                  <a:schemeClr val="tx1"/>
                </a:solidFill>
                <a:latin typeface="Arial" charset="0"/>
                <a:ea typeface="ヒラギノ角ゴ Pro W3" charset="0"/>
                <a:cs typeface="ヒラギノ角ゴ Pro W3" charset="0"/>
              </a:defRPr>
            </a:lvl7pPr>
            <a:lvl8pPr marL="1345951" eaLnBrk="0" fontAlgn="base" hangingPunct="0">
              <a:lnSpc>
                <a:spcPct val="85000"/>
              </a:lnSpc>
              <a:spcBef>
                <a:spcPct val="0"/>
              </a:spcBef>
              <a:spcAft>
                <a:spcPct val="0"/>
              </a:spcAft>
              <a:defRPr sz="3200">
                <a:solidFill>
                  <a:schemeClr val="tx1"/>
                </a:solidFill>
                <a:latin typeface="Arial" charset="0"/>
                <a:ea typeface="ヒラギノ角ゴ Pro W3" charset="0"/>
                <a:cs typeface="ヒラギノ角ゴ Pro W3" charset="0"/>
              </a:defRPr>
            </a:lvl8pPr>
            <a:lvl9pPr marL="1794601" eaLnBrk="0" fontAlgn="base" hangingPunct="0">
              <a:lnSpc>
                <a:spcPct val="85000"/>
              </a:lnSpc>
              <a:spcBef>
                <a:spcPct val="0"/>
              </a:spcBef>
              <a:spcAft>
                <a:spcPct val="0"/>
              </a:spcAft>
              <a:defRPr sz="3200">
                <a:solidFill>
                  <a:schemeClr val="tx1"/>
                </a:solidFill>
                <a:latin typeface="Arial" charset="0"/>
                <a:ea typeface="ヒラギノ角ゴ Pro W3" charset="0"/>
                <a:cs typeface="ヒラギノ角ゴ Pro W3" charset="0"/>
              </a:defRPr>
            </a:lvl9pPr>
          </a:lstStyle>
          <a:p>
            <a:pPr eaLnBrk="1" hangingPunct="1"/>
            <a:fld id="{16CB14B5-F771-9741-A4FA-88D44EC783EA}" type="slidenum">
              <a:rPr lang="en-US" sz="1200">
                <a:solidFill>
                  <a:prstClr val="black"/>
                </a:solidFill>
              </a:rPr>
              <a:pPr eaLnBrk="1" hangingPunct="1"/>
              <a:t>3</a:t>
            </a:fld>
            <a:endParaRPr lang="en-US" sz="1200">
              <a:solidFill>
                <a:prstClr val="black"/>
              </a:solidFill>
            </a:endParaRPr>
          </a:p>
        </p:txBody>
      </p:sp>
    </p:spTree>
    <p:extLst>
      <p:ext uri="{BB962C8B-B14F-4D97-AF65-F5344CB8AC3E}">
        <p14:creationId xmlns:p14="http://schemas.microsoft.com/office/powerpoint/2010/main" val="408260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Fleet - Earth Science Division - Missions (with color key;</a:t>
            </a:r>
            <a:r>
              <a:rPr lang="en-US" b="1" baseline="0" dirty="0" smtClean="0"/>
              <a:t> editable</a:t>
            </a:r>
            <a:r>
              <a:rPr lang="en-US" b="1" dirty="0" smtClean="0"/>
              <a:t>)</a:t>
            </a:r>
          </a:p>
          <a:p>
            <a:r>
              <a:rPr lang="en-US" dirty="0" smtClean="0"/>
              <a:t>Dec. 15, 2015</a:t>
            </a:r>
          </a:p>
          <a:p>
            <a:r>
              <a:rPr lang="en-US" i="1" dirty="0" smtClean="0"/>
              <a:t>Credit: NASA/J. </a:t>
            </a:r>
            <a:r>
              <a:rPr lang="en-US" i="1" dirty="0" err="1" smtClean="0"/>
              <a:t>Mottar</a:t>
            </a:r>
            <a:endParaRPr lang="en-US" i="1" dirty="0" smtClean="0"/>
          </a:p>
          <a:p>
            <a:endParaRPr lang="en-US" dirty="0" smtClean="0"/>
          </a:p>
          <a:p>
            <a:endParaRPr lang="en-US" dirty="0" smtClean="0"/>
          </a:p>
          <a:p>
            <a:r>
              <a:rPr lang="en-US" dirty="0"/>
              <a:t>------------------------------</a:t>
            </a:r>
          </a:p>
          <a:p>
            <a:r>
              <a:rPr lang="en-US" dirty="0"/>
              <a:t>SLIDE </a:t>
            </a:r>
            <a:r>
              <a:rPr lang="en-US" dirty="0" smtClean="0"/>
              <a:t>INFO</a:t>
            </a:r>
          </a:p>
          <a:p>
            <a:endParaRPr lang="en-US" dirty="0" smtClean="0"/>
          </a:p>
          <a:p>
            <a:r>
              <a:rPr lang="en-US" dirty="0" smtClean="0"/>
              <a:t>CORRECTION</a:t>
            </a:r>
            <a:r>
              <a:rPr lang="en-US" baseline="0" dirty="0" smtClean="0"/>
              <a:t> DENNING PER RIVERA </a:t>
            </a:r>
            <a:r>
              <a:rPr lang="en-US" baseline="0" smtClean="0"/>
              <a:t>Feb 18, 2016</a:t>
            </a:r>
            <a:endParaRPr lang="en-US" baseline="0" dirty="0" smtClean="0"/>
          </a:p>
          <a:p>
            <a:r>
              <a:rPr lang="en-US" baseline="0" dirty="0" smtClean="0"/>
              <a:t>Changed misspelling of “</a:t>
            </a:r>
            <a:r>
              <a:rPr lang="en-US" baseline="0" dirty="0" err="1" smtClean="0"/>
              <a:t>Sentinal</a:t>
            </a:r>
            <a:r>
              <a:rPr lang="en-US" baseline="0" dirty="0" smtClean="0"/>
              <a:t>” to “Sentinel”</a:t>
            </a:r>
            <a:endParaRPr lang="en-US" dirty="0" smtClean="0"/>
          </a:p>
          <a:p>
            <a:endParaRPr lang="en-US" dirty="0" smtClean="0"/>
          </a:p>
          <a:p>
            <a:r>
              <a:rPr lang="en-US" dirty="0" smtClean="0"/>
              <a:t>UPDATE DENNING</a:t>
            </a:r>
            <a:r>
              <a:rPr lang="en-US" baseline="0" dirty="0" smtClean="0"/>
              <a:t> PER FREILICH DECISIONS FEB 12, 2016</a:t>
            </a:r>
          </a:p>
          <a:p>
            <a:r>
              <a:rPr lang="en-US" baseline="0" dirty="0" smtClean="0"/>
              <a:t>Changed OCO-3 to Formulation color and moved lower in list</a:t>
            </a:r>
          </a:p>
          <a:p>
            <a:r>
              <a:rPr lang="en-US" baseline="0" dirty="0" smtClean="0"/>
              <a:t>Changed RBI to Formulation color</a:t>
            </a:r>
          </a:p>
          <a:p>
            <a:r>
              <a:rPr lang="en-US" baseline="0" dirty="0" smtClean="0"/>
              <a:t>Changed GEDI to Implementation color and moved to line above it</a:t>
            </a:r>
          </a:p>
          <a:p>
            <a:r>
              <a:rPr lang="en-US" baseline="0" dirty="0" smtClean="0"/>
              <a:t>Added TSIS-2 in Formulation color</a:t>
            </a:r>
          </a:p>
          <a:p>
            <a:endParaRPr lang="en-US" dirty="0"/>
          </a:p>
          <a:p>
            <a:r>
              <a:rPr lang="en-US" dirty="0" smtClean="0"/>
              <a:t>UPDATE</a:t>
            </a:r>
            <a:r>
              <a:rPr lang="en-US" baseline="0" dirty="0" smtClean="0"/>
              <a:t> DENNING</a:t>
            </a:r>
            <a:r>
              <a:rPr lang="en-US" dirty="0" smtClean="0"/>
              <a:t> </a:t>
            </a:r>
            <a:r>
              <a:rPr lang="en-US" dirty="0"/>
              <a:t>PER FREILICH DECISIONS FEB 4, 2016</a:t>
            </a:r>
          </a:p>
          <a:p>
            <a:r>
              <a:rPr lang="en-US" dirty="0"/>
              <a:t>Changed “Altimetry FO (Formulation in FY16) to “Sentinal-6A/B”</a:t>
            </a:r>
          </a:p>
          <a:p>
            <a:r>
              <a:rPr lang="en-US" dirty="0"/>
              <a:t>On Landsat 9, removed comma and TIRFF</a:t>
            </a:r>
          </a:p>
          <a:p>
            <a:r>
              <a:rPr lang="en-US" dirty="0"/>
              <a:t>Change I was going to make – “NISTAR, EPIC (NOAA’s DSCOVR) to green primary ops was already corrected</a:t>
            </a:r>
          </a:p>
          <a:p>
            <a:pPr marL="174708" indent="-174708">
              <a:buFont typeface="Arial"/>
              <a:buChar char="•"/>
            </a:pPr>
            <a:endParaRPr lang="en-US" dirty="0"/>
          </a:p>
          <a:p>
            <a:pPr marL="174708" indent="-174708">
              <a:buFont typeface="Arial"/>
              <a:buChar char="•"/>
            </a:pPr>
            <a:r>
              <a:rPr lang="en-US" dirty="0"/>
              <a:t>Dec. 15, 2015 – Updated: TEMPO changed to Implementation phase; NISTAR, EPIC changed to Primary Ops phase; ; OCO-3 and ECOSTRESS changed to Implementation phase; Aquarius removed; slide now fully editable. </a:t>
            </a:r>
            <a:r>
              <a:rPr lang="en-US" dirty="0" err="1"/>
              <a:t>JMottar</a:t>
            </a:r>
            <a:endParaRPr lang="en-US" dirty="0"/>
          </a:p>
          <a:p>
            <a:pPr marL="174708" indent="-174708">
              <a:buFont typeface="Arial"/>
              <a:buChar char="•"/>
            </a:pPr>
            <a:r>
              <a:rPr lang="en-US" dirty="0"/>
              <a:t>May 18, 2015 – Added to SMD Multimedia Library.</a:t>
            </a:r>
          </a:p>
          <a:p>
            <a:pPr marL="174708" indent="-174708">
              <a:buFont typeface="Arial"/>
              <a:buChar char="•"/>
            </a:pPr>
            <a:r>
              <a:rPr lang="en-US" dirty="0"/>
              <a:t>May 18, 2015 – Updated the outdated 2014 version: TRMM was removed; NISTAR, EPIC (NOAA's DSCOVR) were added; SMAP icon was updated; moon at top left was removed; color key moved to top left.-</a:t>
            </a:r>
            <a:r>
              <a:rPr lang="en-US" dirty="0" err="1"/>
              <a:t>JMottar</a:t>
            </a:r>
            <a:endParaRPr lang="en-US" dirty="0"/>
          </a:p>
          <a:p>
            <a:pPr marL="174708" indent="-174708">
              <a:buFont typeface="Arial"/>
              <a:buChar char="•"/>
            </a:pPr>
            <a:r>
              <a:rPr lang="en-US" dirty="0"/>
              <a:t>ID: I-EA-15-0040 (image)</a:t>
            </a:r>
          </a:p>
          <a:p>
            <a:pPr marL="174708" indent="-174708">
              <a:buFont typeface="Arial"/>
              <a:buChar char="•"/>
            </a:pPr>
            <a:r>
              <a:rPr lang="en-US" dirty="0"/>
              <a:t>ID: SL-EA-15-0068 (slide)</a:t>
            </a:r>
          </a:p>
          <a:p>
            <a:endParaRPr lang="en-US" dirty="0" smtClean="0"/>
          </a:p>
        </p:txBody>
      </p:sp>
      <p:sp>
        <p:nvSpPr>
          <p:cNvPr id="4" name="Slide Number Placeholder 3"/>
          <p:cNvSpPr>
            <a:spLocks noGrp="1"/>
          </p:cNvSpPr>
          <p:nvPr>
            <p:ph type="sldNum" sz="quarter" idx="10"/>
          </p:nvPr>
        </p:nvSpPr>
        <p:spPr/>
        <p:txBody>
          <a:bodyPr/>
          <a:lstStyle/>
          <a:p>
            <a:fld id="{64B2227C-6D12-C84E-9C6B-329866ED89B2}"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374612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104900" y="696913"/>
            <a:ext cx="4649788" cy="3487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Missions in operation:</a:t>
            </a:r>
          </a:p>
          <a:p>
            <a:pPr>
              <a:spcBef>
                <a:spcPct val="0"/>
              </a:spcBef>
            </a:pPr>
            <a:r>
              <a:rPr lang="en-US" altLang="en-US" smtClean="0"/>
              <a:t>2013 – ACRIMSAT, Terra, Aqua, Aura, Jason, OSTM/Jason-2, EO-1, QuikScat, TRMM, </a:t>
            </a:r>
          </a:p>
          <a:p>
            <a:pPr>
              <a:spcBef>
                <a:spcPct val="0"/>
              </a:spcBef>
            </a:pPr>
            <a:r>
              <a:rPr lang="en-US" altLang="en-US" smtClean="0"/>
              <a:t>LDCM/Landsat-8, Landsat-7, SORCE, GRACE, CALIPSO, CloudSat, Aquarius, S-NPP</a:t>
            </a:r>
          </a:p>
          <a:p>
            <a:pPr>
              <a:spcBef>
                <a:spcPct val="0"/>
              </a:spcBef>
            </a:pPr>
            <a:r>
              <a:rPr lang="en-US" altLang="en-US" smtClean="0"/>
              <a:t>2019 – add GPM, SMAP, ICESat-2, GRACE FO, OCO-2, SAGE III, CYGNSS, OCO-3, TEMPO and subtract TRMM, EO-1 for sure. Others are maybe</a:t>
            </a:r>
          </a:p>
          <a:p>
            <a:pPr>
              <a:spcBef>
                <a:spcPct val="0"/>
              </a:spcBef>
            </a:pPr>
            <a:r>
              <a:rPr lang="en-US" altLang="en-US" smtClean="0"/>
              <a:t>Missions in formulation/development:</a:t>
            </a:r>
          </a:p>
          <a:p>
            <a:pPr>
              <a:spcBef>
                <a:spcPct val="0"/>
              </a:spcBef>
            </a:pPr>
            <a:r>
              <a:rPr lang="en-US" altLang="en-US" smtClean="0"/>
              <a:t>2013 – SMAP, OCO-2, GPM, SAGE III, OCO-3, ICESat-2, GRACE FO, TEMPO, CYGNSS, SWOT</a:t>
            </a:r>
          </a:p>
          <a:p>
            <a:pPr>
              <a:spcBef>
                <a:spcPct val="0"/>
              </a:spcBef>
            </a:pPr>
            <a:r>
              <a:rPr lang="en-US" altLang="en-US" smtClean="0"/>
              <a:t>2019 – add PACE, L-Band SAR, EVI1a, EVI-2/3/4/5, EVM-2, and possibly 2 more (if smaller EVI’s are selected; subtract all but SWOT from 2013 list</a:t>
            </a:r>
          </a:p>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122" indent="-288893">
              <a:defRPr>
                <a:solidFill>
                  <a:schemeClr val="tx1"/>
                </a:solidFill>
                <a:latin typeface="Calibri" pitchFamily="34" charset="0"/>
              </a:defRPr>
            </a:lvl2pPr>
            <a:lvl3pPr marL="1155573" indent="-231115">
              <a:defRPr>
                <a:solidFill>
                  <a:schemeClr val="tx1"/>
                </a:solidFill>
                <a:latin typeface="Calibri" pitchFamily="34" charset="0"/>
              </a:defRPr>
            </a:lvl3pPr>
            <a:lvl4pPr marL="1617802" indent="-231115">
              <a:defRPr>
                <a:solidFill>
                  <a:schemeClr val="tx1"/>
                </a:solidFill>
                <a:latin typeface="Calibri" pitchFamily="34" charset="0"/>
              </a:defRPr>
            </a:lvl4pPr>
            <a:lvl5pPr marL="2080031" indent="-231115">
              <a:defRPr>
                <a:solidFill>
                  <a:schemeClr val="tx1"/>
                </a:solidFill>
                <a:latin typeface="Calibri" pitchFamily="34" charset="0"/>
              </a:defRPr>
            </a:lvl5pPr>
            <a:lvl6pPr marL="2542261" indent="-231115" fontAlgn="base">
              <a:spcBef>
                <a:spcPct val="0"/>
              </a:spcBef>
              <a:spcAft>
                <a:spcPct val="0"/>
              </a:spcAft>
              <a:defRPr>
                <a:solidFill>
                  <a:schemeClr val="tx1"/>
                </a:solidFill>
                <a:latin typeface="Calibri" pitchFamily="34" charset="0"/>
              </a:defRPr>
            </a:lvl6pPr>
            <a:lvl7pPr marL="3004490" indent="-231115" fontAlgn="base">
              <a:spcBef>
                <a:spcPct val="0"/>
              </a:spcBef>
              <a:spcAft>
                <a:spcPct val="0"/>
              </a:spcAft>
              <a:defRPr>
                <a:solidFill>
                  <a:schemeClr val="tx1"/>
                </a:solidFill>
                <a:latin typeface="Calibri" pitchFamily="34" charset="0"/>
              </a:defRPr>
            </a:lvl7pPr>
            <a:lvl8pPr marL="3466719" indent="-231115" fontAlgn="base">
              <a:spcBef>
                <a:spcPct val="0"/>
              </a:spcBef>
              <a:spcAft>
                <a:spcPct val="0"/>
              </a:spcAft>
              <a:defRPr>
                <a:solidFill>
                  <a:schemeClr val="tx1"/>
                </a:solidFill>
                <a:latin typeface="Calibri" pitchFamily="34" charset="0"/>
              </a:defRPr>
            </a:lvl8pPr>
            <a:lvl9pPr marL="3928948" indent="-231115" fontAlgn="base">
              <a:spcBef>
                <a:spcPct val="0"/>
              </a:spcBef>
              <a:spcAft>
                <a:spcPct val="0"/>
              </a:spcAft>
              <a:defRPr>
                <a:solidFill>
                  <a:schemeClr val="tx1"/>
                </a:solidFill>
                <a:latin typeface="Calibri" pitchFamily="34" charset="0"/>
              </a:defRPr>
            </a:lvl9pPr>
          </a:lstStyle>
          <a:p>
            <a:fld id="{62D12756-1BC9-4086-9F2B-DDAC0864FC0D}" type="slidenum">
              <a:rPr lang="en-US" altLang="en-US">
                <a:solidFill>
                  <a:srgbClr val="000000"/>
                </a:solidFill>
              </a:rPr>
              <a:pPr/>
              <a:t>5</a:t>
            </a:fld>
            <a:endParaRPr lang="en-US" altLang="en-US">
              <a:solidFill>
                <a:srgbClr val="000000"/>
              </a:solidFill>
            </a:endParaRPr>
          </a:p>
        </p:txBody>
      </p:sp>
    </p:spTree>
    <p:extLst>
      <p:ext uri="{BB962C8B-B14F-4D97-AF65-F5344CB8AC3E}">
        <p14:creationId xmlns:p14="http://schemas.microsoft.com/office/powerpoint/2010/main" val="3984830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TJF</a:t>
            </a:r>
            <a:r>
              <a:rPr lang="en-US" baseline="0" dirty="0" smtClean="0"/>
              <a:t> 3/27/15: removed second page number.</a:t>
            </a:r>
            <a:endParaRPr lang="en-US" dirty="0"/>
          </a:p>
        </p:txBody>
      </p:sp>
      <p:sp>
        <p:nvSpPr>
          <p:cNvPr id="4" name="Slide Number Placeholder 3"/>
          <p:cNvSpPr>
            <a:spLocks noGrp="1"/>
          </p:cNvSpPr>
          <p:nvPr>
            <p:ph type="sldNum" sz="quarter" idx="10"/>
          </p:nvPr>
        </p:nvSpPr>
        <p:spPr/>
        <p:txBody>
          <a:bodyPr/>
          <a:lstStyle/>
          <a:p>
            <a:pPr>
              <a:defRPr/>
            </a:pPr>
            <a:fld id="{22C8680D-F094-4BEE-BDF5-29658E957514}" type="slidenum">
              <a:rPr lang="en-US" smtClean="0">
                <a:solidFill>
                  <a:prstClr val="black"/>
                </a:solidFill>
                <a:latin typeface="Calibri"/>
              </a:rPr>
              <a:pPr>
                <a:defRPr/>
              </a:pPr>
              <a:t>6</a:t>
            </a:fld>
            <a:endParaRPr lang="en-US">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9788" cy="348773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C8680D-F094-4BEE-BDF5-29658E957514}"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4006905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7C39EE72-446C-4E89-9D84-E30D697F6F64}" type="slidenum">
              <a:rPr lang="en-US" smtClean="0">
                <a:solidFill>
                  <a:srgbClr val="000000"/>
                </a:solidFill>
                <a:latin typeface="Calibri"/>
              </a:rPr>
              <a:pPr>
                <a:defRPr/>
              </a:pPr>
              <a:t>10</a:t>
            </a:fld>
            <a:endParaRPr lang="en-US">
              <a:solidFill>
                <a:srgbClr val="000000"/>
              </a:solidFill>
              <a:latin typeface="Calibri"/>
            </a:endParaRPr>
          </a:p>
        </p:txBody>
      </p:sp>
    </p:spTree>
    <p:extLst>
      <p:ext uri="{BB962C8B-B14F-4D97-AF65-F5344CB8AC3E}">
        <p14:creationId xmlns:p14="http://schemas.microsoft.com/office/powerpoint/2010/main" val="4155460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9AD27F-9C31-9241-BFD5-4FC96F17EE04}" type="datetimeFigureOut">
              <a:rPr lang="en-US" smtClean="0">
                <a:solidFill>
                  <a:prstClr val="black">
                    <a:tint val="75000"/>
                  </a:prstClr>
                </a:solidFill>
              </a:rPr>
              <a:pPr/>
              <a:t>6/6/16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E99928-CA10-9D49-A3B2-D42520A73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971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55" indent="0">
              <a:buNone/>
              <a:defRPr sz="2800"/>
            </a:lvl2pPr>
            <a:lvl3pPr marL="913307" indent="0">
              <a:buNone/>
              <a:defRPr sz="2400"/>
            </a:lvl3pPr>
            <a:lvl4pPr marL="1369965" indent="0">
              <a:buNone/>
              <a:defRPr sz="2000"/>
            </a:lvl4pPr>
            <a:lvl5pPr marL="1826612" indent="0">
              <a:buNone/>
              <a:defRPr sz="2000"/>
            </a:lvl5pPr>
            <a:lvl6pPr marL="2283272" indent="0">
              <a:buNone/>
              <a:defRPr sz="2000"/>
            </a:lvl6pPr>
            <a:lvl7pPr marL="2739928" indent="0">
              <a:buNone/>
              <a:defRPr sz="2000"/>
            </a:lvl7pPr>
            <a:lvl8pPr marL="3196582" indent="0">
              <a:buNone/>
              <a:defRPr sz="2000"/>
            </a:lvl8pPr>
            <a:lvl9pPr marL="3653234" indent="0">
              <a:buNone/>
              <a:defRPr sz="2000"/>
            </a:lvl9pPr>
          </a:lstStyle>
          <a:p>
            <a:endParaRPr lang="en-US"/>
          </a:p>
        </p:txBody>
      </p:sp>
      <p:sp>
        <p:nvSpPr>
          <p:cNvPr id="4" name="Text Placeholder 3"/>
          <p:cNvSpPr>
            <a:spLocks noGrp="1"/>
          </p:cNvSpPr>
          <p:nvPr>
            <p:ph type="body" sz="half" idx="2"/>
          </p:nvPr>
        </p:nvSpPr>
        <p:spPr>
          <a:xfrm>
            <a:off x="1792288" y="5367356"/>
            <a:ext cx="5486400" cy="804863"/>
          </a:xfrm>
        </p:spPr>
        <p:txBody>
          <a:bodyPr/>
          <a:lstStyle>
            <a:lvl1pPr marL="0" indent="0">
              <a:buNone/>
              <a:defRPr sz="1400"/>
            </a:lvl1pPr>
            <a:lvl2pPr marL="456655" indent="0">
              <a:buNone/>
              <a:defRPr sz="1200"/>
            </a:lvl2pPr>
            <a:lvl3pPr marL="913307" indent="0">
              <a:buNone/>
              <a:defRPr sz="1000"/>
            </a:lvl3pPr>
            <a:lvl4pPr marL="1369965" indent="0">
              <a:buNone/>
              <a:defRPr sz="800"/>
            </a:lvl4pPr>
            <a:lvl5pPr marL="1826612" indent="0">
              <a:buNone/>
              <a:defRPr sz="800"/>
            </a:lvl5pPr>
            <a:lvl6pPr marL="2283272" indent="0">
              <a:buNone/>
              <a:defRPr sz="800"/>
            </a:lvl6pPr>
            <a:lvl7pPr marL="2739928" indent="0">
              <a:buNone/>
              <a:defRPr sz="800"/>
            </a:lvl7pPr>
            <a:lvl8pPr marL="3196582" indent="0">
              <a:buNone/>
              <a:defRPr sz="800"/>
            </a:lvl8pPr>
            <a:lvl9pPr marL="3653234" indent="0">
              <a:buNone/>
              <a:defRPr sz="800"/>
            </a:lvl9pPr>
          </a:lstStyle>
          <a:p>
            <a:pPr lvl="0"/>
            <a:r>
              <a:rPr lang="en-US" smtClean="0"/>
              <a:t>Click to edit Master text styles</a:t>
            </a:r>
          </a:p>
        </p:txBody>
      </p:sp>
      <p:sp>
        <p:nvSpPr>
          <p:cNvPr id="5" name="Date Placeholder 4"/>
          <p:cNvSpPr>
            <a:spLocks noGrp="1"/>
          </p:cNvSpPr>
          <p:nvPr>
            <p:ph type="dt" sz="half" idx="10"/>
          </p:nvPr>
        </p:nvSpPr>
        <p:spPr>
          <a:xfrm>
            <a:off x="457200" y="6356399"/>
            <a:ext cx="2133600" cy="365125"/>
          </a:xfrm>
          <a:prstGeom prst="rect">
            <a:avLst/>
          </a:prstGeom>
        </p:spPr>
        <p:txBody>
          <a:bodyPr lIns="91331" tIns="45666" rIns="91331" bIns="45666"/>
          <a:lstStyle/>
          <a:p>
            <a:fld id="{35158214-8532-4CC5-A213-7DE667F7D800}" type="datetime1">
              <a:rPr lang="en-US" smtClean="0">
                <a:solidFill>
                  <a:prstClr val="black"/>
                </a:solidFill>
                <a:latin typeface="Arial" pitchFamily="34" charset="0"/>
                <a:ea typeface="ＭＳ Ｐゴシック" pitchFamily="34" charset="-128"/>
              </a:rPr>
              <a:pPr/>
              <a:t>6/6/16</a:t>
            </a:fld>
            <a:endParaRPr lang="en-US">
              <a:solidFill>
                <a:prstClr val="black"/>
              </a:solidFill>
              <a:latin typeface="Arial" pitchFamily="34" charset="0"/>
              <a:ea typeface="ＭＳ Ｐゴシック" pitchFamily="34" charset="-128"/>
            </a:endParaRPr>
          </a:p>
        </p:txBody>
      </p:sp>
      <p:sp>
        <p:nvSpPr>
          <p:cNvPr id="6" name="Footer Placeholder 5"/>
          <p:cNvSpPr>
            <a:spLocks noGrp="1"/>
          </p:cNvSpPr>
          <p:nvPr>
            <p:ph type="ftr" sz="quarter" idx="11"/>
          </p:nvPr>
        </p:nvSpPr>
        <p:spPr>
          <a:xfrm>
            <a:off x="3124200" y="6356399"/>
            <a:ext cx="2895600" cy="365125"/>
          </a:xfrm>
          <a:prstGeom prst="rect">
            <a:avLst/>
          </a:prstGeom>
        </p:spPr>
        <p:txBody>
          <a:bodyPr lIns="91331" tIns="45666" rIns="91331" bIns="45666"/>
          <a:lstStyle/>
          <a:p>
            <a:endParaRPr lang="en-US">
              <a:solidFill>
                <a:prstClr val="black"/>
              </a:solidFill>
              <a:latin typeface="Arial" pitchFamily="34" charset="0"/>
              <a:ea typeface="ＭＳ Ｐゴシック" pitchFamily="34" charset="-128"/>
            </a:endParaRPr>
          </a:p>
        </p:txBody>
      </p:sp>
      <p:sp>
        <p:nvSpPr>
          <p:cNvPr id="7" name="Slide Number Placeholder 6"/>
          <p:cNvSpPr>
            <a:spLocks noGrp="1"/>
          </p:cNvSpPr>
          <p:nvPr>
            <p:ph type="sldNum" sz="quarter" idx="12"/>
          </p:nvPr>
        </p:nvSpPr>
        <p:spPr/>
        <p:txBody>
          <a:bodyPr/>
          <a:lstStyle/>
          <a:p>
            <a:fld id="{33D804BE-5198-2946-A7CF-1560F12F4DF1}"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99"/>
            <a:ext cx="2133600" cy="365125"/>
          </a:xfrm>
          <a:prstGeom prst="rect">
            <a:avLst/>
          </a:prstGeom>
        </p:spPr>
        <p:txBody>
          <a:bodyPr lIns="91331" tIns="45666" rIns="91331" bIns="45666"/>
          <a:lstStyle/>
          <a:p>
            <a:fld id="{62088D4A-0D8A-4CB6-B2C4-BB12B4C2C75B}" type="datetime1">
              <a:rPr lang="en-US" smtClean="0">
                <a:solidFill>
                  <a:prstClr val="black"/>
                </a:solidFill>
                <a:latin typeface="Arial" pitchFamily="34" charset="0"/>
                <a:ea typeface="ＭＳ Ｐゴシック" pitchFamily="34" charset="-128"/>
              </a:rPr>
              <a:pPr/>
              <a:t>6/6/16</a:t>
            </a:fld>
            <a:endParaRPr lang="en-US">
              <a:solidFill>
                <a:prstClr val="black"/>
              </a:solidFill>
              <a:latin typeface="Arial" pitchFamily="34" charset="0"/>
              <a:ea typeface="ＭＳ Ｐゴシック" pitchFamily="34" charset="-128"/>
            </a:endParaRPr>
          </a:p>
        </p:txBody>
      </p:sp>
      <p:sp>
        <p:nvSpPr>
          <p:cNvPr id="5" name="Footer Placeholder 4"/>
          <p:cNvSpPr>
            <a:spLocks noGrp="1"/>
          </p:cNvSpPr>
          <p:nvPr>
            <p:ph type="ftr" sz="quarter" idx="11"/>
          </p:nvPr>
        </p:nvSpPr>
        <p:spPr>
          <a:xfrm>
            <a:off x="3124200" y="6356399"/>
            <a:ext cx="2895600" cy="365125"/>
          </a:xfrm>
          <a:prstGeom prst="rect">
            <a:avLst/>
          </a:prstGeom>
        </p:spPr>
        <p:txBody>
          <a:bodyPr lIns="91331" tIns="45666" rIns="91331" bIns="45666"/>
          <a:lstStyle/>
          <a:p>
            <a:endParaRPr lang="en-US">
              <a:solidFill>
                <a:prstClr val="black"/>
              </a:solidFill>
              <a:latin typeface="Arial" pitchFamily="34" charset="0"/>
              <a:ea typeface="ＭＳ Ｐゴシック" pitchFamily="34" charset="-128"/>
            </a:endParaRPr>
          </a:p>
        </p:txBody>
      </p:sp>
      <p:sp>
        <p:nvSpPr>
          <p:cNvPr id="6" name="Slide Number Placeholder 5"/>
          <p:cNvSpPr>
            <a:spLocks noGrp="1"/>
          </p:cNvSpPr>
          <p:nvPr>
            <p:ph type="sldNum" sz="quarter" idx="12"/>
          </p:nvPr>
        </p:nvSpPr>
        <p:spPr/>
        <p:txBody>
          <a:bodyPr/>
          <a:lstStyle/>
          <a:p>
            <a:fld id="{33D804BE-5198-2946-A7CF-1560F12F4DF1}"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99"/>
            <a:ext cx="2133600" cy="365125"/>
          </a:xfrm>
          <a:prstGeom prst="rect">
            <a:avLst/>
          </a:prstGeom>
        </p:spPr>
        <p:txBody>
          <a:bodyPr lIns="91331" tIns="45666" rIns="91331" bIns="45666"/>
          <a:lstStyle/>
          <a:p>
            <a:fld id="{EF770370-A8E8-4DBF-B8B2-9A2EFD3E7135}" type="datetime1">
              <a:rPr lang="en-US" smtClean="0">
                <a:solidFill>
                  <a:prstClr val="black"/>
                </a:solidFill>
                <a:latin typeface="Arial" pitchFamily="34" charset="0"/>
                <a:ea typeface="ＭＳ Ｐゴシック" pitchFamily="34" charset="-128"/>
              </a:rPr>
              <a:pPr/>
              <a:t>6/6/16</a:t>
            </a:fld>
            <a:endParaRPr lang="en-US">
              <a:solidFill>
                <a:prstClr val="black"/>
              </a:solidFill>
              <a:latin typeface="Arial" pitchFamily="34" charset="0"/>
              <a:ea typeface="ＭＳ Ｐゴシック" pitchFamily="34" charset="-128"/>
            </a:endParaRPr>
          </a:p>
        </p:txBody>
      </p:sp>
      <p:sp>
        <p:nvSpPr>
          <p:cNvPr id="5" name="Footer Placeholder 4"/>
          <p:cNvSpPr>
            <a:spLocks noGrp="1"/>
          </p:cNvSpPr>
          <p:nvPr>
            <p:ph type="ftr" sz="quarter" idx="11"/>
          </p:nvPr>
        </p:nvSpPr>
        <p:spPr>
          <a:xfrm>
            <a:off x="3124200" y="6356399"/>
            <a:ext cx="2895600" cy="365125"/>
          </a:xfrm>
          <a:prstGeom prst="rect">
            <a:avLst/>
          </a:prstGeom>
        </p:spPr>
        <p:txBody>
          <a:bodyPr lIns="91331" tIns="45666" rIns="91331" bIns="45666"/>
          <a:lstStyle/>
          <a:p>
            <a:endParaRPr lang="en-US">
              <a:solidFill>
                <a:prstClr val="black"/>
              </a:solidFill>
              <a:latin typeface="Arial" pitchFamily="34" charset="0"/>
              <a:ea typeface="ＭＳ Ｐゴシック" pitchFamily="34" charset="-128"/>
            </a:endParaRPr>
          </a:p>
        </p:txBody>
      </p:sp>
      <p:sp>
        <p:nvSpPr>
          <p:cNvPr id="6" name="Slide Number Placeholder 5"/>
          <p:cNvSpPr>
            <a:spLocks noGrp="1"/>
          </p:cNvSpPr>
          <p:nvPr>
            <p:ph type="sldNum" sz="quarter" idx="12"/>
          </p:nvPr>
        </p:nvSpPr>
        <p:spPr/>
        <p:txBody>
          <a:bodyPr/>
          <a:lstStyle/>
          <a:p>
            <a:fld id="{33D804BE-5198-2946-A7CF-1560F12F4DF1}"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6" name="Picture 5" descr="Budget Master.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xmlns:p14="http://schemas.microsoft.com/office/powerpoint/2010/mai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655" indent="0" algn="ctr">
              <a:buNone/>
              <a:defRPr>
                <a:solidFill>
                  <a:schemeClr val="tx1">
                    <a:tint val="75000"/>
                  </a:schemeClr>
                </a:solidFill>
              </a:defRPr>
            </a:lvl2pPr>
            <a:lvl3pPr marL="913307" indent="0" algn="ctr">
              <a:buNone/>
              <a:defRPr>
                <a:solidFill>
                  <a:schemeClr val="tx1">
                    <a:tint val="75000"/>
                  </a:schemeClr>
                </a:solidFill>
              </a:defRPr>
            </a:lvl3pPr>
            <a:lvl4pPr marL="1369965" indent="0" algn="ctr">
              <a:buNone/>
              <a:defRPr>
                <a:solidFill>
                  <a:schemeClr val="tx1">
                    <a:tint val="75000"/>
                  </a:schemeClr>
                </a:solidFill>
              </a:defRPr>
            </a:lvl4pPr>
            <a:lvl5pPr marL="1826612" indent="0" algn="ctr">
              <a:buNone/>
              <a:defRPr>
                <a:solidFill>
                  <a:schemeClr val="tx1">
                    <a:tint val="75000"/>
                  </a:schemeClr>
                </a:solidFill>
              </a:defRPr>
            </a:lvl5pPr>
            <a:lvl6pPr marL="2283272" indent="0" algn="ctr">
              <a:buNone/>
              <a:defRPr>
                <a:solidFill>
                  <a:schemeClr val="tx1">
                    <a:tint val="75000"/>
                  </a:schemeClr>
                </a:solidFill>
              </a:defRPr>
            </a:lvl6pPr>
            <a:lvl7pPr marL="2739928" indent="0" algn="ctr">
              <a:buNone/>
              <a:defRPr>
                <a:solidFill>
                  <a:schemeClr val="tx1">
                    <a:tint val="75000"/>
                  </a:schemeClr>
                </a:solidFill>
              </a:defRPr>
            </a:lvl7pPr>
            <a:lvl8pPr marL="3196582" indent="0" algn="ctr">
              <a:buNone/>
              <a:defRPr>
                <a:solidFill>
                  <a:schemeClr val="tx1">
                    <a:tint val="75000"/>
                  </a:schemeClr>
                </a:solidFill>
              </a:defRPr>
            </a:lvl8pPr>
            <a:lvl9pPr marL="365323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8E70AE7-6CD3-4A43-A881-F6C811D82634}" type="datetime1">
              <a:rPr lang="en-US" smtClean="0">
                <a:solidFill>
                  <a:prstClr val="black">
                    <a:tint val="75000"/>
                  </a:prstClr>
                </a:solidFill>
                <a:latin typeface="Calibri"/>
              </a:rPr>
              <a:pPr>
                <a:defRPr/>
              </a:pPr>
              <a:t>6/6/16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46A0CF7C-4407-4D0E-B0EB-E0E4487516C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95403"/>
            <a:ext cx="8229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F960F9-1939-4F66-BE28-717DFC717360}" type="datetime1">
              <a:rPr lang="en-US" smtClean="0">
                <a:solidFill>
                  <a:prstClr val="black">
                    <a:tint val="75000"/>
                  </a:prstClr>
                </a:solidFill>
                <a:latin typeface="Calibri"/>
              </a:rPr>
              <a:pPr>
                <a:defRPr/>
              </a:pPr>
              <a:t>6/6/16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9023DA1A-5FD6-47A0-B5CE-5E2AC0E23D91}"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6655" indent="0">
              <a:buNone/>
              <a:defRPr sz="1800">
                <a:solidFill>
                  <a:schemeClr val="tx1">
                    <a:tint val="75000"/>
                  </a:schemeClr>
                </a:solidFill>
              </a:defRPr>
            </a:lvl2pPr>
            <a:lvl3pPr marL="913307" indent="0">
              <a:buNone/>
              <a:defRPr sz="1600">
                <a:solidFill>
                  <a:schemeClr val="tx1">
                    <a:tint val="75000"/>
                  </a:schemeClr>
                </a:solidFill>
              </a:defRPr>
            </a:lvl3pPr>
            <a:lvl4pPr marL="1369965" indent="0">
              <a:buNone/>
              <a:defRPr sz="1400">
                <a:solidFill>
                  <a:schemeClr val="tx1">
                    <a:tint val="75000"/>
                  </a:schemeClr>
                </a:solidFill>
              </a:defRPr>
            </a:lvl4pPr>
            <a:lvl5pPr marL="1826612" indent="0">
              <a:buNone/>
              <a:defRPr sz="1400">
                <a:solidFill>
                  <a:schemeClr val="tx1">
                    <a:tint val="75000"/>
                  </a:schemeClr>
                </a:solidFill>
              </a:defRPr>
            </a:lvl5pPr>
            <a:lvl6pPr marL="2283272" indent="0">
              <a:buNone/>
              <a:defRPr sz="1400">
                <a:solidFill>
                  <a:schemeClr val="tx1">
                    <a:tint val="75000"/>
                  </a:schemeClr>
                </a:solidFill>
              </a:defRPr>
            </a:lvl6pPr>
            <a:lvl7pPr marL="2739928" indent="0">
              <a:buNone/>
              <a:defRPr sz="1400">
                <a:solidFill>
                  <a:schemeClr val="tx1">
                    <a:tint val="75000"/>
                  </a:schemeClr>
                </a:solidFill>
              </a:defRPr>
            </a:lvl7pPr>
            <a:lvl8pPr marL="3196582" indent="0">
              <a:buNone/>
              <a:defRPr sz="1400">
                <a:solidFill>
                  <a:schemeClr val="tx1">
                    <a:tint val="75000"/>
                  </a:schemeClr>
                </a:solidFill>
              </a:defRPr>
            </a:lvl8pPr>
            <a:lvl9pPr marL="365323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1469371-042C-48C2-A0A2-3E57FC01E8CC}" type="datetime1">
              <a:rPr lang="en-US" smtClean="0">
                <a:solidFill>
                  <a:prstClr val="black">
                    <a:tint val="75000"/>
                  </a:prstClr>
                </a:solidFill>
                <a:latin typeface="Calibri"/>
              </a:rPr>
              <a:pPr>
                <a:defRPr/>
              </a:pPr>
              <a:t>6/6/16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50FBDCEE-ED31-4042-B45B-01320EB1F387}"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3"/>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1"/>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C0AF43D-2F1A-4C15-842A-BE70CFC3354E}" type="datetime1">
              <a:rPr lang="en-US" smtClean="0">
                <a:solidFill>
                  <a:prstClr val="black">
                    <a:tint val="75000"/>
                  </a:prstClr>
                </a:solidFill>
                <a:latin typeface="Calibri"/>
              </a:rPr>
              <a:pPr>
                <a:defRPr/>
              </a:pPr>
              <a:t>6/6/16</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722F10E1-CA0F-4989-9612-970EDD13DEC3}"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7" y="1219200"/>
            <a:ext cx="4040188" cy="639762"/>
          </a:xfrm>
        </p:spPr>
        <p:txBody>
          <a:bodyPr anchor="b"/>
          <a:lstStyle>
            <a:lvl1pPr marL="0" indent="0">
              <a:buNone/>
              <a:defRPr sz="2400" b="1"/>
            </a:lvl1pPr>
            <a:lvl2pPr marL="456655" indent="0">
              <a:buNone/>
              <a:defRPr sz="2000" b="1"/>
            </a:lvl2pPr>
            <a:lvl3pPr marL="913307" indent="0">
              <a:buNone/>
              <a:defRPr sz="1800" b="1"/>
            </a:lvl3pPr>
            <a:lvl4pPr marL="1369965" indent="0">
              <a:buNone/>
              <a:defRPr sz="1600" b="1"/>
            </a:lvl4pPr>
            <a:lvl5pPr marL="1826612" indent="0">
              <a:buNone/>
              <a:defRPr sz="1600" b="1"/>
            </a:lvl5pPr>
            <a:lvl6pPr marL="2283272" indent="0">
              <a:buNone/>
              <a:defRPr sz="1600" b="1"/>
            </a:lvl6pPr>
            <a:lvl7pPr marL="2739928" indent="0">
              <a:buNone/>
              <a:defRPr sz="1600" b="1"/>
            </a:lvl7pPr>
            <a:lvl8pPr marL="3196582" indent="0">
              <a:buNone/>
              <a:defRPr sz="1600" b="1"/>
            </a:lvl8pPr>
            <a:lvl9pPr marL="36532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7" y="1828801"/>
            <a:ext cx="4040188" cy="4297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43" y="1219200"/>
            <a:ext cx="4041775" cy="639762"/>
          </a:xfrm>
        </p:spPr>
        <p:txBody>
          <a:bodyPr anchor="b"/>
          <a:lstStyle>
            <a:lvl1pPr marL="0" indent="0">
              <a:buNone/>
              <a:defRPr sz="2400" b="1"/>
            </a:lvl1pPr>
            <a:lvl2pPr marL="456655" indent="0">
              <a:buNone/>
              <a:defRPr sz="2000" b="1"/>
            </a:lvl2pPr>
            <a:lvl3pPr marL="913307" indent="0">
              <a:buNone/>
              <a:defRPr sz="1800" b="1"/>
            </a:lvl3pPr>
            <a:lvl4pPr marL="1369965" indent="0">
              <a:buNone/>
              <a:defRPr sz="1600" b="1"/>
            </a:lvl4pPr>
            <a:lvl5pPr marL="1826612" indent="0">
              <a:buNone/>
              <a:defRPr sz="1600" b="1"/>
            </a:lvl5pPr>
            <a:lvl6pPr marL="2283272" indent="0">
              <a:buNone/>
              <a:defRPr sz="1600" b="1"/>
            </a:lvl6pPr>
            <a:lvl7pPr marL="2739928" indent="0">
              <a:buNone/>
              <a:defRPr sz="1600" b="1"/>
            </a:lvl7pPr>
            <a:lvl8pPr marL="3196582" indent="0">
              <a:buNone/>
              <a:defRPr sz="1600" b="1"/>
            </a:lvl8pPr>
            <a:lvl9pPr marL="36532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3" y="1828801"/>
            <a:ext cx="4041775" cy="4297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1D4DFE8-E03A-4963-AA3B-A5477BE92545}" type="datetime1">
              <a:rPr lang="en-US" smtClean="0">
                <a:solidFill>
                  <a:prstClr val="black">
                    <a:tint val="75000"/>
                  </a:prstClr>
                </a:solidFill>
                <a:latin typeface="Calibri"/>
              </a:rPr>
              <a:pPr>
                <a:defRPr/>
              </a:pPr>
              <a:t>6/6/16</a:t>
            </a:fld>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1995BA37-F7B8-471E-893C-6987FB30C4BB}"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AD16350-86C6-4860-A57C-43731015BF84}" type="datetime1">
              <a:rPr lang="en-US" smtClean="0">
                <a:solidFill>
                  <a:prstClr val="black">
                    <a:tint val="75000"/>
                  </a:prstClr>
                </a:solidFill>
                <a:latin typeface="Calibri"/>
              </a:rPr>
              <a:pPr>
                <a:defRPr/>
              </a:pPr>
              <a:t>6/6/16</a:t>
            </a:fld>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1911328A-B4DA-4AB5-AB26-7D8D041B4961}"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655" indent="0" algn="ctr">
              <a:buNone/>
              <a:defRPr>
                <a:solidFill>
                  <a:schemeClr val="tx1">
                    <a:tint val="75000"/>
                  </a:schemeClr>
                </a:solidFill>
              </a:defRPr>
            </a:lvl2pPr>
            <a:lvl3pPr marL="913307" indent="0" algn="ctr">
              <a:buNone/>
              <a:defRPr>
                <a:solidFill>
                  <a:schemeClr val="tx1">
                    <a:tint val="75000"/>
                  </a:schemeClr>
                </a:solidFill>
              </a:defRPr>
            </a:lvl3pPr>
            <a:lvl4pPr marL="1369965" indent="0" algn="ctr">
              <a:buNone/>
              <a:defRPr>
                <a:solidFill>
                  <a:schemeClr val="tx1">
                    <a:tint val="75000"/>
                  </a:schemeClr>
                </a:solidFill>
              </a:defRPr>
            </a:lvl4pPr>
            <a:lvl5pPr marL="1826612" indent="0" algn="ctr">
              <a:buNone/>
              <a:defRPr>
                <a:solidFill>
                  <a:schemeClr val="tx1">
                    <a:tint val="75000"/>
                  </a:schemeClr>
                </a:solidFill>
              </a:defRPr>
            </a:lvl5pPr>
            <a:lvl6pPr marL="2283272" indent="0" algn="ctr">
              <a:buNone/>
              <a:defRPr>
                <a:solidFill>
                  <a:schemeClr val="tx1">
                    <a:tint val="75000"/>
                  </a:schemeClr>
                </a:solidFill>
              </a:defRPr>
            </a:lvl6pPr>
            <a:lvl7pPr marL="2739928" indent="0" algn="ctr">
              <a:buNone/>
              <a:defRPr>
                <a:solidFill>
                  <a:schemeClr val="tx1">
                    <a:tint val="75000"/>
                  </a:schemeClr>
                </a:solidFill>
              </a:defRPr>
            </a:lvl7pPr>
            <a:lvl8pPr marL="3196582" indent="0" algn="ctr">
              <a:buNone/>
              <a:defRPr>
                <a:solidFill>
                  <a:schemeClr val="tx1">
                    <a:tint val="75000"/>
                  </a:schemeClr>
                </a:solidFill>
              </a:defRPr>
            </a:lvl8pPr>
            <a:lvl9pPr marL="365323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99"/>
            <a:ext cx="2133600" cy="365125"/>
          </a:xfrm>
          <a:prstGeom prst="rect">
            <a:avLst/>
          </a:prstGeom>
        </p:spPr>
        <p:txBody>
          <a:bodyPr lIns="91331" tIns="45666" rIns="91331" bIns="45666"/>
          <a:lstStyle/>
          <a:p>
            <a:fld id="{2E432EFD-9E2F-46DD-A510-C9A686F764B6}" type="datetime1">
              <a:rPr lang="en-US" smtClean="0">
                <a:solidFill>
                  <a:prstClr val="black"/>
                </a:solidFill>
                <a:latin typeface="Arial" pitchFamily="34" charset="0"/>
                <a:ea typeface="ＭＳ Ｐゴシック" pitchFamily="34" charset="-128"/>
              </a:rPr>
              <a:pPr/>
              <a:t>6/6/16</a:t>
            </a:fld>
            <a:endParaRPr lang="en-US">
              <a:solidFill>
                <a:prstClr val="black"/>
              </a:solidFill>
              <a:latin typeface="Arial" pitchFamily="34" charset="0"/>
              <a:ea typeface="ＭＳ Ｐゴシック" pitchFamily="34" charset="-128"/>
            </a:endParaRPr>
          </a:p>
        </p:txBody>
      </p:sp>
      <p:sp>
        <p:nvSpPr>
          <p:cNvPr id="5" name="Footer Placeholder 4"/>
          <p:cNvSpPr>
            <a:spLocks noGrp="1"/>
          </p:cNvSpPr>
          <p:nvPr>
            <p:ph type="ftr" sz="quarter" idx="11"/>
          </p:nvPr>
        </p:nvSpPr>
        <p:spPr>
          <a:xfrm>
            <a:off x="3124200" y="6356399"/>
            <a:ext cx="2895600" cy="365125"/>
          </a:xfrm>
          <a:prstGeom prst="rect">
            <a:avLst/>
          </a:prstGeom>
        </p:spPr>
        <p:txBody>
          <a:bodyPr lIns="91331" tIns="45666" rIns="91331" bIns="45666"/>
          <a:lstStyle/>
          <a:p>
            <a:endParaRPr lang="en-US">
              <a:solidFill>
                <a:prstClr val="black"/>
              </a:solidFill>
              <a:latin typeface="Arial" pitchFamily="34" charset="0"/>
              <a:ea typeface="ＭＳ Ｐゴシック" pitchFamily="34" charset="-128"/>
            </a:endParaRPr>
          </a:p>
        </p:txBody>
      </p:sp>
      <p:sp>
        <p:nvSpPr>
          <p:cNvPr id="6" name="Slide Number Placeholder 5"/>
          <p:cNvSpPr>
            <a:spLocks noGrp="1"/>
          </p:cNvSpPr>
          <p:nvPr>
            <p:ph type="sldNum" sz="quarter" idx="12"/>
          </p:nvPr>
        </p:nvSpPr>
        <p:spPr/>
        <p:txBody>
          <a:bodyPr/>
          <a:lstStyle/>
          <a:p>
            <a:fld id="{33D804BE-5198-2946-A7CF-1560F12F4DF1}"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B9310D-DB2F-4A84-85CC-EB85D8DAC269}" type="datetime1">
              <a:rPr lang="en-US" smtClean="0">
                <a:solidFill>
                  <a:prstClr val="black">
                    <a:tint val="75000"/>
                  </a:prstClr>
                </a:solidFill>
                <a:latin typeface="Calibri"/>
              </a:rPr>
              <a:pPr>
                <a:defRPr/>
              </a:pPr>
              <a:t>6/6/16</a:t>
            </a:fld>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D90AB538-9597-46CB-B7AB-6493FAA33760}"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68" y="273099"/>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34" y="1435113"/>
            <a:ext cx="3008313" cy="4691063"/>
          </a:xfrm>
        </p:spPr>
        <p:txBody>
          <a:bodyPr/>
          <a:lstStyle>
            <a:lvl1pPr marL="0" indent="0">
              <a:buNone/>
              <a:defRPr sz="1400"/>
            </a:lvl1pPr>
            <a:lvl2pPr marL="456655" indent="0">
              <a:buNone/>
              <a:defRPr sz="1200"/>
            </a:lvl2pPr>
            <a:lvl3pPr marL="913307" indent="0">
              <a:buNone/>
              <a:defRPr sz="1000"/>
            </a:lvl3pPr>
            <a:lvl4pPr marL="1369965" indent="0">
              <a:buNone/>
              <a:defRPr sz="800"/>
            </a:lvl4pPr>
            <a:lvl5pPr marL="1826612" indent="0">
              <a:buNone/>
              <a:defRPr sz="800"/>
            </a:lvl5pPr>
            <a:lvl6pPr marL="2283272" indent="0">
              <a:buNone/>
              <a:defRPr sz="800"/>
            </a:lvl6pPr>
            <a:lvl7pPr marL="2739928" indent="0">
              <a:buNone/>
              <a:defRPr sz="800"/>
            </a:lvl7pPr>
            <a:lvl8pPr marL="3196582" indent="0">
              <a:buNone/>
              <a:defRPr sz="800"/>
            </a:lvl8pPr>
            <a:lvl9pPr marL="3653234" indent="0">
              <a:buNone/>
              <a:defRPr sz="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D460DD-32A9-4FA2-9BF7-0B9750B1C5E0}" type="datetime1">
              <a:rPr lang="en-US" smtClean="0">
                <a:solidFill>
                  <a:prstClr val="black">
                    <a:tint val="75000"/>
                  </a:prstClr>
                </a:solidFill>
                <a:latin typeface="Calibri"/>
              </a:rPr>
              <a:pPr>
                <a:defRPr/>
              </a:pPr>
              <a:t>6/6/16</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8B594B71-C2F3-47F6-85F0-B0019E3157AC}"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655" indent="0">
              <a:buNone/>
              <a:defRPr sz="2800"/>
            </a:lvl2pPr>
            <a:lvl3pPr marL="913307" indent="0">
              <a:buNone/>
              <a:defRPr sz="2400"/>
            </a:lvl3pPr>
            <a:lvl4pPr marL="1369965" indent="0">
              <a:buNone/>
              <a:defRPr sz="2000"/>
            </a:lvl4pPr>
            <a:lvl5pPr marL="1826612" indent="0">
              <a:buNone/>
              <a:defRPr sz="2000"/>
            </a:lvl5pPr>
            <a:lvl6pPr marL="2283272" indent="0">
              <a:buNone/>
              <a:defRPr sz="2000"/>
            </a:lvl6pPr>
            <a:lvl7pPr marL="2739928" indent="0">
              <a:buNone/>
              <a:defRPr sz="2000"/>
            </a:lvl7pPr>
            <a:lvl8pPr marL="3196582" indent="0">
              <a:buNone/>
              <a:defRPr sz="2000"/>
            </a:lvl8pPr>
            <a:lvl9pPr marL="3653234" indent="0">
              <a:buNone/>
              <a:defRPr sz="2000"/>
            </a:lvl9pPr>
          </a:lstStyle>
          <a:p>
            <a:pPr lvl="0"/>
            <a:endParaRPr lang="en-US" noProof="0"/>
          </a:p>
        </p:txBody>
      </p:sp>
      <p:sp>
        <p:nvSpPr>
          <p:cNvPr id="4" name="Text Placeholder 3"/>
          <p:cNvSpPr>
            <a:spLocks noGrp="1"/>
          </p:cNvSpPr>
          <p:nvPr>
            <p:ph type="body" sz="half" idx="2"/>
          </p:nvPr>
        </p:nvSpPr>
        <p:spPr>
          <a:xfrm>
            <a:off x="1792288" y="5367356"/>
            <a:ext cx="5486400" cy="804863"/>
          </a:xfrm>
        </p:spPr>
        <p:txBody>
          <a:bodyPr/>
          <a:lstStyle>
            <a:lvl1pPr marL="0" indent="0">
              <a:buNone/>
              <a:defRPr sz="1400"/>
            </a:lvl1pPr>
            <a:lvl2pPr marL="456655" indent="0">
              <a:buNone/>
              <a:defRPr sz="1200"/>
            </a:lvl2pPr>
            <a:lvl3pPr marL="913307" indent="0">
              <a:buNone/>
              <a:defRPr sz="1000"/>
            </a:lvl3pPr>
            <a:lvl4pPr marL="1369965" indent="0">
              <a:buNone/>
              <a:defRPr sz="800"/>
            </a:lvl4pPr>
            <a:lvl5pPr marL="1826612" indent="0">
              <a:buNone/>
              <a:defRPr sz="800"/>
            </a:lvl5pPr>
            <a:lvl6pPr marL="2283272" indent="0">
              <a:buNone/>
              <a:defRPr sz="800"/>
            </a:lvl6pPr>
            <a:lvl7pPr marL="2739928" indent="0">
              <a:buNone/>
              <a:defRPr sz="800"/>
            </a:lvl7pPr>
            <a:lvl8pPr marL="3196582" indent="0">
              <a:buNone/>
              <a:defRPr sz="800"/>
            </a:lvl8pPr>
            <a:lvl9pPr marL="3653234" indent="0">
              <a:buNone/>
              <a:defRPr sz="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E85378-EAE1-4618-86EE-8F8B2264F670}" type="datetime1">
              <a:rPr lang="en-US" smtClean="0">
                <a:solidFill>
                  <a:prstClr val="black">
                    <a:tint val="75000"/>
                  </a:prstClr>
                </a:solidFill>
                <a:latin typeface="Calibri"/>
              </a:rPr>
              <a:pPr>
                <a:defRPr/>
              </a:pPr>
              <a:t>6/6/16</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56174AA6-E0B0-4984-B5CA-539BFFEDCEC5}"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95403"/>
            <a:ext cx="8229600" cy="4830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73C9E6-8723-4D67-B6D7-7C2BEB61EA82}" type="datetime1">
              <a:rPr lang="en-US" smtClean="0">
                <a:solidFill>
                  <a:prstClr val="black">
                    <a:tint val="75000"/>
                  </a:prstClr>
                </a:solidFill>
                <a:latin typeface="Calibri"/>
              </a:rPr>
              <a:pPr>
                <a:defRPr/>
              </a:pPr>
              <a:t>6/6/16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A2331238-8833-44F6-A621-FF339D2F3A17}"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0A9BEB-6D6B-4DDB-9D9D-4F2F3364C640}" type="datetime1">
              <a:rPr lang="en-US" smtClean="0">
                <a:solidFill>
                  <a:prstClr val="black">
                    <a:tint val="75000"/>
                  </a:prstClr>
                </a:solidFill>
                <a:latin typeface="Calibri"/>
              </a:rPr>
              <a:pPr>
                <a:defRPr/>
              </a:pPr>
              <a:t>6/6/16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5251BD1-F0A7-48EC-9299-DBCB6DB93043}"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F5F5FD-6CD5-4B73-B241-B3B4F9B21AF6}"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8E4FA4-6213-4460-9603-352749A50CA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04516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F5F5FD-6CD5-4B73-B241-B3B4F9B21AF6}"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8E4FA4-6213-4460-9603-352749A50CA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3650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F5F5FD-6CD5-4B73-B241-B3B4F9B21AF6}"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8E4FA4-6213-4460-9603-352749A50CA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2307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F5F5FD-6CD5-4B73-B241-B3B4F9B21AF6}"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08E4FA4-6213-4460-9603-352749A50CA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25577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F5F5FD-6CD5-4B73-B241-B3B4F9B21AF6}"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08E4FA4-6213-4460-9603-352749A50CA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5587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99"/>
            <a:ext cx="2133600" cy="365125"/>
          </a:xfrm>
          <a:prstGeom prst="rect">
            <a:avLst/>
          </a:prstGeom>
        </p:spPr>
        <p:txBody>
          <a:bodyPr lIns="91331" tIns="45666" rIns="91331" bIns="45666"/>
          <a:lstStyle/>
          <a:p>
            <a:fld id="{8BF4178C-802A-4F02-8B81-2E6615222774}" type="datetime1">
              <a:rPr lang="en-US" smtClean="0">
                <a:solidFill>
                  <a:prstClr val="black"/>
                </a:solidFill>
                <a:latin typeface="Arial" pitchFamily="34" charset="0"/>
                <a:ea typeface="ＭＳ Ｐゴシック" pitchFamily="34" charset="-128"/>
              </a:rPr>
              <a:pPr/>
              <a:t>6/6/16</a:t>
            </a:fld>
            <a:endParaRPr lang="en-US">
              <a:solidFill>
                <a:prstClr val="black"/>
              </a:solidFill>
              <a:latin typeface="Arial" pitchFamily="34" charset="0"/>
              <a:ea typeface="ＭＳ Ｐゴシック" pitchFamily="34" charset="-128"/>
            </a:endParaRPr>
          </a:p>
        </p:txBody>
      </p:sp>
      <p:sp>
        <p:nvSpPr>
          <p:cNvPr id="5" name="Footer Placeholder 4"/>
          <p:cNvSpPr>
            <a:spLocks noGrp="1"/>
          </p:cNvSpPr>
          <p:nvPr>
            <p:ph type="ftr" sz="quarter" idx="11"/>
          </p:nvPr>
        </p:nvSpPr>
        <p:spPr>
          <a:xfrm>
            <a:off x="3124200" y="6356399"/>
            <a:ext cx="2895600" cy="365125"/>
          </a:xfrm>
          <a:prstGeom prst="rect">
            <a:avLst/>
          </a:prstGeom>
        </p:spPr>
        <p:txBody>
          <a:bodyPr lIns="91331" tIns="45666" rIns="91331" bIns="45666"/>
          <a:lstStyle/>
          <a:p>
            <a:endParaRPr lang="en-US">
              <a:solidFill>
                <a:prstClr val="black"/>
              </a:solidFill>
              <a:latin typeface="Arial" pitchFamily="34" charset="0"/>
              <a:ea typeface="ＭＳ Ｐゴシック" pitchFamily="34" charset="-128"/>
            </a:endParaRPr>
          </a:p>
        </p:txBody>
      </p:sp>
      <p:sp>
        <p:nvSpPr>
          <p:cNvPr id="6" name="Slide Number Placeholder 5"/>
          <p:cNvSpPr>
            <a:spLocks noGrp="1"/>
          </p:cNvSpPr>
          <p:nvPr>
            <p:ph type="sldNum" sz="quarter" idx="12"/>
          </p:nvPr>
        </p:nvSpPr>
        <p:spPr/>
        <p:txBody>
          <a:bodyPr/>
          <a:lstStyle/>
          <a:p>
            <a:fld id="{33D804BE-5198-2946-A7CF-1560F12F4DF1}" type="slidenum">
              <a:rPr lang="en-US" smtClean="0">
                <a:solidFill>
                  <a:prstClr val="black"/>
                </a:solidFill>
              </a:rPr>
              <a:pPr/>
              <a:t>‹#›</a:t>
            </a:fld>
            <a:endParaRPr lang="en-US">
              <a:solidFill>
                <a:prstClr val="black"/>
              </a:solidFill>
            </a:endParaRP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F5F5FD-6CD5-4B73-B241-B3B4F9B21AF6}"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08E4FA4-6213-4460-9603-352749A50CA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72323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5F5FD-6CD5-4B73-B241-B3B4F9B21AF6}"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08E4FA4-6213-4460-9603-352749A50CA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30677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5F5FD-6CD5-4B73-B241-B3B4F9B21AF6}"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08E4FA4-6213-4460-9603-352749A50CA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59897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5F5FD-6CD5-4B73-B241-B3B4F9B21AF6}"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08E4FA4-6213-4460-9603-352749A50CA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61153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F5F5FD-6CD5-4B73-B241-B3B4F9B21AF6}"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8E4FA4-6213-4460-9603-352749A50CA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50438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F5F5FD-6CD5-4B73-B241-B3B4F9B21AF6}"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8E4FA4-6213-4460-9603-352749A50CA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535490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83789-11F7-FB4C-9DF8-CBA72CF776BB}"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607476-2DD0-7C43-96DD-6AD2DCD126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670451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83789-11F7-FB4C-9DF8-CBA72CF776BB}"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607476-2DD0-7C43-96DD-6AD2DCD126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647261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83789-11F7-FB4C-9DF8-CBA72CF776BB}"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607476-2DD0-7C43-96DD-6AD2DCD126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941567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83789-11F7-FB4C-9DF8-CBA72CF776BB}"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607476-2DD0-7C43-96DD-6AD2DCD126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99121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6655" indent="0">
              <a:buNone/>
              <a:defRPr sz="1800">
                <a:solidFill>
                  <a:schemeClr val="tx1">
                    <a:tint val="75000"/>
                  </a:schemeClr>
                </a:solidFill>
              </a:defRPr>
            </a:lvl2pPr>
            <a:lvl3pPr marL="913307" indent="0">
              <a:buNone/>
              <a:defRPr sz="1600">
                <a:solidFill>
                  <a:schemeClr val="tx1">
                    <a:tint val="75000"/>
                  </a:schemeClr>
                </a:solidFill>
              </a:defRPr>
            </a:lvl3pPr>
            <a:lvl4pPr marL="1369965" indent="0">
              <a:buNone/>
              <a:defRPr sz="1400">
                <a:solidFill>
                  <a:schemeClr val="tx1">
                    <a:tint val="75000"/>
                  </a:schemeClr>
                </a:solidFill>
              </a:defRPr>
            </a:lvl4pPr>
            <a:lvl5pPr marL="1826612" indent="0">
              <a:buNone/>
              <a:defRPr sz="1400">
                <a:solidFill>
                  <a:schemeClr val="tx1">
                    <a:tint val="75000"/>
                  </a:schemeClr>
                </a:solidFill>
              </a:defRPr>
            </a:lvl5pPr>
            <a:lvl6pPr marL="2283272" indent="0">
              <a:buNone/>
              <a:defRPr sz="1400">
                <a:solidFill>
                  <a:schemeClr val="tx1">
                    <a:tint val="75000"/>
                  </a:schemeClr>
                </a:solidFill>
              </a:defRPr>
            </a:lvl6pPr>
            <a:lvl7pPr marL="2739928" indent="0">
              <a:buNone/>
              <a:defRPr sz="1400">
                <a:solidFill>
                  <a:schemeClr val="tx1">
                    <a:tint val="75000"/>
                  </a:schemeClr>
                </a:solidFill>
              </a:defRPr>
            </a:lvl7pPr>
            <a:lvl8pPr marL="3196582" indent="0">
              <a:buNone/>
              <a:defRPr sz="1400">
                <a:solidFill>
                  <a:schemeClr val="tx1">
                    <a:tint val="75000"/>
                  </a:schemeClr>
                </a:solidFill>
              </a:defRPr>
            </a:lvl8pPr>
            <a:lvl9pPr marL="365323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99"/>
            <a:ext cx="2133600" cy="365125"/>
          </a:xfrm>
          <a:prstGeom prst="rect">
            <a:avLst/>
          </a:prstGeom>
        </p:spPr>
        <p:txBody>
          <a:bodyPr lIns="91331" tIns="45666" rIns="91331" bIns="45666"/>
          <a:lstStyle/>
          <a:p>
            <a:fld id="{5DD2DE5C-7C4E-4B8F-98EF-F7B673A2AF7C}" type="datetime1">
              <a:rPr lang="en-US" smtClean="0">
                <a:solidFill>
                  <a:prstClr val="black"/>
                </a:solidFill>
                <a:latin typeface="Arial" pitchFamily="34" charset="0"/>
                <a:ea typeface="ＭＳ Ｐゴシック" pitchFamily="34" charset="-128"/>
              </a:rPr>
              <a:pPr/>
              <a:t>6/6/16</a:t>
            </a:fld>
            <a:endParaRPr lang="en-US">
              <a:solidFill>
                <a:prstClr val="black"/>
              </a:solidFill>
              <a:latin typeface="Arial" pitchFamily="34" charset="0"/>
              <a:ea typeface="ＭＳ Ｐゴシック" pitchFamily="34" charset="-128"/>
            </a:endParaRPr>
          </a:p>
        </p:txBody>
      </p:sp>
      <p:sp>
        <p:nvSpPr>
          <p:cNvPr id="5" name="Footer Placeholder 4"/>
          <p:cNvSpPr>
            <a:spLocks noGrp="1"/>
          </p:cNvSpPr>
          <p:nvPr>
            <p:ph type="ftr" sz="quarter" idx="11"/>
          </p:nvPr>
        </p:nvSpPr>
        <p:spPr>
          <a:xfrm>
            <a:off x="3124200" y="6356399"/>
            <a:ext cx="2895600" cy="365125"/>
          </a:xfrm>
          <a:prstGeom prst="rect">
            <a:avLst/>
          </a:prstGeom>
        </p:spPr>
        <p:txBody>
          <a:bodyPr lIns="91331" tIns="45666" rIns="91331" bIns="45666"/>
          <a:lstStyle/>
          <a:p>
            <a:endParaRPr lang="en-US">
              <a:solidFill>
                <a:prstClr val="black"/>
              </a:solidFill>
              <a:latin typeface="Arial" pitchFamily="34" charset="0"/>
              <a:ea typeface="ＭＳ Ｐゴシック" pitchFamily="34" charset="-128"/>
            </a:endParaRPr>
          </a:p>
        </p:txBody>
      </p:sp>
      <p:sp>
        <p:nvSpPr>
          <p:cNvPr id="6" name="Slide Number Placeholder 5"/>
          <p:cNvSpPr>
            <a:spLocks noGrp="1"/>
          </p:cNvSpPr>
          <p:nvPr>
            <p:ph type="sldNum" sz="quarter" idx="12"/>
          </p:nvPr>
        </p:nvSpPr>
        <p:spPr/>
        <p:txBody>
          <a:bodyPr/>
          <a:lstStyle/>
          <a:p>
            <a:fld id="{33D804BE-5198-2946-A7CF-1560F12F4DF1}"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83789-11F7-FB4C-9DF8-CBA72CF776BB}"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C607476-2DD0-7C43-96DD-6AD2DCD126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972778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83789-11F7-FB4C-9DF8-CBA72CF776BB}"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C607476-2DD0-7C43-96DD-6AD2DCD126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225034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83789-11F7-FB4C-9DF8-CBA72CF776BB}"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C607476-2DD0-7C43-96DD-6AD2DCD126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540185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83789-11F7-FB4C-9DF8-CBA72CF776BB}"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607476-2DD0-7C43-96DD-6AD2DCD126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906070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83789-11F7-FB4C-9DF8-CBA72CF776BB}"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607476-2DD0-7C43-96DD-6AD2DCD126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66516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83789-11F7-FB4C-9DF8-CBA72CF776BB}"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607476-2DD0-7C43-96DD-6AD2DCD126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544259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83789-11F7-FB4C-9DF8-CBA72CF776BB}"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607476-2DD0-7C43-96DD-6AD2DCD126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246374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2E8B10-7D16-C743-A377-C279F8D3251A}"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7D2561C-A66E-8E4E-85D1-400161FD1FF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450892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2E8B10-7D16-C743-A377-C279F8D3251A}"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7D2561C-A66E-8E4E-85D1-400161FD1FF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467386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2E8B10-7D16-C743-A377-C279F8D3251A}"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7D2561C-A66E-8E4E-85D1-400161FD1FF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20742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99"/>
            <a:ext cx="2133600" cy="365125"/>
          </a:xfrm>
          <a:prstGeom prst="rect">
            <a:avLst/>
          </a:prstGeom>
        </p:spPr>
        <p:txBody>
          <a:bodyPr lIns="91331" tIns="45666" rIns="91331" bIns="45666"/>
          <a:lstStyle/>
          <a:p>
            <a:fld id="{A5F84AA8-BD9E-4FB5-9B96-FDEA3D6CE4E4}" type="datetime1">
              <a:rPr lang="en-US" smtClean="0">
                <a:solidFill>
                  <a:prstClr val="black"/>
                </a:solidFill>
                <a:latin typeface="Arial" pitchFamily="34" charset="0"/>
                <a:ea typeface="ＭＳ Ｐゴシック" pitchFamily="34" charset="-128"/>
              </a:rPr>
              <a:pPr/>
              <a:t>6/6/16</a:t>
            </a:fld>
            <a:endParaRPr lang="en-US">
              <a:solidFill>
                <a:prstClr val="black"/>
              </a:solidFill>
              <a:latin typeface="Arial" pitchFamily="34" charset="0"/>
              <a:ea typeface="ＭＳ Ｐゴシック" pitchFamily="34" charset="-128"/>
            </a:endParaRPr>
          </a:p>
        </p:txBody>
      </p:sp>
      <p:sp>
        <p:nvSpPr>
          <p:cNvPr id="6" name="Footer Placeholder 5"/>
          <p:cNvSpPr>
            <a:spLocks noGrp="1"/>
          </p:cNvSpPr>
          <p:nvPr>
            <p:ph type="ftr" sz="quarter" idx="11"/>
          </p:nvPr>
        </p:nvSpPr>
        <p:spPr>
          <a:xfrm>
            <a:off x="3124200" y="6356399"/>
            <a:ext cx="2895600" cy="365125"/>
          </a:xfrm>
          <a:prstGeom prst="rect">
            <a:avLst/>
          </a:prstGeom>
        </p:spPr>
        <p:txBody>
          <a:bodyPr lIns="91331" tIns="45666" rIns="91331" bIns="45666"/>
          <a:lstStyle/>
          <a:p>
            <a:endParaRPr lang="en-US">
              <a:solidFill>
                <a:prstClr val="black"/>
              </a:solidFill>
              <a:latin typeface="Arial" pitchFamily="34" charset="0"/>
              <a:ea typeface="ＭＳ Ｐゴシック" pitchFamily="34" charset="-128"/>
            </a:endParaRPr>
          </a:p>
        </p:txBody>
      </p:sp>
      <p:sp>
        <p:nvSpPr>
          <p:cNvPr id="7" name="Slide Number Placeholder 6"/>
          <p:cNvSpPr>
            <a:spLocks noGrp="1"/>
          </p:cNvSpPr>
          <p:nvPr>
            <p:ph type="sldNum" sz="quarter" idx="12"/>
          </p:nvPr>
        </p:nvSpPr>
        <p:spPr/>
        <p:txBody>
          <a:bodyPr/>
          <a:lstStyle/>
          <a:p>
            <a:fld id="{33D804BE-5198-2946-A7CF-1560F12F4DF1}" type="slidenum">
              <a:rPr lang="en-US" smtClean="0">
                <a:solidFill>
                  <a:prstClr val="black"/>
                </a:solidFill>
              </a:rPr>
              <a:pPr/>
              <a:t>‹#›</a:t>
            </a:fld>
            <a:endParaRPr lang="en-US">
              <a:solidFill>
                <a:prstClr val="black"/>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2E8B10-7D16-C743-A377-C279F8D3251A}"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7D2561C-A66E-8E4E-85D1-400161FD1FF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268173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2E8B10-7D16-C743-A377-C279F8D3251A}"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7D2561C-A66E-8E4E-85D1-400161FD1FF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064771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2E8B10-7D16-C743-A377-C279F8D3251A}"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7D2561C-A66E-8E4E-85D1-400161FD1FF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27968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E8B10-7D16-C743-A377-C279F8D3251A}"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7D2561C-A66E-8E4E-85D1-400161FD1FF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04695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2E8B10-7D16-C743-A377-C279F8D3251A}"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7D2561C-A66E-8E4E-85D1-400161FD1FF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007879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2E8B10-7D16-C743-A377-C279F8D3251A}"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7D2561C-A66E-8E4E-85D1-400161FD1FF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146278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2E8B10-7D16-C743-A377-C279F8D3251A}"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7D2561C-A66E-8E4E-85D1-400161FD1FF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623480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2E8B10-7D16-C743-A377-C279F8D3251A}"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7D2561C-A66E-8E4E-85D1-400161FD1FF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490626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83789-11F7-FB4C-9DF8-CBA72CF776BB}"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607476-2DD0-7C43-96DD-6AD2DCD126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670451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83789-11F7-FB4C-9DF8-CBA72CF776BB}"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607476-2DD0-7C43-96DD-6AD2DCD126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64726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7" y="1535113"/>
            <a:ext cx="4040188" cy="639762"/>
          </a:xfrm>
        </p:spPr>
        <p:txBody>
          <a:bodyPr anchor="b"/>
          <a:lstStyle>
            <a:lvl1pPr marL="0" indent="0">
              <a:buNone/>
              <a:defRPr sz="2400" b="1"/>
            </a:lvl1pPr>
            <a:lvl2pPr marL="456655" indent="0">
              <a:buNone/>
              <a:defRPr sz="2000" b="1"/>
            </a:lvl2pPr>
            <a:lvl3pPr marL="913307" indent="0">
              <a:buNone/>
              <a:defRPr sz="1800" b="1"/>
            </a:lvl3pPr>
            <a:lvl4pPr marL="1369965" indent="0">
              <a:buNone/>
              <a:defRPr sz="1600" b="1"/>
            </a:lvl4pPr>
            <a:lvl5pPr marL="1826612" indent="0">
              <a:buNone/>
              <a:defRPr sz="1600" b="1"/>
            </a:lvl5pPr>
            <a:lvl6pPr marL="2283272" indent="0">
              <a:buNone/>
              <a:defRPr sz="1600" b="1"/>
            </a:lvl6pPr>
            <a:lvl7pPr marL="2739928" indent="0">
              <a:buNone/>
              <a:defRPr sz="1600" b="1"/>
            </a:lvl7pPr>
            <a:lvl8pPr marL="3196582" indent="0">
              <a:buNone/>
              <a:defRPr sz="1600" b="1"/>
            </a:lvl8pPr>
            <a:lvl9pPr marL="36532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7"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3" y="1535113"/>
            <a:ext cx="4041775" cy="639762"/>
          </a:xfrm>
        </p:spPr>
        <p:txBody>
          <a:bodyPr anchor="b"/>
          <a:lstStyle>
            <a:lvl1pPr marL="0" indent="0">
              <a:buNone/>
              <a:defRPr sz="2400" b="1"/>
            </a:lvl1pPr>
            <a:lvl2pPr marL="456655" indent="0">
              <a:buNone/>
              <a:defRPr sz="2000" b="1"/>
            </a:lvl2pPr>
            <a:lvl3pPr marL="913307" indent="0">
              <a:buNone/>
              <a:defRPr sz="1800" b="1"/>
            </a:lvl3pPr>
            <a:lvl4pPr marL="1369965" indent="0">
              <a:buNone/>
              <a:defRPr sz="1600" b="1"/>
            </a:lvl4pPr>
            <a:lvl5pPr marL="1826612" indent="0">
              <a:buNone/>
              <a:defRPr sz="1600" b="1"/>
            </a:lvl5pPr>
            <a:lvl6pPr marL="2283272" indent="0">
              <a:buNone/>
              <a:defRPr sz="1600" b="1"/>
            </a:lvl6pPr>
            <a:lvl7pPr marL="2739928" indent="0">
              <a:buNone/>
              <a:defRPr sz="1600" b="1"/>
            </a:lvl7pPr>
            <a:lvl8pPr marL="3196582" indent="0">
              <a:buNone/>
              <a:defRPr sz="1600" b="1"/>
            </a:lvl8pPr>
            <a:lvl9pPr marL="36532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99"/>
            <a:ext cx="2133600" cy="365125"/>
          </a:xfrm>
          <a:prstGeom prst="rect">
            <a:avLst/>
          </a:prstGeom>
        </p:spPr>
        <p:txBody>
          <a:bodyPr lIns="91331" tIns="45666" rIns="91331" bIns="45666"/>
          <a:lstStyle/>
          <a:p>
            <a:fld id="{4BECD77C-A60D-44E8-BEE3-BE9FFCDBBD8B}" type="datetime1">
              <a:rPr lang="en-US" smtClean="0">
                <a:solidFill>
                  <a:prstClr val="black"/>
                </a:solidFill>
                <a:latin typeface="Arial" pitchFamily="34" charset="0"/>
                <a:ea typeface="ＭＳ Ｐゴシック" pitchFamily="34" charset="-128"/>
              </a:rPr>
              <a:pPr/>
              <a:t>6/6/16</a:t>
            </a:fld>
            <a:endParaRPr lang="en-US">
              <a:solidFill>
                <a:prstClr val="black"/>
              </a:solidFill>
              <a:latin typeface="Arial" pitchFamily="34" charset="0"/>
              <a:ea typeface="ＭＳ Ｐゴシック" pitchFamily="34" charset="-128"/>
            </a:endParaRPr>
          </a:p>
        </p:txBody>
      </p:sp>
      <p:sp>
        <p:nvSpPr>
          <p:cNvPr id="8" name="Footer Placeholder 7"/>
          <p:cNvSpPr>
            <a:spLocks noGrp="1"/>
          </p:cNvSpPr>
          <p:nvPr>
            <p:ph type="ftr" sz="quarter" idx="11"/>
          </p:nvPr>
        </p:nvSpPr>
        <p:spPr>
          <a:xfrm>
            <a:off x="3124200" y="6356399"/>
            <a:ext cx="2895600" cy="365125"/>
          </a:xfrm>
          <a:prstGeom prst="rect">
            <a:avLst/>
          </a:prstGeom>
        </p:spPr>
        <p:txBody>
          <a:bodyPr lIns="91331" tIns="45666" rIns="91331" bIns="45666"/>
          <a:lstStyle/>
          <a:p>
            <a:endParaRPr lang="en-US">
              <a:solidFill>
                <a:prstClr val="black"/>
              </a:solidFill>
              <a:latin typeface="Arial" pitchFamily="34" charset="0"/>
              <a:ea typeface="ＭＳ Ｐゴシック" pitchFamily="34" charset="-128"/>
            </a:endParaRPr>
          </a:p>
        </p:txBody>
      </p:sp>
      <p:sp>
        <p:nvSpPr>
          <p:cNvPr id="9" name="Slide Number Placeholder 8"/>
          <p:cNvSpPr>
            <a:spLocks noGrp="1"/>
          </p:cNvSpPr>
          <p:nvPr>
            <p:ph type="sldNum" sz="quarter" idx="12"/>
          </p:nvPr>
        </p:nvSpPr>
        <p:spPr/>
        <p:txBody>
          <a:bodyPr/>
          <a:lstStyle/>
          <a:p>
            <a:fld id="{33D804BE-5198-2946-A7CF-1560F12F4DF1}"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83789-11F7-FB4C-9DF8-CBA72CF776BB}"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607476-2DD0-7C43-96DD-6AD2DCD126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941567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83789-11F7-FB4C-9DF8-CBA72CF776BB}"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607476-2DD0-7C43-96DD-6AD2DCD126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991215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83789-11F7-FB4C-9DF8-CBA72CF776BB}"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C607476-2DD0-7C43-96DD-6AD2DCD126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972778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83789-11F7-FB4C-9DF8-CBA72CF776BB}"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C607476-2DD0-7C43-96DD-6AD2DCD126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225034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83789-11F7-FB4C-9DF8-CBA72CF776BB}"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C607476-2DD0-7C43-96DD-6AD2DCD126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540185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83789-11F7-FB4C-9DF8-CBA72CF776BB}"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607476-2DD0-7C43-96DD-6AD2DCD126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906070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83789-11F7-FB4C-9DF8-CBA72CF776BB}"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607476-2DD0-7C43-96DD-6AD2DCD126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66516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83789-11F7-FB4C-9DF8-CBA72CF776BB}"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607476-2DD0-7C43-96DD-6AD2DCD126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544259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83789-11F7-FB4C-9DF8-CBA72CF776BB}" type="datetimeFigureOut">
              <a:rPr lang="en-US" smtClean="0">
                <a:solidFill>
                  <a:prstClr val="black">
                    <a:tint val="75000"/>
                  </a:prstClr>
                </a:solidFill>
                <a:latin typeface="Calibri"/>
              </a:rPr>
              <a:pPr/>
              <a:t>6/6/16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607476-2DD0-7C43-96DD-6AD2DCD126B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24637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99"/>
            <a:ext cx="2133600" cy="365125"/>
          </a:xfrm>
          <a:prstGeom prst="rect">
            <a:avLst/>
          </a:prstGeom>
        </p:spPr>
        <p:txBody>
          <a:bodyPr lIns="91331" tIns="45666" rIns="91331" bIns="45666"/>
          <a:lstStyle/>
          <a:p>
            <a:fld id="{0460F80F-F272-4C32-A1A6-FDC3CE0B1812}" type="datetime1">
              <a:rPr lang="en-US" smtClean="0">
                <a:solidFill>
                  <a:prstClr val="black"/>
                </a:solidFill>
                <a:latin typeface="Arial" pitchFamily="34" charset="0"/>
                <a:ea typeface="ＭＳ Ｐゴシック" pitchFamily="34" charset="-128"/>
              </a:rPr>
              <a:pPr/>
              <a:t>6/6/16</a:t>
            </a:fld>
            <a:endParaRPr lang="en-US">
              <a:solidFill>
                <a:prstClr val="black"/>
              </a:solidFill>
              <a:latin typeface="Arial" pitchFamily="34" charset="0"/>
              <a:ea typeface="ＭＳ Ｐゴシック" pitchFamily="34" charset="-128"/>
            </a:endParaRPr>
          </a:p>
        </p:txBody>
      </p:sp>
      <p:sp>
        <p:nvSpPr>
          <p:cNvPr id="4" name="Footer Placeholder 3"/>
          <p:cNvSpPr>
            <a:spLocks noGrp="1"/>
          </p:cNvSpPr>
          <p:nvPr>
            <p:ph type="ftr" sz="quarter" idx="11"/>
          </p:nvPr>
        </p:nvSpPr>
        <p:spPr>
          <a:xfrm>
            <a:off x="3124200" y="6356399"/>
            <a:ext cx="2895600" cy="365125"/>
          </a:xfrm>
          <a:prstGeom prst="rect">
            <a:avLst/>
          </a:prstGeom>
        </p:spPr>
        <p:txBody>
          <a:bodyPr lIns="91331" tIns="45666" rIns="91331" bIns="45666"/>
          <a:lstStyle/>
          <a:p>
            <a:endParaRPr lang="en-US">
              <a:solidFill>
                <a:prstClr val="black"/>
              </a:solidFill>
              <a:latin typeface="Arial" pitchFamily="34" charset="0"/>
              <a:ea typeface="ＭＳ Ｐゴシック" pitchFamily="34" charset="-128"/>
            </a:endParaRPr>
          </a:p>
        </p:txBody>
      </p:sp>
      <p:sp>
        <p:nvSpPr>
          <p:cNvPr id="5" name="Slide Number Placeholder 4"/>
          <p:cNvSpPr>
            <a:spLocks noGrp="1"/>
          </p:cNvSpPr>
          <p:nvPr>
            <p:ph type="sldNum" sz="quarter" idx="12"/>
          </p:nvPr>
        </p:nvSpPr>
        <p:spPr/>
        <p:txBody>
          <a:bodyPr/>
          <a:lstStyle/>
          <a:p>
            <a:fld id="{33D804BE-5198-2946-A7CF-1560F12F4DF1}"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99"/>
            <a:ext cx="2133600" cy="365125"/>
          </a:xfrm>
          <a:prstGeom prst="rect">
            <a:avLst/>
          </a:prstGeom>
        </p:spPr>
        <p:txBody>
          <a:bodyPr lIns="91331" tIns="45666" rIns="91331" bIns="45666"/>
          <a:lstStyle/>
          <a:p>
            <a:fld id="{066B8168-E086-44A3-A3AE-2DE3143B0B0E}" type="datetime1">
              <a:rPr lang="en-US" smtClean="0">
                <a:solidFill>
                  <a:prstClr val="black"/>
                </a:solidFill>
                <a:latin typeface="Arial" pitchFamily="34" charset="0"/>
                <a:ea typeface="ＭＳ Ｐゴシック" pitchFamily="34" charset="-128"/>
              </a:rPr>
              <a:pPr/>
              <a:t>6/6/16</a:t>
            </a:fld>
            <a:endParaRPr lang="en-US">
              <a:solidFill>
                <a:prstClr val="black"/>
              </a:solidFill>
              <a:latin typeface="Arial" pitchFamily="34" charset="0"/>
              <a:ea typeface="ＭＳ Ｐゴシック" pitchFamily="34" charset="-128"/>
            </a:endParaRPr>
          </a:p>
        </p:txBody>
      </p:sp>
      <p:sp>
        <p:nvSpPr>
          <p:cNvPr id="3" name="Footer Placeholder 2"/>
          <p:cNvSpPr>
            <a:spLocks noGrp="1"/>
          </p:cNvSpPr>
          <p:nvPr>
            <p:ph type="ftr" sz="quarter" idx="11"/>
          </p:nvPr>
        </p:nvSpPr>
        <p:spPr>
          <a:xfrm>
            <a:off x="3124200" y="6356399"/>
            <a:ext cx="2895600" cy="365125"/>
          </a:xfrm>
          <a:prstGeom prst="rect">
            <a:avLst/>
          </a:prstGeom>
        </p:spPr>
        <p:txBody>
          <a:bodyPr lIns="91331" tIns="45666" rIns="91331" bIns="45666"/>
          <a:lstStyle/>
          <a:p>
            <a:endParaRPr lang="en-US">
              <a:solidFill>
                <a:prstClr val="black"/>
              </a:solidFill>
              <a:latin typeface="Arial" pitchFamily="34" charset="0"/>
              <a:ea typeface="ＭＳ Ｐゴシック" pitchFamily="34" charset="-128"/>
            </a:endParaRPr>
          </a:p>
        </p:txBody>
      </p:sp>
      <p:sp>
        <p:nvSpPr>
          <p:cNvPr id="4" name="Slide Number Placeholder 3"/>
          <p:cNvSpPr>
            <a:spLocks noGrp="1"/>
          </p:cNvSpPr>
          <p:nvPr>
            <p:ph type="sldNum" sz="quarter" idx="12"/>
          </p:nvPr>
        </p:nvSpPr>
        <p:spPr/>
        <p:txBody>
          <a:bodyPr/>
          <a:lstStyle/>
          <a:p>
            <a:fld id="{33D804BE-5198-2946-A7CF-1560F12F4DF1}" type="slidenum">
              <a:rPr lang="en-US" smtClean="0">
                <a:solidFill>
                  <a:prstClr val="black"/>
                </a:solidFill>
              </a:rPr>
              <a:pPr/>
              <a:t>‹#›</a:t>
            </a:fld>
            <a:endParaRPr lang="en-US">
              <a:solidFill>
                <a:prstClr val="black"/>
              </a:solidFill>
            </a:endParaRP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68" y="273099"/>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34" y="1435113"/>
            <a:ext cx="3008313" cy="4691063"/>
          </a:xfrm>
        </p:spPr>
        <p:txBody>
          <a:bodyPr/>
          <a:lstStyle>
            <a:lvl1pPr marL="0" indent="0">
              <a:buNone/>
              <a:defRPr sz="1400"/>
            </a:lvl1pPr>
            <a:lvl2pPr marL="456655" indent="0">
              <a:buNone/>
              <a:defRPr sz="1200"/>
            </a:lvl2pPr>
            <a:lvl3pPr marL="913307" indent="0">
              <a:buNone/>
              <a:defRPr sz="1000"/>
            </a:lvl3pPr>
            <a:lvl4pPr marL="1369965" indent="0">
              <a:buNone/>
              <a:defRPr sz="800"/>
            </a:lvl4pPr>
            <a:lvl5pPr marL="1826612" indent="0">
              <a:buNone/>
              <a:defRPr sz="800"/>
            </a:lvl5pPr>
            <a:lvl6pPr marL="2283272" indent="0">
              <a:buNone/>
              <a:defRPr sz="800"/>
            </a:lvl6pPr>
            <a:lvl7pPr marL="2739928" indent="0">
              <a:buNone/>
              <a:defRPr sz="800"/>
            </a:lvl7pPr>
            <a:lvl8pPr marL="3196582" indent="0">
              <a:buNone/>
              <a:defRPr sz="800"/>
            </a:lvl8pPr>
            <a:lvl9pPr marL="3653234" indent="0">
              <a:buNone/>
              <a:defRPr sz="800"/>
            </a:lvl9pPr>
          </a:lstStyle>
          <a:p>
            <a:pPr lvl="0"/>
            <a:r>
              <a:rPr lang="en-US" smtClean="0"/>
              <a:t>Click to edit Master text styles</a:t>
            </a:r>
          </a:p>
        </p:txBody>
      </p:sp>
      <p:sp>
        <p:nvSpPr>
          <p:cNvPr id="5" name="Date Placeholder 4"/>
          <p:cNvSpPr>
            <a:spLocks noGrp="1"/>
          </p:cNvSpPr>
          <p:nvPr>
            <p:ph type="dt" sz="half" idx="10"/>
          </p:nvPr>
        </p:nvSpPr>
        <p:spPr>
          <a:xfrm>
            <a:off x="457200" y="6356399"/>
            <a:ext cx="2133600" cy="365125"/>
          </a:xfrm>
          <a:prstGeom prst="rect">
            <a:avLst/>
          </a:prstGeom>
        </p:spPr>
        <p:txBody>
          <a:bodyPr lIns="91331" tIns="45666" rIns="91331" bIns="45666"/>
          <a:lstStyle/>
          <a:p>
            <a:fld id="{D9D1FB71-D481-494B-9B47-CEA2E3AD73E0}" type="datetime1">
              <a:rPr lang="en-US" smtClean="0">
                <a:solidFill>
                  <a:prstClr val="black"/>
                </a:solidFill>
                <a:latin typeface="Arial" pitchFamily="34" charset="0"/>
                <a:ea typeface="ＭＳ Ｐゴシック" pitchFamily="34" charset="-128"/>
              </a:rPr>
              <a:pPr/>
              <a:t>6/6/16</a:t>
            </a:fld>
            <a:endParaRPr lang="en-US">
              <a:solidFill>
                <a:prstClr val="black"/>
              </a:solidFill>
              <a:latin typeface="Arial" pitchFamily="34" charset="0"/>
              <a:ea typeface="ＭＳ Ｐゴシック" pitchFamily="34" charset="-128"/>
            </a:endParaRPr>
          </a:p>
        </p:txBody>
      </p:sp>
      <p:sp>
        <p:nvSpPr>
          <p:cNvPr id="6" name="Footer Placeholder 5"/>
          <p:cNvSpPr>
            <a:spLocks noGrp="1"/>
          </p:cNvSpPr>
          <p:nvPr>
            <p:ph type="ftr" sz="quarter" idx="11"/>
          </p:nvPr>
        </p:nvSpPr>
        <p:spPr>
          <a:xfrm>
            <a:off x="3124200" y="6356399"/>
            <a:ext cx="2895600" cy="365125"/>
          </a:xfrm>
          <a:prstGeom prst="rect">
            <a:avLst/>
          </a:prstGeom>
        </p:spPr>
        <p:txBody>
          <a:bodyPr lIns="91331" tIns="45666" rIns="91331" bIns="45666"/>
          <a:lstStyle/>
          <a:p>
            <a:endParaRPr lang="en-US">
              <a:solidFill>
                <a:prstClr val="black"/>
              </a:solidFill>
              <a:latin typeface="Arial" pitchFamily="34" charset="0"/>
              <a:ea typeface="ＭＳ Ｐゴシック" pitchFamily="34" charset="-128"/>
            </a:endParaRPr>
          </a:p>
        </p:txBody>
      </p:sp>
      <p:sp>
        <p:nvSpPr>
          <p:cNvPr id="7" name="Slide Number Placeholder 6"/>
          <p:cNvSpPr>
            <a:spLocks noGrp="1"/>
          </p:cNvSpPr>
          <p:nvPr>
            <p:ph type="sldNum" sz="quarter" idx="12"/>
          </p:nvPr>
        </p:nvSpPr>
        <p:spPr/>
        <p:txBody>
          <a:bodyPr/>
          <a:lstStyle/>
          <a:p>
            <a:fld id="{33D804BE-5198-2946-A7CF-1560F12F4DF1}" type="slidenum">
              <a:rPr lang="en-US" smtClean="0">
                <a:solidFill>
                  <a:prstClr val="black"/>
                </a:solidFill>
              </a:rPr>
              <a:pPr/>
              <a:t>‹#›</a:t>
            </a:fld>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2.xml"/><Relationship Id="rId12" Type="http://schemas.openxmlformats.org/officeDocument/2006/relationships/slideLayout" Target="../slideLayouts/slideLayout13.xml"/><Relationship Id="rId13" Type="http://schemas.openxmlformats.org/officeDocument/2006/relationships/theme" Target="../theme/theme3.xml"/><Relationship Id="rId1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4.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5.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6.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theme" Target="../theme/theme7.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theme" Target="../theme/theme8.xml"/><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D9AD27F-9C31-9241-BFD5-4FC96F17EE04}" type="datetimeFigureOut">
              <a:rPr lang="en-US" smtClean="0">
                <a:solidFill>
                  <a:prstClr val="black">
                    <a:tint val="75000"/>
                  </a:prstClr>
                </a:solidFill>
                <a:latin typeface="Calibri"/>
              </a:rPr>
              <a:pPr defTabSz="457200" fontAlgn="auto">
                <a:spcBef>
                  <a:spcPts val="0"/>
                </a:spcBef>
                <a:spcAft>
                  <a:spcPts val="0"/>
                </a:spcAft>
              </a:pPr>
              <a:t>6/6/16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16E99928-CA10-9D49-A3B2-D42520A732E5}"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70628749"/>
      </p:ext>
    </p:extLst>
  </p:cSld>
  <p:clrMap bg1="lt1" tx1="dk1" bg2="lt2" tx2="dk2" accent1="accent1" accent2="accent2" accent3="accent3" accent4="accent4" accent5="accent5" accent6="accent6" hlink="hlink" folHlink="folHlink"/>
  <p:sldLayoutIdLst>
    <p:sldLayoutId id="21474842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emplat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523B4-A15E-4844-8728-2626503E26D6}" type="datetime1">
              <a:rPr lang="en-US" smtClean="0">
                <a:solidFill>
                  <a:prstClr val="black">
                    <a:tint val="75000"/>
                  </a:prstClr>
                </a:solidFill>
                <a:ea typeface="ＭＳ Ｐゴシック" charset="0"/>
                <a:cs typeface="Arial" charset="0"/>
              </a:rPr>
              <a:pPr/>
              <a:t>6/6/16</a:t>
            </a:fld>
            <a:endParaRPr lang="en-US">
              <a:solidFill>
                <a:prstClr val="black">
                  <a:tint val="75000"/>
                </a:prstClr>
              </a:solidFill>
              <a:ea typeface="ＭＳ Ｐゴシック"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a typeface="ＭＳ Ｐゴシック"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BD91B-368C-C443-8B24-A308A17CFF0E}" type="slidenum">
              <a:rPr lang="en-US" smtClean="0">
                <a:solidFill>
                  <a:prstClr val="black">
                    <a:tint val="75000"/>
                  </a:prstClr>
                </a:solidFill>
                <a:ea typeface="ＭＳ Ｐゴシック" charset="0"/>
                <a:cs typeface="Arial" charset="0"/>
              </a:rPr>
              <a:pPr/>
              <a:t>‹#›</a:t>
            </a:fld>
            <a:endParaRPr lang="en-US">
              <a:solidFill>
                <a:prstClr val="black">
                  <a:tint val="75000"/>
                </a:prstClr>
              </a:solidFill>
              <a:ea typeface="ＭＳ Ｐゴシック" charset="0"/>
              <a:cs typeface="Arial" charset="0"/>
            </a:endParaRPr>
          </a:p>
        </p:txBody>
      </p:sp>
    </p:spTree>
    <p:extLst>
      <p:ext uri="{BB962C8B-B14F-4D97-AF65-F5344CB8AC3E}">
        <p14:creationId xmlns:p14="http://schemas.microsoft.com/office/powerpoint/2010/main" val="2482477379"/>
      </p:ext>
    </p:extLst>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3200" kern="1200">
          <a:solidFill>
            <a:srgbClr val="00000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2012 PPT Template.jpg"/>
          <p:cNvPicPr>
            <a:picLocks noChangeAspect="1"/>
          </p:cNvPicPr>
          <p:nvPr userDrawn="1"/>
        </p:nvPicPr>
        <p:blipFill>
          <a:blip r:embed="rId14"/>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
            <a:ext cx="8229600" cy="1016000"/>
          </a:xfrm>
          <a:prstGeom prst="rect">
            <a:avLst/>
          </a:prstGeom>
        </p:spPr>
        <p:txBody>
          <a:bodyPr vert="horz" lIns="91331" tIns="45666" rIns="91331" bIns="45666"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44626"/>
            <a:ext cx="8229600" cy="4881563"/>
          </a:xfrm>
          <a:prstGeom prst="rect">
            <a:avLst/>
          </a:prstGeom>
        </p:spPr>
        <p:txBody>
          <a:bodyPr vert="horz" lIns="91331" tIns="45666" rIns="91331" bIns="4566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959600" y="6445299"/>
            <a:ext cx="2133600" cy="365125"/>
          </a:xfrm>
          <a:prstGeom prst="rect">
            <a:avLst/>
          </a:prstGeom>
        </p:spPr>
        <p:txBody>
          <a:bodyPr vert="horz" lIns="91331" tIns="45666" rIns="91331" bIns="45666" rtlCol="0" anchor="ctr"/>
          <a:lstStyle>
            <a:lvl1pPr algn="r">
              <a:defRPr sz="1200">
                <a:solidFill>
                  <a:schemeClr val="tx1"/>
                </a:solidFill>
              </a:defRPr>
            </a:lvl1pPr>
          </a:lstStyle>
          <a:p>
            <a:fld id="{33D804BE-5198-2946-A7CF-1560F12F4DF1}" type="slidenum">
              <a:rPr lang="en-US" smtClean="0">
                <a:solidFill>
                  <a:prstClr val="black"/>
                </a:solidFill>
                <a:latin typeface="Arial" pitchFamily="34" charset="0"/>
                <a:ea typeface="ＭＳ Ｐゴシック" pitchFamily="34" charset="-128"/>
              </a:rPr>
              <a:pPr/>
              <a:t>‹#›</a:t>
            </a:fld>
            <a:endParaRPr lang="en-US" dirty="0">
              <a:solidFill>
                <a:prstClr val="black"/>
              </a:solidFill>
              <a:latin typeface="Arial" pitchFamily="34" charset="0"/>
              <a:ea typeface="ＭＳ Ｐゴシック" pitchFamily="34" charset="-128"/>
            </a:endParaRPr>
          </a:p>
        </p:txBody>
      </p:sp>
      <p:sp>
        <p:nvSpPr>
          <p:cNvPr id="8" name="Rectangle 36"/>
          <p:cNvSpPr>
            <a:spLocks noChangeArrowheads="1"/>
          </p:cNvSpPr>
          <p:nvPr userDrawn="1"/>
        </p:nvSpPr>
        <p:spPr bwMode="auto">
          <a:xfrm>
            <a:off x="0" y="0"/>
            <a:ext cx="9144000" cy="6858000"/>
          </a:xfrm>
          <a:prstGeom prst="rect">
            <a:avLst/>
          </a:prstGeom>
          <a:noFill/>
          <a:ln w="9525">
            <a:solidFill>
              <a:schemeClr val="tx1"/>
            </a:solidFill>
            <a:miter lim="800000"/>
            <a:headEnd/>
            <a:tailEnd/>
          </a:ln>
          <a:effectLst/>
        </p:spPr>
        <p:txBody>
          <a:bodyPr wrap="none" lIns="91331" tIns="45666" rIns="91331" bIns="45666" anchor="ctr"/>
          <a:lstStyle/>
          <a:p>
            <a:pPr eaLnBrk="0" hangingPunct="0">
              <a:defRPr/>
            </a:pPr>
            <a:endParaRPr lang="en-US" dirty="0">
              <a:solidFill>
                <a:prstClr val="white"/>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 id="2147484267" r:id="rId12"/>
  </p:sldLayoutIdLst>
  <p:transition xmlns:p14="http://schemas.microsoft.com/office/powerpoint/2010/main">
    <p:wipe dir="d"/>
  </p:transition>
  <p:timing>
    <p:tnLst>
      <p:par>
        <p:cTn xmlns:p14="http://schemas.microsoft.com/office/powerpoint/2010/main" id="1" dur="indefinite" restart="never" nodeType="tmRoot"/>
      </p:par>
    </p:tnLst>
  </p:timing>
  <p:hf hdr="0" ftr="0" dt="0"/>
  <p:txStyles>
    <p:titleStyle>
      <a:lvl1pPr algn="ctr" defTabSz="456655" rtl="0" eaLnBrk="1" latinLnBrk="0" hangingPunct="1">
        <a:spcBef>
          <a:spcPct val="0"/>
        </a:spcBef>
        <a:buNone/>
        <a:defRPr sz="2800" kern="1200">
          <a:solidFill>
            <a:schemeClr val="tx1"/>
          </a:solidFill>
          <a:latin typeface="+mj-lt"/>
          <a:ea typeface="+mj-ea"/>
          <a:cs typeface="+mj-cs"/>
        </a:defRPr>
      </a:lvl1pPr>
    </p:titleStyle>
    <p:bodyStyle>
      <a:lvl1pPr marL="342491" indent="-342491" algn="l" defTabSz="456655" rtl="0" eaLnBrk="1" latinLnBrk="0" hangingPunct="1">
        <a:spcBef>
          <a:spcPct val="20000"/>
        </a:spcBef>
        <a:buFont typeface="Arial"/>
        <a:buChar char="•"/>
        <a:defRPr sz="3200" kern="1200">
          <a:solidFill>
            <a:schemeClr val="tx1"/>
          </a:solidFill>
          <a:latin typeface="+mn-lt"/>
          <a:ea typeface="+mn-ea"/>
          <a:cs typeface="+mn-cs"/>
        </a:defRPr>
      </a:lvl1pPr>
      <a:lvl2pPr marL="742063" indent="-285410" algn="l" defTabSz="456655" rtl="0" eaLnBrk="1" latinLnBrk="0" hangingPunct="1">
        <a:spcBef>
          <a:spcPct val="20000"/>
        </a:spcBef>
        <a:buFont typeface="Arial"/>
        <a:buChar char="–"/>
        <a:defRPr sz="2800" kern="1200">
          <a:solidFill>
            <a:schemeClr val="tx1"/>
          </a:solidFill>
          <a:latin typeface="+mn-lt"/>
          <a:ea typeface="+mn-ea"/>
          <a:cs typeface="+mn-cs"/>
        </a:defRPr>
      </a:lvl2pPr>
      <a:lvl3pPr marL="1141634" indent="-228327" algn="l" defTabSz="456655" rtl="0" eaLnBrk="1" latinLnBrk="0" hangingPunct="1">
        <a:spcBef>
          <a:spcPct val="20000"/>
        </a:spcBef>
        <a:buFont typeface="Arial"/>
        <a:buChar char="•"/>
        <a:defRPr sz="2400" kern="1200">
          <a:solidFill>
            <a:schemeClr val="tx1"/>
          </a:solidFill>
          <a:latin typeface="+mn-lt"/>
          <a:ea typeface="+mn-ea"/>
          <a:cs typeface="+mn-cs"/>
        </a:defRPr>
      </a:lvl3pPr>
      <a:lvl4pPr marL="1598295" indent="-228327" algn="l" defTabSz="456655" rtl="0" eaLnBrk="1" latinLnBrk="0" hangingPunct="1">
        <a:spcBef>
          <a:spcPct val="20000"/>
        </a:spcBef>
        <a:buFont typeface="Arial"/>
        <a:buChar char="–"/>
        <a:defRPr sz="2000" kern="1200">
          <a:solidFill>
            <a:schemeClr val="tx1"/>
          </a:solidFill>
          <a:latin typeface="+mn-lt"/>
          <a:ea typeface="+mn-ea"/>
          <a:cs typeface="+mn-cs"/>
        </a:defRPr>
      </a:lvl4pPr>
      <a:lvl5pPr marL="2054944" indent="-228327" algn="l" defTabSz="456655" rtl="0" eaLnBrk="1" latinLnBrk="0" hangingPunct="1">
        <a:spcBef>
          <a:spcPct val="20000"/>
        </a:spcBef>
        <a:buFont typeface="Arial"/>
        <a:buChar char="»"/>
        <a:defRPr sz="2000" kern="1200">
          <a:solidFill>
            <a:schemeClr val="tx1"/>
          </a:solidFill>
          <a:latin typeface="+mn-lt"/>
          <a:ea typeface="+mn-ea"/>
          <a:cs typeface="+mn-cs"/>
        </a:defRPr>
      </a:lvl5pPr>
      <a:lvl6pPr marL="2511602" indent="-228327" algn="l" defTabSz="456655" rtl="0" eaLnBrk="1" latinLnBrk="0" hangingPunct="1">
        <a:spcBef>
          <a:spcPct val="20000"/>
        </a:spcBef>
        <a:buFont typeface="Arial"/>
        <a:buChar char="•"/>
        <a:defRPr sz="2000" kern="1200">
          <a:solidFill>
            <a:schemeClr val="tx1"/>
          </a:solidFill>
          <a:latin typeface="+mn-lt"/>
          <a:ea typeface="+mn-ea"/>
          <a:cs typeface="+mn-cs"/>
        </a:defRPr>
      </a:lvl6pPr>
      <a:lvl7pPr marL="2968256" indent="-228327" algn="l" defTabSz="456655" rtl="0" eaLnBrk="1" latinLnBrk="0" hangingPunct="1">
        <a:spcBef>
          <a:spcPct val="20000"/>
        </a:spcBef>
        <a:buFont typeface="Arial"/>
        <a:buChar char="•"/>
        <a:defRPr sz="2000" kern="1200">
          <a:solidFill>
            <a:schemeClr val="tx1"/>
          </a:solidFill>
          <a:latin typeface="+mn-lt"/>
          <a:ea typeface="+mn-ea"/>
          <a:cs typeface="+mn-cs"/>
        </a:defRPr>
      </a:lvl7pPr>
      <a:lvl8pPr marL="3424904" indent="-228327" algn="l" defTabSz="456655" rtl="0" eaLnBrk="1" latinLnBrk="0" hangingPunct="1">
        <a:spcBef>
          <a:spcPct val="20000"/>
        </a:spcBef>
        <a:buFont typeface="Arial"/>
        <a:buChar char="•"/>
        <a:defRPr sz="2000" kern="1200">
          <a:solidFill>
            <a:schemeClr val="tx1"/>
          </a:solidFill>
          <a:latin typeface="+mn-lt"/>
          <a:ea typeface="+mn-ea"/>
          <a:cs typeface="+mn-cs"/>
        </a:defRPr>
      </a:lvl8pPr>
      <a:lvl9pPr marL="3881563" indent="-228327" algn="l" defTabSz="4566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55" rtl="0" eaLnBrk="1" latinLnBrk="0" hangingPunct="1">
        <a:defRPr sz="1800" kern="1200">
          <a:solidFill>
            <a:schemeClr val="tx1"/>
          </a:solidFill>
          <a:latin typeface="+mn-lt"/>
          <a:ea typeface="+mn-ea"/>
          <a:cs typeface="+mn-cs"/>
        </a:defRPr>
      </a:lvl1pPr>
      <a:lvl2pPr marL="456655" algn="l" defTabSz="456655" rtl="0" eaLnBrk="1" latinLnBrk="0" hangingPunct="1">
        <a:defRPr sz="1800" kern="1200">
          <a:solidFill>
            <a:schemeClr val="tx1"/>
          </a:solidFill>
          <a:latin typeface="+mn-lt"/>
          <a:ea typeface="+mn-ea"/>
          <a:cs typeface="+mn-cs"/>
        </a:defRPr>
      </a:lvl2pPr>
      <a:lvl3pPr marL="913307" algn="l" defTabSz="456655" rtl="0" eaLnBrk="1" latinLnBrk="0" hangingPunct="1">
        <a:defRPr sz="1800" kern="1200">
          <a:solidFill>
            <a:schemeClr val="tx1"/>
          </a:solidFill>
          <a:latin typeface="+mn-lt"/>
          <a:ea typeface="+mn-ea"/>
          <a:cs typeface="+mn-cs"/>
        </a:defRPr>
      </a:lvl3pPr>
      <a:lvl4pPr marL="1369965" algn="l" defTabSz="456655" rtl="0" eaLnBrk="1" latinLnBrk="0" hangingPunct="1">
        <a:defRPr sz="1800" kern="1200">
          <a:solidFill>
            <a:schemeClr val="tx1"/>
          </a:solidFill>
          <a:latin typeface="+mn-lt"/>
          <a:ea typeface="+mn-ea"/>
          <a:cs typeface="+mn-cs"/>
        </a:defRPr>
      </a:lvl4pPr>
      <a:lvl5pPr marL="1826612" algn="l" defTabSz="456655" rtl="0" eaLnBrk="1" latinLnBrk="0" hangingPunct="1">
        <a:defRPr sz="1800" kern="1200">
          <a:solidFill>
            <a:schemeClr val="tx1"/>
          </a:solidFill>
          <a:latin typeface="+mn-lt"/>
          <a:ea typeface="+mn-ea"/>
          <a:cs typeface="+mn-cs"/>
        </a:defRPr>
      </a:lvl5pPr>
      <a:lvl6pPr marL="2283272" algn="l" defTabSz="456655" rtl="0" eaLnBrk="1" latinLnBrk="0" hangingPunct="1">
        <a:defRPr sz="1800" kern="1200">
          <a:solidFill>
            <a:schemeClr val="tx1"/>
          </a:solidFill>
          <a:latin typeface="+mn-lt"/>
          <a:ea typeface="+mn-ea"/>
          <a:cs typeface="+mn-cs"/>
        </a:defRPr>
      </a:lvl6pPr>
      <a:lvl7pPr marL="2739928" algn="l" defTabSz="456655" rtl="0" eaLnBrk="1" latinLnBrk="0" hangingPunct="1">
        <a:defRPr sz="1800" kern="1200">
          <a:solidFill>
            <a:schemeClr val="tx1"/>
          </a:solidFill>
          <a:latin typeface="+mn-lt"/>
          <a:ea typeface="+mn-ea"/>
          <a:cs typeface="+mn-cs"/>
        </a:defRPr>
      </a:lvl7pPr>
      <a:lvl8pPr marL="3196582" algn="l" defTabSz="456655" rtl="0" eaLnBrk="1" latinLnBrk="0" hangingPunct="1">
        <a:defRPr sz="1800" kern="1200">
          <a:solidFill>
            <a:schemeClr val="tx1"/>
          </a:solidFill>
          <a:latin typeface="+mn-lt"/>
          <a:ea typeface="+mn-ea"/>
          <a:cs typeface="+mn-cs"/>
        </a:defRPr>
      </a:lvl8pPr>
      <a:lvl9pPr marL="3653234" algn="l" defTabSz="45665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331" tIns="45666" rIns="91331" bIns="45666"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331" tIns="45666" rIns="91331" bIns="4566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99"/>
            <a:ext cx="2133600" cy="365125"/>
          </a:xfrm>
          <a:prstGeom prst="rect">
            <a:avLst/>
          </a:prstGeom>
        </p:spPr>
        <p:txBody>
          <a:bodyPr vert="horz" lIns="91331" tIns="45666" rIns="91331" bIns="45666"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9D307C8-228C-442B-8907-6895E90756EC}" type="datetime1">
              <a:rPr lang="en-US" smtClean="0">
                <a:solidFill>
                  <a:prstClr val="black">
                    <a:tint val="75000"/>
                  </a:prstClr>
                </a:solidFill>
                <a:latin typeface="Calibri"/>
                <a:ea typeface="ＭＳ Ｐゴシック" pitchFamily="34" charset="-128"/>
              </a:rPr>
              <a:pPr>
                <a:defRPr/>
              </a:pPr>
              <a:t>6/6/16</a:t>
            </a:fld>
            <a:endParaRPr lang="en-US">
              <a:solidFill>
                <a:prstClr val="black">
                  <a:tint val="75000"/>
                </a:prstClr>
              </a:solidFill>
              <a:latin typeface="Calibri"/>
              <a:ea typeface="ＭＳ Ｐゴシック" pitchFamily="34" charset="-128"/>
            </a:endParaRPr>
          </a:p>
        </p:txBody>
      </p:sp>
      <p:sp>
        <p:nvSpPr>
          <p:cNvPr id="5" name="Footer Placeholder 4"/>
          <p:cNvSpPr>
            <a:spLocks noGrp="1"/>
          </p:cNvSpPr>
          <p:nvPr>
            <p:ph type="ftr" sz="quarter" idx="3"/>
          </p:nvPr>
        </p:nvSpPr>
        <p:spPr>
          <a:xfrm>
            <a:off x="3124200" y="6356399"/>
            <a:ext cx="2895600" cy="365125"/>
          </a:xfrm>
          <a:prstGeom prst="rect">
            <a:avLst/>
          </a:prstGeom>
        </p:spPr>
        <p:txBody>
          <a:bodyPr vert="horz" lIns="91331" tIns="45666" rIns="91331" bIns="45666"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latin typeface="Calibri"/>
              <a:ea typeface="ＭＳ Ｐゴシック" pitchFamily="34" charset="-128"/>
            </a:endParaRPr>
          </a:p>
        </p:txBody>
      </p:sp>
      <p:sp>
        <p:nvSpPr>
          <p:cNvPr id="6" name="Slide Number Placeholder 5"/>
          <p:cNvSpPr>
            <a:spLocks noGrp="1"/>
          </p:cNvSpPr>
          <p:nvPr>
            <p:ph type="sldNum" sz="quarter" idx="4"/>
          </p:nvPr>
        </p:nvSpPr>
        <p:spPr>
          <a:xfrm>
            <a:off x="6553200" y="6356399"/>
            <a:ext cx="2133600" cy="365125"/>
          </a:xfrm>
          <a:prstGeom prst="rect">
            <a:avLst/>
          </a:prstGeom>
        </p:spPr>
        <p:txBody>
          <a:bodyPr vert="horz" lIns="91331" tIns="45666" rIns="91331" bIns="45666"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8E549B1-CD1C-4044-9FC3-8D626B3488D1}" type="slidenum">
              <a:rPr lang="en-US">
                <a:solidFill>
                  <a:prstClr val="black">
                    <a:tint val="75000"/>
                  </a:prstClr>
                </a:solidFill>
                <a:latin typeface="Calibri"/>
                <a:ea typeface="ＭＳ Ｐゴシック" pitchFamily="34" charset="-128"/>
              </a:rPr>
              <a:pPr>
                <a:defRPr/>
              </a:pPr>
              <a:t>‹#›</a:t>
            </a:fld>
            <a:endParaRPr lang="en-US">
              <a:solidFill>
                <a:prstClr val="black">
                  <a:tint val="75000"/>
                </a:prstClr>
              </a:solidFill>
              <a:latin typeface="Calibri"/>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Lst>
  <p:hf hdr="0" ftr="0" dt="0"/>
  <p:txStyles>
    <p:titleStyle>
      <a:lvl1pPr algn="ctr" rtl="0" eaLnBrk="0" fontAlgn="base" hangingPunct="0">
        <a:spcBef>
          <a:spcPct val="0"/>
        </a:spcBef>
        <a:spcAft>
          <a:spcPct val="0"/>
        </a:spcAft>
        <a:defRPr sz="4300"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6655" algn="ctr" rtl="0" fontAlgn="base">
        <a:spcBef>
          <a:spcPct val="0"/>
        </a:spcBef>
        <a:spcAft>
          <a:spcPct val="0"/>
        </a:spcAft>
        <a:defRPr sz="4300">
          <a:solidFill>
            <a:schemeClr val="tx1"/>
          </a:solidFill>
          <a:latin typeface="Calibri" pitchFamily="34" charset="0"/>
        </a:defRPr>
      </a:lvl6pPr>
      <a:lvl7pPr marL="913307" algn="ctr" rtl="0" fontAlgn="base">
        <a:spcBef>
          <a:spcPct val="0"/>
        </a:spcBef>
        <a:spcAft>
          <a:spcPct val="0"/>
        </a:spcAft>
        <a:defRPr sz="4300">
          <a:solidFill>
            <a:schemeClr val="tx1"/>
          </a:solidFill>
          <a:latin typeface="Calibri" pitchFamily="34" charset="0"/>
        </a:defRPr>
      </a:lvl7pPr>
      <a:lvl8pPr marL="1369965" algn="ctr" rtl="0" fontAlgn="base">
        <a:spcBef>
          <a:spcPct val="0"/>
        </a:spcBef>
        <a:spcAft>
          <a:spcPct val="0"/>
        </a:spcAft>
        <a:defRPr sz="4300">
          <a:solidFill>
            <a:schemeClr val="tx1"/>
          </a:solidFill>
          <a:latin typeface="Calibri" pitchFamily="34" charset="0"/>
        </a:defRPr>
      </a:lvl8pPr>
      <a:lvl9pPr marL="1826612" algn="ctr" rtl="0" fontAlgn="base">
        <a:spcBef>
          <a:spcPct val="0"/>
        </a:spcBef>
        <a:spcAft>
          <a:spcPct val="0"/>
        </a:spcAft>
        <a:defRPr sz="4300">
          <a:solidFill>
            <a:schemeClr val="tx1"/>
          </a:solidFill>
          <a:latin typeface="Calibri" pitchFamily="34" charset="0"/>
        </a:defRPr>
      </a:lvl9pPr>
    </p:titleStyle>
    <p:bodyStyle>
      <a:lvl1pPr marL="342491" indent="-342491"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063" indent="-28541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634" indent="-228327"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295" indent="-228327"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4944" indent="-228327"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1602" indent="-228327" algn="l" defTabSz="9133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256" indent="-228327" algn="l" defTabSz="9133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904" indent="-228327" algn="l" defTabSz="9133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563" indent="-228327" algn="l" defTabSz="9133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07" rtl="0" eaLnBrk="1" latinLnBrk="0" hangingPunct="1">
        <a:defRPr sz="1800" kern="1200">
          <a:solidFill>
            <a:schemeClr val="tx1"/>
          </a:solidFill>
          <a:latin typeface="+mn-lt"/>
          <a:ea typeface="+mn-ea"/>
          <a:cs typeface="+mn-cs"/>
        </a:defRPr>
      </a:lvl1pPr>
      <a:lvl2pPr marL="456655" algn="l" defTabSz="913307" rtl="0" eaLnBrk="1" latinLnBrk="0" hangingPunct="1">
        <a:defRPr sz="1800" kern="1200">
          <a:solidFill>
            <a:schemeClr val="tx1"/>
          </a:solidFill>
          <a:latin typeface="+mn-lt"/>
          <a:ea typeface="+mn-ea"/>
          <a:cs typeface="+mn-cs"/>
        </a:defRPr>
      </a:lvl2pPr>
      <a:lvl3pPr marL="913307" algn="l" defTabSz="913307" rtl="0" eaLnBrk="1" latinLnBrk="0" hangingPunct="1">
        <a:defRPr sz="1800" kern="1200">
          <a:solidFill>
            <a:schemeClr val="tx1"/>
          </a:solidFill>
          <a:latin typeface="+mn-lt"/>
          <a:ea typeface="+mn-ea"/>
          <a:cs typeface="+mn-cs"/>
        </a:defRPr>
      </a:lvl3pPr>
      <a:lvl4pPr marL="1369965" algn="l" defTabSz="913307" rtl="0" eaLnBrk="1" latinLnBrk="0" hangingPunct="1">
        <a:defRPr sz="1800" kern="1200">
          <a:solidFill>
            <a:schemeClr val="tx1"/>
          </a:solidFill>
          <a:latin typeface="+mn-lt"/>
          <a:ea typeface="+mn-ea"/>
          <a:cs typeface="+mn-cs"/>
        </a:defRPr>
      </a:lvl4pPr>
      <a:lvl5pPr marL="1826612" algn="l" defTabSz="913307" rtl="0" eaLnBrk="1" latinLnBrk="0" hangingPunct="1">
        <a:defRPr sz="1800" kern="1200">
          <a:solidFill>
            <a:schemeClr val="tx1"/>
          </a:solidFill>
          <a:latin typeface="+mn-lt"/>
          <a:ea typeface="+mn-ea"/>
          <a:cs typeface="+mn-cs"/>
        </a:defRPr>
      </a:lvl5pPr>
      <a:lvl6pPr marL="2283272" algn="l" defTabSz="913307" rtl="0" eaLnBrk="1" latinLnBrk="0" hangingPunct="1">
        <a:defRPr sz="1800" kern="1200">
          <a:solidFill>
            <a:schemeClr val="tx1"/>
          </a:solidFill>
          <a:latin typeface="+mn-lt"/>
          <a:ea typeface="+mn-ea"/>
          <a:cs typeface="+mn-cs"/>
        </a:defRPr>
      </a:lvl6pPr>
      <a:lvl7pPr marL="2739928" algn="l" defTabSz="913307" rtl="0" eaLnBrk="1" latinLnBrk="0" hangingPunct="1">
        <a:defRPr sz="1800" kern="1200">
          <a:solidFill>
            <a:schemeClr val="tx1"/>
          </a:solidFill>
          <a:latin typeface="+mn-lt"/>
          <a:ea typeface="+mn-ea"/>
          <a:cs typeface="+mn-cs"/>
        </a:defRPr>
      </a:lvl7pPr>
      <a:lvl8pPr marL="3196582" algn="l" defTabSz="913307" rtl="0" eaLnBrk="1" latinLnBrk="0" hangingPunct="1">
        <a:defRPr sz="1800" kern="1200">
          <a:solidFill>
            <a:schemeClr val="tx1"/>
          </a:solidFill>
          <a:latin typeface="+mn-lt"/>
          <a:ea typeface="+mn-ea"/>
          <a:cs typeface="+mn-cs"/>
        </a:defRPr>
      </a:lvl8pPr>
      <a:lvl9pPr marL="3653234" algn="l" defTabSz="91330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4F5F5FD-6CD5-4B73-B241-B3B4F9B21AF6}" type="datetimeFigureOut">
              <a:rPr lang="en-US" smtClean="0">
                <a:solidFill>
                  <a:prstClr val="black">
                    <a:tint val="75000"/>
                  </a:prstClr>
                </a:solidFill>
                <a:latin typeface="Calibri"/>
                <a:ea typeface="+mn-ea"/>
              </a:rPr>
              <a:pPr fontAlgn="auto">
                <a:spcBef>
                  <a:spcPts val="0"/>
                </a:spcBef>
                <a:spcAft>
                  <a:spcPts val="0"/>
                </a:spcAft>
              </a:pPr>
              <a:t>6/6/16</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08E4FA4-6213-4460-9603-352749A50CAF}" type="slidenum">
              <a:rPr lang="en-US" smtClean="0">
                <a:solidFill>
                  <a:prstClr val="black">
                    <a:tint val="75000"/>
                  </a:prstClr>
                </a:solidFill>
                <a:latin typeface="Calibri"/>
                <a:ea typeface="+mn-ea"/>
              </a:rPr>
              <a:pPr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1415903947"/>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DFD83789-11F7-FB4C-9DF8-CBA72CF776BB}" type="datetimeFigureOut">
              <a:rPr lang="en-US" smtClean="0">
                <a:solidFill>
                  <a:prstClr val="black">
                    <a:tint val="75000"/>
                  </a:prstClr>
                </a:solidFill>
                <a:latin typeface="Calibri"/>
                <a:ea typeface="+mn-ea"/>
              </a:rPr>
              <a:pPr defTabSz="457200" fontAlgn="auto">
                <a:spcBef>
                  <a:spcPts val="0"/>
                </a:spcBef>
                <a:spcAft>
                  <a:spcPts val="0"/>
                </a:spcAft>
              </a:pPr>
              <a:t>6/6/16</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3C607476-2DD0-7C43-96DD-6AD2DCD126B2}" type="slidenum">
              <a:rPr lang="en-US" smtClean="0">
                <a:solidFill>
                  <a:prstClr val="black">
                    <a:tint val="75000"/>
                  </a:prstClr>
                </a:solidFill>
                <a:latin typeface="Calibri"/>
                <a:ea typeface="+mn-ea"/>
              </a:rPr>
              <a:pPr defTabSz="4572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2541709223"/>
      </p:ext>
    </p:extLst>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 id="214748452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F2E8B10-7D16-C743-A377-C279F8D3251A}" type="datetimeFigureOut">
              <a:rPr lang="en-US" smtClean="0">
                <a:solidFill>
                  <a:prstClr val="black">
                    <a:tint val="75000"/>
                  </a:prstClr>
                </a:solidFill>
                <a:latin typeface="Calibri"/>
                <a:ea typeface="+mn-ea"/>
              </a:rPr>
              <a:pPr defTabSz="457200" fontAlgn="auto">
                <a:spcBef>
                  <a:spcPts val="0"/>
                </a:spcBef>
                <a:spcAft>
                  <a:spcPts val="0"/>
                </a:spcAft>
              </a:pPr>
              <a:t>6/6/16</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A7D2561C-A66E-8E4E-85D1-400161FD1FF3}" type="slidenum">
              <a:rPr lang="en-US" smtClean="0">
                <a:solidFill>
                  <a:prstClr val="black">
                    <a:tint val="75000"/>
                  </a:prstClr>
                </a:solidFill>
                <a:latin typeface="Calibri"/>
                <a:ea typeface="+mn-ea"/>
              </a:rPr>
              <a:pPr defTabSz="4572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79130825"/>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DFD83789-11F7-FB4C-9DF8-CBA72CF776BB}" type="datetimeFigureOut">
              <a:rPr lang="en-US" smtClean="0">
                <a:solidFill>
                  <a:prstClr val="black">
                    <a:tint val="75000"/>
                  </a:prstClr>
                </a:solidFill>
                <a:latin typeface="Calibri"/>
                <a:ea typeface="+mn-ea"/>
              </a:rPr>
              <a:pPr defTabSz="457200" fontAlgn="auto">
                <a:spcBef>
                  <a:spcPts val="0"/>
                </a:spcBef>
                <a:spcAft>
                  <a:spcPts val="0"/>
                </a:spcAft>
              </a:pPr>
              <a:t>6/6/16</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3C607476-2DD0-7C43-96DD-6AD2DCD126B2}" type="slidenum">
              <a:rPr lang="en-US" smtClean="0">
                <a:solidFill>
                  <a:prstClr val="black">
                    <a:tint val="75000"/>
                  </a:prstClr>
                </a:solidFill>
                <a:latin typeface="Calibri"/>
                <a:ea typeface="+mn-ea"/>
              </a:rPr>
              <a:pPr defTabSz="4572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2541709223"/>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59.jpeg"/><Relationship Id="rId5" Type="http://schemas.openxmlformats.org/officeDocument/2006/relationships/image" Target="../media/image60.jpeg"/><Relationship Id="rId6" Type="http://schemas.openxmlformats.org/officeDocument/2006/relationships/image" Target="../media/image61.jpeg"/><Relationship Id="rId7" Type="http://schemas.openxmlformats.org/officeDocument/2006/relationships/image" Target="../media/image62.jpeg"/><Relationship Id="rId8" Type="http://schemas.openxmlformats.org/officeDocument/2006/relationships/image" Target="../media/image63.png"/><Relationship Id="rId1" Type="http://schemas.openxmlformats.org/officeDocument/2006/relationships/slideLayout" Target="../slideLayouts/slideLayout64.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9" Type="http://schemas.openxmlformats.org/officeDocument/2006/relationships/image" Target="../media/image11.jpeg"/><Relationship Id="rId20" Type="http://schemas.openxmlformats.org/officeDocument/2006/relationships/image" Target="../media/image22.jpeg"/><Relationship Id="rId21" Type="http://schemas.openxmlformats.org/officeDocument/2006/relationships/image" Target="../media/image23.png"/><Relationship Id="rId22" Type="http://schemas.openxmlformats.org/officeDocument/2006/relationships/image" Target="../media/image24.jp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jpeg"/><Relationship Id="rId16" Type="http://schemas.openxmlformats.org/officeDocument/2006/relationships/image" Target="../media/image18.jpeg"/><Relationship Id="rId17" Type="http://schemas.openxmlformats.org/officeDocument/2006/relationships/image" Target="../media/image19.png"/><Relationship Id="rId18" Type="http://schemas.openxmlformats.org/officeDocument/2006/relationships/image" Target="../media/image20.png"/><Relationship Id="rId19" Type="http://schemas.openxmlformats.org/officeDocument/2006/relationships/image" Target="../media/image21.jpeg"/><Relationship Id="rId1" Type="http://schemas.openxmlformats.org/officeDocument/2006/relationships/slideLayout" Target="../slideLayouts/slideLayout41.xml"/><Relationship Id="rId2" Type="http://schemas.openxmlformats.org/officeDocument/2006/relationships/notesSlide" Target="../notesSlides/notesSlide2.xml"/><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png"/><Relationship Id="rId8"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emf"/><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9" Type="http://schemas.openxmlformats.org/officeDocument/2006/relationships/image" Target="../media/image3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47.png"/><Relationship Id="rId24" Type="http://schemas.openxmlformats.org/officeDocument/2006/relationships/image" Target="../media/image48.png"/><Relationship Id="rId25" Type="http://schemas.openxmlformats.org/officeDocument/2006/relationships/image" Target="../media/image49.png"/><Relationship Id="rId26" Type="http://schemas.openxmlformats.org/officeDocument/2006/relationships/image" Target="../media/image50.png"/><Relationship Id="rId27" Type="http://schemas.openxmlformats.org/officeDocument/2006/relationships/image" Target="../media/image51.png"/><Relationship Id="rId28" Type="http://schemas.openxmlformats.org/officeDocument/2006/relationships/image" Target="../media/image52.png"/><Relationship Id="rId29" Type="http://schemas.openxmlformats.org/officeDocument/2006/relationships/image" Target="../media/image53.png"/><Relationship Id="rId30" Type="http://schemas.openxmlformats.org/officeDocument/2006/relationships/image" Target="../media/image54.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39.png"/><Relationship Id="rId16" Type="http://schemas.openxmlformats.org/officeDocument/2006/relationships/image" Target="../media/image40.png"/><Relationship Id="rId17" Type="http://schemas.openxmlformats.org/officeDocument/2006/relationships/image" Target="../media/image41.png"/><Relationship Id="rId18" Type="http://schemas.openxmlformats.org/officeDocument/2006/relationships/image" Target="../media/image42.png"/><Relationship Id="rId19" Type="http://schemas.openxmlformats.org/officeDocument/2006/relationships/image" Target="../media/image43.png"/><Relationship Id="rId1" Type="http://schemas.openxmlformats.org/officeDocument/2006/relationships/slideLayout" Target="../slideLayouts/slideLayout36.xml"/><Relationship Id="rId2" Type="http://schemas.openxmlformats.org/officeDocument/2006/relationships/notesSlide" Target="../notesSlides/notesSlide4.xml"/><Relationship Id="rId3" Type="http://schemas.openxmlformats.org/officeDocument/2006/relationships/image" Target="../media/image27.jpe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package" Target="../embeddings/Microsoft_Excel_Sheet1.xlsx"/><Relationship Id="rId5" Type="http://schemas.openxmlformats.org/officeDocument/2006/relationships/image" Target="../media/image55.e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5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Eart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452498" y="5664765"/>
            <a:ext cx="7545553" cy="830888"/>
          </a:xfrm>
          <a:prstGeom prst="rect">
            <a:avLst/>
          </a:prstGeom>
          <a:noFill/>
        </p:spPr>
        <p:txBody>
          <a:bodyPr wrap="square" lIns="91331" tIns="45666" rIns="91331" bIns="45666" rtlCol="0">
            <a:spAutoFit/>
          </a:bodyPr>
          <a:lstStyle/>
          <a:p>
            <a:pPr algn="r"/>
            <a:r>
              <a:rPr lang="en-US" sz="1600" b="1" dirty="0" smtClean="0">
                <a:solidFill>
                  <a:srgbClr val="FFFFFF"/>
                </a:solidFill>
                <a:latin typeface="Arial" pitchFamily="34" charset="0"/>
                <a:ea typeface="ＭＳ Ｐゴシック" pitchFamily="34" charset="-128"/>
              </a:rPr>
              <a:t>FY16-17 Overview</a:t>
            </a:r>
            <a:r>
              <a:rPr lang="en-US" sz="1600" b="1" dirty="0" smtClean="0">
                <a:solidFill>
                  <a:srgbClr val="FFFFFF"/>
                </a:solidFill>
                <a:latin typeface="Arial" pitchFamily="34" charset="0"/>
                <a:ea typeface="ＭＳ Ｐゴシック" pitchFamily="34" charset="-128"/>
              </a:rPr>
              <a:t>/Summary</a:t>
            </a:r>
            <a:endParaRPr lang="en-US" sz="1600" b="1" dirty="0">
              <a:solidFill>
                <a:srgbClr val="FFFFFF"/>
              </a:solidFill>
              <a:latin typeface="Arial" pitchFamily="34" charset="0"/>
              <a:ea typeface="ＭＳ Ｐゴシック" pitchFamily="34" charset="-128"/>
            </a:endParaRPr>
          </a:p>
          <a:p>
            <a:pPr algn="r"/>
            <a:r>
              <a:rPr lang="en-US" sz="1600" dirty="0" smtClean="0">
                <a:solidFill>
                  <a:srgbClr val="FFFFFF"/>
                </a:solidFill>
                <a:latin typeface="Arial" pitchFamily="34" charset="0"/>
                <a:ea typeface="ＭＳ Ｐゴシック" pitchFamily="34" charset="-128"/>
              </a:rPr>
              <a:t>MODIS Science Team Meeting</a:t>
            </a:r>
          </a:p>
          <a:p>
            <a:pPr algn="r"/>
            <a:r>
              <a:rPr lang="en-US" sz="1600" dirty="0" smtClean="0">
                <a:solidFill>
                  <a:srgbClr val="FFFFFF"/>
                </a:solidFill>
                <a:latin typeface="Arial" pitchFamily="34" charset="0"/>
                <a:ea typeface="ＭＳ Ｐゴシック" pitchFamily="34" charset="-128"/>
              </a:rPr>
              <a:t>June</a:t>
            </a:r>
            <a:r>
              <a:rPr lang="en-US" sz="1600" dirty="0" smtClean="0">
                <a:solidFill>
                  <a:srgbClr val="FFFFFF"/>
                </a:solidFill>
                <a:latin typeface="Arial" pitchFamily="34" charset="0"/>
                <a:ea typeface="ＭＳ Ｐゴシック" pitchFamily="34" charset="-128"/>
              </a:rPr>
              <a:t> </a:t>
            </a:r>
            <a:r>
              <a:rPr lang="en-US" sz="1600" dirty="0" smtClean="0">
                <a:solidFill>
                  <a:srgbClr val="FFFFFF"/>
                </a:solidFill>
                <a:latin typeface="Arial" pitchFamily="34" charset="0"/>
                <a:ea typeface="ＭＳ Ｐゴシック" pitchFamily="34" charset="-128"/>
              </a:rPr>
              <a:t>2016</a:t>
            </a:r>
            <a:endParaRPr lang="en-US" sz="1600" dirty="0">
              <a:solidFill>
                <a:srgbClr val="FFFFFF"/>
              </a:solidFill>
              <a:latin typeface="Arial" pitchFamily="34" charset="0"/>
              <a:ea typeface="ＭＳ Ｐゴシック" pitchFamily="34" charset="-128"/>
            </a:endParaRPr>
          </a:p>
        </p:txBody>
      </p:sp>
      <p:sp>
        <p:nvSpPr>
          <p:cNvPr id="4" name="Slide Number Placeholder 3"/>
          <p:cNvSpPr>
            <a:spLocks noGrp="1"/>
          </p:cNvSpPr>
          <p:nvPr>
            <p:ph type="sldNum" sz="quarter" idx="12"/>
          </p:nvPr>
        </p:nvSpPr>
        <p:spPr/>
        <p:txBody>
          <a:bodyPr/>
          <a:lstStyle/>
          <a:p>
            <a:fld id="{33D804BE-5198-2946-A7CF-1560F12F4DF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9974565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a:spLocks noChangeArrowheads="1"/>
          </p:cNvSpPr>
          <p:nvPr/>
        </p:nvSpPr>
        <p:spPr bwMode="auto">
          <a:xfrm>
            <a:off x="374397" y="3598655"/>
            <a:ext cx="8510587" cy="866775"/>
          </a:xfrm>
          <a:prstGeom prst="rect">
            <a:avLst/>
          </a:prstGeom>
          <a:gradFill flip="none" rotWithShape="1">
            <a:gsLst>
              <a:gs pos="0">
                <a:srgbClr val="9ABBDD"/>
              </a:gs>
              <a:gs pos="100000">
                <a:srgbClr val="CFEDFF">
                  <a:alpha val="49000"/>
                </a:srgbClr>
              </a:gs>
            </a:gsLst>
            <a:lin ang="5400000" scaled="0"/>
            <a:tileRect/>
          </a:gradFill>
          <a:ln>
            <a:solidFill>
              <a:srgbClr val="127587"/>
            </a:solidFill>
            <a:headEnd/>
            <a:tailEnd/>
          </a:ln>
          <a:effectLst>
            <a:outerShdw blurRad="50800" dist="38100" dir="8100000" algn="bl"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pPr defTabSz="457200" fontAlgn="auto">
              <a:spcBef>
                <a:spcPts val="0"/>
              </a:spcBef>
              <a:spcAft>
                <a:spcPts val="0"/>
              </a:spcAft>
              <a:defRPr/>
            </a:pPr>
            <a:endParaRPr lang="en-US" sz="1400" dirty="0">
              <a:solidFill>
                <a:srgbClr val="000000"/>
              </a:solidFill>
              <a:latin typeface="Arial"/>
              <a:cs typeface="Arial"/>
            </a:endParaRPr>
          </a:p>
        </p:txBody>
      </p: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5064" r="17531" b="7674"/>
          <a:stretch/>
        </p:blipFill>
        <p:spPr>
          <a:xfrm>
            <a:off x="406147" y="3640415"/>
            <a:ext cx="1143253" cy="812439"/>
          </a:xfrm>
          <a:prstGeom prst="rect">
            <a:avLst/>
          </a:prstGeom>
        </p:spPr>
      </p:pic>
      <p:sp>
        <p:nvSpPr>
          <p:cNvPr id="4" name="Rectangle 12"/>
          <p:cNvSpPr>
            <a:spLocks noChangeArrowheads="1"/>
          </p:cNvSpPr>
          <p:nvPr/>
        </p:nvSpPr>
        <p:spPr bwMode="auto">
          <a:xfrm>
            <a:off x="374650" y="4678529"/>
            <a:ext cx="8510588" cy="927100"/>
          </a:xfrm>
          <a:prstGeom prst="rect">
            <a:avLst/>
          </a:prstGeom>
          <a:gradFill flip="none" rotWithShape="1">
            <a:gsLst>
              <a:gs pos="0">
                <a:srgbClr val="B1D170"/>
              </a:gs>
              <a:gs pos="100000">
                <a:srgbClr val="FFFFFF">
                  <a:alpha val="24000"/>
                </a:srgbClr>
              </a:gs>
            </a:gsLst>
            <a:lin ang="5400000" scaled="0"/>
            <a:tileRect/>
          </a:gradFill>
          <a:ln>
            <a:solidFill>
              <a:srgbClr val="008000"/>
            </a:solid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defTabSz="457200" fontAlgn="auto">
              <a:spcBef>
                <a:spcPts val="0"/>
              </a:spcBef>
              <a:spcAft>
                <a:spcPts val="0"/>
              </a:spcAft>
              <a:defRPr/>
            </a:pPr>
            <a:endParaRPr lang="en-US" sz="1400" dirty="0">
              <a:solidFill>
                <a:srgbClr val="000000"/>
              </a:solidFill>
              <a:latin typeface="Arial"/>
              <a:cs typeface="Arial"/>
            </a:endParaRPr>
          </a:p>
        </p:txBody>
      </p:sp>
      <p:sp>
        <p:nvSpPr>
          <p:cNvPr id="5" name="Rectangle 13"/>
          <p:cNvSpPr>
            <a:spLocks noChangeArrowheads="1"/>
          </p:cNvSpPr>
          <p:nvPr/>
        </p:nvSpPr>
        <p:spPr bwMode="auto">
          <a:xfrm>
            <a:off x="374650" y="1713367"/>
            <a:ext cx="8510588" cy="866775"/>
          </a:xfrm>
          <a:prstGeom prst="rect">
            <a:avLst/>
          </a:prstGeom>
          <a:gradFill flip="none" rotWithShape="1">
            <a:gsLst>
              <a:gs pos="0">
                <a:srgbClr val="9ABBDD"/>
              </a:gs>
              <a:gs pos="100000">
                <a:srgbClr val="CFEDFF">
                  <a:alpha val="49000"/>
                </a:srgbClr>
              </a:gs>
            </a:gsLst>
            <a:lin ang="5400000" scaled="0"/>
            <a:tileRect/>
          </a:gradFill>
          <a:ln>
            <a:solidFill>
              <a:srgbClr val="127587"/>
            </a:solidFill>
            <a:headEnd/>
            <a:tailEnd/>
          </a:ln>
          <a:effectLst>
            <a:outerShdw blurRad="50800" dist="38100" dir="8100000" algn="bl"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pPr defTabSz="457200" fontAlgn="auto">
              <a:spcBef>
                <a:spcPts val="0"/>
              </a:spcBef>
              <a:spcAft>
                <a:spcPts val="0"/>
              </a:spcAft>
              <a:defRPr/>
            </a:pPr>
            <a:endParaRPr lang="en-US" sz="1400" dirty="0">
              <a:solidFill>
                <a:srgbClr val="000000"/>
              </a:solidFill>
              <a:latin typeface="Arial"/>
              <a:cs typeface="Arial"/>
            </a:endParaRPr>
          </a:p>
        </p:txBody>
      </p:sp>
      <p:sp>
        <p:nvSpPr>
          <p:cNvPr id="6" name="Text Box 16"/>
          <p:cNvSpPr txBox="1">
            <a:spLocks noChangeArrowheads="1"/>
          </p:cNvSpPr>
          <p:nvPr/>
        </p:nvSpPr>
        <p:spPr bwMode="auto">
          <a:xfrm>
            <a:off x="1579563" y="1764167"/>
            <a:ext cx="71358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0"/>
                <a:cs typeface="ヒラギノ角ゴ Pro W3" charset="0"/>
              </a:defRPr>
            </a:lvl1pPr>
            <a:lvl2pPr marL="742950" indent="-285750" eaLnBrk="0" hangingPunct="0">
              <a:defRPr sz="3300">
                <a:solidFill>
                  <a:schemeClr val="tx1"/>
                </a:solidFill>
                <a:latin typeface="Arial" charset="0"/>
                <a:ea typeface="ヒラギノ角ゴ Pro W3" charset="0"/>
                <a:cs typeface="ヒラギノ角ゴ Pro W3" charset="0"/>
              </a:defRPr>
            </a:lvl2pPr>
            <a:lvl3pPr marL="1143000" indent="-228600" eaLnBrk="0" hangingPunct="0">
              <a:defRPr sz="3300">
                <a:solidFill>
                  <a:schemeClr val="tx1"/>
                </a:solidFill>
                <a:latin typeface="Arial" charset="0"/>
                <a:ea typeface="ヒラギノ角ゴ Pro W3" charset="0"/>
                <a:cs typeface="ヒラギノ角ゴ Pro W3" charset="0"/>
              </a:defRPr>
            </a:lvl3pPr>
            <a:lvl4pPr marL="1600200" indent="-228600" eaLnBrk="0" hangingPunct="0">
              <a:defRPr sz="3300">
                <a:solidFill>
                  <a:schemeClr val="tx1"/>
                </a:solidFill>
                <a:latin typeface="Arial" charset="0"/>
                <a:ea typeface="ヒラギノ角ゴ Pro W3" charset="0"/>
                <a:cs typeface="ヒラギノ角ゴ Pro W3" charset="0"/>
              </a:defRPr>
            </a:lvl4pPr>
            <a:lvl5pPr marL="2057400" indent="-228600" eaLnBrk="0" hangingPunct="0">
              <a:defRPr sz="3300">
                <a:solidFill>
                  <a:schemeClr val="tx1"/>
                </a:solidFill>
                <a:latin typeface="Arial" charset="0"/>
                <a:ea typeface="ヒラギノ角ゴ Pro W3" charset="0"/>
                <a:cs typeface="ヒラギノ角ゴ Pro W3" charset="0"/>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9pPr>
          </a:lstStyle>
          <a:p>
            <a:pPr defTabSz="457200" fontAlgn="auto">
              <a:spcBef>
                <a:spcPct val="50000"/>
              </a:spcBef>
              <a:spcAft>
                <a:spcPts val="0"/>
              </a:spcAft>
            </a:pPr>
            <a:r>
              <a:rPr lang="en-US" sz="1400" b="1" dirty="0">
                <a:solidFill>
                  <a:srgbClr val="000000"/>
                </a:solidFill>
                <a:cs typeface="Arial" charset="0"/>
              </a:rPr>
              <a:t>Instrument Incubator Program (IIP)</a:t>
            </a:r>
            <a:r>
              <a:rPr lang="en-US" sz="1400" dirty="0">
                <a:solidFill>
                  <a:srgbClr val="000000"/>
                </a:solidFill>
                <a:cs typeface="Arial" charset="0"/>
              </a:rPr>
              <a:t> </a:t>
            </a:r>
            <a:br>
              <a:rPr lang="en-US" sz="1400" dirty="0">
                <a:solidFill>
                  <a:srgbClr val="000000"/>
                </a:solidFill>
                <a:cs typeface="Arial" charset="0"/>
              </a:rPr>
            </a:br>
            <a:r>
              <a:rPr lang="en-US" sz="1400" dirty="0">
                <a:solidFill>
                  <a:srgbClr val="000000"/>
                </a:solidFill>
                <a:cs typeface="Arial" charset="0"/>
              </a:rPr>
              <a:t>robust new instruments and measurement techniques</a:t>
            </a:r>
            <a:br>
              <a:rPr lang="en-US" sz="1400" dirty="0">
                <a:solidFill>
                  <a:srgbClr val="000000"/>
                </a:solidFill>
                <a:cs typeface="Arial" charset="0"/>
              </a:rPr>
            </a:br>
            <a:r>
              <a:rPr lang="en-US" sz="1400" i="1" dirty="0">
                <a:solidFill>
                  <a:srgbClr val="000000"/>
                </a:solidFill>
                <a:cs typeface="Arial" charset="0"/>
              </a:rPr>
              <a:t>17 new projects added in FY14 (total funding ~</a:t>
            </a:r>
            <a:r>
              <a:rPr lang="en-US" sz="1400" i="1" dirty="0" smtClean="0">
                <a:solidFill>
                  <a:srgbClr val="000000"/>
                </a:solidFill>
                <a:cs typeface="Arial" charset="0"/>
              </a:rPr>
              <a:t>$</a:t>
            </a:r>
            <a:r>
              <a:rPr lang="en-US" sz="1400" i="1" dirty="0">
                <a:solidFill>
                  <a:srgbClr val="000000"/>
                </a:solidFill>
                <a:cs typeface="Arial" charset="0"/>
              </a:rPr>
              <a:t>71M over 3 years)</a:t>
            </a:r>
          </a:p>
        </p:txBody>
      </p:sp>
      <p:sp>
        <p:nvSpPr>
          <p:cNvPr id="7" name="Text Box 17"/>
          <p:cNvSpPr txBox="1">
            <a:spLocks noChangeArrowheads="1"/>
          </p:cNvSpPr>
          <p:nvPr/>
        </p:nvSpPr>
        <p:spPr bwMode="auto">
          <a:xfrm>
            <a:off x="1680248" y="4651542"/>
            <a:ext cx="740184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300">
                <a:solidFill>
                  <a:schemeClr val="tx1"/>
                </a:solidFill>
                <a:latin typeface="Arial" charset="0"/>
                <a:ea typeface="ヒラギノ角ゴ Pro W3" charset="0"/>
                <a:cs typeface="ヒラギノ角ゴ Pro W3" charset="0"/>
              </a:defRPr>
            </a:lvl1pPr>
            <a:lvl2pPr marL="742950" indent="-285750" eaLnBrk="0" hangingPunct="0">
              <a:defRPr sz="3300">
                <a:solidFill>
                  <a:schemeClr val="tx1"/>
                </a:solidFill>
                <a:latin typeface="Arial" charset="0"/>
                <a:ea typeface="ヒラギノ角ゴ Pro W3" charset="0"/>
                <a:cs typeface="ヒラギノ角ゴ Pro W3" charset="0"/>
              </a:defRPr>
            </a:lvl2pPr>
            <a:lvl3pPr marL="1143000" indent="-228600" eaLnBrk="0" hangingPunct="0">
              <a:defRPr sz="3300">
                <a:solidFill>
                  <a:schemeClr val="tx1"/>
                </a:solidFill>
                <a:latin typeface="Arial" charset="0"/>
                <a:ea typeface="ヒラギノ角ゴ Pro W3" charset="0"/>
                <a:cs typeface="ヒラギノ角ゴ Pro W3" charset="0"/>
              </a:defRPr>
            </a:lvl3pPr>
            <a:lvl4pPr marL="1600200" indent="-228600" eaLnBrk="0" hangingPunct="0">
              <a:defRPr sz="3300">
                <a:solidFill>
                  <a:schemeClr val="tx1"/>
                </a:solidFill>
                <a:latin typeface="Arial" charset="0"/>
                <a:ea typeface="ヒラギノ角ゴ Pro W3" charset="0"/>
                <a:cs typeface="ヒラギノ角ゴ Pro W3" charset="0"/>
              </a:defRPr>
            </a:lvl4pPr>
            <a:lvl5pPr marL="2057400" indent="-228600" eaLnBrk="0" hangingPunct="0">
              <a:defRPr sz="3300">
                <a:solidFill>
                  <a:schemeClr val="tx1"/>
                </a:solidFill>
                <a:latin typeface="Arial" charset="0"/>
                <a:ea typeface="ヒラギノ角ゴ Pro W3" charset="0"/>
                <a:cs typeface="ヒラギノ角ゴ Pro W3" charset="0"/>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9pPr>
          </a:lstStyle>
          <a:p>
            <a:pPr defTabSz="457200" fontAlgn="auto">
              <a:spcBef>
                <a:spcPct val="50000"/>
              </a:spcBef>
              <a:spcAft>
                <a:spcPts val="0"/>
              </a:spcAft>
            </a:pPr>
            <a:r>
              <a:rPr lang="en-US" sz="1400" b="1" dirty="0">
                <a:solidFill>
                  <a:srgbClr val="000000"/>
                </a:solidFill>
                <a:cs typeface="Arial" charset="0"/>
              </a:rPr>
              <a:t>Advanced Information Systems Technology (AIST)</a:t>
            </a:r>
            <a:r>
              <a:rPr lang="en-US" sz="1400" dirty="0">
                <a:solidFill>
                  <a:srgbClr val="000000"/>
                </a:solidFill>
                <a:cs typeface="Arial" charset="0"/>
              </a:rPr>
              <a:t> </a:t>
            </a:r>
            <a:br>
              <a:rPr lang="en-US" sz="1400" dirty="0">
                <a:solidFill>
                  <a:srgbClr val="000000"/>
                </a:solidFill>
                <a:cs typeface="Arial" charset="0"/>
              </a:rPr>
            </a:br>
            <a:r>
              <a:rPr lang="en-US" sz="1400" dirty="0">
                <a:solidFill>
                  <a:srgbClr val="000000"/>
                </a:solidFill>
                <a:cs typeface="Arial" charset="0"/>
              </a:rPr>
              <a:t>innovative on-orbit and ground capabilities for communication, processing, and </a:t>
            </a:r>
            <a:br>
              <a:rPr lang="en-US" sz="1400" dirty="0">
                <a:solidFill>
                  <a:srgbClr val="000000"/>
                </a:solidFill>
                <a:cs typeface="Arial" charset="0"/>
              </a:rPr>
            </a:br>
            <a:r>
              <a:rPr lang="en-US" sz="1400" dirty="0">
                <a:solidFill>
                  <a:srgbClr val="000000"/>
                </a:solidFill>
                <a:cs typeface="Arial" charset="0"/>
              </a:rPr>
              <a:t>management of remotely sensed data and the efficient generation of data products </a:t>
            </a:r>
            <a:br>
              <a:rPr lang="en-US" sz="1400" dirty="0">
                <a:solidFill>
                  <a:srgbClr val="000000"/>
                </a:solidFill>
                <a:cs typeface="Arial" charset="0"/>
              </a:rPr>
            </a:br>
            <a:r>
              <a:rPr lang="en-US" sz="1400" i="1" dirty="0" smtClean="0">
                <a:solidFill>
                  <a:srgbClr val="000000"/>
                </a:solidFill>
                <a:cs typeface="Arial" charset="0"/>
              </a:rPr>
              <a:t>24 </a:t>
            </a:r>
            <a:r>
              <a:rPr lang="en-US" sz="1400" i="1" dirty="0">
                <a:solidFill>
                  <a:srgbClr val="000000"/>
                </a:solidFill>
                <a:cs typeface="Arial" charset="0"/>
              </a:rPr>
              <a:t>new projects added in </a:t>
            </a:r>
            <a:r>
              <a:rPr lang="en-US" sz="1400" i="1" dirty="0" smtClean="0">
                <a:solidFill>
                  <a:srgbClr val="000000"/>
                </a:solidFill>
                <a:cs typeface="Arial" charset="0"/>
              </a:rPr>
              <a:t>FY15 </a:t>
            </a:r>
            <a:r>
              <a:rPr lang="en-US" sz="1400" i="1" dirty="0">
                <a:solidFill>
                  <a:srgbClr val="000000"/>
                </a:solidFill>
                <a:cs typeface="Arial" charset="0"/>
              </a:rPr>
              <a:t>(total funding ~</a:t>
            </a:r>
            <a:r>
              <a:rPr lang="en-US" sz="1400" i="1" dirty="0" smtClean="0">
                <a:solidFill>
                  <a:srgbClr val="000000"/>
                </a:solidFill>
                <a:cs typeface="Arial" charset="0"/>
              </a:rPr>
              <a:t>$25M </a:t>
            </a:r>
            <a:r>
              <a:rPr lang="en-US" sz="1400" i="1" dirty="0">
                <a:solidFill>
                  <a:srgbClr val="000000"/>
                </a:solidFill>
                <a:cs typeface="Arial" charset="0"/>
              </a:rPr>
              <a:t>over </a:t>
            </a:r>
            <a:r>
              <a:rPr lang="en-US" sz="1400" i="1" dirty="0" smtClean="0">
                <a:solidFill>
                  <a:srgbClr val="000000"/>
                </a:solidFill>
                <a:cs typeface="Arial" charset="0"/>
              </a:rPr>
              <a:t>2 </a:t>
            </a:r>
            <a:r>
              <a:rPr lang="en-US" sz="1400" i="1" dirty="0">
                <a:solidFill>
                  <a:srgbClr val="000000"/>
                </a:solidFill>
                <a:cs typeface="Arial" charset="0"/>
              </a:rPr>
              <a:t>years)</a:t>
            </a:r>
          </a:p>
        </p:txBody>
      </p:sp>
      <p:sp>
        <p:nvSpPr>
          <p:cNvPr id="10" name="TextBox 87"/>
          <p:cNvSpPr txBox="1">
            <a:spLocks noChangeArrowheads="1"/>
          </p:cNvSpPr>
          <p:nvPr/>
        </p:nvSpPr>
        <p:spPr bwMode="auto">
          <a:xfrm rot="16200000">
            <a:off x="-431006" y="2936403"/>
            <a:ext cx="1252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0"/>
                <a:cs typeface="ヒラギノ角ゴ Pro W3" charset="0"/>
              </a:defRPr>
            </a:lvl1pPr>
            <a:lvl2pPr marL="742950" indent="-285750" eaLnBrk="0" hangingPunct="0">
              <a:defRPr sz="3300">
                <a:solidFill>
                  <a:schemeClr val="tx1"/>
                </a:solidFill>
                <a:latin typeface="Arial" charset="0"/>
                <a:ea typeface="ヒラギノ角ゴ Pro W3" charset="0"/>
                <a:cs typeface="ヒラギノ角ゴ Pro W3" charset="0"/>
              </a:defRPr>
            </a:lvl2pPr>
            <a:lvl3pPr marL="1143000" indent="-228600" eaLnBrk="0" hangingPunct="0">
              <a:defRPr sz="3300">
                <a:solidFill>
                  <a:schemeClr val="tx1"/>
                </a:solidFill>
                <a:latin typeface="Arial" charset="0"/>
                <a:ea typeface="ヒラギノ角ゴ Pro W3" charset="0"/>
                <a:cs typeface="ヒラギノ角ゴ Pro W3" charset="0"/>
              </a:defRPr>
            </a:lvl3pPr>
            <a:lvl4pPr marL="1600200" indent="-228600" eaLnBrk="0" hangingPunct="0">
              <a:defRPr sz="3300">
                <a:solidFill>
                  <a:schemeClr val="tx1"/>
                </a:solidFill>
                <a:latin typeface="Arial" charset="0"/>
                <a:ea typeface="ヒラギノ角ゴ Pro W3" charset="0"/>
                <a:cs typeface="ヒラギノ角ゴ Pro W3" charset="0"/>
              </a:defRPr>
            </a:lvl4pPr>
            <a:lvl5pPr marL="2057400" indent="-228600" eaLnBrk="0" hangingPunct="0">
              <a:defRPr sz="3300">
                <a:solidFill>
                  <a:schemeClr val="tx1"/>
                </a:solidFill>
                <a:latin typeface="Arial" charset="0"/>
                <a:ea typeface="ヒラギノ角ゴ Pro W3" charset="0"/>
                <a:cs typeface="ヒラギノ角ゴ Pro W3" charset="0"/>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9pPr>
          </a:lstStyle>
          <a:p>
            <a:pPr defTabSz="457200" eaLnBrk="1" fontAlgn="auto" hangingPunct="1">
              <a:spcBef>
                <a:spcPts val="0"/>
              </a:spcBef>
              <a:spcAft>
                <a:spcPts val="0"/>
              </a:spcAft>
            </a:pPr>
            <a:r>
              <a:rPr lang="en-US" sz="1400" b="1" dirty="0">
                <a:solidFill>
                  <a:srgbClr val="1F497D"/>
                </a:solidFill>
                <a:latin typeface="Helvetica" charset="0"/>
                <a:cs typeface="Helvetica" charset="0"/>
              </a:rPr>
              <a:t>Observation</a:t>
            </a:r>
          </a:p>
        </p:txBody>
      </p:sp>
      <p:sp>
        <p:nvSpPr>
          <p:cNvPr id="11" name="TextBox 35"/>
          <p:cNvSpPr txBox="1">
            <a:spLocks noChangeArrowheads="1"/>
          </p:cNvSpPr>
          <p:nvPr/>
        </p:nvSpPr>
        <p:spPr bwMode="auto">
          <a:xfrm rot="16200000">
            <a:off x="-483394" y="4909603"/>
            <a:ext cx="1357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0"/>
                <a:cs typeface="ヒラギノ角ゴ Pro W3" charset="0"/>
              </a:defRPr>
            </a:lvl1pPr>
            <a:lvl2pPr marL="742950" indent="-285750" eaLnBrk="0" hangingPunct="0">
              <a:defRPr sz="3300">
                <a:solidFill>
                  <a:schemeClr val="tx1"/>
                </a:solidFill>
                <a:latin typeface="Arial" charset="0"/>
                <a:ea typeface="ヒラギノ角ゴ Pro W3" charset="0"/>
                <a:cs typeface="ヒラギノ角ゴ Pro W3" charset="0"/>
              </a:defRPr>
            </a:lvl2pPr>
            <a:lvl3pPr marL="1143000" indent="-228600" eaLnBrk="0" hangingPunct="0">
              <a:defRPr sz="3300">
                <a:solidFill>
                  <a:schemeClr val="tx1"/>
                </a:solidFill>
                <a:latin typeface="Arial" charset="0"/>
                <a:ea typeface="ヒラギノ角ゴ Pro W3" charset="0"/>
                <a:cs typeface="ヒラギノ角ゴ Pro W3" charset="0"/>
              </a:defRPr>
            </a:lvl3pPr>
            <a:lvl4pPr marL="1600200" indent="-228600" eaLnBrk="0" hangingPunct="0">
              <a:defRPr sz="3300">
                <a:solidFill>
                  <a:schemeClr val="tx1"/>
                </a:solidFill>
                <a:latin typeface="Arial" charset="0"/>
                <a:ea typeface="ヒラギノ角ゴ Pro W3" charset="0"/>
                <a:cs typeface="ヒラギノ角ゴ Pro W3" charset="0"/>
              </a:defRPr>
            </a:lvl4pPr>
            <a:lvl5pPr marL="2057400" indent="-228600" eaLnBrk="0" hangingPunct="0">
              <a:defRPr sz="3300">
                <a:solidFill>
                  <a:schemeClr val="tx1"/>
                </a:solidFill>
                <a:latin typeface="Arial" charset="0"/>
                <a:ea typeface="ヒラギノ角ゴ Pro W3" charset="0"/>
                <a:cs typeface="ヒラギノ角ゴ Pro W3" charset="0"/>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9pPr>
          </a:lstStyle>
          <a:p>
            <a:pPr defTabSz="457200" eaLnBrk="1" fontAlgn="auto" hangingPunct="1">
              <a:spcBef>
                <a:spcPts val="0"/>
              </a:spcBef>
              <a:spcAft>
                <a:spcPts val="0"/>
              </a:spcAft>
            </a:pPr>
            <a:r>
              <a:rPr lang="en-US" sz="1400" b="1" dirty="0">
                <a:solidFill>
                  <a:srgbClr val="1F497D"/>
                </a:solidFill>
                <a:latin typeface="Helvetica" charset="0"/>
                <a:cs typeface="Helvetica" charset="0"/>
              </a:rPr>
              <a:t>Information</a:t>
            </a:r>
          </a:p>
        </p:txBody>
      </p:sp>
      <p:pic>
        <p:nvPicPr>
          <p:cNvPr id="12" name="Picture 2" descr="ob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4813" y="1738767"/>
            <a:ext cx="114458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inf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4813" y="4702342"/>
            <a:ext cx="1275435"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373063" y="2649030"/>
            <a:ext cx="8510587" cy="866775"/>
          </a:xfrm>
          <a:prstGeom prst="rect">
            <a:avLst/>
          </a:prstGeom>
          <a:gradFill flip="none" rotWithShape="1">
            <a:gsLst>
              <a:gs pos="0">
                <a:srgbClr val="9ABBDD"/>
              </a:gs>
              <a:gs pos="100000">
                <a:srgbClr val="CFEDFF">
                  <a:alpha val="49000"/>
                </a:srgbClr>
              </a:gs>
            </a:gsLst>
            <a:lin ang="5400000" scaled="0"/>
            <a:tileRect/>
          </a:gradFill>
          <a:ln>
            <a:solidFill>
              <a:srgbClr val="127587"/>
            </a:solidFill>
            <a:headEnd/>
            <a:tailEnd/>
          </a:ln>
          <a:effectLst>
            <a:outerShdw blurRad="50800" dist="38100" dir="8100000" algn="bl"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pPr defTabSz="457200" fontAlgn="auto">
              <a:spcBef>
                <a:spcPts val="0"/>
              </a:spcBef>
              <a:spcAft>
                <a:spcPts val="0"/>
              </a:spcAft>
              <a:defRPr/>
            </a:pPr>
            <a:endParaRPr lang="en-US" sz="1400" dirty="0">
              <a:solidFill>
                <a:srgbClr val="000000"/>
              </a:solidFill>
              <a:latin typeface="Arial"/>
              <a:cs typeface="Arial"/>
            </a:endParaRPr>
          </a:p>
        </p:txBody>
      </p:sp>
      <p:sp>
        <p:nvSpPr>
          <p:cNvPr id="15" name="Text Box 14"/>
          <p:cNvSpPr txBox="1">
            <a:spLocks noChangeArrowheads="1"/>
          </p:cNvSpPr>
          <p:nvPr/>
        </p:nvSpPr>
        <p:spPr bwMode="auto">
          <a:xfrm>
            <a:off x="1579563" y="2675642"/>
            <a:ext cx="7483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0"/>
                <a:cs typeface="ヒラギノ角ゴ Pro W3" charset="0"/>
              </a:defRPr>
            </a:lvl1pPr>
            <a:lvl2pPr marL="742950" indent="-285750" eaLnBrk="0" hangingPunct="0">
              <a:defRPr sz="3300">
                <a:solidFill>
                  <a:schemeClr val="tx1"/>
                </a:solidFill>
                <a:latin typeface="Arial" charset="0"/>
                <a:ea typeface="ヒラギノ角ゴ Pro W3" charset="0"/>
                <a:cs typeface="ヒラギノ角ゴ Pro W3" charset="0"/>
              </a:defRPr>
            </a:lvl2pPr>
            <a:lvl3pPr marL="1143000" indent="-228600" eaLnBrk="0" hangingPunct="0">
              <a:defRPr sz="3300">
                <a:solidFill>
                  <a:schemeClr val="tx1"/>
                </a:solidFill>
                <a:latin typeface="Arial" charset="0"/>
                <a:ea typeface="ヒラギノ角ゴ Pro W3" charset="0"/>
                <a:cs typeface="ヒラギノ角ゴ Pro W3" charset="0"/>
              </a:defRPr>
            </a:lvl3pPr>
            <a:lvl4pPr marL="1600200" indent="-228600" eaLnBrk="0" hangingPunct="0">
              <a:defRPr sz="3300">
                <a:solidFill>
                  <a:schemeClr val="tx1"/>
                </a:solidFill>
                <a:latin typeface="Arial" charset="0"/>
                <a:ea typeface="ヒラギノ角ゴ Pro W3" charset="0"/>
                <a:cs typeface="ヒラギノ角ゴ Pro W3" charset="0"/>
              </a:defRPr>
            </a:lvl4pPr>
            <a:lvl5pPr marL="2057400" indent="-228600" eaLnBrk="0" hangingPunct="0">
              <a:defRPr sz="3300">
                <a:solidFill>
                  <a:schemeClr val="tx1"/>
                </a:solidFill>
                <a:latin typeface="Arial" charset="0"/>
                <a:ea typeface="ヒラギノ角ゴ Pro W3" charset="0"/>
                <a:cs typeface="ヒラギノ角ゴ Pro W3" charset="0"/>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9pPr>
          </a:lstStyle>
          <a:p>
            <a:pPr defTabSz="457200" fontAlgn="auto">
              <a:spcBef>
                <a:spcPct val="50000"/>
              </a:spcBef>
              <a:spcAft>
                <a:spcPts val="0"/>
              </a:spcAft>
            </a:pPr>
            <a:r>
              <a:rPr lang="en-US" sz="1400" b="1" dirty="0">
                <a:solidFill>
                  <a:srgbClr val="000000"/>
                </a:solidFill>
                <a:cs typeface="Arial" charset="0"/>
              </a:rPr>
              <a:t>Advanced Component Technologies (ACT)</a:t>
            </a:r>
            <a:r>
              <a:rPr lang="en-US" sz="1400" dirty="0">
                <a:solidFill>
                  <a:srgbClr val="000000"/>
                </a:solidFill>
                <a:cs typeface="Arial" charset="0"/>
              </a:rPr>
              <a:t>      </a:t>
            </a:r>
            <a:br>
              <a:rPr lang="en-US" sz="1400" dirty="0">
                <a:solidFill>
                  <a:srgbClr val="000000"/>
                </a:solidFill>
                <a:cs typeface="Arial" charset="0"/>
              </a:rPr>
            </a:br>
            <a:r>
              <a:rPr lang="en-US" sz="1400" dirty="0" smtClean="0">
                <a:solidFill>
                  <a:srgbClr val="000000"/>
                </a:solidFill>
                <a:cs typeface="Arial" charset="0"/>
              </a:rPr>
              <a:t>critical </a:t>
            </a:r>
            <a:r>
              <a:rPr lang="en-US" sz="1400" dirty="0">
                <a:solidFill>
                  <a:srgbClr val="000000"/>
                </a:solidFill>
                <a:cs typeface="Arial" charset="0"/>
              </a:rPr>
              <a:t>components and subsystems for instruments and platforms</a:t>
            </a:r>
            <a:br>
              <a:rPr lang="en-US" sz="1400" dirty="0">
                <a:solidFill>
                  <a:srgbClr val="000000"/>
                </a:solidFill>
                <a:cs typeface="Arial" charset="0"/>
              </a:rPr>
            </a:br>
            <a:r>
              <a:rPr lang="en-US" sz="1400" i="1" dirty="0" smtClean="0">
                <a:solidFill>
                  <a:srgbClr val="000000"/>
                </a:solidFill>
                <a:cs typeface="Arial" charset="0"/>
              </a:rPr>
              <a:t>11 </a:t>
            </a:r>
            <a:r>
              <a:rPr lang="en-US" sz="1400" i="1" dirty="0">
                <a:solidFill>
                  <a:srgbClr val="000000"/>
                </a:solidFill>
                <a:cs typeface="Arial" charset="0"/>
              </a:rPr>
              <a:t>new projects added in </a:t>
            </a:r>
            <a:r>
              <a:rPr lang="en-US" sz="1400" i="1" dirty="0" smtClean="0">
                <a:solidFill>
                  <a:srgbClr val="000000"/>
                </a:solidFill>
                <a:cs typeface="Arial" charset="0"/>
              </a:rPr>
              <a:t>FY14 </a:t>
            </a:r>
            <a:r>
              <a:rPr lang="en-US" sz="1400" i="1" dirty="0">
                <a:solidFill>
                  <a:srgbClr val="000000"/>
                </a:solidFill>
                <a:cs typeface="Arial" charset="0"/>
              </a:rPr>
              <a:t>(total </a:t>
            </a:r>
            <a:r>
              <a:rPr lang="en-US" sz="1400" i="1" dirty="0" smtClean="0">
                <a:solidFill>
                  <a:srgbClr val="000000"/>
                </a:solidFill>
                <a:cs typeface="Arial" charset="0"/>
              </a:rPr>
              <a:t>funding ~$13M </a:t>
            </a:r>
            <a:r>
              <a:rPr lang="en-US" sz="1400" i="1" dirty="0">
                <a:solidFill>
                  <a:srgbClr val="000000"/>
                </a:solidFill>
                <a:cs typeface="Arial" charset="0"/>
              </a:rPr>
              <a:t>over 3 years)</a:t>
            </a:r>
            <a:endParaRPr lang="en-US" sz="1400" dirty="0">
              <a:solidFill>
                <a:srgbClr val="000000"/>
              </a:solidFill>
              <a:cs typeface="Arial" charset="0"/>
            </a:endParaRPr>
          </a:p>
        </p:txBody>
      </p:sp>
      <p:pic>
        <p:nvPicPr>
          <p:cNvPr id="16" name="Picture 1" descr="act.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4813" y="2661729"/>
            <a:ext cx="1154112"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1"/>
          <p:cNvSpPr txBox="1">
            <a:spLocks noChangeArrowheads="1"/>
          </p:cNvSpPr>
          <p:nvPr/>
        </p:nvSpPr>
        <p:spPr bwMode="auto">
          <a:xfrm rot="16200000">
            <a:off x="-434181" y="6058423"/>
            <a:ext cx="1258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0"/>
                <a:cs typeface="ヒラギノ角ゴ Pro W3" charset="0"/>
              </a:defRPr>
            </a:lvl1pPr>
            <a:lvl2pPr marL="742950" indent="-285750" eaLnBrk="0" hangingPunct="0">
              <a:defRPr sz="3300">
                <a:solidFill>
                  <a:schemeClr val="tx1"/>
                </a:solidFill>
                <a:latin typeface="Arial" charset="0"/>
                <a:ea typeface="ヒラギノ角ゴ Pro W3" charset="0"/>
                <a:cs typeface="ヒラギノ角ゴ Pro W3" charset="0"/>
              </a:defRPr>
            </a:lvl2pPr>
            <a:lvl3pPr marL="1143000" indent="-228600" eaLnBrk="0" hangingPunct="0">
              <a:defRPr sz="3300">
                <a:solidFill>
                  <a:schemeClr val="tx1"/>
                </a:solidFill>
                <a:latin typeface="Arial" charset="0"/>
                <a:ea typeface="ヒラギノ角ゴ Pro W3" charset="0"/>
                <a:cs typeface="ヒラギノ角ゴ Pro W3" charset="0"/>
              </a:defRPr>
            </a:lvl3pPr>
            <a:lvl4pPr marL="1600200" indent="-228600" eaLnBrk="0" hangingPunct="0">
              <a:defRPr sz="3300">
                <a:solidFill>
                  <a:schemeClr val="tx1"/>
                </a:solidFill>
                <a:latin typeface="Arial" charset="0"/>
                <a:ea typeface="ヒラギノ角ゴ Pro W3" charset="0"/>
                <a:cs typeface="ヒラギノ角ゴ Pro W3" charset="0"/>
              </a:defRPr>
            </a:lvl4pPr>
            <a:lvl5pPr marL="2057400" indent="-228600" eaLnBrk="0" hangingPunct="0">
              <a:defRPr sz="3300">
                <a:solidFill>
                  <a:schemeClr val="tx1"/>
                </a:solidFill>
                <a:latin typeface="Arial" charset="0"/>
                <a:ea typeface="ヒラギノ角ゴ Pro W3" charset="0"/>
                <a:cs typeface="ヒラギノ角ゴ Pro W3" charset="0"/>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9pPr>
          </a:lstStyle>
          <a:p>
            <a:pPr defTabSz="457200" eaLnBrk="1" fontAlgn="auto" hangingPunct="1">
              <a:spcBef>
                <a:spcPts val="0"/>
              </a:spcBef>
              <a:spcAft>
                <a:spcPts val="0"/>
              </a:spcAft>
            </a:pPr>
            <a:r>
              <a:rPr lang="en-US" sz="1400" b="1" dirty="0">
                <a:solidFill>
                  <a:srgbClr val="1F497D"/>
                </a:solidFill>
                <a:latin typeface="Helvetica" charset="0"/>
                <a:cs typeface="Helvetica" charset="0"/>
              </a:rPr>
              <a:t>Validation</a:t>
            </a:r>
          </a:p>
        </p:txBody>
      </p:sp>
      <p:grpSp>
        <p:nvGrpSpPr>
          <p:cNvPr id="18" name="Group 17"/>
          <p:cNvGrpSpPr>
            <a:grpSpLocks/>
          </p:cNvGrpSpPr>
          <p:nvPr/>
        </p:nvGrpSpPr>
        <p:grpSpPr bwMode="auto">
          <a:xfrm>
            <a:off x="369888" y="5811566"/>
            <a:ext cx="8510587" cy="1030290"/>
            <a:chOff x="369888" y="4953000"/>
            <a:chExt cx="8510587" cy="1030290"/>
          </a:xfrm>
        </p:grpSpPr>
        <p:sp>
          <p:nvSpPr>
            <p:cNvPr id="19" name="Rectangle 12"/>
            <p:cNvSpPr>
              <a:spLocks noChangeArrowheads="1"/>
            </p:cNvSpPr>
            <p:nvPr/>
          </p:nvSpPr>
          <p:spPr bwMode="auto">
            <a:xfrm>
              <a:off x="369888" y="4953000"/>
              <a:ext cx="8510587" cy="1030290"/>
            </a:xfrm>
            <a:prstGeom prst="rect">
              <a:avLst/>
            </a:prstGeom>
            <a:gradFill flip="none" rotWithShape="1">
              <a:gsLst>
                <a:gs pos="0">
                  <a:schemeClr val="accent2">
                    <a:lumMod val="40000"/>
                    <a:lumOff val="60000"/>
                  </a:schemeClr>
                </a:gs>
                <a:gs pos="100000">
                  <a:srgbClr val="FFFFFF">
                    <a:alpha val="24000"/>
                  </a:srgbClr>
                </a:gs>
              </a:gsLst>
              <a:lin ang="5400000" scaled="0"/>
              <a:tileRect/>
            </a:gradFill>
            <a:ln>
              <a:solidFill>
                <a:schemeClr val="accent2"/>
              </a:solid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defTabSz="457200" fontAlgn="auto">
                <a:spcBef>
                  <a:spcPts val="0"/>
                </a:spcBef>
                <a:spcAft>
                  <a:spcPts val="0"/>
                </a:spcAft>
                <a:defRPr/>
              </a:pPr>
              <a:endParaRPr lang="en-US" sz="1400" dirty="0">
                <a:solidFill>
                  <a:srgbClr val="000000"/>
                </a:solidFill>
                <a:latin typeface="Arial"/>
                <a:cs typeface="Arial"/>
              </a:endParaRPr>
            </a:p>
          </p:txBody>
        </p:sp>
        <p:pic>
          <p:nvPicPr>
            <p:cNvPr id="20" name="Picture 4" descr="techval.jpg"/>
            <p:cNvPicPr>
              <a:picLocks noChangeAspect="1"/>
            </p:cNvPicPr>
            <p:nvPr/>
          </p:nvPicPr>
          <p:blipFill>
            <a:blip r:embed="rId7">
              <a:extLst>
                <a:ext uri="{28A0092B-C50C-407E-A947-70E740481C1C}">
                  <a14:useLocalDpi xmlns:a14="http://schemas.microsoft.com/office/drawing/2010/main" val="0"/>
                </a:ext>
              </a:extLst>
            </a:blip>
            <a:srcRect r="7776"/>
            <a:stretch>
              <a:fillRect/>
            </a:stretch>
          </p:blipFill>
          <p:spPr bwMode="auto">
            <a:xfrm>
              <a:off x="381000" y="4967288"/>
              <a:ext cx="1323346" cy="101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7"/>
            <p:cNvSpPr txBox="1">
              <a:spLocks noChangeArrowheads="1"/>
            </p:cNvSpPr>
            <p:nvPr/>
          </p:nvSpPr>
          <p:spPr bwMode="auto">
            <a:xfrm>
              <a:off x="1828799" y="4966325"/>
              <a:ext cx="70104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300">
                  <a:solidFill>
                    <a:schemeClr val="tx1"/>
                  </a:solidFill>
                  <a:latin typeface="Arial" charset="0"/>
                  <a:ea typeface="ヒラギノ角ゴ Pro W3" charset="0"/>
                  <a:cs typeface="ヒラギノ角ゴ Pro W3" charset="0"/>
                </a:defRPr>
              </a:lvl1pPr>
              <a:lvl2pPr marL="742950" indent="-285750" eaLnBrk="0" hangingPunct="0">
                <a:defRPr sz="3300">
                  <a:solidFill>
                    <a:schemeClr val="tx1"/>
                  </a:solidFill>
                  <a:latin typeface="Arial" charset="0"/>
                  <a:ea typeface="ヒラギノ角ゴ Pro W3" charset="0"/>
                  <a:cs typeface="ヒラギノ角ゴ Pro W3" charset="0"/>
                </a:defRPr>
              </a:lvl2pPr>
              <a:lvl3pPr marL="1143000" indent="-228600" eaLnBrk="0" hangingPunct="0">
                <a:defRPr sz="3300">
                  <a:solidFill>
                    <a:schemeClr val="tx1"/>
                  </a:solidFill>
                  <a:latin typeface="Arial" charset="0"/>
                  <a:ea typeface="ヒラギノ角ゴ Pro W3" charset="0"/>
                  <a:cs typeface="ヒラギノ角ゴ Pro W3" charset="0"/>
                </a:defRPr>
              </a:lvl3pPr>
              <a:lvl4pPr marL="1600200" indent="-228600" eaLnBrk="0" hangingPunct="0">
                <a:defRPr sz="3300">
                  <a:solidFill>
                    <a:schemeClr val="tx1"/>
                  </a:solidFill>
                  <a:latin typeface="Arial" charset="0"/>
                  <a:ea typeface="ヒラギノ角ゴ Pro W3" charset="0"/>
                  <a:cs typeface="ヒラギノ角ゴ Pro W3" charset="0"/>
                </a:defRPr>
              </a:lvl4pPr>
              <a:lvl5pPr marL="2057400" indent="-228600" eaLnBrk="0" hangingPunct="0">
                <a:defRPr sz="3300">
                  <a:solidFill>
                    <a:schemeClr val="tx1"/>
                  </a:solidFill>
                  <a:latin typeface="Arial" charset="0"/>
                  <a:ea typeface="ヒラギノ角ゴ Pro W3" charset="0"/>
                  <a:cs typeface="ヒラギノ角ゴ Pro W3" charset="0"/>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9pPr>
            </a:lstStyle>
            <a:p>
              <a:pPr defTabSz="457200" fontAlgn="auto">
                <a:spcBef>
                  <a:spcPct val="50000"/>
                </a:spcBef>
                <a:spcAft>
                  <a:spcPts val="0"/>
                </a:spcAft>
              </a:pPr>
              <a:r>
                <a:rPr lang="en-US" sz="1400" b="1" dirty="0">
                  <a:solidFill>
                    <a:srgbClr val="000000"/>
                  </a:solidFill>
                </a:rPr>
                <a:t>In-Space Validation of Earth Science Technologies (</a:t>
              </a:r>
              <a:r>
                <a:rPr lang="en-US" sz="1400" b="1" dirty="0" err="1">
                  <a:solidFill>
                    <a:srgbClr val="000000"/>
                  </a:solidFill>
                </a:rPr>
                <a:t>InVEST</a:t>
              </a:r>
              <a:r>
                <a:rPr lang="en-US" sz="1400" b="1" dirty="0">
                  <a:solidFill>
                    <a:srgbClr val="000000"/>
                  </a:solidFill>
                </a:rPr>
                <a:t>)</a:t>
              </a:r>
              <a:br>
                <a:rPr lang="en-US" sz="1400" b="1" dirty="0">
                  <a:solidFill>
                    <a:srgbClr val="000000"/>
                  </a:solidFill>
                </a:rPr>
              </a:br>
              <a:r>
                <a:rPr lang="en-US" sz="1400" dirty="0">
                  <a:solidFill>
                    <a:srgbClr val="000000"/>
                  </a:solidFill>
                  <a:cs typeface="Arial" charset="0"/>
                </a:rPr>
                <a:t>on-orbit technology validation and risk reduction for small instruments and instrument systems that could not otherwise be fully tested on the ground or airborne systems   </a:t>
              </a:r>
              <a:r>
                <a:rPr lang="en-US" sz="1400" dirty="0" smtClean="0">
                  <a:solidFill>
                    <a:srgbClr val="000000"/>
                  </a:solidFill>
                  <a:cs typeface="Arial" charset="0"/>
                </a:rPr>
                <a:t>    </a:t>
              </a:r>
              <a:r>
                <a:rPr lang="en-US" sz="1400" i="1" dirty="0" smtClean="0">
                  <a:solidFill>
                    <a:srgbClr val="000000"/>
                  </a:solidFill>
                  <a:cs typeface="Arial" charset="0"/>
                </a:rPr>
                <a:t>4 new projects </a:t>
              </a:r>
              <a:r>
                <a:rPr lang="en-US" sz="1400" i="1" dirty="0">
                  <a:solidFill>
                    <a:srgbClr val="000000"/>
                  </a:solidFill>
                  <a:cs typeface="Arial" charset="0"/>
                </a:rPr>
                <a:t>added in </a:t>
              </a:r>
              <a:r>
                <a:rPr lang="en-US" sz="1400" i="1" dirty="0" smtClean="0">
                  <a:solidFill>
                    <a:srgbClr val="000000"/>
                  </a:solidFill>
                  <a:cs typeface="Arial" charset="0"/>
                </a:rPr>
                <a:t>FY15 </a:t>
              </a:r>
              <a:r>
                <a:rPr lang="en-US" sz="1400" i="1" dirty="0">
                  <a:solidFill>
                    <a:srgbClr val="000000"/>
                  </a:solidFill>
                  <a:cs typeface="Arial" charset="0"/>
                </a:rPr>
                <a:t>(total funding </a:t>
              </a:r>
              <a:r>
                <a:rPr lang="en-US" sz="1400" i="1" dirty="0" smtClean="0">
                  <a:solidFill>
                    <a:srgbClr val="000000"/>
                  </a:solidFill>
                  <a:cs typeface="Arial" charset="0"/>
                </a:rPr>
                <a:t>~$21M </a:t>
              </a:r>
              <a:r>
                <a:rPr lang="en-US" sz="1400" i="1" dirty="0">
                  <a:solidFill>
                    <a:srgbClr val="000000"/>
                  </a:solidFill>
                  <a:cs typeface="Arial" charset="0"/>
                </a:rPr>
                <a:t>over 3 years)</a:t>
              </a:r>
            </a:p>
          </p:txBody>
        </p:sp>
      </p:grpSp>
      <p:sp>
        <p:nvSpPr>
          <p:cNvPr id="23" name="Title 1"/>
          <p:cNvSpPr txBox="1">
            <a:spLocks/>
          </p:cNvSpPr>
          <p:nvPr/>
        </p:nvSpPr>
        <p:spPr>
          <a:xfrm>
            <a:off x="539750" y="91000"/>
            <a:ext cx="8604250" cy="638175"/>
          </a:xfrm>
          <a:prstGeom prst="rect">
            <a:avLst/>
          </a:prstGeom>
        </p:spPr>
        <p:txBody>
          <a:bodyPr>
            <a:normAutofit fontScale="97500"/>
          </a:bodyPr>
          <a:lstStyle>
            <a:lvl1pPr algn="l" rtl="0" eaLnBrk="0" fontAlgn="base" hangingPunct="0">
              <a:lnSpc>
                <a:spcPct val="85000"/>
              </a:lnSpc>
              <a:spcBef>
                <a:spcPct val="0"/>
              </a:spcBef>
              <a:spcAft>
                <a:spcPct val="0"/>
              </a:spcAft>
              <a:defRPr sz="3000" b="1">
                <a:solidFill>
                  <a:schemeClr val="bg1"/>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sz="3000" b="1">
                <a:solidFill>
                  <a:schemeClr val="bg1"/>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3000" b="1">
                <a:solidFill>
                  <a:schemeClr val="bg1"/>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3000" b="1">
                <a:solidFill>
                  <a:schemeClr val="bg1"/>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3000" b="1">
                <a:solidFill>
                  <a:schemeClr val="bg1"/>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3000" b="1">
                <a:solidFill>
                  <a:schemeClr val="bg1"/>
                </a:solidFill>
                <a:latin typeface="Arial" charset="0"/>
              </a:defRPr>
            </a:lvl6pPr>
            <a:lvl7pPr marL="914400" algn="l" rtl="0" fontAlgn="base">
              <a:lnSpc>
                <a:spcPct val="85000"/>
              </a:lnSpc>
              <a:spcBef>
                <a:spcPct val="0"/>
              </a:spcBef>
              <a:spcAft>
                <a:spcPct val="0"/>
              </a:spcAft>
              <a:defRPr sz="3000" b="1">
                <a:solidFill>
                  <a:schemeClr val="bg1"/>
                </a:solidFill>
                <a:latin typeface="Arial" charset="0"/>
              </a:defRPr>
            </a:lvl7pPr>
            <a:lvl8pPr marL="1371600" algn="l" rtl="0" fontAlgn="base">
              <a:lnSpc>
                <a:spcPct val="85000"/>
              </a:lnSpc>
              <a:spcBef>
                <a:spcPct val="0"/>
              </a:spcBef>
              <a:spcAft>
                <a:spcPct val="0"/>
              </a:spcAft>
              <a:defRPr sz="3000" b="1">
                <a:solidFill>
                  <a:schemeClr val="bg1"/>
                </a:solidFill>
                <a:latin typeface="Arial" charset="0"/>
              </a:defRPr>
            </a:lvl8pPr>
            <a:lvl9pPr marL="1828800" algn="l" rtl="0" fontAlgn="base">
              <a:lnSpc>
                <a:spcPct val="85000"/>
              </a:lnSpc>
              <a:spcBef>
                <a:spcPct val="0"/>
              </a:spcBef>
              <a:spcAft>
                <a:spcPct val="0"/>
              </a:spcAft>
              <a:defRPr sz="3000" b="1">
                <a:solidFill>
                  <a:schemeClr val="bg1"/>
                </a:solidFill>
                <a:latin typeface="Arial" charset="0"/>
              </a:defRPr>
            </a:lvl9pPr>
          </a:lstStyle>
          <a:p>
            <a:pPr defTabSz="457200"/>
            <a:r>
              <a:rPr lang="en-US" sz="2400" dirty="0" smtClean="0">
                <a:solidFill>
                  <a:srgbClr val="000000"/>
                </a:solidFill>
                <a:latin typeface="Arial" charset="0"/>
                <a:ea typeface="ヒラギノ角ゴ Pro W3" charset="0"/>
                <a:cs typeface="ヒラギノ角ゴ Pro W3" charset="0"/>
              </a:rPr>
              <a:t>Earth Science Technology Office</a:t>
            </a:r>
            <a:endParaRPr lang="en-US" sz="2400" dirty="0">
              <a:solidFill>
                <a:srgbClr val="000000"/>
              </a:solidFill>
              <a:latin typeface="Arial" charset="0"/>
              <a:ea typeface="ヒラギノ角ゴ Pro W3" charset="0"/>
              <a:cs typeface="ヒラギノ角ゴ Pro W3" charset="0"/>
            </a:endParaRPr>
          </a:p>
        </p:txBody>
      </p:sp>
      <p:sp>
        <p:nvSpPr>
          <p:cNvPr id="25" name="Text Box 14"/>
          <p:cNvSpPr txBox="1">
            <a:spLocks noChangeArrowheads="1"/>
          </p:cNvSpPr>
          <p:nvPr/>
        </p:nvSpPr>
        <p:spPr bwMode="auto">
          <a:xfrm>
            <a:off x="1558925" y="3551427"/>
            <a:ext cx="750544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300">
                <a:solidFill>
                  <a:schemeClr val="tx1"/>
                </a:solidFill>
                <a:latin typeface="Arial" charset="0"/>
                <a:ea typeface="ヒラギノ角ゴ Pro W3" charset="0"/>
                <a:cs typeface="ヒラギノ角ゴ Pro W3" charset="0"/>
              </a:defRPr>
            </a:lvl1pPr>
            <a:lvl2pPr marL="742950" indent="-285750" eaLnBrk="0" hangingPunct="0">
              <a:defRPr sz="3300">
                <a:solidFill>
                  <a:schemeClr val="tx1"/>
                </a:solidFill>
                <a:latin typeface="Arial" charset="0"/>
                <a:ea typeface="ヒラギノ角ゴ Pro W3" charset="0"/>
                <a:cs typeface="ヒラギノ角ゴ Pro W3" charset="0"/>
              </a:defRPr>
            </a:lvl2pPr>
            <a:lvl3pPr marL="1143000" indent="-228600" eaLnBrk="0" hangingPunct="0">
              <a:defRPr sz="3300">
                <a:solidFill>
                  <a:schemeClr val="tx1"/>
                </a:solidFill>
                <a:latin typeface="Arial" charset="0"/>
                <a:ea typeface="ヒラギノ角ゴ Pro W3" charset="0"/>
                <a:cs typeface="ヒラギノ角ゴ Pro W3" charset="0"/>
              </a:defRPr>
            </a:lvl3pPr>
            <a:lvl4pPr marL="1600200" indent="-228600" eaLnBrk="0" hangingPunct="0">
              <a:defRPr sz="3300">
                <a:solidFill>
                  <a:schemeClr val="tx1"/>
                </a:solidFill>
                <a:latin typeface="Arial" charset="0"/>
                <a:ea typeface="ヒラギノ角ゴ Pro W3" charset="0"/>
                <a:cs typeface="ヒラギノ角ゴ Pro W3" charset="0"/>
              </a:defRPr>
            </a:lvl4pPr>
            <a:lvl5pPr marL="2057400" indent="-228600" eaLnBrk="0" hangingPunct="0">
              <a:defRPr sz="3300">
                <a:solidFill>
                  <a:schemeClr val="tx1"/>
                </a:solidFill>
                <a:latin typeface="Arial" charset="0"/>
                <a:ea typeface="ヒラギノ角ゴ Pro W3" charset="0"/>
                <a:cs typeface="ヒラギノ角ゴ Pro W3" charset="0"/>
              </a:defRPr>
            </a:lvl5pPr>
            <a:lvl6pPr marL="25146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6pPr>
            <a:lvl7pPr marL="29718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7pPr>
            <a:lvl8pPr marL="34290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8pPr>
            <a:lvl9pPr marL="3886200" indent="-228600" algn="ctr"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9pPr>
          </a:lstStyle>
          <a:p>
            <a:pPr defTabSz="457200" fontAlgn="auto">
              <a:spcBef>
                <a:spcPct val="50000"/>
              </a:spcBef>
              <a:spcAft>
                <a:spcPts val="0"/>
              </a:spcAft>
            </a:pPr>
            <a:r>
              <a:rPr lang="en-US" sz="1400" b="1" dirty="0" smtClean="0">
                <a:solidFill>
                  <a:srgbClr val="000000"/>
                </a:solidFill>
                <a:cs typeface="Arial" charset="0"/>
              </a:rPr>
              <a:t>Sustainable Land Imaging-Technology (SLI-T); </a:t>
            </a:r>
            <a:r>
              <a:rPr lang="en-US" sz="1400" b="1" i="1" dirty="0" smtClean="0">
                <a:solidFill>
                  <a:srgbClr val="000000"/>
                </a:solidFill>
                <a:cs typeface="Arial" charset="0"/>
              </a:rPr>
              <a:t>Managed by ESTO, funded from SLI</a:t>
            </a:r>
            <a:r>
              <a:rPr lang="en-US" sz="1400" dirty="0" smtClean="0">
                <a:solidFill>
                  <a:srgbClr val="000000"/>
                </a:solidFill>
                <a:cs typeface="Arial" charset="0"/>
              </a:rPr>
              <a:t>      </a:t>
            </a:r>
            <a:r>
              <a:rPr lang="en-US" sz="1400" dirty="0">
                <a:solidFill>
                  <a:srgbClr val="000000"/>
                </a:solidFill>
                <a:cs typeface="Arial" charset="0"/>
              </a:rPr>
              <a:t/>
            </a:r>
            <a:br>
              <a:rPr lang="en-US" sz="1400" dirty="0">
                <a:solidFill>
                  <a:srgbClr val="000000"/>
                </a:solidFill>
                <a:cs typeface="Arial" charset="0"/>
              </a:rPr>
            </a:br>
            <a:r>
              <a:rPr lang="en-US" sz="1400" dirty="0" smtClean="0">
                <a:solidFill>
                  <a:srgbClr val="000000"/>
                </a:solidFill>
                <a:cs typeface="Arial" charset="0"/>
              </a:rPr>
              <a:t>new technologies and reduced costs for future land </a:t>
            </a:r>
            <a:r>
              <a:rPr lang="en-US" sz="1400" dirty="0">
                <a:solidFill>
                  <a:srgbClr val="000000"/>
                </a:solidFill>
                <a:cs typeface="Arial" charset="0"/>
              </a:rPr>
              <a:t>imaging </a:t>
            </a:r>
            <a:r>
              <a:rPr lang="en-US" sz="1400" dirty="0" smtClean="0">
                <a:solidFill>
                  <a:srgbClr val="000000"/>
                </a:solidFill>
                <a:cs typeface="Arial" charset="0"/>
              </a:rPr>
              <a:t>(Landsat) measurements</a:t>
            </a:r>
            <a:br>
              <a:rPr lang="en-US" sz="1400" dirty="0" smtClean="0">
                <a:solidFill>
                  <a:srgbClr val="000000"/>
                </a:solidFill>
                <a:cs typeface="Arial" charset="0"/>
              </a:rPr>
            </a:br>
            <a:r>
              <a:rPr lang="en-US" sz="1400" i="1" dirty="0" smtClean="0">
                <a:solidFill>
                  <a:srgbClr val="000000"/>
                </a:solidFill>
                <a:cs typeface="Arial" charset="0"/>
              </a:rPr>
              <a:t>First solicitation released in FY16 (total funding ~$29M over 5 years from SLI budget – investigations managed by ESTO)</a:t>
            </a:r>
            <a:endParaRPr lang="en-US" sz="1400" dirty="0">
              <a:solidFill>
                <a:srgbClr val="000000"/>
              </a:solidFill>
              <a:cs typeface="Arial" charset="0"/>
            </a:endParaRPr>
          </a:p>
        </p:txBody>
      </p:sp>
      <p:pic>
        <p:nvPicPr>
          <p:cNvPr id="26"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1628" y="225610"/>
            <a:ext cx="852954" cy="73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521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0000_May 2 SIPc.jpg"/>
          <p:cNvPicPr>
            <a:picLocks noChangeAspect="1"/>
          </p:cNvPicPr>
          <p:nvPr/>
        </p:nvPicPr>
        <p:blipFill rotWithShape="1">
          <a:blip r:embed="rId3" cstate="print">
            <a:extLst>
              <a:ext uri="{28A0092B-C50C-407E-A947-70E740481C1C}">
                <a14:useLocalDpi xmlns:a14="http://schemas.microsoft.com/office/drawing/2010/main" val="0"/>
              </a:ext>
            </a:extLst>
          </a:blip>
          <a:srcRect t="29028"/>
          <a:stretch/>
        </p:blipFill>
        <p:spPr>
          <a:xfrm>
            <a:off x="6017257" y="2757912"/>
            <a:ext cx="1723972" cy="917653"/>
          </a:xfrm>
          <a:prstGeom prst="rect">
            <a:avLst/>
          </a:prstGeom>
        </p:spPr>
      </p:pic>
      <p:sp>
        <p:nvSpPr>
          <p:cNvPr id="16" name="Rectangle 2"/>
          <p:cNvSpPr txBox="1">
            <a:spLocks noChangeArrowheads="1"/>
          </p:cNvSpPr>
          <p:nvPr/>
        </p:nvSpPr>
        <p:spPr>
          <a:xfrm>
            <a:off x="0" y="-59803"/>
            <a:ext cx="9144000" cy="112930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000000"/>
                </a:solidFill>
                <a:latin typeface="Arial"/>
                <a:ea typeface="+mj-ea"/>
                <a:cs typeface="Arial"/>
              </a:defRPr>
            </a:lvl1pPr>
          </a:lstStyle>
          <a:p>
            <a:pPr fontAlgn="auto">
              <a:spcAft>
                <a:spcPts val="0"/>
              </a:spcAft>
            </a:pPr>
            <a:r>
              <a:rPr lang="en-US" dirty="0" smtClean="0"/>
              <a:t>NASA’s Earth Science Division</a:t>
            </a:r>
            <a:endParaRPr lang="en-US" dirty="0"/>
          </a:p>
        </p:txBody>
      </p:sp>
      <p:cxnSp>
        <p:nvCxnSpPr>
          <p:cNvPr id="17" name="Straight Connector 16"/>
          <p:cNvCxnSpPr/>
          <p:nvPr/>
        </p:nvCxnSpPr>
        <p:spPr>
          <a:xfrm>
            <a:off x="4641015" y="1086926"/>
            <a:ext cx="51755" cy="5529532"/>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558720" y="977981"/>
            <a:ext cx="1570562" cy="461665"/>
          </a:xfrm>
          <a:prstGeom prst="rect">
            <a:avLst/>
          </a:prstGeom>
          <a:noFill/>
        </p:spPr>
        <p:txBody>
          <a:bodyPr wrap="none" rtlCol="0">
            <a:spAutoFit/>
          </a:bodyPr>
          <a:lstStyle/>
          <a:p>
            <a:pPr defTabSz="457200" fontAlgn="auto">
              <a:spcBef>
                <a:spcPts val="0"/>
              </a:spcBef>
              <a:spcAft>
                <a:spcPts val="0"/>
              </a:spcAft>
            </a:pPr>
            <a:r>
              <a:rPr lang="en-US" sz="2400" b="1" dirty="0" smtClean="0">
                <a:solidFill>
                  <a:prstClr val="black"/>
                </a:solidFill>
                <a:latin typeface="Arial"/>
                <a:ea typeface="ＭＳ Ｐゴシック" charset="0"/>
                <a:cs typeface="Arial"/>
              </a:rPr>
              <a:t>Research</a:t>
            </a:r>
            <a:endParaRPr lang="en-US" sz="2400" b="1" dirty="0">
              <a:solidFill>
                <a:prstClr val="black"/>
              </a:solidFill>
              <a:latin typeface="Arial"/>
              <a:ea typeface="ＭＳ Ｐゴシック" charset="0"/>
              <a:cs typeface="Arial"/>
            </a:endParaRPr>
          </a:p>
        </p:txBody>
      </p:sp>
      <p:sp>
        <p:nvSpPr>
          <p:cNvPr id="19" name="TextBox 18"/>
          <p:cNvSpPr txBox="1"/>
          <p:nvPr/>
        </p:nvSpPr>
        <p:spPr>
          <a:xfrm>
            <a:off x="6359731" y="952427"/>
            <a:ext cx="1022185" cy="461665"/>
          </a:xfrm>
          <a:prstGeom prst="rect">
            <a:avLst/>
          </a:prstGeom>
          <a:noFill/>
        </p:spPr>
        <p:txBody>
          <a:bodyPr wrap="none" rtlCol="0">
            <a:spAutoFit/>
          </a:bodyPr>
          <a:lstStyle/>
          <a:p>
            <a:pPr defTabSz="457200" fontAlgn="auto">
              <a:spcBef>
                <a:spcPts val="0"/>
              </a:spcBef>
              <a:spcAft>
                <a:spcPts val="0"/>
              </a:spcAft>
            </a:pPr>
            <a:r>
              <a:rPr lang="en-US" sz="2400" b="1" dirty="0" smtClean="0">
                <a:solidFill>
                  <a:prstClr val="black"/>
                </a:solidFill>
                <a:latin typeface="Arial"/>
                <a:ea typeface="ＭＳ Ｐゴシック" charset="0"/>
                <a:cs typeface="Arial"/>
              </a:rPr>
              <a:t>Flight</a:t>
            </a:r>
            <a:endParaRPr lang="en-US" sz="2400" b="1" dirty="0">
              <a:solidFill>
                <a:prstClr val="black"/>
              </a:solidFill>
              <a:latin typeface="Arial"/>
              <a:ea typeface="ＭＳ Ｐゴシック" charset="0"/>
              <a:cs typeface="Arial"/>
            </a:endParaRPr>
          </a:p>
        </p:txBody>
      </p:sp>
      <p:sp>
        <p:nvSpPr>
          <p:cNvPr id="20" name="TextBox 19"/>
          <p:cNvSpPr txBox="1"/>
          <p:nvPr/>
        </p:nvSpPr>
        <p:spPr>
          <a:xfrm>
            <a:off x="1005703" y="3769084"/>
            <a:ext cx="2733290" cy="461665"/>
          </a:xfrm>
          <a:prstGeom prst="rect">
            <a:avLst/>
          </a:prstGeom>
          <a:noFill/>
        </p:spPr>
        <p:txBody>
          <a:bodyPr wrap="none" rtlCol="0">
            <a:spAutoFit/>
          </a:bodyPr>
          <a:lstStyle/>
          <a:p>
            <a:pPr defTabSz="457200" fontAlgn="auto">
              <a:spcBef>
                <a:spcPts val="0"/>
              </a:spcBef>
              <a:spcAft>
                <a:spcPts val="0"/>
              </a:spcAft>
            </a:pPr>
            <a:r>
              <a:rPr lang="en-US" sz="2400" b="1" dirty="0" smtClean="0">
                <a:solidFill>
                  <a:prstClr val="black"/>
                </a:solidFill>
                <a:latin typeface="Arial"/>
                <a:ea typeface="ＭＳ Ｐゴシック" charset="0"/>
                <a:cs typeface="Arial"/>
              </a:rPr>
              <a:t>Applied Sciences</a:t>
            </a:r>
            <a:endParaRPr lang="en-US" sz="2400" b="1" dirty="0">
              <a:solidFill>
                <a:prstClr val="black"/>
              </a:solidFill>
              <a:latin typeface="Arial"/>
              <a:ea typeface="ＭＳ Ｐゴシック" charset="0"/>
              <a:cs typeface="Arial"/>
            </a:endParaRPr>
          </a:p>
        </p:txBody>
      </p:sp>
      <p:sp>
        <p:nvSpPr>
          <p:cNvPr id="21" name="TextBox 20"/>
          <p:cNvSpPr txBox="1"/>
          <p:nvPr/>
        </p:nvSpPr>
        <p:spPr>
          <a:xfrm>
            <a:off x="5929346" y="3769084"/>
            <a:ext cx="1976447" cy="461665"/>
          </a:xfrm>
          <a:prstGeom prst="rect">
            <a:avLst/>
          </a:prstGeom>
          <a:noFill/>
        </p:spPr>
        <p:txBody>
          <a:bodyPr wrap="none" rtlCol="0">
            <a:spAutoFit/>
          </a:bodyPr>
          <a:lstStyle/>
          <a:p>
            <a:pPr defTabSz="457200" fontAlgn="auto">
              <a:spcBef>
                <a:spcPts val="0"/>
              </a:spcBef>
              <a:spcAft>
                <a:spcPts val="0"/>
              </a:spcAft>
            </a:pPr>
            <a:r>
              <a:rPr lang="en-US" sz="2400" b="1" i="1" dirty="0" smtClean="0">
                <a:solidFill>
                  <a:prstClr val="black"/>
                </a:solidFill>
                <a:latin typeface="Arial"/>
                <a:ea typeface="ＭＳ Ｐゴシック" charset="0"/>
                <a:cs typeface="Arial"/>
              </a:rPr>
              <a:t>Technology</a:t>
            </a:r>
            <a:endParaRPr lang="en-US" sz="2400" b="1" i="1" dirty="0">
              <a:solidFill>
                <a:prstClr val="black"/>
              </a:solidFill>
              <a:latin typeface="Arial"/>
              <a:ea typeface="ＭＳ Ｐゴシック" charset="0"/>
              <a:cs typeface="Arial"/>
            </a:endParaRPr>
          </a:p>
        </p:txBody>
      </p:sp>
      <p:sp>
        <p:nvSpPr>
          <p:cNvPr id="22" name="TextBox 21"/>
          <p:cNvSpPr txBox="1"/>
          <p:nvPr/>
        </p:nvSpPr>
        <p:spPr>
          <a:xfrm>
            <a:off x="5290875" y="4443824"/>
            <a:ext cx="184666" cy="369332"/>
          </a:xfrm>
          <a:prstGeom prst="rect">
            <a:avLst/>
          </a:prstGeom>
          <a:noFill/>
        </p:spPr>
        <p:txBody>
          <a:bodyPr wrap="none" rtlCol="0">
            <a:spAutoFit/>
          </a:bodyPr>
          <a:lstStyle/>
          <a:p>
            <a:pPr defTabSz="457200" fontAlgn="auto">
              <a:spcBef>
                <a:spcPts val="0"/>
              </a:spcBef>
              <a:spcAft>
                <a:spcPts val="0"/>
              </a:spcAft>
            </a:pPr>
            <a:endParaRPr lang="en-US" sz="1800" dirty="0">
              <a:solidFill>
                <a:prstClr val="black"/>
              </a:solidFill>
              <a:latin typeface="Calibri"/>
              <a:ea typeface="ＭＳ Ｐゴシック" charset="0"/>
              <a:cs typeface="Arial" charset="0"/>
            </a:endParaRPr>
          </a:p>
        </p:txBody>
      </p:sp>
      <p:pic>
        <p:nvPicPr>
          <p:cNvPr id="23" name="Picture 22" descr="Invest_studentcubesat copy.tif"/>
          <p:cNvPicPr>
            <a:picLocks noChangeAspect="1"/>
          </p:cNvPicPr>
          <p:nvPr/>
        </p:nvPicPr>
        <p:blipFill rotWithShape="1">
          <a:blip r:embed="rId4" cstate="print">
            <a:extLst>
              <a:ext uri="{28A0092B-C50C-407E-A947-70E740481C1C}">
                <a14:useLocalDpi xmlns:a14="http://schemas.microsoft.com/office/drawing/2010/main"/>
              </a:ext>
            </a:extLst>
          </a:blip>
          <a:srcRect r="27466"/>
          <a:stretch/>
        </p:blipFill>
        <p:spPr>
          <a:xfrm>
            <a:off x="7626502" y="5471883"/>
            <a:ext cx="1301111" cy="1196455"/>
          </a:xfrm>
          <a:prstGeom prst="rect">
            <a:avLst/>
          </a:prstGeom>
        </p:spPr>
      </p:pic>
      <p:pic>
        <p:nvPicPr>
          <p:cNvPr id="24" name="Picture 23" descr="IIP_Twilite_on_plane copy.tif"/>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12529" y="4230749"/>
            <a:ext cx="1089978" cy="1537453"/>
          </a:xfrm>
          <a:prstGeom prst="rect">
            <a:avLst/>
          </a:prstGeom>
        </p:spPr>
      </p:pic>
      <p:pic>
        <p:nvPicPr>
          <p:cNvPr id="25" name="Picture 24" descr="ACT_reising_module_with_dime copy.tif"/>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870277" y="5768202"/>
            <a:ext cx="1210528" cy="900136"/>
          </a:xfrm>
          <a:prstGeom prst="rect">
            <a:avLst/>
          </a:prstGeom>
        </p:spPr>
      </p:pic>
      <p:pic>
        <p:nvPicPr>
          <p:cNvPr id="27"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519434" y="5536040"/>
            <a:ext cx="1853558" cy="109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426458" y="5528220"/>
            <a:ext cx="1121352" cy="111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descr="eyja_so2lf_15k_20100415_o30584.JPG"/>
          <p:cNvPicPr>
            <a:picLocks noChangeAspect="1"/>
          </p:cNvPicPr>
          <p:nvPr/>
        </p:nvPicPr>
        <p:blipFill>
          <a:blip r:embed="rId9" cstate="print"/>
          <a:srcRect/>
          <a:stretch>
            <a:fillRect/>
          </a:stretch>
        </p:blipFill>
        <p:spPr bwMode="auto">
          <a:xfrm>
            <a:off x="3270310" y="4348783"/>
            <a:ext cx="1277499" cy="1066222"/>
          </a:xfrm>
          <a:prstGeom prst="rect">
            <a:avLst/>
          </a:prstGeom>
          <a:noFill/>
          <a:ln w="9525">
            <a:solidFill>
              <a:schemeClr val="tx1"/>
            </a:solidFill>
            <a:miter lim="800000"/>
            <a:headEnd/>
            <a:tailEnd/>
          </a:ln>
          <a:effectLst/>
        </p:spPr>
      </p:pic>
      <p:pic>
        <p:nvPicPr>
          <p:cNvPr id="30" name="Picture 6"/>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57237" y="4278358"/>
            <a:ext cx="1275255" cy="122735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8"/>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157238" y="5551069"/>
            <a:ext cx="1300812" cy="109545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9"/>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1462010" y="4203866"/>
            <a:ext cx="1819420" cy="12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2" descr="2005_QSCAT_DriestQrtr_Anml.png"/>
          <p:cNvPicPr>
            <a:picLocks noChangeAspect="1"/>
          </p:cNvPicPr>
          <p:nvPr/>
        </p:nvPicPr>
        <p:blipFill rotWithShape="1">
          <a:blip r:embed="rId13" cstate="print">
            <a:extLst>
              <a:ext uri="{28A0092B-C50C-407E-A947-70E740481C1C}">
                <a14:useLocalDpi xmlns:a14="http://schemas.microsoft.com/office/drawing/2010/main" val="0"/>
              </a:ext>
            </a:extLst>
          </a:blip>
          <a:srcRect r="2539"/>
          <a:stretch/>
        </p:blipFill>
        <p:spPr bwMode="auto">
          <a:xfrm>
            <a:off x="-21646" y="1324926"/>
            <a:ext cx="1581938" cy="129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
          <p:cNvPicPr>
            <a:picLocks noChangeAspect="1"/>
          </p:cNvPicPr>
          <p:nvPr/>
        </p:nvPicPr>
        <p:blipFill>
          <a:blip r:embed="rId14" cstate="print">
            <a:extLst>
              <a:ext uri="{28A0092B-C50C-407E-A947-70E740481C1C}">
                <a14:useLocalDpi xmlns:a14="http://schemas.microsoft.com/office/drawing/2010/main" val="0"/>
              </a:ext>
            </a:extLst>
          </a:blip>
          <a:srcRect l="57425" t="49414"/>
          <a:stretch>
            <a:fillRect/>
          </a:stretch>
        </p:blipFill>
        <p:spPr bwMode="auto">
          <a:xfrm>
            <a:off x="1529368" y="1534498"/>
            <a:ext cx="1644297" cy="816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 name="Picture 34" descr="greenland.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137809" y="2473556"/>
            <a:ext cx="1342374" cy="1221560"/>
          </a:xfrm>
          <a:prstGeom prst="rect">
            <a:avLst/>
          </a:prstGeom>
        </p:spPr>
      </p:pic>
      <p:pic>
        <p:nvPicPr>
          <p:cNvPr id="36" name="Picture 10" descr="plotTsunamiMax2.jpeg"/>
          <p:cNvPicPr>
            <a:picLocks noChangeAspect="1"/>
          </p:cNvPicPr>
          <p:nvPr/>
        </p:nvPicPr>
        <p:blipFill>
          <a:blip r:embed="rId16" cstate="print"/>
          <a:srcRect l="10834" t="6631" r="5000" b="5519"/>
          <a:stretch>
            <a:fillRect/>
          </a:stretch>
        </p:blipFill>
        <p:spPr bwMode="auto">
          <a:xfrm>
            <a:off x="3232170" y="1587263"/>
            <a:ext cx="1371323" cy="725824"/>
          </a:xfrm>
          <a:prstGeom prst="rect">
            <a:avLst/>
          </a:prstGeom>
          <a:noFill/>
          <a:ln w="9525">
            <a:solidFill>
              <a:srgbClr val="7F7F7F"/>
            </a:solidFill>
            <a:miter lim="800000"/>
            <a:headEnd/>
            <a:tailEnd/>
          </a:ln>
        </p:spPr>
      </p:pic>
      <p:pic>
        <p:nvPicPr>
          <p:cNvPr id="37" name="Picture 36"/>
          <p:cNvPicPr>
            <a:picLocks noChangeAspect="1"/>
          </p:cNvPicPr>
          <p:nvPr/>
        </p:nvPicPr>
        <p:blipFill>
          <a:blip r:embed="rId17" cstate="print"/>
          <a:stretch>
            <a:fillRect/>
          </a:stretch>
        </p:blipFill>
        <p:spPr>
          <a:xfrm>
            <a:off x="1674403" y="2586673"/>
            <a:ext cx="1386239" cy="1040412"/>
          </a:xfrm>
          <a:prstGeom prst="rect">
            <a:avLst/>
          </a:prstGeom>
        </p:spPr>
      </p:pic>
      <p:pic>
        <p:nvPicPr>
          <p:cNvPr id="38" name="Picture 10"/>
          <p:cNvPicPr>
            <a:picLocks noChangeAspect="1"/>
          </p:cNvPicPr>
          <p:nvPr/>
        </p:nvPicPr>
        <p:blipFill rotWithShape="1">
          <a:blip r:embed="rId18" cstate="print">
            <a:extLst>
              <a:ext uri="{28A0092B-C50C-407E-A947-70E740481C1C}">
                <a14:useLocalDpi xmlns:a14="http://schemas.microsoft.com/office/drawing/2010/main" val="0"/>
              </a:ext>
            </a:extLst>
          </a:blip>
          <a:srcRect r="10080"/>
          <a:stretch/>
        </p:blipFill>
        <p:spPr bwMode="auto">
          <a:xfrm>
            <a:off x="201179" y="2639579"/>
            <a:ext cx="1401405" cy="98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p:cNvGrpSpPr/>
          <p:nvPr/>
        </p:nvGrpSpPr>
        <p:grpSpPr>
          <a:xfrm>
            <a:off x="5115283" y="1398436"/>
            <a:ext cx="3517515" cy="1304146"/>
            <a:chOff x="4850704" y="1428672"/>
            <a:chExt cx="3882955" cy="1439636"/>
          </a:xfrm>
        </p:grpSpPr>
        <p:pic>
          <p:nvPicPr>
            <p:cNvPr id="39" name="Picture 38" descr="SIP April 15b.jp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850704" y="1432113"/>
              <a:ext cx="1914927" cy="1436195"/>
            </a:xfrm>
            <a:prstGeom prst="rect">
              <a:avLst/>
            </a:prstGeom>
          </p:spPr>
        </p:pic>
        <p:pic>
          <p:nvPicPr>
            <p:cNvPr id="40" name="Picture 39" descr="SIP April 15.jp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834192" y="1428672"/>
              <a:ext cx="1899467" cy="1424600"/>
            </a:xfrm>
            <a:prstGeom prst="rect">
              <a:avLst/>
            </a:prstGeom>
          </p:spPr>
        </p:pic>
      </p:grpSp>
      <p:cxnSp>
        <p:nvCxnSpPr>
          <p:cNvPr id="6" name="Straight Connector 5"/>
          <p:cNvCxnSpPr/>
          <p:nvPr/>
        </p:nvCxnSpPr>
        <p:spPr>
          <a:xfrm>
            <a:off x="173865" y="3771995"/>
            <a:ext cx="8753748"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pic>
        <p:nvPicPr>
          <p:cNvPr id="42" name="Picture 41" descr="Harp.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1492983">
            <a:off x="5449383" y="3975069"/>
            <a:ext cx="2925428" cy="2554873"/>
          </a:xfrm>
          <a:prstGeom prst="rect">
            <a:avLst/>
          </a:prstGeom>
        </p:spPr>
      </p:pic>
      <p:pic>
        <p:nvPicPr>
          <p:cNvPr id="3" name="Picture 2" descr="9_2013_GEOTASO_instrument.jpg"/>
          <p:cNvPicPr>
            <a:picLocks noChangeAspect="1"/>
          </p:cNvPicPr>
          <p:nvPr/>
        </p:nvPicPr>
        <p:blipFill rotWithShape="1">
          <a:blip r:embed="rId22">
            <a:extLst>
              <a:ext uri="{28A0092B-C50C-407E-A947-70E740481C1C}">
                <a14:useLocalDpi xmlns:a14="http://schemas.microsoft.com/office/drawing/2010/main" val="0"/>
              </a:ext>
            </a:extLst>
          </a:blip>
          <a:srcRect t="6542" r="22705"/>
          <a:stretch/>
        </p:blipFill>
        <p:spPr>
          <a:xfrm>
            <a:off x="7626502" y="4230749"/>
            <a:ext cx="1301111" cy="1184256"/>
          </a:xfrm>
          <a:prstGeom prst="rect">
            <a:avLst/>
          </a:prstGeom>
        </p:spPr>
      </p:pic>
    </p:spTree>
    <p:extLst>
      <p:ext uri="{BB962C8B-B14F-4D97-AF65-F5344CB8AC3E}">
        <p14:creationId xmlns:p14="http://schemas.microsoft.com/office/powerpoint/2010/main" val="413167011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6275" y="3089071"/>
            <a:ext cx="8814549" cy="3895612"/>
          </a:xfrm>
          <a:prstGeom prst="rect">
            <a:avLst/>
          </a:prstGeom>
        </p:spPr>
      </p:pic>
      <p:sp>
        <p:nvSpPr>
          <p:cNvPr id="20483" name="Title 1"/>
          <p:cNvSpPr>
            <a:spLocks noGrp="1"/>
          </p:cNvSpPr>
          <p:nvPr>
            <p:ph type="title"/>
          </p:nvPr>
        </p:nvSpPr>
        <p:spPr>
          <a:xfrm>
            <a:off x="1" y="-256435"/>
            <a:ext cx="9144000" cy="1106551"/>
          </a:xfrm>
        </p:spPr>
        <p:txBody>
          <a:bodyPr>
            <a:noAutofit/>
          </a:bodyPr>
          <a:lstStyle/>
          <a:p>
            <a:r>
              <a:rPr lang="en-US" sz="3600" dirty="0" smtClean="0">
                <a:latin typeface="Arial" charset="0"/>
                <a:ea typeface="ＭＳ Ｐゴシック" charset="0"/>
                <a:cs typeface="ＭＳ Ｐゴシック" charset="0"/>
              </a:rPr>
              <a:t>ESD Budget: FY17 Request/Appropriation</a:t>
            </a:r>
            <a:endParaRPr lang="en-US" sz="3600" dirty="0">
              <a:latin typeface="Arial" charset="0"/>
              <a:ea typeface="ＭＳ Ｐゴシック" charset="0"/>
              <a:cs typeface="ＭＳ Ｐゴシック" charset="0"/>
            </a:endParaRPr>
          </a:p>
        </p:txBody>
      </p:sp>
      <p:sp>
        <p:nvSpPr>
          <p:cNvPr id="20" name="TextBox 17"/>
          <p:cNvSpPr txBox="1">
            <a:spLocks noChangeArrowheads="1"/>
          </p:cNvSpPr>
          <p:nvPr/>
        </p:nvSpPr>
        <p:spPr bwMode="auto">
          <a:xfrm>
            <a:off x="3282738" y="4461993"/>
            <a:ext cx="8386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300">
                <a:solidFill>
                  <a:schemeClr val="tx1"/>
                </a:solidFill>
                <a:latin typeface="Arial" charset="0"/>
                <a:ea typeface="ヒラギノ角ゴ Pro W3" charset="0"/>
                <a:cs typeface="ヒラギノ角ゴ Pro W3" charset="0"/>
              </a:defRPr>
            </a:lvl1pPr>
            <a:lvl2pPr marL="37931725" indent="-37474525" eaLnBrk="0" hangingPunct="0">
              <a:defRPr sz="3300">
                <a:solidFill>
                  <a:schemeClr val="tx1"/>
                </a:solidFill>
                <a:latin typeface="Arial" charset="0"/>
                <a:ea typeface="ヒラギノ角ゴ Pro W3" charset="0"/>
                <a:cs typeface="ヒラギノ角ゴ Pro W3" charset="0"/>
              </a:defRPr>
            </a:lvl2pPr>
            <a:lvl3pPr eaLnBrk="0" hangingPunct="0">
              <a:defRPr sz="3300">
                <a:solidFill>
                  <a:schemeClr val="tx1"/>
                </a:solidFill>
                <a:latin typeface="Arial" charset="0"/>
                <a:ea typeface="ヒラギノ角ゴ Pro W3" charset="0"/>
                <a:cs typeface="ヒラギノ角ゴ Pro W3" charset="0"/>
              </a:defRPr>
            </a:lvl3pPr>
            <a:lvl4pPr eaLnBrk="0" hangingPunct="0">
              <a:defRPr sz="3300">
                <a:solidFill>
                  <a:schemeClr val="tx1"/>
                </a:solidFill>
                <a:latin typeface="Arial" charset="0"/>
                <a:ea typeface="ヒラギノ角ゴ Pro W3" charset="0"/>
                <a:cs typeface="ヒラギノ角ゴ Pro W3" charset="0"/>
              </a:defRPr>
            </a:lvl4pPr>
            <a:lvl5pPr eaLnBrk="0" hangingPunct="0">
              <a:defRPr sz="3300">
                <a:solidFill>
                  <a:schemeClr val="tx1"/>
                </a:solidFill>
                <a:latin typeface="Arial" charset="0"/>
                <a:ea typeface="ヒラギノ角ゴ Pro W3" charset="0"/>
                <a:cs typeface="ヒラギノ角ゴ Pro W3" charset="0"/>
              </a:defRPr>
            </a:lvl5pPr>
            <a:lvl6pPr marL="457200"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6pPr>
            <a:lvl7pPr marL="914400"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7pPr>
            <a:lvl8pPr marL="1371600"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8pPr>
            <a:lvl9pPr marL="1828800"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9pPr>
          </a:lstStyle>
          <a:p>
            <a:pPr algn="ctr" defTabSz="457200" eaLnBrk="1" fontAlgn="auto" hangingPunct="1">
              <a:spcBef>
                <a:spcPts val="0"/>
              </a:spcBef>
              <a:spcAft>
                <a:spcPts val="0"/>
              </a:spcAft>
            </a:pPr>
            <a:r>
              <a:rPr lang="en-US" sz="1400" b="1" dirty="0" smtClean="0">
                <a:solidFill>
                  <a:srgbClr val="FFFF00"/>
                </a:solidFill>
              </a:rPr>
              <a:t>FY14 </a:t>
            </a:r>
          </a:p>
          <a:p>
            <a:pPr algn="ctr" defTabSz="457200" eaLnBrk="1" fontAlgn="auto" hangingPunct="1">
              <a:spcBef>
                <a:spcPts val="0"/>
              </a:spcBef>
              <a:spcAft>
                <a:spcPts val="0"/>
              </a:spcAft>
            </a:pPr>
            <a:r>
              <a:rPr lang="en-US" sz="1400" b="1" dirty="0" smtClean="0">
                <a:solidFill>
                  <a:srgbClr val="FFFF00"/>
                </a:solidFill>
              </a:rPr>
              <a:t>request</a:t>
            </a:r>
            <a:endParaRPr lang="en-US" sz="1400" b="1" dirty="0">
              <a:solidFill>
                <a:srgbClr val="FFFF00"/>
              </a:solidFill>
            </a:endParaRPr>
          </a:p>
        </p:txBody>
      </p:sp>
      <p:sp>
        <p:nvSpPr>
          <p:cNvPr id="21" name="TextBox 17"/>
          <p:cNvSpPr txBox="1">
            <a:spLocks noChangeArrowheads="1"/>
          </p:cNvSpPr>
          <p:nvPr/>
        </p:nvSpPr>
        <p:spPr bwMode="auto">
          <a:xfrm>
            <a:off x="1515077" y="4799138"/>
            <a:ext cx="8386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300">
                <a:solidFill>
                  <a:schemeClr val="tx1"/>
                </a:solidFill>
                <a:latin typeface="Arial" charset="0"/>
                <a:ea typeface="ヒラギノ角ゴ Pro W3" charset="0"/>
                <a:cs typeface="ヒラギノ角ゴ Pro W3" charset="0"/>
              </a:defRPr>
            </a:lvl1pPr>
            <a:lvl2pPr marL="37931725" indent="-37474525" eaLnBrk="0" hangingPunct="0">
              <a:defRPr sz="3300">
                <a:solidFill>
                  <a:schemeClr val="tx1"/>
                </a:solidFill>
                <a:latin typeface="Arial" charset="0"/>
                <a:ea typeface="ヒラギノ角ゴ Pro W3" charset="0"/>
                <a:cs typeface="ヒラギノ角ゴ Pro W3" charset="0"/>
              </a:defRPr>
            </a:lvl2pPr>
            <a:lvl3pPr eaLnBrk="0" hangingPunct="0">
              <a:defRPr sz="3300">
                <a:solidFill>
                  <a:schemeClr val="tx1"/>
                </a:solidFill>
                <a:latin typeface="Arial" charset="0"/>
                <a:ea typeface="ヒラギノ角ゴ Pro W3" charset="0"/>
                <a:cs typeface="ヒラギノ角ゴ Pro W3" charset="0"/>
              </a:defRPr>
            </a:lvl3pPr>
            <a:lvl4pPr eaLnBrk="0" hangingPunct="0">
              <a:defRPr sz="3300">
                <a:solidFill>
                  <a:schemeClr val="tx1"/>
                </a:solidFill>
                <a:latin typeface="Arial" charset="0"/>
                <a:ea typeface="ヒラギノ角ゴ Pro W3" charset="0"/>
                <a:cs typeface="ヒラギノ角ゴ Pro W3" charset="0"/>
              </a:defRPr>
            </a:lvl4pPr>
            <a:lvl5pPr eaLnBrk="0" hangingPunct="0">
              <a:defRPr sz="3300">
                <a:solidFill>
                  <a:schemeClr val="tx1"/>
                </a:solidFill>
                <a:latin typeface="Arial" charset="0"/>
                <a:ea typeface="ヒラギノ角ゴ Pro W3" charset="0"/>
                <a:cs typeface="ヒラギノ角ゴ Pro W3" charset="0"/>
              </a:defRPr>
            </a:lvl5pPr>
            <a:lvl6pPr marL="457200"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6pPr>
            <a:lvl7pPr marL="914400"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7pPr>
            <a:lvl8pPr marL="1371600"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8pPr>
            <a:lvl9pPr marL="1828800"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9pPr>
          </a:lstStyle>
          <a:p>
            <a:pPr algn="ctr" defTabSz="457200" eaLnBrk="1" fontAlgn="auto" hangingPunct="1">
              <a:spcBef>
                <a:spcPts val="0"/>
              </a:spcBef>
              <a:spcAft>
                <a:spcPts val="0"/>
              </a:spcAft>
            </a:pPr>
            <a:r>
              <a:rPr lang="en-US" sz="1400" b="1" dirty="0" smtClean="0">
                <a:solidFill>
                  <a:srgbClr val="18870F"/>
                </a:solidFill>
              </a:rPr>
              <a:t>FY12 </a:t>
            </a:r>
          </a:p>
          <a:p>
            <a:pPr algn="ctr" defTabSz="457200" eaLnBrk="1" fontAlgn="auto" hangingPunct="1">
              <a:spcBef>
                <a:spcPts val="0"/>
              </a:spcBef>
              <a:spcAft>
                <a:spcPts val="0"/>
              </a:spcAft>
            </a:pPr>
            <a:r>
              <a:rPr lang="en-US" sz="1400" b="1" dirty="0" smtClean="0">
                <a:solidFill>
                  <a:srgbClr val="18870F"/>
                </a:solidFill>
              </a:rPr>
              <a:t>request</a:t>
            </a:r>
            <a:endParaRPr lang="en-US" sz="1400" b="1" dirty="0">
              <a:solidFill>
                <a:srgbClr val="18870F"/>
              </a:solidFill>
            </a:endParaRPr>
          </a:p>
        </p:txBody>
      </p:sp>
      <p:sp>
        <p:nvSpPr>
          <p:cNvPr id="22" name="TextBox 17"/>
          <p:cNvSpPr txBox="1">
            <a:spLocks noChangeArrowheads="1"/>
          </p:cNvSpPr>
          <p:nvPr/>
        </p:nvSpPr>
        <p:spPr bwMode="auto">
          <a:xfrm>
            <a:off x="5014155" y="5249469"/>
            <a:ext cx="8386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300">
                <a:solidFill>
                  <a:schemeClr val="tx1"/>
                </a:solidFill>
                <a:latin typeface="Arial" charset="0"/>
                <a:ea typeface="ヒラギノ角ゴ Pro W3" charset="0"/>
                <a:cs typeface="ヒラギノ角ゴ Pro W3" charset="0"/>
              </a:defRPr>
            </a:lvl1pPr>
            <a:lvl2pPr marL="37931725" indent="-37474525" eaLnBrk="0" hangingPunct="0">
              <a:defRPr sz="3300">
                <a:solidFill>
                  <a:schemeClr val="tx1"/>
                </a:solidFill>
                <a:latin typeface="Arial" charset="0"/>
                <a:ea typeface="ヒラギノ角ゴ Pro W3" charset="0"/>
                <a:cs typeface="ヒラギノ角ゴ Pro W3" charset="0"/>
              </a:defRPr>
            </a:lvl2pPr>
            <a:lvl3pPr eaLnBrk="0" hangingPunct="0">
              <a:defRPr sz="3300">
                <a:solidFill>
                  <a:schemeClr val="tx1"/>
                </a:solidFill>
                <a:latin typeface="Arial" charset="0"/>
                <a:ea typeface="ヒラギノ角ゴ Pro W3" charset="0"/>
                <a:cs typeface="ヒラギノ角ゴ Pro W3" charset="0"/>
              </a:defRPr>
            </a:lvl3pPr>
            <a:lvl4pPr eaLnBrk="0" hangingPunct="0">
              <a:defRPr sz="3300">
                <a:solidFill>
                  <a:schemeClr val="tx1"/>
                </a:solidFill>
                <a:latin typeface="Arial" charset="0"/>
                <a:ea typeface="ヒラギノ角ゴ Pro W3" charset="0"/>
                <a:cs typeface="ヒラギノ角ゴ Pro W3" charset="0"/>
              </a:defRPr>
            </a:lvl4pPr>
            <a:lvl5pPr eaLnBrk="0" hangingPunct="0">
              <a:defRPr sz="3300">
                <a:solidFill>
                  <a:schemeClr val="tx1"/>
                </a:solidFill>
                <a:latin typeface="Arial" charset="0"/>
                <a:ea typeface="ヒラギノ角ゴ Pro W3" charset="0"/>
                <a:cs typeface="ヒラギノ角ゴ Pro W3" charset="0"/>
              </a:defRPr>
            </a:lvl5pPr>
            <a:lvl6pPr marL="457200"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6pPr>
            <a:lvl7pPr marL="914400"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7pPr>
            <a:lvl8pPr marL="1371600"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8pPr>
            <a:lvl9pPr marL="1828800"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9pPr>
          </a:lstStyle>
          <a:p>
            <a:pPr algn="ctr" defTabSz="457200" eaLnBrk="1" fontAlgn="auto" hangingPunct="1">
              <a:spcBef>
                <a:spcPts val="0"/>
              </a:spcBef>
              <a:spcAft>
                <a:spcPts val="0"/>
              </a:spcAft>
            </a:pPr>
            <a:r>
              <a:rPr lang="en-US" sz="1400" b="1" dirty="0" smtClean="0">
                <a:solidFill>
                  <a:srgbClr val="7030A0"/>
                </a:solidFill>
              </a:rPr>
              <a:t>FY13 </a:t>
            </a:r>
          </a:p>
          <a:p>
            <a:pPr algn="ctr" defTabSz="457200" eaLnBrk="1" fontAlgn="auto" hangingPunct="1">
              <a:spcBef>
                <a:spcPts val="0"/>
              </a:spcBef>
              <a:spcAft>
                <a:spcPts val="0"/>
              </a:spcAft>
            </a:pPr>
            <a:r>
              <a:rPr lang="en-US" sz="1400" b="1" dirty="0" smtClean="0">
                <a:solidFill>
                  <a:srgbClr val="7030A0"/>
                </a:solidFill>
              </a:rPr>
              <a:t>request</a:t>
            </a:r>
            <a:endParaRPr lang="en-US" sz="1400" b="1" dirty="0">
              <a:solidFill>
                <a:srgbClr val="7030A0"/>
              </a:solidFill>
            </a:endParaRPr>
          </a:p>
        </p:txBody>
      </p:sp>
      <p:sp>
        <p:nvSpPr>
          <p:cNvPr id="23" name="TextBox 17"/>
          <p:cNvSpPr txBox="1">
            <a:spLocks noChangeArrowheads="1"/>
          </p:cNvSpPr>
          <p:nvPr/>
        </p:nvSpPr>
        <p:spPr bwMode="auto">
          <a:xfrm>
            <a:off x="1670037" y="5674174"/>
            <a:ext cx="13676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300">
                <a:solidFill>
                  <a:schemeClr val="tx1"/>
                </a:solidFill>
                <a:latin typeface="Arial" charset="0"/>
                <a:ea typeface="ヒラギノ角ゴ Pro W3" charset="0"/>
                <a:cs typeface="ヒラギノ角ゴ Pro W3" charset="0"/>
              </a:defRPr>
            </a:lvl1pPr>
            <a:lvl2pPr marL="37931725" indent="-37474525" eaLnBrk="0" hangingPunct="0">
              <a:defRPr sz="3300">
                <a:solidFill>
                  <a:schemeClr val="tx1"/>
                </a:solidFill>
                <a:latin typeface="Arial" charset="0"/>
                <a:ea typeface="ヒラギノ角ゴ Pro W3" charset="0"/>
                <a:cs typeface="ヒラギノ角ゴ Pro W3" charset="0"/>
              </a:defRPr>
            </a:lvl2pPr>
            <a:lvl3pPr eaLnBrk="0" hangingPunct="0">
              <a:defRPr sz="3300">
                <a:solidFill>
                  <a:schemeClr val="tx1"/>
                </a:solidFill>
                <a:latin typeface="Arial" charset="0"/>
                <a:ea typeface="ヒラギノ角ゴ Pro W3" charset="0"/>
                <a:cs typeface="ヒラギノ角ゴ Pro W3" charset="0"/>
              </a:defRPr>
            </a:lvl3pPr>
            <a:lvl4pPr eaLnBrk="0" hangingPunct="0">
              <a:defRPr sz="3300">
                <a:solidFill>
                  <a:schemeClr val="tx1"/>
                </a:solidFill>
                <a:latin typeface="Arial" charset="0"/>
                <a:ea typeface="ヒラギノ角ゴ Pro W3" charset="0"/>
                <a:cs typeface="ヒラギノ角ゴ Pro W3" charset="0"/>
              </a:defRPr>
            </a:lvl4pPr>
            <a:lvl5pPr eaLnBrk="0" hangingPunct="0">
              <a:defRPr sz="3300">
                <a:solidFill>
                  <a:schemeClr val="tx1"/>
                </a:solidFill>
                <a:latin typeface="Arial" charset="0"/>
                <a:ea typeface="ヒラギノ角ゴ Pro W3" charset="0"/>
                <a:cs typeface="ヒラギノ角ゴ Pro W3" charset="0"/>
              </a:defRPr>
            </a:lvl5pPr>
            <a:lvl6pPr marL="457200"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6pPr>
            <a:lvl7pPr marL="914400"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7pPr>
            <a:lvl8pPr marL="1371600"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8pPr>
            <a:lvl9pPr marL="1828800"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9pPr>
          </a:lstStyle>
          <a:p>
            <a:pPr defTabSz="457200" eaLnBrk="1" fontAlgn="auto" hangingPunct="1">
              <a:spcBef>
                <a:spcPts val="0"/>
              </a:spcBef>
              <a:spcAft>
                <a:spcPts val="0"/>
              </a:spcAft>
            </a:pPr>
            <a:r>
              <a:rPr lang="en-US" sz="1400" b="1" dirty="0" smtClean="0">
                <a:solidFill>
                  <a:prstClr val="black"/>
                </a:solidFill>
              </a:rPr>
              <a:t>Appropriation</a:t>
            </a:r>
            <a:endParaRPr lang="en-US" sz="1400" b="1" dirty="0">
              <a:solidFill>
                <a:prstClr val="black"/>
              </a:solidFill>
            </a:endParaRPr>
          </a:p>
        </p:txBody>
      </p:sp>
      <p:sp>
        <p:nvSpPr>
          <p:cNvPr id="15" name="TextBox 17"/>
          <p:cNvSpPr txBox="1">
            <a:spLocks noChangeArrowheads="1"/>
          </p:cNvSpPr>
          <p:nvPr/>
        </p:nvSpPr>
        <p:spPr bwMode="auto">
          <a:xfrm>
            <a:off x="3925719" y="5131116"/>
            <a:ext cx="8386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300">
                <a:solidFill>
                  <a:schemeClr val="tx1"/>
                </a:solidFill>
                <a:latin typeface="Arial" charset="0"/>
                <a:ea typeface="ヒラギノ角ゴ Pro W3" charset="0"/>
                <a:cs typeface="ヒラギノ角ゴ Pro W3" charset="0"/>
              </a:defRPr>
            </a:lvl1pPr>
            <a:lvl2pPr marL="37931725" indent="-37474525" eaLnBrk="0" hangingPunct="0">
              <a:defRPr sz="3300">
                <a:solidFill>
                  <a:schemeClr val="tx1"/>
                </a:solidFill>
                <a:latin typeface="Arial" charset="0"/>
                <a:ea typeface="ヒラギノ角ゴ Pro W3" charset="0"/>
                <a:cs typeface="ヒラギノ角ゴ Pro W3" charset="0"/>
              </a:defRPr>
            </a:lvl2pPr>
            <a:lvl3pPr eaLnBrk="0" hangingPunct="0">
              <a:defRPr sz="3300">
                <a:solidFill>
                  <a:schemeClr val="tx1"/>
                </a:solidFill>
                <a:latin typeface="Arial" charset="0"/>
                <a:ea typeface="ヒラギノ角ゴ Pro W3" charset="0"/>
                <a:cs typeface="ヒラギノ角ゴ Pro W3" charset="0"/>
              </a:defRPr>
            </a:lvl3pPr>
            <a:lvl4pPr eaLnBrk="0" hangingPunct="0">
              <a:defRPr sz="3300">
                <a:solidFill>
                  <a:schemeClr val="tx1"/>
                </a:solidFill>
                <a:latin typeface="Arial" charset="0"/>
                <a:ea typeface="ヒラギノ角ゴ Pro W3" charset="0"/>
                <a:cs typeface="ヒラギノ角ゴ Pro W3" charset="0"/>
              </a:defRPr>
            </a:lvl4pPr>
            <a:lvl5pPr eaLnBrk="0" hangingPunct="0">
              <a:defRPr sz="3300">
                <a:solidFill>
                  <a:schemeClr val="tx1"/>
                </a:solidFill>
                <a:latin typeface="Arial" charset="0"/>
                <a:ea typeface="ヒラギノ角ゴ Pro W3" charset="0"/>
                <a:cs typeface="ヒラギノ角ゴ Pro W3" charset="0"/>
              </a:defRPr>
            </a:lvl5pPr>
            <a:lvl6pPr marL="457200"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6pPr>
            <a:lvl7pPr marL="914400"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7pPr>
            <a:lvl8pPr marL="1371600"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8pPr>
            <a:lvl9pPr marL="1828800"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9pPr>
          </a:lstStyle>
          <a:p>
            <a:pPr algn="ctr" defTabSz="457200" eaLnBrk="1" fontAlgn="auto" hangingPunct="1">
              <a:spcBef>
                <a:spcPts val="0"/>
              </a:spcBef>
              <a:spcAft>
                <a:spcPts val="0"/>
              </a:spcAft>
            </a:pPr>
            <a:r>
              <a:rPr lang="en-US" sz="1400" b="1" dirty="0" smtClean="0">
                <a:solidFill>
                  <a:srgbClr val="00B0F0"/>
                </a:solidFill>
              </a:rPr>
              <a:t>FY15 </a:t>
            </a:r>
          </a:p>
          <a:p>
            <a:pPr algn="ctr" defTabSz="457200" eaLnBrk="1" fontAlgn="auto" hangingPunct="1">
              <a:spcBef>
                <a:spcPts val="0"/>
              </a:spcBef>
              <a:spcAft>
                <a:spcPts val="0"/>
              </a:spcAft>
            </a:pPr>
            <a:r>
              <a:rPr lang="en-US" sz="1400" b="1" dirty="0" smtClean="0">
                <a:solidFill>
                  <a:srgbClr val="00B0F0"/>
                </a:solidFill>
              </a:rPr>
              <a:t>request</a:t>
            </a:r>
            <a:endParaRPr lang="en-US" sz="1400" b="1" dirty="0">
              <a:solidFill>
                <a:srgbClr val="00B0F0"/>
              </a:solidFill>
            </a:endParaRPr>
          </a:p>
        </p:txBody>
      </p:sp>
      <p:sp>
        <p:nvSpPr>
          <p:cNvPr id="16" name="TextBox 17"/>
          <p:cNvSpPr txBox="1">
            <a:spLocks noChangeArrowheads="1"/>
          </p:cNvSpPr>
          <p:nvPr/>
        </p:nvSpPr>
        <p:spPr bwMode="auto">
          <a:xfrm>
            <a:off x="4963791" y="4429101"/>
            <a:ext cx="1308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300">
                <a:solidFill>
                  <a:schemeClr val="tx1"/>
                </a:solidFill>
                <a:latin typeface="Arial" charset="0"/>
                <a:ea typeface="ヒラギノ角ゴ Pro W3" charset="0"/>
                <a:cs typeface="ヒラギノ角ゴ Pro W3" charset="0"/>
              </a:defRPr>
            </a:lvl1pPr>
            <a:lvl2pPr marL="37931725" indent="-37474525" eaLnBrk="0" hangingPunct="0">
              <a:defRPr sz="3300">
                <a:solidFill>
                  <a:schemeClr val="tx1"/>
                </a:solidFill>
                <a:latin typeface="Arial" charset="0"/>
                <a:ea typeface="ヒラギノ角ゴ Pro W3" charset="0"/>
                <a:cs typeface="ヒラギノ角ゴ Pro W3" charset="0"/>
              </a:defRPr>
            </a:lvl2pPr>
            <a:lvl3pPr eaLnBrk="0" hangingPunct="0">
              <a:defRPr sz="3300">
                <a:solidFill>
                  <a:schemeClr val="tx1"/>
                </a:solidFill>
                <a:latin typeface="Arial" charset="0"/>
                <a:ea typeface="ヒラギノ角ゴ Pro W3" charset="0"/>
                <a:cs typeface="ヒラギノ角ゴ Pro W3" charset="0"/>
              </a:defRPr>
            </a:lvl3pPr>
            <a:lvl4pPr eaLnBrk="0" hangingPunct="0">
              <a:defRPr sz="3300">
                <a:solidFill>
                  <a:schemeClr val="tx1"/>
                </a:solidFill>
                <a:latin typeface="Arial" charset="0"/>
                <a:ea typeface="ヒラギノ角ゴ Pro W3" charset="0"/>
                <a:cs typeface="ヒラギノ角ゴ Pro W3" charset="0"/>
              </a:defRPr>
            </a:lvl4pPr>
            <a:lvl5pPr eaLnBrk="0" hangingPunct="0">
              <a:defRPr sz="3300">
                <a:solidFill>
                  <a:schemeClr val="tx1"/>
                </a:solidFill>
                <a:latin typeface="Arial" charset="0"/>
                <a:ea typeface="ヒラギノ角ゴ Pro W3" charset="0"/>
                <a:cs typeface="ヒラギノ角ゴ Pro W3" charset="0"/>
              </a:defRPr>
            </a:lvl5pPr>
            <a:lvl6pPr marL="457200"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6pPr>
            <a:lvl7pPr marL="914400"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7pPr>
            <a:lvl8pPr marL="1371600"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8pPr>
            <a:lvl9pPr marL="1828800"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9pPr>
          </a:lstStyle>
          <a:p>
            <a:pPr defTabSz="457200" eaLnBrk="1" fontAlgn="auto" hangingPunct="1">
              <a:spcBef>
                <a:spcPts val="0"/>
              </a:spcBef>
              <a:spcAft>
                <a:spcPts val="0"/>
              </a:spcAft>
            </a:pPr>
            <a:r>
              <a:rPr lang="en-US" sz="1400" b="1" dirty="0" smtClean="0">
                <a:solidFill>
                  <a:schemeClr val="accent6"/>
                </a:solidFill>
              </a:rPr>
              <a:t>FY16 </a:t>
            </a:r>
            <a:r>
              <a:rPr lang="en-US" sz="1400" b="1" dirty="0">
                <a:solidFill>
                  <a:schemeClr val="accent6"/>
                </a:solidFill>
              </a:rPr>
              <a:t>request</a:t>
            </a:r>
          </a:p>
        </p:txBody>
      </p:sp>
      <p:sp>
        <p:nvSpPr>
          <p:cNvPr id="24" name="TextBox 17"/>
          <p:cNvSpPr txBox="1">
            <a:spLocks noChangeArrowheads="1"/>
          </p:cNvSpPr>
          <p:nvPr/>
        </p:nvSpPr>
        <p:spPr bwMode="auto">
          <a:xfrm>
            <a:off x="5139070" y="3701583"/>
            <a:ext cx="8386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300">
                <a:solidFill>
                  <a:schemeClr val="tx1"/>
                </a:solidFill>
                <a:latin typeface="Arial" charset="0"/>
                <a:ea typeface="ヒラギノ角ゴ Pro W3" charset="0"/>
                <a:cs typeface="ヒラギノ角ゴ Pro W3" charset="0"/>
              </a:defRPr>
            </a:lvl1pPr>
            <a:lvl2pPr marL="37931725" indent="-37474525" eaLnBrk="0" hangingPunct="0">
              <a:defRPr sz="3300">
                <a:solidFill>
                  <a:schemeClr val="tx1"/>
                </a:solidFill>
                <a:latin typeface="Arial" charset="0"/>
                <a:ea typeface="ヒラギノ角ゴ Pro W3" charset="0"/>
                <a:cs typeface="ヒラギノ角ゴ Pro W3" charset="0"/>
              </a:defRPr>
            </a:lvl2pPr>
            <a:lvl3pPr eaLnBrk="0" hangingPunct="0">
              <a:defRPr sz="3300">
                <a:solidFill>
                  <a:schemeClr val="tx1"/>
                </a:solidFill>
                <a:latin typeface="Arial" charset="0"/>
                <a:ea typeface="ヒラギノ角ゴ Pro W3" charset="0"/>
                <a:cs typeface="ヒラギノ角ゴ Pro W3" charset="0"/>
              </a:defRPr>
            </a:lvl3pPr>
            <a:lvl4pPr eaLnBrk="0" hangingPunct="0">
              <a:defRPr sz="3300">
                <a:solidFill>
                  <a:schemeClr val="tx1"/>
                </a:solidFill>
                <a:latin typeface="Arial" charset="0"/>
                <a:ea typeface="ヒラギノ角ゴ Pro W3" charset="0"/>
                <a:cs typeface="ヒラギノ角ゴ Pro W3" charset="0"/>
              </a:defRPr>
            </a:lvl4pPr>
            <a:lvl5pPr eaLnBrk="0" hangingPunct="0">
              <a:defRPr sz="3300">
                <a:solidFill>
                  <a:schemeClr val="tx1"/>
                </a:solidFill>
                <a:latin typeface="Arial" charset="0"/>
                <a:ea typeface="ヒラギノ角ゴ Pro W3" charset="0"/>
                <a:cs typeface="ヒラギノ角ゴ Pro W3" charset="0"/>
              </a:defRPr>
            </a:lvl5pPr>
            <a:lvl6pPr marL="457200"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6pPr>
            <a:lvl7pPr marL="914400"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7pPr>
            <a:lvl8pPr marL="1371600"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8pPr>
            <a:lvl9pPr marL="1828800" eaLnBrk="0" fontAlgn="base" hangingPunct="0">
              <a:lnSpc>
                <a:spcPct val="85000"/>
              </a:lnSpc>
              <a:spcBef>
                <a:spcPct val="0"/>
              </a:spcBef>
              <a:spcAft>
                <a:spcPct val="0"/>
              </a:spcAft>
              <a:defRPr sz="3300">
                <a:solidFill>
                  <a:schemeClr val="tx1"/>
                </a:solidFill>
                <a:latin typeface="Arial" charset="0"/>
                <a:ea typeface="ヒラギノ角ゴ Pro W3" charset="0"/>
                <a:cs typeface="ヒラギノ角ゴ Pro W3" charset="0"/>
              </a:defRPr>
            </a:lvl9pPr>
          </a:lstStyle>
          <a:p>
            <a:pPr algn="ctr" defTabSz="457200" eaLnBrk="1" fontAlgn="auto" hangingPunct="1">
              <a:spcBef>
                <a:spcPts val="0"/>
              </a:spcBef>
              <a:spcAft>
                <a:spcPts val="0"/>
              </a:spcAft>
            </a:pPr>
            <a:r>
              <a:rPr lang="en-US" sz="1400" b="1" dirty="0" smtClean="0">
                <a:solidFill>
                  <a:srgbClr val="FF0000"/>
                </a:solidFill>
              </a:rPr>
              <a:t>FY17 </a:t>
            </a:r>
          </a:p>
          <a:p>
            <a:pPr algn="ctr" defTabSz="457200" eaLnBrk="1" fontAlgn="auto" hangingPunct="1">
              <a:spcBef>
                <a:spcPts val="0"/>
              </a:spcBef>
              <a:spcAft>
                <a:spcPts val="0"/>
              </a:spcAft>
            </a:pPr>
            <a:r>
              <a:rPr lang="en-US" sz="1400" b="1" dirty="0" smtClean="0">
                <a:solidFill>
                  <a:srgbClr val="FF0000"/>
                </a:solidFill>
              </a:rPr>
              <a:t>request</a:t>
            </a:r>
            <a:endParaRPr lang="en-US" sz="1400" b="1" dirty="0">
              <a:solidFill>
                <a:srgbClr val="FF0000"/>
              </a:solidFill>
            </a:endParaRPr>
          </a:p>
        </p:txBody>
      </p:sp>
      <p:pic>
        <p:nvPicPr>
          <p:cNvPr id="12" name="Picture 11"/>
          <p:cNvPicPr>
            <a:picLocks noChangeAspect="1"/>
          </p:cNvPicPr>
          <p:nvPr/>
        </p:nvPicPr>
        <p:blipFill>
          <a:blip r:embed="rId4"/>
          <a:stretch>
            <a:fillRect/>
          </a:stretch>
        </p:blipFill>
        <p:spPr>
          <a:xfrm>
            <a:off x="9922" y="836303"/>
            <a:ext cx="9128970" cy="1156270"/>
          </a:xfrm>
          <a:prstGeom prst="rect">
            <a:avLst/>
          </a:prstGeom>
          <a:ln>
            <a:solidFill>
              <a:schemeClr val="tx1"/>
            </a:solidFill>
          </a:ln>
        </p:spPr>
      </p:pic>
      <p:sp>
        <p:nvSpPr>
          <p:cNvPr id="3" name="Rectangle 2"/>
          <p:cNvSpPr/>
          <p:nvPr/>
        </p:nvSpPr>
        <p:spPr>
          <a:xfrm>
            <a:off x="116330" y="2956975"/>
            <a:ext cx="9027670" cy="3490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2908500"/>
            <a:ext cx="465319" cy="41688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8678681" y="2896085"/>
            <a:ext cx="465319" cy="41688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03576" y="2268181"/>
            <a:ext cx="9037364" cy="1454629"/>
          </a:xfrm>
          <a:prstGeom prst="rect">
            <a:avLst/>
          </a:prstGeom>
        </p:spPr>
        <p:txBody>
          <a:bodyPr wrap="square">
            <a:spAutoFit/>
          </a:bodyPr>
          <a:lstStyle/>
          <a:p>
            <a:pPr lvl="1" eaLnBrk="1" hangingPunct="1">
              <a:lnSpc>
                <a:spcPct val="90000"/>
              </a:lnSpc>
              <a:spcBef>
                <a:spcPts val="1075"/>
              </a:spcBef>
              <a:buFontTx/>
              <a:buChar char="•"/>
            </a:pPr>
            <a:r>
              <a:rPr lang="en-US" sz="2200" i="1" dirty="0" smtClean="0">
                <a:solidFill>
                  <a:srgbClr val="000000"/>
                </a:solidFill>
                <a:ea typeface="ヒラギノ角ゴ Pro W3" charset="-128"/>
                <a:cs typeface="Arial" pitchFamily="34" charset="0"/>
              </a:rPr>
              <a:t>   ESD </a:t>
            </a:r>
            <a:r>
              <a:rPr lang="en-US" sz="2200" i="1" dirty="0">
                <a:solidFill>
                  <a:srgbClr val="000000"/>
                </a:solidFill>
                <a:ea typeface="ヒラギノ角ゴ Pro W3" charset="-128"/>
                <a:cs typeface="Arial" pitchFamily="34" charset="0"/>
              </a:rPr>
              <a:t>budget jumps significantly in FY17 – then becomes </a:t>
            </a:r>
            <a:endParaRPr lang="en-US" sz="2200" i="1" dirty="0" smtClean="0">
              <a:solidFill>
                <a:srgbClr val="000000"/>
              </a:solidFill>
              <a:ea typeface="ヒラギノ角ゴ Pro W3" charset="-128"/>
              <a:cs typeface="Arial" pitchFamily="34" charset="0"/>
            </a:endParaRPr>
          </a:p>
          <a:p>
            <a:pPr lvl="1" eaLnBrk="1" hangingPunct="1">
              <a:lnSpc>
                <a:spcPct val="90000"/>
              </a:lnSpc>
              <a:spcBef>
                <a:spcPts val="0"/>
              </a:spcBef>
            </a:pPr>
            <a:r>
              <a:rPr lang="en-US" sz="2200" i="1" dirty="0">
                <a:solidFill>
                  <a:srgbClr val="000000"/>
                </a:solidFill>
                <a:ea typeface="ヒラギノ角ゴ Pro W3" charset="-128"/>
                <a:cs typeface="Arial" pitchFamily="34" charset="0"/>
              </a:rPr>
              <a:t> </a:t>
            </a:r>
            <a:r>
              <a:rPr lang="en-US" sz="2200" i="1" dirty="0" smtClean="0">
                <a:solidFill>
                  <a:srgbClr val="000000"/>
                </a:solidFill>
                <a:ea typeface="ヒラギノ角ゴ Pro W3" charset="-128"/>
                <a:cs typeface="Arial" pitchFamily="34" charset="0"/>
              </a:rPr>
              <a:t>   consistent </a:t>
            </a:r>
            <a:r>
              <a:rPr lang="en-US" sz="2200" i="1" dirty="0">
                <a:solidFill>
                  <a:srgbClr val="000000"/>
                </a:solidFill>
                <a:ea typeface="ヒラギノ角ゴ Pro W3" charset="-128"/>
                <a:cs typeface="Arial" pitchFamily="34" charset="0"/>
              </a:rPr>
              <a:t>with FY16 </a:t>
            </a:r>
            <a:r>
              <a:rPr lang="en-US" sz="2200" i="1" dirty="0" smtClean="0">
                <a:solidFill>
                  <a:srgbClr val="000000"/>
                </a:solidFill>
                <a:ea typeface="ヒラギノ角ゴ Pro W3" charset="-128"/>
                <a:cs typeface="Arial" pitchFamily="34" charset="0"/>
              </a:rPr>
              <a:t>President’s Budget Request </a:t>
            </a:r>
            <a:r>
              <a:rPr lang="en-US" sz="2200" i="1" dirty="0">
                <a:solidFill>
                  <a:srgbClr val="000000"/>
                </a:solidFill>
                <a:ea typeface="ヒラギノ角ゴ Pro W3" charset="-128"/>
                <a:cs typeface="Arial" pitchFamily="34" charset="0"/>
              </a:rPr>
              <a:t>for the </a:t>
            </a:r>
            <a:endParaRPr lang="en-US" sz="2200" i="1" dirty="0" smtClean="0">
              <a:solidFill>
                <a:srgbClr val="000000"/>
              </a:solidFill>
              <a:ea typeface="ヒラギノ角ゴ Pro W3" charset="-128"/>
              <a:cs typeface="Arial" pitchFamily="34" charset="0"/>
            </a:endParaRPr>
          </a:p>
          <a:p>
            <a:pPr lvl="1" eaLnBrk="1" hangingPunct="1">
              <a:lnSpc>
                <a:spcPct val="90000"/>
              </a:lnSpc>
              <a:spcBef>
                <a:spcPts val="0"/>
              </a:spcBef>
            </a:pPr>
            <a:r>
              <a:rPr lang="en-US" sz="2200" i="1" dirty="0">
                <a:solidFill>
                  <a:srgbClr val="000000"/>
                </a:solidFill>
                <a:ea typeface="ヒラギノ角ゴ Pro W3" charset="-128"/>
                <a:cs typeface="Arial" pitchFamily="34" charset="0"/>
              </a:rPr>
              <a:t> </a:t>
            </a:r>
            <a:r>
              <a:rPr lang="en-US" sz="2200" i="1" dirty="0" smtClean="0">
                <a:solidFill>
                  <a:srgbClr val="000000"/>
                </a:solidFill>
                <a:ea typeface="ヒラギノ角ゴ Pro W3" charset="-128"/>
                <a:cs typeface="Arial" pitchFamily="34" charset="0"/>
              </a:rPr>
              <a:t>   out-years</a:t>
            </a:r>
            <a:endParaRPr lang="en-US" sz="2200" i="1" dirty="0">
              <a:solidFill>
                <a:srgbClr val="000000"/>
              </a:solidFill>
              <a:ea typeface="ヒラギノ角ゴ Pro W3" charset="-128"/>
              <a:cs typeface="Arial" pitchFamily="34" charset="0"/>
            </a:endParaRPr>
          </a:p>
          <a:p>
            <a:pPr lvl="1" eaLnBrk="1" hangingPunct="1">
              <a:lnSpc>
                <a:spcPct val="90000"/>
              </a:lnSpc>
              <a:spcBef>
                <a:spcPts val="1075"/>
              </a:spcBef>
              <a:buFontTx/>
              <a:buChar char="•"/>
            </a:pPr>
            <a:endParaRPr lang="en-US" sz="2200" dirty="0">
              <a:solidFill>
                <a:srgbClr val="FF0000"/>
              </a:solidFill>
              <a:ea typeface="ヒラギノ角ゴ Pro W3" charset="-128"/>
              <a:cs typeface="Arial" pitchFamily="34" charset="0"/>
            </a:endParaRPr>
          </a:p>
        </p:txBody>
      </p:sp>
    </p:spTree>
    <p:extLst>
      <p:ext uri="{BB962C8B-B14F-4D97-AF65-F5344CB8AC3E}">
        <p14:creationId xmlns:p14="http://schemas.microsoft.com/office/powerpoint/2010/main" val="91843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Landsat_9.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83823" y="330882"/>
            <a:ext cx="762000" cy="304800"/>
          </a:xfrm>
          <a:prstGeom prst="rect">
            <a:avLst/>
          </a:prstGeom>
        </p:spPr>
      </p:pic>
      <p:pic>
        <p:nvPicPr>
          <p:cNvPr id="5" name="Picture 4" descr="PACE.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15350" y="480120"/>
            <a:ext cx="408432" cy="432816"/>
          </a:xfrm>
          <a:prstGeom prst="rect">
            <a:avLst/>
          </a:prstGeom>
        </p:spPr>
      </p:pic>
      <p:pic>
        <p:nvPicPr>
          <p:cNvPr id="6" name="Picture 5" descr="NI-SAR.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167272" y="532725"/>
            <a:ext cx="341376" cy="585216"/>
          </a:xfrm>
          <a:prstGeom prst="rect">
            <a:avLst/>
          </a:prstGeom>
        </p:spPr>
      </p:pic>
      <p:pic>
        <p:nvPicPr>
          <p:cNvPr id="7" name="Picture 6" descr="SWOT.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481825" y="912936"/>
            <a:ext cx="560832" cy="377952"/>
          </a:xfrm>
          <a:prstGeom prst="rect">
            <a:avLst/>
          </a:prstGeom>
        </p:spPr>
      </p:pic>
      <p:pic>
        <p:nvPicPr>
          <p:cNvPr id="8" name="Picture 7" descr="TEMPO.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787480" y="1182148"/>
            <a:ext cx="749808" cy="310896"/>
          </a:xfrm>
          <a:prstGeom prst="rect">
            <a:avLst/>
          </a:prstGeom>
        </p:spPr>
      </p:pic>
      <p:pic>
        <p:nvPicPr>
          <p:cNvPr id="9" name="Picture 8" descr="JPSS-2.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141304" y="1270540"/>
            <a:ext cx="646176" cy="445008"/>
          </a:xfrm>
          <a:prstGeom prst="rect">
            <a:avLst/>
          </a:prstGeom>
        </p:spPr>
      </p:pic>
      <p:pic>
        <p:nvPicPr>
          <p:cNvPr id="10" name="Picture 9" descr="GRACE-FO.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4708612" y="1511122"/>
            <a:ext cx="487680" cy="438912"/>
          </a:xfrm>
          <a:prstGeom prst="rect">
            <a:avLst/>
          </a:prstGeom>
        </p:spPr>
      </p:pic>
      <p:pic>
        <p:nvPicPr>
          <p:cNvPr id="11" name="Picture 10" descr="ICESat-2.pn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978450" y="1716547"/>
            <a:ext cx="658368" cy="512064"/>
          </a:xfrm>
          <a:prstGeom prst="rect">
            <a:avLst/>
          </a:prstGeom>
        </p:spPr>
      </p:pic>
      <p:pic>
        <p:nvPicPr>
          <p:cNvPr id="12" name="Picture 11" descr="CYGNSS.png"/>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3131131" y="2169608"/>
            <a:ext cx="1042416" cy="304800"/>
          </a:xfrm>
          <a:prstGeom prst="rect">
            <a:avLst/>
          </a:prstGeom>
        </p:spPr>
      </p:pic>
      <p:pic>
        <p:nvPicPr>
          <p:cNvPr id="13" name="Picture 12" descr="ISS.png"/>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2745536" y="2515282"/>
            <a:ext cx="701040" cy="426720"/>
          </a:xfrm>
          <a:prstGeom prst="rect">
            <a:avLst/>
          </a:prstGeom>
        </p:spPr>
      </p:pic>
      <p:pic>
        <p:nvPicPr>
          <p:cNvPr id="14" name="Picture 13" descr="SORCE.png"/>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3391115" y="3098944"/>
            <a:ext cx="414528" cy="445008"/>
          </a:xfrm>
          <a:prstGeom prst="rect">
            <a:avLst/>
          </a:prstGeom>
        </p:spPr>
      </p:pic>
      <p:pic>
        <p:nvPicPr>
          <p:cNvPr id="15" name="Picture 14" descr="DSCOVR.png"/>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4226659" y="3292327"/>
            <a:ext cx="536448" cy="298704"/>
          </a:xfrm>
          <a:prstGeom prst="rect">
            <a:avLst/>
          </a:prstGeom>
        </p:spPr>
      </p:pic>
      <p:pic>
        <p:nvPicPr>
          <p:cNvPr id="16" name="Picture 15" descr="QuikSCAT.png"/>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5196292" y="3284812"/>
            <a:ext cx="347472" cy="402336"/>
          </a:xfrm>
          <a:prstGeom prst="rect">
            <a:avLst/>
          </a:prstGeom>
        </p:spPr>
      </p:pic>
      <p:pic>
        <p:nvPicPr>
          <p:cNvPr id="17" name="Picture 16" descr="EO-1.png"/>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5819428" y="3445306"/>
            <a:ext cx="475488" cy="426720"/>
          </a:xfrm>
          <a:prstGeom prst="rect">
            <a:avLst/>
          </a:prstGeom>
        </p:spPr>
      </p:pic>
      <p:pic>
        <p:nvPicPr>
          <p:cNvPr id="18" name="Picture 17" descr="Landsat-7.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89139" y="3664603"/>
            <a:ext cx="762000" cy="304800"/>
          </a:xfrm>
          <a:prstGeom prst="rect">
            <a:avLst/>
          </a:prstGeom>
        </p:spPr>
      </p:pic>
      <p:pic>
        <p:nvPicPr>
          <p:cNvPr id="19" name="Picture 18" descr="Terra.png"/>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3709584" y="3872026"/>
            <a:ext cx="609600" cy="390144"/>
          </a:xfrm>
          <a:prstGeom prst="rect">
            <a:avLst/>
          </a:prstGeom>
        </p:spPr>
      </p:pic>
      <p:pic>
        <p:nvPicPr>
          <p:cNvPr id="20" name="Picture 19" descr="SMAP.png"/>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2836574" y="3246817"/>
            <a:ext cx="627888" cy="865632"/>
          </a:xfrm>
          <a:prstGeom prst="rect">
            <a:avLst/>
          </a:prstGeom>
        </p:spPr>
      </p:pic>
      <p:pic>
        <p:nvPicPr>
          <p:cNvPr id="21" name="Picture 20" descr="Suomi NPP.png"/>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1820086" y="3732238"/>
            <a:ext cx="883920" cy="609600"/>
          </a:xfrm>
          <a:prstGeom prst="rect">
            <a:avLst/>
          </a:prstGeom>
        </p:spPr>
      </p:pic>
      <p:pic>
        <p:nvPicPr>
          <p:cNvPr id="22" name="Picture 21" descr="Aqua.png"/>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3185465" y="4195441"/>
            <a:ext cx="701040" cy="536448"/>
          </a:xfrm>
          <a:prstGeom prst="rect">
            <a:avLst/>
          </a:prstGeom>
        </p:spPr>
      </p:pic>
      <p:pic>
        <p:nvPicPr>
          <p:cNvPr id="23" name="Picture 22" descr="Cloudsat.png"/>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3275645" y="4857933"/>
            <a:ext cx="755904" cy="579120"/>
          </a:xfrm>
          <a:prstGeom prst="rect">
            <a:avLst/>
          </a:prstGeom>
        </p:spPr>
      </p:pic>
      <p:pic>
        <p:nvPicPr>
          <p:cNvPr id="24" name="Picture 23" descr="Landsat-8.png"/>
          <p:cNvPicPr>
            <a:picLocks noChangeAspect="1"/>
          </p:cNvPicPr>
          <p:nvPr/>
        </p:nvPicPr>
        <p:blipFill>
          <a:blip r:embed="rId23" cstate="email">
            <a:extLst>
              <a:ext uri="{28A0092B-C50C-407E-A947-70E740481C1C}">
                <a14:useLocalDpi xmlns:a14="http://schemas.microsoft.com/office/drawing/2010/main" val="0"/>
              </a:ext>
            </a:extLst>
          </a:blip>
          <a:stretch>
            <a:fillRect/>
          </a:stretch>
        </p:blipFill>
        <p:spPr>
          <a:xfrm>
            <a:off x="983602" y="4454521"/>
            <a:ext cx="1219200" cy="554736"/>
          </a:xfrm>
          <a:prstGeom prst="rect">
            <a:avLst/>
          </a:prstGeom>
        </p:spPr>
      </p:pic>
      <p:pic>
        <p:nvPicPr>
          <p:cNvPr id="25" name="Picture 24" descr="GPM.png"/>
          <p:cNvPicPr>
            <a:picLocks noChangeAspect="1"/>
          </p:cNvPicPr>
          <p:nvPr/>
        </p:nvPicPr>
        <p:blipFill>
          <a:blip r:embed="rId24" cstate="email">
            <a:extLst>
              <a:ext uri="{28A0092B-C50C-407E-A947-70E740481C1C}">
                <a14:useLocalDpi xmlns:a14="http://schemas.microsoft.com/office/drawing/2010/main" val="0"/>
              </a:ext>
            </a:extLst>
          </a:blip>
          <a:stretch>
            <a:fillRect/>
          </a:stretch>
        </p:blipFill>
        <p:spPr>
          <a:xfrm>
            <a:off x="654467" y="5080262"/>
            <a:ext cx="1652016" cy="810768"/>
          </a:xfrm>
          <a:prstGeom prst="rect">
            <a:avLst/>
          </a:prstGeom>
        </p:spPr>
      </p:pic>
      <p:pic>
        <p:nvPicPr>
          <p:cNvPr id="26" name="Picture 25" descr="OCO-2.png"/>
          <p:cNvPicPr>
            <a:picLocks noChangeAspect="1"/>
          </p:cNvPicPr>
          <p:nvPr/>
        </p:nvPicPr>
        <p:blipFill>
          <a:blip r:embed="rId25" cstate="email">
            <a:extLst>
              <a:ext uri="{28A0092B-C50C-407E-A947-70E740481C1C}">
                <a14:useLocalDpi xmlns:a14="http://schemas.microsoft.com/office/drawing/2010/main" val="0"/>
              </a:ext>
            </a:extLst>
          </a:blip>
          <a:stretch>
            <a:fillRect/>
          </a:stretch>
        </p:blipFill>
        <p:spPr>
          <a:xfrm>
            <a:off x="499500" y="6042324"/>
            <a:ext cx="2548128" cy="737616"/>
          </a:xfrm>
          <a:prstGeom prst="rect">
            <a:avLst/>
          </a:prstGeom>
        </p:spPr>
      </p:pic>
      <p:pic>
        <p:nvPicPr>
          <p:cNvPr id="27" name="Picture 26" descr="CALIPSO.png"/>
          <p:cNvPicPr>
            <a:picLocks noChangeAspect="1"/>
          </p:cNvPicPr>
          <p:nvPr/>
        </p:nvPicPr>
        <p:blipFill>
          <a:blip r:embed="rId26" cstate="email">
            <a:extLst>
              <a:ext uri="{28A0092B-C50C-407E-A947-70E740481C1C}">
                <a14:useLocalDpi xmlns:a14="http://schemas.microsoft.com/office/drawing/2010/main" val="0"/>
              </a:ext>
            </a:extLst>
          </a:blip>
          <a:stretch>
            <a:fillRect/>
          </a:stretch>
        </p:blipFill>
        <p:spPr>
          <a:xfrm>
            <a:off x="3865093" y="5133600"/>
            <a:ext cx="1018032" cy="938784"/>
          </a:xfrm>
          <a:prstGeom prst="rect">
            <a:avLst/>
          </a:prstGeom>
        </p:spPr>
      </p:pic>
      <p:pic>
        <p:nvPicPr>
          <p:cNvPr id="28" name="Picture 27" descr="Aura.png"/>
          <p:cNvPicPr>
            <a:picLocks noChangeAspect="1"/>
          </p:cNvPicPr>
          <p:nvPr/>
        </p:nvPicPr>
        <p:blipFill>
          <a:blip r:embed="rId27" cstate="email">
            <a:extLst>
              <a:ext uri="{28A0092B-C50C-407E-A947-70E740481C1C}">
                <a14:useLocalDpi xmlns:a14="http://schemas.microsoft.com/office/drawing/2010/main" val="0"/>
              </a:ext>
            </a:extLst>
          </a:blip>
          <a:stretch>
            <a:fillRect/>
          </a:stretch>
        </p:blipFill>
        <p:spPr>
          <a:xfrm>
            <a:off x="4799831" y="5599403"/>
            <a:ext cx="1158240" cy="719328"/>
          </a:xfrm>
          <a:prstGeom prst="rect">
            <a:avLst/>
          </a:prstGeom>
        </p:spPr>
      </p:pic>
      <p:pic>
        <p:nvPicPr>
          <p:cNvPr id="29" name="Picture 28" descr="GRACE.png"/>
          <p:cNvPicPr>
            <a:picLocks noChangeAspect="1"/>
          </p:cNvPicPr>
          <p:nvPr/>
        </p:nvPicPr>
        <p:blipFill>
          <a:blip r:embed="rId28" cstate="email">
            <a:extLst>
              <a:ext uri="{28A0092B-C50C-407E-A947-70E740481C1C}">
                <a14:useLocalDpi xmlns:a14="http://schemas.microsoft.com/office/drawing/2010/main" val="0"/>
              </a:ext>
            </a:extLst>
          </a:blip>
          <a:stretch>
            <a:fillRect/>
          </a:stretch>
        </p:blipFill>
        <p:spPr>
          <a:xfrm>
            <a:off x="5746647" y="6057354"/>
            <a:ext cx="768096" cy="499872"/>
          </a:xfrm>
          <a:prstGeom prst="rect">
            <a:avLst/>
          </a:prstGeom>
        </p:spPr>
      </p:pic>
      <p:pic>
        <p:nvPicPr>
          <p:cNvPr id="30" name="Picture 29" descr="OSTM_Jason-2.png"/>
          <p:cNvPicPr>
            <a:picLocks noChangeAspect="1"/>
          </p:cNvPicPr>
          <p:nvPr/>
        </p:nvPicPr>
        <p:blipFill>
          <a:blip r:embed="rId29" cstate="email">
            <a:extLst>
              <a:ext uri="{28A0092B-C50C-407E-A947-70E740481C1C}">
                <a14:useLocalDpi xmlns:a14="http://schemas.microsoft.com/office/drawing/2010/main" val="0"/>
              </a:ext>
            </a:extLst>
          </a:blip>
          <a:stretch>
            <a:fillRect/>
          </a:stretch>
        </p:blipFill>
        <p:spPr>
          <a:xfrm>
            <a:off x="6779546" y="6223995"/>
            <a:ext cx="865632" cy="591312"/>
          </a:xfrm>
          <a:prstGeom prst="rect">
            <a:avLst/>
          </a:prstGeom>
        </p:spPr>
      </p:pic>
      <p:sp>
        <p:nvSpPr>
          <p:cNvPr id="31" name="TextBox 30"/>
          <p:cNvSpPr txBox="1"/>
          <p:nvPr/>
        </p:nvSpPr>
        <p:spPr>
          <a:xfrm>
            <a:off x="8174584" y="640226"/>
            <a:ext cx="1316549" cy="830997"/>
          </a:xfrm>
          <a:prstGeom prst="rect">
            <a:avLst/>
          </a:prstGeom>
          <a:noFill/>
        </p:spPr>
        <p:txBody>
          <a:bodyPr wrap="square" rtlCol="0">
            <a:spAutoFit/>
          </a:bodyPr>
          <a:lstStyle/>
          <a:p>
            <a:pPr fontAlgn="auto">
              <a:spcBef>
                <a:spcPts val="0"/>
              </a:spcBef>
              <a:spcAft>
                <a:spcPts val="0"/>
              </a:spcAft>
            </a:pPr>
            <a:r>
              <a:rPr lang="en-US" sz="1200" dirty="0" smtClean="0">
                <a:solidFill>
                  <a:srgbClr val="FDFD5F"/>
                </a:solidFill>
                <a:latin typeface="Arial Narrow"/>
                <a:ea typeface="ＭＳ Ｐゴシック" charset="-128"/>
                <a:cs typeface="Arial Narrow"/>
              </a:rPr>
              <a:t>Landsat 9</a:t>
            </a:r>
          </a:p>
          <a:p>
            <a:pPr fontAlgn="auto">
              <a:spcBef>
                <a:spcPts val="0"/>
              </a:spcBef>
              <a:spcAft>
                <a:spcPts val="0"/>
              </a:spcAft>
            </a:pPr>
            <a:r>
              <a:rPr lang="en-US" sz="1200" dirty="0">
                <a:solidFill>
                  <a:srgbClr val="FDFD5F"/>
                </a:solidFill>
                <a:latin typeface="Arial Narrow"/>
                <a:ea typeface="ＭＳ Ｐゴシック" charset="-128"/>
                <a:cs typeface="Arial Narrow"/>
              </a:rPr>
              <a:t> </a:t>
            </a:r>
            <a:r>
              <a:rPr lang="en-US" sz="1200" dirty="0" smtClean="0">
                <a:solidFill>
                  <a:srgbClr val="FDFD5F"/>
                </a:solidFill>
                <a:latin typeface="Arial Narrow"/>
                <a:ea typeface="ＭＳ Ｐゴシック" charset="-128"/>
                <a:cs typeface="Arial Narrow"/>
              </a:rPr>
              <a:t>           </a:t>
            </a:r>
            <a:r>
              <a:rPr lang="en-US" sz="1200" dirty="0" smtClean="0">
                <a:solidFill>
                  <a:srgbClr val="FF0000"/>
                </a:solidFill>
                <a:latin typeface="Arial Narrow"/>
                <a:ea typeface="ＭＳ Ｐゴシック" charset="-128"/>
                <a:cs typeface="Arial Narrow"/>
              </a:rPr>
              <a:t>(2020)</a:t>
            </a:r>
            <a:endParaRPr lang="en-US" sz="1200" dirty="0">
              <a:solidFill>
                <a:srgbClr val="A6FA8C"/>
              </a:solidFill>
              <a:latin typeface="Arial Narrow"/>
              <a:ea typeface="ＭＳ Ｐゴシック" charset="-128"/>
              <a:cs typeface="Arial Narrow"/>
            </a:endParaRPr>
          </a:p>
          <a:p>
            <a:pPr fontAlgn="auto">
              <a:spcBef>
                <a:spcPts val="0"/>
              </a:spcBef>
              <a:spcAft>
                <a:spcPts val="0"/>
              </a:spcAft>
            </a:pPr>
            <a:r>
              <a:rPr lang="en-US" sz="1200" dirty="0" smtClean="0">
                <a:solidFill>
                  <a:srgbClr val="FDFD5F"/>
                </a:solidFill>
                <a:latin typeface="Arial Narrow"/>
                <a:ea typeface="ＭＳ Ｐゴシック" charset="-128"/>
                <a:cs typeface="Arial Narrow"/>
              </a:rPr>
              <a:t>         </a:t>
            </a:r>
          </a:p>
          <a:p>
            <a:pPr fontAlgn="auto">
              <a:spcBef>
                <a:spcPts val="0"/>
              </a:spcBef>
              <a:spcAft>
                <a:spcPts val="0"/>
              </a:spcAft>
            </a:pPr>
            <a:endParaRPr lang="en-US" sz="1200" dirty="0" smtClean="0">
              <a:solidFill>
                <a:srgbClr val="FDFD5F"/>
              </a:solidFill>
              <a:latin typeface="Arial Narrow"/>
              <a:ea typeface="ＭＳ Ｐゴシック" charset="-128"/>
              <a:cs typeface="Arial Narrow"/>
            </a:endParaRPr>
          </a:p>
        </p:txBody>
      </p:sp>
      <p:sp>
        <p:nvSpPr>
          <p:cNvPr id="32" name="TextBox 31"/>
          <p:cNvSpPr txBox="1"/>
          <p:nvPr/>
        </p:nvSpPr>
        <p:spPr>
          <a:xfrm>
            <a:off x="7681482" y="901716"/>
            <a:ext cx="1301651" cy="461665"/>
          </a:xfrm>
          <a:prstGeom prst="rect">
            <a:avLst/>
          </a:prstGeom>
          <a:noFill/>
        </p:spPr>
        <p:txBody>
          <a:bodyPr wrap="square" rtlCol="0">
            <a:spAutoFit/>
          </a:bodyPr>
          <a:lstStyle/>
          <a:p>
            <a:pPr fontAlgn="auto">
              <a:spcBef>
                <a:spcPts val="0"/>
              </a:spcBef>
              <a:spcAft>
                <a:spcPts val="0"/>
              </a:spcAft>
            </a:pPr>
            <a:r>
              <a:rPr lang="en-US" sz="1200" dirty="0" smtClean="0">
                <a:solidFill>
                  <a:srgbClr val="FDFD5F"/>
                </a:solidFill>
                <a:latin typeface="Arial Narrow"/>
                <a:ea typeface="ＭＳ Ｐゴシック" charset="-128"/>
                <a:cs typeface="Arial Narrow"/>
              </a:rPr>
              <a:t>PACE </a:t>
            </a:r>
            <a:r>
              <a:rPr lang="en-US" sz="1200" dirty="0" smtClean="0">
                <a:solidFill>
                  <a:srgbClr val="FF0000"/>
                </a:solidFill>
                <a:latin typeface="Arial Narrow"/>
                <a:ea typeface="ＭＳ Ｐゴシック" charset="-128"/>
                <a:cs typeface="Arial Narrow"/>
              </a:rPr>
              <a:t>(2022</a:t>
            </a:r>
            <a:r>
              <a:rPr lang="en-US" sz="1200" dirty="0">
                <a:solidFill>
                  <a:srgbClr val="FF0000"/>
                </a:solidFill>
                <a:latin typeface="Arial Narrow"/>
                <a:ea typeface="ＭＳ Ｐゴシック" charset="-128"/>
                <a:cs typeface="Arial Narrow"/>
              </a:rPr>
              <a:t>)</a:t>
            </a:r>
            <a:endParaRPr lang="en-US" sz="1200" dirty="0">
              <a:solidFill>
                <a:srgbClr val="A6FA8C"/>
              </a:solidFill>
              <a:latin typeface="Arial Narrow"/>
              <a:ea typeface="ＭＳ Ｐゴシック" charset="-128"/>
              <a:cs typeface="Arial Narrow"/>
            </a:endParaRPr>
          </a:p>
          <a:p>
            <a:pPr fontAlgn="auto">
              <a:spcBef>
                <a:spcPts val="0"/>
              </a:spcBef>
              <a:spcAft>
                <a:spcPts val="0"/>
              </a:spcAft>
            </a:pPr>
            <a:endParaRPr lang="en-US" sz="1200" dirty="0">
              <a:solidFill>
                <a:srgbClr val="FDFD5F"/>
              </a:solidFill>
              <a:latin typeface="Arial Narrow"/>
              <a:ea typeface="ＭＳ Ｐゴシック" charset="-128"/>
              <a:cs typeface="Arial Narrow"/>
            </a:endParaRPr>
          </a:p>
        </p:txBody>
      </p:sp>
      <p:sp>
        <p:nvSpPr>
          <p:cNvPr id="33" name="TextBox 32"/>
          <p:cNvSpPr txBox="1"/>
          <p:nvPr/>
        </p:nvSpPr>
        <p:spPr>
          <a:xfrm>
            <a:off x="7214523" y="1072771"/>
            <a:ext cx="1341044" cy="461665"/>
          </a:xfrm>
          <a:prstGeom prst="rect">
            <a:avLst/>
          </a:prstGeom>
          <a:noFill/>
        </p:spPr>
        <p:txBody>
          <a:bodyPr wrap="square" rtlCol="0">
            <a:spAutoFit/>
          </a:bodyPr>
          <a:lstStyle/>
          <a:p>
            <a:pPr fontAlgn="auto">
              <a:spcBef>
                <a:spcPts val="0"/>
              </a:spcBef>
              <a:spcAft>
                <a:spcPts val="0"/>
              </a:spcAft>
            </a:pPr>
            <a:r>
              <a:rPr lang="en-US" sz="1200" dirty="0" smtClean="0">
                <a:solidFill>
                  <a:srgbClr val="FDFD5F"/>
                </a:solidFill>
                <a:latin typeface="Arial Narrow"/>
                <a:ea typeface="ＭＳ Ｐゴシック" charset="-128"/>
                <a:cs typeface="Arial Narrow"/>
              </a:rPr>
              <a:t>NI-SAR </a:t>
            </a:r>
            <a:r>
              <a:rPr lang="en-US" sz="1200" dirty="0" smtClean="0">
                <a:solidFill>
                  <a:srgbClr val="FF0000"/>
                </a:solidFill>
                <a:latin typeface="Arial Narrow"/>
                <a:ea typeface="ＭＳ Ｐゴシック" charset="-128"/>
                <a:cs typeface="Arial Narrow"/>
              </a:rPr>
              <a:t>(2022</a:t>
            </a:r>
            <a:r>
              <a:rPr lang="en-US" sz="1200" dirty="0">
                <a:solidFill>
                  <a:srgbClr val="FF0000"/>
                </a:solidFill>
                <a:latin typeface="Arial Narrow"/>
                <a:ea typeface="ＭＳ Ｐゴシック" charset="-128"/>
                <a:cs typeface="Arial Narrow"/>
              </a:rPr>
              <a:t>)</a:t>
            </a:r>
            <a:endParaRPr lang="en-US" sz="1200" dirty="0">
              <a:solidFill>
                <a:srgbClr val="A6FA8C"/>
              </a:solidFill>
              <a:latin typeface="Arial Narrow"/>
              <a:ea typeface="ＭＳ Ｐゴシック" charset="-128"/>
              <a:cs typeface="Arial Narrow"/>
            </a:endParaRPr>
          </a:p>
          <a:p>
            <a:pPr fontAlgn="auto">
              <a:spcBef>
                <a:spcPts val="0"/>
              </a:spcBef>
              <a:spcAft>
                <a:spcPts val="0"/>
              </a:spcAft>
            </a:pPr>
            <a:endParaRPr lang="en-US" sz="1200" dirty="0">
              <a:solidFill>
                <a:srgbClr val="FDFD5F"/>
              </a:solidFill>
              <a:latin typeface="Arial Narrow"/>
              <a:ea typeface="ＭＳ Ｐゴシック" charset="-128"/>
              <a:cs typeface="Arial Narrow"/>
            </a:endParaRPr>
          </a:p>
        </p:txBody>
      </p:sp>
      <p:sp>
        <p:nvSpPr>
          <p:cNvPr id="34" name="TextBox 33"/>
          <p:cNvSpPr txBox="1"/>
          <p:nvPr/>
        </p:nvSpPr>
        <p:spPr>
          <a:xfrm>
            <a:off x="6806828" y="1258707"/>
            <a:ext cx="1384672" cy="461665"/>
          </a:xfrm>
          <a:prstGeom prst="rect">
            <a:avLst/>
          </a:prstGeom>
          <a:noFill/>
        </p:spPr>
        <p:txBody>
          <a:bodyPr wrap="square" rtlCol="0">
            <a:spAutoFit/>
          </a:bodyPr>
          <a:lstStyle/>
          <a:p>
            <a:pPr fontAlgn="auto">
              <a:spcBef>
                <a:spcPts val="0"/>
              </a:spcBef>
              <a:spcAft>
                <a:spcPts val="0"/>
              </a:spcAft>
            </a:pPr>
            <a:r>
              <a:rPr lang="en-US" sz="1200" dirty="0" smtClean="0">
                <a:solidFill>
                  <a:srgbClr val="FDFD5F"/>
                </a:solidFill>
                <a:latin typeface="Arial Narrow"/>
                <a:ea typeface="ＭＳ Ｐゴシック" charset="-128"/>
                <a:cs typeface="Arial Narrow"/>
              </a:rPr>
              <a:t>SWOT </a:t>
            </a:r>
            <a:r>
              <a:rPr lang="en-US" sz="1200" dirty="0" smtClean="0">
                <a:solidFill>
                  <a:srgbClr val="FF0000"/>
                </a:solidFill>
                <a:latin typeface="Arial Narrow"/>
                <a:ea typeface="ＭＳ Ｐゴシック" charset="-128"/>
                <a:cs typeface="Arial Narrow"/>
              </a:rPr>
              <a:t>(2021)</a:t>
            </a:r>
            <a:endParaRPr lang="en-US" sz="1200" dirty="0">
              <a:solidFill>
                <a:srgbClr val="A6FA8C"/>
              </a:solidFill>
              <a:latin typeface="Arial Narrow"/>
              <a:ea typeface="ＭＳ Ｐゴシック" charset="-128"/>
              <a:cs typeface="Arial Narrow"/>
            </a:endParaRPr>
          </a:p>
          <a:p>
            <a:pPr fontAlgn="auto">
              <a:spcBef>
                <a:spcPts val="0"/>
              </a:spcBef>
              <a:spcAft>
                <a:spcPts val="0"/>
              </a:spcAft>
            </a:pPr>
            <a:endParaRPr lang="en-US" sz="1200" dirty="0">
              <a:solidFill>
                <a:srgbClr val="FDFD5F"/>
              </a:solidFill>
              <a:latin typeface="Arial Narrow"/>
              <a:ea typeface="ＭＳ Ｐゴシック" charset="-128"/>
              <a:cs typeface="Arial Narrow"/>
            </a:endParaRPr>
          </a:p>
        </p:txBody>
      </p:sp>
      <p:sp>
        <p:nvSpPr>
          <p:cNvPr id="35" name="TextBox 34"/>
          <p:cNvSpPr txBox="1"/>
          <p:nvPr/>
        </p:nvSpPr>
        <p:spPr>
          <a:xfrm>
            <a:off x="6331402" y="1450699"/>
            <a:ext cx="1517198" cy="461665"/>
          </a:xfrm>
          <a:prstGeom prst="rect">
            <a:avLst/>
          </a:prstGeom>
          <a:noFill/>
        </p:spPr>
        <p:txBody>
          <a:bodyPr wrap="square" rtlCol="0">
            <a:spAutoFit/>
          </a:bodyPr>
          <a:lstStyle/>
          <a:p>
            <a:pPr fontAlgn="auto">
              <a:spcBef>
                <a:spcPts val="0"/>
              </a:spcBef>
              <a:spcAft>
                <a:spcPts val="0"/>
              </a:spcAft>
            </a:pPr>
            <a:r>
              <a:rPr lang="en-US" sz="1200" dirty="0" smtClean="0">
                <a:solidFill>
                  <a:srgbClr val="F1A947"/>
                </a:solidFill>
                <a:latin typeface="Arial Narrow"/>
                <a:ea typeface="ＭＳ Ｐゴシック" charset="-128"/>
                <a:cs typeface="Arial Narrow"/>
              </a:rPr>
              <a:t>TEMPO </a:t>
            </a:r>
            <a:r>
              <a:rPr lang="en-US" sz="1200" i="1" dirty="0" smtClean="0">
                <a:solidFill>
                  <a:srgbClr val="FF0000"/>
                </a:solidFill>
                <a:latin typeface="Arial Narrow"/>
                <a:ea typeface="ＭＳ Ｐゴシック" charset="-128"/>
                <a:cs typeface="Arial Narrow"/>
              </a:rPr>
              <a:t>(2018)</a:t>
            </a:r>
            <a:endParaRPr lang="en-US" sz="1200" i="1" dirty="0">
              <a:solidFill>
                <a:srgbClr val="A6FA8C"/>
              </a:solidFill>
              <a:latin typeface="Arial Narrow"/>
              <a:ea typeface="ＭＳ Ｐゴシック" charset="-128"/>
              <a:cs typeface="Arial Narrow"/>
            </a:endParaRPr>
          </a:p>
          <a:p>
            <a:pPr fontAlgn="auto">
              <a:spcBef>
                <a:spcPts val="0"/>
              </a:spcBef>
              <a:spcAft>
                <a:spcPts val="0"/>
              </a:spcAft>
            </a:pPr>
            <a:endParaRPr lang="en-US" sz="1200" dirty="0">
              <a:solidFill>
                <a:srgbClr val="F1A947"/>
              </a:solidFill>
              <a:latin typeface="Arial Narrow"/>
              <a:ea typeface="ＭＳ Ｐゴシック" charset="-128"/>
              <a:cs typeface="Arial Narrow"/>
            </a:endParaRPr>
          </a:p>
        </p:txBody>
      </p:sp>
      <p:sp>
        <p:nvSpPr>
          <p:cNvPr id="36" name="TextBox 35"/>
          <p:cNvSpPr txBox="1"/>
          <p:nvPr/>
        </p:nvSpPr>
        <p:spPr>
          <a:xfrm>
            <a:off x="5560698" y="1626359"/>
            <a:ext cx="2203235" cy="461665"/>
          </a:xfrm>
          <a:prstGeom prst="rect">
            <a:avLst/>
          </a:prstGeom>
          <a:noFill/>
        </p:spPr>
        <p:txBody>
          <a:bodyPr wrap="square" rtlCol="0">
            <a:spAutoFit/>
          </a:bodyPr>
          <a:lstStyle/>
          <a:p>
            <a:pPr fontAlgn="auto">
              <a:spcBef>
                <a:spcPts val="0"/>
              </a:spcBef>
              <a:spcAft>
                <a:spcPts val="0"/>
              </a:spcAft>
            </a:pPr>
            <a:r>
              <a:rPr lang="en-US" sz="1200" dirty="0" smtClean="0">
                <a:solidFill>
                  <a:srgbClr val="F1A947"/>
                </a:solidFill>
                <a:latin typeface="Arial Narrow"/>
                <a:ea typeface="ＭＳ Ｐゴシック" charset="-128"/>
                <a:cs typeface="Arial Narrow"/>
              </a:rPr>
              <a:t>JPSS-2 </a:t>
            </a:r>
            <a:r>
              <a:rPr lang="en-US" sz="1000" dirty="0" smtClean="0">
                <a:solidFill>
                  <a:srgbClr val="F1A947"/>
                </a:solidFill>
                <a:latin typeface="Arial Narrow"/>
                <a:ea typeface="ＭＳ Ｐゴシック" charset="-128"/>
                <a:cs typeface="Arial Narrow"/>
              </a:rPr>
              <a:t>(NOAA)</a:t>
            </a:r>
            <a:endParaRPr lang="en-US" sz="1000" i="1" dirty="0" smtClean="0">
              <a:solidFill>
                <a:srgbClr val="F1A947"/>
              </a:solidFill>
              <a:latin typeface="Arial Narrow"/>
              <a:ea typeface="ＭＳ Ｐゴシック" charset="-128"/>
              <a:cs typeface="Arial Narrow"/>
            </a:endParaRPr>
          </a:p>
          <a:p>
            <a:pPr fontAlgn="auto">
              <a:spcBef>
                <a:spcPts val="0"/>
              </a:spcBef>
              <a:spcAft>
                <a:spcPts val="0"/>
              </a:spcAft>
            </a:pPr>
            <a:r>
              <a:rPr lang="en-US" sz="1200" dirty="0" smtClean="0">
                <a:solidFill>
                  <a:srgbClr val="F5E952"/>
                </a:solidFill>
                <a:latin typeface="Arial Narrow"/>
                <a:ea typeface="ＭＳ Ｐゴシック" charset="-128"/>
                <a:cs typeface="Arial Narrow"/>
              </a:rPr>
              <a:t>RBI, </a:t>
            </a:r>
            <a:r>
              <a:rPr lang="en-US" sz="1200" dirty="0" smtClean="0">
                <a:solidFill>
                  <a:srgbClr val="F1A947"/>
                </a:solidFill>
                <a:latin typeface="Arial Narrow"/>
                <a:ea typeface="ＭＳ Ｐゴシック" charset="-128"/>
                <a:cs typeface="Arial Narrow"/>
              </a:rPr>
              <a:t>OMPS-Limb </a:t>
            </a:r>
            <a:r>
              <a:rPr lang="en-US" sz="1200" i="1" dirty="0" smtClean="0">
                <a:solidFill>
                  <a:srgbClr val="FF0000"/>
                </a:solidFill>
                <a:latin typeface="Arial Narrow"/>
                <a:ea typeface="ＭＳ Ｐゴシック" charset="-128"/>
                <a:cs typeface="Arial Narrow"/>
              </a:rPr>
              <a:t>(2018)</a:t>
            </a:r>
            <a:endParaRPr lang="en-US" sz="1200" i="1" dirty="0">
              <a:solidFill>
                <a:srgbClr val="A6FA8C"/>
              </a:solidFill>
              <a:latin typeface="Arial Narrow"/>
              <a:ea typeface="ＭＳ Ｐゴシック" charset="-128"/>
              <a:cs typeface="Arial Narrow"/>
            </a:endParaRPr>
          </a:p>
        </p:txBody>
      </p:sp>
      <p:sp>
        <p:nvSpPr>
          <p:cNvPr id="37" name="TextBox 36"/>
          <p:cNvSpPr txBox="1"/>
          <p:nvPr/>
        </p:nvSpPr>
        <p:spPr>
          <a:xfrm>
            <a:off x="4808298" y="1988773"/>
            <a:ext cx="1545935" cy="461665"/>
          </a:xfrm>
          <a:prstGeom prst="rect">
            <a:avLst/>
          </a:prstGeom>
          <a:noFill/>
        </p:spPr>
        <p:txBody>
          <a:bodyPr wrap="square" rtlCol="0">
            <a:spAutoFit/>
          </a:bodyPr>
          <a:lstStyle/>
          <a:p>
            <a:pPr fontAlgn="auto">
              <a:spcBef>
                <a:spcPts val="0"/>
              </a:spcBef>
              <a:spcAft>
                <a:spcPts val="0"/>
              </a:spcAft>
            </a:pPr>
            <a:r>
              <a:rPr lang="en-US" sz="1200" dirty="0" smtClean="0">
                <a:solidFill>
                  <a:srgbClr val="F1A947"/>
                </a:solidFill>
                <a:latin typeface="Arial Narrow"/>
                <a:ea typeface="ＭＳ Ｐゴシック" charset="-128"/>
                <a:cs typeface="Arial Narrow"/>
              </a:rPr>
              <a:t>GRACE-FO (2) </a:t>
            </a:r>
            <a:r>
              <a:rPr lang="en-US" sz="1200" dirty="0" smtClean="0">
                <a:solidFill>
                  <a:srgbClr val="FF0000"/>
                </a:solidFill>
                <a:latin typeface="Arial Narrow"/>
                <a:ea typeface="ＭＳ Ｐゴシック" charset="-128"/>
                <a:cs typeface="Arial Narrow"/>
              </a:rPr>
              <a:t>(2017)</a:t>
            </a:r>
            <a:endParaRPr lang="en-US" sz="1200" dirty="0">
              <a:solidFill>
                <a:srgbClr val="A6FA8C"/>
              </a:solidFill>
              <a:latin typeface="Arial Narrow"/>
              <a:ea typeface="ＭＳ Ｐゴシック" charset="-128"/>
              <a:cs typeface="Arial Narrow"/>
            </a:endParaRPr>
          </a:p>
          <a:p>
            <a:pPr fontAlgn="auto">
              <a:spcBef>
                <a:spcPts val="0"/>
              </a:spcBef>
              <a:spcAft>
                <a:spcPts val="0"/>
              </a:spcAft>
            </a:pPr>
            <a:endParaRPr lang="en-US" sz="1200" dirty="0">
              <a:solidFill>
                <a:srgbClr val="F1A947"/>
              </a:solidFill>
              <a:latin typeface="Arial Narrow"/>
              <a:ea typeface="ＭＳ Ｐゴシック" charset="-128"/>
              <a:cs typeface="Arial Narrow"/>
            </a:endParaRPr>
          </a:p>
        </p:txBody>
      </p:sp>
      <p:sp>
        <p:nvSpPr>
          <p:cNvPr id="38" name="TextBox 37"/>
          <p:cNvSpPr txBox="1"/>
          <p:nvPr/>
        </p:nvSpPr>
        <p:spPr>
          <a:xfrm>
            <a:off x="4356107" y="2220144"/>
            <a:ext cx="1185703" cy="461665"/>
          </a:xfrm>
          <a:prstGeom prst="rect">
            <a:avLst/>
          </a:prstGeom>
          <a:noFill/>
        </p:spPr>
        <p:txBody>
          <a:bodyPr wrap="square" rtlCol="0">
            <a:spAutoFit/>
          </a:bodyPr>
          <a:lstStyle/>
          <a:p>
            <a:pPr fontAlgn="auto">
              <a:spcBef>
                <a:spcPts val="0"/>
              </a:spcBef>
              <a:spcAft>
                <a:spcPts val="0"/>
              </a:spcAft>
            </a:pPr>
            <a:r>
              <a:rPr lang="en-US" sz="1200" dirty="0" smtClean="0">
                <a:solidFill>
                  <a:srgbClr val="F1A947"/>
                </a:solidFill>
                <a:latin typeface="Arial Narrow"/>
                <a:ea typeface="ＭＳ Ｐゴシック" charset="-128"/>
                <a:cs typeface="Arial Narrow"/>
              </a:rPr>
              <a:t>ICESat-2 </a:t>
            </a:r>
            <a:r>
              <a:rPr lang="en-US" sz="1200" dirty="0" smtClean="0">
                <a:solidFill>
                  <a:srgbClr val="FF0000"/>
                </a:solidFill>
                <a:latin typeface="Arial Narrow"/>
                <a:ea typeface="ＭＳ Ｐゴシック" charset="-128"/>
                <a:cs typeface="Arial Narrow"/>
              </a:rPr>
              <a:t>(2017)</a:t>
            </a:r>
            <a:endParaRPr lang="en-US" sz="1200" dirty="0">
              <a:solidFill>
                <a:srgbClr val="A6FA8C"/>
              </a:solidFill>
              <a:latin typeface="Arial Narrow"/>
              <a:ea typeface="ＭＳ Ｐゴシック" charset="-128"/>
              <a:cs typeface="Arial Narrow"/>
            </a:endParaRPr>
          </a:p>
          <a:p>
            <a:pPr fontAlgn="auto">
              <a:spcBef>
                <a:spcPts val="0"/>
              </a:spcBef>
              <a:spcAft>
                <a:spcPts val="0"/>
              </a:spcAft>
            </a:pPr>
            <a:endParaRPr lang="en-US" sz="1200" dirty="0">
              <a:solidFill>
                <a:srgbClr val="F1A947"/>
              </a:solidFill>
              <a:latin typeface="Arial Narrow"/>
              <a:ea typeface="ＭＳ Ｐゴシック" charset="-128"/>
              <a:cs typeface="Arial Narrow"/>
            </a:endParaRPr>
          </a:p>
        </p:txBody>
      </p:sp>
      <p:sp>
        <p:nvSpPr>
          <p:cNvPr id="39" name="TextBox 38"/>
          <p:cNvSpPr txBox="1"/>
          <p:nvPr/>
        </p:nvSpPr>
        <p:spPr>
          <a:xfrm>
            <a:off x="3763255" y="2436051"/>
            <a:ext cx="1185703" cy="276999"/>
          </a:xfrm>
          <a:prstGeom prst="rect">
            <a:avLst/>
          </a:prstGeom>
          <a:noFill/>
        </p:spPr>
        <p:txBody>
          <a:bodyPr wrap="square" rtlCol="0">
            <a:spAutoFit/>
          </a:bodyPr>
          <a:lstStyle/>
          <a:p>
            <a:pPr fontAlgn="auto">
              <a:spcBef>
                <a:spcPts val="0"/>
              </a:spcBef>
              <a:spcAft>
                <a:spcPts val="0"/>
              </a:spcAft>
            </a:pPr>
            <a:r>
              <a:rPr lang="en-US" sz="1200" dirty="0" smtClean="0">
                <a:solidFill>
                  <a:srgbClr val="F1A947"/>
                </a:solidFill>
                <a:latin typeface="Arial Narrow"/>
                <a:ea typeface="ＭＳ Ｐゴシック" charset="-128"/>
                <a:cs typeface="Arial Narrow"/>
              </a:rPr>
              <a:t>CYGNSS </a:t>
            </a:r>
            <a:r>
              <a:rPr lang="en-US" sz="1200" dirty="0" smtClean="0">
                <a:solidFill>
                  <a:srgbClr val="FF0000"/>
                </a:solidFill>
                <a:latin typeface="Arial Narrow"/>
                <a:ea typeface="ＭＳ Ｐゴシック" charset="-128"/>
                <a:cs typeface="Arial Narrow"/>
              </a:rPr>
              <a:t>(2016)</a:t>
            </a:r>
            <a:endParaRPr lang="en-US" sz="1200" dirty="0">
              <a:solidFill>
                <a:srgbClr val="A6FA8C"/>
              </a:solidFill>
              <a:latin typeface="Arial Narrow"/>
              <a:ea typeface="ＭＳ Ｐゴシック" charset="-128"/>
              <a:cs typeface="Arial Narrow"/>
            </a:endParaRPr>
          </a:p>
        </p:txBody>
      </p:sp>
      <p:sp>
        <p:nvSpPr>
          <p:cNvPr id="40" name="TextBox 39"/>
          <p:cNvSpPr txBox="1"/>
          <p:nvPr/>
        </p:nvSpPr>
        <p:spPr>
          <a:xfrm>
            <a:off x="3326329" y="2652115"/>
            <a:ext cx="394591" cy="276999"/>
          </a:xfrm>
          <a:prstGeom prst="rect">
            <a:avLst/>
          </a:prstGeom>
          <a:noFill/>
        </p:spPr>
        <p:txBody>
          <a:bodyPr wrap="square" rtlCol="0">
            <a:spAutoFit/>
          </a:bodyPr>
          <a:lstStyle/>
          <a:p>
            <a:pPr fontAlgn="auto">
              <a:spcBef>
                <a:spcPts val="0"/>
              </a:spcBef>
              <a:spcAft>
                <a:spcPts val="0"/>
              </a:spcAft>
            </a:pPr>
            <a:r>
              <a:rPr lang="en-US" sz="1200" dirty="0" smtClean="0">
                <a:solidFill>
                  <a:srgbClr val="A6FA8C"/>
                </a:solidFill>
                <a:latin typeface="Arial Narrow"/>
                <a:ea typeface="ＭＳ Ｐゴシック" charset="-128"/>
                <a:cs typeface="Arial Narrow"/>
              </a:rPr>
              <a:t>ISS</a:t>
            </a:r>
            <a:endParaRPr lang="en-US" sz="1200" dirty="0">
              <a:solidFill>
                <a:srgbClr val="A6FA8C"/>
              </a:solidFill>
              <a:latin typeface="Arial Narrow"/>
              <a:ea typeface="ＭＳ Ｐゴシック" charset="-128"/>
              <a:cs typeface="Arial Narrow"/>
            </a:endParaRPr>
          </a:p>
        </p:txBody>
      </p:sp>
      <p:sp>
        <p:nvSpPr>
          <p:cNvPr id="41" name="TextBox 40"/>
          <p:cNvSpPr txBox="1"/>
          <p:nvPr/>
        </p:nvSpPr>
        <p:spPr>
          <a:xfrm>
            <a:off x="3609184" y="2781595"/>
            <a:ext cx="1139404" cy="461665"/>
          </a:xfrm>
          <a:prstGeom prst="rect">
            <a:avLst/>
          </a:prstGeom>
          <a:noFill/>
        </p:spPr>
        <p:txBody>
          <a:bodyPr wrap="square" rtlCol="0">
            <a:spAutoFit/>
          </a:bodyPr>
          <a:lstStyle/>
          <a:p>
            <a:pPr fontAlgn="auto">
              <a:spcBef>
                <a:spcPts val="0"/>
              </a:spcBef>
              <a:spcAft>
                <a:spcPts val="0"/>
              </a:spcAft>
            </a:pPr>
            <a:r>
              <a:rPr lang="en-US" sz="1200" dirty="0" smtClean="0">
                <a:solidFill>
                  <a:srgbClr val="B6EEFD"/>
                </a:solidFill>
                <a:latin typeface="Arial Narrow"/>
                <a:ea typeface="ＭＳ Ｐゴシック" charset="-128"/>
                <a:cs typeface="Arial Narrow"/>
              </a:rPr>
              <a:t>SORCE,</a:t>
            </a:r>
            <a:r>
              <a:rPr lang="en-US" sz="1200" dirty="0">
                <a:solidFill>
                  <a:srgbClr val="FF0000"/>
                </a:solidFill>
                <a:latin typeface="Arial Narrow"/>
                <a:ea typeface="ＭＳ Ｐゴシック" charset="-128"/>
                <a:cs typeface="Arial Narrow"/>
              </a:rPr>
              <a:t> </a:t>
            </a:r>
            <a:r>
              <a:rPr lang="en-US" sz="1000" dirty="0">
                <a:solidFill>
                  <a:srgbClr val="FF0000"/>
                </a:solidFill>
                <a:latin typeface="Arial Narrow"/>
                <a:ea typeface="ＭＳ Ｐゴシック" charset="-128"/>
                <a:cs typeface="Arial Narrow"/>
              </a:rPr>
              <a:t>(2017)</a:t>
            </a:r>
            <a:endParaRPr lang="en-US" sz="1000" dirty="0" smtClean="0">
              <a:solidFill>
                <a:srgbClr val="B6EEFD"/>
              </a:solidFill>
              <a:latin typeface="Arial Narrow"/>
              <a:ea typeface="ＭＳ Ｐゴシック" charset="-128"/>
              <a:cs typeface="Arial Narrow"/>
            </a:endParaRPr>
          </a:p>
          <a:p>
            <a:pPr fontAlgn="auto">
              <a:spcBef>
                <a:spcPts val="0"/>
              </a:spcBef>
              <a:spcAft>
                <a:spcPts val="0"/>
              </a:spcAft>
            </a:pPr>
            <a:r>
              <a:rPr lang="en-US" sz="1200" dirty="0" smtClean="0">
                <a:solidFill>
                  <a:srgbClr val="A6FA8C"/>
                </a:solidFill>
                <a:latin typeface="Arial Narrow"/>
                <a:ea typeface="ＭＳ Ｐゴシック" charset="-128"/>
                <a:cs typeface="Arial Narrow"/>
              </a:rPr>
              <a:t>TCTE </a:t>
            </a:r>
            <a:r>
              <a:rPr lang="en-US" sz="1000" dirty="0" smtClean="0">
                <a:solidFill>
                  <a:srgbClr val="A6FA8C"/>
                </a:solidFill>
                <a:latin typeface="Arial Narrow"/>
                <a:ea typeface="ＭＳ Ｐゴシック" charset="-128"/>
                <a:cs typeface="Arial Narrow"/>
              </a:rPr>
              <a:t>(NOAA)</a:t>
            </a:r>
            <a:endParaRPr lang="en-US" sz="1000" dirty="0">
              <a:solidFill>
                <a:srgbClr val="A6FA8C"/>
              </a:solidFill>
              <a:latin typeface="Arial Narrow"/>
              <a:ea typeface="ＭＳ Ｐゴシック" charset="-128"/>
              <a:cs typeface="Arial Narrow"/>
            </a:endParaRPr>
          </a:p>
        </p:txBody>
      </p:sp>
      <p:sp>
        <p:nvSpPr>
          <p:cNvPr id="42" name="TextBox 41"/>
          <p:cNvSpPr txBox="1"/>
          <p:nvPr/>
        </p:nvSpPr>
        <p:spPr>
          <a:xfrm>
            <a:off x="4433610" y="2841165"/>
            <a:ext cx="1513496" cy="430887"/>
          </a:xfrm>
          <a:prstGeom prst="rect">
            <a:avLst/>
          </a:prstGeom>
          <a:noFill/>
        </p:spPr>
        <p:txBody>
          <a:bodyPr wrap="square" rtlCol="0">
            <a:spAutoFit/>
          </a:bodyPr>
          <a:lstStyle/>
          <a:p>
            <a:pPr fontAlgn="auto">
              <a:spcBef>
                <a:spcPts val="0"/>
              </a:spcBef>
              <a:spcAft>
                <a:spcPts val="0"/>
              </a:spcAft>
            </a:pPr>
            <a:r>
              <a:rPr lang="en-US" sz="1200" dirty="0" smtClean="0">
                <a:solidFill>
                  <a:srgbClr val="A6FA8C"/>
                </a:solidFill>
                <a:latin typeface="Arial Narrow"/>
                <a:ea typeface="ＭＳ Ｐゴシック" charset="-128"/>
                <a:cs typeface="Arial Narrow"/>
              </a:rPr>
              <a:t>NISTAR, EPIC  </a:t>
            </a:r>
            <a:r>
              <a:rPr lang="en-US" sz="1000" dirty="0">
                <a:solidFill>
                  <a:srgbClr val="FF0000"/>
                </a:solidFill>
                <a:latin typeface="Arial Narrow"/>
                <a:ea typeface="ＭＳ Ｐゴシック" charset="-128"/>
                <a:cs typeface="Arial Narrow"/>
              </a:rPr>
              <a:t>(</a:t>
            </a:r>
            <a:r>
              <a:rPr lang="en-US" sz="1000" dirty="0" smtClean="0">
                <a:solidFill>
                  <a:srgbClr val="FF0000"/>
                </a:solidFill>
                <a:latin typeface="Arial Narrow"/>
                <a:ea typeface="ＭＳ Ｐゴシック" charset="-128"/>
                <a:cs typeface="Arial Narrow"/>
              </a:rPr>
              <a:t>2019)</a:t>
            </a:r>
            <a:endParaRPr lang="en-US" sz="1000" dirty="0" smtClean="0">
              <a:solidFill>
                <a:srgbClr val="A6FA8C"/>
              </a:solidFill>
              <a:latin typeface="Arial Narrow"/>
              <a:ea typeface="ＭＳ Ｐゴシック" charset="-128"/>
              <a:cs typeface="Arial Narrow"/>
            </a:endParaRPr>
          </a:p>
          <a:p>
            <a:pPr fontAlgn="auto">
              <a:spcBef>
                <a:spcPts val="0"/>
              </a:spcBef>
              <a:spcAft>
                <a:spcPts val="0"/>
              </a:spcAft>
            </a:pPr>
            <a:r>
              <a:rPr lang="en-US" sz="1000" dirty="0" smtClean="0">
                <a:solidFill>
                  <a:srgbClr val="A6FA8C"/>
                </a:solidFill>
                <a:latin typeface="Arial Narrow"/>
                <a:ea typeface="ＭＳ Ｐゴシック" charset="-128"/>
                <a:cs typeface="Arial Narrow"/>
              </a:rPr>
              <a:t>(NOAA’S DSCOVR)</a:t>
            </a:r>
            <a:endParaRPr lang="en-US" sz="1000" dirty="0">
              <a:solidFill>
                <a:srgbClr val="A6FA8C"/>
              </a:solidFill>
              <a:latin typeface="Arial Narrow"/>
              <a:ea typeface="ＭＳ Ｐゴシック" charset="-128"/>
              <a:cs typeface="Arial Narrow"/>
            </a:endParaRPr>
          </a:p>
        </p:txBody>
      </p:sp>
      <p:sp>
        <p:nvSpPr>
          <p:cNvPr id="43" name="TextBox 42"/>
          <p:cNvSpPr txBox="1"/>
          <p:nvPr/>
        </p:nvSpPr>
        <p:spPr>
          <a:xfrm>
            <a:off x="5399825" y="3140556"/>
            <a:ext cx="1513496" cy="276999"/>
          </a:xfrm>
          <a:prstGeom prst="rect">
            <a:avLst/>
          </a:prstGeom>
          <a:noFill/>
        </p:spPr>
        <p:txBody>
          <a:bodyPr wrap="square" rtlCol="0">
            <a:spAutoFit/>
          </a:bodyPr>
          <a:lstStyle/>
          <a:p>
            <a:pPr fontAlgn="auto">
              <a:spcBef>
                <a:spcPts val="0"/>
              </a:spcBef>
              <a:spcAft>
                <a:spcPts val="0"/>
              </a:spcAft>
            </a:pPr>
            <a:r>
              <a:rPr lang="en-US" sz="1200" dirty="0" err="1" smtClean="0">
                <a:solidFill>
                  <a:srgbClr val="B6EEFD"/>
                </a:solidFill>
                <a:latin typeface="Arial Narrow"/>
                <a:ea typeface="ＭＳ Ｐゴシック" charset="-128"/>
                <a:cs typeface="Arial Narrow"/>
              </a:rPr>
              <a:t>QuikSCAT</a:t>
            </a:r>
            <a:r>
              <a:rPr lang="en-US" sz="1200" dirty="0" smtClean="0">
                <a:solidFill>
                  <a:srgbClr val="B6EEFD"/>
                </a:solidFill>
                <a:latin typeface="Arial Narrow"/>
                <a:ea typeface="ＭＳ Ｐゴシック" charset="-128"/>
                <a:cs typeface="Arial Narrow"/>
              </a:rPr>
              <a:t>  </a:t>
            </a:r>
            <a:r>
              <a:rPr lang="en-US" sz="1000" dirty="0" smtClean="0">
                <a:solidFill>
                  <a:srgbClr val="FF0000"/>
                </a:solidFill>
                <a:latin typeface="Arial Narrow"/>
                <a:ea typeface="ＭＳ Ｐゴシック" charset="-128"/>
                <a:cs typeface="Arial Narrow"/>
              </a:rPr>
              <a:t>(2017)</a:t>
            </a:r>
            <a:endParaRPr lang="en-US" sz="1000" dirty="0">
              <a:solidFill>
                <a:srgbClr val="A6FA8C"/>
              </a:solidFill>
              <a:latin typeface="Arial Narrow"/>
              <a:ea typeface="ＭＳ Ｐゴシック" charset="-128"/>
              <a:cs typeface="Arial Narrow"/>
            </a:endParaRPr>
          </a:p>
        </p:txBody>
      </p:sp>
      <p:sp>
        <p:nvSpPr>
          <p:cNvPr id="44" name="TextBox 43"/>
          <p:cNvSpPr txBox="1"/>
          <p:nvPr/>
        </p:nvSpPr>
        <p:spPr>
          <a:xfrm>
            <a:off x="5684093" y="3796570"/>
            <a:ext cx="630375" cy="430887"/>
          </a:xfrm>
          <a:prstGeom prst="rect">
            <a:avLst/>
          </a:prstGeom>
          <a:noFill/>
        </p:spPr>
        <p:txBody>
          <a:bodyPr wrap="square" rtlCol="0">
            <a:spAutoFit/>
          </a:bodyPr>
          <a:lstStyle/>
          <a:p>
            <a:pPr fontAlgn="auto">
              <a:spcBef>
                <a:spcPts val="0"/>
              </a:spcBef>
              <a:spcAft>
                <a:spcPts val="0"/>
              </a:spcAft>
            </a:pPr>
            <a:r>
              <a:rPr lang="en-US" sz="1200" dirty="0" smtClean="0">
                <a:solidFill>
                  <a:srgbClr val="B6EEFD"/>
                </a:solidFill>
                <a:latin typeface="Arial Narrow"/>
                <a:ea typeface="ＭＳ Ｐゴシック" charset="-128"/>
                <a:cs typeface="Arial Narrow"/>
              </a:rPr>
              <a:t>EO-1  </a:t>
            </a:r>
            <a:r>
              <a:rPr lang="en-US" sz="1000" dirty="0">
                <a:solidFill>
                  <a:srgbClr val="FF0000"/>
                </a:solidFill>
                <a:latin typeface="Arial Narrow"/>
                <a:ea typeface="ＭＳ Ｐゴシック" charset="-128"/>
                <a:cs typeface="Arial Narrow"/>
              </a:rPr>
              <a:t>(2017)</a:t>
            </a:r>
            <a:endParaRPr lang="en-US" sz="1000" dirty="0">
              <a:solidFill>
                <a:srgbClr val="A6FA8C"/>
              </a:solidFill>
              <a:latin typeface="Arial Narrow"/>
              <a:ea typeface="ＭＳ Ｐゴシック" charset="-128"/>
              <a:cs typeface="Arial Narrow"/>
            </a:endParaRPr>
          </a:p>
        </p:txBody>
      </p:sp>
      <p:sp>
        <p:nvSpPr>
          <p:cNvPr id="45" name="TextBox 44"/>
          <p:cNvSpPr txBox="1"/>
          <p:nvPr/>
        </p:nvSpPr>
        <p:spPr>
          <a:xfrm>
            <a:off x="4786414" y="3910134"/>
            <a:ext cx="1009533" cy="738664"/>
          </a:xfrm>
          <a:prstGeom prst="rect">
            <a:avLst/>
          </a:prstGeom>
          <a:noFill/>
        </p:spPr>
        <p:txBody>
          <a:bodyPr wrap="square" rtlCol="0">
            <a:spAutoFit/>
          </a:bodyPr>
          <a:lstStyle/>
          <a:p>
            <a:pPr fontAlgn="auto">
              <a:spcBef>
                <a:spcPts val="0"/>
              </a:spcBef>
              <a:spcAft>
                <a:spcPts val="0"/>
              </a:spcAft>
            </a:pPr>
            <a:r>
              <a:rPr lang="en-US" sz="1200" dirty="0" smtClean="0">
                <a:solidFill>
                  <a:srgbClr val="B6EEFD"/>
                </a:solidFill>
                <a:latin typeface="Arial Narrow"/>
                <a:ea typeface="ＭＳ Ｐゴシック" charset="-128"/>
                <a:cs typeface="Arial Narrow"/>
              </a:rPr>
              <a:t>Landsat 7</a:t>
            </a:r>
          </a:p>
          <a:p>
            <a:pPr fontAlgn="auto">
              <a:spcBef>
                <a:spcPts val="0"/>
              </a:spcBef>
              <a:spcAft>
                <a:spcPts val="0"/>
              </a:spcAft>
            </a:pPr>
            <a:r>
              <a:rPr lang="en-US" sz="1000" dirty="0" smtClean="0">
                <a:solidFill>
                  <a:srgbClr val="B6EEFD"/>
                </a:solidFill>
                <a:latin typeface="Arial Narrow"/>
                <a:ea typeface="ＭＳ Ｐゴシック" charset="-128"/>
                <a:cs typeface="Arial Narrow"/>
              </a:rPr>
              <a:t>(USGS)</a:t>
            </a:r>
          </a:p>
          <a:p>
            <a:pPr fontAlgn="auto">
              <a:spcBef>
                <a:spcPts val="0"/>
              </a:spcBef>
              <a:spcAft>
                <a:spcPts val="0"/>
              </a:spcAft>
            </a:pPr>
            <a:r>
              <a:rPr lang="en-US" sz="1000" dirty="0" smtClean="0">
                <a:solidFill>
                  <a:srgbClr val="FF0000"/>
                </a:solidFill>
                <a:latin typeface="Arial Narrow"/>
                <a:ea typeface="ＭＳ Ｐゴシック" charset="-128"/>
                <a:cs typeface="Arial Narrow"/>
              </a:rPr>
              <a:t>(~2022)</a:t>
            </a:r>
            <a:endParaRPr lang="en-US" sz="1000" dirty="0">
              <a:solidFill>
                <a:srgbClr val="A6FA8C"/>
              </a:solidFill>
              <a:latin typeface="Arial Narrow"/>
              <a:ea typeface="ＭＳ Ｐゴシック" charset="-128"/>
              <a:cs typeface="Arial Narrow"/>
            </a:endParaRPr>
          </a:p>
          <a:p>
            <a:pPr fontAlgn="auto">
              <a:spcBef>
                <a:spcPts val="0"/>
              </a:spcBef>
              <a:spcAft>
                <a:spcPts val="0"/>
              </a:spcAft>
            </a:pPr>
            <a:endParaRPr lang="en-US" sz="1000" dirty="0">
              <a:solidFill>
                <a:srgbClr val="A6FA8C"/>
              </a:solidFill>
              <a:latin typeface="Arial Narrow"/>
              <a:ea typeface="ＭＳ Ｐゴシック" charset="-128"/>
              <a:cs typeface="Arial Narrow"/>
            </a:endParaRPr>
          </a:p>
        </p:txBody>
      </p:sp>
      <p:sp>
        <p:nvSpPr>
          <p:cNvPr id="46" name="TextBox 45"/>
          <p:cNvSpPr txBox="1"/>
          <p:nvPr/>
        </p:nvSpPr>
        <p:spPr>
          <a:xfrm>
            <a:off x="4027823" y="4124623"/>
            <a:ext cx="599655" cy="584776"/>
          </a:xfrm>
          <a:prstGeom prst="rect">
            <a:avLst/>
          </a:prstGeom>
          <a:noFill/>
        </p:spPr>
        <p:txBody>
          <a:bodyPr wrap="square" rtlCol="0">
            <a:spAutoFit/>
          </a:bodyPr>
          <a:lstStyle/>
          <a:p>
            <a:pPr fontAlgn="auto">
              <a:spcBef>
                <a:spcPts val="0"/>
              </a:spcBef>
              <a:spcAft>
                <a:spcPts val="0"/>
              </a:spcAft>
            </a:pPr>
            <a:r>
              <a:rPr lang="en-US" sz="1200" dirty="0" smtClean="0">
                <a:solidFill>
                  <a:srgbClr val="B6EEFD"/>
                </a:solidFill>
                <a:latin typeface="Arial Narrow"/>
                <a:ea typeface="ＭＳ Ｐゴシック" charset="-128"/>
                <a:cs typeface="Arial Narrow"/>
              </a:rPr>
              <a:t>Terra </a:t>
            </a:r>
          </a:p>
          <a:p>
            <a:pPr fontAlgn="auto">
              <a:spcBef>
                <a:spcPts val="0"/>
              </a:spcBef>
              <a:spcAft>
                <a:spcPts val="0"/>
              </a:spcAft>
            </a:pPr>
            <a:r>
              <a:rPr lang="en-US" sz="1000" dirty="0" smtClean="0">
                <a:solidFill>
                  <a:srgbClr val="FF0000"/>
                </a:solidFill>
                <a:latin typeface="Arial Narrow"/>
                <a:ea typeface="ＭＳ Ｐゴシック" charset="-128"/>
                <a:cs typeface="Arial Narrow"/>
              </a:rPr>
              <a:t>(&gt;2021)</a:t>
            </a:r>
            <a:endParaRPr lang="en-US" sz="1000" dirty="0">
              <a:solidFill>
                <a:srgbClr val="A6FA8C"/>
              </a:solidFill>
              <a:latin typeface="Arial Narrow"/>
              <a:ea typeface="ＭＳ Ｐゴシック" charset="-128"/>
              <a:cs typeface="Arial Narrow"/>
            </a:endParaRPr>
          </a:p>
          <a:p>
            <a:pPr fontAlgn="auto">
              <a:spcBef>
                <a:spcPts val="0"/>
              </a:spcBef>
              <a:spcAft>
                <a:spcPts val="0"/>
              </a:spcAft>
            </a:pPr>
            <a:endParaRPr lang="en-US" sz="1000" dirty="0">
              <a:solidFill>
                <a:srgbClr val="A6FA8C"/>
              </a:solidFill>
              <a:latin typeface="Arial Narrow"/>
              <a:ea typeface="ＭＳ Ｐゴシック" charset="-128"/>
              <a:cs typeface="Arial Narrow"/>
            </a:endParaRPr>
          </a:p>
        </p:txBody>
      </p:sp>
      <p:sp>
        <p:nvSpPr>
          <p:cNvPr id="47" name="TextBox 46"/>
          <p:cNvSpPr txBox="1"/>
          <p:nvPr/>
        </p:nvSpPr>
        <p:spPr>
          <a:xfrm>
            <a:off x="3638299" y="4420533"/>
            <a:ext cx="874433" cy="430887"/>
          </a:xfrm>
          <a:prstGeom prst="rect">
            <a:avLst/>
          </a:prstGeom>
          <a:noFill/>
        </p:spPr>
        <p:txBody>
          <a:bodyPr wrap="square" rtlCol="0">
            <a:spAutoFit/>
          </a:bodyPr>
          <a:lstStyle/>
          <a:p>
            <a:pPr fontAlgn="auto">
              <a:spcBef>
                <a:spcPts val="0"/>
              </a:spcBef>
              <a:spcAft>
                <a:spcPts val="0"/>
              </a:spcAft>
            </a:pPr>
            <a:r>
              <a:rPr lang="en-US" sz="1200" dirty="0" smtClean="0">
                <a:solidFill>
                  <a:srgbClr val="B6EEFD"/>
                </a:solidFill>
                <a:latin typeface="Arial Narrow"/>
                <a:ea typeface="ＭＳ Ｐゴシック" charset="-128"/>
                <a:cs typeface="Arial Narrow"/>
              </a:rPr>
              <a:t>Aqua</a:t>
            </a:r>
            <a:r>
              <a:rPr lang="en-US" sz="1000" dirty="0">
                <a:solidFill>
                  <a:srgbClr val="FF0000"/>
                </a:solidFill>
                <a:latin typeface="Arial Narrow"/>
                <a:ea typeface="ＭＳ Ｐゴシック" charset="-128"/>
                <a:cs typeface="Arial Narrow"/>
              </a:rPr>
              <a:t>(&gt;</a:t>
            </a:r>
            <a:r>
              <a:rPr lang="en-US" sz="1000" dirty="0" smtClean="0">
                <a:solidFill>
                  <a:srgbClr val="FF0000"/>
                </a:solidFill>
                <a:latin typeface="Arial Narrow"/>
                <a:ea typeface="ＭＳ Ｐゴシック" charset="-128"/>
                <a:cs typeface="Arial Narrow"/>
              </a:rPr>
              <a:t>2022)</a:t>
            </a:r>
            <a:endParaRPr lang="en-US" sz="1000" dirty="0">
              <a:solidFill>
                <a:srgbClr val="A6FA8C"/>
              </a:solidFill>
              <a:latin typeface="Arial Narrow"/>
              <a:ea typeface="ＭＳ Ｐゴシック" charset="-128"/>
              <a:cs typeface="Arial Narrow"/>
            </a:endParaRPr>
          </a:p>
          <a:p>
            <a:pPr fontAlgn="auto">
              <a:spcBef>
                <a:spcPts val="0"/>
              </a:spcBef>
              <a:spcAft>
                <a:spcPts val="0"/>
              </a:spcAft>
            </a:pPr>
            <a:endParaRPr lang="en-US" sz="1000" dirty="0">
              <a:solidFill>
                <a:srgbClr val="A6FA8C"/>
              </a:solidFill>
              <a:latin typeface="Arial Narrow"/>
              <a:ea typeface="ＭＳ Ｐゴシック" charset="-128"/>
              <a:cs typeface="Arial Narrow"/>
            </a:endParaRPr>
          </a:p>
        </p:txBody>
      </p:sp>
      <p:sp>
        <p:nvSpPr>
          <p:cNvPr id="48" name="TextBox 47"/>
          <p:cNvSpPr txBox="1"/>
          <p:nvPr/>
        </p:nvSpPr>
        <p:spPr>
          <a:xfrm>
            <a:off x="3940637" y="4731516"/>
            <a:ext cx="1549995" cy="430887"/>
          </a:xfrm>
          <a:prstGeom prst="rect">
            <a:avLst/>
          </a:prstGeom>
          <a:noFill/>
        </p:spPr>
        <p:txBody>
          <a:bodyPr wrap="square" rtlCol="0">
            <a:spAutoFit/>
          </a:bodyPr>
          <a:lstStyle/>
          <a:p>
            <a:pPr fontAlgn="auto">
              <a:spcBef>
                <a:spcPts val="0"/>
              </a:spcBef>
              <a:spcAft>
                <a:spcPts val="0"/>
              </a:spcAft>
            </a:pPr>
            <a:r>
              <a:rPr lang="en-US" sz="1200" dirty="0" err="1" smtClean="0">
                <a:solidFill>
                  <a:srgbClr val="B6EEFD"/>
                </a:solidFill>
                <a:latin typeface="Arial Narrow"/>
                <a:ea typeface="ＭＳ Ｐゴシック" charset="-128"/>
                <a:cs typeface="Arial Narrow"/>
              </a:rPr>
              <a:t>CloudSat</a:t>
            </a:r>
            <a:r>
              <a:rPr lang="en-US" sz="1200" dirty="0" smtClean="0">
                <a:solidFill>
                  <a:srgbClr val="B6EEFD"/>
                </a:solidFill>
                <a:latin typeface="Arial Narrow"/>
                <a:ea typeface="ＭＳ Ｐゴシック" charset="-128"/>
                <a:cs typeface="Arial Narrow"/>
              </a:rPr>
              <a:t> </a:t>
            </a:r>
            <a:r>
              <a:rPr lang="en-US" sz="1000" dirty="0">
                <a:solidFill>
                  <a:srgbClr val="FF0000"/>
                </a:solidFill>
                <a:latin typeface="Arial Narrow"/>
                <a:ea typeface="ＭＳ Ｐゴシック" charset="-128"/>
                <a:cs typeface="Arial Narrow"/>
              </a:rPr>
              <a:t>(~</a:t>
            </a:r>
            <a:r>
              <a:rPr lang="en-US" sz="1000" dirty="0" smtClean="0">
                <a:solidFill>
                  <a:srgbClr val="FF0000"/>
                </a:solidFill>
                <a:latin typeface="Arial Narrow"/>
                <a:ea typeface="ＭＳ Ｐゴシック" charset="-128"/>
                <a:cs typeface="Arial Narrow"/>
              </a:rPr>
              <a:t>2018)</a:t>
            </a:r>
            <a:endParaRPr lang="en-US" sz="1000" dirty="0">
              <a:solidFill>
                <a:srgbClr val="A6FA8C"/>
              </a:solidFill>
              <a:latin typeface="Arial Narrow"/>
              <a:ea typeface="ＭＳ Ｐゴシック" charset="-128"/>
              <a:cs typeface="Arial Narrow"/>
            </a:endParaRPr>
          </a:p>
          <a:p>
            <a:pPr fontAlgn="auto">
              <a:spcBef>
                <a:spcPts val="0"/>
              </a:spcBef>
              <a:spcAft>
                <a:spcPts val="0"/>
              </a:spcAft>
            </a:pPr>
            <a:endParaRPr lang="en-US" sz="1000" dirty="0">
              <a:solidFill>
                <a:srgbClr val="A6FA8C"/>
              </a:solidFill>
              <a:latin typeface="Arial Narrow"/>
              <a:ea typeface="ＭＳ Ｐゴシック" charset="-128"/>
              <a:cs typeface="Arial Narrow"/>
            </a:endParaRPr>
          </a:p>
        </p:txBody>
      </p:sp>
      <p:sp>
        <p:nvSpPr>
          <p:cNvPr id="49" name="TextBox 48"/>
          <p:cNvSpPr txBox="1"/>
          <p:nvPr/>
        </p:nvSpPr>
        <p:spPr>
          <a:xfrm>
            <a:off x="4851081" y="5104195"/>
            <a:ext cx="1261852" cy="430887"/>
          </a:xfrm>
          <a:prstGeom prst="rect">
            <a:avLst/>
          </a:prstGeom>
          <a:noFill/>
        </p:spPr>
        <p:txBody>
          <a:bodyPr wrap="square" rtlCol="0">
            <a:spAutoFit/>
          </a:bodyPr>
          <a:lstStyle/>
          <a:p>
            <a:pPr fontAlgn="auto">
              <a:spcBef>
                <a:spcPts val="0"/>
              </a:spcBef>
              <a:spcAft>
                <a:spcPts val="0"/>
              </a:spcAft>
            </a:pPr>
            <a:r>
              <a:rPr lang="en-US" sz="1200" dirty="0" smtClean="0">
                <a:solidFill>
                  <a:srgbClr val="B6EEFD"/>
                </a:solidFill>
                <a:latin typeface="Arial Narrow"/>
                <a:ea typeface="ＭＳ Ｐゴシック" charset="-128"/>
                <a:cs typeface="Arial Narrow"/>
              </a:rPr>
              <a:t>CALIPSO </a:t>
            </a:r>
            <a:r>
              <a:rPr lang="en-US" sz="1000" dirty="0" smtClean="0">
                <a:solidFill>
                  <a:srgbClr val="FF0000"/>
                </a:solidFill>
                <a:latin typeface="Arial Narrow"/>
                <a:ea typeface="ＭＳ Ｐゴシック" charset="-128"/>
                <a:cs typeface="Arial Narrow"/>
              </a:rPr>
              <a:t>(&gt;2022</a:t>
            </a:r>
            <a:r>
              <a:rPr lang="en-US" sz="1000" dirty="0">
                <a:solidFill>
                  <a:srgbClr val="FF0000"/>
                </a:solidFill>
                <a:latin typeface="Arial Narrow"/>
                <a:ea typeface="ＭＳ Ｐゴシック" charset="-128"/>
                <a:cs typeface="Arial Narrow"/>
              </a:rPr>
              <a:t>)</a:t>
            </a:r>
            <a:endParaRPr lang="en-US" sz="1000" dirty="0">
              <a:solidFill>
                <a:srgbClr val="A6FA8C"/>
              </a:solidFill>
              <a:latin typeface="Arial Narrow"/>
              <a:ea typeface="ＭＳ Ｐゴシック" charset="-128"/>
              <a:cs typeface="Arial Narrow"/>
            </a:endParaRPr>
          </a:p>
          <a:p>
            <a:pPr fontAlgn="auto">
              <a:spcBef>
                <a:spcPts val="0"/>
              </a:spcBef>
              <a:spcAft>
                <a:spcPts val="0"/>
              </a:spcAft>
            </a:pPr>
            <a:endParaRPr lang="en-US" sz="1000" dirty="0">
              <a:solidFill>
                <a:srgbClr val="A6FA8C"/>
              </a:solidFill>
              <a:latin typeface="Arial Narrow"/>
              <a:ea typeface="ＭＳ Ｐゴシック" charset="-128"/>
              <a:cs typeface="Arial Narrow"/>
            </a:endParaRPr>
          </a:p>
        </p:txBody>
      </p:sp>
      <p:sp>
        <p:nvSpPr>
          <p:cNvPr id="50" name="TextBox 49"/>
          <p:cNvSpPr txBox="1"/>
          <p:nvPr/>
        </p:nvSpPr>
        <p:spPr>
          <a:xfrm>
            <a:off x="5419284" y="5453987"/>
            <a:ext cx="735590" cy="584776"/>
          </a:xfrm>
          <a:prstGeom prst="rect">
            <a:avLst/>
          </a:prstGeom>
          <a:noFill/>
        </p:spPr>
        <p:txBody>
          <a:bodyPr wrap="square" rtlCol="0">
            <a:spAutoFit/>
          </a:bodyPr>
          <a:lstStyle/>
          <a:p>
            <a:pPr fontAlgn="auto">
              <a:spcBef>
                <a:spcPts val="0"/>
              </a:spcBef>
              <a:spcAft>
                <a:spcPts val="0"/>
              </a:spcAft>
            </a:pPr>
            <a:r>
              <a:rPr lang="en-US" sz="1200" dirty="0" smtClean="0">
                <a:solidFill>
                  <a:srgbClr val="B6EEFD"/>
                </a:solidFill>
                <a:latin typeface="Arial Narrow"/>
                <a:ea typeface="ＭＳ Ｐゴシック" charset="-128"/>
                <a:cs typeface="Arial Narrow"/>
              </a:rPr>
              <a:t>Aura  </a:t>
            </a:r>
            <a:r>
              <a:rPr lang="en-US" sz="1000" dirty="0">
                <a:solidFill>
                  <a:srgbClr val="FF0000"/>
                </a:solidFill>
                <a:latin typeface="Arial Narrow"/>
                <a:ea typeface="ＭＳ Ｐゴシック" charset="-128"/>
                <a:cs typeface="Arial Narrow"/>
              </a:rPr>
              <a:t>(&gt;</a:t>
            </a:r>
            <a:r>
              <a:rPr lang="en-US" sz="1000" dirty="0" smtClean="0">
                <a:solidFill>
                  <a:srgbClr val="FF0000"/>
                </a:solidFill>
                <a:latin typeface="Arial Narrow"/>
                <a:ea typeface="ＭＳ Ｐゴシック" charset="-128"/>
                <a:cs typeface="Arial Narrow"/>
              </a:rPr>
              <a:t>2022)</a:t>
            </a:r>
            <a:endParaRPr lang="en-US" sz="1000" dirty="0">
              <a:solidFill>
                <a:srgbClr val="A6FA8C"/>
              </a:solidFill>
              <a:latin typeface="Arial Narrow"/>
              <a:ea typeface="ＭＳ Ｐゴシック" charset="-128"/>
              <a:cs typeface="Arial Narrow"/>
            </a:endParaRPr>
          </a:p>
          <a:p>
            <a:pPr fontAlgn="auto">
              <a:spcBef>
                <a:spcPts val="0"/>
              </a:spcBef>
              <a:spcAft>
                <a:spcPts val="0"/>
              </a:spcAft>
            </a:pPr>
            <a:endParaRPr lang="en-US" sz="1000" dirty="0">
              <a:solidFill>
                <a:srgbClr val="A6FA8C"/>
              </a:solidFill>
              <a:latin typeface="Arial Narrow"/>
              <a:ea typeface="ＭＳ Ｐゴシック" charset="-128"/>
              <a:cs typeface="Arial Narrow"/>
            </a:endParaRPr>
          </a:p>
        </p:txBody>
      </p:sp>
      <p:sp>
        <p:nvSpPr>
          <p:cNvPr id="51" name="TextBox 50"/>
          <p:cNvSpPr txBox="1"/>
          <p:nvPr/>
        </p:nvSpPr>
        <p:spPr>
          <a:xfrm>
            <a:off x="2868507" y="4014606"/>
            <a:ext cx="983825" cy="430887"/>
          </a:xfrm>
          <a:prstGeom prst="rect">
            <a:avLst/>
          </a:prstGeom>
          <a:noFill/>
        </p:spPr>
        <p:txBody>
          <a:bodyPr wrap="square" rtlCol="0">
            <a:spAutoFit/>
          </a:bodyPr>
          <a:lstStyle/>
          <a:p>
            <a:pPr fontAlgn="auto">
              <a:spcBef>
                <a:spcPts val="0"/>
              </a:spcBef>
              <a:spcAft>
                <a:spcPts val="0"/>
              </a:spcAft>
            </a:pPr>
            <a:r>
              <a:rPr lang="en-US" sz="1200" dirty="0" smtClean="0">
                <a:solidFill>
                  <a:srgbClr val="A6FA8C"/>
                </a:solidFill>
                <a:latin typeface="Arial Narrow"/>
                <a:ea typeface="ＭＳ Ｐゴシック" charset="-128"/>
                <a:cs typeface="Arial Narrow"/>
              </a:rPr>
              <a:t>SMAP </a:t>
            </a:r>
            <a:r>
              <a:rPr lang="en-US" sz="1000" dirty="0" smtClean="0">
                <a:solidFill>
                  <a:srgbClr val="FF0000"/>
                </a:solidFill>
                <a:latin typeface="Arial Narrow"/>
                <a:ea typeface="ＭＳ Ｐゴシック" charset="-128"/>
                <a:cs typeface="Arial Narrow"/>
              </a:rPr>
              <a:t>(&gt;2022</a:t>
            </a:r>
            <a:r>
              <a:rPr lang="en-US" sz="1000" dirty="0">
                <a:solidFill>
                  <a:srgbClr val="FF0000"/>
                </a:solidFill>
                <a:latin typeface="Arial Narrow"/>
                <a:ea typeface="ＭＳ Ｐゴシック" charset="-128"/>
                <a:cs typeface="Arial Narrow"/>
              </a:rPr>
              <a:t>)</a:t>
            </a:r>
            <a:endParaRPr lang="en-US" sz="1000" dirty="0">
              <a:solidFill>
                <a:srgbClr val="A6FA8C"/>
              </a:solidFill>
              <a:latin typeface="Arial Narrow"/>
              <a:ea typeface="ＭＳ Ｐゴシック" charset="-128"/>
              <a:cs typeface="Arial Narrow"/>
            </a:endParaRPr>
          </a:p>
          <a:p>
            <a:pPr fontAlgn="auto">
              <a:spcBef>
                <a:spcPts val="0"/>
              </a:spcBef>
              <a:spcAft>
                <a:spcPts val="0"/>
              </a:spcAft>
            </a:pPr>
            <a:endParaRPr lang="en-US" sz="1000" dirty="0">
              <a:solidFill>
                <a:srgbClr val="A6FA8C"/>
              </a:solidFill>
              <a:latin typeface="Arial Narrow"/>
              <a:ea typeface="ＭＳ Ｐゴシック" charset="-128"/>
              <a:cs typeface="Arial Narrow"/>
            </a:endParaRPr>
          </a:p>
        </p:txBody>
      </p:sp>
      <p:sp>
        <p:nvSpPr>
          <p:cNvPr id="52" name="TextBox 51"/>
          <p:cNvSpPr txBox="1"/>
          <p:nvPr/>
        </p:nvSpPr>
        <p:spPr>
          <a:xfrm>
            <a:off x="2278662" y="4309096"/>
            <a:ext cx="1053896" cy="584776"/>
          </a:xfrm>
          <a:prstGeom prst="rect">
            <a:avLst/>
          </a:prstGeom>
          <a:noFill/>
        </p:spPr>
        <p:txBody>
          <a:bodyPr wrap="square" rtlCol="0">
            <a:spAutoFit/>
          </a:bodyPr>
          <a:lstStyle/>
          <a:p>
            <a:pPr fontAlgn="auto">
              <a:spcBef>
                <a:spcPts val="0"/>
              </a:spcBef>
              <a:spcAft>
                <a:spcPts val="0"/>
              </a:spcAft>
            </a:pPr>
            <a:r>
              <a:rPr lang="en-US" sz="1200" dirty="0" err="1" smtClean="0">
                <a:solidFill>
                  <a:srgbClr val="A6FA8C"/>
                </a:solidFill>
                <a:latin typeface="Arial Narrow"/>
                <a:ea typeface="ＭＳ Ｐゴシック" charset="-128"/>
                <a:cs typeface="Arial Narrow"/>
              </a:rPr>
              <a:t>Suomi</a:t>
            </a:r>
            <a:r>
              <a:rPr lang="en-US" sz="1200" dirty="0" smtClean="0">
                <a:solidFill>
                  <a:srgbClr val="A6FA8C"/>
                </a:solidFill>
                <a:latin typeface="Arial Narrow"/>
                <a:ea typeface="ＭＳ Ｐゴシック" charset="-128"/>
                <a:cs typeface="Arial Narrow"/>
              </a:rPr>
              <a:t> NPP </a:t>
            </a:r>
            <a:r>
              <a:rPr lang="en-US" sz="1000" dirty="0" smtClean="0">
                <a:solidFill>
                  <a:srgbClr val="A6FA8C"/>
                </a:solidFill>
                <a:latin typeface="Arial Narrow"/>
                <a:ea typeface="ＭＳ Ｐゴシック" charset="-128"/>
                <a:cs typeface="Arial Narrow"/>
              </a:rPr>
              <a:t>(NOAA) </a:t>
            </a:r>
            <a:r>
              <a:rPr lang="en-US" sz="1000" dirty="0" smtClean="0">
                <a:solidFill>
                  <a:srgbClr val="FF0000"/>
                </a:solidFill>
                <a:latin typeface="Arial Narrow"/>
                <a:ea typeface="ＭＳ Ｐゴシック" charset="-128"/>
                <a:cs typeface="Arial Narrow"/>
              </a:rPr>
              <a:t>(&gt;2022</a:t>
            </a:r>
            <a:r>
              <a:rPr lang="en-US" sz="1000" dirty="0">
                <a:solidFill>
                  <a:srgbClr val="FF0000"/>
                </a:solidFill>
                <a:latin typeface="Arial Narrow"/>
                <a:ea typeface="ＭＳ Ｐゴシック" charset="-128"/>
                <a:cs typeface="Arial Narrow"/>
              </a:rPr>
              <a:t>)</a:t>
            </a:r>
            <a:endParaRPr lang="en-US" sz="1000" dirty="0">
              <a:solidFill>
                <a:srgbClr val="A6FA8C"/>
              </a:solidFill>
              <a:latin typeface="Arial Narrow"/>
              <a:ea typeface="ＭＳ Ｐゴシック" charset="-128"/>
              <a:cs typeface="Arial Narrow"/>
            </a:endParaRPr>
          </a:p>
          <a:p>
            <a:pPr fontAlgn="auto">
              <a:spcBef>
                <a:spcPts val="0"/>
              </a:spcBef>
              <a:spcAft>
                <a:spcPts val="0"/>
              </a:spcAft>
            </a:pPr>
            <a:endParaRPr lang="en-US" sz="1000" dirty="0">
              <a:solidFill>
                <a:srgbClr val="A6FA8C"/>
              </a:solidFill>
              <a:latin typeface="Arial Narrow"/>
              <a:ea typeface="ＭＳ Ｐゴシック" charset="-128"/>
              <a:cs typeface="Arial Narrow"/>
            </a:endParaRPr>
          </a:p>
        </p:txBody>
      </p:sp>
      <p:sp>
        <p:nvSpPr>
          <p:cNvPr id="53" name="TextBox 52"/>
          <p:cNvSpPr txBox="1"/>
          <p:nvPr/>
        </p:nvSpPr>
        <p:spPr>
          <a:xfrm>
            <a:off x="2178839" y="4807131"/>
            <a:ext cx="1053896" cy="584776"/>
          </a:xfrm>
          <a:prstGeom prst="rect">
            <a:avLst/>
          </a:prstGeom>
          <a:noFill/>
        </p:spPr>
        <p:txBody>
          <a:bodyPr wrap="square" rtlCol="0">
            <a:spAutoFit/>
          </a:bodyPr>
          <a:lstStyle/>
          <a:p>
            <a:pPr fontAlgn="auto">
              <a:spcBef>
                <a:spcPts val="0"/>
              </a:spcBef>
              <a:spcAft>
                <a:spcPts val="0"/>
              </a:spcAft>
            </a:pPr>
            <a:r>
              <a:rPr lang="en-US" sz="1200" dirty="0" smtClean="0">
                <a:solidFill>
                  <a:srgbClr val="A6FA8C"/>
                </a:solidFill>
                <a:latin typeface="Arial Narrow"/>
                <a:ea typeface="ＭＳ Ｐゴシック" charset="-128"/>
                <a:cs typeface="Arial Narrow"/>
              </a:rPr>
              <a:t>Landsat 8</a:t>
            </a:r>
          </a:p>
          <a:p>
            <a:pPr fontAlgn="auto">
              <a:spcBef>
                <a:spcPts val="0"/>
              </a:spcBef>
              <a:spcAft>
                <a:spcPts val="0"/>
              </a:spcAft>
            </a:pPr>
            <a:r>
              <a:rPr lang="en-US" sz="1000" dirty="0" smtClean="0">
                <a:solidFill>
                  <a:srgbClr val="A6FA8C"/>
                </a:solidFill>
                <a:latin typeface="Arial Narrow"/>
                <a:ea typeface="ＭＳ Ｐゴシック" charset="-128"/>
                <a:cs typeface="Arial Narrow"/>
              </a:rPr>
              <a:t>(USGS) </a:t>
            </a:r>
            <a:r>
              <a:rPr lang="en-US" sz="1000" dirty="0" smtClean="0">
                <a:solidFill>
                  <a:srgbClr val="FF0000"/>
                </a:solidFill>
                <a:latin typeface="Arial Narrow"/>
                <a:ea typeface="ＭＳ Ｐゴシック" charset="-128"/>
                <a:cs typeface="Arial Narrow"/>
              </a:rPr>
              <a:t>(&gt;2022</a:t>
            </a:r>
            <a:r>
              <a:rPr lang="en-US" sz="1000" dirty="0">
                <a:solidFill>
                  <a:srgbClr val="FF0000"/>
                </a:solidFill>
                <a:latin typeface="Arial Narrow"/>
                <a:ea typeface="ＭＳ Ｐゴシック" charset="-128"/>
                <a:cs typeface="Arial Narrow"/>
              </a:rPr>
              <a:t>)</a:t>
            </a:r>
            <a:endParaRPr lang="en-US" sz="1000" dirty="0">
              <a:solidFill>
                <a:srgbClr val="A6FA8C"/>
              </a:solidFill>
              <a:latin typeface="Arial Narrow"/>
              <a:ea typeface="ＭＳ Ｐゴシック" charset="-128"/>
              <a:cs typeface="Arial Narrow"/>
            </a:endParaRPr>
          </a:p>
          <a:p>
            <a:pPr fontAlgn="auto">
              <a:spcBef>
                <a:spcPts val="0"/>
              </a:spcBef>
              <a:spcAft>
                <a:spcPts val="0"/>
              </a:spcAft>
            </a:pPr>
            <a:endParaRPr lang="en-US" sz="1000" dirty="0">
              <a:solidFill>
                <a:srgbClr val="A6FA8C"/>
              </a:solidFill>
              <a:latin typeface="Arial Narrow"/>
              <a:ea typeface="ＭＳ Ｐゴシック" charset="-128"/>
              <a:cs typeface="Arial Narrow"/>
            </a:endParaRPr>
          </a:p>
        </p:txBody>
      </p:sp>
      <p:sp>
        <p:nvSpPr>
          <p:cNvPr id="54" name="TextBox 53"/>
          <p:cNvSpPr txBox="1"/>
          <p:nvPr/>
        </p:nvSpPr>
        <p:spPr>
          <a:xfrm>
            <a:off x="2275757" y="5462454"/>
            <a:ext cx="958510" cy="430887"/>
          </a:xfrm>
          <a:prstGeom prst="rect">
            <a:avLst/>
          </a:prstGeom>
          <a:noFill/>
        </p:spPr>
        <p:txBody>
          <a:bodyPr wrap="square" rtlCol="0">
            <a:spAutoFit/>
          </a:bodyPr>
          <a:lstStyle/>
          <a:p>
            <a:pPr fontAlgn="auto">
              <a:spcBef>
                <a:spcPts val="0"/>
              </a:spcBef>
              <a:spcAft>
                <a:spcPts val="0"/>
              </a:spcAft>
            </a:pPr>
            <a:r>
              <a:rPr lang="en-US" sz="1200" dirty="0" smtClean="0">
                <a:solidFill>
                  <a:srgbClr val="A6FA8C"/>
                </a:solidFill>
                <a:latin typeface="Arial Narrow"/>
                <a:ea typeface="ＭＳ Ｐゴシック" charset="-128"/>
                <a:cs typeface="Arial Narrow"/>
              </a:rPr>
              <a:t>GPM </a:t>
            </a:r>
            <a:r>
              <a:rPr lang="en-US" sz="1000" dirty="0" smtClean="0">
                <a:solidFill>
                  <a:srgbClr val="FF0000"/>
                </a:solidFill>
                <a:latin typeface="Arial Narrow"/>
                <a:ea typeface="ＭＳ Ｐゴシック" charset="-128"/>
                <a:cs typeface="Arial Narrow"/>
              </a:rPr>
              <a:t>(&gt;2022</a:t>
            </a:r>
            <a:r>
              <a:rPr lang="en-US" sz="1000" dirty="0">
                <a:solidFill>
                  <a:srgbClr val="FF0000"/>
                </a:solidFill>
                <a:latin typeface="Arial Narrow"/>
                <a:ea typeface="ＭＳ Ｐゴシック" charset="-128"/>
                <a:cs typeface="Arial Narrow"/>
              </a:rPr>
              <a:t>)</a:t>
            </a:r>
            <a:endParaRPr lang="en-US" sz="1000" dirty="0">
              <a:solidFill>
                <a:srgbClr val="A6FA8C"/>
              </a:solidFill>
              <a:latin typeface="Arial Narrow"/>
              <a:ea typeface="ＭＳ Ｐゴシック" charset="-128"/>
              <a:cs typeface="Arial Narrow"/>
            </a:endParaRPr>
          </a:p>
          <a:p>
            <a:pPr fontAlgn="auto">
              <a:spcBef>
                <a:spcPts val="0"/>
              </a:spcBef>
              <a:spcAft>
                <a:spcPts val="0"/>
              </a:spcAft>
            </a:pPr>
            <a:endParaRPr lang="en-US" sz="1000" dirty="0">
              <a:solidFill>
                <a:srgbClr val="A6FA8C"/>
              </a:solidFill>
              <a:latin typeface="Arial Narrow"/>
              <a:ea typeface="ＭＳ Ｐゴシック" charset="-128"/>
              <a:cs typeface="Arial Narrow"/>
            </a:endParaRPr>
          </a:p>
        </p:txBody>
      </p:sp>
      <p:sp>
        <p:nvSpPr>
          <p:cNvPr id="55" name="TextBox 54"/>
          <p:cNvSpPr txBox="1"/>
          <p:nvPr/>
        </p:nvSpPr>
        <p:spPr>
          <a:xfrm>
            <a:off x="2828107" y="6188698"/>
            <a:ext cx="600893" cy="584776"/>
          </a:xfrm>
          <a:prstGeom prst="rect">
            <a:avLst/>
          </a:prstGeom>
          <a:noFill/>
        </p:spPr>
        <p:txBody>
          <a:bodyPr wrap="square" rtlCol="0">
            <a:spAutoFit/>
          </a:bodyPr>
          <a:lstStyle/>
          <a:p>
            <a:pPr fontAlgn="auto">
              <a:spcBef>
                <a:spcPts val="0"/>
              </a:spcBef>
              <a:spcAft>
                <a:spcPts val="0"/>
              </a:spcAft>
            </a:pPr>
            <a:r>
              <a:rPr lang="en-US" sz="1200" dirty="0" smtClean="0">
                <a:solidFill>
                  <a:srgbClr val="A6FA8C"/>
                </a:solidFill>
                <a:latin typeface="Arial Narrow"/>
                <a:ea typeface="ＭＳ Ｐゴシック" charset="-128"/>
                <a:cs typeface="Arial Narrow"/>
              </a:rPr>
              <a:t>OCO-2 </a:t>
            </a:r>
            <a:r>
              <a:rPr lang="en-US" sz="1000" dirty="0" smtClean="0">
                <a:solidFill>
                  <a:srgbClr val="FF0000"/>
                </a:solidFill>
                <a:latin typeface="Arial Narrow"/>
                <a:ea typeface="ＭＳ Ｐゴシック" charset="-128"/>
                <a:cs typeface="Arial Narrow"/>
              </a:rPr>
              <a:t>(&gt;2022</a:t>
            </a:r>
            <a:r>
              <a:rPr lang="en-US" sz="1000" dirty="0">
                <a:solidFill>
                  <a:srgbClr val="FF0000"/>
                </a:solidFill>
                <a:latin typeface="Arial Narrow"/>
                <a:ea typeface="ＭＳ Ｐゴシック" charset="-128"/>
                <a:cs typeface="Arial Narrow"/>
              </a:rPr>
              <a:t>)</a:t>
            </a:r>
            <a:endParaRPr lang="en-US" sz="1000" dirty="0">
              <a:solidFill>
                <a:srgbClr val="A6FA8C"/>
              </a:solidFill>
              <a:latin typeface="Arial Narrow"/>
              <a:ea typeface="ＭＳ Ｐゴシック" charset="-128"/>
              <a:cs typeface="Arial Narrow"/>
            </a:endParaRPr>
          </a:p>
          <a:p>
            <a:pPr fontAlgn="auto">
              <a:spcBef>
                <a:spcPts val="0"/>
              </a:spcBef>
              <a:spcAft>
                <a:spcPts val="0"/>
              </a:spcAft>
            </a:pPr>
            <a:endParaRPr lang="en-US" sz="1000" dirty="0">
              <a:solidFill>
                <a:srgbClr val="A6FA8C"/>
              </a:solidFill>
              <a:latin typeface="Arial Narrow"/>
              <a:ea typeface="ＭＳ Ｐゴシック" charset="-128"/>
              <a:cs typeface="Arial Narrow"/>
            </a:endParaRPr>
          </a:p>
        </p:txBody>
      </p:sp>
      <p:sp>
        <p:nvSpPr>
          <p:cNvPr id="56" name="TextBox 55"/>
          <p:cNvSpPr txBox="1"/>
          <p:nvPr/>
        </p:nvSpPr>
        <p:spPr>
          <a:xfrm>
            <a:off x="6066254" y="5683030"/>
            <a:ext cx="907456" cy="584776"/>
          </a:xfrm>
          <a:prstGeom prst="rect">
            <a:avLst/>
          </a:prstGeom>
          <a:noFill/>
        </p:spPr>
        <p:txBody>
          <a:bodyPr wrap="square" rtlCol="0">
            <a:spAutoFit/>
          </a:bodyPr>
          <a:lstStyle/>
          <a:p>
            <a:pPr fontAlgn="auto">
              <a:spcBef>
                <a:spcPts val="0"/>
              </a:spcBef>
              <a:spcAft>
                <a:spcPts val="0"/>
              </a:spcAft>
            </a:pPr>
            <a:r>
              <a:rPr lang="en-US" sz="1200" dirty="0" smtClean="0">
                <a:solidFill>
                  <a:srgbClr val="B6EEFD"/>
                </a:solidFill>
                <a:latin typeface="Arial Narrow"/>
                <a:ea typeface="ＭＳ Ｐゴシック" charset="-128"/>
                <a:cs typeface="Arial Narrow"/>
              </a:rPr>
              <a:t>GRACE (2)</a:t>
            </a:r>
          </a:p>
          <a:p>
            <a:pPr fontAlgn="auto">
              <a:spcBef>
                <a:spcPts val="0"/>
              </a:spcBef>
              <a:spcAft>
                <a:spcPts val="0"/>
              </a:spcAft>
            </a:pPr>
            <a:r>
              <a:rPr lang="en-US" sz="1000" dirty="0" smtClean="0">
                <a:solidFill>
                  <a:srgbClr val="FF0000"/>
                </a:solidFill>
                <a:latin typeface="Arial Narrow"/>
                <a:ea typeface="ＭＳ Ｐゴシック" charset="-128"/>
                <a:cs typeface="Arial Narrow"/>
              </a:rPr>
              <a:t>(2018)</a:t>
            </a:r>
            <a:endParaRPr lang="en-US" sz="1000" dirty="0">
              <a:solidFill>
                <a:srgbClr val="A6FA8C"/>
              </a:solidFill>
              <a:latin typeface="Arial Narrow"/>
              <a:ea typeface="ＭＳ Ｐゴシック" charset="-128"/>
              <a:cs typeface="Arial Narrow"/>
            </a:endParaRPr>
          </a:p>
          <a:p>
            <a:pPr fontAlgn="auto">
              <a:spcBef>
                <a:spcPts val="0"/>
              </a:spcBef>
              <a:spcAft>
                <a:spcPts val="0"/>
              </a:spcAft>
            </a:pPr>
            <a:endParaRPr lang="en-US" sz="1000" dirty="0">
              <a:solidFill>
                <a:srgbClr val="A6FA8C"/>
              </a:solidFill>
              <a:latin typeface="Arial Narrow"/>
              <a:ea typeface="ＭＳ Ｐゴシック" charset="-128"/>
              <a:cs typeface="Arial Narrow"/>
            </a:endParaRPr>
          </a:p>
        </p:txBody>
      </p:sp>
      <p:sp>
        <p:nvSpPr>
          <p:cNvPr id="57" name="TextBox 56"/>
          <p:cNvSpPr txBox="1"/>
          <p:nvPr/>
        </p:nvSpPr>
        <p:spPr>
          <a:xfrm>
            <a:off x="6883951" y="5922452"/>
            <a:ext cx="1608116" cy="430887"/>
          </a:xfrm>
          <a:prstGeom prst="rect">
            <a:avLst/>
          </a:prstGeom>
          <a:noFill/>
        </p:spPr>
        <p:txBody>
          <a:bodyPr wrap="square" rtlCol="0">
            <a:spAutoFit/>
          </a:bodyPr>
          <a:lstStyle/>
          <a:p>
            <a:pPr fontAlgn="auto">
              <a:spcBef>
                <a:spcPts val="0"/>
              </a:spcBef>
              <a:spcAft>
                <a:spcPts val="0"/>
              </a:spcAft>
            </a:pPr>
            <a:r>
              <a:rPr lang="en-US" sz="1200" dirty="0" smtClean="0">
                <a:solidFill>
                  <a:srgbClr val="B6EEFD"/>
                </a:solidFill>
                <a:latin typeface="Arial Narrow"/>
                <a:ea typeface="ＭＳ Ｐゴシック" charset="-128"/>
                <a:cs typeface="Arial Narrow"/>
              </a:rPr>
              <a:t>OSTM/Jason 2 </a:t>
            </a:r>
            <a:r>
              <a:rPr lang="en-US" sz="1200" dirty="0" smtClean="0">
                <a:solidFill>
                  <a:srgbClr val="FF0000"/>
                </a:solidFill>
                <a:latin typeface="Arial Narrow"/>
                <a:ea typeface="ＭＳ Ｐゴシック" charset="-128"/>
                <a:cs typeface="Arial Narrow"/>
              </a:rPr>
              <a:t>(&gt;2022)</a:t>
            </a:r>
            <a:r>
              <a:rPr lang="en-US" sz="1200" dirty="0" smtClean="0">
                <a:solidFill>
                  <a:srgbClr val="B6EEFD"/>
                </a:solidFill>
                <a:latin typeface="Arial Narrow"/>
                <a:ea typeface="ＭＳ Ｐゴシック" charset="-128"/>
                <a:cs typeface="Arial Narrow"/>
              </a:rPr>
              <a:t> </a:t>
            </a:r>
          </a:p>
          <a:p>
            <a:pPr fontAlgn="auto">
              <a:spcBef>
                <a:spcPts val="0"/>
              </a:spcBef>
              <a:spcAft>
                <a:spcPts val="0"/>
              </a:spcAft>
            </a:pPr>
            <a:r>
              <a:rPr lang="en-US" sz="1000" dirty="0" smtClean="0">
                <a:solidFill>
                  <a:srgbClr val="B6EEFD"/>
                </a:solidFill>
                <a:latin typeface="Arial Narrow"/>
                <a:ea typeface="ＭＳ Ｐゴシック" charset="-128"/>
                <a:cs typeface="Arial Narrow"/>
              </a:rPr>
              <a:t>(NOAA)</a:t>
            </a:r>
            <a:endParaRPr lang="en-US" sz="1000" dirty="0">
              <a:solidFill>
                <a:srgbClr val="A6FA8C"/>
              </a:solidFill>
              <a:latin typeface="Arial Narrow"/>
              <a:ea typeface="ＭＳ Ｐゴシック" charset="-128"/>
              <a:cs typeface="Arial Narrow"/>
            </a:endParaRPr>
          </a:p>
        </p:txBody>
      </p:sp>
      <p:pic>
        <p:nvPicPr>
          <p:cNvPr id="70" name="Picture 69" descr="OSTM.png"/>
          <p:cNvPicPr>
            <a:picLocks noChangeAspect="1"/>
          </p:cNvPicPr>
          <p:nvPr/>
        </p:nvPicPr>
        <p:blipFill>
          <a:blip r:embed="rId30" cstate="email">
            <a:extLst>
              <a:ext uri="{28A0092B-C50C-407E-A947-70E740481C1C}">
                <a14:useLocalDpi xmlns:a14="http://schemas.microsoft.com/office/drawing/2010/main" val="0"/>
              </a:ext>
            </a:extLst>
          </a:blip>
          <a:stretch>
            <a:fillRect/>
          </a:stretch>
        </p:blipFill>
        <p:spPr>
          <a:xfrm>
            <a:off x="327740" y="1430842"/>
            <a:ext cx="694944" cy="475488"/>
          </a:xfrm>
          <a:prstGeom prst="rect">
            <a:avLst/>
          </a:prstGeom>
        </p:spPr>
      </p:pic>
      <p:grpSp>
        <p:nvGrpSpPr>
          <p:cNvPr id="93" name="Group 92"/>
          <p:cNvGrpSpPr/>
          <p:nvPr/>
        </p:nvGrpSpPr>
        <p:grpSpPr>
          <a:xfrm>
            <a:off x="286427" y="227316"/>
            <a:ext cx="1399890" cy="1063572"/>
            <a:chOff x="286427" y="227316"/>
            <a:chExt cx="1399890" cy="1063572"/>
          </a:xfrm>
        </p:grpSpPr>
        <p:sp>
          <p:nvSpPr>
            <p:cNvPr id="82" name="Rectangle 81"/>
            <p:cNvSpPr/>
            <p:nvPr/>
          </p:nvSpPr>
          <p:spPr>
            <a:xfrm>
              <a:off x="286427" y="227316"/>
              <a:ext cx="1296840" cy="106357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entury Gothic"/>
              </a:endParaRPr>
            </a:p>
          </p:txBody>
        </p:sp>
        <p:sp>
          <p:nvSpPr>
            <p:cNvPr id="83" name="Rectangle 82"/>
            <p:cNvSpPr/>
            <p:nvPr/>
          </p:nvSpPr>
          <p:spPr>
            <a:xfrm>
              <a:off x="397563" y="356283"/>
              <a:ext cx="118871" cy="118871"/>
            </a:xfrm>
            <a:prstGeom prst="rect">
              <a:avLst/>
            </a:prstGeom>
            <a:solidFill>
              <a:srgbClr val="FDFD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entury Gothic"/>
              </a:endParaRPr>
            </a:p>
          </p:txBody>
        </p:sp>
        <p:sp>
          <p:nvSpPr>
            <p:cNvPr id="84" name="Rectangle 83"/>
            <p:cNvSpPr/>
            <p:nvPr/>
          </p:nvSpPr>
          <p:spPr>
            <a:xfrm>
              <a:off x="397563" y="580394"/>
              <a:ext cx="118871" cy="118871"/>
            </a:xfrm>
            <a:prstGeom prst="rect">
              <a:avLst/>
            </a:prstGeom>
            <a:solidFill>
              <a:srgbClr val="E49E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1A947"/>
                </a:solidFill>
                <a:latin typeface="Century Gothic"/>
              </a:endParaRPr>
            </a:p>
          </p:txBody>
        </p:sp>
        <p:sp>
          <p:nvSpPr>
            <p:cNvPr id="85" name="Rectangle 84"/>
            <p:cNvSpPr/>
            <p:nvPr/>
          </p:nvSpPr>
          <p:spPr>
            <a:xfrm>
              <a:off x="397563" y="804505"/>
              <a:ext cx="118871" cy="118871"/>
            </a:xfrm>
            <a:prstGeom prst="rect">
              <a:avLst/>
            </a:prstGeom>
            <a:solidFill>
              <a:srgbClr val="A6FA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entury Gothic"/>
              </a:endParaRPr>
            </a:p>
          </p:txBody>
        </p:sp>
        <p:sp>
          <p:nvSpPr>
            <p:cNvPr id="86" name="Rectangle 85"/>
            <p:cNvSpPr/>
            <p:nvPr/>
          </p:nvSpPr>
          <p:spPr>
            <a:xfrm>
              <a:off x="397563" y="1028617"/>
              <a:ext cx="118871" cy="118871"/>
            </a:xfrm>
            <a:prstGeom prst="rect">
              <a:avLst/>
            </a:prstGeom>
            <a:solidFill>
              <a:srgbClr val="B6EEF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latin typeface="Century Gothic"/>
                </a:rPr>
                <a:t>      </a:t>
              </a:r>
              <a:endParaRPr lang="en-US" dirty="0">
                <a:solidFill>
                  <a:prstClr val="white"/>
                </a:solidFill>
                <a:latin typeface="Century Gothic"/>
              </a:endParaRPr>
            </a:p>
          </p:txBody>
        </p:sp>
        <p:sp>
          <p:nvSpPr>
            <p:cNvPr id="87" name="TextBox 86"/>
            <p:cNvSpPr txBox="1"/>
            <p:nvPr/>
          </p:nvSpPr>
          <p:spPr>
            <a:xfrm>
              <a:off x="475027" y="266700"/>
              <a:ext cx="1211290" cy="276999"/>
            </a:xfrm>
            <a:prstGeom prst="rect">
              <a:avLst/>
            </a:prstGeom>
            <a:noFill/>
          </p:spPr>
          <p:txBody>
            <a:bodyPr wrap="square" rtlCol="0">
              <a:spAutoFit/>
            </a:bodyPr>
            <a:lstStyle/>
            <a:p>
              <a:pPr fontAlgn="auto">
                <a:spcBef>
                  <a:spcPts val="0"/>
                </a:spcBef>
                <a:spcAft>
                  <a:spcPts val="0"/>
                </a:spcAft>
              </a:pPr>
              <a:r>
                <a:rPr lang="en-US" sz="1200" dirty="0" smtClean="0">
                  <a:solidFill>
                    <a:srgbClr val="FDFD5F"/>
                  </a:solidFill>
                  <a:latin typeface="Arial Narrow"/>
                  <a:ea typeface="ＭＳ Ｐゴシック" charset="-128"/>
                  <a:cs typeface="Arial Narrow"/>
                </a:rPr>
                <a:t>(Pre)Formulation</a:t>
              </a:r>
              <a:endParaRPr lang="en-US" sz="1200" dirty="0">
                <a:solidFill>
                  <a:srgbClr val="FDFD5F"/>
                </a:solidFill>
                <a:latin typeface="Arial Narrow"/>
                <a:ea typeface="ＭＳ Ｐゴシック" charset="-128"/>
                <a:cs typeface="Arial Narrow"/>
              </a:endParaRPr>
            </a:p>
          </p:txBody>
        </p:sp>
        <p:sp>
          <p:nvSpPr>
            <p:cNvPr id="88" name="TextBox 87"/>
            <p:cNvSpPr txBox="1"/>
            <p:nvPr/>
          </p:nvSpPr>
          <p:spPr>
            <a:xfrm>
              <a:off x="475027" y="492277"/>
              <a:ext cx="1125174" cy="276999"/>
            </a:xfrm>
            <a:prstGeom prst="rect">
              <a:avLst/>
            </a:prstGeom>
            <a:noFill/>
          </p:spPr>
          <p:txBody>
            <a:bodyPr wrap="square" rtlCol="0">
              <a:spAutoFit/>
            </a:bodyPr>
            <a:lstStyle/>
            <a:p>
              <a:pPr fontAlgn="auto">
                <a:spcBef>
                  <a:spcPts val="0"/>
                </a:spcBef>
                <a:spcAft>
                  <a:spcPts val="0"/>
                </a:spcAft>
              </a:pPr>
              <a:r>
                <a:rPr lang="en-US" sz="1200" dirty="0" smtClean="0">
                  <a:solidFill>
                    <a:srgbClr val="F1A947"/>
                  </a:solidFill>
                  <a:latin typeface="Arial Narrow"/>
                  <a:ea typeface="ＭＳ Ｐゴシック" charset="-128"/>
                  <a:cs typeface="Arial Narrow"/>
                </a:rPr>
                <a:t>Implementation</a:t>
              </a:r>
              <a:endParaRPr lang="en-US" sz="1200" dirty="0">
                <a:solidFill>
                  <a:srgbClr val="F1A947"/>
                </a:solidFill>
                <a:latin typeface="Arial Narrow"/>
                <a:ea typeface="ＭＳ Ｐゴシック" charset="-128"/>
                <a:cs typeface="Arial Narrow"/>
              </a:endParaRPr>
            </a:p>
          </p:txBody>
        </p:sp>
        <p:sp>
          <p:nvSpPr>
            <p:cNvPr id="89" name="TextBox 88"/>
            <p:cNvSpPr txBox="1"/>
            <p:nvPr/>
          </p:nvSpPr>
          <p:spPr>
            <a:xfrm>
              <a:off x="475027" y="717854"/>
              <a:ext cx="1023574" cy="276999"/>
            </a:xfrm>
            <a:prstGeom prst="rect">
              <a:avLst/>
            </a:prstGeom>
            <a:noFill/>
          </p:spPr>
          <p:txBody>
            <a:bodyPr wrap="square" rtlCol="0">
              <a:spAutoFit/>
            </a:bodyPr>
            <a:lstStyle/>
            <a:p>
              <a:pPr fontAlgn="auto">
                <a:spcBef>
                  <a:spcPts val="0"/>
                </a:spcBef>
                <a:spcAft>
                  <a:spcPts val="0"/>
                </a:spcAft>
              </a:pPr>
              <a:r>
                <a:rPr lang="en-US" sz="1200" dirty="0" smtClean="0">
                  <a:solidFill>
                    <a:srgbClr val="A6FA8C"/>
                  </a:solidFill>
                  <a:latin typeface="Arial Narrow"/>
                  <a:ea typeface="ＭＳ Ｐゴシック" charset="-128"/>
                  <a:cs typeface="Arial Narrow"/>
                </a:rPr>
                <a:t>Primary Ops</a:t>
              </a:r>
              <a:endParaRPr lang="en-US" sz="1200" dirty="0">
                <a:solidFill>
                  <a:srgbClr val="A6FA8C"/>
                </a:solidFill>
                <a:latin typeface="Arial Narrow"/>
                <a:ea typeface="ＭＳ Ｐゴシック" charset="-128"/>
                <a:cs typeface="Arial Narrow"/>
              </a:endParaRPr>
            </a:p>
          </p:txBody>
        </p:sp>
        <p:sp>
          <p:nvSpPr>
            <p:cNvPr id="90" name="TextBox 89"/>
            <p:cNvSpPr txBox="1"/>
            <p:nvPr/>
          </p:nvSpPr>
          <p:spPr>
            <a:xfrm>
              <a:off x="475027" y="943430"/>
              <a:ext cx="1023574" cy="276999"/>
            </a:xfrm>
            <a:prstGeom prst="rect">
              <a:avLst/>
            </a:prstGeom>
            <a:noFill/>
          </p:spPr>
          <p:txBody>
            <a:bodyPr wrap="square" rtlCol="0">
              <a:spAutoFit/>
            </a:bodyPr>
            <a:lstStyle/>
            <a:p>
              <a:pPr fontAlgn="auto">
                <a:spcBef>
                  <a:spcPts val="0"/>
                </a:spcBef>
                <a:spcAft>
                  <a:spcPts val="0"/>
                </a:spcAft>
              </a:pPr>
              <a:r>
                <a:rPr lang="en-US" sz="1200" dirty="0" smtClean="0">
                  <a:solidFill>
                    <a:srgbClr val="B6EEFD"/>
                  </a:solidFill>
                  <a:latin typeface="Arial Narrow"/>
                  <a:ea typeface="ＭＳ Ｐゴシック" charset="-128"/>
                  <a:cs typeface="Arial Narrow"/>
                </a:rPr>
                <a:t>Extended Ops</a:t>
              </a:r>
              <a:endParaRPr lang="en-US" sz="1200" dirty="0">
                <a:solidFill>
                  <a:srgbClr val="B6EEFD"/>
                </a:solidFill>
                <a:latin typeface="Arial Narrow"/>
                <a:ea typeface="ＭＳ Ｐゴシック" charset="-128"/>
                <a:cs typeface="Arial Narrow"/>
              </a:endParaRPr>
            </a:p>
          </p:txBody>
        </p:sp>
      </p:grpSp>
      <p:sp>
        <p:nvSpPr>
          <p:cNvPr id="91" name="TextBox 90"/>
          <p:cNvSpPr txBox="1"/>
          <p:nvPr/>
        </p:nvSpPr>
        <p:spPr>
          <a:xfrm>
            <a:off x="327740" y="2388539"/>
            <a:ext cx="2540001" cy="2228302"/>
          </a:xfrm>
          <a:prstGeom prst="rect">
            <a:avLst/>
          </a:prstGeom>
          <a:noFill/>
        </p:spPr>
        <p:txBody>
          <a:bodyPr wrap="square" rtlCol="0">
            <a:spAutoFit/>
          </a:bodyPr>
          <a:lstStyle/>
          <a:p>
            <a:pPr fontAlgn="auto">
              <a:lnSpc>
                <a:spcPct val="50000"/>
              </a:lnSpc>
              <a:spcBef>
                <a:spcPts val="0"/>
              </a:spcBef>
              <a:spcAft>
                <a:spcPts val="0"/>
              </a:spcAft>
            </a:pPr>
            <a:r>
              <a:rPr lang="en-US" sz="1400" dirty="0" smtClean="0">
                <a:solidFill>
                  <a:prstClr val="white"/>
                </a:solidFill>
                <a:latin typeface="Arial Narrow"/>
                <a:ea typeface="ＭＳ Ｐゴシック" charset="-128"/>
                <a:cs typeface="Arial Narrow"/>
              </a:rPr>
              <a:t>Earth Science Instruments on ISS:</a:t>
            </a:r>
          </a:p>
          <a:p>
            <a:pPr fontAlgn="auto">
              <a:lnSpc>
                <a:spcPct val="110000"/>
              </a:lnSpc>
              <a:spcBef>
                <a:spcPts val="0"/>
              </a:spcBef>
              <a:spcAft>
                <a:spcPts val="0"/>
              </a:spcAft>
            </a:pPr>
            <a:r>
              <a:rPr lang="en-US" sz="1200" dirty="0" err="1" smtClean="0">
                <a:solidFill>
                  <a:srgbClr val="9AFFA1"/>
                </a:solidFill>
                <a:latin typeface="Arial Narrow"/>
                <a:ea typeface="ＭＳ Ｐゴシック" charset="-128"/>
                <a:cs typeface="Arial Narrow"/>
              </a:rPr>
              <a:t>RapidScat</a:t>
            </a:r>
            <a:r>
              <a:rPr lang="en-US" sz="1200" dirty="0" smtClean="0">
                <a:solidFill>
                  <a:srgbClr val="9AFFA1"/>
                </a:solidFill>
                <a:latin typeface="Arial Narrow"/>
                <a:ea typeface="ＭＳ Ｐゴシック" charset="-128"/>
                <a:cs typeface="Arial Narrow"/>
              </a:rPr>
              <a:t>, </a:t>
            </a:r>
            <a:r>
              <a:rPr lang="en-US" sz="1200" dirty="0" smtClean="0">
                <a:solidFill>
                  <a:srgbClr val="FF0000"/>
                </a:solidFill>
                <a:latin typeface="Arial Narrow"/>
                <a:ea typeface="ＭＳ Ｐゴシック" charset="-128"/>
                <a:cs typeface="Arial Narrow"/>
              </a:rPr>
              <a:t>(2017)</a:t>
            </a:r>
            <a:endParaRPr lang="en-US" sz="1200" dirty="0" smtClean="0">
              <a:solidFill>
                <a:srgbClr val="9AFFA1"/>
              </a:solidFill>
              <a:latin typeface="Arial Narrow"/>
              <a:ea typeface="ＭＳ Ｐゴシック" charset="-128"/>
              <a:cs typeface="Arial Narrow"/>
            </a:endParaRPr>
          </a:p>
          <a:p>
            <a:pPr fontAlgn="auto">
              <a:lnSpc>
                <a:spcPct val="110000"/>
              </a:lnSpc>
              <a:spcBef>
                <a:spcPts val="0"/>
              </a:spcBef>
              <a:spcAft>
                <a:spcPts val="0"/>
              </a:spcAft>
            </a:pPr>
            <a:r>
              <a:rPr lang="en-US" sz="1200" dirty="0" smtClean="0">
                <a:solidFill>
                  <a:srgbClr val="9AFFA1"/>
                </a:solidFill>
                <a:latin typeface="Arial Narrow"/>
                <a:ea typeface="ＭＳ Ｐゴシック" charset="-128"/>
                <a:cs typeface="Arial Narrow"/>
              </a:rPr>
              <a:t>CATS, </a:t>
            </a:r>
            <a:r>
              <a:rPr lang="en-US" sz="1200" dirty="0" smtClean="0">
                <a:solidFill>
                  <a:srgbClr val="FF0000"/>
                </a:solidFill>
                <a:latin typeface="Arial Narrow"/>
                <a:ea typeface="ＭＳ Ｐゴシック" charset="-128"/>
                <a:cs typeface="Arial Narrow"/>
              </a:rPr>
              <a:t>(2020)</a:t>
            </a:r>
            <a:endParaRPr lang="en-US" sz="1200" dirty="0" smtClean="0">
              <a:solidFill>
                <a:srgbClr val="9AFFA1"/>
              </a:solidFill>
              <a:latin typeface="Arial Narrow"/>
              <a:ea typeface="ＭＳ Ｐゴシック" charset="-128"/>
              <a:cs typeface="Arial Narrow"/>
            </a:endParaRPr>
          </a:p>
          <a:p>
            <a:pPr fontAlgn="auto">
              <a:lnSpc>
                <a:spcPct val="110000"/>
              </a:lnSpc>
              <a:spcBef>
                <a:spcPts val="0"/>
              </a:spcBef>
              <a:spcAft>
                <a:spcPts val="0"/>
              </a:spcAft>
            </a:pPr>
            <a:r>
              <a:rPr lang="en-US" sz="1200" dirty="0" smtClean="0">
                <a:solidFill>
                  <a:srgbClr val="F1A947"/>
                </a:solidFill>
                <a:latin typeface="Arial Narrow"/>
                <a:ea typeface="ＭＳ Ｐゴシック" charset="-128"/>
                <a:cs typeface="Arial Narrow"/>
              </a:rPr>
              <a:t>LIS, </a:t>
            </a:r>
            <a:r>
              <a:rPr lang="en-US" sz="1200" dirty="0" smtClean="0">
                <a:solidFill>
                  <a:srgbClr val="FF0000"/>
                </a:solidFill>
                <a:latin typeface="Arial Narrow"/>
                <a:ea typeface="ＭＳ Ｐゴシック" charset="-128"/>
                <a:cs typeface="Arial Narrow"/>
              </a:rPr>
              <a:t>(2016)</a:t>
            </a:r>
            <a:r>
              <a:rPr lang="en-US" sz="1200" dirty="0" smtClean="0">
                <a:solidFill>
                  <a:srgbClr val="F1A947"/>
                </a:solidFill>
                <a:latin typeface="Arial Narrow"/>
                <a:ea typeface="ＭＳ Ｐゴシック" charset="-128"/>
                <a:cs typeface="Arial Narrow"/>
              </a:rPr>
              <a:t> </a:t>
            </a:r>
          </a:p>
          <a:p>
            <a:pPr fontAlgn="auto">
              <a:lnSpc>
                <a:spcPct val="110000"/>
              </a:lnSpc>
              <a:spcBef>
                <a:spcPts val="0"/>
              </a:spcBef>
              <a:spcAft>
                <a:spcPts val="0"/>
              </a:spcAft>
            </a:pPr>
            <a:r>
              <a:rPr lang="en-US" sz="1200" dirty="0" smtClean="0">
                <a:solidFill>
                  <a:srgbClr val="F1A947"/>
                </a:solidFill>
                <a:latin typeface="Arial Narrow"/>
                <a:ea typeface="ＭＳ Ｐゴシック" charset="-128"/>
                <a:cs typeface="Arial Narrow"/>
              </a:rPr>
              <a:t>SAGE III, </a:t>
            </a:r>
            <a:r>
              <a:rPr lang="en-US" sz="1200" dirty="0" smtClean="0">
                <a:solidFill>
                  <a:srgbClr val="FF0000"/>
                </a:solidFill>
                <a:latin typeface="Arial Narrow"/>
                <a:ea typeface="ＭＳ Ｐゴシック" charset="-128"/>
                <a:cs typeface="Arial Narrow"/>
              </a:rPr>
              <a:t>(2016)</a:t>
            </a:r>
            <a:endParaRPr lang="en-US" sz="1200" dirty="0" smtClean="0">
              <a:solidFill>
                <a:srgbClr val="F1A947"/>
              </a:solidFill>
              <a:latin typeface="Arial Narrow"/>
              <a:ea typeface="ＭＳ Ｐゴシック" charset="-128"/>
              <a:cs typeface="Arial Narrow"/>
            </a:endParaRPr>
          </a:p>
          <a:p>
            <a:pPr fontAlgn="auto">
              <a:lnSpc>
                <a:spcPct val="110000"/>
              </a:lnSpc>
              <a:spcBef>
                <a:spcPts val="0"/>
              </a:spcBef>
              <a:spcAft>
                <a:spcPts val="0"/>
              </a:spcAft>
            </a:pPr>
            <a:r>
              <a:rPr lang="en-US" sz="1200" dirty="0" smtClean="0">
                <a:solidFill>
                  <a:srgbClr val="F1A947"/>
                </a:solidFill>
                <a:latin typeface="Arial Narrow"/>
                <a:ea typeface="ＭＳ Ｐゴシック" charset="-128"/>
                <a:cs typeface="Arial Narrow"/>
              </a:rPr>
              <a:t>TSIS-1, </a:t>
            </a:r>
            <a:r>
              <a:rPr lang="en-US" sz="1200" i="1" dirty="0" smtClean="0">
                <a:solidFill>
                  <a:srgbClr val="FF0000"/>
                </a:solidFill>
                <a:latin typeface="Arial Narrow"/>
                <a:ea typeface="ＭＳ Ｐゴシック" charset="-128"/>
                <a:cs typeface="Arial Narrow"/>
              </a:rPr>
              <a:t>(2018)</a:t>
            </a:r>
            <a:endParaRPr lang="en-US" sz="1200" i="1" dirty="0" smtClean="0">
              <a:solidFill>
                <a:srgbClr val="F1A947"/>
              </a:solidFill>
              <a:latin typeface="Arial Narrow"/>
              <a:ea typeface="ＭＳ Ｐゴシック" charset="-128"/>
              <a:cs typeface="Arial Narrow"/>
            </a:endParaRPr>
          </a:p>
          <a:p>
            <a:pPr fontAlgn="auto">
              <a:lnSpc>
                <a:spcPct val="110000"/>
              </a:lnSpc>
              <a:spcBef>
                <a:spcPts val="0"/>
              </a:spcBef>
              <a:spcAft>
                <a:spcPts val="0"/>
              </a:spcAft>
            </a:pPr>
            <a:r>
              <a:rPr lang="en-US" sz="1200" dirty="0" smtClean="0">
                <a:solidFill>
                  <a:srgbClr val="F1A947"/>
                </a:solidFill>
                <a:latin typeface="Arial Narrow"/>
                <a:ea typeface="ＭＳ Ｐゴシック" charset="-128"/>
                <a:cs typeface="Arial Narrow"/>
              </a:rPr>
              <a:t>ECOSTRESS</a:t>
            </a:r>
            <a:r>
              <a:rPr lang="en-US" sz="1200" dirty="0" smtClean="0">
                <a:solidFill>
                  <a:srgbClr val="E49E42"/>
                </a:solidFill>
                <a:latin typeface="Arial Narrow"/>
                <a:ea typeface="ＭＳ Ｐゴシック" charset="-128"/>
                <a:cs typeface="Arial Narrow"/>
              </a:rPr>
              <a:t>, </a:t>
            </a:r>
            <a:r>
              <a:rPr lang="en-US" sz="1200" i="1" dirty="0" smtClean="0">
                <a:solidFill>
                  <a:srgbClr val="FF0000"/>
                </a:solidFill>
                <a:latin typeface="Arial Narrow"/>
                <a:ea typeface="ＭＳ Ｐゴシック" charset="-128"/>
                <a:cs typeface="Arial Narrow"/>
              </a:rPr>
              <a:t>(2017)</a:t>
            </a:r>
            <a:endParaRPr lang="en-US" sz="1200" i="1" dirty="0" smtClean="0">
              <a:solidFill>
                <a:srgbClr val="E49E42"/>
              </a:solidFill>
              <a:latin typeface="Arial Narrow"/>
              <a:ea typeface="ＭＳ Ｐゴシック" charset="-128"/>
              <a:cs typeface="Arial Narrow"/>
            </a:endParaRPr>
          </a:p>
          <a:p>
            <a:pPr fontAlgn="auto">
              <a:lnSpc>
                <a:spcPct val="110000"/>
              </a:lnSpc>
              <a:spcBef>
                <a:spcPts val="0"/>
              </a:spcBef>
              <a:spcAft>
                <a:spcPts val="0"/>
              </a:spcAft>
            </a:pPr>
            <a:r>
              <a:rPr lang="en-US" sz="1200" dirty="0" smtClean="0">
                <a:solidFill>
                  <a:srgbClr val="F79646"/>
                </a:solidFill>
                <a:latin typeface="Arial Narrow"/>
                <a:ea typeface="ＭＳ Ｐゴシック" charset="-128"/>
                <a:cs typeface="Arial Narrow"/>
              </a:rPr>
              <a:t>GEDI</a:t>
            </a:r>
            <a:r>
              <a:rPr lang="en-US" sz="1200" dirty="0" smtClean="0">
                <a:solidFill>
                  <a:srgbClr val="FFFF00"/>
                </a:solidFill>
                <a:latin typeface="Arial Narrow"/>
                <a:ea typeface="ＭＳ Ｐゴシック" charset="-128"/>
                <a:cs typeface="Arial Narrow"/>
              </a:rPr>
              <a:t>,</a:t>
            </a:r>
            <a:r>
              <a:rPr lang="en-US" sz="1200" dirty="0" smtClean="0">
                <a:solidFill>
                  <a:srgbClr val="F1A947"/>
                </a:solidFill>
                <a:latin typeface="Arial Narrow"/>
                <a:ea typeface="ＭＳ Ｐゴシック" charset="-128"/>
                <a:cs typeface="Arial Narrow"/>
              </a:rPr>
              <a:t> </a:t>
            </a:r>
            <a:r>
              <a:rPr lang="en-US" sz="1200" i="1" dirty="0" smtClean="0">
                <a:solidFill>
                  <a:srgbClr val="FF0000"/>
                </a:solidFill>
                <a:latin typeface="Arial Narrow"/>
                <a:ea typeface="ＭＳ Ｐゴシック" charset="-128"/>
                <a:cs typeface="Arial Narrow"/>
              </a:rPr>
              <a:t>(2018)</a:t>
            </a:r>
            <a:endParaRPr lang="en-US" sz="1200" i="1" dirty="0" smtClean="0">
              <a:solidFill>
                <a:srgbClr val="F1A947"/>
              </a:solidFill>
              <a:latin typeface="Arial Narrow"/>
              <a:ea typeface="ＭＳ Ｐゴシック" charset="-128"/>
              <a:cs typeface="Arial Narrow"/>
            </a:endParaRPr>
          </a:p>
          <a:p>
            <a:pPr fontAlgn="auto">
              <a:lnSpc>
                <a:spcPct val="110000"/>
              </a:lnSpc>
              <a:spcBef>
                <a:spcPts val="0"/>
              </a:spcBef>
              <a:spcAft>
                <a:spcPts val="0"/>
              </a:spcAft>
            </a:pPr>
            <a:r>
              <a:rPr lang="en-US" sz="1200" dirty="0" smtClean="0">
                <a:solidFill>
                  <a:schemeClr val="accent6"/>
                </a:solidFill>
                <a:latin typeface="Arial Narrow"/>
                <a:ea typeface="ＭＳ Ｐゴシック" charset="-128"/>
                <a:cs typeface="Arial Narrow"/>
              </a:rPr>
              <a:t>OCO-3,</a:t>
            </a:r>
            <a:r>
              <a:rPr lang="en-US" sz="1200" dirty="0">
                <a:solidFill>
                  <a:srgbClr val="FF0000"/>
                </a:solidFill>
                <a:latin typeface="Arial Narrow"/>
                <a:ea typeface="ＭＳ Ｐゴシック" charset="-128"/>
                <a:cs typeface="Arial Narrow"/>
              </a:rPr>
              <a:t> </a:t>
            </a:r>
            <a:r>
              <a:rPr lang="en-US" sz="1200" i="1" dirty="0" smtClean="0">
                <a:solidFill>
                  <a:srgbClr val="FF0000"/>
                </a:solidFill>
                <a:latin typeface="Arial Narrow"/>
                <a:ea typeface="ＭＳ Ｐゴシック" charset="-128"/>
                <a:cs typeface="Arial Narrow"/>
              </a:rPr>
              <a:t>(2018)</a:t>
            </a:r>
            <a:endParaRPr lang="en-US" sz="1200" i="1" dirty="0" smtClean="0">
              <a:solidFill>
                <a:srgbClr val="F5E952"/>
              </a:solidFill>
              <a:latin typeface="Arial Narrow"/>
              <a:ea typeface="ＭＳ Ｐゴシック" charset="-128"/>
              <a:cs typeface="Arial Narrow"/>
            </a:endParaRPr>
          </a:p>
          <a:p>
            <a:pPr fontAlgn="auto">
              <a:lnSpc>
                <a:spcPct val="110000"/>
              </a:lnSpc>
              <a:spcBef>
                <a:spcPts val="0"/>
              </a:spcBef>
              <a:spcAft>
                <a:spcPts val="0"/>
              </a:spcAft>
            </a:pPr>
            <a:r>
              <a:rPr lang="en-US" sz="1200" dirty="0" smtClean="0">
                <a:solidFill>
                  <a:srgbClr val="F5E952"/>
                </a:solidFill>
                <a:latin typeface="Arial Narrow"/>
                <a:ea typeface="ＭＳ Ｐゴシック" charset="-128"/>
                <a:cs typeface="Arial Narrow"/>
              </a:rPr>
              <a:t>CLARREO</a:t>
            </a:r>
            <a:r>
              <a:rPr lang="en-US" sz="1200" dirty="0">
                <a:solidFill>
                  <a:srgbClr val="F5E952"/>
                </a:solidFill>
                <a:latin typeface="Arial Narrow"/>
                <a:ea typeface="ＭＳ Ｐゴシック" charset="-128"/>
                <a:cs typeface="Arial Narrow"/>
              </a:rPr>
              <a:t>-PF</a:t>
            </a:r>
            <a:r>
              <a:rPr lang="en-US" sz="1200" dirty="0" smtClean="0">
                <a:solidFill>
                  <a:srgbClr val="F5E952"/>
                </a:solidFill>
                <a:latin typeface="Arial Narrow"/>
                <a:ea typeface="ＭＳ Ｐゴシック" charset="-128"/>
                <a:cs typeface="Arial Narrow"/>
              </a:rPr>
              <a:t>, </a:t>
            </a:r>
            <a:r>
              <a:rPr lang="en-US" sz="1200" i="1" dirty="0" smtClean="0">
                <a:solidFill>
                  <a:srgbClr val="FF0000"/>
                </a:solidFill>
                <a:latin typeface="Arial Narrow"/>
                <a:ea typeface="ＭＳ Ｐゴシック" charset="-128"/>
                <a:cs typeface="Arial Narrow"/>
              </a:rPr>
              <a:t>(2020)</a:t>
            </a:r>
            <a:endParaRPr lang="en-US" sz="1200" i="1" dirty="0" smtClean="0">
              <a:solidFill>
                <a:srgbClr val="F5E952"/>
              </a:solidFill>
              <a:latin typeface="Arial Narrow"/>
              <a:ea typeface="ＭＳ Ｐゴシック" charset="-128"/>
              <a:cs typeface="Arial Narrow"/>
            </a:endParaRPr>
          </a:p>
          <a:p>
            <a:pPr fontAlgn="auto">
              <a:lnSpc>
                <a:spcPct val="110000"/>
              </a:lnSpc>
              <a:spcBef>
                <a:spcPts val="0"/>
              </a:spcBef>
              <a:spcAft>
                <a:spcPts val="0"/>
              </a:spcAft>
            </a:pPr>
            <a:r>
              <a:rPr lang="en-US" sz="1200" dirty="0" smtClean="0">
                <a:solidFill>
                  <a:srgbClr val="F5E952"/>
                </a:solidFill>
                <a:latin typeface="Arial Narrow"/>
                <a:ea typeface="ＭＳ Ｐゴシック" charset="-128"/>
                <a:cs typeface="Arial Narrow"/>
              </a:rPr>
              <a:t>TSIS-2 </a:t>
            </a:r>
            <a:r>
              <a:rPr lang="en-US" sz="1200" i="1" dirty="0" smtClean="0">
                <a:solidFill>
                  <a:srgbClr val="FF0000"/>
                </a:solidFill>
                <a:latin typeface="Arial Narrow"/>
                <a:ea typeface="ＭＳ Ｐゴシック" charset="-128"/>
                <a:cs typeface="Arial Narrow"/>
              </a:rPr>
              <a:t>(2020)</a:t>
            </a:r>
            <a:endParaRPr lang="en-US" sz="1200" i="1" dirty="0">
              <a:solidFill>
                <a:srgbClr val="A6FA8C"/>
              </a:solidFill>
              <a:latin typeface="Arial Narrow"/>
              <a:ea typeface="ＭＳ Ｐゴシック" charset="-128"/>
              <a:cs typeface="Arial Narrow"/>
            </a:endParaRPr>
          </a:p>
        </p:txBody>
      </p:sp>
      <p:sp>
        <p:nvSpPr>
          <p:cNvPr id="92" name="TextBox 91"/>
          <p:cNvSpPr txBox="1"/>
          <p:nvPr/>
        </p:nvSpPr>
        <p:spPr>
          <a:xfrm>
            <a:off x="327741" y="1872424"/>
            <a:ext cx="1979426" cy="445507"/>
          </a:xfrm>
          <a:prstGeom prst="rect">
            <a:avLst/>
          </a:prstGeom>
          <a:noFill/>
        </p:spPr>
        <p:txBody>
          <a:bodyPr wrap="square" rtlCol="0">
            <a:spAutoFit/>
          </a:bodyPr>
          <a:lstStyle/>
          <a:p>
            <a:pPr fontAlgn="auto">
              <a:lnSpc>
                <a:spcPct val="110000"/>
              </a:lnSpc>
              <a:spcBef>
                <a:spcPts val="0"/>
              </a:spcBef>
              <a:spcAft>
                <a:spcPts val="0"/>
              </a:spcAft>
            </a:pPr>
            <a:r>
              <a:rPr lang="en-US" sz="1200" dirty="0" smtClean="0">
                <a:solidFill>
                  <a:srgbClr val="F5E952"/>
                </a:solidFill>
                <a:latin typeface="Arial Narrow"/>
                <a:ea typeface="ＭＳ Ｐゴシック" charset="-128"/>
                <a:cs typeface="Arial Narrow"/>
              </a:rPr>
              <a:t>Sentinel-6A/B </a:t>
            </a:r>
            <a:r>
              <a:rPr lang="en-US" sz="900" dirty="0" smtClean="0">
                <a:solidFill>
                  <a:srgbClr val="FF0000"/>
                </a:solidFill>
                <a:latin typeface="Arial Narrow"/>
                <a:ea typeface="ＭＳ Ｐゴシック" charset="-128"/>
                <a:cs typeface="Arial Narrow"/>
              </a:rPr>
              <a:t>(2020, 2025)</a:t>
            </a:r>
            <a:endParaRPr lang="en-US" sz="900" dirty="0">
              <a:solidFill>
                <a:srgbClr val="A6FA8C"/>
              </a:solidFill>
              <a:latin typeface="Arial Narrow"/>
              <a:ea typeface="ＭＳ Ｐゴシック" charset="-128"/>
              <a:cs typeface="Arial Narrow"/>
            </a:endParaRPr>
          </a:p>
          <a:p>
            <a:pPr fontAlgn="auto">
              <a:lnSpc>
                <a:spcPct val="110000"/>
              </a:lnSpc>
              <a:spcBef>
                <a:spcPts val="0"/>
              </a:spcBef>
              <a:spcAft>
                <a:spcPts val="0"/>
              </a:spcAft>
            </a:pPr>
            <a:endParaRPr lang="en-US" sz="900" dirty="0">
              <a:solidFill>
                <a:srgbClr val="F5E952"/>
              </a:solidFill>
              <a:latin typeface="Arial Narrow"/>
              <a:ea typeface="ＭＳ Ｐゴシック" charset="-128"/>
              <a:cs typeface="Arial Narrow"/>
            </a:endParaRPr>
          </a:p>
        </p:txBody>
      </p:sp>
      <p:sp>
        <p:nvSpPr>
          <p:cNvPr id="71" name="TextBox 70"/>
          <p:cNvSpPr txBox="1"/>
          <p:nvPr/>
        </p:nvSpPr>
        <p:spPr>
          <a:xfrm>
            <a:off x="2544055" y="492975"/>
            <a:ext cx="1553812" cy="830997"/>
          </a:xfrm>
          <a:prstGeom prst="rect">
            <a:avLst/>
          </a:prstGeom>
          <a:noFill/>
        </p:spPr>
        <p:txBody>
          <a:bodyPr wrap="square" rtlCol="0">
            <a:spAutoFit/>
          </a:bodyPr>
          <a:lstStyle/>
          <a:p>
            <a:pPr fontAlgn="auto">
              <a:spcBef>
                <a:spcPts val="0"/>
              </a:spcBef>
              <a:spcAft>
                <a:spcPts val="0"/>
              </a:spcAft>
            </a:pPr>
            <a:r>
              <a:rPr lang="en-US" sz="1200" dirty="0" smtClean="0">
                <a:solidFill>
                  <a:srgbClr val="FFFF00"/>
                </a:solidFill>
                <a:latin typeface="Arial Narrow"/>
                <a:ea typeface="ＭＳ Ｐゴシック" charset="-128"/>
                <a:cs typeface="Arial Narrow"/>
              </a:rPr>
              <a:t>MAIA</a:t>
            </a:r>
            <a:r>
              <a:rPr lang="en-US" sz="1200" dirty="0" smtClean="0">
                <a:solidFill>
                  <a:srgbClr val="F1A947"/>
                </a:solidFill>
                <a:latin typeface="Arial Narrow"/>
                <a:ea typeface="ＭＳ Ｐゴシック" charset="-128"/>
                <a:cs typeface="Arial Narrow"/>
              </a:rPr>
              <a:t> </a:t>
            </a:r>
            <a:r>
              <a:rPr lang="en-US" sz="1200" i="1" dirty="0" smtClean="0">
                <a:solidFill>
                  <a:srgbClr val="FF0000"/>
                </a:solidFill>
                <a:latin typeface="Arial Narrow"/>
                <a:ea typeface="ＭＳ Ｐゴシック" charset="-128"/>
                <a:cs typeface="Arial Narrow"/>
              </a:rPr>
              <a:t>(~2021)</a:t>
            </a:r>
          </a:p>
          <a:p>
            <a:pPr fontAlgn="auto">
              <a:spcBef>
                <a:spcPts val="0"/>
              </a:spcBef>
              <a:spcAft>
                <a:spcPts val="0"/>
              </a:spcAft>
            </a:pPr>
            <a:r>
              <a:rPr lang="en-US" sz="1200" dirty="0" smtClean="0">
                <a:solidFill>
                  <a:srgbClr val="FFFF00"/>
                </a:solidFill>
                <a:latin typeface="Arial Narrow"/>
                <a:ea typeface="ＭＳ Ｐゴシック" charset="-128"/>
                <a:cs typeface="Arial Narrow"/>
              </a:rPr>
              <a:t>TROPICS</a:t>
            </a:r>
            <a:r>
              <a:rPr lang="en-US" sz="1200" dirty="0" smtClean="0">
                <a:solidFill>
                  <a:srgbClr val="F1A947"/>
                </a:solidFill>
                <a:latin typeface="Arial Narrow"/>
                <a:ea typeface="ＭＳ Ｐゴシック" charset="-128"/>
                <a:cs typeface="Arial Narrow"/>
              </a:rPr>
              <a:t> </a:t>
            </a:r>
            <a:r>
              <a:rPr lang="en-US" sz="1200" i="1" dirty="0">
                <a:solidFill>
                  <a:srgbClr val="FF0000"/>
                </a:solidFill>
                <a:latin typeface="Arial Narrow"/>
                <a:ea typeface="ＭＳ Ｐゴシック" charset="-128"/>
                <a:cs typeface="Arial Narrow"/>
              </a:rPr>
              <a:t>(~2021)</a:t>
            </a:r>
          </a:p>
          <a:p>
            <a:pPr fontAlgn="auto">
              <a:spcBef>
                <a:spcPts val="0"/>
              </a:spcBef>
              <a:spcAft>
                <a:spcPts val="0"/>
              </a:spcAft>
            </a:pPr>
            <a:r>
              <a:rPr lang="en-US" sz="1200" dirty="0" smtClean="0">
                <a:solidFill>
                  <a:srgbClr val="FFFF00"/>
                </a:solidFill>
                <a:latin typeface="Arial Narrow"/>
                <a:ea typeface="ＭＳ Ｐゴシック" charset="-128"/>
                <a:cs typeface="Arial Narrow"/>
              </a:rPr>
              <a:t>EVM-2 </a:t>
            </a:r>
            <a:r>
              <a:rPr lang="en-US" sz="1200" dirty="0">
                <a:solidFill>
                  <a:srgbClr val="FF0000"/>
                </a:solidFill>
                <a:latin typeface="Arial Narrow"/>
                <a:ea typeface="ＭＳ Ｐゴシック" charset="-128"/>
                <a:cs typeface="Arial Narrow"/>
              </a:rPr>
              <a:t>(~2021)</a:t>
            </a:r>
          </a:p>
          <a:p>
            <a:pPr fontAlgn="auto">
              <a:spcBef>
                <a:spcPts val="0"/>
              </a:spcBef>
              <a:spcAft>
                <a:spcPts val="0"/>
              </a:spcAft>
            </a:pPr>
            <a:endParaRPr lang="en-US" sz="1200" dirty="0">
              <a:solidFill>
                <a:srgbClr val="A6FA8C"/>
              </a:solidFill>
              <a:latin typeface="Arial Narrow"/>
              <a:ea typeface="ＭＳ Ｐゴシック" charset="-128"/>
              <a:cs typeface="Arial Narrow"/>
            </a:endParaRPr>
          </a:p>
        </p:txBody>
      </p:sp>
    </p:spTree>
    <p:extLst>
      <p:ext uri="{BB962C8B-B14F-4D97-AF65-F5344CB8AC3E}">
        <p14:creationId xmlns:p14="http://schemas.microsoft.com/office/powerpoint/2010/main" val="38111190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txBox="1">
            <a:spLocks/>
          </p:cNvSpPr>
          <p:nvPr/>
        </p:nvSpPr>
        <p:spPr bwMode="auto">
          <a:xfrm>
            <a:off x="-22225" y="0"/>
            <a:ext cx="9144000" cy="685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31" tIns="45666" rIns="91331" bIns="45666"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dirty="0" smtClean="0">
                <a:solidFill>
                  <a:prstClr val="black"/>
                </a:solidFill>
                <a:ea typeface="ＭＳ Ｐゴシック" pitchFamily="34" charset="-128"/>
              </a:rPr>
              <a:t>ESM and ESSP Program Overviews</a:t>
            </a:r>
            <a:endParaRPr lang="en-US" altLang="en-US" dirty="0">
              <a:solidFill>
                <a:prstClr val="black"/>
              </a:solidFill>
              <a:ea typeface="ＭＳ Ｐゴシック" pitchFamily="34" charset="-128"/>
            </a:endParaRPr>
          </a:p>
        </p:txBody>
      </p:sp>
      <p:sp>
        <p:nvSpPr>
          <p:cNvPr id="2052" name="Content Placeholder 5"/>
          <p:cNvSpPr txBox="1">
            <a:spLocks/>
          </p:cNvSpPr>
          <p:nvPr/>
        </p:nvSpPr>
        <p:spPr bwMode="auto">
          <a:xfrm>
            <a:off x="228600" y="1227710"/>
            <a:ext cx="8763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1" tIns="45666" rIns="91331" bIns="45666"/>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eaLnBrk="0" hangingPunct="0">
              <a:lnSpc>
                <a:spcPct val="90000"/>
              </a:lnSpc>
              <a:spcBef>
                <a:spcPts val="0"/>
              </a:spcBef>
              <a:buFont typeface="Wingdings" charset="2"/>
              <a:buChar char="§"/>
            </a:pPr>
            <a:r>
              <a:rPr lang="en-US" altLang="en-US" sz="1800" dirty="0">
                <a:solidFill>
                  <a:prstClr val="black"/>
                </a:solidFill>
                <a:ea typeface="Optima"/>
                <a:cs typeface="Optima"/>
              </a:rPr>
              <a:t>The Earth Systematic Missions (ESM) </a:t>
            </a:r>
            <a:r>
              <a:rPr lang="en-US" altLang="en-US" sz="1800" b="1" i="1" dirty="0">
                <a:solidFill>
                  <a:prstClr val="black"/>
                </a:solidFill>
                <a:ea typeface="Optima"/>
                <a:cs typeface="Optima"/>
              </a:rPr>
              <a:t>development</a:t>
            </a:r>
            <a:r>
              <a:rPr lang="en-US" altLang="en-US" sz="1800" dirty="0">
                <a:solidFill>
                  <a:prstClr val="black"/>
                </a:solidFill>
                <a:ea typeface="Optima"/>
                <a:cs typeface="Optima"/>
              </a:rPr>
              <a:t> missions in this period include:</a:t>
            </a:r>
          </a:p>
          <a:p>
            <a:pPr lvl="1" eaLnBrk="0" hangingPunct="0">
              <a:lnSpc>
                <a:spcPct val="90000"/>
              </a:lnSpc>
              <a:spcBef>
                <a:spcPts val="0"/>
              </a:spcBef>
            </a:pPr>
            <a:r>
              <a:rPr lang="en-US" altLang="en-US" sz="1800" dirty="0">
                <a:solidFill>
                  <a:prstClr val="black"/>
                </a:solidFill>
                <a:ea typeface="Optima"/>
                <a:cs typeface="Optima"/>
              </a:rPr>
              <a:t>ICESat-2, SAGE III, GRACE-FO, SWOT, Landsat-9</a:t>
            </a:r>
            <a:r>
              <a:rPr lang="en-US" altLang="en-US" sz="1800" dirty="0" smtClean="0">
                <a:solidFill>
                  <a:prstClr val="black"/>
                </a:solidFill>
                <a:ea typeface="Optima"/>
                <a:cs typeface="Optima"/>
              </a:rPr>
              <a:t>, </a:t>
            </a:r>
            <a:r>
              <a:rPr lang="en-US" altLang="en-US" sz="1800" dirty="0">
                <a:solidFill>
                  <a:prstClr val="black"/>
                </a:solidFill>
                <a:ea typeface="Optima"/>
                <a:cs typeface="Optima"/>
              </a:rPr>
              <a:t>RBI, TSIS-1 and -2, OMPS-Limb, NISAR, PACE, </a:t>
            </a:r>
            <a:r>
              <a:rPr lang="en-US" altLang="en-US" sz="1800" dirty="0" smtClean="0">
                <a:solidFill>
                  <a:prstClr val="black"/>
                </a:solidFill>
                <a:ea typeface="Optima"/>
                <a:cs typeface="Optima"/>
              </a:rPr>
              <a:t>Sentinel </a:t>
            </a:r>
            <a:r>
              <a:rPr lang="en-US" altLang="en-US" sz="1800" dirty="0">
                <a:solidFill>
                  <a:prstClr val="black"/>
                </a:solidFill>
                <a:ea typeface="Optima"/>
                <a:cs typeface="Optima"/>
              </a:rPr>
              <a:t>6A and -B, CLARREO Pathfinder</a:t>
            </a:r>
          </a:p>
          <a:p>
            <a:pPr>
              <a:lnSpc>
                <a:spcPct val="90000"/>
              </a:lnSpc>
              <a:spcBef>
                <a:spcPts val="0"/>
              </a:spcBef>
              <a:buFont typeface="Wingdings" pitchFamily="2" charset="2"/>
              <a:buChar char="§"/>
            </a:pPr>
            <a:r>
              <a:rPr lang="en-US" altLang="en-US" sz="1800" dirty="0">
                <a:solidFill>
                  <a:srgbClr val="000000"/>
                </a:solidFill>
                <a:ea typeface="Optima"/>
                <a:cs typeface="Optima"/>
              </a:rPr>
              <a:t>The Earth Systematic Missions (ESM) </a:t>
            </a:r>
            <a:r>
              <a:rPr lang="en-US" altLang="en-US" sz="1800" b="1" i="1" dirty="0">
                <a:solidFill>
                  <a:srgbClr val="000000"/>
                </a:solidFill>
                <a:ea typeface="Optima"/>
                <a:cs typeface="Optima"/>
              </a:rPr>
              <a:t>on-orbit* </a:t>
            </a:r>
            <a:r>
              <a:rPr lang="en-US" altLang="en-US" sz="1800" dirty="0">
                <a:solidFill>
                  <a:srgbClr val="000000"/>
                </a:solidFill>
                <a:ea typeface="Optima"/>
                <a:cs typeface="Optima"/>
              </a:rPr>
              <a:t>missions include:</a:t>
            </a:r>
          </a:p>
          <a:p>
            <a:pPr lvl="1" eaLnBrk="0" hangingPunct="0">
              <a:lnSpc>
                <a:spcPct val="90000"/>
              </a:lnSpc>
              <a:spcBef>
                <a:spcPts val="0"/>
              </a:spcBef>
            </a:pPr>
            <a:r>
              <a:rPr lang="en-US" altLang="en-US" sz="1800" dirty="0">
                <a:solidFill>
                  <a:prstClr val="black"/>
                </a:solidFill>
                <a:ea typeface="Optima"/>
                <a:cs typeface="Optima"/>
              </a:rPr>
              <a:t>SMAP (&gt;</a:t>
            </a:r>
            <a:r>
              <a:rPr lang="en-US" altLang="en-US" sz="1800" dirty="0" smtClean="0">
                <a:solidFill>
                  <a:prstClr val="black"/>
                </a:solidFill>
                <a:ea typeface="Optima"/>
                <a:cs typeface="Optima"/>
              </a:rPr>
              <a:t>2022)</a:t>
            </a:r>
            <a:r>
              <a:rPr lang="en-US" altLang="en-US" sz="1800" dirty="0">
                <a:solidFill>
                  <a:prstClr val="black"/>
                </a:solidFill>
                <a:ea typeface="Optima"/>
                <a:cs typeface="Optima"/>
              </a:rPr>
              <a:t>, DSCOVR (2019), S-NPP (&gt;</a:t>
            </a:r>
            <a:r>
              <a:rPr lang="en-US" altLang="en-US" sz="1800" dirty="0" smtClean="0">
                <a:solidFill>
                  <a:prstClr val="black"/>
                </a:solidFill>
                <a:ea typeface="Optima"/>
                <a:cs typeface="Optima"/>
              </a:rPr>
              <a:t>2022)</a:t>
            </a:r>
            <a:r>
              <a:rPr lang="en-US" altLang="en-US" sz="1800" dirty="0">
                <a:solidFill>
                  <a:prstClr val="black"/>
                </a:solidFill>
                <a:ea typeface="Optima"/>
                <a:cs typeface="Optima"/>
              </a:rPr>
              <a:t>,  GPM (&gt;</a:t>
            </a:r>
            <a:r>
              <a:rPr lang="en-US" altLang="en-US" sz="1800" dirty="0" smtClean="0">
                <a:solidFill>
                  <a:prstClr val="black"/>
                </a:solidFill>
                <a:ea typeface="Optima"/>
                <a:cs typeface="Optima"/>
              </a:rPr>
              <a:t>2022)</a:t>
            </a:r>
            <a:r>
              <a:rPr lang="en-US" altLang="en-US" sz="1800" dirty="0">
                <a:solidFill>
                  <a:prstClr val="black"/>
                </a:solidFill>
                <a:ea typeface="Optima"/>
                <a:cs typeface="Optima"/>
              </a:rPr>
              <a:t>,  LDCM (&gt;</a:t>
            </a:r>
            <a:r>
              <a:rPr lang="en-US" altLang="en-US" sz="1800" dirty="0" smtClean="0">
                <a:solidFill>
                  <a:prstClr val="black"/>
                </a:solidFill>
                <a:ea typeface="Optima"/>
                <a:cs typeface="Optima"/>
              </a:rPr>
              <a:t>2022)</a:t>
            </a:r>
            <a:r>
              <a:rPr lang="en-US" altLang="en-US" sz="1800" dirty="0">
                <a:solidFill>
                  <a:prstClr val="black"/>
                </a:solidFill>
                <a:ea typeface="Optima"/>
                <a:cs typeface="Optima"/>
              </a:rPr>
              <a:t>, Terra (&gt;</a:t>
            </a:r>
            <a:r>
              <a:rPr lang="en-US" altLang="en-US" sz="1800" dirty="0" smtClean="0">
                <a:solidFill>
                  <a:prstClr val="black"/>
                </a:solidFill>
                <a:ea typeface="Optima"/>
                <a:cs typeface="Optima"/>
              </a:rPr>
              <a:t>2022)</a:t>
            </a:r>
            <a:r>
              <a:rPr lang="en-US" altLang="en-US" sz="1800" dirty="0">
                <a:solidFill>
                  <a:prstClr val="black"/>
                </a:solidFill>
                <a:ea typeface="Optima"/>
                <a:cs typeface="Optima"/>
              </a:rPr>
              <a:t>,  Aqua (&gt;</a:t>
            </a:r>
            <a:r>
              <a:rPr lang="en-US" altLang="en-US" sz="1800" dirty="0" smtClean="0">
                <a:solidFill>
                  <a:prstClr val="black"/>
                </a:solidFill>
                <a:ea typeface="Optima"/>
                <a:cs typeface="Optima"/>
              </a:rPr>
              <a:t>2022)</a:t>
            </a:r>
            <a:r>
              <a:rPr lang="en-US" altLang="en-US" sz="1800" dirty="0">
                <a:solidFill>
                  <a:prstClr val="black"/>
                </a:solidFill>
                <a:ea typeface="Optima"/>
                <a:cs typeface="Optima"/>
              </a:rPr>
              <a:t>,  Aura (&gt;</a:t>
            </a:r>
            <a:r>
              <a:rPr lang="en-US" altLang="en-US" sz="1800" dirty="0" smtClean="0">
                <a:solidFill>
                  <a:prstClr val="black"/>
                </a:solidFill>
                <a:ea typeface="Optima"/>
                <a:cs typeface="Optima"/>
              </a:rPr>
              <a:t>2022)</a:t>
            </a:r>
            <a:r>
              <a:rPr lang="en-US" altLang="en-US" sz="1800" dirty="0">
                <a:solidFill>
                  <a:prstClr val="black"/>
                </a:solidFill>
                <a:ea typeface="Optima"/>
                <a:cs typeface="Optima"/>
              </a:rPr>
              <a:t>,  OSTM (&gt;</a:t>
            </a:r>
            <a:r>
              <a:rPr lang="en-US" altLang="en-US" sz="1800" dirty="0" smtClean="0">
                <a:solidFill>
                  <a:prstClr val="black"/>
                </a:solidFill>
                <a:ea typeface="Optima"/>
                <a:cs typeface="Optima"/>
              </a:rPr>
              <a:t>2022)</a:t>
            </a:r>
            <a:r>
              <a:rPr lang="en-US" altLang="en-US" sz="1800" dirty="0">
                <a:solidFill>
                  <a:prstClr val="black"/>
                </a:solidFill>
                <a:ea typeface="Optima"/>
                <a:cs typeface="Optima"/>
              </a:rPr>
              <a:t>, QuikScat (</a:t>
            </a:r>
            <a:r>
              <a:rPr lang="en-US" altLang="en-US" sz="1800" dirty="0" smtClean="0">
                <a:solidFill>
                  <a:prstClr val="black"/>
                </a:solidFill>
                <a:ea typeface="Optima"/>
                <a:cs typeface="Optima"/>
              </a:rPr>
              <a:t>2017)</a:t>
            </a:r>
            <a:r>
              <a:rPr lang="en-US" altLang="en-US" sz="1800" dirty="0">
                <a:solidFill>
                  <a:prstClr val="black"/>
                </a:solidFill>
                <a:ea typeface="Optima"/>
                <a:cs typeface="Optima"/>
              </a:rPr>
              <a:t>, SORCE (2017),  and EO-1 (</a:t>
            </a:r>
            <a:r>
              <a:rPr lang="en-US" altLang="en-US" sz="1800" dirty="0" smtClean="0">
                <a:solidFill>
                  <a:prstClr val="black"/>
                </a:solidFill>
                <a:ea typeface="Optima"/>
                <a:cs typeface="Optima"/>
              </a:rPr>
              <a:t>2017)</a:t>
            </a:r>
            <a:r>
              <a:rPr lang="en-US" altLang="en-US" sz="1800" dirty="0">
                <a:solidFill>
                  <a:prstClr val="black"/>
                </a:solidFill>
                <a:ea typeface="Optima"/>
                <a:cs typeface="Optima"/>
              </a:rPr>
              <a:t>; also </a:t>
            </a:r>
            <a:r>
              <a:rPr lang="en-US" altLang="en-US" sz="1800" dirty="0" err="1">
                <a:solidFill>
                  <a:prstClr val="black"/>
                </a:solidFill>
                <a:ea typeface="Optima"/>
                <a:cs typeface="Optima"/>
              </a:rPr>
              <a:t>RapidScat</a:t>
            </a:r>
            <a:r>
              <a:rPr lang="en-US" altLang="en-US" sz="1800" dirty="0">
                <a:solidFill>
                  <a:prstClr val="black"/>
                </a:solidFill>
                <a:ea typeface="Optima"/>
                <a:cs typeface="Optima"/>
              </a:rPr>
              <a:t> (2017) and CATS </a:t>
            </a:r>
            <a:r>
              <a:rPr lang="en-US" altLang="en-US" sz="1800" dirty="0" smtClean="0">
                <a:solidFill>
                  <a:prstClr val="black"/>
                </a:solidFill>
                <a:ea typeface="Optima"/>
                <a:cs typeface="Optima"/>
              </a:rPr>
              <a:t>(2020)</a:t>
            </a:r>
            <a:endParaRPr lang="en-US" altLang="en-US" sz="1800" dirty="0">
              <a:solidFill>
                <a:prstClr val="black"/>
              </a:solidFill>
              <a:ea typeface="Optima"/>
              <a:cs typeface="Optima"/>
            </a:endParaRPr>
          </a:p>
          <a:p>
            <a:pPr lvl="1" eaLnBrk="0" hangingPunct="0">
              <a:lnSpc>
                <a:spcPct val="90000"/>
              </a:lnSpc>
              <a:spcBef>
                <a:spcPts val="0"/>
              </a:spcBef>
            </a:pPr>
            <a:endParaRPr lang="en-US" altLang="en-US" sz="1800" dirty="0">
              <a:solidFill>
                <a:prstClr val="black"/>
              </a:solidFill>
              <a:ea typeface="Optima"/>
              <a:cs typeface="Optima"/>
            </a:endParaRPr>
          </a:p>
          <a:p>
            <a:pPr lvl="1" eaLnBrk="0" hangingPunct="0">
              <a:lnSpc>
                <a:spcPct val="90000"/>
              </a:lnSpc>
              <a:spcBef>
                <a:spcPts val="0"/>
              </a:spcBef>
            </a:pPr>
            <a:endParaRPr lang="en-US" altLang="en-US" sz="1800" dirty="0">
              <a:solidFill>
                <a:prstClr val="black"/>
              </a:solidFill>
              <a:ea typeface="Optima"/>
              <a:cs typeface="Optima"/>
            </a:endParaRPr>
          </a:p>
          <a:p>
            <a:pPr lvl="1" eaLnBrk="0" hangingPunct="0">
              <a:lnSpc>
                <a:spcPct val="90000"/>
              </a:lnSpc>
              <a:spcBef>
                <a:spcPts val="0"/>
              </a:spcBef>
            </a:pPr>
            <a:endParaRPr lang="en-US" altLang="en-US" sz="1800" dirty="0">
              <a:solidFill>
                <a:prstClr val="black"/>
              </a:solidFill>
              <a:ea typeface="Optima"/>
              <a:cs typeface="Optima"/>
            </a:endParaRPr>
          </a:p>
          <a:p>
            <a:pPr lvl="1" eaLnBrk="0" hangingPunct="0">
              <a:lnSpc>
                <a:spcPct val="90000"/>
              </a:lnSpc>
              <a:spcBef>
                <a:spcPts val="0"/>
              </a:spcBef>
            </a:pPr>
            <a:endParaRPr lang="en-US" altLang="en-US" sz="1800" dirty="0">
              <a:solidFill>
                <a:prstClr val="black"/>
              </a:solidFill>
              <a:ea typeface="Optima"/>
              <a:cs typeface="Optima"/>
            </a:endParaRPr>
          </a:p>
          <a:p>
            <a:pPr marL="456655" lvl="1" indent="0" eaLnBrk="0" hangingPunct="0">
              <a:lnSpc>
                <a:spcPct val="90000"/>
              </a:lnSpc>
              <a:spcBef>
                <a:spcPts val="0"/>
              </a:spcBef>
              <a:buFont typeface="Arial" pitchFamily="34" charset="0"/>
              <a:buNone/>
            </a:pPr>
            <a:endParaRPr lang="en-US" altLang="en-US" sz="1800" dirty="0">
              <a:solidFill>
                <a:prstClr val="black"/>
              </a:solidFill>
              <a:ea typeface="Optima"/>
              <a:cs typeface="Optima"/>
            </a:endParaRPr>
          </a:p>
          <a:p>
            <a:pPr eaLnBrk="0" hangingPunct="0">
              <a:lnSpc>
                <a:spcPct val="90000"/>
              </a:lnSpc>
              <a:spcBef>
                <a:spcPts val="0"/>
              </a:spcBef>
              <a:buFont typeface="Wingdings" charset="2"/>
              <a:buChar char="§"/>
            </a:pPr>
            <a:r>
              <a:rPr lang="en-US" altLang="en-US" sz="1800" dirty="0">
                <a:solidFill>
                  <a:prstClr val="black"/>
                </a:solidFill>
                <a:ea typeface="Optima"/>
                <a:cs typeface="Optima"/>
              </a:rPr>
              <a:t>The Earth System Science Pathfinder (ESSP) </a:t>
            </a:r>
            <a:r>
              <a:rPr lang="en-US" altLang="en-US" sz="1800" b="1" i="1" dirty="0">
                <a:solidFill>
                  <a:prstClr val="black"/>
                </a:solidFill>
                <a:ea typeface="Optima"/>
                <a:cs typeface="Optima"/>
              </a:rPr>
              <a:t>development </a:t>
            </a:r>
            <a:r>
              <a:rPr lang="en-US" altLang="en-US" sz="1800" dirty="0">
                <a:solidFill>
                  <a:prstClr val="black"/>
                </a:solidFill>
                <a:ea typeface="Optima"/>
                <a:cs typeface="Optima"/>
              </a:rPr>
              <a:t>missions in this period include:</a:t>
            </a:r>
          </a:p>
          <a:p>
            <a:pPr lvl="1" eaLnBrk="0" hangingPunct="0">
              <a:lnSpc>
                <a:spcPct val="90000"/>
              </a:lnSpc>
              <a:spcBef>
                <a:spcPts val="0"/>
              </a:spcBef>
            </a:pPr>
            <a:r>
              <a:rPr lang="en-US" altLang="en-US" sz="1800" dirty="0">
                <a:solidFill>
                  <a:prstClr val="black"/>
                </a:solidFill>
                <a:ea typeface="Optima"/>
                <a:cs typeface="Optima"/>
              </a:rPr>
              <a:t>OCO-3, CYGNSS, TEMPO, GEDI, </a:t>
            </a:r>
            <a:r>
              <a:rPr lang="en-US" altLang="en-US" sz="1800" dirty="0" smtClean="0">
                <a:solidFill>
                  <a:prstClr val="black"/>
                </a:solidFill>
                <a:ea typeface="Optima"/>
                <a:cs typeface="Optima"/>
              </a:rPr>
              <a:t>ECOSTRESS, MAIA, TROPICS</a:t>
            </a:r>
            <a:endParaRPr lang="en-US" altLang="en-US" sz="1800" dirty="0">
              <a:solidFill>
                <a:prstClr val="black"/>
              </a:solidFill>
              <a:ea typeface="Optima"/>
              <a:cs typeface="Optima"/>
            </a:endParaRPr>
          </a:p>
          <a:p>
            <a:pPr lvl="1" eaLnBrk="0" hangingPunct="0">
              <a:lnSpc>
                <a:spcPct val="90000"/>
              </a:lnSpc>
              <a:spcBef>
                <a:spcPts val="0"/>
              </a:spcBef>
            </a:pPr>
            <a:r>
              <a:rPr lang="en-US" altLang="en-US" sz="1800" dirty="0">
                <a:solidFill>
                  <a:prstClr val="black"/>
                </a:solidFill>
                <a:ea typeface="Optima"/>
                <a:cs typeface="Optima"/>
              </a:rPr>
              <a:t>EVS-2 and -3 and Venture Technology selections (</a:t>
            </a:r>
            <a:r>
              <a:rPr lang="en-US" altLang="en-US" sz="1800" dirty="0" err="1">
                <a:solidFill>
                  <a:prstClr val="black"/>
                </a:solidFill>
                <a:ea typeface="Optima"/>
                <a:cs typeface="Optima"/>
              </a:rPr>
              <a:t>GrAOWL</a:t>
            </a:r>
            <a:r>
              <a:rPr lang="en-US" altLang="en-US" sz="1800" dirty="0">
                <a:solidFill>
                  <a:prstClr val="black"/>
                </a:solidFill>
                <a:ea typeface="Optima"/>
                <a:cs typeface="Optima"/>
              </a:rPr>
              <a:t>, Tempest), EVM-2 &amp; 3, </a:t>
            </a:r>
            <a:r>
              <a:rPr lang="en-US" altLang="en-US" sz="1800" dirty="0" smtClean="0">
                <a:solidFill>
                  <a:prstClr val="black"/>
                </a:solidFill>
                <a:ea typeface="Optima"/>
                <a:cs typeface="Optima"/>
              </a:rPr>
              <a:t>EVI-4,5,6,7,8</a:t>
            </a:r>
            <a:endParaRPr lang="en-US" altLang="en-US" sz="1800" dirty="0">
              <a:solidFill>
                <a:prstClr val="black"/>
              </a:solidFill>
              <a:ea typeface="Optima"/>
              <a:cs typeface="Optima"/>
            </a:endParaRPr>
          </a:p>
          <a:p>
            <a:pPr>
              <a:lnSpc>
                <a:spcPct val="90000"/>
              </a:lnSpc>
              <a:spcBef>
                <a:spcPts val="0"/>
              </a:spcBef>
              <a:buFont typeface="Wingdings" pitchFamily="2" charset="2"/>
              <a:buChar char="§"/>
            </a:pPr>
            <a:r>
              <a:rPr lang="en-US" altLang="en-US" sz="1800" dirty="0">
                <a:solidFill>
                  <a:srgbClr val="000000"/>
                </a:solidFill>
                <a:ea typeface="Optima"/>
                <a:cs typeface="Optima"/>
              </a:rPr>
              <a:t>The </a:t>
            </a:r>
            <a:r>
              <a:rPr lang="en-US" altLang="en-US" sz="1800" dirty="0">
                <a:solidFill>
                  <a:prstClr val="black"/>
                </a:solidFill>
                <a:ea typeface="Optima"/>
                <a:cs typeface="Optima"/>
              </a:rPr>
              <a:t>Earth System Science Pathfinder (ESSP) </a:t>
            </a:r>
            <a:r>
              <a:rPr lang="en-US" altLang="en-US" sz="1800" b="1" i="1" dirty="0">
                <a:solidFill>
                  <a:srgbClr val="000000"/>
                </a:solidFill>
                <a:ea typeface="Optima"/>
                <a:cs typeface="Optima"/>
              </a:rPr>
              <a:t>on-orbit </a:t>
            </a:r>
            <a:r>
              <a:rPr lang="en-US" altLang="en-US" sz="1800" dirty="0">
                <a:solidFill>
                  <a:srgbClr val="000000"/>
                </a:solidFill>
                <a:ea typeface="Optima"/>
                <a:cs typeface="Optima"/>
              </a:rPr>
              <a:t>missions include:</a:t>
            </a:r>
          </a:p>
          <a:p>
            <a:pPr lvl="1" eaLnBrk="0" hangingPunct="0">
              <a:lnSpc>
                <a:spcPct val="90000"/>
              </a:lnSpc>
              <a:spcBef>
                <a:spcPts val="0"/>
              </a:spcBef>
            </a:pPr>
            <a:r>
              <a:rPr lang="en-US" altLang="en-US" sz="1800" dirty="0">
                <a:solidFill>
                  <a:prstClr val="black"/>
                </a:solidFill>
                <a:ea typeface="Optima"/>
                <a:cs typeface="Optima"/>
              </a:rPr>
              <a:t>OCO-2 (&gt;</a:t>
            </a:r>
            <a:r>
              <a:rPr lang="en-US" altLang="en-US" sz="1800" dirty="0" smtClean="0">
                <a:solidFill>
                  <a:prstClr val="black"/>
                </a:solidFill>
                <a:ea typeface="Optima"/>
                <a:cs typeface="Optima"/>
              </a:rPr>
              <a:t>2022)</a:t>
            </a:r>
            <a:r>
              <a:rPr lang="en-US" altLang="en-US" sz="1800" dirty="0">
                <a:solidFill>
                  <a:prstClr val="black"/>
                </a:solidFill>
                <a:ea typeface="Optima"/>
                <a:cs typeface="Optima"/>
              </a:rPr>
              <a:t>, GRACE (2018), CALIPSO (&gt;</a:t>
            </a:r>
            <a:r>
              <a:rPr lang="en-US" altLang="en-US" sz="1800" dirty="0" smtClean="0">
                <a:solidFill>
                  <a:prstClr val="black"/>
                </a:solidFill>
                <a:ea typeface="Optima"/>
                <a:cs typeface="Optima"/>
              </a:rPr>
              <a:t>2022)</a:t>
            </a:r>
            <a:r>
              <a:rPr lang="en-US" altLang="en-US" sz="1800" dirty="0">
                <a:solidFill>
                  <a:prstClr val="black"/>
                </a:solidFill>
                <a:ea typeface="Optima"/>
                <a:cs typeface="Optima"/>
              </a:rPr>
              <a:t>, CloudSat (2018</a:t>
            </a:r>
            <a:r>
              <a:rPr lang="en-US" altLang="en-US" sz="1800" dirty="0" smtClean="0">
                <a:solidFill>
                  <a:prstClr val="black"/>
                </a:solidFill>
                <a:ea typeface="Optima"/>
                <a:cs typeface="Optima"/>
              </a:rPr>
              <a:t>)</a:t>
            </a:r>
            <a:endParaRPr lang="en-US" altLang="en-US" sz="1800" dirty="0">
              <a:solidFill>
                <a:prstClr val="black"/>
              </a:solidFill>
              <a:ea typeface="Optima"/>
              <a:cs typeface="Optima"/>
            </a:endParaRPr>
          </a:p>
          <a:p>
            <a:pPr marL="57083" indent="0" eaLnBrk="0" hangingPunct="0">
              <a:lnSpc>
                <a:spcPct val="90000"/>
              </a:lnSpc>
              <a:spcBef>
                <a:spcPts val="0"/>
              </a:spcBef>
              <a:buFont typeface="Arial" pitchFamily="34" charset="0"/>
              <a:buNone/>
            </a:pPr>
            <a:endParaRPr lang="en-US" altLang="en-US" sz="1600" i="1" dirty="0">
              <a:solidFill>
                <a:prstClr val="black"/>
              </a:solidFill>
              <a:ea typeface="Optima"/>
              <a:cs typeface="Optima"/>
            </a:endParaRPr>
          </a:p>
          <a:p>
            <a:pPr marL="57083" indent="0" eaLnBrk="0" hangingPunct="0">
              <a:lnSpc>
                <a:spcPct val="90000"/>
              </a:lnSpc>
              <a:spcBef>
                <a:spcPts val="0"/>
              </a:spcBef>
              <a:buFont typeface="Arial" pitchFamily="34" charset="0"/>
              <a:buNone/>
            </a:pPr>
            <a:r>
              <a:rPr lang="en-US" altLang="en-US" sz="1600" i="1" dirty="0">
                <a:solidFill>
                  <a:prstClr val="black"/>
                </a:solidFill>
                <a:ea typeface="Optima"/>
                <a:cs typeface="Optima"/>
              </a:rPr>
              <a:t>*On-orbit dates correspond to end-of-mission assumptions, consistent with 2015 Sr. Review</a:t>
            </a:r>
          </a:p>
          <a:p>
            <a:pPr lvl="1" eaLnBrk="0" hangingPunct="0">
              <a:lnSpc>
                <a:spcPct val="90000"/>
              </a:lnSpc>
              <a:spcBef>
                <a:spcPts val="0"/>
              </a:spcBef>
            </a:pPr>
            <a:endParaRPr lang="en-US" altLang="en-US" sz="1800" dirty="0">
              <a:solidFill>
                <a:prstClr val="black"/>
              </a:solidFill>
              <a:ea typeface="Optima"/>
              <a:cs typeface="Optima"/>
            </a:endParaRPr>
          </a:p>
        </p:txBody>
      </p:sp>
      <p:sp>
        <p:nvSpPr>
          <p:cNvPr id="2" name="Slide Number Placeholder 1"/>
          <p:cNvSpPr>
            <a:spLocks noGrp="1"/>
          </p:cNvSpPr>
          <p:nvPr>
            <p:ph type="sldNum" sz="quarter" idx="12"/>
          </p:nvPr>
        </p:nvSpPr>
        <p:spPr/>
        <p:txBody>
          <a:bodyPr/>
          <a:lstStyle/>
          <a:p>
            <a:pPr>
              <a:defRPr/>
            </a:pPr>
            <a:fld id="{1911328A-B4DA-4AB5-AB26-7D8D041B4961}" type="slidenum">
              <a:rPr lang="en-US" smtClean="0">
                <a:solidFill>
                  <a:prstClr val="black">
                    <a:tint val="75000"/>
                  </a:prstClr>
                </a:solidFill>
                <a:latin typeface="Calibri"/>
              </a:rPr>
              <a:pPr>
                <a:defRPr/>
              </a:pPr>
              <a:t>5</a:t>
            </a:fld>
            <a:endParaRPr lang="en-US" dirty="0">
              <a:solidFill>
                <a:prstClr val="black">
                  <a:tint val="75000"/>
                </a:prstClr>
              </a:solidFill>
              <a:latin typeface="Calibri"/>
            </a:endParaRPr>
          </a:p>
        </p:txBody>
      </p:sp>
      <p:cxnSp>
        <p:nvCxnSpPr>
          <p:cNvPr id="6" name="Straight Connector 5"/>
          <p:cNvCxnSpPr/>
          <p:nvPr/>
        </p:nvCxnSpPr>
        <p:spPr>
          <a:xfrm>
            <a:off x="3" y="3657600"/>
            <a:ext cx="9121775"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2490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0"/>
          <p:cNvSpPr txBox="1">
            <a:spLocks noChangeArrowheads="1"/>
          </p:cNvSpPr>
          <p:nvPr/>
        </p:nvSpPr>
        <p:spPr bwMode="auto">
          <a:xfrm>
            <a:off x="2057400" y="381000"/>
            <a:ext cx="6477000" cy="641350"/>
          </a:xfrm>
          <a:prstGeom prst="rect">
            <a:avLst/>
          </a:prstGeom>
          <a:noFill/>
          <a:ln w="9525">
            <a:noFill/>
            <a:miter lim="800000"/>
            <a:headEnd/>
            <a:tailEnd/>
          </a:ln>
        </p:spPr>
        <p:txBody>
          <a:bodyPr>
            <a:spAutoFit/>
          </a:bodyPr>
          <a:lstStyle/>
          <a:p>
            <a:pPr defTabSz="457200" fontAlgn="auto">
              <a:spcBef>
                <a:spcPct val="50000"/>
              </a:spcBef>
              <a:spcAft>
                <a:spcPts val="0"/>
              </a:spcAft>
            </a:pPr>
            <a:endParaRPr lang="en-US" sz="1800">
              <a:solidFill>
                <a:prstClr val="black"/>
              </a:solidFill>
              <a:ea typeface="ＭＳ Ｐゴシック" pitchFamily="34" charset="-128"/>
              <a:cs typeface="Arial" charset="0"/>
            </a:endParaRPr>
          </a:p>
        </p:txBody>
      </p:sp>
      <p:sp>
        <p:nvSpPr>
          <p:cNvPr id="9" name="Title 1"/>
          <p:cNvSpPr txBox="1">
            <a:spLocks/>
          </p:cNvSpPr>
          <p:nvPr/>
        </p:nvSpPr>
        <p:spPr bwMode="auto">
          <a:xfrm>
            <a:off x="-21771" y="0"/>
            <a:ext cx="9144000" cy="685800"/>
          </a:xfrm>
          <a:prstGeom prst="rect">
            <a:avLst/>
          </a:prstGeom>
          <a:solidFill>
            <a:schemeClr val="bg2"/>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457200" eaLnBrk="1" hangingPunct="1">
              <a:lnSpc>
                <a:spcPct val="80000"/>
              </a:lnSpc>
            </a:pPr>
            <a:r>
              <a:rPr lang="en-US" sz="3200" dirty="0" smtClean="0">
                <a:solidFill>
                  <a:prstClr val="black"/>
                </a:solidFill>
                <a:latin typeface="Calibri"/>
              </a:rPr>
              <a:t>Venture Class Selections/Solicitations</a:t>
            </a:r>
          </a:p>
        </p:txBody>
      </p:sp>
      <p:sp>
        <p:nvSpPr>
          <p:cNvPr id="3" name="TextBox 2"/>
          <p:cNvSpPr txBox="1"/>
          <p:nvPr/>
        </p:nvSpPr>
        <p:spPr>
          <a:xfrm>
            <a:off x="557946" y="3845061"/>
            <a:ext cx="8051002" cy="2708434"/>
          </a:xfrm>
          <a:prstGeom prst="rect">
            <a:avLst/>
          </a:prstGeom>
          <a:noFill/>
        </p:spPr>
        <p:txBody>
          <a:bodyPr wrap="none" rtlCol="0">
            <a:spAutoFit/>
          </a:bodyPr>
          <a:lstStyle/>
          <a:p>
            <a:pPr>
              <a:spcBef>
                <a:spcPts val="600"/>
              </a:spcBef>
            </a:pPr>
            <a:r>
              <a:rPr lang="en-US" dirty="0" smtClean="0">
                <a:solidFill>
                  <a:srgbClr val="000000"/>
                </a:solidFill>
              </a:rPr>
              <a:t>EVS-1: 	CARVE, ATTREX, DISCOVER-AQ, </a:t>
            </a:r>
            <a:r>
              <a:rPr lang="en-US" dirty="0" err="1" smtClean="0">
                <a:solidFill>
                  <a:srgbClr val="000000"/>
                </a:solidFill>
              </a:rPr>
              <a:t>AirMOSS</a:t>
            </a:r>
            <a:r>
              <a:rPr lang="en-US" dirty="0" smtClean="0">
                <a:solidFill>
                  <a:srgbClr val="000000"/>
                </a:solidFill>
              </a:rPr>
              <a:t>, HS-3</a:t>
            </a:r>
          </a:p>
          <a:p>
            <a:pPr>
              <a:spcBef>
                <a:spcPts val="600"/>
              </a:spcBef>
            </a:pPr>
            <a:r>
              <a:rPr lang="en-US" dirty="0" smtClean="0">
                <a:solidFill>
                  <a:srgbClr val="000000"/>
                </a:solidFill>
              </a:rPr>
              <a:t>EVM-1: CYGNSS (10/2016 LRD)</a:t>
            </a:r>
          </a:p>
          <a:p>
            <a:pPr>
              <a:spcBef>
                <a:spcPts val="600"/>
              </a:spcBef>
            </a:pPr>
            <a:r>
              <a:rPr lang="en-US" dirty="0" smtClean="0">
                <a:solidFill>
                  <a:srgbClr val="000000"/>
                </a:solidFill>
              </a:rPr>
              <a:t>EVI-1:	TEMPO (2019-;  2017 </a:t>
            </a:r>
            <a:r>
              <a:rPr lang="en-US" dirty="0">
                <a:solidFill>
                  <a:srgbClr val="000000"/>
                </a:solidFill>
              </a:rPr>
              <a:t>i</a:t>
            </a:r>
            <a:r>
              <a:rPr lang="en-US" dirty="0" smtClean="0">
                <a:solidFill>
                  <a:srgbClr val="000000"/>
                </a:solidFill>
              </a:rPr>
              <a:t>nstrument </a:t>
            </a:r>
            <a:r>
              <a:rPr lang="en-US" dirty="0">
                <a:solidFill>
                  <a:srgbClr val="000000"/>
                </a:solidFill>
              </a:rPr>
              <a:t>d</a:t>
            </a:r>
            <a:r>
              <a:rPr lang="en-US" dirty="0" smtClean="0">
                <a:solidFill>
                  <a:srgbClr val="000000"/>
                </a:solidFill>
              </a:rPr>
              <a:t>elivery)</a:t>
            </a:r>
          </a:p>
          <a:p>
            <a:pPr>
              <a:spcBef>
                <a:spcPts val="600"/>
              </a:spcBef>
            </a:pPr>
            <a:r>
              <a:rPr lang="en-US" dirty="0" smtClean="0">
                <a:solidFill>
                  <a:srgbClr val="000000"/>
                </a:solidFill>
              </a:rPr>
              <a:t>EVI-2:	GEDI (2019; 2018 </a:t>
            </a:r>
            <a:r>
              <a:rPr lang="en-US" dirty="0">
                <a:solidFill>
                  <a:srgbClr val="000000"/>
                </a:solidFill>
              </a:rPr>
              <a:t>d</a:t>
            </a:r>
            <a:r>
              <a:rPr lang="en-US" dirty="0" smtClean="0">
                <a:solidFill>
                  <a:srgbClr val="000000"/>
                </a:solidFill>
              </a:rPr>
              <a:t>el.); ECOSTRESS (10/2017; 5/2017 del.) </a:t>
            </a:r>
          </a:p>
          <a:p>
            <a:pPr>
              <a:spcBef>
                <a:spcPts val="600"/>
              </a:spcBef>
            </a:pPr>
            <a:r>
              <a:rPr lang="en-US" dirty="0" smtClean="0">
                <a:solidFill>
                  <a:srgbClr val="000000"/>
                </a:solidFill>
              </a:rPr>
              <a:t>EVS-2:	</a:t>
            </a:r>
            <a:r>
              <a:rPr lang="en-US" dirty="0" err="1" smtClean="0">
                <a:solidFill>
                  <a:srgbClr val="000000"/>
                </a:solidFill>
              </a:rPr>
              <a:t>ATom</a:t>
            </a:r>
            <a:r>
              <a:rPr lang="en-US" dirty="0" smtClean="0">
                <a:solidFill>
                  <a:srgbClr val="000000"/>
                </a:solidFill>
              </a:rPr>
              <a:t>, NAAMES, OMG, ORACLES, ACT-America, CORAL</a:t>
            </a:r>
          </a:p>
          <a:p>
            <a:pPr>
              <a:spcBef>
                <a:spcPts val="600"/>
              </a:spcBef>
            </a:pPr>
            <a:r>
              <a:rPr lang="en-US" dirty="0" smtClean="0">
                <a:solidFill>
                  <a:srgbClr val="000000"/>
                </a:solidFill>
              </a:rPr>
              <a:t>EVI-</a:t>
            </a:r>
            <a:r>
              <a:rPr lang="en-US" dirty="0">
                <a:solidFill>
                  <a:srgbClr val="000000"/>
                </a:solidFill>
              </a:rPr>
              <a:t>3</a:t>
            </a:r>
            <a:r>
              <a:rPr lang="en-US" dirty="0" smtClean="0">
                <a:solidFill>
                  <a:srgbClr val="000000"/>
                </a:solidFill>
              </a:rPr>
              <a:t>: </a:t>
            </a:r>
            <a:r>
              <a:rPr lang="en-US" dirty="0" smtClean="0">
                <a:solidFill>
                  <a:srgbClr val="000000"/>
                </a:solidFill>
              </a:rPr>
              <a:t>  MAIA, TROPICS</a:t>
            </a:r>
            <a:endParaRPr lang="en-US" dirty="0" smtClean="0">
              <a:solidFill>
                <a:srgbClr val="000000"/>
              </a:solidFill>
            </a:endParaRPr>
          </a:p>
          <a:p>
            <a:pPr>
              <a:spcBef>
                <a:spcPts val="600"/>
              </a:spcBef>
            </a:pPr>
            <a:r>
              <a:rPr lang="en-US" dirty="0" smtClean="0">
                <a:solidFill>
                  <a:srgbClr val="000000"/>
                </a:solidFill>
              </a:rPr>
              <a:t>EVM-2: </a:t>
            </a:r>
            <a:r>
              <a:rPr lang="en-US" i="1" dirty="0" smtClean="0">
                <a:solidFill>
                  <a:srgbClr val="000000"/>
                </a:solidFill>
              </a:rPr>
              <a:t>Selection(s) likely by end of FY2016</a:t>
            </a:r>
            <a:endParaRPr lang="en-US" dirty="0">
              <a:solidFill>
                <a:srgbClr val="000000"/>
              </a:solidFill>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3300074375"/>
              </p:ext>
            </p:extLst>
          </p:nvPr>
        </p:nvGraphicFramePr>
        <p:xfrm>
          <a:off x="757683" y="1050584"/>
          <a:ext cx="7176858" cy="2633676"/>
        </p:xfrm>
        <a:graphic>
          <a:graphicData uri="http://schemas.openxmlformats.org/presentationml/2006/ole">
            <mc:AlternateContent xmlns:mc="http://schemas.openxmlformats.org/markup-compatibility/2006">
              <mc:Choice xmlns:v="urn:schemas-microsoft-com:vml" Requires="v">
                <p:oleObj spid="_x0000_s1039" name="Worksheet" r:id="rId4" imgW="5892800" imgH="2565400" progId="Excel.Sheet.12">
                  <p:embed/>
                </p:oleObj>
              </mc:Choice>
              <mc:Fallback>
                <p:oleObj name="Worksheet" r:id="rId4" imgW="5892800" imgH="2565400" progId="Excel.Sheet.12">
                  <p:embed/>
                  <p:pic>
                    <p:nvPicPr>
                      <p:cNvPr id="0" name=""/>
                      <p:cNvPicPr>
                        <a:picLocks noChangeAspect="1" noChangeArrowheads="1"/>
                      </p:cNvPicPr>
                      <p:nvPr/>
                    </p:nvPicPr>
                    <p:blipFill>
                      <a:blip r:embed="rId5"/>
                      <a:srcRect/>
                      <a:stretch>
                        <a:fillRect/>
                      </a:stretch>
                    </p:blipFill>
                    <p:spPr bwMode="auto">
                      <a:xfrm>
                        <a:off x="757683" y="1050584"/>
                        <a:ext cx="7176858" cy="263367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60088136"/>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1771" y="121187"/>
            <a:ext cx="9144000" cy="685800"/>
          </a:xfrm>
          <a:prstGeom prst="rect">
            <a:avLst/>
          </a:prstGeom>
          <a:noFill/>
          <a:ln w="9525">
            <a:noFill/>
            <a:miter lim="800000"/>
            <a:headEnd/>
            <a:tailEnd/>
          </a:ln>
        </p:spPr>
        <p:txBody>
          <a:bodyPr vert="horz" wrap="square" lIns="91331" tIns="45666" rIns="91331" bIns="45666"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200" dirty="0">
                <a:solidFill>
                  <a:prstClr val="black"/>
                </a:solidFill>
                <a:latin typeface="Calibri"/>
              </a:rPr>
              <a:t>Earth Science Research</a:t>
            </a:r>
          </a:p>
        </p:txBody>
      </p:sp>
      <p:sp>
        <p:nvSpPr>
          <p:cNvPr id="8" name="TextBox 7"/>
          <p:cNvSpPr txBox="1"/>
          <p:nvPr/>
        </p:nvSpPr>
        <p:spPr>
          <a:xfrm>
            <a:off x="152414" y="1808022"/>
            <a:ext cx="3461134" cy="4380158"/>
          </a:xfrm>
          <a:prstGeom prst="rect">
            <a:avLst/>
          </a:prstGeom>
          <a:solidFill>
            <a:schemeClr val="accent3">
              <a:lumMod val="60000"/>
              <a:lumOff val="40000"/>
            </a:schemeClr>
          </a:solidFill>
          <a:ln>
            <a:solidFill>
              <a:schemeClr val="tx1"/>
            </a:solidFill>
          </a:ln>
        </p:spPr>
        <p:txBody>
          <a:bodyPr wrap="square" lIns="91331" tIns="45666" rIns="91331" bIns="45666" rtlCol="0">
            <a:spAutoFit/>
          </a:bodyPr>
          <a:lstStyle/>
          <a:p>
            <a:pPr algn="ctr">
              <a:spcBef>
                <a:spcPts val="0"/>
              </a:spcBef>
            </a:pPr>
            <a:r>
              <a:rPr lang="en-US" b="1" u="sng" dirty="0" smtClean="0">
                <a:solidFill>
                  <a:prstClr val="black"/>
                </a:solidFill>
                <a:latin typeface="Calibri"/>
                <a:ea typeface="ＭＳ Ｐゴシック" pitchFamily="34" charset="-128"/>
                <a:cs typeface="Arial"/>
              </a:rPr>
              <a:t>Focus Areas</a:t>
            </a:r>
          </a:p>
          <a:p>
            <a:pPr algn="ctr">
              <a:spcBef>
                <a:spcPts val="0"/>
              </a:spcBef>
            </a:pPr>
            <a:endParaRPr lang="en-US" b="1" u="sng" dirty="0" smtClean="0">
              <a:solidFill>
                <a:prstClr val="black"/>
              </a:solidFill>
              <a:latin typeface="Calibri"/>
              <a:ea typeface="ＭＳ Ｐゴシック" pitchFamily="34" charset="-128"/>
              <a:cs typeface="Arial"/>
            </a:endParaRPr>
          </a:p>
          <a:p>
            <a:pPr algn="ctr">
              <a:spcBef>
                <a:spcPts val="0"/>
              </a:spcBef>
            </a:pPr>
            <a:r>
              <a:rPr lang="en-US" dirty="0" smtClean="0">
                <a:solidFill>
                  <a:prstClr val="black"/>
                </a:solidFill>
                <a:latin typeface="Calibri"/>
                <a:ea typeface="ＭＳ Ｐゴシック" pitchFamily="34" charset="-128"/>
              </a:rPr>
              <a:t>Carbon </a:t>
            </a:r>
            <a:r>
              <a:rPr lang="en-US" dirty="0">
                <a:solidFill>
                  <a:prstClr val="black"/>
                </a:solidFill>
                <a:latin typeface="Calibri"/>
                <a:ea typeface="ＭＳ Ｐゴシック" pitchFamily="34" charset="-128"/>
              </a:rPr>
              <a:t>cycle and Ecosystems</a:t>
            </a:r>
          </a:p>
          <a:p>
            <a:pPr algn="ctr"/>
            <a:r>
              <a:rPr lang="en-US" dirty="0">
                <a:solidFill>
                  <a:prstClr val="black"/>
                </a:solidFill>
                <a:latin typeface="Calibri"/>
                <a:ea typeface="ＭＳ Ｐゴシック" pitchFamily="34" charset="-128"/>
              </a:rPr>
              <a:t> </a:t>
            </a:r>
          </a:p>
          <a:p>
            <a:pPr algn="ctr"/>
            <a:r>
              <a:rPr lang="en-US" dirty="0">
                <a:solidFill>
                  <a:prstClr val="black"/>
                </a:solidFill>
                <a:latin typeface="Calibri"/>
                <a:ea typeface="ＭＳ Ｐゴシック" pitchFamily="34" charset="-128"/>
              </a:rPr>
              <a:t>Climate Variability and Change</a:t>
            </a:r>
          </a:p>
          <a:p>
            <a:pPr algn="ctr"/>
            <a:r>
              <a:rPr lang="en-US" dirty="0">
                <a:solidFill>
                  <a:prstClr val="black"/>
                </a:solidFill>
                <a:latin typeface="Calibri"/>
                <a:ea typeface="ＭＳ Ｐゴシック" pitchFamily="34" charset="-128"/>
              </a:rPr>
              <a:t> </a:t>
            </a:r>
          </a:p>
          <a:p>
            <a:pPr algn="ctr"/>
            <a:r>
              <a:rPr lang="en-US" dirty="0">
                <a:solidFill>
                  <a:prstClr val="black"/>
                </a:solidFill>
                <a:latin typeface="Calibri"/>
                <a:ea typeface="ＭＳ Ｐゴシック" pitchFamily="34" charset="-128"/>
              </a:rPr>
              <a:t>Atmospheric Composition</a:t>
            </a:r>
          </a:p>
          <a:p>
            <a:pPr algn="ctr"/>
            <a:r>
              <a:rPr lang="en-US" dirty="0">
                <a:solidFill>
                  <a:prstClr val="black"/>
                </a:solidFill>
                <a:latin typeface="Calibri"/>
                <a:ea typeface="ＭＳ Ｐゴシック" pitchFamily="34" charset="-128"/>
              </a:rPr>
              <a:t> </a:t>
            </a:r>
          </a:p>
          <a:p>
            <a:pPr algn="ctr"/>
            <a:r>
              <a:rPr lang="en-US" dirty="0">
                <a:solidFill>
                  <a:prstClr val="black"/>
                </a:solidFill>
                <a:latin typeface="Calibri"/>
                <a:ea typeface="ＭＳ Ｐゴシック" pitchFamily="34" charset="-128"/>
              </a:rPr>
              <a:t>Global Water and Energy Cycle</a:t>
            </a:r>
          </a:p>
          <a:p>
            <a:pPr algn="ctr"/>
            <a:r>
              <a:rPr lang="en-US" dirty="0">
                <a:solidFill>
                  <a:prstClr val="black"/>
                </a:solidFill>
                <a:latin typeface="Calibri"/>
                <a:ea typeface="ＭＳ Ｐゴシック" pitchFamily="34" charset="-128"/>
              </a:rPr>
              <a:t> </a:t>
            </a:r>
          </a:p>
          <a:p>
            <a:pPr algn="ctr"/>
            <a:r>
              <a:rPr lang="en-US" dirty="0">
                <a:solidFill>
                  <a:prstClr val="black"/>
                </a:solidFill>
                <a:latin typeface="Calibri"/>
                <a:ea typeface="ＭＳ Ｐゴシック" pitchFamily="34" charset="-128"/>
              </a:rPr>
              <a:t>Earth Surface and Interior</a:t>
            </a:r>
          </a:p>
          <a:p>
            <a:pPr algn="ctr"/>
            <a:r>
              <a:rPr lang="en-US" dirty="0">
                <a:solidFill>
                  <a:prstClr val="black"/>
                </a:solidFill>
                <a:latin typeface="Calibri"/>
                <a:ea typeface="ＭＳ Ｐゴシック" pitchFamily="34" charset="-128"/>
              </a:rPr>
              <a:t> </a:t>
            </a:r>
          </a:p>
          <a:p>
            <a:pPr algn="ctr"/>
            <a:r>
              <a:rPr lang="en-US" dirty="0">
                <a:solidFill>
                  <a:prstClr val="black"/>
                </a:solidFill>
                <a:latin typeface="Calibri"/>
                <a:ea typeface="ＭＳ Ｐゴシック" pitchFamily="34" charset="-128"/>
              </a:rPr>
              <a:t>Weather</a:t>
            </a:r>
          </a:p>
          <a:p>
            <a:pPr marL="456655" lvl="1">
              <a:spcBef>
                <a:spcPts val="0"/>
              </a:spcBef>
            </a:pPr>
            <a:endParaRPr lang="en-US" sz="1400" b="1" dirty="0">
              <a:solidFill>
                <a:prstClr val="black"/>
              </a:solidFill>
              <a:latin typeface="Arial"/>
              <a:ea typeface="ＭＳ Ｐゴシック" pitchFamily="34" charset="-128"/>
              <a:cs typeface="Arial"/>
            </a:endParaRPr>
          </a:p>
        </p:txBody>
      </p:sp>
      <p:sp>
        <p:nvSpPr>
          <p:cNvPr id="2" name="Slide Number Placeholder 1"/>
          <p:cNvSpPr>
            <a:spLocks noGrp="1"/>
          </p:cNvSpPr>
          <p:nvPr>
            <p:ph type="sldNum" sz="quarter" idx="12"/>
          </p:nvPr>
        </p:nvSpPr>
        <p:spPr/>
        <p:txBody>
          <a:bodyPr/>
          <a:lstStyle/>
          <a:p>
            <a:pPr>
              <a:defRPr/>
            </a:pPr>
            <a:fld id="{1911328A-B4DA-4AB5-AB26-7D8D041B4961}" type="slidenum">
              <a:rPr lang="en-US" smtClean="0">
                <a:solidFill>
                  <a:prstClr val="black"/>
                </a:solidFill>
              </a:rPr>
              <a:pPr>
                <a:defRPr/>
              </a:pPr>
              <a:t>7</a:t>
            </a:fld>
            <a:endParaRPr lang="en-US">
              <a:solidFill>
                <a:prstClr val="black"/>
              </a:solidFill>
            </a:endParaRPr>
          </a:p>
        </p:txBody>
      </p:sp>
      <p:pic>
        <p:nvPicPr>
          <p:cNvPr id="4" name="Picture 3"/>
          <p:cNvPicPr>
            <a:picLocks noChangeAspect="1"/>
          </p:cNvPicPr>
          <p:nvPr/>
        </p:nvPicPr>
        <p:blipFill>
          <a:blip r:embed="rId3"/>
          <a:stretch>
            <a:fillRect/>
          </a:stretch>
        </p:blipFill>
        <p:spPr>
          <a:xfrm>
            <a:off x="4224106" y="2355848"/>
            <a:ext cx="3961954" cy="3115265"/>
          </a:xfrm>
          <a:prstGeom prst="rect">
            <a:avLst/>
          </a:prstGeom>
        </p:spPr>
      </p:pic>
    </p:spTree>
    <p:extLst>
      <p:ext uri="{BB962C8B-B14F-4D97-AF65-F5344CB8AC3E}">
        <p14:creationId xmlns:p14="http://schemas.microsoft.com/office/powerpoint/2010/main" val="14283421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99778305"/>
              </p:ext>
            </p:extLst>
          </p:nvPr>
        </p:nvGraphicFramePr>
        <p:xfrm>
          <a:off x="290285" y="108854"/>
          <a:ext cx="8581570" cy="6642100"/>
        </p:xfrm>
        <a:graphic>
          <a:graphicData uri="http://schemas.openxmlformats.org/drawingml/2006/table">
            <a:tbl>
              <a:tblPr firstRow="1" bandRow="1">
                <a:tableStyleId>{5C22544A-7EE6-4342-B048-85BDC9FD1C3A}</a:tableStyleId>
              </a:tblPr>
              <a:tblGrid>
                <a:gridCol w="1179286"/>
                <a:gridCol w="1542143"/>
                <a:gridCol w="1578429"/>
                <a:gridCol w="1288143"/>
                <a:gridCol w="2993569"/>
              </a:tblGrid>
              <a:tr h="386715">
                <a:tc>
                  <a:txBody>
                    <a:bodyPr/>
                    <a:lstStyle/>
                    <a:p>
                      <a:pPr algn="ctr" fontAlgn="b"/>
                      <a:r>
                        <a:rPr lang="en-US" sz="1000" b="1" i="0" u="none" strike="noStrike" dirty="0">
                          <a:solidFill>
                            <a:srgbClr val="000000"/>
                          </a:solidFill>
                          <a:effectLst/>
                          <a:latin typeface="Calibri"/>
                        </a:rPr>
                        <a:t>Mission</a:t>
                      </a:r>
                    </a:p>
                  </a:txBody>
                  <a:tcPr marL="12700" marR="12700" marT="12700" marB="0" anchor="ctr"/>
                </a:tc>
                <a:tc>
                  <a:txBody>
                    <a:bodyPr/>
                    <a:lstStyle/>
                    <a:p>
                      <a:pPr algn="ctr" fontAlgn="b"/>
                      <a:r>
                        <a:rPr lang="en-US" sz="1000" b="1" i="0" u="none" strike="noStrike">
                          <a:solidFill>
                            <a:srgbClr val="000000"/>
                          </a:solidFill>
                          <a:effectLst/>
                          <a:latin typeface="Calibri"/>
                        </a:rPr>
                        <a:t>Location(s)</a:t>
                      </a:r>
                    </a:p>
                  </a:txBody>
                  <a:tcPr marL="12700" marR="12700" marT="12700" marB="0" anchor="ctr"/>
                </a:tc>
                <a:tc>
                  <a:txBody>
                    <a:bodyPr/>
                    <a:lstStyle/>
                    <a:p>
                      <a:pPr algn="ctr" fontAlgn="b"/>
                      <a:r>
                        <a:rPr lang="en-US" sz="1000" b="1" i="0" u="none" strike="noStrike">
                          <a:solidFill>
                            <a:srgbClr val="000000"/>
                          </a:solidFill>
                          <a:effectLst/>
                          <a:latin typeface="Calibri"/>
                        </a:rPr>
                        <a:t>Date(s)</a:t>
                      </a:r>
                    </a:p>
                  </a:txBody>
                  <a:tcPr marL="12700" marR="12700" marT="12700" marB="0" anchor="ctr"/>
                </a:tc>
                <a:tc>
                  <a:txBody>
                    <a:bodyPr/>
                    <a:lstStyle/>
                    <a:p>
                      <a:pPr algn="ctr" fontAlgn="b"/>
                      <a:r>
                        <a:rPr lang="en-US" sz="1000" b="1" i="0" u="none" strike="noStrike" dirty="0">
                          <a:solidFill>
                            <a:srgbClr val="000000"/>
                          </a:solidFill>
                          <a:effectLst/>
                          <a:latin typeface="Calibri"/>
                        </a:rPr>
                        <a:t>Platform(s)</a:t>
                      </a:r>
                    </a:p>
                  </a:txBody>
                  <a:tcPr marL="12700" marR="12700" marT="12700" marB="0" anchor="ctr"/>
                </a:tc>
                <a:tc>
                  <a:txBody>
                    <a:bodyPr/>
                    <a:lstStyle/>
                    <a:p>
                      <a:pPr algn="ctr" fontAlgn="b"/>
                      <a:r>
                        <a:rPr lang="en-US" sz="1000" b="1" i="0" u="none" strike="noStrike" dirty="0">
                          <a:solidFill>
                            <a:srgbClr val="000000"/>
                          </a:solidFill>
                          <a:effectLst/>
                          <a:latin typeface="Calibri"/>
                        </a:rPr>
                        <a:t>Summary of Mission </a:t>
                      </a:r>
                    </a:p>
                  </a:txBody>
                  <a:tcPr marL="12700" marR="12700" marT="12700" marB="0" anchor="ctr"/>
                </a:tc>
              </a:tr>
              <a:tr h="386715">
                <a:tc>
                  <a:txBody>
                    <a:bodyPr/>
                    <a:lstStyle/>
                    <a:p>
                      <a:pPr algn="l" fontAlgn="ctr"/>
                      <a:r>
                        <a:rPr lang="en-US" sz="800" b="0" i="0" u="none" strike="noStrike">
                          <a:solidFill>
                            <a:srgbClr val="000000"/>
                          </a:solidFill>
                          <a:effectLst/>
                          <a:latin typeface="Calibri"/>
                        </a:rPr>
                        <a:t>Aviris NG India</a:t>
                      </a:r>
                    </a:p>
                  </a:txBody>
                  <a:tcPr marL="12700" marR="12700" marT="12700" marB="0" anchor="ctr"/>
                </a:tc>
                <a:tc>
                  <a:txBody>
                    <a:bodyPr/>
                    <a:lstStyle/>
                    <a:p>
                      <a:pPr algn="l" fontAlgn="ctr"/>
                      <a:r>
                        <a:rPr lang="en-US" sz="800" b="0" i="0" u="none" strike="noStrike">
                          <a:solidFill>
                            <a:srgbClr val="000000"/>
                          </a:solidFill>
                          <a:effectLst/>
                          <a:latin typeface="Calibri"/>
                        </a:rPr>
                        <a:t>Hyderabad India</a:t>
                      </a:r>
                    </a:p>
                  </a:txBody>
                  <a:tcPr marL="12700" marR="12700" marT="12700" marB="0" anchor="ctr"/>
                </a:tc>
                <a:tc>
                  <a:txBody>
                    <a:bodyPr/>
                    <a:lstStyle/>
                    <a:p>
                      <a:pPr algn="l" fontAlgn="ctr"/>
                      <a:r>
                        <a:rPr lang="fr-FR" sz="800" b="0" i="0" u="none" strike="noStrike" dirty="0" err="1" smtClean="0">
                          <a:solidFill>
                            <a:srgbClr val="000000"/>
                          </a:solidFill>
                          <a:effectLst/>
                          <a:latin typeface="Calibri"/>
                        </a:rPr>
                        <a:t>Dec</a:t>
                      </a:r>
                      <a:r>
                        <a:rPr lang="fr-FR" sz="800" b="0" i="0" u="none" strike="noStrike" dirty="0" smtClean="0">
                          <a:solidFill>
                            <a:srgbClr val="000000"/>
                          </a:solidFill>
                          <a:effectLst/>
                          <a:latin typeface="Calibri"/>
                        </a:rPr>
                        <a:t> 15 –</a:t>
                      </a:r>
                      <a:r>
                        <a:rPr lang="fr-FR" sz="800" b="0" i="0" u="none" strike="noStrike" baseline="0" dirty="0" smtClean="0">
                          <a:solidFill>
                            <a:srgbClr val="000000"/>
                          </a:solidFill>
                          <a:effectLst/>
                          <a:latin typeface="Calibri"/>
                        </a:rPr>
                        <a:t> </a:t>
                      </a:r>
                      <a:r>
                        <a:rPr lang="fr-FR" sz="800" b="0" i="0" u="none" strike="noStrike" baseline="0" dirty="0" err="1" smtClean="0">
                          <a:solidFill>
                            <a:srgbClr val="000000"/>
                          </a:solidFill>
                          <a:effectLst/>
                          <a:latin typeface="Calibri"/>
                        </a:rPr>
                        <a:t>Spring</a:t>
                      </a:r>
                      <a:r>
                        <a:rPr lang="fr-FR" sz="800" b="0" i="0" u="none" strike="noStrike" smtClean="0">
                          <a:solidFill>
                            <a:srgbClr val="000000"/>
                          </a:solidFill>
                          <a:effectLst/>
                          <a:latin typeface="Calibri"/>
                        </a:rPr>
                        <a:t> 16</a:t>
                      </a:r>
                      <a:endParaRPr lang="fr-FR" sz="800" b="0" i="0" u="none" strike="noStrike" dirty="0">
                        <a:solidFill>
                          <a:srgbClr val="000000"/>
                        </a:solidFill>
                        <a:effectLst/>
                        <a:latin typeface="Calibri"/>
                      </a:endParaRPr>
                    </a:p>
                  </a:txBody>
                  <a:tcPr marL="12700" marR="12700" marT="12700" marB="0" anchor="ctr"/>
                </a:tc>
                <a:tc>
                  <a:txBody>
                    <a:bodyPr/>
                    <a:lstStyle/>
                    <a:p>
                      <a:pPr algn="l" fontAlgn="ctr"/>
                      <a:r>
                        <a:rPr lang="en-US" sz="800" b="0" i="0" u="none" strike="noStrike">
                          <a:solidFill>
                            <a:srgbClr val="FFFFFF"/>
                          </a:solidFill>
                          <a:effectLst/>
                          <a:latin typeface="Calibri"/>
                        </a:rPr>
                        <a:t>B200 (ISRO aircraft)</a:t>
                      </a:r>
                    </a:p>
                  </a:txBody>
                  <a:tcPr marL="12700" marR="12700" marT="12700" marB="0" anchor="ctr"/>
                </a:tc>
                <a:tc>
                  <a:txBody>
                    <a:bodyPr/>
                    <a:lstStyle/>
                    <a:p>
                      <a:pPr algn="l" fontAlgn="ctr"/>
                      <a:r>
                        <a:rPr lang="en-US" sz="800" b="0" i="0" u="none" strike="noStrike">
                          <a:solidFill>
                            <a:srgbClr val="000000"/>
                          </a:solidFill>
                          <a:effectLst/>
                          <a:latin typeface="Calibri"/>
                        </a:rPr>
                        <a:t>Imaging spectroscopy science and  application investigation over Indian territory</a:t>
                      </a:r>
                    </a:p>
                  </a:txBody>
                  <a:tcPr marL="12700" marR="12700" marT="12700" marB="0" anchor="ctr"/>
                </a:tc>
              </a:tr>
              <a:tr h="386715">
                <a:tc>
                  <a:txBody>
                    <a:bodyPr/>
                    <a:lstStyle/>
                    <a:p>
                      <a:pPr algn="l" fontAlgn="ctr"/>
                      <a:r>
                        <a:rPr lang="en-US" sz="800" b="0" i="0" u="none" strike="noStrike">
                          <a:solidFill>
                            <a:srgbClr val="000000"/>
                          </a:solidFill>
                          <a:effectLst/>
                          <a:latin typeface="Calibri"/>
                        </a:rPr>
                        <a:t>AfriSAR/G-TEC</a:t>
                      </a:r>
                    </a:p>
                  </a:txBody>
                  <a:tcPr marL="12700" marR="12700" marT="12700" marB="0" anchor="ctr"/>
                </a:tc>
                <a:tc>
                  <a:txBody>
                    <a:bodyPr/>
                    <a:lstStyle/>
                    <a:p>
                      <a:pPr algn="l" fontAlgn="ctr"/>
                      <a:r>
                        <a:rPr lang="en-US" sz="800" b="0" i="0" u="none" strike="noStrike">
                          <a:solidFill>
                            <a:srgbClr val="000000"/>
                          </a:solidFill>
                          <a:effectLst/>
                          <a:latin typeface="Calibri"/>
                        </a:rPr>
                        <a:t>Gabon Africa</a:t>
                      </a:r>
                    </a:p>
                  </a:txBody>
                  <a:tcPr marL="12700" marR="12700" marT="12700" marB="0" anchor="ctr"/>
                </a:tc>
                <a:tc>
                  <a:txBody>
                    <a:bodyPr/>
                    <a:lstStyle/>
                    <a:p>
                      <a:pPr algn="l" fontAlgn="ctr"/>
                      <a:r>
                        <a:rPr lang="en-US" sz="800" b="0" i="0" u="none" strike="noStrike">
                          <a:solidFill>
                            <a:srgbClr val="000000"/>
                          </a:solidFill>
                          <a:effectLst/>
                          <a:latin typeface="Calibri"/>
                        </a:rPr>
                        <a:t>Feb – Mar 16</a:t>
                      </a:r>
                    </a:p>
                  </a:txBody>
                  <a:tcPr marL="12700" marR="12700" marT="12700" marB="0" anchor="ctr"/>
                </a:tc>
                <a:tc>
                  <a:txBody>
                    <a:bodyPr/>
                    <a:lstStyle/>
                    <a:p>
                      <a:pPr algn="l" fontAlgn="ctr"/>
                      <a:r>
                        <a:rPr lang="en-US" sz="800" b="0" i="0" u="none" strike="noStrike">
                          <a:solidFill>
                            <a:srgbClr val="000000"/>
                          </a:solidFill>
                          <a:effectLst/>
                          <a:latin typeface="Calibri"/>
                        </a:rPr>
                        <a:t>B200, C20A</a:t>
                      </a:r>
                    </a:p>
                  </a:txBody>
                  <a:tcPr marL="12700" marR="12700" marT="12700" marB="0" anchor="ctr"/>
                </a:tc>
                <a:tc>
                  <a:txBody>
                    <a:bodyPr/>
                    <a:lstStyle/>
                    <a:p>
                      <a:pPr algn="l" fontAlgn="ctr"/>
                      <a:r>
                        <a:rPr lang="en-US" sz="800" b="0" i="0" u="none" strike="noStrike">
                          <a:solidFill>
                            <a:srgbClr val="000000"/>
                          </a:solidFill>
                          <a:effectLst/>
                          <a:latin typeface="Calibri"/>
                        </a:rPr>
                        <a:t>NASA/ESA collaboration on algorithm development and future mission cal/val activities for above-ground biomass and ecosystem structure and dynamics usint radar and lidar. </a:t>
                      </a:r>
                    </a:p>
                  </a:txBody>
                  <a:tcPr marL="12700" marR="12700" marT="12700" marB="0" anchor="ctr"/>
                </a:tc>
              </a:tr>
              <a:tr h="386715">
                <a:tc>
                  <a:txBody>
                    <a:bodyPr/>
                    <a:lstStyle/>
                    <a:p>
                      <a:pPr algn="l" fontAlgn="ctr"/>
                      <a:r>
                        <a:rPr lang="en-US" sz="800" b="0" i="0" u="none" strike="noStrike">
                          <a:solidFill>
                            <a:srgbClr val="000000"/>
                          </a:solidFill>
                          <a:effectLst/>
                          <a:latin typeface="Calibri"/>
                        </a:rPr>
                        <a:t>Korus-AQ</a:t>
                      </a:r>
                    </a:p>
                  </a:txBody>
                  <a:tcPr marL="12700" marR="12700" marT="12700" marB="0" anchor="ctr"/>
                </a:tc>
                <a:tc>
                  <a:txBody>
                    <a:bodyPr/>
                    <a:lstStyle/>
                    <a:p>
                      <a:pPr algn="l" fontAlgn="ctr"/>
                      <a:r>
                        <a:rPr lang="en-US" sz="800" b="0" i="0" u="none" strike="noStrike">
                          <a:solidFill>
                            <a:srgbClr val="000000"/>
                          </a:solidFill>
                          <a:effectLst/>
                          <a:latin typeface="Calibri"/>
                        </a:rPr>
                        <a:t>Korea</a:t>
                      </a:r>
                    </a:p>
                  </a:txBody>
                  <a:tcPr marL="12700" marR="12700" marT="12700" marB="0" anchor="ctr"/>
                </a:tc>
                <a:tc>
                  <a:txBody>
                    <a:bodyPr/>
                    <a:lstStyle/>
                    <a:p>
                      <a:pPr algn="l" fontAlgn="ctr"/>
                      <a:r>
                        <a:rPr lang="en-US" sz="800" b="0" i="0" u="none" strike="noStrike">
                          <a:solidFill>
                            <a:srgbClr val="000000"/>
                          </a:solidFill>
                          <a:effectLst/>
                          <a:latin typeface="Calibri"/>
                        </a:rPr>
                        <a:t>Spring 16</a:t>
                      </a:r>
                    </a:p>
                  </a:txBody>
                  <a:tcPr marL="12700" marR="12700" marT="12700" marB="0" anchor="ctr"/>
                </a:tc>
                <a:tc>
                  <a:txBody>
                    <a:bodyPr/>
                    <a:lstStyle/>
                    <a:p>
                      <a:pPr algn="l" fontAlgn="ctr"/>
                      <a:r>
                        <a:rPr lang="en-US" sz="800" b="0" i="0" u="none" strike="noStrike">
                          <a:solidFill>
                            <a:srgbClr val="000000"/>
                          </a:solidFill>
                          <a:effectLst/>
                          <a:latin typeface="Calibri"/>
                        </a:rPr>
                        <a:t>DC8, B200</a:t>
                      </a:r>
                    </a:p>
                  </a:txBody>
                  <a:tcPr marL="12700" marR="12700" marT="12700" marB="0" anchor="ctr"/>
                </a:tc>
                <a:tc>
                  <a:txBody>
                    <a:bodyPr/>
                    <a:lstStyle/>
                    <a:p>
                      <a:pPr algn="l" fontAlgn="ctr"/>
                      <a:r>
                        <a:rPr lang="en-US" sz="800" b="0" i="0" u="none" strike="noStrike">
                          <a:solidFill>
                            <a:srgbClr val="000000"/>
                          </a:solidFill>
                          <a:effectLst/>
                          <a:latin typeface="Calibri"/>
                        </a:rPr>
                        <a:t>Study sources of pollution in atmosphere over Korea and Western Pacific region using a mix of in situ and remote sensing capability while enhancing understanding of future geostationary atmospheric composition observations</a:t>
                      </a:r>
                    </a:p>
                  </a:txBody>
                  <a:tcPr marL="12700" marR="12700" marT="12700" marB="0" anchor="ctr"/>
                </a:tc>
              </a:tr>
              <a:tr h="386715">
                <a:tc>
                  <a:txBody>
                    <a:bodyPr/>
                    <a:lstStyle/>
                    <a:p>
                      <a:pPr algn="l" fontAlgn="ctr"/>
                      <a:r>
                        <a:rPr lang="en-US" sz="800" b="0" i="0" u="none" strike="noStrike">
                          <a:solidFill>
                            <a:srgbClr val="000000"/>
                          </a:solidFill>
                          <a:effectLst/>
                          <a:latin typeface="Calibri"/>
                        </a:rPr>
                        <a:t>Atmospheric Carbon and Transport – America</a:t>
                      </a:r>
                    </a:p>
                  </a:txBody>
                  <a:tcPr marL="12700" marR="12700" marT="12700" marB="0" anchor="ctr"/>
                </a:tc>
                <a:tc>
                  <a:txBody>
                    <a:bodyPr/>
                    <a:lstStyle/>
                    <a:p>
                      <a:pPr algn="l" fontAlgn="ctr"/>
                      <a:r>
                        <a:rPr lang="en-US" sz="800" b="0" i="0" u="none" strike="noStrike">
                          <a:solidFill>
                            <a:srgbClr val="000000"/>
                          </a:solidFill>
                          <a:effectLst/>
                          <a:latin typeface="Calibri"/>
                        </a:rPr>
                        <a:t>Eastern and Midwestern US</a:t>
                      </a:r>
                    </a:p>
                  </a:txBody>
                  <a:tcPr marL="12700" marR="12700" marT="12700" marB="0" anchor="ctr"/>
                </a:tc>
                <a:tc>
                  <a:txBody>
                    <a:bodyPr/>
                    <a:lstStyle/>
                    <a:p>
                      <a:pPr algn="l" fontAlgn="ctr"/>
                      <a:r>
                        <a:rPr lang="en-US" sz="800" b="0" i="0" u="none" strike="noStrike">
                          <a:solidFill>
                            <a:srgbClr val="000000"/>
                          </a:solidFill>
                          <a:effectLst/>
                          <a:latin typeface="Calibri"/>
                        </a:rPr>
                        <a:t>Summer 16, Spring 17, Fall 17, Summer 18</a:t>
                      </a:r>
                    </a:p>
                  </a:txBody>
                  <a:tcPr marL="12700" marR="12700" marT="12700" marB="0" anchor="ctr"/>
                </a:tc>
                <a:tc>
                  <a:txBody>
                    <a:bodyPr/>
                    <a:lstStyle/>
                    <a:p>
                      <a:pPr algn="l" fontAlgn="ctr"/>
                      <a:r>
                        <a:rPr lang="en-US" sz="800" b="0" i="0" u="none" strike="noStrike">
                          <a:solidFill>
                            <a:srgbClr val="000000"/>
                          </a:solidFill>
                          <a:effectLst/>
                          <a:latin typeface="Calibri"/>
                        </a:rPr>
                        <a:t>B200, C-130</a:t>
                      </a:r>
                    </a:p>
                  </a:txBody>
                  <a:tcPr marL="12700" marR="12700" marT="12700" marB="0" anchor="ctr"/>
                </a:tc>
                <a:tc>
                  <a:txBody>
                    <a:bodyPr/>
                    <a:lstStyle/>
                    <a:p>
                      <a:pPr algn="l" fontAlgn="ctr"/>
                      <a:r>
                        <a:rPr lang="en-US" sz="800" b="0" i="0" u="none" strike="noStrike">
                          <a:solidFill>
                            <a:srgbClr val="000000"/>
                          </a:solidFill>
                          <a:effectLst/>
                          <a:latin typeface="Calibri"/>
                        </a:rPr>
                        <a:t>Quantify the sources of regional carbon dioxide, methane and other gases, and document how weather systems transport these gases in the atmosphere;  improve identification and predictions of carbon dioxide and methane sources and sinks over the eastern US </a:t>
                      </a:r>
                    </a:p>
                  </a:txBody>
                  <a:tcPr marL="12700" marR="12700" marT="12700" marB="0" anchor="ctr"/>
                </a:tc>
              </a:tr>
              <a:tr h="386715">
                <a:tc>
                  <a:txBody>
                    <a:bodyPr/>
                    <a:lstStyle/>
                    <a:p>
                      <a:pPr algn="l" fontAlgn="ctr"/>
                      <a:r>
                        <a:rPr lang="en-US" sz="800" b="0" i="0" u="none" strike="noStrike">
                          <a:solidFill>
                            <a:srgbClr val="000000"/>
                          </a:solidFill>
                          <a:effectLst/>
                          <a:latin typeface="Calibri"/>
                        </a:rPr>
                        <a:t>North Atlantic Aerosols and Marine Ecosystems Study (NAAMES)</a:t>
                      </a:r>
                    </a:p>
                  </a:txBody>
                  <a:tcPr marL="12700" marR="12700" marT="12700" marB="0" anchor="ctr"/>
                </a:tc>
                <a:tc>
                  <a:txBody>
                    <a:bodyPr/>
                    <a:lstStyle/>
                    <a:p>
                      <a:pPr algn="l" fontAlgn="ctr"/>
                      <a:r>
                        <a:rPr lang="en-US" sz="800" b="0" i="0" u="none" strike="noStrike">
                          <a:solidFill>
                            <a:srgbClr val="000000"/>
                          </a:solidFill>
                          <a:effectLst/>
                          <a:latin typeface="Calibri"/>
                        </a:rPr>
                        <a:t>Atlantic Ocean, flown from Canada</a:t>
                      </a:r>
                    </a:p>
                  </a:txBody>
                  <a:tcPr marL="12700" marR="12700" marT="12700" marB="0" anchor="ctr"/>
                </a:tc>
                <a:tc>
                  <a:txBody>
                    <a:bodyPr/>
                    <a:lstStyle/>
                    <a:p>
                      <a:pPr algn="l" fontAlgn="ctr"/>
                      <a:r>
                        <a:rPr lang="en-US" sz="800" b="0" i="0" u="none" strike="noStrike">
                          <a:solidFill>
                            <a:srgbClr val="000000"/>
                          </a:solidFill>
                          <a:effectLst/>
                          <a:latin typeface="Calibri"/>
                        </a:rPr>
                        <a:t>Sep 17, Mar/Apr 18, </a:t>
                      </a:r>
                    </a:p>
                  </a:txBody>
                  <a:tcPr marL="12700" marR="12700" marT="12700" marB="0" anchor="ctr"/>
                </a:tc>
                <a:tc>
                  <a:txBody>
                    <a:bodyPr/>
                    <a:lstStyle/>
                    <a:p>
                      <a:pPr algn="l" fontAlgn="ctr"/>
                      <a:r>
                        <a:rPr lang="en-US" sz="800" b="0" i="0" u="none" strike="noStrike">
                          <a:solidFill>
                            <a:srgbClr val="000000"/>
                          </a:solidFill>
                          <a:effectLst/>
                          <a:latin typeface="Calibri"/>
                        </a:rPr>
                        <a:t>C-130, Ship ((UNOLS) research vessel)</a:t>
                      </a:r>
                    </a:p>
                  </a:txBody>
                  <a:tcPr marL="12700" marR="12700" marT="12700" marB="0" anchor="ctr"/>
                </a:tc>
                <a:tc>
                  <a:txBody>
                    <a:bodyPr/>
                    <a:lstStyle/>
                    <a:p>
                      <a:pPr algn="l" fontAlgn="ctr"/>
                      <a:r>
                        <a:rPr lang="en-US" sz="800" b="0" i="0" u="none" strike="noStrike">
                          <a:solidFill>
                            <a:srgbClr val="000000"/>
                          </a:solidFill>
                          <a:effectLst/>
                          <a:latin typeface="Calibri"/>
                        </a:rPr>
                        <a:t>Environmental and ecological controls on plankton communities in the North Atlantic Ocean</a:t>
                      </a:r>
                    </a:p>
                  </a:txBody>
                  <a:tcPr marL="12700" marR="12700" marT="12700" marB="0" anchor="ctr"/>
                </a:tc>
              </a:tr>
              <a:tr h="386715">
                <a:tc>
                  <a:txBody>
                    <a:bodyPr/>
                    <a:lstStyle/>
                    <a:p>
                      <a:pPr algn="l" fontAlgn="ctr"/>
                      <a:r>
                        <a:rPr lang="en-US" sz="800" b="0" i="0" u="none" strike="noStrike">
                          <a:solidFill>
                            <a:srgbClr val="000000"/>
                          </a:solidFill>
                          <a:effectLst/>
                          <a:latin typeface="Calibri"/>
                        </a:rPr>
                        <a:t>Coral Reef Airborne Laboratory (CORAL)</a:t>
                      </a:r>
                    </a:p>
                  </a:txBody>
                  <a:tcPr marL="12700" marR="12700" marT="12700" marB="0" anchor="ctr"/>
                </a:tc>
                <a:tc>
                  <a:txBody>
                    <a:bodyPr/>
                    <a:lstStyle/>
                    <a:p>
                      <a:pPr algn="l" fontAlgn="ctr"/>
                      <a:r>
                        <a:rPr lang="en-US" sz="800" b="0" i="0" u="none" strike="noStrike">
                          <a:solidFill>
                            <a:srgbClr val="000000"/>
                          </a:solidFill>
                          <a:effectLst/>
                          <a:latin typeface="Calibri"/>
                        </a:rPr>
                        <a:t>FL, HI, Mariana Is., Palau, Australia</a:t>
                      </a:r>
                    </a:p>
                  </a:txBody>
                  <a:tcPr marL="12700" marR="12700" marT="12700" marB="0" anchor="ctr"/>
                </a:tc>
                <a:tc>
                  <a:txBody>
                    <a:bodyPr/>
                    <a:lstStyle/>
                    <a:p>
                      <a:pPr algn="l" fontAlgn="ctr"/>
                      <a:r>
                        <a:rPr lang="en-US" sz="800" b="0" i="0" u="none" strike="noStrike">
                          <a:solidFill>
                            <a:srgbClr val="000000"/>
                          </a:solidFill>
                          <a:effectLst/>
                          <a:latin typeface="Calibri"/>
                        </a:rPr>
                        <a:t>Apr 16 – Jan 17</a:t>
                      </a:r>
                    </a:p>
                  </a:txBody>
                  <a:tcPr marL="12700" marR="12700" marT="12700" marB="0" anchor="ctr"/>
                </a:tc>
                <a:tc>
                  <a:txBody>
                    <a:bodyPr/>
                    <a:lstStyle/>
                    <a:p>
                      <a:pPr algn="l" fontAlgn="ctr"/>
                      <a:r>
                        <a:rPr lang="en-US" sz="800" b="0" i="0" u="none" strike="noStrike">
                          <a:solidFill>
                            <a:srgbClr val="000000"/>
                          </a:solidFill>
                          <a:effectLst/>
                          <a:latin typeface="Calibri"/>
                        </a:rPr>
                        <a:t>Contracted GIV</a:t>
                      </a:r>
                    </a:p>
                  </a:txBody>
                  <a:tcPr marL="12700" marR="12700" marT="12700" marB="0" anchor="ctr"/>
                </a:tc>
                <a:tc>
                  <a:txBody>
                    <a:bodyPr/>
                    <a:lstStyle/>
                    <a:p>
                      <a:pPr algn="l" fontAlgn="ctr"/>
                      <a:r>
                        <a:rPr lang="en-US" sz="800" b="0" i="0" u="none" strike="noStrike">
                          <a:solidFill>
                            <a:srgbClr val="000000"/>
                          </a:solidFill>
                          <a:effectLst/>
                          <a:latin typeface="Calibri"/>
                        </a:rPr>
                        <a:t>Provide critical data and new models needed to analyze the status of coral reefs and to predict their future</a:t>
                      </a:r>
                    </a:p>
                  </a:txBody>
                  <a:tcPr marL="12700" marR="12700" marT="12700" marB="0" anchor="ctr"/>
                </a:tc>
              </a:tr>
              <a:tr h="386715">
                <a:tc>
                  <a:txBody>
                    <a:bodyPr/>
                    <a:lstStyle/>
                    <a:p>
                      <a:pPr algn="l" fontAlgn="ctr"/>
                      <a:r>
                        <a:rPr lang="en-US" sz="800" b="0" i="0" u="none" strike="noStrike">
                          <a:solidFill>
                            <a:srgbClr val="000000"/>
                          </a:solidFill>
                          <a:effectLst/>
                          <a:latin typeface="Calibri"/>
                        </a:rPr>
                        <a:t>ObseRvations of Aerosols Above Clouds and Their IntEractionS (ORACLES)</a:t>
                      </a:r>
                    </a:p>
                  </a:txBody>
                  <a:tcPr marL="12700" marR="12700" marT="12700" marB="0" anchor="ctr"/>
                </a:tc>
                <a:tc>
                  <a:txBody>
                    <a:bodyPr/>
                    <a:lstStyle/>
                    <a:p>
                      <a:pPr algn="l" fontAlgn="ctr"/>
                      <a:r>
                        <a:rPr lang="en-US" sz="800" b="0" i="0" u="none" strike="noStrike">
                          <a:solidFill>
                            <a:srgbClr val="000000"/>
                          </a:solidFill>
                          <a:effectLst/>
                          <a:latin typeface="Calibri"/>
                        </a:rPr>
                        <a:t>Namibia, Africa</a:t>
                      </a:r>
                    </a:p>
                  </a:txBody>
                  <a:tcPr marL="12700" marR="12700" marT="12700" marB="0" anchor="ctr"/>
                </a:tc>
                <a:tc>
                  <a:txBody>
                    <a:bodyPr/>
                    <a:lstStyle/>
                    <a:p>
                      <a:pPr algn="l" fontAlgn="ctr"/>
                      <a:r>
                        <a:rPr lang="en-US" sz="800" b="0" i="0" u="none" strike="noStrike">
                          <a:solidFill>
                            <a:srgbClr val="000000"/>
                          </a:solidFill>
                          <a:effectLst/>
                          <a:latin typeface="Calibri"/>
                        </a:rPr>
                        <a:t>Aug/Sep 16, Jul/Aug 17, Sep/Oct 18</a:t>
                      </a:r>
                    </a:p>
                  </a:txBody>
                  <a:tcPr marL="12700" marR="12700" marT="12700" marB="0" anchor="ctr"/>
                </a:tc>
                <a:tc>
                  <a:txBody>
                    <a:bodyPr/>
                    <a:lstStyle/>
                    <a:p>
                      <a:pPr algn="l" fontAlgn="ctr"/>
                      <a:r>
                        <a:rPr lang="en-US" sz="800" b="0" i="0" u="none" strike="noStrike">
                          <a:solidFill>
                            <a:srgbClr val="000000"/>
                          </a:solidFill>
                          <a:effectLst/>
                          <a:latin typeface="Calibri"/>
                        </a:rPr>
                        <a:t>P-3, ER-2</a:t>
                      </a:r>
                    </a:p>
                  </a:txBody>
                  <a:tcPr marL="12700" marR="12700" marT="12700" marB="0" anchor="ctr"/>
                </a:tc>
                <a:tc>
                  <a:txBody>
                    <a:bodyPr/>
                    <a:lstStyle/>
                    <a:p>
                      <a:pPr algn="l" fontAlgn="ctr"/>
                      <a:r>
                        <a:rPr lang="en-US" sz="800" b="0" i="0" u="none" strike="noStrike">
                          <a:solidFill>
                            <a:srgbClr val="000000"/>
                          </a:solidFill>
                          <a:effectLst/>
                          <a:latin typeface="Calibri"/>
                        </a:rPr>
                        <a:t>Investigate how smoke particles from massive biomass burning in Africa influences cloud cover over the Atlantic. </a:t>
                      </a:r>
                    </a:p>
                  </a:txBody>
                  <a:tcPr marL="12700" marR="12700" marT="12700" marB="0" anchor="ctr"/>
                </a:tc>
              </a:tr>
              <a:tr h="386715">
                <a:tc>
                  <a:txBody>
                    <a:bodyPr/>
                    <a:lstStyle/>
                    <a:p>
                      <a:pPr algn="l" fontAlgn="ctr"/>
                      <a:r>
                        <a:rPr lang="en-US" sz="800" b="0" i="0" u="none" strike="noStrike">
                          <a:solidFill>
                            <a:srgbClr val="000000"/>
                          </a:solidFill>
                          <a:effectLst/>
                          <a:latin typeface="Calibri"/>
                        </a:rPr>
                        <a:t>Oceans Melting Greenland (OMG)</a:t>
                      </a:r>
                    </a:p>
                  </a:txBody>
                  <a:tcPr marL="12700" marR="12700" marT="12700" marB="0" anchor="ctr"/>
                </a:tc>
                <a:tc>
                  <a:txBody>
                    <a:bodyPr/>
                    <a:lstStyle/>
                    <a:p>
                      <a:pPr algn="l" fontAlgn="ctr"/>
                      <a:r>
                        <a:rPr lang="en-US" sz="800" b="0" i="0" u="none" strike="noStrike">
                          <a:solidFill>
                            <a:srgbClr val="000000"/>
                          </a:solidFill>
                          <a:effectLst/>
                          <a:latin typeface="Calibri"/>
                        </a:rPr>
                        <a:t>Greenland</a:t>
                      </a:r>
                    </a:p>
                  </a:txBody>
                  <a:tcPr marL="12700" marR="12700" marT="12700" marB="0" anchor="ctr"/>
                </a:tc>
                <a:tc>
                  <a:txBody>
                    <a:bodyPr/>
                    <a:lstStyle/>
                    <a:p>
                      <a:pPr algn="l" fontAlgn="ctr"/>
                      <a:r>
                        <a:rPr lang="en-US" sz="800" b="0" i="0" u="none" strike="noStrike">
                          <a:solidFill>
                            <a:srgbClr val="000000"/>
                          </a:solidFill>
                          <a:effectLst/>
                          <a:latin typeface="Calibri"/>
                        </a:rPr>
                        <a:t>Sep/Oct 16 - + multiple till Sept/Oct 2019</a:t>
                      </a:r>
                    </a:p>
                  </a:txBody>
                  <a:tcPr marL="12700" marR="12700" marT="12700" marB="0" anchor="ctr"/>
                </a:tc>
                <a:tc>
                  <a:txBody>
                    <a:bodyPr/>
                    <a:lstStyle/>
                    <a:p>
                      <a:pPr algn="l" fontAlgn="ctr"/>
                      <a:r>
                        <a:rPr lang="en-US" sz="800" b="0" i="0" u="none" strike="noStrike">
                          <a:solidFill>
                            <a:srgbClr val="000000"/>
                          </a:solidFill>
                          <a:effectLst/>
                          <a:latin typeface="Calibri"/>
                        </a:rPr>
                        <a:t>Contracted Twin Otter, GIII, Ship (MV Cape Race)</a:t>
                      </a:r>
                    </a:p>
                  </a:txBody>
                  <a:tcPr marL="12700" marR="12700" marT="12700" marB="0" anchor="ctr"/>
                </a:tc>
                <a:tc>
                  <a:txBody>
                    <a:bodyPr/>
                    <a:lstStyle/>
                    <a:p>
                      <a:pPr algn="l" fontAlgn="ctr"/>
                      <a:r>
                        <a:rPr lang="en-US" sz="800" b="0" i="0" u="none" strike="noStrike">
                          <a:solidFill>
                            <a:srgbClr val="000000"/>
                          </a:solidFill>
                          <a:effectLst/>
                          <a:latin typeface="Calibri"/>
                        </a:rPr>
                        <a:t>investigate the role of warmer saltier Atlantic subsurface waters in Greenland glacier melting. The study will help pave the way for improved estimates of future sea level rise. </a:t>
                      </a:r>
                    </a:p>
                  </a:txBody>
                  <a:tcPr marL="12700" marR="12700" marT="12700" marB="0" anchor="ctr"/>
                </a:tc>
              </a:tr>
              <a:tr h="386715">
                <a:tc>
                  <a:txBody>
                    <a:bodyPr/>
                    <a:lstStyle/>
                    <a:p>
                      <a:pPr algn="l" fontAlgn="ctr"/>
                      <a:r>
                        <a:rPr lang="en-US" sz="800" b="0" i="0" u="none" strike="noStrike">
                          <a:solidFill>
                            <a:srgbClr val="000000"/>
                          </a:solidFill>
                          <a:effectLst/>
                          <a:latin typeface="Calibri"/>
                        </a:rPr>
                        <a:t>Atmospheric Tomography Experiment (ATom)</a:t>
                      </a:r>
                    </a:p>
                  </a:txBody>
                  <a:tcPr marL="12700" marR="12700" marT="12700" marB="0" anchor="ctr"/>
                </a:tc>
                <a:tc>
                  <a:txBody>
                    <a:bodyPr/>
                    <a:lstStyle/>
                    <a:p>
                      <a:pPr algn="l" fontAlgn="ctr"/>
                      <a:r>
                        <a:rPr lang="en-US" sz="800" b="0" i="0" u="none" strike="noStrike">
                          <a:solidFill>
                            <a:srgbClr val="000000"/>
                          </a:solidFill>
                          <a:effectLst/>
                          <a:latin typeface="Calibri"/>
                        </a:rPr>
                        <a:t>Around the Globe</a:t>
                      </a:r>
                    </a:p>
                  </a:txBody>
                  <a:tcPr marL="12700" marR="12700" marT="12700" marB="0" anchor="ctr"/>
                </a:tc>
                <a:tc>
                  <a:txBody>
                    <a:bodyPr/>
                    <a:lstStyle/>
                    <a:p>
                      <a:pPr algn="l" fontAlgn="ctr"/>
                      <a:r>
                        <a:rPr lang="en-US" sz="800" b="0" i="0" u="none" strike="noStrike">
                          <a:solidFill>
                            <a:srgbClr val="000000"/>
                          </a:solidFill>
                          <a:effectLst/>
                          <a:latin typeface="Calibri"/>
                        </a:rPr>
                        <a:t>Aug 16, Jan/Feb 17, Sep/Oct 17, Apr/May 18</a:t>
                      </a:r>
                    </a:p>
                  </a:txBody>
                  <a:tcPr marL="12700" marR="12700" marT="12700" marB="0" anchor="ctr"/>
                </a:tc>
                <a:tc>
                  <a:txBody>
                    <a:bodyPr/>
                    <a:lstStyle/>
                    <a:p>
                      <a:pPr algn="l" fontAlgn="ctr"/>
                      <a:r>
                        <a:rPr lang="en-US" sz="800" b="0" i="0" u="none" strike="noStrike">
                          <a:solidFill>
                            <a:srgbClr val="000000"/>
                          </a:solidFill>
                          <a:effectLst/>
                          <a:latin typeface="Calibri"/>
                        </a:rPr>
                        <a:t>DC-8</a:t>
                      </a:r>
                    </a:p>
                  </a:txBody>
                  <a:tcPr marL="12700" marR="12700" marT="12700" marB="0" anchor="ctr"/>
                </a:tc>
                <a:tc>
                  <a:txBody>
                    <a:bodyPr/>
                    <a:lstStyle/>
                    <a:p>
                      <a:pPr algn="l" fontAlgn="ctr"/>
                      <a:r>
                        <a:rPr lang="en-US" sz="800" b="0" i="0" u="none" strike="noStrike">
                          <a:solidFill>
                            <a:srgbClr val="000000"/>
                          </a:solidFill>
                          <a:effectLst/>
                          <a:latin typeface="Calibri"/>
                        </a:rPr>
                        <a:t>Study the impact of human-produced air pollution on multiple greenhouse gases, addressing  transformation  of various air pollutants, especially methane and ozone.</a:t>
                      </a:r>
                    </a:p>
                  </a:txBody>
                  <a:tcPr marL="12700" marR="12700" marT="12700" marB="0" anchor="ctr"/>
                </a:tc>
              </a:tr>
              <a:tr h="386715">
                <a:tc>
                  <a:txBody>
                    <a:bodyPr/>
                    <a:lstStyle/>
                    <a:p>
                      <a:pPr algn="l" fontAlgn="ctr"/>
                      <a:r>
                        <a:rPr lang="en-US" sz="800" b="0" i="0" u="none" strike="noStrike">
                          <a:solidFill>
                            <a:srgbClr val="000000"/>
                          </a:solidFill>
                          <a:effectLst/>
                          <a:latin typeface="Calibri"/>
                        </a:rPr>
                        <a:t>O2/N2 Ratio and CO2 Airborne Southern Ocean (ORCAS)</a:t>
                      </a:r>
                    </a:p>
                  </a:txBody>
                  <a:tcPr marL="12700" marR="12700" marT="12700" marB="0" anchor="ctr"/>
                </a:tc>
                <a:tc>
                  <a:txBody>
                    <a:bodyPr/>
                    <a:lstStyle/>
                    <a:p>
                      <a:pPr algn="l" fontAlgn="ctr"/>
                      <a:r>
                        <a:rPr lang="en-US" sz="800" b="0" i="0" u="none" strike="noStrike">
                          <a:solidFill>
                            <a:srgbClr val="000000"/>
                          </a:solidFill>
                          <a:effectLst/>
                          <a:latin typeface="Calibri"/>
                        </a:rPr>
                        <a:t>Southern Ocean</a:t>
                      </a:r>
                    </a:p>
                  </a:txBody>
                  <a:tcPr marL="12700" marR="12700" marT="12700" marB="0" anchor="ctr"/>
                </a:tc>
                <a:tc>
                  <a:txBody>
                    <a:bodyPr/>
                    <a:lstStyle/>
                    <a:p>
                      <a:pPr algn="l" fontAlgn="ctr"/>
                      <a:r>
                        <a:rPr lang="en-US" sz="800" b="0" i="0" u="none" strike="noStrike">
                          <a:solidFill>
                            <a:srgbClr val="000000"/>
                          </a:solidFill>
                          <a:effectLst/>
                          <a:latin typeface="Calibri"/>
                        </a:rPr>
                        <a:t>Jan/Feb 16</a:t>
                      </a:r>
                    </a:p>
                  </a:txBody>
                  <a:tcPr marL="12700" marR="12700" marT="12700" marB="0" anchor="ctr"/>
                </a:tc>
                <a:tc>
                  <a:txBody>
                    <a:bodyPr/>
                    <a:lstStyle/>
                    <a:p>
                      <a:pPr algn="l" fontAlgn="ctr"/>
                      <a:r>
                        <a:rPr lang="en-US" sz="800" b="0" i="0" u="none" strike="noStrike">
                          <a:solidFill>
                            <a:srgbClr val="000000"/>
                          </a:solidFill>
                          <a:effectLst/>
                          <a:latin typeface="Calibri"/>
                        </a:rPr>
                        <a:t>GV (NSF)</a:t>
                      </a:r>
                    </a:p>
                  </a:txBody>
                  <a:tcPr marL="12700" marR="12700" marT="12700" marB="0" anchor="ctr"/>
                </a:tc>
                <a:tc>
                  <a:txBody>
                    <a:bodyPr/>
                    <a:lstStyle/>
                    <a:p>
                      <a:pPr algn="l" fontAlgn="ctr"/>
                      <a:r>
                        <a:rPr lang="en-US" sz="800" b="0" i="0" u="none" strike="noStrike">
                          <a:solidFill>
                            <a:srgbClr val="000000"/>
                          </a:solidFill>
                          <a:effectLst/>
                          <a:latin typeface="Calibri"/>
                        </a:rPr>
                        <a:t>NASA brings remote sensing (PRISM) capability to NSF-led mission to Investigate the large-scale tropospheric distributions, gradients, and fluxes of O2 and CO2 over Southern Ocean.</a:t>
                      </a:r>
                    </a:p>
                  </a:txBody>
                  <a:tcPr marL="12700" marR="12700" marT="12700" marB="0" anchor="ctr"/>
                </a:tc>
              </a:tr>
              <a:tr h="386715">
                <a:tc>
                  <a:txBody>
                    <a:bodyPr/>
                    <a:lstStyle/>
                    <a:p>
                      <a:pPr algn="l" fontAlgn="ctr"/>
                      <a:r>
                        <a:rPr lang="en-US" sz="800" b="0" i="0" u="none" strike="noStrike">
                          <a:solidFill>
                            <a:srgbClr val="000000"/>
                          </a:solidFill>
                          <a:effectLst/>
                          <a:latin typeface="Calibri"/>
                        </a:rPr>
                        <a:t>HyspIRI </a:t>
                      </a:r>
                    </a:p>
                  </a:txBody>
                  <a:tcPr marL="12700" marR="12700" marT="12700" marB="0" anchor="ctr"/>
                </a:tc>
                <a:tc>
                  <a:txBody>
                    <a:bodyPr/>
                    <a:lstStyle/>
                    <a:p>
                      <a:pPr algn="l" fontAlgn="ctr"/>
                      <a:r>
                        <a:rPr lang="en-US" sz="800" b="0" i="0" u="none" strike="noStrike">
                          <a:solidFill>
                            <a:srgbClr val="000000"/>
                          </a:solidFill>
                          <a:effectLst/>
                          <a:latin typeface="Calibri"/>
                        </a:rPr>
                        <a:t>Hawaii</a:t>
                      </a:r>
                    </a:p>
                  </a:txBody>
                  <a:tcPr marL="12700" marR="12700" marT="12700" marB="0" anchor="ctr"/>
                </a:tc>
                <a:tc>
                  <a:txBody>
                    <a:bodyPr/>
                    <a:lstStyle/>
                    <a:p>
                      <a:pPr algn="l" fontAlgn="ctr"/>
                      <a:r>
                        <a:rPr lang="en-US" sz="800" b="0" i="0" u="none" strike="noStrike">
                          <a:solidFill>
                            <a:srgbClr val="000000"/>
                          </a:solidFill>
                          <a:effectLst/>
                          <a:latin typeface="Calibri"/>
                        </a:rPr>
                        <a:t>Summer 16</a:t>
                      </a:r>
                    </a:p>
                  </a:txBody>
                  <a:tcPr marL="12700" marR="12700" marT="12700" marB="0" anchor="ctr"/>
                </a:tc>
                <a:tc>
                  <a:txBody>
                    <a:bodyPr/>
                    <a:lstStyle/>
                    <a:p>
                      <a:pPr algn="l" fontAlgn="ctr"/>
                      <a:r>
                        <a:rPr lang="en-US" sz="800" b="0" i="0" u="none" strike="noStrike">
                          <a:solidFill>
                            <a:srgbClr val="000000"/>
                          </a:solidFill>
                          <a:effectLst/>
                          <a:latin typeface="Calibri"/>
                        </a:rPr>
                        <a:t>ER-2</a:t>
                      </a:r>
                    </a:p>
                  </a:txBody>
                  <a:tcPr marL="12700" marR="12700" marT="12700" marB="0" anchor="ctr"/>
                </a:tc>
                <a:tc>
                  <a:txBody>
                    <a:bodyPr/>
                    <a:lstStyle/>
                    <a:p>
                      <a:pPr algn="l" fontAlgn="t"/>
                      <a:r>
                        <a:rPr lang="en-US" sz="800" b="0" i="0" u="none" strike="noStrike">
                          <a:solidFill>
                            <a:srgbClr val="000000"/>
                          </a:solidFill>
                          <a:effectLst/>
                          <a:latin typeface="Calibri"/>
                        </a:rPr>
                        <a:t>Study the optical characteristics of coral reef and volcanic systems in and around Hawaii using MASTER and AVIRIS to assess value of HysPIRI-like observations</a:t>
                      </a:r>
                    </a:p>
                  </a:txBody>
                  <a:tcPr marL="12700" marR="12700" marT="12700" marB="0"/>
                </a:tc>
              </a:tr>
              <a:tr h="386715">
                <a:tc>
                  <a:txBody>
                    <a:bodyPr/>
                    <a:lstStyle/>
                    <a:p>
                      <a:pPr algn="l" fontAlgn="ctr"/>
                      <a:r>
                        <a:rPr lang="en-US" sz="800" b="0" i="0" u="none" strike="noStrike">
                          <a:solidFill>
                            <a:srgbClr val="000000"/>
                          </a:solidFill>
                          <a:effectLst/>
                          <a:latin typeface="Calibri"/>
                        </a:rPr>
                        <a:t>Operation IceBridge</a:t>
                      </a:r>
                    </a:p>
                  </a:txBody>
                  <a:tcPr marL="12700" marR="12700" marT="12700" marB="0" anchor="ctr"/>
                </a:tc>
                <a:tc>
                  <a:txBody>
                    <a:bodyPr/>
                    <a:lstStyle/>
                    <a:p>
                      <a:pPr algn="l" fontAlgn="ctr"/>
                      <a:r>
                        <a:rPr lang="en-US" sz="800" b="0" i="0" u="none" strike="noStrike">
                          <a:solidFill>
                            <a:srgbClr val="000000"/>
                          </a:solidFill>
                          <a:effectLst/>
                          <a:latin typeface="Calibri"/>
                        </a:rPr>
                        <a:t>Alaska, Greenland, Antarctica</a:t>
                      </a:r>
                    </a:p>
                  </a:txBody>
                  <a:tcPr marL="12700" marR="12700" marT="12700" marB="0" anchor="ctr"/>
                </a:tc>
                <a:tc>
                  <a:txBody>
                    <a:bodyPr/>
                    <a:lstStyle/>
                    <a:p>
                      <a:pPr algn="l" fontAlgn="ctr"/>
                      <a:r>
                        <a:rPr lang="sk-SK" sz="800" b="0" i="0" u="none" strike="noStrike">
                          <a:solidFill>
                            <a:srgbClr val="000000"/>
                          </a:solidFill>
                          <a:effectLst/>
                          <a:latin typeface="Calibri"/>
                        </a:rPr>
                        <a:t>Mar – May, Oct/Nov – FY16,17,18,19</a:t>
                      </a:r>
                    </a:p>
                  </a:txBody>
                  <a:tcPr marL="12700" marR="12700" marT="12700" marB="0" anchor="ctr"/>
                </a:tc>
                <a:tc>
                  <a:txBody>
                    <a:bodyPr/>
                    <a:lstStyle/>
                    <a:p>
                      <a:pPr algn="l" fontAlgn="ctr"/>
                      <a:r>
                        <a:rPr lang="en-US" sz="800" b="0" i="0" u="none" strike="noStrike">
                          <a:solidFill>
                            <a:srgbClr val="000000"/>
                          </a:solidFill>
                          <a:effectLst/>
                          <a:latin typeface="Calibri"/>
                        </a:rPr>
                        <a:t>P-3, DC-8</a:t>
                      </a:r>
                    </a:p>
                  </a:txBody>
                  <a:tcPr marL="12700" marR="12700" marT="12700" marB="0" anchor="ctr"/>
                </a:tc>
                <a:tc>
                  <a:txBody>
                    <a:bodyPr/>
                    <a:lstStyle/>
                    <a:p>
                      <a:pPr algn="l" fontAlgn="ctr"/>
                      <a:r>
                        <a:rPr lang="en-US" sz="800" b="0" i="0" u="none" strike="noStrike">
                          <a:solidFill>
                            <a:srgbClr val="000000"/>
                          </a:solidFill>
                          <a:effectLst/>
                          <a:latin typeface="Calibri"/>
                        </a:rPr>
                        <a:t>Study ice sheet thickness, sea ice distributions, and related parameters over Arctic and Antarctic to bridge gap between ICESat-1 and ICESat-2, complement lidar observations with those using related techniques (e.g., radar) and obtain coincident data with ESA CryoSat-2</a:t>
                      </a:r>
                    </a:p>
                  </a:txBody>
                  <a:tcPr marL="12700" marR="12700" marT="12700" marB="0" anchor="ctr"/>
                </a:tc>
              </a:tr>
              <a:tr h="386715">
                <a:tc>
                  <a:txBody>
                    <a:bodyPr/>
                    <a:lstStyle/>
                    <a:p>
                      <a:pPr algn="l" fontAlgn="ctr"/>
                      <a:r>
                        <a:rPr lang="en-US" sz="800" b="0" i="0" u="none" strike="noStrike">
                          <a:solidFill>
                            <a:srgbClr val="000000"/>
                          </a:solidFill>
                          <a:effectLst/>
                          <a:latin typeface="Calibri"/>
                        </a:rPr>
                        <a:t>UAVSAR</a:t>
                      </a:r>
                    </a:p>
                  </a:txBody>
                  <a:tcPr marL="12700" marR="12700" marT="12700" marB="0" anchor="ctr"/>
                </a:tc>
                <a:tc>
                  <a:txBody>
                    <a:bodyPr/>
                    <a:lstStyle/>
                    <a:p>
                      <a:pPr algn="l" fontAlgn="ctr"/>
                      <a:r>
                        <a:rPr lang="en-US" sz="800" b="0" i="0" u="none" strike="noStrike">
                          <a:solidFill>
                            <a:srgbClr val="000000"/>
                          </a:solidFill>
                          <a:effectLst/>
                          <a:latin typeface="Calibri"/>
                        </a:rPr>
                        <a:t>Various US and South America</a:t>
                      </a:r>
                    </a:p>
                  </a:txBody>
                  <a:tcPr marL="12700" marR="12700" marT="12700" marB="0" anchor="ctr"/>
                </a:tc>
                <a:tc>
                  <a:txBody>
                    <a:bodyPr/>
                    <a:lstStyle/>
                    <a:p>
                      <a:pPr algn="l" fontAlgn="ctr"/>
                      <a:r>
                        <a:rPr lang="en-US" sz="800" b="0" i="0" u="none" strike="noStrike">
                          <a:solidFill>
                            <a:srgbClr val="000000"/>
                          </a:solidFill>
                          <a:effectLst/>
                          <a:latin typeface="Calibri"/>
                        </a:rPr>
                        <a:t>Year round</a:t>
                      </a:r>
                    </a:p>
                  </a:txBody>
                  <a:tcPr marL="12700" marR="12700" marT="12700" marB="0" anchor="ctr"/>
                </a:tc>
                <a:tc>
                  <a:txBody>
                    <a:bodyPr/>
                    <a:lstStyle/>
                    <a:p>
                      <a:pPr algn="l" fontAlgn="ctr"/>
                      <a:r>
                        <a:rPr lang="en-US" sz="800" b="0" i="0" u="none" strike="noStrike">
                          <a:solidFill>
                            <a:srgbClr val="000000"/>
                          </a:solidFill>
                          <a:effectLst/>
                          <a:latin typeface="Calibri"/>
                        </a:rPr>
                        <a:t>C-20</a:t>
                      </a:r>
                    </a:p>
                  </a:txBody>
                  <a:tcPr marL="12700" marR="12700" marT="12700" marB="0" anchor="ctr"/>
                </a:tc>
                <a:tc>
                  <a:txBody>
                    <a:bodyPr/>
                    <a:lstStyle/>
                    <a:p>
                      <a:pPr algn="l" fontAlgn="ctr"/>
                      <a:r>
                        <a:rPr lang="en-US" sz="800" b="0" i="0" u="none" strike="noStrike">
                          <a:solidFill>
                            <a:srgbClr val="000000"/>
                          </a:solidFill>
                          <a:effectLst/>
                          <a:latin typeface="Calibri"/>
                        </a:rPr>
                        <a:t>Radar data collected for multiple NASA focus areas (Earth Surface and Interior, Carbon Cycle and Ecosystems, Global Water and Energy Cycle, Climate Variability and Change) and for Applications Uses (e.g., levee monitoring)</a:t>
                      </a:r>
                    </a:p>
                  </a:txBody>
                  <a:tcPr marL="12700" marR="12700" marT="12700" marB="0" anchor="ctr"/>
                </a:tc>
              </a:tr>
              <a:tr h="386715">
                <a:tc>
                  <a:txBody>
                    <a:bodyPr/>
                    <a:lstStyle/>
                    <a:p>
                      <a:pPr algn="l" fontAlgn="ctr"/>
                      <a:r>
                        <a:rPr lang="en-US" sz="800" b="0" i="0" u="none" strike="noStrike">
                          <a:solidFill>
                            <a:srgbClr val="000000"/>
                          </a:solidFill>
                          <a:effectLst/>
                          <a:latin typeface="Calibri"/>
                        </a:rPr>
                        <a:t>SPURS II</a:t>
                      </a:r>
                    </a:p>
                  </a:txBody>
                  <a:tcPr marL="12700" marR="12700" marT="12700" marB="0" anchor="ctr"/>
                </a:tc>
                <a:tc>
                  <a:txBody>
                    <a:bodyPr/>
                    <a:lstStyle/>
                    <a:p>
                      <a:pPr algn="l" fontAlgn="ctr"/>
                      <a:r>
                        <a:rPr lang="en-US" sz="800" b="0" i="0" u="none" strike="noStrike">
                          <a:solidFill>
                            <a:srgbClr val="000000"/>
                          </a:solidFill>
                          <a:effectLst/>
                          <a:latin typeface="Calibri"/>
                        </a:rPr>
                        <a:t>Eastern Sub-Tropical Pacific Ocean</a:t>
                      </a:r>
                    </a:p>
                  </a:txBody>
                  <a:tcPr marL="12700" marR="12700" marT="12700" marB="0" anchor="ctr"/>
                </a:tc>
                <a:tc>
                  <a:txBody>
                    <a:bodyPr/>
                    <a:lstStyle/>
                    <a:p>
                      <a:pPr algn="l" fontAlgn="ctr"/>
                      <a:r>
                        <a:rPr lang="en-US" sz="800" b="0" i="0" u="none" strike="noStrike">
                          <a:solidFill>
                            <a:srgbClr val="000000"/>
                          </a:solidFill>
                          <a:effectLst/>
                          <a:latin typeface="Calibri"/>
                        </a:rPr>
                        <a:t>Starting spring 2016, multiple sailings covering 18 month period</a:t>
                      </a:r>
                    </a:p>
                  </a:txBody>
                  <a:tcPr marL="12700" marR="12700" marT="12700" marB="0" anchor="ctr"/>
                </a:tc>
                <a:tc>
                  <a:txBody>
                    <a:bodyPr/>
                    <a:lstStyle/>
                    <a:p>
                      <a:pPr algn="l" fontAlgn="ctr"/>
                      <a:r>
                        <a:rPr lang="en-US" sz="800" b="0" i="0" u="none" strike="noStrike">
                          <a:solidFill>
                            <a:srgbClr val="000000"/>
                          </a:solidFill>
                          <a:effectLst/>
                          <a:latin typeface="Calibri"/>
                        </a:rPr>
                        <a:t>Schooner Lady Amber plus in-water observations (e.g., gliders, drifters, buoys)</a:t>
                      </a:r>
                    </a:p>
                  </a:txBody>
                  <a:tcPr marL="12700" marR="12700" marT="12700" marB="0" anchor="ctr"/>
                </a:tc>
                <a:tc>
                  <a:txBody>
                    <a:bodyPr/>
                    <a:lstStyle/>
                    <a:p>
                      <a:pPr algn="l" fontAlgn="ctr"/>
                      <a:r>
                        <a:rPr lang="en-US" sz="800" b="0" i="0" u="none" strike="noStrike">
                          <a:solidFill>
                            <a:srgbClr val="000000"/>
                          </a:solidFill>
                          <a:effectLst/>
                          <a:latin typeface="Calibri"/>
                        </a:rPr>
                        <a:t>Study processes that control sea surface salinity in higher salinity region than that sampled in SPURS I (sub-tropical North Atlantic) </a:t>
                      </a:r>
                    </a:p>
                  </a:txBody>
                  <a:tcPr marL="12700" marR="12700" marT="12700" marB="0" anchor="ctr"/>
                </a:tc>
              </a:tr>
              <a:tr h="386715">
                <a:tc>
                  <a:txBody>
                    <a:bodyPr/>
                    <a:lstStyle/>
                    <a:p>
                      <a:pPr algn="l" fontAlgn="ctr"/>
                      <a:r>
                        <a:rPr lang="en-US" sz="800" b="0" i="0" u="none" strike="noStrike">
                          <a:solidFill>
                            <a:srgbClr val="000000"/>
                          </a:solidFill>
                          <a:effectLst/>
                          <a:latin typeface="Calibri"/>
                        </a:rPr>
                        <a:t>ABoVE</a:t>
                      </a:r>
                    </a:p>
                  </a:txBody>
                  <a:tcPr marL="12700" marR="12700" marT="12700" marB="0" anchor="ctr"/>
                </a:tc>
                <a:tc>
                  <a:txBody>
                    <a:bodyPr/>
                    <a:lstStyle/>
                    <a:p>
                      <a:pPr algn="l" fontAlgn="ctr"/>
                      <a:r>
                        <a:rPr lang="en-US" sz="800" b="0" i="0" u="none" strike="noStrike">
                          <a:solidFill>
                            <a:srgbClr val="000000"/>
                          </a:solidFill>
                          <a:effectLst/>
                          <a:latin typeface="Calibri"/>
                        </a:rPr>
                        <a:t>Alaska, NW Canada</a:t>
                      </a:r>
                    </a:p>
                  </a:txBody>
                  <a:tcPr marL="12700" marR="12700" marT="12700" marB="0" anchor="ctr"/>
                </a:tc>
                <a:tc>
                  <a:txBody>
                    <a:bodyPr/>
                    <a:lstStyle/>
                    <a:p>
                      <a:pPr algn="l" fontAlgn="ctr"/>
                      <a:r>
                        <a:rPr lang="en-US" sz="800" b="0" i="0" u="none" strike="noStrike">
                          <a:solidFill>
                            <a:srgbClr val="000000"/>
                          </a:solidFill>
                          <a:effectLst/>
                          <a:latin typeface="Calibri"/>
                        </a:rPr>
                        <a:t>Beginning 2016, continuing </a:t>
                      </a:r>
                    </a:p>
                  </a:txBody>
                  <a:tcPr marL="12700" marR="12700" marT="12700" marB="0" anchor="ctr"/>
                </a:tc>
                <a:tc>
                  <a:txBody>
                    <a:bodyPr/>
                    <a:lstStyle/>
                    <a:p>
                      <a:pPr algn="l" fontAlgn="ctr"/>
                      <a:r>
                        <a:rPr lang="en-US" sz="800" b="0" i="0" u="none" strike="noStrike">
                          <a:solidFill>
                            <a:srgbClr val="000000"/>
                          </a:solidFill>
                          <a:effectLst/>
                          <a:latin typeface="Calibri"/>
                        </a:rPr>
                        <a:t>Surface measurements; airborne to follow</a:t>
                      </a:r>
                    </a:p>
                  </a:txBody>
                  <a:tcPr marL="12700" marR="12700" marT="12700" marB="0" anchor="ctr"/>
                </a:tc>
                <a:tc>
                  <a:txBody>
                    <a:bodyPr/>
                    <a:lstStyle/>
                    <a:p>
                      <a:pPr algn="l" fontAlgn="ctr"/>
                      <a:r>
                        <a:rPr lang="en-US" sz="800" b="0" i="0" u="none" strike="noStrike" dirty="0">
                          <a:solidFill>
                            <a:srgbClr val="000000"/>
                          </a:solidFill>
                          <a:effectLst/>
                          <a:latin typeface="Calibri"/>
                        </a:rPr>
                        <a:t>Study vulnerability and resilience of Arctic ecosystems  to environmental change in the Arctic and boreal region of western North America</a:t>
                      </a:r>
                    </a:p>
                  </a:txBody>
                  <a:tcPr marL="12700" marR="12700" marT="12700" marB="0" anchor="ctr"/>
                </a:tc>
              </a:tr>
            </a:tbl>
          </a:graphicData>
        </a:graphic>
      </p:graphicFrame>
    </p:spTree>
    <p:extLst>
      <p:ext uri="{BB962C8B-B14F-4D97-AF65-F5344CB8AC3E}">
        <p14:creationId xmlns:p14="http://schemas.microsoft.com/office/powerpoint/2010/main" val="41583692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32032" y="1933519"/>
            <a:ext cx="4572000" cy="4385816"/>
          </a:xfrm>
          <a:prstGeom prst="rect">
            <a:avLst/>
          </a:prstGeom>
        </p:spPr>
        <p:txBody>
          <a:bodyPr>
            <a:spAutoFit/>
          </a:bodyPr>
          <a:lstStyle/>
          <a:p>
            <a:pPr fontAlgn="auto">
              <a:spcBef>
                <a:spcPts val="0"/>
              </a:spcBef>
              <a:spcAft>
                <a:spcPts val="600"/>
              </a:spcAft>
            </a:pPr>
            <a:r>
              <a:rPr lang="en-US" sz="1600" b="1" i="1" dirty="0" smtClean="0">
                <a:solidFill>
                  <a:srgbClr val="333399"/>
                </a:solidFill>
                <a:latin typeface="Calibri"/>
                <a:ea typeface="+mn-ea"/>
              </a:rPr>
              <a:t>President’s FY17 Budget Request</a:t>
            </a:r>
            <a:endParaRPr lang="en-US" sz="1600" b="1" i="1" dirty="0">
              <a:solidFill>
                <a:srgbClr val="333399"/>
              </a:solidFill>
              <a:latin typeface="Calibri"/>
              <a:ea typeface="+mn-ea"/>
            </a:endParaRPr>
          </a:p>
          <a:p>
            <a:pPr marL="342900" indent="-342900" fontAlgn="auto">
              <a:spcBef>
                <a:spcPts val="0"/>
              </a:spcBef>
              <a:spcAft>
                <a:spcPts val="1200"/>
              </a:spcAft>
              <a:buFont typeface="Arial" panose="020B0604020202020204" pitchFamily="34" charset="0"/>
              <a:buChar char="»"/>
              <a:tabLst>
                <a:tab pos="457200" algn="l"/>
                <a:tab pos="1663700" algn="l"/>
                <a:tab pos="3949700" algn="l"/>
                <a:tab pos="4572000" algn="l"/>
                <a:tab pos="7315200" algn="l"/>
              </a:tabLst>
            </a:pPr>
            <a:r>
              <a:rPr lang="en-US" sz="1600" b="1" dirty="0">
                <a:solidFill>
                  <a:srgbClr val="000000"/>
                </a:solidFill>
                <a:latin typeface="Calibri"/>
                <a:ea typeface="+mn-ea"/>
              </a:rPr>
              <a:t>Re-establishes </a:t>
            </a:r>
            <a:r>
              <a:rPr lang="en-US" sz="1600" b="1" dirty="0" smtClean="0">
                <a:solidFill>
                  <a:srgbClr val="000000"/>
                </a:solidFill>
                <a:latin typeface="Calibri"/>
                <a:ea typeface="+mn-ea"/>
              </a:rPr>
              <a:t>funds for full </a:t>
            </a:r>
            <a:r>
              <a:rPr lang="en-US" sz="1600" b="1" dirty="0">
                <a:solidFill>
                  <a:srgbClr val="000000"/>
                </a:solidFill>
                <a:latin typeface="Calibri"/>
                <a:ea typeface="+mn-ea"/>
              </a:rPr>
              <a:t>SERVIR Applied Sciences </a:t>
            </a:r>
            <a:r>
              <a:rPr lang="en-US" sz="1600" b="1" dirty="0" smtClean="0">
                <a:solidFill>
                  <a:srgbClr val="000000"/>
                </a:solidFill>
                <a:latin typeface="Calibri"/>
                <a:ea typeface="+mn-ea"/>
              </a:rPr>
              <a:t>Team FY16-18; </a:t>
            </a:r>
            <a:r>
              <a:rPr lang="en-US" sz="1600" b="1" dirty="0">
                <a:solidFill>
                  <a:srgbClr val="000000"/>
                </a:solidFill>
                <a:latin typeface="Calibri"/>
                <a:ea typeface="+mn-ea"/>
              </a:rPr>
              <a:t>expands Team in </a:t>
            </a:r>
            <a:r>
              <a:rPr lang="en-US" sz="1600" b="1" dirty="0" smtClean="0">
                <a:solidFill>
                  <a:srgbClr val="000000"/>
                </a:solidFill>
                <a:latin typeface="Calibri"/>
                <a:ea typeface="+mn-ea"/>
              </a:rPr>
              <a:t>FY19-21 </a:t>
            </a:r>
            <a:r>
              <a:rPr lang="en-US" sz="1600" b="1" dirty="0">
                <a:solidFill>
                  <a:srgbClr val="000000"/>
                </a:solidFill>
                <a:latin typeface="Calibri"/>
                <a:ea typeface="+mn-ea"/>
              </a:rPr>
              <a:t>for increase </a:t>
            </a:r>
            <a:r>
              <a:rPr lang="en-US" sz="1600" b="1" dirty="0" smtClean="0">
                <a:solidFill>
                  <a:srgbClr val="000000"/>
                </a:solidFill>
                <a:latin typeface="Calibri"/>
                <a:ea typeface="+mn-ea"/>
              </a:rPr>
              <a:t>to 6 </a:t>
            </a:r>
            <a:r>
              <a:rPr lang="en-US" sz="1600" b="1" dirty="0">
                <a:solidFill>
                  <a:srgbClr val="000000"/>
                </a:solidFill>
                <a:latin typeface="Calibri"/>
                <a:ea typeface="+mn-ea"/>
              </a:rPr>
              <a:t>SERVIR </a:t>
            </a:r>
            <a:r>
              <a:rPr lang="en-US" sz="1600" b="1" dirty="0" smtClean="0">
                <a:solidFill>
                  <a:srgbClr val="000000"/>
                </a:solidFill>
                <a:latin typeface="Calibri"/>
                <a:ea typeface="+mn-ea"/>
              </a:rPr>
              <a:t>hubs by 2018</a:t>
            </a:r>
            <a:endParaRPr lang="en-US" sz="1600" b="1" dirty="0">
              <a:solidFill>
                <a:srgbClr val="000000"/>
              </a:solidFill>
              <a:latin typeface="Calibri"/>
              <a:ea typeface="+mn-ea"/>
            </a:endParaRPr>
          </a:p>
          <a:p>
            <a:pPr marL="342900" indent="-342900" fontAlgn="auto">
              <a:spcBef>
                <a:spcPts val="0"/>
              </a:spcBef>
              <a:spcAft>
                <a:spcPts val="1200"/>
              </a:spcAft>
              <a:buFont typeface="Arial" panose="020B0604020202020204" pitchFamily="34" charset="0"/>
              <a:buChar char="»"/>
              <a:tabLst>
                <a:tab pos="457200" algn="l"/>
                <a:tab pos="1663700" algn="l"/>
                <a:tab pos="3949700" algn="l"/>
                <a:tab pos="4572000" algn="l"/>
                <a:tab pos="7315200" algn="l"/>
              </a:tabLst>
            </a:pPr>
            <a:r>
              <a:rPr lang="en-US" sz="1600" b="1" dirty="0" smtClean="0">
                <a:solidFill>
                  <a:prstClr val="black"/>
                </a:solidFill>
                <a:latin typeface="Calibri"/>
                <a:ea typeface="+mn-ea"/>
              </a:rPr>
              <a:t>Increases funding for Applications Areas (via internal re-allocation)</a:t>
            </a:r>
          </a:p>
          <a:p>
            <a:pPr marL="342900" indent="-342900" fontAlgn="auto">
              <a:spcBef>
                <a:spcPts val="0"/>
              </a:spcBef>
              <a:spcAft>
                <a:spcPts val="1200"/>
              </a:spcAft>
              <a:buFont typeface="Arial" panose="020B0604020202020204" pitchFamily="34" charset="0"/>
              <a:buChar char="»"/>
              <a:tabLst>
                <a:tab pos="457200" algn="l"/>
                <a:tab pos="1663700" algn="l"/>
                <a:tab pos="3949700" algn="l"/>
                <a:tab pos="4572000" algn="l"/>
                <a:tab pos="7315200" algn="l"/>
              </a:tabLst>
            </a:pPr>
            <a:r>
              <a:rPr lang="en-US" sz="1600" b="1" dirty="0" smtClean="0">
                <a:solidFill>
                  <a:prstClr val="black"/>
                </a:solidFill>
                <a:latin typeface="Calibri"/>
                <a:ea typeface="+mn-ea"/>
              </a:rPr>
              <a:t>Implements </a:t>
            </a:r>
            <a:r>
              <a:rPr lang="en-US" sz="1600" b="1" dirty="0">
                <a:solidFill>
                  <a:prstClr val="black"/>
                </a:solidFill>
                <a:latin typeface="Calibri"/>
                <a:ea typeface="+mn-ea"/>
              </a:rPr>
              <a:t>Snow &amp; Water Availability </a:t>
            </a:r>
            <a:r>
              <a:rPr lang="en-US" sz="1600" b="1" dirty="0" smtClean="0">
                <a:solidFill>
                  <a:prstClr val="black"/>
                </a:solidFill>
                <a:latin typeface="Calibri"/>
                <a:ea typeface="+mn-ea"/>
              </a:rPr>
              <a:t>focused activity </a:t>
            </a:r>
            <a:r>
              <a:rPr lang="en-US" sz="1600" b="1" dirty="0">
                <a:solidFill>
                  <a:prstClr val="black"/>
                </a:solidFill>
                <a:latin typeface="Calibri"/>
                <a:ea typeface="+mn-ea"/>
              </a:rPr>
              <a:t>for Western States</a:t>
            </a:r>
          </a:p>
          <a:p>
            <a:pPr marL="342900" indent="-342900" fontAlgn="auto">
              <a:spcBef>
                <a:spcPts val="0"/>
              </a:spcBef>
              <a:spcAft>
                <a:spcPts val="1200"/>
              </a:spcAft>
              <a:buFont typeface="Arial" panose="020B0604020202020204" pitchFamily="34" charset="0"/>
              <a:buChar char="»"/>
              <a:tabLst>
                <a:tab pos="457200" algn="l"/>
                <a:tab pos="1663700" algn="l"/>
                <a:tab pos="3949700" algn="l"/>
                <a:tab pos="4572000" algn="l"/>
                <a:tab pos="7315200" algn="l"/>
              </a:tabLst>
            </a:pPr>
            <a:r>
              <a:rPr lang="en-US" sz="1600" b="1" dirty="0">
                <a:solidFill>
                  <a:prstClr val="black"/>
                </a:solidFill>
                <a:latin typeface="Calibri"/>
                <a:ea typeface="+mn-ea"/>
              </a:rPr>
              <a:t>Implements Food Security </a:t>
            </a:r>
            <a:r>
              <a:rPr lang="en-US" sz="1600" b="1" dirty="0" smtClean="0">
                <a:solidFill>
                  <a:prstClr val="black"/>
                </a:solidFill>
                <a:latin typeface="Calibri"/>
                <a:ea typeface="+mn-ea"/>
              </a:rPr>
              <a:t>Consortium</a:t>
            </a:r>
            <a:endParaRPr lang="en-US" sz="1600" b="1" dirty="0">
              <a:solidFill>
                <a:prstClr val="black"/>
              </a:solidFill>
              <a:latin typeface="Calibri"/>
              <a:ea typeface="+mn-ea"/>
            </a:endParaRPr>
          </a:p>
          <a:p>
            <a:pPr marL="342900" indent="-342900" fontAlgn="auto">
              <a:spcBef>
                <a:spcPts val="0"/>
              </a:spcBef>
              <a:spcAft>
                <a:spcPts val="1200"/>
              </a:spcAft>
              <a:buFont typeface="Arial" panose="020B0604020202020204" pitchFamily="34" charset="0"/>
              <a:buChar char="»"/>
              <a:tabLst>
                <a:tab pos="457200" algn="l"/>
                <a:tab pos="1663700" algn="l"/>
                <a:tab pos="3949700" algn="l"/>
                <a:tab pos="4572000" algn="l"/>
                <a:tab pos="7315200" algn="l"/>
              </a:tabLst>
            </a:pPr>
            <a:r>
              <a:rPr lang="en-US" sz="1600" b="1" dirty="0">
                <a:solidFill>
                  <a:prstClr val="black"/>
                </a:solidFill>
                <a:latin typeface="Calibri"/>
                <a:ea typeface="+mn-ea"/>
              </a:rPr>
              <a:t>Implements </a:t>
            </a:r>
            <a:r>
              <a:rPr lang="en-US" sz="1600" b="1" dirty="0" smtClean="0">
                <a:solidFill>
                  <a:prstClr val="black"/>
                </a:solidFill>
                <a:latin typeface="Calibri"/>
                <a:ea typeface="+mn-ea"/>
              </a:rPr>
              <a:t>Disaster Response Plan </a:t>
            </a:r>
            <a:r>
              <a:rPr lang="en-US" sz="1600" b="1" dirty="0">
                <a:solidFill>
                  <a:prstClr val="black"/>
                </a:solidFill>
                <a:latin typeface="Calibri"/>
                <a:ea typeface="+mn-ea"/>
              </a:rPr>
              <a:t>for increased preparation-based </a:t>
            </a:r>
            <a:r>
              <a:rPr lang="en-US" sz="1600" b="1" dirty="0" smtClean="0">
                <a:solidFill>
                  <a:prstClr val="black"/>
                </a:solidFill>
                <a:latin typeface="Calibri"/>
                <a:ea typeface="+mn-ea"/>
              </a:rPr>
              <a:t>approach</a:t>
            </a:r>
          </a:p>
          <a:p>
            <a:pPr marL="342900" indent="-342900" fontAlgn="auto">
              <a:spcBef>
                <a:spcPts val="0"/>
              </a:spcBef>
              <a:spcAft>
                <a:spcPts val="1200"/>
              </a:spcAft>
              <a:buFont typeface="Arial" panose="020B0604020202020204" pitchFamily="34" charset="0"/>
              <a:buChar char="»"/>
              <a:tabLst>
                <a:tab pos="457200" algn="l"/>
                <a:tab pos="1663700" algn="l"/>
                <a:tab pos="3949700" algn="l"/>
                <a:tab pos="4572000" algn="l"/>
                <a:tab pos="7315200" algn="l"/>
              </a:tabLst>
            </a:pPr>
            <a:r>
              <a:rPr lang="en-US" sz="1600" b="1" dirty="0" smtClean="0">
                <a:solidFill>
                  <a:prstClr val="black"/>
                </a:solidFill>
                <a:latin typeface="Calibri"/>
                <a:ea typeface="+mn-ea"/>
              </a:rPr>
              <a:t>Continues activities to develop techniques to quantify social and economic benefits from Earth science applications</a:t>
            </a:r>
            <a:endParaRPr lang="en-US" sz="1600" b="1" dirty="0">
              <a:solidFill>
                <a:prstClr val="black"/>
              </a:solidFill>
              <a:latin typeface="Calibri"/>
              <a:ea typeface="+mn-ea"/>
            </a:endParaRPr>
          </a:p>
        </p:txBody>
      </p:sp>
      <p:cxnSp>
        <p:nvCxnSpPr>
          <p:cNvPr id="4" name="Straight Connector 3"/>
          <p:cNvCxnSpPr/>
          <p:nvPr/>
        </p:nvCxnSpPr>
        <p:spPr>
          <a:xfrm>
            <a:off x="5336275" y="885009"/>
            <a:ext cx="3166280" cy="0"/>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8060" y="885009"/>
            <a:ext cx="3166280" cy="0"/>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grpSp>
        <p:nvGrpSpPr>
          <p:cNvPr id="6" name="Group 6"/>
          <p:cNvGrpSpPr>
            <a:grpSpLocks noChangeAspect="1"/>
          </p:cNvGrpSpPr>
          <p:nvPr/>
        </p:nvGrpSpPr>
        <p:grpSpPr bwMode="auto">
          <a:xfrm>
            <a:off x="3956418" y="187302"/>
            <a:ext cx="1096962" cy="887413"/>
            <a:chOff x="1220764" y="2443376"/>
            <a:chExt cx="3181350" cy="2571750"/>
          </a:xfrm>
        </p:grpSpPr>
        <p:sp>
          <p:nvSpPr>
            <p:cNvPr id="7" name="Oval 7"/>
            <p:cNvSpPr>
              <a:spLocks noChangeArrowheads="1"/>
            </p:cNvSpPr>
            <p:nvPr/>
          </p:nvSpPr>
          <p:spPr bwMode="auto">
            <a:xfrm>
              <a:off x="1487605" y="2483891"/>
              <a:ext cx="2468880" cy="246888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lnSpc>
                  <a:spcPct val="85000"/>
                </a:lnSpc>
                <a:spcBef>
                  <a:spcPts val="0"/>
                </a:spcBef>
                <a:spcAft>
                  <a:spcPts val="0"/>
                </a:spcAft>
              </a:pPr>
              <a:endParaRPr lang="en-US" altLang="en-US" sz="3300" smtClean="0">
                <a:solidFill>
                  <a:srgbClr val="000000"/>
                </a:solidFill>
                <a:ea typeface="+mn-ea"/>
              </a:endParaRPr>
            </a:p>
          </p:txBody>
        </p:sp>
        <p:pic>
          <p:nvPicPr>
            <p:cNvPr id="8" name="Picture 3" descr="C:\Users\lfriedl\Desktop\NASA SIP\Vision chart\nasa logo.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20764" y="2443376"/>
              <a:ext cx="31813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398060" y="433765"/>
            <a:ext cx="3166280" cy="369332"/>
          </a:xfrm>
          <a:prstGeom prst="rect">
            <a:avLst/>
          </a:prstGeom>
          <a:noFill/>
        </p:spPr>
        <p:txBody>
          <a:bodyPr wrap="square" rtlCol="0">
            <a:spAutoFit/>
          </a:bodyPr>
          <a:lstStyle/>
          <a:p>
            <a:pPr algn="ctr" fontAlgn="auto">
              <a:spcBef>
                <a:spcPts val="0"/>
              </a:spcBef>
              <a:spcAft>
                <a:spcPts val="0"/>
              </a:spcAft>
            </a:pPr>
            <a:r>
              <a:rPr lang="en-US" sz="1800" b="1" dirty="0" smtClean="0">
                <a:solidFill>
                  <a:prstClr val="black"/>
                </a:solidFill>
                <a:latin typeface="Calibri"/>
                <a:ea typeface="+mn-ea"/>
              </a:rPr>
              <a:t>SMD Earth Science Division</a:t>
            </a:r>
            <a:endParaRPr lang="en-US" sz="1800" b="1" dirty="0">
              <a:solidFill>
                <a:prstClr val="black"/>
              </a:solidFill>
              <a:latin typeface="Calibri"/>
              <a:ea typeface="+mn-ea"/>
            </a:endParaRPr>
          </a:p>
        </p:txBody>
      </p:sp>
      <p:sp>
        <p:nvSpPr>
          <p:cNvPr id="9" name="TextBox 8"/>
          <p:cNvSpPr txBox="1"/>
          <p:nvPr/>
        </p:nvSpPr>
        <p:spPr>
          <a:xfrm>
            <a:off x="5336275" y="433765"/>
            <a:ext cx="3166279" cy="369332"/>
          </a:xfrm>
          <a:prstGeom prst="rect">
            <a:avLst/>
          </a:prstGeom>
          <a:noFill/>
        </p:spPr>
        <p:txBody>
          <a:bodyPr wrap="square" rtlCol="0">
            <a:spAutoFit/>
          </a:bodyPr>
          <a:lstStyle/>
          <a:p>
            <a:pPr algn="ctr" fontAlgn="auto">
              <a:spcBef>
                <a:spcPts val="0"/>
              </a:spcBef>
              <a:spcAft>
                <a:spcPts val="0"/>
              </a:spcAft>
            </a:pPr>
            <a:r>
              <a:rPr lang="en-US" sz="1800" b="1" dirty="0" smtClean="0">
                <a:solidFill>
                  <a:prstClr val="black"/>
                </a:solidFill>
                <a:latin typeface="Calibri"/>
                <a:ea typeface="+mn-ea"/>
              </a:rPr>
              <a:t>Applied Sciences Program</a:t>
            </a:r>
            <a:endParaRPr lang="en-US" sz="1800" b="1" dirty="0">
              <a:solidFill>
                <a:prstClr val="black"/>
              </a:solidFill>
              <a:latin typeface="Calibri"/>
              <a:ea typeface="+mn-ea"/>
            </a:endParaRPr>
          </a:p>
        </p:txBody>
      </p:sp>
      <p:sp>
        <p:nvSpPr>
          <p:cNvPr id="11" name="TextBox 10"/>
          <p:cNvSpPr txBox="1"/>
          <p:nvPr/>
        </p:nvSpPr>
        <p:spPr>
          <a:xfrm>
            <a:off x="336399" y="1858821"/>
            <a:ext cx="3712029" cy="4585870"/>
          </a:xfrm>
          <a:prstGeom prst="rect">
            <a:avLst/>
          </a:prstGeom>
          <a:solidFill>
            <a:schemeClr val="accent3">
              <a:lumMod val="60000"/>
              <a:lumOff val="40000"/>
            </a:schemeClr>
          </a:solidFill>
          <a:ln>
            <a:solidFill>
              <a:schemeClr val="tx1"/>
            </a:solidFill>
          </a:ln>
        </p:spPr>
        <p:txBody>
          <a:bodyPr wrap="square" lIns="182880" rtlCol="0">
            <a:spAutoFit/>
          </a:bodyPr>
          <a:lstStyle/>
          <a:p>
            <a:pPr marL="225425" indent="-225425" fontAlgn="auto">
              <a:spcBef>
                <a:spcPts val="0"/>
              </a:spcBef>
              <a:spcAft>
                <a:spcPts val="0"/>
              </a:spcAft>
            </a:pPr>
            <a:endParaRPr lang="en-US" sz="1200" b="1" dirty="0" smtClean="0">
              <a:solidFill>
                <a:prstClr val="black"/>
              </a:solidFill>
              <a:latin typeface="Calibri"/>
              <a:ea typeface="+mn-ea"/>
            </a:endParaRPr>
          </a:p>
          <a:p>
            <a:pPr marL="225425" indent="-225425" fontAlgn="auto">
              <a:spcBef>
                <a:spcPts val="0"/>
              </a:spcBef>
              <a:spcAft>
                <a:spcPts val="0"/>
              </a:spcAft>
            </a:pPr>
            <a:r>
              <a:rPr lang="en-US" sz="1400" b="1" dirty="0" smtClean="0">
                <a:solidFill>
                  <a:prstClr val="black"/>
                </a:solidFill>
                <a:latin typeface="Calibri"/>
                <a:ea typeface="+mn-ea"/>
              </a:rPr>
              <a:t>Applications</a:t>
            </a:r>
          </a:p>
          <a:p>
            <a:pPr marL="225425" indent="-225425" fontAlgn="auto">
              <a:spcBef>
                <a:spcPts val="0"/>
              </a:spcBef>
              <a:spcAft>
                <a:spcPts val="0"/>
              </a:spcAft>
            </a:pPr>
            <a:r>
              <a:rPr lang="en-US" sz="1400" dirty="0" smtClean="0">
                <a:solidFill>
                  <a:prstClr val="black"/>
                </a:solidFill>
                <a:latin typeface="Calibri"/>
                <a:ea typeface="+mn-ea"/>
              </a:rPr>
              <a:t>Health </a:t>
            </a:r>
            <a:r>
              <a:rPr lang="en-US" sz="1400" dirty="0">
                <a:solidFill>
                  <a:prstClr val="black"/>
                </a:solidFill>
                <a:latin typeface="Calibri"/>
                <a:ea typeface="+mn-ea"/>
              </a:rPr>
              <a:t>&amp; Air </a:t>
            </a:r>
            <a:r>
              <a:rPr lang="en-US" sz="1400" dirty="0" smtClean="0">
                <a:solidFill>
                  <a:prstClr val="black"/>
                </a:solidFill>
                <a:latin typeface="Calibri"/>
                <a:ea typeface="+mn-ea"/>
              </a:rPr>
              <a:t>Quality</a:t>
            </a:r>
            <a:endParaRPr lang="en-US" sz="1400" dirty="0">
              <a:solidFill>
                <a:prstClr val="black"/>
              </a:solidFill>
              <a:latin typeface="Calibri"/>
              <a:ea typeface="+mn-ea"/>
            </a:endParaRPr>
          </a:p>
          <a:p>
            <a:pPr marL="225425" indent="-225425" fontAlgn="auto">
              <a:spcBef>
                <a:spcPts val="0"/>
              </a:spcBef>
              <a:spcAft>
                <a:spcPts val="0"/>
              </a:spcAft>
            </a:pPr>
            <a:r>
              <a:rPr lang="en-US" sz="1400" dirty="0">
                <a:solidFill>
                  <a:prstClr val="black"/>
                </a:solidFill>
                <a:latin typeface="Calibri"/>
                <a:ea typeface="+mn-ea"/>
              </a:rPr>
              <a:t>Ecological </a:t>
            </a:r>
            <a:r>
              <a:rPr lang="en-US" sz="1400" dirty="0" smtClean="0">
                <a:solidFill>
                  <a:prstClr val="black"/>
                </a:solidFill>
                <a:latin typeface="Calibri"/>
                <a:ea typeface="+mn-ea"/>
              </a:rPr>
              <a:t>Forecasting</a:t>
            </a:r>
          </a:p>
          <a:p>
            <a:pPr marL="225425" indent="-225425" fontAlgn="auto">
              <a:spcBef>
                <a:spcPts val="0"/>
              </a:spcBef>
              <a:spcAft>
                <a:spcPts val="0"/>
              </a:spcAft>
            </a:pPr>
            <a:r>
              <a:rPr lang="en-US" sz="1400" dirty="0" smtClean="0">
                <a:solidFill>
                  <a:prstClr val="black"/>
                </a:solidFill>
                <a:latin typeface="Calibri"/>
                <a:ea typeface="+mn-ea"/>
              </a:rPr>
              <a:t>Water Resources </a:t>
            </a:r>
          </a:p>
          <a:p>
            <a:pPr marL="225425" indent="-225425" fontAlgn="auto">
              <a:spcBef>
                <a:spcPts val="0"/>
              </a:spcBef>
              <a:spcAft>
                <a:spcPts val="0"/>
              </a:spcAft>
            </a:pPr>
            <a:r>
              <a:rPr lang="en-US" sz="1400" dirty="0" smtClean="0">
                <a:solidFill>
                  <a:prstClr val="black"/>
                </a:solidFill>
                <a:latin typeface="Calibri"/>
                <a:ea typeface="+mn-ea"/>
              </a:rPr>
              <a:t>Disaster Applications &amp; Response Team</a:t>
            </a:r>
            <a:endParaRPr lang="en-US" sz="1400" dirty="0">
              <a:solidFill>
                <a:prstClr val="black"/>
              </a:solidFill>
              <a:latin typeface="Calibri"/>
              <a:ea typeface="+mn-ea"/>
            </a:endParaRPr>
          </a:p>
          <a:p>
            <a:pPr marL="225425" indent="-225425" fontAlgn="auto">
              <a:spcBef>
                <a:spcPts val="0"/>
              </a:spcBef>
              <a:spcAft>
                <a:spcPts val="0"/>
              </a:spcAft>
            </a:pPr>
            <a:r>
              <a:rPr lang="en-US" sz="1400" dirty="0">
                <a:solidFill>
                  <a:prstClr val="black"/>
                </a:solidFill>
                <a:latin typeface="Calibri"/>
                <a:ea typeface="+mn-ea"/>
              </a:rPr>
              <a:t>Wildfires (through FY17)</a:t>
            </a:r>
          </a:p>
          <a:p>
            <a:pPr marL="225425" indent="-225425" fontAlgn="auto">
              <a:spcBef>
                <a:spcPts val="0"/>
              </a:spcBef>
              <a:spcAft>
                <a:spcPts val="0"/>
              </a:spcAft>
            </a:pPr>
            <a:endParaRPr lang="en-US" sz="1400" dirty="0" smtClean="0">
              <a:solidFill>
                <a:prstClr val="black"/>
              </a:solidFill>
              <a:latin typeface="Calibri"/>
              <a:ea typeface="+mn-ea"/>
            </a:endParaRPr>
          </a:p>
          <a:p>
            <a:pPr marL="225425" indent="-225425" fontAlgn="auto">
              <a:spcBef>
                <a:spcPts val="0"/>
              </a:spcBef>
              <a:spcAft>
                <a:spcPts val="0"/>
              </a:spcAft>
            </a:pPr>
            <a:r>
              <a:rPr lang="en-US" sz="1400" b="1" dirty="0" smtClean="0">
                <a:solidFill>
                  <a:prstClr val="black"/>
                </a:solidFill>
                <a:latin typeface="Calibri"/>
                <a:ea typeface="+mn-ea"/>
              </a:rPr>
              <a:t>Capacity </a:t>
            </a:r>
            <a:r>
              <a:rPr lang="en-US" sz="1400" b="1" dirty="0">
                <a:solidFill>
                  <a:prstClr val="black"/>
                </a:solidFill>
                <a:latin typeface="Calibri"/>
                <a:ea typeface="+mn-ea"/>
              </a:rPr>
              <a:t>Building </a:t>
            </a:r>
            <a:endParaRPr lang="en-US" sz="1400" b="1" dirty="0" smtClean="0">
              <a:solidFill>
                <a:prstClr val="black"/>
              </a:solidFill>
              <a:latin typeface="Calibri"/>
              <a:ea typeface="+mn-ea"/>
            </a:endParaRPr>
          </a:p>
          <a:p>
            <a:pPr marL="225425" indent="-225425" fontAlgn="auto">
              <a:spcBef>
                <a:spcPts val="0"/>
              </a:spcBef>
              <a:spcAft>
                <a:spcPts val="0"/>
              </a:spcAft>
            </a:pPr>
            <a:r>
              <a:rPr lang="en-US" sz="1400" dirty="0" smtClean="0">
                <a:solidFill>
                  <a:prstClr val="black"/>
                </a:solidFill>
                <a:latin typeface="Calibri"/>
                <a:ea typeface="+mn-ea"/>
              </a:rPr>
              <a:t>SERVIR </a:t>
            </a:r>
            <a:r>
              <a:rPr lang="en-US" sz="1400" dirty="0">
                <a:solidFill>
                  <a:prstClr val="black"/>
                </a:solidFill>
                <a:latin typeface="Calibri"/>
                <a:ea typeface="+mn-ea"/>
              </a:rPr>
              <a:t>(joint with USAID)</a:t>
            </a:r>
          </a:p>
          <a:p>
            <a:pPr marL="225425" indent="-225425" fontAlgn="auto">
              <a:spcBef>
                <a:spcPts val="0"/>
              </a:spcBef>
              <a:spcAft>
                <a:spcPts val="0"/>
              </a:spcAft>
            </a:pPr>
            <a:r>
              <a:rPr lang="en-US" sz="1400" dirty="0" smtClean="0">
                <a:solidFill>
                  <a:prstClr val="black"/>
                </a:solidFill>
                <a:latin typeface="Calibri"/>
                <a:ea typeface="+mn-ea"/>
              </a:rPr>
              <a:t>ARSET, </a:t>
            </a:r>
            <a:r>
              <a:rPr lang="en-US" sz="1400" dirty="0">
                <a:solidFill>
                  <a:prstClr val="black"/>
                </a:solidFill>
                <a:latin typeface="Calibri"/>
                <a:ea typeface="+mn-ea"/>
              </a:rPr>
              <a:t>Applied Remote Sensing Training</a:t>
            </a:r>
          </a:p>
          <a:p>
            <a:pPr marL="225425" indent="-225425" fontAlgn="auto">
              <a:spcBef>
                <a:spcPts val="0"/>
              </a:spcBef>
              <a:spcAft>
                <a:spcPts val="0"/>
              </a:spcAft>
            </a:pPr>
            <a:r>
              <a:rPr lang="en-US" sz="1400" dirty="0">
                <a:solidFill>
                  <a:prstClr val="black"/>
                </a:solidFill>
                <a:latin typeface="Calibri"/>
                <a:ea typeface="+mn-ea"/>
              </a:rPr>
              <a:t>DEVELOP</a:t>
            </a:r>
          </a:p>
          <a:p>
            <a:pPr marL="225425" indent="-225425" fontAlgn="auto">
              <a:spcBef>
                <a:spcPts val="0"/>
              </a:spcBef>
              <a:spcAft>
                <a:spcPts val="0"/>
              </a:spcAft>
            </a:pPr>
            <a:endParaRPr lang="en-US" sz="1400" dirty="0" smtClean="0">
              <a:solidFill>
                <a:prstClr val="black"/>
              </a:solidFill>
              <a:latin typeface="Calibri"/>
              <a:ea typeface="+mn-ea"/>
            </a:endParaRPr>
          </a:p>
          <a:p>
            <a:pPr marL="225425" indent="-225425" fontAlgn="auto">
              <a:spcBef>
                <a:spcPts val="0"/>
              </a:spcBef>
              <a:spcAft>
                <a:spcPts val="0"/>
              </a:spcAft>
            </a:pPr>
            <a:r>
              <a:rPr lang="en-US" sz="1400" b="1" dirty="0" smtClean="0">
                <a:solidFill>
                  <a:prstClr val="black"/>
                </a:solidFill>
                <a:latin typeface="Calibri"/>
                <a:ea typeface="+mn-ea"/>
              </a:rPr>
              <a:t>Satellite Mission Planning </a:t>
            </a:r>
          </a:p>
          <a:p>
            <a:pPr marL="225425" indent="-225425" fontAlgn="auto">
              <a:spcBef>
                <a:spcPts val="0"/>
              </a:spcBef>
              <a:spcAft>
                <a:spcPts val="0"/>
              </a:spcAft>
            </a:pPr>
            <a:r>
              <a:rPr lang="en-US" sz="1400" dirty="0" smtClean="0">
                <a:solidFill>
                  <a:prstClr val="black"/>
                </a:solidFill>
                <a:latin typeface="Calibri"/>
                <a:ea typeface="+mn-ea"/>
              </a:rPr>
              <a:t>Early Adopters, Apps. Workshops</a:t>
            </a:r>
          </a:p>
          <a:p>
            <a:pPr marL="225425" indent="-225425" fontAlgn="auto">
              <a:spcBef>
                <a:spcPts val="0"/>
              </a:spcBef>
              <a:spcAft>
                <a:spcPts val="0"/>
              </a:spcAft>
            </a:pPr>
            <a:endParaRPr lang="en-US" sz="1400" dirty="0">
              <a:solidFill>
                <a:prstClr val="black"/>
              </a:solidFill>
              <a:latin typeface="Calibri"/>
              <a:ea typeface="+mn-ea"/>
            </a:endParaRPr>
          </a:p>
          <a:p>
            <a:pPr marL="225425" indent="-225425" fontAlgn="auto">
              <a:spcBef>
                <a:spcPts val="0"/>
              </a:spcBef>
              <a:spcAft>
                <a:spcPts val="0"/>
              </a:spcAft>
            </a:pPr>
            <a:r>
              <a:rPr lang="en-US" sz="1400" b="1" dirty="0" smtClean="0">
                <a:solidFill>
                  <a:prstClr val="black"/>
                </a:solidFill>
                <a:latin typeface="Calibri"/>
                <a:ea typeface="+mn-ea"/>
              </a:rPr>
              <a:t>Program-wide</a:t>
            </a:r>
          </a:p>
          <a:p>
            <a:pPr marL="225425" indent="-225425" fontAlgn="auto">
              <a:spcBef>
                <a:spcPts val="0"/>
              </a:spcBef>
              <a:spcAft>
                <a:spcPts val="0"/>
              </a:spcAft>
            </a:pPr>
            <a:r>
              <a:rPr lang="en-US" sz="1400" dirty="0" smtClean="0">
                <a:solidFill>
                  <a:prstClr val="black"/>
                </a:solidFill>
                <a:latin typeface="Calibri"/>
                <a:ea typeface="+mn-ea"/>
              </a:rPr>
              <a:t>Socioeconomic </a:t>
            </a:r>
            <a:r>
              <a:rPr lang="en-US" sz="1400" dirty="0">
                <a:solidFill>
                  <a:prstClr val="black"/>
                </a:solidFill>
                <a:latin typeface="Calibri"/>
                <a:ea typeface="+mn-ea"/>
              </a:rPr>
              <a:t>Impact </a:t>
            </a:r>
            <a:r>
              <a:rPr lang="en-US" sz="1400" dirty="0" smtClean="0">
                <a:solidFill>
                  <a:prstClr val="black"/>
                </a:solidFill>
                <a:latin typeface="Calibri"/>
                <a:ea typeface="+mn-ea"/>
              </a:rPr>
              <a:t>Analyses</a:t>
            </a:r>
          </a:p>
          <a:p>
            <a:pPr marL="225425" indent="-225425" fontAlgn="auto">
              <a:spcBef>
                <a:spcPts val="0"/>
              </a:spcBef>
              <a:spcAft>
                <a:spcPts val="0"/>
              </a:spcAft>
            </a:pPr>
            <a:r>
              <a:rPr lang="en-US" sz="1400" dirty="0" smtClean="0">
                <a:solidFill>
                  <a:prstClr val="black"/>
                </a:solidFill>
                <a:latin typeface="Calibri"/>
                <a:ea typeface="+mn-ea"/>
              </a:rPr>
              <a:t>Community Utilities (ESIP, NEX, etc.)</a:t>
            </a:r>
          </a:p>
          <a:p>
            <a:pPr marL="225425" indent="-225425" fontAlgn="auto">
              <a:spcBef>
                <a:spcPts val="0"/>
              </a:spcBef>
              <a:spcAft>
                <a:spcPts val="0"/>
              </a:spcAft>
            </a:pPr>
            <a:r>
              <a:rPr lang="en-US" sz="1400" dirty="0" smtClean="0">
                <a:solidFill>
                  <a:prstClr val="black"/>
                </a:solidFill>
                <a:latin typeface="Calibri"/>
                <a:ea typeface="+mn-ea"/>
              </a:rPr>
              <a:t>Communications</a:t>
            </a:r>
          </a:p>
          <a:p>
            <a:pPr marL="225425" indent="-225425" fontAlgn="auto">
              <a:spcBef>
                <a:spcPts val="0"/>
              </a:spcBef>
              <a:spcAft>
                <a:spcPts val="0"/>
              </a:spcAft>
            </a:pPr>
            <a:r>
              <a:rPr lang="en-US" sz="1400" dirty="0" smtClean="0">
                <a:solidFill>
                  <a:prstClr val="black"/>
                </a:solidFill>
                <a:latin typeface="Calibri"/>
                <a:ea typeface="+mn-ea"/>
              </a:rPr>
              <a:t>GEO and USGEO Support</a:t>
            </a:r>
            <a:endParaRPr lang="en-US" sz="1400" dirty="0" smtClean="0">
              <a:solidFill>
                <a:prstClr val="black"/>
              </a:solidFill>
              <a:latin typeface="Calibri"/>
              <a:ea typeface="+mn-ea"/>
              <a:cs typeface="Optima"/>
            </a:endParaRPr>
          </a:p>
        </p:txBody>
      </p:sp>
    </p:spTree>
    <p:extLst>
      <p:ext uri="{BB962C8B-B14F-4D97-AF65-F5344CB8AC3E}">
        <p14:creationId xmlns:p14="http://schemas.microsoft.com/office/powerpoint/2010/main" val="993724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26322</TotalTime>
  <Words>2094</Words>
  <Application>Microsoft Macintosh PowerPoint</Application>
  <PresentationFormat>On-screen Show (4:3)</PresentationFormat>
  <Paragraphs>287</Paragraphs>
  <Slides>10</Slides>
  <Notes>8</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10</vt:i4>
      </vt:variant>
    </vt:vector>
  </HeadingPairs>
  <TitlesOfParts>
    <vt:vector size="19" baseType="lpstr">
      <vt:lpstr>4_Office Theme</vt:lpstr>
      <vt:lpstr>55_Custom Design</vt:lpstr>
      <vt:lpstr>Office Theme</vt:lpstr>
      <vt:lpstr>15_Office Theme</vt:lpstr>
      <vt:lpstr>3_Office Theme</vt:lpstr>
      <vt:lpstr>16_Office Theme</vt:lpstr>
      <vt:lpstr>17_Office Theme</vt:lpstr>
      <vt:lpstr>19_Office Theme</vt:lpstr>
      <vt:lpstr>Microsoft Excel Sheet</vt:lpstr>
      <vt:lpstr>PowerPoint Presentation</vt:lpstr>
      <vt:lpstr>PowerPoint Presentation</vt:lpstr>
      <vt:lpstr>ESD Budget: FY17 Request/Appropriation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NASA HQ</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Protecting Our Home Planet</dc:title>
  <dc:subject/>
  <dc:creator>SAIC ODIN</dc:creator>
  <cp:keywords/>
  <dc:description/>
  <cp:lastModifiedBy>Michael Freilich</cp:lastModifiedBy>
  <cp:revision>517</cp:revision>
  <cp:lastPrinted>2016-03-03T15:04:20Z</cp:lastPrinted>
  <dcterms:created xsi:type="dcterms:W3CDTF">2012-02-12T16:58:01Z</dcterms:created>
  <dcterms:modified xsi:type="dcterms:W3CDTF">2016-06-06T21:00:01Z</dcterms:modified>
  <cp:category/>
</cp:coreProperties>
</file>