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65" r:id="rId9"/>
    <p:sldId id="259" r:id="rId10"/>
    <p:sldId id="270" r:id="rId11"/>
    <p:sldId id="281" r:id="rId12"/>
    <p:sldId id="280" r:id="rId13"/>
    <p:sldId id="279" r:id="rId14"/>
    <p:sldId id="260" r:id="rId15"/>
    <p:sldId id="272" r:id="rId16"/>
    <p:sldId id="271" r:id="rId17"/>
    <p:sldId id="274" r:id="rId18"/>
    <p:sldId id="276" r:id="rId19"/>
    <p:sldId id="273" r:id="rId20"/>
    <p:sldId id="277" r:id="rId21"/>
    <p:sldId id="262" r:id="rId22"/>
    <p:sldId id="263" r:id="rId23"/>
    <p:sldId id="264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9F4"/>
    <a:srgbClr val="CEA4CF"/>
    <a:srgbClr val="D54AA0"/>
    <a:srgbClr val="BF00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67"/>
    <p:restoredTop sz="93488"/>
  </p:normalViewPr>
  <p:slideViewPr>
    <p:cSldViewPr snapToGrid="0" snapToObjects="1">
      <p:cViewPr varScale="1">
        <p:scale>
          <a:sx n="136" d="100"/>
          <a:sy n="136" d="100"/>
        </p:scale>
        <p:origin x="-11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4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48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49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5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5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/>
              <a:t>6/13/16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71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/>
              <a:t>6/13/16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5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11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5384CF1-77CB-C141-A2CA-A0E68D6F88B9}" type="datetimeFigureOut">
              <a:rPr lang="en-US" smtClean="0"/>
              <a:pPr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FD09FF1-4CA4-B048-806D-D324D8D1C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>
              <a:lumMod val="6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7" Type="http://schemas.openxmlformats.org/officeDocument/2006/relationships/image" Target="../media/image23.emf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16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57128" y="5115100"/>
            <a:ext cx="48408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cs typeface="Century Gothic"/>
              </a:rPr>
              <a:t>MODIS Collection 6 Land Cover &amp; Land Cover Dynamics</a:t>
            </a:r>
          </a:p>
          <a:p>
            <a:pPr algn="ctr"/>
            <a:endParaRPr lang="en-US" sz="2400" dirty="0" smtClean="0">
              <a:solidFill>
                <a:srgbClr val="FFFFFF"/>
              </a:solidFill>
              <a:cs typeface="Century Gothic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cs typeface="Century Gothic"/>
              </a:rPr>
              <a:t>MODIS Science Team Meeting 2016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cs typeface="Century Gothic"/>
              </a:rPr>
              <a:t>Josh Gray, Damien Sulla-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cs typeface="Century Gothic"/>
              </a:rPr>
              <a:t>Menashe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cs typeface="Century Gothic"/>
              </a:rPr>
              <a:t>, Mark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cs typeface="Century Gothic"/>
              </a:rPr>
              <a:t>Friedl</a:t>
            </a:r>
            <a:endParaRPr lang="en-US" sz="1400" dirty="0">
              <a:solidFill>
                <a:schemeClr val="bg1">
                  <a:lumMod val="65000"/>
                </a:schemeClr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7292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1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46" y="2326438"/>
            <a:ext cx="675834" cy="4341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5399" y="470069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2003 Mid-Greenup DOY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94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35" y="0"/>
            <a:ext cx="624590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950" y="800632"/>
            <a:ext cx="904401" cy="54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7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90" y="0"/>
            <a:ext cx="686451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737" y="0"/>
            <a:ext cx="65633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4666" y="6406912"/>
            <a:ext cx="216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h20v08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midgup</a:t>
            </a:r>
            <a:r>
              <a:rPr lang="en-US" dirty="0" smtClean="0">
                <a:solidFill>
                  <a:schemeClr val="bg1"/>
                </a:solidFill>
              </a:rPr>
              <a:t> 2003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11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04975" y="2562381"/>
            <a:ext cx="730304" cy="289881"/>
          </a:xfrm>
          <a:prstGeom prst="rect">
            <a:avLst/>
          </a:prstGeom>
          <a:solidFill>
            <a:srgbClr val="BF0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04975" y="2105901"/>
            <a:ext cx="730304" cy="289881"/>
          </a:xfrm>
          <a:prstGeom prst="rect">
            <a:avLst/>
          </a:prstGeom>
          <a:solidFill>
            <a:srgbClr val="D54A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04975" y="1663454"/>
            <a:ext cx="730304" cy="289881"/>
          </a:xfrm>
          <a:prstGeom prst="rect">
            <a:avLst/>
          </a:prstGeom>
          <a:solidFill>
            <a:srgbClr val="CEA4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04975" y="1191839"/>
            <a:ext cx="730304" cy="289881"/>
          </a:xfrm>
          <a:prstGeom prst="rect">
            <a:avLst/>
          </a:prstGeom>
          <a:solidFill>
            <a:srgbClr val="EDE9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35279" y="1152113"/>
            <a:ext cx="116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5279" y="1623728"/>
            <a:ext cx="116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35279" y="2066175"/>
            <a:ext cx="116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Fair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35279" y="2522655"/>
            <a:ext cx="116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11342"/>
            <a:ext cx="8229600" cy="792820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Phenometric</a:t>
            </a:r>
            <a:r>
              <a:rPr lang="en-US" dirty="0" smtClean="0">
                <a:latin typeface="+mn-lt"/>
              </a:rPr>
              <a:t>-specific QA</a:t>
            </a:r>
            <a:endParaRPr lang="en-US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64045" y="3216332"/>
            <a:ext cx="266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QA score is weighted sum of fraction missing in month centered on </a:t>
            </a:r>
            <a:r>
              <a:rPr lang="en-US" dirty="0" err="1" smtClean="0">
                <a:solidFill>
                  <a:srgbClr val="FFFFFF"/>
                </a:solidFill>
              </a:rPr>
              <a:t>phenometric</a:t>
            </a:r>
            <a:r>
              <a:rPr lang="en-US" dirty="0" smtClean="0">
                <a:solidFill>
                  <a:srgbClr val="FFFFFF"/>
                </a:solidFill>
              </a:rPr>
              <a:t> and spline R^2 (80% and 20%, resp.) 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Continuous scores collapsed to 1-4 qualitative score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69537" y="961842"/>
            <a:ext cx="6035438" cy="5592470"/>
            <a:chOff x="669537" y="961842"/>
            <a:chExt cx="6035438" cy="55924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537" y="961842"/>
              <a:ext cx="5615066" cy="559247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153740" y="6246535"/>
              <a:ext cx="35512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h12v04 2003 onset greenness increase quality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9537" y="956010"/>
            <a:ext cx="5966056" cy="5592470"/>
            <a:chOff x="669537" y="956010"/>
            <a:chExt cx="5966056" cy="559247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537" y="956010"/>
              <a:ext cx="5966056" cy="559247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811667" y="1912286"/>
              <a:ext cx="35512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h13v03 2003 onset greenness increase quality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850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76200"/>
            <a:ext cx="7086600" cy="49371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  <a:ea typeface="Osaka" charset="0"/>
                <a:cs typeface="Century Gothic"/>
              </a:rPr>
              <a:t>Extracting Phenology Data From Webcam Images</a:t>
            </a:r>
          </a:p>
        </p:txBody>
      </p:sp>
      <p:pic>
        <p:nvPicPr>
          <p:cNvPr id="5" name="Picture 7" descr="RGB Mod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7153" y="595819"/>
            <a:ext cx="2056314" cy="205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0"/>
          <p:cNvSpPr txBox="1">
            <a:spLocks noChangeArrowheads="1"/>
          </p:cNvSpPr>
          <p:nvPr/>
        </p:nvSpPr>
        <p:spPr bwMode="auto">
          <a:xfrm>
            <a:off x="3518516" y="2534262"/>
            <a:ext cx="18695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+mj-lt"/>
                <a:cs typeface="Arial" charset="0"/>
              </a:rPr>
              <a:t>RGB Color Model</a:t>
            </a:r>
          </a:p>
        </p:txBody>
      </p:sp>
      <p:cxnSp>
        <p:nvCxnSpPr>
          <p:cNvPr id="7" name="Straight Connector 6"/>
          <p:cNvCxnSpPr>
            <a:stCxn id="11" idx="2"/>
            <a:endCxn id="8" idx="0"/>
          </p:cNvCxnSpPr>
          <p:nvPr/>
        </p:nvCxnSpPr>
        <p:spPr bwMode="auto">
          <a:xfrm>
            <a:off x="1659265" y="2911294"/>
            <a:ext cx="1082438" cy="99621"/>
          </a:xfrm>
          <a:prstGeom prst="line">
            <a:avLst/>
          </a:prstGeom>
          <a:ln w="571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5400" y="3010915"/>
            <a:ext cx="1712606" cy="132836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0453" y="3010915"/>
            <a:ext cx="1712606" cy="132836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025" y="3010915"/>
            <a:ext cx="1712606" cy="132836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harvard_2008_08_24_12014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265" y="664510"/>
            <a:ext cx="3031999" cy="224678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206" y="4428295"/>
            <a:ext cx="9181857" cy="2414587"/>
            <a:chOff x="457200" y="4482082"/>
            <a:chExt cx="8166984" cy="2147318"/>
          </a:xfrm>
        </p:grpSpPr>
        <p:sp>
          <p:nvSpPr>
            <p:cNvPr id="13" name="Rectangle 12"/>
            <p:cNvSpPr/>
            <p:nvPr/>
          </p:nvSpPr>
          <p:spPr>
            <a:xfrm>
              <a:off x="457200" y="4482082"/>
              <a:ext cx="8166984" cy="214731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  <p:pic>
          <p:nvPicPr>
            <p:cNvPr id="14" name="Picture 1" descr="Richardson_Figure 2b.eps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07" t="4564" r="9224" b="1611"/>
            <a:stretch>
              <a:fillRect/>
            </a:stretch>
          </p:blipFill>
          <p:spPr bwMode="auto">
            <a:xfrm>
              <a:off x="838199" y="4571999"/>
              <a:ext cx="7543801" cy="198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61"/>
            <p:cNvSpPr txBox="1">
              <a:spLocks noChangeArrowheads="1"/>
            </p:cNvSpPr>
            <p:nvPr/>
          </p:nvSpPr>
          <p:spPr bwMode="auto">
            <a:xfrm rot="16200000">
              <a:off x="-269558" y="5359526"/>
              <a:ext cx="1890750" cy="2326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9pPr>
            </a:lstStyle>
            <a:p>
              <a:pPr algn="ctr" eaLnBrk="1" hangingPunct="1"/>
              <a:r>
                <a:rPr lang="en-US" sz="1100">
                  <a:solidFill>
                    <a:schemeClr val="bg1"/>
                  </a:solidFill>
                </a:rPr>
                <a:t>Canopy “Greenness”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6041946" y="2903187"/>
            <a:ext cx="2710185" cy="1345014"/>
            <a:chOff x="6859766" y="2780544"/>
            <a:chExt cx="2095802" cy="1039250"/>
          </a:xfrm>
        </p:grpSpPr>
        <p:sp>
          <p:nvSpPr>
            <p:cNvPr id="17" name="TextBox 67"/>
            <p:cNvSpPr txBox="1">
              <a:spLocks noChangeArrowheads="1"/>
            </p:cNvSpPr>
            <p:nvPr/>
          </p:nvSpPr>
          <p:spPr bwMode="auto">
            <a:xfrm>
              <a:off x="6859766" y="2780544"/>
              <a:ext cx="2095802" cy="285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FFFFFF"/>
                  </a:solidFill>
                  <a:latin typeface="Calibri"/>
                  <a:cs typeface="Calibri"/>
                </a:rPr>
                <a:t>Canopy “Greenness</a:t>
              </a:r>
              <a:r>
                <a:rPr lang="en-US" sz="1800" dirty="0" smtClean="0">
                  <a:solidFill>
                    <a:srgbClr val="FFFFFF"/>
                  </a:solidFill>
                  <a:latin typeface="Calibri"/>
                  <a:cs typeface="Calibri"/>
                </a:rPr>
                <a:t>” (GCC)</a:t>
              </a:r>
              <a:endParaRPr lang="en-US" sz="1800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pic>
          <p:nvPicPr>
            <p:cNvPr id="18" name="Picture 71" descr="GCC Equatio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413" y="3089431"/>
              <a:ext cx="1645160" cy="73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6492281" y="1111693"/>
            <a:ext cx="1921339" cy="1013554"/>
            <a:chOff x="7007738" y="1377864"/>
            <a:chExt cx="1498524" cy="790064"/>
          </a:xfrm>
        </p:grpSpPr>
        <p:sp>
          <p:nvSpPr>
            <p:cNvPr id="20" name="TextBox 65"/>
            <p:cNvSpPr txBox="1">
              <a:spLocks noChangeArrowheads="1"/>
            </p:cNvSpPr>
            <p:nvPr/>
          </p:nvSpPr>
          <p:spPr bwMode="auto">
            <a:xfrm>
              <a:off x="7196729" y="1377864"/>
              <a:ext cx="1117068" cy="311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9pPr>
            </a:lstStyle>
            <a:p>
              <a:pPr algn="ctr" eaLnBrk="1" hangingPunct="1"/>
              <a:r>
                <a:rPr lang="en-US" sz="2000" dirty="0">
                  <a:solidFill>
                    <a:srgbClr val="FF0000"/>
                  </a:solidFill>
                  <a:latin typeface="Calibri"/>
                  <a:cs typeface="Calibri"/>
                </a:rPr>
                <a:t>R</a:t>
              </a:r>
              <a:r>
                <a:rPr lang="en-US" sz="2000" dirty="0">
                  <a:solidFill>
                    <a:srgbClr val="008000"/>
                  </a:solidFill>
                  <a:latin typeface="Calibri"/>
                  <a:cs typeface="Calibri"/>
                </a:rPr>
                <a:t>G</a:t>
              </a:r>
              <a:r>
                <a:rPr lang="en-US" sz="2000" dirty="0">
                  <a:solidFill>
                    <a:srgbClr val="3366FF"/>
                  </a:solidFill>
                  <a:latin typeface="Calibri"/>
                  <a:cs typeface="Calibri"/>
                </a:rPr>
                <a:t>B</a:t>
              </a:r>
              <a:r>
                <a:rPr lang="en-US" sz="2000" dirty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lang="en-US" sz="2000" dirty="0" smtClean="0">
                  <a:solidFill>
                    <a:schemeClr val="bg1"/>
                  </a:solidFill>
                  <a:latin typeface="Calibri"/>
                  <a:cs typeface="Calibri"/>
                </a:rPr>
                <a:t>Triplet:</a:t>
              </a:r>
              <a:endParaRPr lang="en-US" sz="20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pic>
          <p:nvPicPr>
            <p:cNvPr id="21" name="Picture 74" descr="Triple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7738" y="1791460"/>
              <a:ext cx="1498524" cy="376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485081" y="6572661"/>
            <a:ext cx="27489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r>
              <a:rPr lang="en-US" sz="1050" dirty="0"/>
              <a:t>Richardson et al. (2013) in Schwartz (ed.)</a:t>
            </a:r>
          </a:p>
        </p:txBody>
      </p:sp>
    </p:spTree>
    <p:extLst>
      <p:ext uri="{BB962C8B-B14F-4D97-AF65-F5344CB8AC3E}">
        <p14:creationId xmlns:p14="http://schemas.microsoft.com/office/powerpoint/2010/main" val="48640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916" y="3630229"/>
            <a:ext cx="9144000" cy="3227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98" y="94151"/>
            <a:ext cx="4530215" cy="3355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285" y="985835"/>
            <a:ext cx="2599453" cy="24122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86286" y="94151"/>
            <a:ext cx="265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Harvard Forest </a:t>
            </a:r>
            <a:r>
              <a:rPr lang="en-US" sz="2400" dirty="0" err="1" smtClean="0">
                <a:solidFill>
                  <a:srgbClr val="FFFFFF"/>
                </a:solidFill>
              </a:rPr>
              <a:t>Phenocam</a:t>
            </a:r>
            <a:r>
              <a:rPr lang="en-US" sz="2400" dirty="0" smtClean="0">
                <a:solidFill>
                  <a:srgbClr val="FFFFFF"/>
                </a:solidFill>
              </a:rPr>
              <a:t>, MA</a:t>
            </a:r>
          </a:p>
        </p:txBody>
      </p:sp>
    </p:spTree>
    <p:extLst>
      <p:ext uri="{BB962C8B-B14F-4D97-AF65-F5344CB8AC3E}">
        <p14:creationId xmlns:p14="http://schemas.microsoft.com/office/powerpoint/2010/main" val="629604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98" y="94151"/>
            <a:ext cx="4530266" cy="3411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286" y="985835"/>
            <a:ext cx="2634476" cy="24122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381"/>
            <a:ext cx="9144000" cy="3225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86286" y="94151"/>
            <a:ext cx="265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Kamuela </a:t>
            </a:r>
            <a:r>
              <a:rPr lang="en-US" sz="2400" dirty="0" err="1" smtClean="0">
                <a:solidFill>
                  <a:srgbClr val="FFFFFF"/>
                </a:solidFill>
              </a:rPr>
              <a:t>Phenocam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dirty="0" err="1" smtClean="0">
                <a:solidFill>
                  <a:srgbClr val="FFFFFF"/>
                </a:solidFill>
              </a:rPr>
              <a:t>Waimea</a:t>
            </a:r>
            <a:r>
              <a:rPr lang="en-US" sz="2400" dirty="0" smtClean="0">
                <a:solidFill>
                  <a:srgbClr val="FFFFFF"/>
                </a:solidFill>
              </a:rPr>
              <a:t>, HI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93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1587"/>
            <a:ext cx="9144000" cy="3209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98" y="115728"/>
            <a:ext cx="4497699" cy="3331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285" y="985835"/>
            <a:ext cx="2633506" cy="24615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86286" y="94151"/>
            <a:ext cx="265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FF"/>
                </a:solidFill>
              </a:rPr>
              <a:t>Mer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Bleue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Phenocam</a:t>
            </a:r>
            <a:r>
              <a:rPr lang="en-US" sz="2400" dirty="0" smtClean="0">
                <a:solidFill>
                  <a:srgbClr val="FFFFFF"/>
                </a:solidFill>
              </a:rPr>
              <a:t>, Ontario</a:t>
            </a:r>
          </a:p>
        </p:txBody>
      </p:sp>
    </p:spTree>
    <p:extLst>
      <p:ext uri="{BB962C8B-B14F-4D97-AF65-F5344CB8AC3E}">
        <p14:creationId xmlns:p14="http://schemas.microsoft.com/office/powerpoint/2010/main" val="1696949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1947"/>
            <a:ext cx="9144000" cy="3216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98" y="115727"/>
            <a:ext cx="4525890" cy="3352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285" y="985834"/>
            <a:ext cx="2634260" cy="24615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6286" y="94151"/>
            <a:ext cx="265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U. Michigan Biological Station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09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56991"/>
            <a:ext cx="9144000" cy="3201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98" y="94150"/>
            <a:ext cx="4530216" cy="3355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285" y="985835"/>
            <a:ext cx="2599453" cy="24615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86286" y="94151"/>
            <a:ext cx="265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Groundhog River </a:t>
            </a:r>
            <a:r>
              <a:rPr lang="en-US" sz="2400" dirty="0" err="1" smtClean="0">
                <a:solidFill>
                  <a:srgbClr val="FFFFFF"/>
                </a:solidFill>
              </a:rPr>
              <a:t>Phenocam</a:t>
            </a:r>
            <a:r>
              <a:rPr lang="en-US" sz="2400" dirty="0" smtClean="0">
                <a:solidFill>
                  <a:srgbClr val="FFFFFF"/>
                </a:solidFill>
              </a:rPr>
              <a:t>, Ontario</a:t>
            </a:r>
          </a:p>
        </p:txBody>
      </p:sp>
    </p:spTree>
    <p:extLst>
      <p:ext uri="{BB962C8B-B14F-4D97-AF65-F5344CB8AC3E}">
        <p14:creationId xmlns:p14="http://schemas.microsoft.com/office/powerpoint/2010/main" val="194205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The </a:t>
            </a:r>
            <a:r>
              <a:rPr lang="en-US" dirty="0" smtClean="0">
                <a:solidFill>
                  <a:srgbClr val="BFBFBF"/>
                </a:solidFill>
                <a:latin typeface="+mn-lt"/>
              </a:rPr>
              <a:t>MCD12</a:t>
            </a:r>
            <a:r>
              <a:rPr lang="en-US" dirty="0" smtClean="0">
                <a:latin typeface="+mn-lt"/>
              </a:rPr>
              <a:t> Products</a:t>
            </a:r>
            <a:endParaRPr lang="en-US" dirty="0">
              <a:latin typeface="+mn-l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5809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Primary inputs are MCD43A4/2 products</a:t>
            </a:r>
          </a:p>
          <a:p>
            <a:r>
              <a:rPr lang="en-US" dirty="0" smtClean="0"/>
              <a:t>MCD12Q1 and MCD12C1</a:t>
            </a:r>
          </a:p>
          <a:p>
            <a:pPr lvl="1"/>
            <a:r>
              <a:rPr lang="en-US" dirty="0" smtClean="0"/>
              <a:t>Global, annual land </a:t>
            </a:r>
            <a:r>
              <a:rPr lang="en-US" dirty="0"/>
              <a:t>c</a:t>
            </a:r>
            <a:r>
              <a:rPr lang="en-US" dirty="0" smtClean="0"/>
              <a:t>over at 500 m and 0.05°</a:t>
            </a:r>
          </a:p>
          <a:p>
            <a:pPr lvl="1"/>
            <a:r>
              <a:rPr lang="en-US" dirty="0"/>
              <a:t>6</a:t>
            </a:r>
            <a:r>
              <a:rPr lang="en-US" dirty="0" smtClean="0"/>
              <a:t> Types: IGBP, UMD, LAI/</a:t>
            </a:r>
            <a:r>
              <a:rPr lang="en-US" dirty="0" err="1" smtClean="0"/>
              <a:t>fPAR</a:t>
            </a:r>
            <a:r>
              <a:rPr lang="en-US" dirty="0" smtClean="0"/>
              <a:t>, NPP/BGC, PFT, LCCS</a:t>
            </a:r>
          </a:p>
          <a:p>
            <a:r>
              <a:rPr lang="en-US" dirty="0" smtClean="0"/>
              <a:t>MCD12Q2</a:t>
            </a:r>
          </a:p>
          <a:p>
            <a:pPr lvl="1"/>
            <a:r>
              <a:rPr lang="en-US" dirty="0" smtClean="0"/>
              <a:t>Global, annual land surface phenology at 500 m</a:t>
            </a:r>
          </a:p>
          <a:p>
            <a:pPr lvl="1"/>
            <a:r>
              <a:rPr lang="en-US" dirty="0" smtClean="0"/>
              <a:t>Start and end of season, integrated greenness</a:t>
            </a:r>
          </a:p>
        </p:txBody>
      </p:sp>
      <p:pic>
        <p:nvPicPr>
          <p:cNvPr id="9" name="Picture 8" descr="lccs_laea.png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34" y="4458290"/>
            <a:ext cx="8805333" cy="223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6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4465"/>
            <a:ext cx="9144000" cy="52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6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ndsat_sample_04051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65" y="0"/>
            <a:ext cx="8163232" cy="6858000"/>
          </a:xfrm>
          <a:prstGeom prst="rect">
            <a:avLst/>
          </a:prstGeom>
        </p:spPr>
      </p:pic>
      <p:pic>
        <p:nvPicPr>
          <p:cNvPr id="3" name="Content Placeholder 3" descr="Landsat_Metric_example2.pn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8" t="4209" r="6473" b="2984"/>
          <a:stretch>
            <a:fillRect/>
          </a:stretch>
        </p:blipFill>
        <p:spPr>
          <a:xfrm>
            <a:off x="3425186" y="48314"/>
            <a:ext cx="3220605" cy="2105110"/>
          </a:xfrm>
        </p:spPr>
      </p:pic>
      <p:sp>
        <p:nvSpPr>
          <p:cNvPr id="2" name="TextBox 1"/>
          <p:cNvSpPr txBox="1"/>
          <p:nvPr/>
        </p:nvSpPr>
        <p:spPr>
          <a:xfrm>
            <a:off x="4470480" y="103530"/>
            <a:ext cx="2148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Melaas</a:t>
            </a:r>
            <a:r>
              <a:rPr lang="en-US" sz="1100" dirty="0" smtClean="0"/>
              <a:t>, </a:t>
            </a:r>
            <a:r>
              <a:rPr lang="en-US" sz="1100" dirty="0" err="1" smtClean="0"/>
              <a:t>Friedl</a:t>
            </a:r>
            <a:r>
              <a:rPr lang="en-US" sz="1100" dirty="0" smtClean="0"/>
              <a:t>, and Zhu. 2013. RSE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02693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34988" y="94570"/>
            <a:ext cx="6618844" cy="6618844"/>
            <a:chOff x="1337653" y="189140"/>
            <a:chExt cx="6618844" cy="6618844"/>
          </a:xfrm>
        </p:grpSpPr>
        <p:sp>
          <p:nvSpPr>
            <p:cNvPr id="5" name="Rectangle 4"/>
            <p:cNvSpPr/>
            <p:nvPr/>
          </p:nvSpPr>
          <p:spPr>
            <a:xfrm>
              <a:off x="1337653" y="824108"/>
              <a:ext cx="6309933" cy="579473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dis_vs_landsat_wS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7653" y="189140"/>
              <a:ext cx="6618844" cy="661884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96538" y="189140"/>
            <a:ext cx="771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cs typeface="Century Gothic"/>
              </a:rPr>
              <a:t>50% Greenup Assessment with </a:t>
            </a:r>
            <a:r>
              <a:rPr lang="en-US" sz="2000" dirty="0" err="1" smtClean="0">
                <a:solidFill>
                  <a:srgbClr val="FFFFFF"/>
                </a:solidFill>
                <a:cs typeface="Century Gothic"/>
              </a:rPr>
              <a:t>Melaas</a:t>
            </a:r>
            <a:r>
              <a:rPr lang="en-US" sz="2000" dirty="0" smtClean="0">
                <a:solidFill>
                  <a:srgbClr val="FFFFFF"/>
                </a:solidFill>
                <a:cs typeface="Century Gothic"/>
              </a:rPr>
              <a:t> et al. Landsat method 2001-2014</a:t>
            </a:r>
            <a:endParaRPr lang="en-US" sz="2000" dirty="0">
              <a:solidFill>
                <a:srgbClr val="FFFFFF"/>
              </a:solidFill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2337" y="6501399"/>
            <a:ext cx="4224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Century Gothic"/>
                <a:cs typeface="Century Gothic"/>
              </a:rPr>
              <a:t>Bars are standard errors across pixels within site</a:t>
            </a:r>
            <a:endParaRPr lang="en-US" sz="1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41574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357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Moving Forward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6578"/>
            <a:ext cx="8229600" cy="3202773"/>
          </a:xfrm>
        </p:spPr>
        <p:txBody>
          <a:bodyPr/>
          <a:lstStyle/>
          <a:p>
            <a:r>
              <a:rPr lang="en-US" dirty="0" smtClean="0"/>
              <a:t>Code migration to Goddard, will be processed on the PEATE like most other products</a:t>
            </a:r>
          </a:p>
          <a:p>
            <a:r>
              <a:rPr lang="en-US" dirty="0" smtClean="0"/>
              <a:t>Ongoing assessment and refinement</a:t>
            </a:r>
          </a:p>
          <a:p>
            <a:r>
              <a:rPr lang="en-US" dirty="0" smtClean="0"/>
              <a:t>Working with XYZ for VIIRS continuity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76" y="4023932"/>
            <a:ext cx="8239124" cy="233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2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400"/>
            <a:ext cx="82296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Questions?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20683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81570"/>
            <a:ext cx="8229600" cy="1143000"/>
          </a:xfrm>
        </p:spPr>
        <p:txBody>
          <a:bodyPr/>
          <a:lstStyle/>
          <a:p>
            <a:r>
              <a:rPr lang="en-US" dirty="0" smtClean="0"/>
              <a:t>MCD12 Collection 6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24570"/>
            <a:ext cx="8229600" cy="192043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MCD12Q1/C1 and MCD12Q2 both use:</a:t>
            </a:r>
          </a:p>
          <a:p>
            <a:pPr lvl="1"/>
            <a:r>
              <a:rPr lang="en-US" i="1" dirty="0" smtClean="0"/>
              <a:t>Daily </a:t>
            </a:r>
            <a:r>
              <a:rPr lang="en-US" dirty="0" smtClean="0"/>
              <a:t>Collection 6 NBARs</a:t>
            </a:r>
          </a:p>
          <a:p>
            <a:pPr lvl="1"/>
            <a:r>
              <a:rPr lang="en-US" dirty="0" smtClean="0"/>
              <a:t>Spline smoothing of band time series</a:t>
            </a:r>
          </a:p>
          <a:p>
            <a:pPr lvl="1"/>
            <a:r>
              <a:rPr lang="en-US" dirty="0" smtClean="0"/>
              <a:t>Snow screening and filling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81" y="3260419"/>
            <a:ext cx="8619415" cy="341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34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MCD12Q1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554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Hierarchical classification approach</a:t>
            </a:r>
          </a:p>
          <a:p>
            <a:r>
              <a:rPr lang="en-US" dirty="0" err="1" smtClean="0"/>
              <a:t>RandomForest</a:t>
            </a:r>
            <a:r>
              <a:rPr lang="en-US" dirty="0" smtClean="0"/>
              <a:t> instead of C4.5</a:t>
            </a:r>
          </a:p>
          <a:p>
            <a:r>
              <a:rPr lang="en-US" dirty="0" smtClean="0"/>
              <a:t>Improved training data (STEP)</a:t>
            </a:r>
          </a:p>
          <a:p>
            <a:r>
              <a:rPr lang="en-US" dirty="0" smtClean="0"/>
              <a:t>Improved feature set</a:t>
            </a:r>
          </a:p>
          <a:p>
            <a:r>
              <a:rPr lang="en-US" dirty="0" smtClean="0"/>
              <a:t>Hidden Markov model (Abercrombie and </a:t>
            </a:r>
            <a:r>
              <a:rPr lang="en-US" dirty="0" err="1" smtClean="0"/>
              <a:t>Friedl</a:t>
            </a:r>
            <a:r>
              <a:rPr lang="en-US" dirty="0" smtClean="0"/>
              <a:t>, 2016 IEEE TGARS)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" y="4255640"/>
            <a:ext cx="8128000" cy="244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p_changes_05131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55909"/>
            <a:ext cx="9144000" cy="4308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608" y="1034314"/>
            <a:ext cx="83105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FFFF"/>
                </a:solidFill>
              </a:rPr>
              <a:t>47% more STEP sites</a:t>
            </a:r>
          </a:p>
          <a:p>
            <a:pPr algn="ctr"/>
            <a:r>
              <a:rPr lang="en-US" sz="2600" dirty="0" smtClean="0">
                <a:solidFill>
                  <a:srgbClr val="FFFFFF"/>
                </a:solidFill>
              </a:rPr>
              <a:t>31% of sites modified or removed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622"/>
            <a:ext cx="8229600" cy="1143000"/>
          </a:xfrm>
        </p:spPr>
        <p:txBody>
          <a:bodyPr/>
          <a:lstStyle/>
          <a:p>
            <a:r>
              <a:rPr lang="en-US" dirty="0" smtClean="0"/>
              <a:t>STEP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5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8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Improved Algorithm and Classification Inputs</a:t>
            </a:r>
            <a:endParaRPr lang="en-US" dirty="0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7249430"/>
              </p:ext>
            </p:extLst>
          </p:nvPr>
        </p:nvGraphicFramePr>
        <p:xfrm>
          <a:off x="101917" y="1722484"/>
          <a:ext cx="8921548" cy="4680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550"/>
                <a:gridCol w="3137506"/>
                <a:gridCol w="4564492"/>
              </a:tblGrid>
              <a:tr h="69121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2800" dirty="0" smtClean="0"/>
                        <a:t>V5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2800" dirty="0" smtClean="0"/>
                        <a:t>V6</a:t>
                      </a:r>
                      <a:endParaRPr lang="en-US" sz="2800" dirty="0"/>
                    </a:p>
                  </a:txBody>
                  <a:tcPr/>
                </a:tc>
              </a:tr>
              <a:tr h="1127252">
                <a:tc>
                  <a:txBody>
                    <a:bodyPr/>
                    <a:lstStyle/>
                    <a:p>
                      <a:r>
                        <a:rPr lang="en-US" sz="2000" b="1" i="0" dirty="0" smtClean="0"/>
                        <a:t>Feature Set</a:t>
                      </a:r>
                      <a:endParaRPr lang="en-US" sz="2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2000" dirty="0" smtClean="0"/>
                        <a:t>Monthly NBAR (7 bands)</a:t>
                      </a:r>
                      <a:r>
                        <a:rPr lang="en-US" sz="2000" baseline="0" dirty="0" smtClean="0"/>
                        <a:t>, EVI, and LST.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2000" baseline="0" dirty="0" smtClean="0"/>
                        <a:t>Annual metrics (min, max, mean) for each feature.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2000" b="1" dirty="0" smtClean="0"/>
                        <a:t>Annual metrics for growing season: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0" baseline="0" dirty="0" smtClean="0"/>
                        <a:t>f</a:t>
                      </a:r>
                      <a:r>
                        <a:rPr lang="en-US" sz="2000" baseline="0" dirty="0" smtClean="0"/>
                        <a:t>rom NBARs (</a:t>
                      </a:r>
                      <a:r>
                        <a:rPr lang="en-US" sz="2000" b="1" baseline="0" dirty="0" smtClean="0"/>
                        <a:t>7 bands</a:t>
                      </a:r>
                      <a:r>
                        <a:rPr lang="en-US" sz="2000" baseline="0" dirty="0" smtClean="0"/>
                        <a:t>) and vegetation indices (</a:t>
                      </a:r>
                      <a:r>
                        <a:rPr lang="en-US" sz="2000" b="1" baseline="0" dirty="0" smtClean="0"/>
                        <a:t>EVI2, NDII1, NDII2, NDWI, NDSI)</a:t>
                      </a:r>
                    </a:p>
                  </a:txBody>
                  <a:tcPr/>
                </a:tc>
              </a:tr>
              <a:tr h="453561">
                <a:tc>
                  <a:txBody>
                    <a:bodyPr/>
                    <a:lstStyle/>
                    <a:p>
                      <a:r>
                        <a:rPr lang="en-US" sz="2000" b="1" i="0" dirty="0" smtClean="0"/>
                        <a:t>Classifier</a:t>
                      </a:r>
                      <a:endParaRPr lang="en-US" sz="2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C4.5 Decision</a:t>
                      </a:r>
                      <a:r>
                        <a:rPr lang="en-US" sz="2000" b="1" baseline="0" dirty="0" smtClean="0"/>
                        <a:t> Tree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/>
                        <a:t>RandomForest</a:t>
                      </a:r>
                      <a:r>
                        <a:rPr lang="en-US" sz="2000" b="1" dirty="0" smtClean="0"/>
                        <a:t> Classifier</a:t>
                      </a:r>
                      <a:endParaRPr lang="en-US" sz="2000" dirty="0"/>
                    </a:p>
                  </a:txBody>
                  <a:tcPr/>
                </a:tc>
              </a:tr>
              <a:tr h="2010989">
                <a:tc>
                  <a:txBody>
                    <a:bodyPr/>
                    <a:lstStyle/>
                    <a:p>
                      <a:r>
                        <a:rPr lang="en-US" sz="2000" b="1" i="0" dirty="0" smtClean="0"/>
                        <a:t>Ancillary</a:t>
                      </a:r>
                      <a:r>
                        <a:rPr lang="en-US" sz="2000" b="1" i="0" baseline="0" dirty="0" smtClean="0"/>
                        <a:t> Data</a:t>
                      </a:r>
                      <a:endParaRPr lang="en-US" sz="2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2000" dirty="0" smtClean="0"/>
                        <a:t>MODIS</a:t>
                      </a:r>
                      <a:r>
                        <a:rPr lang="en-US" sz="2000" baseline="0" dirty="0" smtClean="0"/>
                        <a:t> V5 land-water mask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2000" baseline="0" dirty="0" smtClean="0"/>
                        <a:t>V5 urban layer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2000" baseline="0" dirty="0" smtClean="0"/>
                        <a:t>Prior probability layers based on Collection 4 data with agriculture intensity data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2000" dirty="0" smtClean="0"/>
                        <a:t>MODIS V6 land-water</a:t>
                      </a:r>
                      <a:r>
                        <a:rPr lang="en-US" sz="2000" baseline="0" dirty="0" smtClean="0"/>
                        <a:t> mask at 250-m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2000" baseline="0" dirty="0" smtClean="0"/>
                        <a:t>Updated V6 urban layer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2000" baseline="0" dirty="0" smtClean="0"/>
                        <a:t>Prior probability layers based on: </a:t>
                      </a:r>
                    </a:p>
                    <a:p>
                      <a:pPr marL="628650" lvl="1" indent="-171450">
                        <a:buFont typeface="Arial"/>
                        <a:buChar char="•"/>
                      </a:pPr>
                      <a:r>
                        <a:rPr lang="en-US" sz="2000" baseline="0" dirty="0" smtClean="0"/>
                        <a:t>New agriculture intensity data</a:t>
                      </a:r>
                    </a:p>
                    <a:p>
                      <a:pPr marL="628650" lvl="1" indent="-171450">
                        <a:buFont typeface="Arial"/>
                        <a:buChar char="•"/>
                      </a:pPr>
                      <a:r>
                        <a:rPr lang="en-US" sz="2000" baseline="0" dirty="0" smtClean="0"/>
                        <a:t>Climate-based classifications</a:t>
                      </a:r>
                    </a:p>
                    <a:p>
                      <a:pPr marL="628650" lvl="1" indent="-171450">
                        <a:buFont typeface="Arial"/>
                        <a:buChar char="•"/>
                      </a:pPr>
                      <a:r>
                        <a:rPr lang="en-US" sz="2000" baseline="0" dirty="0" smtClean="0"/>
                        <a:t>MODIS Vegetation Continuous Fields product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92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98457" y="1446174"/>
            <a:ext cx="3770496" cy="1435440"/>
            <a:chOff x="488950" y="0"/>
            <a:chExt cx="5010150" cy="1212850"/>
          </a:xfrm>
          <a:solidFill>
            <a:schemeClr val="bg1"/>
          </a:solidFill>
        </p:grpSpPr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88950" y="755650"/>
              <a:ext cx="914400" cy="457200"/>
            </a:xfrm>
            <a:prstGeom prst="rect">
              <a:avLst/>
            </a:prstGeom>
            <a:solidFill>
              <a:srgbClr val="EC90DC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en-US">
                  <a:solidFill>
                    <a:srgbClr val="000000"/>
                  </a:solidFill>
                  <a:ea typeface="Times"/>
                  <a:cs typeface="Trebuchet MS"/>
                </a:rPr>
                <a:t>Vegetated</a:t>
              </a: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4584700" y="749300"/>
              <a:ext cx="914400" cy="457200"/>
            </a:xfrm>
            <a:prstGeom prst="rect">
              <a:avLst/>
            </a:prstGeom>
            <a:solidFill>
              <a:srgbClr val="EC90DC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en-US">
                  <a:solidFill>
                    <a:srgbClr val="000000"/>
                  </a:solidFill>
                  <a:ea typeface="Times"/>
                  <a:cs typeface="Trebuchet MS"/>
                </a:rPr>
                <a:t>Water</a:t>
              </a: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3187700" y="755650"/>
              <a:ext cx="1174749" cy="457200"/>
            </a:xfrm>
            <a:prstGeom prst="rect">
              <a:avLst/>
            </a:prstGeom>
            <a:solidFill>
              <a:srgbClr val="EC90DC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en-US" dirty="0">
                  <a:solidFill>
                    <a:srgbClr val="000000"/>
                  </a:solidFill>
                  <a:ea typeface="Times"/>
                  <a:cs typeface="Trebuchet MS"/>
                </a:rPr>
                <a:t>Permanent Snow/Ice</a:t>
              </a: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866900" y="749300"/>
              <a:ext cx="914400" cy="457200"/>
            </a:xfrm>
            <a:prstGeom prst="rect">
              <a:avLst/>
            </a:prstGeom>
            <a:solidFill>
              <a:srgbClr val="EC90DC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en-US">
                  <a:solidFill>
                    <a:srgbClr val="000000"/>
                  </a:solidFill>
                  <a:ea typeface="Times"/>
                  <a:cs typeface="Trebuchet MS"/>
                </a:rPr>
                <a:t>Barren</a:t>
              </a: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2127250" y="0"/>
              <a:ext cx="1168400" cy="457200"/>
            </a:xfrm>
            <a:prstGeom prst="rect">
              <a:avLst/>
            </a:prstGeom>
            <a:solidFill>
              <a:srgbClr val="839B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en-US" dirty="0">
                  <a:solidFill>
                    <a:srgbClr val="000000"/>
                  </a:solidFill>
                  <a:ea typeface="Times"/>
                  <a:cs typeface="Trebuchet MS"/>
                </a:rPr>
                <a:t>All Data</a:t>
              </a:r>
            </a:p>
          </p:txBody>
        </p:sp>
        <p:cxnSp>
          <p:nvCxnSpPr>
            <p:cNvPr id="52" name="AutoShape 17"/>
            <p:cNvCxnSpPr>
              <a:cxnSpLocks noChangeAspect="1" noChangeShapeType="1"/>
              <a:stCxn id="51" idx="2"/>
              <a:endCxn id="50" idx="0"/>
            </p:cNvCxnSpPr>
            <p:nvPr/>
          </p:nvCxnSpPr>
          <p:spPr bwMode="auto">
            <a:xfrm rot="5400000">
              <a:off x="2368550" y="406400"/>
              <a:ext cx="292100" cy="393700"/>
            </a:xfrm>
            <a:prstGeom prst="bentConnector3">
              <a:avLst>
                <a:gd name="adj1" fmla="val 53197"/>
              </a:avLst>
            </a:prstGeom>
            <a:grpFill/>
            <a:ln w="19050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3" name="AutoShape 18"/>
            <p:cNvCxnSpPr>
              <a:cxnSpLocks noChangeAspect="1" noChangeShapeType="1"/>
              <a:stCxn id="51" idx="2"/>
              <a:endCxn id="47" idx="0"/>
            </p:cNvCxnSpPr>
            <p:nvPr/>
          </p:nvCxnSpPr>
          <p:spPr bwMode="auto">
            <a:xfrm rot="5400000">
              <a:off x="1679576" y="-276225"/>
              <a:ext cx="298450" cy="176530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4" name="AutoShape 100"/>
            <p:cNvCxnSpPr>
              <a:cxnSpLocks noChangeAspect="1" noChangeShapeType="1"/>
              <a:stCxn id="51" idx="2"/>
              <a:endCxn id="48" idx="0"/>
            </p:cNvCxnSpPr>
            <p:nvPr/>
          </p:nvCxnSpPr>
          <p:spPr bwMode="auto">
            <a:xfrm rot="16200000" flipH="1">
              <a:off x="3727450" y="-558800"/>
              <a:ext cx="292100" cy="233680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5" name="AutoShape 101"/>
            <p:cNvCxnSpPr>
              <a:cxnSpLocks noChangeAspect="1" noChangeShapeType="1"/>
              <a:stCxn id="51" idx="2"/>
              <a:endCxn id="49" idx="0"/>
            </p:cNvCxnSpPr>
            <p:nvPr/>
          </p:nvCxnSpPr>
          <p:spPr bwMode="auto">
            <a:xfrm rot="16200000" flipH="1">
              <a:off x="3094038" y="74612"/>
              <a:ext cx="298450" cy="1063625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6" name="Group 5"/>
          <p:cNvGrpSpPr/>
          <p:nvPr/>
        </p:nvGrpSpPr>
        <p:grpSpPr>
          <a:xfrm>
            <a:off x="441864" y="4088308"/>
            <a:ext cx="4468979" cy="2318591"/>
            <a:chOff x="0" y="2260600"/>
            <a:chExt cx="6257907" cy="2341280"/>
          </a:xfrm>
          <a:solidFill>
            <a:schemeClr val="bg1"/>
          </a:solidFill>
        </p:grpSpPr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0" y="4076700"/>
              <a:ext cx="1121601" cy="525180"/>
            </a:xfrm>
            <a:prstGeom prst="rect">
              <a:avLst/>
            </a:prstGeom>
            <a:solidFill>
              <a:srgbClr val="FFA568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 sz="1000"/>
              </a:pPr>
              <a:r>
                <a:rPr lang="en-US" dirty="0">
                  <a:solidFill>
                    <a:srgbClr val="000000"/>
                  </a:solidFill>
                  <a:ea typeface="Times"/>
                  <a:cs typeface="Trebuchet MS"/>
                </a:rPr>
                <a:t>Evergreen </a:t>
              </a:r>
              <a:r>
                <a:rPr lang="en-US" dirty="0" err="1">
                  <a:solidFill>
                    <a:srgbClr val="000000"/>
                  </a:solidFill>
                  <a:ea typeface="Times"/>
                  <a:cs typeface="Trebuchet MS"/>
                </a:rPr>
                <a:t>Needleleaf</a:t>
              </a:r>
              <a:endParaRPr lang="en-US" dirty="0">
                <a:solidFill>
                  <a:srgbClr val="000000"/>
                </a:solidFill>
                <a:ea typeface="Times"/>
                <a:cs typeface="Trebuchet MS"/>
              </a:endParaRPr>
            </a:p>
          </p:txBody>
        </p:sp>
        <p:cxnSp>
          <p:nvCxnSpPr>
            <p:cNvPr id="38" name="AutoShape 57"/>
            <p:cNvCxnSpPr>
              <a:cxnSpLocks noChangeAspect="1" noChangeShapeType="1"/>
              <a:stCxn id="13" idx="2"/>
              <a:endCxn id="37" idx="0"/>
            </p:cNvCxnSpPr>
            <p:nvPr/>
          </p:nvCxnSpPr>
          <p:spPr bwMode="auto">
            <a:xfrm rot="5400000">
              <a:off x="-221992" y="3043394"/>
              <a:ext cx="1816100" cy="250513"/>
            </a:xfrm>
            <a:prstGeom prst="bentConnector3">
              <a:avLst>
                <a:gd name="adj1" fmla="val 86288"/>
              </a:avLst>
            </a:prstGeom>
            <a:grp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1314450" y="4076700"/>
              <a:ext cx="1016001" cy="525180"/>
            </a:xfrm>
            <a:prstGeom prst="rect">
              <a:avLst/>
            </a:prstGeom>
            <a:solidFill>
              <a:srgbClr val="FFA568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 sz="1000"/>
              </a:pPr>
              <a:r>
                <a:rPr lang="en-US" dirty="0">
                  <a:solidFill>
                    <a:srgbClr val="000000"/>
                  </a:solidFill>
                  <a:ea typeface="Times"/>
                  <a:cs typeface="Trebuchet MS"/>
                </a:rPr>
                <a:t> Evergreen Broadleaf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2622550" y="4076700"/>
              <a:ext cx="1003300" cy="525180"/>
            </a:xfrm>
            <a:prstGeom prst="rect">
              <a:avLst/>
            </a:prstGeom>
            <a:solidFill>
              <a:srgbClr val="FFA568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en-US" dirty="0">
                  <a:solidFill>
                    <a:srgbClr val="000000"/>
                  </a:solidFill>
                  <a:ea typeface="Times"/>
                  <a:cs typeface="Trebuchet MS"/>
                </a:rPr>
                <a:t>Deciduous </a:t>
              </a:r>
              <a:r>
                <a:rPr lang="en-US" dirty="0" err="1">
                  <a:solidFill>
                    <a:srgbClr val="000000"/>
                  </a:solidFill>
                  <a:ea typeface="Times"/>
                  <a:cs typeface="Trebuchet MS"/>
                </a:rPr>
                <a:t>Needleleaf</a:t>
              </a:r>
              <a:endParaRPr lang="en-US" dirty="0">
                <a:solidFill>
                  <a:srgbClr val="000000"/>
                </a:solidFill>
                <a:ea typeface="Times"/>
                <a:cs typeface="Trebuchet MS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3905250" y="4076700"/>
              <a:ext cx="1003301" cy="525180"/>
            </a:xfrm>
            <a:prstGeom prst="rect">
              <a:avLst/>
            </a:prstGeom>
            <a:solidFill>
              <a:srgbClr val="FFA568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en-US" dirty="0">
                  <a:solidFill>
                    <a:srgbClr val="000000"/>
                  </a:solidFill>
                  <a:ea typeface="Times"/>
                  <a:cs typeface="Trebuchet MS"/>
                </a:rPr>
                <a:t>Deciduous Broadleaf</a:t>
              </a: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5200650" y="4076700"/>
              <a:ext cx="1057257" cy="525180"/>
            </a:xfrm>
            <a:prstGeom prst="rect">
              <a:avLst/>
            </a:prstGeom>
            <a:solidFill>
              <a:srgbClr val="FFA568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00"/>
                </a:lnSpc>
                <a:defRPr sz="1000"/>
              </a:pPr>
              <a:r>
                <a:rPr lang="en-US">
                  <a:solidFill>
                    <a:srgbClr val="000000"/>
                  </a:solidFill>
                  <a:ea typeface="Times"/>
                  <a:cs typeface="Trebuchet MS"/>
                </a:rPr>
                <a:t>Mixed</a:t>
              </a:r>
            </a:p>
          </p:txBody>
        </p:sp>
        <p:cxnSp>
          <p:nvCxnSpPr>
            <p:cNvPr id="43" name="AutoShape 57"/>
            <p:cNvCxnSpPr>
              <a:cxnSpLocks noChangeAspect="1" noChangeShapeType="1"/>
              <a:stCxn id="13" idx="2"/>
              <a:endCxn id="39" idx="0"/>
            </p:cNvCxnSpPr>
            <p:nvPr/>
          </p:nvCxnSpPr>
          <p:spPr bwMode="auto">
            <a:xfrm rot="16200000" flipH="1">
              <a:off x="408832" y="2663081"/>
              <a:ext cx="1816100" cy="1011137"/>
            </a:xfrm>
            <a:prstGeom prst="bentConnector3">
              <a:avLst>
                <a:gd name="adj1" fmla="val 86612"/>
              </a:avLst>
            </a:prstGeom>
            <a:grp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" name="AutoShape 57"/>
            <p:cNvCxnSpPr>
              <a:cxnSpLocks noChangeAspect="1" noChangeShapeType="1"/>
              <a:stCxn id="13" idx="2"/>
              <a:endCxn id="40" idx="0"/>
            </p:cNvCxnSpPr>
            <p:nvPr/>
          </p:nvCxnSpPr>
          <p:spPr bwMode="auto">
            <a:xfrm rot="16200000" flipH="1">
              <a:off x="1059707" y="2012206"/>
              <a:ext cx="1816100" cy="2312887"/>
            </a:xfrm>
            <a:prstGeom prst="bentConnector3">
              <a:avLst>
                <a:gd name="adj1" fmla="val 86936"/>
              </a:avLst>
            </a:prstGeom>
            <a:grp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" name="AutoShape 57"/>
            <p:cNvCxnSpPr>
              <a:cxnSpLocks noChangeAspect="1" noChangeShapeType="1"/>
              <a:stCxn id="13" idx="2"/>
              <a:endCxn id="41" idx="0"/>
            </p:cNvCxnSpPr>
            <p:nvPr/>
          </p:nvCxnSpPr>
          <p:spPr bwMode="auto">
            <a:xfrm rot="16200000" flipH="1">
              <a:off x="1701057" y="1370856"/>
              <a:ext cx="1816100" cy="3595587"/>
            </a:xfrm>
            <a:prstGeom prst="bentConnector3">
              <a:avLst>
                <a:gd name="adj1" fmla="val 86612"/>
              </a:avLst>
            </a:prstGeom>
            <a:grp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" name="AutoShape 57"/>
            <p:cNvCxnSpPr>
              <a:cxnSpLocks noChangeAspect="1" noChangeShapeType="1"/>
              <a:stCxn id="13" idx="2"/>
              <a:endCxn id="42" idx="0"/>
            </p:cNvCxnSpPr>
            <p:nvPr/>
          </p:nvCxnSpPr>
          <p:spPr bwMode="auto">
            <a:xfrm rot="16200000" flipH="1">
              <a:off x="2362246" y="709667"/>
              <a:ext cx="1816100" cy="4917965"/>
            </a:xfrm>
            <a:prstGeom prst="bentConnector3">
              <a:avLst>
                <a:gd name="adj1" fmla="val 86288"/>
              </a:avLst>
            </a:prstGeom>
            <a:grp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/>
          <p:cNvGrpSpPr/>
          <p:nvPr/>
        </p:nvGrpSpPr>
        <p:grpSpPr>
          <a:xfrm>
            <a:off x="1176493" y="4075730"/>
            <a:ext cx="4439517" cy="1300859"/>
            <a:chOff x="1028700" y="2247899"/>
            <a:chExt cx="6216651" cy="1313589"/>
          </a:xfrm>
          <a:solidFill>
            <a:schemeClr val="bg1"/>
          </a:solidFill>
        </p:grpSpPr>
        <p:cxnSp>
          <p:nvCxnSpPr>
            <p:cNvPr id="27" name="AutoShape 38"/>
            <p:cNvCxnSpPr>
              <a:cxnSpLocks noChangeAspect="1" noChangeShapeType="1"/>
              <a:stCxn id="11" idx="2"/>
              <a:endCxn id="28" idx="0"/>
            </p:cNvCxnSpPr>
            <p:nvPr/>
          </p:nvCxnSpPr>
          <p:spPr bwMode="auto">
            <a:xfrm rot="5400000">
              <a:off x="2772519" y="961281"/>
              <a:ext cx="717550" cy="3290787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028700" y="2965450"/>
              <a:ext cx="914400" cy="596038"/>
            </a:xfrm>
            <a:prstGeom prst="rect">
              <a:avLst/>
            </a:prstGeom>
            <a:solidFill>
              <a:srgbClr val="FF9A9A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 sz="1000"/>
              </a:pPr>
              <a:r>
                <a:rPr lang="en-US" dirty="0">
                  <a:solidFill>
                    <a:srgbClr val="000000"/>
                  </a:solidFill>
                  <a:ea typeface="Times"/>
                  <a:cs typeface="Trebuchet MS"/>
                </a:rPr>
                <a:t>Dense Shrub</a:t>
              </a: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908550" y="2971800"/>
              <a:ext cx="914400" cy="588091"/>
            </a:xfrm>
            <a:prstGeom prst="rect">
              <a:avLst/>
            </a:prstGeom>
            <a:solidFill>
              <a:srgbClr val="FF9A9A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 sz="1000"/>
              </a:pPr>
              <a:r>
                <a:rPr lang="en-US">
                  <a:solidFill>
                    <a:srgbClr val="000000"/>
                  </a:solidFill>
                  <a:ea typeface="Times"/>
                  <a:cs typeface="Trebuchet MS"/>
                </a:rPr>
                <a:t>Sparse Shrub</a:t>
              </a: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3625850" y="2965450"/>
              <a:ext cx="1150837" cy="596038"/>
            </a:xfrm>
            <a:prstGeom prst="rect">
              <a:avLst/>
            </a:prstGeom>
            <a:solidFill>
              <a:srgbClr val="FF9A9A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 sz="1000"/>
              </a:pPr>
              <a:r>
                <a:rPr lang="en-US">
                  <a:solidFill>
                    <a:srgbClr val="000000"/>
                  </a:solidFill>
                  <a:ea typeface="Times"/>
                  <a:cs typeface="Trebuchet MS"/>
                </a:rPr>
                <a:t>Dense Herbaceous</a:t>
              </a: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6130927" y="2984499"/>
              <a:ext cx="1114424" cy="572199"/>
            </a:xfrm>
            <a:prstGeom prst="rect">
              <a:avLst/>
            </a:prstGeom>
            <a:solidFill>
              <a:srgbClr val="FF9A9A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 sz="1000"/>
              </a:pPr>
              <a:r>
                <a:rPr lang="en-US">
                  <a:solidFill>
                    <a:srgbClr val="000000"/>
                  </a:solidFill>
                  <a:ea typeface="Times"/>
                  <a:cs typeface="Trebuchet MS"/>
                </a:rPr>
                <a:t>Sparse Herbaceous</a:t>
              </a: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2330450" y="2965450"/>
              <a:ext cx="1081665" cy="596038"/>
            </a:xfrm>
            <a:prstGeom prst="rect">
              <a:avLst/>
            </a:prstGeom>
            <a:solidFill>
              <a:srgbClr val="FF9A9A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 sz="1000"/>
              </a:pPr>
              <a:r>
                <a:rPr lang="en-US" dirty="0">
                  <a:solidFill>
                    <a:srgbClr val="000000"/>
                  </a:solidFill>
                  <a:ea typeface="Times"/>
                  <a:cs typeface="Trebuchet MS"/>
                </a:rPr>
                <a:t>Shrub /Herbaceous Mix</a:t>
              </a:r>
            </a:p>
          </p:txBody>
        </p:sp>
        <p:cxnSp>
          <p:nvCxnSpPr>
            <p:cNvPr id="33" name="AutoShape 38"/>
            <p:cNvCxnSpPr>
              <a:cxnSpLocks noChangeAspect="1" noChangeShapeType="1"/>
              <a:stCxn id="11" idx="2"/>
              <a:endCxn id="32" idx="0"/>
            </p:cNvCxnSpPr>
            <p:nvPr/>
          </p:nvCxnSpPr>
          <p:spPr bwMode="auto">
            <a:xfrm rot="5400000">
              <a:off x="3465211" y="1653973"/>
              <a:ext cx="717550" cy="190540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4" name="AutoShape 38"/>
            <p:cNvCxnSpPr>
              <a:cxnSpLocks noChangeAspect="1" noChangeShapeType="1"/>
              <a:stCxn id="11" idx="2"/>
              <a:endCxn id="30" idx="0"/>
            </p:cNvCxnSpPr>
            <p:nvPr/>
          </p:nvCxnSpPr>
          <p:spPr bwMode="auto">
            <a:xfrm rot="5400000">
              <a:off x="4130203" y="2318965"/>
              <a:ext cx="717550" cy="575418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5" name="AutoShape 38"/>
            <p:cNvCxnSpPr>
              <a:cxnSpLocks noChangeAspect="1" noChangeShapeType="1"/>
              <a:stCxn id="18" idx="2"/>
              <a:endCxn id="29" idx="0"/>
            </p:cNvCxnSpPr>
            <p:nvPr/>
          </p:nvCxnSpPr>
          <p:spPr bwMode="auto">
            <a:xfrm rot="5400000">
              <a:off x="5386388" y="2227263"/>
              <a:ext cx="723900" cy="76517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6" name="AutoShape 38"/>
            <p:cNvCxnSpPr>
              <a:cxnSpLocks noChangeAspect="1" noChangeShapeType="1"/>
              <a:stCxn id="18" idx="2"/>
              <a:endCxn id="31" idx="0"/>
            </p:cNvCxnSpPr>
            <p:nvPr/>
          </p:nvCxnSpPr>
          <p:spPr bwMode="auto">
            <a:xfrm rot="16200000" flipH="1">
              <a:off x="6041232" y="2337592"/>
              <a:ext cx="736599" cy="557215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455467" y="2139889"/>
            <a:ext cx="6964648" cy="3820695"/>
            <a:chOff x="19050" y="574030"/>
            <a:chExt cx="8996447" cy="3577167"/>
          </a:xfrm>
          <a:solidFill>
            <a:schemeClr val="bg1"/>
          </a:solidFill>
        </p:grpSpPr>
        <p:sp>
          <p:nvSpPr>
            <p:cNvPr id="20" name="Line 67"/>
            <p:cNvSpPr>
              <a:spLocks noChangeAspect="1" noChangeShapeType="1"/>
            </p:cNvSpPr>
            <p:nvPr/>
          </p:nvSpPr>
          <p:spPr bwMode="auto">
            <a:xfrm>
              <a:off x="57150" y="1377950"/>
              <a:ext cx="8470900" cy="12700"/>
            </a:xfrm>
            <a:prstGeom prst="line">
              <a:avLst/>
            </a:prstGeom>
            <a:grpFill/>
            <a:ln w="25400">
              <a:solidFill>
                <a:schemeClr val="bg1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cs typeface="Trebuchet MS"/>
              </a:endParaRPr>
            </a:p>
          </p:txBody>
        </p:sp>
        <p:sp>
          <p:nvSpPr>
            <p:cNvPr id="21" name="Line 71"/>
            <p:cNvSpPr>
              <a:spLocks noChangeAspect="1" noChangeShapeType="1"/>
            </p:cNvSpPr>
            <p:nvPr/>
          </p:nvSpPr>
          <p:spPr bwMode="auto">
            <a:xfrm>
              <a:off x="19050" y="3689350"/>
              <a:ext cx="8483600" cy="12700"/>
            </a:xfrm>
            <a:prstGeom prst="line">
              <a:avLst/>
            </a:prstGeom>
            <a:grpFill/>
            <a:ln w="25400">
              <a:solidFill>
                <a:schemeClr val="bg1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cs typeface="Trebuchet MS"/>
              </a:endParaRPr>
            </a:p>
          </p:txBody>
        </p:sp>
        <p:sp>
          <p:nvSpPr>
            <p:cNvPr id="22" name="Text Box 73"/>
            <p:cNvSpPr txBox="1">
              <a:spLocks noChangeAspect="1" noChangeArrowheads="1"/>
            </p:cNvSpPr>
            <p:nvPr/>
          </p:nvSpPr>
          <p:spPr bwMode="auto">
            <a:xfrm>
              <a:off x="7167647" y="574030"/>
              <a:ext cx="1841499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lIns="36576" tIns="32004" rIns="0" bIns="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en-US" sz="1200" b="1" dirty="0">
                  <a:solidFill>
                    <a:srgbClr val="FFFFFF"/>
                  </a:solidFill>
                  <a:ea typeface="Times"/>
                  <a:cs typeface="Trebuchet MS"/>
                </a:rPr>
                <a:t>Vegetated and </a:t>
              </a:r>
              <a:r>
                <a:rPr lang="en-US" sz="1200" b="1" dirty="0" err="1">
                  <a:solidFill>
                    <a:srgbClr val="FFFFFF"/>
                  </a:solidFill>
                  <a:ea typeface="Times"/>
                  <a:cs typeface="Trebuchet MS"/>
                </a:rPr>
                <a:t>Nonvegetated</a:t>
              </a:r>
              <a:r>
                <a:rPr lang="en-US" sz="1200" b="1" dirty="0">
                  <a:solidFill>
                    <a:srgbClr val="FFFFFF"/>
                  </a:solidFill>
                  <a:ea typeface="Times"/>
                  <a:cs typeface="Trebuchet MS"/>
                </a:rPr>
                <a:t> Layer</a:t>
              </a:r>
            </a:p>
          </p:txBody>
        </p:sp>
        <p:sp>
          <p:nvSpPr>
            <p:cNvPr id="23" name="Text Box 75"/>
            <p:cNvSpPr txBox="1">
              <a:spLocks noChangeAspect="1" noChangeArrowheads="1"/>
            </p:cNvSpPr>
            <p:nvPr/>
          </p:nvSpPr>
          <p:spPr bwMode="auto">
            <a:xfrm>
              <a:off x="7161297" y="1829817"/>
              <a:ext cx="1854200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lIns="36576" tIns="32004" rIns="0" bIns="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en-US" sz="1200" b="1" dirty="0">
                  <a:solidFill>
                    <a:srgbClr val="FFFFFF"/>
                  </a:solidFill>
                  <a:ea typeface="Times"/>
                  <a:cs typeface="Trebuchet MS"/>
                </a:rPr>
                <a:t>Canopy and Understory Layer</a:t>
              </a:r>
            </a:p>
          </p:txBody>
        </p:sp>
        <p:sp>
          <p:nvSpPr>
            <p:cNvPr id="24" name="Text Box 76"/>
            <p:cNvSpPr txBox="1">
              <a:spLocks noChangeAspect="1" noChangeArrowheads="1"/>
            </p:cNvSpPr>
            <p:nvPr/>
          </p:nvSpPr>
          <p:spPr bwMode="auto">
            <a:xfrm>
              <a:off x="7212097" y="3871797"/>
              <a:ext cx="1752600" cy="27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lIns="36576" tIns="32004" rIns="0" bIns="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en-US" sz="1200" b="1" dirty="0">
                  <a:solidFill>
                    <a:srgbClr val="FFFFFF"/>
                  </a:solidFill>
                  <a:ea typeface="Times"/>
                  <a:cs typeface="Trebuchet MS"/>
                </a:rPr>
                <a:t>Leaf Type and Phenology Layer</a:t>
              </a:r>
            </a:p>
          </p:txBody>
        </p:sp>
        <p:sp>
          <p:nvSpPr>
            <p:cNvPr id="25" name="Line 67"/>
            <p:cNvSpPr>
              <a:spLocks noChangeAspect="1" noChangeShapeType="1"/>
            </p:cNvSpPr>
            <p:nvPr/>
          </p:nvSpPr>
          <p:spPr bwMode="auto">
            <a:xfrm>
              <a:off x="31750" y="2495550"/>
              <a:ext cx="8470900" cy="12700"/>
            </a:xfrm>
            <a:prstGeom prst="line">
              <a:avLst/>
            </a:prstGeom>
            <a:grpFill/>
            <a:ln w="25400">
              <a:solidFill>
                <a:schemeClr val="bg1"/>
              </a:solidFill>
              <a:prstDash val="dash"/>
              <a:round/>
              <a:headEnd/>
              <a:tailEnd/>
            </a:ln>
            <a:extLst/>
          </p:spPr>
          <p:txBody>
            <a:bodyPr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cs typeface="Trebuchet MS"/>
              </a:endParaRPr>
            </a:p>
          </p:txBody>
        </p:sp>
        <p:sp>
          <p:nvSpPr>
            <p:cNvPr id="26" name="Text Box 75"/>
            <p:cNvSpPr txBox="1">
              <a:spLocks noChangeAspect="1" noChangeArrowheads="1"/>
            </p:cNvSpPr>
            <p:nvPr/>
          </p:nvSpPr>
          <p:spPr bwMode="auto">
            <a:xfrm>
              <a:off x="7161297" y="3008196"/>
              <a:ext cx="1854200" cy="406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lIns="36576" tIns="32004" rIns="0" bIns="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en-US" sz="1200" b="1" dirty="0">
                  <a:solidFill>
                    <a:srgbClr val="FFFFFF"/>
                  </a:solidFill>
                  <a:ea typeface="Times"/>
                  <a:cs typeface="Trebuchet MS"/>
                </a:rPr>
                <a:t>Perennial and Annual Layer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98457" y="2881612"/>
            <a:ext cx="4618493" cy="1206695"/>
            <a:chOff x="219277" y="1042097"/>
            <a:chExt cx="6467272" cy="1218503"/>
          </a:xfrm>
          <a:solidFill>
            <a:schemeClr val="bg1"/>
          </a:solidFill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676400" y="1803400"/>
              <a:ext cx="1111249" cy="457200"/>
            </a:xfrm>
            <a:prstGeom prst="rect">
              <a:avLst/>
            </a:prstGeom>
            <a:solidFill>
              <a:srgbClr val="62DF7E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en-US" dirty="0">
                  <a:solidFill>
                    <a:srgbClr val="000000"/>
                  </a:solidFill>
                  <a:ea typeface="Times"/>
                  <a:cs typeface="Trebuchet MS"/>
                </a:rPr>
                <a:t>Open Tree Canopy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267200" y="1790700"/>
              <a:ext cx="1018973" cy="457200"/>
            </a:xfrm>
            <a:prstGeom prst="rect">
              <a:avLst/>
            </a:prstGeom>
            <a:solidFill>
              <a:srgbClr val="62DF7E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en-US" dirty="0">
                  <a:solidFill>
                    <a:srgbClr val="000000"/>
                  </a:solidFill>
                  <a:ea typeface="Times"/>
                  <a:cs typeface="Trebuchet MS"/>
                </a:rPr>
                <a:t>Dense Understory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959100" y="1797050"/>
              <a:ext cx="1123950" cy="457200"/>
            </a:xfrm>
            <a:prstGeom prst="rect">
              <a:avLst/>
            </a:prstGeom>
            <a:solidFill>
              <a:srgbClr val="62DF7E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en-US" dirty="0">
                  <a:solidFill>
                    <a:srgbClr val="000000"/>
                  </a:solidFill>
                  <a:ea typeface="Times"/>
                  <a:cs typeface="Trebuchet MS"/>
                </a:rPr>
                <a:t>Sparse Tree Canopy</a:t>
              </a:r>
            </a:p>
          </p:txBody>
        </p:sp>
        <p:sp>
          <p:nvSpPr>
            <p:cNvPr id="13" name="Rectangle 12"/>
            <p:cNvSpPr>
              <a:spLocks noChangeAspect="1" noChangeArrowheads="1"/>
            </p:cNvSpPr>
            <p:nvPr/>
          </p:nvSpPr>
          <p:spPr bwMode="auto">
            <a:xfrm>
              <a:off x="219277" y="1803400"/>
              <a:ext cx="1184073" cy="457200"/>
            </a:xfrm>
            <a:prstGeom prst="rect">
              <a:avLst/>
            </a:prstGeom>
            <a:solidFill>
              <a:srgbClr val="62DF7E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en-US">
                  <a:solidFill>
                    <a:srgbClr val="000000"/>
                  </a:solidFill>
                  <a:ea typeface="Times"/>
                  <a:cs typeface="Trebuchet MS"/>
                </a:rPr>
                <a:t>Closed Tree Canopy</a:t>
              </a:r>
            </a:p>
          </p:txBody>
        </p:sp>
        <p:cxnSp>
          <p:nvCxnSpPr>
            <p:cNvPr id="14" name="AutoShape 36"/>
            <p:cNvCxnSpPr>
              <a:cxnSpLocks noChangeAspect="1" noChangeShapeType="1"/>
            </p:cNvCxnSpPr>
            <p:nvPr/>
          </p:nvCxnSpPr>
          <p:spPr bwMode="auto">
            <a:xfrm rot="5400000">
              <a:off x="674505" y="1573322"/>
              <a:ext cx="383619" cy="81621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5" name="AutoShape 38"/>
            <p:cNvCxnSpPr>
              <a:cxnSpLocks noChangeAspect="1" noChangeShapeType="1"/>
              <a:stCxn id="47" idx="2"/>
              <a:endCxn id="11" idx="0"/>
            </p:cNvCxnSpPr>
            <p:nvPr/>
          </p:nvCxnSpPr>
          <p:spPr bwMode="auto">
            <a:xfrm rot="16200000" flipH="1">
              <a:off x="2364585" y="-621401"/>
              <a:ext cx="748602" cy="407560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6" name="AutoShape 39"/>
            <p:cNvCxnSpPr>
              <a:cxnSpLocks noChangeAspect="1" noChangeShapeType="1"/>
              <a:stCxn id="47" idx="2"/>
              <a:endCxn id="12" idx="0"/>
            </p:cNvCxnSpPr>
            <p:nvPr/>
          </p:nvCxnSpPr>
          <p:spPr bwMode="auto">
            <a:xfrm rot="16200000" flipH="1">
              <a:off x="1733605" y="9579"/>
              <a:ext cx="754951" cy="2819988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7" name="AutoShape 104"/>
            <p:cNvCxnSpPr>
              <a:cxnSpLocks noChangeAspect="1" noChangeShapeType="1"/>
              <a:stCxn id="47" idx="2"/>
              <a:endCxn id="10" idx="0"/>
            </p:cNvCxnSpPr>
            <p:nvPr/>
          </p:nvCxnSpPr>
          <p:spPr bwMode="auto">
            <a:xfrm rot="16200000" flipH="1">
              <a:off x="1085905" y="657280"/>
              <a:ext cx="761301" cy="1530939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575300" y="1790700"/>
              <a:ext cx="1111249" cy="457200"/>
            </a:xfrm>
            <a:prstGeom prst="rect">
              <a:avLst/>
            </a:prstGeom>
            <a:solidFill>
              <a:srgbClr val="62DF7E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36576" tIns="32004" rIns="36576" bIns="32004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000"/>
              </a:pPr>
              <a:r>
                <a:rPr lang="en-US">
                  <a:solidFill>
                    <a:srgbClr val="000000"/>
                  </a:solidFill>
                  <a:ea typeface="Times"/>
                  <a:cs typeface="Trebuchet MS"/>
                </a:rPr>
                <a:t>Sparse Understory</a:t>
              </a:r>
            </a:p>
          </p:txBody>
        </p:sp>
        <p:cxnSp>
          <p:nvCxnSpPr>
            <p:cNvPr id="19" name="AutoShape 38"/>
            <p:cNvCxnSpPr>
              <a:cxnSpLocks noChangeAspect="1" noChangeShapeType="1"/>
              <a:stCxn id="47" idx="2"/>
              <a:endCxn id="18" idx="0"/>
            </p:cNvCxnSpPr>
            <p:nvPr/>
          </p:nvCxnSpPr>
          <p:spPr bwMode="auto">
            <a:xfrm rot="16200000" flipH="1">
              <a:off x="3041705" y="-1298520"/>
              <a:ext cx="748601" cy="5429838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chemeClr val="bg1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pic>
        <p:nvPicPr>
          <p:cNvPr id="56" name="Picture 204" descr="hier_displa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8163" y="1820372"/>
            <a:ext cx="1428807" cy="47708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457200" y="18083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New LCCS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345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57" y="0"/>
            <a:ext cx="6878772" cy="3439386"/>
          </a:xfrm>
          <a:prstGeom prst="rect">
            <a:avLst/>
          </a:prstGeom>
        </p:spPr>
      </p:pic>
      <p:pic>
        <p:nvPicPr>
          <p:cNvPr id="5" name="Picture 4" descr="OL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39386"/>
            <a:ext cx="6837228" cy="3418614"/>
          </a:xfrm>
          <a:prstGeom prst="rect">
            <a:avLst/>
          </a:prstGeom>
        </p:spPr>
      </p:pic>
      <p:pic>
        <p:nvPicPr>
          <p:cNvPr id="6" name="Picture 5" descr="legend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1"/>
          <a:stretch/>
        </p:blipFill>
        <p:spPr>
          <a:xfrm>
            <a:off x="6448427" y="1534809"/>
            <a:ext cx="2647742" cy="380915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7240422" y="356106"/>
            <a:ext cx="214838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</a:rPr>
              <a:t>C6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0422" y="5558359"/>
            <a:ext cx="214838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</a:rPr>
              <a:t>C5</a:t>
            </a:r>
            <a:endParaRPr 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98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6655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MCD12Q2</a:t>
            </a:r>
            <a:endParaRPr lang="en-US" dirty="0">
              <a:latin typeface="+mn-lt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92121"/>
            <a:ext cx="8229600" cy="241226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What’s new in C6?</a:t>
            </a:r>
          </a:p>
          <a:p>
            <a:pPr lvl="1"/>
            <a:r>
              <a:rPr lang="en-US" dirty="0" smtClean="0"/>
              <a:t>Relative thresholds of splined NBAR-EVI2 rather than inversions of piecewise logistic functions</a:t>
            </a:r>
          </a:p>
          <a:p>
            <a:pPr lvl="1"/>
            <a:r>
              <a:rPr lang="en-US" dirty="0" smtClean="0"/>
              <a:t>New SDS: peak, midpoint of GUP/GDOWN</a:t>
            </a:r>
          </a:p>
          <a:p>
            <a:pPr lvl="1"/>
            <a:r>
              <a:rPr lang="en-US" dirty="0" smtClean="0"/>
              <a:t>Improved QA: QA value for each </a:t>
            </a:r>
            <a:r>
              <a:rPr lang="en-US" dirty="0" err="1" smtClean="0"/>
              <a:t>phenometric</a:t>
            </a:r>
            <a:r>
              <a:rPr lang="en-US" dirty="0" smtClean="0"/>
              <a:t>; weighted sum of missing data in vicinity of </a:t>
            </a:r>
            <a:r>
              <a:rPr lang="en-US" dirty="0" err="1" smtClean="0"/>
              <a:t>phenometric</a:t>
            </a:r>
            <a:r>
              <a:rPr lang="en-US" dirty="0" smtClean="0"/>
              <a:t> and spline goodness of fit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36" y="4029857"/>
            <a:ext cx="8860256" cy="26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1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581</Words>
  <Application>Microsoft Macintosh PowerPoint</Application>
  <PresentationFormat>On-screen Show (4:3)</PresentationFormat>
  <Paragraphs>109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The MCD12 Products</vt:lpstr>
      <vt:lpstr>MCD12 Collection 6</vt:lpstr>
      <vt:lpstr>MCD12Q1 Improvements</vt:lpstr>
      <vt:lpstr>STEP Changes</vt:lpstr>
      <vt:lpstr>Improved Algorithm and Classification Inputs</vt:lpstr>
      <vt:lpstr>New LCCS Layer</vt:lpstr>
      <vt:lpstr>PowerPoint Presentation</vt:lpstr>
      <vt:lpstr>MCD12Q2</vt:lpstr>
      <vt:lpstr>PowerPoint Presentation</vt:lpstr>
      <vt:lpstr>PowerPoint Presentation</vt:lpstr>
      <vt:lpstr>PowerPoint Presentation</vt:lpstr>
      <vt:lpstr>Phenometric-specific QA</vt:lpstr>
      <vt:lpstr>Extracting Phenology Data From Webcam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Moving Forward</vt:lpstr>
      <vt:lpstr>PowerPoint Presentation</vt:lpstr>
    </vt:vector>
  </TitlesOfParts>
  <Company>Boston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Gray</dc:creator>
  <cp:lastModifiedBy>Maccherone , Brandon F. (GSFC-619.0)[SCIENCE SYSTEMS AND APPLICATIONS INC]</cp:lastModifiedBy>
  <cp:revision>47</cp:revision>
  <dcterms:created xsi:type="dcterms:W3CDTF">2016-06-06T12:33:42Z</dcterms:created>
  <dcterms:modified xsi:type="dcterms:W3CDTF">2016-06-13T19:40:43Z</dcterms:modified>
</cp:coreProperties>
</file>