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6.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286" r:id="rId3"/>
    <p:sldId id="287" r:id="rId4"/>
    <p:sldId id="288" r:id="rId5"/>
    <p:sldId id="289" r:id="rId6"/>
    <p:sldId id="316" r:id="rId7"/>
    <p:sldId id="290" r:id="rId8"/>
    <p:sldId id="291" r:id="rId9"/>
    <p:sldId id="292" r:id="rId10"/>
    <p:sldId id="294" r:id="rId11"/>
    <p:sldId id="293" r:id="rId12"/>
    <p:sldId id="295" r:id="rId13"/>
    <p:sldId id="310" r:id="rId14"/>
    <p:sldId id="299" r:id="rId15"/>
    <p:sldId id="300" r:id="rId16"/>
    <p:sldId id="301" r:id="rId17"/>
    <p:sldId id="311" r:id="rId18"/>
    <p:sldId id="258" r:id="rId19"/>
    <p:sldId id="312" r:id="rId20"/>
    <p:sldId id="274" r:id="rId21"/>
    <p:sldId id="283" r:id="rId22"/>
    <p:sldId id="315" r:id="rId23"/>
    <p:sldId id="317" r:id="rId24"/>
    <p:sldId id="273" r:id="rId25"/>
    <p:sldId id="309" r:id="rId26"/>
    <p:sldId id="306" r:id="rId27"/>
    <p:sldId id="280" r:id="rId28"/>
    <p:sldId id="284" r:id="rId29"/>
    <p:sldId id="307" r:id="rId30"/>
    <p:sldId id="261" r:id="rId31"/>
    <p:sldId id="282" r:id="rId32"/>
    <p:sldId id="266" r:id="rId33"/>
    <p:sldId id="296" r:id="rId34"/>
    <p:sldId id="308" r:id="rId35"/>
    <p:sldId id="264" r:id="rId36"/>
    <p:sldId id="265" r:id="rId37"/>
    <p:sldId id="285" r:id="rId38"/>
    <p:sldId id="27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3009B"/>
    <a:srgbClr val="107800"/>
    <a:srgbClr val="3BFA02"/>
    <a:srgbClr val="1620B4"/>
    <a:srgbClr val="4A78FF"/>
    <a:srgbClr val="1FCDC9"/>
    <a:srgbClr val="6100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52"/>
    <p:restoredTop sz="86492" autoAdjust="0"/>
  </p:normalViewPr>
  <p:slideViewPr>
    <p:cSldViewPr snapToGrid="0" snapToObjects="1">
      <p:cViewPr varScale="1">
        <p:scale>
          <a:sx n="91" d="100"/>
          <a:sy n="91" d="100"/>
        </p:scale>
        <p:origin x="1136" y="184"/>
      </p:cViewPr>
      <p:guideLst>
        <p:guide orient="horz" pos="2160"/>
        <p:guide pos="2880"/>
      </p:guideLst>
    </p:cSldViewPr>
  </p:slideViewPr>
  <p:outlineViewPr>
    <p:cViewPr>
      <p:scale>
        <a:sx n="33" d="100"/>
        <a:sy n="33" d="100"/>
      </p:scale>
      <p:origin x="0" y="-11864"/>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CBE51F-E51A-0F4E-B871-9E508B549829}" type="datetimeFigureOut">
              <a:rPr lang="en-US" smtClean="0"/>
              <a:t>6/8/16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5C0715-58F5-764B-95DF-46DE61044A56}" type="slidenum">
              <a:rPr lang="en-US" smtClean="0"/>
              <a:t>‹#›</a:t>
            </a:fld>
            <a:endParaRPr lang="en-US"/>
          </a:p>
        </p:txBody>
      </p:sp>
    </p:spTree>
    <p:extLst>
      <p:ext uri="{BB962C8B-B14F-4D97-AF65-F5344CB8AC3E}">
        <p14:creationId xmlns:p14="http://schemas.microsoft.com/office/powerpoint/2010/main" val="27543435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Map of the East Asia region illustrating the </a:t>
            </a:r>
            <a:r>
              <a:rPr lang="en-US" sz="1200" b="1" kern="1200" dirty="0" smtClean="0">
                <a:solidFill>
                  <a:schemeClr val="tx1"/>
                </a:solidFill>
                <a:latin typeface="+mn-lt"/>
                <a:ea typeface="+mn-ea"/>
                <a:cs typeface="+mn-cs"/>
              </a:rPr>
              <a:t>study area extent defined by known locations of urban land</a:t>
            </a: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Merge c 2001 MODIS map of global urban extent with all available global- and country-level point datasets on cities and metropolitan areas (GRUMP, UN, etc.)</a:t>
            </a:r>
          </a:p>
          <a:p>
            <a:endParaRPr lang="en-US" sz="1200" b="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949B9D9-738D-4A7B-9033-395F548C4453}" type="slidenum">
              <a:rPr lang="en-US" smtClean="0"/>
              <a:pPr/>
              <a:t>2</a:t>
            </a:fld>
            <a:endParaRPr lang="en-US" dirty="0"/>
          </a:p>
        </p:txBody>
      </p:sp>
    </p:spTree>
    <p:extLst>
      <p:ext uri="{BB962C8B-B14F-4D97-AF65-F5344CB8AC3E}">
        <p14:creationId xmlns:p14="http://schemas.microsoft.com/office/powerpoint/2010/main" val="816932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Can</a:t>
            </a:r>
            <a:r>
              <a:rPr lang="en-US" baseline="0" dirty="0" smtClean="0"/>
              <a:t> easily characterize temporal change in the different components.</a:t>
            </a:r>
          </a:p>
          <a:p>
            <a:pPr marL="171450" indent="-171450">
              <a:buFontTx/>
              <a:buChar char="-"/>
            </a:pPr>
            <a:r>
              <a:rPr lang="en-US" baseline="0" dirty="0" smtClean="0"/>
              <a:t>We are missing September here because of clouds, but otherwise span March to Oct</a:t>
            </a:r>
          </a:p>
          <a:p>
            <a:pPr marL="171450" indent="-171450">
              <a:buFontTx/>
              <a:buChar char="-"/>
            </a:pPr>
            <a:r>
              <a:rPr lang="en-US" baseline="0" dirty="0" smtClean="0"/>
              <a:t>Note the strong seasonal change in shading</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r>
              <a:rPr lang="en-US" baseline="0" dirty="0" smtClean="0"/>
              <a:t>Data: averaged over the full images. Fractions have not been normalized. </a:t>
            </a:r>
          </a:p>
        </p:txBody>
      </p:sp>
      <p:sp>
        <p:nvSpPr>
          <p:cNvPr id="4" name="Slide Number Placeholder 3"/>
          <p:cNvSpPr>
            <a:spLocks noGrp="1"/>
          </p:cNvSpPr>
          <p:nvPr>
            <p:ph type="sldNum" sz="quarter" idx="10"/>
          </p:nvPr>
        </p:nvSpPr>
        <p:spPr/>
        <p:txBody>
          <a:bodyPr/>
          <a:lstStyle/>
          <a:p>
            <a:fld id="{DE297662-6CBE-364F-BDC5-A3344480BC75}" type="slidenum">
              <a:rPr lang="en-US" smtClean="0"/>
              <a:t>11</a:t>
            </a:fld>
            <a:endParaRPr lang="en-US"/>
          </a:p>
        </p:txBody>
      </p:sp>
    </p:spTree>
    <p:extLst>
      <p:ext uri="{BB962C8B-B14F-4D97-AF65-F5344CB8AC3E}">
        <p14:creationId xmlns:p14="http://schemas.microsoft.com/office/powerpoint/2010/main" val="3931582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DO:</a:t>
            </a:r>
          </a:p>
          <a:p>
            <a:endParaRPr lang="en-US" baseline="0" dirty="0" smtClean="0"/>
          </a:p>
          <a:p>
            <a:r>
              <a:rPr lang="en-US" baseline="0" dirty="0" smtClean="0"/>
              <a:t>Scale bars</a:t>
            </a:r>
            <a:endParaRPr lang="en-US" dirty="0" smtClean="0"/>
          </a:p>
          <a:p>
            <a:endParaRPr lang="en-US" dirty="0" smtClean="0"/>
          </a:p>
          <a:p>
            <a:r>
              <a:rPr lang="en-US" dirty="0" smtClean="0"/>
              <a:t>The city is generally enhanced in</a:t>
            </a:r>
            <a:r>
              <a:rPr lang="en-US" baseline="0" dirty="0" smtClean="0"/>
              <a:t> UHI, obviously, but there are a few cool spaces. </a:t>
            </a:r>
          </a:p>
          <a:p>
            <a:r>
              <a:rPr lang="en-US" baseline="0" dirty="0" smtClean="0"/>
              <a:t>We expect the cool spaces to be vegetated. This is generally true, </a:t>
            </a:r>
            <a:r>
              <a:rPr lang="en-US" baseline="0" dirty="0" err="1" smtClean="0"/>
              <a:t>ie</a:t>
            </a:r>
            <a:r>
              <a:rPr lang="en-US" baseline="0" dirty="0" smtClean="0"/>
              <a:t> the common. </a:t>
            </a:r>
          </a:p>
          <a:p>
            <a:r>
              <a:rPr lang="en-US" baseline="0" dirty="0" smtClean="0"/>
              <a:t>Next: closer look at the cool spaces. This relationship breaks down in one interesting place</a:t>
            </a:r>
          </a:p>
        </p:txBody>
      </p:sp>
      <p:sp>
        <p:nvSpPr>
          <p:cNvPr id="4" name="Slide Number Placeholder 3"/>
          <p:cNvSpPr>
            <a:spLocks noGrp="1"/>
          </p:cNvSpPr>
          <p:nvPr>
            <p:ph type="sldNum" sz="quarter" idx="10"/>
          </p:nvPr>
        </p:nvSpPr>
        <p:spPr/>
        <p:txBody>
          <a:bodyPr/>
          <a:lstStyle/>
          <a:p>
            <a:fld id="{DE297662-6CBE-364F-BDC5-A3344480BC75}" type="slidenum">
              <a:rPr lang="en-US" smtClean="0"/>
              <a:t>13</a:t>
            </a:fld>
            <a:endParaRPr lang="en-US"/>
          </a:p>
        </p:txBody>
      </p:sp>
    </p:spTree>
    <p:extLst>
      <p:ext uri="{BB962C8B-B14F-4D97-AF65-F5344CB8AC3E}">
        <p14:creationId xmlns:p14="http://schemas.microsoft.com/office/powerpoint/2010/main" val="1582221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97662-6CBE-364F-BDC5-A3344480BC75}" type="slidenum">
              <a:rPr lang="en-US" smtClean="0"/>
              <a:t>14</a:t>
            </a:fld>
            <a:endParaRPr lang="en-US"/>
          </a:p>
        </p:txBody>
      </p:sp>
    </p:spTree>
    <p:extLst>
      <p:ext uri="{BB962C8B-B14F-4D97-AF65-F5344CB8AC3E}">
        <p14:creationId xmlns:p14="http://schemas.microsoft.com/office/powerpoint/2010/main" val="2639684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297662-6CBE-364F-BDC5-A3344480BC75}" type="slidenum">
              <a:rPr lang="en-US" smtClean="0"/>
              <a:t>15</a:t>
            </a:fld>
            <a:endParaRPr lang="en-US"/>
          </a:p>
        </p:txBody>
      </p:sp>
    </p:spTree>
    <p:extLst>
      <p:ext uri="{BB962C8B-B14F-4D97-AF65-F5344CB8AC3E}">
        <p14:creationId xmlns:p14="http://schemas.microsoft.com/office/powerpoint/2010/main" val="2639684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E297662-6CBE-364F-BDC5-A3344480BC75}" type="slidenum">
              <a:rPr lang="en-US" smtClean="0"/>
              <a:t>16</a:t>
            </a:fld>
            <a:endParaRPr lang="en-US"/>
          </a:p>
        </p:txBody>
      </p:sp>
    </p:spTree>
    <p:extLst>
      <p:ext uri="{BB962C8B-B14F-4D97-AF65-F5344CB8AC3E}">
        <p14:creationId xmlns:p14="http://schemas.microsoft.com/office/powerpoint/2010/main" val="3104777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E297662-6CBE-364F-BDC5-A3344480BC75}" type="slidenum">
              <a:rPr lang="en-US" smtClean="0"/>
              <a:t>17</a:t>
            </a:fld>
            <a:endParaRPr lang="en-US"/>
          </a:p>
        </p:txBody>
      </p:sp>
    </p:spTree>
    <p:extLst>
      <p:ext uri="{BB962C8B-B14F-4D97-AF65-F5344CB8AC3E}">
        <p14:creationId xmlns:p14="http://schemas.microsoft.com/office/powerpoint/2010/main" val="1969835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variation in UHI over the season is correlated with large change in vegetation (</a:t>
            </a:r>
            <a:r>
              <a:rPr lang="en-US" baseline="0" dirty="0" err="1" smtClean="0"/>
              <a:t>ie</a:t>
            </a:r>
            <a:r>
              <a:rPr lang="en-US" baseline="0" dirty="0" smtClean="0"/>
              <a:t>, correspond to deciduous forests that have strong vegetation phenology).</a:t>
            </a:r>
            <a:endParaRPr lang="en-US" dirty="0" smtClean="0"/>
          </a:p>
          <a:p>
            <a:endParaRPr lang="en-US" dirty="0" smtClean="0"/>
          </a:p>
          <a:p>
            <a:r>
              <a:rPr lang="en-US" dirty="0" smtClean="0"/>
              <a:t>For each in a sample </a:t>
            </a:r>
            <a:r>
              <a:rPr lang="en-US" baseline="0" dirty="0" smtClean="0"/>
              <a:t>of 3000 pixels (500 from each LST cluster), the variance in green vegetation (across the 7 observations, March – October) vs. the variance in UHI. </a:t>
            </a:r>
          </a:p>
          <a:p>
            <a:r>
              <a:rPr lang="en-US" baseline="0" dirty="0" smtClean="0"/>
              <a:t>The points are colored according to July UHI magnitude (red = ~ 20 degrees; blue = ~5 degrees) as a quick proxy for peak UHI.</a:t>
            </a:r>
          </a:p>
          <a:p>
            <a:endParaRPr lang="en-US" baseline="0" dirty="0" smtClean="0"/>
          </a:p>
          <a:p>
            <a:r>
              <a:rPr lang="en-US" baseline="0" dirty="0" smtClean="0"/>
              <a:t>The points spanning the x axis have low UHI variance, and these are the pixels that reach high Green Vegetation abundance and have generally low peak UHI (are blue).</a:t>
            </a:r>
          </a:p>
          <a:p>
            <a:r>
              <a:rPr lang="en-US" baseline="0" dirty="0" smtClean="0"/>
              <a:t>The points reaching the highest UHI variance (most change over the course of the year) have almost no green vegetation, and have high peak UHI.</a:t>
            </a:r>
            <a:endParaRPr lang="en-US" dirty="0"/>
          </a:p>
        </p:txBody>
      </p:sp>
      <p:sp>
        <p:nvSpPr>
          <p:cNvPr id="4" name="Slide Number Placeholder 3"/>
          <p:cNvSpPr>
            <a:spLocks noGrp="1"/>
          </p:cNvSpPr>
          <p:nvPr>
            <p:ph type="sldNum" sz="quarter" idx="10"/>
          </p:nvPr>
        </p:nvSpPr>
        <p:spPr/>
        <p:txBody>
          <a:bodyPr/>
          <a:lstStyle/>
          <a:p>
            <a:fld id="{DE297662-6CBE-364F-BDC5-A3344480BC75}" type="slidenum">
              <a:rPr lang="en-US" smtClean="0"/>
              <a:t>33</a:t>
            </a:fld>
            <a:endParaRPr lang="en-US"/>
          </a:p>
        </p:txBody>
      </p:sp>
    </p:spTree>
    <p:extLst>
      <p:ext uri="{BB962C8B-B14F-4D97-AF65-F5344CB8AC3E}">
        <p14:creationId xmlns:p14="http://schemas.microsoft.com/office/powerpoint/2010/main" val="896100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116BD-C010-F248-AF99-CA49C9E30CA3}" type="slidenum">
              <a:rPr lang="en-US" smtClean="0"/>
              <a:t>35</a:t>
            </a:fld>
            <a:endParaRPr lang="en-US"/>
          </a:p>
        </p:txBody>
      </p:sp>
    </p:spTree>
    <p:extLst>
      <p:ext uri="{BB962C8B-B14F-4D97-AF65-F5344CB8AC3E}">
        <p14:creationId xmlns:p14="http://schemas.microsoft.com/office/powerpoint/2010/main" val="2661019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116BD-C010-F248-AF99-CA49C9E30CA3}" type="slidenum">
              <a:rPr lang="en-US" smtClean="0"/>
              <a:t>36</a:t>
            </a:fld>
            <a:endParaRPr lang="en-US"/>
          </a:p>
        </p:txBody>
      </p:sp>
    </p:spTree>
    <p:extLst>
      <p:ext uri="{BB962C8B-B14F-4D97-AF65-F5344CB8AC3E}">
        <p14:creationId xmlns:p14="http://schemas.microsoft.com/office/powerpoint/2010/main" val="2661019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shorten?</a:t>
            </a:r>
          </a:p>
          <a:p>
            <a:r>
              <a:rPr lang="en-US" sz="1200" kern="1200" dirty="0" smtClean="0">
                <a:solidFill>
                  <a:schemeClr val="tx1"/>
                </a:solidFill>
                <a:latin typeface="+mn-lt"/>
                <a:ea typeface="+mn-ea"/>
                <a:cs typeface="+mn-cs"/>
              </a:rPr>
              <a:t>Decision trees, known for their efficacy in handling complex landscapes and noisy or missing data (</a:t>
            </a:r>
            <a:r>
              <a:rPr lang="en-US" sz="1200" kern="1200" dirty="0" err="1" smtClean="0">
                <a:solidFill>
                  <a:schemeClr val="tx1"/>
                </a:solidFill>
                <a:latin typeface="+mn-lt"/>
                <a:ea typeface="+mn-ea"/>
                <a:cs typeface="+mn-cs"/>
              </a:rPr>
              <a:t>Friedl</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Brodley</a:t>
            </a:r>
            <a:r>
              <a:rPr lang="en-US" sz="1200" kern="1200" dirty="0" smtClean="0">
                <a:solidFill>
                  <a:schemeClr val="tx1"/>
                </a:solidFill>
                <a:latin typeface="+mn-lt"/>
                <a:ea typeface="+mn-ea"/>
                <a:cs typeface="+mn-cs"/>
              </a:rPr>
              <a:t>, 1997), have been widely used in remote sensing in recent decades, especially in large area mapping of land cover (</a:t>
            </a:r>
            <a:r>
              <a:rPr lang="en-US" sz="1200" kern="1200" dirty="0" err="1" smtClean="0">
                <a:solidFill>
                  <a:schemeClr val="tx1"/>
                </a:solidFill>
                <a:latin typeface="+mn-lt"/>
                <a:ea typeface="+mn-ea"/>
                <a:cs typeface="+mn-cs"/>
              </a:rPr>
              <a:t>Friedl</a:t>
            </a:r>
            <a:r>
              <a:rPr lang="en-US" sz="1200" kern="1200" dirty="0" smtClean="0">
                <a:solidFill>
                  <a:schemeClr val="tx1"/>
                </a:solidFill>
                <a:latin typeface="+mn-lt"/>
                <a:ea typeface="+mn-ea"/>
                <a:cs typeface="+mn-cs"/>
              </a:rPr>
              <a:t> et al., 2002; Hansen et al., 2005) and urban areas (Schneider et al., 2003; 2009, 2010).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Decision tree construction involves the recursive partitioning of a set of training data into increasingly homogeneous subsets based on statistical tests applied to the feature values from the training data.  Once the decision tree has been estimated, these rules are then applied to the entire image to produce a classified map.  Boosting, an ensemble classification technique that improves class discrimination by estimating multiple classifiers while systematically varying the training sample (Quinlan, 1996), is used to improve map accuracy.  Boosting has been shown to be equivalent to a </a:t>
            </a:r>
            <a:endParaRPr lang="en-US" dirty="0" smtClean="0"/>
          </a:p>
          <a:p>
            <a:endParaRPr lang="en-US" dirty="0"/>
          </a:p>
        </p:txBody>
      </p:sp>
      <p:sp>
        <p:nvSpPr>
          <p:cNvPr id="4" name="Slide Number Placeholder 3"/>
          <p:cNvSpPr>
            <a:spLocks noGrp="1"/>
          </p:cNvSpPr>
          <p:nvPr>
            <p:ph type="sldNum" sz="quarter" idx="10"/>
          </p:nvPr>
        </p:nvSpPr>
        <p:spPr/>
        <p:txBody>
          <a:bodyPr/>
          <a:lstStyle/>
          <a:p>
            <a:fld id="{F949B9D9-738D-4A7B-9033-395F548C4453}" type="slidenum">
              <a:rPr lang="en-US" smtClean="0"/>
              <a:pPr/>
              <a:t>3</a:t>
            </a:fld>
            <a:endParaRPr lang="en-US"/>
          </a:p>
        </p:txBody>
      </p:sp>
    </p:spTree>
    <p:extLst>
      <p:ext uri="{BB962C8B-B14F-4D97-AF65-F5344CB8AC3E}">
        <p14:creationId xmlns:p14="http://schemas.microsoft.com/office/powerpoint/2010/main" val="1326631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dirty="0" smtClean="0"/>
              <a:t>to choose breakpoints for urban change and stable urban classes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Capitalizing on our assumption that urban land does not become ‘undeveloped’, the 2010 urban extent map was used to spatially constrain the change detection process.  The change detection method used ten years of growing season maximum EVI data (2001-2010) as input to a boosted decision tree algorithm (C4.5) to classify circa 2010 urban extent as: (1) urban areas built up in 2000 that remained built‐up throughout the period; and (2) areas that belonged to a non-urban land cover class in 2000 (e.g., agriculture, grassland, forest) that became urbanized during the 2000‐2010 period.  The pixel-based training data collected for the logistic regression (Figure 3c) were revisited, and all urban sites were labeled as existent urban land, or newly developed urban land, 2000-2010 (Figure 3d).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This approach relies on the observed relationship between maximum EVI and urban areas described above: any conversion from a non-urban land cover to developed land is detectable through changes in vegetation content.  The premise is similar to that of EVI trajectory analysis that has been widely employed for change detection (Kennedy et al., 2007; </a:t>
            </a:r>
            <a:r>
              <a:rPr lang="en-US" sz="1200" kern="1200" dirty="0" err="1" smtClean="0">
                <a:solidFill>
                  <a:schemeClr val="tx1"/>
                </a:solidFill>
                <a:latin typeface="+mn-lt"/>
                <a:ea typeface="+mn-ea"/>
                <a:cs typeface="+mn-cs"/>
              </a:rPr>
              <a:t>Verbesslt</a:t>
            </a:r>
            <a:r>
              <a:rPr lang="en-US" sz="1200" kern="1200" dirty="0" smtClean="0">
                <a:solidFill>
                  <a:schemeClr val="tx1"/>
                </a:solidFill>
                <a:latin typeface="+mn-lt"/>
                <a:ea typeface="+mn-ea"/>
                <a:cs typeface="+mn-cs"/>
              </a:rPr>
              <a:t> et al., 2010, Clark et al., 2013).  Here, the use of growing season metrics and supervised multi-date composite classification of changed areas help address the challenges associated with the large amount of cloud-contaminated data in East Asia.  Similar to the procedure used for the 2010 urban extent map, the decision tree output probabilities for the urban expansion class were iteratively </a:t>
            </a:r>
            <a:r>
              <a:rPr lang="en-US" sz="1200" kern="1200" dirty="0" err="1" smtClean="0">
                <a:solidFill>
                  <a:schemeClr val="tx1"/>
                </a:solidFill>
                <a:latin typeface="+mn-lt"/>
                <a:ea typeface="+mn-ea"/>
                <a:cs typeface="+mn-cs"/>
              </a:rPr>
              <a:t>thresholded</a:t>
            </a:r>
            <a:r>
              <a:rPr lang="en-US" sz="1200" kern="1200" dirty="0" smtClean="0">
                <a:solidFill>
                  <a:schemeClr val="tx1"/>
                </a:solidFill>
                <a:latin typeface="+mn-lt"/>
                <a:ea typeface="+mn-ea"/>
                <a:cs typeface="+mn-cs"/>
              </a:rPr>
              <a:t> and compared to c 2010 Google Earth VHR imagery on a regional basis to choose breakpoints for the urban change and stable urban classes.</a:t>
            </a:r>
          </a:p>
          <a:p>
            <a:r>
              <a:rPr lang="en-US" sz="1200" kern="1200" dirty="0" smtClean="0">
                <a:solidFill>
                  <a:schemeClr val="tx1"/>
                </a:solidFill>
                <a:latin typeface="+mn-lt"/>
                <a:ea typeface="+mn-ea"/>
                <a:cs typeface="+mn-cs"/>
              </a:rPr>
              <a:t> (Figure 5).</a:t>
            </a:r>
          </a:p>
          <a:p>
            <a:endParaRPr lang="en-US" dirty="0"/>
          </a:p>
        </p:txBody>
      </p:sp>
      <p:sp>
        <p:nvSpPr>
          <p:cNvPr id="4" name="Slide Number Placeholder 3"/>
          <p:cNvSpPr>
            <a:spLocks noGrp="1"/>
          </p:cNvSpPr>
          <p:nvPr>
            <p:ph type="sldNum" sz="quarter" idx="10"/>
          </p:nvPr>
        </p:nvSpPr>
        <p:spPr/>
        <p:txBody>
          <a:bodyPr/>
          <a:lstStyle/>
          <a:p>
            <a:fld id="{F949B9D9-738D-4A7B-9033-395F548C4453}" type="slidenum">
              <a:rPr lang="en-US" smtClean="0"/>
              <a:pPr/>
              <a:t>4</a:t>
            </a:fld>
            <a:endParaRPr lang="en-US"/>
          </a:p>
        </p:txBody>
      </p:sp>
    </p:spTree>
    <p:extLst>
      <p:ext uri="{BB962C8B-B14F-4D97-AF65-F5344CB8AC3E}">
        <p14:creationId xmlns:p14="http://schemas.microsoft.com/office/powerpoint/2010/main" val="1514279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dirty="0" smtClean="0"/>
              <a:t>to choose breakpoints for urban change and stable urban classes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Capitalizing on our assumption that urban land does not become ‘undeveloped’, the 2010 urban extent map was used to spatially constrain the change detection process.  The change detection method used ten years of growing season maximum EVI data (2001-2010) as input to a boosted decision tree algorithm (C4.5) to classify circa 2010 urban extent as: (1) urban areas built up in 2000 that remained built‐up throughout the period; and (2) areas that belonged to a non-urban land cover class in 2000 (e.g., agriculture, grassland, forest) that became urbanized during the 2000‐2010 period.  The pixel-based training data collected for the logistic regression (Figure 3c) were revisited, and all urban sites were labeled as existent urban land, or newly developed urban land, 2000-2010 (Figure 3d).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This approach relies on the observed relationship between maximum EVI and urban areas described above: any conversion from a non-urban land cover to developed land is detectable through changes in vegetation content.  The premise is similar to that of EVI trajectory analysis that has been widely employed for change detection (Kennedy et al., 2007; </a:t>
            </a:r>
            <a:r>
              <a:rPr lang="en-US" sz="1200" kern="1200" dirty="0" err="1" smtClean="0">
                <a:solidFill>
                  <a:schemeClr val="tx1"/>
                </a:solidFill>
                <a:latin typeface="+mn-lt"/>
                <a:ea typeface="+mn-ea"/>
                <a:cs typeface="+mn-cs"/>
              </a:rPr>
              <a:t>Verbesslt</a:t>
            </a:r>
            <a:r>
              <a:rPr lang="en-US" sz="1200" kern="1200" dirty="0" smtClean="0">
                <a:solidFill>
                  <a:schemeClr val="tx1"/>
                </a:solidFill>
                <a:latin typeface="+mn-lt"/>
                <a:ea typeface="+mn-ea"/>
                <a:cs typeface="+mn-cs"/>
              </a:rPr>
              <a:t> et al., 2010, Clark et al., 2013).  Here, the use of growing season metrics and supervised multi-date composite classification of changed areas help address the challenges associated with the large amount of cloud-contaminated data in East Asia.  Similar to the procedure used for the 2010 urban extent map, the decision tree output probabilities for the urban expansion class were iteratively </a:t>
            </a:r>
            <a:r>
              <a:rPr lang="en-US" sz="1200" kern="1200" dirty="0" err="1" smtClean="0">
                <a:solidFill>
                  <a:schemeClr val="tx1"/>
                </a:solidFill>
                <a:latin typeface="+mn-lt"/>
                <a:ea typeface="+mn-ea"/>
                <a:cs typeface="+mn-cs"/>
              </a:rPr>
              <a:t>thresholded</a:t>
            </a:r>
            <a:r>
              <a:rPr lang="en-US" sz="1200" kern="1200" dirty="0" smtClean="0">
                <a:solidFill>
                  <a:schemeClr val="tx1"/>
                </a:solidFill>
                <a:latin typeface="+mn-lt"/>
                <a:ea typeface="+mn-ea"/>
                <a:cs typeface="+mn-cs"/>
              </a:rPr>
              <a:t> and compared to c 2010 Google Earth VHR imagery on a regional basis to choose breakpoints for the urban change and stable urban classes.</a:t>
            </a:r>
          </a:p>
          <a:p>
            <a:r>
              <a:rPr lang="en-US" sz="1200" kern="1200" dirty="0" smtClean="0">
                <a:solidFill>
                  <a:schemeClr val="tx1"/>
                </a:solidFill>
                <a:latin typeface="+mn-lt"/>
                <a:ea typeface="+mn-ea"/>
                <a:cs typeface="+mn-cs"/>
              </a:rPr>
              <a:t> (Figure 5).</a:t>
            </a:r>
          </a:p>
          <a:p>
            <a:endParaRPr lang="en-US" dirty="0"/>
          </a:p>
        </p:txBody>
      </p:sp>
      <p:sp>
        <p:nvSpPr>
          <p:cNvPr id="4" name="Slide Number Placeholder 3"/>
          <p:cNvSpPr>
            <a:spLocks noGrp="1"/>
          </p:cNvSpPr>
          <p:nvPr>
            <p:ph type="sldNum" sz="quarter" idx="10"/>
          </p:nvPr>
        </p:nvSpPr>
        <p:spPr/>
        <p:txBody>
          <a:bodyPr/>
          <a:lstStyle/>
          <a:p>
            <a:fld id="{F949B9D9-738D-4A7B-9033-395F548C4453}" type="slidenum">
              <a:rPr lang="en-US" smtClean="0"/>
              <a:pPr/>
              <a:t>5</a:t>
            </a:fld>
            <a:endParaRPr lang="en-US"/>
          </a:p>
        </p:txBody>
      </p:sp>
    </p:spTree>
    <p:extLst>
      <p:ext uri="{BB962C8B-B14F-4D97-AF65-F5344CB8AC3E}">
        <p14:creationId xmlns:p14="http://schemas.microsoft.com/office/powerpoint/2010/main" val="66850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dirty="0" smtClean="0"/>
              <a:t>to choose breakpoints for urban change and stable urban classes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Capitalizing on our assumption that urban land does not become ‘undeveloped’, the 2010 urban extent map was used to spatially constrain the change detection process.  The change detection method used ten years of growing season maximum EVI data (2001-2010) as input to a boosted decision tree algorithm (C4.5) to classify circa 2010 urban extent as: (1) urban areas built up in 2000 that remained built‐up throughout the period; and (2) areas that belonged to a non-urban land cover class in 2000 (e.g., agriculture, grassland, forest) that became urbanized during the 2000‐2010 period.  The pixel-based training data collected for the logistic regression (Figure 3c) were revisited, and all urban sites were labeled as existent urban land, or newly developed urban land, 2000-2010 (Figure 3d).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This approach relies on the observed relationship between maximum EVI and urban areas described above: any conversion from a non-urban land cover to developed land is detectable through changes in vegetation content.  The premise is similar to that of EVI trajectory analysis that has been widely employed for change detection (Kennedy et al., 2007; </a:t>
            </a:r>
            <a:r>
              <a:rPr lang="en-US" sz="1200" kern="1200" dirty="0" err="1" smtClean="0">
                <a:solidFill>
                  <a:schemeClr val="tx1"/>
                </a:solidFill>
                <a:latin typeface="+mn-lt"/>
                <a:ea typeface="+mn-ea"/>
                <a:cs typeface="+mn-cs"/>
              </a:rPr>
              <a:t>Verbesslt</a:t>
            </a:r>
            <a:r>
              <a:rPr lang="en-US" sz="1200" kern="1200" dirty="0" smtClean="0">
                <a:solidFill>
                  <a:schemeClr val="tx1"/>
                </a:solidFill>
                <a:latin typeface="+mn-lt"/>
                <a:ea typeface="+mn-ea"/>
                <a:cs typeface="+mn-cs"/>
              </a:rPr>
              <a:t> et al., 2010, Clark et al., 2013).  Here, the use of growing season metrics and supervised multi-date composite classification of changed areas help address the challenges associated with the large amount of cloud-contaminated data in East Asia.  Similar to the procedure used for the 2010 urban extent map, the decision tree output probabilities for the urban expansion class were iteratively </a:t>
            </a:r>
            <a:r>
              <a:rPr lang="en-US" sz="1200" kern="1200" dirty="0" err="1" smtClean="0">
                <a:solidFill>
                  <a:schemeClr val="tx1"/>
                </a:solidFill>
                <a:latin typeface="+mn-lt"/>
                <a:ea typeface="+mn-ea"/>
                <a:cs typeface="+mn-cs"/>
              </a:rPr>
              <a:t>thresholded</a:t>
            </a:r>
            <a:r>
              <a:rPr lang="en-US" sz="1200" kern="1200" dirty="0" smtClean="0">
                <a:solidFill>
                  <a:schemeClr val="tx1"/>
                </a:solidFill>
                <a:latin typeface="+mn-lt"/>
                <a:ea typeface="+mn-ea"/>
                <a:cs typeface="+mn-cs"/>
              </a:rPr>
              <a:t> and compared to c 2010 Google Earth VHR imagery on a regional basis to choose breakpoints for the urban change and stable urban classes.</a:t>
            </a:r>
          </a:p>
          <a:p>
            <a:r>
              <a:rPr lang="en-US" sz="1200" kern="1200" dirty="0" smtClean="0">
                <a:solidFill>
                  <a:schemeClr val="tx1"/>
                </a:solidFill>
                <a:latin typeface="+mn-lt"/>
                <a:ea typeface="+mn-ea"/>
                <a:cs typeface="+mn-cs"/>
              </a:rPr>
              <a:t> (Figure 5).</a:t>
            </a:r>
          </a:p>
          <a:p>
            <a:endParaRPr lang="en-US" dirty="0"/>
          </a:p>
        </p:txBody>
      </p:sp>
      <p:sp>
        <p:nvSpPr>
          <p:cNvPr id="4" name="Slide Number Placeholder 3"/>
          <p:cNvSpPr>
            <a:spLocks noGrp="1"/>
          </p:cNvSpPr>
          <p:nvPr>
            <p:ph type="sldNum" sz="quarter" idx="10"/>
          </p:nvPr>
        </p:nvSpPr>
        <p:spPr/>
        <p:txBody>
          <a:bodyPr/>
          <a:lstStyle/>
          <a:p>
            <a:fld id="{F949B9D9-738D-4A7B-9033-395F548C4453}" type="slidenum">
              <a:rPr lang="en-US" smtClean="0"/>
              <a:pPr/>
              <a:t>6</a:t>
            </a:fld>
            <a:endParaRPr lang="en-US"/>
          </a:p>
        </p:txBody>
      </p:sp>
    </p:spTree>
    <p:extLst>
      <p:ext uri="{BB962C8B-B14F-4D97-AF65-F5344CB8AC3E}">
        <p14:creationId xmlns:p14="http://schemas.microsoft.com/office/powerpoint/2010/main" val="793149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maps are the same scale, 1:750,000 – they can be compared directly to one another</a:t>
            </a:r>
            <a:endParaRPr lang="en-US" dirty="0"/>
          </a:p>
        </p:txBody>
      </p:sp>
      <p:sp>
        <p:nvSpPr>
          <p:cNvPr id="4" name="Slide Number Placeholder 3"/>
          <p:cNvSpPr>
            <a:spLocks noGrp="1"/>
          </p:cNvSpPr>
          <p:nvPr>
            <p:ph type="sldNum" sz="quarter" idx="10"/>
          </p:nvPr>
        </p:nvSpPr>
        <p:spPr/>
        <p:txBody>
          <a:bodyPr/>
          <a:lstStyle/>
          <a:p>
            <a:fld id="{F949B9D9-738D-4A7B-9033-395F548C4453}" type="slidenum">
              <a:rPr lang="en-US" smtClean="0"/>
              <a:pPr/>
              <a:t>7</a:t>
            </a:fld>
            <a:endParaRPr lang="en-US"/>
          </a:p>
        </p:txBody>
      </p:sp>
    </p:spTree>
    <p:extLst>
      <p:ext uri="{BB962C8B-B14F-4D97-AF65-F5344CB8AC3E}">
        <p14:creationId xmlns:p14="http://schemas.microsoft.com/office/powerpoint/2010/main" val="188156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shorten?</a:t>
            </a:r>
          </a:p>
          <a:p>
            <a:r>
              <a:rPr lang="en-US" sz="1200" kern="1200" dirty="0" smtClean="0">
                <a:solidFill>
                  <a:schemeClr val="tx1"/>
                </a:solidFill>
                <a:latin typeface="+mn-lt"/>
                <a:ea typeface="+mn-ea"/>
                <a:cs typeface="+mn-cs"/>
              </a:rPr>
              <a:t>Decision trees, known for their efficacy in handling complex landscapes and noisy or missing data (</a:t>
            </a:r>
            <a:r>
              <a:rPr lang="en-US" sz="1200" kern="1200" dirty="0" err="1" smtClean="0">
                <a:solidFill>
                  <a:schemeClr val="tx1"/>
                </a:solidFill>
                <a:latin typeface="+mn-lt"/>
                <a:ea typeface="+mn-ea"/>
                <a:cs typeface="+mn-cs"/>
              </a:rPr>
              <a:t>Friedl</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Brodley</a:t>
            </a:r>
            <a:r>
              <a:rPr lang="en-US" sz="1200" kern="1200" dirty="0" smtClean="0">
                <a:solidFill>
                  <a:schemeClr val="tx1"/>
                </a:solidFill>
                <a:latin typeface="+mn-lt"/>
                <a:ea typeface="+mn-ea"/>
                <a:cs typeface="+mn-cs"/>
              </a:rPr>
              <a:t>, 1997), have been widely used in remote sensing in recent decades, especially in large area mapping of land cover (</a:t>
            </a:r>
            <a:r>
              <a:rPr lang="en-US" sz="1200" kern="1200" dirty="0" err="1" smtClean="0">
                <a:solidFill>
                  <a:schemeClr val="tx1"/>
                </a:solidFill>
                <a:latin typeface="+mn-lt"/>
                <a:ea typeface="+mn-ea"/>
                <a:cs typeface="+mn-cs"/>
              </a:rPr>
              <a:t>Friedl</a:t>
            </a:r>
            <a:r>
              <a:rPr lang="en-US" sz="1200" kern="1200" dirty="0" smtClean="0">
                <a:solidFill>
                  <a:schemeClr val="tx1"/>
                </a:solidFill>
                <a:latin typeface="+mn-lt"/>
                <a:ea typeface="+mn-ea"/>
                <a:cs typeface="+mn-cs"/>
              </a:rPr>
              <a:t> et al., 2002; Hansen et al., 2005) and urban areas (Schneider et al., 2003; 2009, 2010).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Decision tree construction involves the recursive partitioning of a set of training data into increasingly homogeneous subsets based on statistical tests applied to the feature values from the training data.  Once the decision tree has been estimated, these rules are then applied to the entire image to produce a classified map.  Boosting, an ensemble classification technique that improves class discrimination by estimating multiple classifiers while systematically varying the training sample (Quinlan, 1996), is used to improve map accuracy.  Boosting has been shown to be equivalent to a </a:t>
            </a:r>
            <a:endParaRPr lang="en-US" dirty="0" smtClean="0"/>
          </a:p>
          <a:p>
            <a:endParaRPr lang="en-US" dirty="0"/>
          </a:p>
        </p:txBody>
      </p:sp>
      <p:sp>
        <p:nvSpPr>
          <p:cNvPr id="4" name="Slide Number Placeholder 3"/>
          <p:cNvSpPr>
            <a:spLocks noGrp="1"/>
          </p:cNvSpPr>
          <p:nvPr>
            <p:ph type="sldNum" sz="quarter" idx="10"/>
          </p:nvPr>
        </p:nvSpPr>
        <p:spPr/>
        <p:txBody>
          <a:bodyPr/>
          <a:lstStyle/>
          <a:p>
            <a:fld id="{F949B9D9-738D-4A7B-9033-395F548C4453}" type="slidenum">
              <a:rPr lang="en-US" smtClean="0"/>
              <a:pPr/>
              <a:t>8</a:t>
            </a:fld>
            <a:endParaRPr lang="en-US"/>
          </a:p>
        </p:txBody>
      </p:sp>
    </p:spTree>
    <p:extLst>
      <p:ext uri="{BB962C8B-B14F-4D97-AF65-F5344CB8AC3E}">
        <p14:creationId xmlns:p14="http://schemas.microsoft.com/office/powerpoint/2010/main" val="1159974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Using</a:t>
            </a:r>
            <a:r>
              <a:rPr lang="en-US" baseline="0" dirty="0" smtClean="0"/>
              <a:t> the same endmembers you can track drastic temporal change. </a:t>
            </a:r>
          </a:p>
          <a:p>
            <a:pPr marL="171450" indent="-171450">
              <a:buFontTx/>
              <a:buChar char="-"/>
            </a:pPr>
            <a:r>
              <a:rPr lang="en-US" baseline="0" dirty="0" smtClean="0"/>
              <a:t>Going from spring to summer, the amount of vegetation mapped in these pixels increases substantially. </a:t>
            </a:r>
          </a:p>
          <a:p>
            <a:pPr marL="171450" indent="-171450">
              <a:buFontTx/>
              <a:buChar char="-"/>
            </a:pPr>
            <a:r>
              <a:rPr lang="en-US" baseline="0" dirty="0" smtClean="0"/>
              <a:t>Aug has less overall heterogeneity.</a:t>
            </a:r>
          </a:p>
          <a:p>
            <a:pPr marL="171450" indent="-171450">
              <a:buFontTx/>
              <a:buChar char="-"/>
            </a:pPr>
            <a:r>
              <a:rPr lang="en-US" baseline="0" dirty="0" smtClean="0"/>
              <a:t>Substrate is now restricted to isolated patches of soil.</a:t>
            </a:r>
          </a:p>
          <a:p>
            <a:pPr marL="171450" indent="-171450">
              <a:buFontTx/>
              <a:buChar char="-"/>
            </a:pPr>
            <a:r>
              <a:rPr lang="en-US" baseline="0" dirty="0" smtClean="0"/>
              <a:t>Urban doesn’t change substantially, mostly the reference area, which controls UHI. </a:t>
            </a:r>
            <a:endParaRPr lang="en-US" dirty="0"/>
          </a:p>
        </p:txBody>
      </p:sp>
      <p:sp>
        <p:nvSpPr>
          <p:cNvPr id="4" name="Slide Number Placeholder 3"/>
          <p:cNvSpPr>
            <a:spLocks noGrp="1"/>
          </p:cNvSpPr>
          <p:nvPr>
            <p:ph type="sldNum" sz="quarter" idx="10"/>
          </p:nvPr>
        </p:nvSpPr>
        <p:spPr/>
        <p:txBody>
          <a:bodyPr/>
          <a:lstStyle/>
          <a:p>
            <a:fld id="{DE297662-6CBE-364F-BDC5-A3344480BC75}" type="slidenum">
              <a:rPr lang="en-US" smtClean="0"/>
              <a:t>9</a:t>
            </a:fld>
            <a:endParaRPr lang="en-US"/>
          </a:p>
        </p:txBody>
      </p:sp>
    </p:spTree>
    <p:extLst>
      <p:ext uri="{BB962C8B-B14F-4D97-AF65-F5344CB8AC3E}">
        <p14:creationId xmlns:p14="http://schemas.microsoft.com/office/powerpoint/2010/main" val="3931582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Previous:</a:t>
            </a:r>
            <a:r>
              <a:rPr lang="en-US" baseline="0" dirty="0" smtClean="0"/>
              <a:t> Getting land cover (continuous) for Landsat scenes.</a:t>
            </a:r>
          </a:p>
          <a:p>
            <a:pPr marL="171450" indent="-171450">
              <a:buFontTx/>
              <a:buChar char="-"/>
            </a:pPr>
            <a:r>
              <a:rPr lang="en-US" baseline="0" dirty="0" smtClean="0"/>
              <a:t>Now: Getting UHI</a:t>
            </a:r>
            <a:endParaRPr lang="en-US" dirty="0" smtClean="0"/>
          </a:p>
          <a:p>
            <a:pPr marL="171450" indent="-171450">
              <a:buFontTx/>
              <a:buChar char="-"/>
            </a:pPr>
            <a:r>
              <a:rPr lang="en-US" dirty="0" smtClean="0"/>
              <a:t>One of the challenges</a:t>
            </a:r>
            <a:r>
              <a:rPr lang="en-US" baseline="0" dirty="0" smtClean="0"/>
              <a:t> in understanding the UHI is that you have to choose some sort of reference T relative to which you measure the enhancement in urban T.  There are lots of different ways people have done this. </a:t>
            </a:r>
          </a:p>
          <a:p>
            <a:pPr marL="171450" indent="-171450">
              <a:buFontTx/>
              <a:buChar char="-"/>
            </a:pPr>
            <a:r>
              <a:rPr lang="en-US" baseline="0" dirty="0" smtClean="0"/>
              <a:t>We’ve approached this purely from a temperature perspective. Rather than choosing some geographic cutoff to define urban and non-urban, we have simply looked at the distribution in LST values</a:t>
            </a:r>
          </a:p>
          <a:p>
            <a:pPr marL="171450" indent="-171450">
              <a:buFontTx/>
              <a:buChar char="-"/>
            </a:pPr>
            <a:endParaRPr lang="en-US" baseline="0" dirty="0" smtClean="0"/>
          </a:p>
          <a:p>
            <a:pPr marL="228600" indent="-228600">
              <a:buAutoNum type="arabicParenBoth"/>
            </a:pPr>
            <a:r>
              <a:rPr lang="en-US" baseline="0" dirty="0" smtClean="0"/>
              <a:t>Cluster LST into 6 groups, choose the median of the lowest T group to represent the reference temperature.</a:t>
            </a:r>
          </a:p>
          <a:p>
            <a:pPr marL="228600" indent="-228600">
              <a:buAutoNum type="arabicParenBoth"/>
            </a:pPr>
            <a:r>
              <a:rPr lang="en-US" baseline="0" dirty="0" smtClean="0"/>
              <a:t>Define UHI as the difference between LST and this reference value for each pixel</a:t>
            </a:r>
          </a:p>
          <a:p>
            <a:pPr marL="0" indent="0">
              <a:buNone/>
            </a:pPr>
            <a:endParaRPr lang="en-US" baseline="0" dirty="0"/>
          </a:p>
          <a:p>
            <a:pPr marL="0" indent="0">
              <a:buNone/>
            </a:pPr>
            <a:r>
              <a:rPr lang="en-US" baseline="0" dirty="0" smtClean="0"/>
              <a:t>Data: Clusters on 40,000 point sample of the full 30m dataset, </a:t>
            </a:r>
            <a:r>
              <a:rPr lang="en-US" baseline="0" dirty="0" err="1" smtClean="0"/>
              <a:t>downselected</a:t>
            </a:r>
            <a:r>
              <a:rPr lang="en-US" baseline="0" dirty="0" smtClean="0"/>
              <a:t> to include only rows with all good data</a:t>
            </a:r>
          </a:p>
        </p:txBody>
      </p:sp>
      <p:sp>
        <p:nvSpPr>
          <p:cNvPr id="4" name="Slide Number Placeholder 3"/>
          <p:cNvSpPr>
            <a:spLocks noGrp="1"/>
          </p:cNvSpPr>
          <p:nvPr>
            <p:ph type="sldNum" sz="quarter" idx="10"/>
          </p:nvPr>
        </p:nvSpPr>
        <p:spPr/>
        <p:txBody>
          <a:bodyPr/>
          <a:lstStyle/>
          <a:p>
            <a:fld id="{DE297662-6CBE-364F-BDC5-A3344480BC75}" type="slidenum">
              <a:rPr lang="en-US" smtClean="0"/>
              <a:t>10</a:t>
            </a:fld>
            <a:endParaRPr lang="en-US"/>
          </a:p>
        </p:txBody>
      </p:sp>
    </p:spTree>
    <p:extLst>
      <p:ext uri="{BB962C8B-B14F-4D97-AF65-F5344CB8AC3E}">
        <p14:creationId xmlns:p14="http://schemas.microsoft.com/office/powerpoint/2010/main" val="478064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F965C9-6E26-7D49-8BE6-24BF343E0D20}" type="datetimeFigureOut">
              <a:rPr lang="en-US" smtClean="0"/>
              <a:t>6/8/16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E3FEF-5693-094F-88FE-90E15D16DA83}" type="slidenum">
              <a:rPr lang="en-US" smtClean="0"/>
              <a:t>‹#›</a:t>
            </a:fld>
            <a:endParaRPr lang="en-US"/>
          </a:p>
        </p:txBody>
      </p:sp>
    </p:spTree>
    <p:extLst>
      <p:ext uri="{BB962C8B-B14F-4D97-AF65-F5344CB8AC3E}">
        <p14:creationId xmlns:p14="http://schemas.microsoft.com/office/powerpoint/2010/main" val="245034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F965C9-6E26-7D49-8BE6-24BF343E0D20}" type="datetimeFigureOut">
              <a:rPr lang="en-US" smtClean="0"/>
              <a:t>6/8/16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E3FEF-5693-094F-88FE-90E15D16DA83}" type="slidenum">
              <a:rPr lang="en-US" smtClean="0"/>
              <a:t>‹#›</a:t>
            </a:fld>
            <a:endParaRPr lang="en-US"/>
          </a:p>
        </p:txBody>
      </p:sp>
    </p:spTree>
    <p:extLst>
      <p:ext uri="{BB962C8B-B14F-4D97-AF65-F5344CB8AC3E}">
        <p14:creationId xmlns:p14="http://schemas.microsoft.com/office/powerpoint/2010/main" val="3032347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F965C9-6E26-7D49-8BE6-24BF343E0D20}" type="datetimeFigureOut">
              <a:rPr lang="en-US" smtClean="0"/>
              <a:t>6/8/16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E3FEF-5693-094F-88FE-90E15D16DA83}" type="slidenum">
              <a:rPr lang="en-US" smtClean="0"/>
              <a:t>‹#›</a:t>
            </a:fld>
            <a:endParaRPr lang="en-US"/>
          </a:p>
        </p:txBody>
      </p:sp>
    </p:spTree>
    <p:extLst>
      <p:ext uri="{BB962C8B-B14F-4D97-AF65-F5344CB8AC3E}">
        <p14:creationId xmlns:p14="http://schemas.microsoft.com/office/powerpoint/2010/main" val="2403837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7013" y="228600"/>
            <a:ext cx="8688387"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7013" y="1143000"/>
            <a:ext cx="42672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143000"/>
            <a:ext cx="4268787"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0491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F965C9-6E26-7D49-8BE6-24BF343E0D20}" type="datetimeFigureOut">
              <a:rPr lang="en-US" smtClean="0"/>
              <a:t>6/8/16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E3FEF-5693-094F-88FE-90E15D16DA83}" type="slidenum">
              <a:rPr lang="en-US" smtClean="0"/>
              <a:t>‹#›</a:t>
            </a:fld>
            <a:endParaRPr lang="en-US"/>
          </a:p>
        </p:txBody>
      </p:sp>
    </p:spTree>
    <p:extLst>
      <p:ext uri="{BB962C8B-B14F-4D97-AF65-F5344CB8AC3E}">
        <p14:creationId xmlns:p14="http://schemas.microsoft.com/office/powerpoint/2010/main" val="322623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F965C9-6E26-7D49-8BE6-24BF343E0D20}" type="datetimeFigureOut">
              <a:rPr lang="en-US" smtClean="0"/>
              <a:t>6/8/16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E3FEF-5693-094F-88FE-90E15D16DA83}" type="slidenum">
              <a:rPr lang="en-US" smtClean="0"/>
              <a:t>‹#›</a:t>
            </a:fld>
            <a:endParaRPr lang="en-US"/>
          </a:p>
        </p:txBody>
      </p:sp>
    </p:spTree>
    <p:extLst>
      <p:ext uri="{BB962C8B-B14F-4D97-AF65-F5344CB8AC3E}">
        <p14:creationId xmlns:p14="http://schemas.microsoft.com/office/powerpoint/2010/main" val="319925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F965C9-6E26-7D49-8BE6-24BF343E0D20}" type="datetimeFigureOut">
              <a:rPr lang="en-US" smtClean="0"/>
              <a:t>6/8/16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E3FEF-5693-094F-88FE-90E15D16DA83}" type="slidenum">
              <a:rPr lang="en-US" smtClean="0"/>
              <a:t>‹#›</a:t>
            </a:fld>
            <a:endParaRPr lang="en-US"/>
          </a:p>
        </p:txBody>
      </p:sp>
    </p:spTree>
    <p:extLst>
      <p:ext uri="{BB962C8B-B14F-4D97-AF65-F5344CB8AC3E}">
        <p14:creationId xmlns:p14="http://schemas.microsoft.com/office/powerpoint/2010/main" val="37835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F965C9-6E26-7D49-8BE6-24BF343E0D20}" type="datetimeFigureOut">
              <a:rPr lang="en-US" smtClean="0"/>
              <a:t>6/8/16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2E3FEF-5693-094F-88FE-90E15D16DA83}" type="slidenum">
              <a:rPr lang="en-US" smtClean="0"/>
              <a:t>‹#›</a:t>
            </a:fld>
            <a:endParaRPr lang="en-US"/>
          </a:p>
        </p:txBody>
      </p:sp>
    </p:spTree>
    <p:extLst>
      <p:ext uri="{BB962C8B-B14F-4D97-AF65-F5344CB8AC3E}">
        <p14:creationId xmlns:p14="http://schemas.microsoft.com/office/powerpoint/2010/main" val="1714028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F965C9-6E26-7D49-8BE6-24BF343E0D20}" type="datetimeFigureOut">
              <a:rPr lang="en-US" smtClean="0"/>
              <a:t>6/8/16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2E3FEF-5693-094F-88FE-90E15D16DA83}" type="slidenum">
              <a:rPr lang="en-US" smtClean="0"/>
              <a:t>‹#›</a:t>
            </a:fld>
            <a:endParaRPr lang="en-US"/>
          </a:p>
        </p:txBody>
      </p:sp>
    </p:spTree>
    <p:extLst>
      <p:ext uri="{BB962C8B-B14F-4D97-AF65-F5344CB8AC3E}">
        <p14:creationId xmlns:p14="http://schemas.microsoft.com/office/powerpoint/2010/main" val="313657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F965C9-6E26-7D49-8BE6-24BF343E0D20}" type="datetimeFigureOut">
              <a:rPr lang="en-US" smtClean="0"/>
              <a:t>6/8/16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2E3FEF-5693-094F-88FE-90E15D16DA83}" type="slidenum">
              <a:rPr lang="en-US" smtClean="0"/>
              <a:t>‹#›</a:t>
            </a:fld>
            <a:endParaRPr lang="en-US"/>
          </a:p>
        </p:txBody>
      </p:sp>
    </p:spTree>
    <p:extLst>
      <p:ext uri="{BB962C8B-B14F-4D97-AF65-F5344CB8AC3E}">
        <p14:creationId xmlns:p14="http://schemas.microsoft.com/office/powerpoint/2010/main" val="155813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F965C9-6E26-7D49-8BE6-24BF343E0D20}" type="datetimeFigureOut">
              <a:rPr lang="en-US" smtClean="0"/>
              <a:t>6/8/16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E3FEF-5693-094F-88FE-90E15D16DA83}" type="slidenum">
              <a:rPr lang="en-US" smtClean="0"/>
              <a:t>‹#›</a:t>
            </a:fld>
            <a:endParaRPr lang="en-US"/>
          </a:p>
        </p:txBody>
      </p:sp>
    </p:spTree>
    <p:extLst>
      <p:ext uri="{BB962C8B-B14F-4D97-AF65-F5344CB8AC3E}">
        <p14:creationId xmlns:p14="http://schemas.microsoft.com/office/powerpoint/2010/main" val="2553809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F965C9-6E26-7D49-8BE6-24BF343E0D20}" type="datetimeFigureOut">
              <a:rPr lang="en-US" smtClean="0"/>
              <a:t>6/8/16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E3FEF-5693-094F-88FE-90E15D16DA83}" type="slidenum">
              <a:rPr lang="en-US" smtClean="0"/>
              <a:t>‹#›</a:t>
            </a:fld>
            <a:endParaRPr lang="en-US"/>
          </a:p>
        </p:txBody>
      </p:sp>
    </p:spTree>
    <p:extLst>
      <p:ext uri="{BB962C8B-B14F-4D97-AF65-F5344CB8AC3E}">
        <p14:creationId xmlns:p14="http://schemas.microsoft.com/office/powerpoint/2010/main" val="3797148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965C9-6E26-7D49-8BE6-24BF343E0D20}" type="datetimeFigureOut">
              <a:rPr lang="en-US" smtClean="0"/>
              <a:t>6/8/16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E3FEF-5693-094F-88FE-90E15D16DA83}" type="slidenum">
              <a:rPr lang="en-US" smtClean="0"/>
              <a:t>‹#›</a:t>
            </a:fld>
            <a:endParaRPr lang="en-US"/>
          </a:p>
        </p:txBody>
      </p:sp>
    </p:spTree>
    <p:extLst>
      <p:ext uri="{BB962C8B-B14F-4D97-AF65-F5344CB8AC3E}">
        <p14:creationId xmlns:p14="http://schemas.microsoft.com/office/powerpoint/2010/main" val="2445569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0.tif"/><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t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tif"/></Relationships>
</file>

<file path=ppt/slides/_rels/slide15.xml.rels><?xml version="1.0" encoding="UTF-8" standalone="yes"?>
<Relationships xmlns="http://schemas.openxmlformats.org/package/2006/relationships"><Relationship Id="rId3" Type="http://schemas.openxmlformats.org/officeDocument/2006/relationships/image" Target="../media/image33.tif"/><Relationship Id="rId4" Type="http://schemas.openxmlformats.org/officeDocument/2006/relationships/image" Target="../media/image34.tif"/><Relationship Id="rId5" Type="http://schemas.openxmlformats.org/officeDocument/2006/relationships/image" Target="../media/image35.t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3.tif"/><Relationship Id="rId5" Type="http://schemas.openxmlformats.org/officeDocument/2006/relationships/image" Target="../media/image37.ti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3.tif"/><Relationship Id="rId5" Type="http://schemas.openxmlformats.org/officeDocument/2006/relationships/image" Target="../media/image37.tif"/><Relationship Id="rId6"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6" Type="http://schemas.openxmlformats.org/officeDocument/2006/relationships/image" Target="../media/image50.emf"/><Relationship Id="rId7" Type="http://schemas.openxmlformats.org/officeDocument/2006/relationships/image" Target="../media/image51.emf"/><Relationship Id="rId1" Type="http://schemas.openxmlformats.org/officeDocument/2006/relationships/slideLayout" Target="../slideLayouts/slideLayout7.xml"/><Relationship Id="rId2" Type="http://schemas.openxmlformats.org/officeDocument/2006/relationships/image" Target="../media/image4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emf"/><Relationship Id="rId3" Type="http://schemas.openxmlformats.org/officeDocument/2006/relationships/image" Target="../media/image5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emf"/><Relationship Id="rId3" Type="http://schemas.openxmlformats.org/officeDocument/2006/relationships/image" Target="../media/image5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5.jpg"/><Relationship Id="rId6"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jpeg"/><Relationship Id="rId9"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5" Type="http://schemas.openxmlformats.org/officeDocument/2006/relationships/image" Target="../media/image77.emf"/><Relationship Id="rId6" Type="http://schemas.openxmlformats.org/officeDocument/2006/relationships/image" Target="../media/image78.emf"/><Relationship Id="rId7" Type="http://schemas.openxmlformats.org/officeDocument/2006/relationships/image" Target="../media/image79.png"/><Relationship Id="rId8"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5" Type="http://schemas.openxmlformats.org/officeDocument/2006/relationships/image" Target="../media/image77.emf"/><Relationship Id="rId6" Type="http://schemas.openxmlformats.org/officeDocument/2006/relationships/image" Target="../media/image78.emf"/><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 Id="rId3"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86.emf"/><Relationship Id="rId1" Type="http://schemas.openxmlformats.org/officeDocument/2006/relationships/slideLayout" Target="../slideLayouts/slideLayout7.xml"/><Relationship Id="rId2" Type="http://schemas.openxmlformats.org/officeDocument/2006/relationships/image" Target="../media/image84.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585871"/>
          </a:xfrm>
          <a:prstGeom prst="rect">
            <a:avLst/>
          </a:prstGeom>
          <a:noFill/>
        </p:spPr>
        <p:txBody>
          <a:bodyPr wrap="square" rtlCol="0">
            <a:spAutoFit/>
          </a:bodyPr>
          <a:lstStyle/>
          <a:p>
            <a:pPr algn="ctr"/>
            <a:r>
              <a:rPr lang="en-US" sz="4000" dirty="0" smtClean="0">
                <a:solidFill>
                  <a:schemeClr val="tx1"/>
                </a:solidFill>
              </a:rPr>
              <a:t>Multi-Sensor Analysis of Global Daytime and Nighttime Urban Heat Islands</a:t>
            </a:r>
          </a:p>
          <a:p>
            <a:pPr algn="ctr"/>
            <a:r>
              <a:rPr lang="en-US" sz="4000" dirty="0" smtClean="0">
                <a:solidFill>
                  <a:schemeClr val="tx1"/>
                </a:solidFill>
              </a:rPr>
              <a:t> </a:t>
            </a:r>
            <a:endParaRPr lang="en-CA" sz="600" b="1" dirty="0" smtClean="0">
              <a:solidFill>
                <a:schemeClr val="tx1"/>
              </a:solidFill>
            </a:endParaRPr>
          </a:p>
          <a:p>
            <a:pPr algn="ctr">
              <a:lnSpc>
                <a:spcPct val="140000"/>
              </a:lnSpc>
            </a:pPr>
            <a:r>
              <a:rPr lang="en-US" sz="2800" dirty="0" smtClean="0">
                <a:solidFill>
                  <a:schemeClr val="tx1"/>
                </a:solidFill>
              </a:rPr>
              <a:t>Steve Frolking</a:t>
            </a:r>
            <a:r>
              <a:rPr lang="en-US" sz="2800" baseline="30000" dirty="0" smtClean="0">
                <a:solidFill>
                  <a:schemeClr val="tx1"/>
                </a:solidFill>
              </a:rPr>
              <a:t>1</a:t>
            </a:r>
            <a:r>
              <a:rPr lang="en-US" sz="2800" dirty="0" smtClean="0">
                <a:solidFill>
                  <a:schemeClr val="tx1"/>
                </a:solidFill>
              </a:rPr>
              <a:t>, Leah Cheek</a:t>
            </a:r>
            <a:r>
              <a:rPr lang="en-US" sz="2800" baseline="30000" dirty="0" smtClean="0">
                <a:solidFill>
                  <a:schemeClr val="tx1"/>
                </a:solidFill>
              </a:rPr>
              <a:t>2</a:t>
            </a:r>
            <a:r>
              <a:rPr lang="en-US" sz="2800" dirty="0" smtClean="0">
                <a:solidFill>
                  <a:schemeClr val="tx1"/>
                </a:solidFill>
              </a:rPr>
              <a:t>, Mark Friedl</a:t>
            </a:r>
            <a:r>
              <a:rPr lang="en-US" sz="2800" baseline="30000" dirty="0" smtClean="0">
                <a:solidFill>
                  <a:schemeClr val="tx1"/>
                </a:solidFill>
              </a:rPr>
              <a:t>2</a:t>
            </a:r>
          </a:p>
          <a:p>
            <a:pPr algn="ctr">
              <a:lnSpc>
                <a:spcPct val="140000"/>
              </a:lnSpc>
            </a:pPr>
            <a:r>
              <a:rPr lang="en-US" sz="2800" dirty="0"/>
              <a:t>Annemarie Schneider</a:t>
            </a:r>
            <a:r>
              <a:rPr lang="en-US" sz="2800" baseline="30000" dirty="0"/>
              <a:t>3</a:t>
            </a:r>
            <a:r>
              <a:rPr lang="en-US" sz="2800" dirty="0"/>
              <a:t>, Tom </a:t>
            </a:r>
            <a:r>
              <a:rPr lang="en-US" sz="2800" dirty="0" smtClean="0">
                <a:solidFill>
                  <a:schemeClr val="tx1"/>
                </a:solidFill>
              </a:rPr>
              <a:t>Milliman</a:t>
            </a:r>
            <a:r>
              <a:rPr lang="en-US" sz="2800" baseline="30000" dirty="0" smtClean="0">
                <a:solidFill>
                  <a:schemeClr val="tx1"/>
                </a:solidFill>
              </a:rPr>
              <a:t>1</a:t>
            </a:r>
            <a:r>
              <a:rPr lang="en-US" sz="2800" dirty="0" smtClean="0">
                <a:solidFill>
                  <a:schemeClr val="tx1"/>
                </a:solidFill>
              </a:rPr>
              <a:t>, </a:t>
            </a:r>
            <a:r>
              <a:rPr lang="en-US" sz="2800" dirty="0" err="1" smtClean="0">
                <a:solidFill>
                  <a:schemeClr val="tx1"/>
                </a:solidFill>
              </a:rPr>
              <a:t>Jingfeng</a:t>
            </a:r>
            <a:r>
              <a:rPr lang="en-US" sz="2800" dirty="0" smtClean="0">
                <a:solidFill>
                  <a:schemeClr val="tx1"/>
                </a:solidFill>
              </a:rPr>
              <a:t> Xiao</a:t>
            </a:r>
            <a:r>
              <a:rPr lang="en-US" sz="2800" baseline="30000" dirty="0" smtClean="0">
                <a:solidFill>
                  <a:schemeClr val="tx1"/>
                </a:solidFill>
              </a:rPr>
              <a:t>1</a:t>
            </a:r>
            <a:endParaRPr lang="en-US" sz="2800" dirty="0"/>
          </a:p>
          <a:p>
            <a:pPr algn="ctr">
              <a:lnSpc>
                <a:spcPct val="130000"/>
              </a:lnSpc>
            </a:pPr>
            <a:r>
              <a:rPr lang="en-CA" sz="2400" i="1" dirty="0" smtClean="0">
                <a:solidFill>
                  <a:schemeClr val="tx1"/>
                </a:solidFill>
              </a:rPr>
              <a:t>1. University of New Hampshire, Durham</a:t>
            </a:r>
          </a:p>
          <a:p>
            <a:pPr algn="ctr">
              <a:lnSpc>
                <a:spcPct val="130000"/>
              </a:lnSpc>
            </a:pPr>
            <a:r>
              <a:rPr lang="en-CA" sz="2400" i="1" dirty="0" smtClean="0">
                <a:solidFill>
                  <a:schemeClr val="tx1"/>
                </a:solidFill>
              </a:rPr>
              <a:t>2. Boston University</a:t>
            </a:r>
          </a:p>
          <a:p>
            <a:pPr algn="ctr">
              <a:lnSpc>
                <a:spcPct val="130000"/>
              </a:lnSpc>
            </a:pPr>
            <a:r>
              <a:rPr lang="en-CA" sz="2400" i="1" dirty="0" smtClean="0">
                <a:solidFill>
                  <a:schemeClr val="tx1"/>
                </a:solidFill>
              </a:rPr>
              <a:t>3. University of Wisconsin, Madison</a:t>
            </a:r>
            <a:endParaRPr lang="en-US" i="1" dirty="0"/>
          </a:p>
        </p:txBody>
      </p:sp>
      <p:sp>
        <p:nvSpPr>
          <p:cNvPr id="2" name="TextBox 1"/>
          <p:cNvSpPr txBox="1"/>
          <p:nvPr/>
        </p:nvSpPr>
        <p:spPr>
          <a:xfrm>
            <a:off x="406687" y="4597529"/>
            <a:ext cx="8571577" cy="1677382"/>
          </a:xfrm>
          <a:prstGeom prst="rect">
            <a:avLst/>
          </a:prstGeom>
          <a:solidFill>
            <a:schemeClr val="bg1">
              <a:lumMod val="85000"/>
            </a:schemeClr>
          </a:solidFill>
          <a:ln>
            <a:solidFill>
              <a:srgbClr val="000000"/>
            </a:solidFill>
          </a:ln>
        </p:spPr>
        <p:txBody>
          <a:bodyPr wrap="none" rtlCol="0">
            <a:spAutoFit/>
          </a:bodyPr>
          <a:lstStyle/>
          <a:p>
            <a:pPr>
              <a:spcAft>
                <a:spcPts val="600"/>
              </a:spcAft>
            </a:pPr>
            <a:r>
              <a:rPr lang="en-US" sz="2200" b="1" dirty="0" smtClean="0"/>
              <a:t>Outline</a:t>
            </a:r>
            <a:r>
              <a:rPr lang="en-US" sz="2200" dirty="0" smtClean="0"/>
              <a:t>:</a:t>
            </a:r>
          </a:p>
          <a:p>
            <a:pPr marL="342900" indent="-342900">
              <a:spcAft>
                <a:spcPts val="600"/>
              </a:spcAft>
              <a:buAutoNum type="arabicPeriod"/>
            </a:pPr>
            <a:r>
              <a:rPr lang="en-GB" sz="2200" dirty="0" smtClean="0">
                <a:cs typeface="Arial" pitchFamily="34" charset="0"/>
              </a:rPr>
              <a:t>Mapping </a:t>
            </a:r>
            <a:r>
              <a:rPr lang="en-GB" sz="2200" dirty="0">
                <a:cs typeface="Arial" pitchFamily="34" charset="0"/>
              </a:rPr>
              <a:t>urban expansion </a:t>
            </a:r>
            <a:r>
              <a:rPr lang="en-GB" sz="2200" dirty="0" smtClean="0">
                <a:cs typeface="Arial" pitchFamily="34" charset="0"/>
              </a:rPr>
              <a:t>globally, 2000-2010.</a:t>
            </a:r>
          </a:p>
          <a:p>
            <a:pPr marL="342900" indent="-342900">
              <a:spcAft>
                <a:spcPts val="600"/>
              </a:spcAft>
              <a:buAutoNum type="arabicPeriod"/>
            </a:pPr>
            <a:r>
              <a:rPr lang="en-US" sz="2200" dirty="0">
                <a:solidFill>
                  <a:srgbClr val="000000"/>
                </a:solidFill>
              </a:rPr>
              <a:t>Landsat </a:t>
            </a:r>
            <a:r>
              <a:rPr lang="en-US" sz="2200" dirty="0" smtClean="0">
                <a:solidFill>
                  <a:srgbClr val="000000"/>
                </a:solidFill>
              </a:rPr>
              <a:t>spectral mixture analysis (</a:t>
            </a:r>
            <a:r>
              <a:rPr lang="en-US" sz="2200" dirty="0">
                <a:solidFill>
                  <a:srgbClr val="000000"/>
                </a:solidFill>
              </a:rPr>
              <a:t>SMA</a:t>
            </a:r>
            <a:r>
              <a:rPr lang="en-US" sz="2200" dirty="0" smtClean="0">
                <a:solidFill>
                  <a:srgbClr val="000000"/>
                </a:solidFill>
              </a:rPr>
              <a:t>) and Boston urban heat island.</a:t>
            </a:r>
          </a:p>
          <a:p>
            <a:pPr marL="342900" indent="-342900">
              <a:spcAft>
                <a:spcPts val="600"/>
              </a:spcAft>
              <a:buAutoNum type="arabicPeriod"/>
            </a:pPr>
            <a:r>
              <a:rPr lang="en-US" sz="2200" dirty="0" smtClean="0"/>
              <a:t>Testing of project central hypothesis.</a:t>
            </a:r>
            <a:endParaRPr lang="en-US" sz="2200" dirty="0"/>
          </a:p>
        </p:txBody>
      </p:sp>
    </p:spTree>
    <p:extLst>
      <p:ext uri="{BB962C8B-B14F-4D97-AF65-F5344CB8AC3E}">
        <p14:creationId xmlns:p14="http://schemas.microsoft.com/office/powerpoint/2010/main" val="41214273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ug.wuhi.map_NaNs_UHI_wcolorra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167" y="1209702"/>
            <a:ext cx="5500833" cy="3185720"/>
          </a:xfrm>
          <a:prstGeom prst="rect">
            <a:avLst/>
          </a:prstGeom>
        </p:spPr>
      </p:pic>
      <p:sp>
        <p:nvSpPr>
          <p:cNvPr id="2" name="Title 1"/>
          <p:cNvSpPr>
            <a:spLocks noGrp="1"/>
          </p:cNvSpPr>
          <p:nvPr>
            <p:ph type="title"/>
          </p:nvPr>
        </p:nvSpPr>
        <p:spPr>
          <a:xfrm>
            <a:off x="0" y="0"/>
            <a:ext cx="8342142" cy="664882"/>
          </a:xfrm>
        </p:spPr>
        <p:txBody>
          <a:bodyPr>
            <a:normAutofit/>
          </a:bodyPr>
          <a:lstStyle/>
          <a:p>
            <a:pPr algn="l"/>
            <a:r>
              <a:rPr lang="en-US" sz="3600" dirty="0" smtClean="0">
                <a:solidFill>
                  <a:srgbClr val="DDD9C3"/>
                </a:solidFill>
              </a:rPr>
              <a:t>Defining Urban Heat Island</a:t>
            </a:r>
            <a:r>
              <a:rPr lang="en-US" sz="3600" smtClean="0">
                <a:solidFill>
                  <a:srgbClr val="DDD9C3"/>
                </a:solidFill>
              </a:rPr>
              <a:t>: daytime </a:t>
            </a:r>
            <a:r>
              <a:rPr lang="en-US" sz="3600" smtClean="0">
                <a:solidFill>
                  <a:srgbClr val="DDD9C3"/>
                </a:solidFill>
                <a:latin typeface="Symbol" charset="2"/>
                <a:cs typeface="Symbol" charset="2"/>
              </a:rPr>
              <a:t>D</a:t>
            </a:r>
            <a:r>
              <a:rPr lang="en-US" sz="3600" smtClean="0">
                <a:solidFill>
                  <a:srgbClr val="DDD9C3"/>
                </a:solidFill>
              </a:rPr>
              <a:t>T</a:t>
            </a:r>
            <a:endParaRPr lang="en-US" sz="3600" dirty="0">
              <a:solidFill>
                <a:srgbClr val="DDD9C3"/>
              </a:solidFill>
            </a:endParaRPr>
          </a:p>
        </p:txBody>
      </p:sp>
      <p:pic>
        <p:nvPicPr>
          <p:cNvPr id="11" name="Picture 10" descr="LST_Clusters.pdf"/>
          <p:cNvPicPr>
            <a:picLocks noChangeAspect="1"/>
          </p:cNvPicPr>
          <p:nvPr/>
        </p:nvPicPr>
        <p:blipFill rotWithShape="1">
          <a:blip r:embed="rId4">
            <a:extLst>
              <a:ext uri="{28A0092B-C50C-407E-A947-70E740481C1C}">
                <a14:useLocalDpi xmlns:a14="http://schemas.microsoft.com/office/drawing/2010/main" val="0"/>
              </a:ext>
            </a:extLst>
          </a:blip>
          <a:srcRect l="3741" t="2743" r="5237" b="2245"/>
          <a:stretch/>
        </p:blipFill>
        <p:spPr>
          <a:xfrm>
            <a:off x="0" y="1218772"/>
            <a:ext cx="3574143" cy="3730817"/>
          </a:xfrm>
          <a:prstGeom prst="rect">
            <a:avLst/>
          </a:prstGeom>
          <a:solidFill>
            <a:schemeClr val="bg1"/>
          </a:solidFill>
        </p:spPr>
      </p:pic>
      <p:sp>
        <p:nvSpPr>
          <p:cNvPr id="3" name="TextBox 2"/>
          <p:cNvSpPr txBox="1"/>
          <p:nvPr/>
        </p:nvSpPr>
        <p:spPr>
          <a:xfrm>
            <a:off x="4591855" y="842722"/>
            <a:ext cx="3327603" cy="369332"/>
          </a:xfrm>
          <a:prstGeom prst="rect">
            <a:avLst/>
          </a:prstGeom>
          <a:noFill/>
        </p:spPr>
        <p:txBody>
          <a:bodyPr wrap="none" rtlCol="0">
            <a:spAutoFit/>
          </a:bodyPr>
          <a:lstStyle/>
          <a:p>
            <a:r>
              <a:rPr lang="en-US" i="1" dirty="0" smtClean="0">
                <a:solidFill>
                  <a:srgbClr val="DDD9C3"/>
                </a:solidFill>
              </a:rPr>
              <a:t>Urban Heat Island, August 2010</a:t>
            </a:r>
            <a:endParaRPr lang="en-US" i="1" dirty="0">
              <a:solidFill>
                <a:srgbClr val="DDD9C3"/>
              </a:solidFill>
            </a:endParaRPr>
          </a:p>
        </p:txBody>
      </p:sp>
      <p:sp>
        <p:nvSpPr>
          <p:cNvPr id="9" name="TextBox 8"/>
          <p:cNvSpPr txBox="1"/>
          <p:nvPr/>
        </p:nvSpPr>
        <p:spPr>
          <a:xfrm>
            <a:off x="1" y="853341"/>
            <a:ext cx="3533908" cy="369332"/>
          </a:xfrm>
          <a:prstGeom prst="rect">
            <a:avLst/>
          </a:prstGeom>
          <a:noFill/>
        </p:spPr>
        <p:txBody>
          <a:bodyPr wrap="none" rtlCol="0">
            <a:spAutoFit/>
          </a:bodyPr>
          <a:lstStyle/>
          <a:p>
            <a:r>
              <a:rPr lang="en-US" i="1" dirty="0" smtClean="0">
                <a:solidFill>
                  <a:srgbClr val="DDD9C3"/>
                </a:solidFill>
              </a:rPr>
              <a:t>Land Surface Temperature Clusters</a:t>
            </a:r>
            <a:endParaRPr lang="en-US" i="1" dirty="0">
              <a:solidFill>
                <a:srgbClr val="DDD9C3"/>
              </a:solidFill>
            </a:endParaRPr>
          </a:p>
        </p:txBody>
      </p:sp>
      <p:sp>
        <p:nvSpPr>
          <p:cNvPr id="12" name="Date Placeholder 3"/>
          <p:cNvSpPr>
            <a:spLocks noGrp="1"/>
          </p:cNvSpPr>
          <p:nvPr>
            <p:ph type="dt" sz="half" idx="10"/>
          </p:nvPr>
        </p:nvSpPr>
        <p:spPr>
          <a:xfrm>
            <a:off x="457200" y="6356350"/>
            <a:ext cx="2133600" cy="365125"/>
          </a:xfrm>
        </p:spPr>
        <p:txBody>
          <a:bodyPr/>
          <a:lstStyle/>
          <a:p>
            <a:r>
              <a:rPr lang="en-US" dirty="0" smtClean="0"/>
              <a:t>L. Cheek &amp; M. </a:t>
            </a:r>
            <a:r>
              <a:rPr lang="en-US" dirty="0" err="1" smtClean="0"/>
              <a:t>Friedl</a:t>
            </a:r>
            <a:r>
              <a:rPr lang="en-US" dirty="0" smtClean="0"/>
              <a:t>, BU</a:t>
            </a:r>
            <a:endParaRPr lang="en-US" dirty="0"/>
          </a:p>
        </p:txBody>
      </p:sp>
      <p:pic>
        <p:nvPicPr>
          <p:cNvPr id="13" name="Picture 12" descr="LST_Clusters.pdf"/>
          <p:cNvPicPr>
            <a:picLocks noChangeAspect="1"/>
          </p:cNvPicPr>
          <p:nvPr/>
        </p:nvPicPr>
        <p:blipFill rotWithShape="1">
          <a:blip r:embed="rId4">
            <a:extLst>
              <a:ext uri="{28A0092B-C50C-407E-A947-70E740481C1C}">
                <a14:useLocalDpi xmlns:a14="http://schemas.microsoft.com/office/drawing/2010/main" val="0"/>
              </a:ext>
            </a:extLst>
          </a:blip>
          <a:srcRect l="65923" t="25023" r="25561" b="51830"/>
          <a:stretch/>
        </p:blipFill>
        <p:spPr>
          <a:xfrm>
            <a:off x="4265706" y="4532707"/>
            <a:ext cx="747058" cy="2030592"/>
          </a:xfrm>
          <a:prstGeom prst="rect">
            <a:avLst/>
          </a:prstGeom>
          <a:solidFill>
            <a:schemeClr val="bg1"/>
          </a:solidFill>
        </p:spPr>
      </p:pic>
      <p:sp>
        <p:nvSpPr>
          <p:cNvPr id="7" name="Rectangle 6"/>
          <p:cNvSpPr/>
          <p:nvPr/>
        </p:nvSpPr>
        <p:spPr>
          <a:xfrm>
            <a:off x="4966031" y="4532706"/>
            <a:ext cx="1966676" cy="20321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600994" y="6228669"/>
            <a:ext cx="1726323" cy="15210"/>
          </a:xfrm>
          <a:prstGeom prst="line">
            <a:avLst/>
          </a:pr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66478" y="5986244"/>
            <a:ext cx="570889" cy="461665"/>
          </a:xfrm>
          <a:prstGeom prst="rect">
            <a:avLst/>
          </a:prstGeom>
          <a:noFill/>
        </p:spPr>
        <p:txBody>
          <a:bodyPr wrap="none" rtlCol="0">
            <a:spAutoFit/>
          </a:bodyPr>
          <a:lstStyle/>
          <a:p>
            <a:r>
              <a:rPr lang="en-US" sz="2400" dirty="0" err="1" smtClean="0">
                <a:solidFill>
                  <a:srgbClr val="0000FF"/>
                </a:solidFill>
                <a:latin typeface="Calibri"/>
                <a:cs typeface="Calibri"/>
              </a:rPr>
              <a:t>T</a:t>
            </a:r>
            <a:r>
              <a:rPr lang="en-US" sz="2400" baseline="-25000" dirty="0" err="1" smtClean="0">
                <a:solidFill>
                  <a:srgbClr val="0000FF"/>
                </a:solidFill>
                <a:latin typeface="Calibri"/>
                <a:cs typeface="Calibri"/>
              </a:rPr>
              <a:t>ref</a:t>
            </a:r>
            <a:endParaRPr lang="en-US" sz="2400" baseline="-25000" dirty="0">
              <a:solidFill>
                <a:srgbClr val="0000FF"/>
              </a:solidFill>
              <a:latin typeface="Calibri"/>
              <a:cs typeface="Calibri"/>
            </a:endParaRPr>
          </a:p>
        </p:txBody>
      </p:sp>
      <p:cxnSp>
        <p:nvCxnSpPr>
          <p:cNvPr id="22" name="Straight Connector 21"/>
          <p:cNvCxnSpPr/>
          <p:nvPr/>
        </p:nvCxnSpPr>
        <p:spPr>
          <a:xfrm rot="16200000">
            <a:off x="5388344" y="5624726"/>
            <a:ext cx="1207008" cy="15210"/>
          </a:xfrm>
          <a:prstGeom prst="line">
            <a:avLst/>
          </a:prstGeom>
          <a:ln w="12700" cmpd="sng">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760865" y="5028892"/>
            <a:ext cx="1726323" cy="15210"/>
          </a:xfrm>
          <a:prstGeom prst="line">
            <a:avLst/>
          </a:pr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950480" y="5264585"/>
            <a:ext cx="530915" cy="461665"/>
          </a:xfrm>
          <a:prstGeom prst="rect">
            <a:avLst/>
          </a:prstGeom>
          <a:noFill/>
        </p:spPr>
        <p:txBody>
          <a:bodyPr wrap="none" rtlCol="0">
            <a:spAutoFit/>
          </a:bodyPr>
          <a:lstStyle/>
          <a:p>
            <a:r>
              <a:rPr lang="en-US" sz="2400" dirty="0" smtClean="0">
                <a:solidFill>
                  <a:schemeClr val="accent2">
                    <a:lumMod val="75000"/>
                  </a:schemeClr>
                </a:solidFill>
                <a:latin typeface="Symbol" charset="2"/>
                <a:cs typeface="Symbol" charset="2"/>
              </a:rPr>
              <a:t>D</a:t>
            </a:r>
            <a:r>
              <a:rPr lang="en-US" sz="2400" dirty="0" smtClean="0">
                <a:solidFill>
                  <a:schemeClr val="accent2">
                    <a:lumMod val="75000"/>
                  </a:schemeClr>
                </a:solidFill>
                <a:latin typeface="Calibri"/>
                <a:cs typeface="Calibri"/>
              </a:rPr>
              <a:t>T</a:t>
            </a:r>
            <a:endParaRPr lang="en-US" sz="2400" baseline="-25000" dirty="0">
              <a:solidFill>
                <a:schemeClr val="accent2">
                  <a:lumMod val="75000"/>
                </a:schemeClr>
              </a:solidFill>
              <a:latin typeface="Calibri"/>
              <a:cs typeface="Calibri"/>
            </a:endParaRPr>
          </a:p>
        </p:txBody>
      </p:sp>
      <p:cxnSp>
        <p:nvCxnSpPr>
          <p:cNvPr id="17" name="Straight Connector 16"/>
          <p:cNvCxnSpPr/>
          <p:nvPr/>
        </p:nvCxnSpPr>
        <p:spPr>
          <a:xfrm flipV="1">
            <a:off x="5151197" y="5521329"/>
            <a:ext cx="15210" cy="714505"/>
          </a:xfrm>
          <a:prstGeom prst="line">
            <a:avLst/>
          </a:prstGeom>
          <a:ln w="12700" cmpd="sng">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152134" y="5667104"/>
            <a:ext cx="530915" cy="461665"/>
          </a:xfrm>
          <a:prstGeom prst="rect">
            <a:avLst/>
          </a:prstGeom>
          <a:noFill/>
        </p:spPr>
        <p:txBody>
          <a:bodyPr wrap="none" rtlCol="0">
            <a:spAutoFit/>
          </a:bodyPr>
          <a:lstStyle/>
          <a:p>
            <a:r>
              <a:rPr lang="en-US" sz="2400" dirty="0" smtClean="0">
                <a:solidFill>
                  <a:schemeClr val="accent6">
                    <a:lumMod val="75000"/>
                  </a:schemeClr>
                </a:solidFill>
                <a:latin typeface="Symbol" charset="2"/>
                <a:cs typeface="Symbol" charset="2"/>
              </a:rPr>
              <a:t>D</a:t>
            </a:r>
            <a:r>
              <a:rPr lang="en-US" sz="2400" dirty="0" smtClean="0">
                <a:solidFill>
                  <a:schemeClr val="accent6">
                    <a:lumMod val="75000"/>
                  </a:schemeClr>
                </a:solidFill>
                <a:latin typeface="Calibri"/>
                <a:cs typeface="Calibri"/>
              </a:rPr>
              <a:t>T</a:t>
            </a:r>
            <a:endParaRPr lang="en-US" sz="2400" baseline="-25000" dirty="0">
              <a:solidFill>
                <a:schemeClr val="accent6">
                  <a:lumMod val="75000"/>
                </a:schemeClr>
              </a:solidFill>
              <a:latin typeface="Calibri"/>
              <a:cs typeface="Calibri"/>
            </a:endParaRPr>
          </a:p>
        </p:txBody>
      </p:sp>
      <p:cxnSp>
        <p:nvCxnSpPr>
          <p:cNvPr id="19" name="Straight Connector 18"/>
          <p:cNvCxnSpPr/>
          <p:nvPr/>
        </p:nvCxnSpPr>
        <p:spPr>
          <a:xfrm>
            <a:off x="4747519" y="5521329"/>
            <a:ext cx="658553" cy="0"/>
          </a:xfrm>
          <a:prstGeom prst="line">
            <a:avLst/>
          </a:pr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9294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28647" cy="702235"/>
          </a:xfrm>
        </p:spPr>
        <p:txBody>
          <a:bodyPr>
            <a:normAutofit/>
          </a:bodyPr>
          <a:lstStyle/>
          <a:p>
            <a:pPr algn="l"/>
            <a:r>
              <a:rPr lang="en-US" sz="3600" dirty="0" smtClean="0">
                <a:solidFill>
                  <a:srgbClr val="DDD9C3"/>
                </a:solidFill>
              </a:rPr>
              <a:t>Spectral Mixture Analysis</a:t>
            </a:r>
            <a:endParaRPr lang="en-US" sz="3600" dirty="0">
              <a:solidFill>
                <a:srgbClr val="DDD9C3"/>
              </a:solidFill>
            </a:endParaRPr>
          </a:p>
        </p:txBody>
      </p:sp>
      <p:pic>
        <p:nvPicPr>
          <p:cNvPr id="9" name="Picture 8" descr="GV_SeasBoxplo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974" y="744502"/>
            <a:ext cx="2743200" cy="2743200"/>
          </a:xfrm>
          <a:prstGeom prst="rect">
            <a:avLst/>
          </a:prstGeom>
          <a:solidFill>
            <a:schemeClr val="bg1"/>
          </a:solidFill>
        </p:spPr>
      </p:pic>
      <p:pic>
        <p:nvPicPr>
          <p:cNvPr id="10" name="Picture 9" descr="Urban_SeasBoxplo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406" y="753574"/>
            <a:ext cx="2743200" cy="2743200"/>
          </a:xfrm>
          <a:prstGeom prst="rect">
            <a:avLst/>
          </a:prstGeom>
          <a:solidFill>
            <a:schemeClr val="bg1"/>
          </a:solidFill>
        </p:spPr>
      </p:pic>
      <p:pic>
        <p:nvPicPr>
          <p:cNvPr id="14" name="Picture 13" descr="Substrate_SeasBoxplo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6045" y="3565621"/>
            <a:ext cx="2743200" cy="2743200"/>
          </a:xfrm>
          <a:prstGeom prst="rect">
            <a:avLst/>
          </a:prstGeom>
          <a:solidFill>
            <a:schemeClr val="bg1"/>
          </a:solidFill>
        </p:spPr>
      </p:pic>
      <p:pic>
        <p:nvPicPr>
          <p:cNvPr id="16" name="Picture 15" descr="Shade_SeasBoxplot.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8408" y="3565621"/>
            <a:ext cx="2743200" cy="2743200"/>
          </a:xfrm>
          <a:prstGeom prst="rect">
            <a:avLst/>
          </a:prstGeom>
          <a:solidFill>
            <a:schemeClr val="bg1"/>
          </a:solidFill>
        </p:spPr>
      </p:pic>
      <p:sp>
        <p:nvSpPr>
          <p:cNvPr id="11" name="Date Placeholder 3"/>
          <p:cNvSpPr>
            <a:spLocks noGrp="1"/>
          </p:cNvSpPr>
          <p:nvPr>
            <p:ph type="dt" sz="half" idx="10"/>
          </p:nvPr>
        </p:nvSpPr>
        <p:spPr>
          <a:xfrm>
            <a:off x="457200" y="6356350"/>
            <a:ext cx="2133600" cy="365125"/>
          </a:xfrm>
        </p:spPr>
        <p:txBody>
          <a:bodyPr/>
          <a:lstStyle/>
          <a:p>
            <a:r>
              <a:rPr lang="en-US" dirty="0" smtClean="0"/>
              <a:t>L. Cheek &amp; M. </a:t>
            </a:r>
            <a:r>
              <a:rPr lang="en-US" dirty="0" err="1" smtClean="0"/>
              <a:t>Friedl</a:t>
            </a:r>
            <a:r>
              <a:rPr lang="en-US" dirty="0" smtClean="0"/>
              <a:t>, BU</a:t>
            </a:r>
            <a:endParaRPr lang="en-US" dirty="0"/>
          </a:p>
        </p:txBody>
      </p:sp>
      <p:sp>
        <p:nvSpPr>
          <p:cNvPr id="3" name="TextBox 2"/>
          <p:cNvSpPr txBox="1"/>
          <p:nvPr/>
        </p:nvSpPr>
        <p:spPr>
          <a:xfrm>
            <a:off x="52295" y="3055470"/>
            <a:ext cx="3083676" cy="2973122"/>
          </a:xfrm>
          <a:prstGeom prst="rect">
            <a:avLst/>
          </a:prstGeom>
          <a:noFill/>
          <a:ln>
            <a:solidFill>
              <a:schemeClr val="bg1">
                <a:lumMod val="65000"/>
              </a:schemeClr>
            </a:solidFill>
          </a:ln>
        </p:spPr>
        <p:txBody>
          <a:bodyPr wrap="square" rtlCol="0">
            <a:spAutoFit/>
          </a:bodyPr>
          <a:lstStyle/>
          <a:p>
            <a:pPr marL="228600" indent="-228600">
              <a:lnSpc>
                <a:spcPct val="130000"/>
              </a:lnSpc>
            </a:pPr>
            <a:r>
              <a:rPr lang="en-US" sz="2400" b="1" dirty="0" smtClean="0">
                <a:solidFill>
                  <a:schemeClr val="bg1"/>
                </a:solidFill>
                <a:latin typeface="Calibri"/>
                <a:cs typeface="Calibri"/>
              </a:rPr>
              <a:t>1. </a:t>
            </a:r>
            <a:r>
              <a:rPr lang="en-US" sz="2400" b="1" i="1" u="sng" dirty="0" smtClean="0">
                <a:solidFill>
                  <a:schemeClr val="bg1"/>
                </a:solidFill>
                <a:latin typeface="Calibri"/>
                <a:cs typeface="Calibri"/>
              </a:rPr>
              <a:t>green vegetation</a:t>
            </a:r>
            <a:r>
              <a:rPr lang="en-US" sz="2400" dirty="0" smtClean="0">
                <a:solidFill>
                  <a:schemeClr val="bg1"/>
                </a:solidFill>
                <a:latin typeface="Calibri"/>
                <a:cs typeface="Calibri"/>
              </a:rPr>
              <a:t>,</a:t>
            </a:r>
          </a:p>
          <a:p>
            <a:pPr marL="228600" indent="-228600">
              <a:lnSpc>
                <a:spcPct val="130000"/>
              </a:lnSpc>
            </a:pPr>
            <a:r>
              <a:rPr lang="en-US" sz="2400" b="1" dirty="0" smtClean="0">
                <a:solidFill>
                  <a:schemeClr val="bg1"/>
                </a:solidFill>
                <a:cs typeface="Calibri"/>
              </a:rPr>
              <a:t>2. </a:t>
            </a:r>
            <a:r>
              <a:rPr lang="en-US" sz="2400" b="1" i="1" u="sng" dirty="0">
                <a:solidFill>
                  <a:schemeClr val="bg1"/>
                </a:solidFill>
                <a:cs typeface="Calibri"/>
              </a:rPr>
              <a:t>urban</a:t>
            </a:r>
            <a:r>
              <a:rPr lang="en-US" sz="2400" dirty="0" smtClean="0">
                <a:solidFill>
                  <a:schemeClr val="bg1"/>
                </a:solidFill>
                <a:latin typeface="Calibri"/>
                <a:cs typeface="Calibri"/>
              </a:rPr>
              <a:t> (built),</a:t>
            </a:r>
          </a:p>
          <a:p>
            <a:pPr marL="228600" indent="-228600">
              <a:lnSpc>
                <a:spcPct val="130000"/>
              </a:lnSpc>
            </a:pPr>
            <a:r>
              <a:rPr lang="en-US" sz="2400" b="1" dirty="0" smtClean="0">
                <a:solidFill>
                  <a:schemeClr val="bg1"/>
                </a:solidFill>
                <a:cs typeface="Calibri"/>
              </a:rPr>
              <a:t>3. </a:t>
            </a:r>
            <a:r>
              <a:rPr lang="en-US" sz="2400" b="1" i="1" u="sng" dirty="0">
                <a:solidFill>
                  <a:schemeClr val="bg1"/>
                </a:solidFill>
                <a:cs typeface="Calibri"/>
              </a:rPr>
              <a:t>substrate</a:t>
            </a:r>
            <a:r>
              <a:rPr lang="en-US" sz="2400" dirty="0" smtClean="0">
                <a:solidFill>
                  <a:schemeClr val="bg1"/>
                </a:solidFill>
                <a:latin typeface="Calibri"/>
                <a:cs typeface="Calibri"/>
              </a:rPr>
              <a:t> (</a:t>
            </a:r>
            <a:r>
              <a:rPr lang="en-US" sz="2400" dirty="0" smtClean="0">
                <a:solidFill>
                  <a:srgbClr val="FFFFFF"/>
                </a:solidFill>
                <a:latin typeface="Calibri"/>
                <a:cs typeface="Calibri"/>
              </a:rPr>
              <a:t>e.g., dirt</a:t>
            </a:r>
            <a:r>
              <a:rPr lang="en-US" sz="2400" dirty="0">
                <a:solidFill>
                  <a:srgbClr val="FFFFFF"/>
                </a:solidFill>
                <a:latin typeface="Calibri"/>
                <a:cs typeface="Calibri"/>
              </a:rPr>
              <a:t>, </a:t>
            </a:r>
            <a:r>
              <a:rPr lang="en-US" sz="2400" dirty="0" smtClean="0">
                <a:solidFill>
                  <a:srgbClr val="FFFFFF"/>
                </a:solidFill>
                <a:latin typeface="Calibri"/>
                <a:cs typeface="Calibri"/>
              </a:rPr>
              <a:t>dead grass &amp; leaves</a:t>
            </a:r>
            <a:r>
              <a:rPr lang="en-US" sz="2400" dirty="0">
                <a:solidFill>
                  <a:srgbClr val="FFFFFF"/>
                </a:solidFill>
                <a:latin typeface="Calibri"/>
                <a:cs typeface="Calibri"/>
              </a:rPr>
              <a:t>, </a:t>
            </a:r>
            <a:r>
              <a:rPr lang="en-US" sz="2400" dirty="0" smtClean="0">
                <a:solidFill>
                  <a:srgbClr val="FFFFFF"/>
                </a:solidFill>
                <a:latin typeface="Calibri"/>
                <a:cs typeface="Calibri"/>
              </a:rPr>
              <a:t>leafless trees), </a:t>
            </a:r>
          </a:p>
          <a:p>
            <a:pPr marL="228600" indent="-228600">
              <a:lnSpc>
                <a:spcPct val="130000"/>
              </a:lnSpc>
            </a:pPr>
            <a:r>
              <a:rPr lang="en-US" sz="2400" b="1" dirty="0" smtClean="0">
                <a:solidFill>
                  <a:schemeClr val="bg1"/>
                </a:solidFill>
                <a:cs typeface="Calibri"/>
              </a:rPr>
              <a:t>4. </a:t>
            </a:r>
            <a:r>
              <a:rPr lang="en-US" sz="2400" b="1" i="1" u="sng" dirty="0">
                <a:solidFill>
                  <a:schemeClr val="bg1"/>
                </a:solidFill>
                <a:cs typeface="Calibri"/>
              </a:rPr>
              <a:t>shade</a:t>
            </a:r>
            <a:r>
              <a:rPr lang="en-US" sz="2400" dirty="0" smtClean="0">
                <a:solidFill>
                  <a:schemeClr val="bg1"/>
                </a:solidFill>
                <a:latin typeface="Calibri"/>
                <a:cs typeface="Calibri"/>
              </a:rPr>
              <a:t> (dark).</a:t>
            </a:r>
            <a:endParaRPr lang="en-US" sz="2400" dirty="0">
              <a:solidFill>
                <a:schemeClr val="bg1"/>
              </a:solidFill>
              <a:latin typeface="Calibri"/>
              <a:cs typeface="Calibri"/>
            </a:endParaRPr>
          </a:p>
        </p:txBody>
      </p:sp>
      <p:sp>
        <p:nvSpPr>
          <p:cNvPr id="7" name="TextBox 6"/>
          <p:cNvSpPr txBox="1"/>
          <p:nvPr/>
        </p:nvSpPr>
        <p:spPr>
          <a:xfrm>
            <a:off x="52294" y="776940"/>
            <a:ext cx="3083677" cy="1815882"/>
          </a:xfrm>
          <a:prstGeom prst="rect">
            <a:avLst/>
          </a:prstGeom>
          <a:solidFill>
            <a:schemeClr val="tx1">
              <a:lumMod val="65000"/>
              <a:lumOff val="35000"/>
            </a:schemeClr>
          </a:solidFill>
          <a:ln>
            <a:solidFill>
              <a:schemeClr val="tx1">
                <a:lumMod val="65000"/>
                <a:lumOff val="35000"/>
              </a:schemeClr>
            </a:solidFill>
          </a:ln>
        </p:spPr>
        <p:txBody>
          <a:bodyPr wrap="square" rtlCol="0">
            <a:spAutoFit/>
          </a:bodyPr>
          <a:lstStyle/>
          <a:p>
            <a:r>
              <a:rPr lang="en-US" sz="2800" dirty="0">
                <a:solidFill>
                  <a:schemeClr val="bg1"/>
                </a:solidFill>
                <a:cs typeface="Calibri"/>
              </a:rPr>
              <a:t>Relative fractions of </a:t>
            </a:r>
            <a:r>
              <a:rPr lang="en-US" sz="2800" dirty="0">
                <a:solidFill>
                  <a:schemeClr val="bg1"/>
                </a:solidFill>
                <a:latin typeface="Calibri"/>
                <a:cs typeface="Calibri"/>
              </a:rPr>
              <a:t>four </a:t>
            </a:r>
            <a:r>
              <a:rPr lang="en-US" sz="2800" dirty="0" err="1" smtClean="0">
                <a:solidFill>
                  <a:schemeClr val="bg1"/>
                </a:solidFill>
                <a:latin typeface="Calibri"/>
                <a:cs typeface="Calibri"/>
              </a:rPr>
              <a:t>endmembers</a:t>
            </a:r>
            <a:r>
              <a:rPr lang="en-US" sz="2800" dirty="0" smtClean="0">
                <a:solidFill>
                  <a:schemeClr val="bg1"/>
                </a:solidFill>
                <a:latin typeface="Calibri"/>
                <a:cs typeface="Calibri"/>
              </a:rPr>
              <a:t> </a:t>
            </a:r>
            <a:r>
              <a:rPr lang="en-US" sz="2800" dirty="0">
                <a:solidFill>
                  <a:schemeClr val="bg1"/>
                </a:solidFill>
                <a:latin typeface="Calibri"/>
                <a:cs typeface="Calibri"/>
              </a:rPr>
              <a:t>vary </a:t>
            </a:r>
            <a:r>
              <a:rPr lang="en-US" sz="2800" dirty="0" smtClean="0">
                <a:solidFill>
                  <a:schemeClr val="bg1"/>
                </a:solidFill>
                <a:latin typeface="Calibri"/>
                <a:cs typeface="Calibri"/>
              </a:rPr>
              <a:t>across scene and through </a:t>
            </a:r>
            <a:r>
              <a:rPr lang="en-US" sz="2800" dirty="0">
                <a:solidFill>
                  <a:schemeClr val="bg1"/>
                </a:solidFill>
                <a:latin typeface="Calibri"/>
                <a:cs typeface="Calibri"/>
              </a:rPr>
              <a:t>year</a:t>
            </a:r>
            <a:r>
              <a:rPr lang="en-US" sz="2800" dirty="0" smtClean="0">
                <a:solidFill>
                  <a:schemeClr val="bg1"/>
                </a:solidFill>
                <a:latin typeface="Calibri"/>
                <a:cs typeface="Calibri"/>
              </a:rPr>
              <a:t>.</a:t>
            </a:r>
            <a:endParaRPr lang="en-US" sz="2800" dirty="0"/>
          </a:p>
        </p:txBody>
      </p:sp>
    </p:spTree>
    <p:extLst>
      <p:ext uri="{BB962C8B-B14F-4D97-AF65-F5344CB8AC3E}">
        <p14:creationId xmlns:p14="http://schemas.microsoft.com/office/powerpoint/2010/main" val="1669162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2470"/>
          </a:xfrm>
        </p:spPr>
        <p:txBody>
          <a:bodyPr>
            <a:normAutofit/>
          </a:bodyPr>
          <a:lstStyle/>
          <a:p>
            <a:pPr algn="l"/>
            <a:r>
              <a:rPr lang="en-US" sz="3600" dirty="0" smtClean="0">
                <a:solidFill>
                  <a:srgbClr val="DDD9C3"/>
                </a:solidFill>
              </a:rPr>
              <a:t>Urban Heat Island ~ Spectral Mixture Analysis</a:t>
            </a:r>
            <a:endParaRPr lang="en-US" sz="3600" dirty="0">
              <a:solidFill>
                <a:srgbClr val="DDD9C3"/>
              </a:solidFill>
            </a:endParaRPr>
          </a:p>
        </p:txBody>
      </p:sp>
      <p:pic>
        <p:nvPicPr>
          <p:cNvPr id="7" name="Picture 6" descr="GV_vs_UHI_clusters_MarchvsAu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88" y="1751852"/>
            <a:ext cx="4152900" cy="4152900"/>
          </a:xfrm>
          <a:prstGeom prst="rect">
            <a:avLst/>
          </a:prstGeom>
          <a:solidFill>
            <a:schemeClr val="bg1"/>
          </a:solidFill>
        </p:spPr>
      </p:pic>
      <p:pic>
        <p:nvPicPr>
          <p:cNvPr id="8" name="Picture 7" descr="Urban_vs_UHI_clusters_MarchvsAu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688" y="1751852"/>
            <a:ext cx="4152900" cy="4152900"/>
          </a:xfrm>
          <a:prstGeom prst="rect">
            <a:avLst/>
          </a:prstGeom>
          <a:solidFill>
            <a:schemeClr val="bg1"/>
          </a:solidFill>
        </p:spPr>
      </p:pic>
      <p:sp>
        <p:nvSpPr>
          <p:cNvPr id="9" name="Date Placeholder 3"/>
          <p:cNvSpPr>
            <a:spLocks noGrp="1"/>
          </p:cNvSpPr>
          <p:nvPr>
            <p:ph type="dt" sz="half" idx="10"/>
          </p:nvPr>
        </p:nvSpPr>
        <p:spPr>
          <a:xfrm>
            <a:off x="457200" y="6356350"/>
            <a:ext cx="2133600" cy="365125"/>
          </a:xfrm>
        </p:spPr>
        <p:txBody>
          <a:bodyPr/>
          <a:lstStyle/>
          <a:p>
            <a:r>
              <a:rPr lang="en-US" dirty="0" smtClean="0"/>
              <a:t>L. Cheek &amp; M. </a:t>
            </a:r>
            <a:r>
              <a:rPr lang="en-US" dirty="0" err="1" smtClean="0"/>
              <a:t>Friedl</a:t>
            </a:r>
            <a:r>
              <a:rPr lang="en-US" dirty="0" smtClean="0"/>
              <a:t>, BU</a:t>
            </a:r>
            <a:endParaRPr lang="en-US" dirty="0"/>
          </a:p>
        </p:txBody>
      </p:sp>
      <p:sp>
        <p:nvSpPr>
          <p:cNvPr id="10" name="TextBox 9"/>
          <p:cNvSpPr txBox="1"/>
          <p:nvPr/>
        </p:nvSpPr>
        <p:spPr>
          <a:xfrm>
            <a:off x="254000" y="672352"/>
            <a:ext cx="8195235" cy="954107"/>
          </a:xfrm>
          <a:prstGeom prst="rect">
            <a:avLst/>
          </a:prstGeom>
          <a:solidFill>
            <a:schemeClr val="tx1">
              <a:lumMod val="65000"/>
              <a:lumOff val="35000"/>
            </a:schemeClr>
          </a:solidFill>
          <a:ln>
            <a:solidFill>
              <a:schemeClr val="tx1">
                <a:lumMod val="65000"/>
                <a:lumOff val="35000"/>
              </a:schemeClr>
            </a:solidFill>
          </a:ln>
        </p:spPr>
        <p:txBody>
          <a:bodyPr wrap="square" rtlCol="0">
            <a:spAutoFit/>
          </a:bodyPr>
          <a:lstStyle/>
          <a:p>
            <a:pPr algn="ctr"/>
            <a:r>
              <a:rPr lang="en-US" sz="2800" dirty="0" smtClean="0">
                <a:solidFill>
                  <a:schemeClr val="bg1"/>
                </a:solidFill>
                <a:latin typeface="Symbol" charset="2"/>
                <a:cs typeface="Symbol" charset="2"/>
              </a:rPr>
              <a:t>D</a:t>
            </a:r>
            <a:r>
              <a:rPr lang="en-US" sz="2800" dirty="0" smtClean="0">
                <a:solidFill>
                  <a:schemeClr val="bg1"/>
                </a:solidFill>
                <a:latin typeface="Calibri"/>
                <a:cs typeface="Calibri"/>
              </a:rPr>
              <a:t>T increases in summer and with urban fraction</a:t>
            </a:r>
            <a:r>
              <a:rPr lang="en-US" sz="2800" dirty="0">
                <a:solidFill>
                  <a:schemeClr val="bg1"/>
                </a:solidFill>
                <a:latin typeface="Calibri"/>
                <a:cs typeface="Calibri"/>
              </a:rPr>
              <a:t>;</a:t>
            </a:r>
            <a:r>
              <a:rPr lang="en-US" sz="2800" dirty="0" smtClean="0">
                <a:solidFill>
                  <a:schemeClr val="bg1"/>
                </a:solidFill>
                <a:latin typeface="Calibri"/>
                <a:cs typeface="Calibri"/>
              </a:rPr>
              <a:t> </a:t>
            </a:r>
            <a:br>
              <a:rPr lang="en-US" sz="2800" dirty="0" smtClean="0">
                <a:solidFill>
                  <a:schemeClr val="bg1"/>
                </a:solidFill>
                <a:latin typeface="Calibri"/>
                <a:cs typeface="Calibri"/>
              </a:rPr>
            </a:br>
            <a:r>
              <a:rPr lang="en-US" sz="2800" dirty="0" smtClean="0">
                <a:solidFill>
                  <a:schemeClr val="bg1"/>
                </a:solidFill>
                <a:latin typeface="Symbol" charset="2"/>
                <a:cs typeface="Symbol" charset="2"/>
              </a:rPr>
              <a:t>D</a:t>
            </a:r>
            <a:r>
              <a:rPr lang="en-US" sz="2800" dirty="0" smtClean="0">
                <a:solidFill>
                  <a:schemeClr val="bg1"/>
                </a:solidFill>
                <a:cs typeface="Calibri"/>
              </a:rPr>
              <a:t>T </a:t>
            </a:r>
            <a:r>
              <a:rPr lang="en-US" sz="2800" dirty="0">
                <a:solidFill>
                  <a:schemeClr val="bg1"/>
                </a:solidFill>
                <a:cs typeface="Calibri"/>
              </a:rPr>
              <a:t>decreases </a:t>
            </a:r>
            <a:r>
              <a:rPr lang="en-US" sz="2800" dirty="0" smtClean="0">
                <a:solidFill>
                  <a:schemeClr val="bg1"/>
                </a:solidFill>
                <a:latin typeface="Calibri"/>
                <a:cs typeface="Calibri"/>
              </a:rPr>
              <a:t>with green vegetation fraction. </a:t>
            </a:r>
            <a:endParaRPr lang="en-US" sz="2800" dirty="0"/>
          </a:p>
        </p:txBody>
      </p:sp>
      <p:sp>
        <p:nvSpPr>
          <p:cNvPr id="3" name="TextBox 2"/>
          <p:cNvSpPr txBox="1"/>
          <p:nvPr/>
        </p:nvSpPr>
        <p:spPr>
          <a:xfrm>
            <a:off x="1021843" y="4738255"/>
            <a:ext cx="1004314" cy="461665"/>
          </a:xfrm>
          <a:prstGeom prst="rect">
            <a:avLst/>
          </a:prstGeom>
          <a:noFill/>
        </p:spPr>
        <p:txBody>
          <a:bodyPr wrap="none" rtlCol="0">
            <a:spAutoFit/>
          </a:bodyPr>
          <a:lstStyle/>
          <a:p>
            <a:r>
              <a:rPr lang="en-US" sz="2400" b="1" dirty="0" smtClean="0">
                <a:solidFill>
                  <a:srgbClr val="3BFA02"/>
                </a:solidFill>
              </a:rPr>
              <a:t>March</a:t>
            </a:r>
            <a:endParaRPr lang="en-US" b="1" dirty="0">
              <a:solidFill>
                <a:srgbClr val="3BFA02"/>
              </a:solidFill>
            </a:endParaRPr>
          </a:p>
        </p:txBody>
      </p:sp>
      <p:sp>
        <p:nvSpPr>
          <p:cNvPr id="11" name="TextBox 10"/>
          <p:cNvSpPr txBox="1"/>
          <p:nvPr/>
        </p:nvSpPr>
        <p:spPr>
          <a:xfrm>
            <a:off x="2836788" y="3014354"/>
            <a:ext cx="1074140" cy="461665"/>
          </a:xfrm>
          <a:prstGeom prst="rect">
            <a:avLst/>
          </a:prstGeom>
          <a:noFill/>
        </p:spPr>
        <p:txBody>
          <a:bodyPr wrap="none" rtlCol="0">
            <a:spAutoFit/>
          </a:bodyPr>
          <a:lstStyle/>
          <a:p>
            <a:r>
              <a:rPr lang="en-US" sz="2400" b="1" dirty="0" smtClean="0">
                <a:solidFill>
                  <a:srgbClr val="107800"/>
                </a:solidFill>
              </a:rPr>
              <a:t>August</a:t>
            </a:r>
            <a:endParaRPr lang="en-US" b="1" dirty="0">
              <a:solidFill>
                <a:srgbClr val="107800"/>
              </a:solidFill>
            </a:endParaRPr>
          </a:p>
        </p:txBody>
      </p:sp>
      <p:sp>
        <p:nvSpPr>
          <p:cNvPr id="12" name="TextBox 11"/>
          <p:cNvSpPr txBox="1"/>
          <p:nvPr/>
        </p:nvSpPr>
        <p:spPr>
          <a:xfrm>
            <a:off x="6791138" y="4507422"/>
            <a:ext cx="1004314" cy="461665"/>
          </a:xfrm>
          <a:prstGeom prst="rect">
            <a:avLst/>
          </a:prstGeom>
          <a:noFill/>
        </p:spPr>
        <p:txBody>
          <a:bodyPr wrap="none" rtlCol="0">
            <a:spAutoFit/>
          </a:bodyPr>
          <a:lstStyle/>
          <a:p>
            <a:r>
              <a:rPr lang="en-US" sz="2400" b="1" dirty="0" smtClean="0">
                <a:solidFill>
                  <a:srgbClr val="4A78FF"/>
                </a:solidFill>
              </a:rPr>
              <a:t>March</a:t>
            </a:r>
            <a:endParaRPr lang="en-US" b="1" dirty="0">
              <a:solidFill>
                <a:srgbClr val="4A78FF"/>
              </a:solidFill>
            </a:endParaRPr>
          </a:p>
        </p:txBody>
      </p:sp>
      <p:sp>
        <p:nvSpPr>
          <p:cNvPr id="13" name="TextBox 12"/>
          <p:cNvSpPr txBox="1"/>
          <p:nvPr/>
        </p:nvSpPr>
        <p:spPr>
          <a:xfrm>
            <a:off x="5399879" y="2121726"/>
            <a:ext cx="1074140" cy="461665"/>
          </a:xfrm>
          <a:prstGeom prst="rect">
            <a:avLst/>
          </a:prstGeom>
          <a:noFill/>
        </p:spPr>
        <p:txBody>
          <a:bodyPr wrap="none" rtlCol="0">
            <a:spAutoFit/>
          </a:bodyPr>
          <a:lstStyle/>
          <a:p>
            <a:r>
              <a:rPr lang="en-US" sz="2400" b="1" dirty="0" smtClean="0">
                <a:solidFill>
                  <a:srgbClr val="1620B4"/>
                </a:solidFill>
              </a:rPr>
              <a:t>August</a:t>
            </a:r>
            <a:endParaRPr lang="en-US" b="1" dirty="0">
              <a:solidFill>
                <a:srgbClr val="1620B4"/>
              </a:solidFill>
            </a:endParaRPr>
          </a:p>
        </p:txBody>
      </p:sp>
      <p:sp>
        <p:nvSpPr>
          <p:cNvPr id="4" name="Rectangle 3"/>
          <p:cNvSpPr/>
          <p:nvPr/>
        </p:nvSpPr>
        <p:spPr>
          <a:xfrm>
            <a:off x="2836788" y="2121726"/>
            <a:ext cx="1248324" cy="7758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363967" y="2055621"/>
            <a:ext cx="1170119" cy="7758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40640" y="3432345"/>
            <a:ext cx="962123" cy="400110"/>
          </a:xfrm>
          <a:prstGeom prst="rect">
            <a:avLst/>
          </a:prstGeom>
          <a:solidFill>
            <a:schemeClr val="bg1"/>
          </a:solidFill>
        </p:spPr>
        <p:txBody>
          <a:bodyPr wrap="none" rtlCol="0">
            <a:spAutoFit/>
          </a:bodyPr>
          <a:lstStyle/>
          <a:p>
            <a:r>
              <a:rPr lang="en-US" sz="2000" smtClean="0">
                <a:latin typeface="Symbol" charset="2"/>
                <a:ea typeface="Symbol" charset="2"/>
                <a:cs typeface="Symbol" charset="2"/>
              </a:rPr>
              <a:t>D</a:t>
            </a:r>
            <a:r>
              <a:rPr lang="en-US" sz="2000" smtClean="0"/>
              <a:t>T  (°C)</a:t>
            </a:r>
            <a:endParaRPr lang="en-US" sz="2000" dirty="0"/>
          </a:p>
        </p:txBody>
      </p:sp>
      <p:sp>
        <p:nvSpPr>
          <p:cNvPr id="15" name="TextBox 14"/>
          <p:cNvSpPr txBox="1"/>
          <p:nvPr/>
        </p:nvSpPr>
        <p:spPr>
          <a:xfrm rot="16200000">
            <a:off x="4444798" y="3432345"/>
            <a:ext cx="962123" cy="400110"/>
          </a:xfrm>
          <a:prstGeom prst="rect">
            <a:avLst/>
          </a:prstGeom>
          <a:solidFill>
            <a:schemeClr val="bg1"/>
          </a:solidFill>
        </p:spPr>
        <p:txBody>
          <a:bodyPr wrap="none" rtlCol="0">
            <a:spAutoFit/>
          </a:bodyPr>
          <a:lstStyle/>
          <a:p>
            <a:r>
              <a:rPr lang="en-US" sz="2000" smtClean="0">
                <a:latin typeface="Symbol" charset="2"/>
                <a:ea typeface="Symbol" charset="2"/>
                <a:cs typeface="Symbol" charset="2"/>
              </a:rPr>
              <a:t>D</a:t>
            </a:r>
            <a:r>
              <a:rPr lang="en-US" sz="2000" smtClean="0"/>
              <a:t>T  (°C)</a:t>
            </a:r>
            <a:endParaRPr lang="en-US" sz="2000" dirty="0"/>
          </a:p>
        </p:txBody>
      </p:sp>
    </p:spTree>
    <p:extLst>
      <p:ext uri="{BB962C8B-B14F-4D97-AF65-F5344CB8AC3E}">
        <p14:creationId xmlns:p14="http://schemas.microsoft.com/office/powerpoint/2010/main" val="3247911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TextBox 15"/>
          <p:cNvSpPr txBox="1"/>
          <p:nvPr/>
        </p:nvSpPr>
        <p:spPr>
          <a:xfrm>
            <a:off x="1410888" y="5632409"/>
            <a:ext cx="2287671" cy="415498"/>
          </a:xfrm>
          <a:prstGeom prst="rect">
            <a:avLst/>
          </a:prstGeom>
          <a:noFill/>
        </p:spPr>
        <p:txBody>
          <a:bodyPr wrap="none" rtlCol="0">
            <a:spAutoFit/>
          </a:bodyPr>
          <a:lstStyle/>
          <a:p>
            <a:r>
              <a:rPr lang="en-US" sz="2100" i="1" dirty="0" smtClean="0">
                <a:solidFill>
                  <a:schemeClr val="bg2"/>
                </a:solidFill>
              </a:rPr>
              <a:t>Urban Heat Island</a:t>
            </a:r>
            <a:endParaRPr lang="en-US" sz="2100" i="1" dirty="0">
              <a:solidFill>
                <a:schemeClr val="bg2"/>
              </a:solidFill>
            </a:endParaRPr>
          </a:p>
        </p:txBody>
      </p:sp>
      <p:grpSp>
        <p:nvGrpSpPr>
          <p:cNvPr id="23" name="Group 22"/>
          <p:cNvGrpSpPr/>
          <p:nvPr/>
        </p:nvGrpSpPr>
        <p:grpSpPr>
          <a:xfrm>
            <a:off x="0" y="1131509"/>
            <a:ext cx="4299607" cy="4509467"/>
            <a:chOff x="646037" y="1593850"/>
            <a:chExt cx="3671962" cy="3805511"/>
          </a:xfrm>
        </p:grpSpPr>
        <p:grpSp>
          <p:nvGrpSpPr>
            <p:cNvPr id="13" name="Group 12"/>
            <p:cNvGrpSpPr/>
            <p:nvPr/>
          </p:nvGrpSpPr>
          <p:grpSpPr>
            <a:xfrm>
              <a:off x="974986" y="2311400"/>
              <a:ext cx="3343013" cy="3087961"/>
              <a:chOff x="797186" y="2162543"/>
              <a:chExt cx="3587228" cy="3313544"/>
            </a:xfrm>
          </p:grpSpPr>
          <p:pic>
            <p:nvPicPr>
              <p:cNvPr id="3" name="Picture 2" descr="aug.wuhi.map_NaNs_boston_badvals_buffered5pixels_masked_UHI_5to17_colorramp_2kmscale.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186" y="2162543"/>
                <a:ext cx="3587228" cy="3313544"/>
              </a:xfrm>
              <a:prstGeom prst="rect">
                <a:avLst/>
              </a:prstGeom>
              <a:ln>
                <a:solidFill>
                  <a:schemeClr val="bg1"/>
                </a:solidFill>
              </a:ln>
            </p:spPr>
          </p:pic>
          <p:sp>
            <p:nvSpPr>
              <p:cNvPr id="11" name="Rectangle 10"/>
              <p:cNvSpPr/>
              <p:nvPr/>
            </p:nvSpPr>
            <p:spPr>
              <a:xfrm>
                <a:off x="1303867" y="5185834"/>
                <a:ext cx="664633" cy="190500"/>
              </a:xfrm>
              <a:prstGeom prst="rect">
                <a:avLst/>
              </a:prstGeom>
              <a:solidFill>
                <a:schemeClr val="bg1"/>
              </a:solid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371600" y="5132157"/>
                <a:ext cx="530915" cy="276999"/>
              </a:xfrm>
              <a:prstGeom prst="rect">
                <a:avLst/>
              </a:prstGeom>
              <a:noFill/>
              <a:ln>
                <a:noFill/>
              </a:ln>
            </p:spPr>
            <p:txBody>
              <a:bodyPr wrap="none" rtlCol="0">
                <a:spAutoFit/>
              </a:bodyPr>
              <a:lstStyle/>
              <a:p>
                <a:r>
                  <a:rPr lang="en-US" sz="1200" dirty="0" smtClean="0"/>
                  <a:t>2 km</a:t>
                </a:r>
                <a:endParaRPr lang="en-US" sz="1200" dirty="0"/>
              </a:p>
            </p:txBody>
          </p:sp>
        </p:grpSp>
        <p:pic>
          <p:nvPicPr>
            <p:cNvPr id="22" name="Picture 21" descr="aug.wuhi.map_NaNs_UHI_autostretc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037" y="1593850"/>
              <a:ext cx="1995563" cy="1155699"/>
            </a:xfrm>
            <a:prstGeom prst="rect">
              <a:avLst/>
            </a:prstGeom>
            <a:ln>
              <a:solidFill>
                <a:schemeClr val="bg1"/>
              </a:solidFill>
            </a:ln>
          </p:spPr>
        </p:pic>
      </p:grpSp>
      <p:sp>
        <p:nvSpPr>
          <p:cNvPr id="25" name="Rectangle 24"/>
          <p:cNvSpPr/>
          <p:nvPr/>
        </p:nvSpPr>
        <p:spPr>
          <a:xfrm>
            <a:off x="1699613" y="1725299"/>
            <a:ext cx="345784" cy="365543"/>
          </a:xfrm>
          <a:prstGeom prst="rect">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571482" y="5940851"/>
            <a:ext cx="2050616" cy="477054"/>
          </a:xfrm>
          <a:prstGeom prst="rect">
            <a:avLst/>
          </a:prstGeom>
          <a:noFill/>
        </p:spPr>
        <p:txBody>
          <a:bodyPr wrap="none" rtlCol="0">
            <a:spAutoFit/>
          </a:bodyPr>
          <a:lstStyle/>
          <a:p>
            <a:r>
              <a:rPr lang="en-US" sz="2500" dirty="0" smtClean="0">
                <a:solidFill>
                  <a:schemeClr val="bg2">
                    <a:lumMod val="90000"/>
                  </a:schemeClr>
                </a:solidFill>
              </a:rPr>
              <a:t>August, 2010</a:t>
            </a:r>
            <a:endParaRPr lang="en-US" sz="2500" dirty="0">
              <a:solidFill>
                <a:schemeClr val="bg2">
                  <a:lumMod val="90000"/>
                </a:schemeClr>
              </a:solidFill>
            </a:endParaRPr>
          </a:p>
        </p:txBody>
      </p:sp>
      <p:sp>
        <p:nvSpPr>
          <p:cNvPr id="27" name="TextBox 26"/>
          <p:cNvSpPr txBox="1"/>
          <p:nvPr/>
        </p:nvSpPr>
        <p:spPr>
          <a:xfrm>
            <a:off x="3385594" y="4911698"/>
            <a:ext cx="444500" cy="369332"/>
          </a:xfrm>
          <a:prstGeom prst="rect">
            <a:avLst/>
          </a:prstGeom>
          <a:noFill/>
        </p:spPr>
        <p:txBody>
          <a:bodyPr wrap="square" rtlCol="0">
            <a:spAutoFit/>
          </a:bodyPr>
          <a:lstStyle/>
          <a:p>
            <a:r>
              <a:rPr lang="en-US" dirty="0" smtClean="0">
                <a:solidFill>
                  <a:srgbClr val="EEECE1"/>
                </a:solidFill>
              </a:rPr>
              <a:t>°C</a:t>
            </a:r>
            <a:endParaRPr lang="en-US" dirty="0">
              <a:solidFill>
                <a:srgbClr val="EEECE1"/>
              </a:solidFill>
            </a:endParaRPr>
          </a:p>
        </p:txBody>
      </p:sp>
      <p:sp>
        <p:nvSpPr>
          <p:cNvPr id="5" name="Rectangle 4"/>
          <p:cNvSpPr/>
          <p:nvPr/>
        </p:nvSpPr>
        <p:spPr>
          <a:xfrm>
            <a:off x="1879064" y="3297766"/>
            <a:ext cx="1384836" cy="1397000"/>
          </a:xfrm>
          <a:prstGeom prst="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ECE1"/>
              </a:solidFill>
            </a:endParaRPr>
          </a:p>
        </p:txBody>
      </p:sp>
      <p:sp>
        <p:nvSpPr>
          <p:cNvPr id="29" name="Date Placeholder 3"/>
          <p:cNvSpPr>
            <a:spLocks noGrp="1"/>
          </p:cNvSpPr>
          <p:nvPr>
            <p:ph type="dt" sz="half" idx="10"/>
          </p:nvPr>
        </p:nvSpPr>
        <p:spPr>
          <a:xfrm>
            <a:off x="457200" y="6356350"/>
            <a:ext cx="2133600" cy="365125"/>
          </a:xfrm>
        </p:spPr>
        <p:txBody>
          <a:bodyPr/>
          <a:lstStyle/>
          <a:p>
            <a:r>
              <a:rPr lang="en-US" dirty="0" smtClean="0"/>
              <a:t>L. Cheek &amp; M. </a:t>
            </a:r>
            <a:r>
              <a:rPr lang="en-US" dirty="0" err="1" smtClean="0"/>
              <a:t>Friedl</a:t>
            </a:r>
            <a:r>
              <a:rPr lang="en-US" dirty="0" smtClean="0"/>
              <a:t>, BU</a:t>
            </a:r>
            <a:endParaRPr lang="en-US" dirty="0"/>
          </a:p>
        </p:txBody>
      </p:sp>
      <p:sp>
        <p:nvSpPr>
          <p:cNvPr id="30" name="Title 1"/>
          <p:cNvSpPr>
            <a:spLocks noGrp="1"/>
          </p:cNvSpPr>
          <p:nvPr>
            <p:ph type="title"/>
          </p:nvPr>
        </p:nvSpPr>
        <p:spPr>
          <a:xfrm>
            <a:off x="0" y="0"/>
            <a:ext cx="5735918" cy="642470"/>
          </a:xfrm>
        </p:spPr>
        <p:txBody>
          <a:bodyPr>
            <a:normAutofit/>
          </a:bodyPr>
          <a:lstStyle/>
          <a:p>
            <a:pPr algn="l"/>
            <a:r>
              <a:rPr lang="en-US" sz="3600" dirty="0" smtClean="0">
                <a:solidFill>
                  <a:srgbClr val="DDD9C3"/>
                </a:solidFill>
              </a:rPr>
              <a:t>Urban Heat Island</a:t>
            </a:r>
            <a:endParaRPr lang="en-US" sz="3600" dirty="0">
              <a:solidFill>
                <a:srgbClr val="DDD9C3"/>
              </a:solidFill>
            </a:endParaRPr>
          </a:p>
        </p:txBody>
      </p:sp>
      <p:sp>
        <p:nvSpPr>
          <p:cNvPr id="31" name="TextBox 30"/>
          <p:cNvSpPr txBox="1"/>
          <p:nvPr/>
        </p:nvSpPr>
        <p:spPr>
          <a:xfrm>
            <a:off x="186765" y="567766"/>
            <a:ext cx="8807824" cy="523220"/>
          </a:xfrm>
          <a:prstGeom prst="rect">
            <a:avLst/>
          </a:prstGeom>
          <a:solidFill>
            <a:schemeClr val="tx1">
              <a:lumMod val="65000"/>
              <a:lumOff val="35000"/>
            </a:schemeClr>
          </a:solidFill>
          <a:ln>
            <a:solidFill>
              <a:schemeClr val="tx1">
                <a:lumMod val="65000"/>
                <a:lumOff val="35000"/>
              </a:schemeClr>
            </a:solidFill>
          </a:ln>
        </p:spPr>
        <p:txBody>
          <a:bodyPr wrap="square" rtlCol="0">
            <a:spAutoFit/>
          </a:bodyPr>
          <a:lstStyle/>
          <a:p>
            <a:pPr algn="ctr"/>
            <a:r>
              <a:rPr lang="en-US" sz="2800" dirty="0" smtClean="0">
                <a:solidFill>
                  <a:schemeClr val="bg1"/>
                </a:solidFill>
                <a:latin typeface="Symbol" charset="2"/>
                <a:cs typeface="Symbol" charset="2"/>
              </a:rPr>
              <a:t>D</a:t>
            </a:r>
            <a:r>
              <a:rPr lang="en-US" sz="2800" dirty="0" smtClean="0">
                <a:solidFill>
                  <a:schemeClr val="bg1"/>
                </a:solidFill>
                <a:latin typeface="Calibri"/>
                <a:cs typeface="Calibri"/>
              </a:rPr>
              <a:t>T high in downtown Boston, but there are cooler spaces. </a:t>
            </a:r>
            <a:endParaRPr lang="en-US" sz="2800" dirty="0"/>
          </a:p>
        </p:txBody>
      </p:sp>
      <p:grpSp>
        <p:nvGrpSpPr>
          <p:cNvPr id="32" name="Group 31"/>
          <p:cNvGrpSpPr>
            <a:grpSpLocks noChangeAspect="1"/>
          </p:cNvGrpSpPr>
          <p:nvPr/>
        </p:nvGrpSpPr>
        <p:grpSpPr>
          <a:xfrm>
            <a:off x="4773112" y="1244816"/>
            <a:ext cx="4114800" cy="4114800"/>
            <a:chOff x="2884266" y="1900238"/>
            <a:chExt cx="3287934" cy="3287934"/>
          </a:xfrm>
        </p:grpSpPr>
        <p:pic>
          <p:nvPicPr>
            <p:cNvPr id="33" name="Picture 32" descr="aug.wuhi.map_NaNs_boston_b5.png"/>
            <p:cNvPicPr>
              <a:picLocks noChangeAspect="1"/>
            </p:cNvPicPr>
            <p:nvPr/>
          </p:nvPicPr>
          <p:blipFill rotWithShape="1">
            <a:blip r:embed="rId5">
              <a:extLst>
                <a:ext uri="{28A0092B-C50C-407E-A947-70E740481C1C}">
                  <a14:useLocalDpi xmlns:a14="http://schemas.microsoft.com/office/drawing/2010/main" val="0"/>
                </a:ext>
              </a:extLst>
            </a:blip>
            <a:srcRect l="19073" t="23602" r="31608" b="23005"/>
            <a:stretch/>
          </p:blipFill>
          <p:spPr>
            <a:xfrm>
              <a:off x="2884266" y="1900238"/>
              <a:ext cx="3287934" cy="3287934"/>
            </a:xfrm>
            <a:prstGeom prst="rect">
              <a:avLst/>
            </a:prstGeom>
            <a:ln>
              <a:solidFill>
                <a:schemeClr val="bg1"/>
              </a:solidFill>
            </a:ln>
          </p:spPr>
        </p:pic>
        <p:pic>
          <p:nvPicPr>
            <p:cNvPr id="34" name="Picture 33" descr="aug.wuhi.map_NaNs_boston_badvals_buffered5pixels_masked_pixelslt10degrees_mask_image.tif"/>
            <p:cNvPicPr>
              <a:picLocks noChangeAspect="1"/>
            </p:cNvPicPr>
            <p:nvPr/>
          </p:nvPicPr>
          <p:blipFill rotWithShape="1">
            <a:blip r:embed="rId6">
              <a:clrChange>
                <a:clrFrom>
                  <a:srgbClr val="000000"/>
                </a:clrFrom>
                <a:clrTo>
                  <a:srgbClr val="000000">
                    <a:alpha val="0"/>
                  </a:srgbClr>
                </a:clrTo>
              </a:clrChange>
              <a:duotone>
                <a:prstClr val="black"/>
                <a:srgbClr val="00FFFF">
                  <a:tint val="45000"/>
                  <a:satMod val="400000"/>
                </a:srgbClr>
              </a:duotone>
              <a:extLst>
                <a:ext uri="{28A0092B-C50C-407E-A947-70E740481C1C}">
                  <a14:useLocalDpi xmlns:a14="http://schemas.microsoft.com/office/drawing/2010/main" val="0"/>
                </a:ext>
              </a:extLst>
            </a:blip>
            <a:srcRect l="19073" t="23603" r="31608" b="23004"/>
            <a:stretch/>
          </p:blipFill>
          <p:spPr>
            <a:xfrm>
              <a:off x="2884266" y="1900238"/>
              <a:ext cx="3287934" cy="3287934"/>
            </a:xfrm>
            <a:prstGeom prst="rect">
              <a:avLst/>
            </a:prstGeom>
            <a:ln>
              <a:noFill/>
            </a:ln>
          </p:spPr>
        </p:pic>
      </p:grpSp>
      <p:cxnSp>
        <p:nvCxnSpPr>
          <p:cNvPr id="4" name="Straight Connector 3"/>
          <p:cNvCxnSpPr/>
          <p:nvPr/>
        </p:nvCxnSpPr>
        <p:spPr>
          <a:xfrm flipV="1">
            <a:off x="1879064" y="1244816"/>
            <a:ext cx="2894048" cy="205295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879064" y="4694766"/>
            <a:ext cx="2894048" cy="66485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827883" y="5425632"/>
            <a:ext cx="2317312" cy="477054"/>
          </a:xfrm>
          <a:prstGeom prst="rect">
            <a:avLst/>
          </a:prstGeom>
          <a:noFill/>
        </p:spPr>
        <p:txBody>
          <a:bodyPr wrap="square" rtlCol="0">
            <a:spAutoFit/>
          </a:bodyPr>
          <a:lstStyle/>
          <a:p>
            <a:r>
              <a:rPr lang="en-US" sz="2500" dirty="0" smtClean="0">
                <a:solidFill>
                  <a:srgbClr val="00FFFF"/>
                </a:solidFill>
              </a:rPr>
              <a:t>Blue: </a:t>
            </a:r>
            <a:r>
              <a:rPr lang="en-US" sz="2500" dirty="0" smtClean="0">
                <a:solidFill>
                  <a:srgbClr val="00FFFF"/>
                </a:solidFill>
                <a:latin typeface="Symbol" charset="2"/>
                <a:ea typeface="Symbol" charset="2"/>
                <a:cs typeface="Symbol" charset="2"/>
              </a:rPr>
              <a:t>D</a:t>
            </a:r>
            <a:r>
              <a:rPr lang="en-US" sz="2500" dirty="0" smtClean="0">
                <a:solidFill>
                  <a:srgbClr val="00FFFF"/>
                </a:solidFill>
              </a:rPr>
              <a:t>T &lt;10°C</a:t>
            </a:r>
            <a:endParaRPr lang="en-US" sz="2500" dirty="0">
              <a:solidFill>
                <a:srgbClr val="00FFFF"/>
              </a:solidFill>
            </a:endParaRPr>
          </a:p>
        </p:txBody>
      </p:sp>
    </p:spTree>
    <p:extLst>
      <p:ext uri="{BB962C8B-B14F-4D97-AF65-F5344CB8AC3E}">
        <p14:creationId xmlns:p14="http://schemas.microsoft.com/office/powerpoint/2010/main" val="107168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descr="aug.wuhi.map_NaNs_boston_badvals_buffered5pixels_masked_pixelslt10degrees_mask_image.tif"/>
          <p:cNvPicPr>
            <a:picLocks noChangeAspect="1"/>
          </p:cNvPicPr>
          <p:nvPr/>
        </p:nvPicPr>
        <p:blipFill rotWithShape="1">
          <a:blip r:embed="rId3">
            <a:extLst>
              <a:ext uri="{28A0092B-C50C-407E-A947-70E740481C1C}">
                <a14:useLocalDpi xmlns:a14="http://schemas.microsoft.com/office/drawing/2010/main" val="0"/>
              </a:ext>
            </a:extLst>
          </a:blip>
          <a:srcRect l="19073" t="23603" r="31608" b="23004"/>
          <a:stretch/>
        </p:blipFill>
        <p:spPr>
          <a:xfrm>
            <a:off x="4773112" y="1244816"/>
            <a:ext cx="4114800" cy="4114800"/>
          </a:xfrm>
          <a:prstGeom prst="rect">
            <a:avLst/>
          </a:prstGeom>
          <a:ln>
            <a:solidFill>
              <a:schemeClr val="bg1"/>
            </a:solidFill>
          </a:ln>
        </p:spPr>
      </p:pic>
      <p:sp>
        <p:nvSpPr>
          <p:cNvPr id="7" name="Date Placeholder 3"/>
          <p:cNvSpPr>
            <a:spLocks noGrp="1"/>
          </p:cNvSpPr>
          <p:nvPr>
            <p:ph type="dt" sz="half" idx="10"/>
          </p:nvPr>
        </p:nvSpPr>
        <p:spPr>
          <a:xfrm>
            <a:off x="457200" y="6356350"/>
            <a:ext cx="2133600" cy="365125"/>
          </a:xfrm>
        </p:spPr>
        <p:txBody>
          <a:bodyPr/>
          <a:lstStyle/>
          <a:p>
            <a:r>
              <a:rPr lang="en-US" dirty="0" smtClean="0"/>
              <a:t>L. Cheek &amp; M. </a:t>
            </a:r>
            <a:r>
              <a:rPr lang="en-US" dirty="0" err="1" smtClean="0"/>
              <a:t>Friedl</a:t>
            </a:r>
            <a:r>
              <a:rPr lang="en-US" dirty="0" smtClean="0"/>
              <a:t>, BU</a:t>
            </a:r>
            <a:endParaRPr lang="en-US" dirty="0"/>
          </a:p>
        </p:txBody>
      </p:sp>
      <p:sp>
        <p:nvSpPr>
          <p:cNvPr id="10" name="Title 1"/>
          <p:cNvSpPr>
            <a:spLocks noGrp="1"/>
          </p:cNvSpPr>
          <p:nvPr>
            <p:ph type="title"/>
          </p:nvPr>
        </p:nvSpPr>
        <p:spPr>
          <a:xfrm>
            <a:off x="0" y="0"/>
            <a:ext cx="4355353" cy="642470"/>
          </a:xfrm>
        </p:spPr>
        <p:txBody>
          <a:bodyPr>
            <a:normAutofit/>
          </a:bodyPr>
          <a:lstStyle/>
          <a:p>
            <a:pPr algn="l"/>
            <a:r>
              <a:rPr lang="en-US" sz="3600" dirty="0" smtClean="0">
                <a:solidFill>
                  <a:srgbClr val="DDD9C3"/>
                </a:solidFill>
              </a:rPr>
              <a:t>Urban Cool Islands</a:t>
            </a:r>
            <a:endParaRPr lang="en-US" sz="3600" dirty="0">
              <a:solidFill>
                <a:srgbClr val="DDD9C3"/>
              </a:solidFill>
            </a:endParaRPr>
          </a:p>
        </p:txBody>
      </p:sp>
      <p:sp>
        <p:nvSpPr>
          <p:cNvPr id="11" name="TextBox 10"/>
          <p:cNvSpPr txBox="1"/>
          <p:nvPr/>
        </p:nvSpPr>
        <p:spPr>
          <a:xfrm>
            <a:off x="5589288" y="5359616"/>
            <a:ext cx="1250855" cy="523220"/>
          </a:xfrm>
          <a:prstGeom prst="rect">
            <a:avLst/>
          </a:prstGeom>
          <a:noFill/>
        </p:spPr>
        <p:txBody>
          <a:bodyPr wrap="none" rtlCol="0">
            <a:spAutoFit/>
          </a:bodyPr>
          <a:lstStyle/>
          <a:p>
            <a:r>
              <a:rPr lang="en-US" sz="2800" i="1" dirty="0" smtClean="0">
                <a:solidFill>
                  <a:schemeClr val="bg2"/>
                </a:solidFill>
              </a:rPr>
              <a:t>Low </a:t>
            </a:r>
            <a:r>
              <a:rPr lang="en-US" sz="2800" i="1" dirty="0" smtClean="0">
                <a:solidFill>
                  <a:schemeClr val="bg2"/>
                </a:solidFill>
                <a:latin typeface="Symbol" charset="2"/>
                <a:cs typeface="Symbol" charset="2"/>
              </a:rPr>
              <a:t>D</a:t>
            </a:r>
            <a:r>
              <a:rPr lang="en-US" sz="2800" i="1" dirty="0" smtClean="0">
                <a:solidFill>
                  <a:schemeClr val="bg2"/>
                </a:solidFill>
              </a:rPr>
              <a:t>T</a:t>
            </a:r>
            <a:endParaRPr lang="en-US" sz="2800" i="1" dirty="0">
              <a:solidFill>
                <a:schemeClr val="bg2"/>
              </a:solidFill>
            </a:endParaRPr>
          </a:p>
        </p:txBody>
      </p:sp>
    </p:spTree>
    <p:extLst>
      <p:ext uri="{BB962C8B-B14F-4D97-AF65-F5344CB8AC3E}">
        <p14:creationId xmlns:p14="http://schemas.microsoft.com/office/powerpoint/2010/main" val="825124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457200" y="2146300"/>
            <a:ext cx="856537" cy="369332"/>
          </a:xfrm>
          <a:prstGeom prst="rect">
            <a:avLst/>
          </a:prstGeom>
          <a:noFill/>
        </p:spPr>
        <p:txBody>
          <a:bodyPr wrap="none" rtlCol="0">
            <a:spAutoFit/>
          </a:bodyPr>
          <a:lstStyle/>
          <a:p>
            <a:r>
              <a:rPr lang="en-US" dirty="0" smtClean="0"/>
              <a:t>Colors</a:t>
            </a:r>
          </a:p>
        </p:txBody>
      </p:sp>
      <p:grpSp>
        <p:nvGrpSpPr>
          <p:cNvPr id="5" name="Group 4"/>
          <p:cNvGrpSpPr/>
          <p:nvPr/>
        </p:nvGrpSpPr>
        <p:grpSpPr>
          <a:xfrm>
            <a:off x="4764470" y="1227083"/>
            <a:ext cx="4121150" cy="4121150"/>
            <a:chOff x="1977124" y="720952"/>
            <a:chExt cx="4121150" cy="4121150"/>
          </a:xfrm>
        </p:grpSpPr>
        <p:pic>
          <p:nvPicPr>
            <p:cNvPr id="21" name="Picture 20" descr="aug.wuhi.map_NaNs_boston_badvals_buffered5pixels_masked_pixelslt10degrees_mask_image.tif"/>
            <p:cNvPicPr>
              <a:picLocks noChangeAspect="1"/>
            </p:cNvPicPr>
            <p:nvPr/>
          </p:nvPicPr>
          <p:blipFill rotWithShape="1">
            <a:blip r:embed="rId3">
              <a:extLst>
                <a:ext uri="{28A0092B-C50C-407E-A947-70E740481C1C}">
                  <a14:useLocalDpi xmlns:a14="http://schemas.microsoft.com/office/drawing/2010/main" val="0"/>
                </a:ext>
              </a:extLst>
            </a:blip>
            <a:srcRect l="19073" t="23603" r="31608" b="23004"/>
            <a:stretch/>
          </p:blipFill>
          <p:spPr>
            <a:xfrm>
              <a:off x="1977124" y="720952"/>
              <a:ext cx="4114800" cy="4114800"/>
            </a:xfrm>
            <a:prstGeom prst="rect">
              <a:avLst/>
            </a:prstGeom>
            <a:ln>
              <a:solidFill>
                <a:schemeClr val="bg1"/>
              </a:solidFill>
            </a:ln>
          </p:spPr>
        </p:pic>
        <p:pic>
          <p:nvPicPr>
            <p:cNvPr id="22" name="Picture 21" descr="aug.wuhi.map_NaNs_boston_badvals_buffered5pixels_masked_pixelslt10degrees_masked_gv_0top7.tif"/>
            <p:cNvPicPr>
              <a:picLocks noChangeAspect="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19073" t="23774" r="31608" b="22834"/>
            <a:stretch/>
          </p:blipFill>
          <p:spPr>
            <a:xfrm>
              <a:off x="1983474" y="727302"/>
              <a:ext cx="4114800" cy="4114800"/>
            </a:xfrm>
            <a:prstGeom prst="rect">
              <a:avLst/>
            </a:prstGeom>
          </p:spPr>
        </p:pic>
      </p:grpSp>
      <p:pic>
        <p:nvPicPr>
          <p:cNvPr id="26" name="Picture 25" descr="aug.wuhi.map_NaNs_boston_badvals_buffered5pixels_masked_gv_0top7_wcolorramp.tif"/>
          <p:cNvPicPr>
            <a:picLocks noChangeAspect="1"/>
          </p:cNvPicPr>
          <p:nvPr/>
        </p:nvPicPr>
        <p:blipFill rotWithShape="1">
          <a:blip r:embed="rId5">
            <a:extLst>
              <a:ext uri="{28A0092B-C50C-407E-A947-70E740481C1C}">
                <a14:useLocalDpi xmlns:a14="http://schemas.microsoft.com/office/drawing/2010/main" val="0"/>
              </a:ext>
            </a:extLst>
          </a:blip>
          <a:srcRect l="81863" t="71908"/>
          <a:stretch/>
        </p:blipFill>
        <p:spPr>
          <a:xfrm>
            <a:off x="3551218" y="4088521"/>
            <a:ext cx="999416" cy="1429879"/>
          </a:xfrm>
          <a:prstGeom prst="rect">
            <a:avLst/>
          </a:prstGeom>
        </p:spPr>
      </p:pic>
      <p:sp>
        <p:nvSpPr>
          <p:cNvPr id="27" name="TextBox 26"/>
          <p:cNvSpPr txBox="1"/>
          <p:nvPr/>
        </p:nvSpPr>
        <p:spPr>
          <a:xfrm>
            <a:off x="113673" y="951089"/>
            <a:ext cx="4317650" cy="1631216"/>
          </a:xfrm>
          <a:prstGeom prst="rect">
            <a:avLst/>
          </a:prstGeom>
          <a:solidFill>
            <a:schemeClr val="tx1">
              <a:lumMod val="50000"/>
              <a:lumOff val="50000"/>
            </a:schemeClr>
          </a:solidFill>
        </p:spPr>
        <p:txBody>
          <a:bodyPr wrap="square" rtlCol="0">
            <a:spAutoFit/>
          </a:bodyPr>
          <a:lstStyle/>
          <a:p>
            <a:r>
              <a:rPr lang="en-US" sz="2500" b="1" u="sng" dirty="0" smtClean="0">
                <a:solidFill>
                  <a:srgbClr val="00FF00"/>
                </a:solidFill>
                <a:latin typeface="Calibri"/>
                <a:cs typeface="Calibri"/>
              </a:rPr>
              <a:t>Green</a:t>
            </a:r>
            <a:r>
              <a:rPr lang="en-US" sz="2500" dirty="0" smtClean="0">
                <a:solidFill>
                  <a:srgbClr val="EEECE1"/>
                </a:solidFill>
                <a:latin typeface="Calibri"/>
                <a:cs typeface="Calibri"/>
              </a:rPr>
              <a:t>/</a:t>
            </a:r>
            <a:r>
              <a:rPr lang="en-US" sz="2500" b="1" u="sng" dirty="0" smtClean="0">
                <a:solidFill>
                  <a:srgbClr val="FF0000"/>
                </a:solidFill>
                <a:latin typeface="Calibri"/>
                <a:cs typeface="Calibri"/>
              </a:rPr>
              <a:t>Red</a:t>
            </a:r>
            <a:r>
              <a:rPr lang="en-US" sz="2500" dirty="0" smtClean="0">
                <a:solidFill>
                  <a:srgbClr val="EEECE1"/>
                </a:solidFill>
                <a:latin typeface="Calibri"/>
                <a:cs typeface="Calibri"/>
              </a:rPr>
              <a:t>: Low </a:t>
            </a:r>
            <a:r>
              <a:rPr lang="en-US" sz="2500" dirty="0" smtClean="0">
                <a:solidFill>
                  <a:srgbClr val="EEECE1"/>
                </a:solidFill>
                <a:latin typeface="Symbol" charset="2"/>
                <a:ea typeface="Symbol" charset="2"/>
                <a:cs typeface="Symbol" charset="2"/>
              </a:rPr>
              <a:t>D</a:t>
            </a:r>
            <a:r>
              <a:rPr lang="en-US" sz="2500" dirty="0" smtClean="0">
                <a:solidFill>
                  <a:srgbClr val="EEECE1"/>
                </a:solidFill>
                <a:latin typeface="Calibri"/>
                <a:cs typeface="Calibri"/>
              </a:rPr>
              <a:t>T with high green vegetation.</a:t>
            </a:r>
          </a:p>
          <a:p>
            <a:r>
              <a:rPr lang="en-US" sz="2500" b="1" u="sng" dirty="0" smtClean="0">
                <a:solidFill>
                  <a:srgbClr val="EEECE1"/>
                </a:solidFill>
                <a:latin typeface="Calibri"/>
                <a:cs typeface="Calibri"/>
              </a:rPr>
              <a:t>White</a:t>
            </a:r>
            <a:r>
              <a:rPr lang="en-US" sz="2500" dirty="0" smtClean="0">
                <a:solidFill>
                  <a:srgbClr val="EEECE1"/>
                </a:solidFill>
                <a:latin typeface="Calibri"/>
                <a:cs typeface="Calibri"/>
              </a:rPr>
              <a:t>: low </a:t>
            </a:r>
            <a:r>
              <a:rPr lang="en-US" sz="2500" dirty="0">
                <a:solidFill>
                  <a:srgbClr val="EEECE1"/>
                </a:solidFill>
                <a:latin typeface="Symbol" charset="2"/>
                <a:ea typeface="Symbol" charset="2"/>
                <a:cs typeface="Symbol" charset="2"/>
              </a:rPr>
              <a:t>D</a:t>
            </a:r>
            <a:r>
              <a:rPr lang="en-US" sz="2500" dirty="0">
                <a:solidFill>
                  <a:srgbClr val="EEECE1"/>
                </a:solidFill>
                <a:cs typeface="Calibri"/>
              </a:rPr>
              <a:t>T with </a:t>
            </a:r>
            <a:r>
              <a:rPr lang="en-US" sz="2500" dirty="0" smtClean="0">
                <a:solidFill>
                  <a:srgbClr val="EEECE1"/>
                </a:solidFill>
                <a:latin typeface="Calibri"/>
                <a:cs typeface="Calibri"/>
              </a:rPr>
              <a:t>0% vegetation.</a:t>
            </a:r>
            <a:endParaRPr lang="en-US" sz="2500" dirty="0">
              <a:solidFill>
                <a:srgbClr val="EEECE1"/>
              </a:solidFill>
              <a:latin typeface="Calibri"/>
              <a:cs typeface="Calibri"/>
            </a:endParaRPr>
          </a:p>
        </p:txBody>
      </p:sp>
      <p:sp>
        <p:nvSpPr>
          <p:cNvPr id="28" name="TextBox 27"/>
          <p:cNvSpPr txBox="1"/>
          <p:nvPr/>
        </p:nvSpPr>
        <p:spPr>
          <a:xfrm>
            <a:off x="4163568" y="5403276"/>
            <a:ext cx="3001068" cy="523220"/>
          </a:xfrm>
          <a:prstGeom prst="rect">
            <a:avLst/>
          </a:prstGeom>
          <a:noFill/>
        </p:spPr>
        <p:txBody>
          <a:bodyPr wrap="none" rtlCol="0">
            <a:spAutoFit/>
          </a:bodyPr>
          <a:lstStyle/>
          <a:p>
            <a:r>
              <a:rPr lang="en-US" sz="2800" i="1" dirty="0" smtClean="0">
                <a:solidFill>
                  <a:schemeClr val="bg2"/>
                </a:solidFill>
              </a:rPr>
              <a:t>Vegetation fraction</a:t>
            </a:r>
            <a:endParaRPr lang="en-US" sz="2800" i="1" dirty="0">
              <a:solidFill>
                <a:schemeClr val="bg2"/>
              </a:solidFill>
            </a:endParaRPr>
          </a:p>
        </p:txBody>
      </p:sp>
      <p:sp>
        <p:nvSpPr>
          <p:cNvPr id="14" name="Right Arrow 13"/>
          <p:cNvSpPr/>
          <p:nvPr/>
        </p:nvSpPr>
        <p:spPr>
          <a:xfrm rot="16200000">
            <a:off x="6719608" y="3735350"/>
            <a:ext cx="890056" cy="650509"/>
          </a:xfrm>
          <a:prstGeom prst="rightArrow">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ate Placeholder 3"/>
          <p:cNvSpPr>
            <a:spLocks noGrp="1"/>
          </p:cNvSpPr>
          <p:nvPr>
            <p:ph type="dt" sz="half" idx="10"/>
          </p:nvPr>
        </p:nvSpPr>
        <p:spPr>
          <a:xfrm>
            <a:off x="457200" y="6356350"/>
            <a:ext cx="2133600" cy="365125"/>
          </a:xfrm>
        </p:spPr>
        <p:txBody>
          <a:bodyPr/>
          <a:lstStyle/>
          <a:p>
            <a:r>
              <a:rPr lang="en-US" dirty="0" smtClean="0"/>
              <a:t>L. Cheek &amp; M. </a:t>
            </a:r>
            <a:r>
              <a:rPr lang="en-US" dirty="0" err="1" smtClean="0"/>
              <a:t>Friedl</a:t>
            </a:r>
            <a:r>
              <a:rPr lang="en-US" dirty="0" smtClean="0"/>
              <a:t>, BU</a:t>
            </a:r>
            <a:endParaRPr lang="en-US" dirty="0"/>
          </a:p>
        </p:txBody>
      </p:sp>
      <p:sp>
        <p:nvSpPr>
          <p:cNvPr id="15" name="Title 1"/>
          <p:cNvSpPr>
            <a:spLocks noGrp="1"/>
          </p:cNvSpPr>
          <p:nvPr>
            <p:ph type="title"/>
          </p:nvPr>
        </p:nvSpPr>
        <p:spPr>
          <a:xfrm>
            <a:off x="0" y="0"/>
            <a:ext cx="6753412" cy="642470"/>
          </a:xfrm>
        </p:spPr>
        <p:txBody>
          <a:bodyPr>
            <a:normAutofit/>
          </a:bodyPr>
          <a:lstStyle/>
          <a:p>
            <a:pPr algn="l"/>
            <a:r>
              <a:rPr lang="en-US" sz="3600" dirty="0" smtClean="0">
                <a:solidFill>
                  <a:srgbClr val="DDD9C3"/>
                </a:solidFill>
              </a:rPr>
              <a:t>Urban Cool Islands – </a:t>
            </a:r>
            <a:r>
              <a:rPr lang="en-US" sz="3600" b="1" dirty="0" smtClean="0">
                <a:solidFill>
                  <a:srgbClr val="DDD9C3"/>
                </a:solidFill>
              </a:rPr>
              <a:t>Vegetation </a:t>
            </a:r>
            <a:endParaRPr lang="en-US" sz="3600" b="1" dirty="0">
              <a:solidFill>
                <a:srgbClr val="DDD9C3"/>
              </a:solidFill>
            </a:endParaRPr>
          </a:p>
        </p:txBody>
      </p:sp>
      <p:sp>
        <p:nvSpPr>
          <p:cNvPr id="16" name="TextBox 15"/>
          <p:cNvSpPr txBox="1"/>
          <p:nvPr/>
        </p:nvSpPr>
        <p:spPr>
          <a:xfrm>
            <a:off x="6821870" y="233321"/>
            <a:ext cx="2028089" cy="830997"/>
          </a:xfrm>
          <a:prstGeom prst="rect">
            <a:avLst/>
          </a:prstGeom>
          <a:solidFill>
            <a:schemeClr val="bg1">
              <a:lumMod val="50000"/>
            </a:schemeClr>
          </a:solidFill>
        </p:spPr>
        <p:txBody>
          <a:bodyPr wrap="square" rtlCol="0">
            <a:spAutoFit/>
          </a:bodyPr>
          <a:lstStyle/>
          <a:p>
            <a:r>
              <a:rPr lang="en-US" sz="2400" dirty="0" smtClean="0">
                <a:solidFill>
                  <a:schemeClr val="bg1"/>
                </a:solidFill>
              </a:rPr>
              <a:t>non-vegetated cool pixels</a:t>
            </a:r>
            <a:endParaRPr lang="en-US" sz="2400" dirty="0">
              <a:solidFill>
                <a:schemeClr val="bg1"/>
              </a:solidFill>
            </a:endParaRPr>
          </a:p>
        </p:txBody>
      </p:sp>
      <p:sp>
        <p:nvSpPr>
          <p:cNvPr id="17" name="Right Arrow 16"/>
          <p:cNvSpPr/>
          <p:nvPr/>
        </p:nvSpPr>
        <p:spPr>
          <a:xfrm rot="5638317">
            <a:off x="7186793" y="1623564"/>
            <a:ext cx="1238389" cy="352774"/>
          </a:xfrm>
          <a:prstGeom prst="rightArrow">
            <a:avLst/>
          </a:prstGeom>
          <a:solidFill>
            <a:srgbClr val="FFFFFF"/>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rot="20841612">
            <a:off x="7461651" y="2592198"/>
            <a:ext cx="722775" cy="1062708"/>
          </a:xfrm>
          <a:prstGeom prst="ellipse">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0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TextBox 20"/>
          <p:cNvSpPr txBox="1"/>
          <p:nvPr/>
        </p:nvSpPr>
        <p:spPr>
          <a:xfrm>
            <a:off x="37355" y="962539"/>
            <a:ext cx="4604983" cy="1246495"/>
          </a:xfrm>
          <a:prstGeom prst="rect">
            <a:avLst/>
          </a:prstGeom>
          <a:solidFill>
            <a:srgbClr val="7F7F7F"/>
          </a:solidFill>
        </p:spPr>
        <p:txBody>
          <a:bodyPr wrap="square" rtlCol="0">
            <a:spAutoFit/>
          </a:bodyPr>
          <a:lstStyle/>
          <a:p>
            <a:r>
              <a:rPr lang="en-US" sz="2500" b="1" u="sng" dirty="0" smtClean="0">
                <a:solidFill>
                  <a:srgbClr val="FF0000"/>
                </a:solidFill>
                <a:latin typeface="Calibri"/>
                <a:cs typeface="Calibri"/>
              </a:rPr>
              <a:t>Red</a:t>
            </a:r>
            <a:r>
              <a:rPr lang="en-US" sz="2500" dirty="0" smtClean="0">
                <a:solidFill>
                  <a:srgbClr val="EEECE1"/>
                </a:solidFill>
                <a:latin typeface="Calibri"/>
                <a:cs typeface="Calibri"/>
              </a:rPr>
              <a:t>/</a:t>
            </a:r>
            <a:r>
              <a:rPr lang="en-US" sz="2500" b="1" u="sng" dirty="0" smtClean="0">
                <a:solidFill>
                  <a:schemeClr val="accent6"/>
                </a:solidFill>
                <a:latin typeface="Calibri"/>
                <a:cs typeface="Calibri"/>
              </a:rPr>
              <a:t>Orange</a:t>
            </a:r>
            <a:r>
              <a:rPr lang="en-US" sz="2500" dirty="0" smtClean="0">
                <a:solidFill>
                  <a:srgbClr val="EEECE1"/>
                </a:solidFill>
                <a:latin typeface="Calibri"/>
                <a:cs typeface="Calibri"/>
              </a:rPr>
              <a:t>: low </a:t>
            </a:r>
            <a:r>
              <a:rPr lang="en-US" sz="2500" dirty="0">
                <a:solidFill>
                  <a:srgbClr val="EEECE1"/>
                </a:solidFill>
                <a:latin typeface="Symbol" charset="2"/>
                <a:ea typeface="Symbol" charset="2"/>
                <a:cs typeface="Symbol" charset="2"/>
              </a:rPr>
              <a:t>D</a:t>
            </a:r>
            <a:r>
              <a:rPr lang="en-US" sz="2500" dirty="0">
                <a:solidFill>
                  <a:srgbClr val="EEECE1"/>
                </a:solidFill>
                <a:cs typeface="Calibri"/>
              </a:rPr>
              <a:t>T that </a:t>
            </a:r>
            <a:r>
              <a:rPr lang="en-US" sz="2500" dirty="0" smtClean="0">
                <a:solidFill>
                  <a:srgbClr val="EEECE1"/>
                </a:solidFill>
                <a:latin typeface="Calibri"/>
                <a:cs typeface="Calibri"/>
              </a:rPr>
              <a:t>has abundant shade.</a:t>
            </a:r>
          </a:p>
          <a:p>
            <a:r>
              <a:rPr lang="en-US" sz="2500" b="1" u="sng" dirty="0" smtClean="0">
                <a:solidFill>
                  <a:srgbClr val="EEECE1"/>
                </a:solidFill>
                <a:latin typeface="Calibri"/>
                <a:cs typeface="Calibri"/>
              </a:rPr>
              <a:t>White</a:t>
            </a:r>
            <a:r>
              <a:rPr lang="en-US" sz="2500" dirty="0" smtClean="0">
                <a:solidFill>
                  <a:srgbClr val="EEECE1"/>
                </a:solidFill>
                <a:latin typeface="Calibri"/>
                <a:cs typeface="Calibri"/>
              </a:rPr>
              <a:t>: low </a:t>
            </a:r>
            <a:r>
              <a:rPr lang="en-US" sz="2500" dirty="0">
                <a:solidFill>
                  <a:srgbClr val="EEECE1"/>
                </a:solidFill>
                <a:latin typeface="Symbol" charset="2"/>
                <a:ea typeface="Symbol" charset="2"/>
                <a:cs typeface="Symbol" charset="2"/>
              </a:rPr>
              <a:t>D</a:t>
            </a:r>
            <a:r>
              <a:rPr lang="en-US" sz="2500" dirty="0">
                <a:solidFill>
                  <a:srgbClr val="EEECE1"/>
                </a:solidFill>
                <a:cs typeface="Calibri"/>
              </a:rPr>
              <a:t>T with </a:t>
            </a:r>
            <a:r>
              <a:rPr lang="en-US" sz="2500" dirty="0" smtClean="0">
                <a:solidFill>
                  <a:srgbClr val="EEECE1"/>
                </a:solidFill>
                <a:latin typeface="Calibri"/>
                <a:cs typeface="Calibri"/>
              </a:rPr>
              <a:t>&lt;20% shade.</a:t>
            </a:r>
            <a:endParaRPr lang="en-US" sz="2500" dirty="0">
              <a:solidFill>
                <a:srgbClr val="EEECE1"/>
              </a:solidFill>
              <a:latin typeface="Calibri"/>
              <a:cs typeface="Calibri"/>
            </a:endParaRPr>
          </a:p>
        </p:txBody>
      </p:sp>
      <p:pic>
        <p:nvPicPr>
          <p:cNvPr id="20" name="Picture 19" descr="aug.wuhi.map_NaNs_shade_p2top8_withcolorramp.png"/>
          <p:cNvPicPr>
            <a:picLocks noChangeAspect="1"/>
          </p:cNvPicPr>
          <p:nvPr/>
        </p:nvPicPr>
        <p:blipFill rotWithShape="1">
          <a:blip r:embed="rId3">
            <a:extLst>
              <a:ext uri="{28A0092B-C50C-407E-A947-70E740481C1C}">
                <a14:useLocalDpi xmlns:a14="http://schemas.microsoft.com/office/drawing/2010/main" val="0"/>
              </a:ext>
            </a:extLst>
          </a:blip>
          <a:srcRect l="91572" t="66320" r="2013" b="6422"/>
          <a:stretch/>
        </p:blipFill>
        <p:spPr>
          <a:xfrm>
            <a:off x="6495142" y="3347357"/>
            <a:ext cx="1088571" cy="1745344"/>
          </a:xfrm>
          <a:prstGeom prst="rect">
            <a:avLst/>
          </a:prstGeom>
        </p:spPr>
      </p:pic>
      <p:grpSp>
        <p:nvGrpSpPr>
          <p:cNvPr id="5" name="Group 4"/>
          <p:cNvGrpSpPr/>
          <p:nvPr/>
        </p:nvGrpSpPr>
        <p:grpSpPr>
          <a:xfrm>
            <a:off x="4773111" y="1235743"/>
            <a:ext cx="4114801" cy="4123873"/>
            <a:chOff x="2884266" y="1906588"/>
            <a:chExt cx="4114801" cy="4123873"/>
          </a:xfrm>
        </p:grpSpPr>
        <p:pic>
          <p:nvPicPr>
            <p:cNvPr id="16" name="Picture 15" descr="aug.wuhi.map_NaNs_boston_badvals_buffered5pixels_masked_pixelslt10degrees_mask_image.tif"/>
            <p:cNvPicPr>
              <a:picLocks noChangeAspect="1"/>
            </p:cNvPicPr>
            <p:nvPr/>
          </p:nvPicPr>
          <p:blipFill rotWithShape="1">
            <a:blip r:embed="rId4">
              <a:extLst>
                <a:ext uri="{28A0092B-C50C-407E-A947-70E740481C1C}">
                  <a14:useLocalDpi xmlns:a14="http://schemas.microsoft.com/office/drawing/2010/main" val="0"/>
                </a:ext>
              </a:extLst>
            </a:blip>
            <a:srcRect l="19073" t="23603" r="31608" b="23004"/>
            <a:stretch/>
          </p:blipFill>
          <p:spPr>
            <a:xfrm>
              <a:off x="2884266" y="1906588"/>
              <a:ext cx="4114800" cy="4114800"/>
            </a:xfrm>
            <a:prstGeom prst="rect">
              <a:avLst/>
            </a:prstGeom>
            <a:ln>
              <a:solidFill>
                <a:schemeClr val="bg1"/>
              </a:solidFill>
            </a:ln>
          </p:spPr>
        </p:pic>
        <p:pic>
          <p:nvPicPr>
            <p:cNvPr id="17" name="Picture 16" descr="aug.wuhi.map_NaNs_boston_badvals_buffered5pixels_masked_pixelslt10degrees_masked_shade_p5top8.tif"/>
            <p:cNvPicPr>
              <a:picLocks noChangeAspect="1"/>
            </p:cNvPicPr>
            <p:nvPr/>
          </p:nvPicPr>
          <p:blipFill rotWithShape="1">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l="19073" t="23603" r="31608" b="23004"/>
            <a:stretch/>
          </p:blipFill>
          <p:spPr>
            <a:xfrm>
              <a:off x="2884267" y="1915661"/>
              <a:ext cx="4114800" cy="4114800"/>
            </a:xfrm>
            <a:prstGeom prst="rect">
              <a:avLst/>
            </a:prstGeom>
          </p:spPr>
        </p:pic>
      </p:grpSp>
      <p:sp>
        <p:nvSpPr>
          <p:cNvPr id="15" name="Right Arrow 14"/>
          <p:cNvSpPr/>
          <p:nvPr/>
        </p:nvSpPr>
        <p:spPr>
          <a:xfrm rot="14754603">
            <a:off x="7634925" y="3778509"/>
            <a:ext cx="890056" cy="530378"/>
          </a:xfrm>
          <a:prstGeom prst="rightArrow">
            <a:avLst/>
          </a:prstGeom>
          <a:solidFill>
            <a:srgbClr val="FF0000"/>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ate Placeholder 3"/>
          <p:cNvSpPr>
            <a:spLocks noGrp="1"/>
          </p:cNvSpPr>
          <p:nvPr>
            <p:ph type="dt" sz="half" idx="10"/>
          </p:nvPr>
        </p:nvSpPr>
        <p:spPr>
          <a:xfrm>
            <a:off x="457200" y="6356350"/>
            <a:ext cx="2133600" cy="365125"/>
          </a:xfrm>
        </p:spPr>
        <p:txBody>
          <a:bodyPr/>
          <a:lstStyle/>
          <a:p>
            <a:r>
              <a:rPr lang="en-US" dirty="0" smtClean="0"/>
              <a:t>L. Cheek &amp; M. </a:t>
            </a:r>
            <a:r>
              <a:rPr lang="en-US" dirty="0" err="1" smtClean="0"/>
              <a:t>Friedl</a:t>
            </a:r>
            <a:r>
              <a:rPr lang="en-US" dirty="0" smtClean="0"/>
              <a:t>, BU</a:t>
            </a:r>
            <a:endParaRPr lang="en-US" dirty="0"/>
          </a:p>
        </p:txBody>
      </p:sp>
      <p:sp>
        <p:nvSpPr>
          <p:cNvPr id="22" name="Title 1"/>
          <p:cNvSpPr>
            <a:spLocks noGrp="1"/>
          </p:cNvSpPr>
          <p:nvPr>
            <p:ph type="title"/>
          </p:nvPr>
        </p:nvSpPr>
        <p:spPr>
          <a:xfrm>
            <a:off x="0" y="0"/>
            <a:ext cx="6753412" cy="642470"/>
          </a:xfrm>
        </p:spPr>
        <p:txBody>
          <a:bodyPr>
            <a:normAutofit/>
          </a:bodyPr>
          <a:lstStyle/>
          <a:p>
            <a:pPr algn="l"/>
            <a:r>
              <a:rPr lang="en-US" sz="3600" dirty="0" smtClean="0">
                <a:solidFill>
                  <a:srgbClr val="DDD9C3"/>
                </a:solidFill>
              </a:rPr>
              <a:t>Urban Cool Islands – </a:t>
            </a:r>
            <a:r>
              <a:rPr lang="en-US" sz="3600" b="1" dirty="0" smtClean="0">
                <a:solidFill>
                  <a:srgbClr val="DDD9C3"/>
                </a:solidFill>
              </a:rPr>
              <a:t>Shade </a:t>
            </a:r>
            <a:endParaRPr lang="en-US" sz="3600" b="1" dirty="0">
              <a:solidFill>
                <a:srgbClr val="DDD9C3"/>
              </a:solidFill>
            </a:endParaRPr>
          </a:p>
        </p:txBody>
      </p:sp>
      <p:sp>
        <p:nvSpPr>
          <p:cNvPr id="23" name="TextBox 22"/>
          <p:cNvSpPr txBox="1"/>
          <p:nvPr/>
        </p:nvSpPr>
        <p:spPr>
          <a:xfrm>
            <a:off x="4971865" y="677496"/>
            <a:ext cx="2339203" cy="523220"/>
          </a:xfrm>
          <a:prstGeom prst="rect">
            <a:avLst/>
          </a:prstGeom>
          <a:noFill/>
        </p:spPr>
        <p:txBody>
          <a:bodyPr wrap="none" rtlCol="0">
            <a:spAutoFit/>
          </a:bodyPr>
          <a:lstStyle/>
          <a:p>
            <a:r>
              <a:rPr lang="en-US" sz="2800" i="1" dirty="0" smtClean="0">
                <a:solidFill>
                  <a:schemeClr val="bg2"/>
                </a:solidFill>
              </a:rPr>
              <a:t>Shade fraction</a:t>
            </a:r>
            <a:endParaRPr lang="en-US" sz="2800" i="1" dirty="0">
              <a:solidFill>
                <a:schemeClr val="bg2"/>
              </a:solidFill>
            </a:endParaRPr>
          </a:p>
        </p:txBody>
      </p:sp>
      <p:pic>
        <p:nvPicPr>
          <p:cNvPr id="25" name="Picture 24" descr="aug.wuhi.map_NaNs_shade_p2top8_withcolorramp.png"/>
          <p:cNvPicPr>
            <a:picLocks noChangeAspect="1"/>
          </p:cNvPicPr>
          <p:nvPr/>
        </p:nvPicPr>
        <p:blipFill rotWithShape="1">
          <a:blip r:embed="rId3">
            <a:extLst>
              <a:ext uri="{28A0092B-C50C-407E-A947-70E740481C1C}">
                <a14:useLocalDpi xmlns:a14="http://schemas.microsoft.com/office/drawing/2010/main" val="0"/>
              </a:ext>
            </a:extLst>
          </a:blip>
          <a:srcRect l="91572" t="66320" r="2013" b="6422"/>
          <a:stretch/>
        </p:blipFill>
        <p:spPr>
          <a:xfrm>
            <a:off x="3553767" y="3605199"/>
            <a:ext cx="1088571" cy="1745344"/>
          </a:xfrm>
          <a:prstGeom prst="rect">
            <a:avLst/>
          </a:prstGeom>
        </p:spPr>
      </p:pic>
      <p:sp>
        <p:nvSpPr>
          <p:cNvPr id="29" name="Right Arrow 28"/>
          <p:cNvSpPr/>
          <p:nvPr/>
        </p:nvSpPr>
        <p:spPr>
          <a:xfrm rot="16200000">
            <a:off x="6719608" y="3735350"/>
            <a:ext cx="890056" cy="650509"/>
          </a:xfrm>
          <a:prstGeom prst="rightArrow">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rot="20841612">
            <a:off x="7461651" y="2592198"/>
            <a:ext cx="722775" cy="1062708"/>
          </a:xfrm>
          <a:prstGeom prst="ellipse">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0966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19" descr="aug.wuhi.map_NaNs_shade_p2top8_withcolorramp.png"/>
          <p:cNvPicPr>
            <a:picLocks noChangeAspect="1"/>
          </p:cNvPicPr>
          <p:nvPr/>
        </p:nvPicPr>
        <p:blipFill rotWithShape="1">
          <a:blip r:embed="rId3">
            <a:extLst>
              <a:ext uri="{28A0092B-C50C-407E-A947-70E740481C1C}">
                <a14:useLocalDpi xmlns:a14="http://schemas.microsoft.com/office/drawing/2010/main" val="0"/>
              </a:ext>
            </a:extLst>
          </a:blip>
          <a:srcRect l="91572" t="66320" r="2013" b="6422"/>
          <a:stretch/>
        </p:blipFill>
        <p:spPr>
          <a:xfrm>
            <a:off x="6495142" y="3347357"/>
            <a:ext cx="1088571" cy="1745344"/>
          </a:xfrm>
          <a:prstGeom prst="rect">
            <a:avLst/>
          </a:prstGeom>
        </p:spPr>
      </p:pic>
      <p:grpSp>
        <p:nvGrpSpPr>
          <p:cNvPr id="5" name="Group 4"/>
          <p:cNvGrpSpPr/>
          <p:nvPr/>
        </p:nvGrpSpPr>
        <p:grpSpPr>
          <a:xfrm>
            <a:off x="4773111" y="1235743"/>
            <a:ext cx="4114801" cy="4123873"/>
            <a:chOff x="2884266" y="1906588"/>
            <a:chExt cx="4114801" cy="4123873"/>
          </a:xfrm>
        </p:grpSpPr>
        <p:pic>
          <p:nvPicPr>
            <p:cNvPr id="16" name="Picture 15" descr="aug.wuhi.map_NaNs_boston_badvals_buffered5pixels_masked_pixelslt10degrees_mask_image.tif"/>
            <p:cNvPicPr>
              <a:picLocks noChangeAspect="1"/>
            </p:cNvPicPr>
            <p:nvPr/>
          </p:nvPicPr>
          <p:blipFill rotWithShape="1">
            <a:blip r:embed="rId4">
              <a:extLst>
                <a:ext uri="{28A0092B-C50C-407E-A947-70E740481C1C}">
                  <a14:useLocalDpi xmlns:a14="http://schemas.microsoft.com/office/drawing/2010/main" val="0"/>
                </a:ext>
              </a:extLst>
            </a:blip>
            <a:srcRect l="19073" t="23603" r="31608" b="23004"/>
            <a:stretch/>
          </p:blipFill>
          <p:spPr>
            <a:xfrm>
              <a:off x="2884266" y="1906588"/>
              <a:ext cx="4114800" cy="4114800"/>
            </a:xfrm>
            <a:prstGeom prst="rect">
              <a:avLst/>
            </a:prstGeom>
            <a:ln>
              <a:solidFill>
                <a:schemeClr val="bg1"/>
              </a:solidFill>
            </a:ln>
          </p:spPr>
        </p:pic>
        <p:pic>
          <p:nvPicPr>
            <p:cNvPr id="17" name="Picture 16" descr="aug.wuhi.map_NaNs_boston_badvals_buffered5pixels_masked_pixelslt10degrees_masked_shade_p5top8.tif"/>
            <p:cNvPicPr>
              <a:picLocks noChangeAspect="1"/>
            </p:cNvPicPr>
            <p:nvPr/>
          </p:nvPicPr>
          <p:blipFill rotWithShape="1">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l="19073" t="23603" r="31608" b="23004"/>
            <a:stretch/>
          </p:blipFill>
          <p:spPr>
            <a:xfrm>
              <a:off x="2884267" y="1915661"/>
              <a:ext cx="4114800" cy="4114800"/>
            </a:xfrm>
            <a:prstGeom prst="rect">
              <a:avLst/>
            </a:prstGeom>
          </p:spPr>
        </p:pic>
      </p:grpSp>
      <p:sp>
        <p:nvSpPr>
          <p:cNvPr id="13" name="Date Placeholder 3"/>
          <p:cNvSpPr>
            <a:spLocks noGrp="1"/>
          </p:cNvSpPr>
          <p:nvPr>
            <p:ph type="dt" sz="half" idx="10"/>
          </p:nvPr>
        </p:nvSpPr>
        <p:spPr>
          <a:xfrm>
            <a:off x="457200" y="6356350"/>
            <a:ext cx="2133600" cy="365125"/>
          </a:xfrm>
        </p:spPr>
        <p:txBody>
          <a:bodyPr/>
          <a:lstStyle/>
          <a:p>
            <a:r>
              <a:rPr lang="en-US" dirty="0" smtClean="0"/>
              <a:t>L. Cheek &amp; M. </a:t>
            </a:r>
            <a:r>
              <a:rPr lang="en-US" dirty="0" err="1" smtClean="0"/>
              <a:t>Friedl</a:t>
            </a:r>
            <a:r>
              <a:rPr lang="en-US" dirty="0" smtClean="0"/>
              <a:t>, BU</a:t>
            </a:r>
            <a:endParaRPr lang="en-US" dirty="0"/>
          </a:p>
        </p:txBody>
      </p:sp>
      <p:sp>
        <p:nvSpPr>
          <p:cNvPr id="22" name="Title 1"/>
          <p:cNvSpPr>
            <a:spLocks noGrp="1"/>
          </p:cNvSpPr>
          <p:nvPr>
            <p:ph type="title"/>
          </p:nvPr>
        </p:nvSpPr>
        <p:spPr>
          <a:xfrm>
            <a:off x="0" y="0"/>
            <a:ext cx="6753412" cy="642470"/>
          </a:xfrm>
        </p:spPr>
        <p:txBody>
          <a:bodyPr>
            <a:normAutofit/>
          </a:bodyPr>
          <a:lstStyle/>
          <a:p>
            <a:pPr algn="l"/>
            <a:r>
              <a:rPr lang="en-US" sz="3600" dirty="0" smtClean="0">
                <a:solidFill>
                  <a:srgbClr val="DDD9C3"/>
                </a:solidFill>
              </a:rPr>
              <a:t>Urban Cool Islands – </a:t>
            </a:r>
            <a:r>
              <a:rPr lang="en-US" sz="3600" b="1" dirty="0" smtClean="0">
                <a:solidFill>
                  <a:srgbClr val="DDD9C3"/>
                </a:solidFill>
              </a:rPr>
              <a:t>Shade </a:t>
            </a:r>
            <a:endParaRPr lang="en-US" sz="3600" b="1" dirty="0">
              <a:solidFill>
                <a:srgbClr val="DDD9C3"/>
              </a:solidFill>
            </a:endParaRPr>
          </a:p>
        </p:txBody>
      </p:sp>
      <p:sp>
        <p:nvSpPr>
          <p:cNvPr id="23" name="TextBox 22"/>
          <p:cNvSpPr txBox="1"/>
          <p:nvPr/>
        </p:nvSpPr>
        <p:spPr>
          <a:xfrm>
            <a:off x="4155939" y="5368689"/>
            <a:ext cx="2339203" cy="523220"/>
          </a:xfrm>
          <a:prstGeom prst="rect">
            <a:avLst/>
          </a:prstGeom>
          <a:noFill/>
        </p:spPr>
        <p:txBody>
          <a:bodyPr wrap="none" rtlCol="0">
            <a:spAutoFit/>
          </a:bodyPr>
          <a:lstStyle/>
          <a:p>
            <a:r>
              <a:rPr lang="en-US" sz="2800" i="1" dirty="0" smtClean="0">
                <a:solidFill>
                  <a:schemeClr val="bg2"/>
                </a:solidFill>
              </a:rPr>
              <a:t>Shade fraction</a:t>
            </a:r>
            <a:endParaRPr lang="en-US" sz="2800" i="1" dirty="0">
              <a:solidFill>
                <a:schemeClr val="bg2"/>
              </a:solidFill>
            </a:endParaRPr>
          </a:p>
        </p:txBody>
      </p:sp>
      <p:pic>
        <p:nvPicPr>
          <p:cNvPr id="25" name="Picture 24" descr="aug.wuhi.map_NaNs_shade_p2top8_withcolorramp.png"/>
          <p:cNvPicPr>
            <a:picLocks noChangeAspect="1"/>
          </p:cNvPicPr>
          <p:nvPr/>
        </p:nvPicPr>
        <p:blipFill rotWithShape="1">
          <a:blip r:embed="rId3">
            <a:extLst>
              <a:ext uri="{28A0092B-C50C-407E-A947-70E740481C1C}">
                <a14:useLocalDpi xmlns:a14="http://schemas.microsoft.com/office/drawing/2010/main" val="0"/>
              </a:ext>
            </a:extLst>
          </a:blip>
          <a:srcRect l="91572" t="66320" r="2013" b="6422"/>
          <a:stretch/>
        </p:blipFill>
        <p:spPr>
          <a:xfrm>
            <a:off x="3553767" y="3098766"/>
            <a:ext cx="1088571" cy="1745344"/>
          </a:xfrm>
          <a:prstGeom prst="rect">
            <a:avLst/>
          </a:prstGeom>
        </p:spPr>
      </p:pic>
      <p:pic>
        <p:nvPicPr>
          <p:cNvPr id="18" name="Picture 17" descr="BostonSkylin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623" y="2553495"/>
            <a:ext cx="3381167" cy="2231570"/>
          </a:xfrm>
          <a:prstGeom prst="rect">
            <a:avLst/>
          </a:prstGeom>
        </p:spPr>
      </p:pic>
      <p:sp>
        <p:nvSpPr>
          <p:cNvPr id="19" name="Right Arrow 18"/>
          <p:cNvSpPr/>
          <p:nvPr/>
        </p:nvSpPr>
        <p:spPr>
          <a:xfrm rot="16200000">
            <a:off x="1890256" y="4455924"/>
            <a:ext cx="711200" cy="519790"/>
          </a:xfrm>
          <a:prstGeom prst="rightArrow">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rot="14325585">
            <a:off x="3398334" y="3975472"/>
            <a:ext cx="737791" cy="522840"/>
          </a:xfrm>
          <a:prstGeom prst="rightArrow">
            <a:avLst/>
          </a:prstGeom>
          <a:solidFill>
            <a:srgbClr val="FF0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6" name="TextBox 25"/>
          <p:cNvSpPr txBox="1"/>
          <p:nvPr/>
        </p:nvSpPr>
        <p:spPr>
          <a:xfrm>
            <a:off x="30420" y="5403860"/>
            <a:ext cx="9075555" cy="954107"/>
          </a:xfrm>
          <a:prstGeom prst="rect">
            <a:avLst/>
          </a:prstGeom>
          <a:solidFill>
            <a:srgbClr val="7F7F7F"/>
          </a:solidFill>
        </p:spPr>
        <p:txBody>
          <a:bodyPr wrap="square" rtlCol="0">
            <a:spAutoFit/>
          </a:bodyPr>
          <a:lstStyle/>
          <a:p>
            <a:pPr algn="ctr"/>
            <a:r>
              <a:rPr lang="en-US" sz="2800" i="1" u="sng" dirty="0">
                <a:solidFill>
                  <a:schemeClr val="bg1"/>
                </a:solidFill>
                <a:latin typeface="Calibri"/>
                <a:cs typeface="Calibri"/>
              </a:rPr>
              <a:t>Urban cool </a:t>
            </a:r>
            <a:r>
              <a:rPr lang="en-US" sz="2800" i="1" u="sng" dirty="0" smtClean="0">
                <a:solidFill>
                  <a:schemeClr val="bg1"/>
                </a:solidFill>
                <a:latin typeface="Calibri"/>
                <a:cs typeface="Calibri"/>
              </a:rPr>
              <a:t>islands</a:t>
            </a:r>
            <a:r>
              <a:rPr lang="en-US" sz="2800" dirty="0" smtClean="0">
                <a:solidFill>
                  <a:schemeClr val="bg1"/>
                </a:solidFill>
                <a:latin typeface="Calibri"/>
                <a:cs typeface="Calibri"/>
              </a:rPr>
              <a:t>: Boston’s </a:t>
            </a:r>
            <a:r>
              <a:rPr lang="en-US" sz="2800" dirty="0">
                <a:solidFill>
                  <a:schemeClr val="bg1"/>
                </a:solidFill>
                <a:latin typeface="Calibri"/>
                <a:cs typeface="Calibri"/>
              </a:rPr>
              <a:t>urban core includes cooler areas </a:t>
            </a:r>
            <a:endParaRPr lang="en-US" sz="2800" dirty="0" smtClean="0">
              <a:solidFill>
                <a:schemeClr val="bg1"/>
              </a:solidFill>
              <a:latin typeface="Calibri"/>
              <a:cs typeface="Calibri"/>
            </a:endParaRPr>
          </a:p>
          <a:p>
            <a:pPr algn="ctr"/>
            <a:r>
              <a:rPr lang="en-US" sz="2800" dirty="0" smtClean="0">
                <a:solidFill>
                  <a:schemeClr val="bg1"/>
                </a:solidFill>
                <a:latin typeface="Calibri"/>
                <a:cs typeface="Calibri"/>
              </a:rPr>
              <a:t>arising </a:t>
            </a:r>
            <a:r>
              <a:rPr lang="en-US" sz="2800" dirty="0">
                <a:solidFill>
                  <a:schemeClr val="bg1"/>
                </a:solidFill>
                <a:latin typeface="Calibri"/>
                <a:cs typeface="Calibri"/>
              </a:rPr>
              <a:t>not only from vegetation, but also from shading. </a:t>
            </a:r>
          </a:p>
        </p:txBody>
      </p:sp>
      <p:sp>
        <p:nvSpPr>
          <p:cNvPr id="27" name="TextBox 26"/>
          <p:cNvSpPr txBox="1"/>
          <p:nvPr/>
        </p:nvSpPr>
        <p:spPr>
          <a:xfrm>
            <a:off x="4971865" y="677496"/>
            <a:ext cx="2339203" cy="523220"/>
          </a:xfrm>
          <a:prstGeom prst="rect">
            <a:avLst/>
          </a:prstGeom>
          <a:noFill/>
        </p:spPr>
        <p:txBody>
          <a:bodyPr wrap="none" rtlCol="0">
            <a:spAutoFit/>
          </a:bodyPr>
          <a:lstStyle/>
          <a:p>
            <a:r>
              <a:rPr lang="en-US" sz="2800" i="1" dirty="0" smtClean="0">
                <a:solidFill>
                  <a:schemeClr val="bg2"/>
                </a:solidFill>
              </a:rPr>
              <a:t>Shade fraction</a:t>
            </a:r>
            <a:endParaRPr lang="en-US" sz="2800" i="1" dirty="0">
              <a:solidFill>
                <a:schemeClr val="bg2"/>
              </a:solidFill>
            </a:endParaRPr>
          </a:p>
        </p:txBody>
      </p:sp>
      <p:sp>
        <p:nvSpPr>
          <p:cNvPr id="28" name="TextBox 27"/>
          <p:cNvSpPr txBox="1"/>
          <p:nvPr/>
        </p:nvSpPr>
        <p:spPr>
          <a:xfrm>
            <a:off x="37355" y="962539"/>
            <a:ext cx="4604983" cy="1246495"/>
          </a:xfrm>
          <a:prstGeom prst="rect">
            <a:avLst/>
          </a:prstGeom>
          <a:solidFill>
            <a:srgbClr val="7F7F7F"/>
          </a:solidFill>
        </p:spPr>
        <p:txBody>
          <a:bodyPr wrap="square" rtlCol="0">
            <a:spAutoFit/>
          </a:bodyPr>
          <a:lstStyle/>
          <a:p>
            <a:r>
              <a:rPr lang="en-US" sz="2500" b="1" u="sng" dirty="0" smtClean="0">
                <a:solidFill>
                  <a:srgbClr val="FF0000"/>
                </a:solidFill>
                <a:latin typeface="Calibri"/>
                <a:cs typeface="Calibri"/>
              </a:rPr>
              <a:t>Red</a:t>
            </a:r>
            <a:r>
              <a:rPr lang="en-US" sz="2500" dirty="0" smtClean="0">
                <a:solidFill>
                  <a:srgbClr val="EEECE1"/>
                </a:solidFill>
                <a:latin typeface="Calibri"/>
                <a:cs typeface="Calibri"/>
              </a:rPr>
              <a:t>/</a:t>
            </a:r>
            <a:r>
              <a:rPr lang="en-US" sz="2500" b="1" u="sng" dirty="0" smtClean="0">
                <a:solidFill>
                  <a:schemeClr val="accent6"/>
                </a:solidFill>
                <a:latin typeface="Calibri"/>
                <a:cs typeface="Calibri"/>
              </a:rPr>
              <a:t>Orange</a:t>
            </a:r>
            <a:r>
              <a:rPr lang="en-US" sz="2500" dirty="0" smtClean="0">
                <a:solidFill>
                  <a:srgbClr val="EEECE1"/>
                </a:solidFill>
                <a:latin typeface="Calibri"/>
                <a:cs typeface="Calibri"/>
              </a:rPr>
              <a:t>: low </a:t>
            </a:r>
            <a:r>
              <a:rPr lang="en-US" sz="2500" dirty="0">
                <a:solidFill>
                  <a:srgbClr val="EEECE1"/>
                </a:solidFill>
                <a:latin typeface="Symbol" charset="2"/>
                <a:ea typeface="Symbol" charset="2"/>
                <a:cs typeface="Symbol" charset="2"/>
              </a:rPr>
              <a:t>D</a:t>
            </a:r>
            <a:r>
              <a:rPr lang="en-US" sz="2500" dirty="0">
                <a:solidFill>
                  <a:srgbClr val="EEECE1"/>
                </a:solidFill>
                <a:cs typeface="Calibri"/>
              </a:rPr>
              <a:t>T that </a:t>
            </a:r>
            <a:r>
              <a:rPr lang="en-US" sz="2500" dirty="0" smtClean="0">
                <a:solidFill>
                  <a:srgbClr val="EEECE1"/>
                </a:solidFill>
                <a:latin typeface="Calibri"/>
                <a:cs typeface="Calibri"/>
              </a:rPr>
              <a:t>has abundant shade.</a:t>
            </a:r>
          </a:p>
          <a:p>
            <a:r>
              <a:rPr lang="en-US" sz="2500" b="1" u="sng" dirty="0" smtClean="0">
                <a:solidFill>
                  <a:srgbClr val="EEECE1"/>
                </a:solidFill>
                <a:latin typeface="Calibri"/>
                <a:cs typeface="Calibri"/>
              </a:rPr>
              <a:t>White</a:t>
            </a:r>
            <a:r>
              <a:rPr lang="en-US" sz="2500" dirty="0" smtClean="0">
                <a:solidFill>
                  <a:srgbClr val="EEECE1"/>
                </a:solidFill>
                <a:latin typeface="Calibri"/>
                <a:cs typeface="Calibri"/>
              </a:rPr>
              <a:t>: low </a:t>
            </a:r>
            <a:r>
              <a:rPr lang="en-US" sz="2500" dirty="0">
                <a:solidFill>
                  <a:srgbClr val="EEECE1"/>
                </a:solidFill>
                <a:latin typeface="Symbol" charset="2"/>
                <a:ea typeface="Symbol" charset="2"/>
                <a:cs typeface="Symbol" charset="2"/>
              </a:rPr>
              <a:t>D</a:t>
            </a:r>
            <a:r>
              <a:rPr lang="en-US" sz="2500" dirty="0">
                <a:solidFill>
                  <a:srgbClr val="EEECE1"/>
                </a:solidFill>
                <a:cs typeface="Calibri"/>
              </a:rPr>
              <a:t>T with </a:t>
            </a:r>
            <a:r>
              <a:rPr lang="en-US" sz="2500" dirty="0" smtClean="0">
                <a:solidFill>
                  <a:srgbClr val="EEECE1"/>
                </a:solidFill>
                <a:latin typeface="Calibri"/>
                <a:cs typeface="Calibri"/>
              </a:rPr>
              <a:t>&lt;20% shade.</a:t>
            </a:r>
            <a:endParaRPr lang="en-US" sz="2500" dirty="0">
              <a:solidFill>
                <a:srgbClr val="EEECE1"/>
              </a:solidFill>
              <a:latin typeface="Calibri"/>
              <a:cs typeface="Calibri"/>
            </a:endParaRPr>
          </a:p>
        </p:txBody>
      </p:sp>
      <p:sp>
        <p:nvSpPr>
          <p:cNvPr id="29" name="Right Arrow 28"/>
          <p:cNvSpPr/>
          <p:nvPr/>
        </p:nvSpPr>
        <p:spPr>
          <a:xfrm rot="14754603">
            <a:off x="7634925" y="3778509"/>
            <a:ext cx="890056" cy="530378"/>
          </a:xfrm>
          <a:prstGeom prst="rightArrow">
            <a:avLst/>
          </a:prstGeom>
          <a:solidFill>
            <a:srgbClr val="FF0000"/>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Arrow 29"/>
          <p:cNvSpPr/>
          <p:nvPr/>
        </p:nvSpPr>
        <p:spPr>
          <a:xfrm rot="16200000">
            <a:off x="6719608" y="3735350"/>
            <a:ext cx="890056" cy="650509"/>
          </a:xfrm>
          <a:prstGeom prst="rightArrow">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8918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Winds_on_QuikSCAT_PGlobe_annotated.png"/>
          <p:cNvPicPr>
            <a:picLocks noChangeAspect="1"/>
          </p:cNvPicPr>
          <p:nvPr/>
        </p:nvPicPr>
        <p:blipFill rotWithShape="1">
          <a:blip r:embed="rId2">
            <a:extLst>
              <a:ext uri="{28A0092B-C50C-407E-A947-70E740481C1C}">
                <a14:useLocalDpi xmlns:a14="http://schemas.microsoft.com/office/drawing/2010/main" val="0"/>
              </a:ext>
            </a:extLst>
          </a:blip>
          <a:srcRect l="2910" r="2910"/>
          <a:stretch/>
        </p:blipFill>
        <p:spPr>
          <a:xfrm>
            <a:off x="4838" y="599237"/>
            <a:ext cx="3298487" cy="3502326"/>
          </a:xfrm>
          <a:prstGeom prst="rect">
            <a:avLst/>
          </a:prstGeom>
        </p:spPr>
      </p:pic>
      <p:pic>
        <p:nvPicPr>
          <p:cNvPr id="3" name="Picture 2"/>
          <p:cNvPicPr>
            <a:picLocks noChangeAspect="1"/>
          </p:cNvPicPr>
          <p:nvPr/>
        </p:nvPicPr>
        <p:blipFill>
          <a:blip r:embed="rId3"/>
          <a:stretch>
            <a:fillRect/>
          </a:stretch>
        </p:blipFill>
        <p:spPr>
          <a:xfrm>
            <a:off x="3934843" y="586880"/>
            <a:ext cx="5129297" cy="3514683"/>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2672345" y="4153554"/>
            <a:ext cx="4082723" cy="2698452"/>
          </a:xfrm>
          <a:prstGeom prst="rect">
            <a:avLst/>
          </a:prstGeom>
          <a:ln>
            <a:solidFill>
              <a:schemeClr val="tx1"/>
            </a:solidFill>
          </a:ln>
        </p:spPr>
      </p:pic>
      <p:sp>
        <p:nvSpPr>
          <p:cNvPr id="7" name="TextBox 6"/>
          <p:cNvSpPr txBox="1"/>
          <p:nvPr/>
        </p:nvSpPr>
        <p:spPr>
          <a:xfrm>
            <a:off x="6783498" y="4691106"/>
            <a:ext cx="2280642" cy="923330"/>
          </a:xfrm>
          <a:prstGeom prst="rect">
            <a:avLst/>
          </a:prstGeom>
          <a:noFill/>
        </p:spPr>
        <p:txBody>
          <a:bodyPr wrap="none" rtlCol="0">
            <a:spAutoFit/>
          </a:bodyPr>
          <a:lstStyle/>
          <a:p>
            <a:r>
              <a:rPr lang="en-US" dirty="0" smtClean="0"/>
              <a:t>A – specular reflection</a:t>
            </a:r>
          </a:p>
          <a:p>
            <a:r>
              <a:rPr lang="en-US" dirty="0" smtClean="0"/>
              <a:t>B – diffuse scattering</a:t>
            </a:r>
          </a:p>
          <a:p>
            <a:r>
              <a:rPr lang="en-US" dirty="0" smtClean="0"/>
              <a:t>C – corner reflector</a:t>
            </a:r>
            <a:endParaRPr lang="en-US" dirty="0"/>
          </a:p>
        </p:txBody>
      </p:sp>
      <p:pic>
        <p:nvPicPr>
          <p:cNvPr id="8" name="Picture 7" descr="SeaWinds_on_QuikSCAT_PGlobe_annotated.png"/>
          <p:cNvPicPr>
            <a:picLocks noChangeAspect="1"/>
          </p:cNvPicPr>
          <p:nvPr/>
        </p:nvPicPr>
        <p:blipFill rotWithShape="1">
          <a:blip r:embed="rId2">
            <a:extLst>
              <a:ext uri="{28A0092B-C50C-407E-A947-70E740481C1C}">
                <a14:useLocalDpi xmlns:a14="http://schemas.microsoft.com/office/drawing/2010/main" val="0"/>
              </a:ext>
            </a:extLst>
          </a:blip>
          <a:srcRect l="44229" t="26491" r="43396" b="63351"/>
          <a:stretch/>
        </p:blipFill>
        <p:spPr>
          <a:xfrm>
            <a:off x="749822" y="4238522"/>
            <a:ext cx="1676170" cy="1375914"/>
          </a:xfrm>
          <a:prstGeom prst="rect">
            <a:avLst/>
          </a:prstGeom>
        </p:spPr>
      </p:pic>
      <p:sp>
        <p:nvSpPr>
          <p:cNvPr id="9" name="TextBox 8"/>
          <p:cNvSpPr txBox="1"/>
          <p:nvPr/>
        </p:nvSpPr>
        <p:spPr>
          <a:xfrm>
            <a:off x="1536665" y="5716194"/>
            <a:ext cx="624390" cy="307777"/>
          </a:xfrm>
          <a:prstGeom prst="rect">
            <a:avLst/>
          </a:prstGeom>
          <a:noFill/>
        </p:spPr>
        <p:txBody>
          <a:bodyPr wrap="none" rtlCol="0">
            <a:spAutoFit/>
          </a:bodyPr>
          <a:lstStyle/>
          <a:p>
            <a:r>
              <a:rPr lang="en-US" sz="1400" dirty="0" smtClean="0"/>
              <a:t>Tokyo</a:t>
            </a:r>
            <a:endParaRPr lang="en-US" sz="1400" dirty="0"/>
          </a:p>
        </p:txBody>
      </p:sp>
      <p:sp>
        <p:nvSpPr>
          <p:cNvPr id="10" name="TextBox 9"/>
          <p:cNvSpPr txBox="1"/>
          <p:nvPr/>
        </p:nvSpPr>
        <p:spPr>
          <a:xfrm>
            <a:off x="58877" y="4528974"/>
            <a:ext cx="586694" cy="307777"/>
          </a:xfrm>
          <a:prstGeom prst="rect">
            <a:avLst/>
          </a:prstGeom>
          <a:noFill/>
        </p:spPr>
        <p:txBody>
          <a:bodyPr wrap="none" rtlCol="0">
            <a:spAutoFit/>
          </a:bodyPr>
          <a:lstStyle/>
          <a:p>
            <a:r>
              <a:rPr lang="en-US" sz="1400" dirty="0" smtClean="0"/>
              <a:t>Seoul</a:t>
            </a:r>
            <a:endParaRPr lang="en-US" sz="1400" dirty="0"/>
          </a:p>
        </p:txBody>
      </p:sp>
      <p:cxnSp>
        <p:nvCxnSpPr>
          <p:cNvPr id="14" name="Straight Connector 13"/>
          <p:cNvCxnSpPr/>
          <p:nvPr/>
        </p:nvCxnSpPr>
        <p:spPr>
          <a:xfrm flipV="1">
            <a:off x="559668" y="4682863"/>
            <a:ext cx="198826" cy="1730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765249" y="4557895"/>
            <a:ext cx="186221" cy="195895"/>
          </a:xfrm>
          <a:prstGeom prst="ellipse">
            <a:avLst/>
          </a:prstGeom>
          <a:no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829601" y="4738803"/>
            <a:ext cx="186221" cy="195895"/>
          </a:xfrm>
          <a:prstGeom prst="ellipse">
            <a:avLst/>
          </a:prstGeom>
          <a:no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endCxn id="17" idx="4"/>
          </p:cNvCxnSpPr>
          <p:nvPr/>
        </p:nvCxnSpPr>
        <p:spPr>
          <a:xfrm flipV="1">
            <a:off x="1916409" y="4934698"/>
            <a:ext cx="6303" cy="829787"/>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1441514" y="1506901"/>
            <a:ext cx="380267" cy="349370"/>
          </a:xfrm>
          <a:prstGeom prst="rect">
            <a:avLst/>
          </a:prstGeom>
          <a:no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H="1" flipV="1">
            <a:off x="1821781" y="1856271"/>
            <a:ext cx="604211" cy="2382251"/>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765249" y="1856271"/>
            <a:ext cx="676265" cy="2382251"/>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672" y="6023971"/>
            <a:ext cx="2617517" cy="830997"/>
          </a:xfrm>
          <a:prstGeom prst="rect">
            <a:avLst/>
          </a:prstGeom>
          <a:solidFill>
            <a:schemeClr val="bg1">
              <a:lumMod val="85000"/>
            </a:schemeClr>
          </a:solidFill>
          <a:ln>
            <a:solidFill>
              <a:schemeClr val="tx1"/>
            </a:solidFill>
          </a:ln>
        </p:spPr>
        <p:txBody>
          <a:bodyPr wrap="square" rtlCol="0">
            <a:spAutoFit/>
          </a:bodyPr>
          <a:lstStyle/>
          <a:p>
            <a:r>
              <a:rPr lang="en-US" sz="2400" dirty="0" smtClean="0"/>
              <a:t>Big cities have strong backscatter.</a:t>
            </a:r>
            <a:endParaRPr lang="en-US" sz="2400" dirty="0"/>
          </a:p>
        </p:txBody>
      </p:sp>
      <p:sp>
        <p:nvSpPr>
          <p:cNvPr id="19" name="TextBox 18"/>
          <p:cNvSpPr txBox="1"/>
          <p:nvPr/>
        </p:nvSpPr>
        <p:spPr>
          <a:xfrm>
            <a:off x="7404100" y="586880"/>
            <a:ext cx="1663700" cy="1015663"/>
          </a:xfrm>
          <a:prstGeom prst="rect">
            <a:avLst/>
          </a:prstGeom>
          <a:solidFill>
            <a:srgbClr val="D9D9D9"/>
          </a:solidFill>
          <a:ln>
            <a:solidFill>
              <a:srgbClr val="000000"/>
            </a:solidFill>
          </a:ln>
        </p:spPr>
        <p:txBody>
          <a:bodyPr wrap="square" rtlCol="0">
            <a:spAutoFit/>
          </a:bodyPr>
          <a:lstStyle/>
          <a:p>
            <a:pPr algn="r"/>
            <a:r>
              <a:rPr lang="en-US" sz="2000" dirty="0" smtClean="0"/>
              <a:t>Ku-band</a:t>
            </a:r>
          </a:p>
          <a:p>
            <a:pPr algn="r"/>
            <a:r>
              <a:rPr lang="en-US" sz="2000" dirty="0" smtClean="0"/>
              <a:t>microwave</a:t>
            </a:r>
          </a:p>
          <a:p>
            <a:pPr algn="r"/>
            <a:r>
              <a:rPr lang="en-US" sz="2000" dirty="0" err="1" smtClean="0"/>
              <a:t>scatterometer</a:t>
            </a:r>
            <a:endParaRPr lang="en-US" sz="2000" dirty="0"/>
          </a:p>
        </p:txBody>
      </p:sp>
      <p:sp>
        <p:nvSpPr>
          <p:cNvPr id="22" name="TextBox 21"/>
          <p:cNvSpPr txBox="1"/>
          <p:nvPr/>
        </p:nvSpPr>
        <p:spPr>
          <a:xfrm>
            <a:off x="4483100" y="4204017"/>
            <a:ext cx="2044700" cy="400110"/>
          </a:xfrm>
          <a:prstGeom prst="rect">
            <a:avLst/>
          </a:prstGeom>
          <a:solidFill>
            <a:srgbClr val="D9D9D9"/>
          </a:solidFill>
          <a:ln>
            <a:solidFill>
              <a:srgbClr val="000000"/>
            </a:solidFill>
          </a:ln>
        </p:spPr>
        <p:txBody>
          <a:bodyPr wrap="square" rtlCol="0">
            <a:spAutoFit/>
          </a:bodyPr>
          <a:lstStyle/>
          <a:p>
            <a:r>
              <a:rPr lang="en-US" sz="2000" dirty="0" smtClean="0"/>
              <a:t>surface scattering</a:t>
            </a:r>
            <a:endParaRPr lang="en-US" sz="2000" dirty="0"/>
          </a:p>
        </p:txBody>
      </p:sp>
      <p:sp>
        <p:nvSpPr>
          <p:cNvPr id="24" name="TextBox 23"/>
          <p:cNvSpPr txBox="1"/>
          <p:nvPr/>
        </p:nvSpPr>
        <p:spPr>
          <a:xfrm>
            <a:off x="-8672" y="6939"/>
            <a:ext cx="8769197" cy="461665"/>
          </a:xfrm>
          <a:prstGeom prst="rect">
            <a:avLst/>
          </a:prstGeom>
          <a:solidFill>
            <a:schemeClr val="bg1">
              <a:lumMod val="85000"/>
            </a:schemeClr>
          </a:solidFill>
          <a:ln>
            <a:solidFill>
              <a:srgbClr val="000000"/>
            </a:solidFill>
          </a:ln>
        </p:spPr>
        <p:txBody>
          <a:bodyPr wrap="none" rtlCol="0">
            <a:spAutoFit/>
          </a:bodyPr>
          <a:lstStyle/>
          <a:p>
            <a:r>
              <a:rPr lang="en-US" sz="2400" b="1" dirty="0" smtClean="0"/>
              <a:t>3. Hypothesis – Urban core development impacts urban heat island</a:t>
            </a:r>
            <a:endParaRPr lang="en-US" sz="2400" b="1" dirty="0"/>
          </a:p>
        </p:txBody>
      </p:sp>
    </p:spTree>
    <p:extLst>
      <p:ext uri="{BB962C8B-B14F-4D97-AF65-F5344CB8AC3E}">
        <p14:creationId xmlns:p14="http://schemas.microsoft.com/office/powerpoint/2010/main" val="2407483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images_Assessment Reports_AR5 - WG3_Chapter 12_15_figure_12.15.png"/>
          <p:cNvPicPr>
            <a:picLocks noChangeAspect="1"/>
          </p:cNvPicPr>
          <p:nvPr/>
        </p:nvPicPr>
        <p:blipFill rotWithShape="1">
          <a:blip r:embed="rId2" cstate="print">
            <a:extLst>
              <a:ext uri="{28A0092B-C50C-407E-A947-70E740481C1C}">
                <a14:useLocalDpi xmlns:a14="http://schemas.microsoft.com/office/drawing/2010/main" val="0"/>
              </a:ext>
            </a:extLst>
          </a:blip>
          <a:srcRect l="26869" t="20525" r="50687" b="61198"/>
          <a:stretch/>
        </p:blipFill>
        <p:spPr>
          <a:xfrm>
            <a:off x="3239309" y="514350"/>
            <a:ext cx="3018949" cy="3191385"/>
          </a:xfrm>
          <a:prstGeom prst="rect">
            <a:avLst/>
          </a:prstGeom>
          <a:ln>
            <a:solidFill>
              <a:srgbClr val="FFFFFF"/>
            </a:solidFill>
          </a:ln>
        </p:spPr>
      </p:pic>
      <p:pic>
        <p:nvPicPr>
          <p:cNvPr id="5" name="Picture 4" descr="_images_Assessment Reports_AR5 - WG3_Chapter 12_15_figure_12.15.png"/>
          <p:cNvPicPr>
            <a:picLocks noChangeAspect="1"/>
          </p:cNvPicPr>
          <p:nvPr/>
        </p:nvPicPr>
        <p:blipFill rotWithShape="1">
          <a:blip r:embed="rId2" cstate="print">
            <a:extLst>
              <a:ext uri="{28A0092B-C50C-407E-A947-70E740481C1C}">
                <a14:useLocalDpi xmlns:a14="http://schemas.microsoft.com/office/drawing/2010/main" val="0"/>
              </a:ext>
            </a:extLst>
          </a:blip>
          <a:srcRect l="52825" t="20180" r="25115" b="61176"/>
          <a:stretch/>
        </p:blipFill>
        <p:spPr>
          <a:xfrm>
            <a:off x="6235092" y="514350"/>
            <a:ext cx="2908908" cy="3191385"/>
          </a:xfrm>
          <a:prstGeom prst="rect">
            <a:avLst/>
          </a:prstGeom>
          <a:ln>
            <a:solidFill>
              <a:srgbClr val="FFFFFF"/>
            </a:solidFill>
          </a:ln>
        </p:spPr>
      </p:pic>
      <p:pic>
        <p:nvPicPr>
          <p:cNvPr id="2" name="Picture 1"/>
          <p:cNvPicPr>
            <a:picLocks noChangeAspect="1"/>
          </p:cNvPicPr>
          <p:nvPr/>
        </p:nvPicPr>
        <p:blipFill>
          <a:blip r:embed="rId3"/>
          <a:stretch>
            <a:fillRect/>
          </a:stretch>
        </p:blipFill>
        <p:spPr>
          <a:xfrm>
            <a:off x="6916716" y="1007718"/>
            <a:ext cx="2013064" cy="1421994"/>
          </a:xfrm>
          <a:prstGeom prst="rect">
            <a:avLst/>
          </a:prstGeom>
        </p:spPr>
      </p:pic>
      <p:sp>
        <p:nvSpPr>
          <p:cNvPr id="6" name="TextBox 5"/>
          <p:cNvSpPr txBox="1"/>
          <p:nvPr/>
        </p:nvSpPr>
        <p:spPr>
          <a:xfrm>
            <a:off x="112572" y="4171317"/>
            <a:ext cx="6065370" cy="1878976"/>
          </a:xfrm>
          <a:prstGeom prst="rect">
            <a:avLst/>
          </a:prstGeom>
          <a:solidFill>
            <a:srgbClr val="D9D9D9"/>
          </a:solidFill>
          <a:ln>
            <a:solidFill>
              <a:schemeClr val="tx1"/>
            </a:solidFill>
          </a:ln>
        </p:spPr>
        <p:txBody>
          <a:bodyPr wrap="none" rtlCol="0">
            <a:spAutoFit/>
          </a:bodyPr>
          <a:lstStyle/>
          <a:p>
            <a:pPr>
              <a:lnSpc>
                <a:spcPct val="130000"/>
              </a:lnSpc>
            </a:pPr>
            <a:r>
              <a:rPr lang="en-US" dirty="0" smtClean="0"/>
              <a:t>• 11 x 11 grid (0.05°) centered on each city.</a:t>
            </a:r>
          </a:p>
          <a:p>
            <a:pPr>
              <a:lnSpc>
                <a:spcPct val="130000"/>
              </a:lnSpc>
            </a:pPr>
            <a:r>
              <a:rPr lang="en-US" dirty="0"/>
              <a:t>• summer mean backscatter; annual mean night time lights.</a:t>
            </a:r>
          </a:p>
          <a:p>
            <a:pPr>
              <a:lnSpc>
                <a:spcPct val="130000"/>
              </a:lnSpc>
            </a:pPr>
            <a:r>
              <a:rPr lang="en-US" dirty="0" smtClean="0"/>
              <a:t>• </a:t>
            </a:r>
            <a:r>
              <a:rPr lang="en-US" dirty="0"/>
              <a:t>arrows point from NL and PR in 1999 to NL and PR in 2009.</a:t>
            </a:r>
          </a:p>
          <a:p>
            <a:pPr>
              <a:lnSpc>
                <a:spcPct val="130000"/>
              </a:lnSpc>
            </a:pPr>
            <a:r>
              <a:rPr lang="en-US" dirty="0" smtClean="0"/>
              <a:t>• urban fraction (arrow color) from MODIS land cover product.</a:t>
            </a:r>
          </a:p>
          <a:p>
            <a:pPr>
              <a:lnSpc>
                <a:spcPct val="130000"/>
              </a:lnSpc>
            </a:pPr>
            <a:r>
              <a:rPr lang="en-US" dirty="0" smtClean="0"/>
              <a:t>• water grid cells masked out.</a:t>
            </a:r>
          </a:p>
        </p:txBody>
      </p:sp>
      <p:sp>
        <p:nvSpPr>
          <p:cNvPr id="7" name="TextBox 6"/>
          <p:cNvSpPr txBox="1"/>
          <p:nvPr/>
        </p:nvSpPr>
        <p:spPr>
          <a:xfrm>
            <a:off x="1263350" y="3749165"/>
            <a:ext cx="4748966" cy="400110"/>
          </a:xfrm>
          <a:prstGeom prst="rect">
            <a:avLst/>
          </a:prstGeom>
          <a:noFill/>
        </p:spPr>
        <p:txBody>
          <a:bodyPr wrap="none" rtlCol="0">
            <a:spAutoFit/>
          </a:bodyPr>
          <a:lstStyle/>
          <a:p>
            <a:r>
              <a:rPr lang="en-US" sz="2000" dirty="0" smtClean="0"/>
              <a:t>DMSP/OLS night time lights (NL; max. = 63)</a:t>
            </a:r>
            <a:endParaRPr lang="en-US" sz="2000" dirty="0"/>
          </a:p>
        </p:txBody>
      </p:sp>
      <p:sp>
        <p:nvSpPr>
          <p:cNvPr id="8" name="TextBox 7"/>
          <p:cNvSpPr txBox="1"/>
          <p:nvPr/>
        </p:nvSpPr>
        <p:spPr>
          <a:xfrm rot="16200000">
            <a:off x="-1630353" y="2020862"/>
            <a:ext cx="3599263" cy="338554"/>
          </a:xfrm>
          <a:prstGeom prst="rect">
            <a:avLst/>
          </a:prstGeom>
          <a:noFill/>
        </p:spPr>
        <p:txBody>
          <a:bodyPr wrap="none" rtlCol="0">
            <a:spAutoFit/>
          </a:bodyPr>
          <a:lstStyle/>
          <a:p>
            <a:r>
              <a:rPr lang="en-US" sz="1600" dirty="0" err="1" smtClean="0"/>
              <a:t>SeaWinds</a:t>
            </a:r>
            <a:r>
              <a:rPr lang="en-US" sz="1600" dirty="0" smtClean="0"/>
              <a:t> power return (PR = 10^(</a:t>
            </a:r>
            <a:r>
              <a:rPr lang="en-US" sz="1600" dirty="0" smtClean="0">
                <a:latin typeface="Symbol" charset="2"/>
                <a:cs typeface="Symbol" charset="2"/>
              </a:rPr>
              <a:t>s</a:t>
            </a:r>
            <a:r>
              <a:rPr lang="en-US" sz="1600" baseline="30000" dirty="0" smtClean="0"/>
              <a:t>0</a:t>
            </a:r>
            <a:r>
              <a:rPr lang="en-US" sz="1600" dirty="0" smtClean="0"/>
              <a:t>/10)</a:t>
            </a:r>
            <a:endParaRPr lang="en-US" sz="1600" dirty="0"/>
          </a:p>
        </p:txBody>
      </p:sp>
      <p:sp>
        <p:nvSpPr>
          <p:cNvPr id="11" name="TextBox 10"/>
          <p:cNvSpPr txBox="1"/>
          <p:nvPr/>
        </p:nvSpPr>
        <p:spPr>
          <a:xfrm>
            <a:off x="0" y="0"/>
            <a:ext cx="8529047" cy="461665"/>
          </a:xfrm>
          <a:prstGeom prst="rect">
            <a:avLst/>
          </a:prstGeom>
          <a:solidFill>
            <a:schemeClr val="bg1">
              <a:lumMod val="85000"/>
            </a:schemeClr>
          </a:solidFill>
          <a:ln>
            <a:solidFill>
              <a:schemeClr val="tx1"/>
            </a:solidFill>
          </a:ln>
        </p:spPr>
        <p:txBody>
          <a:bodyPr wrap="none" rtlCol="0">
            <a:spAutoFit/>
          </a:bodyPr>
          <a:lstStyle/>
          <a:p>
            <a:r>
              <a:rPr lang="en-US" sz="2400" b="1" dirty="0" smtClean="0"/>
              <a:t>1999-2009 change in night time lights and microwave backscatter</a:t>
            </a:r>
            <a:endParaRPr lang="en-US" sz="2400" b="1" dirty="0"/>
          </a:p>
        </p:txBody>
      </p:sp>
      <p:sp>
        <p:nvSpPr>
          <p:cNvPr id="12" name="TextBox 11"/>
          <p:cNvSpPr txBox="1"/>
          <p:nvPr/>
        </p:nvSpPr>
        <p:spPr>
          <a:xfrm>
            <a:off x="0" y="6581001"/>
            <a:ext cx="1662822" cy="276999"/>
          </a:xfrm>
          <a:prstGeom prst="rect">
            <a:avLst/>
          </a:prstGeom>
          <a:solidFill>
            <a:srgbClr val="D9D9D9"/>
          </a:solidFill>
          <a:ln>
            <a:solidFill>
              <a:srgbClr val="000000"/>
            </a:solidFill>
          </a:ln>
        </p:spPr>
        <p:txBody>
          <a:bodyPr wrap="none" rtlCol="0">
            <a:spAutoFit/>
          </a:bodyPr>
          <a:lstStyle/>
          <a:p>
            <a:r>
              <a:rPr lang="en-US" sz="1200" dirty="0" smtClean="0"/>
              <a:t>Frolking et al. 2013 </a:t>
            </a:r>
            <a:r>
              <a:rPr lang="en-US" sz="1200" i="1" dirty="0" smtClean="0"/>
              <a:t>ERL</a:t>
            </a:r>
            <a:endParaRPr lang="en-US" sz="1200" i="1" dirty="0"/>
          </a:p>
        </p:txBody>
      </p:sp>
      <p:pic>
        <p:nvPicPr>
          <p:cNvPr id="13" name="Picture 12" descr="_images_Assessment Reports_AR5 - WG3_Chapter 12_15_figure_12.15.png"/>
          <p:cNvPicPr>
            <a:picLocks noChangeAspect="1"/>
          </p:cNvPicPr>
          <p:nvPr/>
        </p:nvPicPr>
        <p:blipFill rotWithShape="1">
          <a:blip r:embed="rId2" cstate="print">
            <a:extLst>
              <a:ext uri="{28A0092B-C50C-407E-A947-70E740481C1C}">
                <a14:useLocalDpi xmlns:a14="http://schemas.microsoft.com/office/drawing/2010/main" val="0"/>
              </a:ext>
            </a:extLst>
          </a:blip>
          <a:srcRect l="77651" b="81839"/>
          <a:stretch/>
        </p:blipFill>
        <p:spPr>
          <a:xfrm>
            <a:off x="6177942" y="3749165"/>
            <a:ext cx="2947008" cy="3108835"/>
          </a:xfrm>
          <a:prstGeom prst="rect">
            <a:avLst/>
          </a:prstGeom>
          <a:ln>
            <a:solidFill>
              <a:srgbClr val="FFFFFF"/>
            </a:solidFill>
          </a:ln>
        </p:spPr>
      </p:pic>
      <p:pic>
        <p:nvPicPr>
          <p:cNvPr id="14" name="Picture 13"/>
          <p:cNvPicPr>
            <a:picLocks noChangeAspect="1"/>
          </p:cNvPicPr>
          <p:nvPr/>
        </p:nvPicPr>
        <p:blipFill rotWithShape="1">
          <a:blip r:embed="rId4"/>
          <a:srcRect l="10950" r="2141" b="8097"/>
          <a:stretch/>
        </p:blipFill>
        <p:spPr>
          <a:xfrm>
            <a:off x="333629" y="493717"/>
            <a:ext cx="2928555" cy="3212018"/>
          </a:xfrm>
          <a:prstGeom prst="rect">
            <a:avLst/>
          </a:prstGeom>
          <a:ln>
            <a:solidFill>
              <a:schemeClr val="tx1"/>
            </a:solidFill>
          </a:ln>
        </p:spPr>
      </p:pic>
    </p:spTree>
    <p:extLst>
      <p:ext uri="{BB962C8B-B14F-4D97-AF65-F5344CB8AC3E}">
        <p14:creationId xmlns:p14="http://schemas.microsoft.com/office/powerpoint/2010/main" val="1565671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Content Placeholder 2"/>
          <p:cNvSpPr>
            <a:spLocks noGrp="1"/>
          </p:cNvSpPr>
          <p:nvPr/>
        </p:nvSpPr>
        <p:spPr>
          <a:xfrm>
            <a:off x="5105400" y="1066800"/>
            <a:ext cx="3581400" cy="5867400"/>
          </a:xfrm>
          <a:prstGeom prst="rect">
            <a:avLst/>
          </a:prstGeom>
        </p:spPr>
        <p:txBody>
          <a:bodyPr vert="horz" lIns="91440" tIns="45720" rIns="91440" bIns="45720" rtlCol="0">
            <a:normAutofit/>
          </a:bodyPr>
          <a:lstStyle>
            <a:lvl1pPr marL="2857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1pPr>
            <a:lvl2pPr marL="573088" indent="-287338" algn="l" defTabSz="914400" rtl="0" eaLnBrk="1" latinLnBrk="0" hangingPunct="1">
              <a:spcBef>
                <a:spcPct val="20000"/>
              </a:spcBef>
              <a:buClr>
                <a:schemeClr val="accent5">
                  <a:lumMod val="75000"/>
                </a:schemeClr>
              </a:buClr>
              <a:buSzPct val="90000"/>
              <a:buFont typeface="Wingdings" pitchFamily="2" charset="2"/>
              <a:buChar char="§"/>
              <a:tabLst>
                <a:tab pos="573088" algn="l"/>
              </a:tabLst>
              <a:defRPr sz="2000" kern="1200">
                <a:solidFill>
                  <a:schemeClr val="bg1"/>
                </a:solidFill>
                <a:latin typeface="+mn-lt"/>
                <a:ea typeface="+mn-ea"/>
                <a:cs typeface="+mn-cs"/>
              </a:defRPr>
            </a:lvl2pPr>
            <a:lvl3pPr marL="914400" indent="-231775"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255713" indent="-231775" algn="l" defTabSz="914400" rtl="0" eaLnBrk="1" latinLnBrk="0" hangingPunct="1">
              <a:spcBef>
                <a:spcPct val="20000"/>
              </a:spcBef>
              <a:buClr>
                <a:schemeClr val="accent5">
                  <a:lumMod val="50000"/>
                </a:schemeClr>
              </a:buClr>
              <a:buSzPct val="90000"/>
              <a:buFont typeface="Wingdings" pitchFamily="2" charset="2"/>
              <a:buChar char="§"/>
              <a:defRPr sz="1600" kern="1200">
                <a:solidFill>
                  <a:schemeClr val="bg1"/>
                </a:solidFill>
                <a:latin typeface="+mn-lt"/>
                <a:ea typeface="+mn-ea"/>
                <a:cs typeface="+mn-cs"/>
              </a:defRPr>
            </a:lvl4pPr>
            <a:lvl5pPr marL="1719263" indent="-231775" algn="l" defTabSz="914400" rtl="0" eaLnBrk="1" latinLnBrk="0" hangingPunct="1">
              <a:spcBef>
                <a:spcPct val="20000"/>
              </a:spcBef>
              <a:buClrTx/>
              <a:buSzPct val="70000"/>
              <a:buFont typeface="Courier New" pitchFamily="49" charset="0"/>
              <a:buChar char="o"/>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600"/>
              </a:spcBef>
              <a:buClr>
                <a:schemeClr val="accent1"/>
              </a:buClr>
              <a:buSzPct val="76000"/>
              <a:buNone/>
            </a:pPr>
            <a:r>
              <a:rPr lang="en-US" sz="2000" dirty="0" smtClean="0">
                <a:latin typeface="Arial" pitchFamily="34" charset="0"/>
                <a:cs typeface="Arial" pitchFamily="34" charset="0"/>
              </a:rPr>
              <a:t>Step 1:</a:t>
            </a:r>
          </a:p>
          <a:p>
            <a:pPr marL="274320" indent="-274320">
              <a:spcBef>
                <a:spcPts val="600"/>
              </a:spcBef>
              <a:buClr>
                <a:schemeClr val="accent1"/>
              </a:buClr>
              <a:buSzPct val="76000"/>
              <a:buNone/>
            </a:pPr>
            <a:r>
              <a:rPr lang="en-US" sz="2000" dirty="0" smtClean="0">
                <a:latin typeface="Arial" pitchFamily="34" charset="0"/>
                <a:cs typeface="Arial" pitchFamily="34" charset="0"/>
              </a:rPr>
              <a:t>   Delineate study area extent</a:t>
            </a:r>
          </a:p>
          <a:p>
            <a:pPr marL="566738" lvl="1" indent="-334963" eaLnBrk="0" hangingPunct="0">
              <a:buClr>
                <a:schemeClr val="accent1"/>
              </a:buClr>
              <a:buSzPct val="110000"/>
              <a:buFontTx/>
              <a:buChar char="•"/>
            </a:pPr>
            <a:endParaRPr lang="en-US" sz="800" b="0" dirty="0" smtClean="0">
              <a:latin typeface="Arial" pitchFamily="34" charset="0"/>
              <a:cs typeface="Arial" pitchFamily="34" charset="0"/>
            </a:endParaRPr>
          </a:p>
          <a:p>
            <a:pPr marL="615632" lvl="2" indent="-274320">
              <a:spcBef>
                <a:spcPts val="600"/>
              </a:spcBef>
              <a:buClr>
                <a:schemeClr val="accent1"/>
              </a:buClr>
              <a:buSzPct val="90000"/>
              <a:buFont typeface="Wingdings" pitchFamily="2" charset="2"/>
              <a:buChar char="§"/>
            </a:pPr>
            <a:r>
              <a:rPr lang="en-US" dirty="0" smtClean="0">
                <a:latin typeface="Arial" pitchFamily="34" charset="0"/>
                <a:cs typeface="Arial" pitchFamily="34" charset="0"/>
              </a:rPr>
              <a:t>Merge 2001 MODIS map of urban extent with all point datasets on cities (GRUMP, UN, etc.)</a:t>
            </a:r>
          </a:p>
          <a:p>
            <a:pPr marL="615632" lvl="2" indent="-274320">
              <a:spcBef>
                <a:spcPts val="600"/>
              </a:spcBef>
              <a:buClr>
                <a:schemeClr val="accent1"/>
              </a:buClr>
              <a:buSzPct val="90000"/>
              <a:buFont typeface="Wingdings" pitchFamily="2" charset="2"/>
              <a:buChar char="§"/>
            </a:pPr>
            <a:endParaRPr lang="en-US" sz="400" dirty="0" smtClean="0">
              <a:latin typeface="Arial" pitchFamily="34" charset="0"/>
              <a:cs typeface="Arial" pitchFamily="34" charset="0"/>
            </a:endParaRPr>
          </a:p>
          <a:p>
            <a:pPr marL="615632" lvl="2" indent="-274320">
              <a:spcBef>
                <a:spcPts val="600"/>
              </a:spcBef>
              <a:buClr>
                <a:schemeClr val="accent1"/>
              </a:buClr>
              <a:buSzPct val="90000"/>
              <a:buFont typeface="Wingdings" pitchFamily="2" charset="2"/>
              <a:buChar char="§"/>
            </a:pPr>
            <a:r>
              <a:rPr lang="en-US" dirty="0">
                <a:latin typeface="Arial" pitchFamily="34" charset="0"/>
                <a:cs typeface="Arial" pitchFamily="34" charset="0"/>
              </a:rPr>
              <a:t>Buffer by urban patch </a:t>
            </a:r>
            <a:r>
              <a:rPr lang="en-US" dirty="0" smtClean="0">
                <a:latin typeface="Arial" pitchFamily="34" charset="0"/>
                <a:cs typeface="Arial" pitchFamily="34" charset="0"/>
              </a:rPr>
              <a:t>size</a:t>
            </a:r>
          </a:p>
          <a:p>
            <a:pPr marL="341312" lvl="2" indent="0">
              <a:spcBef>
                <a:spcPts val="600"/>
              </a:spcBef>
              <a:buClr>
                <a:schemeClr val="accent1"/>
              </a:buClr>
              <a:buSzPct val="90000"/>
              <a:buNone/>
            </a:pPr>
            <a:endParaRPr lang="en-US" sz="1600" dirty="0" smtClean="0">
              <a:latin typeface="Arial" pitchFamily="34" charset="0"/>
              <a:cs typeface="Arial" pitchFamily="34" charset="0"/>
            </a:endParaRPr>
          </a:p>
          <a:p>
            <a:pPr marL="615632" lvl="2" indent="-274320">
              <a:spcBef>
                <a:spcPts val="600"/>
              </a:spcBef>
              <a:buClr>
                <a:schemeClr val="accent1"/>
              </a:buClr>
              <a:buSzPct val="90000"/>
              <a:buFont typeface="Wingdings" pitchFamily="2" charset="2"/>
              <a:buChar char="§"/>
            </a:pPr>
            <a:endParaRPr lang="en-US" sz="300" dirty="0" smtClean="0">
              <a:latin typeface="Arial" pitchFamily="34" charset="0"/>
              <a:cs typeface="Arial" pitchFamily="34" charset="0"/>
            </a:endParaRPr>
          </a:p>
          <a:p>
            <a:pPr marL="615632" lvl="2" indent="-274320">
              <a:spcBef>
                <a:spcPts val="600"/>
              </a:spcBef>
              <a:buClr>
                <a:schemeClr val="accent1"/>
              </a:buClr>
              <a:buSzPct val="90000"/>
              <a:buFont typeface="Wingdings" pitchFamily="2" charset="2"/>
              <a:buChar char="§"/>
            </a:pPr>
            <a:endParaRPr lang="en-US" sz="1600" dirty="0">
              <a:latin typeface="Arial" pitchFamily="34" charset="0"/>
              <a:cs typeface="Arial" pitchFamily="34" charset="0"/>
            </a:endParaRPr>
          </a:p>
          <a:p>
            <a:endParaRPr lang="en-US" dirty="0">
              <a:latin typeface="Arial" pitchFamily="34" charset="0"/>
              <a:cs typeface="Arial" pitchFamily="34" charset="0"/>
            </a:endParaRPr>
          </a:p>
        </p:txBody>
      </p:sp>
      <p:sp>
        <p:nvSpPr>
          <p:cNvPr id="2" name="Title 1"/>
          <p:cNvSpPr>
            <a:spLocks noGrp="1"/>
          </p:cNvSpPr>
          <p:nvPr>
            <p:ph type="title"/>
          </p:nvPr>
        </p:nvSpPr>
        <p:spPr>
          <a:xfrm>
            <a:off x="4983150" y="663594"/>
            <a:ext cx="1600200" cy="609600"/>
          </a:xfrm>
        </p:spPr>
        <p:txBody>
          <a:bodyPr>
            <a:noAutofit/>
          </a:bodyPr>
          <a:lstStyle/>
          <a:p>
            <a:r>
              <a:rPr lang="en-US" sz="2400" b="1" dirty="0" smtClean="0">
                <a:solidFill>
                  <a:schemeClr val="accent5">
                    <a:lumMod val="60000"/>
                    <a:lumOff val="40000"/>
                  </a:schemeClr>
                </a:solidFill>
              </a:rPr>
              <a:t>Methods</a:t>
            </a:r>
            <a:endParaRPr lang="en-US" sz="2400" b="1" dirty="0">
              <a:solidFill>
                <a:schemeClr val="accent5">
                  <a:lumMod val="60000"/>
                  <a:lumOff val="40000"/>
                </a:schemeClr>
              </a:solidFill>
            </a:endParaRPr>
          </a:p>
        </p:txBody>
      </p:sp>
      <p:sp>
        <p:nvSpPr>
          <p:cNvPr id="6" name="Rectangle 5"/>
          <p:cNvSpPr/>
          <p:nvPr/>
        </p:nvSpPr>
        <p:spPr>
          <a:xfrm>
            <a:off x="381000" y="1408176"/>
            <a:ext cx="2209800" cy="10668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28600" y="914400"/>
            <a:ext cx="2852928"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1" name="Picture 1" descr="C:\research\proposals\proposal_worldbank2012\progress_reports\report04_figures_&amp;_tables\figure01_FinalReport_CityPoints_SHIFT_24may2014.png"/>
          <p:cNvPicPr>
            <a:picLocks noChangeAspect="1" noChangeArrowheads="1"/>
          </p:cNvPicPr>
          <p:nvPr/>
        </p:nvPicPr>
        <p:blipFill>
          <a:blip r:embed="rId3" cstate="print"/>
          <a:srcRect/>
          <a:stretch>
            <a:fillRect/>
          </a:stretch>
        </p:blipFill>
        <p:spPr bwMode="auto">
          <a:xfrm>
            <a:off x="304800" y="1002747"/>
            <a:ext cx="2694432" cy="2426253"/>
          </a:xfrm>
          <a:prstGeom prst="rect">
            <a:avLst/>
          </a:prstGeom>
          <a:noFill/>
          <a:ln>
            <a:solidFill>
              <a:schemeClr val="tx1"/>
            </a:solidFill>
          </a:ln>
        </p:spPr>
      </p:pic>
      <p:pic>
        <p:nvPicPr>
          <p:cNvPr id="11" name="Picture 2" descr="C:\research\east_asia_methods\figures\figure01_study_extent_&amp;_biomes\presentation_pngs\figure01_study_extent_no_legend.png"/>
          <p:cNvPicPr>
            <a:picLocks noChangeAspect="1" noChangeArrowheads="1"/>
          </p:cNvPicPr>
          <p:nvPr/>
        </p:nvPicPr>
        <p:blipFill>
          <a:blip r:embed="rId4" cstate="print"/>
          <a:srcRect/>
          <a:stretch>
            <a:fillRect/>
          </a:stretch>
        </p:blipFill>
        <p:spPr bwMode="auto">
          <a:xfrm>
            <a:off x="685800" y="2411217"/>
            <a:ext cx="4572000" cy="4141983"/>
          </a:xfrm>
          <a:prstGeom prst="rect">
            <a:avLst/>
          </a:prstGeom>
          <a:noFill/>
        </p:spPr>
      </p:pic>
      <p:sp>
        <p:nvSpPr>
          <p:cNvPr id="9" name="Date Placeholder 3"/>
          <p:cNvSpPr txBox="1">
            <a:spLocks/>
          </p:cNvSpPr>
          <p:nvPr/>
        </p:nvSpPr>
        <p:spPr>
          <a:xfrm>
            <a:off x="0" y="6553200"/>
            <a:ext cx="25908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rgbClr val="BFBFBF"/>
                </a:solidFill>
                <a:latin typeface="Palatino Linotype"/>
                <a:cs typeface="Palatino Linotype"/>
              </a:rPr>
              <a:t>A. Schneider et al., UW</a:t>
            </a:r>
            <a:endParaRPr lang="en-US" sz="1200" dirty="0">
              <a:solidFill>
                <a:srgbClr val="BFBFBF"/>
              </a:solidFill>
              <a:latin typeface="Palatino Linotype"/>
              <a:cs typeface="Palatino Linotype"/>
            </a:endParaRPr>
          </a:p>
        </p:txBody>
      </p:sp>
      <p:sp>
        <p:nvSpPr>
          <p:cNvPr id="3" name="TextBox 2"/>
          <p:cNvSpPr txBox="1"/>
          <p:nvPr/>
        </p:nvSpPr>
        <p:spPr>
          <a:xfrm>
            <a:off x="0" y="0"/>
            <a:ext cx="9144000" cy="830997"/>
          </a:xfrm>
          <a:prstGeom prst="rect">
            <a:avLst/>
          </a:prstGeom>
          <a:noFill/>
          <a:ln>
            <a:noFill/>
          </a:ln>
        </p:spPr>
        <p:txBody>
          <a:bodyPr wrap="square" rtlCol="0">
            <a:spAutoFit/>
          </a:bodyPr>
          <a:lstStyle/>
          <a:p>
            <a:pPr algn="ctr"/>
            <a:r>
              <a:rPr lang="en-GB" sz="2400" b="1"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1. Mapping urban </a:t>
            </a:r>
            <a:r>
              <a:rPr lang="en-GB" sz="2400" b="1" dirty="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expansion globally: </a:t>
            </a:r>
            <a:r>
              <a:rPr lang="en-GB" sz="2400" b="1"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Methods/results </a:t>
            </a:r>
            <a:r>
              <a:rPr lang="en-GB" sz="2400" b="1" dirty="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for </a:t>
            </a:r>
            <a:endParaRPr lang="en-GB" sz="2400" b="1"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endParaRPr>
          </a:p>
          <a:p>
            <a:pPr algn="ctr"/>
            <a:r>
              <a:rPr lang="en-GB" sz="2400" b="1"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North America and East </a:t>
            </a:r>
            <a:r>
              <a:rPr lang="en-GB" sz="2400" b="1" dirty="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Asia, 2000</a:t>
            </a:r>
            <a:r>
              <a:rPr lang="en-GB" sz="2400" b="1" dirty="0" smtClean="0">
                <a:solidFill>
                  <a:schemeClr val="accent6">
                    <a:lumMod val="75000"/>
                  </a:schemeClr>
                </a:solidFill>
                <a:effectLst>
                  <a:outerShdw blurRad="38100" dist="38100" dir="2700000" algn="tl">
                    <a:srgbClr val="000000">
                      <a:alpha val="43137"/>
                    </a:srgbClr>
                  </a:outerShdw>
                </a:effectLst>
                <a:latin typeface="Arial" pitchFamily="34" charset="0"/>
                <a:cs typeface="Arial" pitchFamily="34" charset="0"/>
              </a:rPr>
              <a:t>-10</a:t>
            </a:r>
            <a:endParaRPr lang="en-US" sz="2400" b="1" dirty="0">
              <a:solidFill>
                <a:schemeClr val="accent6">
                  <a:lumMod val="75000"/>
                </a:schemeClr>
              </a:solidFill>
            </a:endParaRPr>
          </a:p>
        </p:txBody>
      </p:sp>
    </p:spTree>
    <p:extLst>
      <p:ext uri="{BB962C8B-B14F-4D97-AF65-F5344CB8AC3E}">
        <p14:creationId xmlns:p14="http://schemas.microsoft.com/office/powerpoint/2010/main" val="1478542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920" y="27459"/>
            <a:ext cx="8766432" cy="1631216"/>
          </a:xfrm>
          <a:prstGeom prst="rect">
            <a:avLst/>
          </a:prstGeom>
          <a:solidFill>
            <a:srgbClr val="D9D9D9"/>
          </a:solidFill>
          <a:ln>
            <a:solidFill>
              <a:schemeClr val="tx1"/>
            </a:solidFill>
          </a:ln>
        </p:spPr>
        <p:txBody>
          <a:bodyPr wrap="square" rtlCol="0">
            <a:spAutoFit/>
          </a:bodyPr>
          <a:lstStyle/>
          <a:p>
            <a:r>
              <a:rPr lang="en-US" sz="2000" b="1" dirty="0" smtClean="0"/>
              <a:t>A central hypothesis of the project:</a:t>
            </a:r>
          </a:p>
          <a:p>
            <a:r>
              <a:rPr lang="en-US" sz="2000" dirty="0" smtClean="0"/>
              <a:t>rapid growth in the urban core built environment (as quantified by </a:t>
            </a:r>
            <a:r>
              <a:rPr lang="en-US" sz="2000" dirty="0" err="1" smtClean="0"/>
              <a:t>Quikscat</a:t>
            </a:r>
            <a:r>
              <a:rPr lang="en-US" sz="2000" dirty="0" smtClean="0"/>
              <a:t>) will have an observable impact on the urban core temperature relative to surrounding rural areas that are not experiencing rapid building growth, and thus on the urban heat island.</a:t>
            </a:r>
            <a:endParaRPr lang="en-US" sz="2000" dirty="0"/>
          </a:p>
        </p:txBody>
      </p:sp>
      <p:pic>
        <p:nvPicPr>
          <p:cNvPr id="5" name="Picture 4"/>
          <p:cNvPicPr/>
          <p:nvPr/>
        </p:nvPicPr>
        <p:blipFill rotWithShape="1">
          <a:blip r:embed="rId2">
            <a:extLst>
              <a:ext uri="{28A0092B-C50C-407E-A947-70E740481C1C}">
                <a14:useLocalDpi xmlns:a14="http://schemas.microsoft.com/office/drawing/2010/main" val="0"/>
              </a:ext>
            </a:extLst>
          </a:blip>
          <a:srcRect t="6181"/>
          <a:stretch/>
        </p:blipFill>
        <p:spPr bwMode="auto">
          <a:xfrm>
            <a:off x="4484267" y="3885514"/>
            <a:ext cx="4659733" cy="2924432"/>
          </a:xfrm>
          <a:prstGeom prst="rect">
            <a:avLst/>
          </a:prstGeom>
          <a:noFill/>
          <a:ln>
            <a:solidFill>
              <a:srgbClr val="000000"/>
            </a:solidFill>
          </a:ln>
        </p:spPr>
      </p:pic>
      <p:sp>
        <p:nvSpPr>
          <p:cNvPr id="6" name="TextBox 5"/>
          <p:cNvSpPr txBox="1"/>
          <p:nvPr/>
        </p:nvSpPr>
        <p:spPr>
          <a:xfrm>
            <a:off x="54920" y="1686135"/>
            <a:ext cx="8993103" cy="3625608"/>
          </a:xfrm>
          <a:prstGeom prst="rect">
            <a:avLst/>
          </a:prstGeom>
          <a:noFill/>
        </p:spPr>
        <p:txBody>
          <a:bodyPr wrap="none" rtlCol="0">
            <a:spAutoFit/>
          </a:bodyPr>
          <a:lstStyle/>
          <a:p>
            <a:pPr>
              <a:lnSpc>
                <a:spcPct val="140000"/>
              </a:lnSpc>
            </a:pPr>
            <a:r>
              <a:rPr lang="en-US" sz="2000" b="1" dirty="0" smtClean="0"/>
              <a:t>Method</a:t>
            </a:r>
            <a:r>
              <a:rPr lang="en-US" sz="2000" dirty="0" smtClean="0"/>
              <a:t>: </a:t>
            </a:r>
            <a:endParaRPr lang="en-US" sz="2000" dirty="0"/>
          </a:p>
          <a:p>
            <a:pPr marL="342900" indent="-342900">
              <a:lnSpc>
                <a:spcPct val="140000"/>
              </a:lnSpc>
              <a:buAutoNum type="arabicPeriod"/>
            </a:pPr>
            <a:r>
              <a:rPr lang="en-US" dirty="0" smtClean="0"/>
              <a:t>Target large cities – 30 in East Asia (rapid growth) and North America (slower growth).</a:t>
            </a:r>
          </a:p>
          <a:p>
            <a:pPr marL="342900" indent="-342900">
              <a:lnSpc>
                <a:spcPct val="140000"/>
              </a:lnSpc>
              <a:buAutoNum type="arabicPeriod"/>
            </a:pPr>
            <a:r>
              <a:rPr lang="en-US" dirty="0" err="1" smtClean="0"/>
              <a:t>Dissaggregate</a:t>
            </a:r>
            <a:r>
              <a:rPr lang="en-US" dirty="0" smtClean="0"/>
              <a:t> into urban core, urban non-core, near rural (10-40 km), far rural (40-70 km).</a:t>
            </a:r>
          </a:p>
          <a:p>
            <a:pPr marL="342900" indent="-342900">
              <a:lnSpc>
                <a:spcPct val="140000"/>
              </a:lnSpc>
              <a:buAutoNum type="arabicPeriod"/>
            </a:pPr>
            <a:r>
              <a:rPr lang="en-US" dirty="0" smtClean="0"/>
              <a:t>Assemble data, including: </a:t>
            </a:r>
            <a:r>
              <a:rPr lang="en-US" dirty="0"/>
              <a:t/>
            </a:r>
            <a:br>
              <a:rPr lang="en-US" dirty="0"/>
            </a:br>
            <a:r>
              <a:rPr lang="en-US" dirty="0" smtClean="0"/>
              <a:t>• MODIS AQUA &amp; TERRA LST (day &amp; night);</a:t>
            </a:r>
            <a:r>
              <a:rPr lang="en-US" dirty="0"/>
              <a:t/>
            </a:r>
            <a:br>
              <a:rPr lang="en-US" dirty="0"/>
            </a:br>
            <a:r>
              <a:rPr lang="en-US" dirty="0" smtClean="0"/>
              <a:t>• MODIS EVI</a:t>
            </a:r>
            <a:br>
              <a:rPr lang="en-US" dirty="0" smtClean="0"/>
            </a:br>
            <a:r>
              <a:rPr lang="en-US" dirty="0" smtClean="0"/>
              <a:t>• </a:t>
            </a:r>
            <a:r>
              <a:rPr lang="en-US" dirty="0" err="1" smtClean="0"/>
              <a:t>Quikscat</a:t>
            </a:r>
            <a:r>
              <a:rPr lang="en-US" dirty="0" smtClean="0"/>
              <a:t>;</a:t>
            </a:r>
            <a:br>
              <a:rPr lang="en-US" dirty="0" smtClean="0"/>
            </a:br>
            <a:r>
              <a:rPr lang="en-US" dirty="0" smtClean="0"/>
              <a:t>• DMSP/OLS stable lights.</a:t>
            </a:r>
            <a:endParaRPr lang="en-US" dirty="0"/>
          </a:p>
          <a:p>
            <a:pPr>
              <a:lnSpc>
                <a:spcPct val="140000"/>
              </a:lnSpc>
            </a:pPr>
            <a:r>
              <a:rPr lang="en-US" dirty="0" smtClean="0"/>
              <a:t>4. Evaluate UHI and trends across samples.</a:t>
            </a:r>
          </a:p>
        </p:txBody>
      </p:sp>
      <p:sp>
        <p:nvSpPr>
          <p:cNvPr id="7" name="Bent Arrow 6"/>
          <p:cNvSpPr/>
          <p:nvPr/>
        </p:nvSpPr>
        <p:spPr>
          <a:xfrm rot="8870885">
            <a:off x="8574770" y="2904767"/>
            <a:ext cx="523173" cy="881685"/>
          </a:xfrm>
          <a:prstGeom prst="bentArrow">
            <a:avLst>
              <a:gd name="adj1" fmla="val 2333"/>
              <a:gd name="adj2" fmla="val 17817"/>
              <a:gd name="adj3" fmla="val 25000"/>
              <a:gd name="adj4" fmla="val 43750"/>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4915243" y="3529912"/>
            <a:ext cx="3709156" cy="369332"/>
          </a:xfrm>
          <a:prstGeom prst="rect">
            <a:avLst/>
          </a:prstGeom>
          <a:noFill/>
        </p:spPr>
        <p:txBody>
          <a:bodyPr wrap="none" rtlCol="0">
            <a:spAutoFit/>
          </a:bodyPr>
          <a:lstStyle/>
          <a:p>
            <a:r>
              <a:rPr lang="en-US" i="1" dirty="0" smtClean="0">
                <a:solidFill>
                  <a:schemeClr val="tx2"/>
                </a:solidFill>
              </a:rPr>
              <a:t>Atlanta urban-rural sampling regions</a:t>
            </a:r>
            <a:endParaRPr lang="en-US" i="1" dirty="0">
              <a:solidFill>
                <a:schemeClr val="tx2"/>
              </a:solidFill>
            </a:endParaRPr>
          </a:p>
        </p:txBody>
      </p:sp>
    </p:spTree>
    <p:extLst>
      <p:ext uri="{BB962C8B-B14F-4D97-AF65-F5344CB8AC3E}">
        <p14:creationId xmlns:p14="http://schemas.microsoft.com/office/powerpoint/2010/main" val="26468180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City_urban_rural_seasonal_timeseries_filtered.pdf"/>
          <p:cNvPicPr>
            <a:picLocks/>
          </p:cNvPicPr>
          <p:nvPr/>
        </p:nvPicPr>
        <p:blipFill rotWithShape="1">
          <a:blip r:embed="rId2">
            <a:extLst>
              <a:ext uri="{28A0092B-C50C-407E-A947-70E740481C1C}">
                <a14:useLocalDpi xmlns:a14="http://schemas.microsoft.com/office/drawing/2010/main" val="0"/>
              </a:ext>
            </a:extLst>
          </a:blip>
          <a:srcRect t="11186" r="24883" b="11515"/>
          <a:stretch/>
        </p:blipFill>
        <p:spPr>
          <a:xfrm>
            <a:off x="2424672" y="370704"/>
            <a:ext cx="1989437" cy="1413646"/>
          </a:xfrm>
          <a:prstGeom prst="rect">
            <a:avLst/>
          </a:prstGeom>
        </p:spPr>
      </p:pic>
      <p:pic>
        <p:nvPicPr>
          <p:cNvPr id="5" name="Picture 4" descr="AllCity_urban_rural_seasonal_timeseries_filtered.pdf"/>
          <p:cNvPicPr>
            <a:picLocks/>
          </p:cNvPicPr>
          <p:nvPr/>
        </p:nvPicPr>
        <p:blipFill rotWithShape="1">
          <a:blip r:embed="rId3">
            <a:extLst>
              <a:ext uri="{28A0092B-C50C-407E-A947-70E740481C1C}">
                <a14:useLocalDpi xmlns:a14="http://schemas.microsoft.com/office/drawing/2010/main" val="0"/>
              </a:ext>
            </a:extLst>
          </a:blip>
          <a:srcRect t="10706" r="25770" b="10822"/>
          <a:stretch/>
        </p:blipFill>
        <p:spPr>
          <a:xfrm>
            <a:off x="2486456" y="1847851"/>
            <a:ext cx="2687621" cy="1435099"/>
          </a:xfrm>
          <a:prstGeom prst="rect">
            <a:avLst/>
          </a:prstGeom>
        </p:spPr>
      </p:pic>
      <p:pic>
        <p:nvPicPr>
          <p:cNvPr id="6" name="Picture 5" descr="AllCity_urban_rural_seasonal_timeseries_filtered.pdf"/>
          <p:cNvPicPr>
            <a:picLocks/>
          </p:cNvPicPr>
          <p:nvPr/>
        </p:nvPicPr>
        <p:blipFill rotWithShape="1">
          <a:blip r:embed="rId4">
            <a:extLst>
              <a:ext uri="{28A0092B-C50C-407E-A947-70E740481C1C}">
                <a14:useLocalDpi xmlns:a14="http://schemas.microsoft.com/office/drawing/2010/main" val="0"/>
              </a:ext>
            </a:extLst>
          </a:blip>
          <a:srcRect t="10887" r="25238" b="10990"/>
          <a:stretch/>
        </p:blipFill>
        <p:spPr>
          <a:xfrm>
            <a:off x="2445839" y="3302001"/>
            <a:ext cx="2755669" cy="1428749"/>
          </a:xfrm>
          <a:prstGeom prst="rect">
            <a:avLst/>
          </a:prstGeom>
        </p:spPr>
      </p:pic>
      <p:pic>
        <p:nvPicPr>
          <p:cNvPr id="8" name="Picture 7" descr="AllCity_urban_rural_seasonal_timeseries_filtered.pdf"/>
          <p:cNvPicPr>
            <a:picLocks/>
          </p:cNvPicPr>
          <p:nvPr/>
        </p:nvPicPr>
        <p:blipFill rotWithShape="1">
          <a:blip r:embed="rId5">
            <a:extLst>
              <a:ext uri="{28A0092B-C50C-407E-A947-70E740481C1C}">
                <a14:useLocalDpi xmlns:a14="http://schemas.microsoft.com/office/drawing/2010/main" val="0"/>
              </a:ext>
            </a:extLst>
          </a:blip>
          <a:srcRect t="11749" r="25063" b="11514"/>
          <a:stretch/>
        </p:blipFill>
        <p:spPr>
          <a:xfrm>
            <a:off x="5773351" y="381000"/>
            <a:ext cx="2037149" cy="1403350"/>
          </a:xfrm>
          <a:prstGeom prst="rect">
            <a:avLst/>
          </a:prstGeom>
        </p:spPr>
      </p:pic>
      <p:pic>
        <p:nvPicPr>
          <p:cNvPr id="9" name="Picture 8" descr="AllCity_urban_rural_seasonal_timeseries_filtered.pdf"/>
          <p:cNvPicPr>
            <a:picLocks/>
          </p:cNvPicPr>
          <p:nvPr/>
        </p:nvPicPr>
        <p:blipFill rotWithShape="1">
          <a:blip r:embed="rId6">
            <a:extLst>
              <a:ext uri="{28A0092B-C50C-407E-A947-70E740481C1C}">
                <a14:useLocalDpi xmlns:a14="http://schemas.microsoft.com/office/drawing/2010/main" val="0"/>
              </a:ext>
            </a:extLst>
          </a:blip>
          <a:srcRect t="12327" r="24847" b="10822"/>
          <a:stretch/>
        </p:blipFill>
        <p:spPr>
          <a:xfrm>
            <a:off x="5891428" y="1877483"/>
            <a:ext cx="2693941" cy="1405467"/>
          </a:xfrm>
          <a:prstGeom prst="rect">
            <a:avLst/>
          </a:prstGeom>
        </p:spPr>
      </p:pic>
      <p:pic>
        <p:nvPicPr>
          <p:cNvPr id="10" name="Picture 9" descr="AllCity_urban_rural_seasonal_timeseries_filtered.pdf"/>
          <p:cNvPicPr>
            <a:picLocks/>
          </p:cNvPicPr>
          <p:nvPr/>
        </p:nvPicPr>
        <p:blipFill rotWithShape="1">
          <a:blip r:embed="rId7">
            <a:extLst>
              <a:ext uri="{28A0092B-C50C-407E-A947-70E740481C1C}">
                <a14:useLocalDpi xmlns:a14="http://schemas.microsoft.com/office/drawing/2010/main" val="0"/>
              </a:ext>
            </a:extLst>
          </a:blip>
          <a:srcRect t="12274" r="25037" b="10989"/>
          <a:stretch/>
        </p:blipFill>
        <p:spPr>
          <a:xfrm>
            <a:off x="5843373" y="3327400"/>
            <a:ext cx="2741827" cy="1403350"/>
          </a:xfrm>
          <a:prstGeom prst="rect">
            <a:avLst/>
          </a:prstGeom>
        </p:spPr>
      </p:pic>
      <p:sp>
        <p:nvSpPr>
          <p:cNvPr id="12" name="TextBox 11"/>
          <p:cNvSpPr txBox="1"/>
          <p:nvPr/>
        </p:nvSpPr>
        <p:spPr>
          <a:xfrm>
            <a:off x="3044202" y="-52170"/>
            <a:ext cx="1052993" cy="461665"/>
          </a:xfrm>
          <a:prstGeom prst="rect">
            <a:avLst/>
          </a:prstGeom>
          <a:noFill/>
        </p:spPr>
        <p:txBody>
          <a:bodyPr wrap="none" rtlCol="0">
            <a:spAutoFit/>
          </a:bodyPr>
          <a:lstStyle/>
          <a:p>
            <a:r>
              <a:rPr lang="en-US" sz="2400" b="1" dirty="0" smtClean="0"/>
              <a:t>Beijing</a:t>
            </a:r>
            <a:endParaRPr lang="en-US" sz="2400" b="1" dirty="0"/>
          </a:p>
        </p:txBody>
      </p:sp>
      <p:sp>
        <p:nvSpPr>
          <p:cNvPr id="13" name="TextBox 12"/>
          <p:cNvSpPr txBox="1"/>
          <p:nvPr/>
        </p:nvSpPr>
        <p:spPr>
          <a:xfrm>
            <a:off x="6265196" y="-51832"/>
            <a:ext cx="1082748" cy="461665"/>
          </a:xfrm>
          <a:prstGeom prst="rect">
            <a:avLst/>
          </a:prstGeom>
          <a:noFill/>
        </p:spPr>
        <p:txBody>
          <a:bodyPr wrap="none" rtlCol="0">
            <a:spAutoFit/>
          </a:bodyPr>
          <a:lstStyle/>
          <a:p>
            <a:r>
              <a:rPr lang="en-US" sz="2400" b="1" dirty="0" smtClean="0"/>
              <a:t>Boston</a:t>
            </a:r>
            <a:endParaRPr lang="en-US" sz="2400" b="1" dirty="0"/>
          </a:p>
        </p:txBody>
      </p:sp>
      <p:sp>
        <p:nvSpPr>
          <p:cNvPr id="14" name="TextBox 13"/>
          <p:cNvSpPr txBox="1"/>
          <p:nvPr/>
        </p:nvSpPr>
        <p:spPr>
          <a:xfrm>
            <a:off x="858108" y="810054"/>
            <a:ext cx="1261884" cy="646331"/>
          </a:xfrm>
          <a:prstGeom prst="rect">
            <a:avLst/>
          </a:prstGeom>
          <a:solidFill>
            <a:schemeClr val="bg1">
              <a:lumMod val="85000"/>
            </a:schemeClr>
          </a:solidFill>
          <a:ln>
            <a:solidFill>
              <a:srgbClr val="000000"/>
            </a:solidFill>
          </a:ln>
        </p:spPr>
        <p:txBody>
          <a:bodyPr wrap="none" rtlCol="0">
            <a:spAutoFit/>
          </a:bodyPr>
          <a:lstStyle/>
          <a:p>
            <a:pPr algn="ctr"/>
            <a:r>
              <a:rPr lang="en-US" dirty="0" err="1" smtClean="0"/>
              <a:t>Quikscat</a:t>
            </a:r>
            <a:r>
              <a:rPr lang="en-US" dirty="0" smtClean="0"/>
              <a:t> </a:t>
            </a:r>
          </a:p>
          <a:p>
            <a:pPr algn="ctr"/>
            <a:r>
              <a:rPr lang="en-US" dirty="0" smtClean="0"/>
              <a:t>backscatter</a:t>
            </a:r>
            <a:endParaRPr lang="en-US" dirty="0"/>
          </a:p>
        </p:txBody>
      </p:sp>
      <p:sp>
        <p:nvSpPr>
          <p:cNvPr id="16" name="TextBox 15"/>
          <p:cNvSpPr txBox="1"/>
          <p:nvPr/>
        </p:nvSpPr>
        <p:spPr>
          <a:xfrm>
            <a:off x="749515" y="3563552"/>
            <a:ext cx="1608133" cy="646331"/>
          </a:xfrm>
          <a:prstGeom prst="rect">
            <a:avLst/>
          </a:prstGeom>
          <a:solidFill>
            <a:schemeClr val="bg1">
              <a:lumMod val="85000"/>
            </a:schemeClr>
          </a:solidFill>
          <a:ln>
            <a:solidFill>
              <a:srgbClr val="000000"/>
            </a:solidFill>
          </a:ln>
        </p:spPr>
        <p:txBody>
          <a:bodyPr wrap="none" rtlCol="0">
            <a:spAutoFit/>
          </a:bodyPr>
          <a:lstStyle/>
          <a:p>
            <a:pPr algn="ctr"/>
            <a:r>
              <a:rPr lang="en-US" dirty="0" smtClean="0"/>
              <a:t>MODIS Terra</a:t>
            </a:r>
          </a:p>
          <a:p>
            <a:pPr algn="ctr"/>
            <a:r>
              <a:rPr lang="en-US" dirty="0" smtClean="0"/>
              <a:t>Nighttime - LST</a:t>
            </a:r>
            <a:endParaRPr lang="en-US" dirty="0"/>
          </a:p>
        </p:txBody>
      </p:sp>
      <p:sp>
        <p:nvSpPr>
          <p:cNvPr id="18" name="TextBox 17"/>
          <p:cNvSpPr txBox="1"/>
          <p:nvPr/>
        </p:nvSpPr>
        <p:spPr>
          <a:xfrm>
            <a:off x="820047" y="2180625"/>
            <a:ext cx="1467068" cy="646331"/>
          </a:xfrm>
          <a:prstGeom prst="rect">
            <a:avLst/>
          </a:prstGeom>
          <a:solidFill>
            <a:schemeClr val="bg1">
              <a:lumMod val="85000"/>
            </a:schemeClr>
          </a:solidFill>
          <a:ln>
            <a:solidFill>
              <a:srgbClr val="000000"/>
            </a:solidFill>
          </a:ln>
        </p:spPr>
        <p:txBody>
          <a:bodyPr wrap="none" rtlCol="0">
            <a:spAutoFit/>
          </a:bodyPr>
          <a:lstStyle/>
          <a:p>
            <a:pPr algn="ctr"/>
            <a:r>
              <a:rPr lang="en-US" dirty="0" smtClean="0"/>
              <a:t>MODIS Terra</a:t>
            </a:r>
          </a:p>
          <a:p>
            <a:pPr algn="ctr"/>
            <a:r>
              <a:rPr lang="en-US" dirty="0" smtClean="0"/>
              <a:t>Daytime - LST</a:t>
            </a:r>
            <a:endParaRPr lang="en-US" dirty="0"/>
          </a:p>
        </p:txBody>
      </p:sp>
      <p:sp>
        <p:nvSpPr>
          <p:cNvPr id="19" name="TextBox 18"/>
          <p:cNvSpPr txBox="1"/>
          <p:nvPr/>
        </p:nvSpPr>
        <p:spPr>
          <a:xfrm>
            <a:off x="0" y="-1370"/>
            <a:ext cx="2617423" cy="369332"/>
          </a:xfrm>
          <a:prstGeom prst="rect">
            <a:avLst/>
          </a:prstGeom>
          <a:solidFill>
            <a:srgbClr val="D9D9D9"/>
          </a:solidFill>
          <a:ln>
            <a:solidFill>
              <a:srgbClr val="000000"/>
            </a:solidFill>
          </a:ln>
        </p:spPr>
        <p:txBody>
          <a:bodyPr wrap="none" rtlCol="0">
            <a:spAutoFit/>
          </a:bodyPr>
          <a:lstStyle/>
          <a:p>
            <a:r>
              <a:rPr lang="en-US" b="1" dirty="0" smtClean="0"/>
              <a:t>Seasonal time series data</a:t>
            </a:r>
            <a:endParaRPr lang="en-US" b="1" dirty="0"/>
          </a:p>
        </p:txBody>
      </p:sp>
      <p:pic>
        <p:nvPicPr>
          <p:cNvPr id="20" name="Picture 19" descr="AllCity_urban_rural_seasonal_timeseries_filtered.pdf"/>
          <p:cNvPicPr>
            <a:picLocks/>
          </p:cNvPicPr>
          <p:nvPr/>
        </p:nvPicPr>
        <p:blipFill rotWithShape="1">
          <a:blip r:embed="rId2">
            <a:extLst>
              <a:ext uri="{28A0092B-C50C-407E-A947-70E740481C1C}">
                <a14:useLocalDpi xmlns:a14="http://schemas.microsoft.com/office/drawing/2010/main" val="0"/>
              </a:ext>
            </a:extLst>
          </a:blip>
          <a:srcRect l="73250" t="34009" r="1943" b="33334"/>
          <a:stretch/>
        </p:blipFill>
        <p:spPr>
          <a:xfrm>
            <a:off x="4414109" y="381001"/>
            <a:ext cx="1359242" cy="1239107"/>
          </a:xfrm>
          <a:prstGeom prst="rect">
            <a:avLst/>
          </a:prstGeom>
          <a:ln>
            <a:solidFill>
              <a:srgbClr val="000000"/>
            </a:solidFill>
          </a:ln>
        </p:spPr>
      </p:pic>
      <p:sp>
        <p:nvSpPr>
          <p:cNvPr id="21" name="TextBox 20"/>
          <p:cNvSpPr txBox="1"/>
          <p:nvPr/>
        </p:nvSpPr>
        <p:spPr>
          <a:xfrm>
            <a:off x="2515823" y="4774198"/>
            <a:ext cx="548648" cy="307777"/>
          </a:xfrm>
          <a:prstGeom prst="rect">
            <a:avLst/>
          </a:prstGeom>
          <a:noFill/>
        </p:spPr>
        <p:txBody>
          <a:bodyPr wrap="none" rtlCol="0">
            <a:spAutoFit/>
          </a:bodyPr>
          <a:lstStyle/>
          <a:p>
            <a:r>
              <a:rPr lang="en-US" sz="1400" dirty="0" smtClean="0"/>
              <a:t>2000</a:t>
            </a:r>
            <a:endParaRPr lang="en-US" sz="1400" dirty="0"/>
          </a:p>
        </p:txBody>
      </p:sp>
      <p:sp>
        <p:nvSpPr>
          <p:cNvPr id="22" name="TextBox 21"/>
          <p:cNvSpPr txBox="1"/>
          <p:nvPr/>
        </p:nvSpPr>
        <p:spPr>
          <a:xfrm>
            <a:off x="3266452" y="4769337"/>
            <a:ext cx="548648" cy="307777"/>
          </a:xfrm>
          <a:prstGeom prst="rect">
            <a:avLst/>
          </a:prstGeom>
          <a:noFill/>
        </p:spPr>
        <p:txBody>
          <a:bodyPr wrap="none" rtlCol="0">
            <a:spAutoFit/>
          </a:bodyPr>
          <a:lstStyle/>
          <a:p>
            <a:r>
              <a:rPr lang="en-US" sz="1400" dirty="0" smtClean="0"/>
              <a:t>2005</a:t>
            </a:r>
            <a:endParaRPr lang="en-US" sz="1400" dirty="0"/>
          </a:p>
        </p:txBody>
      </p:sp>
      <p:sp>
        <p:nvSpPr>
          <p:cNvPr id="23" name="TextBox 22"/>
          <p:cNvSpPr txBox="1"/>
          <p:nvPr/>
        </p:nvSpPr>
        <p:spPr>
          <a:xfrm>
            <a:off x="4019554" y="4782037"/>
            <a:ext cx="548648" cy="307777"/>
          </a:xfrm>
          <a:prstGeom prst="rect">
            <a:avLst/>
          </a:prstGeom>
          <a:noFill/>
        </p:spPr>
        <p:txBody>
          <a:bodyPr wrap="none" rtlCol="0">
            <a:spAutoFit/>
          </a:bodyPr>
          <a:lstStyle/>
          <a:p>
            <a:r>
              <a:rPr lang="en-US" sz="1400" dirty="0" smtClean="0"/>
              <a:t>2010</a:t>
            </a:r>
            <a:endParaRPr lang="en-US" sz="1400" dirty="0"/>
          </a:p>
        </p:txBody>
      </p:sp>
      <p:sp>
        <p:nvSpPr>
          <p:cNvPr id="24" name="TextBox 23"/>
          <p:cNvSpPr txBox="1"/>
          <p:nvPr/>
        </p:nvSpPr>
        <p:spPr>
          <a:xfrm>
            <a:off x="4787904" y="4782037"/>
            <a:ext cx="548648" cy="307777"/>
          </a:xfrm>
          <a:prstGeom prst="rect">
            <a:avLst/>
          </a:prstGeom>
          <a:noFill/>
        </p:spPr>
        <p:txBody>
          <a:bodyPr wrap="none" rtlCol="0">
            <a:spAutoFit/>
          </a:bodyPr>
          <a:lstStyle/>
          <a:p>
            <a:r>
              <a:rPr lang="en-US" sz="1400" dirty="0" smtClean="0"/>
              <a:t>2015</a:t>
            </a:r>
            <a:endParaRPr lang="en-US" sz="1400" dirty="0"/>
          </a:p>
        </p:txBody>
      </p:sp>
      <p:sp>
        <p:nvSpPr>
          <p:cNvPr id="25" name="TextBox 24"/>
          <p:cNvSpPr txBox="1"/>
          <p:nvPr/>
        </p:nvSpPr>
        <p:spPr>
          <a:xfrm>
            <a:off x="5894173" y="4761498"/>
            <a:ext cx="548648" cy="307777"/>
          </a:xfrm>
          <a:prstGeom prst="rect">
            <a:avLst/>
          </a:prstGeom>
          <a:noFill/>
        </p:spPr>
        <p:txBody>
          <a:bodyPr wrap="none" rtlCol="0">
            <a:spAutoFit/>
          </a:bodyPr>
          <a:lstStyle/>
          <a:p>
            <a:r>
              <a:rPr lang="en-US" sz="1400" dirty="0" smtClean="0"/>
              <a:t>2000</a:t>
            </a:r>
            <a:endParaRPr lang="en-US" sz="1400" dirty="0"/>
          </a:p>
        </p:txBody>
      </p:sp>
      <p:sp>
        <p:nvSpPr>
          <p:cNvPr id="26" name="TextBox 25"/>
          <p:cNvSpPr txBox="1"/>
          <p:nvPr/>
        </p:nvSpPr>
        <p:spPr>
          <a:xfrm>
            <a:off x="6644802" y="4756637"/>
            <a:ext cx="548648" cy="307777"/>
          </a:xfrm>
          <a:prstGeom prst="rect">
            <a:avLst/>
          </a:prstGeom>
          <a:noFill/>
        </p:spPr>
        <p:txBody>
          <a:bodyPr wrap="none" rtlCol="0">
            <a:spAutoFit/>
          </a:bodyPr>
          <a:lstStyle/>
          <a:p>
            <a:r>
              <a:rPr lang="en-US" sz="1400" dirty="0" smtClean="0"/>
              <a:t>2005</a:t>
            </a:r>
            <a:endParaRPr lang="en-US" sz="1400" dirty="0"/>
          </a:p>
        </p:txBody>
      </p:sp>
      <p:sp>
        <p:nvSpPr>
          <p:cNvPr id="27" name="TextBox 26"/>
          <p:cNvSpPr txBox="1"/>
          <p:nvPr/>
        </p:nvSpPr>
        <p:spPr>
          <a:xfrm>
            <a:off x="7397904" y="4769337"/>
            <a:ext cx="548648" cy="307777"/>
          </a:xfrm>
          <a:prstGeom prst="rect">
            <a:avLst/>
          </a:prstGeom>
          <a:noFill/>
        </p:spPr>
        <p:txBody>
          <a:bodyPr wrap="none" rtlCol="0">
            <a:spAutoFit/>
          </a:bodyPr>
          <a:lstStyle/>
          <a:p>
            <a:r>
              <a:rPr lang="en-US" sz="1400" dirty="0" smtClean="0"/>
              <a:t>2010</a:t>
            </a:r>
            <a:endParaRPr lang="en-US" sz="1400" dirty="0"/>
          </a:p>
        </p:txBody>
      </p:sp>
      <p:sp>
        <p:nvSpPr>
          <p:cNvPr id="28" name="TextBox 27"/>
          <p:cNvSpPr txBox="1"/>
          <p:nvPr/>
        </p:nvSpPr>
        <p:spPr>
          <a:xfrm>
            <a:off x="8166254" y="4769337"/>
            <a:ext cx="548648" cy="307777"/>
          </a:xfrm>
          <a:prstGeom prst="rect">
            <a:avLst/>
          </a:prstGeom>
          <a:noFill/>
        </p:spPr>
        <p:txBody>
          <a:bodyPr wrap="none" rtlCol="0">
            <a:spAutoFit/>
          </a:bodyPr>
          <a:lstStyle/>
          <a:p>
            <a:r>
              <a:rPr lang="en-US" sz="1400" dirty="0" smtClean="0"/>
              <a:t>2015</a:t>
            </a:r>
            <a:endParaRPr lang="en-US" sz="1400" dirty="0"/>
          </a:p>
        </p:txBody>
      </p:sp>
      <p:sp>
        <p:nvSpPr>
          <p:cNvPr id="2" name="TextBox 1"/>
          <p:cNvSpPr txBox="1"/>
          <p:nvPr/>
        </p:nvSpPr>
        <p:spPr>
          <a:xfrm>
            <a:off x="627188" y="5396922"/>
            <a:ext cx="8017772" cy="461665"/>
          </a:xfrm>
          <a:prstGeom prst="rect">
            <a:avLst/>
          </a:prstGeom>
          <a:solidFill>
            <a:schemeClr val="bg1">
              <a:lumMod val="85000"/>
            </a:schemeClr>
          </a:solidFill>
          <a:ln>
            <a:solidFill>
              <a:schemeClr val="tx1"/>
            </a:solidFill>
          </a:ln>
        </p:spPr>
        <p:txBody>
          <a:bodyPr wrap="none" rtlCol="0">
            <a:spAutoFit/>
          </a:bodyPr>
          <a:lstStyle/>
          <a:p>
            <a:r>
              <a:rPr lang="en-US" sz="2400" b="1" dirty="0" smtClean="0">
                <a:solidFill>
                  <a:srgbClr val="FF0000"/>
                </a:solidFill>
              </a:rPr>
              <a:t>Hypothesis (trend in </a:t>
            </a:r>
            <a:r>
              <a:rPr lang="en-US" sz="2400" b="1" dirty="0" err="1" smtClean="0">
                <a:solidFill>
                  <a:srgbClr val="FF0000"/>
                </a:solidFill>
              </a:rPr>
              <a:t>Quikscat</a:t>
            </a:r>
            <a:r>
              <a:rPr lang="en-US" sz="2400" b="1" dirty="0" smtClean="0">
                <a:solidFill>
                  <a:srgbClr val="FF0000"/>
                </a:solidFill>
              </a:rPr>
              <a:t> </a:t>
            </a:r>
            <a:r>
              <a:rPr lang="en-US" sz="2400" b="1" dirty="0" smtClean="0">
                <a:solidFill>
                  <a:srgbClr val="FF0000"/>
                </a:solidFill>
                <a:sym typeface="Wingdings"/>
              </a:rPr>
              <a:t> trend in LST) </a:t>
            </a:r>
            <a:r>
              <a:rPr lang="en-US" sz="2400" b="1" dirty="0" smtClean="0">
                <a:solidFill>
                  <a:srgbClr val="FF0000"/>
                </a:solidFill>
              </a:rPr>
              <a:t>not supported.</a:t>
            </a:r>
            <a:endParaRPr lang="en-US" sz="2400" b="1" dirty="0">
              <a:solidFill>
                <a:srgbClr val="FF0000"/>
              </a:solidFill>
            </a:endParaRPr>
          </a:p>
        </p:txBody>
      </p:sp>
    </p:spTree>
    <p:extLst>
      <p:ext uri="{BB962C8B-B14F-4D97-AF65-F5344CB8AC3E}">
        <p14:creationId xmlns:p14="http://schemas.microsoft.com/office/powerpoint/2010/main" val="39463327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41563" y="1889233"/>
            <a:ext cx="4219287" cy="4388019"/>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552951" y="1896926"/>
            <a:ext cx="4438650" cy="4388019"/>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1370"/>
            <a:ext cx="7363464" cy="461665"/>
          </a:xfrm>
          <a:prstGeom prst="rect">
            <a:avLst/>
          </a:prstGeom>
          <a:solidFill>
            <a:srgbClr val="D9D9D9"/>
          </a:solidFill>
          <a:ln>
            <a:solidFill>
              <a:srgbClr val="000000"/>
            </a:solidFill>
          </a:ln>
        </p:spPr>
        <p:txBody>
          <a:bodyPr wrap="none" rtlCol="0">
            <a:spAutoFit/>
          </a:bodyPr>
          <a:lstStyle/>
          <a:p>
            <a:r>
              <a:rPr lang="en-US" sz="2400" b="1" dirty="0" smtClean="0"/>
              <a:t>30 large cities in East/</a:t>
            </a:r>
            <a:r>
              <a:rPr lang="en-US" sz="2400" b="1" dirty="0" err="1" smtClean="0"/>
              <a:t>SouthEast</a:t>
            </a:r>
            <a:r>
              <a:rPr lang="en-US" sz="2400" b="1" dirty="0" smtClean="0"/>
              <a:t> Asia and North America</a:t>
            </a:r>
            <a:endParaRPr lang="en-US" sz="2400" b="1" dirty="0"/>
          </a:p>
        </p:txBody>
      </p:sp>
      <p:sp>
        <p:nvSpPr>
          <p:cNvPr id="12" name="TextBox 11"/>
          <p:cNvSpPr txBox="1"/>
          <p:nvPr/>
        </p:nvSpPr>
        <p:spPr>
          <a:xfrm>
            <a:off x="291844" y="561852"/>
            <a:ext cx="3650743" cy="1015663"/>
          </a:xfrm>
          <a:prstGeom prst="rect">
            <a:avLst/>
          </a:prstGeom>
          <a:solidFill>
            <a:srgbClr val="D9D9D9"/>
          </a:solidFill>
          <a:ln>
            <a:solidFill>
              <a:srgbClr val="000000"/>
            </a:solidFill>
          </a:ln>
        </p:spPr>
        <p:txBody>
          <a:bodyPr wrap="none" rtlCol="0">
            <a:spAutoFit/>
          </a:bodyPr>
          <a:lstStyle/>
          <a:p>
            <a:pPr algn="ctr"/>
            <a:r>
              <a:rPr lang="en-US" sz="2000" b="1" dirty="0" smtClean="0"/>
              <a:t>Mean urban core backscatter </a:t>
            </a:r>
          </a:p>
          <a:p>
            <a:pPr algn="ctr"/>
            <a:r>
              <a:rPr lang="en-US" sz="2000" b="1" dirty="0" smtClean="0"/>
              <a:t>vs mean TERRA UHI </a:t>
            </a:r>
            <a:r>
              <a:rPr lang="en-US" sz="2000" b="1" dirty="0" smtClean="0">
                <a:latin typeface="Symbol" charset="2"/>
                <a:ea typeface="Symbol" charset="2"/>
                <a:cs typeface="Symbol" charset="2"/>
              </a:rPr>
              <a:t>D</a:t>
            </a:r>
            <a:r>
              <a:rPr lang="en-US" sz="2000" b="1" dirty="0"/>
              <a:t>T</a:t>
            </a:r>
            <a:br>
              <a:rPr lang="en-US" sz="2000" b="1" dirty="0"/>
            </a:br>
            <a:r>
              <a:rPr lang="en-US" sz="2000" b="1" dirty="0"/>
              <a:t>urban core minus rural 10-40 </a:t>
            </a:r>
            <a:r>
              <a:rPr lang="en-US" sz="2000" b="1" dirty="0" smtClean="0"/>
              <a:t>km</a:t>
            </a:r>
            <a:endParaRPr lang="en-US" sz="2000" dirty="0"/>
          </a:p>
        </p:txBody>
      </p:sp>
      <p:sp>
        <p:nvSpPr>
          <p:cNvPr id="14" name="TextBox 13"/>
          <p:cNvSpPr txBox="1"/>
          <p:nvPr/>
        </p:nvSpPr>
        <p:spPr>
          <a:xfrm>
            <a:off x="590550" y="1539467"/>
            <a:ext cx="1433280" cy="369332"/>
          </a:xfrm>
          <a:prstGeom prst="rect">
            <a:avLst/>
          </a:prstGeom>
          <a:noFill/>
        </p:spPr>
        <p:txBody>
          <a:bodyPr wrap="none" rtlCol="0">
            <a:spAutoFit/>
          </a:bodyPr>
          <a:lstStyle/>
          <a:p>
            <a:r>
              <a:rPr lang="en-US" dirty="0" smtClean="0"/>
              <a:t>summer (JJA)</a:t>
            </a:r>
            <a:endParaRPr lang="en-US" dirty="0"/>
          </a:p>
        </p:txBody>
      </p:sp>
      <p:sp>
        <p:nvSpPr>
          <p:cNvPr id="15" name="TextBox 14"/>
          <p:cNvSpPr txBox="1"/>
          <p:nvPr/>
        </p:nvSpPr>
        <p:spPr>
          <a:xfrm>
            <a:off x="2571750" y="1564013"/>
            <a:ext cx="1306512" cy="369332"/>
          </a:xfrm>
          <a:prstGeom prst="rect">
            <a:avLst/>
          </a:prstGeom>
          <a:noFill/>
        </p:spPr>
        <p:txBody>
          <a:bodyPr wrap="none" rtlCol="0">
            <a:spAutoFit/>
          </a:bodyPr>
          <a:lstStyle/>
          <a:p>
            <a:r>
              <a:rPr lang="en-US" dirty="0" smtClean="0"/>
              <a:t>winter (DJF)</a:t>
            </a:r>
            <a:endParaRPr lang="en-US" dirty="0"/>
          </a:p>
        </p:txBody>
      </p:sp>
      <p:sp>
        <p:nvSpPr>
          <p:cNvPr id="16" name="TextBox 15"/>
          <p:cNvSpPr txBox="1"/>
          <p:nvPr/>
        </p:nvSpPr>
        <p:spPr>
          <a:xfrm>
            <a:off x="668631" y="5927486"/>
            <a:ext cx="3119187" cy="369332"/>
          </a:xfrm>
          <a:prstGeom prst="rect">
            <a:avLst/>
          </a:prstGeom>
          <a:noFill/>
        </p:spPr>
        <p:txBody>
          <a:bodyPr wrap="none" rtlCol="0">
            <a:spAutoFit/>
          </a:bodyPr>
          <a:lstStyle/>
          <a:p>
            <a:r>
              <a:rPr lang="en-US" dirty="0" err="1" smtClean="0"/>
              <a:t>Qscat</a:t>
            </a:r>
            <a:r>
              <a:rPr lang="en-US" dirty="0" smtClean="0"/>
              <a:t> (backscatter power ratio)</a:t>
            </a:r>
            <a:endParaRPr lang="en-US" dirty="0"/>
          </a:p>
        </p:txBody>
      </p:sp>
      <p:sp>
        <p:nvSpPr>
          <p:cNvPr id="17" name="TextBox 16"/>
          <p:cNvSpPr txBox="1"/>
          <p:nvPr/>
        </p:nvSpPr>
        <p:spPr>
          <a:xfrm>
            <a:off x="5342231" y="5915614"/>
            <a:ext cx="3119187" cy="369332"/>
          </a:xfrm>
          <a:prstGeom prst="rect">
            <a:avLst/>
          </a:prstGeom>
          <a:noFill/>
        </p:spPr>
        <p:txBody>
          <a:bodyPr wrap="none" rtlCol="0">
            <a:spAutoFit/>
          </a:bodyPr>
          <a:lstStyle/>
          <a:p>
            <a:r>
              <a:rPr lang="en-US" dirty="0" err="1" smtClean="0"/>
              <a:t>Qscat</a:t>
            </a:r>
            <a:r>
              <a:rPr lang="en-US" dirty="0" smtClean="0"/>
              <a:t> (backscatter power ratio)</a:t>
            </a:r>
            <a:endParaRPr lang="en-US" dirty="0"/>
          </a:p>
        </p:txBody>
      </p:sp>
      <p:sp>
        <p:nvSpPr>
          <p:cNvPr id="18" name="TextBox 17"/>
          <p:cNvSpPr txBox="1"/>
          <p:nvPr/>
        </p:nvSpPr>
        <p:spPr>
          <a:xfrm rot="16200000">
            <a:off x="-806094" y="3597204"/>
            <a:ext cx="1895712" cy="369332"/>
          </a:xfrm>
          <a:prstGeom prst="rect">
            <a:avLst/>
          </a:prstGeom>
          <a:noFill/>
        </p:spPr>
        <p:txBody>
          <a:bodyPr wrap="none" rtlCol="0">
            <a:spAutoFit/>
          </a:bodyPr>
          <a:lstStyle/>
          <a:p>
            <a:r>
              <a:rPr lang="en-US" dirty="0" smtClean="0">
                <a:latin typeface="+mj-lt"/>
                <a:cs typeface="Symbol" charset="2"/>
              </a:rPr>
              <a:t>TERRA </a:t>
            </a:r>
            <a:r>
              <a:rPr lang="en-US" dirty="0" smtClean="0"/>
              <a:t>UHI </a:t>
            </a:r>
            <a:r>
              <a:rPr lang="en-US" dirty="0" smtClean="0">
                <a:latin typeface="Symbol" charset="2"/>
                <a:ea typeface="Symbol" charset="2"/>
                <a:cs typeface="Symbol" charset="2"/>
              </a:rPr>
              <a:t>D</a:t>
            </a:r>
            <a:r>
              <a:rPr lang="en-US" dirty="0" smtClean="0"/>
              <a:t>T (°C)</a:t>
            </a:r>
            <a:endParaRPr lang="en-US" dirty="0"/>
          </a:p>
        </p:txBody>
      </p:sp>
      <p:sp>
        <p:nvSpPr>
          <p:cNvPr id="19" name="TextBox 18"/>
          <p:cNvSpPr txBox="1"/>
          <p:nvPr/>
        </p:nvSpPr>
        <p:spPr>
          <a:xfrm>
            <a:off x="1606402" y="3281604"/>
            <a:ext cx="520996" cy="369332"/>
          </a:xfrm>
          <a:prstGeom prst="rect">
            <a:avLst/>
          </a:prstGeom>
          <a:noFill/>
        </p:spPr>
        <p:txBody>
          <a:bodyPr wrap="none" rtlCol="0">
            <a:spAutoFit/>
          </a:bodyPr>
          <a:lstStyle/>
          <a:p>
            <a:r>
              <a:rPr lang="en-US" dirty="0" smtClean="0">
                <a:solidFill>
                  <a:srgbClr val="FF0000"/>
                </a:solidFill>
              </a:rPr>
              <a:t>day</a:t>
            </a:r>
            <a:endParaRPr lang="en-US" dirty="0">
              <a:solidFill>
                <a:srgbClr val="FF0000"/>
              </a:solidFill>
            </a:endParaRPr>
          </a:p>
        </p:txBody>
      </p:sp>
      <p:sp>
        <p:nvSpPr>
          <p:cNvPr id="20" name="TextBox 19"/>
          <p:cNvSpPr txBox="1"/>
          <p:nvPr/>
        </p:nvSpPr>
        <p:spPr>
          <a:xfrm>
            <a:off x="3555852" y="3308059"/>
            <a:ext cx="520996" cy="369332"/>
          </a:xfrm>
          <a:prstGeom prst="rect">
            <a:avLst/>
          </a:prstGeom>
          <a:noFill/>
        </p:spPr>
        <p:txBody>
          <a:bodyPr wrap="none" rtlCol="0">
            <a:spAutoFit/>
          </a:bodyPr>
          <a:lstStyle/>
          <a:p>
            <a:r>
              <a:rPr lang="en-US" dirty="0" smtClean="0">
                <a:solidFill>
                  <a:srgbClr val="FF0000"/>
                </a:solidFill>
              </a:rPr>
              <a:t>day</a:t>
            </a:r>
            <a:endParaRPr lang="en-US" dirty="0">
              <a:solidFill>
                <a:srgbClr val="FF0000"/>
              </a:solidFill>
            </a:endParaRPr>
          </a:p>
        </p:txBody>
      </p:sp>
      <p:sp>
        <p:nvSpPr>
          <p:cNvPr id="21" name="TextBox 20"/>
          <p:cNvSpPr txBox="1"/>
          <p:nvPr/>
        </p:nvSpPr>
        <p:spPr>
          <a:xfrm>
            <a:off x="3417717" y="5295874"/>
            <a:ext cx="671979" cy="369332"/>
          </a:xfrm>
          <a:prstGeom prst="rect">
            <a:avLst/>
          </a:prstGeom>
          <a:noFill/>
        </p:spPr>
        <p:txBody>
          <a:bodyPr wrap="none" rtlCol="0">
            <a:spAutoFit/>
          </a:bodyPr>
          <a:lstStyle/>
          <a:p>
            <a:r>
              <a:rPr lang="en-US" dirty="0" smtClean="0">
                <a:solidFill>
                  <a:srgbClr val="0070C0"/>
                </a:solidFill>
              </a:rPr>
              <a:t>night</a:t>
            </a:r>
            <a:endParaRPr lang="en-US" dirty="0">
              <a:solidFill>
                <a:srgbClr val="0070C0"/>
              </a:solidFill>
            </a:endParaRPr>
          </a:p>
        </p:txBody>
      </p:sp>
      <p:sp>
        <p:nvSpPr>
          <p:cNvPr id="22" name="TextBox 21"/>
          <p:cNvSpPr txBox="1"/>
          <p:nvPr/>
        </p:nvSpPr>
        <p:spPr>
          <a:xfrm>
            <a:off x="1455419" y="5298577"/>
            <a:ext cx="671979" cy="369332"/>
          </a:xfrm>
          <a:prstGeom prst="rect">
            <a:avLst/>
          </a:prstGeom>
          <a:noFill/>
        </p:spPr>
        <p:txBody>
          <a:bodyPr wrap="none" rtlCol="0">
            <a:spAutoFit/>
          </a:bodyPr>
          <a:lstStyle/>
          <a:p>
            <a:r>
              <a:rPr lang="en-US" dirty="0" smtClean="0">
                <a:solidFill>
                  <a:srgbClr val="0070C0"/>
                </a:solidFill>
              </a:rPr>
              <a:t>night</a:t>
            </a:r>
            <a:endParaRPr lang="en-US" dirty="0">
              <a:solidFill>
                <a:srgbClr val="0070C0"/>
              </a:solidFill>
            </a:endParaRPr>
          </a:p>
        </p:txBody>
      </p:sp>
      <p:sp>
        <p:nvSpPr>
          <p:cNvPr id="23" name="TextBox 22"/>
          <p:cNvSpPr txBox="1"/>
          <p:nvPr/>
        </p:nvSpPr>
        <p:spPr>
          <a:xfrm>
            <a:off x="4739892" y="562440"/>
            <a:ext cx="4104970" cy="707886"/>
          </a:xfrm>
          <a:prstGeom prst="rect">
            <a:avLst/>
          </a:prstGeom>
          <a:solidFill>
            <a:srgbClr val="D9D9D9"/>
          </a:solidFill>
          <a:ln>
            <a:solidFill>
              <a:srgbClr val="000000"/>
            </a:solidFill>
          </a:ln>
        </p:spPr>
        <p:txBody>
          <a:bodyPr wrap="none" rtlCol="0">
            <a:spAutoFit/>
          </a:bodyPr>
          <a:lstStyle/>
          <a:p>
            <a:pPr algn="ctr"/>
            <a:r>
              <a:rPr lang="en-US" sz="2000" b="1" dirty="0" smtClean="0"/>
              <a:t>Seasonal mean, 2000-09, urban core </a:t>
            </a:r>
          </a:p>
          <a:p>
            <a:pPr algn="ctr"/>
            <a:r>
              <a:rPr lang="en-US" sz="2000" b="1" dirty="0" smtClean="0"/>
              <a:t>diurnal LST range (day minus night)</a:t>
            </a:r>
            <a:endParaRPr lang="en-US" sz="2000" dirty="0"/>
          </a:p>
        </p:txBody>
      </p:sp>
      <p:pic>
        <p:nvPicPr>
          <p:cNvPr id="45" name="Picture 44"/>
          <p:cNvPicPr/>
          <p:nvPr/>
        </p:nvPicPr>
        <p:blipFill rotWithShape="1">
          <a:blip r:embed="rId2">
            <a:extLst>
              <a:ext uri="{28A0092B-C50C-407E-A947-70E740481C1C}">
                <a14:useLocalDpi xmlns:a14="http://schemas.microsoft.com/office/drawing/2010/main" val="0"/>
              </a:ext>
            </a:extLst>
          </a:blip>
          <a:srcRect l="4291" t="7755" r="57698" b="52929"/>
          <a:stretch/>
        </p:blipFill>
        <p:spPr bwMode="auto">
          <a:xfrm>
            <a:off x="4868562" y="1977081"/>
            <a:ext cx="2051222" cy="2052352"/>
          </a:xfrm>
          <a:prstGeom prst="rect">
            <a:avLst/>
          </a:prstGeom>
          <a:ln>
            <a:noFill/>
          </a:ln>
          <a:extLst>
            <a:ext uri="{53640926-AAD7-44d8-BBD7-CCE9431645EC}">
              <a14:shadowObscured xmlns:a14="http://schemas.microsoft.com/office/drawing/2010/main" xmlns=""/>
            </a:ext>
          </a:extLst>
        </p:spPr>
      </p:pic>
      <p:sp>
        <p:nvSpPr>
          <p:cNvPr id="28" name="TextBox 27"/>
          <p:cNvSpPr txBox="1"/>
          <p:nvPr/>
        </p:nvSpPr>
        <p:spPr>
          <a:xfrm>
            <a:off x="5323444" y="1564165"/>
            <a:ext cx="1433280" cy="369332"/>
          </a:xfrm>
          <a:prstGeom prst="rect">
            <a:avLst/>
          </a:prstGeom>
          <a:noFill/>
        </p:spPr>
        <p:txBody>
          <a:bodyPr wrap="none" rtlCol="0">
            <a:spAutoFit/>
          </a:bodyPr>
          <a:lstStyle/>
          <a:p>
            <a:r>
              <a:rPr lang="en-US" dirty="0" smtClean="0"/>
              <a:t>summer (JJA)</a:t>
            </a:r>
            <a:endParaRPr lang="en-US" dirty="0"/>
          </a:p>
        </p:txBody>
      </p:sp>
      <p:pic>
        <p:nvPicPr>
          <p:cNvPr id="46" name="Picture 45"/>
          <p:cNvPicPr/>
          <p:nvPr/>
        </p:nvPicPr>
        <p:blipFill rotWithShape="1">
          <a:blip r:embed="rId2">
            <a:extLst>
              <a:ext uri="{28A0092B-C50C-407E-A947-70E740481C1C}">
                <a14:useLocalDpi xmlns:a14="http://schemas.microsoft.com/office/drawing/2010/main" val="0"/>
              </a:ext>
            </a:extLst>
          </a:blip>
          <a:srcRect l="53980" t="7755" r="8009" b="52929"/>
          <a:stretch/>
        </p:blipFill>
        <p:spPr bwMode="auto">
          <a:xfrm>
            <a:off x="6903280" y="1977081"/>
            <a:ext cx="2051222" cy="2052352"/>
          </a:xfrm>
          <a:prstGeom prst="rect">
            <a:avLst/>
          </a:prstGeom>
          <a:ln>
            <a:noFill/>
          </a:ln>
          <a:extLst>
            <a:ext uri="{53640926-AAD7-44d8-BBD7-CCE9431645EC}">
              <a14:shadowObscured xmlns:a14="http://schemas.microsoft.com/office/drawing/2010/main" xmlns=""/>
            </a:ext>
          </a:extLst>
        </p:spPr>
      </p:pic>
      <p:sp>
        <p:nvSpPr>
          <p:cNvPr id="29" name="TextBox 28"/>
          <p:cNvSpPr txBox="1"/>
          <p:nvPr/>
        </p:nvSpPr>
        <p:spPr>
          <a:xfrm>
            <a:off x="7304644" y="1588711"/>
            <a:ext cx="1310425" cy="369332"/>
          </a:xfrm>
          <a:prstGeom prst="rect">
            <a:avLst/>
          </a:prstGeom>
          <a:noFill/>
        </p:spPr>
        <p:txBody>
          <a:bodyPr wrap="none" rtlCol="0">
            <a:spAutoFit/>
          </a:bodyPr>
          <a:lstStyle/>
          <a:p>
            <a:r>
              <a:rPr lang="en-US" dirty="0" smtClean="0"/>
              <a:t>winter (DJF)</a:t>
            </a:r>
            <a:endParaRPr lang="en-US" dirty="0"/>
          </a:p>
        </p:txBody>
      </p:sp>
      <p:sp>
        <p:nvSpPr>
          <p:cNvPr id="31" name="TextBox 30"/>
          <p:cNvSpPr txBox="1"/>
          <p:nvPr/>
        </p:nvSpPr>
        <p:spPr>
          <a:xfrm>
            <a:off x="6023248" y="2081968"/>
            <a:ext cx="792205" cy="369332"/>
          </a:xfrm>
          <a:prstGeom prst="rect">
            <a:avLst/>
          </a:prstGeom>
          <a:noFill/>
        </p:spPr>
        <p:txBody>
          <a:bodyPr wrap="none" rtlCol="0">
            <a:spAutoFit/>
          </a:bodyPr>
          <a:lstStyle/>
          <a:p>
            <a:r>
              <a:rPr lang="en-US" smtClean="0">
                <a:solidFill>
                  <a:srgbClr val="FF0000"/>
                </a:solidFill>
              </a:rPr>
              <a:t>TERRA</a:t>
            </a:r>
            <a:endParaRPr lang="en-US" dirty="0">
              <a:solidFill>
                <a:srgbClr val="FF0000"/>
              </a:solidFill>
            </a:endParaRPr>
          </a:p>
        </p:txBody>
      </p:sp>
      <p:pic>
        <p:nvPicPr>
          <p:cNvPr id="47" name="Picture 46"/>
          <p:cNvPicPr/>
          <p:nvPr/>
        </p:nvPicPr>
        <p:blipFill rotWithShape="1">
          <a:blip r:embed="rId2">
            <a:extLst>
              <a:ext uri="{28A0092B-C50C-407E-A947-70E740481C1C}">
                <a14:useLocalDpi xmlns:a14="http://schemas.microsoft.com/office/drawing/2010/main" val="0"/>
              </a:ext>
            </a:extLst>
          </a:blip>
          <a:srcRect l="4520" t="57701" r="57469" b="2983"/>
          <a:stretch/>
        </p:blipFill>
        <p:spPr bwMode="auto">
          <a:xfrm>
            <a:off x="4872980" y="4003761"/>
            <a:ext cx="2051222" cy="2052352"/>
          </a:xfrm>
          <a:prstGeom prst="rect">
            <a:avLst/>
          </a:prstGeom>
          <a:ln>
            <a:noFill/>
          </a:ln>
          <a:extLst>
            <a:ext uri="{53640926-AAD7-44d8-BBD7-CCE9431645EC}">
              <a14:shadowObscured xmlns:a14="http://schemas.microsoft.com/office/drawing/2010/main" xmlns=""/>
            </a:ext>
          </a:extLst>
        </p:spPr>
      </p:pic>
      <p:pic>
        <p:nvPicPr>
          <p:cNvPr id="48" name="Picture 47"/>
          <p:cNvPicPr/>
          <p:nvPr/>
        </p:nvPicPr>
        <p:blipFill rotWithShape="1">
          <a:blip r:embed="rId2">
            <a:extLst>
              <a:ext uri="{28A0092B-C50C-407E-A947-70E740481C1C}">
                <a14:useLocalDpi xmlns:a14="http://schemas.microsoft.com/office/drawing/2010/main" val="0"/>
              </a:ext>
            </a:extLst>
          </a:blip>
          <a:srcRect l="54667" t="57701" r="7322" b="2983"/>
          <a:stretch/>
        </p:blipFill>
        <p:spPr bwMode="auto">
          <a:xfrm>
            <a:off x="6907698" y="4003761"/>
            <a:ext cx="2051222" cy="2052352"/>
          </a:xfrm>
          <a:prstGeom prst="rect">
            <a:avLst/>
          </a:prstGeom>
          <a:ln>
            <a:noFill/>
          </a:ln>
          <a:extLst>
            <a:ext uri="{53640926-AAD7-44d8-BBD7-CCE9431645EC}">
              <a14:shadowObscured xmlns:a14="http://schemas.microsoft.com/office/drawing/2010/main" xmlns=""/>
            </a:ext>
          </a:extLst>
        </p:spPr>
      </p:pic>
      <p:sp>
        <p:nvSpPr>
          <p:cNvPr id="35" name="TextBox 34"/>
          <p:cNvSpPr txBox="1"/>
          <p:nvPr/>
        </p:nvSpPr>
        <p:spPr>
          <a:xfrm rot="16200000">
            <a:off x="3739499" y="3585331"/>
            <a:ext cx="1850763" cy="369332"/>
          </a:xfrm>
          <a:prstGeom prst="rect">
            <a:avLst/>
          </a:prstGeom>
          <a:noFill/>
        </p:spPr>
        <p:txBody>
          <a:bodyPr wrap="none" rtlCol="0">
            <a:spAutoFit/>
          </a:bodyPr>
          <a:lstStyle/>
          <a:p>
            <a:r>
              <a:rPr lang="en-US" dirty="0" smtClean="0">
                <a:latin typeface="+mj-lt"/>
                <a:cs typeface="Symbol" charset="2"/>
              </a:rPr>
              <a:t>AQUA UHI </a:t>
            </a:r>
            <a:r>
              <a:rPr lang="en-US" dirty="0" smtClean="0">
                <a:latin typeface="Symbol" charset="2"/>
                <a:cs typeface="Symbol" charset="2"/>
              </a:rPr>
              <a:t>D</a:t>
            </a:r>
            <a:r>
              <a:rPr lang="en-US" dirty="0" smtClean="0"/>
              <a:t>T (°C)</a:t>
            </a:r>
            <a:endParaRPr lang="en-US" dirty="0"/>
          </a:p>
        </p:txBody>
      </p:sp>
      <p:sp>
        <p:nvSpPr>
          <p:cNvPr id="41" name="TextBox 40"/>
          <p:cNvSpPr txBox="1"/>
          <p:nvPr/>
        </p:nvSpPr>
        <p:spPr>
          <a:xfrm>
            <a:off x="591563" y="6358820"/>
            <a:ext cx="8017772" cy="461665"/>
          </a:xfrm>
          <a:prstGeom prst="rect">
            <a:avLst/>
          </a:prstGeom>
          <a:solidFill>
            <a:schemeClr val="bg1">
              <a:lumMod val="85000"/>
            </a:schemeClr>
          </a:solidFill>
          <a:ln>
            <a:solidFill>
              <a:schemeClr val="tx1"/>
            </a:solidFill>
          </a:ln>
        </p:spPr>
        <p:txBody>
          <a:bodyPr wrap="none" rtlCol="0">
            <a:spAutoFit/>
          </a:bodyPr>
          <a:lstStyle/>
          <a:p>
            <a:r>
              <a:rPr lang="en-US" sz="2400" b="1" dirty="0" smtClean="0">
                <a:solidFill>
                  <a:srgbClr val="FF0000"/>
                </a:solidFill>
              </a:rPr>
              <a:t>Hypothesis (trend in </a:t>
            </a:r>
            <a:r>
              <a:rPr lang="en-US" sz="2400" b="1" dirty="0" err="1" smtClean="0">
                <a:solidFill>
                  <a:srgbClr val="FF0000"/>
                </a:solidFill>
              </a:rPr>
              <a:t>Quikscat</a:t>
            </a:r>
            <a:r>
              <a:rPr lang="en-US" sz="2400" b="1" dirty="0" smtClean="0">
                <a:solidFill>
                  <a:srgbClr val="FF0000"/>
                </a:solidFill>
              </a:rPr>
              <a:t> </a:t>
            </a:r>
            <a:r>
              <a:rPr lang="en-US" sz="2400" b="1" dirty="0" smtClean="0">
                <a:solidFill>
                  <a:srgbClr val="FF0000"/>
                </a:solidFill>
                <a:sym typeface="Wingdings"/>
              </a:rPr>
              <a:t> trend in LST) </a:t>
            </a:r>
            <a:r>
              <a:rPr lang="en-US" sz="2400" b="1" dirty="0" smtClean="0">
                <a:solidFill>
                  <a:srgbClr val="FF0000"/>
                </a:solidFill>
              </a:rPr>
              <a:t>not supported.</a:t>
            </a:r>
            <a:endParaRPr lang="en-US" sz="2400" b="1" dirty="0">
              <a:solidFill>
                <a:srgbClr val="FF0000"/>
              </a:solidFill>
            </a:endParaRPr>
          </a:p>
        </p:txBody>
      </p:sp>
      <p:pic>
        <p:nvPicPr>
          <p:cNvPr id="37" name="Picture 36"/>
          <p:cNvPicPr/>
          <p:nvPr/>
        </p:nvPicPr>
        <p:blipFill rotWithShape="1">
          <a:blip r:embed="rId3">
            <a:extLst>
              <a:ext uri="{28A0092B-C50C-407E-A947-70E740481C1C}">
                <a14:useLocalDpi xmlns:a14="http://schemas.microsoft.com/office/drawing/2010/main" val="0"/>
              </a:ext>
            </a:extLst>
          </a:blip>
          <a:srcRect l="4672" t="7896" r="57179" b="53133"/>
          <a:stretch/>
        </p:blipFill>
        <p:spPr>
          <a:xfrm>
            <a:off x="259492" y="2001795"/>
            <a:ext cx="2026508" cy="2038864"/>
          </a:xfrm>
          <a:prstGeom prst="rect">
            <a:avLst/>
          </a:prstGeom>
        </p:spPr>
      </p:pic>
      <p:pic>
        <p:nvPicPr>
          <p:cNvPr id="42" name="Picture 41"/>
          <p:cNvPicPr/>
          <p:nvPr/>
        </p:nvPicPr>
        <p:blipFill rotWithShape="1">
          <a:blip r:embed="rId3">
            <a:extLst>
              <a:ext uri="{28A0092B-C50C-407E-A947-70E740481C1C}">
                <a14:useLocalDpi xmlns:a14="http://schemas.microsoft.com/office/drawing/2010/main" val="0"/>
              </a:ext>
            </a:extLst>
          </a:blip>
          <a:srcRect l="53754" t="8605" r="8097" b="52424"/>
          <a:stretch/>
        </p:blipFill>
        <p:spPr>
          <a:xfrm>
            <a:off x="2162652" y="2042579"/>
            <a:ext cx="2026508" cy="2038864"/>
          </a:xfrm>
          <a:prstGeom prst="rect">
            <a:avLst/>
          </a:prstGeom>
        </p:spPr>
      </p:pic>
      <p:pic>
        <p:nvPicPr>
          <p:cNvPr id="43" name="Picture 42"/>
          <p:cNvPicPr/>
          <p:nvPr/>
        </p:nvPicPr>
        <p:blipFill rotWithShape="1">
          <a:blip r:embed="rId3">
            <a:extLst>
              <a:ext uri="{28A0092B-C50C-407E-A947-70E740481C1C}">
                <a14:useLocalDpi xmlns:a14="http://schemas.microsoft.com/office/drawing/2010/main" val="0"/>
              </a:ext>
            </a:extLst>
          </a:blip>
          <a:srcRect l="4905" t="57968" r="56946" b="3061"/>
          <a:stretch/>
        </p:blipFill>
        <p:spPr>
          <a:xfrm>
            <a:off x="290317" y="4029433"/>
            <a:ext cx="2026508" cy="2038864"/>
          </a:xfrm>
          <a:prstGeom prst="rect">
            <a:avLst/>
          </a:prstGeom>
        </p:spPr>
      </p:pic>
      <p:pic>
        <p:nvPicPr>
          <p:cNvPr id="44" name="Picture 43"/>
          <p:cNvPicPr/>
          <p:nvPr/>
        </p:nvPicPr>
        <p:blipFill rotWithShape="1">
          <a:blip r:embed="rId3">
            <a:extLst>
              <a:ext uri="{28A0092B-C50C-407E-A947-70E740481C1C}">
                <a14:useLocalDpi xmlns:a14="http://schemas.microsoft.com/office/drawing/2010/main" val="0"/>
              </a:ext>
            </a:extLst>
          </a:blip>
          <a:srcRect l="54684" t="58913" r="7167" b="2116"/>
          <a:stretch/>
        </p:blipFill>
        <p:spPr>
          <a:xfrm>
            <a:off x="2193477" y="4070217"/>
            <a:ext cx="2026508" cy="2038864"/>
          </a:xfrm>
          <a:prstGeom prst="rect">
            <a:avLst/>
          </a:prstGeom>
        </p:spPr>
      </p:pic>
      <p:sp>
        <p:nvSpPr>
          <p:cNvPr id="49" name="TextBox 48"/>
          <p:cNvSpPr txBox="1"/>
          <p:nvPr/>
        </p:nvSpPr>
        <p:spPr>
          <a:xfrm>
            <a:off x="8137509" y="2077776"/>
            <a:ext cx="792205" cy="369332"/>
          </a:xfrm>
          <a:prstGeom prst="rect">
            <a:avLst/>
          </a:prstGeom>
          <a:noFill/>
        </p:spPr>
        <p:txBody>
          <a:bodyPr wrap="none" rtlCol="0">
            <a:spAutoFit/>
          </a:bodyPr>
          <a:lstStyle/>
          <a:p>
            <a:r>
              <a:rPr lang="en-US" smtClean="0">
                <a:solidFill>
                  <a:srgbClr val="FF0000"/>
                </a:solidFill>
              </a:rPr>
              <a:t>TERRA</a:t>
            </a:r>
            <a:endParaRPr lang="en-US" dirty="0">
              <a:solidFill>
                <a:srgbClr val="FF0000"/>
              </a:solidFill>
            </a:endParaRPr>
          </a:p>
        </p:txBody>
      </p:sp>
      <p:sp>
        <p:nvSpPr>
          <p:cNvPr id="50" name="TextBox 49"/>
          <p:cNvSpPr txBox="1"/>
          <p:nvPr/>
        </p:nvSpPr>
        <p:spPr>
          <a:xfrm>
            <a:off x="6064073" y="4062118"/>
            <a:ext cx="746295" cy="369332"/>
          </a:xfrm>
          <a:prstGeom prst="rect">
            <a:avLst/>
          </a:prstGeom>
          <a:noFill/>
        </p:spPr>
        <p:txBody>
          <a:bodyPr wrap="none" rtlCol="0">
            <a:spAutoFit/>
          </a:bodyPr>
          <a:lstStyle/>
          <a:p>
            <a:r>
              <a:rPr lang="en-US" dirty="0" smtClean="0">
                <a:solidFill>
                  <a:srgbClr val="0070C0"/>
                </a:solidFill>
              </a:rPr>
              <a:t>AQUA</a:t>
            </a:r>
            <a:endParaRPr lang="en-US" dirty="0">
              <a:solidFill>
                <a:srgbClr val="0070C0"/>
              </a:solidFill>
            </a:endParaRPr>
          </a:p>
        </p:txBody>
      </p:sp>
      <p:sp>
        <p:nvSpPr>
          <p:cNvPr id="51" name="TextBox 50"/>
          <p:cNvSpPr txBox="1"/>
          <p:nvPr/>
        </p:nvSpPr>
        <p:spPr>
          <a:xfrm>
            <a:off x="8128906" y="4057926"/>
            <a:ext cx="746295" cy="369332"/>
          </a:xfrm>
          <a:prstGeom prst="rect">
            <a:avLst/>
          </a:prstGeom>
          <a:noFill/>
        </p:spPr>
        <p:txBody>
          <a:bodyPr wrap="none" rtlCol="0">
            <a:spAutoFit/>
          </a:bodyPr>
          <a:lstStyle/>
          <a:p>
            <a:r>
              <a:rPr lang="en-US" dirty="0" smtClean="0">
                <a:solidFill>
                  <a:srgbClr val="0070C0"/>
                </a:solidFill>
              </a:rPr>
              <a:t>AQUA</a:t>
            </a:r>
            <a:endParaRPr lang="en-US" dirty="0">
              <a:solidFill>
                <a:srgbClr val="0070C0"/>
              </a:solidFill>
            </a:endParaRPr>
          </a:p>
        </p:txBody>
      </p:sp>
    </p:spTree>
    <p:extLst>
      <p:ext uri="{BB962C8B-B14F-4D97-AF65-F5344CB8AC3E}">
        <p14:creationId xmlns:p14="http://schemas.microsoft.com/office/powerpoint/2010/main" val="9663526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41563" y="1889233"/>
            <a:ext cx="4219287" cy="4388019"/>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1370"/>
            <a:ext cx="7363464" cy="461665"/>
          </a:xfrm>
          <a:prstGeom prst="rect">
            <a:avLst/>
          </a:prstGeom>
          <a:solidFill>
            <a:srgbClr val="D9D9D9"/>
          </a:solidFill>
          <a:ln>
            <a:solidFill>
              <a:srgbClr val="000000"/>
            </a:solidFill>
          </a:ln>
        </p:spPr>
        <p:txBody>
          <a:bodyPr wrap="none" rtlCol="0">
            <a:spAutoFit/>
          </a:bodyPr>
          <a:lstStyle/>
          <a:p>
            <a:r>
              <a:rPr lang="en-US" sz="2400" b="1" dirty="0" smtClean="0"/>
              <a:t>30 large cities in East/</a:t>
            </a:r>
            <a:r>
              <a:rPr lang="en-US" sz="2400" b="1" dirty="0" err="1" smtClean="0"/>
              <a:t>SouthEast</a:t>
            </a:r>
            <a:r>
              <a:rPr lang="en-US" sz="2400" b="1" dirty="0" smtClean="0"/>
              <a:t> Asia and North America</a:t>
            </a:r>
            <a:endParaRPr lang="en-US" sz="2400" b="1" dirty="0"/>
          </a:p>
        </p:txBody>
      </p:sp>
      <p:sp>
        <p:nvSpPr>
          <p:cNvPr id="12" name="TextBox 11"/>
          <p:cNvSpPr txBox="1"/>
          <p:nvPr/>
        </p:nvSpPr>
        <p:spPr>
          <a:xfrm>
            <a:off x="291844" y="561852"/>
            <a:ext cx="3650743" cy="1015663"/>
          </a:xfrm>
          <a:prstGeom prst="rect">
            <a:avLst/>
          </a:prstGeom>
          <a:solidFill>
            <a:srgbClr val="D9D9D9"/>
          </a:solidFill>
          <a:ln>
            <a:solidFill>
              <a:srgbClr val="000000"/>
            </a:solidFill>
          </a:ln>
        </p:spPr>
        <p:txBody>
          <a:bodyPr wrap="none" rtlCol="0">
            <a:spAutoFit/>
          </a:bodyPr>
          <a:lstStyle/>
          <a:p>
            <a:pPr algn="ctr"/>
            <a:r>
              <a:rPr lang="en-US" sz="2000" b="1" dirty="0" smtClean="0"/>
              <a:t>Mean urban core backscatter </a:t>
            </a:r>
          </a:p>
          <a:p>
            <a:pPr algn="ctr"/>
            <a:r>
              <a:rPr lang="en-US" sz="2000" b="1" dirty="0" smtClean="0"/>
              <a:t>vs mean TERRA UHI </a:t>
            </a:r>
            <a:r>
              <a:rPr lang="en-US" sz="2000" b="1" dirty="0" smtClean="0">
                <a:latin typeface="Symbol" charset="2"/>
                <a:ea typeface="Symbol" charset="2"/>
                <a:cs typeface="Symbol" charset="2"/>
              </a:rPr>
              <a:t>D</a:t>
            </a:r>
            <a:r>
              <a:rPr lang="en-US" sz="2000" b="1" dirty="0"/>
              <a:t>T</a:t>
            </a:r>
            <a:br>
              <a:rPr lang="en-US" sz="2000" b="1" dirty="0"/>
            </a:br>
            <a:r>
              <a:rPr lang="en-US" sz="2000" b="1" dirty="0"/>
              <a:t>urban core minus rural 10-40 </a:t>
            </a:r>
            <a:r>
              <a:rPr lang="en-US" sz="2000" b="1" dirty="0" smtClean="0"/>
              <a:t>km</a:t>
            </a:r>
            <a:endParaRPr lang="en-US" sz="2000" dirty="0"/>
          </a:p>
        </p:txBody>
      </p:sp>
      <p:sp>
        <p:nvSpPr>
          <p:cNvPr id="14" name="TextBox 13"/>
          <p:cNvSpPr txBox="1"/>
          <p:nvPr/>
        </p:nvSpPr>
        <p:spPr>
          <a:xfrm>
            <a:off x="590550" y="1539467"/>
            <a:ext cx="1433280" cy="369332"/>
          </a:xfrm>
          <a:prstGeom prst="rect">
            <a:avLst/>
          </a:prstGeom>
          <a:noFill/>
        </p:spPr>
        <p:txBody>
          <a:bodyPr wrap="none" rtlCol="0">
            <a:spAutoFit/>
          </a:bodyPr>
          <a:lstStyle/>
          <a:p>
            <a:r>
              <a:rPr lang="en-US" dirty="0" smtClean="0"/>
              <a:t>summer (JJA)</a:t>
            </a:r>
            <a:endParaRPr lang="en-US" dirty="0"/>
          </a:p>
        </p:txBody>
      </p:sp>
      <p:sp>
        <p:nvSpPr>
          <p:cNvPr id="15" name="TextBox 14"/>
          <p:cNvSpPr txBox="1"/>
          <p:nvPr/>
        </p:nvSpPr>
        <p:spPr>
          <a:xfrm>
            <a:off x="2571750" y="1564013"/>
            <a:ext cx="1306512" cy="369332"/>
          </a:xfrm>
          <a:prstGeom prst="rect">
            <a:avLst/>
          </a:prstGeom>
          <a:noFill/>
        </p:spPr>
        <p:txBody>
          <a:bodyPr wrap="none" rtlCol="0">
            <a:spAutoFit/>
          </a:bodyPr>
          <a:lstStyle/>
          <a:p>
            <a:r>
              <a:rPr lang="en-US" dirty="0" smtClean="0"/>
              <a:t>winter (DJF)</a:t>
            </a:r>
            <a:endParaRPr lang="en-US" dirty="0"/>
          </a:p>
        </p:txBody>
      </p:sp>
      <p:sp>
        <p:nvSpPr>
          <p:cNvPr id="16" name="TextBox 15"/>
          <p:cNvSpPr txBox="1"/>
          <p:nvPr/>
        </p:nvSpPr>
        <p:spPr>
          <a:xfrm>
            <a:off x="668631" y="5927486"/>
            <a:ext cx="3119187" cy="369332"/>
          </a:xfrm>
          <a:prstGeom prst="rect">
            <a:avLst/>
          </a:prstGeom>
          <a:noFill/>
        </p:spPr>
        <p:txBody>
          <a:bodyPr wrap="none" rtlCol="0">
            <a:spAutoFit/>
          </a:bodyPr>
          <a:lstStyle/>
          <a:p>
            <a:r>
              <a:rPr lang="en-US" dirty="0" err="1" smtClean="0"/>
              <a:t>Qscat</a:t>
            </a:r>
            <a:r>
              <a:rPr lang="en-US" dirty="0" smtClean="0"/>
              <a:t> (backscatter power ratio)</a:t>
            </a:r>
            <a:endParaRPr lang="en-US" dirty="0"/>
          </a:p>
        </p:txBody>
      </p:sp>
      <p:sp>
        <p:nvSpPr>
          <p:cNvPr id="18" name="TextBox 17"/>
          <p:cNvSpPr txBox="1"/>
          <p:nvPr/>
        </p:nvSpPr>
        <p:spPr>
          <a:xfrm rot="16200000">
            <a:off x="-806094" y="3597204"/>
            <a:ext cx="1895712" cy="369332"/>
          </a:xfrm>
          <a:prstGeom prst="rect">
            <a:avLst/>
          </a:prstGeom>
          <a:noFill/>
        </p:spPr>
        <p:txBody>
          <a:bodyPr wrap="none" rtlCol="0">
            <a:spAutoFit/>
          </a:bodyPr>
          <a:lstStyle/>
          <a:p>
            <a:r>
              <a:rPr lang="en-US" dirty="0" smtClean="0">
                <a:latin typeface="+mj-lt"/>
                <a:cs typeface="Symbol" charset="2"/>
              </a:rPr>
              <a:t>TERRA </a:t>
            </a:r>
            <a:r>
              <a:rPr lang="en-US" dirty="0" smtClean="0"/>
              <a:t>UHI </a:t>
            </a:r>
            <a:r>
              <a:rPr lang="en-US" dirty="0" smtClean="0">
                <a:latin typeface="Symbol" charset="2"/>
                <a:ea typeface="Symbol" charset="2"/>
                <a:cs typeface="Symbol" charset="2"/>
              </a:rPr>
              <a:t>D</a:t>
            </a:r>
            <a:r>
              <a:rPr lang="en-US" dirty="0" smtClean="0"/>
              <a:t>T (°C)</a:t>
            </a:r>
            <a:endParaRPr lang="en-US" dirty="0"/>
          </a:p>
        </p:txBody>
      </p:sp>
      <p:sp>
        <p:nvSpPr>
          <p:cNvPr id="19" name="TextBox 18"/>
          <p:cNvSpPr txBox="1"/>
          <p:nvPr/>
        </p:nvSpPr>
        <p:spPr>
          <a:xfrm>
            <a:off x="1606402" y="3281604"/>
            <a:ext cx="520996" cy="369332"/>
          </a:xfrm>
          <a:prstGeom prst="rect">
            <a:avLst/>
          </a:prstGeom>
          <a:noFill/>
        </p:spPr>
        <p:txBody>
          <a:bodyPr wrap="none" rtlCol="0">
            <a:spAutoFit/>
          </a:bodyPr>
          <a:lstStyle/>
          <a:p>
            <a:r>
              <a:rPr lang="en-US" dirty="0" smtClean="0">
                <a:solidFill>
                  <a:srgbClr val="FF0000"/>
                </a:solidFill>
              </a:rPr>
              <a:t>day</a:t>
            </a:r>
            <a:endParaRPr lang="en-US" dirty="0">
              <a:solidFill>
                <a:srgbClr val="FF0000"/>
              </a:solidFill>
            </a:endParaRPr>
          </a:p>
        </p:txBody>
      </p:sp>
      <p:sp>
        <p:nvSpPr>
          <p:cNvPr id="20" name="TextBox 19"/>
          <p:cNvSpPr txBox="1"/>
          <p:nvPr/>
        </p:nvSpPr>
        <p:spPr>
          <a:xfrm>
            <a:off x="3555852" y="3308059"/>
            <a:ext cx="520996" cy="369332"/>
          </a:xfrm>
          <a:prstGeom prst="rect">
            <a:avLst/>
          </a:prstGeom>
          <a:noFill/>
        </p:spPr>
        <p:txBody>
          <a:bodyPr wrap="none" rtlCol="0">
            <a:spAutoFit/>
          </a:bodyPr>
          <a:lstStyle/>
          <a:p>
            <a:r>
              <a:rPr lang="en-US" dirty="0" smtClean="0">
                <a:solidFill>
                  <a:srgbClr val="FF0000"/>
                </a:solidFill>
              </a:rPr>
              <a:t>day</a:t>
            </a:r>
            <a:endParaRPr lang="en-US" dirty="0">
              <a:solidFill>
                <a:srgbClr val="FF0000"/>
              </a:solidFill>
            </a:endParaRPr>
          </a:p>
        </p:txBody>
      </p:sp>
      <p:sp>
        <p:nvSpPr>
          <p:cNvPr id="21" name="TextBox 20"/>
          <p:cNvSpPr txBox="1"/>
          <p:nvPr/>
        </p:nvSpPr>
        <p:spPr>
          <a:xfrm>
            <a:off x="3417717" y="5295874"/>
            <a:ext cx="671979" cy="369332"/>
          </a:xfrm>
          <a:prstGeom prst="rect">
            <a:avLst/>
          </a:prstGeom>
          <a:noFill/>
        </p:spPr>
        <p:txBody>
          <a:bodyPr wrap="none" rtlCol="0">
            <a:spAutoFit/>
          </a:bodyPr>
          <a:lstStyle/>
          <a:p>
            <a:r>
              <a:rPr lang="en-US" dirty="0" smtClean="0">
                <a:solidFill>
                  <a:srgbClr val="0070C0"/>
                </a:solidFill>
              </a:rPr>
              <a:t>night</a:t>
            </a:r>
            <a:endParaRPr lang="en-US" dirty="0">
              <a:solidFill>
                <a:srgbClr val="0070C0"/>
              </a:solidFill>
            </a:endParaRPr>
          </a:p>
        </p:txBody>
      </p:sp>
      <p:sp>
        <p:nvSpPr>
          <p:cNvPr id="22" name="TextBox 21"/>
          <p:cNvSpPr txBox="1"/>
          <p:nvPr/>
        </p:nvSpPr>
        <p:spPr>
          <a:xfrm>
            <a:off x="1455419" y="5298577"/>
            <a:ext cx="671979" cy="369332"/>
          </a:xfrm>
          <a:prstGeom prst="rect">
            <a:avLst/>
          </a:prstGeom>
          <a:noFill/>
        </p:spPr>
        <p:txBody>
          <a:bodyPr wrap="none" rtlCol="0">
            <a:spAutoFit/>
          </a:bodyPr>
          <a:lstStyle/>
          <a:p>
            <a:r>
              <a:rPr lang="en-US" dirty="0" smtClean="0">
                <a:solidFill>
                  <a:srgbClr val="0070C0"/>
                </a:solidFill>
              </a:rPr>
              <a:t>night</a:t>
            </a:r>
            <a:endParaRPr lang="en-US" dirty="0">
              <a:solidFill>
                <a:srgbClr val="0070C0"/>
              </a:solidFill>
            </a:endParaRPr>
          </a:p>
        </p:txBody>
      </p:sp>
      <p:sp>
        <p:nvSpPr>
          <p:cNvPr id="41" name="TextBox 40"/>
          <p:cNvSpPr txBox="1"/>
          <p:nvPr/>
        </p:nvSpPr>
        <p:spPr>
          <a:xfrm>
            <a:off x="591563" y="6358820"/>
            <a:ext cx="8017772" cy="461665"/>
          </a:xfrm>
          <a:prstGeom prst="rect">
            <a:avLst/>
          </a:prstGeom>
          <a:solidFill>
            <a:schemeClr val="bg1">
              <a:lumMod val="85000"/>
            </a:schemeClr>
          </a:solidFill>
          <a:ln>
            <a:solidFill>
              <a:schemeClr val="tx1"/>
            </a:solidFill>
          </a:ln>
        </p:spPr>
        <p:txBody>
          <a:bodyPr wrap="none" rtlCol="0">
            <a:spAutoFit/>
          </a:bodyPr>
          <a:lstStyle/>
          <a:p>
            <a:r>
              <a:rPr lang="en-US" sz="2400" b="1" dirty="0" smtClean="0">
                <a:solidFill>
                  <a:srgbClr val="FF0000"/>
                </a:solidFill>
              </a:rPr>
              <a:t>Hypothesis (trend in </a:t>
            </a:r>
            <a:r>
              <a:rPr lang="en-US" sz="2400" b="1" dirty="0" err="1" smtClean="0">
                <a:solidFill>
                  <a:srgbClr val="FF0000"/>
                </a:solidFill>
              </a:rPr>
              <a:t>Quikscat</a:t>
            </a:r>
            <a:r>
              <a:rPr lang="en-US" sz="2400" b="1" dirty="0" smtClean="0">
                <a:solidFill>
                  <a:srgbClr val="FF0000"/>
                </a:solidFill>
              </a:rPr>
              <a:t> </a:t>
            </a:r>
            <a:r>
              <a:rPr lang="en-US" sz="2400" b="1" dirty="0" smtClean="0">
                <a:solidFill>
                  <a:srgbClr val="FF0000"/>
                </a:solidFill>
                <a:sym typeface="Wingdings"/>
              </a:rPr>
              <a:t> trend in LST) </a:t>
            </a:r>
            <a:r>
              <a:rPr lang="en-US" sz="2400" b="1" dirty="0" smtClean="0">
                <a:solidFill>
                  <a:srgbClr val="FF0000"/>
                </a:solidFill>
              </a:rPr>
              <a:t>not supported.</a:t>
            </a:r>
            <a:endParaRPr lang="en-US" sz="2400" b="1" dirty="0">
              <a:solidFill>
                <a:srgbClr val="FF0000"/>
              </a:solidFill>
            </a:endParaRPr>
          </a:p>
        </p:txBody>
      </p:sp>
      <p:pic>
        <p:nvPicPr>
          <p:cNvPr id="37" name="Picture 36"/>
          <p:cNvPicPr/>
          <p:nvPr/>
        </p:nvPicPr>
        <p:blipFill rotWithShape="1">
          <a:blip r:embed="rId2">
            <a:extLst>
              <a:ext uri="{28A0092B-C50C-407E-A947-70E740481C1C}">
                <a14:useLocalDpi xmlns:a14="http://schemas.microsoft.com/office/drawing/2010/main" val="0"/>
              </a:ext>
            </a:extLst>
          </a:blip>
          <a:srcRect l="4672" t="7896" r="57179" b="53133"/>
          <a:stretch/>
        </p:blipFill>
        <p:spPr>
          <a:xfrm>
            <a:off x="259492" y="2001795"/>
            <a:ext cx="2026508" cy="2038864"/>
          </a:xfrm>
          <a:prstGeom prst="rect">
            <a:avLst/>
          </a:prstGeom>
        </p:spPr>
      </p:pic>
      <p:pic>
        <p:nvPicPr>
          <p:cNvPr id="42" name="Picture 41"/>
          <p:cNvPicPr/>
          <p:nvPr/>
        </p:nvPicPr>
        <p:blipFill rotWithShape="1">
          <a:blip r:embed="rId2">
            <a:extLst>
              <a:ext uri="{28A0092B-C50C-407E-A947-70E740481C1C}">
                <a14:useLocalDpi xmlns:a14="http://schemas.microsoft.com/office/drawing/2010/main" val="0"/>
              </a:ext>
            </a:extLst>
          </a:blip>
          <a:srcRect l="53754" t="8605" r="8097" b="52424"/>
          <a:stretch/>
        </p:blipFill>
        <p:spPr>
          <a:xfrm>
            <a:off x="2162652" y="2042579"/>
            <a:ext cx="2026508" cy="2038864"/>
          </a:xfrm>
          <a:prstGeom prst="rect">
            <a:avLst/>
          </a:prstGeom>
        </p:spPr>
      </p:pic>
      <p:pic>
        <p:nvPicPr>
          <p:cNvPr id="43" name="Picture 42"/>
          <p:cNvPicPr/>
          <p:nvPr/>
        </p:nvPicPr>
        <p:blipFill rotWithShape="1">
          <a:blip r:embed="rId2">
            <a:extLst>
              <a:ext uri="{28A0092B-C50C-407E-A947-70E740481C1C}">
                <a14:useLocalDpi xmlns:a14="http://schemas.microsoft.com/office/drawing/2010/main" val="0"/>
              </a:ext>
            </a:extLst>
          </a:blip>
          <a:srcRect l="4905" t="57968" r="56946" b="3061"/>
          <a:stretch/>
        </p:blipFill>
        <p:spPr>
          <a:xfrm>
            <a:off x="290317" y="4029433"/>
            <a:ext cx="2026508" cy="2038864"/>
          </a:xfrm>
          <a:prstGeom prst="rect">
            <a:avLst/>
          </a:prstGeom>
        </p:spPr>
      </p:pic>
      <p:pic>
        <p:nvPicPr>
          <p:cNvPr id="44" name="Picture 43"/>
          <p:cNvPicPr/>
          <p:nvPr/>
        </p:nvPicPr>
        <p:blipFill rotWithShape="1">
          <a:blip r:embed="rId2">
            <a:extLst>
              <a:ext uri="{28A0092B-C50C-407E-A947-70E740481C1C}">
                <a14:useLocalDpi xmlns:a14="http://schemas.microsoft.com/office/drawing/2010/main" val="0"/>
              </a:ext>
            </a:extLst>
          </a:blip>
          <a:srcRect l="54684" t="58913" r="7167" b="2116"/>
          <a:stretch/>
        </p:blipFill>
        <p:spPr>
          <a:xfrm>
            <a:off x="2193477" y="4070217"/>
            <a:ext cx="2026508" cy="2038864"/>
          </a:xfrm>
          <a:prstGeom prst="rect">
            <a:avLst/>
          </a:prstGeom>
        </p:spPr>
      </p:pic>
      <p:grpSp>
        <p:nvGrpSpPr>
          <p:cNvPr id="32" name="Group 31"/>
          <p:cNvGrpSpPr/>
          <p:nvPr/>
        </p:nvGrpSpPr>
        <p:grpSpPr>
          <a:xfrm>
            <a:off x="4480215" y="562440"/>
            <a:ext cx="4558836" cy="5722506"/>
            <a:chOff x="4480215" y="562440"/>
            <a:chExt cx="4558836" cy="5722506"/>
          </a:xfrm>
        </p:grpSpPr>
        <p:sp>
          <p:nvSpPr>
            <p:cNvPr id="33" name="Rectangle 32"/>
            <p:cNvSpPr/>
            <p:nvPr/>
          </p:nvSpPr>
          <p:spPr>
            <a:xfrm>
              <a:off x="4552951" y="1896926"/>
              <a:ext cx="4438650" cy="4388019"/>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p:nvPr/>
          </p:nvPicPr>
          <p:blipFill rotWithShape="1">
            <a:blip r:embed="rId3">
              <a:extLst>
                <a:ext uri="{28A0092B-C50C-407E-A947-70E740481C1C}">
                  <a14:useLocalDpi xmlns:a14="http://schemas.microsoft.com/office/drawing/2010/main" val="0"/>
                </a:ext>
              </a:extLst>
            </a:blip>
            <a:srcRect l="3812" t="8283" r="57133" b="54393"/>
            <a:stretch/>
          </p:blipFill>
          <p:spPr bwMode="auto">
            <a:xfrm>
              <a:off x="4819135" y="1851961"/>
              <a:ext cx="2070615" cy="1962488"/>
            </a:xfrm>
            <a:prstGeom prst="rect">
              <a:avLst/>
            </a:prstGeom>
            <a:ln>
              <a:noFill/>
            </a:ln>
            <a:extLst>
              <a:ext uri="{53640926-AAD7-44d8-BBD7-CCE9431645EC}">
                <a14:shadowObscured xmlns:a14="http://schemas.microsoft.com/office/drawing/2010/main" xmlns=""/>
              </a:ext>
            </a:extLst>
          </p:spPr>
        </p:pic>
        <p:sp>
          <p:nvSpPr>
            <p:cNvPr id="38" name="TextBox 37"/>
            <p:cNvSpPr txBox="1"/>
            <p:nvPr/>
          </p:nvSpPr>
          <p:spPr>
            <a:xfrm>
              <a:off x="5342231" y="5915614"/>
              <a:ext cx="3272838" cy="369332"/>
            </a:xfrm>
            <a:prstGeom prst="rect">
              <a:avLst/>
            </a:prstGeom>
            <a:noFill/>
          </p:spPr>
          <p:txBody>
            <a:bodyPr wrap="none" rtlCol="0">
              <a:spAutoFit/>
            </a:bodyPr>
            <a:lstStyle/>
            <a:p>
              <a:r>
                <a:rPr lang="en-US" dirty="0" err="1" smtClean="0">
                  <a:latin typeface="Symbol" charset="2"/>
                  <a:cs typeface="Symbol" charset="2"/>
                </a:rPr>
                <a:t>D</a:t>
              </a:r>
              <a:r>
                <a:rPr lang="en-US" dirty="0" err="1" smtClean="0"/>
                <a:t>Qscat</a:t>
              </a:r>
              <a:r>
                <a:rPr lang="en-US" dirty="0" smtClean="0"/>
                <a:t> (backscatter power ratio)</a:t>
              </a:r>
              <a:endParaRPr lang="en-US" dirty="0"/>
            </a:p>
          </p:txBody>
        </p:sp>
        <p:sp>
          <p:nvSpPr>
            <p:cNvPr id="39" name="TextBox 38"/>
            <p:cNvSpPr txBox="1"/>
            <p:nvPr/>
          </p:nvSpPr>
          <p:spPr>
            <a:xfrm>
              <a:off x="4651631" y="562440"/>
              <a:ext cx="4387420" cy="1015663"/>
            </a:xfrm>
            <a:prstGeom prst="rect">
              <a:avLst/>
            </a:prstGeom>
            <a:solidFill>
              <a:srgbClr val="D9D9D9"/>
            </a:solidFill>
            <a:ln>
              <a:solidFill>
                <a:srgbClr val="000000"/>
              </a:solidFill>
            </a:ln>
          </p:spPr>
          <p:txBody>
            <a:bodyPr wrap="none" rtlCol="0">
              <a:spAutoFit/>
            </a:bodyPr>
            <a:lstStyle/>
            <a:p>
              <a:pPr algn="ctr"/>
              <a:r>
                <a:rPr lang="en-US" sz="2000" b="1" dirty="0"/>
                <a:t>Rate of backscatter </a:t>
              </a:r>
              <a:r>
                <a:rPr lang="en-US" sz="2000" b="1" dirty="0" smtClean="0"/>
                <a:t>increase, 2000-09,</a:t>
              </a:r>
              <a:br>
                <a:rPr lang="en-US" sz="2000" b="1" dirty="0" smtClean="0"/>
              </a:br>
              <a:r>
                <a:rPr lang="en-US" sz="2000" b="1" dirty="0" smtClean="0"/>
                <a:t> </a:t>
              </a:r>
              <a:r>
                <a:rPr lang="en-US" sz="2000" b="1" dirty="0"/>
                <a:t>vs </a:t>
              </a:r>
              <a:r>
                <a:rPr lang="en-US" sz="2000" b="1" dirty="0" smtClean="0"/>
                <a:t>rate of increase in AQUA </a:t>
              </a:r>
              <a:r>
                <a:rPr lang="en-US" sz="2000" b="1" dirty="0"/>
                <a:t>LST </a:t>
              </a:r>
              <a:r>
                <a:rPr lang="en-US" sz="2000" b="1" dirty="0" smtClean="0">
                  <a:latin typeface="+mj-lt"/>
                  <a:cs typeface="Symbol" charset="2"/>
                </a:rPr>
                <a:t>UHI</a:t>
              </a:r>
              <a:r>
                <a:rPr lang="en-US" sz="2000" b="1" dirty="0" smtClean="0">
                  <a:latin typeface="Symbol" charset="2"/>
                  <a:cs typeface="Symbol" charset="2"/>
                </a:rPr>
                <a:t> D</a:t>
              </a:r>
              <a:r>
                <a:rPr lang="en-US" sz="2000" b="1" dirty="0" smtClean="0">
                  <a:latin typeface="+mj-lt"/>
                  <a:cs typeface="Symbol" charset="2"/>
                </a:rPr>
                <a:t>T,</a:t>
              </a:r>
              <a:r>
                <a:rPr lang="en-US" sz="2000" b="1" dirty="0" smtClean="0">
                  <a:latin typeface="Symbol" charset="2"/>
                  <a:cs typeface="Symbol" charset="2"/>
                </a:rPr>
                <a:t/>
              </a:r>
              <a:br>
                <a:rPr lang="en-US" sz="2000" b="1" dirty="0" smtClean="0">
                  <a:latin typeface="Symbol" charset="2"/>
                  <a:cs typeface="Symbol" charset="2"/>
                </a:rPr>
              </a:br>
              <a:r>
                <a:rPr lang="en-US" sz="2000" b="1" dirty="0" smtClean="0"/>
                <a:t>urban core minus rural 10-40 km</a:t>
              </a:r>
              <a:endParaRPr lang="en-US" sz="2000" dirty="0"/>
            </a:p>
          </p:txBody>
        </p:sp>
        <p:pic>
          <p:nvPicPr>
            <p:cNvPr id="40" name="Picture 39"/>
            <p:cNvPicPr/>
            <p:nvPr/>
          </p:nvPicPr>
          <p:blipFill rotWithShape="1">
            <a:blip r:embed="rId3">
              <a:extLst>
                <a:ext uri="{28A0092B-C50C-407E-A947-70E740481C1C}">
                  <a14:useLocalDpi xmlns:a14="http://schemas.microsoft.com/office/drawing/2010/main" val="0"/>
                </a:ext>
              </a:extLst>
            </a:blip>
            <a:srcRect l="54450" t="8283" r="7068" b="54393"/>
            <a:stretch/>
          </p:blipFill>
          <p:spPr bwMode="auto">
            <a:xfrm>
              <a:off x="6889750" y="1851961"/>
              <a:ext cx="2040205" cy="1962488"/>
            </a:xfrm>
            <a:prstGeom prst="rect">
              <a:avLst/>
            </a:prstGeom>
            <a:ln>
              <a:noFill/>
            </a:ln>
            <a:extLst>
              <a:ext uri="{53640926-AAD7-44d8-BBD7-CCE9431645EC}">
                <a14:shadowObscured xmlns:a14="http://schemas.microsoft.com/office/drawing/2010/main" xmlns=""/>
              </a:ext>
            </a:extLst>
          </p:spPr>
        </p:pic>
        <p:pic>
          <p:nvPicPr>
            <p:cNvPr id="52" name="Picture 51"/>
            <p:cNvPicPr/>
            <p:nvPr/>
          </p:nvPicPr>
          <p:blipFill rotWithShape="1">
            <a:blip r:embed="rId3">
              <a:extLst>
                <a:ext uri="{28A0092B-C50C-407E-A947-70E740481C1C}">
                  <a14:useLocalDpi xmlns:a14="http://schemas.microsoft.com/office/drawing/2010/main" val="0"/>
                </a:ext>
              </a:extLst>
            </a:blip>
            <a:srcRect l="4744" t="58040" r="56774" b="4636"/>
            <a:stretch/>
          </p:blipFill>
          <p:spPr bwMode="auto">
            <a:xfrm>
              <a:off x="4849545" y="3966849"/>
              <a:ext cx="2040205" cy="1962488"/>
            </a:xfrm>
            <a:prstGeom prst="rect">
              <a:avLst/>
            </a:prstGeom>
            <a:ln>
              <a:noFill/>
            </a:ln>
            <a:extLst>
              <a:ext uri="{53640926-AAD7-44d8-BBD7-CCE9431645EC}">
                <a14:shadowObscured xmlns:a14="http://schemas.microsoft.com/office/drawing/2010/main" xmlns=""/>
              </a:ext>
            </a:extLst>
          </p:spPr>
        </p:pic>
        <p:pic>
          <p:nvPicPr>
            <p:cNvPr id="53" name="Picture 52"/>
            <p:cNvPicPr/>
            <p:nvPr/>
          </p:nvPicPr>
          <p:blipFill rotWithShape="1">
            <a:blip r:embed="rId3">
              <a:extLst>
                <a:ext uri="{28A0092B-C50C-407E-A947-70E740481C1C}">
                  <a14:useLocalDpi xmlns:a14="http://schemas.microsoft.com/office/drawing/2010/main" val="0"/>
                </a:ext>
              </a:extLst>
            </a:blip>
            <a:srcRect l="54211" t="57798" r="7307" b="4878"/>
            <a:stretch/>
          </p:blipFill>
          <p:spPr bwMode="auto">
            <a:xfrm>
              <a:off x="6889750" y="3966849"/>
              <a:ext cx="2040205" cy="1962488"/>
            </a:xfrm>
            <a:prstGeom prst="rect">
              <a:avLst/>
            </a:prstGeom>
            <a:ln>
              <a:noFill/>
            </a:ln>
            <a:extLst>
              <a:ext uri="{53640926-AAD7-44d8-BBD7-CCE9431645EC}">
                <a14:shadowObscured xmlns:a14="http://schemas.microsoft.com/office/drawing/2010/main" xmlns=""/>
              </a:ext>
            </a:extLst>
          </p:spPr>
        </p:pic>
        <p:sp>
          <p:nvSpPr>
            <p:cNvPr id="54" name="TextBox 53"/>
            <p:cNvSpPr txBox="1"/>
            <p:nvPr/>
          </p:nvSpPr>
          <p:spPr>
            <a:xfrm>
              <a:off x="5323444" y="1564165"/>
              <a:ext cx="1433280" cy="369332"/>
            </a:xfrm>
            <a:prstGeom prst="rect">
              <a:avLst/>
            </a:prstGeom>
            <a:noFill/>
          </p:spPr>
          <p:txBody>
            <a:bodyPr wrap="none" rtlCol="0">
              <a:spAutoFit/>
            </a:bodyPr>
            <a:lstStyle/>
            <a:p>
              <a:r>
                <a:rPr lang="en-US" dirty="0" smtClean="0"/>
                <a:t>summer (JJA)</a:t>
              </a:r>
              <a:endParaRPr lang="en-US" dirty="0"/>
            </a:p>
          </p:txBody>
        </p:sp>
        <p:sp>
          <p:nvSpPr>
            <p:cNvPr id="55" name="TextBox 54"/>
            <p:cNvSpPr txBox="1"/>
            <p:nvPr/>
          </p:nvSpPr>
          <p:spPr>
            <a:xfrm>
              <a:off x="7304644" y="1588711"/>
              <a:ext cx="1310425" cy="369332"/>
            </a:xfrm>
            <a:prstGeom prst="rect">
              <a:avLst/>
            </a:prstGeom>
            <a:noFill/>
          </p:spPr>
          <p:txBody>
            <a:bodyPr wrap="none" rtlCol="0">
              <a:spAutoFit/>
            </a:bodyPr>
            <a:lstStyle/>
            <a:p>
              <a:r>
                <a:rPr lang="en-US" dirty="0" smtClean="0"/>
                <a:t>winter (DJF)</a:t>
              </a:r>
              <a:endParaRPr lang="en-US" dirty="0"/>
            </a:p>
          </p:txBody>
        </p:sp>
        <p:sp>
          <p:nvSpPr>
            <p:cNvPr id="56" name="TextBox 55"/>
            <p:cNvSpPr txBox="1"/>
            <p:nvPr/>
          </p:nvSpPr>
          <p:spPr>
            <a:xfrm>
              <a:off x="6174231" y="3067852"/>
              <a:ext cx="520996" cy="369332"/>
            </a:xfrm>
            <a:prstGeom prst="rect">
              <a:avLst/>
            </a:prstGeom>
            <a:noFill/>
          </p:spPr>
          <p:txBody>
            <a:bodyPr wrap="none" rtlCol="0">
              <a:spAutoFit/>
            </a:bodyPr>
            <a:lstStyle/>
            <a:p>
              <a:r>
                <a:rPr lang="en-US" dirty="0" smtClean="0">
                  <a:solidFill>
                    <a:srgbClr val="FF0000"/>
                  </a:solidFill>
                </a:rPr>
                <a:t>day</a:t>
              </a:r>
              <a:endParaRPr lang="en-US" dirty="0">
                <a:solidFill>
                  <a:srgbClr val="FF0000"/>
                </a:solidFill>
              </a:endParaRPr>
            </a:p>
          </p:txBody>
        </p:sp>
        <p:sp>
          <p:nvSpPr>
            <p:cNvPr id="57" name="TextBox 56"/>
            <p:cNvSpPr txBox="1"/>
            <p:nvPr/>
          </p:nvSpPr>
          <p:spPr>
            <a:xfrm>
              <a:off x="8225429" y="3121355"/>
              <a:ext cx="520996" cy="369332"/>
            </a:xfrm>
            <a:prstGeom prst="rect">
              <a:avLst/>
            </a:prstGeom>
            <a:noFill/>
          </p:spPr>
          <p:txBody>
            <a:bodyPr wrap="none" rtlCol="0">
              <a:spAutoFit/>
            </a:bodyPr>
            <a:lstStyle/>
            <a:p>
              <a:r>
                <a:rPr lang="en-US" dirty="0" smtClean="0">
                  <a:solidFill>
                    <a:srgbClr val="FF0000"/>
                  </a:solidFill>
                </a:rPr>
                <a:t>day</a:t>
              </a:r>
              <a:endParaRPr lang="en-US" dirty="0">
                <a:solidFill>
                  <a:srgbClr val="FF0000"/>
                </a:solidFill>
              </a:endParaRPr>
            </a:p>
          </p:txBody>
        </p:sp>
        <p:sp>
          <p:nvSpPr>
            <p:cNvPr id="58" name="TextBox 57"/>
            <p:cNvSpPr txBox="1"/>
            <p:nvPr/>
          </p:nvSpPr>
          <p:spPr>
            <a:xfrm>
              <a:off x="8074446" y="5284002"/>
              <a:ext cx="671979" cy="369332"/>
            </a:xfrm>
            <a:prstGeom prst="rect">
              <a:avLst/>
            </a:prstGeom>
            <a:noFill/>
          </p:spPr>
          <p:txBody>
            <a:bodyPr wrap="none" rtlCol="0">
              <a:spAutoFit/>
            </a:bodyPr>
            <a:lstStyle/>
            <a:p>
              <a:r>
                <a:rPr lang="en-US" dirty="0" smtClean="0">
                  <a:solidFill>
                    <a:srgbClr val="0070C0"/>
                  </a:solidFill>
                </a:rPr>
                <a:t>night</a:t>
              </a:r>
              <a:endParaRPr lang="en-US" dirty="0">
                <a:solidFill>
                  <a:srgbClr val="0070C0"/>
                </a:solidFill>
              </a:endParaRPr>
            </a:p>
          </p:txBody>
        </p:sp>
        <p:sp>
          <p:nvSpPr>
            <p:cNvPr id="59" name="TextBox 58"/>
            <p:cNvSpPr txBox="1"/>
            <p:nvPr/>
          </p:nvSpPr>
          <p:spPr>
            <a:xfrm>
              <a:off x="6023248" y="5286705"/>
              <a:ext cx="671979" cy="369332"/>
            </a:xfrm>
            <a:prstGeom prst="rect">
              <a:avLst/>
            </a:prstGeom>
            <a:noFill/>
          </p:spPr>
          <p:txBody>
            <a:bodyPr wrap="none" rtlCol="0">
              <a:spAutoFit/>
            </a:bodyPr>
            <a:lstStyle/>
            <a:p>
              <a:r>
                <a:rPr lang="en-US" dirty="0" smtClean="0">
                  <a:solidFill>
                    <a:srgbClr val="0070C0"/>
                  </a:solidFill>
                </a:rPr>
                <a:t>night</a:t>
              </a:r>
              <a:endParaRPr lang="en-US" dirty="0">
                <a:solidFill>
                  <a:srgbClr val="0070C0"/>
                </a:solidFill>
              </a:endParaRPr>
            </a:p>
          </p:txBody>
        </p:sp>
        <p:sp>
          <p:nvSpPr>
            <p:cNvPr id="60" name="TextBox 59"/>
            <p:cNvSpPr txBox="1"/>
            <p:nvPr/>
          </p:nvSpPr>
          <p:spPr>
            <a:xfrm rot="16200000">
              <a:off x="3602442" y="3585331"/>
              <a:ext cx="2124877" cy="369332"/>
            </a:xfrm>
            <a:prstGeom prst="rect">
              <a:avLst/>
            </a:prstGeom>
            <a:noFill/>
          </p:spPr>
          <p:txBody>
            <a:bodyPr wrap="none" rtlCol="0">
              <a:spAutoFit/>
            </a:bodyPr>
            <a:lstStyle/>
            <a:p>
              <a:r>
                <a:rPr lang="en-US" dirty="0" smtClean="0">
                  <a:latin typeface="+mj-lt"/>
                  <a:cs typeface="Symbol" charset="2"/>
                </a:rPr>
                <a:t>AQUA UHI </a:t>
              </a:r>
              <a:r>
                <a:rPr lang="en-US" dirty="0" smtClean="0">
                  <a:latin typeface="Symbol" charset="2"/>
                  <a:cs typeface="Symbol" charset="2"/>
                </a:rPr>
                <a:t>D</a:t>
              </a:r>
              <a:r>
                <a:rPr lang="en-US" dirty="0" smtClean="0"/>
                <a:t>T (°</a:t>
              </a:r>
              <a:r>
                <a:rPr lang="en-US" dirty="0" smtClean="0"/>
                <a:t>C/</a:t>
              </a:r>
              <a:r>
                <a:rPr lang="en-US" dirty="0" err="1" smtClean="0"/>
                <a:t>yr</a:t>
              </a:r>
              <a:r>
                <a:rPr lang="en-US" dirty="0" smtClean="0"/>
                <a:t>)</a:t>
              </a:r>
              <a:endParaRPr lang="en-US" dirty="0"/>
            </a:p>
          </p:txBody>
        </p:sp>
      </p:grpSp>
    </p:spTree>
    <p:extLst>
      <p:ext uri="{BB962C8B-B14F-4D97-AF65-F5344CB8AC3E}">
        <p14:creationId xmlns:p14="http://schemas.microsoft.com/office/powerpoint/2010/main" val="6124785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784811" cy="1237156"/>
          </a:xfrm>
          <a:prstGeom prst="rect">
            <a:avLst/>
          </a:prstGeom>
          <a:ln>
            <a:solidFill>
              <a:srgbClr val="000000"/>
            </a:solidFill>
          </a:ln>
        </p:spPr>
      </p:pic>
      <p:grpSp>
        <p:nvGrpSpPr>
          <p:cNvPr id="28" name="Group 27"/>
          <p:cNvGrpSpPr/>
          <p:nvPr/>
        </p:nvGrpSpPr>
        <p:grpSpPr>
          <a:xfrm>
            <a:off x="3665838" y="1292076"/>
            <a:ext cx="5383320" cy="5469817"/>
            <a:chOff x="0" y="1271480"/>
            <a:chExt cx="3970658" cy="3911493"/>
          </a:xfrm>
        </p:grpSpPr>
        <p:pic>
          <p:nvPicPr>
            <p:cNvPr id="5" name="Picture 4"/>
            <p:cNvPicPr>
              <a:picLocks noChangeAspect="1"/>
            </p:cNvPicPr>
            <p:nvPr/>
          </p:nvPicPr>
          <p:blipFill>
            <a:blip r:embed="rId3"/>
            <a:stretch>
              <a:fillRect/>
            </a:stretch>
          </p:blipFill>
          <p:spPr>
            <a:xfrm>
              <a:off x="0" y="1271480"/>
              <a:ext cx="3970658" cy="3911493"/>
            </a:xfrm>
            <a:prstGeom prst="rect">
              <a:avLst/>
            </a:prstGeom>
            <a:ln>
              <a:solidFill>
                <a:srgbClr val="000000"/>
              </a:solidFill>
            </a:ln>
          </p:spPr>
        </p:pic>
        <p:sp>
          <p:nvSpPr>
            <p:cNvPr id="7" name="TextBox 6"/>
            <p:cNvSpPr txBox="1"/>
            <p:nvPr/>
          </p:nvSpPr>
          <p:spPr>
            <a:xfrm>
              <a:off x="3018836" y="3338157"/>
              <a:ext cx="726487" cy="220093"/>
            </a:xfrm>
            <a:prstGeom prst="rect">
              <a:avLst/>
            </a:prstGeom>
            <a:noFill/>
          </p:spPr>
          <p:txBody>
            <a:bodyPr wrap="none" rtlCol="0">
              <a:spAutoFit/>
            </a:bodyPr>
            <a:lstStyle/>
            <a:p>
              <a:r>
                <a:rPr lang="en-US" sz="1400" dirty="0" smtClean="0">
                  <a:solidFill>
                    <a:srgbClr val="83009B"/>
                  </a:solidFill>
                </a:rPr>
                <a:t>convection</a:t>
              </a:r>
              <a:endParaRPr lang="en-US" sz="1400" dirty="0">
                <a:solidFill>
                  <a:srgbClr val="83009B"/>
                </a:solidFill>
              </a:endParaRPr>
            </a:p>
          </p:txBody>
        </p:sp>
        <p:sp>
          <p:nvSpPr>
            <p:cNvPr id="8" name="TextBox 7"/>
            <p:cNvSpPr txBox="1"/>
            <p:nvPr/>
          </p:nvSpPr>
          <p:spPr>
            <a:xfrm>
              <a:off x="3252470" y="2304577"/>
              <a:ext cx="542936" cy="220093"/>
            </a:xfrm>
            <a:prstGeom prst="rect">
              <a:avLst/>
            </a:prstGeom>
            <a:noFill/>
          </p:spPr>
          <p:txBody>
            <a:bodyPr wrap="none" rtlCol="0">
              <a:spAutoFit/>
            </a:bodyPr>
            <a:lstStyle/>
            <a:p>
              <a:r>
                <a:rPr lang="en-US" sz="1400" dirty="0" smtClean="0">
                  <a:solidFill>
                    <a:schemeClr val="accent6">
                      <a:lumMod val="75000"/>
                    </a:schemeClr>
                  </a:solidFill>
                </a:rPr>
                <a:t>storage</a:t>
              </a:r>
              <a:endParaRPr lang="en-US" sz="1400" dirty="0">
                <a:solidFill>
                  <a:schemeClr val="accent6">
                    <a:lumMod val="75000"/>
                  </a:schemeClr>
                </a:solidFill>
              </a:endParaRPr>
            </a:p>
          </p:txBody>
        </p:sp>
        <p:sp>
          <p:nvSpPr>
            <p:cNvPr id="9" name="TextBox 8"/>
            <p:cNvSpPr txBox="1"/>
            <p:nvPr/>
          </p:nvSpPr>
          <p:spPr>
            <a:xfrm>
              <a:off x="2301103" y="1360617"/>
              <a:ext cx="514559" cy="198083"/>
            </a:xfrm>
            <a:prstGeom prst="rect">
              <a:avLst/>
            </a:prstGeom>
            <a:noFill/>
          </p:spPr>
          <p:txBody>
            <a:bodyPr wrap="none" rtlCol="0">
              <a:spAutoFit/>
            </a:bodyPr>
            <a:lstStyle/>
            <a:p>
              <a:r>
                <a:rPr lang="en-US" sz="1200" dirty="0" smtClean="0"/>
                <a:t>daytime</a:t>
              </a:r>
              <a:endParaRPr lang="en-US" sz="1050" dirty="0"/>
            </a:p>
          </p:txBody>
        </p:sp>
        <p:sp>
          <p:nvSpPr>
            <p:cNvPr id="10" name="TextBox 9"/>
            <p:cNvSpPr txBox="1"/>
            <p:nvPr/>
          </p:nvSpPr>
          <p:spPr>
            <a:xfrm>
              <a:off x="2280508" y="3359581"/>
              <a:ext cx="514559" cy="198083"/>
            </a:xfrm>
            <a:prstGeom prst="rect">
              <a:avLst/>
            </a:prstGeom>
            <a:noFill/>
          </p:spPr>
          <p:txBody>
            <a:bodyPr wrap="none" rtlCol="0">
              <a:spAutoFit/>
            </a:bodyPr>
            <a:lstStyle/>
            <a:p>
              <a:r>
                <a:rPr lang="en-US" sz="1200" dirty="0" smtClean="0"/>
                <a:t>daytime</a:t>
              </a:r>
              <a:endParaRPr lang="en-US" sz="1200" dirty="0"/>
            </a:p>
          </p:txBody>
        </p:sp>
        <p:sp>
          <p:nvSpPr>
            <p:cNvPr id="11" name="TextBox 10"/>
            <p:cNvSpPr txBox="1"/>
            <p:nvPr/>
          </p:nvSpPr>
          <p:spPr>
            <a:xfrm>
              <a:off x="284205" y="3666583"/>
              <a:ext cx="514559" cy="198083"/>
            </a:xfrm>
            <a:prstGeom prst="rect">
              <a:avLst/>
            </a:prstGeom>
            <a:noFill/>
          </p:spPr>
          <p:txBody>
            <a:bodyPr wrap="none" rtlCol="0">
              <a:spAutoFit/>
            </a:bodyPr>
            <a:lstStyle/>
            <a:p>
              <a:r>
                <a:rPr lang="en-US" sz="1200" dirty="0" smtClean="0"/>
                <a:t>daytime</a:t>
              </a:r>
              <a:endParaRPr lang="en-US" sz="1200" dirty="0"/>
            </a:p>
          </p:txBody>
        </p:sp>
        <p:sp>
          <p:nvSpPr>
            <p:cNvPr id="12" name="TextBox 11"/>
            <p:cNvSpPr txBox="1"/>
            <p:nvPr/>
          </p:nvSpPr>
          <p:spPr>
            <a:xfrm>
              <a:off x="2348408" y="2357396"/>
              <a:ext cx="580771" cy="198083"/>
            </a:xfrm>
            <a:prstGeom prst="rect">
              <a:avLst/>
            </a:prstGeom>
            <a:noFill/>
          </p:spPr>
          <p:txBody>
            <a:bodyPr wrap="none" rtlCol="0">
              <a:spAutoFit/>
            </a:bodyPr>
            <a:lstStyle/>
            <a:p>
              <a:r>
                <a:rPr lang="en-US" sz="1200" dirty="0" smtClean="0"/>
                <a:t>nighttime</a:t>
              </a:r>
              <a:endParaRPr lang="en-US" sz="1200" dirty="0"/>
            </a:p>
          </p:txBody>
        </p:sp>
        <p:sp>
          <p:nvSpPr>
            <p:cNvPr id="13" name="TextBox 12"/>
            <p:cNvSpPr txBox="1"/>
            <p:nvPr/>
          </p:nvSpPr>
          <p:spPr>
            <a:xfrm>
              <a:off x="2323819" y="4335850"/>
              <a:ext cx="580771" cy="198083"/>
            </a:xfrm>
            <a:prstGeom prst="rect">
              <a:avLst/>
            </a:prstGeom>
            <a:noFill/>
          </p:spPr>
          <p:txBody>
            <a:bodyPr wrap="none" rtlCol="0">
              <a:spAutoFit/>
            </a:bodyPr>
            <a:lstStyle/>
            <a:p>
              <a:r>
                <a:rPr lang="en-US" sz="1200" dirty="0" smtClean="0"/>
                <a:t>nighttime</a:t>
              </a:r>
              <a:endParaRPr lang="en-US" sz="1200" dirty="0"/>
            </a:p>
          </p:txBody>
        </p:sp>
        <p:sp>
          <p:nvSpPr>
            <p:cNvPr id="14" name="TextBox 13"/>
            <p:cNvSpPr txBox="1"/>
            <p:nvPr/>
          </p:nvSpPr>
          <p:spPr>
            <a:xfrm>
              <a:off x="284205" y="4404499"/>
              <a:ext cx="580771" cy="198083"/>
            </a:xfrm>
            <a:prstGeom prst="rect">
              <a:avLst/>
            </a:prstGeom>
            <a:noFill/>
          </p:spPr>
          <p:txBody>
            <a:bodyPr wrap="none" rtlCol="0">
              <a:spAutoFit/>
            </a:bodyPr>
            <a:lstStyle/>
            <a:p>
              <a:r>
                <a:rPr lang="en-US" sz="1200" dirty="0" smtClean="0"/>
                <a:t>nighttime</a:t>
              </a:r>
              <a:endParaRPr lang="en-US" sz="1200" dirty="0"/>
            </a:p>
          </p:txBody>
        </p:sp>
        <p:sp>
          <p:nvSpPr>
            <p:cNvPr id="15" name="TextBox 14"/>
            <p:cNvSpPr txBox="1"/>
            <p:nvPr/>
          </p:nvSpPr>
          <p:spPr>
            <a:xfrm>
              <a:off x="3166518" y="1463504"/>
              <a:ext cx="787526" cy="220093"/>
            </a:xfrm>
            <a:prstGeom prst="rect">
              <a:avLst/>
            </a:prstGeom>
            <a:noFill/>
          </p:spPr>
          <p:txBody>
            <a:bodyPr wrap="none" rtlCol="0">
              <a:spAutoFit/>
            </a:bodyPr>
            <a:lstStyle/>
            <a:p>
              <a:r>
                <a:rPr lang="en-US" sz="1400" dirty="0" smtClean="0"/>
                <a:t>evaporation</a:t>
              </a:r>
              <a:endParaRPr lang="en-US" sz="1400" dirty="0"/>
            </a:p>
          </p:txBody>
        </p:sp>
        <p:cxnSp>
          <p:nvCxnSpPr>
            <p:cNvPr id="17" name="Straight Connector 16"/>
            <p:cNvCxnSpPr/>
            <p:nvPr/>
          </p:nvCxnSpPr>
          <p:spPr>
            <a:xfrm flipH="1">
              <a:off x="3425568" y="1668162"/>
              <a:ext cx="61784" cy="185351"/>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3608860" y="2518636"/>
              <a:ext cx="61784" cy="185351"/>
            </a:xfrm>
            <a:prstGeom prst="line">
              <a:avLst/>
            </a:prstGeom>
            <a:ln w="3175"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252470" y="3556000"/>
              <a:ext cx="76989" cy="110583"/>
            </a:xfrm>
            <a:prstGeom prst="line">
              <a:avLst/>
            </a:prstGeom>
            <a:ln w="3175" cmpd="sng">
              <a:solidFill>
                <a:srgbClr val="83009B"/>
              </a:solidFill>
            </a:ln>
            <a:effectLst/>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4997622" y="36827"/>
            <a:ext cx="4024435" cy="1200329"/>
          </a:xfrm>
          <a:prstGeom prst="rect">
            <a:avLst/>
          </a:prstGeom>
          <a:solidFill>
            <a:srgbClr val="D9D9D9"/>
          </a:solidFill>
          <a:ln>
            <a:solidFill>
              <a:srgbClr val="000000"/>
            </a:solidFill>
          </a:ln>
        </p:spPr>
        <p:txBody>
          <a:bodyPr wrap="none" rtlCol="0">
            <a:spAutoFit/>
          </a:bodyPr>
          <a:lstStyle/>
          <a:p>
            <a:r>
              <a:rPr lang="en-US" b="1" dirty="0" smtClean="0"/>
              <a:t>CLM dominant terms in simulated UHI:</a:t>
            </a:r>
          </a:p>
          <a:p>
            <a:r>
              <a:rPr lang="en-US" dirty="0" smtClean="0"/>
              <a:t>• </a:t>
            </a:r>
            <a:r>
              <a:rPr lang="en-US" i="1" u="sng" dirty="0" smtClean="0"/>
              <a:t>evaporation</a:t>
            </a:r>
            <a:r>
              <a:rPr lang="en-US" dirty="0" smtClean="0"/>
              <a:t> – daytime &gt; nighttime.</a:t>
            </a:r>
          </a:p>
          <a:p>
            <a:r>
              <a:rPr lang="en-US" dirty="0" smtClean="0">
                <a:solidFill>
                  <a:schemeClr val="accent6">
                    <a:lumMod val="75000"/>
                  </a:schemeClr>
                </a:solidFill>
              </a:rPr>
              <a:t>• </a:t>
            </a:r>
            <a:r>
              <a:rPr lang="en-US" i="1" u="sng" dirty="0" smtClean="0">
                <a:solidFill>
                  <a:schemeClr val="accent6">
                    <a:lumMod val="75000"/>
                  </a:schemeClr>
                </a:solidFill>
              </a:rPr>
              <a:t>thermal storage </a:t>
            </a:r>
            <a:r>
              <a:rPr lang="en-US" dirty="0" smtClean="0">
                <a:solidFill>
                  <a:schemeClr val="accent6">
                    <a:lumMod val="75000"/>
                  </a:schemeClr>
                </a:solidFill>
              </a:rPr>
              <a:t>– nighttime &gt; daytime.</a:t>
            </a:r>
          </a:p>
          <a:p>
            <a:r>
              <a:rPr lang="en-US" dirty="0" smtClean="0">
                <a:solidFill>
                  <a:srgbClr val="83009B"/>
                </a:solidFill>
              </a:rPr>
              <a:t>• </a:t>
            </a:r>
            <a:r>
              <a:rPr lang="en-US" i="1" u="sng" dirty="0" smtClean="0">
                <a:solidFill>
                  <a:srgbClr val="83009B"/>
                </a:solidFill>
              </a:rPr>
              <a:t>convection</a:t>
            </a:r>
            <a:r>
              <a:rPr lang="en-US" dirty="0" smtClean="0">
                <a:solidFill>
                  <a:srgbClr val="83009B"/>
                </a:solidFill>
              </a:rPr>
              <a:t> – mixed geographic results.</a:t>
            </a:r>
            <a:endParaRPr lang="en-US" dirty="0">
              <a:solidFill>
                <a:srgbClr val="83009B"/>
              </a:solidFill>
            </a:endParaRPr>
          </a:p>
        </p:txBody>
      </p:sp>
      <p:sp>
        <p:nvSpPr>
          <p:cNvPr id="31" name="TextBox 30"/>
          <p:cNvSpPr txBox="1"/>
          <p:nvPr/>
        </p:nvSpPr>
        <p:spPr>
          <a:xfrm>
            <a:off x="3638343" y="941967"/>
            <a:ext cx="1146468" cy="307777"/>
          </a:xfrm>
          <a:prstGeom prst="rect">
            <a:avLst/>
          </a:prstGeom>
          <a:noFill/>
        </p:spPr>
        <p:txBody>
          <a:bodyPr wrap="none" rtlCol="0">
            <a:spAutoFit/>
          </a:bodyPr>
          <a:lstStyle/>
          <a:p>
            <a:r>
              <a:rPr lang="en-US" sz="1400" i="1" dirty="0" smtClean="0"/>
              <a:t>Nature</a:t>
            </a:r>
            <a:r>
              <a:rPr lang="en-US" sz="1400" dirty="0" smtClean="0"/>
              <a:t>, 2014</a:t>
            </a:r>
            <a:endParaRPr lang="en-US" sz="1400" dirty="0"/>
          </a:p>
        </p:txBody>
      </p:sp>
      <p:sp>
        <p:nvSpPr>
          <p:cNvPr id="16" name="Rectangle 15"/>
          <p:cNvSpPr/>
          <p:nvPr/>
        </p:nvSpPr>
        <p:spPr>
          <a:xfrm>
            <a:off x="3665838" y="1893279"/>
            <a:ext cx="2161089" cy="79597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668166" y="1893279"/>
            <a:ext cx="799180" cy="738664"/>
          </a:xfrm>
          <a:prstGeom prst="rect">
            <a:avLst/>
          </a:prstGeom>
          <a:noFill/>
        </p:spPr>
        <p:txBody>
          <a:bodyPr wrap="none" rtlCol="0">
            <a:spAutoFit/>
          </a:bodyPr>
          <a:lstStyle/>
          <a:p>
            <a:r>
              <a:rPr lang="en-US" sz="1400" i="1" dirty="0" smtClean="0"/>
              <a:t>energy</a:t>
            </a:r>
          </a:p>
          <a:p>
            <a:r>
              <a:rPr lang="en-US" sz="1400" i="1" dirty="0" smtClean="0"/>
              <a:t>balance</a:t>
            </a:r>
          </a:p>
          <a:p>
            <a:r>
              <a:rPr lang="en-US" sz="1400" i="1" dirty="0" smtClean="0"/>
              <a:t>terms</a:t>
            </a:r>
          </a:p>
        </p:txBody>
      </p:sp>
    </p:spTree>
    <p:extLst>
      <p:ext uri="{BB962C8B-B14F-4D97-AF65-F5344CB8AC3E}">
        <p14:creationId xmlns:p14="http://schemas.microsoft.com/office/powerpoint/2010/main" val="3501426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784" y="1361805"/>
            <a:ext cx="3576559" cy="2308324"/>
          </a:xfrm>
          <a:prstGeom prst="rect">
            <a:avLst/>
          </a:prstGeom>
          <a:solidFill>
            <a:srgbClr val="D9D9D9"/>
          </a:solidFill>
          <a:ln>
            <a:solidFill>
              <a:srgbClr val="000000"/>
            </a:solidFill>
          </a:ln>
        </p:spPr>
        <p:txBody>
          <a:bodyPr wrap="square" rtlCol="0">
            <a:spAutoFit/>
          </a:bodyPr>
          <a:lstStyle/>
          <a:p>
            <a:r>
              <a:rPr lang="en-US" dirty="0" smtClean="0"/>
              <a:t>“Managing the </a:t>
            </a:r>
            <a:r>
              <a:rPr lang="en-US" i="1" u="sng" dirty="0" smtClean="0">
                <a:solidFill>
                  <a:srgbClr val="FF0000"/>
                </a:solidFill>
              </a:rPr>
              <a:t>convection </a:t>
            </a:r>
            <a:r>
              <a:rPr lang="en-US" i="1" u="sng" dirty="0">
                <a:solidFill>
                  <a:srgbClr val="FF0000"/>
                </a:solidFill>
              </a:rPr>
              <a:t>efficiency or heat </a:t>
            </a:r>
            <a:r>
              <a:rPr lang="en-US" i="1" u="sng" dirty="0" smtClean="0">
                <a:solidFill>
                  <a:srgbClr val="FF0000"/>
                </a:solidFill>
              </a:rPr>
              <a:t>storage of </a:t>
            </a:r>
            <a:r>
              <a:rPr lang="en-US" i="1" u="sng" dirty="0">
                <a:solidFill>
                  <a:srgbClr val="FF0000"/>
                </a:solidFill>
              </a:rPr>
              <a:t>urban land </a:t>
            </a:r>
            <a:r>
              <a:rPr lang="en-US" dirty="0"/>
              <a:t>does not </a:t>
            </a:r>
            <a:r>
              <a:rPr lang="en-US" dirty="0" smtClean="0"/>
              <a:t>seem viable</a:t>
            </a:r>
            <a:r>
              <a:rPr lang="en-US" dirty="0"/>
              <a:t>, even though these are large </a:t>
            </a:r>
            <a:r>
              <a:rPr lang="en-US" dirty="0" smtClean="0"/>
              <a:t>contributors to </a:t>
            </a:r>
            <a:r>
              <a:rPr lang="en-US" dirty="0" smtClean="0">
                <a:latin typeface="Symbol" charset="2"/>
                <a:cs typeface="Symbol" charset="2"/>
              </a:rPr>
              <a:t>D</a:t>
            </a:r>
            <a:r>
              <a:rPr lang="en-US" dirty="0" smtClean="0"/>
              <a:t>T [UHI], </a:t>
            </a:r>
            <a:r>
              <a:rPr lang="en-US" dirty="0"/>
              <a:t>because it </a:t>
            </a:r>
            <a:r>
              <a:rPr lang="en-US" i="1" u="sng" dirty="0">
                <a:solidFill>
                  <a:srgbClr val="FF0000"/>
                </a:solidFill>
              </a:rPr>
              <a:t>would require </a:t>
            </a:r>
            <a:r>
              <a:rPr lang="en-US" dirty="0"/>
              <a:t>fundamental changes to </a:t>
            </a:r>
            <a:r>
              <a:rPr lang="en-US" dirty="0" smtClean="0"/>
              <a:t>the urban morphology</a:t>
            </a:r>
            <a:r>
              <a:rPr lang="en-US" dirty="0"/>
              <a:t>, such as a </a:t>
            </a:r>
            <a:r>
              <a:rPr lang="en-US" i="1" u="sng" dirty="0">
                <a:solidFill>
                  <a:srgbClr val="FF0000"/>
                </a:solidFill>
              </a:rPr>
              <a:t>city-wide increase in building height</a:t>
            </a:r>
            <a:r>
              <a:rPr lang="en-US" dirty="0" smtClean="0"/>
              <a:t>.” [p. 219]</a:t>
            </a:r>
            <a:endParaRPr lang="en-US" dirty="0"/>
          </a:p>
        </p:txBody>
      </p:sp>
      <p:pic>
        <p:nvPicPr>
          <p:cNvPr id="4" name="Picture 3"/>
          <p:cNvPicPr>
            <a:picLocks noChangeAspect="1"/>
          </p:cNvPicPr>
          <p:nvPr/>
        </p:nvPicPr>
        <p:blipFill>
          <a:blip r:embed="rId2"/>
          <a:stretch>
            <a:fillRect/>
          </a:stretch>
        </p:blipFill>
        <p:spPr>
          <a:xfrm>
            <a:off x="0" y="0"/>
            <a:ext cx="4784811" cy="1237156"/>
          </a:xfrm>
          <a:prstGeom prst="rect">
            <a:avLst/>
          </a:prstGeom>
          <a:ln>
            <a:solidFill>
              <a:srgbClr val="000000"/>
            </a:solidFill>
          </a:ln>
        </p:spPr>
      </p:pic>
      <p:grpSp>
        <p:nvGrpSpPr>
          <p:cNvPr id="28" name="Group 27"/>
          <p:cNvGrpSpPr/>
          <p:nvPr/>
        </p:nvGrpSpPr>
        <p:grpSpPr>
          <a:xfrm>
            <a:off x="3665838" y="1292076"/>
            <a:ext cx="5383320" cy="5469817"/>
            <a:chOff x="0" y="1271480"/>
            <a:chExt cx="3970658" cy="3911493"/>
          </a:xfrm>
        </p:grpSpPr>
        <p:pic>
          <p:nvPicPr>
            <p:cNvPr id="5" name="Picture 4"/>
            <p:cNvPicPr>
              <a:picLocks noChangeAspect="1"/>
            </p:cNvPicPr>
            <p:nvPr/>
          </p:nvPicPr>
          <p:blipFill>
            <a:blip r:embed="rId3"/>
            <a:stretch>
              <a:fillRect/>
            </a:stretch>
          </p:blipFill>
          <p:spPr>
            <a:xfrm>
              <a:off x="0" y="1271480"/>
              <a:ext cx="3970658" cy="3911493"/>
            </a:xfrm>
            <a:prstGeom prst="rect">
              <a:avLst/>
            </a:prstGeom>
            <a:ln>
              <a:solidFill>
                <a:srgbClr val="000000"/>
              </a:solidFill>
            </a:ln>
          </p:spPr>
        </p:pic>
        <p:sp>
          <p:nvSpPr>
            <p:cNvPr id="7" name="TextBox 6"/>
            <p:cNvSpPr txBox="1"/>
            <p:nvPr/>
          </p:nvSpPr>
          <p:spPr>
            <a:xfrm>
              <a:off x="3018836" y="3338157"/>
              <a:ext cx="726487" cy="220093"/>
            </a:xfrm>
            <a:prstGeom prst="rect">
              <a:avLst/>
            </a:prstGeom>
            <a:noFill/>
          </p:spPr>
          <p:txBody>
            <a:bodyPr wrap="none" rtlCol="0">
              <a:spAutoFit/>
            </a:bodyPr>
            <a:lstStyle/>
            <a:p>
              <a:r>
                <a:rPr lang="en-US" sz="1400" dirty="0" smtClean="0">
                  <a:solidFill>
                    <a:srgbClr val="83009B"/>
                  </a:solidFill>
                </a:rPr>
                <a:t>convection</a:t>
              </a:r>
              <a:endParaRPr lang="en-US" sz="1400" dirty="0">
                <a:solidFill>
                  <a:srgbClr val="83009B"/>
                </a:solidFill>
              </a:endParaRPr>
            </a:p>
          </p:txBody>
        </p:sp>
        <p:sp>
          <p:nvSpPr>
            <p:cNvPr id="8" name="TextBox 7"/>
            <p:cNvSpPr txBox="1"/>
            <p:nvPr/>
          </p:nvSpPr>
          <p:spPr>
            <a:xfrm>
              <a:off x="3252470" y="2304577"/>
              <a:ext cx="542936" cy="220093"/>
            </a:xfrm>
            <a:prstGeom prst="rect">
              <a:avLst/>
            </a:prstGeom>
            <a:noFill/>
          </p:spPr>
          <p:txBody>
            <a:bodyPr wrap="none" rtlCol="0">
              <a:spAutoFit/>
            </a:bodyPr>
            <a:lstStyle/>
            <a:p>
              <a:r>
                <a:rPr lang="en-US" sz="1400" dirty="0" smtClean="0">
                  <a:solidFill>
                    <a:schemeClr val="accent6">
                      <a:lumMod val="75000"/>
                    </a:schemeClr>
                  </a:solidFill>
                </a:rPr>
                <a:t>storage</a:t>
              </a:r>
              <a:endParaRPr lang="en-US" sz="1400" dirty="0">
                <a:solidFill>
                  <a:schemeClr val="accent6">
                    <a:lumMod val="75000"/>
                  </a:schemeClr>
                </a:solidFill>
              </a:endParaRPr>
            </a:p>
          </p:txBody>
        </p:sp>
        <p:sp>
          <p:nvSpPr>
            <p:cNvPr id="9" name="TextBox 8"/>
            <p:cNvSpPr txBox="1"/>
            <p:nvPr/>
          </p:nvSpPr>
          <p:spPr>
            <a:xfrm>
              <a:off x="2301103" y="1360617"/>
              <a:ext cx="514559" cy="198083"/>
            </a:xfrm>
            <a:prstGeom prst="rect">
              <a:avLst/>
            </a:prstGeom>
            <a:noFill/>
          </p:spPr>
          <p:txBody>
            <a:bodyPr wrap="none" rtlCol="0">
              <a:spAutoFit/>
            </a:bodyPr>
            <a:lstStyle/>
            <a:p>
              <a:r>
                <a:rPr lang="en-US" sz="1200" dirty="0" smtClean="0"/>
                <a:t>daytime</a:t>
              </a:r>
              <a:endParaRPr lang="en-US" sz="1050" dirty="0"/>
            </a:p>
          </p:txBody>
        </p:sp>
        <p:sp>
          <p:nvSpPr>
            <p:cNvPr id="10" name="TextBox 9"/>
            <p:cNvSpPr txBox="1"/>
            <p:nvPr/>
          </p:nvSpPr>
          <p:spPr>
            <a:xfrm>
              <a:off x="2280508" y="3359581"/>
              <a:ext cx="514559" cy="198083"/>
            </a:xfrm>
            <a:prstGeom prst="rect">
              <a:avLst/>
            </a:prstGeom>
            <a:noFill/>
          </p:spPr>
          <p:txBody>
            <a:bodyPr wrap="none" rtlCol="0">
              <a:spAutoFit/>
            </a:bodyPr>
            <a:lstStyle/>
            <a:p>
              <a:r>
                <a:rPr lang="en-US" sz="1200" dirty="0" smtClean="0"/>
                <a:t>daytime</a:t>
              </a:r>
              <a:endParaRPr lang="en-US" sz="1200" dirty="0"/>
            </a:p>
          </p:txBody>
        </p:sp>
        <p:sp>
          <p:nvSpPr>
            <p:cNvPr id="11" name="TextBox 10"/>
            <p:cNvSpPr txBox="1"/>
            <p:nvPr/>
          </p:nvSpPr>
          <p:spPr>
            <a:xfrm>
              <a:off x="284205" y="3666583"/>
              <a:ext cx="514559" cy="198083"/>
            </a:xfrm>
            <a:prstGeom prst="rect">
              <a:avLst/>
            </a:prstGeom>
            <a:noFill/>
          </p:spPr>
          <p:txBody>
            <a:bodyPr wrap="none" rtlCol="0">
              <a:spAutoFit/>
            </a:bodyPr>
            <a:lstStyle/>
            <a:p>
              <a:r>
                <a:rPr lang="en-US" sz="1200" dirty="0" smtClean="0"/>
                <a:t>daytime</a:t>
              </a:r>
              <a:endParaRPr lang="en-US" sz="1200" dirty="0"/>
            </a:p>
          </p:txBody>
        </p:sp>
        <p:sp>
          <p:nvSpPr>
            <p:cNvPr id="12" name="TextBox 11"/>
            <p:cNvSpPr txBox="1"/>
            <p:nvPr/>
          </p:nvSpPr>
          <p:spPr>
            <a:xfrm>
              <a:off x="2348408" y="2357396"/>
              <a:ext cx="580771" cy="198083"/>
            </a:xfrm>
            <a:prstGeom prst="rect">
              <a:avLst/>
            </a:prstGeom>
            <a:noFill/>
          </p:spPr>
          <p:txBody>
            <a:bodyPr wrap="none" rtlCol="0">
              <a:spAutoFit/>
            </a:bodyPr>
            <a:lstStyle/>
            <a:p>
              <a:r>
                <a:rPr lang="en-US" sz="1200" dirty="0" smtClean="0"/>
                <a:t>nighttime</a:t>
              </a:r>
              <a:endParaRPr lang="en-US" sz="1200" dirty="0"/>
            </a:p>
          </p:txBody>
        </p:sp>
        <p:sp>
          <p:nvSpPr>
            <p:cNvPr id="13" name="TextBox 12"/>
            <p:cNvSpPr txBox="1"/>
            <p:nvPr/>
          </p:nvSpPr>
          <p:spPr>
            <a:xfrm>
              <a:off x="2323819" y="4335850"/>
              <a:ext cx="580771" cy="198083"/>
            </a:xfrm>
            <a:prstGeom prst="rect">
              <a:avLst/>
            </a:prstGeom>
            <a:noFill/>
          </p:spPr>
          <p:txBody>
            <a:bodyPr wrap="none" rtlCol="0">
              <a:spAutoFit/>
            </a:bodyPr>
            <a:lstStyle/>
            <a:p>
              <a:r>
                <a:rPr lang="en-US" sz="1200" dirty="0" smtClean="0"/>
                <a:t>nighttime</a:t>
              </a:r>
              <a:endParaRPr lang="en-US" sz="1200" dirty="0"/>
            </a:p>
          </p:txBody>
        </p:sp>
        <p:sp>
          <p:nvSpPr>
            <p:cNvPr id="14" name="TextBox 13"/>
            <p:cNvSpPr txBox="1"/>
            <p:nvPr/>
          </p:nvSpPr>
          <p:spPr>
            <a:xfrm>
              <a:off x="284205" y="4404499"/>
              <a:ext cx="580771" cy="198083"/>
            </a:xfrm>
            <a:prstGeom prst="rect">
              <a:avLst/>
            </a:prstGeom>
            <a:noFill/>
          </p:spPr>
          <p:txBody>
            <a:bodyPr wrap="none" rtlCol="0">
              <a:spAutoFit/>
            </a:bodyPr>
            <a:lstStyle/>
            <a:p>
              <a:r>
                <a:rPr lang="en-US" sz="1200" dirty="0" smtClean="0"/>
                <a:t>nighttime</a:t>
              </a:r>
              <a:endParaRPr lang="en-US" sz="1200" dirty="0"/>
            </a:p>
          </p:txBody>
        </p:sp>
        <p:sp>
          <p:nvSpPr>
            <p:cNvPr id="15" name="TextBox 14"/>
            <p:cNvSpPr txBox="1"/>
            <p:nvPr/>
          </p:nvSpPr>
          <p:spPr>
            <a:xfrm>
              <a:off x="3166518" y="1463504"/>
              <a:ext cx="787526" cy="220093"/>
            </a:xfrm>
            <a:prstGeom prst="rect">
              <a:avLst/>
            </a:prstGeom>
            <a:noFill/>
          </p:spPr>
          <p:txBody>
            <a:bodyPr wrap="none" rtlCol="0">
              <a:spAutoFit/>
            </a:bodyPr>
            <a:lstStyle/>
            <a:p>
              <a:r>
                <a:rPr lang="en-US" sz="1400" dirty="0" smtClean="0"/>
                <a:t>evaporation</a:t>
              </a:r>
              <a:endParaRPr lang="en-US" sz="1400" dirty="0"/>
            </a:p>
          </p:txBody>
        </p:sp>
        <p:cxnSp>
          <p:nvCxnSpPr>
            <p:cNvPr id="17" name="Straight Connector 16"/>
            <p:cNvCxnSpPr/>
            <p:nvPr/>
          </p:nvCxnSpPr>
          <p:spPr>
            <a:xfrm flipH="1">
              <a:off x="3425568" y="1668162"/>
              <a:ext cx="61784" cy="185351"/>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3608860" y="2518636"/>
              <a:ext cx="61784" cy="185351"/>
            </a:xfrm>
            <a:prstGeom prst="line">
              <a:avLst/>
            </a:prstGeom>
            <a:ln w="3175"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252470" y="3556000"/>
              <a:ext cx="76989" cy="110583"/>
            </a:xfrm>
            <a:prstGeom prst="line">
              <a:avLst/>
            </a:prstGeom>
            <a:ln w="3175" cmpd="sng">
              <a:solidFill>
                <a:srgbClr val="83009B"/>
              </a:solidFill>
            </a:ln>
            <a:effectLst/>
          </p:spPr>
          <p:style>
            <a:lnRef idx="2">
              <a:schemeClr val="accent1"/>
            </a:lnRef>
            <a:fillRef idx="0">
              <a:schemeClr val="accent1"/>
            </a:fillRef>
            <a:effectRef idx="1">
              <a:schemeClr val="accent1"/>
            </a:effectRef>
            <a:fontRef idx="minor">
              <a:schemeClr val="tx1"/>
            </a:fontRef>
          </p:style>
        </p:cxnSp>
      </p:grpSp>
      <p:sp>
        <p:nvSpPr>
          <p:cNvPr id="31" name="TextBox 30"/>
          <p:cNvSpPr txBox="1"/>
          <p:nvPr/>
        </p:nvSpPr>
        <p:spPr>
          <a:xfrm>
            <a:off x="3638343" y="941967"/>
            <a:ext cx="1146468" cy="307777"/>
          </a:xfrm>
          <a:prstGeom prst="rect">
            <a:avLst/>
          </a:prstGeom>
          <a:noFill/>
        </p:spPr>
        <p:txBody>
          <a:bodyPr wrap="none" rtlCol="0">
            <a:spAutoFit/>
          </a:bodyPr>
          <a:lstStyle/>
          <a:p>
            <a:r>
              <a:rPr lang="en-US" sz="1400" i="1" dirty="0" smtClean="0"/>
              <a:t>Nature</a:t>
            </a:r>
            <a:r>
              <a:rPr lang="en-US" sz="1400" dirty="0" smtClean="0"/>
              <a:t>, 2014</a:t>
            </a:r>
            <a:endParaRPr lang="en-US" sz="1400" dirty="0"/>
          </a:p>
        </p:txBody>
      </p:sp>
      <p:sp>
        <p:nvSpPr>
          <p:cNvPr id="16" name="Rectangle 15"/>
          <p:cNvSpPr/>
          <p:nvPr/>
        </p:nvSpPr>
        <p:spPr>
          <a:xfrm>
            <a:off x="3665838" y="1893279"/>
            <a:ext cx="2161089" cy="79597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668166" y="1893279"/>
            <a:ext cx="799180" cy="738664"/>
          </a:xfrm>
          <a:prstGeom prst="rect">
            <a:avLst/>
          </a:prstGeom>
          <a:noFill/>
        </p:spPr>
        <p:txBody>
          <a:bodyPr wrap="none" rtlCol="0">
            <a:spAutoFit/>
          </a:bodyPr>
          <a:lstStyle/>
          <a:p>
            <a:r>
              <a:rPr lang="en-US" sz="1400" i="1" dirty="0" smtClean="0"/>
              <a:t>energy</a:t>
            </a:r>
          </a:p>
          <a:p>
            <a:r>
              <a:rPr lang="en-US" sz="1400" i="1" dirty="0" smtClean="0"/>
              <a:t>balance</a:t>
            </a:r>
          </a:p>
          <a:p>
            <a:r>
              <a:rPr lang="en-US" sz="1400" i="1" dirty="0" smtClean="0"/>
              <a:t>terms</a:t>
            </a:r>
          </a:p>
        </p:txBody>
      </p:sp>
      <p:sp>
        <p:nvSpPr>
          <p:cNvPr id="22" name="TextBox 21"/>
          <p:cNvSpPr txBox="1"/>
          <p:nvPr/>
        </p:nvSpPr>
        <p:spPr>
          <a:xfrm>
            <a:off x="4997622" y="36827"/>
            <a:ext cx="4040465" cy="1200329"/>
          </a:xfrm>
          <a:prstGeom prst="rect">
            <a:avLst/>
          </a:prstGeom>
          <a:solidFill>
            <a:srgbClr val="D9D9D9"/>
          </a:solidFill>
          <a:ln>
            <a:solidFill>
              <a:srgbClr val="000000"/>
            </a:solidFill>
          </a:ln>
        </p:spPr>
        <p:txBody>
          <a:bodyPr wrap="none" rtlCol="0">
            <a:spAutoFit/>
          </a:bodyPr>
          <a:lstStyle/>
          <a:p>
            <a:r>
              <a:rPr lang="en-US" b="1" dirty="0" smtClean="0"/>
              <a:t>CLM dominant terms in simulated UHI:</a:t>
            </a:r>
          </a:p>
          <a:p>
            <a:r>
              <a:rPr lang="en-US" dirty="0" smtClean="0"/>
              <a:t>• </a:t>
            </a:r>
            <a:r>
              <a:rPr lang="en-US" i="1" u="sng" dirty="0" smtClean="0"/>
              <a:t>evaporation</a:t>
            </a:r>
            <a:r>
              <a:rPr lang="en-US" dirty="0" smtClean="0"/>
              <a:t> – daytime &gt; nighttime.</a:t>
            </a:r>
          </a:p>
          <a:p>
            <a:r>
              <a:rPr lang="en-US" dirty="0" smtClean="0">
                <a:solidFill>
                  <a:schemeClr val="accent6">
                    <a:lumMod val="75000"/>
                  </a:schemeClr>
                </a:solidFill>
              </a:rPr>
              <a:t>• </a:t>
            </a:r>
            <a:r>
              <a:rPr lang="en-US" i="1" u="sng" dirty="0">
                <a:solidFill>
                  <a:schemeClr val="accent6">
                    <a:lumMod val="75000"/>
                  </a:schemeClr>
                </a:solidFill>
              </a:rPr>
              <a:t>thermal storage </a:t>
            </a:r>
            <a:r>
              <a:rPr lang="en-US" dirty="0" smtClean="0">
                <a:solidFill>
                  <a:schemeClr val="accent6">
                    <a:lumMod val="75000"/>
                  </a:schemeClr>
                </a:solidFill>
              </a:rPr>
              <a:t>– nighttime &gt; daytime.</a:t>
            </a:r>
          </a:p>
          <a:p>
            <a:r>
              <a:rPr lang="en-US" dirty="0" smtClean="0">
                <a:solidFill>
                  <a:srgbClr val="83009B"/>
                </a:solidFill>
              </a:rPr>
              <a:t>• </a:t>
            </a:r>
            <a:r>
              <a:rPr lang="en-US" i="1" u="sng" dirty="0" smtClean="0">
                <a:solidFill>
                  <a:srgbClr val="83009B"/>
                </a:solidFill>
              </a:rPr>
              <a:t>convection</a:t>
            </a:r>
            <a:r>
              <a:rPr lang="en-US" dirty="0" smtClean="0">
                <a:solidFill>
                  <a:srgbClr val="83009B"/>
                </a:solidFill>
              </a:rPr>
              <a:t> – mixed geographic results.</a:t>
            </a:r>
            <a:endParaRPr lang="en-US" dirty="0">
              <a:solidFill>
                <a:srgbClr val="83009B"/>
              </a:solidFill>
            </a:endParaRPr>
          </a:p>
        </p:txBody>
      </p:sp>
    </p:spTree>
    <p:extLst>
      <p:ext uri="{BB962C8B-B14F-4D97-AF65-F5344CB8AC3E}">
        <p14:creationId xmlns:p14="http://schemas.microsoft.com/office/powerpoint/2010/main" val="3866792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784" y="1361805"/>
            <a:ext cx="3576559" cy="2308324"/>
          </a:xfrm>
          <a:prstGeom prst="rect">
            <a:avLst/>
          </a:prstGeom>
          <a:solidFill>
            <a:srgbClr val="D9D9D9"/>
          </a:solidFill>
          <a:ln>
            <a:solidFill>
              <a:srgbClr val="000000"/>
            </a:solidFill>
          </a:ln>
        </p:spPr>
        <p:txBody>
          <a:bodyPr wrap="square" rtlCol="0">
            <a:spAutoFit/>
          </a:bodyPr>
          <a:lstStyle/>
          <a:p>
            <a:r>
              <a:rPr lang="en-US" dirty="0" smtClean="0"/>
              <a:t>“Managing the </a:t>
            </a:r>
            <a:r>
              <a:rPr lang="en-US" i="1" u="sng" dirty="0" smtClean="0">
                <a:solidFill>
                  <a:srgbClr val="FF0000"/>
                </a:solidFill>
              </a:rPr>
              <a:t>convection </a:t>
            </a:r>
            <a:r>
              <a:rPr lang="en-US" i="1" u="sng" dirty="0">
                <a:solidFill>
                  <a:srgbClr val="FF0000"/>
                </a:solidFill>
              </a:rPr>
              <a:t>efficiency or heat </a:t>
            </a:r>
            <a:r>
              <a:rPr lang="en-US" i="1" u="sng" dirty="0" smtClean="0">
                <a:solidFill>
                  <a:srgbClr val="FF0000"/>
                </a:solidFill>
              </a:rPr>
              <a:t>storage of </a:t>
            </a:r>
            <a:r>
              <a:rPr lang="en-US" i="1" u="sng" dirty="0">
                <a:solidFill>
                  <a:srgbClr val="FF0000"/>
                </a:solidFill>
              </a:rPr>
              <a:t>urban land </a:t>
            </a:r>
            <a:r>
              <a:rPr lang="en-US" dirty="0"/>
              <a:t>does not </a:t>
            </a:r>
            <a:r>
              <a:rPr lang="en-US" dirty="0" smtClean="0"/>
              <a:t>seem viable</a:t>
            </a:r>
            <a:r>
              <a:rPr lang="en-US" dirty="0"/>
              <a:t>, even though these are large </a:t>
            </a:r>
            <a:r>
              <a:rPr lang="en-US" dirty="0" smtClean="0"/>
              <a:t>contributors to </a:t>
            </a:r>
            <a:r>
              <a:rPr lang="en-US" dirty="0" smtClean="0">
                <a:latin typeface="Symbol" charset="2"/>
                <a:cs typeface="Symbol" charset="2"/>
              </a:rPr>
              <a:t>D</a:t>
            </a:r>
            <a:r>
              <a:rPr lang="en-US" dirty="0" smtClean="0"/>
              <a:t>T [UHI], </a:t>
            </a:r>
            <a:r>
              <a:rPr lang="en-US" dirty="0"/>
              <a:t>because it </a:t>
            </a:r>
            <a:r>
              <a:rPr lang="en-US" i="1" u="sng" dirty="0">
                <a:solidFill>
                  <a:srgbClr val="FF0000"/>
                </a:solidFill>
              </a:rPr>
              <a:t>would require </a:t>
            </a:r>
            <a:r>
              <a:rPr lang="en-US" dirty="0"/>
              <a:t>fundamental changes to </a:t>
            </a:r>
            <a:r>
              <a:rPr lang="en-US" dirty="0" smtClean="0"/>
              <a:t>the urban morphology</a:t>
            </a:r>
            <a:r>
              <a:rPr lang="en-US" dirty="0"/>
              <a:t>, such as a </a:t>
            </a:r>
            <a:r>
              <a:rPr lang="en-US" i="1" u="sng" dirty="0">
                <a:solidFill>
                  <a:srgbClr val="FF0000"/>
                </a:solidFill>
              </a:rPr>
              <a:t>city-wide increase in building height</a:t>
            </a:r>
            <a:r>
              <a:rPr lang="en-US" dirty="0" smtClean="0"/>
              <a:t>.” [p. 219]</a:t>
            </a:r>
            <a:endParaRPr lang="en-US" dirty="0"/>
          </a:p>
        </p:txBody>
      </p:sp>
      <p:pic>
        <p:nvPicPr>
          <p:cNvPr id="4" name="Picture 3"/>
          <p:cNvPicPr>
            <a:picLocks noChangeAspect="1"/>
          </p:cNvPicPr>
          <p:nvPr/>
        </p:nvPicPr>
        <p:blipFill>
          <a:blip r:embed="rId2"/>
          <a:stretch>
            <a:fillRect/>
          </a:stretch>
        </p:blipFill>
        <p:spPr>
          <a:xfrm>
            <a:off x="0" y="0"/>
            <a:ext cx="4784811" cy="1237156"/>
          </a:xfrm>
          <a:prstGeom prst="rect">
            <a:avLst/>
          </a:prstGeom>
          <a:ln>
            <a:solidFill>
              <a:srgbClr val="000000"/>
            </a:solidFill>
          </a:ln>
        </p:spPr>
      </p:pic>
      <p:grpSp>
        <p:nvGrpSpPr>
          <p:cNvPr id="28" name="Group 27"/>
          <p:cNvGrpSpPr/>
          <p:nvPr/>
        </p:nvGrpSpPr>
        <p:grpSpPr>
          <a:xfrm>
            <a:off x="3665838" y="1292076"/>
            <a:ext cx="5383320" cy="5469817"/>
            <a:chOff x="0" y="1271480"/>
            <a:chExt cx="3970658" cy="3911493"/>
          </a:xfrm>
        </p:grpSpPr>
        <p:pic>
          <p:nvPicPr>
            <p:cNvPr id="5" name="Picture 4"/>
            <p:cNvPicPr>
              <a:picLocks noChangeAspect="1"/>
            </p:cNvPicPr>
            <p:nvPr/>
          </p:nvPicPr>
          <p:blipFill>
            <a:blip r:embed="rId3"/>
            <a:stretch>
              <a:fillRect/>
            </a:stretch>
          </p:blipFill>
          <p:spPr>
            <a:xfrm>
              <a:off x="0" y="1271480"/>
              <a:ext cx="3970658" cy="3911493"/>
            </a:xfrm>
            <a:prstGeom prst="rect">
              <a:avLst/>
            </a:prstGeom>
            <a:ln>
              <a:solidFill>
                <a:srgbClr val="000000"/>
              </a:solidFill>
            </a:ln>
          </p:spPr>
        </p:pic>
        <p:sp>
          <p:nvSpPr>
            <p:cNvPr id="7" name="TextBox 6"/>
            <p:cNvSpPr txBox="1"/>
            <p:nvPr/>
          </p:nvSpPr>
          <p:spPr>
            <a:xfrm>
              <a:off x="3018836" y="3338157"/>
              <a:ext cx="726487" cy="220093"/>
            </a:xfrm>
            <a:prstGeom prst="rect">
              <a:avLst/>
            </a:prstGeom>
            <a:noFill/>
          </p:spPr>
          <p:txBody>
            <a:bodyPr wrap="none" rtlCol="0">
              <a:spAutoFit/>
            </a:bodyPr>
            <a:lstStyle/>
            <a:p>
              <a:r>
                <a:rPr lang="en-US" sz="1400" dirty="0" smtClean="0">
                  <a:solidFill>
                    <a:srgbClr val="83009B"/>
                  </a:solidFill>
                </a:rPr>
                <a:t>convection</a:t>
              </a:r>
              <a:endParaRPr lang="en-US" sz="1400" dirty="0">
                <a:solidFill>
                  <a:srgbClr val="83009B"/>
                </a:solidFill>
              </a:endParaRPr>
            </a:p>
          </p:txBody>
        </p:sp>
        <p:sp>
          <p:nvSpPr>
            <p:cNvPr id="8" name="TextBox 7"/>
            <p:cNvSpPr txBox="1"/>
            <p:nvPr/>
          </p:nvSpPr>
          <p:spPr>
            <a:xfrm>
              <a:off x="3252470" y="2304577"/>
              <a:ext cx="542936" cy="220093"/>
            </a:xfrm>
            <a:prstGeom prst="rect">
              <a:avLst/>
            </a:prstGeom>
            <a:noFill/>
          </p:spPr>
          <p:txBody>
            <a:bodyPr wrap="none" rtlCol="0">
              <a:spAutoFit/>
            </a:bodyPr>
            <a:lstStyle/>
            <a:p>
              <a:r>
                <a:rPr lang="en-US" sz="1400" dirty="0" smtClean="0">
                  <a:solidFill>
                    <a:schemeClr val="accent6">
                      <a:lumMod val="75000"/>
                    </a:schemeClr>
                  </a:solidFill>
                </a:rPr>
                <a:t>storage</a:t>
              </a:r>
              <a:endParaRPr lang="en-US" sz="1400" dirty="0">
                <a:solidFill>
                  <a:schemeClr val="accent6">
                    <a:lumMod val="75000"/>
                  </a:schemeClr>
                </a:solidFill>
              </a:endParaRPr>
            </a:p>
          </p:txBody>
        </p:sp>
        <p:sp>
          <p:nvSpPr>
            <p:cNvPr id="9" name="TextBox 8"/>
            <p:cNvSpPr txBox="1"/>
            <p:nvPr/>
          </p:nvSpPr>
          <p:spPr>
            <a:xfrm>
              <a:off x="2301103" y="1360617"/>
              <a:ext cx="514559" cy="198083"/>
            </a:xfrm>
            <a:prstGeom prst="rect">
              <a:avLst/>
            </a:prstGeom>
            <a:noFill/>
          </p:spPr>
          <p:txBody>
            <a:bodyPr wrap="none" rtlCol="0">
              <a:spAutoFit/>
            </a:bodyPr>
            <a:lstStyle/>
            <a:p>
              <a:r>
                <a:rPr lang="en-US" sz="1200" dirty="0" smtClean="0"/>
                <a:t>daytime</a:t>
              </a:r>
              <a:endParaRPr lang="en-US" sz="1050" dirty="0"/>
            </a:p>
          </p:txBody>
        </p:sp>
        <p:sp>
          <p:nvSpPr>
            <p:cNvPr id="10" name="TextBox 9"/>
            <p:cNvSpPr txBox="1"/>
            <p:nvPr/>
          </p:nvSpPr>
          <p:spPr>
            <a:xfrm>
              <a:off x="2280508" y="3359581"/>
              <a:ext cx="514559" cy="198083"/>
            </a:xfrm>
            <a:prstGeom prst="rect">
              <a:avLst/>
            </a:prstGeom>
            <a:noFill/>
          </p:spPr>
          <p:txBody>
            <a:bodyPr wrap="none" rtlCol="0">
              <a:spAutoFit/>
            </a:bodyPr>
            <a:lstStyle/>
            <a:p>
              <a:r>
                <a:rPr lang="en-US" sz="1200" dirty="0" smtClean="0"/>
                <a:t>daytime</a:t>
              </a:r>
              <a:endParaRPr lang="en-US" sz="1200" dirty="0"/>
            </a:p>
          </p:txBody>
        </p:sp>
        <p:sp>
          <p:nvSpPr>
            <p:cNvPr id="11" name="TextBox 10"/>
            <p:cNvSpPr txBox="1"/>
            <p:nvPr/>
          </p:nvSpPr>
          <p:spPr>
            <a:xfrm>
              <a:off x="284205" y="3666583"/>
              <a:ext cx="514559" cy="198083"/>
            </a:xfrm>
            <a:prstGeom prst="rect">
              <a:avLst/>
            </a:prstGeom>
            <a:noFill/>
          </p:spPr>
          <p:txBody>
            <a:bodyPr wrap="none" rtlCol="0">
              <a:spAutoFit/>
            </a:bodyPr>
            <a:lstStyle/>
            <a:p>
              <a:r>
                <a:rPr lang="en-US" sz="1200" dirty="0" smtClean="0"/>
                <a:t>daytime</a:t>
              </a:r>
              <a:endParaRPr lang="en-US" sz="1200" dirty="0"/>
            </a:p>
          </p:txBody>
        </p:sp>
        <p:sp>
          <p:nvSpPr>
            <p:cNvPr id="12" name="TextBox 11"/>
            <p:cNvSpPr txBox="1"/>
            <p:nvPr/>
          </p:nvSpPr>
          <p:spPr>
            <a:xfrm>
              <a:off x="2348408" y="2357396"/>
              <a:ext cx="580771" cy="198083"/>
            </a:xfrm>
            <a:prstGeom prst="rect">
              <a:avLst/>
            </a:prstGeom>
            <a:noFill/>
          </p:spPr>
          <p:txBody>
            <a:bodyPr wrap="none" rtlCol="0">
              <a:spAutoFit/>
            </a:bodyPr>
            <a:lstStyle/>
            <a:p>
              <a:r>
                <a:rPr lang="en-US" sz="1200" dirty="0" smtClean="0"/>
                <a:t>nighttime</a:t>
              </a:r>
              <a:endParaRPr lang="en-US" sz="1200" dirty="0"/>
            </a:p>
          </p:txBody>
        </p:sp>
        <p:sp>
          <p:nvSpPr>
            <p:cNvPr id="13" name="TextBox 12"/>
            <p:cNvSpPr txBox="1"/>
            <p:nvPr/>
          </p:nvSpPr>
          <p:spPr>
            <a:xfrm>
              <a:off x="2323819" y="4335850"/>
              <a:ext cx="580771" cy="198083"/>
            </a:xfrm>
            <a:prstGeom prst="rect">
              <a:avLst/>
            </a:prstGeom>
            <a:noFill/>
          </p:spPr>
          <p:txBody>
            <a:bodyPr wrap="none" rtlCol="0">
              <a:spAutoFit/>
            </a:bodyPr>
            <a:lstStyle/>
            <a:p>
              <a:r>
                <a:rPr lang="en-US" sz="1200" dirty="0" smtClean="0"/>
                <a:t>nighttime</a:t>
              </a:r>
              <a:endParaRPr lang="en-US" sz="1200" dirty="0"/>
            </a:p>
          </p:txBody>
        </p:sp>
        <p:sp>
          <p:nvSpPr>
            <p:cNvPr id="14" name="TextBox 13"/>
            <p:cNvSpPr txBox="1"/>
            <p:nvPr/>
          </p:nvSpPr>
          <p:spPr>
            <a:xfrm>
              <a:off x="284205" y="4404499"/>
              <a:ext cx="580771" cy="198083"/>
            </a:xfrm>
            <a:prstGeom prst="rect">
              <a:avLst/>
            </a:prstGeom>
            <a:noFill/>
          </p:spPr>
          <p:txBody>
            <a:bodyPr wrap="none" rtlCol="0">
              <a:spAutoFit/>
            </a:bodyPr>
            <a:lstStyle/>
            <a:p>
              <a:r>
                <a:rPr lang="en-US" sz="1200" dirty="0" smtClean="0"/>
                <a:t>nighttime</a:t>
              </a:r>
              <a:endParaRPr lang="en-US" sz="1200" dirty="0"/>
            </a:p>
          </p:txBody>
        </p:sp>
        <p:sp>
          <p:nvSpPr>
            <p:cNvPr id="15" name="TextBox 14"/>
            <p:cNvSpPr txBox="1"/>
            <p:nvPr/>
          </p:nvSpPr>
          <p:spPr>
            <a:xfrm>
              <a:off x="3166518" y="1463504"/>
              <a:ext cx="787526" cy="220093"/>
            </a:xfrm>
            <a:prstGeom prst="rect">
              <a:avLst/>
            </a:prstGeom>
            <a:noFill/>
          </p:spPr>
          <p:txBody>
            <a:bodyPr wrap="none" rtlCol="0">
              <a:spAutoFit/>
            </a:bodyPr>
            <a:lstStyle/>
            <a:p>
              <a:r>
                <a:rPr lang="en-US" sz="1400" dirty="0" smtClean="0"/>
                <a:t>evaporation</a:t>
              </a:r>
              <a:endParaRPr lang="en-US" sz="1400" dirty="0"/>
            </a:p>
          </p:txBody>
        </p:sp>
        <p:cxnSp>
          <p:nvCxnSpPr>
            <p:cNvPr id="17" name="Straight Connector 16"/>
            <p:cNvCxnSpPr/>
            <p:nvPr/>
          </p:nvCxnSpPr>
          <p:spPr>
            <a:xfrm flipH="1">
              <a:off x="3425568" y="1668162"/>
              <a:ext cx="61784" cy="185351"/>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3608860" y="2518636"/>
              <a:ext cx="61784" cy="185351"/>
            </a:xfrm>
            <a:prstGeom prst="line">
              <a:avLst/>
            </a:prstGeom>
            <a:ln w="3175"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252470" y="3556000"/>
              <a:ext cx="76989" cy="110583"/>
            </a:xfrm>
            <a:prstGeom prst="line">
              <a:avLst/>
            </a:prstGeom>
            <a:ln w="3175" cmpd="sng">
              <a:solidFill>
                <a:srgbClr val="83009B"/>
              </a:solidFill>
            </a:ln>
            <a:effectLst/>
          </p:spPr>
          <p:style>
            <a:lnRef idx="2">
              <a:schemeClr val="accent1"/>
            </a:lnRef>
            <a:fillRef idx="0">
              <a:schemeClr val="accent1"/>
            </a:fillRef>
            <a:effectRef idx="1">
              <a:schemeClr val="accent1"/>
            </a:effectRef>
            <a:fontRef idx="minor">
              <a:schemeClr val="tx1"/>
            </a:fontRef>
          </p:style>
        </p:cxnSp>
      </p:grpSp>
      <p:sp>
        <p:nvSpPr>
          <p:cNvPr id="31" name="TextBox 30"/>
          <p:cNvSpPr txBox="1"/>
          <p:nvPr/>
        </p:nvSpPr>
        <p:spPr>
          <a:xfrm>
            <a:off x="3638343" y="941967"/>
            <a:ext cx="1146468" cy="307777"/>
          </a:xfrm>
          <a:prstGeom prst="rect">
            <a:avLst/>
          </a:prstGeom>
          <a:noFill/>
        </p:spPr>
        <p:txBody>
          <a:bodyPr wrap="none" rtlCol="0">
            <a:spAutoFit/>
          </a:bodyPr>
          <a:lstStyle/>
          <a:p>
            <a:r>
              <a:rPr lang="en-US" sz="1400" i="1" dirty="0" smtClean="0"/>
              <a:t>Nature</a:t>
            </a:r>
            <a:r>
              <a:rPr lang="en-US" sz="1400" dirty="0" smtClean="0"/>
              <a:t>, 2014</a:t>
            </a:r>
            <a:endParaRPr lang="en-US" sz="1400" dirty="0"/>
          </a:p>
        </p:txBody>
      </p:sp>
      <p:sp>
        <p:nvSpPr>
          <p:cNvPr id="16" name="Rectangle 15"/>
          <p:cNvSpPr/>
          <p:nvPr/>
        </p:nvSpPr>
        <p:spPr>
          <a:xfrm>
            <a:off x="3665838" y="1893279"/>
            <a:ext cx="2161089" cy="79597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668166" y="1893279"/>
            <a:ext cx="799180" cy="738664"/>
          </a:xfrm>
          <a:prstGeom prst="rect">
            <a:avLst/>
          </a:prstGeom>
          <a:noFill/>
        </p:spPr>
        <p:txBody>
          <a:bodyPr wrap="none" rtlCol="0">
            <a:spAutoFit/>
          </a:bodyPr>
          <a:lstStyle/>
          <a:p>
            <a:r>
              <a:rPr lang="en-US" sz="1400" i="1" dirty="0" smtClean="0"/>
              <a:t>energy</a:t>
            </a:r>
          </a:p>
          <a:p>
            <a:r>
              <a:rPr lang="en-US" sz="1400" i="1" dirty="0" smtClean="0"/>
              <a:t>balance</a:t>
            </a:r>
          </a:p>
          <a:p>
            <a:r>
              <a:rPr lang="en-US" sz="1400" i="1" dirty="0" smtClean="0"/>
              <a:t>terms</a:t>
            </a:r>
          </a:p>
        </p:txBody>
      </p:sp>
      <p:pic>
        <p:nvPicPr>
          <p:cNvPr id="22" name="Picture 21"/>
          <p:cNvPicPr>
            <a:picLocks noChangeAspect="1"/>
          </p:cNvPicPr>
          <p:nvPr/>
        </p:nvPicPr>
        <p:blipFill>
          <a:blip r:embed="rId4"/>
          <a:stretch>
            <a:fillRect/>
          </a:stretch>
        </p:blipFill>
        <p:spPr>
          <a:xfrm>
            <a:off x="61784" y="3708311"/>
            <a:ext cx="3260076" cy="3122521"/>
          </a:xfrm>
          <a:prstGeom prst="rect">
            <a:avLst/>
          </a:prstGeom>
          <a:ln>
            <a:solidFill>
              <a:schemeClr val="tx1"/>
            </a:solidFill>
          </a:ln>
        </p:spPr>
      </p:pic>
      <p:sp>
        <p:nvSpPr>
          <p:cNvPr id="23" name="TextBox 22"/>
          <p:cNvSpPr txBox="1"/>
          <p:nvPr/>
        </p:nvSpPr>
        <p:spPr>
          <a:xfrm>
            <a:off x="4997622" y="36827"/>
            <a:ext cx="4021229" cy="1200329"/>
          </a:xfrm>
          <a:prstGeom prst="rect">
            <a:avLst/>
          </a:prstGeom>
          <a:solidFill>
            <a:srgbClr val="D9D9D9"/>
          </a:solidFill>
          <a:ln>
            <a:solidFill>
              <a:srgbClr val="000000"/>
            </a:solidFill>
          </a:ln>
        </p:spPr>
        <p:txBody>
          <a:bodyPr wrap="none" rtlCol="0">
            <a:spAutoFit/>
          </a:bodyPr>
          <a:lstStyle/>
          <a:p>
            <a:r>
              <a:rPr lang="en-US" b="1" dirty="0" smtClean="0"/>
              <a:t>CLM dominant terms in simulated UHI:</a:t>
            </a:r>
          </a:p>
          <a:p>
            <a:r>
              <a:rPr lang="en-US" dirty="0" smtClean="0"/>
              <a:t>• </a:t>
            </a:r>
            <a:r>
              <a:rPr lang="en-US" i="1" u="sng" dirty="0" smtClean="0"/>
              <a:t>evaporation</a:t>
            </a:r>
            <a:r>
              <a:rPr lang="en-US" dirty="0" smtClean="0"/>
              <a:t> – daytime &gt; nighttime.</a:t>
            </a:r>
          </a:p>
          <a:p>
            <a:r>
              <a:rPr lang="en-US" dirty="0" smtClean="0">
                <a:solidFill>
                  <a:schemeClr val="accent6">
                    <a:lumMod val="75000"/>
                  </a:schemeClr>
                </a:solidFill>
              </a:rPr>
              <a:t>• </a:t>
            </a:r>
            <a:r>
              <a:rPr lang="en-US" i="1" u="sng" dirty="0">
                <a:solidFill>
                  <a:schemeClr val="accent6">
                    <a:lumMod val="75000"/>
                  </a:schemeClr>
                </a:solidFill>
              </a:rPr>
              <a:t>thermal storage </a:t>
            </a:r>
            <a:r>
              <a:rPr lang="en-US" dirty="0" smtClean="0">
                <a:solidFill>
                  <a:schemeClr val="accent6">
                    <a:lumMod val="75000"/>
                  </a:schemeClr>
                </a:solidFill>
              </a:rPr>
              <a:t>– nighttime &gt; daytime.</a:t>
            </a:r>
          </a:p>
          <a:p>
            <a:r>
              <a:rPr lang="en-US" dirty="0" smtClean="0">
                <a:solidFill>
                  <a:srgbClr val="83009B"/>
                </a:solidFill>
              </a:rPr>
              <a:t>• </a:t>
            </a:r>
            <a:r>
              <a:rPr lang="en-US" i="1" u="sng" dirty="0" smtClean="0">
                <a:solidFill>
                  <a:srgbClr val="83009B"/>
                </a:solidFill>
              </a:rPr>
              <a:t>convection</a:t>
            </a:r>
            <a:r>
              <a:rPr lang="en-US" dirty="0" smtClean="0">
                <a:solidFill>
                  <a:srgbClr val="83009B"/>
                </a:solidFill>
              </a:rPr>
              <a:t> – mixed geographic results.</a:t>
            </a:r>
            <a:endParaRPr lang="en-US" dirty="0">
              <a:solidFill>
                <a:srgbClr val="83009B"/>
              </a:solidFill>
            </a:endParaRPr>
          </a:p>
        </p:txBody>
      </p:sp>
    </p:spTree>
    <p:extLst>
      <p:ext uri="{BB962C8B-B14F-4D97-AF65-F5344CB8AC3E}">
        <p14:creationId xmlns:p14="http://schemas.microsoft.com/office/powerpoint/2010/main" val="4686565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553"/>
          <a:stretch/>
        </p:blipFill>
        <p:spPr>
          <a:xfrm>
            <a:off x="4526747" y="327832"/>
            <a:ext cx="4583712" cy="2924118"/>
          </a:xfrm>
          <a:prstGeom prst="rect">
            <a:avLst/>
          </a:prstGeom>
          <a:ln>
            <a:solidFill>
              <a:schemeClr val="tx1"/>
            </a:solidFill>
          </a:ln>
        </p:spPr>
      </p:pic>
      <p:sp>
        <p:nvSpPr>
          <p:cNvPr id="4" name="TextBox 3"/>
          <p:cNvSpPr txBox="1"/>
          <p:nvPr/>
        </p:nvSpPr>
        <p:spPr>
          <a:xfrm>
            <a:off x="4493547" y="0"/>
            <a:ext cx="4493547" cy="369332"/>
          </a:xfrm>
          <a:prstGeom prst="rect">
            <a:avLst/>
          </a:prstGeom>
          <a:noFill/>
        </p:spPr>
        <p:txBody>
          <a:bodyPr wrap="square" rtlCol="0">
            <a:spAutoFit/>
          </a:bodyPr>
          <a:lstStyle/>
          <a:p>
            <a:r>
              <a:rPr lang="en-US" b="1" i="1" dirty="0" smtClean="0"/>
              <a:t>Schematic of GFDL LM3 urban canopy model.  </a:t>
            </a:r>
            <a:endParaRPr lang="en-US" b="1" i="1" dirty="0"/>
          </a:p>
        </p:txBody>
      </p:sp>
      <p:pic>
        <p:nvPicPr>
          <p:cNvPr id="5" name="Picture 4"/>
          <p:cNvPicPr>
            <a:picLocks noChangeAspect="1"/>
          </p:cNvPicPr>
          <p:nvPr/>
        </p:nvPicPr>
        <p:blipFill>
          <a:blip r:embed="rId3"/>
          <a:stretch>
            <a:fillRect/>
          </a:stretch>
        </p:blipFill>
        <p:spPr>
          <a:xfrm>
            <a:off x="33200" y="1671735"/>
            <a:ext cx="4493547" cy="2958848"/>
          </a:xfrm>
          <a:prstGeom prst="rect">
            <a:avLst/>
          </a:prstGeom>
          <a:ln>
            <a:solidFill>
              <a:srgbClr val="000000"/>
            </a:solidFill>
          </a:ln>
        </p:spPr>
      </p:pic>
      <p:sp>
        <p:nvSpPr>
          <p:cNvPr id="6" name="TextBox 5"/>
          <p:cNvSpPr txBox="1"/>
          <p:nvPr/>
        </p:nvSpPr>
        <p:spPr>
          <a:xfrm>
            <a:off x="0" y="4621649"/>
            <a:ext cx="3566839" cy="307777"/>
          </a:xfrm>
          <a:prstGeom prst="rect">
            <a:avLst/>
          </a:prstGeom>
          <a:noFill/>
        </p:spPr>
        <p:txBody>
          <a:bodyPr wrap="none" rtlCol="0">
            <a:spAutoFit/>
          </a:bodyPr>
          <a:lstStyle/>
          <a:p>
            <a:r>
              <a:rPr lang="en-US" sz="1400" dirty="0" smtClean="0"/>
              <a:t>Wang, Li, et al. 2013. </a:t>
            </a:r>
            <a:r>
              <a:rPr lang="en-US" sz="1400" i="1" dirty="0" smtClean="0"/>
              <a:t>Boundary-Layer </a:t>
            </a:r>
            <a:r>
              <a:rPr lang="en-US" sz="1400" i="1" dirty="0" err="1" smtClean="0"/>
              <a:t>Meterol</a:t>
            </a:r>
            <a:r>
              <a:rPr lang="en-US" sz="1400" dirty="0" smtClean="0"/>
              <a:t>.</a:t>
            </a:r>
            <a:endParaRPr lang="en-US" sz="1400" dirty="0"/>
          </a:p>
        </p:txBody>
      </p:sp>
      <p:sp>
        <p:nvSpPr>
          <p:cNvPr id="7" name="TextBox 6"/>
          <p:cNvSpPr txBox="1"/>
          <p:nvPr/>
        </p:nvSpPr>
        <p:spPr>
          <a:xfrm>
            <a:off x="6284044" y="3251950"/>
            <a:ext cx="2826415" cy="307777"/>
          </a:xfrm>
          <a:prstGeom prst="rect">
            <a:avLst/>
          </a:prstGeom>
          <a:noFill/>
        </p:spPr>
        <p:txBody>
          <a:bodyPr wrap="none" rtlCol="0">
            <a:spAutoFit/>
          </a:bodyPr>
          <a:lstStyle/>
          <a:p>
            <a:r>
              <a:rPr lang="en-US" sz="1400" dirty="0" smtClean="0"/>
              <a:t>Li, et al. 2016. </a:t>
            </a:r>
            <a:r>
              <a:rPr lang="en-US" sz="1400" i="1" dirty="0"/>
              <a:t>J </a:t>
            </a:r>
            <a:r>
              <a:rPr lang="en-US" sz="1400" i="1" dirty="0" err="1"/>
              <a:t>Adv</a:t>
            </a:r>
            <a:r>
              <a:rPr lang="en-US" sz="1400" i="1" dirty="0"/>
              <a:t> Model Earth Sys</a:t>
            </a:r>
            <a:r>
              <a:rPr lang="en-US" sz="1400" dirty="0" smtClean="0"/>
              <a:t> </a:t>
            </a:r>
            <a:endParaRPr lang="en-US" sz="1400" dirty="0"/>
          </a:p>
        </p:txBody>
      </p:sp>
      <p:sp>
        <p:nvSpPr>
          <p:cNvPr id="8" name="TextBox 7"/>
          <p:cNvSpPr txBox="1"/>
          <p:nvPr/>
        </p:nvSpPr>
        <p:spPr>
          <a:xfrm>
            <a:off x="74704" y="0"/>
            <a:ext cx="4418843" cy="1569660"/>
          </a:xfrm>
          <a:prstGeom prst="rect">
            <a:avLst/>
          </a:prstGeom>
          <a:solidFill>
            <a:srgbClr val="DBEEF4"/>
          </a:solidFill>
          <a:ln>
            <a:solidFill>
              <a:srgbClr val="000000"/>
            </a:solidFill>
          </a:ln>
        </p:spPr>
        <p:txBody>
          <a:bodyPr wrap="square" rtlCol="0">
            <a:spAutoFit/>
          </a:bodyPr>
          <a:lstStyle/>
          <a:p>
            <a:r>
              <a:rPr lang="en-US" sz="2400" b="1" dirty="0" smtClean="0"/>
              <a:t>We will work with Dan Li, urban climate modeler at BU, on sensitivity of urban climate to building boom in Beijing.</a:t>
            </a:r>
            <a:endParaRPr lang="en-US" sz="2400" b="1" dirty="0"/>
          </a:p>
        </p:txBody>
      </p:sp>
      <p:pic>
        <p:nvPicPr>
          <p:cNvPr id="11" name="Picture 10"/>
          <p:cNvPicPr>
            <a:picLocks noChangeAspect="1"/>
          </p:cNvPicPr>
          <p:nvPr/>
        </p:nvPicPr>
        <p:blipFill>
          <a:blip r:embed="rId4"/>
          <a:stretch>
            <a:fillRect/>
          </a:stretch>
        </p:blipFill>
        <p:spPr>
          <a:xfrm>
            <a:off x="5312299" y="3536854"/>
            <a:ext cx="3444692" cy="3299347"/>
          </a:xfrm>
          <a:prstGeom prst="rect">
            <a:avLst/>
          </a:prstGeom>
          <a:ln>
            <a:solidFill>
              <a:schemeClr val="tx1"/>
            </a:solidFill>
          </a:ln>
        </p:spPr>
      </p:pic>
      <p:sp>
        <p:nvSpPr>
          <p:cNvPr id="12" name="TextBox 11"/>
          <p:cNvSpPr txBox="1"/>
          <p:nvPr/>
        </p:nvSpPr>
        <p:spPr>
          <a:xfrm>
            <a:off x="132807" y="4983088"/>
            <a:ext cx="5096486" cy="1569660"/>
          </a:xfrm>
          <a:prstGeom prst="rect">
            <a:avLst/>
          </a:prstGeom>
          <a:solidFill>
            <a:srgbClr val="DBEEF4"/>
          </a:solidFill>
          <a:ln>
            <a:solidFill>
              <a:srgbClr val="000000"/>
            </a:solidFill>
          </a:ln>
        </p:spPr>
        <p:txBody>
          <a:bodyPr wrap="square" rtlCol="0">
            <a:spAutoFit/>
          </a:bodyPr>
          <a:lstStyle/>
          <a:p>
            <a:r>
              <a:rPr lang="en-US" sz="2400" b="1" dirty="0" smtClean="0"/>
              <a:t>What is impact on modeled urban temperatures (air and </a:t>
            </a:r>
            <a:r>
              <a:rPr lang="en-US" sz="2400" b="1" dirty="0" err="1" smtClean="0"/>
              <a:t>radiative</a:t>
            </a:r>
            <a:r>
              <a:rPr lang="en-US" sz="2400" b="1" dirty="0" smtClean="0"/>
              <a:t>; day and night) of building </a:t>
            </a:r>
            <a:r>
              <a:rPr lang="en-US" sz="2400" b="1" dirty="0"/>
              <a:t>height changes </a:t>
            </a:r>
            <a:r>
              <a:rPr lang="en-US" sz="2400" b="1" dirty="0" smtClean="0"/>
              <a:t>in central Beijing during 2000-2010?</a:t>
            </a:r>
            <a:endParaRPr lang="en-US" sz="2400" b="1" dirty="0"/>
          </a:p>
        </p:txBody>
      </p:sp>
    </p:spTree>
    <p:extLst>
      <p:ext uri="{BB962C8B-B14F-4D97-AF65-F5344CB8AC3E}">
        <p14:creationId xmlns:p14="http://schemas.microsoft.com/office/powerpoint/2010/main" val="29798171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854" y="0"/>
            <a:ext cx="9045146" cy="6509474"/>
          </a:xfrm>
          <a:prstGeom prst="rect">
            <a:avLst/>
          </a:prstGeom>
          <a:noFill/>
        </p:spPr>
        <p:txBody>
          <a:bodyPr wrap="square" rtlCol="0">
            <a:spAutoFit/>
          </a:bodyPr>
          <a:lstStyle/>
          <a:p>
            <a:pPr>
              <a:lnSpc>
                <a:spcPct val="150000"/>
              </a:lnSpc>
            </a:pPr>
            <a:r>
              <a:rPr lang="en-US" sz="4000" b="1" dirty="0" smtClean="0"/>
              <a:t>Conclusions</a:t>
            </a:r>
          </a:p>
          <a:p>
            <a:pPr>
              <a:lnSpc>
                <a:spcPct val="150000"/>
              </a:lnSpc>
            </a:pPr>
            <a:r>
              <a:rPr lang="en-US" sz="2800" dirty="0" smtClean="0"/>
              <a:t>• </a:t>
            </a:r>
            <a:r>
              <a:rPr lang="en-US" sz="2800" dirty="0"/>
              <a:t>Ongoing mapping </a:t>
            </a:r>
            <a:r>
              <a:rPr lang="en-US" sz="2800" dirty="0" smtClean="0"/>
              <a:t>of global urban expansion 2000-2010.</a:t>
            </a:r>
          </a:p>
          <a:p>
            <a:pPr>
              <a:lnSpc>
                <a:spcPct val="150000"/>
              </a:lnSpc>
            </a:pPr>
            <a:endParaRPr lang="en-US" dirty="0"/>
          </a:p>
          <a:p>
            <a:pPr>
              <a:lnSpc>
                <a:spcPct val="150000"/>
              </a:lnSpc>
            </a:pPr>
            <a:r>
              <a:rPr lang="en-US" sz="2800" dirty="0" smtClean="0"/>
              <a:t>• Daytime c</a:t>
            </a:r>
            <a:r>
              <a:rPr lang="en-US" sz="2800" dirty="0" smtClean="0">
                <a:cs typeface="Calibri"/>
              </a:rPr>
              <a:t>ooler areas in urban core can occur not </a:t>
            </a:r>
            <a:r>
              <a:rPr lang="en-US" sz="2800" dirty="0">
                <a:cs typeface="Calibri"/>
              </a:rPr>
              <a:t>only </a:t>
            </a:r>
            <a:r>
              <a:rPr lang="en-US" sz="2800" dirty="0" smtClean="0">
                <a:cs typeface="Calibri"/>
              </a:rPr>
              <a:t>with</a:t>
            </a:r>
          </a:p>
          <a:p>
            <a:pPr>
              <a:lnSpc>
                <a:spcPct val="150000"/>
              </a:lnSpc>
            </a:pPr>
            <a:r>
              <a:rPr lang="en-US" sz="2800" dirty="0">
                <a:cs typeface="Calibri"/>
              </a:rPr>
              <a:t> </a:t>
            </a:r>
            <a:r>
              <a:rPr lang="en-US" sz="2800" dirty="0" smtClean="0">
                <a:cs typeface="Calibri"/>
              </a:rPr>
              <a:t>  high vegetation cover, </a:t>
            </a:r>
            <a:r>
              <a:rPr lang="en-US" sz="2800" dirty="0">
                <a:cs typeface="Calibri"/>
              </a:rPr>
              <a:t>but also </a:t>
            </a:r>
            <a:r>
              <a:rPr lang="en-US" sz="2800" dirty="0" smtClean="0">
                <a:cs typeface="Calibri"/>
              </a:rPr>
              <a:t>with structure-derived </a:t>
            </a:r>
          </a:p>
          <a:p>
            <a:pPr>
              <a:lnSpc>
                <a:spcPct val="150000"/>
              </a:lnSpc>
            </a:pPr>
            <a:r>
              <a:rPr lang="en-US" sz="2800" dirty="0">
                <a:cs typeface="Calibri"/>
              </a:rPr>
              <a:t> </a:t>
            </a:r>
            <a:r>
              <a:rPr lang="en-US" sz="2800" dirty="0" smtClean="0">
                <a:cs typeface="Calibri"/>
              </a:rPr>
              <a:t>  shading</a:t>
            </a:r>
            <a:r>
              <a:rPr lang="en-US" sz="2800" dirty="0">
                <a:cs typeface="Calibri"/>
              </a:rPr>
              <a:t>. </a:t>
            </a:r>
          </a:p>
          <a:p>
            <a:pPr>
              <a:lnSpc>
                <a:spcPct val="150000"/>
              </a:lnSpc>
            </a:pPr>
            <a:endParaRPr lang="en-US" dirty="0" smtClean="0"/>
          </a:p>
          <a:p>
            <a:pPr>
              <a:lnSpc>
                <a:spcPct val="150000"/>
              </a:lnSpc>
            </a:pPr>
            <a:r>
              <a:rPr lang="en-US" sz="2800" dirty="0" smtClean="0"/>
              <a:t>• Rapid building development in urban core of large cities</a:t>
            </a:r>
            <a:br>
              <a:rPr lang="en-US" sz="2800" dirty="0" smtClean="0"/>
            </a:br>
            <a:r>
              <a:rPr lang="en-US" sz="2800" dirty="0" smtClean="0"/>
              <a:t>   does not lead to changes in MODIS LST (day or night, </a:t>
            </a:r>
          </a:p>
          <a:p>
            <a:pPr>
              <a:lnSpc>
                <a:spcPct val="150000"/>
              </a:lnSpc>
            </a:pPr>
            <a:r>
              <a:rPr lang="en-US" sz="2800" dirty="0"/>
              <a:t> </a:t>
            </a:r>
            <a:r>
              <a:rPr lang="en-US" sz="2800" dirty="0" smtClean="0"/>
              <a:t>  TERRA or AQUA).</a:t>
            </a:r>
            <a:endParaRPr lang="en-US" sz="2800" dirty="0"/>
          </a:p>
        </p:txBody>
      </p:sp>
    </p:spTree>
    <p:extLst>
      <p:ext uri="{BB962C8B-B14F-4D97-AF65-F5344CB8AC3E}">
        <p14:creationId xmlns:p14="http://schemas.microsoft.com/office/powerpoint/2010/main" val="13592590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66756" y="2264898"/>
            <a:ext cx="2758576" cy="769441"/>
          </a:xfrm>
          <a:prstGeom prst="rect">
            <a:avLst/>
          </a:prstGeom>
          <a:noFill/>
        </p:spPr>
        <p:txBody>
          <a:bodyPr wrap="none" rtlCol="0">
            <a:spAutoFit/>
          </a:bodyPr>
          <a:lstStyle/>
          <a:p>
            <a:r>
              <a:rPr lang="en-US" sz="4400" smtClean="0"/>
              <a:t>Extra slides</a:t>
            </a:r>
            <a:endParaRPr lang="en-US" sz="4400"/>
          </a:p>
        </p:txBody>
      </p:sp>
    </p:spTree>
    <p:extLst>
      <p:ext uri="{BB962C8B-B14F-4D97-AF65-F5344CB8AC3E}">
        <p14:creationId xmlns:p14="http://schemas.microsoft.com/office/powerpoint/2010/main" val="1244761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10" name="Picture 9" descr="GHSL_hi-res.jpg"/>
          <p:cNvPicPr>
            <a:picLocks noChangeAspect="1"/>
          </p:cNvPicPr>
          <p:nvPr/>
        </p:nvPicPr>
        <p:blipFill rotWithShape="1">
          <a:blip r:embed="rId3">
            <a:extLst>
              <a:ext uri="{28A0092B-C50C-407E-A947-70E740481C1C}">
                <a14:useLocalDpi xmlns:a14="http://schemas.microsoft.com/office/drawing/2010/main" val="0"/>
              </a:ext>
            </a:extLst>
          </a:blip>
          <a:srcRect l="679" t="2799" r="29645" b="30132"/>
          <a:stretch/>
        </p:blipFill>
        <p:spPr>
          <a:xfrm>
            <a:off x="5410200" y="762000"/>
            <a:ext cx="3453488" cy="2217884"/>
          </a:xfrm>
          <a:prstGeom prst="rect">
            <a:avLst/>
          </a:prstGeom>
          <a:ln>
            <a:solidFill>
              <a:srgbClr val="FFFFFF"/>
            </a:solidFill>
          </a:ln>
        </p:spPr>
      </p:pic>
      <p:pic>
        <p:nvPicPr>
          <p:cNvPr id="9" name="Picture 8"/>
          <p:cNvPicPr>
            <a:picLocks noChangeAspect="1"/>
          </p:cNvPicPr>
          <p:nvPr/>
        </p:nvPicPr>
        <p:blipFill>
          <a:blip r:embed="rId4"/>
          <a:stretch>
            <a:fillRect/>
          </a:stretch>
        </p:blipFill>
        <p:spPr>
          <a:xfrm>
            <a:off x="4622800" y="2286000"/>
            <a:ext cx="3886200" cy="2224651"/>
          </a:xfrm>
          <a:prstGeom prst="rect">
            <a:avLst/>
          </a:prstGeom>
          <a:ln>
            <a:solidFill>
              <a:srgbClr val="FFFFFF"/>
            </a:solidFill>
          </a:ln>
        </p:spPr>
      </p:pic>
      <p:pic>
        <p:nvPicPr>
          <p:cNvPr id="2" name="Picture 1" descr="Global.jpg"/>
          <p:cNvPicPr>
            <a:picLocks noChangeAspect="1"/>
          </p:cNvPicPr>
          <p:nvPr/>
        </p:nvPicPr>
        <p:blipFill rotWithShape="1">
          <a:blip r:embed="rId5">
            <a:extLst>
              <a:ext uri="{28A0092B-C50C-407E-A947-70E740481C1C}">
                <a14:useLocalDpi xmlns:a14="http://schemas.microsoft.com/office/drawing/2010/main" val="0"/>
              </a:ext>
            </a:extLst>
          </a:blip>
          <a:srcRect l="793" t="1988" r="1150" b="8722"/>
          <a:stretch/>
        </p:blipFill>
        <p:spPr>
          <a:xfrm>
            <a:off x="4033748" y="4154450"/>
            <a:ext cx="4805452" cy="2500473"/>
          </a:xfrm>
          <a:prstGeom prst="rect">
            <a:avLst/>
          </a:prstGeom>
          <a:ln>
            <a:solidFill>
              <a:srgbClr val="FFFFFF"/>
            </a:solidFill>
          </a:ln>
        </p:spPr>
      </p:pic>
      <p:pic>
        <p:nvPicPr>
          <p:cNvPr id="3" name="Picture 2" descr="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7548" y="6248400"/>
            <a:ext cx="2758440" cy="389421"/>
          </a:xfrm>
          <a:prstGeom prst="rect">
            <a:avLst/>
          </a:prstGeom>
        </p:spPr>
      </p:pic>
      <p:sp>
        <p:nvSpPr>
          <p:cNvPr id="11" name="Date Placeholder 3"/>
          <p:cNvSpPr txBox="1">
            <a:spLocks/>
          </p:cNvSpPr>
          <p:nvPr/>
        </p:nvSpPr>
        <p:spPr>
          <a:xfrm>
            <a:off x="0" y="6553200"/>
            <a:ext cx="25908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rgbClr val="BFBFBF"/>
                </a:solidFill>
                <a:latin typeface="Palatino Linotype"/>
                <a:cs typeface="Palatino Linotype"/>
              </a:rPr>
              <a:t>A. Schneider et al., UW</a:t>
            </a:r>
            <a:endParaRPr lang="en-US" sz="1200" dirty="0">
              <a:solidFill>
                <a:srgbClr val="BFBFBF"/>
              </a:solidFill>
              <a:latin typeface="Palatino Linotype"/>
              <a:cs typeface="Palatino Linotype"/>
            </a:endParaRPr>
          </a:p>
        </p:txBody>
      </p:sp>
      <p:sp>
        <p:nvSpPr>
          <p:cNvPr id="12" name="Title 1"/>
          <p:cNvSpPr>
            <a:spLocks noGrp="1"/>
          </p:cNvSpPr>
          <p:nvPr>
            <p:ph type="title"/>
          </p:nvPr>
        </p:nvSpPr>
        <p:spPr>
          <a:xfrm>
            <a:off x="0" y="437314"/>
            <a:ext cx="1474597" cy="609600"/>
          </a:xfrm>
        </p:spPr>
        <p:txBody>
          <a:bodyPr>
            <a:noAutofit/>
          </a:bodyPr>
          <a:lstStyle/>
          <a:p>
            <a:r>
              <a:rPr lang="en-US" sz="2400" b="1" dirty="0" smtClean="0">
                <a:solidFill>
                  <a:schemeClr val="accent5">
                    <a:lumMod val="60000"/>
                    <a:lumOff val="40000"/>
                  </a:schemeClr>
                </a:solidFill>
              </a:rPr>
              <a:t>Methods</a:t>
            </a:r>
            <a:endParaRPr lang="en-US" sz="2400" b="1" dirty="0">
              <a:solidFill>
                <a:schemeClr val="accent5">
                  <a:lumMod val="60000"/>
                  <a:lumOff val="40000"/>
                </a:schemeClr>
              </a:solidFill>
            </a:endParaRPr>
          </a:p>
        </p:txBody>
      </p:sp>
      <p:sp>
        <p:nvSpPr>
          <p:cNvPr id="13" name="Content Placeholder 3"/>
          <p:cNvSpPr>
            <a:spLocks noGrp="1"/>
          </p:cNvSpPr>
          <p:nvPr>
            <p:ph sz="quarter" idx="1"/>
          </p:nvPr>
        </p:nvSpPr>
        <p:spPr>
          <a:xfrm>
            <a:off x="76200" y="838200"/>
            <a:ext cx="4664316" cy="5105400"/>
          </a:xfrm>
        </p:spPr>
        <p:txBody>
          <a:bodyPr>
            <a:noAutofit/>
          </a:bodyPr>
          <a:lstStyle/>
          <a:p>
            <a:pPr>
              <a:spcBef>
                <a:spcPts val="1200"/>
              </a:spcBef>
              <a:buNone/>
            </a:pPr>
            <a:r>
              <a:rPr lang="en-US" sz="2000" dirty="0" smtClean="0">
                <a:solidFill>
                  <a:schemeClr val="bg1"/>
                </a:solidFill>
              </a:rPr>
              <a:t>Step 2:</a:t>
            </a:r>
          </a:p>
          <a:p>
            <a:pPr>
              <a:spcBef>
                <a:spcPts val="1200"/>
              </a:spcBef>
              <a:buNone/>
            </a:pPr>
            <a:r>
              <a:rPr lang="en-US" sz="2000" dirty="0" smtClean="0">
                <a:solidFill>
                  <a:schemeClr val="bg1"/>
                </a:solidFill>
              </a:rPr>
              <a:t>   Characterize </a:t>
            </a:r>
            <a:r>
              <a:rPr lang="en-US" sz="2000" dirty="0">
                <a:solidFill>
                  <a:schemeClr val="bg1"/>
                </a:solidFill>
              </a:rPr>
              <a:t>urban extent, </a:t>
            </a:r>
            <a:r>
              <a:rPr lang="en-US" sz="2000" dirty="0" smtClean="0">
                <a:solidFill>
                  <a:schemeClr val="bg1"/>
                </a:solidFill>
              </a:rPr>
              <a:t>c. 2010</a:t>
            </a:r>
            <a:endParaRPr lang="en-US" sz="2000" dirty="0">
              <a:solidFill>
                <a:schemeClr val="bg1"/>
              </a:solidFill>
            </a:endParaRPr>
          </a:p>
          <a:p>
            <a:pPr marL="615632" lvl="2" indent="-274320">
              <a:spcBef>
                <a:spcPts val="1200"/>
              </a:spcBef>
              <a:buClr>
                <a:schemeClr val="accent1"/>
              </a:buClr>
              <a:tabLst>
                <a:tab pos="623888" algn="l"/>
              </a:tabLst>
            </a:pPr>
            <a:r>
              <a:rPr lang="en-US" sz="1800" dirty="0">
                <a:solidFill>
                  <a:schemeClr val="bg1"/>
                </a:solidFill>
              </a:rPr>
              <a:t>Synthesize new global urban maps </a:t>
            </a:r>
            <a:r>
              <a:rPr lang="en-US" sz="1800" dirty="0" smtClean="0">
                <a:solidFill>
                  <a:schemeClr val="bg1"/>
                </a:solidFill>
              </a:rPr>
              <a:t>(Landsat </a:t>
            </a:r>
            <a:r>
              <a:rPr lang="en-US" sz="1800" dirty="0">
                <a:solidFill>
                  <a:schemeClr val="bg1"/>
                </a:solidFill>
              </a:rPr>
              <a:t>scale</a:t>
            </a:r>
            <a:r>
              <a:rPr lang="en-US" sz="1800" dirty="0" smtClean="0">
                <a:solidFill>
                  <a:schemeClr val="bg1"/>
                </a:solidFill>
              </a:rPr>
              <a:t>) –  </a:t>
            </a:r>
            <a:r>
              <a:rPr lang="en-US" sz="1800" dirty="0">
                <a:solidFill>
                  <a:schemeClr val="bg1"/>
                </a:solidFill>
              </a:rPr>
              <a:t>Globeland30</a:t>
            </a:r>
            <a:r>
              <a:rPr lang="en-US" sz="1800" dirty="0" smtClean="0">
                <a:solidFill>
                  <a:schemeClr val="bg1"/>
                </a:solidFill>
              </a:rPr>
              <a:t>, Global </a:t>
            </a:r>
            <a:r>
              <a:rPr lang="en-US" sz="1800" dirty="0">
                <a:solidFill>
                  <a:schemeClr val="bg1"/>
                </a:solidFill>
              </a:rPr>
              <a:t>Human Settlement Layer, D</a:t>
            </a:r>
            <a:r>
              <a:rPr lang="en-US" sz="1800" dirty="0" smtClean="0">
                <a:solidFill>
                  <a:schemeClr val="bg1"/>
                </a:solidFill>
              </a:rPr>
              <a:t>LR </a:t>
            </a:r>
            <a:r>
              <a:rPr lang="en-US" sz="1800" dirty="0">
                <a:solidFill>
                  <a:schemeClr val="bg1"/>
                </a:solidFill>
              </a:rPr>
              <a:t>urban extent </a:t>
            </a:r>
            <a:r>
              <a:rPr lang="en-US" sz="1800" dirty="0" smtClean="0">
                <a:solidFill>
                  <a:schemeClr val="bg1"/>
                </a:solidFill>
              </a:rPr>
              <a:t>map – to </a:t>
            </a:r>
            <a:r>
              <a:rPr lang="en-US" sz="1800" dirty="0">
                <a:solidFill>
                  <a:schemeClr val="bg1"/>
                </a:solidFill>
              </a:rPr>
              <a:t>create urban </a:t>
            </a:r>
            <a:r>
              <a:rPr lang="en-US" sz="1800" dirty="0" smtClean="0">
                <a:solidFill>
                  <a:schemeClr val="bg1"/>
                </a:solidFill>
              </a:rPr>
              <a:t>probability </a:t>
            </a:r>
            <a:r>
              <a:rPr lang="en-US" sz="1800" dirty="0">
                <a:solidFill>
                  <a:schemeClr val="bg1"/>
                </a:solidFill>
              </a:rPr>
              <a:t>surface at </a:t>
            </a:r>
            <a:r>
              <a:rPr lang="en-US" sz="1800" dirty="0" smtClean="0">
                <a:solidFill>
                  <a:schemeClr val="bg1"/>
                </a:solidFill>
              </a:rPr>
              <a:t>500m resolution.</a:t>
            </a:r>
          </a:p>
          <a:p>
            <a:pPr marL="615632" lvl="2" indent="-274320">
              <a:spcBef>
                <a:spcPts val="1200"/>
              </a:spcBef>
              <a:buClr>
                <a:schemeClr val="accent1"/>
              </a:buClr>
              <a:tabLst>
                <a:tab pos="623888" algn="l"/>
              </a:tabLst>
            </a:pPr>
            <a:r>
              <a:rPr lang="en-US" sz="1800" dirty="0">
                <a:solidFill>
                  <a:schemeClr val="bg1"/>
                </a:solidFill>
              </a:rPr>
              <a:t>Merge with MODIS </a:t>
            </a:r>
            <a:r>
              <a:rPr lang="en-US" sz="1800" dirty="0" smtClean="0">
                <a:solidFill>
                  <a:schemeClr val="bg1"/>
                </a:solidFill>
              </a:rPr>
              <a:t>500m </a:t>
            </a:r>
            <a:r>
              <a:rPr lang="en-US" sz="1800" dirty="0">
                <a:solidFill>
                  <a:schemeClr val="bg1"/>
                </a:solidFill>
              </a:rPr>
              <a:t>decision tree </a:t>
            </a:r>
            <a:r>
              <a:rPr lang="en-US" sz="1800" dirty="0" smtClean="0">
                <a:solidFill>
                  <a:schemeClr val="bg1"/>
                </a:solidFill>
              </a:rPr>
              <a:t>	classification </a:t>
            </a:r>
            <a:r>
              <a:rPr lang="en-US" sz="1800" dirty="0">
                <a:solidFill>
                  <a:schemeClr val="bg1"/>
                </a:solidFill>
              </a:rPr>
              <a:t>of urban </a:t>
            </a:r>
            <a:r>
              <a:rPr lang="en-US" sz="1800" dirty="0" smtClean="0">
                <a:solidFill>
                  <a:schemeClr val="bg1"/>
                </a:solidFill>
              </a:rPr>
              <a:t>land, </a:t>
            </a:r>
            <a:r>
              <a:rPr lang="en-US" sz="1800" dirty="0">
                <a:solidFill>
                  <a:schemeClr val="bg1"/>
                </a:solidFill>
              </a:rPr>
              <a:t>using </a:t>
            </a:r>
            <a:r>
              <a:rPr lang="en-US" sz="1800" dirty="0" smtClean="0">
                <a:solidFill>
                  <a:schemeClr val="bg1"/>
                </a:solidFill>
              </a:rPr>
              <a:t>		Bayes </a:t>
            </a:r>
            <a:r>
              <a:rPr lang="en-US" sz="1800" dirty="0">
                <a:solidFill>
                  <a:schemeClr val="bg1"/>
                </a:solidFill>
              </a:rPr>
              <a:t>Rule (Mertz et al., 2015</a:t>
            </a:r>
            <a:r>
              <a:rPr lang="en-US" sz="1800" dirty="0" smtClean="0">
                <a:solidFill>
                  <a:schemeClr val="bg1"/>
                </a:solidFill>
              </a:rPr>
              <a:t>).</a:t>
            </a:r>
            <a:endParaRPr lang="en-US" sz="1800" dirty="0">
              <a:solidFill>
                <a:schemeClr val="bg1"/>
              </a:solidFill>
            </a:endParaRPr>
          </a:p>
          <a:p>
            <a:pPr marL="615632" lvl="2" indent="-274320">
              <a:spcBef>
                <a:spcPts val="1200"/>
              </a:spcBef>
              <a:buClr>
                <a:schemeClr val="accent1"/>
              </a:buClr>
            </a:pPr>
            <a:endParaRPr lang="en-US" dirty="0">
              <a:solidFill>
                <a:schemeClr val="bg1"/>
              </a:solidFill>
            </a:endParaRPr>
          </a:p>
          <a:p>
            <a:pPr marL="615632" lvl="2" indent="-274320">
              <a:spcBef>
                <a:spcPts val="1200"/>
              </a:spcBef>
              <a:buClr>
                <a:schemeClr val="accent1"/>
              </a:buClr>
            </a:pPr>
            <a:endParaRPr lang="en-US" sz="2000" dirty="0">
              <a:solidFill>
                <a:schemeClr val="bg1"/>
              </a:solidFill>
            </a:endParaRPr>
          </a:p>
          <a:p>
            <a:pPr marL="615632" lvl="2" indent="-274320">
              <a:spcBef>
                <a:spcPts val="1200"/>
              </a:spcBef>
              <a:buClr>
                <a:schemeClr val="accent1"/>
              </a:buClr>
            </a:pPr>
            <a:endParaRPr lang="en-US" sz="2000" dirty="0" smtClean="0">
              <a:solidFill>
                <a:schemeClr val="bg1"/>
              </a:solidFill>
            </a:endParaRPr>
          </a:p>
          <a:p>
            <a:pPr marL="615632" lvl="2" indent="-274320">
              <a:spcBef>
                <a:spcPts val="1200"/>
              </a:spcBef>
              <a:buClr>
                <a:schemeClr val="accent1"/>
              </a:buClr>
            </a:pPr>
            <a:endParaRPr lang="en-US" sz="2000" dirty="0" smtClean="0">
              <a:solidFill>
                <a:schemeClr val="bg1"/>
              </a:solidFill>
            </a:endParaRPr>
          </a:p>
          <a:p>
            <a:pPr>
              <a:spcBef>
                <a:spcPts val="1200"/>
              </a:spcBef>
              <a:buNone/>
            </a:pPr>
            <a:endParaRPr lang="en-US" sz="2000" dirty="0">
              <a:solidFill>
                <a:schemeClr val="bg1"/>
              </a:solidFill>
            </a:endParaRPr>
          </a:p>
        </p:txBody>
      </p:sp>
    </p:spTree>
    <p:extLst>
      <p:ext uri="{BB962C8B-B14F-4D97-AF65-F5344CB8AC3E}">
        <p14:creationId xmlns:p14="http://schemas.microsoft.com/office/powerpoint/2010/main" val="17522346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9112"/>
          <a:stretch/>
        </p:blipFill>
        <p:spPr>
          <a:xfrm>
            <a:off x="1" y="1"/>
            <a:ext cx="5326062" cy="356890"/>
          </a:xfrm>
          <a:prstGeom prst="rect">
            <a:avLst/>
          </a:prstGeom>
          <a:ln>
            <a:solidFill>
              <a:srgbClr val="000000"/>
            </a:solidFill>
          </a:ln>
        </p:spPr>
      </p:pic>
      <p:pic>
        <p:nvPicPr>
          <p:cNvPr id="3" name="Picture 2"/>
          <p:cNvPicPr>
            <a:picLocks noChangeAspect="1"/>
          </p:cNvPicPr>
          <p:nvPr/>
        </p:nvPicPr>
        <p:blipFill rotWithShape="1">
          <a:blip r:embed="rId2"/>
          <a:srcRect l="10619" t="70888" r="8099" b="1115"/>
          <a:stretch/>
        </p:blipFill>
        <p:spPr>
          <a:xfrm>
            <a:off x="0" y="374797"/>
            <a:ext cx="5326062" cy="588509"/>
          </a:xfrm>
          <a:prstGeom prst="rect">
            <a:avLst/>
          </a:prstGeom>
          <a:ln>
            <a:solidFill>
              <a:srgbClr val="000000"/>
            </a:solidFill>
          </a:ln>
        </p:spPr>
      </p:pic>
      <p:pic>
        <p:nvPicPr>
          <p:cNvPr id="4" name="Picture 3"/>
          <p:cNvPicPr>
            <a:picLocks noChangeAspect="1"/>
          </p:cNvPicPr>
          <p:nvPr/>
        </p:nvPicPr>
        <p:blipFill>
          <a:blip r:embed="rId3"/>
          <a:stretch>
            <a:fillRect/>
          </a:stretch>
        </p:blipFill>
        <p:spPr>
          <a:xfrm>
            <a:off x="23390" y="1406981"/>
            <a:ext cx="7840247" cy="2542553"/>
          </a:xfrm>
          <a:prstGeom prst="rect">
            <a:avLst/>
          </a:prstGeom>
        </p:spPr>
      </p:pic>
      <p:pic>
        <p:nvPicPr>
          <p:cNvPr id="5" name="Picture 4"/>
          <p:cNvPicPr>
            <a:picLocks noChangeAspect="1"/>
          </p:cNvPicPr>
          <p:nvPr/>
        </p:nvPicPr>
        <p:blipFill>
          <a:blip r:embed="rId4"/>
          <a:stretch>
            <a:fillRect/>
          </a:stretch>
        </p:blipFill>
        <p:spPr>
          <a:xfrm>
            <a:off x="0" y="4248280"/>
            <a:ext cx="7786206" cy="2499381"/>
          </a:xfrm>
          <a:prstGeom prst="rect">
            <a:avLst/>
          </a:prstGeom>
        </p:spPr>
      </p:pic>
      <p:sp>
        <p:nvSpPr>
          <p:cNvPr id="6" name="TextBox 5"/>
          <p:cNvSpPr txBox="1"/>
          <p:nvPr/>
        </p:nvSpPr>
        <p:spPr>
          <a:xfrm>
            <a:off x="5326063" y="0"/>
            <a:ext cx="3817938" cy="1323439"/>
          </a:xfrm>
          <a:prstGeom prst="rect">
            <a:avLst/>
          </a:prstGeom>
          <a:solidFill>
            <a:schemeClr val="bg1">
              <a:lumMod val="85000"/>
            </a:schemeClr>
          </a:solidFill>
          <a:ln>
            <a:solidFill>
              <a:srgbClr val="000000"/>
            </a:solidFill>
          </a:ln>
        </p:spPr>
        <p:txBody>
          <a:bodyPr wrap="square" rtlCol="0">
            <a:spAutoFit/>
          </a:bodyPr>
          <a:lstStyle/>
          <a:p>
            <a:r>
              <a:rPr lang="en-US" sz="2000" dirty="0" err="1"/>
              <a:t>Hovmöller</a:t>
            </a:r>
            <a:r>
              <a:rPr lang="en-US" sz="2000" dirty="0"/>
              <a:t> diagrams of </a:t>
            </a:r>
            <a:r>
              <a:rPr lang="en-US" sz="2000" dirty="0" smtClean="0"/>
              <a:t>time </a:t>
            </a:r>
            <a:r>
              <a:rPr lang="en-US" sz="2000" dirty="0"/>
              <a:t>series of </a:t>
            </a:r>
            <a:r>
              <a:rPr lang="en-US" sz="2000" dirty="0" smtClean="0"/>
              <a:t>monthly </a:t>
            </a:r>
            <a:r>
              <a:rPr lang="en-US" sz="2000" dirty="0"/>
              <a:t>mean </a:t>
            </a:r>
            <a:r>
              <a:rPr lang="en-US" sz="2000" dirty="0" smtClean="0"/>
              <a:t>(x-axis) </a:t>
            </a:r>
            <a:r>
              <a:rPr lang="en-US" sz="2000" dirty="0"/>
              <a:t>of the 30° binned </a:t>
            </a:r>
            <a:r>
              <a:rPr lang="en-US" sz="2000" dirty="0" smtClean="0"/>
              <a:t>(y-axis) </a:t>
            </a:r>
            <a:r>
              <a:rPr lang="en-US" sz="2000" dirty="0" err="1"/>
              <a:t>QuikSCAT</a:t>
            </a:r>
            <a:r>
              <a:rPr lang="en-US" sz="2000" dirty="0"/>
              <a:t> </a:t>
            </a:r>
            <a:r>
              <a:rPr lang="en-US" sz="2000" dirty="0" smtClean="0"/>
              <a:t>Level 1B </a:t>
            </a:r>
            <a:r>
              <a:rPr lang="en-US" sz="2000" dirty="0"/>
              <a:t>σ</a:t>
            </a:r>
            <a:r>
              <a:rPr lang="en-US" sz="2000" baseline="30000" dirty="0"/>
              <a:t>0</a:t>
            </a:r>
            <a:r>
              <a:rPr lang="en-US" sz="2000" dirty="0"/>
              <a:t> </a:t>
            </a:r>
            <a:r>
              <a:rPr lang="en-US" sz="2000" dirty="0" smtClean="0"/>
              <a:t>HH data </a:t>
            </a:r>
            <a:r>
              <a:rPr lang="en-US" sz="2000" dirty="0"/>
              <a:t>(in dB</a:t>
            </a:r>
            <a:r>
              <a:rPr lang="en-US" sz="2000" dirty="0" smtClean="0"/>
              <a:t>).</a:t>
            </a:r>
            <a:endParaRPr lang="en-US" sz="2000" dirty="0"/>
          </a:p>
        </p:txBody>
      </p:sp>
      <p:sp>
        <p:nvSpPr>
          <p:cNvPr id="7" name="TextBox 6"/>
          <p:cNvSpPr txBox="1"/>
          <p:nvPr/>
        </p:nvSpPr>
        <p:spPr>
          <a:xfrm>
            <a:off x="68649" y="1133388"/>
            <a:ext cx="1488170" cy="369332"/>
          </a:xfrm>
          <a:prstGeom prst="rect">
            <a:avLst/>
          </a:prstGeom>
          <a:solidFill>
            <a:srgbClr val="D9D9D9"/>
          </a:solidFill>
          <a:ln>
            <a:solidFill>
              <a:srgbClr val="000000"/>
            </a:solidFill>
          </a:ln>
        </p:spPr>
        <p:txBody>
          <a:bodyPr wrap="none" rtlCol="0">
            <a:spAutoFit/>
          </a:bodyPr>
          <a:lstStyle/>
          <a:p>
            <a:r>
              <a:rPr lang="en-US" b="1" dirty="0" smtClean="0"/>
              <a:t>Beijing, China</a:t>
            </a:r>
            <a:endParaRPr lang="en-US" b="1" dirty="0"/>
          </a:p>
        </p:txBody>
      </p:sp>
      <p:sp>
        <p:nvSpPr>
          <p:cNvPr id="8" name="TextBox 7"/>
          <p:cNvSpPr txBox="1"/>
          <p:nvPr/>
        </p:nvSpPr>
        <p:spPr>
          <a:xfrm>
            <a:off x="68649" y="3940646"/>
            <a:ext cx="1767694" cy="369332"/>
          </a:xfrm>
          <a:prstGeom prst="rect">
            <a:avLst/>
          </a:prstGeom>
          <a:solidFill>
            <a:srgbClr val="D9D9D9"/>
          </a:solidFill>
          <a:ln>
            <a:solidFill>
              <a:srgbClr val="000000"/>
            </a:solidFill>
          </a:ln>
        </p:spPr>
        <p:txBody>
          <a:bodyPr wrap="none" rtlCol="0">
            <a:spAutoFit/>
          </a:bodyPr>
          <a:lstStyle/>
          <a:p>
            <a:r>
              <a:rPr lang="en-US" b="1" dirty="0" smtClean="0"/>
              <a:t>São Paulo, Brazil</a:t>
            </a:r>
            <a:endParaRPr lang="en-US" b="1" dirty="0"/>
          </a:p>
        </p:txBody>
      </p:sp>
      <p:sp>
        <p:nvSpPr>
          <p:cNvPr id="9" name="TextBox 8"/>
          <p:cNvSpPr txBox="1"/>
          <p:nvPr/>
        </p:nvSpPr>
        <p:spPr>
          <a:xfrm>
            <a:off x="7736409" y="1502720"/>
            <a:ext cx="1407592" cy="2308324"/>
          </a:xfrm>
          <a:prstGeom prst="rect">
            <a:avLst/>
          </a:prstGeom>
          <a:noFill/>
        </p:spPr>
        <p:txBody>
          <a:bodyPr wrap="square" rtlCol="0">
            <a:spAutoFit/>
          </a:bodyPr>
          <a:lstStyle/>
          <a:p>
            <a:r>
              <a:rPr lang="en-US" b="1" u="sng" dirty="0" smtClean="0"/>
              <a:t>Beijing</a:t>
            </a:r>
            <a:r>
              <a:rPr lang="en-US" dirty="0" smtClean="0"/>
              <a:t>:</a:t>
            </a:r>
          </a:p>
          <a:p>
            <a:r>
              <a:rPr lang="en-US" dirty="0" smtClean="0"/>
              <a:t>• strong increase over time.</a:t>
            </a:r>
          </a:p>
          <a:p>
            <a:endParaRPr lang="en-US" dirty="0" smtClean="0"/>
          </a:p>
          <a:p>
            <a:r>
              <a:rPr lang="en-US" dirty="0" smtClean="0"/>
              <a:t>• strong azimuthal asymmetry.</a:t>
            </a:r>
          </a:p>
        </p:txBody>
      </p:sp>
      <p:sp>
        <p:nvSpPr>
          <p:cNvPr id="10" name="TextBox 9"/>
          <p:cNvSpPr txBox="1"/>
          <p:nvPr/>
        </p:nvSpPr>
        <p:spPr>
          <a:xfrm>
            <a:off x="7736409" y="4373607"/>
            <a:ext cx="1407592" cy="2308324"/>
          </a:xfrm>
          <a:prstGeom prst="rect">
            <a:avLst/>
          </a:prstGeom>
          <a:noFill/>
        </p:spPr>
        <p:txBody>
          <a:bodyPr wrap="square" rtlCol="0">
            <a:spAutoFit/>
          </a:bodyPr>
          <a:lstStyle/>
          <a:p>
            <a:r>
              <a:rPr lang="en-US" b="1" u="sng" dirty="0" smtClean="0"/>
              <a:t>São Paulo</a:t>
            </a:r>
            <a:r>
              <a:rPr lang="en-US" dirty="0" smtClean="0"/>
              <a:t>:</a:t>
            </a:r>
          </a:p>
          <a:p>
            <a:r>
              <a:rPr lang="en-US" dirty="0" smtClean="0"/>
              <a:t>• weaker increase over time.</a:t>
            </a:r>
          </a:p>
          <a:p>
            <a:endParaRPr lang="en-US" dirty="0" smtClean="0"/>
          </a:p>
          <a:p>
            <a:r>
              <a:rPr lang="en-US" dirty="0" smtClean="0"/>
              <a:t>• weak azimuthal asymmetry.</a:t>
            </a:r>
          </a:p>
        </p:txBody>
      </p:sp>
    </p:spTree>
    <p:extLst>
      <p:ext uri="{BB962C8B-B14F-4D97-AF65-F5344CB8AC3E}">
        <p14:creationId xmlns:p14="http://schemas.microsoft.com/office/powerpoint/2010/main" val="19697633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ij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5533" y="9963"/>
            <a:ext cx="2412968" cy="2331720"/>
          </a:xfrm>
          <a:prstGeom prst="rect">
            <a:avLst/>
          </a:prstGeom>
          <a:ln>
            <a:solidFill>
              <a:srgbClr val="000000"/>
            </a:solidFill>
          </a:ln>
        </p:spPr>
      </p:pic>
      <p:pic>
        <p:nvPicPr>
          <p:cNvPr id="3" name="Picture 2" descr="SaoPau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532" y="4627683"/>
            <a:ext cx="2412968" cy="2240280"/>
          </a:xfrm>
          <a:prstGeom prst="rect">
            <a:avLst/>
          </a:prstGeom>
          <a:ln>
            <a:solidFill>
              <a:srgbClr val="000000"/>
            </a:solidFill>
          </a:ln>
        </p:spPr>
      </p:pic>
      <p:pic>
        <p:nvPicPr>
          <p:cNvPr id="4" name="Picture 3" descr="MexicoCit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532" y="2341683"/>
            <a:ext cx="2412968" cy="2286000"/>
          </a:xfrm>
          <a:prstGeom prst="rect">
            <a:avLst/>
          </a:prstGeom>
          <a:ln>
            <a:solidFill>
              <a:srgbClr val="000000"/>
            </a:solidFill>
          </a:ln>
        </p:spPr>
      </p:pic>
      <p:pic>
        <p:nvPicPr>
          <p:cNvPr id="5" name="Picture 4"/>
          <p:cNvPicPr>
            <a:picLocks noChangeAspect="1"/>
          </p:cNvPicPr>
          <p:nvPr/>
        </p:nvPicPr>
        <p:blipFill>
          <a:blip r:embed="rId5"/>
          <a:stretch>
            <a:fillRect/>
          </a:stretch>
        </p:blipFill>
        <p:spPr>
          <a:xfrm>
            <a:off x="4804285" y="73650"/>
            <a:ext cx="2085907" cy="2103120"/>
          </a:xfrm>
          <a:prstGeom prst="rect">
            <a:avLst/>
          </a:prstGeom>
        </p:spPr>
      </p:pic>
      <p:pic>
        <p:nvPicPr>
          <p:cNvPr id="6" name="Picture 5"/>
          <p:cNvPicPr>
            <a:picLocks noChangeAspect="1"/>
          </p:cNvPicPr>
          <p:nvPr/>
        </p:nvPicPr>
        <p:blipFill>
          <a:blip r:embed="rId6"/>
          <a:stretch>
            <a:fillRect/>
          </a:stretch>
        </p:blipFill>
        <p:spPr>
          <a:xfrm>
            <a:off x="4804285" y="2468869"/>
            <a:ext cx="2146385" cy="2103120"/>
          </a:xfrm>
          <a:prstGeom prst="rect">
            <a:avLst/>
          </a:prstGeom>
        </p:spPr>
      </p:pic>
      <p:pic>
        <p:nvPicPr>
          <p:cNvPr id="7" name="Picture 6"/>
          <p:cNvPicPr>
            <a:picLocks noChangeAspect="1"/>
          </p:cNvPicPr>
          <p:nvPr/>
        </p:nvPicPr>
        <p:blipFill>
          <a:blip r:embed="rId7"/>
          <a:stretch>
            <a:fillRect/>
          </a:stretch>
        </p:blipFill>
        <p:spPr>
          <a:xfrm>
            <a:off x="4804285" y="4754727"/>
            <a:ext cx="2146385" cy="2103120"/>
          </a:xfrm>
          <a:prstGeom prst="rect">
            <a:avLst/>
          </a:prstGeom>
        </p:spPr>
      </p:pic>
      <p:sp>
        <p:nvSpPr>
          <p:cNvPr id="8" name="TextBox 7"/>
          <p:cNvSpPr txBox="1"/>
          <p:nvPr/>
        </p:nvSpPr>
        <p:spPr>
          <a:xfrm>
            <a:off x="4748500" y="-44767"/>
            <a:ext cx="816186" cy="369332"/>
          </a:xfrm>
          <a:prstGeom prst="rect">
            <a:avLst/>
          </a:prstGeom>
          <a:noFill/>
        </p:spPr>
        <p:txBody>
          <a:bodyPr wrap="none" rtlCol="0">
            <a:spAutoFit/>
          </a:bodyPr>
          <a:lstStyle/>
          <a:p>
            <a:r>
              <a:rPr lang="en-US" dirty="0" smtClean="0"/>
              <a:t>Beijing</a:t>
            </a:r>
            <a:endParaRPr lang="en-US" dirty="0"/>
          </a:p>
        </p:txBody>
      </p:sp>
      <p:sp>
        <p:nvSpPr>
          <p:cNvPr id="9" name="TextBox 8"/>
          <p:cNvSpPr txBox="1"/>
          <p:nvPr/>
        </p:nvSpPr>
        <p:spPr>
          <a:xfrm>
            <a:off x="4666015" y="2269891"/>
            <a:ext cx="1291876" cy="369332"/>
          </a:xfrm>
          <a:prstGeom prst="rect">
            <a:avLst/>
          </a:prstGeom>
          <a:noFill/>
        </p:spPr>
        <p:txBody>
          <a:bodyPr wrap="square" rtlCol="0">
            <a:spAutoFit/>
          </a:bodyPr>
          <a:lstStyle/>
          <a:p>
            <a:r>
              <a:rPr lang="en-US" dirty="0" smtClean="0"/>
              <a:t>Mexico City</a:t>
            </a:r>
            <a:endParaRPr lang="en-US" dirty="0"/>
          </a:p>
        </p:txBody>
      </p:sp>
      <p:sp>
        <p:nvSpPr>
          <p:cNvPr id="10" name="TextBox 9"/>
          <p:cNvSpPr txBox="1"/>
          <p:nvPr/>
        </p:nvSpPr>
        <p:spPr>
          <a:xfrm>
            <a:off x="4686280" y="4592174"/>
            <a:ext cx="1101008" cy="369332"/>
          </a:xfrm>
          <a:prstGeom prst="rect">
            <a:avLst/>
          </a:prstGeom>
          <a:noFill/>
        </p:spPr>
        <p:txBody>
          <a:bodyPr wrap="none" rtlCol="0">
            <a:spAutoFit/>
          </a:bodyPr>
          <a:lstStyle/>
          <a:p>
            <a:r>
              <a:rPr lang="en-US" dirty="0" smtClean="0"/>
              <a:t>São Paulo</a:t>
            </a:r>
            <a:endParaRPr lang="en-US" dirty="0"/>
          </a:p>
        </p:txBody>
      </p:sp>
      <p:sp>
        <p:nvSpPr>
          <p:cNvPr id="11" name="TextBox 10"/>
          <p:cNvSpPr txBox="1"/>
          <p:nvPr/>
        </p:nvSpPr>
        <p:spPr>
          <a:xfrm rot="16200000">
            <a:off x="1134483" y="3419276"/>
            <a:ext cx="2076810" cy="307777"/>
          </a:xfrm>
          <a:prstGeom prst="rect">
            <a:avLst/>
          </a:prstGeom>
          <a:solidFill>
            <a:srgbClr val="F2F2F2"/>
          </a:solidFill>
          <a:ln>
            <a:solidFill>
              <a:srgbClr val="000000"/>
            </a:solidFill>
          </a:ln>
        </p:spPr>
        <p:txBody>
          <a:bodyPr wrap="none" rtlCol="0">
            <a:spAutoFit/>
          </a:bodyPr>
          <a:lstStyle/>
          <a:p>
            <a:r>
              <a:rPr lang="en-US" sz="1400" dirty="0" smtClean="0"/>
              <a:t>www.OpenStreetMap.org</a:t>
            </a:r>
            <a:endParaRPr lang="en-US" sz="1400" dirty="0"/>
          </a:p>
        </p:txBody>
      </p:sp>
      <p:sp>
        <p:nvSpPr>
          <p:cNvPr id="13" name="TextBox 12"/>
          <p:cNvSpPr txBox="1"/>
          <p:nvPr/>
        </p:nvSpPr>
        <p:spPr>
          <a:xfrm>
            <a:off x="6541905" y="-5950"/>
            <a:ext cx="2602095" cy="338554"/>
          </a:xfrm>
          <a:prstGeom prst="rect">
            <a:avLst/>
          </a:prstGeom>
          <a:solidFill>
            <a:srgbClr val="F2F2F2"/>
          </a:solidFill>
          <a:ln>
            <a:solidFill>
              <a:srgbClr val="000000"/>
            </a:solidFill>
          </a:ln>
        </p:spPr>
        <p:txBody>
          <a:bodyPr wrap="none" rtlCol="0">
            <a:spAutoFit/>
          </a:bodyPr>
          <a:lstStyle/>
          <a:p>
            <a:r>
              <a:rPr lang="en-US" sz="1600" dirty="0" err="1" smtClean="0"/>
              <a:t>Quikscat</a:t>
            </a:r>
            <a:r>
              <a:rPr lang="en-US" sz="1600" dirty="0" smtClean="0"/>
              <a:t> level 1b backscatter</a:t>
            </a:r>
            <a:endParaRPr lang="en-US" sz="1600" dirty="0"/>
          </a:p>
        </p:txBody>
      </p:sp>
      <p:sp>
        <p:nvSpPr>
          <p:cNvPr id="15" name="TextBox 14"/>
          <p:cNvSpPr txBox="1"/>
          <p:nvPr/>
        </p:nvSpPr>
        <p:spPr>
          <a:xfrm>
            <a:off x="6930405" y="702133"/>
            <a:ext cx="2213595" cy="4247317"/>
          </a:xfrm>
          <a:prstGeom prst="rect">
            <a:avLst/>
          </a:prstGeom>
          <a:solidFill>
            <a:srgbClr val="D9D9D9"/>
          </a:solidFill>
          <a:ln>
            <a:solidFill>
              <a:srgbClr val="000000"/>
            </a:solidFill>
          </a:ln>
        </p:spPr>
        <p:txBody>
          <a:bodyPr wrap="square" rtlCol="0">
            <a:spAutoFit/>
          </a:bodyPr>
          <a:lstStyle/>
          <a:p>
            <a:r>
              <a:rPr lang="en-US" dirty="0" smtClean="0"/>
              <a:t>Azimuthal dependence of individual backscatter returns vary by city (high to none). </a:t>
            </a:r>
          </a:p>
          <a:p>
            <a:endParaRPr lang="en-US" dirty="0" smtClean="0"/>
          </a:p>
          <a:p>
            <a:r>
              <a:rPr lang="en-US" dirty="0" smtClean="0"/>
              <a:t>Seems to be strongly correlated with orientation of major urban road networks.</a:t>
            </a:r>
          </a:p>
          <a:p>
            <a:endParaRPr lang="en-US" dirty="0" smtClean="0"/>
          </a:p>
          <a:p>
            <a:r>
              <a:rPr lang="en-US" dirty="0" smtClean="0"/>
              <a:t>Averaging over one or more months fully samples azimuthal range.  </a:t>
            </a:r>
          </a:p>
        </p:txBody>
      </p:sp>
      <p:sp>
        <p:nvSpPr>
          <p:cNvPr id="16" name="Oval 15"/>
          <p:cNvSpPr/>
          <p:nvPr/>
        </p:nvSpPr>
        <p:spPr>
          <a:xfrm>
            <a:off x="7151457" y="5240726"/>
            <a:ext cx="676573" cy="673690"/>
          </a:xfrm>
          <a:prstGeom prst="ellipse">
            <a:avLst/>
          </a:prstGeom>
          <a:noFill/>
          <a:ln w="19050" cmpd="sng">
            <a:solidFill>
              <a:srgbClr val="1FCD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6977402" y="5072917"/>
            <a:ext cx="533660" cy="493114"/>
          </a:xfrm>
          <a:custGeom>
            <a:avLst/>
            <a:gdLst>
              <a:gd name="connsiteX0" fmla="*/ 533660 w 533660"/>
              <a:gd name="connsiteY0" fmla="*/ 0 h 614704"/>
              <a:gd name="connsiteX1" fmla="*/ 385046 w 533660"/>
              <a:gd name="connsiteY1" fmla="*/ 195895 h 614704"/>
              <a:gd name="connsiteX2" fmla="*/ 195900 w 533660"/>
              <a:gd name="connsiteY2" fmla="*/ 405299 h 614704"/>
              <a:gd name="connsiteX3" fmla="*/ 0 w 533660"/>
              <a:gd name="connsiteY3" fmla="*/ 614704 h 614704"/>
            </a:gdLst>
            <a:ahLst/>
            <a:cxnLst>
              <a:cxn ang="0">
                <a:pos x="connsiteX0" y="connsiteY0"/>
              </a:cxn>
              <a:cxn ang="0">
                <a:pos x="connsiteX1" y="connsiteY1"/>
              </a:cxn>
              <a:cxn ang="0">
                <a:pos x="connsiteX2" y="connsiteY2"/>
              </a:cxn>
              <a:cxn ang="0">
                <a:pos x="connsiteX3" y="connsiteY3"/>
              </a:cxn>
            </a:cxnLst>
            <a:rect l="l" t="t" r="r" b="b"/>
            <a:pathLst>
              <a:path w="533660" h="614704">
                <a:moveTo>
                  <a:pt x="533660" y="0"/>
                </a:moveTo>
                <a:cubicBezTo>
                  <a:pt x="487499" y="64172"/>
                  <a:pt x="441339" y="128345"/>
                  <a:pt x="385046" y="195895"/>
                </a:cubicBezTo>
                <a:cubicBezTo>
                  <a:pt x="328753" y="263445"/>
                  <a:pt x="260074" y="335498"/>
                  <a:pt x="195900" y="405299"/>
                </a:cubicBezTo>
                <a:cubicBezTo>
                  <a:pt x="131726" y="475100"/>
                  <a:pt x="0" y="614704"/>
                  <a:pt x="0" y="614704"/>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rot="16200000">
            <a:off x="6977394" y="5593059"/>
            <a:ext cx="533660" cy="493114"/>
          </a:xfrm>
          <a:custGeom>
            <a:avLst/>
            <a:gdLst>
              <a:gd name="connsiteX0" fmla="*/ 533660 w 533660"/>
              <a:gd name="connsiteY0" fmla="*/ 0 h 614704"/>
              <a:gd name="connsiteX1" fmla="*/ 385046 w 533660"/>
              <a:gd name="connsiteY1" fmla="*/ 195895 h 614704"/>
              <a:gd name="connsiteX2" fmla="*/ 195900 w 533660"/>
              <a:gd name="connsiteY2" fmla="*/ 405299 h 614704"/>
              <a:gd name="connsiteX3" fmla="*/ 0 w 533660"/>
              <a:gd name="connsiteY3" fmla="*/ 614704 h 614704"/>
            </a:gdLst>
            <a:ahLst/>
            <a:cxnLst>
              <a:cxn ang="0">
                <a:pos x="connsiteX0" y="connsiteY0"/>
              </a:cxn>
              <a:cxn ang="0">
                <a:pos x="connsiteX1" y="connsiteY1"/>
              </a:cxn>
              <a:cxn ang="0">
                <a:pos x="connsiteX2" y="connsiteY2"/>
              </a:cxn>
              <a:cxn ang="0">
                <a:pos x="connsiteX3" y="connsiteY3"/>
              </a:cxn>
            </a:cxnLst>
            <a:rect l="l" t="t" r="r" b="b"/>
            <a:pathLst>
              <a:path w="533660" h="614704">
                <a:moveTo>
                  <a:pt x="533660" y="0"/>
                </a:moveTo>
                <a:cubicBezTo>
                  <a:pt x="487499" y="64172"/>
                  <a:pt x="441339" y="128345"/>
                  <a:pt x="385046" y="195895"/>
                </a:cubicBezTo>
                <a:cubicBezTo>
                  <a:pt x="328753" y="263445"/>
                  <a:pt x="260074" y="335498"/>
                  <a:pt x="195900" y="405299"/>
                </a:cubicBezTo>
                <a:cubicBezTo>
                  <a:pt x="131726" y="475100"/>
                  <a:pt x="0" y="614704"/>
                  <a:pt x="0" y="614704"/>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flipH="1">
            <a:off x="7487817" y="5076707"/>
            <a:ext cx="533660" cy="493114"/>
          </a:xfrm>
          <a:custGeom>
            <a:avLst/>
            <a:gdLst>
              <a:gd name="connsiteX0" fmla="*/ 533660 w 533660"/>
              <a:gd name="connsiteY0" fmla="*/ 0 h 614704"/>
              <a:gd name="connsiteX1" fmla="*/ 385046 w 533660"/>
              <a:gd name="connsiteY1" fmla="*/ 195895 h 614704"/>
              <a:gd name="connsiteX2" fmla="*/ 195900 w 533660"/>
              <a:gd name="connsiteY2" fmla="*/ 405299 h 614704"/>
              <a:gd name="connsiteX3" fmla="*/ 0 w 533660"/>
              <a:gd name="connsiteY3" fmla="*/ 614704 h 614704"/>
            </a:gdLst>
            <a:ahLst/>
            <a:cxnLst>
              <a:cxn ang="0">
                <a:pos x="connsiteX0" y="connsiteY0"/>
              </a:cxn>
              <a:cxn ang="0">
                <a:pos x="connsiteX1" y="connsiteY1"/>
              </a:cxn>
              <a:cxn ang="0">
                <a:pos x="connsiteX2" y="connsiteY2"/>
              </a:cxn>
              <a:cxn ang="0">
                <a:pos x="connsiteX3" y="connsiteY3"/>
              </a:cxn>
            </a:cxnLst>
            <a:rect l="l" t="t" r="r" b="b"/>
            <a:pathLst>
              <a:path w="533660" h="614704">
                <a:moveTo>
                  <a:pt x="533660" y="0"/>
                </a:moveTo>
                <a:cubicBezTo>
                  <a:pt x="487499" y="64172"/>
                  <a:pt x="441339" y="128345"/>
                  <a:pt x="385046" y="195895"/>
                </a:cubicBezTo>
                <a:cubicBezTo>
                  <a:pt x="328753" y="263445"/>
                  <a:pt x="260074" y="335498"/>
                  <a:pt x="195900" y="405299"/>
                </a:cubicBezTo>
                <a:cubicBezTo>
                  <a:pt x="131726" y="475100"/>
                  <a:pt x="0" y="614704"/>
                  <a:pt x="0" y="614704"/>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rot="5400000" flipH="1">
            <a:off x="7487809" y="5596849"/>
            <a:ext cx="533660" cy="493114"/>
          </a:xfrm>
          <a:custGeom>
            <a:avLst/>
            <a:gdLst>
              <a:gd name="connsiteX0" fmla="*/ 533660 w 533660"/>
              <a:gd name="connsiteY0" fmla="*/ 0 h 614704"/>
              <a:gd name="connsiteX1" fmla="*/ 385046 w 533660"/>
              <a:gd name="connsiteY1" fmla="*/ 195895 h 614704"/>
              <a:gd name="connsiteX2" fmla="*/ 195900 w 533660"/>
              <a:gd name="connsiteY2" fmla="*/ 405299 h 614704"/>
              <a:gd name="connsiteX3" fmla="*/ 0 w 533660"/>
              <a:gd name="connsiteY3" fmla="*/ 614704 h 614704"/>
            </a:gdLst>
            <a:ahLst/>
            <a:cxnLst>
              <a:cxn ang="0">
                <a:pos x="connsiteX0" y="connsiteY0"/>
              </a:cxn>
              <a:cxn ang="0">
                <a:pos x="connsiteX1" y="connsiteY1"/>
              </a:cxn>
              <a:cxn ang="0">
                <a:pos x="connsiteX2" y="connsiteY2"/>
              </a:cxn>
              <a:cxn ang="0">
                <a:pos x="connsiteX3" y="connsiteY3"/>
              </a:cxn>
            </a:cxnLst>
            <a:rect l="l" t="t" r="r" b="b"/>
            <a:pathLst>
              <a:path w="533660" h="614704">
                <a:moveTo>
                  <a:pt x="533660" y="0"/>
                </a:moveTo>
                <a:cubicBezTo>
                  <a:pt x="487499" y="64172"/>
                  <a:pt x="441339" y="128345"/>
                  <a:pt x="385046" y="195895"/>
                </a:cubicBezTo>
                <a:cubicBezTo>
                  <a:pt x="328753" y="263445"/>
                  <a:pt x="260074" y="335498"/>
                  <a:pt x="195900" y="405299"/>
                </a:cubicBezTo>
                <a:cubicBezTo>
                  <a:pt x="131726" y="475100"/>
                  <a:pt x="0" y="614704"/>
                  <a:pt x="0" y="614704"/>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extBox 32"/>
          <p:cNvSpPr txBox="1"/>
          <p:nvPr/>
        </p:nvSpPr>
        <p:spPr>
          <a:xfrm>
            <a:off x="7828030" y="5086837"/>
            <a:ext cx="531641" cy="307777"/>
          </a:xfrm>
          <a:prstGeom prst="rect">
            <a:avLst/>
          </a:prstGeom>
          <a:solidFill>
            <a:schemeClr val="bg1">
              <a:lumMod val="95000"/>
            </a:schemeClr>
          </a:solidFill>
          <a:ln>
            <a:solidFill>
              <a:srgbClr val="000000"/>
            </a:solidFill>
          </a:ln>
        </p:spPr>
        <p:txBody>
          <a:bodyPr wrap="none" rtlCol="0">
            <a:spAutoFit/>
          </a:bodyPr>
          <a:lstStyle/>
          <a:p>
            <a:r>
              <a:rPr lang="en-US" sz="1400" dirty="0" smtClean="0">
                <a:solidFill>
                  <a:srgbClr val="1FCDC9"/>
                </a:solidFill>
                <a:latin typeface="+mj-lt"/>
                <a:cs typeface="Cambria"/>
              </a:rPr>
              <a:t>floor</a:t>
            </a:r>
            <a:endParaRPr lang="en-US" sz="1400" dirty="0">
              <a:solidFill>
                <a:srgbClr val="1FCDC9"/>
              </a:solidFill>
              <a:latin typeface="+mj-lt"/>
              <a:cs typeface="Cambria"/>
            </a:endParaRPr>
          </a:p>
        </p:txBody>
      </p:sp>
      <p:sp>
        <p:nvSpPr>
          <p:cNvPr id="34" name="TextBox 33"/>
          <p:cNvSpPr txBox="1"/>
          <p:nvPr/>
        </p:nvSpPr>
        <p:spPr>
          <a:xfrm>
            <a:off x="7828030" y="5798669"/>
            <a:ext cx="1290200" cy="307777"/>
          </a:xfrm>
          <a:prstGeom prst="rect">
            <a:avLst/>
          </a:prstGeom>
          <a:solidFill>
            <a:srgbClr val="F2F2F2"/>
          </a:solidFill>
          <a:ln>
            <a:solidFill>
              <a:srgbClr val="000000"/>
            </a:solidFill>
          </a:ln>
        </p:spPr>
        <p:txBody>
          <a:bodyPr wrap="none" rtlCol="0">
            <a:spAutoFit/>
          </a:bodyPr>
          <a:lstStyle/>
          <a:p>
            <a:r>
              <a:rPr lang="en-US" sz="1400" dirty="0">
                <a:solidFill>
                  <a:srgbClr val="0000FF"/>
                </a:solidFill>
                <a:latin typeface="+mj-lt"/>
                <a:cs typeface="Cambria"/>
              </a:rPr>
              <a:t>m</a:t>
            </a:r>
            <a:r>
              <a:rPr lang="en-US" sz="1400" dirty="0" smtClean="0">
                <a:solidFill>
                  <a:srgbClr val="0000FF"/>
                </a:solidFill>
                <a:latin typeface="+mj-lt"/>
                <a:cs typeface="Cambria"/>
              </a:rPr>
              <a:t>ean by angle</a:t>
            </a:r>
            <a:endParaRPr lang="en-US" sz="1400" dirty="0">
              <a:solidFill>
                <a:srgbClr val="0000FF"/>
              </a:solidFill>
              <a:latin typeface="+mj-lt"/>
              <a:cs typeface="Cambria"/>
            </a:endParaRPr>
          </a:p>
        </p:txBody>
      </p:sp>
      <p:pic>
        <p:nvPicPr>
          <p:cNvPr id="22" name="Picture 21" descr="Beijing from ISS .pdf"/>
          <p:cNvPicPr>
            <a:picLocks noChangeAspect="1"/>
          </p:cNvPicPr>
          <p:nvPr/>
        </p:nvPicPr>
        <p:blipFill rotWithShape="1">
          <a:blip r:embed="rId8">
            <a:extLst>
              <a:ext uri="{28A0092B-C50C-407E-A947-70E740481C1C}">
                <a14:useLocalDpi xmlns:a14="http://schemas.microsoft.com/office/drawing/2010/main" val="0"/>
              </a:ext>
            </a:extLst>
          </a:blip>
          <a:srcRect l="15989" t="17649" r="20700" b="11152"/>
          <a:stretch/>
        </p:blipFill>
        <p:spPr>
          <a:xfrm rot="5400000">
            <a:off x="166502" y="-147612"/>
            <a:ext cx="1994070" cy="2326478"/>
          </a:xfrm>
          <a:prstGeom prst="rect">
            <a:avLst/>
          </a:prstGeom>
        </p:spPr>
      </p:pic>
      <p:sp>
        <p:nvSpPr>
          <p:cNvPr id="23" name="TextBox 22"/>
          <p:cNvSpPr txBox="1"/>
          <p:nvPr/>
        </p:nvSpPr>
        <p:spPr>
          <a:xfrm>
            <a:off x="664" y="1962114"/>
            <a:ext cx="1287332" cy="307777"/>
          </a:xfrm>
          <a:prstGeom prst="rect">
            <a:avLst/>
          </a:prstGeom>
          <a:noFill/>
        </p:spPr>
        <p:txBody>
          <a:bodyPr wrap="square" rtlCol="0">
            <a:spAutoFit/>
          </a:bodyPr>
          <a:lstStyle/>
          <a:p>
            <a:r>
              <a:rPr lang="en-US" sz="1400" b="1" dirty="0" smtClean="0">
                <a:solidFill>
                  <a:srgbClr val="000000"/>
                </a:solidFill>
                <a:latin typeface="+mj-lt"/>
              </a:rPr>
              <a:t>Beijing, China</a:t>
            </a:r>
            <a:endParaRPr lang="en-US" sz="1400" b="1" dirty="0">
              <a:solidFill>
                <a:srgbClr val="000000"/>
              </a:solidFill>
              <a:latin typeface="+mj-lt"/>
            </a:endParaRPr>
          </a:p>
        </p:txBody>
      </p:sp>
      <p:pic>
        <p:nvPicPr>
          <p:cNvPr id="24" name="Picture 23"/>
          <p:cNvPicPr>
            <a:picLocks noChangeAspect="1"/>
          </p:cNvPicPr>
          <p:nvPr/>
        </p:nvPicPr>
        <p:blipFill rotWithShape="1">
          <a:blip r:embed="rId9"/>
          <a:srcRect l="26993" t="19905" r="29528" b="41891"/>
          <a:stretch/>
        </p:blipFill>
        <p:spPr>
          <a:xfrm>
            <a:off x="664" y="5012200"/>
            <a:ext cx="2326111" cy="1811972"/>
          </a:xfrm>
          <a:prstGeom prst="rect">
            <a:avLst/>
          </a:prstGeom>
        </p:spPr>
      </p:pic>
      <p:sp>
        <p:nvSpPr>
          <p:cNvPr id="25" name="TextBox 24"/>
          <p:cNvSpPr txBox="1"/>
          <p:nvPr/>
        </p:nvSpPr>
        <p:spPr>
          <a:xfrm>
            <a:off x="664" y="4734947"/>
            <a:ext cx="1415910" cy="307777"/>
          </a:xfrm>
          <a:prstGeom prst="rect">
            <a:avLst/>
          </a:prstGeom>
          <a:noFill/>
        </p:spPr>
        <p:txBody>
          <a:bodyPr wrap="none" rtlCol="0">
            <a:spAutoFit/>
          </a:bodyPr>
          <a:lstStyle/>
          <a:p>
            <a:r>
              <a:rPr lang="en-US" sz="1400" b="1" dirty="0" smtClean="0">
                <a:latin typeface="+mj-lt"/>
              </a:rPr>
              <a:t>São Paulo, Brazil</a:t>
            </a:r>
            <a:endParaRPr lang="en-US" sz="1400" b="1" dirty="0">
              <a:latin typeface="+mj-lt"/>
            </a:endParaRPr>
          </a:p>
        </p:txBody>
      </p:sp>
      <p:sp>
        <p:nvSpPr>
          <p:cNvPr id="27" name="TextBox 26"/>
          <p:cNvSpPr txBox="1"/>
          <p:nvPr/>
        </p:nvSpPr>
        <p:spPr>
          <a:xfrm>
            <a:off x="7609217" y="6590964"/>
            <a:ext cx="1534783" cy="276999"/>
          </a:xfrm>
          <a:prstGeom prst="rect">
            <a:avLst/>
          </a:prstGeom>
          <a:solidFill>
            <a:schemeClr val="bg1">
              <a:lumMod val="85000"/>
            </a:schemeClr>
          </a:solidFill>
          <a:ln>
            <a:solidFill>
              <a:srgbClr val="000000"/>
            </a:solidFill>
          </a:ln>
        </p:spPr>
        <p:txBody>
          <a:bodyPr wrap="none" rtlCol="0">
            <a:spAutoFit/>
          </a:bodyPr>
          <a:lstStyle/>
          <a:p>
            <a:r>
              <a:rPr lang="en-US" sz="1200" dirty="0" smtClean="0"/>
              <a:t>Paget et al. 2015 </a:t>
            </a:r>
            <a:r>
              <a:rPr lang="en-US" sz="1200" i="1" dirty="0" smtClean="0"/>
              <a:t>IJRS</a:t>
            </a:r>
            <a:endParaRPr lang="en-US" sz="1200" i="1" dirty="0"/>
          </a:p>
        </p:txBody>
      </p:sp>
      <p:sp>
        <p:nvSpPr>
          <p:cNvPr id="17" name="TextBox 16"/>
          <p:cNvSpPr txBox="1"/>
          <p:nvPr/>
        </p:nvSpPr>
        <p:spPr>
          <a:xfrm rot="16200000">
            <a:off x="-649305" y="3404974"/>
            <a:ext cx="1667945" cy="369332"/>
          </a:xfrm>
          <a:prstGeom prst="rect">
            <a:avLst/>
          </a:prstGeom>
          <a:noFill/>
        </p:spPr>
        <p:txBody>
          <a:bodyPr wrap="none" rtlCol="0">
            <a:spAutoFit/>
          </a:bodyPr>
          <a:lstStyle/>
          <a:p>
            <a:r>
              <a:rPr lang="en-US" dirty="0" smtClean="0"/>
              <a:t>photos from ISS</a:t>
            </a:r>
            <a:endParaRPr lang="en-US" dirty="0"/>
          </a:p>
        </p:txBody>
      </p:sp>
      <p:cxnSp>
        <p:nvCxnSpPr>
          <p:cNvPr id="35" name="Straight Connector 34"/>
          <p:cNvCxnSpPr/>
          <p:nvPr/>
        </p:nvCxnSpPr>
        <p:spPr>
          <a:xfrm flipV="1">
            <a:off x="369334" y="2341683"/>
            <a:ext cx="378936" cy="850479"/>
          </a:xfrm>
          <a:prstGeom prst="line">
            <a:avLst/>
          </a:prstGeom>
          <a:ln w="635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9334" y="3940432"/>
            <a:ext cx="378936" cy="527986"/>
          </a:xfrm>
          <a:prstGeom prst="line">
            <a:avLst/>
          </a:prstGeom>
          <a:ln w="635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0245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1081" y="1061107"/>
            <a:ext cx="4372919" cy="1707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rotWithShape="1">
          <a:blip r:embed="rId2"/>
          <a:srcRect t="-3820" b="2023"/>
          <a:stretch/>
        </p:blipFill>
        <p:spPr>
          <a:xfrm>
            <a:off x="4381350" y="1092857"/>
            <a:ext cx="4762650" cy="2520294"/>
          </a:xfrm>
          <a:prstGeom prst="rect">
            <a:avLst/>
          </a:prstGeom>
        </p:spPr>
      </p:pic>
      <p:pic>
        <p:nvPicPr>
          <p:cNvPr id="55" name="Picture 54"/>
          <p:cNvPicPr>
            <a:picLocks noChangeAspect="1"/>
          </p:cNvPicPr>
          <p:nvPr/>
        </p:nvPicPr>
        <p:blipFill rotWithShape="1">
          <a:blip r:embed="rId3"/>
          <a:srcRect l="2610" b="12438"/>
          <a:stretch/>
        </p:blipFill>
        <p:spPr>
          <a:xfrm>
            <a:off x="-6865" y="1061107"/>
            <a:ext cx="4777946" cy="2555092"/>
          </a:xfrm>
          <a:prstGeom prst="rect">
            <a:avLst/>
          </a:prstGeom>
        </p:spPr>
      </p:pic>
      <p:sp>
        <p:nvSpPr>
          <p:cNvPr id="18" name="TextBox 17"/>
          <p:cNvSpPr txBox="1"/>
          <p:nvPr/>
        </p:nvSpPr>
        <p:spPr>
          <a:xfrm>
            <a:off x="1703208" y="1478501"/>
            <a:ext cx="443977" cy="307777"/>
          </a:xfrm>
          <a:prstGeom prst="rect">
            <a:avLst/>
          </a:prstGeom>
          <a:noFill/>
        </p:spPr>
        <p:txBody>
          <a:bodyPr wrap="none" rtlCol="0">
            <a:spAutoFit/>
          </a:bodyPr>
          <a:lstStyle/>
          <a:p>
            <a:r>
              <a:rPr lang="en-US" sz="1400" dirty="0" smtClean="0">
                <a:latin typeface="+mn-lt"/>
              </a:rPr>
              <a:t>HH</a:t>
            </a:r>
            <a:endParaRPr lang="en-US" sz="1400" dirty="0">
              <a:latin typeface="+mn-lt"/>
            </a:endParaRPr>
          </a:p>
        </p:txBody>
      </p:sp>
      <p:sp>
        <p:nvSpPr>
          <p:cNvPr id="19" name="TextBox 18"/>
          <p:cNvSpPr txBox="1"/>
          <p:nvPr/>
        </p:nvSpPr>
        <p:spPr>
          <a:xfrm>
            <a:off x="3349743" y="2507544"/>
            <a:ext cx="441146" cy="307777"/>
          </a:xfrm>
          <a:prstGeom prst="rect">
            <a:avLst/>
          </a:prstGeom>
          <a:noFill/>
        </p:spPr>
        <p:txBody>
          <a:bodyPr wrap="none" rtlCol="0">
            <a:spAutoFit/>
          </a:bodyPr>
          <a:lstStyle/>
          <a:p>
            <a:r>
              <a:rPr lang="en-US" sz="1400" dirty="0" smtClean="0">
                <a:solidFill>
                  <a:schemeClr val="tx1">
                    <a:lumMod val="50000"/>
                    <a:lumOff val="50000"/>
                  </a:schemeClr>
                </a:solidFill>
                <a:latin typeface="+mn-lt"/>
              </a:rPr>
              <a:t>VV</a:t>
            </a:r>
            <a:endParaRPr lang="en-US" sz="1400" dirty="0">
              <a:solidFill>
                <a:schemeClr val="tx1">
                  <a:lumMod val="50000"/>
                  <a:lumOff val="50000"/>
                </a:schemeClr>
              </a:solidFill>
              <a:latin typeface="+mn-lt"/>
            </a:endParaRPr>
          </a:p>
        </p:txBody>
      </p:sp>
      <p:sp>
        <p:nvSpPr>
          <p:cNvPr id="20" name="TextBox 19"/>
          <p:cNvSpPr txBox="1"/>
          <p:nvPr/>
        </p:nvSpPr>
        <p:spPr>
          <a:xfrm>
            <a:off x="6483179" y="1516258"/>
            <a:ext cx="443977" cy="307777"/>
          </a:xfrm>
          <a:prstGeom prst="rect">
            <a:avLst/>
          </a:prstGeom>
          <a:noFill/>
        </p:spPr>
        <p:txBody>
          <a:bodyPr wrap="none" rtlCol="0">
            <a:spAutoFit/>
          </a:bodyPr>
          <a:lstStyle/>
          <a:p>
            <a:r>
              <a:rPr lang="en-US" sz="1400" dirty="0" smtClean="0">
                <a:latin typeface="+mn-lt"/>
              </a:rPr>
              <a:t>HH</a:t>
            </a:r>
            <a:endParaRPr lang="en-US" sz="1400" dirty="0">
              <a:latin typeface="+mn-lt"/>
            </a:endParaRPr>
          </a:p>
        </p:txBody>
      </p:sp>
      <p:sp>
        <p:nvSpPr>
          <p:cNvPr id="25" name="TextBox 24"/>
          <p:cNvSpPr txBox="1"/>
          <p:nvPr/>
        </p:nvSpPr>
        <p:spPr>
          <a:xfrm>
            <a:off x="6989636" y="2554226"/>
            <a:ext cx="441146" cy="307777"/>
          </a:xfrm>
          <a:prstGeom prst="rect">
            <a:avLst/>
          </a:prstGeom>
          <a:noFill/>
        </p:spPr>
        <p:txBody>
          <a:bodyPr wrap="none" rtlCol="0">
            <a:spAutoFit/>
          </a:bodyPr>
          <a:lstStyle/>
          <a:p>
            <a:r>
              <a:rPr lang="en-US" sz="1400" dirty="0" smtClean="0">
                <a:solidFill>
                  <a:schemeClr val="tx1">
                    <a:lumMod val="50000"/>
                    <a:lumOff val="50000"/>
                  </a:schemeClr>
                </a:solidFill>
                <a:latin typeface="+mn-lt"/>
              </a:rPr>
              <a:t>VV</a:t>
            </a:r>
            <a:endParaRPr lang="en-US" sz="1400" dirty="0">
              <a:solidFill>
                <a:schemeClr val="tx1">
                  <a:lumMod val="50000"/>
                  <a:lumOff val="50000"/>
                </a:schemeClr>
              </a:solidFill>
              <a:latin typeface="+mn-lt"/>
            </a:endParaRPr>
          </a:p>
        </p:txBody>
      </p:sp>
      <p:pic>
        <p:nvPicPr>
          <p:cNvPr id="57" name="Picture 56"/>
          <p:cNvPicPr>
            <a:picLocks noChangeAspect="1"/>
          </p:cNvPicPr>
          <p:nvPr/>
        </p:nvPicPr>
        <p:blipFill>
          <a:blip r:embed="rId4"/>
          <a:stretch>
            <a:fillRect/>
          </a:stretch>
        </p:blipFill>
        <p:spPr>
          <a:xfrm>
            <a:off x="109839" y="3887480"/>
            <a:ext cx="4592594" cy="2549501"/>
          </a:xfrm>
          <a:prstGeom prst="rect">
            <a:avLst/>
          </a:prstGeom>
        </p:spPr>
      </p:pic>
      <p:pic>
        <p:nvPicPr>
          <p:cNvPr id="58" name="Picture 57"/>
          <p:cNvPicPr>
            <a:picLocks noChangeAspect="1"/>
          </p:cNvPicPr>
          <p:nvPr/>
        </p:nvPicPr>
        <p:blipFill>
          <a:blip r:embed="rId5"/>
          <a:stretch>
            <a:fillRect/>
          </a:stretch>
        </p:blipFill>
        <p:spPr>
          <a:xfrm>
            <a:off x="4642203" y="3889908"/>
            <a:ext cx="4440012" cy="2547073"/>
          </a:xfrm>
          <a:prstGeom prst="rect">
            <a:avLst/>
          </a:prstGeom>
        </p:spPr>
      </p:pic>
      <p:sp>
        <p:nvSpPr>
          <p:cNvPr id="60" name="TextBox 59"/>
          <p:cNvSpPr txBox="1"/>
          <p:nvPr/>
        </p:nvSpPr>
        <p:spPr>
          <a:xfrm>
            <a:off x="6501352" y="707886"/>
            <a:ext cx="1406455" cy="461665"/>
          </a:xfrm>
          <a:prstGeom prst="rect">
            <a:avLst/>
          </a:prstGeom>
          <a:noFill/>
        </p:spPr>
        <p:txBody>
          <a:bodyPr wrap="none" rtlCol="0">
            <a:spAutoFit/>
          </a:bodyPr>
          <a:lstStyle/>
          <a:p>
            <a:r>
              <a:rPr lang="en-US" sz="2400" dirty="0" smtClean="0"/>
              <a:t>São Paulo</a:t>
            </a:r>
            <a:endParaRPr lang="en-US" sz="2400" dirty="0"/>
          </a:p>
        </p:txBody>
      </p:sp>
      <p:sp>
        <p:nvSpPr>
          <p:cNvPr id="61" name="TextBox 60"/>
          <p:cNvSpPr txBox="1"/>
          <p:nvPr/>
        </p:nvSpPr>
        <p:spPr>
          <a:xfrm>
            <a:off x="1622203" y="4407168"/>
            <a:ext cx="443977" cy="307777"/>
          </a:xfrm>
          <a:prstGeom prst="rect">
            <a:avLst/>
          </a:prstGeom>
          <a:noFill/>
        </p:spPr>
        <p:txBody>
          <a:bodyPr wrap="none" rtlCol="0">
            <a:spAutoFit/>
          </a:bodyPr>
          <a:lstStyle/>
          <a:p>
            <a:r>
              <a:rPr lang="en-US" sz="1400" dirty="0" smtClean="0">
                <a:latin typeface="+mn-lt"/>
              </a:rPr>
              <a:t>HH</a:t>
            </a:r>
            <a:endParaRPr lang="en-US" sz="1400" dirty="0">
              <a:latin typeface="+mn-lt"/>
            </a:endParaRPr>
          </a:p>
        </p:txBody>
      </p:sp>
      <p:sp>
        <p:nvSpPr>
          <p:cNvPr id="62" name="TextBox 61"/>
          <p:cNvSpPr txBox="1"/>
          <p:nvPr/>
        </p:nvSpPr>
        <p:spPr>
          <a:xfrm>
            <a:off x="3200089" y="5508863"/>
            <a:ext cx="441146" cy="307777"/>
          </a:xfrm>
          <a:prstGeom prst="rect">
            <a:avLst/>
          </a:prstGeom>
          <a:noFill/>
        </p:spPr>
        <p:txBody>
          <a:bodyPr wrap="none" rtlCol="0">
            <a:spAutoFit/>
          </a:bodyPr>
          <a:lstStyle/>
          <a:p>
            <a:r>
              <a:rPr lang="en-US" sz="1400" dirty="0" smtClean="0">
                <a:solidFill>
                  <a:schemeClr val="tx1">
                    <a:lumMod val="50000"/>
                    <a:lumOff val="50000"/>
                  </a:schemeClr>
                </a:solidFill>
                <a:latin typeface="+mn-lt"/>
              </a:rPr>
              <a:t>VV</a:t>
            </a:r>
            <a:endParaRPr lang="en-US" sz="1400" dirty="0">
              <a:solidFill>
                <a:schemeClr val="tx1">
                  <a:lumMod val="50000"/>
                  <a:lumOff val="50000"/>
                </a:schemeClr>
              </a:solidFill>
              <a:latin typeface="+mn-lt"/>
            </a:endParaRPr>
          </a:p>
        </p:txBody>
      </p:sp>
      <p:sp>
        <p:nvSpPr>
          <p:cNvPr id="63" name="TextBox 62"/>
          <p:cNvSpPr txBox="1"/>
          <p:nvPr/>
        </p:nvSpPr>
        <p:spPr>
          <a:xfrm>
            <a:off x="5493986" y="5282323"/>
            <a:ext cx="443977" cy="307777"/>
          </a:xfrm>
          <a:prstGeom prst="rect">
            <a:avLst/>
          </a:prstGeom>
          <a:noFill/>
        </p:spPr>
        <p:txBody>
          <a:bodyPr wrap="none" rtlCol="0">
            <a:spAutoFit/>
          </a:bodyPr>
          <a:lstStyle/>
          <a:p>
            <a:r>
              <a:rPr lang="en-US" sz="1400" dirty="0" smtClean="0">
                <a:latin typeface="+mn-lt"/>
              </a:rPr>
              <a:t>HH</a:t>
            </a:r>
            <a:endParaRPr lang="en-US" sz="1400" dirty="0">
              <a:latin typeface="+mn-lt"/>
            </a:endParaRPr>
          </a:p>
        </p:txBody>
      </p:sp>
      <p:sp>
        <p:nvSpPr>
          <p:cNvPr id="64" name="TextBox 63"/>
          <p:cNvSpPr txBox="1"/>
          <p:nvPr/>
        </p:nvSpPr>
        <p:spPr>
          <a:xfrm>
            <a:off x="6548490" y="4458540"/>
            <a:ext cx="441146" cy="307777"/>
          </a:xfrm>
          <a:prstGeom prst="rect">
            <a:avLst/>
          </a:prstGeom>
          <a:noFill/>
        </p:spPr>
        <p:txBody>
          <a:bodyPr wrap="none" rtlCol="0">
            <a:spAutoFit/>
          </a:bodyPr>
          <a:lstStyle/>
          <a:p>
            <a:r>
              <a:rPr lang="en-US" sz="1400" dirty="0" smtClean="0">
                <a:solidFill>
                  <a:schemeClr val="tx1">
                    <a:lumMod val="50000"/>
                    <a:lumOff val="50000"/>
                  </a:schemeClr>
                </a:solidFill>
                <a:latin typeface="+mn-lt"/>
              </a:rPr>
              <a:t>VV</a:t>
            </a:r>
            <a:endParaRPr lang="en-US" sz="1400" dirty="0">
              <a:solidFill>
                <a:schemeClr val="tx1">
                  <a:lumMod val="50000"/>
                  <a:lumOff val="50000"/>
                </a:schemeClr>
              </a:solidFill>
              <a:latin typeface="+mn-lt"/>
            </a:endParaRPr>
          </a:p>
        </p:txBody>
      </p:sp>
      <p:sp>
        <p:nvSpPr>
          <p:cNvPr id="65" name="TextBox 64"/>
          <p:cNvSpPr txBox="1"/>
          <p:nvPr/>
        </p:nvSpPr>
        <p:spPr>
          <a:xfrm>
            <a:off x="2244667" y="695186"/>
            <a:ext cx="1026693" cy="461665"/>
          </a:xfrm>
          <a:prstGeom prst="rect">
            <a:avLst/>
          </a:prstGeom>
          <a:noFill/>
        </p:spPr>
        <p:txBody>
          <a:bodyPr wrap="none" rtlCol="0">
            <a:spAutoFit/>
          </a:bodyPr>
          <a:lstStyle/>
          <a:p>
            <a:r>
              <a:rPr lang="en-US" sz="2400" dirty="0" smtClean="0"/>
              <a:t>Beijing</a:t>
            </a:r>
            <a:endParaRPr lang="en-US" sz="2400" dirty="0"/>
          </a:p>
        </p:txBody>
      </p:sp>
      <p:sp>
        <p:nvSpPr>
          <p:cNvPr id="67" name="TextBox 66"/>
          <p:cNvSpPr txBox="1"/>
          <p:nvPr/>
        </p:nvSpPr>
        <p:spPr>
          <a:xfrm>
            <a:off x="734540" y="925705"/>
            <a:ext cx="1261884" cy="369332"/>
          </a:xfrm>
          <a:prstGeom prst="rect">
            <a:avLst/>
          </a:prstGeom>
          <a:noFill/>
        </p:spPr>
        <p:txBody>
          <a:bodyPr wrap="none" rtlCol="0">
            <a:spAutoFit/>
          </a:bodyPr>
          <a:lstStyle/>
          <a:p>
            <a:r>
              <a:rPr lang="en-US" dirty="0" smtClean="0">
                <a:solidFill>
                  <a:srgbClr val="FF0000"/>
                </a:solidFill>
              </a:rPr>
              <a:t>backscatter</a:t>
            </a:r>
            <a:endParaRPr lang="en-US" dirty="0">
              <a:solidFill>
                <a:srgbClr val="FF0000"/>
              </a:solidFill>
            </a:endParaRPr>
          </a:p>
        </p:txBody>
      </p:sp>
      <p:sp>
        <p:nvSpPr>
          <p:cNvPr id="68" name="TextBox 67"/>
          <p:cNvSpPr txBox="1"/>
          <p:nvPr/>
        </p:nvSpPr>
        <p:spPr>
          <a:xfrm>
            <a:off x="5122561" y="971872"/>
            <a:ext cx="1261884" cy="369332"/>
          </a:xfrm>
          <a:prstGeom prst="rect">
            <a:avLst/>
          </a:prstGeom>
          <a:noFill/>
        </p:spPr>
        <p:txBody>
          <a:bodyPr wrap="none" rtlCol="0">
            <a:spAutoFit/>
          </a:bodyPr>
          <a:lstStyle/>
          <a:p>
            <a:r>
              <a:rPr lang="en-US" dirty="0" smtClean="0">
                <a:solidFill>
                  <a:srgbClr val="FF0000"/>
                </a:solidFill>
              </a:rPr>
              <a:t>backscatter</a:t>
            </a:r>
            <a:endParaRPr lang="en-US" dirty="0">
              <a:solidFill>
                <a:srgbClr val="FF0000"/>
              </a:solidFill>
            </a:endParaRPr>
          </a:p>
        </p:txBody>
      </p:sp>
      <p:sp>
        <p:nvSpPr>
          <p:cNvPr id="69" name="TextBox 68"/>
          <p:cNvSpPr txBox="1"/>
          <p:nvPr/>
        </p:nvSpPr>
        <p:spPr>
          <a:xfrm>
            <a:off x="804296" y="3727591"/>
            <a:ext cx="2877711" cy="369332"/>
          </a:xfrm>
          <a:prstGeom prst="rect">
            <a:avLst/>
          </a:prstGeom>
          <a:noFill/>
        </p:spPr>
        <p:txBody>
          <a:bodyPr wrap="none" rtlCol="0">
            <a:spAutoFit/>
          </a:bodyPr>
          <a:lstStyle/>
          <a:p>
            <a:r>
              <a:rPr lang="en-US" dirty="0" smtClean="0">
                <a:solidFill>
                  <a:srgbClr val="0000FF"/>
                </a:solidFill>
              </a:rPr>
              <a:t>backscatter anisotropy index</a:t>
            </a:r>
            <a:endParaRPr lang="en-US" dirty="0">
              <a:solidFill>
                <a:srgbClr val="0000FF"/>
              </a:solidFill>
            </a:endParaRPr>
          </a:p>
        </p:txBody>
      </p:sp>
      <p:sp>
        <p:nvSpPr>
          <p:cNvPr id="70" name="TextBox 69"/>
          <p:cNvSpPr txBox="1"/>
          <p:nvPr/>
        </p:nvSpPr>
        <p:spPr>
          <a:xfrm>
            <a:off x="5171723" y="3729983"/>
            <a:ext cx="2877711" cy="369332"/>
          </a:xfrm>
          <a:prstGeom prst="rect">
            <a:avLst/>
          </a:prstGeom>
          <a:noFill/>
        </p:spPr>
        <p:txBody>
          <a:bodyPr wrap="none" rtlCol="0">
            <a:spAutoFit/>
          </a:bodyPr>
          <a:lstStyle/>
          <a:p>
            <a:r>
              <a:rPr lang="en-US" dirty="0" smtClean="0">
                <a:solidFill>
                  <a:srgbClr val="0000FF"/>
                </a:solidFill>
              </a:rPr>
              <a:t>backscatter anisotropy index</a:t>
            </a:r>
            <a:endParaRPr lang="en-US" dirty="0">
              <a:solidFill>
                <a:srgbClr val="0000FF"/>
              </a:solidFill>
            </a:endParaRPr>
          </a:p>
        </p:txBody>
      </p:sp>
      <p:sp>
        <p:nvSpPr>
          <p:cNvPr id="71" name="TextBox 70"/>
          <p:cNvSpPr txBox="1"/>
          <p:nvPr/>
        </p:nvSpPr>
        <p:spPr>
          <a:xfrm>
            <a:off x="-6866" y="0"/>
            <a:ext cx="8230973" cy="707886"/>
          </a:xfrm>
          <a:prstGeom prst="rect">
            <a:avLst/>
          </a:prstGeom>
          <a:solidFill>
            <a:srgbClr val="D9D9D9"/>
          </a:solidFill>
          <a:ln>
            <a:solidFill>
              <a:srgbClr val="000000"/>
            </a:solidFill>
          </a:ln>
        </p:spPr>
        <p:txBody>
          <a:bodyPr wrap="square" rtlCol="0">
            <a:spAutoFit/>
          </a:bodyPr>
          <a:lstStyle/>
          <a:p>
            <a:r>
              <a:rPr lang="en-US" sz="2000" b="1" dirty="0" smtClean="0"/>
              <a:t>Although urban backscatter magnitude changed over 1999-2009, there was no trend in azimuthal dependence for several large cities we sampled.</a:t>
            </a:r>
          </a:p>
        </p:txBody>
      </p:sp>
      <p:sp>
        <p:nvSpPr>
          <p:cNvPr id="73" name="TextBox 72"/>
          <p:cNvSpPr txBox="1"/>
          <p:nvPr/>
        </p:nvSpPr>
        <p:spPr>
          <a:xfrm>
            <a:off x="7609217" y="6590964"/>
            <a:ext cx="1534783" cy="276999"/>
          </a:xfrm>
          <a:prstGeom prst="rect">
            <a:avLst/>
          </a:prstGeom>
          <a:solidFill>
            <a:schemeClr val="bg1">
              <a:lumMod val="85000"/>
            </a:schemeClr>
          </a:solidFill>
          <a:ln>
            <a:solidFill>
              <a:srgbClr val="000000"/>
            </a:solidFill>
          </a:ln>
        </p:spPr>
        <p:txBody>
          <a:bodyPr wrap="none" rtlCol="0">
            <a:spAutoFit/>
          </a:bodyPr>
          <a:lstStyle/>
          <a:p>
            <a:r>
              <a:rPr lang="en-US" sz="1200" dirty="0" smtClean="0"/>
              <a:t>Paget et al. 2015 </a:t>
            </a:r>
            <a:r>
              <a:rPr lang="en-US" sz="1200" i="1" dirty="0" smtClean="0"/>
              <a:t>IJRS</a:t>
            </a:r>
            <a:endParaRPr lang="en-US" sz="1200" i="1" dirty="0"/>
          </a:p>
        </p:txBody>
      </p:sp>
    </p:spTree>
    <p:extLst>
      <p:ext uri="{BB962C8B-B14F-4D97-AF65-F5344CB8AC3E}">
        <p14:creationId xmlns:p14="http://schemas.microsoft.com/office/powerpoint/2010/main" val="3730874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UHIvar_vs_GVvar_coloredbyJulyUHI magnitude.pdf"/>
          <p:cNvPicPr>
            <a:picLocks noChangeAspect="1"/>
          </p:cNvPicPr>
          <p:nvPr/>
        </p:nvPicPr>
        <p:blipFill rotWithShape="1">
          <a:blip r:embed="rId3">
            <a:extLst>
              <a:ext uri="{28A0092B-C50C-407E-A947-70E740481C1C}">
                <a14:useLocalDpi xmlns:a14="http://schemas.microsoft.com/office/drawing/2010/main" val="0"/>
              </a:ext>
            </a:extLst>
          </a:blip>
          <a:srcRect t="6513"/>
          <a:stretch/>
        </p:blipFill>
        <p:spPr>
          <a:xfrm>
            <a:off x="2260600" y="2002118"/>
            <a:ext cx="4610100" cy="4309781"/>
          </a:xfrm>
          <a:prstGeom prst="rect">
            <a:avLst/>
          </a:prstGeom>
          <a:solidFill>
            <a:schemeClr val="bg1"/>
          </a:solidFill>
        </p:spPr>
      </p:pic>
      <p:sp>
        <p:nvSpPr>
          <p:cNvPr id="8" name="Date Placeholder 3"/>
          <p:cNvSpPr>
            <a:spLocks noGrp="1"/>
          </p:cNvSpPr>
          <p:nvPr>
            <p:ph type="dt" sz="half" idx="10"/>
          </p:nvPr>
        </p:nvSpPr>
        <p:spPr>
          <a:xfrm>
            <a:off x="457200" y="6356350"/>
            <a:ext cx="2133600" cy="365125"/>
          </a:xfrm>
        </p:spPr>
        <p:txBody>
          <a:bodyPr/>
          <a:lstStyle/>
          <a:p>
            <a:r>
              <a:rPr lang="en-US" dirty="0" smtClean="0"/>
              <a:t>L. Cheek &amp; M. </a:t>
            </a:r>
            <a:r>
              <a:rPr lang="en-US" dirty="0" err="1" smtClean="0"/>
              <a:t>Friedl</a:t>
            </a:r>
            <a:r>
              <a:rPr lang="en-US" dirty="0" smtClean="0"/>
              <a:t>, BU</a:t>
            </a:r>
            <a:endParaRPr lang="en-US" dirty="0"/>
          </a:p>
        </p:txBody>
      </p:sp>
      <p:sp>
        <p:nvSpPr>
          <p:cNvPr id="9" name="TextBox 8"/>
          <p:cNvSpPr txBox="1"/>
          <p:nvPr/>
        </p:nvSpPr>
        <p:spPr>
          <a:xfrm>
            <a:off x="844176" y="672352"/>
            <a:ext cx="7500471" cy="954107"/>
          </a:xfrm>
          <a:prstGeom prst="rect">
            <a:avLst/>
          </a:prstGeom>
          <a:solidFill>
            <a:schemeClr val="tx1">
              <a:lumMod val="65000"/>
              <a:lumOff val="35000"/>
            </a:schemeClr>
          </a:solidFill>
          <a:ln>
            <a:solidFill>
              <a:schemeClr val="tx1">
                <a:lumMod val="65000"/>
                <a:lumOff val="35000"/>
              </a:schemeClr>
            </a:solidFill>
          </a:ln>
        </p:spPr>
        <p:txBody>
          <a:bodyPr wrap="square" rtlCol="0">
            <a:spAutoFit/>
          </a:bodyPr>
          <a:lstStyle/>
          <a:p>
            <a:pPr algn="ctr"/>
            <a:r>
              <a:rPr lang="en-US" sz="2800" dirty="0" smtClean="0">
                <a:solidFill>
                  <a:schemeClr val="bg1"/>
                </a:solidFill>
                <a:latin typeface="Calibri"/>
                <a:cs typeface="Calibri"/>
              </a:rPr>
              <a:t>Seasonality of </a:t>
            </a:r>
            <a:r>
              <a:rPr lang="en-US" sz="2800" dirty="0" smtClean="0">
                <a:solidFill>
                  <a:schemeClr val="bg1"/>
                </a:solidFill>
                <a:latin typeface="Symbol" charset="2"/>
                <a:cs typeface="Symbol" charset="2"/>
              </a:rPr>
              <a:t>D</a:t>
            </a:r>
            <a:r>
              <a:rPr lang="en-US" sz="2800" dirty="0" smtClean="0">
                <a:solidFill>
                  <a:schemeClr val="bg1"/>
                </a:solidFill>
                <a:latin typeface="Calibri"/>
                <a:cs typeface="Calibri"/>
              </a:rPr>
              <a:t>T increases as pixel fraction of  </a:t>
            </a:r>
            <a:r>
              <a:rPr lang="en-US" sz="2800" dirty="0">
                <a:solidFill>
                  <a:schemeClr val="bg1"/>
                </a:solidFill>
                <a:latin typeface="Calibri"/>
                <a:cs typeface="Calibri"/>
              </a:rPr>
              <a:t>green vegetation </a:t>
            </a:r>
            <a:r>
              <a:rPr lang="en-US" sz="2800" dirty="0" smtClean="0">
                <a:solidFill>
                  <a:schemeClr val="bg1"/>
                </a:solidFill>
                <a:latin typeface="Calibri"/>
                <a:cs typeface="Calibri"/>
              </a:rPr>
              <a:t>decreases. </a:t>
            </a:r>
            <a:endParaRPr lang="en-US" sz="2800" dirty="0"/>
          </a:p>
        </p:txBody>
      </p:sp>
      <p:sp>
        <p:nvSpPr>
          <p:cNvPr id="3" name="Oval 2"/>
          <p:cNvSpPr/>
          <p:nvPr/>
        </p:nvSpPr>
        <p:spPr>
          <a:xfrm>
            <a:off x="4482353" y="4676588"/>
            <a:ext cx="2046941" cy="821765"/>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452471" y="4018632"/>
            <a:ext cx="2133413" cy="707886"/>
          </a:xfrm>
          <a:prstGeom prst="rect">
            <a:avLst/>
          </a:prstGeom>
          <a:noFill/>
        </p:spPr>
        <p:txBody>
          <a:bodyPr wrap="square" rtlCol="0">
            <a:spAutoFit/>
          </a:bodyPr>
          <a:lstStyle/>
          <a:p>
            <a:r>
              <a:rPr lang="en-US" sz="2000" dirty="0" smtClean="0">
                <a:latin typeface="Calibri"/>
                <a:cs typeface="Calibri"/>
              </a:rPr>
              <a:t>deciduous veg. &amp; </a:t>
            </a:r>
            <a:br>
              <a:rPr lang="en-US" sz="2000" dirty="0" smtClean="0">
                <a:latin typeface="Calibri"/>
                <a:cs typeface="Calibri"/>
              </a:rPr>
            </a:br>
            <a:r>
              <a:rPr lang="en-US" sz="2000" dirty="0" smtClean="0">
                <a:latin typeface="Calibri"/>
                <a:cs typeface="Calibri"/>
              </a:rPr>
              <a:t>low seasonal </a:t>
            </a:r>
            <a:r>
              <a:rPr lang="en-US" sz="2000" dirty="0" smtClean="0">
                <a:latin typeface="Symbol" charset="2"/>
                <a:cs typeface="Symbol" charset="2"/>
              </a:rPr>
              <a:t>D</a:t>
            </a:r>
            <a:r>
              <a:rPr lang="en-US" sz="2000" dirty="0" smtClean="0">
                <a:latin typeface="Calibri"/>
                <a:cs typeface="Calibri"/>
              </a:rPr>
              <a:t>T</a:t>
            </a:r>
            <a:endParaRPr lang="en-US" sz="2000" dirty="0">
              <a:latin typeface="Calibri"/>
              <a:cs typeface="Calibri"/>
            </a:endParaRPr>
          </a:p>
        </p:txBody>
      </p:sp>
      <p:sp>
        <p:nvSpPr>
          <p:cNvPr id="11" name="Oval 10"/>
          <p:cNvSpPr/>
          <p:nvPr/>
        </p:nvSpPr>
        <p:spPr>
          <a:xfrm rot="16200000">
            <a:off x="2170956" y="2840317"/>
            <a:ext cx="2357717" cy="821765"/>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715953" y="2183856"/>
            <a:ext cx="2731165" cy="707886"/>
          </a:xfrm>
          <a:prstGeom prst="rect">
            <a:avLst/>
          </a:prstGeom>
          <a:noFill/>
        </p:spPr>
        <p:txBody>
          <a:bodyPr wrap="square" rtlCol="0">
            <a:spAutoFit/>
          </a:bodyPr>
          <a:lstStyle/>
          <a:p>
            <a:r>
              <a:rPr lang="en-US" sz="2000" dirty="0" smtClean="0">
                <a:latin typeface="Calibri"/>
                <a:cs typeface="Calibri"/>
              </a:rPr>
              <a:t>little green veg. &amp; </a:t>
            </a:r>
            <a:br>
              <a:rPr lang="en-US" sz="2000" dirty="0" smtClean="0">
                <a:latin typeface="Calibri"/>
                <a:cs typeface="Calibri"/>
              </a:rPr>
            </a:br>
            <a:r>
              <a:rPr lang="en-US" sz="2000" dirty="0" smtClean="0">
                <a:latin typeface="Calibri"/>
                <a:cs typeface="Calibri"/>
              </a:rPr>
              <a:t>high seasonal </a:t>
            </a:r>
            <a:r>
              <a:rPr lang="en-US" sz="2000" dirty="0" smtClean="0">
                <a:latin typeface="Symbol" charset="2"/>
                <a:cs typeface="Symbol" charset="2"/>
              </a:rPr>
              <a:t>D</a:t>
            </a:r>
            <a:r>
              <a:rPr lang="en-US" sz="2000" dirty="0" smtClean="0">
                <a:latin typeface="Calibri"/>
                <a:cs typeface="Calibri"/>
              </a:rPr>
              <a:t>T</a:t>
            </a:r>
            <a:endParaRPr lang="en-US" sz="2000" dirty="0">
              <a:latin typeface="Calibri"/>
              <a:cs typeface="Calibri"/>
            </a:endParaRPr>
          </a:p>
        </p:txBody>
      </p:sp>
      <p:sp>
        <p:nvSpPr>
          <p:cNvPr id="14" name="Title 1"/>
          <p:cNvSpPr txBox="1">
            <a:spLocks/>
          </p:cNvSpPr>
          <p:nvPr/>
        </p:nvSpPr>
        <p:spPr>
          <a:xfrm>
            <a:off x="-1" y="0"/>
            <a:ext cx="9144001" cy="64247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2">
                    <a:lumMod val="90000"/>
                  </a:schemeClr>
                </a:solidFill>
                <a:latin typeface="+mj-lt"/>
                <a:ea typeface="+mj-ea"/>
                <a:cs typeface="+mj-cs"/>
              </a:defRPr>
            </a:lvl1pPr>
          </a:lstStyle>
          <a:p>
            <a:pPr algn="l"/>
            <a:r>
              <a:rPr lang="en-US" sz="3600" dirty="0" smtClean="0"/>
              <a:t>Urban Heat Island ~ Spectral </a:t>
            </a:r>
            <a:r>
              <a:rPr lang="en-US" sz="3600" smtClean="0"/>
              <a:t>Mixture Analysis</a:t>
            </a:r>
            <a:endParaRPr lang="en-US" sz="3600" dirty="0"/>
          </a:p>
        </p:txBody>
      </p:sp>
    </p:spTree>
    <p:extLst>
      <p:ext uri="{BB962C8B-B14F-4D97-AF65-F5344CB8AC3E}">
        <p14:creationId xmlns:p14="http://schemas.microsoft.com/office/powerpoint/2010/main" val="926233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7983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ijing_PR_dynamics_2009.pdf"/>
          <p:cNvPicPr>
            <a:picLocks noChangeAspect="1"/>
          </p:cNvPicPr>
          <p:nvPr/>
        </p:nvPicPr>
        <p:blipFill rotWithShape="1">
          <a:blip r:embed="rId3">
            <a:extLst>
              <a:ext uri="{28A0092B-C50C-407E-A947-70E740481C1C}">
                <a14:useLocalDpi xmlns:a14="http://schemas.microsoft.com/office/drawing/2010/main" val="0"/>
              </a:ext>
            </a:extLst>
          </a:blip>
          <a:srcRect l="9721" t="11389" r="11715" b="10000"/>
          <a:stretch/>
        </p:blipFill>
        <p:spPr>
          <a:xfrm>
            <a:off x="2095538" y="1334525"/>
            <a:ext cx="1654893" cy="1592283"/>
          </a:xfrm>
          <a:prstGeom prst="rect">
            <a:avLst/>
          </a:prstGeom>
        </p:spPr>
      </p:pic>
      <p:pic>
        <p:nvPicPr>
          <p:cNvPr id="7" name="Picture 6" descr="Delhi_(National_Captal_Region)_PR_dynamics_1999.pdf"/>
          <p:cNvPicPr>
            <a:picLocks noChangeAspect="1"/>
          </p:cNvPicPr>
          <p:nvPr/>
        </p:nvPicPr>
        <p:blipFill rotWithShape="1">
          <a:blip r:embed="rId4">
            <a:extLst>
              <a:ext uri="{28A0092B-C50C-407E-A947-70E740481C1C}">
                <a14:useLocalDpi xmlns:a14="http://schemas.microsoft.com/office/drawing/2010/main" val="0"/>
              </a:ext>
            </a:extLst>
          </a:blip>
          <a:srcRect l="9712" t="11156" r="12500" b="9677"/>
          <a:stretch/>
        </p:blipFill>
        <p:spPr>
          <a:xfrm>
            <a:off x="2114927" y="3515501"/>
            <a:ext cx="1638546" cy="1718395"/>
          </a:xfrm>
          <a:prstGeom prst="rect">
            <a:avLst/>
          </a:prstGeom>
        </p:spPr>
      </p:pic>
      <p:pic>
        <p:nvPicPr>
          <p:cNvPr id="8" name="Picture 7" descr="Beijing_NL_dynamics_2009.pdf"/>
          <p:cNvPicPr>
            <a:picLocks noChangeAspect="1"/>
          </p:cNvPicPr>
          <p:nvPr/>
        </p:nvPicPr>
        <p:blipFill rotWithShape="1">
          <a:blip r:embed="rId5">
            <a:extLst>
              <a:ext uri="{28A0092B-C50C-407E-A947-70E740481C1C}">
                <a14:useLocalDpi xmlns:a14="http://schemas.microsoft.com/office/drawing/2010/main" val="0"/>
              </a:ext>
            </a:extLst>
          </a:blip>
          <a:srcRect l="9721" t="11388" r="11716" b="10000"/>
          <a:stretch/>
        </p:blipFill>
        <p:spPr>
          <a:xfrm>
            <a:off x="424105" y="1334525"/>
            <a:ext cx="1654893" cy="1592283"/>
          </a:xfrm>
          <a:prstGeom prst="rect">
            <a:avLst/>
          </a:prstGeom>
        </p:spPr>
      </p:pic>
      <p:pic>
        <p:nvPicPr>
          <p:cNvPr id="9" name="Picture 8" descr="Delhi_(National_Captal_Region)_NL_dynamics_2009.pdf"/>
          <p:cNvPicPr>
            <a:picLocks noChangeAspect="1"/>
          </p:cNvPicPr>
          <p:nvPr/>
        </p:nvPicPr>
        <p:blipFill rotWithShape="1">
          <a:blip r:embed="rId6">
            <a:extLst>
              <a:ext uri="{28A0092B-C50C-407E-A947-70E740481C1C}">
                <a14:useLocalDpi xmlns:a14="http://schemas.microsoft.com/office/drawing/2010/main" val="0"/>
              </a:ext>
            </a:extLst>
          </a:blip>
          <a:srcRect l="9991" t="10770" r="11446" b="9677"/>
          <a:stretch/>
        </p:blipFill>
        <p:spPr>
          <a:xfrm>
            <a:off x="424105" y="3494994"/>
            <a:ext cx="1654893" cy="1724754"/>
          </a:xfrm>
          <a:prstGeom prst="rect">
            <a:avLst/>
          </a:prstGeom>
        </p:spPr>
      </p:pic>
      <p:pic>
        <p:nvPicPr>
          <p:cNvPr id="10" name="Picture 9"/>
          <p:cNvPicPr>
            <a:picLocks/>
          </p:cNvPicPr>
          <p:nvPr/>
        </p:nvPicPr>
        <p:blipFill>
          <a:blip r:embed="rId7"/>
          <a:stretch>
            <a:fillRect/>
          </a:stretch>
        </p:blipFill>
        <p:spPr>
          <a:xfrm>
            <a:off x="2159044" y="5404266"/>
            <a:ext cx="1516647" cy="212312"/>
          </a:xfrm>
          <a:prstGeom prst="rect">
            <a:avLst/>
          </a:prstGeom>
        </p:spPr>
      </p:pic>
      <p:sp>
        <p:nvSpPr>
          <p:cNvPr id="11" name="TextBox 10"/>
          <p:cNvSpPr txBox="1"/>
          <p:nvPr/>
        </p:nvSpPr>
        <p:spPr>
          <a:xfrm>
            <a:off x="2078998" y="5553083"/>
            <a:ext cx="252913" cy="253916"/>
          </a:xfrm>
          <a:prstGeom prst="rect">
            <a:avLst/>
          </a:prstGeom>
          <a:noFill/>
        </p:spPr>
        <p:txBody>
          <a:bodyPr wrap="none" rtlCol="0">
            <a:spAutoFit/>
          </a:bodyPr>
          <a:lstStyle/>
          <a:p>
            <a:r>
              <a:rPr lang="en-US" sz="1050" dirty="0" smtClean="0"/>
              <a:t>0</a:t>
            </a:r>
            <a:endParaRPr lang="en-US" sz="1050" dirty="0"/>
          </a:p>
        </p:txBody>
      </p:sp>
      <p:sp>
        <p:nvSpPr>
          <p:cNvPr id="12" name="TextBox 11"/>
          <p:cNvSpPr txBox="1"/>
          <p:nvPr/>
        </p:nvSpPr>
        <p:spPr>
          <a:xfrm>
            <a:off x="2787645" y="5616578"/>
            <a:ext cx="485730" cy="369332"/>
          </a:xfrm>
          <a:prstGeom prst="rect">
            <a:avLst/>
          </a:prstGeom>
          <a:noFill/>
        </p:spPr>
        <p:txBody>
          <a:bodyPr wrap="none" rtlCol="0">
            <a:spAutoFit/>
          </a:bodyPr>
          <a:lstStyle/>
          <a:p>
            <a:r>
              <a:rPr lang="en-US" i="1" dirty="0" smtClean="0"/>
              <a:t>PR</a:t>
            </a:r>
            <a:endParaRPr lang="en-US" i="1" dirty="0"/>
          </a:p>
        </p:txBody>
      </p:sp>
      <p:pic>
        <p:nvPicPr>
          <p:cNvPr id="13" name="Picture 12"/>
          <p:cNvPicPr>
            <a:picLocks/>
          </p:cNvPicPr>
          <p:nvPr/>
        </p:nvPicPr>
        <p:blipFill rotWithShape="1">
          <a:blip r:embed="rId8"/>
          <a:srcRect t="23891" r="645" b="-1"/>
          <a:stretch/>
        </p:blipFill>
        <p:spPr>
          <a:xfrm>
            <a:off x="430105" y="5420543"/>
            <a:ext cx="1516647" cy="164834"/>
          </a:xfrm>
          <a:prstGeom prst="rect">
            <a:avLst/>
          </a:prstGeom>
        </p:spPr>
      </p:pic>
      <p:sp>
        <p:nvSpPr>
          <p:cNvPr id="14" name="TextBox 13"/>
          <p:cNvSpPr txBox="1"/>
          <p:nvPr/>
        </p:nvSpPr>
        <p:spPr>
          <a:xfrm>
            <a:off x="857704" y="5579375"/>
            <a:ext cx="615078" cy="369332"/>
          </a:xfrm>
          <a:prstGeom prst="rect">
            <a:avLst/>
          </a:prstGeom>
          <a:noFill/>
        </p:spPr>
        <p:txBody>
          <a:bodyPr wrap="square" rtlCol="0">
            <a:spAutoFit/>
          </a:bodyPr>
          <a:lstStyle/>
          <a:p>
            <a:r>
              <a:rPr lang="en-US" i="1" dirty="0" smtClean="0"/>
              <a:t>NTL</a:t>
            </a:r>
            <a:endParaRPr lang="en-US" i="1" dirty="0"/>
          </a:p>
        </p:txBody>
      </p:sp>
      <p:sp>
        <p:nvSpPr>
          <p:cNvPr id="15" name="TextBox 14"/>
          <p:cNvSpPr txBox="1"/>
          <p:nvPr/>
        </p:nvSpPr>
        <p:spPr>
          <a:xfrm>
            <a:off x="248284" y="2852750"/>
            <a:ext cx="501033" cy="204530"/>
          </a:xfrm>
          <a:prstGeom prst="rect">
            <a:avLst/>
          </a:prstGeom>
          <a:noFill/>
        </p:spPr>
        <p:txBody>
          <a:bodyPr wrap="none" rtlCol="0">
            <a:spAutoFit/>
          </a:bodyPr>
          <a:lstStyle/>
          <a:p>
            <a:r>
              <a:rPr lang="en-US" sz="900" dirty="0" smtClean="0"/>
              <a:t>116.0°E</a:t>
            </a:r>
            <a:endParaRPr lang="en-US" sz="900" dirty="0"/>
          </a:p>
        </p:txBody>
      </p:sp>
      <p:sp>
        <p:nvSpPr>
          <p:cNvPr id="17" name="TextBox 16"/>
          <p:cNvSpPr txBox="1"/>
          <p:nvPr/>
        </p:nvSpPr>
        <p:spPr>
          <a:xfrm>
            <a:off x="52372" y="2728512"/>
            <a:ext cx="463407" cy="204530"/>
          </a:xfrm>
          <a:prstGeom prst="rect">
            <a:avLst/>
          </a:prstGeom>
          <a:noFill/>
        </p:spPr>
        <p:txBody>
          <a:bodyPr wrap="none" rtlCol="0">
            <a:spAutoFit/>
          </a:bodyPr>
          <a:lstStyle/>
          <a:p>
            <a:r>
              <a:rPr lang="en-US" sz="900" dirty="0" smtClean="0"/>
              <a:t>39.6°N</a:t>
            </a:r>
            <a:endParaRPr lang="en-US" sz="900" dirty="0"/>
          </a:p>
        </p:txBody>
      </p:sp>
      <p:sp>
        <p:nvSpPr>
          <p:cNvPr id="18" name="TextBox 17"/>
          <p:cNvSpPr txBox="1"/>
          <p:nvPr/>
        </p:nvSpPr>
        <p:spPr>
          <a:xfrm>
            <a:off x="52372" y="1277546"/>
            <a:ext cx="463407" cy="204530"/>
          </a:xfrm>
          <a:prstGeom prst="rect">
            <a:avLst/>
          </a:prstGeom>
          <a:noFill/>
        </p:spPr>
        <p:txBody>
          <a:bodyPr wrap="none" rtlCol="0">
            <a:spAutoFit/>
          </a:bodyPr>
          <a:lstStyle/>
          <a:p>
            <a:r>
              <a:rPr lang="en-US" sz="900" dirty="0" smtClean="0"/>
              <a:t>40.4°N</a:t>
            </a:r>
            <a:endParaRPr lang="en-US" sz="900" dirty="0"/>
          </a:p>
        </p:txBody>
      </p:sp>
      <p:sp>
        <p:nvSpPr>
          <p:cNvPr id="20" name="TextBox 19"/>
          <p:cNvSpPr txBox="1"/>
          <p:nvPr/>
        </p:nvSpPr>
        <p:spPr>
          <a:xfrm>
            <a:off x="3467977" y="2844943"/>
            <a:ext cx="501033" cy="204530"/>
          </a:xfrm>
          <a:prstGeom prst="rect">
            <a:avLst/>
          </a:prstGeom>
          <a:noFill/>
        </p:spPr>
        <p:txBody>
          <a:bodyPr wrap="none" rtlCol="0">
            <a:spAutoFit/>
          </a:bodyPr>
          <a:lstStyle/>
          <a:p>
            <a:r>
              <a:rPr lang="en-US" sz="900" dirty="0" smtClean="0"/>
              <a:t>116.8°E</a:t>
            </a:r>
            <a:endParaRPr lang="en-US" sz="900" dirty="0"/>
          </a:p>
        </p:txBody>
      </p:sp>
      <p:sp>
        <p:nvSpPr>
          <p:cNvPr id="21" name="TextBox 20"/>
          <p:cNvSpPr txBox="1"/>
          <p:nvPr/>
        </p:nvSpPr>
        <p:spPr>
          <a:xfrm>
            <a:off x="10367" y="4866885"/>
            <a:ext cx="463407" cy="204530"/>
          </a:xfrm>
          <a:prstGeom prst="rect">
            <a:avLst/>
          </a:prstGeom>
          <a:noFill/>
        </p:spPr>
        <p:txBody>
          <a:bodyPr wrap="none" rtlCol="0">
            <a:spAutoFit/>
          </a:bodyPr>
          <a:lstStyle/>
          <a:p>
            <a:r>
              <a:rPr lang="en-US" sz="900" dirty="0" smtClean="0"/>
              <a:t>28.2°N</a:t>
            </a:r>
            <a:endParaRPr lang="en-US" sz="900" dirty="0"/>
          </a:p>
        </p:txBody>
      </p:sp>
      <p:sp>
        <p:nvSpPr>
          <p:cNvPr id="22" name="TextBox 21"/>
          <p:cNvSpPr txBox="1"/>
          <p:nvPr/>
        </p:nvSpPr>
        <p:spPr>
          <a:xfrm>
            <a:off x="35767" y="3441318"/>
            <a:ext cx="463407" cy="204530"/>
          </a:xfrm>
          <a:prstGeom prst="rect">
            <a:avLst/>
          </a:prstGeom>
          <a:noFill/>
        </p:spPr>
        <p:txBody>
          <a:bodyPr wrap="none" rtlCol="0">
            <a:spAutoFit/>
          </a:bodyPr>
          <a:lstStyle/>
          <a:p>
            <a:r>
              <a:rPr lang="en-US" sz="900" dirty="0" smtClean="0"/>
              <a:t>29.0°N</a:t>
            </a:r>
            <a:endParaRPr lang="en-US" sz="900" dirty="0"/>
          </a:p>
        </p:txBody>
      </p:sp>
      <p:sp>
        <p:nvSpPr>
          <p:cNvPr id="23" name="TextBox 22"/>
          <p:cNvSpPr txBox="1"/>
          <p:nvPr/>
        </p:nvSpPr>
        <p:spPr>
          <a:xfrm>
            <a:off x="258619" y="5129518"/>
            <a:ext cx="446685" cy="204530"/>
          </a:xfrm>
          <a:prstGeom prst="rect">
            <a:avLst/>
          </a:prstGeom>
          <a:noFill/>
        </p:spPr>
        <p:txBody>
          <a:bodyPr wrap="none" rtlCol="0">
            <a:spAutoFit/>
          </a:bodyPr>
          <a:lstStyle/>
          <a:p>
            <a:r>
              <a:rPr lang="en-US" sz="900" dirty="0" smtClean="0"/>
              <a:t>76.8°E</a:t>
            </a:r>
            <a:endParaRPr lang="en-US" sz="900" dirty="0"/>
          </a:p>
        </p:txBody>
      </p:sp>
      <p:sp>
        <p:nvSpPr>
          <p:cNvPr id="26" name="TextBox 25"/>
          <p:cNvSpPr txBox="1"/>
          <p:nvPr/>
        </p:nvSpPr>
        <p:spPr>
          <a:xfrm>
            <a:off x="3510786" y="5156366"/>
            <a:ext cx="446685" cy="204530"/>
          </a:xfrm>
          <a:prstGeom prst="rect">
            <a:avLst/>
          </a:prstGeom>
          <a:noFill/>
        </p:spPr>
        <p:txBody>
          <a:bodyPr wrap="none" rtlCol="0">
            <a:spAutoFit/>
          </a:bodyPr>
          <a:lstStyle/>
          <a:p>
            <a:r>
              <a:rPr lang="en-US" sz="900" dirty="0" smtClean="0"/>
              <a:t>77.6°E</a:t>
            </a:r>
            <a:endParaRPr lang="en-US" sz="900" dirty="0"/>
          </a:p>
        </p:txBody>
      </p:sp>
      <p:sp>
        <p:nvSpPr>
          <p:cNvPr id="27" name="TextBox 26"/>
          <p:cNvSpPr txBox="1"/>
          <p:nvPr/>
        </p:nvSpPr>
        <p:spPr>
          <a:xfrm>
            <a:off x="3513656" y="5560243"/>
            <a:ext cx="355151" cy="253916"/>
          </a:xfrm>
          <a:prstGeom prst="rect">
            <a:avLst/>
          </a:prstGeom>
          <a:noFill/>
        </p:spPr>
        <p:txBody>
          <a:bodyPr wrap="none" rtlCol="0">
            <a:spAutoFit/>
          </a:bodyPr>
          <a:lstStyle/>
          <a:p>
            <a:r>
              <a:rPr lang="en-US" sz="1050" dirty="0" smtClean="0"/>
              <a:t>0.6</a:t>
            </a:r>
            <a:endParaRPr lang="en-US" sz="1050" dirty="0"/>
          </a:p>
        </p:txBody>
      </p:sp>
      <p:sp>
        <p:nvSpPr>
          <p:cNvPr id="28" name="TextBox 27"/>
          <p:cNvSpPr txBox="1"/>
          <p:nvPr/>
        </p:nvSpPr>
        <p:spPr>
          <a:xfrm>
            <a:off x="331904" y="5534733"/>
            <a:ext cx="252913" cy="253916"/>
          </a:xfrm>
          <a:prstGeom prst="rect">
            <a:avLst/>
          </a:prstGeom>
          <a:noFill/>
        </p:spPr>
        <p:txBody>
          <a:bodyPr wrap="none" rtlCol="0">
            <a:spAutoFit/>
          </a:bodyPr>
          <a:lstStyle/>
          <a:p>
            <a:r>
              <a:rPr lang="en-US" sz="1050" dirty="0" smtClean="0"/>
              <a:t>0</a:t>
            </a:r>
            <a:endParaRPr lang="en-US" sz="1050" dirty="0"/>
          </a:p>
        </p:txBody>
      </p:sp>
      <p:sp>
        <p:nvSpPr>
          <p:cNvPr id="29" name="TextBox 28"/>
          <p:cNvSpPr txBox="1"/>
          <p:nvPr/>
        </p:nvSpPr>
        <p:spPr>
          <a:xfrm>
            <a:off x="1785097" y="5505143"/>
            <a:ext cx="321159" cy="253916"/>
          </a:xfrm>
          <a:prstGeom prst="rect">
            <a:avLst/>
          </a:prstGeom>
          <a:noFill/>
        </p:spPr>
        <p:txBody>
          <a:bodyPr wrap="none" rtlCol="0">
            <a:spAutoFit/>
          </a:bodyPr>
          <a:lstStyle/>
          <a:p>
            <a:r>
              <a:rPr lang="en-US" sz="1050" dirty="0" smtClean="0"/>
              <a:t>63</a:t>
            </a:r>
          </a:p>
        </p:txBody>
      </p:sp>
      <p:sp>
        <p:nvSpPr>
          <p:cNvPr id="34" name="TextBox 33"/>
          <p:cNvSpPr txBox="1"/>
          <p:nvPr/>
        </p:nvSpPr>
        <p:spPr>
          <a:xfrm>
            <a:off x="584817" y="953698"/>
            <a:ext cx="1133644" cy="338554"/>
          </a:xfrm>
          <a:prstGeom prst="rect">
            <a:avLst/>
          </a:prstGeom>
          <a:noFill/>
        </p:spPr>
        <p:txBody>
          <a:bodyPr wrap="none" rtlCol="0">
            <a:spAutoFit/>
          </a:bodyPr>
          <a:lstStyle/>
          <a:p>
            <a:r>
              <a:rPr lang="en-US" sz="1600" dirty="0" smtClean="0"/>
              <a:t>Night lights</a:t>
            </a:r>
            <a:endParaRPr lang="en-US" sz="1600" dirty="0"/>
          </a:p>
        </p:txBody>
      </p:sp>
      <p:sp>
        <p:nvSpPr>
          <p:cNvPr id="35" name="TextBox 34"/>
          <p:cNvSpPr txBox="1"/>
          <p:nvPr/>
        </p:nvSpPr>
        <p:spPr>
          <a:xfrm>
            <a:off x="2040617" y="995971"/>
            <a:ext cx="1726354" cy="338554"/>
          </a:xfrm>
          <a:prstGeom prst="rect">
            <a:avLst/>
          </a:prstGeom>
          <a:noFill/>
        </p:spPr>
        <p:txBody>
          <a:bodyPr wrap="none" rtlCol="0">
            <a:spAutoFit/>
          </a:bodyPr>
          <a:lstStyle/>
          <a:p>
            <a:r>
              <a:rPr lang="en-US" sz="1600" dirty="0" smtClean="0"/>
              <a:t>Backscatter power</a:t>
            </a:r>
            <a:endParaRPr lang="en-US" sz="1600" dirty="0"/>
          </a:p>
        </p:txBody>
      </p:sp>
      <p:sp>
        <p:nvSpPr>
          <p:cNvPr id="36" name="TextBox 35"/>
          <p:cNvSpPr txBox="1"/>
          <p:nvPr/>
        </p:nvSpPr>
        <p:spPr>
          <a:xfrm>
            <a:off x="1736742" y="638177"/>
            <a:ext cx="652643" cy="369332"/>
          </a:xfrm>
          <a:prstGeom prst="rect">
            <a:avLst/>
          </a:prstGeom>
          <a:noFill/>
        </p:spPr>
        <p:txBody>
          <a:bodyPr wrap="none" rtlCol="0">
            <a:spAutoFit/>
          </a:bodyPr>
          <a:lstStyle/>
          <a:p>
            <a:r>
              <a:rPr lang="en-US" dirty="0" smtClean="0"/>
              <a:t>2009</a:t>
            </a:r>
            <a:endParaRPr lang="en-US" dirty="0"/>
          </a:p>
        </p:txBody>
      </p:sp>
      <p:sp>
        <p:nvSpPr>
          <p:cNvPr id="37" name="TextBox 36"/>
          <p:cNvSpPr txBox="1"/>
          <p:nvPr/>
        </p:nvSpPr>
        <p:spPr>
          <a:xfrm>
            <a:off x="0" y="0"/>
            <a:ext cx="6914698" cy="430887"/>
          </a:xfrm>
          <a:prstGeom prst="rect">
            <a:avLst/>
          </a:prstGeom>
          <a:solidFill>
            <a:schemeClr val="bg1">
              <a:lumMod val="85000"/>
            </a:schemeClr>
          </a:solidFill>
          <a:ln>
            <a:solidFill>
              <a:srgbClr val="000000"/>
            </a:solidFill>
          </a:ln>
        </p:spPr>
        <p:txBody>
          <a:bodyPr wrap="none" rtlCol="0">
            <a:spAutoFit/>
          </a:bodyPr>
          <a:lstStyle/>
          <a:p>
            <a:r>
              <a:rPr lang="en-US" sz="2200" dirty="0" smtClean="0"/>
              <a:t>Night lights &amp; backscatter – different urban characteristics.</a:t>
            </a:r>
            <a:endParaRPr lang="en-US" sz="2200" dirty="0"/>
          </a:p>
        </p:txBody>
      </p:sp>
      <p:cxnSp>
        <p:nvCxnSpPr>
          <p:cNvPr id="41" name="Straight Connector 40"/>
          <p:cNvCxnSpPr/>
          <p:nvPr/>
        </p:nvCxnSpPr>
        <p:spPr>
          <a:xfrm>
            <a:off x="10367" y="3206503"/>
            <a:ext cx="878616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913964" y="1481147"/>
            <a:ext cx="1026693" cy="461665"/>
          </a:xfrm>
          <a:prstGeom prst="rect">
            <a:avLst/>
          </a:prstGeom>
          <a:noFill/>
        </p:spPr>
        <p:txBody>
          <a:bodyPr wrap="none" rtlCol="0">
            <a:spAutoFit/>
          </a:bodyPr>
          <a:lstStyle/>
          <a:p>
            <a:r>
              <a:rPr lang="en-US" sz="2400" dirty="0" smtClean="0"/>
              <a:t>Beijing</a:t>
            </a:r>
            <a:endParaRPr lang="en-US" sz="2400" dirty="0"/>
          </a:p>
        </p:txBody>
      </p:sp>
      <p:sp>
        <p:nvSpPr>
          <p:cNvPr id="43" name="TextBox 42"/>
          <p:cNvSpPr txBox="1"/>
          <p:nvPr/>
        </p:nvSpPr>
        <p:spPr>
          <a:xfrm>
            <a:off x="3969010" y="3415015"/>
            <a:ext cx="830125" cy="461665"/>
          </a:xfrm>
          <a:prstGeom prst="rect">
            <a:avLst/>
          </a:prstGeom>
          <a:noFill/>
        </p:spPr>
        <p:txBody>
          <a:bodyPr wrap="none" rtlCol="0">
            <a:spAutoFit/>
          </a:bodyPr>
          <a:lstStyle/>
          <a:p>
            <a:r>
              <a:rPr lang="en-US" sz="2400" dirty="0" smtClean="0"/>
              <a:t>Delhi</a:t>
            </a:r>
            <a:endParaRPr lang="en-US" sz="2400" dirty="0"/>
          </a:p>
        </p:txBody>
      </p:sp>
      <p:sp>
        <p:nvSpPr>
          <p:cNvPr id="2" name="TextBox 1"/>
          <p:cNvSpPr txBox="1"/>
          <p:nvPr/>
        </p:nvSpPr>
        <p:spPr>
          <a:xfrm>
            <a:off x="248284" y="6056868"/>
            <a:ext cx="3663934" cy="400110"/>
          </a:xfrm>
          <a:prstGeom prst="rect">
            <a:avLst/>
          </a:prstGeom>
          <a:solidFill>
            <a:srgbClr val="D9D9D9"/>
          </a:solidFill>
          <a:ln>
            <a:solidFill>
              <a:srgbClr val="000000"/>
            </a:solidFill>
          </a:ln>
        </p:spPr>
        <p:txBody>
          <a:bodyPr wrap="none" rtlCol="0">
            <a:spAutoFit/>
          </a:bodyPr>
          <a:lstStyle/>
          <a:p>
            <a:r>
              <a:rPr lang="en-US" sz="2000" dirty="0" smtClean="0"/>
              <a:t>Plan view: 21x21 grid cells (0.05°)</a:t>
            </a:r>
            <a:endParaRPr lang="en-US" sz="2000" dirty="0"/>
          </a:p>
        </p:txBody>
      </p:sp>
      <p:sp>
        <p:nvSpPr>
          <p:cNvPr id="30" name="TextBox 29"/>
          <p:cNvSpPr txBox="1"/>
          <p:nvPr/>
        </p:nvSpPr>
        <p:spPr>
          <a:xfrm>
            <a:off x="7481461" y="6594788"/>
            <a:ext cx="1662822" cy="276999"/>
          </a:xfrm>
          <a:prstGeom prst="rect">
            <a:avLst/>
          </a:prstGeom>
          <a:solidFill>
            <a:srgbClr val="D9D9D9"/>
          </a:solidFill>
          <a:ln>
            <a:solidFill>
              <a:srgbClr val="000000"/>
            </a:solidFill>
          </a:ln>
        </p:spPr>
        <p:txBody>
          <a:bodyPr wrap="none" rtlCol="0">
            <a:spAutoFit/>
          </a:bodyPr>
          <a:lstStyle/>
          <a:p>
            <a:r>
              <a:rPr lang="en-US" sz="1200" dirty="0" smtClean="0"/>
              <a:t>Frolking et al. 2013 </a:t>
            </a:r>
            <a:r>
              <a:rPr lang="en-US" sz="1200" i="1" dirty="0" smtClean="0"/>
              <a:t>ERL</a:t>
            </a:r>
            <a:endParaRPr lang="en-US" sz="1200" i="1" dirty="0"/>
          </a:p>
        </p:txBody>
      </p:sp>
    </p:spTree>
    <p:extLst>
      <p:ext uri="{BB962C8B-B14F-4D97-AF65-F5344CB8AC3E}">
        <p14:creationId xmlns:p14="http://schemas.microsoft.com/office/powerpoint/2010/main" val="33628581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ijing_PR_dynamics_2009.pdf"/>
          <p:cNvPicPr>
            <a:picLocks noChangeAspect="1"/>
          </p:cNvPicPr>
          <p:nvPr/>
        </p:nvPicPr>
        <p:blipFill rotWithShape="1">
          <a:blip r:embed="rId3">
            <a:extLst>
              <a:ext uri="{28A0092B-C50C-407E-A947-70E740481C1C}">
                <a14:useLocalDpi xmlns:a14="http://schemas.microsoft.com/office/drawing/2010/main" val="0"/>
              </a:ext>
            </a:extLst>
          </a:blip>
          <a:srcRect l="9721" t="11389" r="11715" b="10000"/>
          <a:stretch/>
        </p:blipFill>
        <p:spPr>
          <a:xfrm>
            <a:off x="2095538" y="1334525"/>
            <a:ext cx="1654893" cy="1592283"/>
          </a:xfrm>
          <a:prstGeom prst="rect">
            <a:avLst/>
          </a:prstGeom>
        </p:spPr>
      </p:pic>
      <p:pic>
        <p:nvPicPr>
          <p:cNvPr id="7" name="Picture 6" descr="Delhi_(National_Captal_Region)_PR_dynamics_1999.pdf"/>
          <p:cNvPicPr>
            <a:picLocks noChangeAspect="1"/>
          </p:cNvPicPr>
          <p:nvPr/>
        </p:nvPicPr>
        <p:blipFill rotWithShape="1">
          <a:blip r:embed="rId4">
            <a:extLst>
              <a:ext uri="{28A0092B-C50C-407E-A947-70E740481C1C}">
                <a14:useLocalDpi xmlns:a14="http://schemas.microsoft.com/office/drawing/2010/main" val="0"/>
              </a:ext>
            </a:extLst>
          </a:blip>
          <a:srcRect l="9712" t="11156" r="12500" b="9677"/>
          <a:stretch/>
        </p:blipFill>
        <p:spPr>
          <a:xfrm>
            <a:off x="2114927" y="3515501"/>
            <a:ext cx="1638546" cy="1718395"/>
          </a:xfrm>
          <a:prstGeom prst="rect">
            <a:avLst/>
          </a:prstGeom>
        </p:spPr>
      </p:pic>
      <p:pic>
        <p:nvPicPr>
          <p:cNvPr id="8" name="Picture 7" descr="Beijing_NL_dynamics_2009.pdf"/>
          <p:cNvPicPr>
            <a:picLocks noChangeAspect="1"/>
          </p:cNvPicPr>
          <p:nvPr/>
        </p:nvPicPr>
        <p:blipFill rotWithShape="1">
          <a:blip r:embed="rId5">
            <a:extLst>
              <a:ext uri="{28A0092B-C50C-407E-A947-70E740481C1C}">
                <a14:useLocalDpi xmlns:a14="http://schemas.microsoft.com/office/drawing/2010/main" val="0"/>
              </a:ext>
            </a:extLst>
          </a:blip>
          <a:srcRect l="9721" t="11388" r="11716" b="10000"/>
          <a:stretch/>
        </p:blipFill>
        <p:spPr>
          <a:xfrm>
            <a:off x="424105" y="1334525"/>
            <a:ext cx="1654893" cy="1592283"/>
          </a:xfrm>
          <a:prstGeom prst="rect">
            <a:avLst/>
          </a:prstGeom>
        </p:spPr>
      </p:pic>
      <p:pic>
        <p:nvPicPr>
          <p:cNvPr id="9" name="Picture 8" descr="Delhi_(National_Captal_Region)_NL_dynamics_2009.pdf"/>
          <p:cNvPicPr>
            <a:picLocks noChangeAspect="1"/>
          </p:cNvPicPr>
          <p:nvPr/>
        </p:nvPicPr>
        <p:blipFill rotWithShape="1">
          <a:blip r:embed="rId6">
            <a:extLst>
              <a:ext uri="{28A0092B-C50C-407E-A947-70E740481C1C}">
                <a14:useLocalDpi xmlns:a14="http://schemas.microsoft.com/office/drawing/2010/main" val="0"/>
              </a:ext>
            </a:extLst>
          </a:blip>
          <a:srcRect l="9991" t="10770" r="11446" b="9677"/>
          <a:stretch/>
        </p:blipFill>
        <p:spPr>
          <a:xfrm>
            <a:off x="424105" y="3494994"/>
            <a:ext cx="1654893" cy="1724754"/>
          </a:xfrm>
          <a:prstGeom prst="rect">
            <a:avLst/>
          </a:prstGeom>
        </p:spPr>
      </p:pic>
      <p:pic>
        <p:nvPicPr>
          <p:cNvPr id="10" name="Picture 9"/>
          <p:cNvPicPr>
            <a:picLocks/>
          </p:cNvPicPr>
          <p:nvPr/>
        </p:nvPicPr>
        <p:blipFill>
          <a:blip r:embed="rId7"/>
          <a:stretch>
            <a:fillRect/>
          </a:stretch>
        </p:blipFill>
        <p:spPr>
          <a:xfrm>
            <a:off x="2159044" y="5404266"/>
            <a:ext cx="1516647" cy="212312"/>
          </a:xfrm>
          <a:prstGeom prst="rect">
            <a:avLst/>
          </a:prstGeom>
        </p:spPr>
      </p:pic>
      <p:sp>
        <p:nvSpPr>
          <p:cNvPr id="11" name="TextBox 10"/>
          <p:cNvSpPr txBox="1"/>
          <p:nvPr/>
        </p:nvSpPr>
        <p:spPr>
          <a:xfrm>
            <a:off x="2078998" y="5553083"/>
            <a:ext cx="252913" cy="253916"/>
          </a:xfrm>
          <a:prstGeom prst="rect">
            <a:avLst/>
          </a:prstGeom>
          <a:noFill/>
        </p:spPr>
        <p:txBody>
          <a:bodyPr wrap="none" rtlCol="0">
            <a:spAutoFit/>
          </a:bodyPr>
          <a:lstStyle/>
          <a:p>
            <a:r>
              <a:rPr lang="en-US" sz="1050" dirty="0" smtClean="0"/>
              <a:t>0</a:t>
            </a:r>
            <a:endParaRPr lang="en-US" sz="1050" dirty="0"/>
          </a:p>
        </p:txBody>
      </p:sp>
      <p:sp>
        <p:nvSpPr>
          <p:cNvPr id="12" name="TextBox 11"/>
          <p:cNvSpPr txBox="1"/>
          <p:nvPr/>
        </p:nvSpPr>
        <p:spPr>
          <a:xfrm>
            <a:off x="2787645" y="5616578"/>
            <a:ext cx="485730" cy="369332"/>
          </a:xfrm>
          <a:prstGeom prst="rect">
            <a:avLst/>
          </a:prstGeom>
          <a:noFill/>
        </p:spPr>
        <p:txBody>
          <a:bodyPr wrap="none" rtlCol="0">
            <a:spAutoFit/>
          </a:bodyPr>
          <a:lstStyle/>
          <a:p>
            <a:r>
              <a:rPr lang="en-US" i="1" dirty="0" smtClean="0"/>
              <a:t>PR</a:t>
            </a:r>
            <a:endParaRPr lang="en-US" i="1" dirty="0"/>
          </a:p>
        </p:txBody>
      </p:sp>
      <p:pic>
        <p:nvPicPr>
          <p:cNvPr id="13" name="Picture 12"/>
          <p:cNvPicPr>
            <a:picLocks/>
          </p:cNvPicPr>
          <p:nvPr/>
        </p:nvPicPr>
        <p:blipFill rotWithShape="1">
          <a:blip r:embed="rId8"/>
          <a:srcRect t="23891" r="645" b="-1"/>
          <a:stretch/>
        </p:blipFill>
        <p:spPr>
          <a:xfrm>
            <a:off x="430105" y="5420543"/>
            <a:ext cx="1516647" cy="164834"/>
          </a:xfrm>
          <a:prstGeom prst="rect">
            <a:avLst/>
          </a:prstGeom>
        </p:spPr>
      </p:pic>
      <p:sp>
        <p:nvSpPr>
          <p:cNvPr id="14" name="TextBox 13"/>
          <p:cNvSpPr txBox="1"/>
          <p:nvPr/>
        </p:nvSpPr>
        <p:spPr>
          <a:xfrm>
            <a:off x="857704" y="5579375"/>
            <a:ext cx="615078" cy="369332"/>
          </a:xfrm>
          <a:prstGeom prst="rect">
            <a:avLst/>
          </a:prstGeom>
          <a:noFill/>
        </p:spPr>
        <p:txBody>
          <a:bodyPr wrap="square" rtlCol="0">
            <a:spAutoFit/>
          </a:bodyPr>
          <a:lstStyle/>
          <a:p>
            <a:r>
              <a:rPr lang="en-US" i="1" dirty="0" smtClean="0"/>
              <a:t>NTL</a:t>
            </a:r>
            <a:endParaRPr lang="en-US" i="1" dirty="0"/>
          </a:p>
        </p:txBody>
      </p:sp>
      <p:sp>
        <p:nvSpPr>
          <p:cNvPr id="15" name="TextBox 14"/>
          <p:cNvSpPr txBox="1"/>
          <p:nvPr/>
        </p:nvSpPr>
        <p:spPr>
          <a:xfrm>
            <a:off x="248284" y="2852750"/>
            <a:ext cx="501033" cy="204530"/>
          </a:xfrm>
          <a:prstGeom prst="rect">
            <a:avLst/>
          </a:prstGeom>
          <a:noFill/>
        </p:spPr>
        <p:txBody>
          <a:bodyPr wrap="none" rtlCol="0">
            <a:spAutoFit/>
          </a:bodyPr>
          <a:lstStyle/>
          <a:p>
            <a:r>
              <a:rPr lang="en-US" sz="900" dirty="0" smtClean="0"/>
              <a:t>116.0°E</a:t>
            </a:r>
            <a:endParaRPr lang="en-US" sz="900" dirty="0"/>
          </a:p>
        </p:txBody>
      </p:sp>
      <p:sp>
        <p:nvSpPr>
          <p:cNvPr id="17" name="TextBox 16"/>
          <p:cNvSpPr txBox="1"/>
          <p:nvPr/>
        </p:nvSpPr>
        <p:spPr>
          <a:xfrm>
            <a:off x="52372" y="2728512"/>
            <a:ext cx="463407" cy="204530"/>
          </a:xfrm>
          <a:prstGeom prst="rect">
            <a:avLst/>
          </a:prstGeom>
          <a:noFill/>
        </p:spPr>
        <p:txBody>
          <a:bodyPr wrap="none" rtlCol="0">
            <a:spAutoFit/>
          </a:bodyPr>
          <a:lstStyle/>
          <a:p>
            <a:r>
              <a:rPr lang="en-US" sz="900" dirty="0" smtClean="0"/>
              <a:t>39.6°N</a:t>
            </a:r>
            <a:endParaRPr lang="en-US" sz="900" dirty="0"/>
          </a:p>
        </p:txBody>
      </p:sp>
      <p:sp>
        <p:nvSpPr>
          <p:cNvPr id="18" name="TextBox 17"/>
          <p:cNvSpPr txBox="1"/>
          <p:nvPr/>
        </p:nvSpPr>
        <p:spPr>
          <a:xfrm>
            <a:off x="52372" y="1277546"/>
            <a:ext cx="463407" cy="204530"/>
          </a:xfrm>
          <a:prstGeom prst="rect">
            <a:avLst/>
          </a:prstGeom>
          <a:noFill/>
        </p:spPr>
        <p:txBody>
          <a:bodyPr wrap="none" rtlCol="0">
            <a:spAutoFit/>
          </a:bodyPr>
          <a:lstStyle/>
          <a:p>
            <a:r>
              <a:rPr lang="en-US" sz="900" dirty="0" smtClean="0"/>
              <a:t>40.4°N</a:t>
            </a:r>
            <a:endParaRPr lang="en-US" sz="900" dirty="0"/>
          </a:p>
        </p:txBody>
      </p:sp>
      <p:sp>
        <p:nvSpPr>
          <p:cNvPr id="20" name="TextBox 19"/>
          <p:cNvSpPr txBox="1"/>
          <p:nvPr/>
        </p:nvSpPr>
        <p:spPr>
          <a:xfrm>
            <a:off x="3467977" y="2844943"/>
            <a:ext cx="501033" cy="204530"/>
          </a:xfrm>
          <a:prstGeom prst="rect">
            <a:avLst/>
          </a:prstGeom>
          <a:noFill/>
        </p:spPr>
        <p:txBody>
          <a:bodyPr wrap="none" rtlCol="0">
            <a:spAutoFit/>
          </a:bodyPr>
          <a:lstStyle/>
          <a:p>
            <a:r>
              <a:rPr lang="en-US" sz="900" dirty="0" smtClean="0"/>
              <a:t>116.8°E</a:t>
            </a:r>
            <a:endParaRPr lang="en-US" sz="900" dirty="0"/>
          </a:p>
        </p:txBody>
      </p:sp>
      <p:sp>
        <p:nvSpPr>
          <p:cNvPr id="21" name="TextBox 20"/>
          <p:cNvSpPr txBox="1"/>
          <p:nvPr/>
        </p:nvSpPr>
        <p:spPr>
          <a:xfrm>
            <a:off x="10367" y="4866885"/>
            <a:ext cx="463407" cy="204530"/>
          </a:xfrm>
          <a:prstGeom prst="rect">
            <a:avLst/>
          </a:prstGeom>
          <a:noFill/>
        </p:spPr>
        <p:txBody>
          <a:bodyPr wrap="none" rtlCol="0">
            <a:spAutoFit/>
          </a:bodyPr>
          <a:lstStyle/>
          <a:p>
            <a:r>
              <a:rPr lang="en-US" sz="900" dirty="0" smtClean="0"/>
              <a:t>28.2°N</a:t>
            </a:r>
            <a:endParaRPr lang="en-US" sz="900" dirty="0"/>
          </a:p>
        </p:txBody>
      </p:sp>
      <p:sp>
        <p:nvSpPr>
          <p:cNvPr id="22" name="TextBox 21"/>
          <p:cNvSpPr txBox="1"/>
          <p:nvPr/>
        </p:nvSpPr>
        <p:spPr>
          <a:xfrm>
            <a:off x="35767" y="3441318"/>
            <a:ext cx="463407" cy="204530"/>
          </a:xfrm>
          <a:prstGeom prst="rect">
            <a:avLst/>
          </a:prstGeom>
          <a:noFill/>
        </p:spPr>
        <p:txBody>
          <a:bodyPr wrap="none" rtlCol="0">
            <a:spAutoFit/>
          </a:bodyPr>
          <a:lstStyle/>
          <a:p>
            <a:r>
              <a:rPr lang="en-US" sz="900" dirty="0" smtClean="0"/>
              <a:t>29.0°N</a:t>
            </a:r>
            <a:endParaRPr lang="en-US" sz="900" dirty="0"/>
          </a:p>
        </p:txBody>
      </p:sp>
      <p:sp>
        <p:nvSpPr>
          <p:cNvPr id="23" name="TextBox 22"/>
          <p:cNvSpPr txBox="1"/>
          <p:nvPr/>
        </p:nvSpPr>
        <p:spPr>
          <a:xfrm>
            <a:off x="258619" y="5129518"/>
            <a:ext cx="446685" cy="204530"/>
          </a:xfrm>
          <a:prstGeom prst="rect">
            <a:avLst/>
          </a:prstGeom>
          <a:noFill/>
        </p:spPr>
        <p:txBody>
          <a:bodyPr wrap="none" rtlCol="0">
            <a:spAutoFit/>
          </a:bodyPr>
          <a:lstStyle/>
          <a:p>
            <a:r>
              <a:rPr lang="en-US" sz="900" dirty="0" smtClean="0"/>
              <a:t>76.8°E</a:t>
            </a:r>
            <a:endParaRPr lang="en-US" sz="900" dirty="0"/>
          </a:p>
        </p:txBody>
      </p:sp>
      <p:sp>
        <p:nvSpPr>
          <p:cNvPr id="26" name="TextBox 25"/>
          <p:cNvSpPr txBox="1"/>
          <p:nvPr/>
        </p:nvSpPr>
        <p:spPr>
          <a:xfrm>
            <a:off x="3510786" y="5156366"/>
            <a:ext cx="446685" cy="204530"/>
          </a:xfrm>
          <a:prstGeom prst="rect">
            <a:avLst/>
          </a:prstGeom>
          <a:noFill/>
        </p:spPr>
        <p:txBody>
          <a:bodyPr wrap="none" rtlCol="0">
            <a:spAutoFit/>
          </a:bodyPr>
          <a:lstStyle/>
          <a:p>
            <a:r>
              <a:rPr lang="en-US" sz="900" dirty="0" smtClean="0"/>
              <a:t>77.6°E</a:t>
            </a:r>
            <a:endParaRPr lang="en-US" sz="900" dirty="0"/>
          </a:p>
        </p:txBody>
      </p:sp>
      <p:sp>
        <p:nvSpPr>
          <p:cNvPr id="27" name="TextBox 26"/>
          <p:cNvSpPr txBox="1"/>
          <p:nvPr/>
        </p:nvSpPr>
        <p:spPr>
          <a:xfrm>
            <a:off x="3513656" y="5560243"/>
            <a:ext cx="355151" cy="253916"/>
          </a:xfrm>
          <a:prstGeom prst="rect">
            <a:avLst/>
          </a:prstGeom>
          <a:noFill/>
        </p:spPr>
        <p:txBody>
          <a:bodyPr wrap="none" rtlCol="0">
            <a:spAutoFit/>
          </a:bodyPr>
          <a:lstStyle/>
          <a:p>
            <a:r>
              <a:rPr lang="en-US" sz="1050" dirty="0" smtClean="0"/>
              <a:t>0.6</a:t>
            </a:r>
            <a:endParaRPr lang="en-US" sz="1050" dirty="0"/>
          </a:p>
        </p:txBody>
      </p:sp>
      <p:sp>
        <p:nvSpPr>
          <p:cNvPr id="28" name="TextBox 27"/>
          <p:cNvSpPr txBox="1"/>
          <p:nvPr/>
        </p:nvSpPr>
        <p:spPr>
          <a:xfrm>
            <a:off x="331904" y="5534733"/>
            <a:ext cx="252913" cy="253916"/>
          </a:xfrm>
          <a:prstGeom prst="rect">
            <a:avLst/>
          </a:prstGeom>
          <a:noFill/>
        </p:spPr>
        <p:txBody>
          <a:bodyPr wrap="none" rtlCol="0">
            <a:spAutoFit/>
          </a:bodyPr>
          <a:lstStyle/>
          <a:p>
            <a:r>
              <a:rPr lang="en-US" sz="1050" dirty="0" smtClean="0"/>
              <a:t>0</a:t>
            </a:r>
            <a:endParaRPr lang="en-US" sz="1050" dirty="0"/>
          </a:p>
        </p:txBody>
      </p:sp>
      <p:sp>
        <p:nvSpPr>
          <p:cNvPr id="29" name="TextBox 28"/>
          <p:cNvSpPr txBox="1"/>
          <p:nvPr/>
        </p:nvSpPr>
        <p:spPr>
          <a:xfrm>
            <a:off x="1785097" y="5505143"/>
            <a:ext cx="321159" cy="253916"/>
          </a:xfrm>
          <a:prstGeom prst="rect">
            <a:avLst/>
          </a:prstGeom>
          <a:noFill/>
        </p:spPr>
        <p:txBody>
          <a:bodyPr wrap="none" rtlCol="0">
            <a:spAutoFit/>
          </a:bodyPr>
          <a:lstStyle/>
          <a:p>
            <a:r>
              <a:rPr lang="en-US" sz="1050" dirty="0" smtClean="0"/>
              <a:t>63</a:t>
            </a:r>
          </a:p>
        </p:txBody>
      </p:sp>
      <p:sp>
        <p:nvSpPr>
          <p:cNvPr id="34" name="TextBox 33"/>
          <p:cNvSpPr txBox="1"/>
          <p:nvPr/>
        </p:nvSpPr>
        <p:spPr>
          <a:xfrm>
            <a:off x="584817" y="953698"/>
            <a:ext cx="1133644" cy="338554"/>
          </a:xfrm>
          <a:prstGeom prst="rect">
            <a:avLst/>
          </a:prstGeom>
          <a:noFill/>
        </p:spPr>
        <p:txBody>
          <a:bodyPr wrap="none" rtlCol="0">
            <a:spAutoFit/>
          </a:bodyPr>
          <a:lstStyle/>
          <a:p>
            <a:r>
              <a:rPr lang="en-US" sz="1600" dirty="0" smtClean="0"/>
              <a:t>Night lights</a:t>
            </a:r>
            <a:endParaRPr lang="en-US" sz="1600" dirty="0"/>
          </a:p>
        </p:txBody>
      </p:sp>
      <p:sp>
        <p:nvSpPr>
          <p:cNvPr id="35" name="TextBox 34"/>
          <p:cNvSpPr txBox="1"/>
          <p:nvPr/>
        </p:nvSpPr>
        <p:spPr>
          <a:xfrm>
            <a:off x="2040617" y="995971"/>
            <a:ext cx="1726354" cy="338554"/>
          </a:xfrm>
          <a:prstGeom prst="rect">
            <a:avLst/>
          </a:prstGeom>
          <a:noFill/>
        </p:spPr>
        <p:txBody>
          <a:bodyPr wrap="none" rtlCol="0">
            <a:spAutoFit/>
          </a:bodyPr>
          <a:lstStyle/>
          <a:p>
            <a:r>
              <a:rPr lang="en-US" sz="1600" dirty="0" smtClean="0"/>
              <a:t>Backscatter power</a:t>
            </a:r>
            <a:endParaRPr lang="en-US" sz="1600" dirty="0"/>
          </a:p>
        </p:txBody>
      </p:sp>
      <p:sp>
        <p:nvSpPr>
          <p:cNvPr id="36" name="TextBox 35"/>
          <p:cNvSpPr txBox="1"/>
          <p:nvPr/>
        </p:nvSpPr>
        <p:spPr>
          <a:xfrm>
            <a:off x="1736742" y="638177"/>
            <a:ext cx="652643" cy="369332"/>
          </a:xfrm>
          <a:prstGeom prst="rect">
            <a:avLst/>
          </a:prstGeom>
          <a:noFill/>
        </p:spPr>
        <p:txBody>
          <a:bodyPr wrap="none" rtlCol="0">
            <a:spAutoFit/>
          </a:bodyPr>
          <a:lstStyle/>
          <a:p>
            <a:r>
              <a:rPr lang="en-US" dirty="0" smtClean="0"/>
              <a:t>2009</a:t>
            </a:r>
            <a:endParaRPr lang="en-US" dirty="0"/>
          </a:p>
        </p:txBody>
      </p:sp>
      <p:cxnSp>
        <p:nvCxnSpPr>
          <p:cNvPr id="41" name="Straight Connector 40"/>
          <p:cNvCxnSpPr/>
          <p:nvPr/>
        </p:nvCxnSpPr>
        <p:spPr>
          <a:xfrm>
            <a:off x="10367" y="3206503"/>
            <a:ext cx="878616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2" name="Picture 31" descr="ERL_461458_LET_figure_4.png"/>
          <p:cNvPicPr>
            <a:picLocks noChangeAspect="1"/>
          </p:cNvPicPr>
          <p:nvPr/>
        </p:nvPicPr>
        <p:blipFill rotWithShape="1">
          <a:blip r:embed="rId9">
            <a:extLst>
              <a:ext uri="{28A0092B-C50C-407E-A947-70E740481C1C}">
                <a14:useLocalDpi xmlns:a14="http://schemas.microsoft.com/office/drawing/2010/main" val="0"/>
              </a:ext>
            </a:extLst>
          </a:blip>
          <a:srcRect l="19104" t="2465" r="17369" b="69846"/>
          <a:stretch/>
        </p:blipFill>
        <p:spPr>
          <a:xfrm>
            <a:off x="5207000" y="717055"/>
            <a:ext cx="3365500" cy="2332418"/>
          </a:xfrm>
          <a:prstGeom prst="rect">
            <a:avLst/>
          </a:prstGeom>
        </p:spPr>
      </p:pic>
      <p:pic>
        <p:nvPicPr>
          <p:cNvPr id="33" name="Picture 32" descr="ERL_461458_LET_figure_4.png"/>
          <p:cNvPicPr>
            <a:picLocks noChangeAspect="1"/>
          </p:cNvPicPr>
          <p:nvPr/>
        </p:nvPicPr>
        <p:blipFill rotWithShape="1">
          <a:blip r:embed="rId9">
            <a:extLst>
              <a:ext uri="{28A0092B-C50C-407E-A947-70E740481C1C}">
                <a14:useLocalDpi xmlns:a14="http://schemas.microsoft.com/office/drawing/2010/main" val="0"/>
              </a:ext>
            </a:extLst>
          </a:blip>
          <a:srcRect l="19104" t="51097" r="17369" b="28922"/>
          <a:stretch/>
        </p:blipFill>
        <p:spPr>
          <a:xfrm>
            <a:off x="5207000" y="3389329"/>
            <a:ext cx="3365500" cy="1830419"/>
          </a:xfrm>
          <a:prstGeom prst="rect">
            <a:avLst/>
          </a:prstGeom>
        </p:spPr>
      </p:pic>
      <p:pic>
        <p:nvPicPr>
          <p:cNvPr id="40" name="Picture 39" descr="ERL_461458_LET_figure_4.png"/>
          <p:cNvPicPr>
            <a:picLocks noChangeAspect="1"/>
          </p:cNvPicPr>
          <p:nvPr/>
        </p:nvPicPr>
        <p:blipFill rotWithShape="1">
          <a:blip r:embed="rId9">
            <a:extLst>
              <a:ext uri="{28A0092B-C50C-407E-A947-70E740481C1C}">
                <a14:useLocalDpi xmlns:a14="http://schemas.microsoft.com/office/drawing/2010/main" val="0"/>
              </a:ext>
            </a:extLst>
          </a:blip>
          <a:srcRect l="24138" t="90991" r="22643"/>
          <a:stretch/>
        </p:blipFill>
        <p:spPr>
          <a:xfrm>
            <a:off x="4426657" y="5445370"/>
            <a:ext cx="4526843" cy="992034"/>
          </a:xfrm>
          <a:prstGeom prst="rect">
            <a:avLst/>
          </a:prstGeom>
        </p:spPr>
      </p:pic>
      <p:sp>
        <p:nvSpPr>
          <p:cNvPr id="42" name="TextBox 41"/>
          <p:cNvSpPr txBox="1"/>
          <p:nvPr/>
        </p:nvSpPr>
        <p:spPr>
          <a:xfrm>
            <a:off x="3913964" y="1481147"/>
            <a:ext cx="1026693" cy="461665"/>
          </a:xfrm>
          <a:prstGeom prst="rect">
            <a:avLst/>
          </a:prstGeom>
          <a:noFill/>
        </p:spPr>
        <p:txBody>
          <a:bodyPr wrap="none" rtlCol="0">
            <a:spAutoFit/>
          </a:bodyPr>
          <a:lstStyle/>
          <a:p>
            <a:r>
              <a:rPr lang="en-US" sz="2400" dirty="0" smtClean="0"/>
              <a:t>Beijing</a:t>
            </a:r>
            <a:endParaRPr lang="en-US" sz="2400" dirty="0"/>
          </a:p>
        </p:txBody>
      </p:sp>
      <p:sp>
        <p:nvSpPr>
          <p:cNvPr id="43" name="TextBox 42"/>
          <p:cNvSpPr txBox="1"/>
          <p:nvPr/>
        </p:nvSpPr>
        <p:spPr>
          <a:xfrm>
            <a:off x="3969010" y="3415015"/>
            <a:ext cx="830125" cy="461665"/>
          </a:xfrm>
          <a:prstGeom prst="rect">
            <a:avLst/>
          </a:prstGeom>
          <a:noFill/>
        </p:spPr>
        <p:txBody>
          <a:bodyPr wrap="none" rtlCol="0">
            <a:spAutoFit/>
          </a:bodyPr>
          <a:lstStyle/>
          <a:p>
            <a:r>
              <a:rPr lang="en-US" sz="2400" dirty="0" smtClean="0"/>
              <a:t>Delhi</a:t>
            </a:r>
            <a:endParaRPr lang="en-US" sz="2400" dirty="0"/>
          </a:p>
        </p:txBody>
      </p:sp>
      <p:sp>
        <p:nvSpPr>
          <p:cNvPr id="39" name="TextBox 38"/>
          <p:cNvSpPr txBox="1"/>
          <p:nvPr/>
        </p:nvSpPr>
        <p:spPr>
          <a:xfrm>
            <a:off x="248284" y="6056868"/>
            <a:ext cx="3663934" cy="400110"/>
          </a:xfrm>
          <a:prstGeom prst="rect">
            <a:avLst/>
          </a:prstGeom>
          <a:solidFill>
            <a:srgbClr val="D9D9D9"/>
          </a:solidFill>
          <a:ln>
            <a:solidFill>
              <a:srgbClr val="000000"/>
            </a:solidFill>
          </a:ln>
        </p:spPr>
        <p:txBody>
          <a:bodyPr wrap="none" rtlCol="0">
            <a:spAutoFit/>
          </a:bodyPr>
          <a:lstStyle/>
          <a:p>
            <a:r>
              <a:rPr lang="en-US" sz="2000" dirty="0" smtClean="0"/>
              <a:t>Plan view: 21x21 grid cells (0.05°)</a:t>
            </a:r>
            <a:endParaRPr lang="en-US" sz="2000" dirty="0"/>
          </a:p>
        </p:txBody>
      </p:sp>
      <p:sp>
        <p:nvSpPr>
          <p:cNvPr id="45" name="TextBox 44"/>
          <p:cNvSpPr txBox="1"/>
          <p:nvPr/>
        </p:nvSpPr>
        <p:spPr>
          <a:xfrm>
            <a:off x="0" y="0"/>
            <a:ext cx="9194319" cy="430887"/>
          </a:xfrm>
          <a:prstGeom prst="rect">
            <a:avLst/>
          </a:prstGeom>
          <a:solidFill>
            <a:schemeClr val="bg1">
              <a:lumMod val="85000"/>
            </a:schemeClr>
          </a:solidFill>
          <a:ln>
            <a:solidFill>
              <a:srgbClr val="000000"/>
            </a:solidFill>
          </a:ln>
        </p:spPr>
        <p:txBody>
          <a:bodyPr wrap="none" rtlCol="0">
            <a:spAutoFit/>
          </a:bodyPr>
          <a:lstStyle/>
          <a:p>
            <a:r>
              <a:rPr lang="en-US" sz="2200" dirty="0" smtClean="0"/>
              <a:t>Night lights &amp; backscatter – different urban characteristics &amp; modes of change.</a:t>
            </a:r>
            <a:endParaRPr lang="en-US" sz="2200" dirty="0"/>
          </a:p>
        </p:txBody>
      </p:sp>
      <p:sp>
        <p:nvSpPr>
          <p:cNvPr id="37" name="TextBox 36"/>
          <p:cNvSpPr txBox="1"/>
          <p:nvPr/>
        </p:nvSpPr>
        <p:spPr>
          <a:xfrm>
            <a:off x="7481461" y="6594788"/>
            <a:ext cx="1662822" cy="276999"/>
          </a:xfrm>
          <a:prstGeom prst="rect">
            <a:avLst/>
          </a:prstGeom>
          <a:solidFill>
            <a:srgbClr val="D9D9D9"/>
          </a:solidFill>
          <a:ln>
            <a:solidFill>
              <a:srgbClr val="000000"/>
            </a:solidFill>
          </a:ln>
        </p:spPr>
        <p:txBody>
          <a:bodyPr wrap="none" rtlCol="0">
            <a:spAutoFit/>
          </a:bodyPr>
          <a:lstStyle/>
          <a:p>
            <a:r>
              <a:rPr lang="en-US" sz="1200" dirty="0" smtClean="0"/>
              <a:t>Frolking et al. 2013 </a:t>
            </a:r>
            <a:r>
              <a:rPr lang="en-US" sz="1200" i="1" dirty="0" smtClean="0"/>
              <a:t>ERL</a:t>
            </a:r>
            <a:endParaRPr lang="en-US" sz="1200" i="1" dirty="0"/>
          </a:p>
        </p:txBody>
      </p:sp>
    </p:spTree>
    <p:extLst>
      <p:ext uri="{BB962C8B-B14F-4D97-AF65-F5344CB8AC3E}">
        <p14:creationId xmlns:p14="http://schemas.microsoft.com/office/powerpoint/2010/main" val="3626219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kart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3667" y="2186401"/>
            <a:ext cx="2903220" cy="2622666"/>
          </a:xfrm>
          <a:prstGeom prst="rect">
            <a:avLst/>
          </a:prstGeom>
          <a:ln>
            <a:solidFill>
              <a:srgbClr val="FFFFFF"/>
            </a:solidFill>
          </a:ln>
        </p:spPr>
      </p:pic>
      <p:pic>
        <p:nvPicPr>
          <p:cNvPr id="3" name="Picture 2" descr="manil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67" y="2063789"/>
            <a:ext cx="3009208" cy="3202478"/>
          </a:xfrm>
          <a:prstGeom prst="rect">
            <a:avLst/>
          </a:prstGeom>
          <a:ln>
            <a:solidFill>
              <a:srgbClr val="FFFFFF"/>
            </a:solidFill>
          </a:ln>
        </p:spPr>
      </p:pic>
      <p:sp>
        <p:nvSpPr>
          <p:cNvPr id="4" name="Text Placeholder 2"/>
          <p:cNvSpPr txBox="1">
            <a:spLocks/>
          </p:cNvSpPr>
          <p:nvPr/>
        </p:nvSpPr>
        <p:spPr>
          <a:xfrm>
            <a:off x="4724400" y="4809067"/>
            <a:ext cx="4114800" cy="381000"/>
          </a:xfrm>
          <a:prstGeom prst="rect">
            <a:avLst/>
          </a:prstGeom>
        </p:spPr>
        <p:txBody>
          <a:bodyPr vert="horz" lIns="91440" tIns="45720" rIns="91440" bIns="45720" rtlCol="0">
            <a:noAutofit/>
          </a:bodyPr>
          <a:lstStyle>
            <a:lvl1pPr marL="233363" indent="-233363" algn="l" defTabSz="914400" rtl="0" eaLnBrk="1" latinLnBrk="0" hangingPunct="1">
              <a:spcBef>
                <a:spcPts val="600"/>
              </a:spcBef>
              <a:buFont typeface="Arial" pitchFamily="34" charset="0"/>
              <a:buChar char="•"/>
              <a:defRPr sz="2000" kern="1200">
                <a:solidFill>
                  <a:schemeClr val="bg1"/>
                </a:solidFill>
                <a:latin typeface="Arial" pitchFamily="34" charset="0"/>
                <a:ea typeface="+mn-ea"/>
                <a:cs typeface="Arial" pitchFamily="34" charset="0"/>
              </a:defRPr>
            </a:lvl1pPr>
            <a:lvl2pPr marL="515938" indent="-282575" algn="l" defTabSz="914400" rtl="0" eaLnBrk="1" latinLnBrk="0" hangingPunct="1">
              <a:spcBef>
                <a:spcPts val="600"/>
              </a:spcBef>
              <a:buClr>
                <a:schemeClr val="accent5">
                  <a:lumMod val="75000"/>
                </a:schemeClr>
              </a:buClr>
              <a:buSzPct val="90000"/>
              <a:buFont typeface="Wingdings" pitchFamily="2" charset="2"/>
              <a:buChar char="§"/>
              <a:defRPr sz="1800" kern="1200">
                <a:solidFill>
                  <a:schemeClr val="bg1"/>
                </a:solidFill>
                <a:latin typeface="Arial" pitchFamily="34" charset="0"/>
                <a:ea typeface="+mn-ea"/>
                <a:cs typeface="Arial" pitchFamily="34" charset="0"/>
              </a:defRPr>
            </a:lvl2pPr>
            <a:lvl3pPr marL="914400" indent="-223838" algn="l" defTabSz="914400" rtl="0" eaLnBrk="1" latinLnBrk="0" hangingPunct="1">
              <a:spcBef>
                <a:spcPts val="600"/>
              </a:spcBef>
              <a:buClr>
                <a:schemeClr val="accent5">
                  <a:lumMod val="60000"/>
                  <a:lumOff val="40000"/>
                </a:schemeClr>
              </a:buClr>
              <a:buSzPct val="103000"/>
              <a:buFont typeface="Arial" pitchFamily="34" charset="0"/>
              <a:buChar char="•"/>
              <a:tabLst>
                <a:tab pos="690563" algn="l"/>
              </a:tabLst>
              <a:defRPr sz="1600" kern="1200">
                <a:solidFill>
                  <a:schemeClr val="bg1"/>
                </a:solidFill>
                <a:latin typeface="Arial" pitchFamily="34" charset="0"/>
                <a:ea typeface="+mn-ea"/>
                <a:cs typeface="Arial" pitchFamily="34" charset="0"/>
              </a:defRPr>
            </a:lvl3pPr>
            <a:lvl4pPr marL="1147763" indent="-174625" algn="l" defTabSz="914400" rtl="0" eaLnBrk="1" latinLnBrk="0" hangingPunct="1">
              <a:spcBef>
                <a:spcPts val="600"/>
              </a:spcBef>
              <a:buClr>
                <a:schemeClr val="accent5">
                  <a:lumMod val="75000"/>
                </a:schemeClr>
              </a:buClr>
              <a:buSzPct val="90000"/>
              <a:buFont typeface="Wingdings" pitchFamily="2" charset="2"/>
              <a:buChar char="§"/>
              <a:tabLst/>
              <a:defRPr sz="1400" kern="1200">
                <a:solidFill>
                  <a:schemeClr val="bg1"/>
                </a:solidFill>
                <a:latin typeface="Arial" pitchFamily="34" charset="0"/>
                <a:ea typeface="+mn-ea"/>
                <a:cs typeface="Arial" pitchFamily="34" charset="0"/>
              </a:defRPr>
            </a:lvl4pPr>
            <a:lvl5pPr marL="1489075" indent="-234950" algn="l" defTabSz="914400" rtl="0" eaLnBrk="1" latinLnBrk="0" hangingPunct="1">
              <a:spcBef>
                <a:spcPts val="600"/>
              </a:spcBef>
              <a:buClr>
                <a:schemeClr val="accent5">
                  <a:lumMod val="50000"/>
                </a:schemeClr>
              </a:buClr>
              <a:buSzPct val="103000"/>
              <a:buFont typeface="Arial" pitchFamily="34" charset="0"/>
              <a:buChar char="•"/>
              <a:defRPr sz="1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400" dirty="0" smtClean="0">
                <a:solidFill>
                  <a:srgbClr val="000000"/>
                </a:solidFill>
              </a:rPr>
              <a:t>Jakarta, Indonesia</a:t>
            </a:r>
            <a:endParaRPr lang="en-US" sz="1400" dirty="0">
              <a:solidFill>
                <a:srgbClr val="000000"/>
              </a:solidFill>
            </a:endParaRPr>
          </a:p>
        </p:txBody>
      </p:sp>
      <p:sp>
        <p:nvSpPr>
          <p:cNvPr id="5" name="Text Placeholder 2"/>
          <p:cNvSpPr txBox="1">
            <a:spLocks/>
          </p:cNvSpPr>
          <p:nvPr/>
        </p:nvSpPr>
        <p:spPr>
          <a:xfrm>
            <a:off x="990600" y="5421876"/>
            <a:ext cx="4114800" cy="381000"/>
          </a:xfrm>
          <a:prstGeom prst="rect">
            <a:avLst/>
          </a:prstGeom>
        </p:spPr>
        <p:txBody>
          <a:bodyPr vert="horz" lIns="91440" tIns="45720" rIns="91440" bIns="45720" rtlCol="0">
            <a:noAutofit/>
          </a:bodyPr>
          <a:lstStyle>
            <a:lvl1pPr marL="233363" indent="-233363" algn="l" defTabSz="914400" rtl="0" eaLnBrk="1" latinLnBrk="0" hangingPunct="1">
              <a:spcBef>
                <a:spcPts val="600"/>
              </a:spcBef>
              <a:buFont typeface="Arial" pitchFamily="34" charset="0"/>
              <a:buChar char="•"/>
              <a:defRPr sz="2000" kern="1200">
                <a:solidFill>
                  <a:schemeClr val="bg1"/>
                </a:solidFill>
                <a:latin typeface="Arial" pitchFamily="34" charset="0"/>
                <a:ea typeface="+mn-ea"/>
                <a:cs typeface="Arial" pitchFamily="34" charset="0"/>
              </a:defRPr>
            </a:lvl1pPr>
            <a:lvl2pPr marL="515938" indent="-282575" algn="l" defTabSz="914400" rtl="0" eaLnBrk="1" latinLnBrk="0" hangingPunct="1">
              <a:spcBef>
                <a:spcPts val="600"/>
              </a:spcBef>
              <a:buClr>
                <a:schemeClr val="accent5">
                  <a:lumMod val="75000"/>
                </a:schemeClr>
              </a:buClr>
              <a:buSzPct val="90000"/>
              <a:buFont typeface="Wingdings" pitchFamily="2" charset="2"/>
              <a:buChar char="§"/>
              <a:defRPr sz="1800" kern="1200">
                <a:solidFill>
                  <a:schemeClr val="bg1"/>
                </a:solidFill>
                <a:latin typeface="Arial" pitchFamily="34" charset="0"/>
                <a:ea typeface="+mn-ea"/>
                <a:cs typeface="Arial" pitchFamily="34" charset="0"/>
              </a:defRPr>
            </a:lvl2pPr>
            <a:lvl3pPr marL="914400" indent="-223838" algn="l" defTabSz="914400" rtl="0" eaLnBrk="1" latinLnBrk="0" hangingPunct="1">
              <a:spcBef>
                <a:spcPts val="600"/>
              </a:spcBef>
              <a:buClr>
                <a:schemeClr val="accent5">
                  <a:lumMod val="60000"/>
                  <a:lumOff val="40000"/>
                </a:schemeClr>
              </a:buClr>
              <a:buSzPct val="103000"/>
              <a:buFont typeface="Arial" pitchFamily="34" charset="0"/>
              <a:buChar char="•"/>
              <a:tabLst>
                <a:tab pos="690563" algn="l"/>
              </a:tabLst>
              <a:defRPr sz="1600" kern="1200">
                <a:solidFill>
                  <a:schemeClr val="bg1"/>
                </a:solidFill>
                <a:latin typeface="Arial" pitchFamily="34" charset="0"/>
                <a:ea typeface="+mn-ea"/>
                <a:cs typeface="Arial" pitchFamily="34" charset="0"/>
              </a:defRPr>
            </a:lvl3pPr>
            <a:lvl4pPr marL="1147763" indent="-174625" algn="l" defTabSz="914400" rtl="0" eaLnBrk="1" latinLnBrk="0" hangingPunct="1">
              <a:spcBef>
                <a:spcPts val="600"/>
              </a:spcBef>
              <a:buClr>
                <a:schemeClr val="accent5">
                  <a:lumMod val="75000"/>
                </a:schemeClr>
              </a:buClr>
              <a:buSzPct val="90000"/>
              <a:buFont typeface="Wingdings" pitchFamily="2" charset="2"/>
              <a:buChar char="§"/>
              <a:tabLst/>
              <a:defRPr sz="1400" kern="1200">
                <a:solidFill>
                  <a:schemeClr val="bg1"/>
                </a:solidFill>
                <a:latin typeface="Arial" pitchFamily="34" charset="0"/>
                <a:ea typeface="+mn-ea"/>
                <a:cs typeface="Arial" pitchFamily="34" charset="0"/>
              </a:defRPr>
            </a:lvl4pPr>
            <a:lvl5pPr marL="1489075" indent="-234950" algn="l" defTabSz="914400" rtl="0" eaLnBrk="1" latinLnBrk="0" hangingPunct="1">
              <a:spcBef>
                <a:spcPts val="600"/>
              </a:spcBef>
              <a:buClr>
                <a:schemeClr val="accent5">
                  <a:lumMod val="50000"/>
                </a:schemeClr>
              </a:buClr>
              <a:buSzPct val="103000"/>
              <a:buFont typeface="Arial" pitchFamily="34" charset="0"/>
              <a:buChar char="•"/>
              <a:defRPr sz="1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400" dirty="0" smtClean="0">
                <a:solidFill>
                  <a:srgbClr val="000000"/>
                </a:solidFill>
              </a:rPr>
              <a:t>Manila, Philippines</a:t>
            </a:r>
            <a:endParaRPr lang="en-US" sz="1400" dirty="0">
              <a:solidFill>
                <a:srgbClr val="000000"/>
              </a:solidFill>
            </a:endParaRPr>
          </a:p>
        </p:txBody>
      </p:sp>
    </p:spTree>
    <p:extLst>
      <p:ext uri="{BB962C8B-B14F-4D97-AF65-F5344CB8AC3E}">
        <p14:creationId xmlns:p14="http://schemas.microsoft.com/office/powerpoint/2010/main" val="34746404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096469" y="2306400"/>
            <a:ext cx="4952281" cy="4551599"/>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747219" y="0"/>
            <a:ext cx="5301531" cy="2216150"/>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timeseries_analysis_MYDLSTday&amp;night_1km_QScat_subset_v2_test.pdf"/>
          <p:cNvPicPr>
            <a:picLocks noChangeAspect="1"/>
          </p:cNvPicPr>
          <p:nvPr/>
        </p:nvPicPr>
        <p:blipFill rotWithShape="1">
          <a:blip r:embed="rId2">
            <a:extLst>
              <a:ext uri="{28A0092B-C50C-407E-A947-70E740481C1C}">
                <a14:useLocalDpi xmlns:a14="http://schemas.microsoft.com/office/drawing/2010/main" val="0"/>
              </a:ext>
            </a:extLst>
          </a:blip>
          <a:srcRect t="12153" b="18208"/>
          <a:stretch/>
        </p:blipFill>
        <p:spPr>
          <a:xfrm>
            <a:off x="3606801" y="-1369"/>
            <a:ext cx="5839967" cy="2173070"/>
          </a:xfrm>
          <a:prstGeom prst="rect">
            <a:avLst/>
          </a:prstGeom>
        </p:spPr>
      </p:pic>
      <p:pic>
        <p:nvPicPr>
          <p:cNvPr id="5" name="Picture 4" descr="timeseries_analysis_MYDLSTday&amp;night_1km_QScat_subset_v2_test.pdf"/>
          <p:cNvPicPr>
            <a:picLocks noChangeAspect="1"/>
          </p:cNvPicPr>
          <p:nvPr/>
        </p:nvPicPr>
        <p:blipFill rotWithShape="1">
          <a:blip r:embed="rId3">
            <a:extLst>
              <a:ext uri="{28A0092B-C50C-407E-A947-70E740481C1C}">
                <a14:useLocalDpi xmlns:a14="http://schemas.microsoft.com/office/drawing/2010/main" val="0"/>
              </a:ext>
            </a:extLst>
          </a:blip>
          <a:srcRect t="11806" b="18403"/>
          <a:stretch/>
        </p:blipFill>
        <p:spPr>
          <a:xfrm>
            <a:off x="3911600" y="2306401"/>
            <a:ext cx="5486400" cy="2188029"/>
          </a:xfrm>
          <a:prstGeom prst="rect">
            <a:avLst/>
          </a:prstGeom>
        </p:spPr>
      </p:pic>
      <p:pic>
        <p:nvPicPr>
          <p:cNvPr id="6" name="Picture 5" descr="timeseries_analysis_MYDLSTday&amp;night_1km_QScat_subset_v2_test.pdf"/>
          <p:cNvPicPr>
            <a:picLocks noChangeAspect="1"/>
          </p:cNvPicPr>
          <p:nvPr/>
        </p:nvPicPr>
        <p:blipFill rotWithShape="1">
          <a:blip r:embed="rId4">
            <a:extLst>
              <a:ext uri="{28A0092B-C50C-407E-A947-70E740481C1C}">
                <a14:useLocalDpi xmlns:a14="http://schemas.microsoft.com/office/drawing/2010/main" val="0"/>
              </a:ext>
            </a:extLst>
          </a:blip>
          <a:srcRect t="12152" b="12500"/>
          <a:stretch/>
        </p:blipFill>
        <p:spPr>
          <a:xfrm>
            <a:off x="3917950" y="4494430"/>
            <a:ext cx="5486400" cy="2362200"/>
          </a:xfrm>
          <a:prstGeom prst="rect">
            <a:avLst/>
          </a:prstGeom>
        </p:spPr>
      </p:pic>
      <p:sp>
        <p:nvSpPr>
          <p:cNvPr id="7" name="TextBox 6"/>
          <p:cNvSpPr txBox="1"/>
          <p:nvPr/>
        </p:nvSpPr>
        <p:spPr>
          <a:xfrm>
            <a:off x="-1" y="0"/>
            <a:ext cx="3261101" cy="830997"/>
          </a:xfrm>
          <a:prstGeom prst="rect">
            <a:avLst/>
          </a:prstGeom>
          <a:solidFill>
            <a:srgbClr val="D9D9D9"/>
          </a:solidFill>
          <a:ln>
            <a:solidFill>
              <a:srgbClr val="000000"/>
            </a:solidFill>
          </a:ln>
        </p:spPr>
        <p:txBody>
          <a:bodyPr wrap="square" rtlCol="0">
            <a:spAutoFit/>
          </a:bodyPr>
          <a:lstStyle/>
          <a:p>
            <a:r>
              <a:rPr lang="en-US" sz="2400" b="1" dirty="0" smtClean="0"/>
              <a:t>Beijing 2002-2009:</a:t>
            </a:r>
          </a:p>
          <a:p>
            <a:r>
              <a:rPr lang="en-US" sz="2400" b="1" dirty="0" smtClean="0"/>
              <a:t> monthly data trends</a:t>
            </a:r>
            <a:endParaRPr lang="en-US" sz="2400" dirty="0" smtClean="0"/>
          </a:p>
        </p:txBody>
      </p:sp>
      <p:sp>
        <p:nvSpPr>
          <p:cNvPr id="10" name="TextBox 9"/>
          <p:cNvSpPr txBox="1"/>
          <p:nvPr/>
        </p:nvSpPr>
        <p:spPr>
          <a:xfrm>
            <a:off x="2532656" y="984387"/>
            <a:ext cx="1139855" cy="584776"/>
          </a:xfrm>
          <a:prstGeom prst="rect">
            <a:avLst/>
          </a:prstGeom>
          <a:solidFill>
            <a:schemeClr val="bg1">
              <a:lumMod val="85000"/>
            </a:schemeClr>
          </a:solidFill>
          <a:ln>
            <a:solidFill>
              <a:srgbClr val="000000"/>
            </a:solidFill>
          </a:ln>
        </p:spPr>
        <p:txBody>
          <a:bodyPr wrap="none" rtlCol="0">
            <a:spAutoFit/>
          </a:bodyPr>
          <a:lstStyle/>
          <a:p>
            <a:pPr algn="ctr"/>
            <a:r>
              <a:rPr lang="en-US" sz="1600" b="1" dirty="0" err="1" smtClean="0"/>
              <a:t>Quikscat</a:t>
            </a:r>
            <a:r>
              <a:rPr lang="en-US" sz="1600" b="1" dirty="0" smtClean="0"/>
              <a:t> </a:t>
            </a:r>
          </a:p>
          <a:p>
            <a:pPr algn="ctr"/>
            <a:r>
              <a:rPr lang="en-US" sz="1600" dirty="0" smtClean="0"/>
              <a:t>backscatter</a:t>
            </a:r>
            <a:endParaRPr lang="en-US" sz="1600" dirty="0"/>
          </a:p>
        </p:txBody>
      </p:sp>
      <p:sp>
        <p:nvSpPr>
          <p:cNvPr id="11" name="TextBox 10"/>
          <p:cNvSpPr txBox="1"/>
          <p:nvPr/>
        </p:nvSpPr>
        <p:spPr>
          <a:xfrm>
            <a:off x="2028466" y="3329634"/>
            <a:ext cx="1992853" cy="584776"/>
          </a:xfrm>
          <a:prstGeom prst="rect">
            <a:avLst/>
          </a:prstGeom>
          <a:solidFill>
            <a:schemeClr val="bg1">
              <a:lumMod val="85000"/>
            </a:schemeClr>
          </a:solidFill>
          <a:ln>
            <a:solidFill>
              <a:srgbClr val="000000"/>
            </a:solidFill>
          </a:ln>
        </p:spPr>
        <p:txBody>
          <a:bodyPr wrap="none" rtlCol="0">
            <a:spAutoFit/>
          </a:bodyPr>
          <a:lstStyle/>
          <a:p>
            <a:pPr algn="ctr"/>
            <a:r>
              <a:rPr lang="en-US" sz="1600" b="1" dirty="0" smtClean="0"/>
              <a:t>daytime</a:t>
            </a:r>
            <a:r>
              <a:rPr lang="en-US" sz="1600" dirty="0" smtClean="0"/>
              <a:t> urban core – </a:t>
            </a:r>
          </a:p>
          <a:p>
            <a:pPr algn="ctr"/>
            <a:r>
              <a:rPr lang="en-US" sz="1600" dirty="0"/>
              <a:t>r</a:t>
            </a:r>
            <a:r>
              <a:rPr lang="en-US" sz="1600" dirty="0" smtClean="0"/>
              <a:t>ural UHI (</a:t>
            </a:r>
            <a:r>
              <a:rPr lang="en-US" sz="1600" dirty="0" smtClean="0">
                <a:latin typeface="Symbol" charset="2"/>
                <a:cs typeface="Symbol" charset="2"/>
              </a:rPr>
              <a:t>D</a:t>
            </a:r>
            <a:r>
              <a:rPr lang="en-US" sz="1600" dirty="0" smtClean="0"/>
              <a:t>T in °C)</a:t>
            </a:r>
          </a:p>
        </p:txBody>
      </p:sp>
      <p:sp>
        <p:nvSpPr>
          <p:cNvPr id="12" name="TextBox 11"/>
          <p:cNvSpPr txBox="1"/>
          <p:nvPr/>
        </p:nvSpPr>
        <p:spPr>
          <a:xfrm>
            <a:off x="1911847" y="5412434"/>
            <a:ext cx="2109472" cy="584776"/>
          </a:xfrm>
          <a:prstGeom prst="rect">
            <a:avLst/>
          </a:prstGeom>
          <a:solidFill>
            <a:schemeClr val="bg1">
              <a:lumMod val="85000"/>
            </a:schemeClr>
          </a:solidFill>
          <a:ln>
            <a:solidFill>
              <a:srgbClr val="000000"/>
            </a:solidFill>
          </a:ln>
        </p:spPr>
        <p:txBody>
          <a:bodyPr wrap="none" rtlCol="0">
            <a:spAutoFit/>
          </a:bodyPr>
          <a:lstStyle/>
          <a:p>
            <a:pPr algn="ctr"/>
            <a:r>
              <a:rPr lang="en-US" sz="1600" b="1" dirty="0" smtClean="0"/>
              <a:t>nighttime</a:t>
            </a:r>
            <a:r>
              <a:rPr lang="en-US" sz="1600" dirty="0" smtClean="0"/>
              <a:t> urban core – </a:t>
            </a:r>
          </a:p>
          <a:p>
            <a:pPr algn="ctr"/>
            <a:r>
              <a:rPr lang="en-US" sz="1600" dirty="0"/>
              <a:t>r</a:t>
            </a:r>
            <a:r>
              <a:rPr lang="en-US" sz="1600" dirty="0" smtClean="0"/>
              <a:t>ural UHI (</a:t>
            </a:r>
            <a:r>
              <a:rPr lang="en-US" sz="1600" dirty="0" smtClean="0">
                <a:latin typeface="Symbol" charset="2"/>
                <a:cs typeface="Symbol" charset="2"/>
              </a:rPr>
              <a:t>D</a:t>
            </a:r>
            <a:r>
              <a:rPr lang="en-US" sz="1600" dirty="0" smtClean="0"/>
              <a:t>T in °C)</a:t>
            </a:r>
          </a:p>
        </p:txBody>
      </p:sp>
      <p:sp>
        <p:nvSpPr>
          <p:cNvPr id="13" name="TextBox 12"/>
          <p:cNvSpPr txBox="1"/>
          <p:nvPr/>
        </p:nvSpPr>
        <p:spPr>
          <a:xfrm>
            <a:off x="123729" y="1638300"/>
            <a:ext cx="2483635" cy="923330"/>
          </a:xfrm>
          <a:prstGeom prst="rect">
            <a:avLst/>
          </a:prstGeom>
          <a:solidFill>
            <a:schemeClr val="tx2">
              <a:lumMod val="20000"/>
              <a:lumOff val="80000"/>
            </a:schemeClr>
          </a:solidFill>
          <a:ln>
            <a:solidFill>
              <a:srgbClr val="000000"/>
            </a:solidFill>
          </a:ln>
        </p:spPr>
        <p:txBody>
          <a:bodyPr wrap="none" rtlCol="0">
            <a:spAutoFit/>
          </a:bodyPr>
          <a:lstStyle/>
          <a:p>
            <a:pPr algn="ctr"/>
            <a:r>
              <a:rPr lang="en-US" dirty="0"/>
              <a:t>Seasonal Decomposition </a:t>
            </a:r>
            <a:endParaRPr lang="en-US" dirty="0" smtClean="0"/>
          </a:p>
          <a:p>
            <a:pPr algn="ctr"/>
            <a:r>
              <a:rPr lang="en-US" dirty="0" smtClean="0"/>
              <a:t>of </a:t>
            </a:r>
            <a:r>
              <a:rPr lang="en-US" dirty="0"/>
              <a:t>Time Series by </a:t>
            </a:r>
            <a:r>
              <a:rPr lang="en-US" dirty="0" smtClean="0"/>
              <a:t>Loess </a:t>
            </a:r>
          </a:p>
          <a:p>
            <a:pPr algn="ctr"/>
            <a:r>
              <a:rPr lang="en-US" dirty="0" smtClean="0"/>
              <a:t>in R (‘</a:t>
            </a:r>
            <a:r>
              <a:rPr lang="en-US" i="1" dirty="0" err="1" smtClean="0"/>
              <a:t>stl</a:t>
            </a:r>
            <a:r>
              <a:rPr lang="en-US" dirty="0" smtClean="0"/>
              <a:t>’)</a:t>
            </a:r>
            <a:endParaRPr lang="en-US" dirty="0"/>
          </a:p>
        </p:txBody>
      </p:sp>
      <p:sp>
        <p:nvSpPr>
          <p:cNvPr id="14" name="TextBox 13"/>
          <p:cNvSpPr txBox="1"/>
          <p:nvPr/>
        </p:nvSpPr>
        <p:spPr>
          <a:xfrm>
            <a:off x="343414" y="4014811"/>
            <a:ext cx="2917686" cy="959237"/>
          </a:xfrm>
          <a:prstGeom prst="rect">
            <a:avLst/>
          </a:prstGeom>
          <a:solidFill>
            <a:schemeClr val="tx2">
              <a:lumMod val="20000"/>
              <a:lumOff val="80000"/>
            </a:schemeClr>
          </a:solidFill>
          <a:ln>
            <a:solidFill>
              <a:srgbClr val="000000"/>
            </a:solidFill>
          </a:ln>
        </p:spPr>
        <p:txBody>
          <a:bodyPr wrap="none" rtlCol="0">
            <a:spAutoFit/>
          </a:bodyPr>
          <a:lstStyle/>
          <a:p>
            <a:pPr algn="ctr">
              <a:spcBef>
                <a:spcPts val="500"/>
              </a:spcBef>
              <a:spcAft>
                <a:spcPts val="500"/>
              </a:spcAft>
            </a:pPr>
            <a:r>
              <a:rPr lang="en-US" sz="2400" b="1" dirty="0" smtClean="0"/>
              <a:t>Strong trend in </a:t>
            </a:r>
            <a:r>
              <a:rPr lang="en-US" sz="2400" b="1" dirty="0" err="1" smtClean="0"/>
              <a:t>QScat</a:t>
            </a:r>
            <a:endParaRPr lang="en-US" sz="2400" b="1" dirty="0" smtClean="0"/>
          </a:p>
          <a:p>
            <a:pPr algn="ctr">
              <a:spcBef>
                <a:spcPts val="500"/>
              </a:spcBef>
              <a:spcAft>
                <a:spcPts val="500"/>
              </a:spcAft>
            </a:pPr>
            <a:r>
              <a:rPr lang="en-US" sz="2400" b="1" dirty="0" smtClean="0"/>
              <a:t>Weak trends in UHI</a:t>
            </a:r>
            <a:endParaRPr lang="en-US" sz="2400" b="1" dirty="0"/>
          </a:p>
        </p:txBody>
      </p:sp>
      <p:sp>
        <p:nvSpPr>
          <p:cNvPr id="16" name="TextBox 15"/>
          <p:cNvSpPr txBox="1"/>
          <p:nvPr/>
        </p:nvSpPr>
        <p:spPr>
          <a:xfrm>
            <a:off x="425450" y="6305550"/>
            <a:ext cx="3581780" cy="461665"/>
          </a:xfrm>
          <a:prstGeom prst="rect">
            <a:avLst/>
          </a:prstGeom>
          <a:solidFill>
            <a:schemeClr val="bg1">
              <a:lumMod val="85000"/>
            </a:schemeClr>
          </a:solidFill>
          <a:ln>
            <a:solidFill>
              <a:schemeClr val="tx1"/>
            </a:solidFill>
          </a:ln>
        </p:spPr>
        <p:txBody>
          <a:bodyPr wrap="none" rtlCol="0">
            <a:spAutoFit/>
          </a:bodyPr>
          <a:lstStyle/>
          <a:p>
            <a:r>
              <a:rPr lang="en-US" sz="2400" b="1" dirty="0" smtClean="0">
                <a:solidFill>
                  <a:srgbClr val="FF0000"/>
                </a:solidFill>
              </a:rPr>
              <a:t>Hypothesis not supported.</a:t>
            </a:r>
            <a:endParaRPr lang="en-US" sz="2400" b="1" dirty="0">
              <a:solidFill>
                <a:srgbClr val="FF0000"/>
              </a:solidFill>
            </a:endParaRPr>
          </a:p>
        </p:txBody>
      </p:sp>
    </p:spTree>
    <p:extLst>
      <p:ext uri="{BB962C8B-B14F-4D97-AF65-F5344CB8AC3E}">
        <p14:creationId xmlns:p14="http://schemas.microsoft.com/office/powerpoint/2010/main" val="8000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6" name="Picture 3" descr="C:\research\east_asia_methods\figures\figure05_change_detection\presentation_pngs\figure05_change_panel_a_22april2014.png"/>
          <p:cNvPicPr>
            <a:picLocks noChangeAspect="1" noChangeArrowheads="1"/>
          </p:cNvPicPr>
          <p:nvPr/>
        </p:nvPicPr>
        <p:blipFill>
          <a:blip r:embed="rId3" cstate="print"/>
          <a:srcRect/>
          <a:stretch>
            <a:fillRect/>
          </a:stretch>
        </p:blipFill>
        <p:spPr bwMode="auto">
          <a:xfrm>
            <a:off x="29830" y="227076"/>
            <a:ext cx="4297680" cy="3108178"/>
          </a:xfrm>
          <a:prstGeom prst="rect">
            <a:avLst/>
          </a:prstGeom>
          <a:noFill/>
        </p:spPr>
      </p:pic>
      <p:pic>
        <p:nvPicPr>
          <p:cNvPr id="9" name="Picture 8" descr="C:\Users\schneider\Desktop\thesis_defense_slides\expansion_trajectories_fig5-01_300dpi.png"/>
          <p:cNvPicPr>
            <a:picLocks noChangeAspect="1" noChangeArrowheads="1"/>
          </p:cNvPicPr>
          <p:nvPr/>
        </p:nvPicPr>
        <p:blipFill>
          <a:blip r:embed="rId4" cstate="print"/>
          <a:srcRect/>
          <a:stretch>
            <a:fillRect/>
          </a:stretch>
        </p:blipFill>
        <p:spPr bwMode="auto">
          <a:xfrm>
            <a:off x="29830" y="3443992"/>
            <a:ext cx="4570473" cy="2830199"/>
          </a:xfrm>
          <a:prstGeom prst="rect">
            <a:avLst/>
          </a:prstGeom>
          <a:noFill/>
        </p:spPr>
      </p:pic>
      <p:sp>
        <p:nvSpPr>
          <p:cNvPr id="11" name="Text Placeholder 2"/>
          <p:cNvSpPr txBox="1">
            <a:spLocks/>
          </p:cNvSpPr>
          <p:nvPr/>
        </p:nvSpPr>
        <p:spPr>
          <a:xfrm>
            <a:off x="1066800" y="3657600"/>
            <a:ext cx="4114800" cy="304800"/>
          </a:xfrm>
          <a:prstGeom prst="rect">
            <a:avLst/>
          </a:prstGeom>
        </p:spPr>
        <p:txBody>
          <a:bodyPr vert="horz" lIns="91440" tIns="45720" rIns="91440" bIns="45720" rtlCol="0">
            <a:normAutofit/>
          </a:bodyPr>
          <a:lstStyle>
            <a:lvl1pPr marL="233363" indent="-233363" algn="l" defTabSz="914400" rtl="0" eaLnBrk="1" latinLnBrk="0" hangingPunct="1">
              <a:spcBef>
                <a:spcPts val="600"/>
              </a:spcBef>
              <a:buFont typeface="Arial" pitchFamily="34" charset="0"/>
              <a:buChar char="•"/>
              <a:defRPr sz="2000" kern="1200">
                <a:solidFill>
                  <a:schemeClr val="bg1"/>
                </a:solidFill>
                <a:latin typeface="Arial" pitchFamily="34" charset="0"/>
                <a:ea typeface="+mn-ea"/>
                <a:cs typeface="Arial" pitchFamily="34" charset="0"/>
              </a:defRPr>
            </a:lvl1pPr>
            <a:lvl2pPr marL="515938" indent="-282575" algn="l" defTabSz="914400" rtl="0" eaLnBrk="1" latinLnBrk="0" hangingPunct="1">
              <a:spcBef>
                <a:spcPts val="600"/>
              </a:spcBef>
              <a:buClr>
                <a:schemeClr val="accent5">
                  <a:lumMod val="75000"/>
                </a:schemeClr>
              </a:buClr>
              <a:buSzPct val="90000"/>
              <a:buFont typeface="Wingdings" pitchFamily="2" charset="2"/>
              <a:buChar char="§"/>
              <a:defRPr sz="1800" kern="1200">
                <a:solidFill>
                  <a:schemeClr val="bg1"/>
                </a:solidFill>
                <a:latin typeface="Arial" pitchFamily="34" charset="0"/>
                <a:ea typeface="+mn-ea"/>
                <a:cs typeface="Arial" pitchFamily="34" charset="0"/>
              </a:defRPr>
            </a:lvl2pPr>
            <a:lvl3pPr marL="914400" indent="-223838" algn="l" defTabSz="914400" rtl="0" eaLnBrk="1" latinLnBrk="0" hangingPunct="1">
              <a:spcBef>
                <a:spcPts val="600"/>
              </a:spcBef>
              <a:buClr>
                <a:schemeClr val="accent5">
                  <a:lumMod val="60000"/>
                  <a:lumOff val="40000"/>
                </a:schemeClr>
              </a:buClr>
              <a:buSzPct val="103000"/>
              <a:buFont typeface="Arial" pitchFamily="34" charset="0"/>
              <a:buChar char="•"/>
              <a:tabLst>
                <a:tab pos="690563" algn="l"/>
              </a:tabLst>
              <a:defRPr sz="1600" kern="1200">
                <a:solidFill>
                  <a:schemeClr val="bg1"/>
                </a:solidFill>
                <a:latin typeface="Arial" pitchFamily="34" charset="0"/>
                <a:ea typeface="+mn-ea"/>
                <a:cs typeface="Arial" pitchFamily="34" charset="0"/>
              </a:defRPr>
            </a:lvl3pPr>
            <a:lvl4pPr marL="1147763" indent="-174625" algn="l" defTabSz="914400" rtl="0" eaLnBrk="1" latinLnBrk="0" hangingPunct="1">
              <a:spcBef>
                <a:spcPts val="600"/>
              </a:spcBef>
              <a:buClr>
                <a:schemeClr val="accent5">
                  <a:lumMod val="75000"/>
                </a:schemeClr>
              </a:buClr>
              <a:buSzPct val="90000"/>
              <a:buFont typeface="Wingdings" pitchFamily="2" charset="2"/>
              <a:buChar char="§"/>
              <a:tabLst/>
              <a:defRPr sz="1400" kern="1200">
                <a:solidFill>
                  <a:schemeClr val="bg1"/>
                </a:solidFill>
                <a:latin typeface="Arial" pitchFamily="34" charset="0"/>
                <a:ea typeface="+mn-ea"/>
                <a:cs typeface="Arial" pitchFamily="34" charset="0"/>
              </a:defRPr>
            </a:lvl4pPr>
            <a:lvl5pPr marL="1489075" indent="-234950" algn="l" defTabSz="914400" rtl="0" eaLnBrk="1" latinLnBrk="0" hangingPunct="1">
              <a:spcBef>
                <a:spcPts val="600"/>
              </a:spcBef>
              <a:buClr>
                <a:schemeClr val="accent5">
                  <a:lumMod val="50000"/>
                </a:schemeClr>
              </a:buClr>
              <a:buSzPct val="103000"/>
              <a:buFont typeface="Arial" pitchFamily="34" charset="0"/>
              <a:buChar char="•"/>
              <a:defRPr sz="1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400" dirty="0" smtClean="0">
                <a:solidFill>
                  <a:schemeClr val="tx1"/>
                </a:solidFill>
              </a:rPr>
              <a:t>Maximum EVI trajectories over time</a:t>
            </a:r>
            <a:endParaRPr lang="en-US" sz="1400" dirty="0">
              <a:solidFill>
                <a:schemeClr val="tx1"/>
              </a:solidFill>
            </a:endParaRPr>
          </a:p>
        </p:txBody>
      </p:sp>
      <p:sp>
        <p:nvSpPr>
          <p:cNvPr id="7" name="Date Placeholder 3"/>
          <p:cNvSpPr txBox="1">
            <a:spLocks/>
          </p:cNvSpPr>
          <p:nvPr/>
        </p:nvSpPr>
        <p:spPr>
          <a:xfrm>
            <a:off x="0" y="6553200"/>
            <a:ext cx="25908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rgbClr val="BFBFBF"/>
                </a:solidFill>
                <a:latin typeface="Palatino Linotype"/>
                <a:cs typeface="Palatino Linotype"/>
              </a:rPr>
              <a:t>A. Schneider et al., UW</a:t>
            </a:r>
            <a:endParaRPr lang="en-US" sz="1200" dirty="0">
              <a:solidFill>
                <a:srgbClr val="BFBFBF"/>
              </a:solidFill>
              <a:latin typeface="Palatino Linotype"/>
              <a:cs typeface="Palatino Linotype"/>
            </a:endParaRPr>
          </a:p>
        </p:txBody>
      </p:sp>
      <p:sp>
        <p:nvSpPr>
          <p:cNvPr id="8" name="Title 1"/>
          <p:cNvSpPr txBox="1">
            <a:spLocks/>
          </p:cNvSpPr>
          <p:nvPr/>
        </p:nvSpPr>
        <p:spPr>
          <a:xfrm>
            <a:off x="4648200" y="227076"/>
            <a:ext cx="1371600" cy="612648"/>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2400" kern="1200">
                <a:solidFill>
                  <a:schemeClr val="accent5">
                    <a:lumMod val="60000"/>
                    <a:lumOff val="40000"/>
                  </a:schemeClr>
                </a:solidFill>
                <a:latin typeface="Arial" pitchFamily="34" charset="0"/>
                <a:ea typeface="+mj-ea"/>
                <a:cs typeface="Arial" pitchFamily="34" charset="0"/>
              </a:defRPr>
            </a:lvl1pPr>
          </a:lstStyle>
          <a:p>
            <a:r>
              <a:rPr lang="en-US" b="1" dirty="0" smtClean="0"/>
              <a:t>Methods</a:t>
            </a:r>
            <a:endParaRPr lang="en-US" b="1" dirty="0"/>
          </a:p>
        </p:txBody>
      </p:sp>
      <p:sp>
        <p:nvSpPr>
          <p:cNvPr id="13" name="Content Placeholder 3"/>
          <p:cNvSpPr>
            <a:spLocks noGrp="1"/>
          </p:cNvSpPr>
          <p:nvPr>
            <p:ph sz="half" idx="2"/>
          </p:nvPr>
        </p:nvSpPr>
        <p:spPr>
          <a:xfrm>
            <a:off x="4648200" y="682186"/>
            <a:ext cx="4495800" cy="6175814"/>
          </a:xfrm>
        </p:spPr>
        <p:txBody>
          <a:bodyPr>
            <a:noAutofit/>
          </a:bodyPr>
          <a:lstStyle/>
          <a:p>
            <a:pPr marL="274320" indent="-274320">
              <a:buClr>
                <a:schemeClr val="accent1"/>
              </a:buClr>
              <a:buSzPct val="76000"/>
              <a:buNone/>
            </a:pPr>
            <a:r>
              <a:rPr lang="en-US" sz="2000" dirty="0">
                <a:solidFill>
                  <a:schemeClr val="bg1"/>
                </a:solidFill>
              </a:rPr>
              <a:t>Step 3:</a:t>
            </a:r>
          </a:p>
          <a:p>
            <a:pPr marL="338138" indent="-292100">
              <a:buClr>
                <a:schemeClr val="accent1"/>
              </a:buClr>
              <a:buSzPct val="76000"/>
              <a:buNone/>
            </a:pPr>
            <a:r>
              <a:rPr lang="en-US" sz="2000" dirty="0">
                <a:solidFill>
                  <a:schemeClr val="bg1"/>
                </a:solidFill>
              </a:rPr>
              <a:t>   Change detection</a:t>
            </a:r>
          </a:p>
          <a:p>
            <a:pPr marL="338138" lvl="1">
              <a:spcBef>
                <a:spcPts val="1200"/>
              </a:spcBef>
            </a:pPr>
            <a:r>
              <a:rPr lang="en-US" sz="1800" dirty="0" smtClean="0">
                <a:solidFill>
                  <a:srgbClr val="FF0000"/>
                </a:solidFill>
              </a:rPr>
              <a:t>Work backwards </a:t>
            </a:r>
            <a:r>
              <a:rPr lang="en-US" sz="1800" dirty="0" smtClean="0">
                <a:solidFill>
                  <a:schemeClr val="bg1"/>
                </a:solidFill>
              </a:rPr>
              <a:t>–                                                         were </a:t>
            </a:r>
            <a:r>
              <a:rPr lang="en-US" sz="1800" dirty="0">
                <a:solidFill>
                  <a:schemeClr val="bg1"/>
                </a:solidFill>
              </a:rPr>
              <a:t>2010 urban areas </a:t>
            </a:r>
            <a:r>
              <a:rPr lang="en-US" sz="1800" dirty="0" smtClean="0">
                <a:solidFill>
                  <a:schemeClr val="bg1"/>
                </a:solidFill>
              </a:rPr>
              <a:t>built-up in 2000, or did they become urban between 2000 and 2010?</a:t>
            </a:r>
          </a:p>
          <a:p>
            <a:pPr marL="338138" lvl="1">
              <a:spcBef>
                <a:spcPts val="1200"/>
              </a:spcBef>
            </a:pPr>
            <a:r>
              <a:rPr lang="en-US" sz="1800" dirty="0" smtClean="0">
                <a:solidFill>
                  <a:schemeClr val="bg1"/>
                </a:solidFill>
              </a:rPr>
              <a:t>10 years growing season max EVI data from MODIS (2001-2011).</a:t>
            </a:r>
          </a:p>
          <a:p>
            <a:pPr marL="338138" lvl="1">
              <a:spcBef>
                <a:spcPts val="1200"/>
              </a:spcBef>
            </a:pPr>
            <a:r>
              <a:rPr lang="en-US" sz="1800" dirty="0" smtClean="0">
                <a:solidFill>
                  <a:schemeClr val="bg1"/>
                </a:solidFill>
              </a:rPr>
              <a:t>Supervised boosted decision tree algorithm </a:t>
            </a:r>
          </a:p>
          <a:p>
            <a:pPr marL="338138" lvl="1">
              <a:spcBef>
                <a:spcPts val="1200"/>
              </a:spcBef>
              <a:tabLst>
                <a:tab pos="914400" algn="l"/>
                <a:tab pos="1204913" algn="l"/>
              </a:tabLst>
            </a:pPr>
            <a:r>
              <a:rPr lang="en-US" sz="1800" dirty="0" smtClean="0">
                <a:solidFill>
                  <a:schemeClr val="bg1"/>
                </a:solidFill>
              </a:rPr>
              <a:t>Training data:</a:t>
            </a:r>
          </a:p>
          <a:p>
            <a:pPr marL="338138" lvl="1">
              <a:spcBef>
                <a:spcPts val="1200"/>
              </a:spcBef>
              <a:buNone/>
              <a:tabLst>
                <a:tab pos="914400" algn="l"/>
                <a:tab pos="1204913" algn="l"/>
              </a:tabLst>
            </a:pPr>
            <a:r>
              <a:rPr lang="en-US" sz="1800" dirty="0" smtClean="0">
                <a:solidFill>
                  <a:schemeClr val="bg1"/>
                </a:solidFill>
              </a:rPr>
              <a:t>	 	</a:t>
            </a:r>
            <a:r>
              <a:rPr lang="en-US" sz="1800" i="1" dirty="0" smtClean="0">
                <a:solidFill>
                  <a:schemeClr val="bg1"/>
                </a:solidFill>
              </a:rPr>
              <a:t>(1) stable urban areas                                        	(2) areas that became urbanized,                           		2000-2010</a:t>
            </a:r>
          </a:p>
          <a:p>
            <a:pPr marL="338138" lvl="1">
              <a:spcBef>
                <a:spcPts val="1200"/>
              </a:spcBef>
            </a:pPr>
            <a:r>
              <a:rPr lang="en-US" sz="1800" dirty="0" smtClean="0">
                <a:solidFill>
                  <a:schemeClr val="bg1"/>
                </a:solidFill>
              </a:rPr>
              <a:t>Output probabilities iteratively </a:t>
            </a:r>
            <a:r>
              <a:rPr lang="en-US" sz="1800" dirty="0" err="1" smtClean="0">
                <a:solidFill>
                  <a:schemeClr val="bg1"/>
                </a:solidFill>
              </a:rPr>
              <a:t>thresholded</a:t>
            </a:r>
            <a:r>
              <a:rPr lang="en-US" sz="1800" dirty="0" smtClean="0">
                <a:solidFill>
                  <a:schemeClr val="bg1"/>
                </a:solidFill>
              </a:rPr>
              <a:t>, compared to c2010 Google Earth imagery.</a:t>
            </a:r>
          </a:p>
        </p:txBody>
      </p:sp>
    </p:spTree>
    <p:extLst>
      <p:ext uri="{BB962C8B-B14F-4D97-AF65-F5344CB8AC3E}">
        <p14:creationId xmlns:p14="http://schemas.microsoft.com/office/powerpoint/2010/main" val="36581496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6" name="Picture 3" descr="C:\research\east_asia_methods\figures\figure05_change_detection\presentation_pngs\figure05_change_panel_a_22april2014.png"/>
          <p:cNvPicPr>
            <a:picLocks noChangeAspect="1" noChangeArrowheads="1"/>
          </p:cNvPicPr>
          <p:nvPr/>
        </p:nvPicPr>
        <p:blipFill>
          <a:blip r:embed="rId3" cstate="print"/>
          <a:srcRect/>
          <a:stretch>
            <a:fillRect/>
          </a:stretch>
        </p:blipFill>
        <p:spPr bwMode="auto">
          <a:xfrm>
            <a:off x="32946" y="228600"/>
            <a:ext cx="4297680" cy="3108178"/>
          </a:xfrm>
          <a:prstGeom prst="rect">
            <a:avLst/>
          </a:prstGeom>
          <a:noFill/>
        </p:spPr>
      </p:pic>
      <p:pic>
        <p:nvPicPr>
          <p:cNvPr id="5" name="Picture 2" descr="C:\research\east_asia_methods\figures\figure05_change_detection\presentation_pngs\figure05_change_panel_c_22april2014.png"/>
          <p:cNvPicPr>
            <a:picLocks noChangeAspect="1" noChangeArrowheads="1"/>
          </p:cNvPicPr>
          <p:nvPr/>
        </p:nvPicPr>
        <p:blipFill>
          <a:blip r:embed="rId4" cstate="print"/>
          <a:srcRect/>
          <a:stretch>
            <a:fillRect/>
          </a:stretch>
        </p:blipFill>
        <p:spPr bwMode="auto">
          <a:xfrm>
            <a:off x="32946" y="228600"/>
            <a:ext cx="4297680" cy="3108179"/>
          </a:xfrm>
          <a:prstGeom prst="rect">
            <a:avLst/>
          </a:prstGeom>
          <a:noFill/>
        </p:spPr>
      </p:pic>
      <p:pic>
        <p:nvPicPr>
          <p:cNvPr id="7" name="Picture 4" descr="C:\research\east_asia_methods\figures\figure05_change_detection\presentation_pngs\figure05_change_panel_b_22april2014.png"/>
          <p:cNvPicPr>
            <a:picLocks noChangeAspect="1" noChangeArrowheads="1"/>
          </p:cNvPicPr>
          <p:nvPr/>
        </p:nvPicPr>
        <p:blipFill>
          <a:blip r:embed="rId5" cstate="print"/>
          <a:srcRect/>
          <a:stretch>
            <a:fillRect/>
          </a:stretch>
        </p:blipFill>
        <p:spPr bwMode="auto">
          <a:xfrm>
            <a:off x="32946" y="3492843"/>
            <a:ext cx="4297680" cy="3108179"/>
          </a:xfrm>
          <a:prstGeom prst="rect">
            <a:avLst/>
          </a:prstGeom>
          <a:noFill/>
        </p:spPr>
      </p:pic>
      <p:pic>
        <p:nvPicPr>
          <p:cNvPr id="8" name="Picture 2" descr="C:\research\east_asia_methods\figures\figure04_data_fusion\figure04_data_fusion_7in_14march2014.png"/>
          <p:cNvPicPr>
            <a:picLocks noChangeAspect="1" noChangeArrowheads="1"/>
          </p:cNvPicPr>
          <p:nvPr/>
        </p:nvPicPr>
        <p:blipFill>
          <a:blip r:embed="rId6" cstate="print"/>
          <a:srcRect l="6544" t="92664" r="67610"/>
          <a:stretch>
            <a:fillRect/>
          </a:stretch>
        </p:blipFill>
        <p:spPr bwMode="auto">
          <a:xfrm>
            <a:off x="2763789" y="6220137"/>
            <a:ext cx="1399032" cy="249396"/>
          </a:xfrm>
          <a:prstGeom prst="rect">
            <a:avLst/>
          </a:prstGeom>
          <a:noFill/>
        </p:spPr>
      </p:pic>
      <p:pic>
        <p:nvPicPr>
          <p:cNvPr id="82947" name="Picture 3" descr="C:\research\east_asia_methods\figures\figure05_change_detection\presentation_pngs\figure05_legend_panel_c_22april2014.png"/>
          <p:cNvPicPr>
            <a:picLocks noChangeAspect="1" noChangeArrowheads="1"/>
          </p:cNvPicPr>
          <p:nvPr/>
        </p:nvPicPr>
        <p:blipFill>
          <a:blip r:embed="rId7" cstate="print"/>
          <a:srcRect/>
          <a:stretch>
            <a:fillRect/>
          </a:stretch>
        </p:blipFill>
        <p:spPr bwMode="auto">
          <a:xfrm>
            <a:off x="2318946" y="381000"/>
            <a:ext cx="1792411" cy="138806"/>
          </a:xfrm>
          <a:prstGeom prst="rect">
            <a:avLst/>
          </a:prstGeom>
          <a:noFill/>
        </p:spPr>
      </p:pic>
      <p:sp>
        <p:nvSpPr>
          <p:cNvPr id="12" name="Content Placeholder 3"/>
          <p:cNvSpPr>
            <a:spLocks noGrp="1"/>
          </p:cNvSpPr>
          <p:nvPr>
            <p:ph sz="half" idx="2"/>
          </p:nvPr>
        </p:nvSpPr>
        <p:spPr>
          <a:xfrm>
            <a:off x="4648200" y="682186"/>
            <a:ext cx="4495800" cy="6175814"/>
          </a:xfrm>
        </p:spPr>
        <p:txBody>
          <a:bodyPr>
            <a:noAutofit/>
          </a:bodyPr>
          <a:lstStyle/>
          <a:p>
            <a:pPr marL="274320" indent="-274320">
              <a:buClr>
                <a:schemeClr val="accent1"/>
              </a:buClr>
              <a:buSzPct val="76000"/>
              <a:buNone/>
            </a:pPr>
            <a:r>
              <a:rPr lang="en-US" sz="2000" dirty="0">
                <a:solidFill>
                  <a:schemeClr val="bg1"/>
                </a:solidFill>
              </a:rPr>
              <a:t>Step 3:</a:t>
            </a:r>
          </a:p>
          <a:p>
            <a:pPr marL="338138" indent="-292100">
              <a:buClr>
                <a:schemeClr val="accent1"/>
              </a:buClr>
              <a:buSzPct val="76000"/>
              <a:buNone/>
            </a:pPr>
            <a:r>
              <a:rPr lang="en-US" sz="2000" dirty="0">
                <a:solidFill>
                  <a:schemeClr val="bg1"/>
                </a:solidFill>
              </a:rPr>
              <a:t>   Change detection</a:t>
            </a:r>
          </a:p>
          <a:p>
            <a:pPr marL="338138" lvl="1">
              <a:spcBef>
                <a:spcPts val="1200"/>
              </a:spcBef>
            </a:pPr>
            <a:r>
              <a:rPr lang="en-US" sz="1800" dirty="0" smtClean="0">
                <a:solidFill>
                  <a:srgbClr val="FF0000"/>
                </a:solidFill>
              </a:rPr>
              <a:t>Work backwards </a:t>
            </a:r>
            <a:r>
              <a:rPr lang="en-US" sz="1800" dirty="0" smtClean="0">
                <a:solidFill>
                  <a:schemeClr val="bg1"/>
                </a:solidFill>
              </a:rPr>
              <a:t>–                                                         were </a:t>
            </a:r>
            <a:r>
              <a:rPr lang="en-US" sz="1800" dirty="0">
                <a:solidFill>
                  <a:schemeClr val="bg1"/>
                </a:solidFill>
              </a:rPr>
              <a:t>2010 urban areas </a:t>
            </a:r>
            <a:r>
              <a:rPr lang="en-US" sz="1800" dirty="0" smtClean="0">
                <a:solidFill>
                  <a:schemeClr val="bg1"/>
                </a:solidFill>
              </a:rPr>
              <a:t>built-up in 2000, or did they become urban between 2000 and 2010?</a:t>
            </a:r>
          </a:p>
          <a:p>
            <a:pPr marL="338138" lvl="1">
              <a:spcBef>
                <a:spcPts val="1200"/>
              </a:spcBef>
            </a:pPr>
            <a:r>
              <a:rPr lang="en-US" sz="1800" dirty="0" smtClean="0">
                <a:solidFill>
                  <a:schemeClr val="bg1"/>
                </a:solidFill>
              </a:rPr>
              <a:t>10 years growing season max EVI data from MODIS (2001-2011).</a:t>
            </a:r>
          </a:p>
          <a:p>
            <a:pPr marL="338138" lvl="1">
              <a:spcBef>
                <a:spcPts val="1200"/>
              </a:spcBef>
            </a:pPr>
            <a:r>
              <a:rPr lang="en-US" sz="1800" dirty="0" smtClean="0">
                <a:solidFill>
                  <a:schemeClr val="bg1"/>
                </a:solidFill>
              </a:rPr>
              <a:t>Supervised boosted decision tree algorithm </a:t>
            </a:r>
          </a:p>
          <a:p>
            <a:pPr marL="338138" lvl="1">
              <a:spcBef>
                <a:spcPts val="1200"/>
              </a:spcBef>
              <a:tabLst>
                <a:tab pos="914400" algn="l"/>
                <a:tab pos="1204913" algn="l"/>
              </a:tabLst>
            </a:pPr>
            <a:r>
              <a:rPr lang="en-US" sz="1800" dirty="0" smtClean="0">
                <a:solidFill>
                  <a:schemeClr val="bg1"/>
                </a:solidFill>
              </a:rPr>
              <a:t>Training data:</a:t>
            </a:r>
          </a:p>
          <a:p>
            <a:pPr marL="338138" lvl="1">
              <a:spcBef>
                <a:spcPts val="1200"/>
              </a:spcBef>
              <a:buNone/>
              <a:tabLst>
                <a:tab pos="914400" algn="l"/>
                <a:tab pos="1204913" algn="l"/>
              </a:tabLst>
            </a:pPr>
            <a:r>
              <a:rPr lang="en-US" sz="1800" dirty="0" smtClean="0">
                <a:solidFill>
                  <a:schemeClr val="bg1"/>
                </a:solidFill>
              </a:rPr>
              <a:t>	 	</a:t>
            </a:r>
            <a:r>
              <a:rPr lang="en-US" sz="1800" i="1" dirty="0" smtClean="0">
                <a:solidFill>
                  <a:schemeClr val="bg1"/>
                </a:solidFill>
              </a:rPr>
              <a:t>(1) stable urban areas                                        	(2) areas that became urbanized,                           		2000-2010</a:t>
            </a:r>
          </a:p>
          <a:p>
            <a:pPr marL="338138" lvl="1">
              <a:spcBef>
                <a:spcPts val="1200"/>
              </a:spcBef>
            </a:pPr>
            <a:r>
              <a:rPr lang="en-US" sz="1800" dirty="0" smtClean="0">
                <a:solidFill>
                  <a:schemeClr val="bg1"/>
                </a:solidFill>
              </a:rPr>
              <a:t>Output probabilities iteratively </a:t>
            </a:r>
            <a:r>
              <a:rPr lang="en-US" sz="1800" dirty="0" err="1" smtClean="0">
                <a:solidFill>
                  <a:schemeClr val="bg1"/>
                </a:solidFill>
              </a:rPr>
              <a:t>thresholded</a:t>
            </a:r>
            <a:r>
              <a:rPr lang="en-US" sz="1800" dirty="0" smtClean="0">
                <a:solidFill>
                  <a:schemeClr val="bg1"/>
                </a:solidFill>
              </a:rPr>
              <a:t>, compared to c2010 Google Earth imagery.</a:t>
            </a:r>
          </a:p>
        </p:txBody>
      </p:sp>
      <p:sp>
        <p:nvSpPr>
          <p:cNvPr id="9" name="Date Placeholder 3"/>
          <p:cNvSpPr txBox="1">
            <a:spLocks/>
          </p:cNvSpPr>
          <p:nvPr/>
        </p:nvSpPr>
        <p:spPr>
          <a:xfrm>
            <a:off x="-284211" y="6540843"/>
            <a:ext cx="25908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rgbClr val="BFBFBF"/>
                </a:solidFill>
                <a:latin typeface="Palatino Linotype"/>
                <a:cs typeface="Palatino Linotype"/>
              </a:rPr>
              <a:t>A. Schneider et al., UW</a:t>
            </a:r>
            <a:endParaRPr lang="en-US" sz="1200" dirty="0">
              <a:solidFill>
                <a:srgbClr val="BFBFBF"/>
              </a:solidFill>
              <a:latin typeface="Palatino Linotype"/>
              <a:cs typeface="Palatino Linotype"/>
            </a:endParaRPr>
          </a:p>
        </p:txBody>
      </p:sp>
      <p:sp>
        <p:nvSpPr>
          <p:cNvPr id="11" name="Title 1"/>
          <p:cNvSpPr txBox="1">
            <a:spLocks/>
          </p:cNvSpPr>
          <p:nvPr/>
        </p:nvSpPr>
        <p:spPr>
          <a:xfrm>
            <a:off x="4648200" y="227076"/>
            <a:ext cx="1371600" cy="612648"/>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2400" kern="1200">
                <a:solidFill>
                  <a:schemeClr val="accent5">
                    <a:lumMod val="60000"/>
                    <a:lumOff val="40000"/>
                  </a:schemeClr>
                </a:solidFill>
                <a:latin typeface="Arial" pitchFamily="34" charset="0"/>
                <a:ea typeface="+mj-ea"/>
                <a:cs typeface="Arial" pitchFamily="34" charset="0"/>
              </a:defRPr>
            </a:lvl1pPr>
          </a:lstStyle>
          <a:p>
            <a:r>
              <a:rPr lang="en-US" b="1" dirty="0" smtClean="0"/>
              <a:t>Methods</a:t>
            </a:r>
            <a:endParaRPr lang="en-US" b="1" dirty="0"/>
          </a:p>
        </p:txBody>
      </p:sp>
      <p:pic>
        <p:nvPicPr>
          <p:cNvPr id="10" name="Picture 3" descr="C:\research\east_asia_methods\figures\figure05_change_detection\presentation_pngs\figure05_change_panel_a_22april2014.png"/>
          <p:cNvPicPr>
            <a:picLocks noChangeAspect="1" noChangeArrowheads="1"/>
          </p:cNvPicPr>
          <p:nvPr/>
        </p:nvPicPr>
        <p:blipFill>
          <a:blip r:embed="rId3" cstate="print"/>
          <a:srcRect/>
          <a:stretch>
            <a:fillRect/>
          </a:stretch>
        </p:blipFill>
        <p:spPr bwMode="auto">
          <a:xfrm>
            <a:off x="29830" y="227076"/>
            <a:ext cx="4297680" cy="3108178"/>
          </a:xfrm>
          <a:prstGeom prst="rect">
            <a:avLst/>
          </a:prstGeom>
          <a:noFill/>
        </p:spPr>
      </p:pic>
    </p:spTree>
    <p:extLst>
      <p:ext uri="{BB962C8B-B14F-4D97-AF65-F5344CB8AC3E}">
        <p14:creationId xmlns:p14="http://schemas.microsoft.com/office/powerpoint/2010/main" val="38805392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6" name="Picture 3" descr="C:\research\east_asia_methods\figures\figure05_change_detection\presentation_pngs\figure05_change_panel_a_22april2014.png"/>
          <p:cNvPicPr>
            <a:picLocks noChangeAspect="1" noChangeArrowheads="1"/>
          </p:cNvPicPr>
          <p:nvPr/>
        </p:nvPicPr>
        <p:blipFill>
          <a:blip r:embed="rId3" cstate="print"/>
          <a:srcRect/>
          <a:stretch>
            <a:fillRect/>
          </a:stretch>
        </p:blipFill>
        <p:spPr bwMode="auto">
          <a:xfrm>
            <a:off x="32946" y="228600"/>
            <a:ext cx="4297680" cy="3108178"/>
          </a:xfrm>
          <a:prstGeom prst="rect">
            <a:avLst/>
          </a:prstGeom>
          <a:noFill/>
        </p:spPr>
      </p:pic>
      <p:pic>
        <p:nvPicPr>
          <p:cNvPr id="5" name="Picture 2" descr="C:\research\east_asia_methods\figures\figure05_change_detection\presentation_pngs\figure05_change_panel_c_22april2014.png"/>
          <p:cNvPicPr>
            <a:picLocks noChangeAspect="1" noChangeArrowheads="1"/>
          </p:cNvPicPr>
          <p:nvPr/>
        </p:nvPicPr>
        <p:blipFill>
          <a:blip r:embed="rId4" cstate="print"/>
          <a:srcRect/>
          <a:stretch>
            <a:fillRect/>
          </a:stretch>
        </p:blipFill>
        <p:spPr bwMode="auto">
          <a:xfrm>
            <a:off x="32946" y="228600"/>
            <a:ext cx="4297680" cy="3108179"/>
          </a:xfrm>
          <a:prstGeom prst="rect">
            <a:avLst/>
          </a:prstGeom>
          <a:noFill/>
        </p:spPr>
      </p:pic>
      <p:pic>
        <p:nvPicPr>
          <p:cNvPr id="7" name="Picture 4" descr="C:\research\east_asia_methods\figures\figure05_change_detection\presentation_pngs\figure05_change_panel_b_22april2014.png"/>
          <p:cNvPicPr>
            <a:picLocks noChangeAspect="1" noChangeArrowheads="1"/>
          </p:cNvPicPr>
          <p:nvPr/>
        </p:nvPicPr>
        <p:blipFill>
          <a:blip r:embed="rId5" cstate="print"/>
          <a:srcRect/>
          <a:stretch>
            <a:fillRect/>
          </a:stretch>
        </p:blipFill>
        <p:spPr bwMode="auto">
          <a:xfrm>
            <a:off x="32946" y="3492843"/>
            <a:ext cx="4297680" cy="3108179"/>
          </a:xfrm>
          <a:prstGeom prst="rect">
            <a:avLst/>
          </a:prstGeom>
          <a:noFill/>
        </p:spPr>
      </p:pic>
      <p:pic>
        <p:nvPicPr>
          <p:cNvPr id="8" name="Picture 2" descr="C:\research\east_asia_methods\figures\figure04_data_fusion\figure04_data_fusion_7in_14march2014.png"/>
          <p:cNvPicPr>
            <a:picLocks noChangeAspect="1" noChangeArrowheads="1"/>
          </p:cNvPicPr>
          <p:nvPr/>
        </p:nvPicPr>
        <p:blipFill>
          <a:blip r:embed="rId6" cstate="print"/>
          <a:srcRect l="6544" t="92664" r="67610"/>
          <a:stretch>
            <a:fillRect/>
          </a:stretch>
        </p:blipFill>
        <p:spPr bwMode="auto">
          <a:xfrm>
            <a:off x="2763789" y="6220137"/>
            <a:ext cx="1399032" cy="249396"/>
          </a:xfrm>
          <a:prstGeom prst="rect">
            <a:avLst/>
          </a:prstGeom>
          <a:noFill/>
        </p:spPr>
      </p:pic>
      <p:pic>
        <p:nvPicPr>
          <p:cNvPr id="82947" name="Picture 3" descr="C:\research\east_asia_methods\figures\figure05_change_detection\presentation_pngs\figure05_legend_panel_c_22april2014.png"/>
          <p:cNvPicPr>
            <a:picLocks noChangeAspect="1" noChangeArrowheads="1"/>
          </p:cNvPicPr>
          <p:nvPr/>
        </p:nvPicPr>
        <p:blipFill>
          <a:blip r:embed="rId7" cstate="print"/>
          <a:srcRect/>
          <a:stretch>
            <a:fillRect/>
          </a:stretch>
        </p:blipFill>
        <p:spPr bwMode="auto">
          <a:xfrm>
            <a:off x="2318946" y="381000"/>
            <a:ext cx="1792411" cy="138806"/>
          </a:xfrm>
          <a:prstGeom prst="rect">
            <a:avLst/>
          </a:prstGeom>
          <a:noFill/>
        </p:spPr>
      </p:pic>
      <p:sp>
        <p:nvSpPr>
          <p:cNvPr id="12" name="Content Placeholder 3"/>
          <p:cNvSpPr>
            <a:spLocks noGrp="1"/>
          </p:cNvSpPr>
          <p:nvPr>
            <p:ph sz="half" idx="2"/>
          </p:nvPr>
        </p:nvSpPr>
        <p:spPr>
          <a:xfrm>
            <a:off x="4648200" y="682186"/>
            <a:ext cx="4495800" cy="6175814"/>
          </a:xfrm>
        </p:spPr>
        <p:txBody>
          <a:bodyPr>
            <a:noAutofit/>
          </a:bodyPr>
          <a:lstStyle/>
          <a:p>
            <a:pPr marL="274320" indent="-274320">
              <a:buClr>
                <a:schemeClr val="accent1"/>
              </a:buClr>
              <a:buSzPct val="76000"/>
              <a:buNone/>
            </a:pPr>
            <a:r>
              <a:rPr lang="en-US" sz="2000" dirty="0">
                <a:solidFill>
                  <a:schemeClr val="bg1"/>
                </a:solidFill>
              </a:rPr>
              <a:t>Step 3:</a:t>
            </a:r>
          </a:p>
          <a:p>
            <a:pPr marL="338138" indent="-292100">
              <a:buClr>
                <a:schemeClr val="accent1"/>
              </a:buClr>
              <a:buSzPct val="76000"/>
              <a:buNone/>
            </a:pPr>
            <a:r>
              <a:rPr lang="en-US" sz="2000" dirty="0">
                <a:solidFill>
                  <a:schemeClr val="bg1"/>
                </a:solidFill>
              </a:rPr>
              <a:t>   Change detection</a:t>
            </a:r>
          </a:p>
          <a:p>
            <a:pPr marL="338138" lvl="1">
              <a:spcBef>
                <a:spcPts val="1200"/>
              </a:spcBef>
            </a:pPr>
            <a:r>
              <a:rPr lang="en-US" sz="1800" dirty="0" smtClean="0">
                <a:solidFill>
                  <a:srgbClr val="FF0000"/>
                </a:solidFill>
              </a:rPr>
              <a:t>Work backwards </a:t>
            </a:r>
            <a:r>
              <a:rPr lang="en-US" sz="1800" dirty="0" smtClean="0">
                <a:solidFill>
                  <a:schemeClr val="bg1"/>
                </a:solidFill>
              </a:rPr>
              <a:t>–                                                         were </a:t>
            </a:r>
            <a:r>
              <a:rPr lang="en-US" sz="1800" dirty="0">
                <a:solidFill>
                  <a:schemeClr val="bg1"/>
                </a:solidFill>
              </a:rPr>
              <a:t>2010 urban areas </a:t>
            </a:r>
            <a:r>
              <a:rPr lang="en-US" sz="1800" dirty="0" smtClean="0">
                <a:solidFill>
                  <a:schemeClr val="bg1"/>
                </a:solidFill>
              </a:rPr>
              <a:t>built-up in 2000, or did they become urban between 2000 and 2010?</a:t>
            </a:r>
          </a:p>
          <a:p>
            <a:pPr marL="338138" lvl="1">
              <a:spcBef>
                <a:spcPts val="1200"/>
              </a:spcBef>
            </a:pPr>
            <a:r>
              <a:rPr lang="en-US" sz="1800" dirty="0" smtClean="0">
                <a:solidFill>
                  <a:schemeClr val="bg1"/>
                </a:solidFill>
              </a:rPr>
              <a:t>10 years growing season max EVI data from MODIS (2001-2011).</a:t>
            </a:r>
          </a:p>
          <a:p>
            <a:pPr marL="338138" lvl="1">
              <a:spcBef>
                <a:spcPts val="1200"/>
              </a:spcBef>
            </a:pPr>
            <a:r>
              <a:rPr lang="en-US" sz="1800" dirty="0" smtClean="0">
                <a:solidFill>
                  <a:schemeClr val="bg1"/>
                </a:solidFill>
              </a:rPr>
              <a:t>Supervised boosted decision tree algorithm </a:t>
            </a:r>
          </a:p>
          <a:p>
            <a:pPr marL="338138" lvl="1">
              <a:spcBef>
                <a:spcPts val="1200"/>
              </a:spcBef>
              <a:tabLst>
                <a:tab pos="914400" algn="l"/>
                <a:tab pos="1204913" algn="l"/>
              </a:tabLst>
            </a:pPr>
            <a:r>
              <a:rPr lang="en-US" sz="1800" dirty="0" smtClean="0">
                <a:solidFill>
                  <a:schemeClr val="bg1"/>
                </a:solidFill>
              </a:rPr>
              <a:t>Training data:</a:t>
            </a:r>
          </a:p>
          <a:p>
            <a:pPr marL="338138" lvl="1">
              <a:spcBef>
                <a:spcPts val="1200"/>
              </a:spcBef>
              <a:buNone/>
              <a:tabLst>
                <a:tab pos="914400" algn="l"/>
                <a:tab pos="1204913" algn="l"/>
              </a:tabLst>
            </a:pPr>
            <a:r>
              <a:rPr lang="en-US" sz="1800" dirty="0" smtClean="0">
                <a:solidFill>
                  <a:schemeClr val="bg1"/>
                </a:solidFill>
              </a:rPr>
              <a:t>	 	</a:t>
            </a:r>
            <a:r>
              <a:rPr lang="en-US" sz="1800" i="1" dirty="0" smtClean="0">
                <a:solidFill>
                  <a:schemeClr val="bg1"/>
                </a:solidFill>
              </a:rPr>
              <a:t>(1) stable urban areas                                        	(2) areas that became urbanized,                           		2000-2010</a:t>
            </a:r>
          </a:p>
          <a:p>
            <a:pPr marL="338138" lvl="1">
              <a:spcBef>
                <a:spcPts val="1200"/>
              </a:spcBef>
            </a:pPr>
            <a:r>
              <a:rPr lang="en-US" sz="1800" dirty="0" smtClean="0">
                <a:solidFill>
                  <a:schemeClr val="bg1"/>
                </a:solidFill>
              </a:rPr>
              <a:t>Output probabilities iteratively </a:t>
            </a:r>
            <a:r>
              <a:rPr lang="en-US" sz="1800" dirty="0" err="1" smtClean="0">
                <a:solidFill>
                  <a:schemeClr val="bg1"/>
                </a:solidFill>
              </a:rPr>
              <a:t>thresholded</a:t>
            </a:r>
            <a:r>
              <a:rPr lang="en-US" sz="1800" dirty="0" smtClean="0">
                <a:solidFill>
                  <a:schemeClr val="bg1"/>
                </a:solidFill>
              </a:rPr>
              <a:t>, compared to c2010 Google Earth imagery.</a:t>
            </a:r>
          </a:p>
        </p:txBody>
      </p:sp>
      <p:sp>
        <p:nvSpPr>
          <p:cNvPr id="9" name="Date Placeholder 3"/>
          <p:cNvSpPr txBox="1">
            <a:spLocks/>
          </p:cNvSpPr>
          <p:nvPr/>
        </p:nvSpPr>
        <p:spPr>
          <a:xfrm>
            <a:off x="-284211" y="6540843"/>
            <a:ext cx="25908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rgbClr val="BFBFBF"/>
                </a:solidFill>
                <a:latin typeface="Palatino Linotype"/>
                <a:cs typeface="Palatino Linotype"/>
              </a:rPr>
              <a:t>A. Schneider et al., UW</a:t>
            </a:r>
            <a:endParaRPr lang="en-US" sz="1200" dirty="0">
              <a:solidFill>
                <a:srgbClr val="BFBFBF"/>
              </a:solidFill>
              <a:latin typeface="Palatino Linotype"/>
              <a:cs typeface="Palatino Linotype"/>
            </a:endParaRPr>
          </a:p>
        </p:txBody>
      </p:sp>
      <p:sp>
        <p:nvSpPr>
          <p:cNvPr id="11" name="Title 1"/>
          <p:cNvSpPr txBox="1">
            <a:spLocks/>
          </p:cNvSpPr>
          <p:nvPr/>
        </p:nvSpPr>
        <p:spPr>
          <a:xfrm>
            <a:off x="4648200" y="227076"/>
            <a:ext cx="1371600" cy="612648"/>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2400" kern="1200">
                <a:solidFill>
                  <a:schemeClr val="accent5">
                    <a:lumMod val="60000"/>
                    <a:lumOff val="40000"/>
                  </a:schemeClr>
                </a:solidFill>
                <a:latin typeface="Arial" pitchFamily="34" charset="0"/>
                <a:ea typeface="+mj-ea"/>
                <a:cs typeface="Arial" pitchFamily="34" charset="0"/>
              </a:defRPr>
            </a:lvl1pPr>
          </a:lstStyle>
          <a:p>
            <a:r>
              <a:rPr lang="en-US" b="1" dirty="0" smtClean="0"/>
              <a:t>Methods</a:t>
            </a:r>
            <a:endParaRPr lang="en-US" b="1" dirty="0"/>
          </a:p>
        </p:txBody>
      </p:sp>
    </p:spTree>
    <p:extLst>
      <p:ext uri="{BB962C8B-B14F-4D97-AF65-F5344CB8AC3E}">
        <p14:creationId xmlns:p14="http://schemas.microsoft.com/office/powerpoint/2010/main" val="17003247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1295400"/>
            <a:ext cx="4419600" cy="5562600"/>
          </a:xfrm>
        </p:spPr>
        <p:txBody>
          <a:bodyPr/>
          <a:lstStyle/>
          <a:p>
            <a:pPr marL="274320" indent="-274320">
              <a:buClr>
                <a:schemeClr val="accent1"/>
              </a:buClr>
              <a:buSzPct val="76000"/>
              <a:buNone/>
            </a:pPr>
            <a:r>
              <a:rPr lang="en-US" sz="1600" dirty="0"/>
              <a:t>Step </a:t>
            </a:r>
            <a:r>
              <a:rPr lang="en-US" sz="1600" dirty="0" smtClean="0"/>
              <a:t>4:</a:t>
            </a:r>
            <a:endParaRPr lang="en-US" sz="1600" dirty="0"/>
          </a:p>
          <a:p>
            <a:pPr marL="274320" indent="-274320">
              <a:buClr>
                <a:schemeClr val="accent1"/>
              </a:buClr>
              <a:buSzPct val="76000"/>
              <a:buNone/>
            </a:pPr>
            <a:r>
              <a:rPr lang="en-US" sz="1600" dirty="0"/>
              <a:t>   </a:t>
            </a:r>
            <a:r>
              <a:rPr lang="en-US" sz="1600" dirty="0" smtClean="0"/>
              <a:t>Accuracy assessment</a:t>
            </a:r>
            <a:endParaRPr lang="en-US" sz="1600" dirty="0"/>
          </a:p>
          <a:p>
            <a:endParaRPr lang="en-US" sz="500" dirty="0" smtClean="0"/>
          </a:p>
          <a:p>
            <a:pPr>
              <a:buNone/>
            </a:pPr>
            <a:r>
              <a:rPr lang="en-GB" dirty="0" smtClean="0"/>
              <a:t>	</a:t>
            </a:r>
            <a:endParaRPr lang="en-GB" sz="1600" dirty="0" smtClean="0"/>
          </a:p>
          <a:p>
            <a:pPr>
              <a:buNone/>
            </a:pPr>
            <a:endParaRPr lang="en-GB" sz="1600" dirty="0" smtClean="0"/>
          </a:p>
          <a:p>
            <a:pPr>
              <a:buNone/>
            </a:pPr>
            <a:endParaRPr lang="en-GB" sz="1600" dirty="0" smtClean="0"/>
          </a:p>
          <a:p>
            <a:pPr>
              <a:buNone/>
            </a:pPr>
            <a:endParaRPr lang="en-GB" sz="1400" dirty="0" smtClean="0"/>
          </a:p>
          <a:p>
            <a:pPr>
              <a:buNone/>
            </a:pPr>
            <a:endParaRPr lang="en-GB" sz="1400" dirty="0" smtClean="0"/>
          </a:p>
          <a:p>
            <a:pPr>
              <a:buNone/>
            </a:pPr>
            <a:endParaRPr lang="en-GB" sz="1400" dirty="0" smtClean="0"/>
          </a:p>
          <a:p>
            <a:endParaRPr lang="en-US" dirty="0"/>
          </a:p>
        </p:txBody>
      </p:sp>
      <p:pic>
        <p:nvPicPr>
          <p:cNvPr id="2" name="Picture 1" descr="bangkok.jpg"/>
          <p:cNvPicPr>
            <a:picLocks noChangeAspect="1"/>
          </p:cNvPicPr>
          <p:nvPr/>
        </p:nvPicPr>
        <p:blipFill rotWithShape="1">
          <a:blip r:embed="rId3" cstate="print">
            <a:extLst>
              <a:ext uri="{28A0092B-C50C-407E-A947-70E740481C1C}">
                <a14:useLocalDpi xmlns:a14="http://schemas.microsoft.com/office/drawing/2010/main" val="0"/>
              </a:ext>
            </a:extLst>
          </a:blip>
          <a:srcRect l="221" t="-1" r="525" b="976"/>
          <a:stretch/>
        </p:blipFill>
        <p:spPr>
          <a:xfrm>
            <a:off x="28121" y="3048000"/>
            <a:ext cx="2675304" cy="2555918"/>
          </a:xfrm>
          <a:prstGeom prst="rect">
            <a:avLst/>
          </a:prstGeom>
          <a:ln>
            <a:solidFill>
              <a:srgbClr val="FFFFFF"/>
            </a:solidFill>
          </a:ln>
        </p:spPr>
      </p:pic>
      <p:pic>
        <p:nvPicPr>
          <p:cNvPr id="5" name="Picture 4" descr="beijing.jpg"/>
          <p:cNvPicPr>
            <a:picLocks noChangeAspect="1"/>
          </p:cNvPicPr>
          <p:nvPr/>
        </p:nvPicPr>
        <p:blipFill rotWithShape="1">
          <a:blip r:embed="rId4" cstate="print">
            <a:extLst>
              <a:ext uri="{28A0092B-C50C-407E-A947-70E740481C1C}">
                <a14:useLocalDpi xmlns:a14="http://schemas.microsoft.com/office/drawing/2010/main" val="0"/>
              </a:ext>
            </a:extLst>
          </a:blip>
          <a:srcRect t="8297" r="11924" b="5108"/>
          <a:stretch/>
        </p:blipFill>
        <p:spPr>
          <a:xfrm>
            <a:off x="0" y="13659"/>
            <a:ext cx="2849898" cy="2877625"/>
          </a:xfrm>
          <a:prstGeom prst="rect">
            <a:avLst/>
          </a:prstGeom>
          <a:ln>
            <a:solidFill>
              <a:schemeClr val="bg1"/>
            </a:solidFill>
          </a:ln>
        </p:spPr>
      </p:pic>
      <p:pic>
        <p:nvPicPr>
          <p:cNvPr id="6" name="Picture 5" descr="ho_chi_minh_city.jpg"/>
          <p:cNvPicPr>
            <a:picLocks noChangeAspect="1"/>
          </p:cNvPicPr>
          <p:nvPr/>
        </p:nvPicPr>
        <p:blipFill rotWithShape="1">
          <a:blip r:embed="rId5" cstate="print">
            <a:extLst>
              <a:ext uri="{28A0092B-C50C-407E-A947-70E740481C1C}">
                <a14:useLocalDpi xmlns:a14="http://schemas.microsoft.com/office/drawing/2010/main" val="0"/>
              </a:ext>
            </a:extLst>
          </a:blip>
          <a:srcRect t="2387" b="8806"/>
          <a:stretch/>
        </p:blipFill>
        <p:spPr>
          <a:xfrm>
            <a:off x="2971800" y="4038600"/>
            <a:ext cx="2917768" cy="2404776"/>
          </a:xfrm>
          <a:prstGeom prst="rect">
            <a:avLst/>
          </a:prstGeom>
          <a:ln>
            <a:solidFill>
              <a:srgbClr val="FFFFFF"/>
            </a:solidFill>
          </a:ln>
        </p:spPr>
      </p:pic>
      <p:pic>
        <p:nvPicPr>
          <p:cNvPr id="16" name="Picture 15" descr="all_boston_layout_may2016.jpg"/>
          <p:cNvPicPr>
            <a:picLocks noChangeAspect="1"/>
          </p:cNvPicPr>
          <p:nvPr/>
        </p:nvPicPr>
        <p:blipFill rotWithShape="1">
          <a:blip r:embed="rId6" cstate="print">
            <a:extLst>
              <a:ext uri="{28A0092B-C50C-407E-A947-70E740481C1C}">
                <a14:useLocalDpi xmlns:a14="http://schemas.microsoft.com/office/drawing/2010/main" val="0"/>
              </a:ext>
            </a:extLst>
          </a:blip>
          <a:srcRect l="9317" r="27116" b="20559"/>
          <a:stretch/>
        </p:blipFill>
        <p:spPr>
          <a:xfrm>
            <a:off x="6096000" y="76200"/>
            <a:ext cx="2905003" cy="2459885"/>
          </a:xfrm>
          <a:prstGeom prst="rect">
            <a:avLst/>
          </a:prstGeom>
          <a:ln>
            <a:solidFill>
              <a:srgbClr val="FFFFFF"/>
            </a:solidFill>
          </a:ln>
        </p:spPr>
      </p:pic>
      <p:pic>
        <p:nvPicPr>
          <p:cNvPr id="17" name="Picture 16" descr="all_houston_layout_may2016.jpg"/>
          <p:cNvPicPr>
            <a:picLocks noChangeAspect="1"/>
          </p:cNvPicPr>
          <p:nvPr/>
        </p:nvPicPr>
        <p:blipFill rotWithShape="1">
          <a:blip r:embed="rId7" cstate="print">
            <a:extLst>
              <a:ext uri="{28A0092B-C50C-407E-A947-70E740481C1C}">
                <a14:useLocalDpi xmlns:a14="http://schemas.microsoft.com/office/drawing/2010/main" val="0"/>
              </a:ext>
            </a:extLst>
          </a:blip>
          <a:srcRect l="15005" t="5004" r="21131" b="7737"/>
          <a:stretch/>
        </p:blipFill>
        <p:spPr>
          <a:xfrm>
            <a:off x="6096000" y="3429000"/>
            <a:ext cx="2918513" cy="2701995"/>
          </a:xfrm>
          <a:prstGeom prst="rect">
            <a:avLst/>
          </a:prstGeom>
          <a:ln>
            <a:solidFill>
              <a:srgbClr val="FFFFFF"/>
            </a:solidFill>
          </a:ln>
        </p:spPr>
      </p:pic>
      <p:pic>
        <p:nvPicPr>
          <p:cNvPr id="18" name="Picture 17" descr="all_phoenix_layout_may2016.jpg"/>
          <p:cNvPicPr>
            <a:picLocks noChangeAspect="1"/>
          </p:cNvPicPr>
          <p:nvPr/>
        </p:nvPicPr>
        <p:blipFill rotWithShape="1">
          <a:blip r:embed="rId8" cstate="print">
            <a:extLst>
              <a:ext uri="{28A0092B-C50C-407E-A947-70E740481C1C}">
                <a14:useLocalDpi xmlns:a14="http://schemas.microsoft.com/office/drawing/2010/main" val="0"/>
              </a:ext>
            </a:extLst>
          </a:blip>
          <a:srcRect l="16952" t="3506" r="21550" b="4872"/>
          <a:stretch/>
        </p:blipFill>
        <p:spPr>
          <a:xfrm>
            <a:off x="3124200" y="838200"/>
            <a:ext cx="2810422" cy="2837094"/>
          </a:xfrm>
          <a:prstGeom prst="rect">
            <a:avLst/>
          </a:prstGeom>
          <a:ln>
            <a:solidFill>
              <a:srgbClr val="FFFFFF"/>
            </a:solidFill>
          </a:ln>
        </p:spPr>
      </p:pic>
      <p:sp>
        <p:nvSpPr>
          <p:cNvPr id="20" name="Text Placeholder 2"/>
          <p:cNvSpPr txBox="1">
            <a:spLocks/>
          </p:cNvSpPr>
          <p:nvPr/>
        </p:nvSpPr>
        <p:spPr>
          <a:xfrm>
            <a:off x="-1613" y="2514600"/>
            <a:ext cx="1524000" cy="381000"/>
          </a:xfrm>
          <a:prstGeom prst="rect">
            <a:avLst/>
          </a:prstGeom>
        </p:spPr>
        <p:txBody>
          <a:bodyPr vert="horz" lIns="91440" tIns="45720" rIns="91440" bIns="45720" rtlCol="0">
            <a:noAutofit/>
          </a:bodyPr>
          <a:lstStyle>
            <a:lvl1pPr marL="233363" indent="-233363" algn="l" defTabSz="914400" rtl="0" eaLnBrk="1" latinLnBrk="0" hangingPunct="1">
              <a:spcBef>
                <a:spcPts val="600"/>
              </a:spcBef>
              <a:buFont typeface="Arial" pitchFamily="34" charset="0"/>
              <a:buChar char="•"/>
              <a:defRPr sz="2000" kern="1200">
                <a:solidFill>
                  <a:schemeClr val="bg1"/>
                </a:solidFill>
                <a:latin typeface="Arial" pitchFamily="34" charset="0"/>
                <a:ea typeface="+mn-ea"/>
                <a:cs typeface="Arial" pitchFamily="34" charset="0"/>
              </a:defRPr>
            </a:lvl1pPr>
            <a:lvl2pPr marL="515938" indent="-282575" algn="l" defTabSz="914400" rtl="0" eaLnBrk="1" latinLnBrk="0" hangingPunct="1">
              <a:spcBef>
                <a:spcPts val="600"/>
              </a:spcBef>
              <a:buClr>
                <a:schemeClr val="accent5">
                  <a:lumMod val="75000"/>
                </a:schemeClr>
              </a:buClr>
              <a:buSzPct val="90000"/>
              <a:buFont typeface="Wingdings" pitchFamily="2" charset="2"/>
              <a:buChar char="§"/>
              <a:defRPr sz="1800" kern="1200">
                <a:solidFill>
                  <a:schemeClr val="bg1"/>
                </a:solidFill>
                <a:latin typeface="Arial" pitchFamily="34" charset="0"/>
                <a:ea typeface="+mn-ea"/>
                <a:cs typeface="Arial" pitchFamily="34" charset="0"/>
              </a:defRPr>
            </a:lvl2pPr>
            <a:lvl3pPr marL="914400" indent="-223838" algn="l" defTabSz="914400" rtl="0" eaLnBrk="1" latinLnBrk="0" hangingPunct="1">
              <a:spcBef>
                <a:spcPts val="600"/>
              </a:spcBef>
              <a:buClr>
                <a:schemeClr val="accent5">
                  <a:lumMod val="60000"/>
                  <a:lumOff val="40000"/>
                </a:schemeClr>
              </a:buClr>
              <a:buSzPct val="103000"/>
              <a:buFont typeface="Arial" pitchFamily="34" charset="0"/>
              <a:buChar char="•"/>
              <a:tabLst>
                <a:tab pos="690563" algn="l"/>
              </a:tabLst>
              <a:defRPr sz="1600" kern="1200">
                <a:solidFill>
                  <a:schemeClr val="bg1"/>
                </a:solidFill>
                <a:latin typeface="Arial" pitchFamily="34" charset="0"/>
                <a:ea typeface="+mn-ea"/>
                <a:cs typeface="Arial" pitchFamily="34" charset="0"/>
              </a:defRPr>
            </a:lvl3pPr>
            <a:lvl4pPr marL="1147763" indent="-174625" algn="l" defTabSz="914400" rtl="0" eaLnBrk="1" latinLnBrk="0" hangingPunct="1">
              <a:spcBef>
                <a:spcPts val="600"/>
              </a:spcBef>
              <a:buClr>
                <a:schemeClr val="accent5">
                  <a:lumMod val="75000"/>
                </a:schemeClr>
              </a:buClr>
              <a:buSzPct val="90000"/>
              <a:buFont typeface="Wingdings" pitchFamily="2" charset="2"/>
              <a:buChar char="§"/>
              <a:tabLst/>
              <a:defRPr sz="1400" kern="1200">
                <a:solidFill>
                  <a:schemeClr val="bg1"/>
                </a:solidFill>
                <a:latin typeface="Arial" pitchFamily="34" charset="0"/>
                <a:ea typeface="+mn-ea"/>
                <a:cs typeface="Arial" pitchFamily="34" charset="0"/>
              </a:defRPr>
            </a:lvl4pPr>
            <a:lvl5pPr marL="1489075" indent="-234950" algn="l" defTabSz="914400" rtl="0" eaLnBrk="1" latinLnBrk="0" hangingPunct="1">
              <a:spcBef>
                <a:spcPts val="600"/>
              </a:spcBef>
              <a:buClr>
                <a:schemeClr val="accent5">
                  <a:lumMod val="50000"/>
                </a:schemeClr>
              </a:buClr>
              <a:buSzPct val="103000"/>
              <a:buFont typeface="Arial" pitchFamily="34" charset="0"/>
              <a:buChar char="•"/>
              <a:defRPr sz="1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400" dirty="0" smtClean="0"/>
              <a:t>Beijing, China</a:t>
            </a:r>
            <a:endParaRPr lang="en-US" sz="1400" dirty="0"/>
          </a:p>
        </p:txBody>
      </p:sp>
      <p:sp>
        <p:nvSpPr>
          <p:cNvPr id="22" name="Text Placeholder 2"/>
          <p:cNvSpPr txBox="1">
            <a:spLocks/>
          </p:cNvSpPr>
          <p:nvPr/>
        </p:nvSpPr>
        <p:spPr>
          <a:xfrm>
            <a:off x="228600" y="5257800"/>
            <a:ext cx="1886712" cy="381000"/>
          </a:xfrm>
          <a:prstGeom prst="rect">
            <a:avLst/>
          </a:prstGeom>
        </p:spPr>
        <p:txBody>
          <a:bodyPr vert="horz" lIns="91440" tIns="45720" rIns="91440" bIns="45720" rtlCol="0">
            <a:noAutofit/>
          </a:bodyPr>
          <a:lstStyle>
            <a:lvl1pPr marL="233363" indent="-233363" algn="l" defTabSz="914400" rtl="0" eaLnBrk="1" latinLnBrk="0" hangingPunct="1">
              <a:spcBef>
                <a:spcPts val="600"/>
              </a:spcBef>
              <a:buFont typeface="Arial" pitchFamily="34" charset="0"/>
              <a:buChar char="•"/>
              <a:defRPr sz="2000" kern="1200">
                <a:solidFill>
                  <a:schemeClr val="bg1"/>
                </a:solidFill>
                <a:latin typeface="Arial" pitchFamily="34" charset="0"/>
                <a:ea typeface="+mn-ea"/>
                <a:cs typeface="Arial" pitchFamily="34" charset="0"/>
              </a:defRPr>
            </a:lvl1pPr>
            <a:lvl2pPr marL="515938" indent="-282575" algn="l" defTabSz="914400" rtl="0" eaLnBrk="1" latinLnBrk="0" hangingPunct="1">
              <a:spcBef>
                <a:spcPts val="600"/>
              </a:spcBef>
              <a:buClr>
                <a:schemeClr val="accent5">
                  <a:lumMod val="75000"/>
                </a:schemeClr>
              </a:buClr>
              <a:buSzPct val="90000"/>
              <a:buFont typeface="Wingdings" pitchFamily="2" charset="2"/>
              <a:buChar char="§"/>
              <a:defRPr sz="1800" kern="1200">
                <a:solidFill>
                  <a:schemeClr val="bg1"/>
                </a:solidFill>
                <a:latin typeface="Arial" pitchFamily="34" charset="0"/>
                <a:ea typeface="+mn-ea"/>
                <a:cs typeface="Arial" pitchFamily="34" charset="0"/>
              </a:defRPr>
            </a:lvl2pPr>
            <a:lvl3pPr marL="914400" indent="-223838" algn="l" defTabSz="914400" rtl="0" eaLnBrk="1" latinLnBrk="0" hangingPunct="1">
              <a:spcBef>
                <a:spcPts val="600"/>
              </a:spcBef>
              <a:buClr>
                <a:schemeClr val="accent5">
                  <a:lumMod val="60000"/>
                  <a:lumOff val="40000"/>
                </a:schemeClr>
              </a:buClr>
              <a:buSzPct val="103000"/>
              <a:buFont typeface="Arial" pitchFamily="34" charset="0"/>
              <a:buChar char="•"/>
              <a:tabLst>
                <a:tab pos="690563" algn="l"/>
              </a:tabLst>
              <a:defRPr sz="1600" kern="1200">
                <a:solidFill>
                  <a:schemeClr val="bg1"/>
                </a:solidFill>
                <a:latin typeface="Arial" pitchFamily="34" charset="0"/>
                <a:ea typeface="+mn-ea"/>
                <a:cs typeface="Arial" pitchFamily="34" charset="0"/>
              </a:defRPr>
            </a:lvl3pPr>
            <a:lvl4pPr marL="1147763" indent="-174625" algn="l" defTabSz="914400" rtl="0" eaLnBrk="1" latinLnBrk="0" hangingPunct="1">
              <a:spcBef>
                <a:spcPts val="600"/>
              </a:spcBef>
              <a:buClr>
                <a:schemeClr val="accent5">
                  <a:lumMod val="75000"/>
                </a:schemeClr>
              </a:buClr>
              <a:buSzPct val="90000"/>
              <a:buFont typeface="Wingdings" pitchFamily="2" charset="2"/>
              <a:buChar char="§"/>
              <a:tabLst/>
              <a:defRPr sz="1400" kern="1200">
                <a:solidFill>
                  <a:schemeClr val="bg1"/>
                </a:solidFill>
                <a:latin typeface="Arial" pitchFamily="34" charset="0"/>
                <a:ea typeface="+mn-ea"/>
                <a:cs typeface="Arial" pitchFamily="34" charset="0"/>
              </a:defRPr>
            </a:lvl4pPr>
            <a:lvl5pPr marL="1489075" indent="-234950" algn="l" defTabSz="914400" rtl="0" eaLnBrk="1" latinLnBrk="0" hangingPunct="1">
              <a:spcBef>
                <a:spcPts val="600"/>
              </a:spcBef>
              <a:buClr>
                <a:schemeClr val="accent5">
                  <a:lumMod val="50000"/>
                </a:schemeClr>
              </a:buClr>
              <a:buSzPct val="103000"/>
              <a:buFont typeface="Arial" pitchFamily="34" charset="0"/>
              <a:buChar char="•"/>
              <a:defRPr sz="1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400" dirty="0" smtClean="0"/>
              <a:t>Bangkok, Thailand</a:t>
            </a:r>
            <a:endParaRPr lang="en-US" sz="1400" dirty="0"/>
          </a:p>
        </p:txBody>
      </p:sp>
      <p:sp>
        <p:nvSpPr>
          <p:cNvPr id="23" name="Text Placeholder 2"/>
          <p:cNvSpPr txBox="1">
            <a:spLocks/>
          </p:cNvSpPr>
          <p:nvPr/>
        </p:nvSpPr>
        <p:spPr>
          <a:xfrm>
            <a:off x="2993968" y="6096000"/>
            <a:ext cx="2514600" cy="381000"/>
          </a:xfrm>
          <a:prstGeom prst="rect">
            <a:avLst/>
          </a:prstGeom>
        </p:spPr>
        <p:txBody>
          <a:bodyPr vert="horz" lIns="91440" tIns="45720" rIns="91440" bIns="45720" rtlCol="0">
            <a:noAutofit/>
          </a:bodyPr>
          <a:lstStyle>
            <a:lvl1pPr marL="233363" indent="-233363" algn="l" defTabSz="914400" rtl="0" eaLnBrk="1" latinLnBrk="0" hangingPunct="1">
              <a:spcBef>
                <a:spcPts val="600"/>
              </a:spcBef>
              <a:buFont typeface="Arial" pitchFamily="34" charset="0"/>
              <a:buChar char="•"/>
              <a:defRPr sz="2000" kern="1200">
                <a:solidFill>
                  <a:schemeClr val="bg1"/>
                </a:solidFill>
                <a:latin typeface="Arial" pitchFamily="34" charset="0"/>
                <a:ea typeface="+mn-ea"/>
                <a:cs typeface="Arial" pitchFamily="34" charset="0"/>
              </a:defRPr>
            </a:lvl1pPr>
            <a:lvl2pPr marL="515938" indent="-282575" algn="l" defTabSz="914400" rtl="0" eaLnBrk="1" latinLnBrk="0" hangingPunct="1">
              <a:spcBef>
                <a:spcPts val="600"/>
              </a:spcBef>
              <a:buClr>
                <a:schemeClr val="accent5">
                  <a:lumMod val="75000"/>
                </a:schemeClr>
              </a:buClr>
              <a:buSzPct val="90000"/>
              <a:buFont typeface="Wingdings" pitchFamily="2" charset="2"/>
              <a:buChar char="§"/>
              <a:defRPr sz="1800" kern="1200">
                <a:solidFill>
                  <a:schemeClr val="bg1"/>
                </a:solidFill>
                <a:latin typeface="Arial" pitchFamily="34" charset="0"/>
                <a:ea typeface="+mn-ea"/>
                <a:cs typeface="Arial" pitchFamily="34" charset="0"/>
              </a:defRPr>
            </a:lvl2pPr>
            <a:lvl3pPr marL="914400" indent="-223838" algn="l" defTabSz="914400" rtl="0" eaLnBrk="1" latinLnBrk="0" hangingPunct="1">
              <a:spcBef>
                <a:spcPts val="600"/>
              </a:spcBef>
              <a:buClr>
                <a:schemeClr val="accent5">
                  <a:lumMod val="60000"/>
                  <a:lumOff val="40000"/>
                </a:schemeClr>
              </a:buClr>
              <a:buSzPct val="103000"/>
              <a:buFont typeface="Arial" pitchFamily="34" charset="0"/>
              <a:buChar char="•"/>
              <a:tabLst>
                <a:tab pos="690563" algn="l"/>
              </a:tabLst>
              <a:defRPr sz="1600" kern="1200">
                <a:solidFill>
                  <a:schemeClr val="bg1"/>
                </a:solidFill>
                <a:latin typeface="Arial" pitchFamily="34" charset="0"/>
                <a:ea typeface="+mn-ea"/>
                <a:cs typeface="Arial" pitchFamily="34" charset="0"/>
              </a:defRPr>
            </a:lvl3pPr>
            <a:lvl4pPr marL="1147763" indent="-174625" algn="l" defTabSz="914400" rtl="0" eaLnBrk="1" latinLnBrk="0" hangingPunct="1">
              <a:spcBef>
                <a:spcPts val="600"/>
              </a:spcBef>
              <a:buClr>
                <a:schemeClr val="accent5">
                  <a:lumMod val="75000"/>
                </a:schemeClr>
              </a:buClr>
              <a:buSzPct val="90000"/>
              <a:buFont typeface="Wingdings" pitchFamily="2" charset="2"/>
              <a:buChar char="§"/>
              <a:tabLst/>
              <a:defRPr sz="1400" kern="1200">
                <a:solidFill>
                  <a:schemeClr val="bg1"/>
                </a:solidFill>
                <a:latin typeface="Arial" pitchFamily="34" charset="0"/>
                <a:ea typeface="+mn-ea"/>
                <a:cs typeface="Arial" pitchFamily="34" charset="0"/>
              </a:defRPr>
            </a:lvl4pPr>
            <a:lvl5pPr marL="1489075" indent="-234950" algn="l" defTabSz="914400" rtl="0" eaLnBrk="1" latinLnBrk="0" hangingPunct="1">
              <a:spcBef>
                <a:spcPts val="600"/>
              </a:spcBef>
              <a:buClr>
                <a:schemeClr val="accent5">
                  <a:lumMod val="50000"/>
                </a:schemeClr>
              </a:buClr>
              <a:buSzPct val="103000"/>
              <a:buFont typeface="Arial" pitchFamily="34" charset="0"/>
              <a:buChar char="•"/>
              <a:defRPr sz="1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400" dirty="0" smtClean="0"/>
              <a:t>Ho Chi Minh City, Vietnam</a:t>
            </a:r>
            <a:endParaRPr lang="en-US" sz="1400" dirty="0"/>
          </a:p>
        </p:txBody>
      </p:sp>
      <p:sp>
        <p:nvSpPr>
          <p:cNvPr id="24" name="Text Placeholder 2"/>
          <p:cNvSpPr txBox="1">
            <a:spLocks/>
          </p:cNvSpPr>
          <p:nvPr/>
        </p:nvSpPr>
        <p:spPr>
          <a:xfrm>
            <a:off x="4221498" y="855012"/>
            <a:ext cx="1524000" cy="381000"/>
          </a:xfrm>
          <a:prstGeom prst="rect">
            <a:avLst/>
          </a:prstGeom>
        </p:spPr>
        <p:txBody>
          <a:bodyPr vert="horz" lIns="91440" tIns="45720" rIns="91440" bIns="45720" rtlCol="0">
            <a:noAutofit/>
          </a:bodyPr>
          <a:lstStyle>
            <a:lvl1pPr marL="233363" indent="-233363" algn="l" defTabSz="914400" rtl="0" eaLnBrk="1" latinLnBrk="0" hangingPunct="1">
              <a:spcBef>
                <a:spcPts val="600"/>
              </a:spcBef>
              <a:buFont typeface="Arial" pitchFamily="34" charset="0"/>
              <a:buChar char="•"/>
              <a:defRPr sz="2000" kern="1200">
                <a:solidFill>
                  <a:schemeClr val="bg1"/>
                </a:solidFill>
                <a:latin typeface="Arial" pitchFamily="34" charset="0"/>
                <a:ea typeface="+mn-ea"/>
                <a:cs typeface="Arial" pitchFamily="34" charset="0"/>
              </a:defRPr>
            </a:lvl1pPr>
            <a:lvl2pPr marL="515938" indent="-282575" algn="l" defTabSz="914400" rtl="0" eaLnBrk="1" latinLnBrk="0" hangingPunct="1">
              <a:spcBef>
                <a:spcPts val="600"/>
              </a:spcBef>
              <a:buClr>
                <a:schemeClr val="accent5">
                  <a:lumMod val="75000"/>
                </a:schemeClr>
              </a:buClr>
              <a:buSzPct val="90000"/>
              <a:buFont typeface="Wingdings" pitchFamily="2" charset="2"/>
              <a:buChar char="§"/>
              <a:defRPr sz="1800" kern="1200">
                <a:solidFill>
                  <a:schemeClr val="bg1"/>
                </a:solidFill>
                <a:latin typeface="Arial" pitchFamily="34" charset="0"/>
                <a:ea typeface="+mn-ea"/>
                <a:cs typeface="Arial" pitchFamily="34" charset="0"/>
              </a:defRPr>
            </a:lvl2pPr>
            <a:lvl3pPr marL="914400" indent="-223838" algn="l" defTabSz="914400" rtl="0" eaLnBrk="1" latinLnBrk="0" hangingPunct="1">
              <a:spcBef>
                <a:spcPts val="600"/>
              </a:spcBef>
              <a:buClr>
                <a:schemeClr val="accent5">
                  <a:lumMod val="60000"/>
                  <a:lumOff val="40000"/>
                </a:schemeClr>
              </a:buClr>
              <a:buSzPct val="103000"/>
              <a:buFont typeface="Arial" pitchFamily="34" charset="0"/>
              <a:buChar char="•"/>
              <a:tabLst>
                <a:tab pos="690563" algn="l"/>
              </a:tabLst>
              <a:defRPr sz="1600" kern="1200">
                <a:solidFill>
                  <a:schemeClr val="bg1"/>
                </a:solidFill>
                <a:latin typeface="Arial" pitchFamily="34" charset="0"/>
                <a:ea typeface="+mn-ea"/>
                <a:cs typeface="Arial" pitchFamily="34" charset="0"/>
              </a:defRPr>
            </a:lvl3pPr>
            <a:lvl4pPr marL="1147763" indent="-174625" algn="l" defTabSz="914400" rtl="0" eaLnBrk="1" latinLnBrk="0" hangingPunct="1">
              <a:spcBef>
                <a:spcPts val="600"/>
              </a:spcBef>
              <a:buClr>
                <a:schemeClr val="accent5">
                  <a:lumMod val="75000"/>
                </a:schemeClr>
              </a:buClr>
              <a:buSzPct val="90000"/>
              <a:buFont typeface="Wingdings" pitchFamily="2" charset="2"/>
              <a:buChar char="§"/>
              <a:tabLst/>
              <a:defRPr sz="1400" kern="1200">
                <a:solidFill>
                  <a:schemeClr val="bg1"/>
                </a:solidFill>
                <a:latin typeface="Arial" pitchFamily="34" charset="0"/>
                <a:ea typeface="+mn-ea"/>
                <a:cs typeface="Arial" pitchFamily="34" charset="0"/>
              </a:defRPr>
            </a:lvl4pPr>
            <a:lvl5pPr marL="1489075" indent="-234950" algn="l" defTabSz="914400" rtl="0" eaLnBrk="1" latinLnBrk="0" hangingPunct="1">
              <a:spcBef>
                <a:spcPts val="600"/>
              </a:spcBef>
              <a:buClr>
                <a:schemeClr val="accent5">
                  <a:lumMod val="50000"/>
                </a:schemeClr>
              </a:buClr>
              <a:buSzPct val="103000"/>
              <a:buFont typeface="Arial" pitchFamily="34" charset="0"/>
              <a:buChar char="•"/>
              <a:defRPr sz="1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400" dirty="0" smtClean="0"/>
              <a:t>Phoenix, USA</a:t>
            </a:r>
            <a:endParaRPr lang="en-US" sz="1400" dirty="0"/>
          </a:p>
        </p:txBody>
      </p:sp>
      <p:sp>
        <p:nvSpPr>
          <p:cNvPr id="25" name="Text Placeholder 2"/>
          <p:cNvSpPr txBox="1">
            <a:spLocks/>
          </p:cNvSpPr>
          <p:nvPr/>
        </p:nvSpPr>
        <p:spPr>
          <a:xfrm>
            <a:off x="6096000" y="2209800"/>
            <a:ext cx="1395984" cy="381000"/>
          </a:xfrm>
          <a:prstGeom prst="rect">
            <a:avLst/>
          </a:prstGeom>
        </p:spPr>
        <p:txBody>
          <a:bodyPr vert="horz" lIns="91440" tIns="45720" rIns="91440" bIns="45720" rtlCol="0">
            <a:noAutofit/>
          </a:bodyPr>
          <a:lstStyle>
            <a:lvl1pPr marL="233363" indent="-233363" algn="l" defTabSz="914400" rtl="0" eaLnBrk="1" latinLnBrk="0" hangingPunct="1">
              <a:spcBef>
                <a:spcPts val="600"/>
              </a:spcBef>
              <a:buFont typeface="Arial" pitchFamily="34" charset="0"/>
              <a:buChar char="•"/>
              <a:defRPr sz="2000" kern="1200">
                <a:solidFill>
                  <a:schemeClr val="bg1"/>
                </a:solidFill>
                <a:latin typeface="Arial" pitchFamily="34" charset="0"/>
                <a:ea typeface="+mn-ea"/>
                <a:cs typeface="Arial" pitchFamily="34" charset="0"/>
              </a:defRPr>
            </a:lvl1pPr>
            <a:lvl2pPr marL="515938" indent="-282575" algn="l" defTabSz="914400" rtl="0" eaLnBrk="1" latinLnBrk="0" hangingPunct="1">
              <a:spcBef>
                <a:spcPts val="600"/>
              </a:spcBef>
              <a:buClr>
                <a:schemeClr val="accent5">
                  <a:lumMod val="75000"/>
                </a:schemeClr>
              </a:buClr>
              <a:buSzPct val="90000"/>
              <a:buFont typeface="Wingdings" pitchFamily="2" charset="2"/>
              <a:buChar char="§"/>
              <a:defRPr sz="1800" kern="1200">
                <a:solidFill>
                  <a:schemeClr val="bg1"/>
                </a:solidFill>
                <a:latin typeface="Arial" pitchFamily="34" charset="0"/>
                <a:ea typeface="+mn-ea"/>
                <a:cs typeface="Arial" pitchFamily="34" charset="0"/>
              </a:defRPr>
            </a:lvl2pPr>
            <a:lvl3pPr marL="914400" indent="-223838" algn="l" defTabSz="914400" rtl="0" eaLnBrk="1" latinLnBrk="0" hangingPunct="1">
              <a:spcBef>
                <a:spcPts val="600"/>
              </a:spcBef>
              <a:buClr>
                <a:schemeClr val="accent5">
                  <a:lumMod val="60000"/>
                  <a:lumOff val="40000"/>
                </a:schemeClr>
              </a:buClr>
              <a:buSzPct val="103000"/>
              <a:buFont typeface="Arial" pitchFamily="34" charset="0"/>
              <a:buChar char="•"/>
              <a:tabLst>
                <a:tab pos="690563" algn="l"/>
              </a:tabLst>
              <a:defRPr sz="1600" kern="1200">
                <a:solidFill>
                  <a:schemeClr val="bg1"/>
                </a:solidFill>
                <a:latin typeface="Arial" pitchFamily="34" charset="0"/>
                <a:ea typeface="+mn-ea"/>
                <a:cs typeface="Arial" pitchFamily="34" charset="0"/>
              </a:defRPr>
            </a:lvl3pPr>
            <a:lvl4pPr marL="1147763" indent="-174625" algn="l" defTabSz="914400" rtl="0" eaLnBrk="1" latinLnBrk="0" hangingPunct="1">
              <a:spcBef>
                <a:spcPts val="600"/>
              </a:spcBef>
              <a:buClr>
                <a:schemeClr val="accent5">
                  <a:lumMod val="75000"/>
                </a:schemeClr>
              </a:buClr>
              <a:buSzPct val="90000"/>
              <a:buFont typeface="Wingdings" pitchFamily="2" charset="2"/>
              <a:buChar char="§"/>
              <a:tabLst/>
              <a:defRPr sz="1400" kern="1200">
                <a:solidFill>
                  <a:schemeClr val="bg1"/>
                </a:solidFill>
                <a:latin typeface="Arial" pitchFamily="34" charset="0"/>
                <a:ea typeface="+mn-ea"/>
                <a:cs typeface="Arial" pitchFamily="34" charset="0"/>
              </a:defRPr>
            </a:lvl4pPr>
            <a:lvl5pPr marL="1489075" indent="-234950" algn="l" defTabSz="914400" rtl="0" eaLnBrk="1" latinLnBrk="0" hangingPunct="1">
              <a:spcBef>
                <a:spcPts val="600"/>
              </a:spcBef>
              <a:buClr>
                <a:schemeClr val="accent5">
                  <a:lumMod val="50000"/>
                </a:schemeClr>
              </a:buClr>
              <a:buSzPct val="103000"/>
              <a:buFont typeface="Arial" pitchFamily="34" charset="0"/>
              <a:buChar char="•"/>
              <a:defRPr sz="1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400" dirty="0" smtClean="0"/>
              <a:t>Boston, USA</a:t>
            </a:r>
            <a:endParaRPr lang="en-US" sz="1400" dirty="0"/>
          </a:p>
        </p:txBody>
      </p:sp>
      <p:sp>
        <p:nvSpPr>
          <p:cNvPr id="26" name="Text Placeholder 2"/>
          <p:cNvSpPr txBox="1">
            <a:spLocks/>
          </p:cNvSpPr>
          <p:nvPr/>
        </p:nvSpPr>
        <p:spPr>
          <a:xfrm>
            <a:off x="6096000" y="5791200"/>
            <a:ext cx="1752600" cy="381000"/>
          </a:xfrm>
          <a:prstGeom prst="rect">
            <a:avLst/>
          </a:prstGeom>
        </p:spPr>
        <p:txBody>
          <a:bodyPr vert="horz" lIns="91440" tIns="45720" rIns="91440" bIns="45720" rtlCol="0">
            <a:noAutofit/>
          </a:bodyPr>
          <a:lstStyle>
            <a:lvl1pPr marL="233363" indent="-233363" algn="l" defTabSz="914400" rtl="0" eaLnBrk="1" latinLnBrk="0" hangingPunct="1">
              <a:spcBef>
                <a:spcPts val="600"/>
              </a:spcBef>
              <a:buFont typeface="Arial" pitchFamily="34" charset="0"/>
              <a:buChar char="•"/>
              <a:defRPr sz="2000" kern="1200">
                <a:solidFill>
                  <a:schemeClr val="bg1"/>
                </a:solidFill>
                <a:latin typeface="Arial" pitchFamily="34" charset="0"/>
                <a:ea typeface="+mn-ea"/>
                <a:cs typeface="Arial" pitchFamily="34" charset="0"/>
              </a:defRPr>
            </a:lvl1pPr>
            <a:lvl2pPr marL="515938" indent="-282575" algn="l" defTabSz="914400" rtl="0" eaLnBrk="1" latinLnBrk="0" hangingPunct="1">
              <a:spcBef>
                <a:spcPts val="600"/>
              </a:spcBef>
              <a:buClr>
                <a:schemeClr val="accent5">
                  <a:lumMod val="75000"/>
                </a:schemeClr>
              </a:buClr>
              <a:buSzPct val="90000"/>
              <a:buFont typeface="Wingdings" pitchFamily="2" charset="2"/>
              <a:buChar char="§"/>
              <a:defRPr sz="1800" kern="1200">
                <a:solidFill>
                  <a:schemeClr val="bg1"/>
                </a:solidFill>
                <a:latin typeface="Arial" pitchFamily="34" charset="0"/>
                <a:ea typeface="+mn-ea"/>
                <a:cs typeface="Arial" pitchFamily="34" charset="0"/>
              </a:defRPr>
            </a:lvl2pPr>
            <a:lvl3pPr marL="914400" indent="-223838" algn="l" defTabSz="914400" rtl="0" eaLnBrk="1" latinLnBrk="0" hangingPunct="1">
              <a:spcBef>
                <a:spcPts val="600"/>
              </a:spcBef>
              <a:buClr>
                <a:schemeClr val="accent5">
                  <a:lumMod val="60000"/>
                  <a:lumOff val="40000"/>
                </a:schemeClr>
              </a:buClr>
              <a:buSzPct val="103000"/>
              <a:buFont typeface="Arial" pitchFamily="34" charset="0"/>
              <a:buChar char="•"/>
              <a:tabLst>
                <a:tab pos="690563" algn="l"/>
              </a:tabLst>
              <a:defRPr sz="1600" kern="1200">
                <a:solidFill>
                  <a:schemeClr val="bg1"/>
                </a:solidFill>
                <a:latin typeface="Arial" pitchFamily="34" charset="0"/>
                <a:ea typeface="+mn-ea"/>
                <a:cs typeface="Arial" pitchFamily="34" charset="0"/>
              </a:defRPr>
            </a:lvl3pPr>
            <a:lvl4pPr marL="1147763" indent="-174625" algn="l" defTabSz="914400" rtl="0" eaLnBrk="1" latinLnBrk="0" hangingPunct="1">
              <a:spcBef>
                <a:spcPts val="600"/>
              </a:spcBef>
              <a:buClr>
                <a:schemeClr val="accent5">
                  <a:lumMod val="75000"/>
                </a:schemeClr>
              </a:buClr>
              <a:buSzPct val="90000"/>
              <a:buFont typeface="Wingdings" pitchFamily="2" charset="2"/>
              <a:buChar char="§"/>
              <a:tabLst/>
              <a:defRPr sz="1400" kern="1200">
                <a:solidFill>
                  <a:schemeClr val="bg1"/>
                </a:solidFill>
                <a:latin typeface="Arial" pitchFamily="34" charset="0"/>
                <a:ea typeface="+mn-ea"/>
                <a:cs typeface="Arial" pitchFamily="34" charset="0"/>
              </a:defRPr>
            </a:lvl4pPr>
            <a:lvl5pPr marL="1489075" indent="-234950" algn="l" defTabSz="914400" rtl="0" eaLnBrk="1" latinLnBrk="0" hangingPunct="1">
              <a:spcBef>
                <a:spcPts val="600"/>
              </a:spcBef>
              <a:buClr>
                <a:schemeClr val="accent5">
                  <a:lumMod val="50000"/>
                </a:schemeClr>
              </a:buClr>
              <a:buSzPct val="103000"/>
              <a:buFont typeface="Arial" pitchFamily="34" charset="0"/>
              <a:buChar char="•"/>
              <a:defRPr sz="1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400" dirty="0" smtClean="0"/>
              <a:t>Houston, USA</a:t>
            </a:r>
            <a:endParaRPr lang="en-US" sz="1400" dirty="0"/>
          </a:p>
        </p:txBody>
      </p:sp>
      <p:sp>
        <p:nvSpPr>
          <p:cNvPr id="27" name="Text Placeholder 2"/>
          <p:cNvSpPr txBox="1">
            <a:spLocks/>
          </p:cNvSpPr>
          <p:nvPr/>
        </p:nvSpPr>
        <p:spPr>
          <a:xfrm>
            <a:off x="3276600" y="0"/>
            <a:ext cx="2819400" cy="838200"/>
          </a:xfrm>
          <a:prstGeom prst="rect">
            <a:avLst/>
          </a:prstGeom>
        </p:spPr>
        <p:txBody>
          <a:bodyPr vert="horz" lIns="91440" tIns="45720" rIns="91440" bIns="45720" rtlCol="0">
            <a:noAutofit/>
          </a:bodyPr>
          <a:lstStyle>
            <a:lvl1pPr marL="233363" indent="-233363" algn="l" defTabSz="914400" rtl="0" eaLnBrk="1" latinLnBrk="0" hangingPunct="1">
              <a:spcBef>
                <a:spcPts val="600"/>
              </a:spcBef>
              <a:buFont typeface="Arial" pitchFamily="34" charset="0"/>
              <a:buChar char="•"/>
              <a:defRPr sz="2000" kern="1200">
                <a:solidFill>
                  <a:schemeClr val="bg1"/>
                </a:solidFill>
                <a:latin typeface="Arial" pitchFamily="34" charset="0"/>
                <a:ea typeface="+mn-ea"/>
                <a:cs typeface="Arial" pitchFamily="34" charset="0"/>
              </a:defRPr>
            </a:lvl1pPr>
            <a:lvl2pPr marL="515938" indent="-282575" algn="l" defTabSz="914400" rtl="0" eaLnBrk="1" latinLnBrk="0" hangingPunct="1">
              <a:spcBef>
                <a:spcPts val="600"/>
              </a:spcBef>
              <a:buClr>
                <a:schemeClr val="accent5">
                  <a:lumMod val="75000"/>
                </a:schemeClr>
              </a:buClr>
              <a:buSzPct val="90000"/>
              <a:buFont typeface="Wingdings" pitchFamily="2" charset="2"/>
              <a:buChar char="§"/>
              <a:defRPr sz="1800" kern="1200">
                <a:solidFill>
                  <a:schemeClr val="bg1"/>
                </a:solidFill>
                <a:latin typeface="Arial" pitchFamily="34" charset="0"/>
                <a:ea typeface="+mn-ea"/>
                <a:cs typeface="Arial" pitchFamily="34" charset="0"/>
              </a:defRPr>
            </a:lvl2pPr>
            <a:lvl3pPr marL="914400" indent="-223838" algn="l" defTabSz="914400" rtl="0" eaLnBrk="1" latinLnBrk="0" hangingPunct="1">
              <a:spcBef>
                <a:spcPts val="600"/>
              </a:spcBef>
              <a:buClr>
                <a:schemeClr val="accent5">
                  <a:lumMod val="60000"/>
                  <a:lumOff val="40000"/>
                </a:schemeClr>
              </a:buClr>
              <a:buSzPct val="103000"/>
              <a:buFont typeface="Arial" pitchFamily="34" charset="0"/>
              <a:buChar char="•"/>
              <a:tabLst>
                <a:tab pos="690563" algn="l"/>
              </a:tabLst>
              <a:defRPr sz="1600" kern="1200">
                <a:solidFill>
                  <a:schemeClr val="bg1"/>
                </a:solidFill>
                <a:latin typeface="Arial" pitchFamily="34" charset="0"/>
                <a:ea typeface="+mn-ea"/>
                <a:cs typeface="Arial" pitchFamily="34" charset="0"/>
              </a:defRPr>
            </a:lvl3pPr>
            <a:lvl4pPr marL="1147763" indent="-174625" algn="l" defTabSz="914400" rtl="0" eaLnBrk="1" latinLnBrk="0" hangingPunct="1">
              <a:spcBef>
                <a:spcPts val="600"/>
              </a:spcBef>
              <a:buClr>
                <a:schemeClr val="accent5">
                  <a:lumMod val="75000"/>
                </a:schemeClr>
              </a:buClr>
              <a:buSzPct val="90000"/>
              <a:buFont typeface="Wingdings" pitchFamily="2" charset="2"/>
              <a:buChar char="§"/>
              <a:tabLst/>
              <a:defRPr sz="1400" kern="1200">
                <a:solidFill>
                  <a:schemeClr val="bg1"/>
                </a:solidFill>
                <a:latin typeface="Arial" pitchFamily="34" charset="0"/>
                <a:ea typeface="+mn-ea"/>
                <a:cs typeface="Arial" pitchFamily="34" charset="0"/>
              </a:defRPr>
            </a:lvl4pPr>
            <a:lvl5pPr marL="1489075" indent="-234950" algn="l" defTabSz="914400" rtl="0" eaLnBrk="1" latinLnBrk="0" hangingPunct="1">
              <a:spcBef>
                <a:spcPts val="600"/>
              </a:spcBef>
              <a:buClr>
                <a:schemeClr val="accent5">
                  <a:lumMod val="50000"/>
                </a:schemeClr>
              </a:buClr>
              <a:buSzPct val="103000"/>
              <a:buFont typeface="Arial" pitchFamily="34" charset="0"/>
              <a:buChar char="•"/>
              <a:defRPr sz="1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600" dirty="0" smtClean="0"/>
              <a:t>Urban land 2000</a:t>
            </a:r>
          </a:p>
          <a:p>
            <a:pPr>
              <a:buFont typeface="Arial" pitchFamily="34" charset="0"/>
              <a:buNone/>
            </a:pPr>
            <a:r>
              <a:rPr lang="en-US" sz="1600" dirty="0" smtClean="0"/>
              <a:t>Urban expansion, 2000-2010</a:t>
            </a:r>
            <a:endParaRPr lang="en-US" sz="1600" dirty="0"/>
          </a:p>
        </p:txBody>
      </p:sp>
      <p:sp>
        <p:nvSpPr>
          <p:cNvPr id="19" name="Rectangle 18"/>
          <p:cNvSpPr/>
          <p:nvPr/>
        </p:nvSpPr>
        <p:spPr>
          <a:xfrm>
            <a:off x="3093224" y="373256"/>
            <a:ext cx="228600" cy="228600"/>
          </a:xfrm>
          <a:prstGeom prst="rect">
            <a:avLst/>
          </a:prstGeom>
          <a:solidFill>
            <a:srgbClr val="E530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093224" y="68456"/>
            <a:ext cx="228600" cy="228600"/>
          </a:xfrm>
          <a:prstGeom prst="rect">
            <a:avLst/>
          </a:prstGeom>
          <a:solidFill>
            <a:srgbClr val="5A5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645920" y="5730240"/>
            <a:ext cx="484632" cy="9144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 Placeholder 2"/>
          <p:cNvSpPr txBox="1">
            <a:spLocks/>
          </p:cNvSpPr>
          <p:nvPr/>
        </p:nvSpPr>
        <p:spPr>
          <a:xfrm>
            <a:off x="1447800" y="5791200"/>
            <a:ext cx="762000" cy="381000"/>
          </a:xfrm>
          <a:prstGeom prst="rect">
            <a:avLst/>
          </a:prstGeom>
        </p:spPr>
        <p:txBody>
          <a:bodyPr vert="horz" lIns="91440" tIns="45720" rIns="91440" bIns="45720" rtlCol="0">
            <a:noAutofit/>
          </a:bodyPr>
          <a:lstStyle>
            <a:lvl1pPr marL="233363" indent="-233363" algn="l" defTabSz="914400" rtl="0" eaLnBrk="1" latinLnBrk="0" hangingPunct="1">
              <a:spcBef>
                <a:spcPts val="600"/>
              </a:spcBef>
              <a:buFont typeface="Arial" pitchFamily="34" charset="0"/>
              <a:buChar char="•"/>
              <a:defRPr sz="2000" kern="1200">
                <a:solidFill>
                  <a:schemeClr val="bg1"/>
                </a:solidFill>
                <a:latin typeface="Arial" pitchFamily="34" charset="0"/>
                <a:ea typeface="+mn-ea"/>
                <a:cs typeface="Arial" pitchFamily="34" charset="0"/>
              </a:defRPr>
            </a:lvl1pPr>
            <a:lvl2pPr marL="515938" indent="-282575" algn="l" defTabSz="914400" rtl="0" eaLnBrk="1" latinLnBrk="0" hangingPunct="1">
              <a:spcBef>
                <a:spcPts val="600"/>
              </a:spcBef>
              <a:buClr>
                <a:schemeClr val="accent5">
                  <a:lumMod val="75000"/>
                </a:schemeClr>
              </a:buClr>
              <a:buSzPct val="90000"/>
              <a:buFont typeface="Wingdings" pitchFamily="2" charset="2"/>
              <a:buChar char="§"/>
              <a:defRPr sz="1800" kern="1200">
                <a:solidFill>
                  <a:schemeClr val="bg1"/>
                </a:solidFill>
                <a:latin typeface="Arial" pitchFamily="34" charset="0"/>
                <a:ea typeface="+mn-ea"/>
                <a:cs typeface="Arial" pitchFamily="34" charset="0"/>
              </a:defRPr>
            </a:lvl2pPr>
            <a:lvl3pPr marL="914400" indent="-223838" algn="l" defTabSz="914400" rtl="0" eaLnBrk="1" latinLnBrk="0" hangingPunct="1">
              <a:spcBef>
                <a:spcPts val="600"/>
              </a:spcBef>
              <a:buClr>
                <a:schemeClr val="accent5">
                  <a:lumMod val="60000"/>
                  <a:lumOff val="40000"/>
                </a:schemeClr>
              </a:buClr>
              <a:buSzPct val="103000"/>
              <a:buFont typeface="Arial" pitchFamily="34" charset="0"/>
              <a:buChar char="•"/>
              <a:tabLst>
                <a:tab pos="690563" algn="l"/>
              </a:tabLst>
              <a:defRPr sz="1600" kern="1200">
                <a:solidFill>
                  <a:schemeClr val="bg1"/>
                </a:solidFill>
                <a:latin typeface="Arial" pitchFamily="34" charset="0"/>
                <a:ea typeface="+mn-ea"/>
                <a:cs typeface="Arial" pitchFamily="34" charset="0"/>
              </a:defRPr>
            </a:lvl3pPr>
            <a:lvl4pPr marL="1147763" indent="-174625" algn="l" defTabSz="914400" rtl="0" eaLnBrk="1" latinLnBrk="0" hangingPunct="1">
              <a:spcBef>
                <a:spcPts val="600"/>
              </a:spcBef>
              <a:buClr>
                <a:schemeClr val="accent5">
                  <a:lumMod val="75000"/>
                </a:schemeClr>
              </a:buClr>
              <a:buSzPct val="90000"/>
              <a:buFont typeface="Wingdings" pitchFamily="2" charset="2"/>
              <a:buChar char="§"/>
              <a:tabLst/>
              <a:defRPr sz="1400" kern="1200">
                <a:solidFill>
                  <a:schemeClr val="bg1"/>
                </a:solidFill>
                <a:latin typeface="Arial" pitchFamily="34" charset="0"/>
                <a:ea typeface="+mn-ea"/>
                <a:cs typeface="Arial" pitchFamily="34" charset="0"/>
              </a:defRPr>
            </a:lvl4pPr>
            <a:lvl5pPr marL="1489075" indent="-234950" algn="l" defTabSz="914400" rtl="0" eaLnBrk="1" latinLnBrk="0" hangingPunct="1">
              <a:spcBef>
                <a:spcPts val="600"/>
              </a:spcBef>
              <a:buClr>
                <a:schemeClr val="accent5">
                  <a:lumMod val="50000"/>
                </a:schemeClr>
              </a:buClr>
              <a:buSzPct val="103000"/>
              <a:buFont typeface="Arial" pitchFamily="34" charset="0"/>
              <a:buChar char="•"/>
              <a:defRPr sz="1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1400" dirty="0" smtClean="0"/>
              <a:t>20 km</a:t>
            </a:r>
          </a:p>
        </p:txBody>
      </p:sp>
      <p:sp>
        <p:nvSpPr>
          <p:cNvPr id="21" name="Date Placeholder 3"/>
          <p:cNvSpPr txBox="1">
            <a:spLocks/>
          </p:cNvSpPr>
          <p:nvPr/>
        </p:nvSpPr>
        <p:spPr>
          <a:xfrm>
            <a:off x="0" y="6553200"/>
            <a:ext cx="25908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rgbClr val="BFBFBF"/>
                </a:solidFill>
                <a:latin typeface="Palatino Linotype"/>
                <a:cs typeface="Palatino Linotype"/>
              </a:rPr>
              <a:t>A. Schneider et al., UW</a:t>
            </a:r>
            <a:endParaRPr lang="en-US" sz="1200" dirty="0">
              <a:solidFill>
                <a:srgbClr val="BFBFBF"/>
              </a:solidFill>
              <a:latin typeface="Palatino Linotype"/>
              <a:cs typeface="Palatino Linotype"/>
            </a:endParaRPr>
          </a:p>
        </p:txBody>
      </p:sp>
    </p:spTree>
    <p:extLst>
      <p:ext uri="{BB962C8B-B14F-4D97-AF65-F5344CB8AC3E}">
        <p14:creationId xmlns:p14="http://schemas.microsoft.com/office/powerpoint/2010/main" val="11359633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 y="678359"/>
            <a:ext cx="5230518" cy="5105400"/>
          </a:xfrm>
        </p:spPr>
        <p:txBody>
          <a:bodyPr>
            <a:noAutofit/>
          </a:bodyPr>
          <a:lstStyle/>
          <a:p>
            <a:pPr>
              <a:spcBef>
                <a:spcPts val="1200"/>
              </a:spcBef>
              <a:buNone/>
            </a:pPr>
            <a:r>
              <a:rPr lang="en-US" sz="2400" dirty="0" smtClean="0">
                <a:solidFill>
                  <a:srgbClr val="FFFFFF"/>
                </a:solidFill>
              </a:rPr>
              <a:t>Progress and next steps</a:t>
            </a:r>
            <a:endParaRPr lang="en-US" sz="2400" dirty="0">
              <a:solidFill>
                <a:srgbClr val="FFFFFF"/>
              </a:solidFill>
            </a:endParaRPr>
          </a:p>
          <a:p>
            <a:pPr marL="615632" lvl="2" indent="-274320">
              <a:spcBef>
                <a:spcPts val="1200"/>
              </a:spcBef>
              <a:buClr>
                <a:schemeClr val="accent1"/>
              </a:buClr>
              <a:tabLst>
                <a:tab pos="623888" algn="l"/>
              </a:tabLst>
            </a:pPr>
            <a:r>
              <a:rPr lang="en-US" sz="1800" dirty="0" smtClean="0">
                <a:solidFill>
                  <a:srgbClr val="FFFFFF"/>
                </a:solidFill>
              </a:rPr>
              <a:t>Mapping c. 2010 global urban land extent to be completed in 2016.</a:t>
            </a:r>
          </a:p>
          <a:p>
            <a:pPr marL="615632" lvl="2" indent="-274320">
              <a:spcBef>
                <a:spcPts val="1200"/>
              </a:spcBef>
              <a:buClr>
                <a:schemeClr val="accent1"/>
              </a:buClr>
              <a:tabLst>
                <a:tab pos="623888" algn="l"/>
              </a:tabLst>
            </a:pPr>
            <a:r>
              <a:rPr lang="en-US" sz="1800" dirty="0" smtClean="0">
                <a:solidFill>
                  <a:srgbClr val="FFFFFF"/>
                </a:solidFill>
              </a:rPr>
              <a:t>Change detection work ongoing; maps released as completed.</a:t>
            </a:r>
          </a:p>
          <a:p>
            <a:pPr marL="615632" lvl="2" indent="-274320">
              <a:spcBef>
                <a:spcPts val="1200"/>
              </a:spcBef>
              <a:buClr>
                <a:schemeClr val="accent1"/>
              </a:buClr>
              <a:tabLst>
                <a:tab pos="623888" algn="l"/>
              </a:tabLst>
            </a:pPr>
            <a:r>
              <a:rPr lang="en-US" sz="1800" dirty="0" smtClean="0">
                <a:solidFill>
                  <a:srgbClr val="FFFFFF"/>
                </a:solidFill>
              </a:rPr>
              <a:t>Robust, two-tier accuracy assessment using stratified </a:t>
            </a:r>
            <a:r>
              <a:rPr lang="en-US" sz="1800" dirty="0">
                <a:solidFill>
                  <a:srgbClr val="FFFFFF"/>
                </a:solidFill>
              </a:rPr>
              <a:t>random </a:t>
            </a:r>
            <a:r>
              <a:rPr lang="en-US" sz="1800" dirty="0" smtClean="0">
                <a:solidFill>
                  <a:srgbClr val="FFFFFF"/>
                </a:solidFill>
              </a:rPr>
              <a:t>sample of sites labeled </a:t>
            </a:r>
            <a:r>
              <a:rPr lang="en-US" sz="1800" dirty="0">
                <a:solidFill>
                  <a:srgbClr val="FFFFFF"/>
                </a:solidFill>
              </a:rPr>
              <a:t>by multiple analysts, double-blind </a:t>
            </a:r>
            <a:r>
              <a:rPr lang="en-US" sz="1800" dirty="0" smtClean="0">
                <a:solidFill>
                  <a:srgbClr val="FFFFFF"/>
                </a:solidFill>
              </a:rPr>
              <a:t>procedure.</a:t>
            </a:r>
          </a:p>
          <a:p>
            <a:pPr marL="615632" lvl="2" indent="-274320">
              <a:spcBef>
                <a:spcPts val="1200"/>
              </a:spcBef>
              <a:buClr>
                <a:schemeClr val="accent1"/>
              </a:buClr>
              <a:tabLst>
                <a:tab pos="623888" algn="l"/>
              </a:tabLst>
            </a:pPr>
            <a:endParaRPr lang="en-US" sz="1800" dirty="0">
              <a:solidFill>
                <a:srgbClr val="FFFFFF"/>
              </a:solidFill>
            </a:endParaRPr>
          </a:p>
          <a:p>
            <a:pPr marL="615632" lvl="2" indent="-274320">
              <a:spcBef>
                <a:spcPts val="1200"/>
              </a:spcBef>
              <a:buClr>
                <a:schemeClr val="accent1"/>
              </a:buClr>
            </a:pPr>
            <a:endParaRPr lang="en-US" sz="1800" dirty="0">
              <a:solidFill>
                <a:srgbClr val="FFFFFF"/>
              </a:solidFill>
            </a:endParaRPr>
          </a:p>
          <a:p>
            <a:pPr marL="615632" lvl="2" indent="-274320">
              <a:spcBef>
                <a:spcPts val="1200"/>
              </a:spcBef>
              <a:buClr>
                <a:schemeClr val="accent1"/>
              </a:buClr>
            </a:pPr>
            <a:endParaRPr lang="en-US" sz="1800" dirty="0">
              <a:solidFill>
                <a:srgbClr val="FFFFFF"/>
              </a:solidFill>
            </a:endParaRPr>
          </a:p>
          <a:p>
            <a:pPr marL="615632" lvl="2" indent="-274320">
              <a:spcBef>
                <a:spcPts val="1200"/>
              </a:spcBef>
              <a:buClr>
                <a:schemeClr val="accent1"/>
              </a:buClr>
            </a:pPr>
            <a:endParaRPr lang="en-US" sz="1800" dirty="0" smtClean="0">
              <a:solidFill>
                <a:srgbClr val="FFFFFF"/>
              </a:solidFill>
            </a:endParaRPr>
          </a:p>
          <a:p>
            <a:pPr marL="615632" lvl="2" indent="-274320">
              <a:spcBef>
                <a:spcPts val="1200"/>
              </a:spcBef>
              <a:buClr>
                <a:schemeClr val="accent1"/>
              </a:buClr>
            </a:pPr>
            <a:endParaRPr lang="en-US" sz="1800" dirty="0" smtClean="0">
              <a:solidFill>
                <a:srgbClr val="FFFFFF"/>
              </a:solidFill>
            </a:endParaRPr>
          </a:p>
          <a:p>
            <a:pPr>
              <a:spcBef>
                <a:spcPts val="1200"/>
              </a:spcBef>
              <a:buNone/>
            </a:pPr>
            <a:endParaRPr lang="en-US" sz="1800" dirty="0">
              <a:solidFill>
                <a:srgbClr val="FFFFFF"/>
              </a:solidFill>
            </a:endParaRPr>
          </a:p>
        </p:txBody>
      </p:sp>
      <p:sp>
        <p:nvSpPr>
          <p:cNvPr id="19" name="Text Box 9"/>
          <p:cNvSpPr txBox="1">
            <a:spLocks noChangeArrowheads="1"/>
          </p:cNvSpPr>
          <p:nvPr/>
        </p:nvSpPr>
        <p:spPr bwMode="auto">
          <a:xfrm>
            <a:off x="5909079" y="305886"/>
            <a:ext cx="3112911" cy="523220"/>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latin typeface="Arial" pitchFamily="34" charset="0"/>
                <a:cs typeface="Arial" pitchFamily="34" charset="0"/>
              </a:rPr>
              <a:t>City-level results for top 30 urban agglomerations  in East Asia.</a:t>
            </a:r>
            <a:endParaRPr lang="en-US" sz="1000" b="0" dirty="0">
              <a:solidFill>
                <a:schemeClr val="bg1"/>
              </a:solidFill>
              <a:latin typeface="Arial" pitchFamily="34" charset="0"/>
              <a:cs typeface="Arial" pitchFamily="34" charset="0"/>
            </a:endParaRPr>
          </a:p>
        </p:txBody>
      </p:sp>
      <p:sp>
        <p:nvSpPr>
          <p:cNvPr id="20" name="Date Placeholder 3"/>
          <p:cNvSpPr txBox="1">
            <a:spLocks/>
          </p:cNvSpPr>
          <p:nvPr/>
        </p:nvSpPr>
        <p:spPr>
          <a:xfrm>
            <a:off x="0" y="6553200"/>
            <a:ext cx="259080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chemeClr val="bg1">
                    <a:lumMod val="75000"/>
                  </a:schemeClr>
                </a:solidFill>
                <a:latin typeface="Palatino Linotype"/>
                <a:cs typeface="Palatino Linotype"/>
              </a:rPr>
              <a:t>A. Schneider et al., UW</a:t>
            </a:r>
            <a:endParaRPr lang="en-US" sz="1200" dirty="0">
              <a:solidFill>
                <a:schemeClr val="bg1">
                  <a:lumMod val="75000"/>
                </a:schemeClr>
              </a:solidFill>
              <a:latin typeface="Palatino Linotype"/>
              <a:cs typeface="Palatino Linotype"/>
            </a:endParaRPr>
          </a:p>
        </p:txBody>
      </p:sp>
      <p:grpSp>
        <p:nvGrpSpPr>
          <p:cNvPr id="3" name="Group 2"/>
          <p:cNvGrpSpPr/>
          <p:nvPr/>
        </p:nvGrpSpPr>
        <p:grpSpPr>
          <a:xfrm>
            <a:off x="5230519" y="802679"/>
            <a:ext cx="3899837" cy="4320863"/>
            <a:chOff x="3733800" y="3276600"/>
            <a:chExt cx="3657600" cy="3505200"/>
          </a:xfrm>
        </p:grpSpPr>
        <p:sp>
          <p:nvSpPr>
            <p:cNvPr id="17" name="Rectangle 16"/>
            <p:cNvSpPr/>
            <p:nvPr/>
          </p:nvSpPr>
          <p:spPr>
            <a:xfrm>
              <a:off x="3733800" y="3276600"/>
              <a:ext cx="3657600"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research\east_asia\figures\matlab\figure04_large_cities_bar_graphs\figure03_04march2014_3.5in_flipped_300dpi.jpg"/>
            <p:cNvPicPr>
              <a:picLocks noChangeAspect="1" noChangeArrowheads="1"/>
            </p:cNvPicPr>
            <p:nvPr/>
          </p:nvPicPr>
          <p:blipFill>
            <a:blip r:embed="rId3" cstate="print"/>
            <a:srcRect/>
            <a:stretch>
              <a:fillRect/>
            </a:stretch>
          </p:blipFill>
          <p:spPr bwMode="auto">
            <a:xfrm>
              <a:off x="3756253" y="3276600"/>
              <a:ext cx="3611737" cy="3429000"/>
            </a:xfrm>
            <a:prstGeom prst="rect">
              <a:avLst/>
            </a:prstGeom>
            <a:noFill/>
          </p:spPr>
        </p:pic>
        <p:sp>
          <p:nvSpPr>
            <p:cNvPr id="2" name="TextBox 1"/>
            <p:cNvSpPr txBox="1"/>
            <p:nvPr/>
          </p:nvSpPr>
          <p:spPr>
            <a:xfrm>
              <a:off x="4419600" y="3341236"/>
              <a:ext cx="2881956" cy="369332"/>
            </a:xfrm>
            <a:prstGeom prst="rect">
              <a:avLst/>
            </a:prstGeom>
            <a:solidFill>
              <a:schemeClr val="bg1"/>
            </a:solidFill>
          </p:spPr>
          <p:txBody>
            <a:bodyPr wrap="none" rtlCol="0">
              <a:spAutoFit/>
            </a:bodyPr>
            <a:lstStyle/>
            <a:p>
              <a:r>
                <a:rPr lang="en-US" dirty="0" smtClean="0"/>
                <a:t>Urban land (km</a:t>
              </a:r>
              <a:r>
                <a:rPr lang="en-US" baseline="30000" dirty="0" smtClean="0"/>
                <a:t>2</a:t>
              </a:r>
              <a:r>
                <a:rPr lang="en-US" dirty="0" smtClean="0"/>
                <a:t>) 2000-2010</a:t>
              </a:r>
              <a:endParaRPr lang="en-US" dirty="0"/>
            </a:p>
          </p:txBody>
        </p:sp>
        <p:sp>
          <p:nvSpPr>
            <p:cNvPr id="21" name="TextBox 20"/>
            <p:cNvSpPr txBox="1"/>
            <p:nvPr/>
          </p:nvSpPr>
          <p:spPr>
            <a:xfrm>
              <a:off x="4419600" y="5040868"/>
              <a:ext cx="2804073" cy="369332"/>
            </a:xfrm>
            <a:prstGeom prst="rect">
              <a:avLst/>
            </a:prstGeom>
            <a:solidFill>
              <a:schemeClr val="bg1"/>
            </a:solidFill>
          </p:spPr>
          <p:txBody>
            <a:bodyPr wrap="none" rtlCol="0">
              <a:spAutoFit/>
            </a:bodyPr>
            <a:lstStyle/>
            <a:p>
              <a:r>
                <a:rPr lang="en-US" dirty="0" smtClean="0"/>
                <a:t>Urban pop. (10</a:t>
              </a:r>
              <a:r>
                <a:rPr lang="en-US" baseline="30000" dirty="0" smtClean="0"/>
                <a:t>6</a:t>
              </a:r>
              <a:r>
                <a:rPr lang="en-US" dirty="0" smtClean="0"/>
                <a:t>) 2000-2010</a:t>
              </a:r>
              <a:endParaRPr lang="en-US" dirty="0"/>
            </a:p>
          </p:txBody>
        </p:sp>
      </p:grpSp>
      <p:sp>
        <p:nvSpPr>
          <p:cNvPr id="23" name="Title 1"/>
          <p:cNvSpPr>
            <a:spLocks noGrp="1"/>
          </p:cNvSpPr>
          <p:nvPr>
            <p:ph type="title"/>
          </p:nvPr>
        </p:nvSpPr>
        <p:spPr>
          <a:xfrm>
            <a:off x="1" y="190032"/>
            <a:ext cx="3618808" cy="612648"/>
          </a:xfrm>
        </p:spPr>
        <p:txBody>
          <a:bodyPr>
            <a:noAutofit/>
          </a:bodyPr>
          <a:lstStyle/>
          <a:p>
            <a:pPr algn="l"/>
            <a:r>
              <a:rPr lang="en-US" sz="2400" b="1" dirty="0" smtClean="0">
                <a:solidFill>
                  <a:schemeClr val="accent5">
                    <a:lumMod val="60000"/>
                    <a:lumOff val="40000"/>
                  </a:schemeClr>
                </a:solidFill>
              </a:rPr>
              <a:t>Mapping urban expansion</a:t>
            </a:r>
            <a:endParaRPr lang="en-US" sz="2400" b="1" dirty="0">
              <a:solidFill>
                <a:schemeClr val="accent5">
                  <a:lumMod val="60000"/>
                  <a:lumOff val="40000"/>
                </a:schemeClr>
              </a:solidFill>
            </a:endParaRPr>
          </a:p>
        </p:txBody>
      </p:sp>
    </p:spTree>
    <p:extLst>
      <p:ext uri="{BB962C8B-B14F-4D97-AF65-F5344CB8AC3E}">
        <p14:creationId xmlns:p14="http://schemas.microsoft.com/office/powerpoint/2010/main" val="20971006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aug.wuhi.map_NaNs_RGB_SubGVUrb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550" y="1277933"/>
            <a:ext cx="6707909" cy="3884780"/>
          </a:xfrm>
          <a:prstGeom prst="rect">
            <a:avLst/>
          </a:prstGeom>
        </p:spPr>
      </p:pic>
      <p:sp>
        <p:nvSpPr>
          <p:cNvPr id="2" name="Title 1"/>
          <p:cNvSpPr>
            <a:spLocks noGrp="1"/>
          </p:cNvSpPr>
          <p:nvPr>
            <p:ph type="title"/>
          </p:nvPr>
        </p:nvSpPr>
        <p:spPr>
          <a:xfrm>
            <a:off x="0" y="0"/>
            <a:ext cx="9144000" cy="1143000"/>
          </a:xfrm>
        </p:spPr>
        <p:txBody>
          <a:bodyPr>
            <a:noAutofit/>
          </a:bodyPr>
          <a:lstStyle/>
          <a:p>
            <a:r>
              <a:rPr lang="en-US" sz="3600" dirty="0" smtClean="0">
                <a:solidFill>
                  <a:srgbClr val="DDD9C3"/>
                </a:solidFill>
              </a:rPr>
              <a:t>2. Boston MA – Urban Heat Island </a:t>
            </a:r>
            <a:br>
              <a:rPr lang="en-US" sz="3600" dirty="0" smtClean="0">
                <a:solidFill>
                  <a:srgbClr val="DDD9C3"/>
                </a:solidFill>
              </a:rPr>
            </a:br>
            <a:r>
              <a:rPr lang="en-US" sz="3600" dirty="0" smtClean="0">
                <a:solidFill>
                  <a:srgbClr val="DDD9C3"/>
                </a:solidFill>
              </a:rPr>
              <a:t>Landsat Spectral Mixture Analysis</a:t>
            </a:r>
            <a:endParaRPr lang="en-US" sz="3600" dirty="0">
              <a:solidFill>
                <a:srgbClr val="DDD9C3"/>
              </a:solidFill>
            </a:endParaRPr>
          </a:p>
        </p:txBody>
      </p:sp>
      <p:sp>
        <p:nvSpPr>
          <p:cNvPr id="4" name="Date Placeholder 3"/>
          <p:cNvSpPr>
            <a:spLocks noGrp="1"/>
          </p:cNvSpPr>
          <p:nvPr>
            <p:ph type="dt" sz="half" idx="10"/>
          </p:nvPr>
        </p:nvSpPr>
        <p:spPr/>
        <p:txBody>
          <a:bodyPr/>
          <a:lstStyle/>
          <a:p>
            <a:r>
              <a:rPr lang="en-US" dirty="0" smtClean="0"/>
              <a:t>L. Cheek &amp; M. </a:t>
            </a:r>
            <a:r>
              <a:rPr lang="en-US" dirty="0" err="1" smtClean="0"/>
              <a:t>Friedl</a:t>
            </a:r>
            <a:r>
              <a:rPr lang="en-US" dirty="0" smtClean="0"/>
              <a:t>, BU</a:t>
            </a:r>
            <a:endParaRPr lang="en-US" dirty="0"/>
          </a:p>
        </p:txBody>
      </p:sp>
      <p:sp>
        <p:nvSpPr>
          <p:cNvPr id="7" name="TextBox 6"/>
          <p:cNvSpPr txBox="1"/>
          <p:nvPr/>
        </p:nvSpPr>
        <p:spPr>
          <a:xfrm>
            <a:off x="291353" y="5549891"/>
            <a:ext cx="2667000" cy="584776"/>
          </a:xfrm>
          <a:prstGeom prst="rect">
            <a:avLst/>
          </a:prstGeom>
          <a:solidFill>
            <a:schemeClr val="tx1"/>
          </a:solidFill>
        </p:spPr>
        <p:txBody>
          <a:bodyPr wrap="square" rtlCol="0">
            <a:spAutoFit/>
          </a:bodyPr>
          <a:lstStyle/>
          <a:p>
            <a:r>
              <a:rPr lang="en-US" sz="3200" dirty="0" smtClean="0">
                <a:solidFill>
                  <a:srgbClr val="FF0000"/>
                </a:solidFill>
              </a:rPr>
              <a:t>R: Substrate</a:t>
            </a:r>
            <a:endParaRPr lang="en-US" sz="3200" dirty="0">
              <a:solidFill>
                <a:srgbClr val="FF0000"/>
              </a:solidFill>
            </a:endParaRPr>
          </a:p>
        </p:txBody>
      </p:sp>
      <p:sp>
        <p:nvSpPr>
          <p:cNvPr id="11" name="TextBox 10"/>
          <p:cNvSpPr txBox="1"/>
          <p:nvPr/>
        </p:nvSpPr>
        <p:spPr>
          <a:xfrm>
            <a:off x="2949228" y="5549891"/>
            <a:ext cx="3931184" cy="584776"/>
          </a:xfrm>
          <a:prstGeom prst="rect">
            <a:avLst/>
          </a:prstGeom>
          <a:solidFill>
            <a:schemeClr val="tx1"/>
          </a:solidFill>
        </p:spPr>
        <p:txBody>
          <a:bodyPr wrap="square" rtlCol="0">
            <a:spAutoFit/>
          </a:bodyPr>
          <a:lstStyle/>
          <a:p>
            <a:r>
              <a:rPr lang="en-US" sz="3200" dirty="0" smtClean="0">
                <a:solidFill>
                  <a:srgbClr val="00FF00"/>
                </a:solidFill>
              </a:rPr>
              <a:t>G: Green Vegetation</a:t>
            </a:r>
            <a:endParaRPr lang="en-US" sz="3200" dirty="0">
              <a:solidFill>
                <a:srgbClr val="00FF00"/>
              </a:solidFill>
            </a:endParaRPr>
          </a:p>
        </p:txBody>
      </p:sp>
      <p:sp>
        <p:nvSpPr>
          <p:cNvPr id="12" name="TextBox 11"/>
          <p:cNvSpPr txBox="1"/>
          <p:nvPr/>
        </p:nvSpPr>
        <p:spPr>
          <a:xfrm>
            <a:off x="7055218" y="5549891"/>
            <a:ext cx="1857188" cy="584776"/>
          </a:xfrm>
          <a:prstGeom prst="rect">
            <a:avLst/>
          </a:prstGeom>
          <a:solidFill>
            <a:schemeClr val="tx1"/>
          </a:solidFill>
        </p:spPr>
        <p:txBody>
          <a:bodyPr wrap="square" rtlCol="0">
            <a:spAutoFit/>
          </a:bodyPr>
          <a:lstStyle/>
          <a:p>
            <a:r>
              <a:rPr lang="en-US" sz="3200" dirty="0" smtClean="0">
                <a:solidFill>
                  <a:srgbClr val="3366FF"/>
                </a:solidFill>
              </a:rPr>
              <a:t>B: Urban</a:t>
            </a:r>
            <a:endParaRPr lang="en-US" sz="3200" dirty="0">
              <a:solidFill>
                <a:srgbClr val="3366FF"/>
              </a:solidFill>
            </a:endParaRPr>
          </a:p>
        </p:txBody>
      </p:sp>
      <p:pic>
        <p:nvPicPr>
          <p:cNvPr id="13" name="Picture 12" descr="SMA29_Endmember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7" y="1337416"/>
            <a:ext cx="3610062" cy="3610062"/>
          </a:xfrm>
          <a:prstGeom prst="rect">
            <a:avLst/>
          </a:prstGeom>
          <a:solidFill>
            <a:schemeClr val="bg1"/>
          </a:solidFill>
          <a:ln w="12700">
            <a:solidFill>
              <a:schemeClr val="tx1"/>
            </a:solidFill>
          </a:ln>
        </p:spPr>
      </p:pic>
      <p:sp>
        <p:nvSpPr>
          <p:cNvPr id="14" name="TextBox 13"/>
          <p:cNvSpPr txBox="1"/>
          <p:nvPr/>
        </p:nvSpPr>
        <p:spPr>
          <a:xfrm>
            <a:off x="6207606" y="5135065"/>
            <a:ext cx="2016526" cy="477054"/>
          </a:xfrm>
          <a:prstGeom prst="rect">
            <a:avLst/>
          </a:prstGeom>
          <a:noFill/>
        </p:spPr>
        <p:txBody>
          <a:bodyPr wrap="square" rtlCol="0">
            <a:spAutoFit/>
          </a:bodyPr>
          <a:lstStyle/>
          <a:p>
            <a:r>
              <a:rPr lang="en-US" sz="2500" i="1" dirty="0" smtClean="0">
                <a:ln w="6350">
                  <a:noFill/>
                </a:ln>
                <a:solidFill>
                  <a:schemeClr val="bg2"/>
                </a:solidFill>
                <a:effectLst/>
              </a:rPr>
              <a:t>August, 2010</a:t>
            </a:r>
            <a:endParaRPr lang="en-US" sz="2500" i="1" dirty="0">
              <a:ln w="6350">
                <a:noFill/>
              </a:ln>
              <a:solidFill>
                <a:schemeClr val="bg2"/>
              </a:solidFill>
              <a:effectLst/>
            </a:endParaRPr>
          </a:p>
        </p:txBody>
      </p:sp>
      <p:sp>
        <p:nvSpPr>
          <p:cNvPr id="3" name="TextBox 2"/>
          <p:cNvSpPr txBox="1"/>
          <p:nvPr/>
        </p:nvSpPr>
        <p:spPr>
          <a:xfrm>
            <a:off x="3033058" y="6260353"/>
            <a:ext cx="5343229" cy="461665"/>
          </a:xfrm>
          <a:prstGeom prst="rect">
            <a:avLst/>
          </a:prstGeom>
          <a:noFill/>
          <a:ln>
            <a:solidFill>
              <a:schemeClr val="bg1">
                <a:lumMod val="85000"/>
              </a:schemeClr>
            </a:solidFill>
          </a:ln>
        </p:spPr>
        <p:txBody>
          <a:bodyPr wrap="none" rtlCol="0">
            <a:spAutoFit/>
          </a:bodyPr>
          <a:lstStyle/>
          <a:p>
            <a:r>
              <a:rPr lang="en-US" sz="2400" dirty="0" smtClean="0">
                <a:solidFill>
                  <a:schemeClr val="bg1">
                    <a:lumMod val="85000"/>
                  </a:schemeClr>
                </a:solidFill>
              </a:rPr>
              <a:t>4</a:t>
            </a:r>
            <a:r>
              <a:rPr lang="en-US" sz="2400" baseline="30000" dirty="0" smtClean="0">
                <a:solidFill>
                  <a:schemeClr val="bg1">
                    <a:lumMod val="85000"/>
                  </a:schemeClr>
                </a:solidFill>
              </a:rPr>
              <a:t>th</a:t>
            </a:r>
            <a:r>
              <a:rPr lang="en-US" sz="2400" dirty="0" smtClean="0">
                <a:solidFill>
                  <a:schemeClr val="bg1">
                    <a:lumMod val="85000"/>
                  </a:schemeClr>
                </a:solidFill>
              </a:rPr>
              <a:t> end-member (not included): Shade</a:t>
            </a:r>
            <a:endParaRPr lang="en-US" sz="2400" dirty="0">
              <a:solidFill>
                <a:schemeClr val="bg1">
                  <a:lumMod val="85000"/>
                </a:schemeClr>
              </a:solidFill>
            </a:endParaRPr>
          </a:p>
        </p:txBody>
      </p:sp>
    </p:spTree>
    <p:extLst>
      <p:ext uri="{BB962C8B-B14F-4D97-AF65-F5344CB8AC3E}">
        <p14:creationId xmlns:p14="http://schemas.microsoft.com/office/powerpoint/2010/main" val="39721021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7408</TotalTime>
  <Words>3355</Words>
  <Application>Microsoft Macintosh PowerPoint</Application>
  <PresentationFormat>On-screen Show (4:3)</PresentationFormat>
  <Paragraphs>506</Paragraphs>
  <Slides>38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Calibri</vt:lpstr>
      <vt:lpstr>Cambria</vt:lpstr>
      <vt:lpstr>Palatino Linotype</vt:lpstr>
      <vt:lpstr>Symbol</vt:lpstr>
      <vt:lpstr>Wingdings</vt:lpstr>
      <vt:lpstr>Arial</vt:lpstr>
      <vt:lpstr>Office Theme</vt:lpstr>
      <vt:lpstr>PowerPoint Presentation</vt:lpstr>
      <vt:lpstr>Methods</vt:lpstr>
      <vt:lpstr>Methods</vt:lpstr>
      <vt:lpstr>PowerPoint Presentation</vt:lpstr>
      <vt:lpstr>PowerPoint Presentation</vt:lpstr>
      <vt:lpstr>PowerPoint Presentation</vt:lpstr>
      <vt:lpstr>PowerPoint Presentation</vt:lpstr>
      <vt:lpstr>Mapping urban expansion</vt:lpstr>
      <vt:lpstr>2. Boston MA – Urban Heat Island  Landsat Spectral Mixture Analysis</vt:lpstr>
      <vt:lpstr>Defining Urban Heat Island: daytime DT</vt:lpstr>
      <vt:lpstr>Spectral Mixture Analysis</vt:lpstr>
      <vt:lpstr>Urban Heat Island ~ Spectral Mixture Analysis</vt:lpstr>
      <vt:lpstr>Urban Heat Island</vt:lpstr>
      <vt:lpstr>Urban Cool Islands</vt:lpstr>
      <vt:lpstr>Urban Cool Islands – Vegetation </vt:lpstr>
      <vt:lpstr>Urban Cool Islands – Shade </vt:lpstr>
      <vt:lpstr>Urban Cool Islands – Shade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Complex Systems Research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Frolking</dc:creator>
  <cp:lastModifiedBy>Frolking, Stephen</cp:lastModifiedBy>
  <cp:revision>76</cp:revision>
  <cp:lastPrinted>2016-05-17T11:41:01Z</cp:lastPrinted>
  <dcterms:created xsi:type="dcterms:W3CDTF">2016-05-16T14:59:09Z</dcterms:created>
  <dcterms:modified xsi:type="dcterms:W3CDTF">2016-06-08T11:50:43Z</dcterms:modified>
</cp:coreProperties>
</file>