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5" r:id="rId1"/>
  </p:sldMasterIdLst>
  <p:notesMasterIdLst>
    <p:notesMasterId r:id="rId26"/>
  </p:notesMasterIdLst>
  <p:handoutMasterIdLst>
    <p:handoutMasterId r:id="rId27"/>
  </p:handoutMasterIdLst>
  <p:sldIdLst>
    <p:sldId id="872" r:id="rId2"/>
    <p:sldId id="875" r:id="rId3"/>
    <p:sldId id="878" r:id="rId4"/>
    <p:sldId id="879" r:id="rId5"/>
    <p:sldId id="881" r:id="rId6"/>
    <p:sldId id="882" r:id="rId7"/>
    <p:sldId id="884" r:id="rId8"/>
    <p:sldId id="883" r:id="rId9"/>
    <p:sldId id="885" r:id="rId10"/>
    <p:sldId id="863" r:id="rId11"/>
    <p:sldId id="888" r:id="rId12"/>
    <p:sldId id="890" r:id="rId13"/>
    <p:sldId id="894" r:id="rId14"/>
    <p:sldId id="766" r:id="rId15"/>
    <p:sldId id="874" r:id="rId16"/>
    <p:sldId id="876" r:id="rId17"/>
    <p:sldId id="877" r:id="rId18"/>
    <p:sldId id="880" r:id="rId19"/>
    <p:sldId id="886" r:id="rId20"/>
    <p:sldId id="887" r:id="rId21"/>
    <p:sldId id="891" r:id="rId22"/>
    <p:sldId id="892" r:id="rId23"/>
    <p:sldId id="889" r:id="rId24"/>
    <p:sldId id="893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FFFF00"/>
    <a:srgbClr val="6666FF"/>
    <a:srgbClr val="33CCFF"/>
    <a:srgbClr val="FFFF99"/>
    <a:srgbClr val="CCCCFF"/>
    <a:srgbClr val="8000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140" autoAdjust="0"/>
  </p:normalViewPr>
  <p:slideViewPr>
    <p:cSldViewPr>
      <p:cViewPr varScale="1">
        <p:scale>
          <a:sx n="147" d="100"/>
          <a:sy n="147" d="100"/>
        </p:scale>
        <p:origin x="-20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598" y="-6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89" tIns="48646" rIns="97289" bIns="48646" numCol="1" anchor="t" anchorCtr="0" compatLnSpc="1">
            <a:prstTxWarp prst="textNoShape">
              <a:avLst/>
            </a:prstTxWarp>
          </a:bodyPr>
          <a:lstStyle>
            <a:lvl1pPr defTabSz="974725" eaLnBrk="0" hangingPunct="0">
              <a:defRPr sz="13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89" tIns="48646" rIns="97289" bIns="48646" numCol="1" anchor="t" anchorCtr="0" compatLnSpc="1">
            <a:prstTxWarp prst="textNoShape">
              <a:avLst/>
            </a:prstTxWarp>
          </a:bodyPr>
          <a:lstStyle>
            <a:lvl1pPr algn="r" defTabSz="974725" eaLnBrk="0" hangingPunct="0">
              <a:defRPr sz="13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89" tIns="48646" rIns="97289" bIns="48646" numCol="1" anchor="b" anchorCtr="0" compatLnSpc="1">
            <a:prstTxWarp prst="textNoShape">
              <a:avLst/>
            </a:prstTxWarp>
          </a:bodyPr>
          <a:lstStyle>
            <a:lvl1pPr defTabSz="974725" eaLnBrk="0" hangingPunct="0">
              <a:defRPr sz="13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89" tIns="48646" rIns="97289" bIns="48646" numCol="1" anchor="b" anchorCtr="0" compatLnSpc="1">
            <a:prstTxWarp prst="textNoShape">
              <a:avLst/>
            </a:prstTxWarp>
          </a:bodyPr>
          <a:lstStyle>
            <a:lvl1pPr algn="r" defTabSz="974725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7F9723B-6AF5-5940-A995-BDB88BB0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89" tIns="48646" rIns="97289" bIns="48646" numCol="1" anchor="t" anchorCtr="0" compatLnSpc="1">
            <a:prstTxWarp prst="textNoShape">
              <a:avLst/>
            </a:prstTxWarp>
          </a:bodyPr>
          <a:lstStyle>
            <a:lvl1pPr defTabSz="974725" eaLnBrk="0" hangingPunct="0">
              <a:defRPr sz="13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89" tIns="48646" rIns="97289" bIns="48646" numCol="1" anchor="t" anchorCtr="0" compatLnSpc="1">
            <a:prstTxWarp prst="textNoShape">
              <a:avLst/>
            </a:prstTxWarp>
          </a:bodyPr>
          <a:lstStyle>
            <a:lvl1pPr algn="r" defTabSz="974725" eaLnBrk="0" hangingPunct="0">
              <a:defRPr sz="13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89" tIns="48646" rIns="97289" bIns="48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89" tIns="48646" rIns="97289" bIns="48646" numCol="1" anchor="b" anchorCtr="0" compatLnSpc="1">
            <a:prstTxWarp prst="textNoShape">
              <a:avLst/>
            </a:prstTxWarp>
          </a:bodyPr>
          <a:lstStyle>
            <a:lvl1pPr defTabSz="974725" eaLnBrk="0" hangingPunct="0">
              <a:defRPr sz="13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89" tIns="48646" rIns="97289" bIns="48646" numCol="1" anchor="b" anchorCtr="0" compatLnSpc="1">
            <a:prstTxWarp prst="textNoShape">
              <a:avLst/>
            </a:prstTxWarp>
          </a:bodyPr>
          <a:lstStyle>
            <a:lvl1pPr algn="r" defTabSz="974725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B61C1AF-DAB5-B642-97F5-D5993515A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5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06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E71D5-C221-C249-A0CE-5F97CAC2CF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725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74725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74725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74725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74725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AD8674F-8338-2941-B171-8B26B1060E2E}" type="slidenum">
              <a:rPr lang="en-US" sz="1300">
                <a:latin typeface="Times New Roman" charset="0"/>
              </a:rPr>
              <a:pPr/>
              <a:t>14</a:t>
            </a:fld>
            <a:endParaRPr lang="en-US" sz="1300">
              <a:latin typeface="Times New Roman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725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74725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74725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74725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74725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6E06163-859A-0D4E-A6EF-CDA2BF9921B7}" type="slidenum">
              <a:rPr lang="en-US" sz="1300">
                <a:latin typeface="Times New Roman" charset="0"/>
              </a:rPr>
              <a:pPr/>
              <a:t>15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2963" y="9119174"/>
            <a:ext cx="3170582" cy="480389"/>
          </a:xfrm>
          <a:prstGeom prst="rect">
            <a:avLst/>
          </a:prstGeom>
        </p:spPr>
        <p:txBody>
          <a:bodyPr lIns="94843" tIns="47422" rIns="94843" bIns="47422"/>
          <a:lstStyle/>
          <a:p>
            <a:fld id="{DA611498-0834-496B-86CE-F17299AEB9D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126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4161"/>
            <a:ext cx="6400800" cy="8921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952500" y="125242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800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0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145"/>
            <a:ext cx="8229600" cy="594360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4" y="1141413"/>
            <a:ext cx="8226425" cy="53171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6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06322"/>
            <a:ext cx="7772400" cy="1362075"/>
          </a:xfrm>
          <a:prstGeom prst="rect">
            <a:avLst/>
          </a:prstGeom>
          <a:ln w="38100">
            <a:noFill/>
          </a:ln>
        </p:spPr>
        <p:txBody>
          <a:bodyPr anchor="ctr" anchorCtr="0"/>
          <a:lstStyle>
            <a:lvl1pPr algn="ctr">
              <a:defRPr sz="3600" b="1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97145"/>
            <a:ext cx="8229600" cy="59436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80362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145"/>
            <a:ext cx="8229600" cy="5943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5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1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304800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952500" y="125242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800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70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CC2EF8-36C1-4D14-BBFB-5ABA42C42869}" type="datetimeFigureOut">
              <a:rPr lang="en-US" smtClean="0"/>
              <a:t>6/13/16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88200" y="6602413"/>
            <a:ext cx="1905000" cy="204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85FC72A-A360-4BA9-AD81-464A822C9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4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1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7584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1141415"/>
            <a:ext cx="8226425" cy="516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484877" y="6459067"/>
            <a:ext cx="479737" cy="2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defTabSz="457200" fontAlgn="auto"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P. </a:t>
            </a:r>
            <a:fld id="{2A1DC070-1B56-47A0-B03D-A0A048248562}" type="slidenum">
              <a:rPr lang="en-US" sz="1000">
                <a:solidFill>
                  <a:prstClr val="black"/>
                </a:solidFill>
                <a:latin typeface="Arial"/>
                <a:ea typeface="+mn-ea"/>
                <a:cs typeface="+mn-cs"/>
              </a:rPr>
              <a:pPr algn="r" defTabSz="457200" fontAlgn="auto"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328" y="182880"/>
            <a:ext cx="649224" cy="64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1" y="182880"/>
            <a:ext cx="77070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8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1" r:id="rId5"/>
    <p:sldLayoutId id="2147484120" r:id="rId6"/>
    <p:sldLayoutId id="2147484122" r:id="rId7"/>
  </p:sldLayoutIdLst>
  <p:hf hdr="0"/>
  <p:txStyles>
    <p:titleStyle>
      <a:lvl1pPr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Book Antiqua" pitchFamily="18" charset="0"/>
        </a:defRPr>
      </a:lvl2pPr>
      <a:lvl3pPr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Book Antiqua" pitchFamily="18" charset="0"/>
        </a:defRPr>
      </a:lvl3pPr>
      <a:lvl4pPr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Book Antiqua" pitchFamily="18" charset="0"/>
        </a:defRPr>
      </a:lvl4pPr>
      <a:lvl5pPr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Book Antiqua" pitchFamily="18" charset="0"/>
        </a:defRPr>
      </a:lvl5pPr>
      <a:lvl6pPr marL="457200"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Book Antiqua" pitchFamily="18" charset="0"/>
        </a:defRPr>
      </a:lvl6pPr>
      <a:lvl7pPr marL="914400"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Book Antiqua" pitchFamily="18" charset="0"/>
        </a:defRPr>
      </a:lvl7pPr>
      <a:lvl8pPr marL="1371600"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Book Antiqua" pitchFamily="18" charset="0"/>
        </a:defRPr>
      </a:lvl8pPr>
      <a:lvl9pPr marL="1828800"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Book Antiqua" pitchFamily="18" charset="0"/>
        </a:defRPr>
      </a:lvl9pPr>
    </p:titleStyle>
    <p:bodyStyle>
      <a:lvl1pPr marL="349250" indent="-349250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rgbClr val="0000FF"/>
        </a:buClr>
        <a:buFont typeface="Arial" pitchFamily="34" charset="0"/>
        <a:buChar char="●"/>
        <a:defRPr sz="2000" b="1" i="0" baseline="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rgbClr val="0000FF"/>
        </a:buClr>
        <a:buFont typeface="Arial" pitchFamily="34" charset="0"/>
        <a:buChar char="–"/>
        <a:defRPr sz="1800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rgbClr val="0000FF"/>
        </a:buClr>
        <a:buFont typeface="Arial" pitchFamily="34" charset="0"/>
        <a:buChar char="–"/>
        <a:defRPr sz="1400" baseline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200" baseline="0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chemeClr val="accent1"/>
        </a:buClr>
        <a:buChar char="–"/>
        <a:defRPr sz="1200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chemeClr val="accent1"/>
        </a:buClr>
        <a:buChar char="–"/>
        <a:defRPr sz="1200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chemeClr val="accent1"/>
        </a:buClr>
        <a:buChar char="–"/>
        <a:defRPr sz="1200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chemeClr val="accent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–"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VIIRS Issues and Perspectives</a:t>
            </a:r>
            <a:endParaRPr lang="en-US" sz="2000" dirty="0">
              <a:solidFill>
                <a:srgbClr val="0000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715000"/>
            <a:ext cx="3352800" cy="1066801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400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Jim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Gleason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Suomi Project Scientist</a:t>
            </a:r>
          </a:p>
          <a:p>
            <a:pPr>
              <a:buNone/>
            </a:pPr>
            <a:r>
              <a:rPr lang="en-US" sz="2400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June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6, </a:t>
            </a:r>
            <a:r>
              <a:rPr lang="en-US" sz="2400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2016</a:t>
            </a:r>
          </a:p>
          <a:p>
            <a:pPr>
              <a:buFontTx/>
              <a:buNone/>
            </a:pPr>
            <a:endParaRPr lang="en-US" sz="2400" dirty="0">
              <a:solidFill>
                <a:srgbClr val="FFFF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" name="Picture 4" descr="14-0_usps16sta023h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62" y="990600"/>
            <a:ext cx="4015838" cy="405777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971800" y="5029200"/>
            <a:ext cx="327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9250" indent="-349250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●"/>
              <a:defRPr sz="2000" b="1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–"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»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VIIRS Blue Marble Stamp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June 2016 </a:t>
            </a:r>
            <a:endParaRPr lang="en-US" sz="2400" dirty="0">
              <a:solidFill>
                <a:srgbClr val="FFFF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295400"/>
            <a:ext cx="9144000" cy="4572000"/>
            <a:chOff x="0" y="1295400"/>
            <a:chExt cx="9144000" cy="4572000"/>
          </a:xfrm>
        </p:grpSpPr>
        <p:sp>
          <p:nvSpPr>
            <p:cNvPr id="4" name="Rectangle 3"/>
            <p:cNvSpPr/>
            <p:nvPr/>
          </p:nvSpPr>
          <p:spPr bwMode="auto">
            <a:xfrm>
              <a:off x="4572000" y="1295400"/>
              <a:ext cx="4572000" cy="45720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1882" tIns="50941" rIns="101882" bIns="5094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4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686175" y="3019425"/>
              <a:ext cx="428625" cy="381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C:\Documents and Settings\jfgleaso\Desktop\VIIRS_4Jan2012-web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1295400"/>
              <a:ext cx="4572000" cy="4572000"/>
            </a:xfrm>
            <a:prstGeom prst="rect">
              <a:avLst/>
            </a:prstGeom>
            <a:noFill/>
          </p:spPr>
        </p:pic>
        <p:pic>
          <p:nvPicPr>
            <p:cNvPr id="7" name="Picture 6" descr="city_lights_namerica_adjusted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7184" y="1524000"/>
              <a:ext cx="4946816" cy="4052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9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525" y="1185863"/>
            <a:ext cx="6169025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5"/>
          <p:cNvSpPr txBox="1">
            <a:spLocks/>
          </p:cNvSpPr>
          <p:nvPr/>
        </p:nvSpPr>
        <p:spPr bwMode="auto">
          <a:xfrm>
            <a:off x="381000" y="746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S-NPP &amp; JPSS-1 Mission Orbit View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Arial" charset="0"/>
              </a:rPr>
              <a:t>(1325 LTAN/824 km orbit) 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606675" y="6018213"/>
            <a:ext cx="3894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½ orbit along-track separation</a:t>
            </a:r>
          </a:p>
        </p:txBody>
      </p:sp>
    </p:spTree>
    <p:extLst>
      <p:ext uri="{BB962C8B-B14F-4D97-AF65-F5344CB8AC3E}">
        <p14:creationId xmlns:p14="http://schemas.microsoft.com/office/powerpoint/2010/main" val="233316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1281113"/>
            <a:ext cx="69818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5"/>
          <p:cNvSpPr>
            <a:spLocks noGrp="1"/>
          </p:cNvSpPr>
          <p:nvPr>
            <p:ph type="title"/>
          </p:nvPr>
        </p:nvSpPr>
        <p:spPr>
          <a:xfrm>
            <a:off x="441325" y="74613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S-NPP &amp; JPSS-1 Sensor Overlap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(1325 LTAN/824 km orbit) 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2209800" y="205740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NPP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5486400" y="2571750"/>
            <a:ext cx="1985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JPSS1 (not on map)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57600" y="4183063"/>
            <a:ext cx="70485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05400" y="3911600"/>
            <a:ext cx="1217613" cy="1492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19"/>
          <p:cNvSpPr txBox="1">
            <a:spLocks noChangeArrowheads="1"/>
          </p:cNvSpPr>
          <p:nvPr/>
        </p:nvSpPr>
        <p:spPr bwMode="auto">
          <a:xfrm>
            <a:off x="5843588" y="3446463"/>
            <a:ext cx="218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Sensor swath overlap</a:t>
            </a: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1809750" y="5988050"/>
            <a:ext cx="554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Spacecraft Follow Different Ground Tracks </a:t>
            </a:r>
          </a:p>
          <a:p>
            <a:pPr algn="ctr"/>
            <a:r>
              <a:rPr lang="en-US"/>
              <a:t>Based On ½ Orbit Along-Track Separation </a:t>
            </a:r>
          </a:p>
        </p:txBody>
      </p:sp>
    </p:spTree>
    <p:extLst>
      <p:ext uri="{BB962C8B-B14F-4D97-AF65-F5344CB8AC3E}">
        <p14:creationId xmlns:p14="http://schemas.microsoft.com/office/powerpoint/2010/main" val="389796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163638"/>
            <a:ext cx="8818562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262188" y="2208213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00"/>
                </a:solidFill>
              </a:rPr>
              <a:t>SNPP</a:t>
            </a:r>
          </a:p>
        </p:txBody>
      </p:sp>
      <p:cxnSp>
        <p:nvCxnSpPr>
          <p:cNvPr id="32771" name="Straight Arrow Connector 6"/>
          <p:cNvCxnSpPr>
            <a:cxnSpLocks noChangeShapeType="1"/>
          </p:cNvCxnSpPr>
          <p:nvPr/>
        </p:nvCxnSpPr>
        <p:spPr bwMode="auto">
          <a:xfrm flipH="1" flipV="1">
            <a:off x="2087563" y="1717675"/>
            <a:ext cx="73025" cy="323850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5462588" y="2346325"/>
            <a:ext cx="1344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E18305"/>
                </a:solidFill>
              </a:rPr>
              <a:t>JPSS1 50 min lead</a:t>
            </a:r>
          </a:p>
        </p:txBody>
      </p:sp>
      <p:cxnSp>
        <p:nvCxnSpPr>
          <p:cNvPr id="32773" name="Straight Arrow Connector 9"/>
          <p:cNvCxnSpPr>
            <a:cxnSpLocks noChangeShapeType="1"/>
          </p:cNvCxnSpPr>
          <p:nvPr/>
        </p:nvCxnSpPr>
        <p:spPr bwMode="auto">
          <a:xfrm flipH="1" flipV="1">
            <a:off x="6699250" y="1695450"/>
            <a:ext cx="119063" cy="488950"/>
          </a:xfrm>
          <a:prstGeom prst="straightConnector1">
            <a:avLst/>
          </a:prstGeom>
          <a:noFill/>
          <a:ln w="12700">
            <a:solidFill>
              <a:srgbClr val="FAA43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Straight Arrow Connector 11"/>
          <p:cNvCxnSpPr>
            <a:cxnSpLocks noChangeShapeType="1"/>
          </p:cNvCxnSpPr>
          <p:nvPr/>
        </p:nvCxnSpPr>
        <p:spPr bwMode="auto">
          <a:xfrm flipH="1" flipV="1">
            <a:off x="6737350" y="1489075"/>
            <a:ext cx="96838" cy="457200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5" name="TextBox 13"/>
          <p:cNvSpPr txBox="1">
            <a:spLocks noChangeArrowheads="1"/>
          </p:cNvSpPr>
          <p:nvPr/>
        </p:nvSpPr>
        <p:spPr bwMode="auto">
          <a:xfrm>
            <a:off x="6829425" y="1930400"/>
            <a:ext cx="1357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1"/>
                </a:solidFill>
              </a:rPr>
              <a:t>JPSS1 ½ orbit lead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0950" y="3781425"/>
            <a:ext cx="17827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Ground track path centers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4752975" y="3611563"/>
            <a:ext cx="77788" cy="169862"/>
          </a:xfrm>
          <a:prstGeom prst="straightConnector1">
            <a:avLst/>
          </a:prstGeom>
          <a:solidFill>
            <a:schemeClr val="folHlink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4267200" y="3630613"/>
            <a:ext cx="107950" cy="150812"/>
          </a:xfrm>
          <a:prstGeom prst="straightConnector1">
            <a:avLst/>
          </a:prstGeom>
          <a:solidFill>
            <a:schemeClr val="folHlink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790950" y="5310188"/>
            <a:ext cx="1792288" cy="0"/>
          </a:xfrm>
          <a:prstGeom prst="straightConnector1">
            <a:avLst/>
          </a:prstGeom>
          <a:solidFill>
            <a:schemeClr val="folHlink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197350" y="4997450"/>
            <a:ext cx="17827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Earth rotation</a:t>
            </a:r>
          </a:p>
        </p:txBody>
      </p:sp>
      <p:sp>
        <p:nvSpPr>
          <p:cNvPr id="32781" name="TextBox 24"/>
          <p:cNvSpPr txBox="1">
            <a:spLocks noChangeArrowheads="1"/>
          </p:cNvSpPr>
          <p:nvPr/>
        </p:nvSpPr>
        <p:spPr bwMode="auto">
          <a:xfrm>
            <a:off x="458788" y="5616575"/>
            <a:ext cx="844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600"/>
              <a:t>Order of equator crossing:  </a:t>
            </a:r>
            <a:r>
              <a:rPr lang="en-US" sz="1600">
                <a:solidFill>
                  <a:srgbClr val="00B050"/>
                </a:solidFill>
              </a:rPr>
              <a:t>JPSS1</a:t>
            </a:r>
            <a:r>
              <a:rPr lang="en-US" sz="1600"/>
              <a:t>; </a:t>
            </a:r>
            <a:r>
              <a:rPr lang="en-US" sz="1600">
                <a:solidFill>
                  <a:srgbClr val="E18305"/>
                </a:solidFill>
              </a:rPr>
              <a:t>JPSS1</a:t>
            </a:r>
            <a:r>
              <a:rPr lang="en-US" sz="1600"/>
              <a:t> 45 seconds later; SNPP 50:45 later (1/2 orbit is ≈50:45)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00B050"/>
                </a:solidFill>
              </a:rPr>
              <a:t>JPSS1</a:t>
            </a:r>
            <a:r>
              <a:rPr lang="en-US" sz="1600"/>
              <a:t> and SNPP cross through center of ground track 8 paths apart.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E18305"/>
                </a:solidFill>
              </a:rPr>
              <a:t>JPSS1</a:t>
            </a:r>
            <a:r>
              <a:rPr lang="en-US" sz="1600"/>
              <a:t> crosses ≈21 km to the </a:t>
            </a:r>
            <a:r>
              <a:rPr lang="ja-JP" altLang="en-US" sz="1600"/>
              <a:t>“</a:t>
            </a:r>
            <a:r>
              <a:rPr lang="en-US" altLang="ja-JP" sz="1600"/>
              <a:t>west</a:t>
            </a:r>
            <a:r>
              <a:rPr lang="ja-JP" altLang="en-US" sz="1600"/>
              <a:t>”</a:t>
            </a:r>
            <a:r>
              <a:rPr lang="en-US" altLang="ja-JP" sz="1600"/>
              <a:t> of the center of the ground track</a:t>
            </a:r>
            <a:endParaRPr lang="en-US" sz="1600"/>
          </a:p>
        </p:txBody>
      </p:sp>
      <p:sp>
        <p:nvSpPr>
          <p:cNvPr id="32782" name="TextBox 25"/>
          <p:cNvSpPr txBox="1">
            <a:spLocks noChangeArrowheads="1"/>
          </p:cNvSpPr>
          <p:nvPr/>
        </p:nvSpPr>
        <p:spPr bwMode="auto">
          <a:xfrm>
            <a:off x="3378200" y="1212850"/>
            <a:ext cx="260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Ascending Node Crossing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465263" y="0"/>
            <a:ext cx="6592887" cy="993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JPSS-1 </a:t>
            </a:r>
            <a:r>
              <a:rPr lang="en-US" kern="0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wrt</a:t>
            </a:r>
            <a:r>
              <a:rPr lang="en-US" kern="0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 S-NPP</a:t>
            </a:r>
            <a:br>
              <a:rPr lang="en-US" kern="0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sz="2400" kern="0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(1/2 orbit along-track separation)</a:t>
            </a:r>
          </a:p>
        </p:txBody>
      </p:sp>
    </p:spTree>
    <p:extLst>
      <p:ext uri="{BB962C8B-B14F-4D97-AF65-F5344CB8AC3E}">
        <p14:creationId xmlns:p14="http://schemas.microsoft.com/office/powerpoint/2010/main" val="264898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Questions?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0" y="28956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algn="ctr">
              <a:spcBef>
                <a:spcPct val="20000"/>
              </a:spcBef>
            </a:pPr>
            <a:r>
              <a:rPr lang="en-US" sz="6600" b="1">
                <a:solidFill>
                  <a:srgbClr val="000000"/>
                </a:solidFill>
                <a:latin typeface="Arial" charset="0"/>
              </a:rPr>
              <a:t>Backup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7640"/>
            <a:ext cx="8229600" cy="594360"/>
          </a:xfrm>
        </p:spPr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S-NPP &amp; JPSS-1 with 5 </a:t>
            </a:r>
            <a:r>
              <a:rPr lang="en-US" dirty="0" smtClean="0">
                <a:cs typeface="Arial" pitchFamily="34" charset="0"/>
              </a:rPr>
              <a:t>instruments</a:t>
            </a:r>
            <a:endParaRPr lang="en-US" dirty="0"/>
          </a:p>
        </p:txBody>
      </p:sp>
      <p:pic>
        <p:nvPicPr>
          <p:cNvPr id="33795" name="Picture 31" descr="image0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68" y="1066800"/>
            <a:ext cx="7597664" cy="5411296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4495800" y="1214735"/>
            <a:ext cx="82291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anchor="ctr" anchorCtr="1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VIIRS</a:t>
            </a:r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3276600" y="1976735"/>
            <a:ext cx="89693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anchor="ctr" anchorCtr="1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CrIS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66800" y="3240088"/>
            <a:ext cx="952003" cy="461665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  <a:miter lim="800000"/>
            <a:headEnd/>
            <a:tailEnd/>
          </a:ln>
        </p:spPr>
        <p:txBody>
          <a:bodyPr wrap="square" lIns="91440" anchor="ctr" anchorCtr="1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OMPS</a:t>
            </a:r>
            <a:endParaRPr lang="en-US" sz="2000" dirty="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2667000" y="5221288"/>
            <a:ext cx="95786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anchor="ctr" anchorCtr="1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CERES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2209800" y="2662238"/>
            <a:ext cx="1016000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anchor="ctr" anchorCtr="1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ATMS</a:t>
            </a:r>
          </a:p>
        </p:txBody>
      </p:sp>
      <p:cxnSp>
        <p:nvCxnSpPr>
          <p:cNvPr id="33801" name="Straight Arrow Connector 33"/>
          <p:cNvCxnSpPr>
            <a:cxnSpLocks noChangeShapeType="1"/>
            <a:stCxn id="29" idx="2"/>
          </p:cNvCxnSpPr>
          <p:nvPr/>
        </p:nvCxnSpPr>
        <p:spPr bwMode="auto">
          <a:xfrm>
            <a:off x="1542802" y="3701753"/>
            <a:ext cx="670173" cy="31462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Straight Arrow Connector 34"/>
          <p:cNvCxnSpPr>
            <a:cxnSpLocks noChangeShapeType="1"/>
            <a:stCxn id="29" idx="2"/>
          </p:cNvCxnSpPr>
          <p:nvPr/>
        </p:nvCxnSpPr>
        <p:spPr bwMode="auto">
          <a:xfrm>
            <a:off x="1542802" y="3701753"/>
            <a:ext cx="524123" cy="69721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Straight Arrow Connector 35"/>
          <p:cNvCxnSpPr>
            <a:cxnSpLocks noChangeShapeType="1"/>
            <a:stCxn id="29" idx="2"/>
          </p:cNvCxnSpPr>
          <p:nvPr/>
        </p:nvCxnSpPr>
        <p:spPr bwMode="auto">
          <a:xfrm>
            <a:off x="1542802" y="3701753"/>
            <a:ext cx="501898" cy="143539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838200" y="1143000"/>
            <a:ext cx="1905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Calibri"/>
                <a:ea typeface="+mn-ea"/>
                <a:cs typeface="Calibri"/>
              </a:rPr>
              <a:t>13.2 ft long</a:t>
            </a:r>
          </a:p>
          <a:p>
            <a:pPr>
              <a:defRPr/>
            </a:pPr>
            <a:r>
              <a:rPr lang="en-US" b="1" dirty="0">
                <a:latin typeface="Calibri"/>
                <a:ea typeface="+mn-ea"/>
                <a:cs typeface="Calibri"/>
              </a:rPr>
              <a:t>8.5 ft wide </a:t>
            </a:r>
          </a:p>
          <a:p>
            <a:pPr>
              <a:defRPr/>
            </a:pPr>
            <a:r>
              <a:rPr lang="en-US" b="1" dirty="0">
                <a:latin typeface="Calibri"/>
                <a:ea typeface="+mn-ea"/>
                <a:cs typeface="Calibri"/>
              </a:rPr>
              <a:t>4,500 lbs</a:t>
            </a:r>
          </a:p>
          <a:p>
            <a:pPr>
              <a:defRPr/>
            </a:pPr>
            <a:endParaRPr lang="en-US" b="1" dirty="0"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2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52400" y="6276860"/>
            <a:ext cx="291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 smtClean="0">
                <a:solidFill>
                  <a:srgbClr val="000000"/>
                </a:solidFill>
              </a:rPr>
              <a:t>4-mirror thin-layer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0516" y="761320"/>
            <a:ext cx="6909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V15 data up to Dec 19, 2014</a:t>
            </a:r>
          </a:p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            Ref: Lei, et al, SPIE Proceeding, </a:t>
            </a:r>
            <a:r>
              <a:rPr lang="en-US" sz="1400" b="0" dirty="0" err="1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Vol</a:t>
            </a:r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 8533, paper 19 (2012)</a:t>
            </a:r>
          </a:p>
          <a:p>
            <a:pPr algn="l" eaLnBrk="0" hangingPunct="0"/>
            <a:r>
              <a:rPr lang="en-US" sz="1400" b="0" dirty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                   Lei, et al, IEEE Trans. </a:t>
            </a:r>
            <a:r>
              <a:rPr lang="en-US" sz="1400" b="0" dirty="0" err="1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Geosci</a:t>
            </a:r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. Remote Sens., </a:t>
            </a:r>
            <a:r>
              <a:rPr lang="en-US" sz="1400" b="0" dirty="0" err="1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Vol</a:t>
            </a:r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 53, pp 1565-1573, (2015) </a:t>
            </a:r>
            <a:endParaRPr lang="en-US" sz="1400" b="0" dirty="0">
              <a:solidFill>
                <a:srgbClr val="000000"/>
              </a:solidFill>
              <a:latin typeface="Times New Roman" pitchFamily="-108" charset="0"/>
              <a:ea typeface="ＭＳ Ｐゴシック" pitchFamily="-10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28" y="1448506"/>
            <a:ext cx="7848600" cy="49524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 smtClean="0"/>
              <a:t>Suomi NPP VIIRS Degradation Analysis and Prediction</a:t>
            </a:r>
            <a:br>
              <a:rPr lang="en-US" sz="2100" dirty="0" smtClean="0"/>
            </a:b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2298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52400" y="6324600"/>
            <a:ext cx="291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 smtClean="0">
                <a:solidFill>
                  <a:srgbClr val="000000"/>
                </a:solidFill>
              </a:rPr>
              <a:t>4-mirror thin-layer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63" y="665353"/>
            <a:ext cx="6553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V15 data up to Dec 19, 2014</a:t>
            </a:r>
          </a:p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            Ref: Lei, et al, SPIE Proceeding, </a:t>
            </a:r>
            <a:r>
              <a:rPr lang="en-US" sz="1400" b="0" dirty="0" err="1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Vol</a:t>
            </a:r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 8533, paper 19 (2012)</a:t>
            </a:r>
          </a:p>
          <a:p>
            <a:pPr algn="l" eaLnBrk="0" hangingPunct="0"/>
            <a:r>
              <a:rPr lang="en-US" sz="1400" b="0" dirty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                   Lei, et al, IEEE Trans. </a:t>
            </a:r>
            <a:r>
              <a:rPr lang="en-US" sz="1400" b="0" dirty="0" err="1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Geosci</a:t>
            </a:r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. Remote Sens., </a:t>
            </a:r>
            <a:r>
              <a:rPr lang="en-US" sz="1400" b="0" dirty="0" err="1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Vol</a:t>
            </a:r>
            <a:r>
              <a:rPr lang="en-US" sz="1400" b="0" dirty="0" smtClean="0">
                <a:solidFill>
                  <a:srgbClr val="000000"/>
                </a:solidFill>
                <a:latin typeface="Times New Roman" pitchFamily="-108" charset="0"/>
                <a:ea typeface="ＭＳ Ｐゴシック" pitchFamily="-108" charset="-128"/>
              </a:rPr>
              <a:t> 53, pp 1565-1573, (2015) </a:t>
            </a:r>
            <a:endParaRPr lang="en-US" sz="1400" b="0" dirty="0">
              <a:solidFill>
                <a:srgbClr val="000000"/>
              </a:solidFill>
              <a:latin typeface="Times New Roman" pitchFamily="-108" charset="0"/>
              <a:ea typeface="ＭＳ Ｐゴシック" pitchFamily="-10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26" y="1318249"/>
            <a:ext cx="7540673" cy="5070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8220" y="1891620"/>
            <a:ext cx="389913" cy="446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Ｐゴシック" pitchFamily="-108" charset="-128"/>
                <a:cs typeface="Times New Roman"/>
              </a:rPr>
              <a:t>I1</a:t>
            </a:r>
            <a:endParaRPr lang="en-US" sz="2400" dirty="0">
              <a:solidFill>
                <a:srgbClr val="000000"/>
              </a:solidFill>
              <a:latin typeface="Times New Roman"/>
              <a:ea typeface="ＭＳ Ｐゴシック" pitchFamily="-108" charset="-128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297668"/>
            <a:ext cx="51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Ｐゴシック" pitchFamily="-108" charset="-128"/>
                <a:cs typeface="Times New Roman"/>
              </a:rPr>
              <a:t>M5</a:t>
            </a:r>
            <a:endParaRPr lang="en-US" sz="2400" dirty="0">
              <a:solidFill>
                <a:srgbClr val="000000"/>
              </a:solidFill>
              <a:latin typeface="Times New Roman"/>
              <a:ea typeface="ＭＳ Ｐゴシック" pitchFamily="-108" charset="-128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059668"/>
            <a:ext cx="51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Ｐゴシック" pitchFamily="-108" charset="-128"/>
                <a:cs typeface="Times New Roman"/>
              </a:rPr>
              <a:t>M6</a:t>
            </a:r>
            <a:endParaRPr lang="en-US" sz="2400" dirty="0">
              <a:solidFill>
                <a:srgbClr val="000000"/>
              </a:solidFill>
              <a:latin typeface="Times New Roman"/>
              <a:ea typeface="ＭＳ Ｐゴシック" pitchFamily="-108" charset="-128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8220" y="41910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Ｐゴシック" pitchFamily="-108" charset="-128"/>
                <a:cs typeface="Times New Roman"/>
              </a:rPr>
              <a:t>I2</a:t>
            </a:r>
            <a:endParaRPr lang="en-US" sz="2400" dirty="0">
              <a:solidFill>
                <a:srgbClr val="000000"/>
              </a:solidFill>
              <a:latin typeface="Times New Roman"/>
              <a:ea typeface="ＭＳ Ｐゴシック" pitchFamily="-108" charset="-128"/>
              <a:cs typeface="Times New Roman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Suomi NPP VIIRS Degradation Analysis and Prediction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265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Spectral Response Example; M1 412 nm </a:t>
            </a:r>
          </a:p>
        </p:txBody>
      </p:sp>
      <p:sp>
        <p:nvSpPr>
          <p:cNvPr id="4" name="Text Box 384"/>
          <p:cNvSpPr txBox="1">
            <a:spLocks noChangeArrowheads="1"/>
          </p:cNvSpPr>
          <p:nvPr/>
        </p:nvSpPr>
        <p:spPr bwMode="auto">
          <a:xfrm>
            <a:off x="5791200" y="990600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2347" tIns="36174" rIns="72347" bIns="36174">
            <a:spAutoFit/>
          </a:bodyPr>
          <a:lstStyle>
            <a:lvl1pPr defTabSz="8175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61950" defTabSz="8175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723900" defTabSz="8175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085850" defTabSz="8175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446213" defTabSz="8175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903413" defTabSz="817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360613" defTabSz="817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817813" defTabSz="817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275013" defTabSz="817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900" dirty="0" smtClean="0">
                <a:latin typeface="+mn-lt"/>
                <a:cs typeface="+mn-cs"/>
              </a:rPr>
              <a:t>JPSS 1 VIIRS</a:t>
            </a:r>
          </a:p>
        </p:txBody>
      </p:sp>
      <p:sp>
        <p:nvSpPr>
          <p:cNvPr id="5" name="Text Box 432"/>
          <p:cNvSpPr txBox="1">
            <a:spLocks noChangeArrowheads="1"/>
          </p:cNvSpPr>
          <p:nvPr/>
        </p:nvSpPr>
        <p:spPr bwMode="auto">
          <a:xfrm>
            <a:off x="228600" y="990600"/>
            <a:ext cx="35052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175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175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175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175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175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17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17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17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17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900" dirty="0" smtClean="0">
                <a:latin typeface="+mn-lt"/>
                <a:cs typeface="+mn-cs"/>
              </a:rPr>
              <a:t>Suomi NPP VIIRS</a:t>
            </a:r>
          </a:p>
        </p:txBody>
      </p:sp>
      <p:pic>
        <p:nvPicPr>
          <p:cNvPr id="6" name="Picture 5" descr="VIIRS_SDR_RSR_ADL3_Oct2011_Comp_M1_IB"/>
          <p:cNvPicPr>
            <a:picLocks noGrp="1" noChangeAspect="1"/>
          </p:cNvPicPr>
          <p:nvPr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1" t="2453" r="8889" b="6982"/>
          <a:stretch/>
        </p:blipFill>
        <p:spPr>
          <a:xfrm>
            <a:off x="838200" y="1447800"/>
            <a:ext cx="2438400" cy="209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VIIRS_SDR_RSR_ADL3_Oct2011_Comp_M1"/>
          <p:cNvPicPr>
            <a:picLocks noGrp="1"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" t="2501" r="7502" b="7499"/>
          <a:stretch/>
        </p:blipFill>
        <p:spPr>
          <a:xfrm>
            <a:off x="762000" y="3581400"/>
            <a:ext cx="3581400" cy="274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155525"/>
            <a:ext cx="3276599" cy="26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643838" cy="203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1143000" y="5181600"/>
            <a:ext cx="7086600" cy="762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8244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306" y="3280969"/>
            <a:ext cx="3749974" cy="30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98772" y="347947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JPSS-1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62883" y="3799014"/>
            <a:ext cx="152400" cy="152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15101" y="53923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S-NPP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7210301" y="5468589"/>
            <a:ext cx="304800" cy="10846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19306" y="4205844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Svalbard</a:t>
            </a:r>
            <a:endParaRPr lang="en-US" sz="2000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6562106" y="4358244"/>
            <a:ext cx="457200" cy="476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9448" y="291161"/>
            <a:ext cx="693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JPSS-1 Orbit and Constellation View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5715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Snapshot taken at time when both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spacecraft above Svalbard horizon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(magenta colored circle)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06" y="3304310"/>
            <a:ext cx="3657600" cy="30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87830" y="3761510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JPSS-1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5030" y="5437910"/>
            <a:ext cx="82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S-NPP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045031" y="5056910"/>
            <a:ext cx="39887" cy="18672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11431" y="4218710"/>
            <a:ext cx="252248" cy="6936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0431" y="368531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227 nodal crossings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21231" y="4218710"/>
            <a:ext cx="914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68831" y="459971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13:30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LTAN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5359" y="3480460"/>
            <a:ext cx="12954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Cross different node at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same LTAN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90525" y="990600"/>
            <a:ext cx="8266587" cy="215327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Part of JPSS satellite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 constellation at 824 km and 1330 LTAN, polar sun-synchronous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orbit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r>
              <a:rPr lang="en-US" sz="1600" b="1" kern="0" dirty="0" smtClean="0">
                <a:latin typeface="Helvetica"/>
                <a:ea typeface="ＭＳ Ｐゴシック" pitchFamily="-111" charset="-128"/>
                <a:cs typeface="Helvetica"/>
              </a:rPr>
              <a:t>16 day repeat cycle like S-NPP</a:t>
            </a: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r>
              <a:rPr lang="en-US" sz="1600" b="1" kern="0" noProof="0" dirty="0" smtClean="0">
                <a:latin typeface="Helvetica"/>
                <a:ea typeface="ＭＳ Ｐゴシック" pitchFamily="-111" charset="-128"/>
                <a:cs typeface="Helvetica"/>
              </a:rPr>
              <a:t>JPSS-1 leads S-NPP with a minimum of </a:t>
            </a:r>
            <a:r>
              <a:rPr lang="en-US" sz="1600" b="1" kern="0" dirty="0" smtClean="0">
                <a:latin typeface="Helvetica"/>
                <a:ea typeface="ＭＳ Ｐゴシック" pitchFamily="-111" charset="-128"/>
                <a:cs typeface="Helvetica"/>
              </a:rPr>
              <a:t>20</a:t>
            </a:r>
            <a:r>
              <a:rPr lang="en-US" sz="1600" b="1" kern="0" noProof="0" dirty="0" smtClean="0">
                <a:latin typeface="Helvetica"/>
                <a:ea typeface="ＭＳ Ｐゴシック" pitchFamily="-111" charset="-128"/>
                <a:cs typeface="Helvetica"/>
              </a:rPr>
              <a:t> min orbital separation</a:t>
            </a:r>
          </a:p>
          <a:p>
            <a:pPr marL="800100" lvl="1" indent="-34290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</a:pPr>
            <a:r>
              <a:rPr kumimoji="0" lang="en-US" sz="14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Support instrument</a:t>
            </a:r>
            <a:r>
              <a:rPr kumimoji="0" lang="en-US" sz="140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 calibration using cross reference</a:t>
            </a:r>
            <a:endParaRPr kumimoji="0" lang="en-US" sz="140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  <a:p>
            <a:pPr marL="800100" lvl="1" indent="-34290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</a:pPr>
            <a:r>
              <a:rPr lang="en-US" sz="1400" kern="0" dirty="0" smtClean="0">
                <a:latin typeface="Helvetica"/>
                <a:ea typeface="ＭＳ Ｐゴシック" pitchFamily="-111" charset="-128"/>
                <a:cs typeface="Helvetica"/>
              </a:rPr>
              <a:t>A</a:t>
            </a:r>
            <a:r>
              <a:rPr kumimoji="0" lang="en-US" sz="14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void</a:t>
            </a:r>
            <a:r>
              <a:rPr kumimoji="0" lang="en-US" sz="140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 ground contact conflicts</a:t>
            </a:r>
          </a:p>
          <a:p>
            <a:pPr marL="800100" lvl="1" indent="-34290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</a:pPr>
            <a:r>
              <a:rPr lang="en-US" sz="1400" kern="0" dirty="0" smtClean="0">
                <a:latin typeface="Helvetica"/>
                <a:ea typeface="ＭＳ Ｐゴシック" pitchFamily="-111" charset="-128"/>
                <a:cs typeface="Helvetica"/>
              </a:rPr>
              <a:t>Working </a:t>
            </a:r>
            <a:r>
              <a:rPr lang="en-US" sz="1400" kern="0" dirty="0">
                <a:latin typeface="Helvetica"/>
                <a:ea typeface="ＭＳ Ｐゴシック" pitchFamily="-111" charset="-128"/>
                <a:cs typeface="Helvetica"/>
              </a:rPr>
              <a:t>with GSFC A-train </a:t>
            </a:r>
            <a:r>
              <a:rPr lang="en-US" sz="1400" kern="0" dirty="0" smtClean="0">
                <a:latin typeface="Helvetica"/>
                <a:ea typeface="ＭＳ Ｐゴシック" pitchFamily="-111" charset="-128"/>
                <a:cs typeface="Helvetica"/>
              </a:rPr>
              <a:t>personnel and </a:t>
            </a:r>
            <a:r>
              <a:rPr lang="en-US" sz="1400" kern="0" dirty="0">
                <a:latin typeface="Helvetica"/>
                <a:ea typeface="ＭＳ Ｐゴシック" pitchFamily="-111" charset="-128"/>
                <a:cs typeface="Helvetica"/>
              </a:rPr>
              <a:t>are preparing for meetings </a:t>
            </a:r>
            <a:r>
              <a:rPr lang="en-US" sz="1400" kern="0" dirty="0" smtClean="0">
                <a:latin typeface="Helvetica"/>
                <a:ea typeface="ＭＳ Ｐゴシック" pitchFamily="-111" charset="-128"/>
                <a:cs typeface="Helvetica"/>
              </a:rPr>
              <a:t>with JPSS Flight</a:t>
            </a:r>
            <a:r>
              <a:rPr lang="en-US" sz="1400" kern="0" dirty="0">
                <a:latin typeface="Helvetica"/>
                <a:ea typeface="ＭＳ Ｐゴシック" pitchFamily="-111" charset="-128"/>
                <a:cs typeface="Helvetica"/>
              </a:rPr>
              <a:t>/LV to start </a:t>
            </a:r>
            <a:r>
              <a:rPr lang="en-US" sz="1400" kern="0" dirty="0" smtClean="0">
                <a:latin typeface="Helvetica"/>
                <a:ea typeface="ＭＳ Ｐゴシック" pitchFamily="-111" charset="-128"/>
                <a:cs typeface="Helvetica"/>
              </a:rPr>
              <a:t>coordination of </a:t>
            </a:r>
            <a:r>
              <a:rPr lang="en-US" sz="1400" kern="0" dirty="0">
                <a:latin typeface="Helvetica"/>
                <a:ea typeface="ＭＳ Ｐゴシック" pitchFamily="-111" charset="-128"/>
                <a:cs typeface="Helvetica"/>
              </a:rPr>
              <a:t>mission orbit insertion</a:t>
            </a:r>
            <a:br>
              <a:rPr lang="en-US" sz="1400" kern="0" dirty="0">
                <a:latin typeface="Helvetica"/>
                <a:ea typeface="ＭＳ Ｐゴシック" pitchFamily="-111" charset="-128"/>
                <a:cs typeface="Helvetica"/>
              </a:rPr>
            </a:br>
            <a:r>
              <a:rPr lang="en-US" sz="1400" kern="0" dirty="0">
                <a:latin typeface="Helvetica"/>
                <a:ea typeface="ＭＳ Ｐゴシック" pitchFamily="-111" charset="-128"/>
                <a:cs typeface="Helvetica"/>
              </a:rPr>
              <a:t>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2456121" y="3657600"/>
            <a:ext cx="127591" cy="2339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6113721" y="3710763"/>
            <a:ext cx="46075" cy="2055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7321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Suomi NPP Status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066800"/>
            <a:ext cx="89916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Suomi NPP Instrument Status</a:t>
            </a:r>
          </a:p>
          <a:p>
            <a:pPr marL="458788" lvl="1" indent="-236538">
              <a:buFont typeface="Arial"/>
              <a:buChar char="•"/>
            </a:pPr>
            <a:r>
              <a:rPr lang="en-US" dirty="0" err="1" smtClean="0"/>
              <a:t>CrIS</a:t>
            </a:r>
            <a:r>
              <a:rPr lang="en-US" dirty="0" smtClean="0"/>
              <a:t>, OMPS CERES; all nominal</a:t>
            </a:r>
          </a:p>
          <a:p>
            <a:pPr marL="458788" lvl="1" indent="-236538">
              <a:buFont typeface="Arial"/>
              <a:buChar char="•"/>
            </a:pPr>
            <a:r>
              <a:rPr lang="en-US" dirty="0" smtClean="0"/>
              <a:t>ATMS;  known bearing degradation issue</a:t>
            </a:r>
          </a:p>
          <a:p>
            <a:pPr marL="1087438" lvl="2" indent="-173038">
              <a:buFont typeface="Arial"/>
              <a:buChar char="•"/>
            </a:pPr>
            <a:r>
              <a:rPr lang="en-US" dirty="0" smtClean="0"/>
              <a:t>Change in con-ops;  revealed FSW error</a:t>
            </a:r>
          </a:p>
          <a:p>
            <a:pPr marL="1035050" lvl="2" indent="-12065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everse motor direction once-per-day</a:t>
            </a:r>
          </a:p>
          <a:p>
            <a:pPr marL="458788" lvl="1" indent="-236538">
              <a:buFont typeface="Arial"/>
              <a:buChar char="•"/>
            </a:pPr>
            <a:r>
              <a:rPr lang="en-US" dirty="0" smtClean="0"/>
              <a:t>VIIRS;  Nominal</a:t>
            </a:r>
          </a:p>
          <a:p>
            <a:pPr marL="1087438" lvl="2" indent="-173038">
              <a:buFont typeface="Arial"/>
              <a:buChar char="•"/>
            </a:pPr>
            <a:r>
              <a:rPr lang="en-US" dirty="0" smtClean="0"/>
              <a:t>HAM-sync error; periodic short term (90s) loss of data</a:t>
            </a:r>
          </a:p>
          <a:p>
            <a:pPr marL="1087438" lvl="2" indent="-173038">
              <a:buFont typeface="Arial"/>
              <a:buChar char="•"/>
            </a:pPr>
            <a:r>
              <a:rPr lang="en-US" dirty="0" smtClean="0"/>
              <a:t>SEU-caused computer lock-up aka petulant mode</a:t>
            </a:r>
          </a:p>
          <a:p>
            <a:pPr marL="1828800" lvl="3" indent="-457200">
              <a:buFont typeface="Arial"/>
              <a:buChar char="•"/>
            </a:pPr>
            <a:r>
              <a:rPr lang="en-US" dirty="0" err="1" smtClean="0"/>
              <a:t>Std</a:t>
            </a:r>
            <a:r>
              <a:rPr lang="en-US" dirty="0" smtClean="0"/>
              <a:t> reset procedure (1-2 orbits lost)</a:t>
            </a:r>
          </a:p>
          <a:p>
            <a:pPr marL="1371600" lvl="2" indent="-457200">
              <a:buFont typeface="Arial"/>
              <a:buChar char="•"/>
            </a:pPr>
            <a:r>
              <a:rPr lang="en-US" dirty="0" smtClean="0"/>
              <a:t>Tungsten-oxide mirror contamination</a:t>
            </a:r>
          </a:p>
          <a:p>
            <a:pPr marL="1828800" lvl="3" indent="-457200">
              <a:buFont typeface="Arial"/>
              <a:buChar char="•"/>
            </a:pPr>
            <a:r>
              <a:rPr lang="en-US" dirty="0" smtClean="0"/>
              <a:t>Following thin-film model</a:t>
            </a:r>
          </a:p>
          <a:p>
            <a:pPr marL="1828800" lvl="3" indent="-457200">
              <a:buFont typeface="Arial"/>
              <a:buChar char="•"/>
            </a:pPr>
            <a:r>
              <a:rPr lang="en-US" dirty="0" smtClean="0"/>
              <a:t>Will meet requirements at EOL</a:t>
            </a:r>
          </a:p>
        </p:txBody>
      </p:sp>
    </p:spTree>
    <p:extLst>
      <p:ext uri="{BB962C8B-B14F-4D97-AF65-F5344CB8AC3E}">
        <p14:creationId xmlns:p14="http://schemas.microsoft.com/office/powerpoint/2010/main" val="1906193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Orbit Constellation Concept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72142" y="1048925"/>
            <a:ext cx="8599716" cy="54280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Current Timeframe</a:t>
            </a:r>
          </a:p>
          <a:p>
            <a:pPr lvl="1"/>
            <a:r>
              <a:rPr lang="en-US" sz="1600" dirty="0" smtClean="0"/>
              <a:t>Program Science was asked to review/revisit the constellation concept (December 2014 timeframe) and responded with request to evaluate ½ orbit along-track separation concept (based on </a:t>
            </a:r>
            <a:r>
              <a:rPr lang="en-US" sz="1600" dirty="0" err="1" smtClean="0"/>
              <a:t>Eumetsat</a:t>
            </a:r>
            <a:r>
              <a:rPr lang="en-US" sz="1600" dirty="0" smtClean="0"/>
              <a:t> EPS-SG concept)</a:t>
            </a:r>
          </a:p>
          <a:p>
            <a:pPr lvl="1"/>
            <a:r>
              <a:rPr lang="en-US" sz="1600" dirty="0" smtClean="0"/>
              <a:t>PSE coordinated study involving science/flight/ground/mission ops to assess feasibility and impacts for changing the along-track separation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042" y="6469814"/>
            <a:ext cx="64504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Diagrams/pictures based 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on analysis performed by 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Richard 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McIntosh/Dave 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Rohrbaugh (a.i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 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solutions)</a:t>
            </a:r>
            <a:endParaRPr lang="en-US" sz="110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76" y="3247381"/>
            <a:ext cx="3744048" cy="29757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152" y="2780747"/>
            <a:ext cx="411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½ orbit along-track separation between JPSS-1 and S-NPP in the same mission orbit plane (824 km, 1325 LTAN)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80" y="3470480"/>
            <a:ext cx="4305765" cy="31146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95500" y="2657932"/>
            <a:ext cx="4144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Ground Track Diagram</a:t>
            </a:r>
          </a:p>
          <a:p>
            <a:pPr algn="ctr"/>
            <a:r>
              <a:rPr lang="en-US" sz="1200" dirty="0" smtClean="0">
                <a:latin typeface="Helvetica"/>
                <a:cs typeface="Helvetica"/>
              </a:rPr>
              <a:t>Blue line/swath – JPSS-1; Yellow line/swath – S-NPP;</a:t>
            </a:r>
          </a:p>
          <a:p>
            <a:pPr algn="ctr"/>
            <a:r>
              <a:rPr lang="en-US" sz="1200" dirty="0" smtClean="0">
                <a:latin typeface="Helvetica"/>
                <a:cs typeface="Helvetica"/>
              </a:rPr>
              <a:t>Grey swath – coverage overlap of JPSS-1 trailing edge with S-NPP leading edge; eliminates bow-tie effect</a:t>
            </a:r>
          </a:p>
        </p:txBody>
      </p:sp>
    </p:spTree>
    <p:extLst>
      <p:ext uri="{BB962C8B-B14F-4D97-AF65-F5344CB8AC3E}">
        <p14:creationId xmlns:p14="http://schemas.microsoft.com/office/powerpoint/2010/main" val="98469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JPSS-1 Orbit Paths for 16 Days</a:t>
            </a:r>
          </a:p>
        </p:txBody>
      </p:sp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198438" y="1217613"/>
            <a:ext cx="8710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Orbit grid for JPSS1 (ascending node paths shown) – there are 227 orbit paths for every 16-day cycle</a:t>
            </a: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1647825"/>
            <a:ext cx="88646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313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JPSS-1 Orbit Paths</a:t>
            </a:r>
          </a:p>
        </p:txBody>
      </p:sp>
      <p:pic>
        <p:nvPicPr>
          <p:cNvPr id="30722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1808163"/>
            <a:ext cx="88773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84150" y="1169988"/>
            <a:ext cx="9001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/>
              <a:t>Map shows orbit paths for slightly more than one day to see how the ground track is laid out</a:t>
            </a:r>
          </a:p>
          <a:p>
            <a:pPr>
              <a:buFont typeface="Arial" charset="0"/>
              <a:buChar char="•"/>
            </a:pPr>
            <a:r>
              <a:rPr lang="en-US" sz="1800"/>
              <a:t>Consecutive orbits track 16 paths apart</a:t>
            </a: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4148138" y="3670300"/>
            <a:ext cx="563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1</a:t>
            </a: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3506788" y="3670300"/>
            <a:ext cx="563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2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2894013" y="3667125"/>
            <a:ext cx="563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3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2251075" y="3694113"/>
            <a:ext cx="563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4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1654175" y="3692525"/>
            <a:ext cx="563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5</a:t>
            </a:r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1006475" y="3692525"/>
            <a:ext cx="563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6</a:t>
            </a:r>
          </a:p>
        </p:txBody>
      </p:sp>
      <p:sp>
        <p:nvSpPr>
          <p:cNvPr id="30730" name="TextBox 12"/>
          <p:cNvSpPr txBox="1">
            <a:spLocks noChangeArrowheads="1"/>
          </p:cNvSpPr>
          <p:nvPr/>
        </p:nvSpPr>
        <p:spPr bwMode="auto">
          <a:xfrm>
            <a:off x="400050" y="3692525"/>
            <a:ext cx="563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7</a:t>
            </a: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8531225" y="3332163"/>
            <a:ext cx="5635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8</a:t>
            </a:r>
          </a:p>
        </p:txBody>
      </p:sp>
      <p:sp>
        <p:nvSpPr>
          <p:cNvPr id="30732" name="TextBox 16"/>
          <p:cNvSpPr txBox="1">
            <a:spLocks noChangeArrowheads="1"/>
          </p:cNvSpPr>
          <p:nvPr/>
        </p:nvSpPr>
        <p:spPr bwMode="auto">
          <a:xfrm>
            <a:off x="7897813" y="3332163"/>
            <a:ext cx="561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9</a:t>
            </a:r>
          </a:p>
        </p:txBody>
      </p:sp>
      <p:sp>
        <p:nvSpPr>
          <p:cNvPr id="30733" name="TextBox 17"/>
          <p:cNvSpPr txBox="1">
            <a:spLocks noChangeArrowheads="1"/>
          </p:cNvSpPr>
          <p:nvPr/>
        </p:nvSpPr>
        <p:spPr bwMode="auto">
          <a:xfrm>
            <a:off x="7196138" y="3332163"/>
            <a:ext cx="6238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10</a:t>
            </a:r>
          </a:p>
        </p:txBody>
      </p:sp>
      <p:sp>
        <p:nvSpPr>
          <p:cNvPr id="30734" name="TextBox 18"/>
          <p:cNvSpPr txBox="1">
            <a:spLocks noChangeArrowheads="1"/>
          </p:cNvSpPr>
          <p:nvPr/>
        </p:nvSpPr>
        <p:spPr bwMode="auto">
          <a:xfrm>
            <a:off x="6607175" y="3340100"/>
            <a:ext cx="669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11</a:t>
            </a:r>
          </a:p>
        </p:txBody>
      </p:sp>
      <p:sp>
        <p:nvSpPr>
          <p:cNvPr id="30735" name="TextBox 19"/>
          <p:cNvSpPr txBox="1">
            <a:spLocks noChangeArrowheads="1"/>
          </p:cNvSpPr>
          <p:nvPr/>
        </p:nvSpPr>
        <p:spPr bwMode="auto">
          <a:xfrm>
            <a:off x="5969000" y="3346450"/>
            <a:ext cx="669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12</a:t>
            </a:r>
          </a:p>
        </p:txBody>
      </p:sp>
      <p:sp>
        <p:nvSpPr>
          <p:cNvPr id="30736" name="TextBox 20"/>
          <p:cNvSpPr txBox="1">
            <a:spLocks noChangeArrowheads="1"/>
          </p:cNvSpPr>
          <p:nvPr/>
        </p:nvSpPr>
        <p:spPr bwMode="auto">
          <a:xfrm>
            <a:off x="5330825" y="3343275"/>
            <a:ext cx="688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13</a:t>
            </a:r>
          </a:p>
        </p:txBody>
      </p:sp>
      <p:sp>
        <p:nvSpPr>
          <p:cNvPr id="30737" name="TextBox 21"/>
          <p:cNvSpPr txBox="1">
            <a:spLocks noChangeArrowheads="1"/>
          </p:cNvSpPr>
          <p:nvPr/>
        </p:nvSpPr>
        <p:spPr bwMode="auto">
          <a:xfrm>
            <a:off x="4721225" y="335280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14</a:t>
            </a:r>
          </a:p>
        </p:txBody>
      </p:sp>
      <p:sp>
        <p:nvSpPr>
          <p:cNvPr id="30738" name="TextBox 22"/>
          <p:cNvSpPr txBox="1">
            <a:spLocks noChangeArrowheads="1"/>
          </p:cNvSpPr>
          <p:nvPr/>
        </p:nvSpPr>
        <p:spPr bwMode="auto">
          <a:xfrm>
            <a:off x="4140200" y="3346450"/>
            <a:ext cx="6556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15</a:t>
            </a:r>
          </a:p>
        </p:txBody>
      </p:sp>
      <p:sp>
        <p:nvSpPr>
          <p:cNvPr id="30739" name="TextBox 23"/>
          <p:cNvSpPr txBox="1">
            <a:spLocks noChangeArrowheads="1"/>
          </p:cNvSpPr>
          <p:nvPr/>
        </p:nvSpPr>
        <p:spPr bwMode="auto">
          <a:xfrm>
            <a:off x="3508375" y="3332163"/>
            <a:ext cx="657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Orbit 16</a:t>
            </a:r>
          </a:p>
        </p:txBody>
      </p:sp>
    </p:spTree>
    <p:extLst>
      <p:ext uri="{BB962C8B-B14F-4D97-AF65-F5344CB8AC3E}">
        <p14:creationId xmlns:p14="http://schemas.microsoft.com/office/powerpoint/2010/main" val="2654335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1217613"/>
            <a:ext cx="738505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441325" y="74613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S-NPP &amp; JPSS-1 Ground Track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(1325 LTAN/824 km orbit) 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668588" y="4681538"/>
            <a:ext cx="56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NPP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5438775" y="4662488"/>
            <a:ext cx="70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JPSS1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43500" y="4867275"/>
            <a:ext cx="381000" cy="4286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38500" y="4889500"/>
            <a:ext cx="3810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16"/>
          <p:cNvSpPr txBox="1">
            <a:spLocks noChangeArrowheads="1"/>
          </p:cNvSpPr>
          <p:nvPr/>
        </p:nvSpPr>
        <p:spPr bwMode="auto">
          <a:xfrm>
            <a:off x="6248400" y="2514600"/>
            <a:ext cx="80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Equator </a:t>
            </a:r>
          </a:p>
        </p:txBody>
      </p:sp>
      <p:sp>
        <p:nvSpPr>
          <p:cNvPr id="27656" name="TextBox 23"/>
          <p:cNvSpPr txBox="1">
            <a:spLocks noChangeArrowheads="1"/>
          </p:cNvSpPr>
          <p:nvPr/>
        </p:nvSpPr>
        <p:spPr bwMode="auto">
          <a:xfrm>
            <a:off x="1809750" y="5791200"/>
            <a:ext cx="554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Spacecraft Follow Different Ground Tracks </a:t>
            </a:r>
          </a:p>
          <a:p>
            <a:pPr algn="ctr"/>
            <a:r>
              <a:rPr lang="en-US"/>
              <a:t>Based On ½ Orbit Along-Track Separation </a:t>
            </a:r>
          </a:p>
        </p:txBody>
      </p:sp>
    </p:spTree>
    <p:extLst>
      <p:ext uri="{BB962C8B-B14F-4D97-AF65-F5344CB8AC3E}">
        <p14:creationId xmlns:p14="http://schemas.microsoft.com/office/powerpoint/2010/main" val="399874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66800" y="3065463"/>
            <a:ext cx="716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82688" y="2303463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71813" y="2325688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2303463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88288" y="2314575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3052763" y="2486025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176.542 km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71813" y="2863850"/>
            <a:ext cx="1000125" cy="3175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TextBox 14"/>
          <p:cNvSpPr txBox="1">
            <a:spLocks noChangeArrowheads="1"/>
          </p:cNvSpPr>
          <p:nvPr/>
        </p:nvSpPr>
        <p:spPr bwMode="auto">
          <a:xfrm>
            <a:off x="7473950" y="1852613"/>
            <a:ext cx="77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Path 1</a:t>
            </a:r>
          </a:p>
        </p:txBody>
      </p:sp>
      <p:sp>
        <p:nvSpPr>
          <p:cNvPr id="31753" name="TextBox 15"/>
          <p:cNvSpPr txBox="1">
            <a:spLocks noChangeArrowheads="1"/>
          </p:cNvSpPr>
          <p:nvPr/>
        </p:nvSpPr>
        <p:spPr bwMode="auto">
          <a:xfrm>
            <a:off x="6483350" y="1870075"/>
            <a:ext cx="776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Path 2</a:t>
            </a:r>
          </a:p>
        </p:txBody>
      </p:sp>
      <p:sp>
        <p:nvSpPr>
          <p:cNvPr id="31754" name="TextBox 16"/>
          <p:cNvSpPr txBox="1">
            <a:spLocks noChangeArrowheads="1"/>
          </p:cNvSpPr>
          <p:nvPr/>
        </p:nvSpPr>
        <p:spPr bwMode="auto">
          <a:xfrm>
            <a:off x="5492750" y="1857375"/>
            <a:ext cx="776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Path 3</a:t>
            </a:r>
          </a:p>
        </p:txBody>
      </p:sp>
      <p:sp>
        <p:nvSpPr>
          <p:cNvPr id="31755" name="TextBox 17"/>
          <p:cNvSpPr txBox="1">
            <a:spLocks noChangeArrowheads="1"/>
          </p:cNvSpPr>
          <p:nvPr/>
        </p:nvSpPr>
        <p:spPr bwMode="auto">
          <a:xfrm>
            <a:off x="4557713" y="1852613"/>
            <a:ext cx="77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Path 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182688" y="38481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88288" y="3783013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726363" y="2325688"/>
            <a:ext cx="9525" cy="16891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TextBox 23"/>
          <p:cNvSpPr txBox="1">
            <a:spLocks noChangeArrowheads="1"/>
          </p:cNvSpPr>
          <p:nvPr/>
        </p:nvSpPr>
        <p:spPr bwMode="auto">
          <a:xfrm>
            <a:off x="933450" y="5051425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SNPP</a:t>
            </a:r>
          </a:p>
        </p:txBody>
      </p:sp>
      <p:sp>
        <p:nvSpPr>
          <p:cNvPr id="31760" name="TextBox 24"/>
          <p:cNvSpPr txBox="1">
            <a:spLocks noChangeArrowheads="1"/>
          </p:cNvSpPr>
          <p:nvPr/>
        </p:nvSpPr>
        <p:spPr bwMode="auto">
          <a:xfrm>
            <a:off x="7691438" y="4945063"/>
            <a:ext cx="973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JPSS1</a:t>
            </a:r>
          </a:p>
          <a:p>
            <a:r>
              <a:rPr lang="en-US" sz="1200"/>
              <a:t>½ orbit</a:t>
            </a:r>
          </a:p>
          <a:p>
            <a:r>
              <a:rPr lang="en-US" sz="1200"/>
              <a:t> ahead</a:t>
            </a:r>
          </a:p>
          <a:p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182688" y="4419600"/>
            <a:ext cx="6680200" cy="9525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2" name="TextBox 27"/>
          <p:cNvSpPr txBox="1">
            <a:spLocks noChangeArrowheads="1"/>
          </p:cNvSpPr>
          <p:nvPr/>
        </p:nvSpPr>
        <p:spPr bwMode="auto">
          <a:xfrm>
            <a:off x="2792413" y="4316413"/>
            <a:ext cx="3690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50:45 minute Earth Rotation</a:t>
            </a:r>
          </a:p>
          <a:p>
            <a:r>
              <a:rPr lang="en-US"/>
              <a:t>(1/2 SNPP orbit)</a:t>
            </a:r>
          </a:p>
        </p:txBody>
      </p:sp>
      <p:sp>
        <p:nvSpPr>
          <p:cNvPr id="31763" name="TextBox 22"/>
          <p:cNvSpPr txBox="1">
            <a:spLocks noChangeArrowheads="1"/>
          </p:cNvSpPr>
          <p:nvPr/>
        </p:nvSpPr>
        <p:spPr bwMode="auto">
          <a:xfrm>
            <a:off x="3613150" y="1852613"/>
            <a:ext cx="96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Path 5</a:t>
            </a:r>
          </a:p>
        </p:txBody>
      </p:sp>
      <p:sp>
        <p:nvSpPr>
          <p:cNvPr id="31764" name="TextBox 26"/>
          <p:cNvSpPr txBox="1">
            <a:spLocks noChangeArrowheads="1"/>
          </p:cNvSpPr>
          <p:nvPr/>
        </p:nvSpPr>
        <p:spPr bwMode="auto">
          <a:xfrm>
            <a:off x="2668588" y="1870075"/>
            <a:ext cx="962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Path 6</a:t>
            </a:r>
          </a:p>
        </p:txBody>
      </p:sp>
      <p:sp>
        <p:nvSpPr>
          <p:cNvPr id="31765" name="TextBox 28"/>
          <p:cNvSpPr txBox="1">
            <a:spLocks noChangeArrowheads="1"/>
          </p:cNvSpPr>
          <p:nvPr/>
        </p:nvSpPr>
        <p:spPr bwMode="auto">
          <a:xfrm>
            <a:off x="1701800" y="1870075"/>
            <a:ext cx="963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Path 7</a:t>
            </a:r>
          </a:p>
        </p:txBody>
      </p:sp>
      <p:sp>
        <p:nvSpPr>
          <p:cNvPr id="31766" name="TextBox 29"/>
          <p:cNvSpPr txBox="1">
            <a:spLocks noChangeArrowheads="1"/>
          </p:cNvSpPr>
          <p:nvPr/>
        </p:nvSpPr>
        <p:spPr bwMode="auto">
          <a:xfrm>
            <a:off x="701675" y="1865313"/>
            <a:ext cx="962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Path 8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095500" y="2303463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71938" y="2303463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59475" y="2325688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42138" y="2303463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731125" y="3881438"/>
            <a:ext cx="4763" cy="792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2" name="TextBox 35"/>
          <p:cNvSpPr txBox="1">
            <a:spLocks noChangeArrowheads="1"/>
          </p:cNvSpPr>
          <p:nvPr/>
        </p:nvSpPr>
        <p:spPr bwMode="auto">
          <a:xfrm>
            <a:off x="6753225" y="4621213"/>
            <a:ext cx="9731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JPSS1</a:t>
            </a:r>
          </a:p>
          <a:p>
            <a:r>
              <a:rPr lang="en-US" sz="1400"/>
              <a:t>50 min</a:t>
            </a:r>
          </a:p>
          <a:p>
            <a:r>
              <a:rPr lang="en-US" sz="1400"/>
              <a:t> ahead</a:t>
            </a:r>
          </a:p>
        </p:txBody>
      </p:sp>
      <p:cxnSp>
        <p:nvCxnSpPr>
          <p:cNvPr id="31773" name="Straight Arrow Connector 18"/>
          <p:cNvCxnSpPr>
            <a:cxnSpLocks noChangeShapeType="1"/>
          </p:cNvCxnSpPr>
          <p:nvPr/>
        </p:nvCxnSpPr>
        <p:spPr bwMode="auto">
          <a:xfrm>
            <a:off x="7324725" y="2863850"/>
            <a:ext cx="377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4" name="Straight Arrow Connector 36"/>
          <p:cNvCxnSpPr>
            <a:cxnSpLocks noChangeShapeType="1"/>
          </p:cNvCxnSpPr>
          <p:nvPr/>
        </p:nvCxnSpPr>
        <p:spPr bwMode="auto">
          <a:xfrm flipH="1">
            <a:off x="7888288" y="2873375"/>
            <a:ext cx="442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5" name="TextBox 39"/>
          <p:cNvSpPr txBox="1">
            <a:spLocks noChangeArrowheads="1"/>
          </p:cNvSpPr>
          <p:nvPr/>
        </p:nvSpPr>
        <p:spPr bwMode="auto">
          <a:xfrm>
            <a:off x="7872413" y="2473325"/>
            <a:ext cx="63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21 km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465263" y="0"/>
            <a:ext cx="6592887" cy="993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JPSS-1 </a:t>
            </a:r>
            <a:r>
              <a:rPr lang="en-US" kern="0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wrt</a:t>
            </a:r>
            <a:r>
              <a:rPr lang="en-US" kern="0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 S-NPP</a:t>
            </a:r>
            <a:br>
              <a:rPr lang="en-US" kern="0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sz="2400" kern="0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(1/2 orbit along-track separation)</a:t>
            </a:r>
          </a:p>
        </p:txBody>
      </p:sp>
      <p:sp>
        <p:nvSpPr>
          <p:cNvPr id="31777" name="TextBox 1"/>
          <p:cNvSpPr txBox="1">
            <a:spLocks noChangeArrowheads="1"/>
          </p:cNvSpPr>
          <p:nvPr/>
        </p:nvSpPr>
        <p:spPr bwMode="auto">
          <a:xfrm>
            <a:off x="966788" y="6029325"/>
            <a:ext cx="4914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i="1"/>
              <a:t>Note: Path numbers do not correspond to orbit numbers. </a:t>
            </a:r>
          </a:p>
        </p:txBody>
      </p:sp>
    </p:spTree>
    <p:extLst>
      <p:ext uri="{BB962C8B-B14F-4D97-AF65-F5344CB8AC3E}">
        <p14:creationId xmlns:p14="http://schemas.microsoft.com/office/powerpoint/2010/main" val="103857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JPSS Status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066800"/>
            <a:ext cx="89916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JPSS-1   Launch:  January 2016  </a:t>
            </a:r>
          </a:p>
          <a:p>
            <a:endParaRPr lang="en-US" dirty="0" smtClean="0"/>
          </a:p>
          <a:p>
            <a:pPr marL="458788" lvl="1" indent="-236538">
              <a:buFont typeface="Arial"/>
              <a:buChar char="•"/>
            </a:pPr>
            <a:r>
              <a:rPr lang="en-US" dirty="0" smtClean="0"/>
              <a:t>All Instruments Complete</a:t>
            </a:r>
          </a:p>
          <a:p>
            <a:pPr marL="458788" lvl="1" indent="-236538">
              <a:buFont typeface="Arial"/>
              <a:buChar char="•"/>
            </a:pPr>
            <a:r>
              <a:rPr lang="en-US" dirty="0" smtClean="0"/>
              <a:t>All Instruments Integrated on Spacecraft</a:t>
            </a:r>
          </a:p>
          <a:p>
            <a:pPr marL="458788" lvl="1" indent="-236538">
              <a:buFont typeface="Arial"/>
              <a:buChar char="•"/>
            </a:pPr>
            <a:r>
              <a:rPr lang="en-US" dirty="0" smtClean="0"/>
              <a:t>Observatory in Environmental Testing</a:t>
            </a:r>
          </a:p>
          <a:p>
            <a:pPr marL="915988" lvl="2" indent="-236538">
              <a:buFont typeface="Arial"/>
              <a:buChar char="•"/>
            </a:pPr>
            <a:r>
              <a:rPr lang="en-US" dirty="0" smtClean="0"/>
              <a:t>Currently in EMI/EMC testing</a:t>
            </a:r>
          </a:p>
          <a:p>
            <a:pPr marL="915988" lvl="2" indent="-236538">
              <a:buFont typeface="Arial"/>
              <a:buChar char="•"/>
            </a:pPr>
            <a:r>
              <a:rPr lang="en-US" dirty="0" smtClean="0"/>
              <a:t>Observatory T/V in July-September 2016</a:t>
            </a:r>
          </a:p>
          <a:p>
            <a:pPr marL="915988" lvl="2" indent="-236538">
              <a:buFont typeface="Arial"/>
              <a:buChar char="•"/>
            </a:pPr>
            <a:endParaRPr lang="en-US" dirty="0" smtClean="0"/>
          </a:p>
          <a:p>
            <a:pPr marL="458788" lvl="1" indent="-236538">
              <a:buFont typeface="Arial"/>
              <a:buChar char="•"/>
            </a:pPr>
            <a:r>
              <a:rPr lang="en-US" dirty="0" smtClean="0"/>
              <a:t>J1 VIIRS is an </a:t>
            </a:r>
            <a:r>
              <a:rPr lang="en-US" dirty="0"/>
              <a:t>e</a:t>
            </a:r>
            <a:r>
              <a:rPr lang="en-US" dirty="0" smtClean="0"/>
              <a:t>xcellent, well characterized instrument.</a:t>
            </a:r>
          </a:p>
          <a:p>
            <a:pPr marL="915988" lvl="2" indent="-236538">
              <a:buFont typeface="Arial"/>
              <a:buChar char="•"/>
            </a:pPr>
            <a:r>
              <a:rPr lang="en-US" dirty="0" smtClean="0"/>
              <a:t>Nine M-band waivers</a:t>
            </a:r>
          </a:p>
          <a:p>
            <a:pPr marL="915988" lvl="2" indent="-236538">
              <a:buFont typeface="Arial"/>
              <a:buChar char="•"/>
            </a:pPr>
            <a:r>
              <a:rPr lang="en-US" dirty="0" smtClean="0"/>
              <a:t>Two DNB waivers</a:t>
            </a:r>
            <a:endParaRPr lang="en-US" dirty="0"/>
          </a:p>
          <a:p>
            <a:pPr marL="915988" lvl="2" indent="-236538">
              <a:buFont typeface="Arial"/>
              <a:buChar char="•"/>
            </a:pPr>
            <a:r>
              <a:rPr lang="en-US" dirty="0" smtClean="0"/>
              <a:t>All performance </a:t>
            </a:r>
            <a:r>
              <a:rPr lang="en-US" dirty="0"/>
              <a:t>d</a:t>
            </a:r>
            <a:r>
              <a:rPr lang="en-US" dirty="0" smtClean="0"/>
              <a:t>ata is available to interested parties</a:t>
            </a:r>
          </a:p>
        </p:txBody>
      </p:sp>
    </p:spTree>
    <p:extLst>
      <p:ext uri="{BB962C8B-B14F-4D97-AF65-F5344CB8AC3E}">
        <p14:creationId xmlns:p14="http://schemas.microsoft.com/office/powerpoint/2010/main" val="409480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J1 VIIRS Performance Waivers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868444"/>
            <a:ext cx="8835989" cy="598955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The joint NASA/NOAA Performance Waiver WG discussed and deemed acceptable the following waivers on science performance: 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Spatial resolution – better than allowed by spec established after NPP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Dynamic Range – several bands saturate before spec </a:t>
            </a:r>
            <a:r>
              <a:rPr lang="en-US" dirty="0" err="1"/>
              <a:t>Lmax</a:t>
            </a:r>
            <a:r>
              <a:rPr lang="en-US" dirty="0"/>
              <a:t>, similar to NPP but exacerbated by somewhat higher optical throughput achieved on J1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Near-Field Response – better than NPP but worst-case contamination at end-of-life still violates spec requirements 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Crosstalk </a:t>
            </a:r>
            <a:r>
              <a:rPr lang="en-US" dirty="0"/>
              <a:t>– much better than NPP but still non-compliant to the specification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Band-to-Band registration – overall better than NPP, but different in details (VIIRS J1 </a:t>
            </a:r>
            <a:r>
              <a:rPr lang="en-US" dirty="0" err="1" smtClean="0"/>
              <a:t>misregistration</a:t>
            </a:r>
            <a:r>
              <a:rPr lang="en-US" dirty="0" smtClean="0"/>
              <a:t> largely in track vs. mix of scan and track on NPP)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Emissive Band Radiometric Calibration – similar to NPP, concerns on J1 mostly have to do with response uniformity and the potential for striping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Reflective band radiometric calibration – dominated by SWIR low radiance non-linearity (new for NPP) which could impact processing approaches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Relative </a:t>
            </a:r>
            <a:r>
              <a:rPr lang="en-US" dirty="0"/>
              <a:t>Spectral Response – similar to NPP, and T-SIRCUS at Raytheon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Polarization </a:t>
            </a:r>
            <a:r>
              <a:rPr lang="en-US" dirty="0"/>
              <a:t>– non-compliance not seen on NPP but acceptable on J1 based on more extensive characterization testing, modeling, and model </a:t>
            </a:r>
            <a:r>
              <a:rPr lang="en-US" dirty="0" smtClean="0"/>
              <a:t>validation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DNB Stray Light – similar to NPP, mitigated by correction in ground system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DNB </a:t>
            </a:r>
            <a:r>
              <a:rPr lang="en-US" dirty="0"/>
              <a:t>non-linearity – new for NPP, non-compliant at low light levels in modes </a:t>
            </a:r>
            <a:r>
              <a:rPr lang="en-US" dirty="0" err="1"/>
              <a:t>baselined</a:t>
            </a:r>
            <a:r>
              <a:rPr lang="en-US" dirty="0"/>
              <a:t> for edge-of-scan.  Mitigation for J1 substitutes compliant modes.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JPSS -2,-3,-4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33363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ambria"/>
              </a:rPr>
              <a:t>JPSS-2 VIIRS – Complete</a:t>
            </a:r>
          </a:p>
          <a:p>
            <a:r>
              <a:rPr lang="en-US" dirty="0">
                <a:latin typeface="+mn-lt"/>
                <a:cs typeface="Cambria"/>
              </a:rPr>
              <a:t>	</a:t>
            </a:r>
            <a:r>
              <a:rPr lang="en-US" dirty="0" smtClean="0">
                <a:latin typeface="+mn-lt"/>
                <a:cs typeface="Cambria"/>
              </a:rPr>
              <a:t>Almost ready for ambient testing</a:t>
            </a:r>
          </a:p>
          <a:p>
            <a:r>
              <a:rPr lang="en-US" dirty="0">
                <a:latin typeface="+mn-lt"/>
                <a:cs typeface="Cambria"/>
              </a:rPr>
              <a:t>	</a:t>
            </a:r>
            <a:r>
              <a:rPr lang="en-US" dirty="0" smtClean="0">
                <a:latin typeface="+mn-lt"/>
                <a:cs typeface="Cambria"/>
              </a:rPr>
              <a:t>Launch </a:t>
            </a:r>
            <a:r>
              <a:rPr lang="en-US" dirty="0">
                <a:latin typeface="+mn-lt"/>
                <a:cs typeface="Cambria"/>
              </a:rPr>
              <a:t>July 2021 (notional)</a:t>
            </a:r>
          </a:p>
          <a:p>
            <a:endParaRPr lang="en-US" dirty="0">
              <a:latin typeface="+mn-lt"/>
              <a:cs typeface="Cambria"/>
            </a:endParaRPr>
          </a:p>
          <a:p>
            <a:r>
              <a:rPr lang="en-US" dirty="0" smtClean="0">
                <a:latin typeface="+mn-lt"/>
                <a:cs typeface="Cambria"/>
              </a:rPr>
              <a:t>JPSS-3 VIIRS and JPSS-4 VIIRS </a:t>
            </a:r>
          </a:p>
          <a:p>
            <a:r>
              <a:rPr lang="en-US" dirty="0">
                <a:latin typeface="+mn-lt"/>
                <a:cs typeface="Cambria"/>
              </a:rPr>
              <a:t>	</a:t>
            </a:r>
            <a:r>
              <a:rPr lang="en-US" dirty="0" smtClean="0">
                <a:latin typeface="+mn-lt"/>
                <a:cs typeface="Cambria"/>
              </a:rPr>
              <a:t>Raytheon under </a:t>
            </a:r>
            <a:r>
              <a:rPr lang="en-US" dirty="0">
                <a:latin typeface="+mn-lt"/>
                <a:cs typeface="Cambria"/>
              </a:rPr>
              <a:t>c</a:t>
            </a:r>
            <a:r>
              <a:rPr lang="en-US" dirty="0" smtClean="0">
                <a:latin typeface="+mn-lt"/>
                <a:cs typeface="Cambria"/>
              </a:rPr>
              <a:t>ontract</a:t>
            </a:r>
          </a:p>
          <a:p>
            <a:r>
              <a:rPr lang="en-US" dirty="0">
                <a:latin typeface="+mn-lt"/>
                <a:cs typeface="Cambria"/>
              </a:rPr>
              <a:t>	</a:t>
            </a:r>
            <a:r>
              <a:rPr lang="en-US" dirty="0" smtClean="0">
                <a:latin typeface="+mn-lt"/>
                <a:cs typeface="Cambria"/>
              </a:rPr>
              <a:t>No </a:t>
            </a:r>
            <a:r>
              <a:rPr lang="en-US" dirty="0">
                <a:latin typeface="+mn-lt"/>
                <a:cs typeface="Cambria"/>
              </a:rPr>
              <a:t>s</a:t>
            </a:r>
            <a:r>
              <a:rPr lang="en-US" dirty="0" smtClean="0">
                <a:latin typeface="+mn-lt"/>
                <a:cs typeface="Cambria"/>
              </a:rPr>
              <a:t>ignificant </a:t>
            </a:r>
            <a:r>
              <a:rPr lang="en-US" dirty="0">
                <a:latin typeface="+mn-lt"/>
                <a:cs typeface="Cambria"/>
              </a:rPr>
              <a:t>p</a:t>
            </a:r>
            <a:r>
              <a:rPr lang="en-US" dirty="0" smtClean="0">
                <a:latin typeface="+mn-lt"/>
                <a:cs typeface="Cambria"/>
              </a:rPr>
              <a:t>erformance changes planned</a:t>
            </a:r>
          </a:p>
          <a:p>
            <a:r>
              <a:rPr lang="en-US" dirty="0" smtClean="0">
                <a:latin typeface="+mn-lt"/>
                <a:cs typeface="Cambria"/>
              </a:rPr>
              <a:t>JPSS</a:t>
            </a:r>
            <a:r>
              <a:rPr lang="en-US" dirty="0">
                <a:latin typeface="+mn-lt"/>
                <a:cs typeface="Cambria"/>
              </a:rPr>
              <a:t>-3</a:t>
            </a:r>
            <a:r>
              <a:rPr lang="en-US" dirty="0" smtClean="0">
                <a:latin typeface="+mn-lt"/>
                <a:cs typeface="Cambria"/>
              </a:rPr>
              <a:t>: </a:t>
            </a:r>
            <a:r>
              <a:rPr lang="en-US" dirty="0">
                <a:latin typeface="+mn-lt"/>
                <a:cs typeface="Cambria"/>
              </a:rPr>
              <a:t>Launch Date July 2026 (notional)</a:t>
            </a:r>
          </a:p>
          <a:p>
            <a:r>
              <a:rPr lang="en-US" dirty="0">
                <a:latin typeface="+mn-lt"/>
                <a:cs typeface="Cambria"/>
              </a:rPr>
              <a:t>JPSS-4</a:t>
            </a:r>
            <a:r>
              <a:rPr lang="en-US" dirty="0" smtClean="0">
                <a:latin typeface="+mn-lt"/>
                <a:cs typeface="Cambria"/>
              </a:rPr>
              <a:t>: </a:t>
            </a:r>
            <a:r>
              <a:rPr lang="en-US" dirty="0">
                <a:latin typeface="+mn-lt"/>
                <a:cs typeface="Cambria"/>
              </a:rPr>
              <a:t>Launch Date  July 2031 (notional)</a:t>
            </a:r>
          </a:p>
          <a:p>
            <a:endParaRPr lang="en-US" dirty="0">
              <a:latin typeface="+mn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2496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System Updates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9011802" cy="569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ambria"/>
              </a:rPr>
              <a:t>Level 0</a:t>
            </a:r>
          </a:p>
          <a:p>
            <a:r>
              <a:rPr lang="en-US" dirty="0" smtClean="0">
                <a:latin typeface="+mn-lt"/>
                <a:cs typeface="Cambria"/>
              </a:rPr>
              <a:t>New Data path for SNPP and JPSS data</a:t>
            </a:r>
          </a:p>
          <a:p>
            <a:r>
              <a:rPr lang="en-US" dirty="0">
                <a:latin typeface="+mn-lt"/>
                <a:cs typeface="Cambria"/>
              </a:rPr>
              <a:t>	</a:t>
            </a:r>
            <a:r>
              <a:rPr lang="en-US" dirty="0" smtClean="0">
                <a:latin typeface="+mn-lt"/>
                <a:cs typeface="Cambria"/>
              </a:rPr>
              <a:t>EDOS network till Fall 2016</a:t>
            </a:r>
          </a:p>
          <a:p>
            <a:r>
              <a:rPr lang="en-US" dirty="0">
                <a:latin typeface="+mn-lt"/>
                <a:cs typeface="Cambria"/>
              </a:rPr>
              <a:t>	</a:t>
            </a:r>
            <a:r>
              <a:rPr lang="en-US" dirty="0" smtClean="0">
                <a:latin typeface="+mn-lt"/>
                <a:cs typeface="Cambria"/>
              </a:rPr>
              <a:t>JSH in Suitland Fall 2016 – end of JPSS Program </a:t>
            </a:r>
          </a:p>
          <a:p>
            <a:r>
              <a:rPr lang="en-US" dirty="0" smtClean="0">
                <a:latin typeface="+mn-lt"/>
                <a:cs typeface="Cambria"/>
              </a:rPr>
              <a:t>	EDOS L0 format </a:t>
            </a:r>
            <a:endParaRPr lang="en-US" dirty="0">
              <a:latin typeface="+mn-lt"/>
              <a:cs typeface="Cambria"/>
            </a:endParaRPr>
          </a:p>
          <a:p>
            <a:endParaRPr lang="en-US" dirty="0" smtClean="0">
              <a:latin typeface="+mn-lt"/>
              <a:cs typeface="Cambria"/>
            </a:endParaRPr>
          </a:p>
          <a:p>
            <a:r>
              <a:rPr lang="en-US" dirty="0" smtClean="0">
                <a:latin typeface="+mn-lt"/>
                <a:cs typeface="Cambria"/>
              </a:rPr>
              <a:t>Level 1</a:t>
            </a:r>
          </a:p>
          <a:p>
            <a:r>
              <a:rPr lang="en-US" dirty="0">
                <a:latin typeface="+mn-lt"/>
                <a:cs typeface="Cambria"/>
              </a:rPr>
              <a:t>NASA VIIRS L1 algorithm </a:t>
            </a:r>
            <a:r>
              <a:rPr lang="en-US" dirty="0" smtClean="0">
                <a:latin typeface="+mn-lt"/>
                <a:cs typeface="Cambria"/>
              </a:rPr>
              <a:t>complete</a:t>
            </a:r>
          </a:p>
          <a:p>
            <a:r>
              <a:rPr lang="en-US" dirty="0">
                <a:latin typeface="+mn-lt"/>
                <a:cs typeface="Cambria"/>
              </a:rPr>
              <a:t>	</a:t>
            </a:r>
            <a:r>
              <a:rPr lang="en-US" dirty="0" smtClean="0">
                <a:latin typeface="+mn-lt"/>
                <a:cs typeface="Cambria"/>
              </a:rPr>
              <a:t>L1A format for easier reprocessing</a:t>
            </a:r>
          </a:p>
          <a:p>
            <a:r>
              <a:rPr lang="en-US" dirty="0">
                <a:latin typeface="+mn-lt"/>
                <a:cs typeface="Cambria"/>
              </a:rPr>
              <a:t>	</a:t>
            </a:r>
            <a:r>
              <a:rPr lang="en-US" dirty="0" smtClean="0">
                <a:latin typeface="+mn-lt"/>
                <a:cs typeface="Cambria"/>
              </a:rPr>
              <a:t>		</a:t>
            </a:r>
            <a:endParaRPr lang="en-US" dirty="0">
              <a:latin typeface="+mn-lt"/>
              <a:cs typeface="Cambria"/>
            </a:endParaRPr>
          </a:p>
          <a:p>
            <a:endParaRPr lang="en-US" dirty="0" smtClean="0">
              <a:latin typeface="+mn-lt"/>
              <a:cs typeface="Cambria"/>
            </a:endParaRPr>
          </a:p>
          <a:p>
            <a:endParaRPr lang="en-US" dirty="0">
              <a:latin typeface="+mn-lt"/>
              <a:cs typeface="Cambria"/>
            </a:endParaRPr>
          </a:p>
          <a:p>
            <a:endParaRPr lang="en-US" dirty="0">
              <a:latin typeface="+mn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8450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905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SDS SNPP Data </a:t>
            </a:r>
            <a:r>
              <a:rPr lang="en-US" sz="2800" dirty="0"/>
              <a:t>A</a:t>
            </a:r>
            <a:r>
              <a:rPr lang="en-US" sz="2800" dirty="0" smtClean="0"/>
              <a:t>cquisition</a:t>
            </a:r>
            <a:br>
              <a:rPr lang="en-US" sz="2800" dirty="0" smtClean="0"/>
            </a:br>
            <a:r>
              <a:rPr lang="en-US" sz="2800" dirty="0" smtClean="0"/>
              <a:t>(Operational)</a:t>
            </a:r>
            <a:endParaRPr lang="en-US" sz="3200" dirty="0" smtClean="0"/>
          </a:p>
        </p:txBody>
      </p:sp>
      <p:pic>
        <p:nvPicPr>
          <p:cNvPr id="2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897" y="2284525"/>
            <a:ext cx="3100528" cy="167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7089" y="3371129"/>
            <a:ext cx="2152308" cy="17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954400"/>
              </p:ext>
            </p:extLst>
          </p:nvPr>
        </p:nvGraphicFramePr>
        <p:xfrm>
          <a:off x="1854200" y="1289189"/>
          <a:ext cx="431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Visio" r:id="rId5" imgW="431166" imgH="412090" progId="">
                  <p:embed/>
                </p:oleObj>
              </mc:Choice>
              <mc:Fallback>
                <p:oleObj name="Visio" r:id="rId5" imgW="431166" imgH="4120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289189"/>
                        <a:ext cx="4318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02552"/>
              </p:ext>
            </p:extLst>
          </p:nvPr>
        </p:nvGraphicFramePr>
        <p:xfrm>
          <a:off x="2006600" y="1441589"/>
          <a:ext cx="431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Visio" r:id="rId7" imgW="431166" imgH="412090" progId="">
                  <p:embed/>
                </p:oleObj>
              </mc:Choice>
              <mc:Fallback>
                <p:oleObj name="Visio" r:id="rId7" imgW="431166" imgH="4120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441589"/>
                        <a:ext cx="4318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" name="TextBox 56"/>
          <p:cNvSpPr txBox="1">
            <a:spLocks noChangeArrowheads="1"/>
          </p:cNvSpPr>
          <p:nvPr/>
        </p:nvSpPr>
        <p:spPr bwMode="auto">
          <a:xfrm>
            <a:off x="570390" y="1320558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SvalSat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Svalbard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22" name="TextBox 52"/>
          <p:cNvSpPr txBox="1">
            <a:spLocks noChangeArrowheads="1"/>
          </p:cNvSpPr>
          <p:nvPr/>
        </p:nvSpPr>
        <p:spPr bwMode="auto">
          <a:xfrm>
            <a:off x="4950411" y="1220343"/>
            <a:ext cx="1406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FCDAS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Gilmore Creek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0000"/>
                </a:solidFill>
              </a:rPr>
              <a:t>(contingency only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2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701811"/>
              </p:ext>
            </p:extLst>
          </p:nvPr>
        </p:nvGraphicFramePr>
        <p:xfrm>
          <a:off x="3548109" y="1217725"/>
          <a:ext cx="431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Visio" r:id="rId8" imgW="431166" imgH="412090" progId="">
                  <p:embed/>
                </p:oleObj>
              </mc:Choice>
              <mc:Fallback>
                <p:oleObj name="Visio" r:id="rId8" imgW="431166" imgH="4120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109" y="1217725"/>
                        <a:ext cx="4318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41218"/>
              </p:ext>
            </p:extLst>
          </p:nvPr>
        </p:nvGraphicFramePr>
        <p:xfrm>
          <a:off x="3700509" y="1370125"/>
          <a:ext cx="431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Visio" r:id="rId9" imgW="431166" imgH="412090" progId="">
                  <p:embed/>
                </p:oleObj>
              </mc:Choice>
              <mc:Fallback>
                <p:oleObj name="Visio" r:id="rId9" imgW="431166" imgH="4120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509" y="1370125"/>
                        <a:ext cx="4318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5" name="Straight Arrow Connector 109"/>
          <p:cNvCxnSpPr>
            <a:cxnSpLocks noChangeShapeType="1"/>
            <a:stCxn id="229" idx="1"/>
            <a:endCxn id="384" idx="3"/>
          </p:cNvCxnSpPr>
          <p:nvPr/>
        </p:nvCxnSpPr>
        <p:spPr bwMode="auto">
          <a:xfrm flipH="1">
            <a:off x="3746377" y="2146034"/>
            <a:ext cx="733889" cy="129464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226" name="TextBox 27"/>
          <p:cNvSpPr txBox="1">
            <a:spLocks noChangeArrowheads="1"/>
          </p:cNvSpPr>
          <p:nvPr/>
        </p:nvSpPr>
        <p:spPr bwMode="auto">
          <a:xfrm>
            <a:off x="1168893" y="3187088"/>
            <a:ext cx="1317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Closed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EBnet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227" name="Straight Arrow Connector 164"/>
          <p:cNvCxnSpPr>
            <a:cxnSpLocks noChangeShapeType="1"/>
            <a:stCxn id="366" idx="5"/>
            <a:endCxn id="388" idx="0"/>
          </p:cNvCxnSpPr>
          <p:nvPr/>
        </p:nvCxnSpPr>
        <p:spPr bwMode="auto">
          <a:xfrm>
            <a:off x="3639825" y="2493923"/>
            <a:ext cx="397282" cy="973563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28" name="Straight Arrow Connector 109"/>
          <p:cNvCxnSpPr>
            <a:cxnSpLocks noChangeShapeType="1"/>
            <a:stCxn id="236" idx="3"/>
            <a:endCxn id="388" idx="1"/>
          </p:cNvCxnSpPr>
          <p:nvPr/>
        </p:nvCxnSpPr>
        <p:spPr bwMode="auto">
          <a:xfrm>
            <a:off x="1829510" y="2622458"/>
            <a:ext cx="2092942" cy="972116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pic>
        <p:nvPicPr>
          <p:cNvPr id="229" name="Picture 1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266" y="2018946"/>
            <a:ext cx="229310" cy="2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" name="Rectangle 71"/>
          <p:cNvSpPr>
            <a:spLocks noChangeArrowheads="1"/>
          </p:cNvSpPr>
          <p:nvPr/>
        </p:nvSpPr>
        <p:spPr bwMode="auto">
          <a:xfrm>
            <a:off x="4186648" y="1492132"/>
            <a:ext cx="726336" cy="518032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134795" y="1520316"/>
            <a:ext cx="83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EDOS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HRDFEP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32" name="Rectangle 71"/>
          <p:cNvSpPr>
            <a:spLocks noChangeArrowheads="1"/>
          </p:cNvSpPr>
          <p:nvPr/>
        </p:nvSpPr>
        <p:spPr bwMode="auto">
          <a:xfrm>
            <a:off x="1143000" y="1885770"/>
            <a:ext cx="726336" cy="518032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33" name="Picture 1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7435" y="2213680"/>
            <a:ext cx="229310" cy="2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" name="Rectangle 71"/>
          <p:cNvSpPr>
            <a:spLocks noChangeArrowheads="1"/>
          </p:cNvSpPr>
          <p:nvPr/>
        </p:nvSpPr>
        <p:spPr bwMode="auto">
          <a:xfrm>
            <a:off x="1271053" y="1969654"/>
            <a:ext cx="726336" cy="518032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219200" y="1997838"/>
            <a:ext cx="83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EDOS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HRDFEP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236" name="Picture 1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495370"/>
            <a:ext cx="229310" cy="2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Rectangle 236"/>
          <p:cNvSpPr/>
          <p:nvPr/>
        </p:nvSpPr>
        <p:spPr>
          <a:xfrm>
            <a:off x="7359588" y="1447801"/>
            <a:ext cx="1500322" cy="4038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237"/>
          <p:cNvGrpSpPr/>
          <p:nvPr/>
        </p:nvGrpSpPr>
        <p:grpSpPr>
          <a:xfrm>
            <a:off x="7639075" y="2166194"/>
            <a:ext cx="1011183" cy="600075"/>
            <a:chOff x="6923880" y="3829855"/>
            <a:chExt cx="1066800" cy="609600"/>
          </a:xfrm>
        </p:grpSpPr>
        <p:sp>
          <p:nvSpPr>
            <p:cNvPr id="239" name="Oval 128"/>
            <p:cNvSpPr>
              <a:spLocks noChangeArrowheads="1"/>
            </p:cNvSpPr>
            <p:nvPr/>
          </p:nvSpPr>
          <p:spPr bwMode="auto">
            <a:xfrm>
              <a:off x="6923880" y="3829855"/>
              <a:ext cx="1066800" cy="6096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40" name="TextBox 127"/>
            <p:cNvSpPr txBox="1">
              <a:spLocks noChangeArrowheads="1"/>
            </p:cNvSpPr>
            <p:nvPr/>
          </p:nvSpPr>
          <p:spPr bwMode="auto">
            <a:xfrm>
              <a:off x="6923880" y="3905098"/>
              <a:ext cx="1066800" cy="468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Sounder</a:t>
              </a:r>
              <a:endParaRPr lang="en-US" sz="14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FFFF"/>
                  </a:solidFill>
                </a:rPr>
                <a:t>CrIS/ATMS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40"/>
          <p:cNvGrpSpPr/>
          <p:nvPr/>
        </p:nvGrpSpPr>
        <p:grpSpPr>
          <a:xfrm>
            <a:off x="7639075" y="4677577"/>
            <a:ext cx="1011183" cy="600075"/>
            <a:chOff x="7635500" y="4189287"/>
            <a:chExt cx="1011183" cy="600075"/>
          </a:xfrm>
        </p:grpSpPr>
        <p:sp>
          <p:nvSpPr>
            <p:cNvPr id="242" name="Oval 128"/>
            <p:cNvSpPr>
              <a:spLocks noChangeArrowheads="1"/>
            </p:cNvSpPr>
            <p:nvPr/>
          </p:nvSpPr>
          <p:spPr bwMode="auto">
            <a:xfrm>
              <a:off x="7635500" y="4189287"/>
              <a:ext cx="1011183" cy="60007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43" name="TextBox 127"/>
            <p:cNvSpPr txBox="1">
              <a:spLocks noChangeArrowheads="1"/>
            </p:cNvSpPr>
            <p:nvPr/>
          </p:nvSpPr>
          <p:spPr bwMode="auto">
            <a:xfrm>
              <a:off x="7635500" y="4352006"/>
              <a:ext cx="10111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CERES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44" name="TextBox 27"/>
          <p:cNvSpPr txBox="1">
            <a:spLocks noChangeArrowheads="1"/>
          </p:cNvSpPr>
          <p:nvPr/>
        </p:nvSpPr>
        <p:spPr bwMode="auto">
          <a:xfrm>
            <a:off x="7391400" y="1447800"/>
            <a:ext cx="1411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NASA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SIPS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4" name="Group 244"/>
          <p:cNvGrpSpPr/>
          <p:nvPr/>
        </p:nvGrpSpPr>
        <p:grpSpPr>
          <a:xfrm>
            <a:off x="7639075" y="2987461"/>
            <a:ext cx="1011183" cy="623666"/>
            <a:chOff x="6923880" y="3805890"/>
            <a:chExt cx="1066800" cy="633565"/>
          </a:xfrm>
        </p:grpSpPr>
        <p:sp>
          <p:nvSpPr>
            <p:cNvPr id="246" name="Oval 128"/>
            <p:cNvSpPr>
              <a:spLocks noChangeArrowheads="1"/>
            </p:cNvSpPr>
            <p:nvPr/>
          </p:nvSpPr>
          <p:spPr bwMode="auto">
            <a:xfrm>
              <a:off x="6923880" y="3829855"/>
              <a:ext cx="1066800" cy="6096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47" name="TextBox 127"/>
            <p:cNvSpPr txBox="1">
              <a:spLocks noChangeArrowheads="1"/>
            </p:cNvSpPr>
            <p:nvPr/>
          </p:nvSpPr>
          <p:spPr bwMode="auto">
            <a:xfrm>
              <a:off x="6923880" y="3805890"/>
              <a:ext cx="1066800" cy="59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FFFFFF"/>
                  </a:solidFill>
                </a:rPr>
                <a:t>VIIRS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FFFF"/>
                  </a:solidFill>
                </a:rPr>
                <a:t>Atmosphere/</a:t>
              </a:r>
              <a:endParaRPr lang="en-US" sz="10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FFFF"/>
                  </a:solidFill>
                </a:rPr>
                <a:t>Land/Ocean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247"/>
          <p:cNvGrpSpPr/>
          <p:nvPr/>
        </p:nvGrpSpPr>
        <p:grpSpPr>
          <a:xfrm>
            <a:off x="7639075" y="3838150"/>
            <a:ext cx="1011183" cy="600075"/>
            <a:chOff x="6923880" y="3829855"/>
            <a:chExt cx="1066800" cy="609600"/>
          </a:xfrm>
        </p:grpSpPr>
        <p:sp>
          <p:nvSpPr>
            <p:cNvPr id="275" name="Oval 128"/>
            <p:cNvSpPr>
              <a:spLocks noChangeArrowheads="1"/>
            </p:cNvSpPr>
            <p:nvPr/>
          </p:nvSpPr>
          <p:spPr bwMode="auto">
            <a:xfrm>
              <a:off x="6923880" y="3829855"/>
              <a:ext cx="1066800" cy="6096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78" name="TextBox 127"/>
            <p:cNvSpPr txBox="1">
              <a:spLocks noChangeArrowheads="1"/>
            </p:cNvSpPr>
            <p:nvPr/>
          </p:nvSpPr>
          <p:spPr bwMode="auto">
            <a:xfrm>
              <a:off x="6923880" y="3905099"/>
              <a:ext cx="1066800" cy="468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Ozone</a:t>
              </a:r>
              <a:endParaRPr lang="en-US" sz="14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FFFF"/>
                  </a:solidFill>
                </a:rPr>
                <a:t>OMPS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81" name="Rectangle 71"/>
          <p:cNvSpPr>
            <a:spLocks noChangeArrowheads="1"/>
          </p:cNvSpPr>
          <p:nvPr/>
        </p:nvSpPr>
        <p:spPr bwMode="auto">
          <a:xfrm>
            <a:off x="3844438" y="3782789"/>
            <a:ext cx="665884" cy="635033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2D2D8A"/>
              </a:solidFill>
            </a:endParaRPr>
          </a:p>
        </p:txBody>
      </p:sp>
      <p:sp>
        <p:nvSpPr>
          <p:cNvPr id="295" name="Rectangle 71"/>
          <p:cNvSpPr>
            <a:spLocks noChangeArrowheads="1"/>
          </p:cNvSpPr>
          <p:nvPr/>
        </p:nvSpPr>
        <p:spPr bwMode="auto">
          <a:xfrm>
            <a:off x="3920773" y="3715672"/>
            <a:ext cx="665884" cy="635033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2D2D8A"/>
              </a:solidFill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3959443" y="3771578"/>
            <a:ext cx="62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EDOS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LZPF</a:t>
            </a:r>
          </a:p>
        </p:txBody>
      </p:sp>
      <p:sp>
        <p:nvSpPr>
          <p:cNvPr id="313" name="TextBox 27"/>
          <p:cNvSpPr txBox="1">
            <a:spLocks noChangeArrowheads="1"/>
          </p:cNvSpPr>
          <p:nvPr/>
        </p:nvSpPr>
        <p:spPr bwMode="auto">
          <a:xfrm>
            <a:off x="4224290" y="4546850"/>
            <a:ext cx="1317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Open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EBnet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6" name="Group 324"/>
          <p:cNvGrpSpPr/>
          <p:nvPr/>
        </p:nvGrpSpPr>
        <p:grpSpPr>
          <a:xfrm>
            <a:off x="3053919" y="2024114"/>
            <a:ext cx="692458" cy="550415"/>
            <a:chOff x="6923879" y="3829855"/>
            <a:chExt cx="1076167" cy="609600"/>
          </a:xfrm>
          <a:solidFill>
            <a:srgbClr val="FFC000"/>
          </a:solidFill>
        </p:grpSpPr>
        <p:sp>
          <p:nvSpPr>
            <p:cNvPr id="366" name="Oval 128"/>
            <p:cNvSpPr>
              <a:spLocks noChangeArrowheads="1"/>
            </p:cNvSpPr>
            <p:nvPr/>
          </p:nvSpPr>
          <p:spPr bwMode="auto">
            <a:xfrm>
              <a:off x="6923879" y="3829855"/>
              <a:ext cx="1066800" cy="609600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384" name="TextBox 127"/>
            <p:cNvSpPr txBox="1">
              <a:spLocks noChangeArrowheads="1"/>
            </p:cNvSpPr>
            <p:nvPr/>
          </p:nvSpPr>
          <p:spPr bwMode="auto">
            <a:xfrm>
              <a:off x="6933246" y="3932153"/>
              <a:ext cx="1066800" cy="35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000000"/>
                  </a:solidFill>
                </a:rPr>
                <a:t>via DREN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000000"/>
                  </a:solidFill>
                </a:rPr>
                <a:t>at ASF</a:t>
              </a:r>
            </a:p>
          </p:txBody>
        </p:sp>
      </p:grpSp>
      <p:pic>
        <p:nvPicPr>
          <p:cNvPr id="388" name="Picture 1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452" y="3467486"/>
            <a:ext cx="229310" cy="2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5480" y="2760967"/>
            <a:ext cx="2032357" cy="23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" name="TextBox 27"/>
          <p:cNvSpPr txBox="1">
            <a:spLocks noChangeArrowheads="1"/>
          </p:cNvSpPr>
          <p:nvPr/>
        </p:nvSpPr>
        <p:spPr bwMode="auto">
          <a:xfrm>
            <a:off x="5963850" y="4191812"/>
            <a:ext cx="1411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Internet 2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414" name="Straight Arrow Connector 107"/>
          <p:cNvCxnSpPr>
            <a:cxnSpLocks noChangeShapeType="1"/>
            <a:stCxn id="247" idx="1"/>
            <a:endCxn id="306" idx="3"/>
          </p:cNvCxnSpPr>
          <p:nvPr/>
        </p:nvCxnSpPr>
        <p:spPr bwMode="auto">
          <a:xfrm flipH="1">
            <a:off x="4580880" y="3279849"/>
            <a:ext cx="3058195" cy="722562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 type="arrow" w="med" len="med"/>
            <a:tailEnd type="none" w="med" len="med"/>
          </a:ln>
          <a:effectLst/>
        </p:spPr>
      </p:cxnSp>
      <p:cxnSp>
        <p:nvCxnSpPr>
          <p:cNvPr id="417" name="Straight Arrow Connector 107"/>
          <p:cNvCxnSpPr>
            <a:cxnSpLocks noChangeShapeType="1"/>
            <a:stCxn id="243" idx="1"/>
            <a:endCxn id="306" idx="3"/>
          </p:cNvCxnSpPr>
          <p:nvPr/>
        </p:nvCxnSpPr>
        <p:spPr bwMode="auto">
          <a:xfrm flipH="1" flipV="1">
            <a:off x="4580880" y="4002411"/>
            <a:ext cx="3058195" cy="991774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 type="arrow" w="med" len="med"/>
            <a:tailEnd type="none" w="med" len="med"/>
          </a:ln>
          <a:effectLst/>
        </p:spPr>
      </p:cxnSp>
      <p:cxnSp>
        <p:nvCxnSpPr>
          <p:cNvPr id="420" name="Straight Arrow Connector 107"/>
          <p:cNvCxnSpPr>
            <a:cxnSpLocks noChangeShapeType="1"/>
            <a:stCxn id="240" idx="1"/>
            <a:endCxn id="306" idx="3"/>
          </p:cNvCxnSpPr>
          <p:nvPr/>
        </p:nvCxnSpPr>
        <p:spPr bwMode="auto">
          <a:xfrm flipH="1">
            <a:off x="4580880" y="2471094"/>
            <a:ext cx="3058195" cy="1531317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 type="arrow" w="med" len="med"/>
            <a:tailEnd type="none" w="med" len="med"/>
          </a:ln>
          <a:effectLst/>
        </p:spPr>
      </p:cxnSp>
      <p:cxnSp>
        <p:nvCxnSpPr>
          <p:cNvPr id="477" name="Straight Arrow Connector 107"/>
          <p:cNvCxnSpPr>
            <a:cxnSpLocks noChangeShapeType="1"/>
            <a:stCxn id="278" idx="1"/>
            <a:endCxn id="306" idx="3"/>
          </p:cNvCxnSpPr>
          <p:nvPr/>
        </p:nvCxnSpPr>
        <p:spPr bwMode="auto">
          <a:xfrm flipH="1" flipV="1">
            <a:off x="4580880" y="4002411"/>
            <a:ext cx="3058195" cy="14064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 type="arrow" w="med" len="med"/>
            <a:tailEnd type="none" w="med" len="med"/>
          </a:ln>
          <a:effectLst/>
        </p:spPr>
      </p:cxnSp>
      <p:pic>
        <p:nvPicPr>
          <p:cNvPr id="478" name="Picture 1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266" y="3755019"/>
            <a:ext cx="46403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52578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Cambria"/>
              </a:rPr>
              <a:t>Level </a:t>
            </a:r>
            <a:r>
              <a:rPr lang="en-US" dirty="0" smtClean="0">
                <a:cs typeface="Cambria"/>
              </a:rPr>
              <a:t>0  NASA EDOS network </a:t>
            </a:r>
          </a:p>
          <a:p>
            <a:r>
              <a:rPr lang="en-US" dirty="0">
                <a:cs typeface="Cambria"/>
              </a:rPr>
              <a:t>	 </a:t>
            </a:r>
            <a:r>
              <a:rPr lang="en-US" dirty="0" smtClean="0">
                <a:cs typeface="Cambria"/>
              </a:rPr>
              <a:t>   </a:t>
            </a:r>
            <a:r>
              <a:rPr lang="en-US" dirty="0">
                <a:cs typeface="Cambria"/>
              </a:rPr>
              <a:t>NASA EDOS </a:t>
            </a:r>
            <a:r>
              <a:rPr lang="en-US" dirty="0" smtClean="0">
                <a:cs typeface="Cambria"/>
              </a:rPr>
              <a:t>format (not NOAA C3S/IDPS)</a:t>
            </a:r>
            <a:endParaRPr lang="en-US" dirty="0">
              <a:cs typeface="Cambria"/>
            </a:endParaRPr>
          </a:p>
          <a:p>
            <a:r>
              <a:rPr lang="en-US" dirty="0">
                <a:cs typeface="Cambria"/>
              </a:rPr>
              <a:t>New Data path for SNPP and JPSS data </a:t>
            </a:r>
            <a:r>
              <a:rPr lang="en-US" dirty="0" smtClean="0">
                <a:cs typeface="Cambria"/>
              </a:rPr>
              <a:t>till Block 2.0 </a:t>
            </a:r>
            <a:endParaRPr lang="en-US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250348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52400"/>
            <a:ext cx="6719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rPr>
              <a:t>SDS Data Flow in Block 2.0</a:t>
            </a:r>
          </a:p>
          <a:p>
            <a:pPr algn="ctr"/>
            <a:r>
              <a:rPr lang="en-US" sz="2400" b="1" kern="0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rPr>
              <a:t>SNPP and JPSS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809" y="1042737"/>
            <a:ext cx="9319151" cy="5630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1676400"/>
            <a:ext cx="1313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EDOS </a:t>
            </a:r>
          </a:p>
          <a:p>
            <a:pPr algn="ctr"/>
            <a:r>
              <a:rPr lang="en-US" sz="2400" b="1" dirty="0" smtClean="0">
                <a:latin typeface="+mn-lt"/>
              </a:rPr>
              <a:t>formats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168914"/>
            <a:ext cx="1495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JSH </a:t>
            </a:r>
          </a:p>
          <a:p>
            <a:r>
              <a:rPr lang="en-US" sz="2000" b="1" dirty="0" smtClean="0">
                <a:latin typeface="+mn-lt"/>
              </a:rPr>
              <a:t>in Suitland</a:t>
            </a:r>
            <a:endParaRPr lang="en-US" sz="20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791200"/>
            <a:ext cx="2156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NOAA Networks</a:t>
            </a:r>
          </a:p>
          <a:p>
            <a:pPr algn="ctr"/>
            <a:r>
              <a:rPr lang="en-US" sz="2000" b="1" dirty="0" smtClean="0">
                <a:latin typeface="+mn-lt"/>
              </a:rPr>
              <a:t>To Suitland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9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066800"/>
            <a:ext cx="8915400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cs typeface="Cambria"/>
              </a:rPr>
              <a:t>SNPP VIIRS</a:t>
            </a:r>
          </a:p>
          <a:p>
            <a:r>
              <a:rPr lang="en-US" sz="2400" dirty="0">
                <a:latin typeface="+mn-lt"/>
                <a:cs typeface="Cambria"/>
              </a:rPr>
              <a:t>	</a:t>
            </a:r>
            <a:r>
              <a:rPr lang="en-US" sz="2400" dirty="0" smtClean="0">
                <a:latin typeface="+mn-lt"/>
                <a:cs typeface="Cambria"/>
              </a:rPr>
              <a:t>Performance nominal</a:t>
            </a:r>
          </a:p>
          <a:p>
            <a:r>
              <a:rPr lang="en-US" sz="2400" dirty="0" smtClean="0">
                <a:latin typeface="+mn-lt"/>
                <a:cs typeface="Cambria"/>
              </a:rPr>
              <a:t>	New L0 data path using known EDOS L0 format</a:t>
            </a:r>
          </a:p>
          <a:p>
            <a:r>
              <a:rPr lang="en-US" sz="2400" dirty="0" smtClean="0">
                <a:latin typeface="+mn-lt"/>
                <a:cs typeface="Cambria"/>
              </a:rPr>
              <a:t>	NASA L1 algorithm complete</a:t>
            </a:r>
            <a:endParaRPr lang="en-US" sz="2400" dirty="0">
              <a:latin typeface="+mn-lt"/>
              <a:cs typeface="Cambria"/>
            </a:endParaRPr>
          </a:p>
          <a:p>
            <a:endParaRPr lang="en-US" sz="2400" dirty="0" smtClean="0">
              <a:latin typeface="+mn-lt"/>
              <a:cs typeface="Cambria"/>
            </a:endParaRPr>
          </a:p>
          <a:p>
            <a:r>
              <a:rPr lang="en-US" sz="2400" dirty="0" smtClean="0">
                <a:latin typeface="+mn-lt"/>
                <a:cs typeface="Cambria"/>
              </a:rPr>
              <a:t>JPSS-1 VIIRS, Complete</a:t>
            </a:r>
          </a:p>
          <a:p>
            <a:r>
              <a:rPr lang="en-US" sz="2400" dirty="0" smtClean="0">
                <a:latin typeface="+mn-lt"/>
                <a:cs typeface="Cambria"/>
              </a:rPr>
              <a:t>JPSS-2 VIIRS, </a:t>
            </a:r>
            <a:r>
              <a:rPr lang="en-US" sz="2400" dirty="0">
                <a:latin typeface="+mn-lt"/>
                <a:cs typeface="Cambria"/>
              </a:rPr>
              <a:t>A</a:t>
            </a:r>
            <a:r>
              <a:rPr lang="en-US" sz="2400" dirty="0" smtClean="0">
                <a:latin typeface="+mn-lt"/>
                <a:cs typeface="Cambria"/>
              </a:rPr>
              <a:t>ssembly in progress, ready for test</a:t>
            </a:r>
          </a:p>
          <a:p>
            <a:r>
              <a:rPr lang="en-US" sz="2400" dirty="0" smtClean="0">
                <a:latin typeface="+mn-lt"/>
                <a:cs typeface="Cambria"/>
              </a:rPr>
              <a:t>JPSS-3,-4 VIIRS, </a:t>
            </a:r>
            <a:r>
              <a:rPr lang="en-US" sz="2400" dirty="0">
                <a:latin typeface="+mn-lt"/>
                <a:cs typeface="Cambria"/>
              </a:rPr>
              <a:t>U</a:t>
            </a:r>
            <a:r>
              <a:rPr lang="en-US" sz="2400" dirty="0" smtClean="0">
                <a:latin typeface="+mn-lt"/>
                <a:cs typeface="Cambria"/>
              </a:rPr>
              <a:t>nder contract</a:t>
            </a:r>
          </a:p>
          <a:p>
            <a:endParaRPr lang="en-US" sz="2400" dirty="0">
              <a:latin typeface="+mn-lt"/>
              <a:cs typeface="Cambria"/>
            </a:endParaRPr>
          </a:p>
          <a:p>
            <a:r>
              <a:rPr lang="en-US" sz="2400" dirty="0" smtClean="0">
                <a:latin typeface="+mn-lt"/>
                <a:cs typeface="Cambria"/>
              </a:rPr>
              <a:t>VIIRS data record begins in 2012 </a:t>
            </a:r>
            <a:r>
              <a:rPr lang="en-US" sz="2400" smtClean="0">
                <a:latin typeface="+mn-lt"/>
                <a:cs typeface="Cambria"/>
              </a:rPr>
              <a:t>and will end </a:t>
            </a:r>
            <a:r>
              <a:rPr lang="en-US" sz="2400" dirty="0" smtClean="0">
                <a:latin typeface="+mn-lt"/>
                <a:cs typeface="Cambria"/>
              </a:rPr>
              <a:t>beyond 2036</a:t>
            </a:r>
          </a:p>
          <a:p>
            <a:endParaRPr lang="en-US" sz="2400" dirty="0">
              <a:latin typeface="+mn-lt"/>
              <a:cs typeface="Cambria"/>
            </a:endParaRPr>
          </a:p>
          <a:p>
            <a:r>
              <a:rPr lang="en-US" b="1" dirty="0" smtClean="0">
                <a:latin typeface="+mn-lt"/>
                <a:cs typeface="Cambria"/>
              </a:rPr>
              <a:t>Opportunity for 40 year combined MODIS-VIIRS data sets </a:t>
            </a:r>
            <a:endParaRPr lang="en-US" b="1" dirty="0">
              <a:latin typeface="+mn-lt"/>
              <a:cs typeface="Cambria"/>
            </a:endParaRPr>
          </a:p>
          <a:p>
            <a:endParaRPr lang="en-US" sz="2400" dirty="0" smtClean="0">
              <a:latin typeface="+mn-lt"/>
              <a:cs typeface="Cambria"/>
            </a:endParaRPr>
          </a:p>
          <a:p>
            <a:endParaRPr lang="en-US" sz="2400" dirty="0">
              <a:latin typeface="+mn-lt"/>
              <a:cs typeface="Cambria"/>
            </a:endParaRPr>
          </a:p>
          <a:p>
            <a:endParaRPr lang="en-US" sz="2400" dirty="0">
              <a:latin typeface="+mn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45382780"/>
      </p:ext>
    </p:extLst>
  </p:cSld>
  <p:clrMapOvr>
    <a:masterClrMapping/>
  </p:clrMapOvr>
</p:sld>
</file>

<file path=ppt/theme/theme1.xml><?xml version="1.0" encoding="utf-8"?>
<a:theme xmlns:a="http://schemas.openxmlformats.org/drawingml/2006/main" name="Bus C PCU 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s C PCU Fault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9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Char char="–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9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Char char="–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s C PCU 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 C PCU 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 C PCU 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 C PCU 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 C PCU 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 C PCU 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 C PCU 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 C PCU Fault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E7E7"/>
        </a:accent6>
        <a:hlink>
          <a:srgbClr val="0000FF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NPP_OSR_2015_v03" id="{3495C56B-8A0F-4C62-8078-20694B5D2A9B}" vid="{875A6E98-B6FC-499A-9557-EE230566278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20567</TotalTime>
  <Words>1309</Words>
  <Application>Microsoft Macintosh PowerPoint</Application>
  <PresentationFormat>On-screen Show (4:3)</PresentationFormat>
  <Paragraphs>251</Paragraphs>
  <Slides>24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Bus C PCU Fault</vt:lpstr>
      <vt:lpstr>Visio</vt:lpstr>
      <vt:lpstr>VIIRS Issues and Perspectives</vt:lpstr>
      <vt:lpstr>Suomi NPP Status</vt:lpstr>
      <vt:lpstr>JPSS Status</vt:lpstr>
      <vt:lpstr>J1 VIIRS Performance Waivers </vt:lpstr>
      <vt:lpstr>JPSS -2,-3,-4</vt:lpstr>
      <vt:lpstr>Ground System Updates </vt:lpstr>
      <vt:lpstr>SDS SNPP Data Acquisition (Operational)</vt:lpstr>
      <vt:lpstr>PowerPoint Presentation</vt:lpstr>
      <vt:lpstr>Summary</vt:lpstr>
      <vt:lpstr>Questions?</vt:lpstr>
      <vt:lpstr>PowerPoint Presentation</vt:lpstr>
      <vt:lpstr>S-NPP &amp; JPSS-1 Sensor Overlap (1325 LTAN/824 km orbit) </vt:lpstr>
      <vt:lpstr>PowerPoint Presentation</vt:lpstr>
      <vt:lpstr>Questions?</vt:lpstr>
      <vt:lpstr>S-NPP &amp; JPSS-1 with 5 instruments</vt:lpstr>
      <vt:lpstr>Suomi NPP VIIRS Degradation Analysis and Prediction </vt:lpstr>
      <vt:lpstr>Suomi NPP VIIRS Degradation Analysis and Prediction </vt:lpstr>
      <vt:lpstr>VIIRS Spectral Response Example; M1 412 nm </vt:lpstr>
      <vt:lpstr>PowerPoint Presentation</vt:lpstr>
      <vt:lpstr>Mission Orbit Constellation Concept</vt:lpstr>
      <vt:lpstr>JPSS-1 Orbit Paths for 16 Days</vt:lpstr>
      <vt:lpstr>JPSS-1 Orbit Paths</vt:lpstr>
      <vt:lpstr>S-NPP &amp; JPSS-1 Ground Track (1325 LTAN/824 km orbit) </vt:lpstr>
      <vt:lpstr>PowerPoint Presentation</vt:lpstr>
    </vt:vector>
  </TitlesOfParts>
  <Company>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NPP Overview</dc:title>
  <dc:creator>Jim Gleason</dc:creator>
  <cp:lastModifiedBy>Maccherone , Brandon F. (GSFC-619.0)[SCIENCE SYSTEMS AND APPLICATIONS INC]</cp:lastModifiedBy>
  <cp:revision>560</cp:revision>
  <cp:lastPrinted>2016-06-13T19:09:32Z</cp:lastPrinted>
  <dcterms:created xsi:type="dcterms:W3CDTF">2002-10-16T20:39:14Z</dcterms:created>
  <dcterms:modified xsi:type="dcterms:W3CDTF">2016-06-13T19:09:36Z</dcterms:modified>
</cp:coreProperties>
</file>