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259" r:id="rId2"/>
    <p:sldId id="392" r:id="rId3"/>
    <p:sldId id="377" r:id="rId4"/>
    <p:sldId id="388" r:id="rId5"/>
    <p:sldId id="378" r:id="rId6"/>
    <p:sldId id="387" r:id="rId7"/>
    <p:sldId id="381" r:id="rId8"/>
    <p:sldId id="393" r:id="rId9"/>
    <p:sldId id="394" r:id="rId10"/>
    <p:sldId id="398" r:id="rId11"/>
    <p:sldId id="379" r:id="rId12"/>
    <p:sldId id="399" r:id="rId13"/>
    <p:sldId id="395" r:id="rId14"/>
    <p:sldId id="397" r:id="rId15"/>
    <p:sldId id="335" r:id="rId16"/>
    <p:sldId id="396" r:id="rId17"/>
  </p:sldIdLst>
  <p:sldSz cx="9144000" cy="6858000" type="screen4x3"/>
  <p:notesSz cx="69469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C2A8C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C2A8C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C2A8C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C2A8C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C2A8C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C2A8C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C2A8C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C2A8C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C2A8C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.schott" initials="" lastIdx="4" clrIdx="0"/>
  <p:cmAuthor id="1" name="Matthew G. Seybold" initials="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C2A8C"/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49" autoAdjust="0"/>
    <p:restoredTop sz="84384" autoAdjust="0"/>
  </p:normalViewPr>
  <p:slideViewPr>
    <p:cSldViewPr>
      <p:cViewPr varScale="1">
        <p:scale>
          <a:sx n="105" d="100"/>
          <a:sy n="105" d="100"/>
        </p:scale>
        <p:origin x="-30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564" y="-90"/>
      </p:cViewPr>
      <p:guideLst>
        <p:guide orient="horz" pos="2904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1064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4668" y="1"/>
            <a:ext cx="301064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9"/>
            <a:ext cx="301064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4668" y="8758239"/>
            <a:ext cx="301064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fld id="{C6235507-AB41-47B8-AEE1-283C7C0458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39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1064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4668" y="1"/>
            <a:ext cx="301064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25226" y="4381500"/>
            <a:ext cx="5556884" cy="414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9"/>
            <a:ext cx="301064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4668" y="8758239"/>
            <a:ext cx="301064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solidFill>
                  <a:schemeClr val="tx1"/>
                </a:solidFill>
              </a:defRPr>
            </a:lvl1pPr>
          </a:lstStyle>
          <a:p>
            <a:fld id="{B23D53E7-D36F-4BFE-BABC-B70F5C0B98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065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B19C8C-F764-45E6-A5E2-CFC8BF9E7F20}" type="slidenum">
              <a:rPr lang="en-US"/>
              <a:pPr/>
              <a:t>1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1263" y="682625"/>
            <a:ext cx="4589462" cy="344170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5835" y="4379913"/>
            <a:ext cx="5095666" cy="4151312"/>
          </a:xfrm>
        </p:spPr>
        <p:txBody>
          <a:bodyPr/>
          <a:lstStyle/>
          <a:p>
            <a:r>
              <a:rPr lang="en-US"/>
              <a:t>Add the “title” of the product  or service to the cover slide.</a:t>
            </a:r>
          </a:p>
          <a:p>
            <a:r>
              <a:rPr lang="en-US"/>
              <a:t>Add the project lead(s) name, office, and the date slides are submitted.  </a:t>
            </a:r>
          </a:p>
          <a:p>
            <a:endParaRPr lang="en-US"/>
          </a:p>
          <a:p>
            <a:r>
              <a:rPr lang="en-US"/>
              <a:t>If this product/service development is stopping at the pre-operational phase, change the word “Operational” to “Pre-Operational”.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7772400" cy="3200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76200" y="6553200"/>
            <a:ext cx="1600200" cy="304800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V1  November 12, 2009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43800" y="6400800"/>
            <a:ext cx="1447800" cy="304800"/>
          </a:xfrm>
        </p:spPr>
        <p:txBody>
          <a:bodyPr/>
          <a:lstStyle>
            <a:lvl1pPr>
              <a:defRPr/>
            </a:lvl1pPr>
          </a:lstStyle>
          <a:p>
            <a:fld id="{B880C674-E74E-4783-8741-E82A476123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6900" y="6553200"/>
            <a:ext cx="54102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V1  November 12,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622CD-C250-474F-97A3-20BADC9011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198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6900" y="6553200"/>
            <a:ext cx="54102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V1  November 12,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C21E4-E468-417C-B19D-D10165F7D3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143000"/>
            <a:ext cx="42291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143000"/>
            <a:ext cx="42291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766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V1  November 12,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07DF90E7-2C9F-437B-A30D-63EC5F5B24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143000"/>
            <a:ext cx="8610600" cy="5029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V1  November 12,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CB0EEFD2-E051-44F2-934E-904A187FCE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6900" y="6553200"/>
            <a:ext cx="54102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V1  November 12,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35E3C-DBAD-40FF-BC98-C83D6837E9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66900" y="6553200"/>
            <a:ext cx="54102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V1  November 12,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B1D30-1B45-4014-BF86-4F9A09E0DC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2291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143000"/>
            <a:ext cx="42291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766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6900" y="6553200"/>
            <a:ext cx="54102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V1  November 12,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A7706-54D7-429D-BADB-2F117776A6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2766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866900" y="6553200"/>
            <a:ext cx="54102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V1  November 12, 2009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EF38C-F7C6-4C3E-AF48-C09A3ECF7C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2766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66900" y="6553200"/>
            <a:ext cx="54102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V1  November 12, 2009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F31D9-1232-402B-A5AC-C79346B370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2766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866900" y="6553200"/>
            <a:ext cx="54102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V1  November 12, 2009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9E29C-E3BE-4A75-973E-B06251AF86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766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6900" y="6553200"/>
            <a:ext cx="54102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V1  November 12,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3058F-3566-42F7-968F-64AF5EA5BA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766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6900" y="6553200"/>
            <a:ext cx="54102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V1  November 12,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D650B-FF39-4C9F-A3B2-35063BEF2F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/>
            </a:lvl1pPr>
          </a:lstStyle>
          <a:p>
            <a:fld id="{5F0F7423-C901-4F24-8456-A2652884AC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1430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6" name="Picture 2" descr="C:\My Files\Hugo\CICS\Dissemination\logo and banner\HIRES\CICSMD_logo_white-blue.png"/>
          <p:cNvPicPr>
            <a:picLocks noChangeAspect="1" noChangeArrowheads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 userDrawn="1"/>
        </p:nvSpPr>
        <p:spPr>
          <a:xfrm>
            <a:off x="2019300" y="6550223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NASA MODIS-VIIRS ST Meeting, June 6</a:t>
            </a:r>
            <a:r>
              <a:rPr lang="en-US" sz="1400" baseline="0" dirty="0" smtClean="0"/>
              <a:t> – 10, 2016</a:t>
            </a:r>
            <a:r>
              <a:rPr lang="en-US" sz="1400" dirty="0" smtClean="0"/>
              <a:t> </a:t>
            </a:r>
            <a:endParaRPr lang="en-US" sz="1400" baseline="0" dirty="0" smtClean="0"/>
          </a:p>
        </p:txBody>
      </p:sp>
      <p:pic>
        <p:nvPicPr>
          <p:cNvPr id="4" name="Picture 3" descr="NASA_logo.svg.png"/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5829" y="0"/>
            <a:ext cx="1167788" cy="9692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rgbClr val="0C2A8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0C2A8C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0C2A8C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0C2A8C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0C2A8C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C2A8C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C2A8C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C2A8C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C2A8C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rgbClr val="0C2A8C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─"/>
        <a:defRPr sz="2000">
          <a:solidFill>
            <a:srgbClr val="0C2A8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>
          <a:solidFill>
            <a:srgbClr val="0C2A8C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○"/>
        <a:defRPr sz="1600">
          <a:solidFill>
            <a:srgbClr val="0C2A8C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C2A8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C2A8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C2A8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C2A8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C2A8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Relationship Id="rId3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Relationship Id="rId3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5.e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Relationship Id="rId3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30C5633-386C-4474-99D1-A97CE67C526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143000" y="457200"/>
            <a:ext cx="7162800" cy="32004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Deterministic Inverse Method for SST Retrieval from VIIRS: </a:t>
            </a:r>
            <a:br>
              <a:rPr lang="en-US" dirty="0"/>
            </a:br>
            <a:r>
              <a:rPr lang="en-US" dirty="0"/>
              <a:t>Incorporating Aerosol in the Retrieval </a:t>
            </a:r>
            <a:r>
              <a:rPr lang="en-US" dirty="0" smtClean="0"/>
              <a:t>Vector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05200"/>
            <a:ext cx="8305800" cy="1981200"/>
          </a:xfrm>
        </p:spPr>
        <p:txBody>
          <a:bodyPr/>
          <a:lstStyle/>
          <a:p>
            <a:r>
              <a:rPr lang="en-US" dirty="0" smtClean="0"/>
              <a:t>Research: </a:t>
            </a:r>
            <a:r>
              <a:rPr lang="en-US" dirty="0" err="1" smtClean="0"/>
              <a:t>Prabhat</a:t>
            </a:r>
            <a:r>
              <a:rPr lang="en-US" dirty="0" smtClean="0"/>
              <a:t> </a:t>
            </a:r>
            <a:r>
              <a:rPr lang="en-US" dirty="0" err="1" smtClean="0"/>
              <a:t>Koner</a:t>
            </a:r>
            <a:endParaRPr lang="en-US" dirty="0" smtClean="0"/>
          </a:p>
          <a:p>
            <a:r>
              <a:rPr lang="en-US"/>
              <a:t>PI: Andy Harris </a:t>
            </a:r>
            <a:endParaRPr lang="en-US" baseline="30000" dirty="0" smtClean="0"/>
          </a:p>
          <a:p>
            <a:r>
              <a:rPr lang="en-US" sz="2000" i="1" dirty="0" smtClean="0"/>
              <a:t>CICS, ESSIC, </a:t>
            </a:r>
            <a:r>
              <a:rPr lang="en-US" sz="2000" i="1" dirty="0"/>
              <a:t>University of </a:t>
            </a:r>
            <a:r>
              <a:rPr lang="en-US" sz="2000" i="1" dirty="0" smtClean="0"/>
              <a:t>Maryland</a:t>
            </a:r>
            <a:endParaRPr lang="en-US" sz="2000" i="1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MODIS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839200" cy="5029200"/>
          </a:xfrm>
        </p:spPr>
        <p:txBody>
          <a:bodyPr/>
          <a:lstStyle/>
          <a:p>
            <a:r>
              <a:rPr lang="en-US" dirty="0" smtClean="0"/>
              <a:t>Channel selection</a:t>
            </a:r>
          </a:p>
          <a:p>
            <a:pPr lvl="1"/>
            <a:r>
              <a:rPr lang="en-US" dirty="0" smtClean="0"/>
              <a:t>Test various combinations and look at accuracy of retrieval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RTM may be inadequate for some channels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bias</a:t>
            </a:r>
          </a:p>
          <a:p>
            <a:r>
              <a:rPr lang="en-US" dirty="0" smtClean="0"/>
              <a:t>Channels 1, 3, &amp; 13 are particularly useful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5E3C-DBAD-40FF-BC98-C83D6837E9D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307" b="-44"/>
          <a:stretch/>
        </p:blipFill>
        <p:spPr>
          <a:xfrm>
            <a:off x="228600" y="1981200"/>
            <a:ext cx="4572000" cy="32592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176" b="5"/>
          <a:stretch/>
        </p:blipFill>
        <p:spPr>
          <a:xfrm>
            <a:off x="4648200" y="1981200"/>
            <a:ext cx="4572000" cy="325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69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57200" y="5791200"/>
            <a:ext cx="8077200" cy="533400"/>
          </a:xfrm>
          <a:prstGeom prst="rect">
            <a:avLst/>
          </a:prstGeom>
          <a:solidFill>
            <a:schemeClr val="accent2">
              <a:lumMod val="40000"/>
              <a:lumOff val="60000"/>
              <a:alpha val="34000"/>
            </a:scheme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C2A8C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of aerosol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839200" cy="5029200"/>
          </a:xfrm>
        </p:spPr>
        <p:txBody>
          <a:bodyPr/>
          <a:lstStyle/>
          <a:p>
            <a:r>
              <a:rPr lang="en-US" dirty="0" smtClean="0"/>
              <a:t>Put aerosol information in the CRTM</a:t>
            </a:r>
          </a:p>
          <a:p>
            <a:pPr lvl="1"/>
            <a:r>
              <a:rPr lang="en-US" dirty="0" smtClean="0"/>
              <a:t>NGAC profiles, multiple species (dust, salt, sulfate, soot)</a:t>
            </a:r>
          </a:p>
          <a:p>
            <a:pPr lvl="1"/>
            <a:r>
              <a:rPr lang="en-US" dirty="0" smtClean="0"/>
              <a:t>Improve match of RTM to observation</a:t>
            </a:r>
          </a:p>
          <a:p>
            <a:pPr lvl="1"/>
            <a:r>
              <a:rPr lang="en-US" dirty="0" smtClean="0"/>
              <a:t>Does this improve retrieval?</a:t>
            </a:r>
          </a:p>
          <a:p>
            <a:r>
              <a:rPr lang="en-US" dirty="0" smtClean="0"/>
              <a:t>Put aerosol in the retrieval vector</a:t>
            </a:r>
          </a:p>
          <a:p>
            <a:pPr lvl="1"/>
            <a:r>
              <a:rPr lang="en-US" dirty="0" smtClean="0"/>
              <a:t>Allow Total Column Aerosol to vary</a:t>
            </a:r>
          </a:p>
          <a:p>
            <a:pPr lvl="1"/>
            <a:r>
              <a:rPr lang="en-US" b="1" i="1" dirty="0" smtClean="0"/>
              <a:t>x</a:t>
            </a:r>
            <a:r>
              <a:rPr lang="en-US" dirty="0" smtClean="0"/>
              <a:t> = [SST, WV, TCA]</a:t>
            </a:r>
            <a:r>
              <a:rPr lang="en-US" baseline="30000" dirty="0" smtClean="0"/>
              <a:t>T</a:t>
            </a:r>
            <a:endParaRPr lang="en-US" dirty="0" smtClean="0"/>
          </a:p>
          <a:p>
            <a:pPr lvl="1"/>
            <a:r>
              <a:rPr lang="en-US" dirty="0" err="1" smtClean="0"/>
              <a:t>Jacobian</a:t>
            </a:r>
            <a:r>
              <a:rPr lang="en-US" dirty="0" smtClean="0"/>
              <a:t> now includes </a:t>
            </a:r>
            <a:r>
              <a:rPr lang="en-US" dirty="0" smtClean="0">
                <a:sym typeface="Symbol"/>
              </a:rPr>
              <a:t></a:t>
            </a:r>
            <a:r>
              <a:rPr lang="en-US" dirty="0" smtClean="0"/>
              <a:t>T/</a:t>
            </a:r>
            <a:r>
              <a:rPr lang="en-US" dirty="0" smtClean="0">
                <a:sym typeface="Symbol"/>
              </a:rPr>
              <a:t>TCA for each channel</a:t>
            </a:r>
          </a:p>
          <a:p>
            <a:pPr lvl="1"/>
            <a:r>
              <a:rPr lang="en-US" dirty="0" smtClean="0">
                <a:sym typeface="Symbol"/>
              </a:rPr>
              <a:t>Does this improve retrieval?</a:t>
            </a:r>
            <a:endParaRPr lang="en-US" dirty="0" smtClean="0"/>
          </a:p>
          <a:p>
            <a:r>
              <a:rPr lang="en-US" dirty="0" smtClean="0"/>
              <a:t>MTLS developed for 2-parameter retrieval</a:t>
            </a:r>
          </a:p>
          <a:p>
            <a:pPr lvl="1"/>
            <a:r>
              <a:rPr lang="en-US" dirty="0" smtClean="0"/>
              <a:t>Try different regularization operator since problem is now more ill-conditioned: </a:t>
            </a:r>
            <a:r>
              <a:rPr lang="en-US" b="1" dirty="0" smtClean="0"/>
              <a:t>Truncated Total Least Squares (TTLS)</a:t>
            </a:r>
          </a:p>
          <a:p>
            <a:pPr marL="457200" lvl="1" indent="0">
              <a:buNone/>
            </a:pPr>
            <a:endParaRPr lang="en-US" sz="1050" b="1" dirty="0" smtClean="0"/>
          </a:p>
          <a:p>
            <a:pPr marL="457200" lvl="1" indent="0">
              <a:buNone/>
            </a:pPr>
            <a:r>
              <a:rPr lang="en-US" sz="2400" dirty="0" smtClean="0"/>
              <a:t>|</a:t>
            </a:r>
            <a:r>
              <a:rPr lang="en-US" sz="2400" dirty="0" smtClean="0">
                <a:sym typeface="Symbol"/>
              </a:rPr>
              <a:t></a:t>
            </a:r>
            <a:r>
              <a:rPr lang="en-US" sz="2400" b="1" i="1" dirty="0" smtClean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| ≤ 1:  </a:t>
            </a:r>
            <a:r>
              <a:rPr lang="en-US" sz="2400" dirty="0" err="1" smtClean="0">
                <a:sym typeface="Symbol"/>
              </a:rPr>
              <a:t>λ</a:t>
            </a:r>
            <a:r>
              <a:rPr lang="en-US" sz="2400" dirty="0" smtClean="0">
                <a:sym typeface="Symbol"/>
              </a:rPr>
              <a:t> = (σ</a:t>
            </a:r>
            <a:r>
              <a:rPr lang="en-US" sz="2400" baseline="-25000" dirty="0" smtClean="0">
                <a:sym typeface="Symbol"/>
              </a:rPr>
              <a:t>end-1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2	</a:t>
            </a:r>
            <a:r>
              <a:rPr lang="en-US" sz="2400" dirty="0"/>
              <a:t>|</a:t>
            </a:r>
            <a:r>
              <a:rPr lang="en-US" sz="2400" dirty="0">
                <a:sym typeface="Symbol"/>
              </a:rPr>
              <a:t></a:t>
            </a:r>
            <a:r>
              <a:rPr lang="en-US" sz="2400" b="1" i="1" dirty="0">
                <a:sym typeface="Symbol"/>
              </a:rPr>
              <a:t>y</a:t>
            </a:r>
            <a:r>
              <a:rPr lang="en-US" sz="2400" dirty="0">
                <a:sym typeface="Symbol"/>
              </a:rPr>
              <a:t>| </a:t>
            </a:r>
            <a:r>
              <a:rPr lang="en-US" sz="2400" dirty="0" smtClean="0">
                <a:sym typeface="Symbol"/>
              </a:rPr>
              <a:t>&gt; </a:t>
            </a:r>
            <a:r>
              <a:rPr lang="en-US" sz="2400" dirty="0">
                <a:sym typeface="Symbol"/>
              </a:rPr>
              <a:t>1:  </a:t>
            </a:r>
            <a:r>
              <a:rPr lang="en-US" sz="2400" dirty="0" err="1">
                <a:sym typeface="Symbol"/>
              </a:rPr>
              <a:t>λ</a:t>
            </a:r>
            <a:r>
              <a:rPr lang="en-US" sz="2400" dirty="0">
                <a:sym typeface="Symbol"/>
              </a:rPr>
              <a:t> = (σ</a:t>
            </a:r>
            <a:r>
              <a:rPr lang="en-US" sz="2400" baseline="-25000" dirty="0">
                <a:sym typeface="Symbol"/>
              </a:rPr>
              <a:t>end-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/log(</a:t>
            </a:r>
            <a:r>
              <a:rPr lang="en-US" sz="2400" dirty="0"/>
              <a:t>|</a:t>
            </a:r>
            <a:r>
              <a:rPr lang="en-US" sz="2400" dirty="0">
                <a:sym typeface="Symbol"/>
              </a:rPr>
              <a:t></a:t>
            </a:r>
            <a:r>
              <a:rPr lang="en-US" sz="2400" b="1" i="1" dirty="0"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|))</a:t>
            </a:r>
            <a:r>
              <a:rPr lang="en-US" sz="2400" baseline="30000" dirty="0">
                <a:sym typeface="Symbol"/>
              </a:rPr>
              <a:t>2</a:t>
            </a:r>
            <a:endParaRPr lang="en-US" b="1" baseline="300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5E3C-DBAD-40FF-BC98-C83D6837E9D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56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Inclusion of aerosol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839200" cy="50292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800" dirty="0"/>
          </a:p>
          <a:p>
            <a:r>
              <a:rPr lang="en-US" dirty="0" smtClean="0"/>
              <a:t>Accuracy with TTLS &amp; joint [SST, WV, TCA] ~0.2 K</a:t>
            </a:r>
          </a:p>
          <a:p>
            <a:r>
              <a:rPr lang="en-US" dirty="0" smtClean="0"/>
              <a:t>Algorithm sensitivity is also improved </a:t>
            </a:r>
            <a:r>
              <a:rPr lang="en-US" i="1" dirty="0" smtClean="0"/>
              <a:t>cf.</a:t>
            </a:r>
            <a:r>
              <a:rPr lang="en-US" dirty="0" smtClean="0"/>
              <a:t> MTLS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5E3C-DBAD-40FF-BC98-C83D6837E9D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4" name="Picture 3" descr="modis_aerosol_results.pn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079" b="1922"/>
          <a:stretch/>
        </p:blipFill>
        <p:spPr>
          <a:xfrm>
            <a:off x="1530758" y="914400"/>
            <a:ext cx="6082484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20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839200" cy="5029200"/>
          </a:xfrm>
        </p:spPr>
        <p:txBody>
          <a:bodyPr/>
          <a:lstStyle/>
          <a:p>
            <a:r>
              <a:rPr lang="en-US" dirty="0" smtClean="0"/>
              <a:t>Addition of aerosol has significant benefit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Most of all when included in retrieval vector as well as CRTM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Better partitioning of brightness temperature residuals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No longer forcing delta-BTs caused by aerosol into the SST and/or WV retrieval space</a:t>
            </a:r>
          </a:p>
          <a:p>
            <a:pPr lvl="1">
              <a:spcBef>
                <a:spcPts val="300"/>
              </a:spcBef>
            </a:pPr>
            <a:r>
              <a:rPr lang="en-US" u="sng" dirty="0" smtClean="0"/>
              <a:t>Also improves algorithm sensitivity to SST (better overall fit to model)</a:t>
            </a:r>
          </a:p>
          <a:p>
            <a:r>
              <a:rPr lang="en-US" dirty="0" smtClean="0"/>
              <a:t>TTLS better choice for 3-parameter retrieval</a:t>
            </a:r>
          </a:p>
          <a:p>
            <a:pPr lvl="1"/>
            <a:r>
              <a:rPr lang="en-US" dirty="0" smtClean="0"/>
              <a:t>Initial “tuning” with MODIS works well</a:t>
            </a:r>
          </a:p>
          <a:p>
            <a:pPr lvl="1"/>
            <a:r>
              <a:rPr lang="en-US" dirty="0" smtClean="0"/>
              <a:t>Adaptation to VIIRS channels underway</a:t>
            </a:r>
          </a:p>
          <a:p>
            <a:r>
              <a:rPr lang="en-US" dirty="0" smtClean="0">
                <a:latin typeface="+mj-lt"/>
                <a:cs typeface="Symbol" charset="2"/>
              </a:rPr>
              <a:t>Validation results are approaching buoy accuracy limit</a:t>
            </a:r>
          </a:p>
          <a:p>
            <a:pPr lvl="1"/>
            <a:r>
              <a:rPr lang="en-US" dirty="0" smtClean="0">
                <a:latin typeface="+mj-lt"/>
                <a:cs typeface="Symbol" charset="2"/>
              </a:rPr>
              <a:t>Best ~50% of retrievals at 0.2 K</a:t>
            </a:r>
          </a:p>
          <a:p>
            <a:pPr lvl="1"/>
            <a:r>
              <a:rPr lang="en-US" dirty="0" smtClean="0">
                <a:latin typeface="+mj-lt"/>
                <a:cs typeface="Symbol" charset="2"/>
              </a:rPr>
              <a:t>Implies actual retrieval accuracy is better than this</a:t>
            </a:r>
          </a:p>
          <a:p>
            <a:r>
              <a:rPr lang="en-US" dirty="0" smtClean="0"/>
              <a:t>Need to consider what might be needed @SIPS</a:t>
            </a:r>
          </a:p>
          <a:p>
            <a:pPr lvl="1"/>
            <a:r>
              <a:rPr lang="en-US" dirty="0" smtClean="0"/>
              <a:t>Full aerosol profiles as well as NWP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5E3C-DBAD-40FF-BC98-C83D6837E9D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59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5E3C-DBAD-40FF-BC98-C83D6837E9D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02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839200" cy="5029200"/>
          </a:xfrm>
        </p:spPr>
        <p:txBody>
          <a:bodyPr/>
          <a:lstStyle/>
          <a:p>
            <a:r>
              <a:rPr lang="en-US" dirty="0" smtClean="0"/>
              <a:t>It seems “obvious” that a sensitivity of 1 is desirable</a:t>
            </a:r>
          </a:p>
          <a:p>
            <a:pPr lvl="1"/>
            <a:r>
              <a:rPr lang="en-US" i="1" dirty="0" smtClean="0"/>
              <a:t>E.g.</a:t>
            </a:r>
            <a:r>
              <a:rPr lang="en-US" dirty="0" smtClean="0"/>
              <a:t> if there is diurnal warming of 5 K, it will be observed in the data, and strong </a:t>
            </a:r>
            <a:r>
              <a:rPr lang="en-US" dirty="0" err="1" smtClean="0"/>
              <a:t>upwellings</a:t>
            </a:r>
            <a:r>
              <a:rPr lang="en-US" dirty="0" smtClean="0"/>
              <a:t> will be accurately observed, </a:t>
            </a:r>
            <a:r>
              <a:rPr lang="en-US" i="1" dirty="0" smtClean="0"/>
              <a:t>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However, there is a penalty to be paid</a:t>
            </a:r>
          </a:p>
          <a:p>
            <a:pPr lvl="1"/>
            <a:r>
              <a:rPr lang="en-US" dirty="0" smtClean="0"/>
              <a:t>Ill-conditioned problem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noise propagates from measurement space to parameter space</a:t>
            </a:r>
          </a:p>
          <a:p>
            <a:pPr lvl="1"/>
            <a:r>
              <a:rPr lang="en-US" dirty="0" smtClean="0"/>
              <a:t>Compromise is usually struck (</a:t>
            </a:r>
            <a:r>
              <a:rPr lang="en-US" i="1" dirty="0" smtClean="0"/>
              <a:t>e.g.</a:t>
            </a:r>
            <a:r>
              <a:rPr lang="en-US" dirty="0" smtClean="0"/>
              <a:t> minimum least squares result for training data in a regression algorithm)</a:t>
            </a:r>
            <a:endParaRPr lang="en-US" i="1" dirty="0">
              <a:latin typeface="Symbol" charset="2"/>
              <a:cs typeface="Symbol" charset="2"/>
            </a:endParaRPr>
          </a:p>
          <a:p>
            <a:r>
              <a:rPr lang="en-US" dirty="0" smtClean="0"/>
              <a:t>Regression algorithms may have sensitivity &lt;1 for large regions</a:t>
            </a:r>
          </a:p>
          <a:p>
            <a:pPr lvl="1"/>
            <a:r>
              <a:rPr lang="en-US" i="1" dirty="0" smtClean="0"/>
              <a:t>E.g.</a:t>
            </a:r>
            <a:r>
              <a:rPr lang="en-US" dirty="0" smtClean="0"/>
              <a:t> daytime algorithms in the tropics (diurnal warming!)</a:t>
            </a:r>
          </a:p>
          <a:p>
            <a:pPr lvl="1"/>
            <a:r>
              <a:rPr lang="en-US" dirty="0" smtClean="0"/>
              <a:t>Causes bias if local atmospheric conditions are different from the ensemble mean for the training data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5E3C-DBAD-40FF-BC98-C83D6837E9D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49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9120" y="990600"/>
            <a:ext cx="4754880" cy="4215384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90600"/>
            <a:ext cx="4754880" cy="421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MODIS Initial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029200"/>
            <a:ext cx="8839200" cy="914400"/>
          </a:xfrm>
        </p:spPr>
        <p:txBody>
          <a:bodyPr/>
          <a:lstStyle/>
          <a:p>
            <a:r>
              <a:rPr lang="en-US" dirty="0" smtClean="0"/>
              <a:t>Note improvement from </a:t>
            </a:r>
            <a:r>
              <a:rPr lang="en-US" dirty="0"/>
              <a:t>discarding MTLS error “last bin” </a:t>
            </a:r>
          </a:p>
          <a:p>
            <a:pPr lvl="1"/>
            <a:r>
              <a:rPr lang="en-US" dirty="0" smtClean="0"/>
              <a:t>Irrespective, MTLS is quite tolerant of cloud scheme </a:t>
            </a:r>
          </a:p>
          <a:p>
            <a:r>
              <a:rPr lang="en-US" dirty="0" smtClean="0"/>
              <a:t>Recalculated SST4 coefficients produce quite good results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5E3C-DBAD-40FF-BC98-C83D6837E9D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78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Retrieval -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15400" cy="5029200"/>
          </a:xfrm>
        </p:spPr>
        <p:txBody>
          <a:bodyPr/>
          <a:lstStyle/>
          <a:p>
            <a:r>
              <a:rPr lang="en-US" dirty="0" smtClean="0"/>
              <a:t>Reduces the problem to a local linearization</a:t>
            </a:r>
          </a:p>
          <a:p>
            <a:pPr lvl="1"/>
            <a:r>
              <a:rPr lang="en-US" dirty="0" smtClean="0"/>
              <a:t>Dependent on ancillary data (NWP) for an initial guess</a:t>
            </a:r>
          </a:p>
          <a:p>
            <a:pPr lvl="1"/>
            <a:r>
              <a:rPr lang="en-US" dirty="0" smtClean="0"/>
              <a:t>More compute-intensive than regression – not an issue nowadays</a:t>
            </a:r>
          </a:p>
          <a:p>
            <a:pPr lvl="2"/>
            <a:r>
              <a:rPr lang="en-US" dirty="0" smtClean="0"/>
              <a:t>Especially with fast RTM (</a:t>
            </a:r>
            <a:r>
              <a:rPr lang="en-US" i="1" dirty="0" smtClean="0"/>
              <a:t>e.g.</a:t>
            </a:r>
            <a:r>
              <a:rPr lang="en-US" dirty="0" smtClean="0"/>
              <a:t> CRTM)</a:t>
            </a:r>
          </a:p>
          <a:p>
            <a:r>
              <a:rPr lang="en-US" dirty="0" smtClean="0"/>
              <a:t>Widely used for satellite sounding</a:t>
            </a:r>
          </a:p>
          <a:p>
            <a:pPr lvl="1"/>
            <a:r>
              <a:rPr lang="en-US" dirty="0" smtClean="0"/>
              <a:t>More channels, generally fewer (larger) footprints</a:t>
            </a:r>
          </a:p>
          <a:p>
            <a:r>
              <a:rPr lang="en-US" dirty="0" smtClean="0"/>
              <a:t>Initially, started with a simple reduced state vector</a:t>
            </a:r>
          </a:p>
          <a:p>
            <a:pPr lvl="1"/>
            <a:r>
              <a:rPr lang="en-US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 = [SST, TCWV]</a:t>
            </a:r>
            <a:r>
              <a:rPr lang="en-US" baseline="30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T</a:t>
            </a:r>
          </a:p>
          <a:p>
            <a:pPr lvl="1"/>
            <a:r>
              <a:rPr lang="en-US" i="1" dirty="0" smtClean="0"/>
              <a:t>N.B. </a:t>
            </a:r>
            <a:r>
              <a:rPr lang="en-US" dirty="0" smtClean="0"/>
              <a:t>Implicitly assumes NWP profile shape is more or less correct</a:t>
            </a:r>
          </a:p>
          <a:p>
            <a:r>
              <a:rPr lang="en-US" dirty="0" smtClean="0"/>
              <a:t>Selection of an appropriate inverse method</a:t>
            </a:r>
          </a:p>
          <a:p>
            <a:pPr lvl="1"/>
            <a:r>
              <a:rPr lang="en-US" dirty="0" smtClean="0"/>
              <a:t>Ensure that satellite measurements are contributing to signal</a:t>
            </a:r>
          </a:p>
          <a:p>
            <a:pPr lvl="1"/>
            <a:r>
              <a:rPr lang="en-US" dirty="0" smtClean="0"/>
              <a:t>Avoid excessive error propagation from measurement space to parameter space</a:t>
            </a:r>
          </a:p>
          <a:p>
            <a:pPr lvl="2"/>
            <a:r>
              <a:rPr lang="en-US" dirty="0" smtClean="0"/>
              <a:t>If problem is ill-conditioned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5E3C-DBAD-40FF-BC98-C83D6837E9D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56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2644" y="126178"/>
            <a:ext cx="8121356" cy="1143000"/>
          </a:xfrm>
        </p:spPr>
        <p:txBody>
          <a:bodyPr/>
          <a:lstStyle/>
          <a:p>
            <a:pPr algn="ctr"/>
            <a:r>
              <a:rPr lang="en-US" dirty="0" smtClean="0"/>
              <a:t>History of Inverse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2644" y="1447799"/>
            <a:ext cx="7911044" cy="5133901"/>
          </a:xfrm>
        </p:spPr>
        <p:txBody>
          <a:bodyPr>
            <a:normAutofit/>
          </a:bodyPr>
          <a:lstStyle/>
          <a:p>
            <a:r>
              <a:rPr lang="en-US" dirty="0" smtClean="0"/>
              <a:t>Forward model:</a:t>
            </a:r>
          </a:p>
          <a:p>
            <a:r>
              <a:rPr lang="en-US" dirty="0" smtClean="0"/>
              <a:t>Simple Inverse:         		(measurement error)</a:t>
            </a:r>
          </a:p>
          <a:p>
            <a:endParaRPr lang="en-US" dirty="0" smtClean="0"/>
          </a:p>
          <a:p>
            <a:r>
              <a:rPr lang="en-US" dirty="0" smtClean="0"/>
              <a:t>Legendre (1805) Least Squares: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MTLS: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/>
              <a:t>OEM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714768"/>
              </p:ext>
            </p:extLst>
          </p:nvPr>
        </p:nvGraphicFramePr>
        <p:xfrm>
          <a:off x="2667000" y="4883150"/>
          <a:ext cx="63182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" name="Equation" r:id="rId3" imgW="2527300" imgH="241300" progId="Equation.3">
                  <p:embed/>
                </p:oleObj>
              </mc:Choice>
              <mc:Fallback>
                <p:oleObj name="Equation" r:id="rId3" imgW="25273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7000" y="4883150"/>
                        <a:ext cx="6318250" cy="60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723883"/>
              </p:ext>
            </p:extLst>
          </p:nvPr>
        </p:nvGraphicFramePr>
        <p:xfrm>
          <a:off x="2667000" y="4025900"/>
          <a:ext cx="55562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9" name="Equation" r:id="rId5" imgW="2222500" imgH="254000" progId="Equation.3">
                  <p:embed/>
                </p:oleObj>
              </mc:Choice>
              <mc:Fallback>
                <p:oleObj name="Equation" r:id="rId5" imgW="22225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67000" y="4025900"/>
                        <a:ext cx="555625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77940"/>
              </p:ext>
            </p:extLst>
          </p:nvPr>
        </p:nvGraphicFramePr>
        <p:xfrm>
          <a:off x="2667000" y="3257550"/>
          <a:ext cx="46990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0" name="Equation" r:id="rId7" imgW="1879600" imgH="254000" progId="Equation.3">
                  <p:embed/>
                </p:oleObj>
              </mc:Choice>
              <mc:Fallback>
                <p:oleObj name="Equation" r:id="rId7" imgW="18796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67000" y="3257550"/>
                        <a:ext cx="46990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310569"/>
              </p:ext>
            </p:extLst>
          </p:nvPr>
        </p:nvGraphicFramePr>
        <p:xfrm>
          <a:off x="4101691" y="1857117"/>
          <a:ext cx="15557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1" name="Equation" r:id="rId9" imgW="622300" imgH="190500" progId="Equation.3">
                  <p:embed/>
                </p:oleObj>
              </mc:Choice>
              <mc:Fallback>
                <p:oleObj name="Equation" r:id="rId9" imgW="622300" imgH="190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101691" y="1857117"/>
                        <a:ext cx="1555750" cy="47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944727"/>
              </p:ext>
            </p:extLst>
          </p:nvPr>
        </p:nvGraphicFramePr>
        <p:xfrm>
          <a:off x="4114800" y="1447800"/>
          <a:ext cx="13652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2" name="Equation" r:id="rId11" imgW="546100" imgH="165100" progId="Equation.3">
                  <p:embed/>
                </p:oleObj>
              </mc:Choice>
              <mc:Fallback>
                <p:oleObj name="Equation" r:id="rId11" imgW="5461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14800" y="1447800"/>
                        <a:ext cx="1365250" cy="41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768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Uncertainty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/>
              <a:t>Physical retrieval</a:t>
            </a:r>
            <a:endParaRPr lang="en-US" b="1" dirty="0" smtClean="0"/>
          </a:p>
          <a:p>
            <a:pPr marL="0" indent="0">
              <a:buNone/>
            </a:pPr>
            <a:r>
              <a:rPr lang="en-US" sz="2800" dirty="0" smtClean="0"/>
              <a:t>Normal LSQ </a:t>
            </a:r>
            <a:r>
              <a:rPr lang="en-US" sz="2800" dirty="0" err="1" smtClean="0"/>
              <a:t>Eqn</a:t>
            </a:r>
            <a:r>
              <a:rPr lang="en-US" sz="2800" dirty="0" smtClean="0"/>
              <a:t>: 		</a:t>
            </a:r>
            <a:r>
              <a:rPr lang="en-US" sz="28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Δ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x</a:t>
            </a:r>
            <a:r>
              <a:rPr lang="en-US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= (</a:t>
            </a:r>
            <a:r>
              <a:rPr lang="en-US" sz="2800" b="1" dirty="0">
                <a:solidFill>
                  <a:schemeClr val="tx1"/>
                </a:solidFill>
                <a:latin typeface="Times New Roman"/>
                <a:cs typeface="Times New Roman"/>
              </a:rPr>
              <a:t>K</a:t>
            </a:r>
            <a:r>
              <a:rPr lang="en-US" sz="2800" baseline="30000" dirty="0">
                <a:solidFill>
                  <a:schemeClr val="tx1"/>
                </a:solidFill>
                <a:latin typeface="Times New Roman"/>
                <a:cs typeface="Times New Roman"/>
              </a:rPr>
              <a:t>T</a:t>
            </a:r>
            <a:r>
              <a:rPr lang="en-US" sz="2800" b="1" dirty="0">
                <a:solidFill>
                  <a:schemeClr val="tx1"/>
                </a:solidFill>
                <a:latin typeface="Times New Roman"/>
                <a:cs typeface="Times New Roman"/>
              </a:rPr>
              <a:t>K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)</a:t>
            </a:r>
            <a:r>
              <a:rPr lang="en-US" sz="2800" baseline="30000" dirty="0">
                <a:solidFill>
                  <a:schemeClr val="tx1"/>
                </a:solidFill>
                <a:latin typeface="Times New Roman"/>
                <a:cs typeface="Times New Roman"/>
              </a:rPr>
              <a:t>-1</a:t>
            </a:r>
            <a:r>
              <a:rPr lang="en-US" sz="2800" b="1" dirty="0">
                <a:solidFill>
                  <a:schemeClr val="tx1"/>
                </a:solidFill>
                <a:latin typeface="Times New Roman"/>
                <a:cs typeface="Times New Roman"/>
              </a:rPr>
              <a:t>K</a:t>
            </a:r>
            <a:r>
              <a:rPr lang="en-US" sz="2800" baseline="30000" dirty="0">
                <a:solidFill>
                  <a:schemeClr val="tx1"/>
                </a:solidFill>
                <a:latin typeface="Times New Roman"/>
                <a:cs typeface="Times New Roman"/>
              </a:rPr>
              <a:t>T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Δ</a:t>
            </a:r>
            <a:r>
              <a:rPr lang="en-US" sz="2800" b="1" i="1" dirty="0">
                <a:solidFill>
                  <a:schemeClr val="tx1"/>
                </a:solidFill>
                <a:latin typeface="Times New Roman"/>
                <a:cs typeface="Times New Roman"/>
              </a:rPr>
              <a:t>y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   [= </a:t>
            </a:r>
            <a:r>
              <a:rPr lang="en-US" sz="2800" b="1" dirty="0" err="1">
                <a:solidFill>
                  <a:schemeClr val="tx1"/>
                </a:solidFill>
                <a:latin typeface="Times New Roman"/>
                <a:cs typeface="Times New Roman"/>
              </a:rPr>
              <a:t>G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cs typeface="Times New Roman"/>
              </a:rPr>
              <a:t>Δ</a:t>
            </a:r>
            <a:r>
              <a:rPr lang="en-US" sz="2800" b="1" i="1" dirty="0" err="1">
                <a:solidFill>
                  <a:schemeClr val="tx1"/>
                </a:solidFill>
                <a:latin typeface="Times New Roman"/>
                <a:cs typeface="Times New Roman"/>
              </a:rPr>
              <a:t>y</a:t>
            </a:r>
            <a:r>
              <a:rPr lang="en-US" sz="2800" dirty="0">
                <a:solidFill>
                  <a:schemeClr val="tx1"/>
                </a:solidFill>
                <a:latin typeface="Times New Roman"/>
                <a:cs typeface="Times New Roman"/>
              </a:rPr>
              <a:t>]</a:t>
            </a:r>
          </a:p>
          <a:p>
            <a:pPr marL="0" indent="0">
              <a:buNone/>
            </a:pPr>
            <a:r>
              <a:rPr lang="en-US" sz="2800" dirty="0" smtClean="0"/>
              <a:t>MTLS modifies gain: 		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G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’</a:t>
            </a:r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 = (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K</a:t>
            </a:r>
            <a:r>
              <a:rPr lang="en-US" sz="28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T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K</a:t>
            </a:r>
            <a:r>
              <a:rPr lang="en-US" sz="2800" b="1" i="1" dirty="0">
                <a:solidFill>
                  <a:srgbClr val="000000"/>
                </a:solidFill>
                <a:latin typeface="Times New Roman"/>
                <a:cs typeface="Times New Roman"/>
              </a:rPr>
              <a:t> + </a:t>
            </a:r>
            <a:r>
              <a:rPr lang="en-US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λ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r>
              <a:rPr lang="en-US" sz="28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-1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K</a:t>
            </a:r>
            <a:r>
              <a:rPr lang="en-US" sz="28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r>
              <a:rPr lang="en-US" sz="2800" dirty="0" smtClean="0"/>
              <a:t>Regularization strength: 	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λ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= (2 log(</a:t>
            </a:r>
            <a:r>
              <a:rPr lang="en-US" sz="3200" dirty="0" err="1">
                <a:solidFill>
                  <a:srgbClr val="000000"/>
                </a:solidFill>
                <a:latin typeface="Times New Roman"/>
                <a:cs typeface="Times New Roman"/>
              </a:rPr>
              <a:t>κ</a:t>
            </a: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)/|</a:t>
            </a:r>
            <a:r>
              <a:rPr lang="en-US" sz="3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|</a:t>
            </a:r>
            <a:r>
              <a:rPr lang="en-US" sz="3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sz="3200" b="1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y</a:t>
            </a:r>
            <a:r>
              <a:rPr lang="en-US" sz="3200" dirty="0">
                <a:solidFill>
                  <a:srgbClr val="000000"/>
                </a:solidFill>
                <a:latin typeface="Times New Roman"/>
                <a:cs typeface="Times New Roman"/>
              </a:rPr>
              <a:t>||)σ</a:t>
            </a:r>
            <a:r>
              <a:rPr lang="en-US" sz="32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en-US" sz="3200" baseline="-25000" dirty="0">
                <a:solidFill>
                  <a:srgbClr val="000000"/>
                </a:solidFill>
                <a:latin typeface="Times New Roman"/>
                <a:cs typeface="Times New Roman"/>
              </a:rPr>
              <a:t>end</a:t>
            </a:r>
            <a:r>
              <a:rPr lang="en-US" sz="3200" dirty="0" smtClean="0">
                <a:effectLst/>
              </a:rPr>
              <a:t> </a:t>
            </a:r>
            <a:endParaRPr lang="en-US" sz="2800" dirty="0" smtClean="0">
              <a:effectLst/>
            </a:endParaRPr>
          </a:p>
          <a:p>
            <a:pPr marL="0" indent="0">
              <a:buNone/>
            </a:pPr>
            <a:r>
              <a:rPr lang="en-US" sz="2800" dirty="0" smtClean="0"/>
              <a:t>(</a:t>
            </a:r>
            <a:r>
              <a:rPr lang="en-US" sz="2800" dirty="0" smtClean="0">
                <a:latin typeface="Times New Roman"/>
                <a:cs typeface="Times New Roman"/>
              </a:rPr>
              <a:t>σ</a:t>
            </a:r>
            <a:r>
              <a:rPr lang="en-US" sz="2800" baseline="30000" dirty="0" smtClean="0">
                <a:latin typeface="Times New Roman"/>
                <a:cs typeface="Times New Roman"/>
              </a:rPr>
              <a:t>2</a:t>
            </a:r>
            <a:r>
              <a:rPr lang="en-US" sz="2800" baseline="-25000" dirty="0" smtClean="0">
                <a:latin typeface="Times New Roman"/>
                <a:cs typeface="Times New Roman"/>
              </a:rPr>
              <a:t>end</a:t>
            </a:r>
            <a:r>
              <a:rPr lang="en-US" sz="2800" dirty="0" smtClean="0"/>
              <a:t> = lowest singular value of </a:t>
            </a:r>
            <a:r>
              <a:rPr lang="en-US" sz="2800" dirty="0" smtClean="0">
                <a:latin typeface="Times New Roman"/>
                <a:cs typeface="Times New Roman"/>
              </a:rPr>
              <a:t>[</a:t>
            </a:r>
            <a:r>
              <a:rPr lang="en-US" sz="2800" b="1" dirty="0" smtClean="0">
                <a:latin typeface="Times New Roman"/>
                <a:cs typeface="Times New Roman"/>
              </a:rPr>
              <a:t>K</a:t>
            </a:r>
            <a:r>
              <a:rPr lang="en-US" sz="2800" b="1" i="1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Δ</a:t>
            </a:r>
            <a:r>
              <a:rPr lang="en-US" sz="2800" b="1" i="1" dirty="0" err="1" smtClean="0">
                <a:latin typeface="Times New Roman"/>
                <a:cs typeface="Times New Roman"/>
              </a:rPr>
              <a:t>y</a:t>
            </a:r>
            <a:r>
              <a:rPr lang="en-US" sz="2800" dirty="0" smtClean="0">
                <a:latin typeface="Times New Roman"/>
                <a:cs typeface="Times New Roman"/>
              </a:rPr>
              <a:t>]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3200" b="1" dirty="0" smtClean="0"/>
              <a:t>Total Error</a:t>
            </a:r>
            <a:endParaRPr lang="en-US" sz="2800" b="1" dirty="0" smtClean="0"/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|</a:t>
            </a:r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|</a:t>
            </a:r>
            <a:r>
              <a:rPr lang="en-US" sz="2800" i="1" dirty="0">
                <a:solidFill>
                  <a:srgbClr val="000000"/>
                </a:solidFill>
                <a:latin typeface="Times New Roman"/>
                <a:cs typeface="Times New Roman"/>
              </a:rPr>
              <a:t>e</a:t>
            </a:r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|| = ||(</a:t>
            </a:r>
            <a:r>
              <a:rPr lang="en-US" sz="2800" b="1" i="1" dirty="0">
                <a:solidFill>
                  <a:srgbClr val="000000"/>
                </a:solidFill>
                <a:latin typeface="Times New Roman"/>
                <a:cs typeface="Times New Roman"/>
              </a:rPr>
              <a:t>MRM</a:t>
            </a:r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 – 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sz="2800" b="1" i="1" dirty="0" err="1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|| + ||</a:t>
            </a:r>
            <a:r>
              <a:rPr lang="en-US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G’</a:t>
            </a:r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||</a:t>
            </a:r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</a:t>
            </a:r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||(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sz="2800" b="1" i="1" dirty="0" err="1">
                <a:solidFill>
                  <a:srgbClr val="000000"/>
                </a:solidFill>
                <a:latin typeface="Times New Roman"/>
                <a:cs typeface="Times New Roman"/>
              </a:rPr>
              <a:t>y</a:t>
            </a:r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 - </a:t>
            </a:r>
            <a:r>
              <a:rPr lang="en-US" sz="28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K</a:t>
            </a:r>
            <a:r>
              <a:rPr lang="en-US" sz="2800" dirty="0" err="1">
                <a:solidFill>
                  <a:srgbClr val="000000"/>
                </a:solidFill>
                <a:latin typeface="Times New Roman"/>
                <a:cs typeface="Times New Roman"/>
              </a:rPr>
              <a:t>Δ</a:t>
            </a:r>
            <a:r>
              <a:rPr lang="en-US" sz="2800" b="1" i="1" dirty="0" err="1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)||</a:t>
            </a:r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  <a:sym typeface="Symbol"/>
              </a:rPr>
              <a:t>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800" i="1" dirty="0" smtClean="0"/>
          </a:p>
          <a:p>
            <a:pPr marL="0" indent="0">
              <a:buNone/>
            </a:pPr>
            <a:r>
              <a:rPr lang="en-US" i="1" dirty="0" smtClean="0"/>
              <a:t>N.B.</a:t>
            </a:r>
            <a:r>
              <a:rPr lang="en-US" dirty="0" smtClean="0"/>
              <a:t> Includes TCWV as well as SST</a:t>
            </a:r>
          </a:p>
        </p:txBody>
      </p:sp>
    </p:spTree>
    <p:extLst>
      <p:ext uri="{BB962C8B-B14F-4D97-AF65-F5344CB8AC3E}">
        <p14:creationId xmlns:p14="http://schemas.microsoft.com/office/powerpoint/2010/main" val="3537155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 descr="fig2.eps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8002" r="-28002"/>
          <a:stretch>
            <a:fillRect/>
          </a:stretch>
        </p:blipFill>
        <p:spPr>
          <a:xfrm>
            <a:off x="-172018" y="914400"/>
            <a:ext cx="9488036" cy="4572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DFS/DFR and Retrieval error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04472"/>
            <a:ext cx="441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Retrieval error of OEM higher than LS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More than 75% OEM retrievals are degraded </a:t>
            </a:r>
            <a:r>
              <a:rPr lang="en-US" dirty="0" err="1" smtClean="0"/>
              <a:t>w.r.t</a:t>
            </a:r>
            <a:r>
              <a:rPr lang="en-US" dirty="0" smtClean="0"/>
              <a:t>. </a:t>
            </a:r>
            <a:r>
              <a:rPr lang="en-US" i="1" dirty="0" smtClean="0"/>
              <a:t>a priori</a:t>
            </a:r>
            <a:r>
              <a:rPr lang="en-US" dirty="0" smtClean="0"/>
              <a:t> error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/>
              <a:t>DFR of MTLS is high when </a:t>
            </a:r>
            <a:r>
              <a:rPr lang="en-US" i="1" dirty="0"/>
              <a:t>a priori</a:t>
            </a:r>
            <a:r>
              <a:rPr lang="en-US" dirty="0"/>
              <a:t> error is </a:t>
            </a:r>
            <a:r>
              <a:rPr lang="en-US" dirty="0" smtClean="0"/>
              <a:t>high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461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[S</a:t>
            </a:r>
            <a:r>
              <a:rPr lang="en-US" baseline="-25000" dirty="0" smtClean="0"/>
              <a:t>e</a:t>
            </a:r>
            <a:r>
              <a:rPr lang="en-US" dirty="0" smtClean="0"/>
              <a:t>], S</a:t>
            </a:r>
            <a:r>
              <a:rPr lang="en-US" baseline="-25000" dirty="0" smtClean="0"/>
              <a:t>a</a:t>
            </a:r>
            <a:r>
              <a:rPr lang="en-US" dirty="0" smtClean="0"/>
              <a:t> =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Perform experiment – insert “true” SST error into S</a:t>
            </a:r>
            <a:r>
              <a:rPr lang="en-US" baseline="-25000" dirty="0"/>
              <a:t>a</a:t>
            </a:r>
            <a:r>
              <a:rPr lang="en-US" baseline="30000" dirty="0"/>
              <a:t>-1</a:t>
            </a:r>
            <a:endParaRPr lang="en-US" dirty="0"/>
          </a:p>
          <a:p>
            <a:pPr lvl="1"/>
            <a:r>
              <a:rPr lang="en-US" dirty="0"/>
              <a:t>Can only be done when truth is known, </a:t>
            </a:r>
            <a:r>
              <a:rPr lang="en-US" i="1" dirty="0"/>
              <a:t>e.g.</a:t>
            </a:r>
            <a:r>
              <a:rPr lang="en-US" dirty="0"/>
              <a:t> with matchup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“Optimized” OE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5E3C-DBAD-40FF-BC98-C83D6837E9D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Left Bracket 5"/>
          <p:cNvSpPr/>
          <p:nvPr/>
        </p:nvSpPr>
        <p:spPr bwMode="auto">
          <a:xfrm>
            <a:off x="2057400" y="1143000"/>
            <a:ext cx="152400" cy="2590800"/>
          </a:xfrm>
          <a:prstGeom prst="leftBracke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C2A8C"/>
              </a:solidFill>
              <a:effectLst/>
              <a:latin typeface="Arial" charset="0"/>
            </a:endParaRPr>
          </a:p>
        </p:txBody>
      </p:sp>
      <p:sp>
        <p:nvSpPr>
          <p:cNvPr id="7" name="Right Bracket 6"/>
          <p:cNvSpPr/>
          <p:nvPr/>
        </p:nvSpPr>
        <p:spPr bwMode="auto">
          <a:xfrm>
            <a:off x="5029200" y="1143000"/>
            <a:ext cx="152400" cy="2590800"/>
          </a:xfrm>
          <a:prstGeom prst="rightBracke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0C2A8C"/>
              </a:solidFill>
              <a:effectLst/>
              <a:latin typeface="Arial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133600" y="990600"/>
            <a:ext cx="1524000" cy="1219200"/>
            <a:chOff x="2133600" y="990600"/>
            <a:chExt cx="1524000" cy="1219200"/>
          </a:xfrm>
        </p:grpSpPr>
        <p:pic>
          <p:nvPicPr>
            <p:cNvPr id="16" name="Picture 15" descr="gaussian_small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09800" y="990600"/>
              <a:ext cx="1320800" cy="1056640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 bwMode="auto">
            <a:xfrm>
              <a:off x="2133600" y="1981200"/>
              <a:ext cx="1524000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2895600" y="990600"/>
              <a:ext cx="0" cy="1219200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2667000" y="1143000"/>
              <a:ext cx="0" cy="8382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3124200" y="1143000"/>
              <a:ext cx="0" cy="8382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2819400" y="1066800"/>
              <a:ext cx="0" cy="914400"/>
            </a:xfrm>
            <a:prstGeom prst="straightConnector1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3352800" y="1066800"/>
              <a:ext cx="0" cy="914400"/>
            </a:xfrm>
            <a:prstGeom prst="straightConnector1">
              <a:avLst/>
            </a:pr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1143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s</a:t>
            </a:r>
            <a:r>
              <a:rPr lang="en-US" baseline="30000" dirty="0" smtClean="0">
                <a:solidFill>
                  <a:srgbClr val="FF0000"/>
                </a:solidFill>
                <a:latin typeface="Symbol" charset="2"/>
                <a:cs typeface="Symbol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+mn-lt"/>
                <a:cs typeface="Symbol" charset="2"/>
              </a:rPr>
              <a:t> is an overestimate…</a:t>
            </a:r>
            <a:endParaRPr lang="en-US" dirty="0">
              <a:solidFill>
                <a:srgbClr val="FF0000"/>
              </a:solidFill>
              <a:latin typeface="Symbol" charset="2"/>
              <a:cs typeface="Symbol" charset="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15000" y="15356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+mn-lt"/>
                <a:cs typeface="Symbol" charset="2"/>
              </a:rPr>
              <a:t>…or an underestimate</a:t>
            </a:r>
            <a:endParaRPr lang="en-US" dirty="0">
              <a:solidFill>
                <a:srgbClr val="0000FF"/>
              </a:solidFill>
              <a:latin typeface="Symbol" charset="2"/>
              <a:cs typeface="Symbol" charset="2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581400" y="2514600"/>
            <a:ext cx="1524000" cy="1219200"/>
            <a:chOff x="2133600" y="990600"/>
            <a:chExt cx="1524000" cy="1219200"/>
          </a:xfrm>
        </p:grpSpPr>
        <p:pic>
          <p:nvPicPr>
            <p:cNvPr id="49" name="Picture 48" descr="gaussian_small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209800" y="990600"/>
              <a:ext cx="1320800" cy="1056640"/>
            </a:xfrm>
            <a:prstGeom prst="rect">
              <a:avLst/>
            </a:prstGeom>
          </p:spPr>
        </p:pic>
        <p:cxnSp>
          <p:nvCxnSpPr>
            <p:cNvPr id="50" name="Straight Connector 49"/>
            <p:cNvCxnSpPr/>
            <p:nvPr/>
          </p:nvCxnSpPr>
          <p:spPr bwMode="auto">
            <a:xfrm>
              <a:off x="2133600" y="1981200"/>
              <a:ext cx="1524000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2895600" y="990600"/>
              <a:ext cx="0" cy="1219200"/>
            </a:xfrm>
            <a:prstGeom prst="line">
              <a:avLst/>
            </a:prstGeom>
            <a:no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2667000" y="1143000"/>
              <a:ext cx="0" cy="8382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3124200" y="1143000"/>
              <a:ext cx="0" cy="8382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2438400" y="266700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/>
                <a:cs typeface="Times New Roman"/>
              </a:rPr>
              <a:t>0</a:t>
            </a:r>
            <a:endParaRPr lang="en-US" sz="5400" dirty="0">
              <a:latin typeface="Times New Roman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86200" y="114300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/>
                <a:cs typeface="Times New Roman"/>
              </a:rPr>
              <a:t>0</a:t>
            </a:r>
            <a:endParaRPr lang="en-US" sz="5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87277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 descr="fig2.eps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8002" r="-28002"/>
          <a:stretch>
            <a:fillRect/>
          </a:stretch>
        </p:blipFill>
        <p:spPr>
          <a:xfrm>
            <a:off x="-172018" y="914400"/>
            <a:ext cx="9488036" cy="4572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DFS/DFR and Retrieval error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04472"/>
            <a:ext cx="441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Retrieval error of OEM higher than LS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More than 75% OEM retrievals are degraded </a:t>
            </a:r>
            <a:r>
              <a:rPr lang="en-US" dirty="0" err="1" smtClean="0"/>
              <a:t>w.r.t</a:t>
            </a:r>
            <a:r>
              <a:rPr lang="en-US" dirty="0" smtClean="0"/>
              <a:t>. </a:t>
            </a:r>
            <a:r>
              <a:rPr lang="en-US" i="1" dirty="0" smtClean="0"/>
              <a:t>a priori</a:t>
            </a:r>
            <a:r>
              <a:rPr lang="en-US" dirty="0" smtClean="0"/>
              <a:t> error</a:t>
            </a:r>
          </a:p>
          <a:p>
            <a:pPr marL="285750" indent="-285750">
              <a:buFont typeface="Wingdings" charset="2"/>
              <a:buChar char="q"/>
            </a:pPr>
            <a:r>
              <a:rPr lang="en-US" dirty="0"/>
              <a:t>DFR of MTLS is high when </a:t>
            </a:r>
            <a:r>
              <a:rPr lang="en-US" i="1" dirty="0"/>
              <a:t>a priori</a:t>
            </a:r>
            <a:r>
              <a:rPr lang="en-US" dirty="0"/>
              <a:t> error is </a:t>
            </a:r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19600" y="5304472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q"/>
            </a:pPr>
            <a:r>
              <a:rPr lang="en-US" dirty="0" smtClean="0"/>
              <a:t>The retrieval error of OEM is good when </a:t>
            </a:r>
            <a:r>
              <a:rPr lang="en-US" i="1" dirty="0" smtClean="0"/>
              <a:t>a priori </a:t>
            </a:r>
            <a:r>
              <a:rPr lang="en-US" dirty="0" smtClean="0"/>
              <a:t>SST is perfectly known, but DFS of OEM is much lower than for MTLS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714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cloud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839200" cy="5410200"/>
          </a:xfrm>
        </p:spPr>
        <p:txBody>
          <a:bodyPr/>
          <a:lstStyle/>
          <a:p>
            <a:r>
              <a:rPr lang="en-US" dirty="0" smtClean="0"/>
              <a:t>Use a combination of spectral differences and RT</a:t>
            </a:r>
          </a:p>
          <a:p>
            <a:pPr lvl="1"/>
            <a:r>
              <a:rPr lang="en-US" dirty="0" smtClean="0"/>
              <a:t>Envelope of physically reasonable clear-sky conditions</a:t>
            </a:r>
          </a:p>
          <a:p>
            <a:r>
              <a:rPr lang="en-US" dirty="0" smtClean="0"/>
              <a:t>Spatial coherence (3×3)</a:t>
            </a:r>
          </a:p>
          <a:p>
            <a:r>
              <a:rPr lang="en-US" dirty="0" smtClean="0"/>
              <a:t>Also check consistency of single-channel retrievals</a:t>
            </a:r>
          </a:p>
          <a:p>
            <a:r>
              <a:rPr lang="en-US" dirty="0" smtClean="0"/>
              <a:t>Flag excessive TCWV adjustment &amp; large MTLS error</a:t>
            </a:r>
          </a:p>
          <a:p>
            <a:r>
              <a:rPr lang="en-US" dirty="0" smtClean="0"/>
              <a:t>Increased coverage </a:t>
            </a:r>
            <a:r>
              <a:rPr lang="en-US" dirty="0" err="1" smtClean="0"/>
              <a:t>w.r.t</a:t>
            </a:r>
            <a:r>
              <a:rPr lang="en-US" dirty="0" smtClean="0"/>
              <a:t>. GHRSST QL3+, but with reduced cloud leakage</a:t>
            </a:r>
          </a:p>
          <a:p>
            <a:pPr lvl="1"/>
            <a:r>
              <a:rPr lang="en-US" b="1" dirty="0" err="1" smtClean="0">
                <a:solidFill>
                  <a:srgbClr val="0000FF"/>
                </a:solidFill>
              </a:rPr>
              <a:t>Prabhat’s</a:t>
            </a:r>
            <a:r>
              <a:rPr lang="en-US" b="1" dirty="0" smtClean="0">
                <a:solidFill>
                  <a:srgbClr val="0000FF"/>
                </a:solidFill>
              </a:rPr>
              <a:t> talk in yesterday’s Oceans Breakout</a:t>
            </a:r>
            <a:endParaRPr lang="en-US" b="1" dirty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~50% increase in coverage &amp; ~50% reduction in error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5E3C-DBAD-40FF-BC98-C83D6837E9D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96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VIIRS Initial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181600"/>
            <a:ext cx="8839200" cy="914400"/>
          </a:xfrm>
        </p:spPr>
        <p:txBody>
          <a:bodyPr/>
          <a:lstStyle/>
          <a:p>
            <a:r>
              <a:rPr lang="en-US" dirty="0" smtClean="0"/>
              <a:t>Data are ordered according to MTLS error</a:t>
            </a:r>
            <a:endParaRPr lang="en-US" dirty="0"/>
          </a:p>
          <a:p>
            <a:pPr lvl="1"/>
            <a:r>
              <a:rPr lang="en-US" dirty="0" smtClean="0"/>
              <a:t>Reliable guide for regression as well as MTLS</a:t>
            </a:r>
          </a:p>
          <a:p>
            <a:pPr lvl="1"/>
            <a:r>
              <a:rPr lang="en-US" dirty="0" smtClean="0"/>
              <a:t>Trend of initial guess error is expected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35E3C-DBAD-40FF-BC98-C83D6837E9D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 descr="ngt_jun.eps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23493"/>
            <a:ext cx="4754880" cy="4211619"/>
          </a:xfrm>
          <a:prstGeom prst="rect">
            <a:avLst/>
          </a:prstGeom>
        </p:spPr>
      </p:pic>
      <p:pic>
        <p:nvPicPr>
          <p:cNvPr id="7" name="Picture 6" descr="ngt_jul.eps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9600" y="1023493"/>
            <a:ext cx="4754880" cy="4234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62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SeaGullBackground">
  <a:themeElements>
    <a:clrScheme name="1_SeaGullBackground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481A8"/>
      </a:hlink>
      <a:folHlink>
        <a:srgbClr val="0481A8"/>
      </a:folHlink>
    </a:clrScheme>
    <a:fontScheme name="1_SeaGullBackgro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C2A8C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C2A8C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C2A8C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C2A8C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eaGullBackgrou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aGullBackgrou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aGullBackgrou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aGullBackgrou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aGullBackgrou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aGullBackgrou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aGullBackgrou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aGullBackground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481A8"/>
        </a:hlink>
        <a:folHlink>
          <a:srgbClr val="0481A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SPSRB_Feb_08</Template>
  <TotalTime>54730</TotalTime>
  <Words>919</Words>
  <Application>Microsoft Macintosh PowerPoint</Application>
  <PresentationFormat>On-screen Show (4:3)</PresentationFormat>
  <Paragraphs>161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1_SeaGullBackground</vt:lpstr>
      <vt:lpstr>Equation</vt:lpstr>
      <vt:lpstr>A Deterministic Inverse Method for SST Retrieval from VIIRS:  Incorporating Aerosol in the Retrieval Vector</vt:lpstr>
      <vt:lpstr>Physical Retrieval - Recap</vt:lpstr>
      <vt:lpstr>History of Inverse Model</vt:lpstr>
      <vt:lpstr>Uncertainty Estimation</vt:lpstr>
      <vt:lpstr>DFS/DFR and Retrieval error </vt:lpstr>
      <vt:lpstr>“Optimized” OE</vt:lpstr>
      <vt:lpstr>DFS/DFR and Retrieval error </vt:lpstr>
      <vt:lpstr>Improved cloud detection</vt:lpstr>
      <vt:lpstr>VIIRS Initial Results</vt:lpstr>
      <vt:lpstr>MODIS experiments</vt:lpstr>
      <vt:lpstr>Addition of aerosol</vt:lpstr>
      <vt:lpstr>Inclusion of aerosol</vt:lpstr>
      <vt:lpstr>Summary</vt:lpstr>
      <vt:lpstr>Backup slides</vt:lpstr>
      <vt:lpstr>Improvements</vt:lpstr>
      <vt:lpstr>MODIS Initial Results</vt:lpstr>
    </vt:vector>
  </TitlesOfParts>
  <Manager/>
  <Company>NOAA/NESDIS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SPSRB Product Enhancement Declaring Operational Briefing</dc:title>
  <dc:subject/>
  <dc:creator>Matthew Seybold</dc:creator>
  <cp:keywords/>
  <dc:description/>
  <cp:lastModifiedBy>Maccherone , Brandon F. (GSFC-619.0)[SCIENCE SYSTEMS AND APPLICATIONS INC]</cp:lastModifiedBy>
  <cp:revision>380</cp:revision>
  <cp:lastPrinted>2016-06-14T14:37:38Z</cp:lastPrinted>
  <dcterms:created xsi:type="dcterms:W3CDTF">2012-01-12T04:09:02Z</dcterms:created>
  <dcterms:modified xsi:type="dcterms:W3CDTF">2016-06-14T14:41:11Z</dcterms:modified>
  <cp:category/>
</cp:coreProperties>
</file>