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91" r:id="rId3"/>
    <p:sldId id="262" r:id="rId4"/>
    <p:sldId id="292" r:id="rId5"/>
    <p:sldId id="257" r:id="rId6"/>
    <p:sldId id="317" r:id="rId7"/>
    <p:sldId id="259" r:id="rId8"/>
    <p:sldId id="312" r:id="rId9"/>
    <p:sldId id="313" r:id="rId10"/>
    <p:sldId id="314" r:id="rId11"/>
    <p:sldId id="315" r:id="rId12"/>
    <p:sldId id="316" r:id="rId13"/>
    <p:sldId id="318" r:id="rId14"/>
    <p:sldId id="319" r:id="rId15"/>
    <p:sldId id="320" r:id="rId16"/>
    <p:sldId id="301" r:id="rId17"/>
    <p:sldId id="302" r:id="rId18"/>
    <p:sldId id="300" r:id="rId19"/>
    <p:sldId id="299" r:id="rId20"/>
    <p:sldId id="280" r:id="rId21"/>
    <p:sldId id="323" r:id="rId22"/>
  </p:sldIdLst>
  <p:sldSz cx="9144000" cy="6858000" type="screen4x3"/>
  <p:notesSz cx="6934200" cy="9220200"/>
  <p:defaultTextStyle>
    <a:defPPr>
      <a:defRPr lang="en-US"/>
    </a:defPPr>
    <a:lvl1pPr algn="l"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34FC"/>
    <a:srgbClr val="DDDDDD"/>
    <a:srgbClr val="C0C0C0"/>
    <a:srgbClr val="FF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780" autoAdjust="0"/>
  </p:normalViewPr>
  <p:slideViewPr>
    <p:cSldViewPr snapToGrid="0">
      <p:cViewPr varScale="1">
        <p:scale>
          <a:sx n="100" d="100"/>
          <a:sy n="100" d="100"/>
        </p:scale>
        <p:origin x="-1364" y="-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wrap="square" lIns="92309" tIns="46154" rIns="92309" bIns="46154" numCol="1" anchor="t" anchorCtr="0" compatLnSpc="1">
            <a:prstTxWarp prst="textNoShape">
              <a:avLst/>
            </a:prstTxWarp>
          </a:bodyPr>
          <a:lstStyle>
            <a:lvl1pPr>
              <a:defRPr sz="1200">
                <a:latin typeface="Arial" charset="0"/>
                <a:ea typeface="ＭＳ Ｐゴシック" pitchFamily="-112" charset="-128"/>
              </a:defRPr>
            </a:lvl1pPr>
          </a:lstStyle>
          <a:p>
            <a:pPr>
              <a:defRPr/>
            </a:pPr>
            <a:endParaRPr lang="en-US"/>
          </a:p>
        </p:txBody>
      </p:sp>
      <p:sp>
        <p:nvSpPr>
          <p:cNvPr id="3" name="Date Placeholder 2"/>
          <p:cNvSpPr>
            <a:spLocks noGrp="1"/>
          </p:cNvSpPr>
          <p:nvPr>
            <p:ph type="dt" sz="quarter" idx="1"/>
          </p:nvPr>
        </p:nvSpPr>
        <p:spPr>
          <a:xfrm>
            <a:off x="3927475" y="0"/>
            <a:ext cx="3005138" cy="460375"/>
          </a:xfrm>
          <a:prstGeom prst="rect">
            <a:avLst/>
          </a:prstGeom>
        </p:spPr>
        <p:txBody>
          <a:bodyPr vert="horz" wrap="square" lIns="92309" tIns="46154" rIns="92309" bIns="46154" numCol="1" anchor="t" anchorCtr="0" compatLnSpc="1">
            <a:prstTxWarp prst="textNoShape">
              <a:avLst/>
            </a:prstTxWarp>
          </a:bodyPr>
          <a:lstStyle>
            <a:lvl1pPr algn="r">
              <a:defRPr sz="1200">
                <a:latin typeface="Arial" charset="0"/>
                <a:ea typeface="ＭＳ Ｐゴシック" pitchFamily="-112" charset="-128"/>
              </a:defRPr>
            </a:lvl1pPr>
          </a:lstStyle>
          <a:p>
            <a:pPr>
              <a:defRPr/>
            </a:pPr>
            <a:fld id="{19C1D3FC-A4FC-4828-9266-7C494B5E39DC}" type="datetime1">
              <a:rPr lang="en-US"/>
              <a:pPr>
                <a:defRPr/>
              </a:pPr>
              <a:t>6/7/2016</a:t>
            </a:fld>
            <a:endParaRPr lang="en-US"/>
          </a:p>
        </p:txBody>
      </p:sp>
      <p:sp>
        <p:nvSpPr>
          <p:cNvPr id="4" name="Footer Placeholder 3"/>
          <p:cNvSpPr>
            <a:spLocks noGrp="1"/>
          </p:cNvSpPr>
          <p:nvPr>
            <p:ph type="ftr" sz="quarter" idx="2"/>
          </p:nvPr>
        </p:nvSpPr>
        <p:spPr>
          <a:xfrm>
            <a:off x="0" y="8758238"/>
            <a:ext cx="3005138" cy="460375"/>
          </a:xfrm>
          <a:prstGeom prst="rect">
            <a:avLst/>
          </a:prstGeom>
        </p:spPr>
        <p:txBody>
          <a:bodyPr vert="horz" wrap="square" lIns="92309" tIns="46154" rIns="92309" bIns="46154" numCol="1" anchor="b" anchorCtr="0" compatLnSpc="1">
            <a:prstTxWarp prst="textNoShape">
              <a:avLst/>
            </a:prstTxWarp>
          </a:bodyPr>
          <a:lstStyle>
            <a:lvl1pPr>
              <a:defRPr sz="1200">
                <a:latin typeface="Arial" charset="0"/>
                <a:ea typeface="ＭＳ Ｐゴシック" pitchFamily="-112" charset="-128"/>
              </a:defRPr>
            </a:lvl1pPr>
          </a:lstStyle>
          <a:p>
            <a:pPr>
              <a:defRPr/>
            </a:pPr>
            <a:endParaRPr lang="en-US"/>
          </a:p>
        </p:txBody>
      </p:sp>
      <p:sp>
        <p:nvSpPr>
          <p:cNvPr id="5" name="Slide Number Placeholder 4"/>
          <p:cNvSpPr>
            <a:spLocks noGrp="1"/>
          </p:cNvSpPr>
          <p:nvPr>
            <p:ph type="sldNum" sz="quarter" idx="3"/>
          </p:nvPr>
        </p:nvSpPr>
        <p:spPr>
          <a:xfrm>
            <a:off x="3927475" y="8758238"/>
            <a:ext cx="3005138" cy="460375"/>
          </a:xfrm>
          <a:prstGeom prst="rect">
            <a:avLst/>
          </a:prstGeom>
        </p:spPr>
        <p:txBody>
          <a:bodyPr vert="horz" wrap="square" lIns="92309" tIns="46154" rIns="92309" bIns="46154" numCol="1" anchor="b" anchorCtr="0" compatLnSpc="1">
            <a:prstTxWarp prst="textNoShape">
              <a:avLst/>
            </a:prstTxWarp>
          </a:bodyPr>
          <a:lstStyle>
            <a:lvl1pPr algn="r">
              <a:defRPr sz="1200">
                <a:latin typeface="Arial" charset="0"/>
                <a:ea typeface="ＭＳ Ｐゴシック" pitchFamily="-112" charset="-128"/>
              </a:defRPr>
            </a:lvl1pPr>
          </a:lstStyle>
          <a:p>
            <a:pPr>
              <a:defRPr/>
            </a:pPr>
            <a:fld id="{5273FFB3-5969-46D0-B6D6-51BE60D35E74}" type="slidenum">
              <a:rPr lang="en-US"/>
              <a:pPr>
                <a:defRPr/>
              </a:pPr>
              <a:t>‹#›</a:t>
            </a:fld>
            <a:endParaRPr lang="en-US"/>
          </a:p>
        </p:txBody>
      </p:sp>
    </p:spTree>
    <p:extLst>
      <p:ext uri="{BB962C8B-B14F-4D97-AF65-F5344CB8AC3E}">
        <p14:creationId xmlns:p14="http://schemas.microsoft.com/office/powerpoint/2010/main" val="737107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wrap="square" lIns="92309" tIns="46154" rIns="92309" bIns="46154" numCol="1" anchor="t" anchorCtr="0" compatLnSpc="1">
            <a:prstTxWarp prst="textNoShape">
              <a:avLst/>
            </a:prstTxWarp>
          </a:bodyPr>
          <a:lstStyle>
            <a:lvl1pPr>
              <a:defRPr sz="1200">
                <a:latin typeface="Arial" charset="0"/>
                <a:ea typeface="ＭＳ Ｐゴシック" pitchFamily="-112" charset="-128"/>
              </a:defRPr>
            </a:lvl1pPr>
          </a:lstStyle>
          <a:p>
            <a:pPr>
              <a:defRPr/>
            </a:pPr>
            <a:endParaRPr lang="en-US"/>
          </a:p>
        </p:txBody>
      </p:sp>
      <p:sp>
        <p:nvSpPr>
          <p:cNvPr id="3" name="Date Placeholder 2"/>
          <p:cNvSpPr>
            <a:spLocks noGrp="1"/>
          </p:cNvSpPr>
          <p:nvPr>
            <p:ph type="dt" idx="1"/>
          </p:nvPr>
        </p:nvSpPr>
        <p:spPr>
          <a:xfrm>
            <a:off x="3927475" y="0"/>
            <a:ext cx="3005138" cy="460375"/>
          </a:xfrm>
          <a:prstGeom prst="rect">
            <a:avLst/>
          </a:prstGeom>
        </p:spPr>
        <p:txBody>
          <a:bodyPr vert="horz" wrap="square" lIns="92309" tIns="46154" rIns="92309" bIns="46154" numCol="1" anchor="t" anchorCtr="0" compatLnSpc="1">
            <a:prstTxWarp prst="textNoShape">
              <a:avLst/>
            </a:prstTxWarp>
          </a:bodyPr>
          <a:lstStyle>
            <a:lvl1pPr algn="r">
              <a:defRPr sz="1200">
                <a:latin typeface="Arial" charset="0"/>
                <a:ea typeface="ＭＳ Ｐゴシック" pitchFamily="-112" charset="-128"/>
              </a:defRPr>
            </a:lvl1pPr>
          </a:lstStyle>
          <a:p>
            <a:pPr>
              <a:defRPr/>
            </a:pPr>
            <a:fld id="{1FF2EB47-1EE8-4D70-8653-44152700D7FC}" type="datetime1">
              <a:rPr lang="en-US"/>
              <a:pPr>
                <a:defRPr/>
              </a:pPr>
              <a:t>6/7/2016</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wrap="square" lIns="92309" tIns="46154" rIns="92309" bIns="46154"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93738" y="4379913"/>
            <a:ext cx="5546725" cy="4148137"/>
          </a:xfrm>
          <a:prstGeom prst="rect">
            <a:avLst/>
          </a:prstGeom>
        </p:spPr>
        <p:txBody>
          <a:bodyPr vert="horz" wrap="square" lIns="92309" tIns="46154" rIns="92309" bIns="46154"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58238"/>
            <a:ext cx="3005138" cy="460375"/>
          </a:xfrm>
          <a:prstGeom prst="rect">
            <a:avLst/>
          </a:prstGeom>
        </p:spPr>
        <p:txBody>
          <a:bodyPr vert="horz" wrap="square" lIns="92309" tIns="46154" rIns="92309" bIns="46154" numCol="1" anchor="b" anchorCtr="0" compatLnSpc="1">
            <a:prstTxWarp prst="textNoShape">
              <a:avLst/>
            </a:prstTxWarp>
          </a:bodyPr>
          <a:lstStyle>
            <a:lvl1pPr>
              <a:defRPr sz="1200">
                <a:latin typeface="Arial" charset="0"/>
                <a:ea typeface="ＭＳ Ｐゴシック" pitchFamily="-112" charset="-128"/>
              </a:defRPr>
            </a:lvl1pPr>
          </a:lstStyle>
          <a:p>
            <a:pPr>
              <a:defRPr/>
            </a:pPr>
            <a:endParaRPr lang="en-US"/>
          </a:p>
        </p:txBody>
      </p:sp>
      <p:sp>
        <p:nvSpPr>
          <p:cNvPr id="7" name="Slide Number Placeholder 6"/>
          <p:cNvSpPr>
            <a:spLocks noGrp="1"/>
          </p:cNvSpPr>
          <p:nvPr>
            <p:ph type="sldNum" sz="quarter" idx="5"/>
          </p:nvPr>
        </p:nvSpPr>
        <p:spPr>
          <a:xfrm>
            <a:off x="3927475" y="8758238"/>
            <a:ext cx="3005138" cy="460375"/>
          </a:xfrm>
          <a:prstGeom prst="rect">
            <a:avLst/>
          </a:prstGeom>
        </p:spPr>
        <p:txBody>
          <a:bodyPr vert="horz" wrap="square" lIns="92309" tIns="46154" rIns="92309" bIns="46154" numCol="1" anchor="b" anchorCtr="0" compatLnSpc="1">
            <a:prstTxWarp prst="textNoShape">
              <a:avLst/>
            </a:prstTxWarp>
          </a:bodyPr>
          <a:lstStyle>
            <a:lvl1pPr algn="r">
              <a:defRPr sz="1200">
                <a:latin typeface="Arial" charset="0"/>
                <a:ea typeface="ＭＳ Ｐゴシック" pitchFamily="-112" charset="-128"/>
              </a:defRPr>
            </a:lvl1pPr>
          </a:lstStyle>
          <a:p>
            <a:pPr>
              <a:defRPr/>
            </a:pPr>
            <a:fld id="{BB23E20D-2DE3-484C-B8B4-29FA773849EB}" type="slidenum">
              <a:rPr lang="en-US"/>
              <a:pPr>
                <a:defRPr/>
              </a:pPr>
              <a:t>‹#›</a:t>
            </a:fld>
            <a:endParaRPr lang="en-US"/>
          </a:p>
        </p:txBody>
      </p:sp>
    </p:spTree>
    <p:extLst>
      <p:ext uri="{BB962C8B-B14F-4D97-AF65-F5344CB8AC3E}">
        <p14:creationId xmlns:p14="http://schemas.microsoft.com/office/powerpoint/2010/main" val="347780153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B23E20D-2DE3-484C-B8B4-29FA773849EB}" type="slidenum">
              <a:rPr lang="en-US" smtClean="0"/>
              <a:pPr>
                <a:defRPr/>
              </a:pPr>
              <a:t>10</a:t>
            </a:fld>
            <a:endParaRPr lang="en-US"/>
          </a:p>
        </p:txBody>
      </p:sp>
    </p:spTree>
    <p:extLst>
      <p:ext uri="{BB962C8B-B14F-4D97-AF65-F5344CB8AC3E}">
        <p14:creationId xmlns:p14="http://schemas.microsoft.com/office/powerpoint/2010/main" val="1482446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Depth of mixing (1973-2014) </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0008" indent="-288465" eaLnBrk="0" hangingPunct="0">
              <a:defRPr sz="2400">
                <a:solidFill>
                  <a:schemeClr val="tx1"/>
                </a:solidFill>
                <a:latin typeface="Calibri" pitchFamily="34" charset="0"/>
                <a:ea typeface="MS PGothic" pitchFamily="34" charset="-128"/>
              </a:defRPr>
            </a:lvl2pPr>
            <a:lvl3pPr marL="1153859" indent="-230772" eaLnBrk="0" hangingPunct="0">
              <a:defRPr sz="2400">
                <a:solidFill>
                  <a:schemeClr val="tx1"/>
                </a:solidFill>
                <a:latin typeface="Calibri" pitchFamily="34" charset="0"/>
                <a:ea typeface="MS PGothic" pitchFamily="34" charset="-128"/>
              </a:defRPr>
            </a:lvl3pPr>
            <a:lvl4pPr marL="1615402" indent="-230772" eaLnBrk="0" hangingPunct="0">
              <a:defRPr sz="2400">
                <a:solidFill>
                  <a:schemeClr val="tx1"/>
                </a:solidFill>
                <a:latin typeface="Calibri" pitchFamily="34" charset="0"/>
                <a:ea typeface="MS PGothic" pitchFamily="34" charset="-128"/>
              </a:defRPr>
            </a:lvl4pPr>
            <a:lvl5pPr marL="2076945" indent="-230772" eaLnBrk="0" hangingPunct="0">
              <a:defRPr sz="2400">
                <a:solidFill>
                  <a:schemeClr val="tx1"/>
                </a:solidFill>
                <a:latin typeface="Calibri" pitchFamily="34" charset="0"/>
                <a:ea typeface="MS PGothic" pitchFamily="34" charset="-128"/>
              </a:defRPr>
            </a:lvl5pPr>
            <a:lvl6pPr marL="2538489" indent="-230772" defTabSz="461543" eaLnBrk="0" fontAlgn="base" hangingPunct="0">
              <a:spcBef>
                <a:spcPct val="0"/>
              </a:spcBef>
              <a:spcAft>
                <a:spcPct val="0"/>
              </a:spcAft>
              <a:defRPr sz="2400">
                <a:solidFill>
                  <a:schemeClr val="tx1"/>
                </a:solidFill>
                <a:latin typeface="Calibri" pitchFamily="34" charset="0"/>
                <a:ea typeface="MS PGothic" pitchFamily="34" charset="-128"/>
              </a:defRPr>
            </a:lvl6pPr>
            <a:lvl7pPr marL="3000032" indent="-230772" defTabSz="461543" eaLnBrk="0" fontAlgn="base" hangingPunct="0">
              <a:spcBef>
                <a:spcPct val="0"/>
              </a:spcBef>
              <a:spcAft>
                <a:spcPct val="0"/>
              </a:spcAft>
              <a:defRPr sz="2400">
                <a:solidFill>
                  <a:schemeClr val="tx1"/>
                </a:solidFill>
                <a:latin typeface="Calibri" pitchFamily="34" charset="0"/>
                <a:ea typeface="MS PGothic" pitchFamily="34" charset="-128"/>
              </a:defRPr>
            </a:lvl7pPr>
            <a:lvl8pPr marL="3461576" indent="-230772" defTabSz="461543" eaLnBrk="0" fontAlgn="base" hangingPunct="0">
              <a:spcBef>
                <a:spcPct val="0"/>
              </a:spcBef>
              <a:spcAft>
                <a:spcPct val="0"/>
              </a:spcAft>
              <a:defRPr sz="2400">
                <a:solidFill>
                  <a:schemeClr val="tx1"/>
                </a:solidFill>
                <a:latin typeface="Calibri" pitchFamily="34" charset="0"/>
                <a:ea typeface="MS PGothic" pitchFamily="34" charset="-128"/>
              </a:defRPr>
            </a:lvl8pPr>
            <a:lvl9pPr marL="3923119" indent="-230772" defTabSz="461543"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FA18D8B1-1EE6-471E-88B5-B8847CBBAF92}" type="slidenum">
              <a:rPr lang="en-US" altLang="en-US" sz="1200">
                <a:cs typeface="Arial" pitchFamily="34" charset="0"/>
              </a:rPr>
              <a:pPr eaLnBrk="1" hangingPunct="1"/>
              <a:t>17</a:t>
            </a:fld>
            <a:endParaRPr lang="en-US" altLang="en-US" sz="1200">
              <a:cs typeface="Arial" pitchFamily="34" charset="0"/>
            </a:endParaRPr>
          </a:p>
        </p:txBody>
      </p:sp>
    </p:spTree>
    <p:extLst>
      <p:ext uri="{BB962C8B-B14F-4D97-AF65-F5344CB8AC3E}">
        <p14:creationId xmlns:p14="http://schemas.microsoft.com/office/powerpoint/2010/main" val="3588536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50008" indent="-288465" eaLnBrk="0" hangingPunct="0">
              <a:defRPr sz="2400">
                <a:solidFill>
                  <a:schemeClr val="tx1"/>
                </a:solidFill>
                <a:latin typeface="Calibri" pitchFamily="34" charset="0"/>
                <a:ea typeface="MS PGothic" pitchFamily="34" charset="-128"/>
              </a:defRPr>
            </a:lvl2pPr>
            <a:lvl3pPr marL="1153859" indent="-230772" eaLnBrk="0" hangingPunct="0">
              <a:defRPr sz="2400">
                <a:solidFill>
                  <a:schemeClr val="tx1"/>
                </a:solidFill>
                <a:latin typeface="Calibri" pitchFamily="34" charset="0"/>
                <a:ea typeface="MS PGothic" pitchFamily="34" charset="-128"/>
              </a:defRPr>
            </a:lvl3pPr>
            <a:lvl4pPr marL="1615402" indent="-230772" eaLnBrk="0" hangingPunct="0">
              <a:defRPr sz="2400">
                <a:solidFill>
                  <a:schemeClr val="tx1"/>
                </a:solidFill>
                <a:latin typeface="Calibri" pitchFamily="34" charset="0"/>
                <a:ea typeface="MS PGothic" pitchFamily="34" charset="-128"/>
              </a:defRPr>
            </a:lvl4pPr>
            <a:lvl5pPr marL="2076945" indent="-230772" eaLnBrk="0" hangingPunct="0">
              <a:defRPr sz="2400">
                <a:solidFill>
                  <a:schemeClr val="tx1"/>
                </a:solidFill>
                <a:latin typeface="Calibri" pitchFamily="34" charset="0"/>
                <a:ea typeface="MS PGothic" pitchFamily="34" charset="-128"/>
              </a:defRPr>
            </a:lvl5pPr>
            <a:lvl6pPr marL="2538489" indent="-230772" defTabSz="461543" eaLnBrk="0" fontAlgn="base" hangingPunct="0">
              <a:spcBef>
                <a:spcPct val="0"/>
              </a:spcBef>
              <a:spcAft>
                <a:spcPct val="0"/>
              </a:spcAft>
              <a:defRPr sz="2400">
                <a:solidFill>
                  <a:schemeClr val="tx1"/>
                </a:solidFill>
                <a:latin typeface="Calibri" pitchFamily="34" charset="0"/>
                <a:ea typeface="MS PGothic" pitchFamily="34" charset="-128"/>
              </a:defRPr>
            </a:lvl6pPr>
            <a:lvl7pPr marL="3000032" indent="-230772" defTabSz="461543" eaLnBrk="0" fontAlgn="base" hangingPunct="0">
              <a:spcBef>
                <a:spcPct val="0"/>
              </a:spcBef>
              <a:spcAft>
                <a:spcPct val="0"/>
              </a:spcAft>
              <a:defRPr sz="2400">
                <a:solidFill>
                  <a:schemeClr val="tx1"/>
                </a:solidFill>
                <a:latin typeface="Calibri" pitchFamily="34" charset="0"/>
                <a:ea typeface="MS PGothic" pitchFamily="34" charset="-128"/>
              </a:defRPr>
            </a:lvl7pPr>
            <a:lvl8pPr marL="3461576" indent="-230772" defTabSz="461543" eaLnBrk="0" fontAlgn="base" hangingPunct="0">
              <a:spcBef>
                <a:spcPct val="0"/>
              </a:spcBef>
              <a:spcAft>
                <a:spcPct val="0"/>
              </a:spcAft>
              <a:defRPr sz="2400">
                <a:solidFill>
                  <a:schemeClr val="tx1"/>
                </a:solidFill>
                <a:latin typeface="Calibri" pitchFamily="34" charset="0"/>
                <a:ea typeface="MS PGothic" pitchFamily="34" charset="-128"/>
              </a:defRPr>
            </a:lvl8pPr>
            <a:lvl9pPr marL="3923119" indent="-230772" defTabSz="461543"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65E3E384-D5CC-4221-B69A-538A514BC7AF}" type="slidenum">
              <a:rPr lang="en-US" altLang="en-US" sz="1200">
                <a:latin typeface="Arial" pitchFamily="34" charset="0"/>
              </a:rPr>
              <a:pPr eaLnBrk="1" hangingPunct="1"/>
              <a:t>19</a:t>
            </a:fld>
            <a:endParaRPr lang="en-US" altLang="en-US" sz="1200">
              <a:latin typeface="Arial" pitchFamily="34"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Times New Roman" pitchFamily="18" charset="0"/>
            </a:endParaRPr>
          </a:p>
        </p:txBody>
      </p:sp>
    </p:spTree>
    <p:extLst>
      <p:ext uri="{BB962C8B-B14F-4D97-AF65-F5344CB8AC3E}">
        <p14:creationId xmlns:p14="http://schemas.microsoft.com/office/powerpoint/2010/main" val="4044642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4AA2480-CEB8-8B42-BAE4-20E3B6104147}" type="slidenum">
              <a:rPr lang="en-US" smtClean="0"/>
              <a:t>21</a:t>
            </a:fld>
            <a:endParaRPr lang="en-US"/>
          </a:p>
        </p:txBody>
      </p:sp>
    </p:spTree>
    <p:extLst>
      <p:ext uri="{BB962C8B-B14F-4D97-AF65-F5344CB8AC3E}">
        <p14:creationId xmlns:p14="http://schemas.microsoft.com/office/powerpoint/2010/main" val="3383296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7"/>
          <p:cNvSpPr>
            <a:spLocks noChangeArrowheads="1"/>
          </p:cNvSpPr>
          <p:nvPr/>
        </p:nvSpPr>
        <p:spPr bwMode="auto">
          <a:xfrm>
            <a:off x="0" y="0"/>
            <a:ext cx="9144000" cy="1143000"/>
          </a:xfrm>
          <a:prstGeom prst="rect">
            <a:avLst/>
          </a:prstGeom>
          <a:solidFill>
            <a:srgbClr val="DDDDDD"/>
          </a:solidFill>
          <a:ln w="9525">
            <a:noFill/>
            <a:miter lim="800000"/>
            <a:headEnd/>
            <a:tailEnd/>
          </a:ln>
          <a:effectLst/>
        </p:spPr>
        <p:txBody>
          <a:bodyPr wrap="none" anchor="ctr"/>
          <a:lstStyle/>
          <a:p>
            <a:pPr>
              <a:defRPr/>
            </a:pPr>
            <a:endParaRPr lang="en-US">
              <a:ea typeface="ＭＳ Ｐゴシック" pitchFamily="-112" charset="-128"/>
            </a:endParaRPr>
          </a:p>
        </p:txBody>
      </p:sp>
      <p:sp>
        <p:nvSpPr>
          <p:cNvPr id="5" name="Rectangle 7"/>
          <p:cNvSpPr>
            <a:spLocks noChangeArrowheads="1"/>
          </p:cNvSpPr>
          <p:nvPr/>
        </p:nvSpPr>
        <p:spPr bwMode="auto">
          <a:xfrm>
            <a:off x="152400" y="1600200"/>
            <a:ext cx="1676400" cy="4114800"/>
          </a:xfrm>
          <a:prstGeom prst="rect">
            <a:avLst/>
          </a:prstGeom>
          <a:noFill/>
          <a:ln w="9525">
            <a:noFill/>
            <a:miter lim="800000"/>
            <a:headEnd/>
            <a:tailEnd/>
          </a:ln>
          <a:effectLst/>
        </p:spPr>
        <p:txBody>
          <a:bodyPr/>
          <a:lstStyle/>
          <a:p>
            <a:pPr marL="342900" indent="-342900" eaLnBrk="0" hangingPunct="0">
              <a:spcBef>
                <a:spcPct val="20000"/>
              </a:spcBef>
              <a:defRPr/>
            </a:pPr>
            <a:endParaRPr lang="en-US" sz="1200">
              <a:solidFill>
                <a:srgbClr val="001466"/>
              </a:solidFill>
              <a:latin typeface="Verdana" pitchFamily="-112" charset="0"/>
              <a:ea typeface="ＭＳ Ｐゴシック" pitchFamily="-112" charset="-128"/>
            </a:endParaRPr>
          </a:p>
        </p:txBody>
      </p:sp>
      <p:sp>
        <p:nvSpPr>
          <p:cNvPr id="6" name="Line 18"/>
          <p:cNvSpPr>
            <a:spLocks noChangeShapeType="1"/>
          </p:cNvSpPr>
          <p:nvPr/>
        </p:nvSpPr>
        <p:spPr bwMode="auto">
          <a:xfrm>
            <a:off x="0" y="1143000"/>
            <a:ext cx="9144000" cy="0"/>
          </a:xfrm>
          <a:prstGeom prst="line">
            <a:avLst/>
          </a:prstGeom>
          <a:noFill/>
          <a:ln w="3175">
            <a:solidFill>
              <a:srgbClr val="FFCC00"/>
            </a:solidFill>
            <a:round/>
            <a:headEnd/>
            <a:tailEnd/>
          </a:ln>
          <a:effectLst/>
        </p:spPr>
        <p:txBody>
          <a:bodyPr wrap="none" anchor="ctr"/>
          <a:lstStyle/>
          <a:p>
            <a:pPr>
              <a:defRPr/>
            </a:pPr>
            <a:endParaRPr lang="en-US">
              <a:ea typeface="+mn-ea"/>
            </a:endParaRPr>
          </a:p>
        </p:txBody>
      </p:sp>
      <p:graphicFrame>
        <p:nvGraphicFramePr>
          <p:cNvPr id="7" name="Object 19"/>
          <p:cNvGraphicFramePr>
            <a:graphicFrameLocks noChangeAspect="1"/>
          </p:cNvGraphicFramePr>
          <p:nvPr/>
        </p:nvGraphicFramePr>
        <p:xfrm>
          <a:off x="152400" y="152400"/>
          <a:ext cx="838200" cy="698500"/>
        </p:xfrm>
        <a:graphic>
          <a:graphicData uri="http://schemas.openxmlformats.org/presentationml/2006/ole">
            <mc:AlternateContent xmlns:mc="http://schemas.openxmlformats.org/markup-compatibility/2006">
              <mc:Choice xmlns:v="urn:schemas-microsoft-com:vml" Requires="v">
                <p:oleObj spid="_x0000_s35905" name="Image" r:id="rId3" imgW="2742857" imgH="2285714" progId="">
                  <p:embed/>
                </p:oleObj>
              </mc:Choice>
              <mc:Fallback>
                <p:oleObj name="Image" r:id="rId3" imgW="2742857" imgH="2285714" progId="">
                  <p:embed/>
                  <p:pic>
                    <p:nvPicPr>
                      <p:cNvPr id="0" name="Object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8382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14"/>
          <p:cNvSpPr txBox="1">
            <a:spLocks noChangeArrowheads="1"/>
          </p:cNvSpPr>
          <p:nvPr/>
        </p:nvSpPr>
        <p:spPr bwMode="auto">
          <a:xfrm>
            <a:off x="889000" y="280988"/>
            <a:ext cx="2082800" cy="547687"/>
          </a:xfrm>
          <a:prstGeom prst="rect">
            <a:avLst/>
          </a:prstGeom>
          <a:noFill/>
          <a:ln w="9525">
            <a:noFill/>
            <a:miter lim="800000"/>
            <a:headEnd/>
            <a:tailEnd/>
          </a:ln>
          <a:effectLst/>
        </p:spPr>
        <p:txBody>
          <a:bodyPr wrap="none">
            <a:spAutoFit/>
          </a:bodyPr>
          <a:lstStyle/>
          <a:p>
            <a:pPr eaLnBrk="0" hangingPunct="0">
              <a:defRPr/>
            </a:pPr>
            <a:r>
              <a:rPr lang="en-US" sz="1200" b="1">
                <a:ea typeface="ＭＳ Ｐゴシック" pitchFamily="-112" charset="-128"/>
              </a:rPr>
              <a:t>Jet Propulsion Laboratory</a:t>
            </a:r>
          </a:p>
          <a:p>
            <a:pPr eaLnBrk="0" hangingPunct="0">
              <a:defRPr/>
            </a:pPr>
            <a:r>
              <a:rPr lang="en-US" sz="900" b="1">
                <a:ea typeface="ＭＳ Ｐゴシック" pitchFamily="-112" charset="-128"/>
              </a:rPr>
              <a:t>California Institute of Technology</a:t>
            </a:r>
          </a:p>
          <a:p>
            <a:pPr eaLnBrk="0" hangingPunct="0">
              <a:defRPr/>
            </a:pPr>
            <a:endParaRPr lang="en-US" sz="900" b="1">
              <a:latin typeface="Century Gothic" pitchFamily="-112" charset="0"/>
              <a:ea typeface="ＭＳ Ｐゴシック" pitchFamily="-112" charset="-128"/>
            </a:endParaRPr>
          </a:p>
        </p:txBody>
      </p:sp>
      <p:sp>
        <p:nvSpPr>
          <p:cNvPr id="9" name="Line 8"/>
          <p:cNvSpPr>
            <a:spLocks noChangeShapeType="1"/>
          </p:cNvSpPr>
          <p:nvPr userDrawn="1"/>
        </p:nvSpPr>
        <p:spPr bwMode="auto">
          <a:xfrm>
            <a:off x="0" y="4953000"/>
            <a:ext cx="4648200" cy="0"/>
          </a:xfrm>
          <a:prstGeom prst="line">
            <a:avLst/>
          </a:prstGeom>
          <a:noFill/>
          <a:ln w="3175">
            <a:solidFill>
              <a:srgbClr val="FFCC00"/>
            </a:solidFill>
            <a:round/>
            <a:headEnd/>
            <a:tailEnd/>
          </a:ln>
          <a:effectLst/>
        </p:spPr>
        <p:txBody>
          <a:bodyPr wrap="none" anchor="ctr"/>
          <a:lstStyle/>
          <a:p>
            <a:pPr>
              <a:defRPr/>
            </a:pPr>
            <a:endParaRPr lang="en-US">
              <a:ea typeface="+mn-ea"/>
            </a:endParaRPr>
          </a:p>
        </p:txBody>
      </p:sp>
      <p:pic>
        <p:nvPicPr>
          <p:cNvPr id="10" name="Picture 16" descr="PS_5D2_20091003_4084.jpg"/>
          <p:cNvPicPr>
            <a:picLocks noChangeAspect="1"/>
          </p:cNvPicPr>
          <p:nvPr userDrawn="1"/>
        </p:nvPicPr>
        <p:blipFill>
          <a:blip r:embed="rId5" cstate="print"/>
          <a:srcRect/>
          <a:stretch>
            <a:fillRect/>
          </a:stretch>
        </p:blipFill>
        <p:spPr bwMode="auto">
          <a:xfrm>
            <a:off x="4495800" y="3454400"/>
            <a:ext cx="4495800" cy="2997200"/>
          </a:xfrm>
          <a:prstGeom prst="rect">
            <a:avLst/>
          </a:prstGeom>
          <a:noFill/>
          <a:ln w="9525">
            <a:solidFill>
              <a:srgbClr val="FFCC00"/>
            </a:solidFill>
            <a:miter lim="800000"/>
            <a:headEnd/>
            <a:tailEnd/>
          </a:ln>
        </p:spPr>
      </p:pic>
      <p:sp>
        <p:nvSpPr>
          <p:cNvPr id="11" name="TextBox 10"/>
          <p:cNvSpPr txBox="1"/>
          <p:nvPr userDrawn="1"/>
        </p:nvSpPr>
        <p:spPr>
          <a:xfrm>
            <a:off x="7243763" y="6430963"/>
            <a:ext cx="1860550" cy="215900"/>
          </a:xfrm>
          <a:prstGeom prst="rect">
            <a:avLst/>
          </a:prstGeom>
          <a:noFill/>
        </p:spPr>
        <p:txBody>
          <a:bodyPr wrap="none">
            <a:spAutoFit/>
          </a:bodyPr>
          <a:lstStyle/>
          <a:p>
            <a:pPr>
              <a:defRPr/>
            </a:pPr>
            <a:r>
              <a:rPr lang="en-US" sz="800" dirty="0">
                <a:ea typeface="ＭＳ Ｐゴシック" pitchFamily="-112" charset="-128"/>
              </a:rPr>
              <a:t>Mono Lake, California, October 2009</a:t>
            </a:r>
          </a:p>
        </p:txBody>
      </p:sp>
      <p:sp>
        <p:nvSpPr>
          <p:cNvPr id="3074" name="Rectangle 2"/>
          <p:cNvSpPr>
            <a:spLocks noGrp="1" noChangeArrowheads="1"/>
          </p:cNvSpPr>
          <p:nvPr>
            <p:ph type="ctrTitle"/>
          </p:nvPr>
        </p:nvSpPr>
        <p:spPr>
          <a:xfrm>
            <a:off x="685800" y="1447800"/>
            <a:ext cx="77724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228600" y="5029200"/>
            <a:ext cx="4114800" cy="1828800"/>
          </a:xfrm>
        </p:spPr>
        <p:txBody>
          <a:bodyPr/>
          <a:lstStyle>
            <a:lvl1pPr marL="0" indent="0">
              <a:buFontTx/>
              <a:buNone/>
              <a:defRPr sz="1800"/>
            </a:lvl1pPr>
          </a:lstStyle>
          <a:p>
            <a:r>
              <a:rPr lang="en-US"/>
              <a:t>Click to edit Master subtitle style</a:t>
            </a:r>
          </a:p>
        </p:txBody>
      </p:sp>
      <p:sp>
        <p:nvSpPr>
          <p:cNvPr id="12" name="Rectangle 4"/>
          <p:cNvSpPr>
            <a:spLocks noGrp="1" noChangeArrowheads="1"/>
          </p:cNvSpPr>
          <p:nvPr>
            <p:ph type="dt" sz="half" idx="10"/>
          </p:nvPr>
        </p:nvSpPr>
        <p:spPr>
          <a:xfrm>
            <a:off x="4953000" y="6629400"/>
            <a:ext cx="2133600" cy="152400"/>
          </a:xfrm>
        </p:spPr>
        <p:txBody>
          <a:bodyPr/>
          <a:lstStyle>
            <a:lvl1pPr>
              <a:defRPr sz="1000"/>
            </a:lvl1pPr>
          </a:lstStyle>
          <a:p>
            <a:pPr>
              <a:defRPr/>
            </a:pPr>
            <a:endParaRPr lang="en-US"/>
          </a:p>
        </p:txBody>
      </p:sp>
      <p:sp>
        <p:nvSpPr>
          <p:cNvPr id="13" name="Rectangle 6"/>
          <p:cNvSpPr>
            <a:spLocks noGrp="1" noChangeArrowheads="1"/>
          </p:cNvSpPr>
          <p:nvPr>
            <p:ph type="sldNum" sz="quarter" idx="11"/>
          </p:nvPr>
        </p:nvSpPr>
        <p:spPr>
          <a:xfrm>
            <a:off x="7391400" y="6613525"/>
            <a:ext cx="1676400" cy="168275"/>
          </a:xfrm>
        </p:spPr>
        <p:txBody>
          <a:bodyPr/>
          <a:lstStyle>
            <a:lvl1pPr algn="r">
              <a:defRPr sz="1000"/>
            </a:lvl1pPr>
          </a:lstStyle>
          <a:p>
            <a:pPr>
              <a:defRPr/>
            </a:pPr>
            <a:fld id="{2D436BFB-7990-4233-9D17-8A5AA8C46E3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E6CA9559-06BC-4387-801A-4D33601A2A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9FF7E4D2-180E-4F8B-9C99-6405DD49C00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2CBE6B6-1152-474A-9643-71035BEBA8A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FE01948A-8C50-4AE1-A364-75BB1D3C44E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0386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0386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839CE653-8296-4271-BDAE-0F5557B07CE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B282A792-1B64-4040-B2C4-AE385F065DB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A6846DE4-AA89-433E-A7D2-3AD14728091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68DCE97B-0281-4D3D-AA6A-430D43494A3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276CD203-9E88-4D0E-AB47-B2B82232177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998D94DD-8C67-4159-BAAD-85D308E81E1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1"/>
          <p:cNvSpPr>
            <a:spLocks noChangeArrowheads="1"/>
          </p:cNvSpPr>
          <p:nvPr/>
        </p:nvSpPr>
        <p:spPr bwMode="auto">
          <a:xfrm>
            <a:off x="0" y="0"/>
            <a:ext cx="9144000" cy="1143000"/>
          </a:xfrm>
          <a:prstGeom prst="rect">
            <a:avLst/>
          </a:prstGeom>
          <a:solidFill>
            <a:srgbClr val="DDDDDD"/>
          </a:solidFill>
          <a:ln w="9525">
            <a:noFill/>
            <a:miter lim="800000"/>
            <a:headEnd/>
            <a:tailEnd/>
          </a:ln>
          <a:effectLst/>
        </p:spPr>
        <p:txBody>
          <a:bodyPr wrap="none" anchor="ctr"/>
          <a:lstStyle/>
          <a:p>
            <a:pPr>
              <a:defRPr/>
            </a:pPr>
            <a:endParaRPr lang="en-US">
              <a:ea typeface="ＭＳ Ｐゴシック" pitchFamily="-112" charset="-128"/>
            </a:endParaRPr>
          </a:p>
        </p:txBody>
      </p:sp>
      <p:sp>
        <p:nvSpPr>
          <p:cNvPr id="3075" name="Rectangle 2"/>
          <p:cNvSpPr>
            <a:spLocks noGrp="1" noChangeArrowheads="1"/>
          </p:cNvSpPr>
          <p:nvPr>
            <p:ph type="title"/>
          </p:nvPr>
        </p:nvSpPr>
        <p:spPr bwMode="auto">
          <a:xfrm>
            <a:off x="457200" y="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Rectangle 3"/>
          <p:cNvSpPr>
            <a:spLocks noGrp="1" noChangeArrowheads="1"/>
          </p:cNvSpPr>
          <p:nvPr>
            <p:ph type="body" idx="1"/>
          </p:nvPr>
        </p:nvSpPr>
        <p:spPr bwMode="auto">
          <a:xfrm>
            <a:off x="457200" y="1219200"/>
            <a:ext cx="8229600" cy="4906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3581400" y="6477000"/>
            <a:ext cx="21336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112" charset="-128"/>
              </a:defRPr>
            </a:lvl1pPr>
          </a:lstStyle>
          <a:p>
            <a:pPr>
              <a:defRPr/>
            </a:pPr>
            <a:fld id="{BFFC7CEE-35C0-4D35-8441-8559F6855275}" type="slidenum">
              <a:rPr lang="en-US"/>
              <a:pPr>
                <a:defRPr/>
              </a:pPr>
              <a:t>‹#›</a:t>
            </a:fld>
            <a:endParaRPr lang="en-US"/>
          </a:p>
        </p:txBody>
      </p:sp>
      <p:sp>
        <p:nvSpPr>
          <p:cNvPr id="1031" name="Line 7"/>
          <p:cNvSpPr>
            <a:spLocks noChangeShapeType="1"/>
          </p:cNvSpPr>
          <p:nvPr/>
        </p:nvSpPr>
        <p:spPr bwMode="auto">
          <a:xfrm>
            <a:off x="0" y="6210300"/>
            <a:ext cx="9144000" cy="0"/>
          </a:xfrm>
          <a:prstGeom prst="line">
            <a:avLst/>
          </a:prstGeom>
          <a:noFill/>
          <a:ln w="3175">
            <a:solidFill>
              <a:srgbClr val="FFCC00"/>
            </a:solidFill>
            <a:round/>
            <a:headEnd/>
            <a:tailEnd/>
          </a:ln>
          <a:effectLst/>
        </p:spPr>
        <p:txBody>
          <a:bodyPr wrap="none" anchor="ctr"/>
          <a:lstStyle/>
          <a:p>
            <a:pPr>
              <a:defRPr/>
            </a:pPr>
            <a:endParaRPr lang="en-US">
              <a:ea typeface="+mn-ea"/>
            </a:endParaRPr>
          </a:p>
        </p:txBody>
      </p:sp>
      <p:pic>
        <p:nvPicPr>
          <p:cNvPr id="3080" name="Picture 8"/>
          <p:cNvPicPr>
            <a:picLocks noChangeAspect="1" noChangeArrowheads="1"/>
          </p:cNvPicPr>
          <p:nvPr/>
        </p:nvPicPr>
        <p:blipFill>
          <a:blip r:embed="rId13" cstate="print"/>
          <a:srcRect/>
          <a:stretch>
            <a:fillRect/>
          </a:stretch>
        </p:blipFill>
        <p:spPr bwMode="auto">
          <a:xfrm>
            <a:off x="6726238" y="6334125"/>
            <a:ext cx="488950" cy="404813"/>
          </a:xfrm>
          <a:prstGeom prst="rect">
            <a:avLst/>
          </a:prstGeom>
          <a:noFill/>
          <a:ln w="9525">
            <a:noFill/>
            <a:miter lim="800000"/>
            <a:headEnd/>
            <a:tailEnd/>
          </a:ln>
        </p:spPr>
      </p:pic>
      <p:sp>
        <p:nvSpPr>
          <p:cNvPr id="1033" name="Text Box 9"/>
          <p:cNvSpPr txBox="1">
            <a:spLocks noChangeArrowheads="1"/>
          </p:cNvSpPr>
          <p:nvPr/>
        </p:nvSpPr>
        <p:spPr bwMode="auto">
          <a:xfrm>
            <a:off x="7162800" y="6324600"/>
            <a:ext cx="1905000" cy="457200"/>
          </a:xfrm>
          <a:prstGeom prst="rect">
            <a:avLst/>
          </a:prstGeom>
          <a:noFill/>
          <a:ln w="9525">
            <a:noFill/>
            <a:miter lim="800000"/>
            <a:headEnd/>
            <a:tailEnd/>
          </a:ln>
          <a:effectLst/>
        </p:spPr>
        <p:txBody>
          <a:bodyPr>
            <a:spAutoFit/>
          </a:bodyPr>
          <a:lstStyle/>
          <a:p>
            <a:pPr eaLnBrk="0" hangingPunct="0">
              <a:defRPr/>
            </a:pPr>
            <a:r>
              <a:rPr lang="en-US" sz="1000" b="1">
                <a:ea typeface="ＭＳ Ｐゴシック" pitchFamily="-112" charset="-128"/>
              </a:rPr>
              <a:t>Jet Propulsion Laboratory</a:t>
            </a:r>
          </a:p>
          <a:p>
            <a:pPr eaLnBrk="0" hangingPunct="0">
              <a:defRPr/>
            </a:pPr>
            <a:r>
              <a:rPr lang="en-US" sz="700" b="1">
                <a:ea typeface="ＭＳ Ｐゴシック" pitchFamily="-112" charset="-128"/>
              </a:rPr>
              <a:t>California Institute of Technology</a:t>
            </a:r>
          </a:p>
          <a:p>
            <a:pPr eaLnBrk="0" hangingPunct="0">
              <a:defRPr/>
            </a:pPr>
            <a:endParaRPr lang="en-US" sz="700" b="1">
              <a:latin typeface="Century Gothic" pitchFamily="-112" charset="0"/>
              <a:ea typeface="ＭＳ Ｐゴシック" pitchFamily="-112" charset="-128"/>
            </a:endParaRPr>
          </a:p>
        </p:txBody>
      </p:sp>
      <p:sp>
        <p:nvSpPr>
          <p:cNvPr id="1034" name="Line 10"/>
          <p:cNvSpPr>
            <a:spLocks noChangeShapeType="1"/>
          </p:cNvSpPr>
          <p:nvPr/>
        </p:nvSpPr>
        <p:spPr bwMode="auto">
          <a:xfrm>
            <a:off x="0" y="1143000"/>
            <a:ext cx="9144000" cy="0"/>
          </a:xfrm>
          <a:prstGeom prst="line">
            <a:avLst/>
          </a:prstGeom>
          <a:noFill/>
          <a:ln w="3175">
            <a:solidFill>
              <a:srgbClr val="FFCC00"/>
            </a:solidFill>
            <a:round/>
            <a:headEnd/>
            <a:tailEnd/>
          </a:ln>
          <a:effectLst/>
        </p:spPr>
        <p:txBody>
          <a:bodyPr wrap="none" anchor="ctr"/>
          <a:lstStyle/>
          <a:p>
            <a:pPr>
              <a:defRPr/>
            </a:pPr>
            <a:endParaRPr lang="en-US">
              <a:ea typeface="+mn-ea"/>
            </a:endParaRPr>
          </a:p>
        </p:txBody>
      </p:sp>
    </p:spTree>
  </p:cSld>
  <p:clrMap bg1="lt1" tx1="dk1" bg2="lt2" tx2="dk2" accent1="accent1" accent2="accent2" accent3="accent3" accent4="accent4" accent5="accent5" accent6="accent6" hlink="hlink" folHlink="folHlink"/>
  <p:sldLayoutIdLst>
    <p:sldLayoutId id="2147483839"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pubs.giss.nasa.gov/cgi-bin/abstract.cgi?id=ha07110b" TargetMode="External"/><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emf"/><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73050" y="1290638"/>
            <a:ext cx="8674100" cy="1470025"/>
          </a:xfrm>
        </p:spPr>
        <p:txBody>
          <a:bodyPr/>
          <a:lstStyle/>
          <a:p>
            <a:r>
              <a:rPr lang="en-US" sz="3200" dirty="0"/>
              <a:t>Lake Water Temperature Trends from LST</a:t>
            </a:r>
            <a:endParaRPr lang="en-US" sz="3200" dirty="0"/>
          </a:p>
        </p:txBody>
      </p:sp>
      <p:sp>
        <p:nvSpPr>
          <p:cNvPr id="4099" name="TextBox 3"/>
          <p:cNvSpPr txBox="1">
            <a:spLocks noChangeArrowheads="1"/>
          </p:cNvSpPr>
          <p:nvPr/>
        </p:nvSpPr>
        <p:spPr bwMode="auto">
          <a:xfrm>
            <a:off x="440794" y="3329544"/>
            <a:ext cx="3817087" cy="1077218"/>
          </a:xfrm>
          <a:prstGeom prst="rect">
            <a:avLst/>
          </a:prstGeom>
          <a:noFill/>
          <a:ln w="9525">
            <a:noFill/>
            <a:miter lim="800000"/>
            <a:headEnd/>
            <a:tailEnd/>
          </a:ln>
        </p:spPr>
        <p:txBody>
          <a:bodyPr wrap="square">
            <a:spAutoFit/>
          </a:bodyPr>
          <a:lstStyle/>
          <a:p>
            <a:r>
              <a:rPr lang="en-US" sz="1600" dirty="0"/>
              <a:t>Simon J. Hook </a:t>
            </a:r>
            <a:r>
              <a:rPr lang="en-US" sz="1600" dirty="0" smtClean="0"/>
              <a:t>(JPL)</a:t>
            </a:r>
          </a:p>
          <a:p>
            <a:r>
              <a:rPr lang="en-US" sz="1600" dirty="0"/>
              <a:t>N. Healey (JPL</a:t>
            </a:r>
            <a:r>
              <a:rPr lang="en-US" sz="1600" dirty="0" smtClean="0"/>
              <a:t>)</a:t>
            </a:r>
            <a:endParaRPr lang="en-US" sz="1600" dirty="0"/>
          </a:p>
          <a:p>
            <a:r>
              <a:rPr lang="en-US" sz="1600" dirty="0" smtClean="0"/>
              <a:t>J. </a:t>
            </a:r>
            <a:r>
              <a:rPr lang="en-US" sz="1600" dirty="0" err="1" smtClean="0"/>
              <a:t>Lenters</a:t>
            </a:r>
            <a:r>
              <a:rPr lang="en-US" sz="1600" dirty="0" smtClean="0"/>
              <a:t> </a:t>
            </a:r>
            <a:r>
              <a:rPr lang="en-US" sz="1600" dirty="0"/>
              <a:t>(</a:t>
            </a:r>
            <a:r>
              <a:rPr lang="en-US" sz="1600" dirty="0" err="1" smtClean="0"/>
              <a:t>LimnoTech</a:t>
            </a:r>
            <a:r>
              <a:rPr lang="en-US" sz="1600" dirty="0" smtClean="0"/>
              <a:t>, </a:t>
            </a:r>
            <a:r>
              <a:rPr lang="en-US" sz="1600" dirty="0"/>
              <a:t>MI)</a:t>
            </a:r>
          </a:p>
          <a:p>
            <a:r>
              <a:rPr lang="en-US" sz="1600" dirty="0"/>
              <a:t>C. M. O’Reilly </a:t>
            </a:r>
            <a:r>
              <a:rPr lang="en-US" sz="1600" dirty="0" smtClean="0"/>
              <a:t>(Illinois </a:t>
            </a:r>
            <a:r>
              <a:rPr lang="en-US" sz="1600" dirty="0"/>
              <a:t>State University</a:t>
            </a:r>
            <a:r>
              <a:rPr lang="en-US" sz="1600" dirty="0" smtClean="0"/>
              <a:t>)</a:t>
            </a:r>
            <a:endParaRPr lang="en-US" sz="1600" dirty="0"/>
          </a:p>
        </p:txBody>
      </p:sp>
      <p:sp>
        <p:nvSpPr>
          <p:cNvPr id="4100" name="Rectangle 3"/>
          <p:cNvSpPr>
            <a:spLocks noGrp="1" noChangeArrowheads="1"/>
          </p:cNvSpPr>
          <p:nvPr>
            <p:ph type="subTitle" idx="1"/>
          </p:nvPr>
        </p:nvSpPr>
        <p:spPr>
          <a:xfrm>
            <a:off x="719138" y="5029200"/>
            <a:ext cx="3352800" cy="1600200"/>
          </a:xfrm>
        </p:spPr>
        <p:txBody>
          <a:bodyPr/>
          <a:lstStyle/>
          <a:p>
            <a:pPr eaLnBrk="1" hangingPunct="1"/>
            <a:r>
              <a:rPr lang="en-US" sz="1400" smtClean="0">
                <a:ea typeface="ＭＳ Ｐゴシック" pitchFamily="-106" charset="-128"/>
              </a:rPr>
              <a:t>Jet Propulsion Laboratory </a:t>
            </a:r>
            <a:br>
              <a:rPr lang="en-US" sz="1400" smtClean="0">
                <a:ea typeface="ＭＳ Ｐゴシック" pitchFamily="-106" charset="-128"/>
              </a:rPr>
            </a:br>
            <a:r>
              <a:rPr lang="en-US" sz="1400" smtClean="0">
                <a:ea typeface="ＭＳ Ｐゴシック" pitchFamily="-106" charset="-128"/>
              </a:rPr>
              <a:t>California Institute of Technology</a:t>
            </a:r>
            <a:br>
              <a:rPr lang="en-US" sz="1400" smtClean="0">
                <a:ea typeface="ＭＳ Ｐゴシック" pitchFamily="-106" charset="-128"/>
              </a:rPr>
            </a:br>
            <a:r>
              <a:rPr lang="en-US" sz="1400" smtClean="0">
                <a:ea typeface="ＭＳ Ｐゴシック" pitchFamily="-106" charset="-128"/>
              </a:rPr>
              <a:t>Pasadena, California, 91109</a:t>
            </a:r>
          </a:p>
          <a:p>
            <a:pPr eaLnBrk="1" hangingPunct="1"/>
            <a:endParaRPr lang="en-US" sz="1400" smtClean="0">
              <a:ea typeface="ＭＳ Ｐゴシック" pitchFamily="-106" charset="-128"/>
            </a:endParaRPr>
          </a:p>
          <a:p>
            <a:pPr eaLnBrk="1" hangingPunct="1"/>
            <a:r>
              <a:rPr lang="en-US" sz="1400" smtClean="0">
                <a:ea typeface="ＭＳ Ｐゴシック" pitchFamily="-106" charset="-128"/>
              </a:rPr>
              <a:t>Contact: simon.j.hook@jpl.nasa.gov</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955321" y="1198725"/>
            <a:ext cx="5379000" cy="4926032"/>
          </a:xfrm>
          <a:prstGeom prst="rect">
            <a:avLst/>
          </a:prstGeom>
          <a:ln>
            <a:solidFill>
              <a:schemeClr val="tx1"/>
            </a:solidFill>
          </a:ln>
        </p:spPr>
      </p:pic>
      <p:sp>
        <p:nvSpPr>
          <p:cNvPr id="2" name="Title 1"/>
          <p:cNvSpPr>
            <a:spLocks noGrp="1"/>
          </p:cNvSpPr>
          <p:nvPr>
            <p:ph type="title"/>
          </p:nvPr>
        </p:nvSpPr>
        <p:spPr/>
        <p:txBody>
          <a:bodyPr/>
          <a:lstStyle/>
          <a:p>
            <a:r>
              <a:rPr lang="en-US" sz="4000" dirty="0" smtClean="0"/>
              <a:t>The Importance of Record Length</a:t>
            </a:r>
            <a:endParaRPr lang="en-US" sz="4000" dirty="0"/>
          </a:p>
        </p:txBody>
      </p:sp>
      <p:pic>
        <p:nvPicPr>
          <p:cNvPr id="3" name="Picture 2"/>
          <p:cNvPicPr>
            <a:picLocks noChangeAspect="1"/>
          </p:cNvPicPr>
          <p:nvPr/>
        </p:nvPicPr>
        <p:blipFill>
          <a:blip r:embed="rId4"/>
          <a:stretch>
            <a:fillRect/>
          </a:stretch>
        </p:blipFill>
        <p:spPr>
          <a:xfrm>
            <a:off x="1955321" y="1198725"/>
            <a:ext cx="5379001" cy="4926033"/>
          </a:xfrm>
          <a:prstGeom prst="rect">
            <a:avLst/>
          </a:prstGeom>
          <a:ln>
            <a:solidFill>
              <a:schemeClr val="tx1"/>
            </a:solidFill>
          </a:ln>
        </p:spPr>
      </p:pic>
    </p:spTree>
    <p:extLst>
      <p:ext uri="{BB962C8B-B14F-4D97-AF65-F5344CB8AC3E}">
        <p14:creationId xmlns:p14="http://schemas.microsoft.com/office/powerpoint/2010/main" val="122892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North American Lakes </a:t>
            </a:r>
            <a:br>
              <a:rPr lang="en-US" sz="3200" dirty="0" smtClean="0"/>
            </a:br>
            <a:r>
              <a:rPr lang="en-US" sz="3200" dirty="0" smtClean="0"/>
              <a:t>MODIS (Aqua &amp;Terra) Trends - Top Ten</a:t>
            </a:r>
            <a:endParaRPr lang="en-US" sz="3200" dirty="0"/>
          </a:p>
        </p:txBody>
      </p:sp>
      <p:sp>
        <p:nvSpPr>
          <p:cNvPr id="6" name="TextBox 5"/>
          <p:cNvSpPr txBox="1"/>
          <p:nvPr/>
        </p:nvSpPr>
        <p:spPr>
          <a:xfrm>
            <a:off x="396815" y="2297063"/>
            <a:ext cx="1287532" cy="369332"/>
          </a:xfrm>
          <a:prstGeom prst="rect">
            <a:avLst/>
          </a:prstGeom>
          <a:noFill/>
        </p:spPr>
        <p:txBody>
          <a:bodyPr wrap="none" rtlCol="0">
            <a:spAutoFit/>
          </a:bodyPr>
          <a:lstStyle/>
          <a:p>
            <a:r>
              <a:rPr lang="en-US" dirty="0" smtClean="0"/>
              <a:t>2000-2008</a:t>
            </a:r>
            <a:endParaRPr lang="en-US" dirty="0"/>
          </a:p>
        </p:txBody>
      </p:sp>
      <p:sp>
        <p:nvSpPr>
          <p:cNvPr id="7" name="TextBox 6"/>
          <p:cNvSpPr txBox="1"/>
          <p:nvPr/>
        </p:nvSpPr>
        <p:spPr>
          <a:xfrm>
            <a:off x="396815" y="4795848"/>
            <a:ext cx="1287532" cy="369332"/>
          </a:xfrm>
          <a:prstGeom prst="rect">
            <a:avLst/>
          </a:prstGeom>
          <a:noFill/>
        </p:spPr>
        <p:txBody>
          <a:bodyPr wrap="none" rtlCol="0">
            <a:spAutoFit/>
          </a:bodyPr>
          <a:lstStyle/>
          <a:p>
            <a:r>
              <a:rPr lang="en-US" dirty="0" smtClean="0"/>
              <a:t>2000-2015</a:t>
            </a:r>
            <a:endParaRPr lang="en-US" dirty="0"/>
          </a:p>
        </p:txBody>
      </p:sp>
      <p:pic>
        <p:nvPicPr>
          <p:cNvPr id="10" name="Picture 9"/>
          <p:cNvPicPr>
            <a:picLocks noChangeAspect="1"/>
          </p:cNvPicPr>
          <p:nvPr/>
        </p:nvPicPr>
        <p:blipFill>
          <a:blip r:embed="rId2"/>
          <a:stretch>
            <a:fillRect/>
          </a:stretch>
        </p:blipFill>
        <p:spPr>
          <a:xfrm>
            <a:off x="1869210" y="1299713"/>
            <a:ext cx="7039770" cy="2306467"/>
          </a:xfrm>
          <a:prstGeom prst="rect">
            <a:avLst/>
          </a:prstGeom>
          <a:ln>
            <a:solidFill>
              <a:schemeClr val="tx1"/>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9210" y="3839093"/>
            <a:ext cx="7039770" cy="2277619"/>
          </a:xfrm>
          <a:prstGeom prst="rect">
            <a:avLst/>
          </a:prstGeom>
          <a:noFill/>
          <a:ln>
            <a:solidFill>
              <a:schemeClr val="tx1"/>
            </a:solidFill>
          </a:ln>
        </p:spPr>
      </p:pic>
    </p:spTree>
    <p:extLst>
      <p:ext uri="{BB962C8B-B14F-4D97-AF65-F5344CB8AC3E}">
        <p14:creationId xmlns:p14="http://schemas.microsoft.com/office/powerpoint/2010/main" val="7331715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North American Lakes Trends - Top Ten</a:t>
            </a:r>
            <a:endParaRPr lang="en-US" sz="3200" dirty="0"/>
          </a:p>
        </p:txBody>
      </p:sp>
      <p:pic>
        <p:nvPicPr>
          <p:cNvPr id="9" name="Picture 8"/>
          <p:cNvPicPr>
            <a:picLocks noChangeAspect="1"/>
          </p:cNvPicPr>
          <p:nvPr/>
        </p:nvPicPr>
        <p:blipFill rotWithShape="1">
          <a:blip r:embed="rId2"/>
          <a:srcRect l="23718" t="19705" r="56891" b="8914"/>
          <a:stretch/>
        </p:blipFill>
        <p:spPr bwMode="auto">
          <a:xfrm>
            <a:off x="149525" y="1219199"/>
            <a:ext cx="4288922" cy="5638799"/>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3"/>
          <a:srcRect l="20635" t="20200" r="59447" b="6050"/>
          <a:stretch/>
        </p:blipFill>
        <p:spPr bwMode="auto">
          <a:xfrm>
            <a:off x="4661497" y="1193171"/>
            <a:ext cx="4283487" cy="5664828"/>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4"/>
          <a:srcRect l="37085" t="14749" r="29217" b="5831"/>
          <a:stretch/>
        </p:blipFill>
        <p:spPr bwMode="auto">
          <a:xfrm>
            <a:off x="4678750" y="1216191"/>
            <a:ext cx="4255724" cy="5641807"/>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272562" y="4185138"/>
            <a:ext cx="1697901" cy="369332"/>
          </a:xfrm>
          <a:prstGeom prst="rect">
            <a:avLst/>
          </a:prstGeom>
          <a:noFill/>
        </p:spPr>
        <p:txBody>
          <a:bodyPr wrap="none" rtlCol="0">
            <a:spAutoFit/>
          </a:bodyPr>
          <a:lstStyle/>
          <a:p>
            <a:r>
              <a:rPr lang="en-US" dirty="0" smtClean="0"/>
              <a:t>Previous study</a:t>
            </a:r>
            <a:endParaRPr lang="en-US" dirty="0"/>
          </a:p>
        </p:txBody>
      </p:sp>
      <p:sp>
        <p:nvSpPr>
          <p:cNvPr id="7" name="TextBox 6"/>
          <p:cNvSpPr txBox="1"/>
          <p:nvPr/>
        </p:nvSpPr>
        <p:spPr>
          <a:xfrm>
            <a:off x="4970585" y="4275992"/>
            <a:ext cx="1569660" cy="369332"/>
          </a:xfrm>
          <a:prstGeom prst="rect">
            <a:avLst/>
          </a:prstGeom>
          <a:noFill/>
        </p:spPr>
        <p:txBody>
          <a:bodyPr wrap="none" rtlCol="0">
            <a:spAutoFit/>
          </a:bodyPr>
          <a:lstStyle/>
          <a:p>
            <a:r>
              <a:rPr lang="en-US" dirty="0" smtClean="0"/>
              <a:t>Current study</a:t>
            </a:r>
            <a:endParaRPr lang="en-US" dirty="0"/>
          </a:p>
        </p:txBody>
      </p:sp>
    </p:spTree>
    <p:extLst>
      <p:ext uri="{BB962C8B-B14F-4D97-AF65-F5344CB8AC3E}">
        <p14:creationId xmlns:p14="http://schemas.microsoft.com/office/powerpoint/2010/main" val="36386900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 American Lake Trends</a:t>
            </a:r>
            <a:endParaRPr lang="en-US" dirty="0"/>
          </a:p>
        </p:txBody>
      </p:sp>
      <p:pic>
        <p:nvPicPr>
          <p:cNvPr id="7" name="Picture 6"/>
          <p:cNvPicPr>
            <a:picLocks noChangeAspect="1"/>
          </p:cNvPicPr>
          <p:nvPr/>
        </p:nvPicPr>
        <p:blipFill rotWithShape="1">
          <a:blip r:embed="rId2"/>
          <a:srcRect l="22010" t="10503" r="55411" b="5226"/>
          <a:stretch/>
        </p:blipFill>
        <p:spPr bwMode="auto">
          <a:xfrm>
            <a:off x="4742142" y="1281839"/>
            <a:ext cx="4122005" cy="5494598"/>
          </a:xfrm>
          <a:prstGeom prst="rect">
            <a:avLst/>
          </a:prstGeom>
          <a:ln>
            <a:no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3"/>
          <a:srcRect l="21937" t="11110" r="55267" b="4439"/>
          <a:stretch/>
        </p:blipFill>
        <p:spPr bwMode="auto">
          <a:xfrm>
            <a:off x="327630" y="1281839"/>
            <a:ext cx="4151880" cy="5494598"/>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4"/>
          <a:srcRect l="35257" t="16483" r="31840" b="6243"/>
          <a:stretch/>
        </p:blipFill>
        <p:spPr bwMode="auto">
          <a:xfrm>
            <a:off x="327631" y="1281839"/>
            <a:ext cx="4159421" cy="5494598"/>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rotWithShape="1">
          <a:blip r:embed="rId5"/>
          <a:srcRect l="37229" t="13468" r="29076" b="7004"/>
          <a:stretch/>
        </p:blipFill>
        <p:spPr bwMode="auto">
          <a:xfrm>
            <a:off x="4734600" y="1281839"/>
            <a:ext cx="4138246" cy="54945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0547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35257" t="14321" r="31731" b="8544"/>
          <a:stretch/>
        </p:blipFill>
        <p:spPr bwMode="auto">
          <a:xfrm>
            <a:off x="268600" y="1187545"/>
            <a:ext cx="4250291" cy="5586048"/>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3"/>
          <a:srcRect l="22010" t="10503" r="55267" b="5044"/>
          <a:stretch/>
        </p:blipFill>
        <p:spPr bwMode="auto">
          <a:xfrm>
            <a:off x="4695770" y="1187545"/>
            <a:ext cx="4206689" cy="5586048"/>
          </a:xfrm>
          <a:prstGeom prst="rect">
            <a:avLst/>
          </a:prstGeom>
          <a:ln>
            <a:noFill/>
          </a:ln>
          <a:extLst>
            <a:ext uri="{53640926-AAD7-44D8-BBD7-CCE9431645EC}">
              <a14:shadowObscured xmlns:a14="http://schemas.microsoft.com/office/drawing/2010/main"/>
            </a:ext>
          </a:extLst>
        </p:spPr>
      </p:pic>
      <p:sp>
        <p:nvSpPr>
          <p:cNvPr id="5" name="Title 1"/>
          <p:cNvSpPr>
            <a:spLocks noGrp="1"/>
          </p:cNvSpPr>
          <p:nvPr>
            <p:ph type="title"/>
          </p:nvPr>
        </p:nvSpPr>
        <p:spPr>
          <a:xfrm>
            <a:off x="457200" y="23004"/>
            <a:ext cx="8229600" cy="1066800"/>
          </a:xfrm>
        </p:spPr>
        <p:txBody>
          <a:bodyPr/>
          <a:lstStyle/>
          <a:p>
            <a:r>
              <a:rPr lang="en-US" sz="4000" dirty="0" smtClean="0"/>
              <a:t>North American Lake and Air Temperature Trends</a:t>
            </a:r>
            <a:endParaRPr lang="en-US" sz="4000" dirty="0"/>
          </a:p>
        </p:txBody>
      </p:sp>
      <p:sp>
        <p:nvSpPr>
          <p:cNvPr id="8" name="Rectangle 7"/>
          <p:cNvSpPr/>
          <p:nvPr/>
        </p:nvSpPr>
        <p:spPr>
          <a:xfrm>
            <a:off x="2150931" y="6136713"/>
            <a:ext cx="1399742" cy="400110"/>
          </a:xfrm>
          <a:prstGeom prst="rect">
            <a:avLst/>
          </a:prstGeom>
        </p:spPr>
        <p:txBody>
          <a:bodyPr wrap="none">
            <a:spAutoFit/>
          </a:bodyPr>
          <a:lstStyle/>
          <a:p>
            <a:r>
              <a:rPr lang="en-US" sz="1000" i="1" dirty="0" smtClean="0">
                <a:effectLst/>
                <a:latin typeface="Calibri" panose="020F0502020204030204" pitchFamily="34" charset="0"/>
                <a:ea typeface="Calibri" panose="020F0502020204030204" pitchFamily="34" charset="0"/>
                <a:cs typeface="Times New Roman" panose="02020603050405020304" pitchFamily="18" charset="0"/>
              </a:rPr>
              <a:t>(GISTEMP Team, 2015; </a:t>
            </a:r>
          </a:p>
          <a:p>
            <a:r>
              <a:rPr lang="en-US" sz="1000" i="1" dirty="0" smtClean="0">
                <a:effectLst/>
                <a:latin typeface="Calibri" panose="020F0502020204030204" pitchFamily="34" charset="0"/>
                <a:ea typeface="Calibri" panose="020F0502020204030204" pitchFamily="34" charset="0"/>
                <a:cs typeface="Times New Roman" panose="02020603050405020304" pitchFamily="18" charset="0"/>
              </a:rPr>
              <a:t>Hansen et al., 2010)</a:t>
            </a:r>
            <a:endParaRPr lang="en-US" sz="1000" i="1" dirty="0"/>
          </a:p>
        </p:txBody>
      </p:sp>
      <p:sp>
        <p:nvSpPr>
          <p:cNvPr id="10" name="Rectangle 9"/>
          <p:cNvSpPr/>
          <p:nvPr/>
        </p:nvSpPr>
        <p:spPr>
          <a:xfrm>
            <a:off x="6562592" y="6136713"/>
            <a:ext cx="1399742" cy="400110"/>
          </a:xfrm>
          <a:prstGeom prst="rect">
            <a:avLst/>
          </a:prstGeom>
        </p:spPr>
        <p:txBody>
          <a:bodyPr wrap="none">
            <a:spAutoFit/>
          </a:bodyPr>
          <a:lstStyle/>
          <a:p>
            <a:r>
              <a:rPr lang="en-US" sz="1000" i="1" dirty="0" smtClean="0">
                <a:effectLst/>
                <a:latin typeface="Calibri" panose="020F0502020204030204" pitchFamily="34" charset="0"/>
                <a:ea typeface="Calibri" panose="020F0502020204030204" pitchFamily="34" charset="0"/>
                <a:cs typeface="Times New Roman" panose="02020603050405020304" pitchFamily="18" charset="0"/>
              </a:rPr>
              <a:t>(GISTEMP Team, 2015; </a:t>
            </a:r>
          </a:p>
          <a:p>
            <a:r>
              <a:rPr lang="en-US" sz="1000" i="1" dirty="0" smtClean="0">
                <a:effectLst/>
                <a:latin typeface="Calibri" panose="020F0502020204030204" pitchFamily="34" charset="0"/>
                <a:ea typeface="Calibri" panose="020F0502020204030204" pitchFamily="34" charset="0"/>
                <a:cs typeface="Times New Roman" panose="02020603050405020304" pitchFamily="18" charset="0"/>
              </a:rPr>
              <a:t>Hansen et al., 2010)</a:t>
            </a:r>
            <a:endParaRPr lang="en-US" sz="1000" i="1" dirty="0"/>
          </a:p>
        </p:txBody>
      </p:sp>
      <p:pic>
        <p:nvPicPr>
          <p:cNvPr id="7" name="Picture 6"/>
          <p:cNvPicPr>
            <a:picLocks noChangeAspect="1"/>
          </p:cNvPicPr>
          <p:nvPr/>
        </p:nvPicPr>
        <p:blipFill rotWithShape="1">
          <a:blip r:embed="rId4"/>
          <a:srcRect l="37157" t="13725" r="29146" b="6872"/>
          <a:stretch/>
        </p:blipFill>
        <p:spPr bwMode="auto">
          <a:xfrm>
            <a:off x="4695769" y="1187545"/>
            <a:ext cx="4206689" cy="55768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6710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87064" y="6478438"/>
            <a:ext cx="828136" cy="356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2"/>
          <a:srcRect l="47258" t="25132" r="41627" b="25347"/>
          <a:stretch/>
        </p:blipFill>
        <p:spPr bwMode="auto">
          <a:xfrm>
            <a:off x="4425198" y="1154906"/>
            <a:ext cx="1722659" cy="4317478"/>
          </a:xfrm>
          <a:prstGeom prst="rect">
            <a:avLst/>
          </a:prstGeom>
          <a:ln>
            <a:noFill/>
          </a:ln>
          <a:extLst>
            <a:ext uri="{53640926-AAD7-44D8-BBD7-CCE9431645EC}">
              <a14:shadowObscured xmlns:a14="http://schemas.microsoft.com/office/drawing/2010/main"/>
            </a:ext>
          </a:extLst>
        </p:spPr>
      </p:pic>
      <p:pic>
        <p:nvPicPr>
          <p:cNvPr id="21" name="Picture 20"/>
          <p:cNvPicPr>
            <a:picLocks noChangeAspect="1"/>
          </p:cNvPicPr>
          <p:nvPr/>
        </p:nvPicPr>
        <p:blipFill rotWithShape="1">
          <a:blip r:embed="rId3"/>
          <a:srcRect l="28456" t="25217" r="64239" b="24014"/>
          <a:stretch/>
        </p:blipFill>
        <p:spPr bwMode="auto">
          <a:xfrm>
            <a:off x="2520646" y="1154906"/>
            <a:ext cx="1904552" cy="472853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457200" y="-16329"/>
            <a:ext cx="8229600" cy="1066800"/>
          </a:xfrm>
        </p:spPr>
        <p:txBody>
          <a:bodyPr/>
          <a:lstStyle/>
          <a:p>
            <a:r>
              <a:rPr lang="en-US" dirty="0" smtClean="0"/>
              <a:t>Latest Trends</a:t>
            </a:r>
            <a:endParaRPr lang="en-US" dirty="0"/>
          </a:p>
        </p:txBody>
      </p:sp>
      <p:cxnSp>
        <p:nvCxnSpPr>
          <p:cNvPr id="9" name="Straight Connector 8"/>
          <p:cNvCxnSpPr/>
          <p:nvPr/>
        </p:nvCxnSpPr>
        <p:spPr>
          <a:xfrm>
            <a:off x="2497678" y="1955321"/>
            <a:ext cx="1286443" cy="107309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512018" y="3302837"/>
            <a:ext cx="1577678" cy="2469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stretch>
            <a:fillRect/>
          </a:stretch>
        </p:blipFill>
        <p:spPr>
          <a:xfrm>
            <a:off x="14340" y="487426"/>
            <a:ext cx="2482517" cy="2037238"/>
          </a:xfrm>
          <a:prstGeom prst="rect">
            <a:avLst/>
          </a:prstGeom>
        </p:spPr>
      </p:pic>
      <p:pic>
        <p:nvPicPr>
          <p:cNvPr id="20" name="Picture 19"/>
          <p:cNvPicPr>
            <a:picLocks noChangeAspect="1"/>
          </p:cNvPicPr>
          <p:nvPr/>
        </p:nvPicPr>
        <p:blipFill>
          <a:blip r:embed="rId5"/>
          <a:stretch>
            <a:fillRect/>
          </a:stretch>
        </p:blipFill>
        <p:spPr>
          <a:xfrm>
            <a:off x="14340" y="2576675"/>
            <a:ext cx="2497678" cy="2048468"/>
          </a:xfrm>
          <a:prstGeom prst="rect">
            <a:avLst/>
          </a:prstGeom>
        </p:spPr>
      </p:pic>
      <p:pic>
        <p:nvPicPr>
          <p:cNvPr id="17" name="Picture 16"/>
          <p:cNvPicPr>
            <a:picLocks noChangeAspect="1"/>
          </p:cNvPicPr>
          <p:nvPr/>
        </p:nvPicPr>
        <p:blipFill>
          <a:blip r:embed="rId6"/>
          <a:stretch>
            <a:fillRect/>
          </a:stretch>
        </p:blipFill>
        <p:spPr>
          <a:xfrm>
            <a:off x="14340" y="4643654"/>
            <a:ext cx="2497678" cy="2048467"/>
          </a:xfrm>
          <a:prstGeom prst="rect">
            <a:avLst/>
          </a:prstGeom>
        </p:spPr>
      </p:pic>
      <p:cxnSp>
        <p:nvCxnSpPr>
          <p:cNvPr id="24" name="Straight Connector 23"/>
          <p:cNvCxnSpPr>
            <a:stCxn id="17" idx="3"/>
          </p:cNvCxnSpPr>
          <p:nvPr/>
        </p:nvCxnSpPr>
        <p:spPr>
          <a:xfrm flipV="1">
            <a:off x="2512018" y="3600909"/>
            <a:ext cx="1467635" cy="20669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615796" y="1506045"/>
            <a:ext cx="1035623" cy="15223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59178" y="3600909"/>
            <a:ext cx="897848" cy="21322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953213" y="3302837"/>
            <a:ext cx="731520" cy="2926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093014" y="1163877"/>
            <a:ext cx="1415772" cy="369332"/>
          </a:xfrm>
          <a:prstGeom prst="rect">
            <a:avLst/>
          </a:prstGeom>
          <a:solidFill>
            <a:schemeClr val="bg1"/>
          </a:solidFill>
          <a:ln>
            <a:solidFill>
              <a:schemeClr val="tx1"/>
            </a:solidFill>
          </a:ln>
        </p:spPr>
        <p:txBody>
          <a:bodyPr wrap="none" rtlCol="0">
            <a:spAutoFit/>
          </a:bodyPr>
          <a:lstStyle/>
          <a:p>
            <a:r>
              <a:rPr lang="en-US" dirty="0" smtClean="0"/>
              <a:t>2000 - 2008</a:t>
            </a:r>
            <a:endParaRPr lang="en-US" dirty="0"/>
          </a:p>
        </p:txBody>
      </p:sp>
      <p:sp>
        <p:nvSpPr>
          <p:cNvPr id="49" name="TextBox 48"/>
          <p:cNvSpPr txBox="1"/>
          <p:nvPr/>
        </p:nvSpPr>
        <p:spPr>
          <a:xfrm>
            <a:off x="4842492" y="1163877"/>
            <a:ext cx="1415772" cy="369332"/>
          </a:xfrm>
          <a:prstGeom prst="rect">
            <a:avLst/>
          </a:prstGeom>
          <a:solidFill>
            <a:schemeClr val="bg1"/>
          </a:solidFill>
          <a:ln>
            <a:solidFill>
              <a:schemeClr val="tx1"/>
            </a:solidFill>
          </a:ln>
        </p:spPr>
        <p:txBody>
          <a:bodyPr wrap="none" rtlCol="0">
            <a:spAutoFit/>
          </a:bodyPr>
          <a:lstStyle/>
          <a:p>
            <a:r>
              <a:rPr lang="en-US" dirty="0" smtClean="0"/>
              <a:t>2000 - 2015</a:t>
            </a:r>
            <a:endParaRPr lang="en-US" dirty="0"/>
          </a:p>
        </p:txBody>
      </p:sp>
      <p:pic>
        <p:nvPicPr>
          <p:cNvPr id="16" name="Picture 15"/>
          <p:cNvPicPr>
            <a:picLocks noChangeAspect="1"/>
          </p:cNvPicPr>
          <p:nvPr/>
        </p:nvPicPr>
        <p:blipFill rotWithShape="1">
          <a:blip r:embed="rId7"/>
          <a:srcRect l="21506" t="63226" r="68110" b="17174"/>
          <a:stretch/>
        </p:blipFill>
        <p:spPr bwMode="auto">
          <a:xfrm>
            <a:off x="3599943" y="5210896"/>
            <a:ext cx="2408203" cy="1623971"/>
          </a:xfrm>
          <a:prstGeom prst="rect">
            <a:avLst/>
          </a:prstGeom>
          <a:ln>
            <a:noFill/>
          </a:ln>
          <a:extLst>
            <a:ext uri="{53640926-AAD7-44D8-BBD7-CCE9431645EC}">
              <a14:shadowObscured xmlns:a14="http://schemas.microsoft.com/office/drawing/2010/main"/>
            </a:ext>
          </a:extLst>
        </p:spPr>
      </p:pic>
      <p:pic>
        <p:nvPicPr>
          <p:cNvPr id="28" name="Picture 27"/>
          <p:cNvPicPr>
            <a:picLocks noChangeAspect="1"/>
          </p:cNvPicPr>
          <p:nvPr/>
        </p:nvPicPr>
        <p:blipFill>
          <a:blip r:embed="rId8"/>
          <a:stretch>
            <a:fillRect/>
          </a:stretch>
        </p:blipFill>
        <p:spPr>
          <a:xfrm>
            <a:off x="6645812" y="501496"/>
            <a:ext cx="2483848" cy="2034677"/>
          </a:xfrm>
          <a:prstGeom prst="rect">
            <a:avLst/>
          </a:prstGeom>
        </p:spPr>
      </p:pic>
      <p:pic>
        <p:nvPicPr>
          <p:cNvPr id="30" name="Picture 29"/>
          <p:cNvPicPr>
            <a:picLocks noChangeAspect="1"/>
          </p:cNvPicPr>
          <p:nvPr/>
        </p:nvPicPr>
        <p:blipFill>
          <a:blip r:embed="rId9"/>
          <a:stretch>
            <a:fillRect/>
          </a:stretch>
        </p:blipFill>
        <p:spPr>
          <a:xfrm>
            <a:off x="6645812" y="2594049"/>
            <a:ext cx="2483848" cy="2030100"/>
          </a:xfrm>
          <a:prstGeom prst="rect">
            <a:avLst/>
          </a:prstGeom>
        </p:spPr>
      </p:pic>
      <p:pic>
        <p:nvPicPr>
          <p:cNvPr id="31" name="Picture 30"/>
          <p:cNvPicPr>
            <a:picLocks noChangeAspect="1"/>
          </p:cNvPicPr>
          <p:nvPr/>
        </p:nvPicPr>
        <p:blipFill>
          <a:blip r:embed="rId10"/>
          <a:stretch>
            <a:fillRect/>
          </a:stretch>
        </p:blipFill>
        <p:spPr>
          <a:xfrm>
            <a:off x="6645812" y="4652281"/>
            <a:ext cx="2483848" cy="2028420"/>
          </a:xfrm>
          <a:prstGeom prst="rect">
            <a:avLst/>
          </a:prstGeom>
        </p:spPr>
      </p:pic>
    </p:spTree>
    <p:extLst>
      <p:ext uri="{BB962C8B-B14F-4D97-AF65-F5344CB8AC3E}">
        <p14:creationId xmlns:p14="http://schemas.microsoft.com/office/powerpoint/2010/main" val="14875795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2008-2010Te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0"/>
            <a:ext cx="914400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Box 4"/>
          <p:cNvSpPr txBox="1">
            <a:spLocks noChangeArrowheads="1"/>
          </p:cNvSpPr>
          <p:nvPr/>
        </p:nvSpPr>
        <p:spPr bwMode="auto">
          <a:xfrm>
            <a:off x="1860793" y="-15875"/>
            <a:ext cx="5746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800" b="1" dirty="0">
                <a:solidFill>
                  <a:srgbClr val="000090"/>
                </a:solidFill>
              </a:rPr>
              <a:t>Typical Thermal Stratification Pattern</a:t>
            </a:r>
          </a:p>
        </p:txBody>
      </p:sp>
      <p:sp>
        <p:nvSpPr>
          <p:cNvPr id="2" name="Left Arrow 1"/>
          <p:cNvSpPr>
            <a:spLocks noChangeArrowheads="1"/>
          </p:cNvSpPr>
          <p:nvPr/>
        </p:nvSpPr>
        <p:spPr bwMode="auto">
          <a:xfrm rot="-5400000">
            <a:off x="-28575" y="549275"/>
            <a:ext cx="603250" cy="165100"/>
          </a:xfrm>
          <a:prstGeom prst="leftArrow">
            <a:avLst>
              <a:gd name="adj1" fmla="val 50000"/>
              <a:gd name="adj2" fmla="val 50004"/>
            </a:avLst>
          </a:prstGeom>
          <a:solidFill>
            <a:srgbClr val="FF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
        <p:nvSpPr>
          <p:cNvPr id="17412" name="TextBox 2"/>
          <p:cNvSpPr txBox="1">
            <a:spLocks noChangeArrowheads="1"/>
          </p:cNvSpPr>
          <p:nvPr/>
        </p:nvSpPr>
        <p:spPr bwMode="auto">
          <a:xfrm>
            <a:off x="269875" y="292100"/>
            <a:ext cx="6159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100"/>
              <a:t>Deep mixing</a:t>
            </a:r>
          </a:p>
        </p:txBody>
      </p:sp>
      <p:sp>
        <p:nvSpPr>
          <p:cNvPr id="7" name="TextBox 6"/>
          <p:cNvSpPr txBox="1"/>
          <p:nvPr/>
        </p:nvSpPr>
        <p:spPr>
          <a:xfrm>
            <a:off x="404446" y="6356811"/>
            <a:ext cx="3711272" cy="369332"/>
          </a:xfrm>
          <a:prstGeom prst="rect">
            <a:avLst/>
          </a:prstGeom>
          <a:noFill/>
        </p:spPr>
        <p:txBody>
          <a:bodyPr wrap="none" rtlCol="0">
            <a:spAutoFit/>
          </a:bodyPr>
          <a:lstStyle/>
          <a:p>
            <a:r>
              <a:rPr lang="en-US" dirty="0" smtClean="0"/>
              <a:t>Courtesy G. </a:t>
            </a:r>
            <a:r>
              <a:rPr lang="en-US" dirty="0" err="1" smtClean="0"/>
              <a:t>Schladow</a:t>
            </a:r>
            <a:r>
              <a:rPr lang="en-US" dirty="0" smtClean="0"/>
              <a:t> – UC Davis</a:t>
            </a:r>
            <a:endParaRPr lang="en-US" dirty="0"/>
          </a:p>
        </p:txBody>
      </p:sp>
      <p:sp>
        <p:nvSpPr>
          <p:cNvPr id="10" name="Curved Right Arrow 9"/>
          <p:cNvSpPr/>
          <p:nvPr/>
        </p:nvSpPr>
        <p:spPr>
          <a:xfrm flipH="1">
            <a:off x="3809822" y="1506417"/>
            <a:ext cx="656670" cy="3868616"/>
          </a:xfrm>
          <a:prstGeom prst="curvedRightArrow">
            <a:avLst/>
          </a:prstGeom>
          <a:solidFill>
            <a:schemeClr val="bg1"/>
          </a:solidFill>
          <a:ln>
            <a:solidFill>
              <a:schemeClr val="bg1"/>
            </a:solidFill>
            <a:headEnd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urved Right Arrow 10"/>
          <p:cNvSpPr/>
          <p:nvPr/>
        </p:nvSpPr>
        <p:spPr>
          <a:xfrm rot="10800000" flipH="1">
            <a:off x="6180992" y="1395053"/>
            <a:ext cx="612950" cy="3868616"/>
          </a:xfrm>
          <a:prstGeom prst="curvedRightArrow">
            <a:avLst/>
          </a:prstGeom>
          <a:solidFill>
            <a:schemeClr val="bg1"/>
          </a:solidFill>
          <a:ln>
            <a:solidFill>
              <a:schemeClr val="bg1"/>
            </a:solidFill>
            <a:headEnd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Right Arrow 11"/>
          <p:cNvSpPr/>
          <p:nvPr/>
        </p:nvSpPr>
        <p:spPr>
          <a:xfrm flipH="1">
            <a:off x="6951607" y="1506417"/>
            <a:ext cx="682313" cy="3868616"/>
          </a:xfrm>
          <a:prstGeom prst="curvedRightArrow">
            <a:avLst/>
          </a:prstGeom>
          <a:solidFill>
            <a:schemeClr val="bg1"/>
          </a:solidFill>
          <a:ln>
            <a:solidFill>
              <a:schemeClr val="bg1"/>
            </a:solidFill>
            <a:headEnd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Right Arrow 12"/>
          <p:cNvSpPr/>
          <p:nvPr/>
        </p:nvSpPr>
        <p:spPr>
          <a:xfrm rot="10800000" flipH="1">
            <a:off x="2936631" y="1395053"/>
            <a:ext cx="651050" cy="3868616"/>
          </a:xfrm>
          <a:prstGeom prst="curvedRightArrow">
            <a:avLst/>
          </a:prstGeom>
          <a:solidFill>
            <a:schemeClr val="bg1"/>
          </a:solidFill>
          <a:ln>
            <a:solidFill>
              <a:schemeClr val="bg1"/>
            </a:solidFill>
            <a:headEnd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rot="5400000">
            <a:off x="2427720" y="3067752"/>
            <a:ext cx="2529795" cy="523220"/>
          </a:xfrm>
          <a:prstGeom prst="rect">
            <a:avLst/>
          </a:prstGeom>
          <a:noFill/>
        </p:spPr>
        <p:txBody>
          <a:bodyPr wrap="none" rtlCol="0">
            <a:spAutoFit/>
          </a:bodyPr>
          <a:lstStyle/>
          <a:p>
            <a:r>
              <a:rPr lang="en-US" sz="2800" dirty="0" smtClean="0">
                <a:solidFill>
                  <a:schemeClr val="bg1"/>
                </a:solidFill>
              </a:rPr>
              <a:t>DEEP MIXING</a:t>
            </a:r>
            <a:endParaRPr lang="en-US" sz="2800" dirty="0">
              <a:solidFill>
                <a:schemeClr val="bg1"/>
              </a:solidFill>
            </a:endParaRPr>
          </a:p>
        </p:txBody>
      </p:sp>
      <p:sp>
        <p:nvSpPr>
          <p:cNvPr id="15" name="TextBox 14"/>
          <p:cNvSpPr txBox="1"/>
          <p:nvPr/>
        </p:nvSpPr>
        <p:spPr>
          <a:xfrm rot="5400000">
            <a:off x="5622423" y="3179115"/>
            <a:ext cx="2529795" cy="523220"/>
          </a:xfrm>
          <a:prstGeom prst="rect">
            <a:avLst/>
          </a:prstGeom>
          <a:noFill/>
        </p:spPr>
        <p:txBody>
          <a:bodyPr wrap="none" rtlCol="0">
            <a:spAutoFit/>
          </a:bodyPr>
          <a:lstStyle/>
          <a:p>
            <a:r>
              <a:rPr lang="en-US" sz="2800" dirty="0" smtClean="0">
                <a:solidFill>
                  <a:schemeClr val="bg1"/>
                </a:solidFill>
              </a:rPr>
              <a:t>DEEP MIXING</a:t>
            </a:r>
            <a:endParaRPr lang="en-US" sz="2800" dirty="0">
              <a:solidFill>
                <a:schemeClr val="bg1"/>
              </a:solidFill>
            </a:endParaRPr>
          </a:p>
        </p:txBody>
      </p:sp>
    </p:spTree>
    <p:extLst>
      <p:ext uri="{BB962C8B-B14F-4D97-AF65-F5344CB8AC3E}">
        <p14:creationId xmlns:p14="http://schemas.microsoft.com/office/powerpoint/2010/main" val="450494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038" y="962025"/>
            <a:ext cx="879792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4"/>
          <p:cNvSpPr txBox="1">
            <a:spLocks noChangeArrowheads="1"/>
          </p:cNvSpPr>
          <p:nvPr/>
        </p:nvSpPr>
        <p:spPr bwMode="auto">
          <a:xfrm>
            <a:off x="1574800" y="163513"/>
            <a:ext cx="5989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2800" b="1">
                <a:solidFill>
                  <a:srgbClr val="000090"/>
                </a:solidFill>
              </a:rPr>
              <a:t>Last 41 Years – Depth of Winter Mixing</a:t>
            </a:r>
          </a:p>
        </p:txBody>
      </p:sp>
      <p:sp>
        <p:nvSpPr>
          <p:cNvPr id="2" name="TextBox 1"/>
          <p:cNvSpPr txBox="1"/>
          <p:nvPr/>
        </p:nvSpPr>
        <p:spPr>
          <a:xfrm>
            <a:off x="404446" y="6356811"/>
            <a:ext cx="3711272" cy="369332"/>
          </a:xfrm>
          <a:prstGeom prst="rect">
            <a:avLst/>
          </a:prstGeom>
          <a:noFill/>
        </p:spPr>
        <p:txBody>
          <a:bodyPr wrap="none" rtlCol="0">
            <a:spAutoFit/>
          </a:bodyPr>
          <a:lstStyle/>
          <a:p>
            <a:r>
              <a:rPr lang="en-US" dirty="0" smtClean="0"/>
              <a:t>Courtesy G. </a:t>
            </a:r>
            <a:r>
              <a:rPr lang="en-US" dirty="0" err="1" smtClean="0"/>
              <a:t>Schladow</a:t>
            </a:r>
            <a:r>
              <a:rPr lang="en-US" dirty="0" smtClean="0"/>
              <a:t> – UC Davis</a:t>
            </a:r>
            <a:endParaRPr lang="en-US" dirty="0"/>
          </a:p>
        </p:txBody>
      </p:sp>
    </p:spTree>
    <p:extLst>
      <p:ext uri="{BB962C8B-B14F-4D97-AF65-F5344CB8AC3E}">
        <p14:creationId xmlns:p14="http://schemas.microsoft.com/office/powerpoint/2010/main" val="22289153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100" y="101600"/>
            <a:ext cx="71231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04446" y="6356811"/>
            <a:ext cx="3711272" cy="369332"/>
          </a:xfrm>
          <a:prstGeom prst="rect">
            <a:avLst/>
          </a:prstGeom>
          <a:noFill/>
        </p:spPr>
        <p:txBody>
          <a:bodyPr wrap="none" rtlCol="0">
            <a:spAutoFit/>
          </a:bodyPr>
          <a:lstStyle/>
          <a:p>
            <a:r>
              <a:rPr lang="en-US" dirty="0" smtClean="0"/>
              <a:t>Courtesy G. </a:t>
            </a:r>
            <a:r>
              <a:rPr lang="en-US" dirty="0" err="1" smtClean="0"/>
              <a:t>Schladow</a:t>
            </a:r>
            <a:r>
              <a:rPr lang="en-US" dirty="0" smtClean="0"/>
              <a:t> – UC Davis</a:t>
            </a:r>
            <a:endParaRPr lang="en-US" dirty="0"/>
          </a:p>
        </p:txBody>
      </p:sp>
    </p:spTree>
    <p:extLst>
      <p:ext uri="{BB962C8B-B14F-4D97-AF65-F5344CB8AC3E}">
        <p14:creationId xmlns:p14="http://schemas.microsoft.com/office/powerpoint/2010/main" val="16654370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6" descr="GFDLA2_DO_01.emf"/>
          <p:cNvPicPr>
            <a:picLocks noChangeAspect="1"/>
          </p:cNvPicPr>
          <p:nvPr/>
        </p:nvPicPr>
        <p:blipFill>
          <a:blip r:embed="rId3">
            <a:extLst>
              <a:ext uri="{28A0092B-C50C-407E-A947-70E740481C1C}">
                <a14:useLocalDpi xmlns:a14="http://schemas.microsoft.com/office/drawing/2010/main" val="0"/>
              </a:ext>
            </a:extLst>
          </a:blip>
          <a:srcRect l="4105" r="5664"/>
          <a:stretch>
            <a:fillRect/>
          </a:stretch>
        </p:blipFill>
        <p:spPr bwMode="auto">
          <a:xfrm>
            <a:off x="1160463" y="863600"/>
            <a:ext cx="6789737"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4"/>
          <p:cNvSpPr txBox="1">
            <a:spLocks noChangeArrowheads="1"/>
          </p:cNvSpPr>
          <p:nvPr/>
        </p:nvSpPr>
        <p:spPr bwMode="auto">
          <a:xfrm>
            <a:off x="254000" y="155575"/>
            <a:ext cx="878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en-US" sz="2800" b="1">
                <a:solidFill>
                  <a:srgbClr val="000090"/>
                </a:solidFill>
              </a:rPr>
              <a:t>DO in the Next 85 Years?  Hypoxia at Lake Tahoe?</a:t>
            </a:r>
          </a:p>
        </p:txBody>
      </p:sp>
      <p:sp>
        <p:nvSpPr>
          <p:cNvPr id="2" name="Rectangle 1"/>
          <p:cNvSpPr/>
          <p:nvPr/>
        </p:nvSpPr>
        <p:spPr>
          <a:xfrm>
            <a:off x="2883878" y="6138713"/>
            <a:ext cx="4844560" cy="646331"/>
          </a:xfrm>
          <a:prstGeom prst="rect">
            <a:avLst/>
          </a:prstGeom>
        </p:spPr>
        <p:txBody>
          <a:bodyPr wrap="square">
            <a:spAutoFit/>
          </a:bodyPr>
          <a:lstStyle/>
          <a:p>
            <a:pPr defTabSz="914400">
              <a:lnSpc>
                <a:spcPct val="200000"/>
              </a:lnSpc>
              <a:defRPr/>
            </a:pPr>
            <a:r>
              <a:rPr lang="en-US" b="1" dirty="0">
                <a:solidFill>
                  <a:srgbClr val="000090"/>
                </a:solidFill>
                <a:latin typeface="+mn-lt"/>
                <a:ea typeface="ＭＳ Ｐゴシック" charset="0"/>
                <a:cs typeface="ＭＳ Ｐゴシック" charset="0"/>
              </a:rPr>
              <a:t>SOD 0.04 g-O</a:t>
            </a:r>
            <a:r>
              <a:rPr lang="en-US" b="1" baseline="-25000" dirty="0">
                <a:solidFill>
                  <a:srgbClr val="000090"/>
                </a:solidFill>
                <a:latin typeface="+mn-lt"/>
                <a:ea typeface="ＭＳ Ｐゴシック" charset="0"/>
                <a:cs typeface="ＭＳ Ｐゴシック" charset="0"/>
              </a:rPr>
              <a:t>2 </a:t>
            </a:r>
            <a:r>
              <a:rPr lang="en-US" b="1" dirty="0">
                <a:solidFill>
                  <a:srgbClr val="000090"/>
                </a:solidFill>
                <a:latin typeface="+mn-lt"/>
                <a:ea typeface="ＭＳ Ｐゴシック" charset="0"/>
                <a:cs typeface="ＭＳ Ｐゴシック" charset="0"/>
              </a:rPr>
              <a:t>m</a:t>
            </a:r>
            <a:r>
              <a:rPr lang="en-US" b="1" baseline="30000" dirty="0">
                <a:solidFill>
                  <a:srgbClr val="000090"/>
                </a:solidFill>
                <a:latin typeface="+mn-lt"/>
                <a:ea typeface="ＭＳ Ｐゴシック" charset="0"/>
                <a:cs typeface="ＭＳ Ｐゴシック" charset="0"/>
              </a:rPr>
              <a:t>-2</a:t>
            </a:r>
            <a:r>
              <a:rPr lang="en-US" b="1" dirty="0">
                <a:solidFill>
                  <a:srgbClr val="000090"/>
                </a:solidFill>
                <a:latin typeface="+mn-lt"/>
                <a:ea typeface="ＭＳ Ｐゴシック" charset="0"/>
                <a:cs typeface="ＭＳ Ｐゴシック" charset="0"/>
              </a:rPr>
              <a:t> d</a:t>
            </a:r>
            <a:r>
              <a:rPr lang="en-US" b="1" baseline="30000" dirty="0">
                <a:solidFill>
                  <a:srgbClr val="000090"/>
                </a:solidFill>
                <a:latin typeface="+mn-lt"/>
                <a:ea typeface="ＭＳ Ｐゴシック" charset="0"/>
                <a:cs typeface="ＭＳ Ｐゴシック" charset="0"/>
              </a:rPr>
              <a:t>-1</a:t>
            </a:r>
            <a:r>
              <a:rPr lang="en-US" b="1" dirty="0">
                <a:solidFill>
                  <a:srgbClr val="000090"/>
                </a:solidFill>
                <a:latin typeface="+mn-lt"/>
                <a:ea typeface="ＭＳ Ｐゴシック" charset="0"/>
                <a:cs typeface="ＭＳ Ｐゴシック" charset="0"/>
              </a:rPr>
              <a:t> </a:t>
            </a:r>
            <a:r>
              <a:rPr lang="en-US" b="1" dirty="0" smtClean="0">
                <a:solidFill>
                  <a:srgbClr val="000090"/>
                </a:solidFill>
                <a:latin typeface="+mn-lt"/>
                <a:ea typeface="ＭＳ Ｐゴシック" charset="0"/>
                <a:cs typeface="ＭＳ Ｐゴシック" charset="0"/>
              </a:rPr>
              <a:t>Marc </a:t>
            </a:r>
            <a:r>
              <a:rPr lang="en-US" b="1" dirty="0" err="1">
                <a:solidFill>
                  <a:srgbClr val="000090"/>
                </a:solidFill>
                <a:latin typeface="+mn-lt"/>
                <a:ea typeface="ＭＳ Ｐゴシック" charset="0"/>
                <a:cs typeface="ＭＳ Ｐゴシック" charset="0"/>
              </a:rPr>
              <a:t>Beutel</a:t>
            </a:r>
            <a:endParaRPr lang="en-US" b="1" baseline="30000" dirty="0">
              <a:solidFill>
                <a:srgbClr val="000090"/>
              </a:solidFill>
              <a:latin typeface="+mn-lt"/>
              <a:ea typeface="ＭＳ Ｐゴシック" charset="0"/>
              <a:cs typeface="ＭＳ Ｐゴシック" charset="0"/>
            </a:endParaRPr>
          </a:p>
        </p:txBody>
      </p:sp>
      <p:sp>
        <p:nvSpPr>
          <p:cNvPr id="6" name="TextBox 5"/>
          <p:cNvSpPr txBox="1"/>
          <p:nvPr/>
        </p:nvSpPr>
        <p:spPr>
          <a:xfrm>
            <a:off x="254000" y="6151046"/>
            <a:ext cx="2524369" cy="646331"/>
          </a:xfrm>
          <a:prstGeom prst="rect">
            <a:avLst/>
          </a:prstGeom>
          <a:noFill/>
        </p:spPr>
        <p:txBody>
          <a:bodyPr wrap="square" rtlCol="0">
            <a:spAutoFit/>
          </a:bodyPr>
          <a:lstStyle/>
          <a:p>
            <a:r>
              <a:rPr lang="en-US" dirty="0" smtClean="0"/>
              <a:t>Courtesy G. </a:t>
            </a:r>
            <a:r>
              <a:rPr lang="en-US" dirty="0" err="1" smtClean="0"/>
              <a:t>Schladow</a:t>
            </a:r>
            <a:r>
              <a:rPr lang="en-US" dirty="0" smtClean="0"/>
              <a:t> – UC Davis</a:t>
            </a:r>
            <a:endParaRPr lang="en-US" dirty="0"/>
          </a:p>
        </p:txBody>
      </p:sp>
    </p:spTree>
    <p:extLst>
      <p:ext uri="{BB962C8B-B14F-4D97-AF65-F5344CB8AC3E}">
        <p14:creationId xmlns:p14="http://schemas.microsoft.com/office/powerpoint/2010/main" val="17755905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74785" y="1790701"/>
            <a:ext cx="8229600" cy="3862754"/>
          </a:xfrm>
        </p:spPr>
        <p:txBody>
          <a:bodyPr/>
          <a:lstStyle/>
          <a:p>
            <a:r>
              <a:rPr lang="en-US" dirty="0" smtClean="0"/>
              <a:t>Background and previous work</a:t>
            </a:r>
          </a:p>
          <a:p>
            <a:r>
              <a:rPr lang="en-US" dirty="0" smtClean="0"/>
              <a:t>Data and Methods</a:t>
            </a:r>
          </a:p>
          <a:p>
            <a:r>
              <a:rPr lang="en-US" dirty="0" smtClean="0"/>
              <a:t>California Case Study</a:t>
            </a:r>
          </a:p>
          <a:p>
            <a:r>
              <a:rPr lang="en-US" dirty="0" smtClean="0"/>
              <a:t>Ecological consequences</a:t>
            </a:r>
          </a:p>
          <a:p>
            <a:r>
              <a:rPr lang="en-US" dirty="0" smtClean="0"/>
              <a:t>Summary and Conclusions</a:t>
            </a:r>
          </a:p>
          <a:p>
            <a:endParaRPr lang="en-US" dirty="0" smtClean="0"/>
          </a:p>
        </p:txBody>
      </p:sp>
    </p:spTree>
    <p:extLst>
      <p:ext uri="{BB962C8B-B14F-4D97-AF65-F5344CB8AC3E}">
        <p14:creationId xmlns:p14="http://schemas.microsoft.com/office/powerpoint/2010/main" val="2639851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Conclusions</a:t>
            </a:r>
            <a:endParaRPr lang="en-US" dirty="0"/>
          </a:p>
        </p:txBody>
      </p:sp>
      <p:sp>
        <p:nvSpPr>
          <p:cNvPr id="3" name="Content Placeholder 2"/>
          <p:cNvSpPr>
            <a:spLocks noGrp="1"/>
          </p:cNvSpPr>
          <p:nvPr>
            <p:ph idx="1"/>
          </p:nvPr>
        </p:nvSpPr>
        <p:spPr>
          <a:xfrm>
            <a:off x="386861" y="1852247"/>
            <a:ext cx="8229600" cy="3546231"/>
          </a:xfrm>
        </p:spPr>
        <p:txBody>
          <a:bodyPr/>
          <a:lstStyle/>
          <a:p>
            <a:pPr lvl="0"/>
            <a:r>
              <a:rPr lang="en-US" sz="2400" dirty="0" smtClean="0"/>
              <a:t>Satellite thermal data provides a rich record of changes in surface temperature since 1980.</a:t>
            </a:r>
          </a:p>
          <a:p>
            <a:pPr lvl="0"/>
            <a:r>
              <a:rPr lang="en-US" sz="2400" dirty="0" smtClean="0"/>
              <a:t>Currently extending time series first created in 2009 to present day (AVHRR, </a:t>
            </a:r>
            <a:r>
              <a:rPr lang="en-US" sz="2400" dirty="0" err="1" smtClean="0"/>
              <a:t>ATSRx</a:t>
            </a:r>
            <a:r>
              <a:rPr lang="en-US" sz="2400" dirty="0" smtClean="0"/>
              <a:t>, MODIS, VIIRS). </a:t>
            </a:r>
          </a:p>
          <a:p>
            <a:pPr lvl="0"/>
            <a:r>
              <a:rPr lang="en-US" sz="2400" dirty="0" smtClean="0"/>
              <a:t>In Western USA warming rates have been lower from 2009-present</a:t>
            </a:r>
          </a:p>
          <a:p>
            <a:pPr lvl="0"/>
            <a:r>
              <a:rPr lang="en-US" sz="2400" dirty="0" smtClean="0"/>
              <a:t>Relating </a:t>
            </a:r>
            <a:r>
              <a:rPr lang="en-US" sz="2400" dirty="0"/>
              <a:t>changes in the thermal behavior of the water bodies to changes in surface air temperature data</a:t>
            </a:r>
            <a:r>
              <a:rPr lang="en-US" sz="2400" dirty="0" smtClean="0"/>
              <a:t>.</a:t>
            </a:r>
          </a:p>
          <a:p>
            <a:pPr lvl="0"/>
            <a:r>
              <a:rPr lang="en-US" sz="2400" dirty="0" smtClean="0"/>
              <a:t>Exploring </a:t>
            </a:r>
            <a:r>
              <a:rPr lang="en-US" sz="2400" dirty="0"/>
              <a:t>ecologically </a:t>
            </a:r>
            <a:r>
              <a:rPr lang="en-US" sz="2400" dirty="0" smtClean="0"/>
              <a:t>consequences of warming</a:t>
            </a:r>
            <a:endParaRPr lang="en-US" sz="2400" dirty="0"/>
          </a:p>
        </p:txBody>
      </p:sp>
    </p:spTree>
    <p:extLst>
      <p:ext uri="{BB962C8B-B14F-4D97-AF65-F5344CB8AC3E}">
        <p14:creationId xmlns:p14="http://schemas.microsoft.com/office/powerpoint/2010/main" val="3840702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4111"/>
            <a:ext cx="9144000" cy="6829778"/>
          </a:xfrm>
          <a:prstGeom prst="rect">
            <a:avLst/>
          </a:prstGeom>
        </p:spPr>
      </p:pic>
      <p:sp>
        <p:nvSpPr>
          <p:cNvPr id="4" name="TextBox 3"/>
          <p:cNvSpPr txBox="1"/>
          <p:nvPr/>
        </p:nvSpPr>
        <p:spPr>
          <a:xfrm>
            <a:off x="5019335" y="1091183"/>
            <a:ext cx="3810000" cy="708025"/>
          </a:xfrm>
          <a:prstGeom prst="rect">
            <a:avLst/>
          </a:prstGeom>
          <a:noFill/>
        </p:spPr>
        <p:txBody>
          <a:bodyPr>
            <a:spAutoFit/>
          </a:bodyPr>
          <a:lstStyle/>
          <a:p>
            <a:pPr>
              <a:defRPr/>
            </a:pPr>
            <a:r>
              <a:rPr lang="en-US" sz="4000" cap="small" dirty="0">
                <a:solidFill>
                  <a:schemeClr val="bg1"/>
                </a:solidFill>
                <a:effectLst>
                  <a:outerShdw blurRad="38100" dist="38100" dir="2700000" algn="tl">
                    <a:srgbClr val="C0C0C0"/>
                  </a:outerShdw>
                </a:effectLst>
                <a:ea typeface="ＭＳ Ｐゴシック" pitchFamily="-112" charset="-128"/>
              </a:rPr>
              <a:t>Comments</a:t>
            </a:r>
            <a:r>
              <a:rPr lang="en-US" sz="4000" dirty="0">
                <a:solidFill>
                  <a:schemeClr val="bg1"/>
                </a:solidFill>
                <a:effectLst>
                  <a:outerShdw blurRad="38100" dist="38100" dir="2700000" algn="tl">
                    <a:srgbClr val="C0C0C0"/>
                  </a:outerShdw>
                </a:effectLst>
                <a:ea typeface="ＭＳ Ｐゴシック" pitchFamily="-112" charset="-128"/>
              </a:rPr>
              <a:t>?</a:t>
            </a:r>
          </a:p>
        </p:txBody>
      </p:sp>
      <p:sp>
        <p:nvSpPr>
          <p:cNvPr id="5" name="TextBox 4"/>
          <p:cNvSpPr txBox="1"/>
          <p:nvPr/>
        </p:nvSpPr>
        <p:spPr>
          <a:xfrm>
            <a:off x="289310" y="5185407"/>
            <a:ext cx="3810000" cy="708025"/>
          </a:xfrm>
          <a:prstGeom prst="rect">
            <a:avLst/>
          </a:prstGeom>
          <a:noFill/>
        </p:spPr>
        <p:txBody>
          <a:bodyPr>
            <a:spAutoFit/>
          </a:bodyPr>
          <a:lstStyle/>
          <a:p>
            <a:pPr>
              <a:defRPr/>
            </a:pPr>
            <a:r>
              <a:rPr lang="en-US" sz="4000" cap="small" dirty="0">
                <a:solidFill>
                  <a:schemeClr val="bg1"/>
                </a:solidFill>
                <a:effectLst>
                  <a:outerShdw blurRad="38100" dist="38100" dir="2700000" algn="tl">
                    <a:srgbClr val="C0C0C0"/>
                  </a:outerShdw>
                </a:effectLst>
                <a:ea typeface="ＭＳ Ｐゴシック" pitchFamily="-112" charset="-128"/>
              </a:rPr>
              <a:t>Questions</a:t>
            </a:r>
            <a:r>
              <a:rPr lang="en-US" sz="4000" dirty="0">
                <a:solidFill>
                  <a:schemeClr val="bg1"/>
                </a:solidFill>
                <a:effectLst>
                  <a:outerShdw blurRad="38100" dist="38100" dir="2700000" algn="tl">
                    <a:srgbClr val="C0C0C0"/>
                  </a:outerShdw>
                </a:effectLst>
                <a:ea typeface="ＭＳ Ｐゴシック" pitchFamily="-112" charset="-128"/>
              </a:rPr>
              <a:t>?</a:t>
            </a:r>
          </a:p>
        </p:txBody>
      </p:sp>
      <p:sp>
        <p:nvSpPr>
          <p:cNvPr id="6" name="TextBox 5"/>
          <p:cNvSpPr txBox="1"/>
          <p:nvPr/>
        </p:nvSpPr>
        <p:spPr>
          <a:xfrm>
            <a:off x="5237825" y="3200986"/>
            <a:ext cx="3799643" cy="707886"/>
          </a:xfrm>
          <a:prstGeom prst="rect">
            <a:avLst/>
          </a:prstGeom>
          <a:noFill/>
        </p:spPr>
        <p:txBody>
          <a:bodyPr wrap="square">
            <a:spAutoFit/>
          </a:bodyPr>
          <a:lstStyle/>
          <a:p>
            <a:pPr>
              <a:defRPr/>
            </a:pPr>
            <a:r>
              <a:rPr lang="en-US" sz="2000" cap="small" dirty="0">
                <a:solidFill>
                  <a:schemeClr val="bg1"/>
                </a:solidFill>
                <a:effectLst>
                  <a:outerShdw blurRad="38100" dist="38100" dir="2700000" algn="tl">
                    <a:srgbClr val="C0C0C0"/>
                  </a:outerShdw>
                </a:effectLst>
                <a:ea typeface="ＭＳ Ｐゴシック" pitchFamily="-112" charset="-128"/>
              </a:rPr>
              <a:t>Contact: </a:t>
            </a:r>
            <a:br>
              <a:rPr lang="en-US" sz="2000" cap="small" dirty="0">
                <a:solidFill>
                  <a:schemeClr val="bg1"/>
                </a:solidFill>
                <a:effectLst>
                  <a:outerShdw blurRad="38100" dist="38100" dir="2700000" algn="tl">
                    <a:srgbClr val="C0C0C0"/>
                  </a:outerShdw>
                </a:effectLst>
                <a:ea typeface="ＭＳ Ｐゴシック" pitchFamily="-112" charset="-128"/>
              </a:rPr>
            </a:br>
            <a:r>
              <a:rPr lang="en-US" sz="2000" cap="small" dirty="0">
                <a:solidFill>
                  <a:schemeClr val="bg1"/>
                </a:solidFill>
                <a:effectLst>
                  <a:outerShdw blurRad="38100" dist="38100" dir="2700000" algn="tl">
                    <a:srgbClr val="C0C0C0"/>
                  </a:outerShdw>
                </a:effectLst>
                <a:ea typeface="ＭＳ Ｐゴシック" pitchFamily="-112" charset="-128"/>
              </a:rPr>
              <a:t>Simon.j.hook@jpl.nasa.gov</a:t>
            </a:r>
          </a:p>
        </p:txBody>
      </p:sp>
      <p:sp>
        <p:nvSpPr>
          <p:cNvPr id="8" name="TextBox 7"/>
          <p:cNvSpPr txBox="1"/>
          <p:nvPr/>
        </p:nvSpPr>
        <p:spPr>
          <a:xfrm>
            <a:off x="6159144" y="5900052"/>
            <a:ext cx="2524369" cy="369332"/>
          </a:xfrm>
          <a:prstGeom prst="rect">
            <a:avLst/>
          </a:prstGeom>
          <a:noFill/>
        </p:spPr>
        <p:txBody>
          <a:bodyPr wrap="square" rtlCol="0">
            <a:spAutoFit/>
          </a:bodyPr>
          <a:lstStyle/>
          <a:p>
            <a:r>
              <a:rPr lang="en-US" dirty="0" smtClean="0">
                <a:solidFill>
                  <a:schemeClr val="bg1"/>
                </a:solidFill>
              </a:rPr>
              <a:t>Photo: John </a:t>
            </a:r>
            <a:r>
              <a:rPr lang="en-US" dirty="0" err="1" smtClean="0">
                <a:solidFill>
                  <a:schemeClr val="bg1"/>
                </a:solidFill>
              </a:rPr>
              <a:t>Lenters</a:t>
            </a:r>
            <a:endParaRPr lang="en-US" dirty="0">
              <a:solidFill>
                <a:schemeClr val="bg1"/>
              </a:solidFill>
            </a:endParaRPr>
          </a:p>
        </p:txBody>
      </p:sp>
    </p:spTree>
    <p:extLst>
      <p:ext uri="{BB962C8B-B14F-4D97-AF65-F5344CB8AC3E}">
        <p14:creationId xmlns:p14="http://schemas.microsoft.com/office/powerpoint/2010/main" val="2065967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ea typeface="ＭＳ Ｐゴシック" pitchFamily="-106" charset="-128"/>
              </a:rPr>
              <a:t>Background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847" y="1378403"/>
            <a:ext cx="6267450" cy="4514850"/>
          </a:xfrm>
          <a:prstGeom prst="rect">
            <a:avLst/>
          </a:prstGeom>
        </p:spPr>
      </p:pic>
      <p:sp>
        <p:nvSpPr>
          <p:cNvPr id="7" name="TextBox 6"/>
          <p:cNvSpPr txBox="1"/>
          <p:nvPr/>
        </p:nvSpPr>
        <p:spPr>
          <a:xfrm>
            <a:off x="141513" y="1817915"/>
            <a:ext cx="2385333" cy="3693319"/>
          </a:xfrm>
          <a:prstGeom prst="rect">
            <a:avLst/>
          </a:prstGeom>
          <a:noFill/>
        </p:spPr>
        <p:txBody>
          <a:bodyPr wrap="square" rtlCol="0">
            <a:spAutoFit/>
          </a:bodyPr>
          <a:lstStyle/>
          <a:p>
            <a:r>
              <a:rPr lang="en-US" dirty="0"/>
              <a:t>Line plot of global mean land-ocean temperature index, 1880 to present, with the base period 1951-1980. The dotted black line is the annual mean and the solid red line is the five-year mean. The green bars show uncertainty estimates.</a:t>
            </a:r>
          </a:p>
        </p:txBody>
      </p:sp>
      <p:sp>
        <p:nvSpPr>
          <p:cNvPr id="8" name="Rectangle 7"/>
          <p:cNvSpPr/>
          <p:nvPr/>
        </p:nvSpPr>
        <p:spPr>
          <a:xfrm>
            <a:off x="5562600" y="4891092"/>
            <a:ext cx="3102429" cy="646331"/>
          </a:xfrm>
          <a:prstGeom prst="rect">
            <a:avLst/>
          </a:prstGeom>
        </p:spPr>
        <p:txBody>
          <a:bodyPr wrap="square">
            <a:spAutoFit/>
          </a:bodyPr>
          <a:lstStyle/>
          <a:p>
            <a:r>
              <a:rPr lang="en-US" dirty="0"/>
              <a:t>[This is an update of Fig. 1A </a:t>
            </a:r>
            <a:r>
              <a:rPr lang="en-US" dirty="0" smtClean="0"/>
              <a:t>in </a:t>
            </a:r>
            <a:r>
              <a:rPr lang="en-US" dirty="0" smtClean="0">
                <a:hlinkClick r:id="rId3"/>
              </a:rPr>
              <a:t>Hansen </a:t>
            </a:r>
            <a:r>
              <a:rPr lang="en-US" dirty="0">
                <a:hlinkClick r:id="rId3"/>
              </a:rPr>
              <a:t>et al. (2006)</a:t>
            </a:r>
            <a:r>
              <a:rPr lang="en-US" dirty="0"/>
              <a:t>.]</a:t>
            </a:r>
          </a:p>
        </p:txBody>
      </p:sp>
      <p:sp>
        <p:nvSpPr>
          <p:cNvPr id="11" name="Rectangle 10"/>
          <p:cNvSpPr/>
          <p:nvPr/>
        </p:nvSpPr>
        <p:spPr>
          <a:xfrm>
            <a:off x="7326086" y="1709057"/>
            <a:ext cx="1468211" cy="3973286"/>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164286" y="1709057"/>
            <a:ext cx="630011" cy="3973286"/>
          </a:xfrm>
          <a:prstGeom prst="rect">
            <a:avLst/>
          </a:prstGeom>
          <a:solidFill>
            <a:srgbClr val="92D05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9969" y="5638281"/>
            <a:ext cx="4326826" cy="646331"/>
          </a:xfrm>
          <a:prstGeom prst="rect">
            <a:avLst/>
          </a:prstGeom>
          <a:noFill/>
        </p:spPr>
        <p:txBody>
          <a:bodyPr wrap="none" rtlCol="0">
            <a:spAutoFit/>
          </a:bodyPr>
          <a:lstStyle/>
          <a:p>
            <a:r>
              <a:rPr lang="en-US" dirty="0" smtClean="0"/>
              <a:t>Air temperature over land</a:t>
            </a:r>
          </a:p>
          <a:p>
            <a:r>
              <a:rPr lang="en-US" dirty="0" smtClean="0"/>
              <a:t>Buoy and satellite retrievals over oceans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2-11-06 at 10.20.5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93039"/>
            <a:ext cx="4559339" cy="3097014"/>
          </a:xfrm>
          <a:prstGeom prst="rect">
            <a:avLst/>
          </a:prstGeom>
          <a:ln>
            <a:solidFill>
              <a:srgbClr val="000000"/>
            </a:solidFill>
          </a:ln>
        </p:spPr>
      </p:pic>
      <p:sp>
        <p:nvSpPr>
          <p:cNvPr id="14" name="Title 1"/>
          <p:cNvSpPr txBox="1">
            <a:spLocks/>
          </p:cNvSpPr>
          <p:nvPr/>
        </p:nvSpPr>
        <p:spPr>
          <a:xfrm>
            <a:off x="17240" y="1685117"/>
            <a:ext cx="4567420" cy="198610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Global Lake Temperature Collaboration (GLTC):</a:t>
            </a:r>
            <a:r>
              <a:rPr lang="en-US" sz="700" b="1" dirty="0" smtClean="0"/>
              <a:t/>
            </a:r>
            <a:br>
              <a:rPr lang="en-US" sz="700" b="1" dirty="0" smtClean="0"/>
            </a:br>
            <a:r>
              <a:rPr lang="en-US" sz="700" b="1" dirty="0" smtClean="0"/>
              <a:t>   </a:t>
            </a:r>
            <a:br>
              <a:rPr lang="en-US" sz="700" b="1" dirty="0" smtClean="0"/>
            </a:br>
            <a:r>
              <a:rPr lang="en-US" sz="1200" b="1" dirty="0" smtClean="0"/>
              <a:t> </a:t>
            </a:r>
            <a:r>
              <a:rPr lang="en-US" sz="1800" b="1" dirty="0" smtClean="0"/>
              <a:t>What are the patterns, mechanisms,</a:t>
            </a:r>
            <a:br>
              <a:rPr lang="en-US" sz="1800" b="1" dirty="0" smtClean="0"/>
            </a:br>
            <a:r>
              <a:rPr lang="en-US" sz="1800" b="1" dirty="0" smtClean="0"/>
              <a:t>and impacts of global lake</a:t>
            </a:r>
            <a:br>
              <a:rPr lang="en-US" sz="1800" b="1" dirty="0" smtClean="0"/>
            </a:br>
            <a:r>
              <a:rPr lang="en-US" sz="1800" b="1" dirty="0" smtClean="0"/>
              <a:t>warming / cooling?</a:t>
            </a:r>
            <a:endParaRPr lang="en-US" sz="1800" b="1" dirty="0"/>
          </a:p>
        </p:txBody>
      </p:sp>
      <p:grpSp>
        <p:nvGrpSpPr>
          <p:cNvPr id="15" name="Group 14"/>
          <p:cNvGrpSpPr/>
          <p:nvPr/>
        </p:nvGrpSpPr>
        <p:grpSpPr>
          <a:xfrm>
            <a:off x="128172" y="139811"/>
            <a:ext cx="8890567" cy="1456360"/>
            <a:chOff x="128172" y="139811"/>
            <a:chExt cx="8890567" cy="1456360"/>
          </a:xfrm>
        </p:grpSpPr>
        <p:pic>
          <p:nvPicPr>
            <p:cNvPr id="16" name="Picture 15" descr="IMG_0926.JPG"/>
            <p:cNvPicPr>
              <a:picLocks noChangeAspect="1"/>
            </p:cNvPicPr>
            <p:nvPr/>
          </p:nvPicPr>
          <p:blipFill rotWithShape="1">
            <a:blip r:embed="rId3" cstate="print">
              <a:extLst>
                <a:ext uri="{28A0092B-C50C-407E-A947-70E740481C1C}">
                  <a14:useLocalDpi xmlns:a14="http://schemas.microsoft.com/office/drawing/2010/main" val="0"/>
                </a:ext>
              </a:extLst>
            </a:blip>
            <a:srcRect l="1146" t="15163" r="1625" b="16895"/>
            <a:stretch/>
          </p:blipFill>
          <p:spPr>
            <a:xfrm>
              <a:off x="128172" y="139811"/>
              <a:ext cx="8890567" cy="1456360"/>
            </a:xfrm>
            <a:prstGeom prst="rect">
              <a:avLst/>
            </a:prstGeom>
            <a:ln>
              <a:solidFill>
                <a:srgbClr val="000000"/>
              </a:solidFill>
            </a:ln>
          </p:spPr>
        </p:pic>
        <p:grpSp>
          <p:nvGrpSpPr>
            <p:cNvPr id="17" name="Group 16"/>
            <p:cNvGrpSpPr>
              <a:grpSpLocks noChangeAspect="1"/>
            </p:cNvGrpSpPr>
            <p:nvPr/>
          </p:nvGrpSpPr>
          <p:grpSpPr>
            <a:xfrm>
              <a:off x="128173" y="1019785"/>
              <a:ext cx="2190115" cy="571364"/>
              <a:chOff x="2562642" y="5528732"/>
              <a:chExt cx="4153188" cy="1083496"/>
            </a:xfrm>
          </p:grpSpPr>
          <p:pic>
            <p:nvPicPr>
              <p:cNvPr id="18" name="Picture 17" descr="Screen Shot 2012-11-06 at 5.28.10 PM.png"/>
              <p:cNvPicPr>
                <a:picLocks noChangeAspect="1"/>
              </p:cNvPicPr>
              <p:nvPr/>
            </p:nvPicPr>
            <p:blipFill rotWithShape="1">
              <a:blip r:embed="rId4" cstate="print">
                <a:extLst>
                  <a:ext uri="{28A0092B-C50C-407E-A947-70E740481C1C}">
                    <a14:useLocalDpi xmlns:a14="http://schemas.microsoft.com/office/drawing/2010/main" val="0"/>
                  </a:ext>
                </a:extLst>
              </a:blip>
              <a:srcRect t="8075" b="2126"/>
              <a:stretch/>
            </p:blipFill>
            <p:spPr>
              <a:xfrm>
                <a:off x="2562642" y="5528732"/>
                <a:ext cx="4153188" cy="1083496"/>
              </a:xfrm>
              <a:prstGeom prst="rect">
                <a:avLst/>
              </a:prstGeom>
            </p:spPr>
          </p:pic>
          <p:sp>
            <p:nvSpPr>
              <p:cNvPr id="19" name="Rectangle 18"/>
              <p:cNvSpPr/>
              <p:nvPr/>
            </p:nvSpPr>
            <p:spPr>
              <a:xfrm>
                <a:off x="6029717" y="5697638"/>
                <a:ext cx="538825" cy="4211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0" name="TextBox 19"/>
          <p:cNvSpPr txBox="1"/>
          <p:nvPr/>
        </p:nvSpPr>
        <p:spPr>
          <a:xfrm>
            <a:off x="6148425" y="1248095"/>
            <a:ext cx="2920591" cy="338554"/>
          </a:xfrm>
          <a:prstGeom prst="rect">
            <a:avLst/>
          </a:prstGeom>
          <a:noFill/>
        </p:spPr>
        <p:txBody>
          <a:bodyPr wrap="none" rtlCol="0">
            <a:spAutoFit/>
          </a:bodyPr>
          <a:lstStyle/>
          <a:p>
            <a:r>
              <a:rPr lang="en-US" sz="1600" b="1" dirty="0" smtClean="0">
                <a:solidFill>
                  <a:schemeClr val="bg1"/>
                </a:solidFill>
                <a:latin typeface="Cambria"/>
                <a:cs typeface="Cambria"/>
              </a:rPr>
              <a:t>http:/</a:t>
            </a:r>
            <a:r>
              <a:rPr lang="en-US" sz="1600" b="1" dirty="0">
                <a:solidFill>
                  <a:schemeClr val="bg1"/>
                </a:solidFill>
                <a:latin typeface="Cambria"/>
                <a:cs typeface="Cambria"/>
              </a:rPr>
              <a:t>/</a:t>
            </a:r>
            <a:r>
              <a:rPr lang="en-US" sz="1600" b="1" dirty="0" err="1" smtClean="0">
                <a:solidFill>
                  <a:schemeClr val="bg1"/>
                </a:solidFill>
                <a:latin typeface="Cambria"/>
                <a:cs typeface="Cambria"/>
              </a:rPr>
              <a:t>laketemperature.org</a:t>
            </a:r>
            <a:r>
              <a:rPr lang="en-US" sz="1600" b="1" dirty="0" smtClean="0">
                <a:solidFill>
                  <a:schemeClr val="bg1"/>
                </a:solidFill>
                <a:latin typeface="Cambria"/>
                <a:cs typeface="Cambria"/>
              </a:rPr>
              <a:t>/</a:t>
            </a:r>
            <a:endParaRPr lang="en-US" sz="1600" b="1" dirty="0">
              <a:solidFill>
                <a:schemeClr val="bg1"/>
              </a:solidFill>
              <a:latin typeface="Cambria"/>
              <a:cs typeface="Cambria"/>
            </a:endParaRPr>
          </a:p>
        </p:txBody>
      </p:sp>
      <p:pic>
        <p:nvPicPr>
          <p:cNvPr id="10" name="Picture 9" descr="P1030598.JP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7000"/>
                    </a14:imgEffect>
                  </a14:imgLayer>
                </a14:imgProps>
              </a:ext>
              <a:ext uri="{28A0092B-C50C-407E-A947-70E740481C1C}">
                <a14:useLocalDpi xmlns:a14="http://schemas.microsoft.com/office/drawing/2010/main" val="0"/>
              </a:ext>
            </a:extLst>
          </a:blip>
          <a:srcRect l="1856" t="27287" r="2552" b="6053"/>
          <a:stretch/>
        </p:blipFill>
        <p:spPr>
          <a:xfrm>
            <a:off x="4565992" y="1733962"/>
            <a:ext cx="4590333" cy="2400760"/>
          </a:xfrm>
          <a:prstGeom prst="rect">
            <a:avLst/>
          </a:prstGeom>
          <a:ln>
            <a:solidFill>
              <a:srgbClr val="000000"/>
            </a:solidFill>
          </a:ln>
        </p:spPr>
      </p:pic>
      <p:pic>
        <p:nvPicPr>
          <p:cNvPr id="21" name="Picture 20"/>
          <p:cNvPicPr>
            <a:picLocks noChangeAspect="1"/>
          </p:cNvPicPr>
          <p:nvPr/>
        </p:nvPicPr>
        <p:blipFill>
          <a:blip r:embed="rId7"/>
          <a:stretch>
            <a:fillRect/>
          </a:stretch>
        </p:blipFill>
        <p:spPr>
          <a:xfrm>
            <a:off x="4564919" y="4134722"/>
            <a:ext cx="4579081" cy="2755331"/>
          </a:xfrm>
          <a:prstGeom prst="rect">
            <a:avLst/>
          </a:prstGeom>
        </p:spPr>
      </p:pic>
      <p:sp>
        <p:nvSpPr>
          <p:cNvPr id="2" name="TextBox 1"/>
          <p:cNvSpPr txBox="1"/>
          <p:nvPr/>
        </p:nvSpPr>
        <p:spPr>
          <a:xfrm>
            <a:off x="7038710" y="5934752"/>
            <a:ext cx="1980029" cy="369332"/>
          </a:xfrm>
          <a:prstGeom prst="rect">
            <a:avLst/>
          </a:prstGeom>
          <a:noFill/>
        </p:spPr>
        <p:txBody>
          <a:bodyPr wrap="none" rtlCol="0">
            <a:spAutoFit/>
          </a:bodyPr>
          <a:lstStyle/>
          <a:p>
            <a:r>
              <a:rPr lang="en-US" dirty="0" err="1" smtClean="0"/>
              <a:t>Oreilly</a:t>
            </a:r>
            <a:r>
              <a:rPr lang="en-US" dirty="0" smtClean="0"/>
              <a:t> et al. 2015</a:t>
            </a:r>
            <a:endParaRPr lang="en-US" dirty="0"/>
          </a:p>
        </p:txBody>
      </p:sp>
      <p:sp>
        <p:nvSpPr>
          <p:cNvPr id="3" name="TextBox 2"/>
          <p:cNvSpPr txBox="1"/>
          <p:nvPr/>
        </p:nvSpPr>
        <p:spPr>
          <a:xfrm>
            <a:off x="3217984" y="247983"/>
            <a:ext cx="3177152" cy="646331"/>
          </a:xfrm>
          <a:prstGeom prst="rect">
            <a:avLst/>
          </a:prstGeom>
          <a:noFill/>
        </p:spPr>
        <p:txBody>
          <a:bodyPr wrap="none" rtlCol="0">
            <a:spAutoFit/>
          </a:bodyPr>
          <a:lstStyle/>
          <a:p>
            <a:r>
              <a:rPr lang="en-US" sz="3600" dirty="0" smtClean="0"/>
              <a:t>Previous Work</a:t>
            </a:r>
            <a:endParaRPr lang="en-US" sz="3600" dirty="0"/>
          </a:p>
        </p:txBody>
      </p:sp>
    </p:spTree>
    <p:extLst>
      <p:ext uri="{BB962C8B-B14F-4D97-AF65-F5344CB8AC3E}">
        <p14:creationId xmlns:p14="http://schemas.microsoft.com/office/powerpoint/2010/main" val="2990202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smtClean="0">
                <a:ea typeface="ＭＳ Ｐゴシック" pitchFamily="-106" charset="-128"/>
              </a:rPr>
              <a:t>Data and Methods</a:t>
            </a:r>
          </a:p>
        </p:txBody>
      </p:sp>
      <p:sp>
        <p:nvSpPr>
          <p:cNvPr id="9219" name="Rectangle 3"/>
          <p:cNvSpPr>
            <a:spLocks noGrp="1" noChangeArrowheads="1"/>
          </p:cNvSpPr>
          <p:nvPr>
            <p:ph type="body" idx="1"/>
          </p:nvPr>
        </p:nvSpPr>
        <p:spPr>
          <a:xfrm>
            <a:off x="457200" y="1219200"/>
            <a:ext cx="8229600" cy="2795588"/>
          </a:xfrm>
        </p:spPr>
        <p:txBody>
          <a:bodyPr/>
          <a:lstStyle/>
          <a:p>
            <a:pPr eaLnBrk="1" hangingPunct="1"/>
            <a:r>
              <a:rPr lang="en-US" sz="1800" dirty="0" smtClean="0">
                <a:ea typeface="ＭＳ Ｐゴシック" pitchFamily="-106" charset="-128"/>
              </a:rPr>
              <a:t>Thermal infrared data from four sensor series</a:t>
            </a:r>
          </a:p>
          <a:p>
            <a:pPr lvl="1" eaLnBrk="1" hangingPunct="1"/>
            <a:r>
              <a:rPr lang="en-US" sz="1400" dirty="0" smtClean="0">
                <a:ea typeface="ＭＳ Ｐゴシック" pitchFamily="-106" charset="-128"/>
              </a:rPr>
              <a:t>Advanced Very High Resolution Radiometer (AVHRR) 1982-present</a:t>
            </a:r>
          </a:p>
          <a:p>
            <a:pPr lvl="1" eaLnBrk="1" hangingPunct="1"/>
            <a:r>
              <a:rPr lang="en-US" sz="1400" dirty="0" smtClean="0">
                <a:ea typeface="ＭＳ Ｐゴシック" pitchFamily="-106" charset="-128"/>
              </a:rPr>
              <a:t>Along-Track </a:t>
            </a:r>
            <a:r>
              <a:rPr lang="en-US" sz="1400" dirty="0">
                <a:ea typeface="ＭＳ Ｐゴシック" pitchFamily="-106" charset="-128"/>
              </a:rPr>
              <a:t>Scanning Radiometer (</a:t>
            </a:r>
            <a:r>
              <a:rPr lang="en-US" sz="1400" dirty="0" err="1" smtClean="0">
                <a:ea typeface="ＭＳ Ｐゴシック" pitchFamily="-106" charset="-128"/>
              </a:rPr>
              <a:t>ATSRx</a:t>
            </a:r>
            <a:r>
              <a:rPr lang="en-US" sz="1400" dirty="0" smtClean="0">
                <a:ea typeface="ＭＳ Ｐゴシック" pitchFamily="-106" charset="-128"/>
              </a:rPr>
              <a:t>) 1991-2011</a:t>
            </a:r>
          </a:p>
          <a:p>
            <a:pPr lvl="1" eaLnBrk="1" hangingPunct="1"/>
            <a:r>
              <a:rPr lang="en-US" sz="1400" dirty="0" smtClean="0">
                <a:ea typeface="ＭＳ Ｐゴシック" pitchFamily="-106" charset="-128"/>
              </a:rPr>
              <a:t>Moderate Resolution Imaging </a:t>
            </a:r>
            <a:r>
              <a:rPr lang="en-US" sz="1400" dirty="0" err="1" smtClean="0">
                <a:ea typeface="ＭＳ Ｐゴシック" pitchFamily="-106" charset="-128"/>
              </a:rPr>
              <a:t>Spectroradiometer</a:t>
            </a:r>
            <a:r>
              <a:rPr lang="en-US" sz="1400" dirty="0" smtClean="0">
                <a:ea typeface="ＭＳ Ｐゴシック" pitchFamily="-106" charset="-128"/>
              </a:rPr>
              <a:t> (MODIS) 1999-present</a:t>
            </a:r>
          </a:p>
          <a:p>
            <a:pPr lvl="1" eaLnBrk="1" hangingPunct="1"/>
            <a:r>
              <a:rPr lang="en-US" sz="1400" dirty="0" smtClean="0">
                <a:ea typeface="ＭＳ Ｐゴシック" pitchFamily="-106" charset="-128"/>
              </a:rPr>
              <a:t>Visible Infrared Imaging Radiometer Suite (VIIRS) 2011-present </a:t>
            </a:r>
          </a:p>
          <a:p>
            <a:pPr eaLnBrk="1" hangingPunct="1"/>
            <a:r>
              <a:rPr lang="en-US" sz="1800" dirty="0" smtClean="0">
                <a:ea typeface="ＭＳ Ｐゴシック" pitchFamily="-106" charset="-128"/>
              </a:rPr>
              <a:t>Data extraction</a:t>
            </a:r>
          </a:p>
          <a:p>
            <a:pPr eaLnBrk="1" hangingPunct="1"/>
            <a:r>
              <a:rPr lang="en-US" sz="1800" dirty="0" smtClean="0">
                <a:ea typeface="ＭＳ Ｐゴシック" pitchFamily="-106" charset="-128"/>
              </a:rPr>
              <a:t>Cloud masking</a:t>
            </a:r>
          </a:p>
          <a:p>
            <a:pPr eaLnBrk="1" hangingPunct="1"/>
            <a:r>
              <a:rPr lang="en-US" sz="1800" dirty="0" smtClean="0">
                <a:ea typeface="ＭＳ Ｐゴシック" pitchFamily="-106" charset="-128"/>
              </a:rPr>
              <a:t>Atmospheric correction</a:t>
            </a:r>
          </a:p>
          <a:p>
            <a:pPr eaLnBrk="1" hangingPunct="1"/>
            <a:r>
              <a:rPr lang="en-US" sz="1800" dirty="0" smtClean="0">
                <a:ea typeface="ＭＳ Ｐゴシック" pitchFamily="-106" charset="-128"/>
              </a:rPr>
              <a:t>Computation of summer time (JAS) means</a:t>
            </a:r>
          </a:p>
          <a:p>
            <a:pPr eaLnBrk="1" hangingPunct="1"/>
            <a:r>
              <a:rPr lang="en-US" sz="1800" dirty="0" smtClean="0">
                <a:ea typeface="ＭＳ Ｐゴシック" pitchFamily="-106" charset="-128"/>
              </a:rPr>
              <a:t>Weighted linear regression analysis and uncertainty analysis	</a:t>
            </a:r>
          </a:p>
        </p:txBody>
      </p:sp>
      <p:pic>
        <p:nvPicPr>
          <p:cNvPr id="9220" name="Picture 3" descr="ATSR-Tahoe_LOWESS.tif"/>
          <p:cNvPicPr>
            <a:picLocks noChangeAspect="1"/>
          </p:cNvPicPr>
          <p:nvPr/>
        </p:nvPicPr>
        <p:blipFill>
          <a:blip r:embed="rId2" cstate="print"/>
          <a:srcRect r="1904"/>
          <a:stretch>
            <a:fillRect/>
          </a:stretch>
        </p:blipFill>
        <p:spPr bwMode="auto">
          <a:xfrm>
            <a:off x="38100" y="4459288"/>
            <a:ext cx="9105900" cy="1643062"/>
          </a:xfrm>
          <a:prstGeom prst="rect">
            <a:avLst/>
          </a:prstGeom>
          <a:noFill/>
          <a:ln w="9525">
            <a:noFill/>
            <a:miter lim="800000"/>
            <a:headEnd/>
            <a:tailEnd/>
          </a:ln>
        </p:spPr>
      </p:pic>
      <p:grpSp>
        <p:nvGrpSpPr>
          <p:cNvPr id="2" name="Group 21"/>
          <p:cNvGrpSpPr>
            <a:grpSpLocks/>
          </p:cNvGrpSpPr>
          <p:nvPr/>
        </p:nvGrpSpPr>
        <p:grpSpPr bwMode="auto">
          <a:xfrm>
            <a:off x="1471613" y="4913313"/>
            <a:ext cx="7016750" cy="371475"/>
            <a:chOff x="1471751" y="4913133"/>
            <a:chExt cx="7015982" cy="372153"/>
          </a:xfrm>
        </p:grpSpPr>
        <p:sp>
          <p:nvSpPr>
            <p:cNvPr id="5" name="Rectangle 4"/>
            <p:cNvSpPr/>
            <p:nvPr/>
          </p:nvSpPr>
          <p:spPr>
            <a:xfrm>
              <a:off x="1471751" y="4971977"/>
              <a:ext cx="252384" cy="313309"/>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898741" y="4968796"/>
              <a:ext cx="252385" cy="313309"/>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2311446" y="4964026"/>
              <a:ext cx="253972" cy="313308"/>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749548" y="4960845"/>
              <a:ext cx="252385" cy="313308"/>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3162253" y="4952892"/>
              <a:ext cx="252385" cy="313309"/>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3589244" y="4949712"/>
              <a:ext cx="252384" cy="313309"/>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4003536" y="4944941"/>
              <a:ext cx="252385" cy="313308"/>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4440051" y="4941760"/>
              <a:ext cx="252384" cy="313308"/>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857517" y="4943350"/>
              <a:ext cx="252385" cy="313309"/>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5284509" y="4940169"/>
              <a:ext cx="252384" cy="313309"/>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5698800" y="4935399"/>
              <a:ext cx="252385" cy="313308"/>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6121029" y="4932218"/>
              <a:ext cx="252385" cy="313308"/>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6548020" y="4924265"/>
              <a:ext cx="252384" cy="313309"/>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6975011" y="4921084"/>
              <a:ext cx="253972" cy="313309"/>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7389303" y="4916314"/>
              <a:ext cx="252384" cy="313308"/>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825817" y="4913133"/>
              <a:ext cx="252385" cy="313308"/>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8235348" y="4913133"/>
              <a:ext cx="252385" cy="313308"/>
            </a:xfrm>
            <a:prstGeom prst="rect">
              <a:avLst/>
            </a:prstGeom>
            <a:noFill/>
            <a:ln>
              <a:solidFill>
                <a:srgbClr val="4C34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Processing Criteria for MODIS </a:t>
            </a:r>
            <a:br>
              <a:rPr lang="en-US" sz="3200" dirty="0" smtClean="0"/>
            </a:br>
            <a:r>
              <a:rPr lang="en-US" sz="3200" dirty="0" smtClean="0"/>
              <a:t>(Terra &amp; Aqua)</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4022243147"/>
              </p:ext>
            </p:extLst>
          </p:nvPr>
        </p:nvGraphicFramePr>
        <p:xfrm>
          <a:off x="1199074" y="1972503"/>
          <a:ext cx="7228935" cy="3352873"/>
        </p:xfrm>
        <a:graphic>
          <a:graphicData uri="http://schemas.openxmlformats.org/drawingml/2006/table">
            <a:tbl>
              <a:tblPr>
                <a:tableStyleId>{5C22544A-7EE6-4342-B048-85BDC9FD1C3A}</a:tableStyleId>
              </a:tblPr>
              <a:tblGrid>
                <a:gridCol w="4054885"/>
                <a:gridCol w="3174050"/>
              </a:tblGrid>
              <a:tr h="235796">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Location</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algn="ctr" fontAlgn="b"/>
                      <a:r>
                        <a:rPr lang="de-DE" sz="1600" u="none" strike="noStrike" dirty="0">
                          <a:effectLst/>
                          <a:latin typeface="Times New Roman" panose="02020603050405020304" pitchFamily="18" charset="0"/>
                          <a:cs typeface="Times New Roman" panose="02020603050405020304" pitchFamily="18" charset="0"/>
                        </a:rPr>
                        <a:t>3 x 3 pixel </a:t>
                      </a:r>
                      <a:r>
                        <a:rPr lang="de-DE" sz="1600" u="none" strike="noStrike" dirty="0" smtClean="0">
                          <a:effectLst/>
                          <a:latin typeface="Times New Roman" panose="02020603050405020304" pitchFamily="18" charset="0"/>
                          <a:cs typeface="Times New Roman" panose="02020603050405020304" pitchFamily="18" charset="0"/>
                        </a:rPr>
                        <a:t>window (1 km pixels)</a:t>
                      </a:r>
                      <a:endParaRPr lang="de-D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r>
              <a:tr h="322042">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Minimum points in JAS Range</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algn="ctr" fontAlgn="b"/>
                      <a:r>
                        <a:rPr lang="en-US" sz="1600" b="0" i="0" u="none" strike="noStrike" dirty="0" smtClean="0">
                          <a:solidFill>
                            <a:schemeClr val="dk1"/>
                          </a:solidFill>
                          <a:effectLst/>
                          <a:latin typeface="Times New Roman" panose="02020603050405020304" pitchFamily="18" charset="0"/>
                          <a:cs typeface="Times New Roman" panose="02020603050405020304" pitchFamily="18" charset="0"/>
                        </a:rPr>
                        <a:t>20</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r>
              <a:tr h="322034">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Smoothing</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LOWESS interpolation</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r>
              <a:tr h="299023">
                <a:tc>
                  <a:txBody>
                    <a:bodyPr/>
                    <a:lstStyle/>
                    <a:p>
                      <a:pPr algn="l" fontAlgn="b"/>
                      <a:r>
                        <a:rPr lang="en-US" sz="1600" b="1" u="none" strike="noStrike">
                          <a:effectLst/>
                          <a:latin typeface="Times New Roman" panose="02020603050405020304" pitchFamily="18" charset="0"/>
                          <a:cs typeface="Times New Roman" panose="02020603050405020304" pitchFamily="18" charset="0"/>
                        </a:rPr>
                        <a:t>Image Time</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Night</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r>
              <a:tr h="299016">
                <a:tc>
                  <a:txBody>
                    <a:bodyPr/>
                    <a:lstStyle/>
                    <a:p>
                      <a:pPr algn="l" fontAlgn="b"/>
                      <a:r>
                        <a:rPr lang="en-US" sz="1600" b="1" u="none" strike="noStrike">
                          <a:effectLst/>
                          <a:latin typeface="Times New Roman" panose="02020603050405020304" pitchFamily="18" charset="0"/>
                          <a:cs typeface="Times New Roman" panose="02020603050405020304" pitchFamily="18" charset="0"/>
                        </a:rPr>
                        <a:t>Range from Target Coordinates</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&lt; 1 km</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r>
              <a:tr h="426791">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Standard Deviation of Temperatures in 3 x </a:t>
                      </a:r>
                      <a:r>
                        <a:rPr lang="en-US" sz="1600" b="1" u="none" strike="noStrike" dirty="0" smtClean="0">
                          <a:effectLst/>
                          <a:latin typeface="Times New Roman" panose="02020603050405020304" pitchFamily="18" charset="0"/>
                          <a:cs typeface="Times New Roman" panose="02020603050405020304" pitchFamily="18" charset="0"/>
                        </a:rPr>
                        <a:t>3</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&lt; 0.5 K</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r>
              <a:tr h="297887">
                <a:tc>
                  <a:txBody>
                    <a:bodyPr/>
                    <a:lstStyle/>
                    <a:p>
                      <a:pPr algn="l" fontAlgn="b"/>
                      <a:r>
                        <a:rPr lang="en-US" sz="1600" b="1" u="none" strike="noStrike">
                          <a:effectLst/>
                          <a:latin typeface="Times New Roman" panose="02020603050405020304" pitchFamily="18" charset="0"/>
                          <a:cs typeface="Times New Roman" panose="02020603050405020304" pitchFamily="18" charset="0"/>
                        </a:rPr>
                        <a:t>Sensor Zenith Angle</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&lt; </a:t>
                      </a:r>
                      <a:r>
                        <a:rPr lang="en-US" sz="1600" u="none" strike="noStrike" dirty="0" smtClean="0">
                          <a:effectLst/>
                          <a:latin typeface="Times New Roman" panose="02020603050405020304" pitchFamily="18" charset="0"/>
                          <a:cs typeface="Times New Roman" panose="02020603050405020304" pitchFamily="18" charset="0"/>
                        </a:rPr>
                        <a:t>45°</a:t>
                      </a:r>
                      <a:endParaRPr lang="en-US" sz="1600" b="0" i="0" u="none" strike="noStrike" baseline="30000"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r>
              <a:tr h="235796">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600" b="1" u="none" strike="noStrike" dirty="0" smtClean="0">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Cirrus Cloud Test</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r>
              <a:tr h="23579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Times New Roman" panose="02020603050405020304" pitchFamily="18" charset="0"/>
                          <a:cs typeface="Times New Roman" panose="02020603050405020304" pitchFamily="18" charset="0"/>
                        </a:rPr>
                        <a:t>Cloud Masking</a:t>
                      </a:r>
                      <a:endParaRPr lang="en-US" sz="1600" b="1"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High Cloud Test</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r>
              <a:tr h="235796">
                <a:tc>
                  <a:txBody>
                    <a:bodyPr/>
                    <a:lstStyle/>
                    <a:p>
                      <a:pPr algn="l" fontAlgn="b"/>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Thermal Test</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r>
              <a:tr h="372620">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Temperature Range</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c>
                  <a:txBody>
                    <a:bodyPr/>
                    <a:lstStyle/>
                    <a:p>
                      <a:pPr algn="ctr" fontAlgn="b"/>
                      <a:r>
                        <a:rPr lang="en-US" sz="1600" u="none" strike="noStrike" dirty="0">
                          <a:effectLst/>
                          <a:latin typeface="Times New Roman" panose="02020603050405020304" pitchFamily="18" charset="0"/>
                          <a:cs typeface="Times New Roman" panose="02020603050405020304" pitchFamily="18" charset="0"/>
                        </a:rPr>
                        <a:t>&lt;= 308.15 and &gt;= 237.15 K</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bg1"/>
                    </a:solidFill>
                  </a:tcPr>
                </a:tc>
              </a:tr>
            </a:tbl>
          </a:graphicData>
        </a:graphic>
      </p:graphicFrame>
      <p:sp>
        <p:nvSpPr>
          <p:cNvPr id="5" name="Rectangle 4"/>
          <p:cNvSpPr/>
          <p:nvPr/>
        </p:nvSpPr>
        <p:spPr>
          <a:xfrm>
            <a:off x="1130060" y="1869057"/>
            <a:ext cx="7228936" cy="35598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154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ea typeface="ＭＳ Ｐゴシック" pitchFamily="-106" charset="-128"/>
              </a:rPr>
              <a:t>California/Nevada case study</a:t>
            </a:r>
          </a:p>
        </p:txBody>
      </p:sp>
      <p:pic>
        <p:nvPicPr>
          <p:cNvPr id="8195" name="Content Placeholder 3" descr="CA-NV-StudysiteMap-v3.tif"/>
          <p:cNvPicPr>
            <a:picLocks noGrp="1" noChangeAspect="1"/>
          </p:cNvPicPr>
          <p:nvPr>
            <p:ph idx="1"/>
          </p:nvPr>
        </p:nvPicPr>
        <p:blipFill>
          <a:blip r:embed="rId2" cstate="print"/>
          <a:srcRect/>
          <a:stretch>
            <a:fillRect/>
          </a:stretch>
        </p:blipFill>
        <p:spPr>
          <a:xfrm>
            <a:off x="169863" y="1219200"/>
            <a:ext cx="5376862" cy="4046538"/>
          </a:xfrm>
        </p:spPr>
      </p:pic>
      <p:pic>
        <p:nvPicPr>
          <p:cNvPr id="8196" name="Picture 1"/>
          <p:cNvPicPr>
            <a:picLocks noChangeAspect="1" noChangeArrowheads="1"/>
          </p:cNvPicPr>
          <p:nvPr/>
        </p:nvPicPr>
        <p:blipFill>
          <a:blip r:embed="rId3" cstate="print"/>
          <a:srcRect/>
          <a:stretch>
            <a:fillRect/>
          </a:stretch>
        </p:blipFill>
        <p:spPr bwMode="auto">
          <a:xfrm>
            <a:off x="5834063" y="4548188"/>
            <a:ext cx="1804987" cy="1390650"/>
          </a:xfrm>
          <a:prstGeom prst="rect">
            <a:avLst/>
          </a:prstGeom>
          <a:noFill/>
          <a:ln w="9525">
            <a:noFill/>
            <a:miter lim="800000"/>
            <a:headEnd/>
            <a:tailEnd/>
          </a:ln>
        </p:spPr>
      </p:pic>
      <p:sp>
        <p:nvSpPr>
          <p:cNvPr id="8197" name="Rectangle 6"/>
          <p:cNvSpPr>
            <a:spLocks noChangeArrowheads="1"/>
          </p:cNvSpPr>
          <p:nvPr/>
        </p:nvSpPr>
        <p:spPr bwMode="auto">
          <a:xfrm>
            <a:off x="134938" y="5287963"/>
            <a:ext cx="5429250" cy="892175"/>
          </a:xfrm>
          <a:prstGeom prst="rect">
            <a:avLst/>
          </a:prstGeom>
          <a:noFill/>
          <a:ln w="9525">
            <a:noFill/>
            <a:miter lim="800000"/>
            <a:headEnd/>
            <a:tailEnd/>
          </a:ln>
        </p:spPr>
        <p:txBody>
          <a:bodyPr>
            <a:spAutoFit/>
          </a:bodyPr>
          <a:lstStyle/>
          <a:p>
            <a:r>
              <a:rPr lang="en-US" sz="1300" dirty="0">
                <a:cs typeface="Tahoma" pitchFamily="34" charset="0"/>
              </a:rPr>
              <a:t>A preliminary case study was carried out for six lakes in California and Nevada. The center panel shows the lake locations and the GISTEMP (Hansen et al., 1999) summertime temperature change between 1991 and 2008.</a:t>
            </a:r>
          </a:p>
        </p:txBody>
      </p:sp>
      <p:sp>
        <p:nvSpPr>
          <p:cNvPr id="8198" name="TextBox 7"/>
          <p:cNvSpPr txBox="1">
            <a:spLocks noChangeArrowheads="1"/>
          </p:cNvSpPr>
          <p:nvPr/>
        </p:nvSpPr>
        <p:spPr bwMode="auto">
          <a:xfrm>
            <a:off x="7697788" y="4284663"/>
            <a:ext cx="1370012" cy="1892300"/>
          </a:xfrm>
          <a:prstGeom prst="rect">
            <a:avLst/>
          </a:prstGeom>
          <a:noFill/>
          <a:ln w="9525">
            <a:noFill/>
            <a:miter lim="800000"/>
            <a:headEnd/>
            <a:tailEnd/>
          </a:ln>
        </p:spPr>
        <p:txBody>
          <a:bodyPr>
            <a:spAutoFit/>
          </a:bodyPr>
          <a:lstStyle/>
          <a:p>
            <a:r>
              <a:rPr lang="en-US" sz="1300" dirty="0"/>
              <a:t>In situ measurements at 4 buoys at Lake Tahoe were used to develop algorithms and validate the results</a:t>
            </a:r>
          </a:p>
        </p:txBody>
      </p:sp>
      <p:pic>
        <p:nvPicPr>
          <p:cNvPr id="8199" name="Picture 8" descr="Bathymetric Map of Lake Tahoe Automated Validation Site.tif"/>
          <p:cNvPicPr>
            <a:picLocks noChangeAspect="1"/>
          </p:cNvPicPr>
          <p:nvPr/>
        </p:nvPicPr>
        <p:blipFill>
          <a:blip r:embed="rId4" cstate="print"/>
          <a:srcRect/>
          <a:stretch>
            <a:fillRect/>
          </a:stretch>
        </p:blipFill>
        <p:spPr bwMode="auto">
          <a:xfrm>
            <a:off x="5842227" y="1312863"/>
            <a:ext cx="219075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z="3200" dirty="0" smtClean="0">
                <a:ea typeface="ＭＳ Ｐゴシック" pitchFamily="-106" charset="-128"/>
              </a:rPr>
              <a:t>Summertime (JAS) trends since 1991-2008</a:t>
            </a:r>
          </a:p>
        </p:txBody>
      </p:sp>
      <p:sp>
        <p:nvSpPr>
          <p:cNvPr id="11267" name="Picture 4" descr="CANVLakesPlotForGRL_ATSR_MODIS_Insitu_6LakesOnly_NoLines_Weighted.tif"/>
          <p:cNvSpPr>
            <a:spLocks noChangeAspect="1"/>
          </p:cNvSpPr>
          <p:nvPr/>
        </p:nvSpPr>
        <p:spPr bwMode="auto">
          <a:xfrm>
            <a:off x="635000" y="1238250"/>
            <a:ext cx="7777163" cy="4905375"/>
          </a:xfrm>
          <a:prstGeom prst="rect">
            <a:avLst/>
          </a:prstGeom>
          <a:noFill/>
          <a:ln w="9525">
            <a:noFill/>
            <a:miter lim="800000"/>
            <a:headEnd/>
            <a:tailEnd/>
          </a:ln>
        </p:spPr>
        <p:txBody>
          <a:bodyPr/>
          <a:lstStyle/>
          <a:p>
            <a:endParaRPr lang="en-US"/>
          </a:p>
        </p:txBody>
      </p:sp>
      <p:pic>
        <p:nvPicPr>
          <p:cNvPr id="11268" name="Picture 6" descr="CANVLakesPlotForGRL_ATSR_MODIS_Insitu_6LakesOnly_NoLines_Weighted_small.png"/>
          <p:cNvPicPr>
            <a:picLocks noChangeAspect="1"/>
          </p:cNvPicPr>
          <p:nvPr/>
        </p:nvPicPr>
        <p:blipFill>
          <a:blip r:embed="rId2" cstate="print"/>
          <a:srcRect/>
          <a:stretch>
            <a:fillRect/>
          </a:stretch>
        </p:blipFill>
        <p:spPr bwMode="auto">
          <a:xfrm>
            <a:off x="234950" y="1314450"/>
            <a:ext cx="7432675" cy="4694238"/>
          </a:xfrm>
          <a:prstGeom prst="rect">
            <a:avLst/>
          </a:prstGeom>
          <a:noFill/>
          <a:ln w="9525">
            <a:noFill/>
            <a:miter lim="800000"/>
            <a:headEnd/>
            <a:tailEnd/>
          </a:ln>
        </p:spPr>
      </p:pic>
      <p:sp>
        <p:nvSpPr>
          <p:cNvPr id="11269" name="TextBox 4"/>
          <p:cNvSpPr txBox="1">
            <a:spLocks noChangeArrowheads="1"/>
          </p:cNvSpPr>
          <p:nvPr/>
        </p:nvSpPr>
        <p:spPr bwMode="auto">
          <a:xfrm>
            <a:off x="7507288" y="4632325"/>
            <a:ext cx="1436687" cy="1061829"/>
          </a:xfrm>
          <a:prstGeom prst="rect">
            <a:avLst/>
          </a:prstGeom>
          <a:noFill/>
          <a:ln w="9525">
            <a:noFill/>
            <a:miter lim="800000"/>
            <a:headEnd/>
            <a:tailEnd/>
          </a:ln>
        </p:spPr>
        <p:txBody>
          <a:bodyPr>
            <a:spAutoFit/>
          </a:bodyPr>
          <a:lstStyle/>
          <a:p>
            <a:r>
              <a:rPr lang="en-US" sz="900" dirty="0"/>
              <a:t>Schneider et al. (2009). Satellite observations indicate rapid warming trend for lakes in California and Nevada. </a:t>
            </a:r>
            <a:r>
              <a:rPr lang="en-US" sz="900" i="1" dirty="0"/>
              <a:t>Geophysical Research </a:t>
            </a:r>
            <a:r>
              <a:rPr lang="en-US" sz="900" i="1" dirty="0" smtClean="0"/>
              <a:t>Letters</a:t>
            </a:r>
            <a:endParaRPr lang="en-US" sz="900" dirty="0"/>
          </a:p>
        </p:txBody>
      </p:sp>
      <p:sp>
        <p:nvSpPr>
          <p:cNvPr id="2" name="TextBox 1"/>
          <p:cNvSpPr txBox="1"/>
          <p:nvPr/>
        </p:nvSpPr>
        <p:spPr>
          <a:xfrm>
            <a:off x="457200" y="6315075"/>
            <a:ext cx="5733236" cy="369332"/>
          </a:xfrm>
          <a:prstGeom prst="rect">
            <a:avLst/>
          </a:prstGeom>
          <a:noFill/>
        </p:spPr>
        <p:txBody>
          <a:bodyPr wrap="none" rtlCol="0">
            <a:spAutoFit/>
          </a:bodyPr>
          <a:lstStyle/>
          <a:p>
            <a:r>
              <a:rPr lang="en-US" dirty="0"/>
              <a:t>Listed trends</a:t>
            </a:r>
            <a:r>
              <a:rPr lang="en-US" dirty="0" smtClean="0"/>
              <a:t> are derived from ATSR data (1991-2008)</a:t>
            </a:r>
            <a:endParaRPr lang="en-US" dirty="0"/>
          </a:p>
        </p:txBody>
      </p:sp>
    </p:spTree>
    <p:extLst>
      <p:ext uri="{BB962C8B-B14F-4D97-AF65-F5344CB8AC3E}">
        <p14:creationId xmlns:p14="http://schemas.microsoft.com/office/powerpoint/2010/main" val="31629666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268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kern="0" dirty="0" smtClean="0">
                <a:ea typeface="ＭＳ Ｐゴシック" pitchFamily="-106" charset="-128"/>
              </a:rPr>
              <a:t>Summertime (JAS) trends since 1991-2015</a:t>
            </a:r>
          </a:p>
        </p:txBody>
      </p:sp>
      <p:sp>
        <p:nvSpPr>
          <p:cNvPr id="5"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46" name="Group 45"/>
          <p:cNvGrpSpPr/>
          <p:nvPr/>
        </p:nvGrpSpPr>
        <p:grpSpPr>
          <a:xfrm>
            <a:off x="567805" y="1205055"/>
            <a:ext cx="7360087" cy="4984559"/>
            <a:chOff x="167210" y="1292140"/>
            <a:chExt cx="7360087" cy="4984559"/>
          </a:xfrm>
        </p:grpSpPr>
        <p:grpSp>
          <p:nvGrpSpPr>
            <p:cNvPr id="45" name="Group 44"/>
            <p:cNvGrpSpPr/>
            <p:nvPr/>
          </p:nvGrpSpPr>
          <p:grpSpPr>
            <a:xfrm>
              <a:off x="991300" y="1292140"/>
              <a:ext cx="5892546" cy="246645"/>
              <a:chOff x="1593011" y="1292140"/>
              <a:chExt cx="5892546" cy="246645"/>
            </a:xfrm>
          </p:grpSpPr>
          <p:grpSp>
            <p:nvGrpSpPr>
              <p:cNvPr id="42" name="Group 41"/>
              <p:cNvGrpSpPr/>
              <p:nvPr/>
            </p:nvGrpSpPr>
            <p:grpSpPr>
              <a:xfrm>
                <a:off x="1593011" y="1292140"/>
                <a:ext cx="5892546" cy="246645"/>
                <a:chOff x="1593011" y="1257634"/>
                <a:chExt cx="5892546" cy="246645"/>
              </a:xfrm>
            </p:grpSpPr>
            <p:grpSp>
              <p:nvGrpSpPr>
                <p:cNvPr id="40" name="Group 39"/>
                <p:cNvGrpSpPr/>
                <p:nvPr/>
              </p:nvGrpSpPr>
              <p:grpSpPr>
                <a:xfrm>
                  <a:off x="1790113" y="1257634"/>
                  <a:ext cx="5695444" cy="246645"/>
                  <a:chOff x="1790113" y="1257634"/>
                  <a:chExt cx="5695444" cy="246645"/>
                </a:xfrm>
              </p:grpSpPr>
              <p:grpSp>
                <p:nvGrpSpPr>
                  <p:cNvPr id="33" name="Group 32"/>
                  <p:cNvGrpSpPr/>
                  <p:nvPr/>
                </p:nvGrpSpPr>
                <p:grpSpPr>
                  <a:xfrm>
                    <a:off x="5051475" y="1264289"/>
                    <a:ext cx="1193277" cy="230832"/>
                    <a:chOff x="5051475" y="1264289"/>
                    <a:chExt cx="1193277" cy="230832"/>
                  </a:xfrm>
                </p:grpSpPr>
                <p:cxnSp>
                  <p:nvCxnSpPr>
                    <p:cNvPr id="25" name="Straight Connector 24"/>
                    <p:cNvCxnSpPr/>
                    <p:nvPr/>
                  </p:nvCxnSpPr>
                  <p:spPr>
                    <a:xfrm flipV="1">
                      <a:off x="5051475" y="1380889"/>
                      <a:ext cx="360168" cy="351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41941" y="1264289"/>
                      <a:ext cx="902811" cy="230832"/>
                    </a:xfrm>
                    <a:prstGeom prst="rect">
                      <a:avLst/>
                    </a:prstGeom>
                    <a:noFill/>
                  </p:spPr>
                  <p:txBody>
                    <a:bodyPr wrap="none" rtlCol="0">
                      <a:spAutoFit/>
                    </a:bodyPr>
                    <a:lstStyle/>
                    <a:p>
                      <a:r>
                        <a:rPr lang="en-US" sz="900" dirty="0" smtClean="0"/>
                        <a:t>Trend (ATSR)</a:t>
                      </a:r>
                      <a:endParaRPr lang="en-US" sz="900" dirty="0"/>
                    </a:p>
                  </p:txBody>
                </p:sp>
              </p:grpSp>
              <p:grpSp>
                <p:nvGrpSpPr>
                  <p:cNvPr id="39" name="Group 38"/>
                  <p:cNvGrpSpPr/>
                  <p:nvPr/>
                </p:nvGrpSpPr>
                <p:grpSpPr>
                  <a:xfrm>
                    <a:off x="6203752" y="1257634"/>
                    <a:ext cx="1281805" cy="230832"/>
                    <a:chOff x="6203752" y="1257634"/>
                    <a:chExt cx="1281805" cy="230832"/>
                  </a:xfrm>
                </p:grpSpPr>
                <p:sp>
                  <p:nvSpPr>
                    <p:cNvPr id="34" name="TextBox 33"/>
                    <p:cNvSpPr txBox="1"/>
                    <p:nvPr/>
                  </p:nvSpPr>
                  <p:spPr>
                    <a:xfrm>
                      <a:off x="6512214" y="1257634"/>
                      <a:ext cx="973343" cy="230832"/>
                    </a:xfrm>
                    <a:prstGeom prst="rect">
                      <a:avLst/>
                    </a:prstGeom>
                    <a:noFill/>
                  </p:spPr>
                  <p:txBody>
                    <a:bodyPr wrap="none" rtlCol="0">
                      <a:spAutoFit/>
                    </a:bodyPr>
                    <a:lstStyle/>
                    <a:p>
                      <a:r>
                        <a:rPr lang="en-US" sz="900" dirty="0" smtClean="0"/>
                        <a:t>Trend (MODIS)</a:t>
                      </a:r>
                      <a:endParaRPr lang="en-US" sz="900" dirty="0"/>
                    </a:p>
                  </p:txBody>
                </p:sp>
                <p:cxnSp>
                  <p:nvCxnSpPr>
                    <p:cNvPr id="35" name="Straight Connector 34"/>
                    <p:cNvCxnSpPr/>
                    <p:nvPr/>
                  </p:nvCxnSpPr>
                  <p:spPr>
                    <a:xfrm>
                      <a:off x="6203752" y="1377363"/>
                      <a:ext cx="379563" cy="0"/>
                    </a:xfrm>
                    <a:prstGeom prst="line">
                      <a:avLst/>
                    </a:prstGeom>
                    <a:ln w="222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1790113" y="1273447"/>
                    <a:ext cx="670395" cy="230832"/>
                    <a:chOff x="1790113" y="1273447"/>
                    <a:chExt cx="670395" cy="230832"/>
                  </a:xfrm>
                </p:grpSpPr>
                <p:grpSp>
                  <p:nvGrpSpPr>
                    <p:cNvPr id="12" name="Group 11"/>
                    <p:cNvGrpSpPr/>
                    <p:nvPr/>
                  </p:nvGrpSpPr>
                  <p:grpSpPr>
                    <a:xfrm>
                      <a:off x="1790113" y="1328569"/>
                      <a:ext cx="104640" cy="104640"/>
                      <a:chOff x="1790113" y="1328569"/>
                      <a:chExt cx="104640" cy="104640"/>
                    </a:xfrm>
                  </p:grpSpPr>
                  <p:cxnSp>
                    <p:nvCxnSpPr>
                      <p:cNvPr id="21" name="Straight Connector 20"/>
                      <p:cNvCxnSpPr/>
                      <p:nvPr/>
                    </p:nvCxnSpPr>
                    <p:spPr>
                      <a:xfrm rot="5400000" flipH="1">
                        <a:off x="1842432" y="1329143"/>
                        <a:ext cx="1" cy="1046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839558" y="1328569"/>
                        <a:ext cx="1" cy="1046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968065" y="1273447"/>
                      <a:ext cx="492443" cy="230832"/>
                    </a:xfrm>
                    <a:prstGeom prst="rect">
                      <a:avLst/>
                    </a:prstGeom>
                    <a:noFill/>
                  </p:spPr>
                  <p:txBody>
                    <a:bodyPr wrap="none" rtlCol="0">
                      <a:spAutoFit/>
                    </a:bodyPr>
                    <a:lstStyle/>
                    <a:p>
                      <a:r>
                        <a:rPr lang="en-US" sz="900" dirty="0" smtClean="0"/>
                        <a:t>ATSR</a:t>
                      </a:r>
                      <a:endParaRPr lang="en-US" sz="900" dirty="0"/>
                    </a:p>
                  </p:txBody>
                </p:sp>
              </p:grpSp>
              <p:grpSp>
                <p:nvGrpSpPr>
                  <p:cNvPr id="31" name="Group 30"/>
                  <p:cNvGrpSpPr/>
                  <p:nvPr/>
                </p:nvGrpSpPr>
                <p:grpSpPr>
                  <a:xfrm>
                    <a:off x="2550672" y="1262924"/>
                    <a:ext cx="725754" cy="230832"/>
                    <a:chOff x="2550672" y="1262924"/>
                    <a:chExt cx="725754" cy="230832"/>
                  </a:xfrm>
                </p:grpSpPr>
                <p:grpSp>
                  <p:nvGrpSpPr>
                    <p:cNvPr id="22" name="Group 21"/>
                    <p:cNvGrpSpPr/>
                    <p:nvPr/>
                  </p:nvGrpSpPr>
                  <p:grpSpPr>
                    <a:xfrm>
                      <a:off x="2550672" y="1329660"/>
                      <a:ext cx="104640" cy="104640"/>
                      <a:chOff x="1997891" y="1328569"/>
                      <a:chExt cx="104640" cy="104640"/>
                    </a:xfrm>
                  </p:grpSpPr>
                  <p:cxnSp>
                    <p:nvCxnSpPr>
                      <p:cNvPr id="17" name="Straight Connector 16"/>
                      <p:cNvCxnSpPr/>
                      <p:nvPr/>
                    </p:nvCxnSpPr>
                    <p:spPr>
                      <a:xfrm rot="-720000">
                        <a:off x="2018581" y="1328569"/>
                        <a:ext cx="63261" cy="10464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4620000">
                        <a:off x="2018580" y="1328569"/>
                        <a:ext cx="63261" cy="10464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2713451" y="1262924"/>
                      <a:ext cx="562975" cy="230832"/>
                    </a:xfrm>
                    <a:prstGeom prst="rect">
                      <a:avLst/>
                    </a:prstGeom>
                    <a:noFill/>
                  </p:spPr>
                  <p:txBody>
                    <a:bodyPr wrap="none" rtlCol="0">
                      <a:spAutoFit/>
                    </a:bodyPr>
                    <a:lstStyle/>
                    <a:p>
                      <a:r>
                        <a:rPr lang="en-US" sz="900" dirty="0" smtClean="0"/>
                        <a:t>MODIS</a:t>
                      </a:r>
                      <a:endParaRPr lang="en-US" sz="900" dirty="0"/>
                    </a:p>
                  </p:txBody>
                </p:sp>
              </p:grpSp>
              <p:grpSp>
                <p:nvGrpSpPr>
                  <p:cNvPr id="32" name="Group 31"/>
                  <p:cNvGrpSpPr/>
                  <p:nvPr/>
                </p:nvGrpSpPr>
                <p:grpSpPr>
                  <a:xfrm>
                    <a:off x="4180570" y="1257634"/>
                    <a:ext cx="646620" cy="230832"/>
                    <a:chOff x="4180570" y="1257634"/>
                    <a:chExt cx="646620" cy="230832"/>
                  </a:xfrm>
                </p:grpSpPr>
                <p:sp>
                  <p:nvSpPr>
                    <p:cNvPr id="23" name="Rectangle 22"/>
                    <p:cNvSpPr/>
                    <p:nvPr/>
                  </p:nvSpPr>
                  <p:spPr>
                    <a:xfrm>
                      <a:off x="4180570" y="1328812"/>
                      <a:ext cx="92015" cy="9710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334747" y="1257634"/>
                      <a:ext cx="492443" cy="230832"/>
                    </a:xfrm>
                    <a:prstGeom prst="rect">
                      <a:avLst/>
                    </a:prstGeom>
                    <a:noFill/>
                  </p:spPr>
                  <p:txBody>
                    <a:bodyPr wrap="none" rtlCol="0">
                      <a:spAutoFit/>
                    </a:bodyPr>
                    <a:lstStyle/>
                    <a:p>
                      <a:r>
                        <a:rPr lang="en-US" sz="900" dirty="0" smtClean="0"/>
                        <a:t>In situ</a:t>
                      </a:r>
                      <a:endParaRPr lang="en-US" sz="900" dirty="0"/>
                    </a:p>
                  </p:txBody>
                </p:sp>
              </p:grpSp>
            </p:grpSp>
            <p:sp>
              <p:nvSpPr>
                <p:cNvPr id="41" name="Rectangle 40"/>
                <p:cNvSpPr/>
                <p:nvPr/>
              </p:nvSpPr>
              <p:spPr>
                <a:xfrm>
                  <a:off x="1593011" y="1272481"/>
                  <a:ext cx="5819955" cy="21031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3385324" y="1299879"/>
                <a:ext cx="646157" cy="230832"/>
                <a:chOff x="3385324" y="1299879"/>
                <a:chExt cx="646157" cy="230832"/>
              </a:xfrm>
            </p:grpSpPr>
            <p:sp>
              <p:nvSpPr>
                <p:cNvPr id="49" name="TextBox 48"/>
                <p:cNvSpPr txBox="1"/>
                <p:nvPr/>
              </p:nvSpPr>
              <p:spPr>
                <a:xfrm>
                  <a:off x="3545451" y="1299879"/>
                  <a:ext cx="486030" cy="230832"/>
                </a:xfrm>
                <a:prstGeom prst="rect">
                  <a:avLst/>
                </a:prstGeom>
                <a:noFill/>
              </p:spPr>
              <p:txBody>
                <a:bodyPr wrap="none" rtlCol="0">
                  <a:spAutoFit/>
                </a:bodyPr>
                <a:lstStyle/>
                <a:p>
                  <a:r>
                    <a:rPr lang="en-US" sz="900" dirty="0" smtClean="0"/>
                    <a:t>VIIRS</a:t>
                  </a:r>
                  <a:endParaRPr lang="en-US" sz="900" dirty="0"/>
                </a:p>
              </p:txBody>
            </p:sp>
            <p:sp>
              <p:nvSpPr>
                <p:cNvPr id="43" name="Oval 42"/>
                <p:cNvSpPr/>
                <p:nvPr/>
              </p:nvSpPr>
              <p:spPr>
                <a:xfrm>
                  <a:off x="3385324" y="1364483"/>
                  <a:ext cx="91852" cy="891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7" name="Picture 56"/>
            <p:cNvPicPr>
              <a:picLocks noChangeAspect="1"/>
            </p:cNvPicPr>
            <p:nvPr/>
          </p:nvPicPr>
          <p:blipFill rotWithShape="1">
            <a:blip r:embed="rId2"/>
            <a:srcRect r="3575"/>
            <a:stretch/>
          </p:blipFill>
          <p:spPr bwMode="auto">
            <a:xfrm>
              <a:off x="167210" y="1611980"/>
              <a:ext cx="2463042" cy="2339069"/>
            </a:xfrm>
            <a:prstGeom prst="rect">
              <a:avLst/>
            </a:prstGeom>
            <a:ln>
              <a:noFill/>
            </a:ln>
            <a:extLst>
              <a:ext uri="{53640926-AAD7-44D8-BBD7-CCE9431645EC}">
                <a14:shadowObscured xmlns:a14="http://schemas.microsoft.com/office/drawing/2010/main"/>
              </a:ext>
            </a:extLst>
          </p:spPr>
        </p:pic>
        <p:pic>
          <p:nvPicPr>
            <p:cNvPr id="60" name="Picture 59"/>
            <p:cNvPicPr>
              <a:picLocks noChangeAspect="1"/>
            </p:cNvPicPr>
            <p:nvPr/>
          </p:nvPicPr>
          <p:blipFill rotWithShape="1">
            <a:blip r:embed="rId3"/>
            <a:srcRect l="3751" r="3484"/>
            <a:stretch/>
          </p:blipFill>
          <p:spPr bwMode="auto">
            <a:xfrm>
              <a:off x="5116278" y="3899141"/>
              <a:ext cx="2405499" cy="2374442"/>
            </a:xfrm>
            <a:prstGeom prst="rect">
              <a:avLst/>
            </a:prstGeom>
            <a:ln>
              <a:noFill/>
            </a:ln>
            <a:extLst>
              <a:ext uri="{53640926-AAD7-44D8-BBD7-CCE9431645EC}">
                <a14:shadowObscured xmlns:a14="http://schemas.microsoft.com/office/drawing/2010/main"/>
              </a:ext>
            </a:extLst>
          </p:spPr>
        </p:pic>
        <p:pic>
          <p:nvPicPr>
            <p:cNvPr id="61" name="Picture 60"/>
            <p:cNvPicPr>
              <a:picLocks noChangeAspect="1"/>
            </p:cNvPicPr>
            <p:nvPr/>
          </p:nvPicPr>
          <p:blipFill rotWithShape="1">
            <a:blip r:embed="rId4"/>
            <a:srcRect l="3568" r="3210"/>
            <a:stretch/>
          </p:blipFill>
          <p:spPr bwMode="auto">
            <a:xfrm>
              <a:off x="2668383" y="3898049"/>
              <a:ext cx="2421166" cy="2378650"/>
            </a:xfrm>
            <a:prstGeom prst="rect">
              <a:avLst/>
            </a:prstGeom>
            <a:ln>
              <a:noFill/>
            </a:ln>
            <a:extLst>
              <a:ext uri="{53640926-AAD7-44D8-BBD7-CCE9431645EC}">
                <a14:shadowObscured xmlns:a14="http://schemas.microsoft.com/office/drawing/2010/main"/>
              </a:ext>
            </a:extLst>
          </p:spPr>
        </p:pic>
        <p:pic>
          <p:nvPicPr>
            <p:cNvPr id="63" name="Picture 62"/>
            <p:cNvPicPr>
              <a:picLocks noChangeAspect="1"/>
            </p:cNvPicPr>
            <p:nvPr/>
          </p:nvPicPr>
          <p:blipFill rotWithShape="1">
            <a:blip r:embed="rId5"/>
            <a:srcRect l="3934" r="3575"/>
            <a:stretch/>
          </p:blipFill>
          <p:spPr bwMode="auto">
            <a:xfrm>
              <a:off x="5136772" y="1584440"/>
              <a:ext cx="2390525" cy="2405913"/>
            </a:xfrm>
            <a:prstGeom prst="rect">
              <a:avLst/>
            </a:prstGeom>
            <a:ln>
              <a:noFill/>
            </a:ln>
            <a:extLst>
              <a:ext uri="{53640926-AAD7-44D8-BBD7-CCE9431645EC}">
                <a14:shadowObscured xmlns:a14="http://schemas.microsoft.com/office/drawing/2010/main"/>
              </a:ext>
            </a:extLst>
          </p:spPr>
        </p:pic>
        <p:pic>
          <p:nvPicPr>
            <p:cNvPr id="64" name="Picture 63"/>
            <p:cNvPicPr>
              <a:picLocks noChangeAspect="1"/>
            </p:cNvPicPr>
            <p:nvPr/>
          </p:nvPicPr>
          <p:blipFill rotWithShape="1">
            <a:blip r:embed="rId6"/>
            <a:srcRect l="3842" r="3576"/>
            <a:stretch/>
          </p:blipFill>
          <p:spPr bwMode="auto">
            <a:xfrm>
              <a:off x="2664813" y="1574256"/>
              <a:ext cx="2442723" cy="2415899"/>
            </a:xfrm>
            <a:prstGeom prst="rect">
              <a:avLst/>
            </a:prstGeom>
            <a:ln>
              <a:noFill/>
            </a:ln>
            <a:extLst>
              <a:ext uri="{53640926-AAD7-44D8-BBD7-CCE9431645EC}">
                <a14:shadowObscured xmlns:a14="http://schemas.microsoft.com/office/drawing/2010/main"/>
              </a:ext>
            </a:extLst>
          </p:spPr>
        </p:pic>
      </p:grpSp>
      <p:pic>
        <p:nvPicPr>
          <p:cNvPr id="2" name="Picture 1"/>
          <p:cNvPicPr>
            <a:picLocks noChangeAspect="1"/>
          </p:cNvPicPr>
          <p:nvPr/>
        </p:nvPicPr>
        <p:blipFill rotWithShape="1">
          <a:blip r:embed="rId7"/>
          <a:srcRect r="3404"/>
          <a:stretch/>
        </p:blipFill>
        <p:spPr>
          <a:xfrm>
            <a:off x="525821" y="1496136"/>
            <a:ext cx="2502051" cy="2372097"/>
          </a:xfrm>
          <a:prstGeom prst="rect">
            <a:avLst/>
          </a:prstGeom>
        </p:spPr>
      </p:pic>
      <p:pic>
        <p:nvPicPr>
          <p:cNvPr id="9" name="Picture 8"/>
          <p:cNvPicPr>
            <a:picLocks noChangeAspect="1"/>
          </p:cNvPicPr>
          <p:nvPr/>
        </p:nvPicPr>
        <p:blipFill rotWithShape="1">
          <a:blip r:embed="rId8"/>
          <a:srcRect r="3525"/>
          <a:stretch/>
        </p:blipFill>
        <p:spPr>
          <a:xfrm>
            <a:off x="525821" y="3794886"/>
            <a:ext cx="2527289" cy="2399038"/>
          </a:xfrm>
          <a:prstGeom prst="rect">
            <a:avLst/>
          </a:prstGeom>
        </p:spPr>
      </p:pic>
      <p:pic>
        <p:nvPicPr>
          <p:cNvPr id="10" name="Picture 9"/>
          <p:cNvPicPr>
            <a:picLocks noChangeAspect="1"/>
          </p:cNvPicPr>
          <p:nvPr/>
        </p:nvPicPr>
        <p:blipFill rotWithShape="1">
          <a:blip r:embed="rId9"/>
          <a:srcRect l="3883" r="3287" b="1974"/>
          <a:stretch/>
        </p:blipFill>
        <p:spPr>
          <a:xfrm>
            <a:off x="3070416" y="3826117"/>
            <a:ext cx="2448330" cy="2367648"/>
          </a:xfrm>
          <a:prstGeom prst="rect">
            <a:avLst/>
          </a:prstGeom>
        </p:spPr>
      </p:pic>
      <p:pic>
        <p:nvPicPr>
          <p:cNvPr id="11" name="Picture 10"/>
          <p:cNvPicPr>
            <a:picLocks noChangeAspect="1"/>
          </p:cNvPicPr>
          <p:nvPr/>
        </p:nvPicPr>
        <p:blipFill rotWithShape="1">
          <a:blip r:embed="rId10"/>
          <a:srcRect l="3883" r="3525"/>
          <a:stretch/>
        </p:blipFill>
        <p:spPr>
          <a:xfrm>
            <a:off x="5529686" y="3790475"/>
            <a:ext cx="2448335" cy="2421551"/>
          </a:xfrm>
          <a:prstGeom prst="rect">
            <a:avLst/>
          </a:prstGeom>
        </p:spPr>
      </p:pic>
      <p:pic>
        <p:nvPicPr>
          <p:cNvPr id="48" name="Picture 47"/>
          <p:cNvPicPr>
            <a:picLocks noChangeAspect="1"/>
          </p:cNvPicPr>
          <p:nvPr/>
        </p:nvPicPr>
        <p:blipFill rotWithShape="1">
          <a:blip r:embed="rId11"/>
          <a:srcRect l="3883" r="3406" b="2519"/>
          <a:stretch/>
        </p:blipFill>
        <p:spPr>
          <a:xfrm>
            <a:off x="5527766" y="3842231"/>
            <a:ext cx="2433160" cy="2342907"/>
          </a:xfrm>
          <a:prstGeom prst="rect">
            <a:avLst/>
          </a:prstGeom>
        </p:spPr>
      </p:pic>
      <p:pic>
        <p:nvPicPr>
          <p:cNvPr id="13" name="Picture 12"/>
          <p:cNvPicPr>
            <a:picLocks noChangeAspect="1"/>
          </p:cNvPicPr>
          <p:nvPr/>
        </p:nvPicPr>
        <p:blipFill rotWithShape="1">
          <a:blip r:embed="rId12"/>
          <a:srcRect r="3763" b="2498"/>
          <a:stretch/>
        </p:blipFill>
        <p:spPr>
          <a:xfrm>
            <a:off x="496683" y="3830292"/>
            <a:ext cx="2547291" cy="2363472"/>
          </a:xfrm>
          <a:prstGeom prst="rect">
            <a:avLst/>
          </a:prstGeom>
        </p:spPr>
      </p:pic>
      <p:pic>
        <p:nvPicPr>
          <p:cNvPr id="47" name="Picture 46"/>
          <p:cNvPicPr>
            <a:picLocks noChangeAspect="1"/>
          </p:cNvPicPr>
          <p:nvPr/>
        </p:nvPicPr>
        <p:blipFill rotWithShape="1">
          <a:blip r:embed="rId13"/>
          <a:srcRect l="3764" r="3405"/>
          <a:stretch/>
        </p:blipFill>
        <p:spPr>
          <a:xfrm>
            <a:off x="5508131" y="1492840"/>
            <a:ext cx="2443161" cy="2410230"/>
          </a:xfrm>
          <a:prstGeom prst="rect">
            <a:avLst/>
          </a:prstGeom>
        </p:spPr>
      </p:pic>
      <p:pic>
        <p:nvPicPr>
          <p:cNvPr id="7" name="Picture 6"/>
          <p:cNvPicPr>
            <a:picLocks noChangeAspect="1"/>
          </p:cNvPicPr>
          <p:nvPr/>
        </p:nvPicPr>
        <p:blipFill rotWithShape="1">
          <a:blip r:embed="rId14"/>
          <a:srcRect l="4002" r="3406"/>
          <a:stretch/>
        </p:blipFill>
        <p:spPr>
          <a:xfrm>
            <a:off x="3068382" y="1498673"/>
            <a:ext cx="2430503" cy="2403915"/>
          </a:xfrm>
          <a:prstGeom prst="rect">
            <a:avLst/>
          </a:prstGeom>
        </p:spPr>
      </p:pic>
      <p:sp>
        <p:nvSpPr>
          <p:cNvPr id="50" name="TextBox 49"/>
          <p:cNvSpPr txBox="1"/>
          <p:nvPr/>
        </p:nvSpPr>
        <p:spPr>
          <a:xfrm>
            <a:off x="457200" y="6315075"/>
            <a:ext cx="5716117" cy="369332"/>
          </a:xfrm>
          <a:prstGeom prst="rect">
            <a:avLst/>
          </a:prstGeom>
          <a:noFill/>
        </p:spPr>
        <p:txBody>
          <a:bodyPr wrap="none" rtlCol="0">
            <a:spAutoFit/>
          </a:bodyPr>
          <a:lstStyle/>
          <a:p>
            <a:r>
              <a:rPr lang="en-US" dirty="0" smtClean="0"/>
              <a:t>Listed trends are derived from ATSR data (1991-2011)</a:t>
            </a:r>
            <a:endParaRPr lang="en-US" dirty="0"/>
          </a:p>
        </p:txBody>
      </p:sp>
    </p:spTree>
    <p:extLst>
      <p:ext uri="{BB962C8B-B14F-4D97-AF65-F5344CB8AC3E}">
        <p14:creationId xmlns:p14="http://schemas.microsoft.com/office/powerpoint/2010/main" val="2660667179"/>
      </p:ext>
    </p:extLst>
  </p:cSld>
  <p:clrMapOvr>
    <a:masterClrMapping/>
  </p:clrMapOvr>
  <p:timing>
    <p:tnLst>
      <p:par>
        <p:cTn id="1" dur="indefinite" restart="never" nodeType="tmRoot"/>
      </p:par>
    </p:tnLst>
  </p:timing>
</p:sld>
</file>

<file path=ppt/theme/theme1.xml><?xml version="1.0" encoding="utf-8"?>
<a:theme xmlns:a="http://schemas.openxmlformats.org/drawingml/2006/main" name="2007_JPL_PP template4">
  <a:themeElements>
    <a:clrScheme name="2007_JPL_PP template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007_JPL_PP template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7_JPL_PP template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7_JPL_PP template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7_JPL_PP template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7_JPL_PP template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7_JPL_PP template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7_JPL_PP template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7_JPL_PP template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7_JPL_PP template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7_JPL_PP template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7_JPL_PP template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7_JPL_PP template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7_JPL_PP template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2007_JPL_PP template4</Template>
  <TotalTime>16233</TotalTime>
  <Words>630</Words>
  <Application>Microsoft Office PowerPoint</Application>
  <PresentationFormat>On-screen Show (4:3)</PresentationFormat>
  <Paragraphs>111</Paragraphs>
  <Slides>21</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2007_JPL_PP template4</vt:lpstr>
      <vt:lpstr>Image</vt:lpstr>
      <vt:lpstr>Lake Water Temperature Trends from LST</vt:lpstr>
      <vt:lpstr>Outline</vt:lpstr>
      <vt:lpstr>Background</vt:lpstr>
      <vt:lpstr>PowerPoint Presentation</vt:lpstr>
      <vt:lpstr>Data and Methods</vt:lpstr>
      <vt:lpstr>Processing Criteria for MODIS  (Terra &amp; Aqua)</vt:lpstr>
      <vt:lpstr>California/Nevada case study</vt:lpstr>
      <vt:lpstr>Summertime (JAS) trends since 1991-2008</vt:lpstr>
      <vt:lpstr>PowerPoint Presentation</vt:lpstr>
      <vt:lpstr>The Importance of Record Length</vt:lpstr>
      <vt:lpstr>North American Lakes  MODIS (Aqua &amp;Terra) Trends - Top Ten</vt:lpstr>
      <vt:lpstr>North American Lakes Trends - Top Ten</vt:lpstr>
      <vt:lpstr>North American Lake Trends</vt:lpstr>
      <vt:lpstr>North American Lake and Air Temperature Trends</vt:lpstr>
      <vt:lpstr>Latest Trends</vt:lpstr>
      <vt:lpstr>PowerPoint Presentation</vt:lpstr>
      <vt:lpstr>PowerPoint Presentation</vt:lpstr>
      <vt:lpstr>PowerPoint Presentation</vt:lpstr>
      <vt:lpstr>PowerPoint Presentation</vt:lpstr>
      <vt:lpstr>Summary and Conclusions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Jet Propulsion Laboratory</dc:creator>
  <cp:lastModifiedBy>Simon J. Hook</cp:lastModifiedBy>
  <cp:revision>760</cp:revision>
  <dcterms:created xsi:type="dcterms:W3CDTF">2009-10-16T22:05:54Z</dcterms:created>
  <dcterms:modified xsi:type="dcterms:W3CDTF">2016-06-07T10:55:04Z</dcterms:modified>
</cp:coreProperties>
</file>