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395" r:id="rId2"/>
    <p:sldId id="272" r:id="rId3"/>
    <p:sldId id="445" r:id="rId4"/>
    <p:sldId id="388" r:id="rId5"/>
    <p:sldId id="423" r:id="rId6"/>
    <p:sldId id="282" r:id="rId7"/>
    <p:sldId id="391" r:id="rId8"/>
    <p:sldId id="392" r:id="rId9"/>
    <p:sldId id="283" r:id="rId10"/>
    <p:sldId id="422" r:id="rId11"/>
    <p:sldId id="448" r:id="rId12"/>
    <p:sldId id="435" r:id="rId13"/>
    <p:sldId id="372" r:id="rId14"/>
    <p:sldId id="443" r:id="rId15"/>
    <p:sldId id="447" r:id="rId16"/>
    <p:sldId id="440" r:id="rId17"/>
    <p:sldId id="442" r:id="rId18"/>
    <p:sldId id="452" r:id="rId19"/>
    <p:sldId id="451" r:id="rId20"/>
    <p:sldId id="436" r:id="rId21"/>
    <p:sldId id="426" r:id="rId22"/>
    <p:sldId id="427" r:id="rId23"/>
    <p:sldId id="428" r:id="rId24"/>
    <p:sldId id="437" r:id="rId25"/>
    <p:sldId id="446" r:id="rId26"/>
    <p:sldId id="396" r:id="rId27"/>
    <p:sldId id="399" r:id="rId28"/>
    <p:sldId id="400" r:id="rId29"/>
    <p:sldId id="381" r:id="rId30"/>
    <p:sldId id="429" r:id="rId31"/>
    <p:sldId id="430" r:id="rId32"/>
    <p:sldId id="431" r:id="rId33"/>
    <p:sldId id="432" r:id="rId34"/>
    <p:sldId id="433" r:id="rId35"/>
    <p:sldId id="434" r:id="rId36"/>
    <p:sldId id="444" r:id="rId37"/>
    <p:sldId id="439" r:id="rId38"/>
    <p:sldId id="441" r:id="rId39"/>
    <p:sldId id="42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3478" autoAdjust="0"/>
  </p:normalViewPr>
  <p:slideViewPr>
    <p:cSldViewPr>
      <p:cViewPr varScale="1">
        <p:scale>
          <a:sx n="82" d="100"/>
          <a:sy n="82" d="100"/>
        </p:scale>
        <p:origin x="-3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alakar\Dropbox\atJPL\materials_write\MOD21ATBD\Rval_ATBD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0" normalizeH="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en-US">
                <a:solidFill>
                  <a:schemeClr val="tx1"/>
                </a:solidFill>
                <a:latin typeface="Arial Narrow" panose="020B0606020202030204" pitchFamily="34" charset="0"/>
              </a:rPr>
              <a:t>RMSE (K)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MOD21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Algodones</c:v>
                </c:pt>
                <c:pt idx="1">
                  <c:v>Great Sands</c:v>
                </c:pt>
                <c:pt idx="2">
                  <c:v>Kelso</c:v>
                </c:pt>
                <c:pt idx="3">
                  <c:v>Killpecker</c:v>
                </c:pt>
                <c:pt idx="4">
                  <c:v>Little Sahara</c:v>
                </c:pt>
                <c:pt idx="5">
                  <c:v>White Sands</c:v>
                </c:pt>
                <c:pt idx="6">
                  <c:v>RedWood</c:v>
                </c:pt>
                <c:pt idx="7">
                  <c:v>Txgrass</c:v>
                </c:pt>
                <c:pt idx="8">
                  <c:v>SaltonSea</c:v>
                </c:pt>
                <c:pt idx="9">
                  <c:v>Tahoe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1.1</c:v>
                </c:pt>
                <c:pt idx="1">
                  <c:v>0.7</c:v>
                </c:pt>
                <c:pt idx="2">
                  <c:v>1.5</c:v>
                </c:pt>
                <c:pt idx="3">
                  <c:v>0.8</c:v>
                </c:pt>
                <c:pt idx="4">
                  <c:v>0.5</c:v>
                </c:pt>
                <c:pt idx="5">
                  <c:v>1.1</c:v>
                </c:pt>
                <c:pt idx="6">
                  <c:v>1.3</c:v>
                </c:pt>
                <c:pt idx="7">
                  <c:v>1.0</c:v>
                </c:pt>
                <c:pt idx="8">
                  <c:v>1.2</c:v>
                </c:pt>
                <c:pt idx="9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7-424E-B030-934593D783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MOD11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.00921658986175115"/>
                  <c:y val="0.009276437847866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47-424E-B030-934593D783B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108024691358024"/>
                  <c:y val="0.01553277415346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47-424E-B030-934593D783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Algodones</c:v>
                </c:pt>
                <c:pt idx="1">
                  <c:v>Great Sands</c:v>
                </c:pt>
                <c:pt idx="2">
                  <c:v>Kelso</c:v>
                </c:pt>
                <c:pt idx="3">
                  <c:v>Killpecker</c:v>
                </c:pt>
                <c:pt idx="4">
                  <c:v>Little Sahara</c:v>
                </c:pt>
                <c:pt idx="5">
                  <c:v>White Sands</c:v>
                </c:pt>
                <c:pt idx="6">
                  <c:v>RedWood</c:v>
                </c:pt>
                <c:pt idx="7">
                  <c:v>Txgrass</c:v>
                </c:pt>
                <c:pt idx="8">
                  <c:v>SaltonSea</c:v>
                </c:pt>
                <c:pt idx="9">
                  <c:v>Tahoe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2.8</c:v>
                </c:pt>
                <c:pt idx="1">
                  <c:v>4.0</c:v>
                </c:pt>
                <c:pt idx="2">
                  <c:v>4.1</c:v>
                </c:pt>
                <c:pt idx="3">
                  <c:v>3.9</c:v>
                </c:pt>
                <c:pt idx="4">
                  <c:v>3.2</c:v>
                </c:pt>
                <c:pt idx="5">
                  <c:v>1.1</c:v>
                </c:pt>
                <c:pt idx="6">
                  <c:v>0.9</c:v>
                </c:pt>
                <c:pt idx="7">
                  <c:v>1.2</c:v>
                </c:pt>
                <c:pt idx="8">
                  <c:v>1.5</c:v>
                </c:pt>
                <c:pt idx="9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47-424E-B030-934593D783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-2023276392"/>
        <c:axId val="-2023150312"/>
      </c:barChart>
      <c:catAx>
        <c:axId val="-2023276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150312"/>
        <c:crosses val="autoZero"/>
        <c:auto val="1"/>
        <c:lblAlgn val="ctr"/>
        <c:lblOffset val="100"/>
        <c:noMultiLvlLbl val="0"/>
      </c:catAx>
      <c:valAx>
        <c:axId val="-202315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276392"/>
        <c:crosses val="autoZero"/>
        <c:crossBetween val="between"/>
        <c:majorUnit val="1.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34912389423544"/>
          <c:y val="0.0465983224603914"/>
          <c:w val="0.161042213473316"/>
          <c:h val="0.197828102335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B57A0A-A5BA-476D-80FC-38827C6CE032}" type="datetimeFigureOut">
              <a:rPr lang="en-US"/>
              <a:pPr>
                <a:defRPr/>
              </a:pPr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639644-EDF5-45EA-A07C-E7F75D10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7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67F0F0-6CAE-449D-AD95-B980D06EB74C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13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r>
              <a:rPr lang="en-US" baseline="0" dirty="0" smtClean="0"/>
              <a:t> coefficients computed using different range of atmospheric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be expected if using the same algorithm with well calibrated data – ensure continuity in the LST data record</a:t>
            </a:r>
          </a:p>
          <a:p>
            <a:r>
              <a:rPr lang="en-US" baseline="0" dirty="0" smtClean="0"/>
              <a:t>Gives confidence that with the TES suite of products we will have a continuous data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5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</a:t>
            </a:r>
            <a:r>
              <a:rPr lang="en-US" dirty="0" err="1" smtClean="0"/>
              <a:t>exteme</a:t>
            </a:r>
            <a:r>
              <a:rPr lang="en-US" dirty="0" smtClean="0"/>
              <a:t> events. Demonstrate anomalies between MODIS/VIIRS are 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831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easy feat.</a:t>
            </a:r>
            <a:r>
              <a:rPr lang="en-US" baseline="0" dirty="0" smtClean="0"/>
              <a:t> Took a lot of persistence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9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5250" y="922338"/>
            <a:ext cx="421481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01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003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83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455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looked at seasonal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51121-5AE1-4218-9505-C42F19F88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93F41-FE61-485F-8F9E-61B2910A20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031B5-FE57-423D-A83D-2719EFBD3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0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B2EBB-E11E-4CFF-B6E1-9E277BF31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32FC6-4F17-4743-97B9-B711AE168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14B22-4F54-4CDD-B1EE-364A72375B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B8C4-D5C2-475C-8D82-A351F58CA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D28B-8B39-4FC4-B01B-5B211976F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D945-53AC-4665-8A0C-493C0E554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13A9-218F-4802-B1CB-E7980F3D2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73222-D7F0-4320-8B24-296152AB68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B0B7CC-B6CF-4B1C-9E1A-132098BB15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23.emf"/><Relationship Id="rId9" Type="http://schemas.openxmlformats.org/officeDocument/2006/relationships/oleObject" Target="../embeddings/oleObject3.bin"/><Relationship Id="rId10" Type="http://schemas.openxmlformats.org/officeDocument/2006/relationships/package" Target="../embeddings/Microsoft_Word_Document3.docx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2010_0210_alt-v1rgb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8973" cy="6867039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1" y="990600"/>
            <a:ext cx="9188973" cy="9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 smtClean="0"/>
              <a:t>MODIS/VIIRS </a:t>
            </a:r>
          </a:p>
          <a:p>
            <a:pPr algn="ctr">
              <a:defRPr/>
            </a:pPr>
            <a:r>
              <a:rPr lang="en-US" sz="3600" dirty="0" smtClean="0"/>
              <a:t>Land Surface Temperature and Emissivity</a:t>
            </a:r>
          </a:p>
          <a:p>
            <a:pPr algn="ctr"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-2" y="1835660"/>
            <a:ext cx="8822267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atin typeface="+mn-lt"/>
              </a:rPr>
              <a:t>Glynn Hulley, </a:t>
            </a:r>
            <a:r>
              <a:rPr lang="en-US" sz="2000" dirty="0" err="1" smtClean="0">
                <a:latin typeface="+mn-lt"/>
              </a:rPr>
              <a:t>Nabin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Malakar</a:t>
            </a:r>
            <a:r>
              <a:rPr lang="en-US" sz="2000" dirty="0" smtClean="0">
                <a:latin typeface="+mn-lt"/>
              </a:rPr>
              <a:t>, Robert </a:t>
            </a:r>
            <a:r>
              <a:rPr lang="en-US" sz="2000" dirty="0" err="1" smtClean="0">
                <a:latin typeface="+mn-lt"/>
              </a:rPr>
              <a:t>Freepartner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Tanvir</a:t>
            </a:r>
            <a:r>
              <a:rPr lang="en-US" sz="2000" dirty="0" smtClean="0">
                <a:latin typeface="+mn-lt"/>
              </a:rPr>
              <a:t> Islam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dirty="0" smtClean="0">
                <a:latin typeface="+mn-lt"/>
              </a:rPr>
              <a:t>Simon Hook, Pierre </a:t>
            </a:r>
            <a:r>
              <a:rPr lang="en-US" sz="2000" dirty="0" err="1" smtClean="0">
                <a:latin typeface="+mn-lt"/>
              </a:rPr>
              <a:t>Guillevic</a:t>
            </a:r>
            <a:endParaRPr lang="en-US" sz="2000" dirty="0" smtClean="0"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dirty="0" smtClean="0">
                <a:latin typeface="+mn-lt"/>
              </a:rPr>
              <a:t>Jet </a:t>
            </a:r>
            <a:r>
              <a:rPr lang="en-US" dirty="0">
                <a:latin typeface="+mn-lt"/>
              </a:rPr>
              <a:t>Propulsion Laboratory, California Institute of Technology, Pasadena, CA</a:t>
            </a:r>
          </a:p>
          <a:p>
            <a:pPr algn="ctr">
              <a:lnSpc>
                <a:spcPct val="80000"/>
              </a:lnSpc>
              <a:defRPr/>
            </a:pPr>
            <a:endParaRPr lang="en-US" sz="1600" b="1" dirty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200" i="1" dirty="0"/>
              <a:t>(c) </a:t>
            </a:r>
            <a:r>
              <a:rPr lang="en-US" sz="1200" i="1" dirty="0" smtClean="0"/>
              <a:t>2016 </a:t>
            </a:r>
            <a:r>
              <a:rPr lang="en-US" sz="1200" i="1" dirty="0"/>
              <a:t>California Institute of Technology. Government sponsorship acknowledged.</a:t>
            </a:r>
          </a:p>
          <a:p>
            <a:pPr algn="ctr">
              <a:lnSpc>
                <a:spcPct val="80000"/>
              </a:lnSpc>
              <a:defRPr/>
            </a:pPr>
            <a:endParaRPr lang="en-US" sz="1200" dirty="0"/>
          </a:p>
          <a:p>
            <a:pPr algn="ctr">
              <a:lnSpc>
                <a:spcPct val="80000"/>
              </a:lnSpc>
              <a:defRPr/>
            </a:pPr>
            <a:endParaRPr lang="en-US" sz="1200" dirty="0"/>
          </a:p>
          <a:p>
            <a:pPr algn="ctr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48" name="Picture 8" descr="nasa-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133" y="23337"/>
            <a:ext cx="101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27486" y="6470202"/>
            <a:ext cx="5334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12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MODIS/VIIRS Science Team Meeting, Silver Spring, MD,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June, 2016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cs typeface="Arial" pitchFamily="34" charset="0"/>
              </a:rPr>
              <a:t>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0492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7224" y="177954"/>
            <a:ext cx="8763000" cy="72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>
              <a:lnSpc>
                <a:spcPts val="2513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GB" b="1" dirty="0" smtClean="0">
                <a:solidFill>
                  <a:srgbClr val="000000"/>
                </a:solidFill>
                <a:latin typeface="+mj-lt"/>
              </a:rPr>
              <a:t>New thermal-based techniques for land cover change detection in climate 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sensitive</a:t>
            </a:r>
            <a:r>
              <a:rPr lang="en-GB" b="1" dirty="0" smtClean="0">
                <a:solidFill>
                  <a:srgbClr val="000000"/>
                </a:solidFill>
                <a:latin typeface="+mj-lt"/>
              </a:rPr>
              <a:t> zones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/>
            </a:r>
            <a:br>
              <a:rPr lang="en-GB" b="1" dirty="0">
                <a:solidFill>
                  <a:srgbClr val="000000"/>
                </a:solidFill>
                <a:latin typeface="+mj-lt"/>
              </a:rPr>
            </a:br>
            <a:r>
              <a:rPr lang="en-GB" sz="1600" b="1" i="1" dirty="0" err="1" smtClean="0">
                <a:solidFill>
                  <a:srgbClr val="000000"/>
                </a:solidFill>
                <a:latin typeface="+mj-lt"/>
              </a:rPr>
              <a:t>Hulley</a:t>
            </a:r>
            <a:r>
              <a:rPr lang="en-GB" sz="1600" b="1" i="1" dirty="0" smtClean="0">
                <a:solidFill>
                  <a:srgbClr val="000000"/>
                </a:solidFill>
                <a:latin typeface="+mj-lt"/>
              </a:rPr>
              <a:t> et al. 2014</a:t>
            </a:r>
            <a:endParaRPr lang="en-GB" b="1" i="1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3139"/>
            <a:ext cx="834169" cy="709821"/>
          </a:xfrm>
          <a:prstGeom prst="rect">
            <a:avLst/>
          </a:prstGeom>
        </p:spPr>
      </p:pic>
      <p:pic>
        <p:nvPicPr>
          <p:cNvPr id="12" name="Picture 11" descr="Jornado_NM_Emis_NDVI_norm_2001-20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6137"/>
            <a:ext cx="7467600" cy="37801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927858" y="1467288"/>
            <a:ext cx="1205449" cy="4539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5975" y="924142"/>
            <a:ext cx="529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MOD21 Band 29 (8.55 </a:t>
            </a:r>
            <a:r>
              <a:rPr lang="en-US" sz="1400" b="1" dirty="0">
                <a:latin typeface="+mj-lt"/>
              </a:rPr>
              <a:t>µm) Emissivity</a:t>
            </a:r>
            <a:r>
              <a:rPr lang="en-US" sz="1400" b="1" dirty="0" smtClean="0">
                <a:latin typeface="+mj-lt"/>
              </a:rPr>
              <a:t>, Jornada Experimental Range</a:t>
            </a:r>
            <a:endParaRPr lang="en-US" sz="1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1227181">
            <a:off x="1951424" y="1322585"/>
            <a:ext cx="129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Overgrazing</a:t>
            </a:r>
            <a:endParaRPr lang="en-US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57653" y="1532385"/>
            <a:ext cx="933899" cy="7201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395133">
            <a:off x="5227838" y="1446190"/>
            <a:ext cx="144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Recovery</a:t>
            </a:r>
            <a:endParaRPr lang="en-US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63" y="4981207"/>
            <a:ext cx="2665593" cy="177383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4267200" y="2693795"/>
            <a:ext cx="0" cy="2263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982044" y="1981436"/>
            <a:ext cx="26012" cy="30048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634" y="5008515"/>
            <a:ext cx="2328696" cy="1746523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 rot="960472">
            <a:off x="6004205" y="2885379"/>
            <a:ext cx="250642" cy="74786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643489" y="2693795"/>
            <a:ext cx="253219" cy="196948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68104" y="901338"/>
            <a:ext cx="8547296" cy="59435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699760" y="3199060"/>
            <a:ext cx="281354" cy="9261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782972" y="3516755"/>
            <a:ext cx="667043" cy="14771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7268308" y="3066589"/>
            <a:ext cx="202810" cy="42789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986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31_minus_MOD32_ClassColorbar_Aug2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550901" cy="5644663"/>
          </a:xfrm>
          <a:prstGeom prst="rect">
            <a:avLst/>
          </a:prstGeom>
        </p:spPr>
      </p:pic>
      <p:pic>
        <p:nvPicPr>
          <p:cNvPr id="3" name="Picture 2" descr="EmisColorbar_Aug2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758" y="819248"/>
            <a:ext cx="604841" cy="5695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775" y="134452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MOD21 Band 32 (12 µm) Emissivity, Greenland, August 2004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665" y="3603007"/>
            <a:ext cx="1299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Extreme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Melt Zones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 rot="331688">
            <a:off x="2938029" y="3949654"/>
            <a:ext cx="302623" cy="99150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9779" y="3265813"/>
            <a:ext cx="439384" cy="39981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9963114">
            <a:off x="2598154" y="2799668"/>
            <a:ext cx="218460" cy="93229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7352" y="4154295"/>
            <a:ext cx="783622" cy="32308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04894" y="529983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Incipient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Melt Zones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343400" y="4858852"/>
            <a:ext cx="1149487" cy="821899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00935" y="2801452"/>
            <a:ext cx="691596" cy="255021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05400" y="4210751"/>
            <a:ext cx="479212" cy="116763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7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Algorithm and product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Validation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Product unification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44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696202"/>
            <a:ext cx="6389914" cy="50555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0800" y="2372602"/>
            <a:ext cx="107576" cy="107576"/>
          </a:xfrm>
          <a:prstGeom prst="ellipse">
            <a:avLst/>
          </a:prstGeom>
          <a:solidFill>
            <a:srgbClr val="00B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77000" y="2982202"/>
            <a:ext cx="107576" cy="107576"/>
          </a:xfrm>
          <a:prstGeom prst="ellipse">
            <a:avLst/>
          </a:prstGeom>
          <a:solidFill>
            <a:srgbClr val="00B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6360" y="2076293"/>
            <a:ext cx="200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Redwood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64364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Texas Grassland</a:t>
            </a:r>
            <a:endParaRPr lang="en-US" sz="16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3219" y="-28815"/>
            <a:ext cx="6991350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chemeClr val="tx1"/>
                </a:solidFill>
              </a:rPr>
              <a:t>LST&amp;E Validation Sites (Stage 1)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87406" y="5894308"/>
            <a:ext cx="9372600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chemeClr val="tx1"/>
                </a:solidFill>
              </a:rPr>
              <a:t>Temperature-based and Radiance-based validation methods</a:t>
            </a:r>
            <a:endParaRPr lang="en-US" sz="2800" kern="0" dirty="0">
              <a:solidFill>
                <a:schemeClr val="tx1"/>
              </a:solidFill>
            </a:endParaRPr>
          </a:p>
          <a:p>
            <a:r>
              <a:rPr lang="en-US" sz="1800" i="1" kern="0" dirty="0" smtClean="0">
                <a:solidFill>
                  <a:schemeClr val="tx1"/>
                </a:solidFill>
              </a:rPr>
              <a:t>(Wan et al. 2008, </a:t>
            </a:r>
            <a:r>
              <a:rPr lang="en-US" sz="1800" i="1" kern="0" dirty="0" err="1" smtClean="0">
                <a:solidFill>
                  <a:schemeClr val="tx1"/>
                </a:solidFill>
              </a:rPr>
              <a:t>Guillevic</a:t>
            </a:r>
            <a:r>
              <a:rPr lang="en-US" sz="1800" i="1" kern="0" dirty="0" smtClean="0">
                <a:solidFill>
                  <a:schemeClr val="tx1"/>
                </a:solidFill>
              </a:rPr>
              <a:t> et al. 2012, Schneider et al. 2013, </a:t>
            </a:r>
            <a:r>
              <a:rPr lang="en-US" sz="1800" i="1" kern="0" dirty="0" err="1" smtClean="0">
                <a:solidFill>
                  <a:schemeClr val="tx1"/>
                </a:solidFill>
              </a:rPr>
              <a:t>Hulley</a:t>
            </a:r>
            <a:r>
              <a:rPr lang="en-US" sz="1800" i="1" kern="0" dirty="0" smtClean="0">
                <a:solidFill>
                  <a:schemeClr val="tx1"/>
                </a:solidFill>
              </a:rPr>
              <a:t> et al. 2012, Hook et al. 2007)</a:t>
            </a:r>
            <a:endParaRPr lang="en-US" sz="1800" i="1" kern="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16435" y="3683726"/>
            <a:ext cx="107576" cy="107576"/>
          </a:xfrm>
          <a:prstGeom prst="ellipse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25293" y="3026229"/>
            <a:ext cx="107576" cy="107576"/>
          </a:xfrm>
          <a:prstGeom prst="ellipse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94069" y="2451463"/>
            <a:ext cx="107576" cy="107576"/>
          </a:xfrm>
          <a:prstGeom prst="ellipse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97680" y="2764971"/>
            <a:ext cx="107576" cy="107576"/>
          </a:xfrm>
          <a:prstGeom prst="ellipse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10001" y="3418114"/>
            <a:ext cx="107576" cy="107576"/>
          </a:xfrm>
          <a:prstGeom prst="ellipse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05795" y="3670663"/>
            <a:ext cx="107576" cy="107576"/>
          </a:xfrm>
          <a:prstGeom prst="ellipse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0004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30" y="-8467"/>
            <a:ext cx="9126311" cy="68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400" y="76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Lake Tahoe, CA (2003-2005)</a:t>
            </a:r>
            <a:endParaRPr lang="en-US" sz="2000" b="1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983" y="770708"/>
            <a:ext cx="6442792" cy="5486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750985" y="1143000"/>
            <a:ext cx="7282" cy="4569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0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0004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30" y="-16933"/>
            <a:ext cx="9126311" cy="68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71016" y="777240"/>
            <a:ext cx="6400800" cy="544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400" y="76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Lake Tahoe, CA (2003-2005)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49" y="777240"/>
            <a:ext cx="6238118" cy="5437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4000" y="792480"/>
            <a:ext cx="1117600" cy="16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67794" y="1018903"/>
            <a:ext cx="4814" cy="46504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2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3" y="0"/>
            <a:ext cx="9162253" cy="688675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72" y="868680"/>
            <a:ext cx="6467036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4381" y="11103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Great Sands, CO (2003-2005)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744364" y="1217145"/>
            <a:ext cx="8307" cy="458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5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3" y="104955"/>
            <a:ext cx="9162253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4381" y="11103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Great Sands, CO (2003-2005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20354"/>
            <a:ext cx="6771856" cy="5472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3733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Quartz, magnetite, olivine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306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3" y="0"/>
            <a:ext cx="9162253" cy="68867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1016" y="777240"/>
            <a:ext cx="6400800" cy="544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4381" y="11103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Great Sands, CO (2003-2005)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14400"/>
            <a:ext cx="6043138" cy="518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717837" y="1149531"/>
            <a:ext cx="2209" cy="43917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77211" y="879566"/>
            <a:ext cx="1178560" cy="226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" y="1524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MODIS LST Validation Summary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48866137"/>
              </p:ext>
            </p:extLst>
          </p:nvPr>
        </p:nvGraphicFramePr>
        <p:xfrm>
          <a:off x="457200" y="1295400"/>
          <a:ext cx="8229600" cy="417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09600" y="1981200"/>
            <a:ext cx="4876800" cy="3168234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149434"/>
            <a:ext cx="32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MOD11 larger uncertainty over bare regions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(3-5 K)</a:t>
            </a:r>
            <a:endParaRPr lang="en-US" sz="2400" dirty="0">
              <a:solidFill>
                <a:srgbClr val="0033CC"/>
              </a:solidFill>
            </a:endParaRPr>
          </a:p>
          <a:p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2590801"/>
            <a:ext cx="3352800" cy="2558634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532302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MOD11 more stable over </a:t>
            </a:r>
            <a:r>
              <a:rPr lang="en-US" sz="2400" dirty="0" err="1" smtClean="0">
                <a:solidFill>
                  <a:srgbClr val="0033CC"/>
                </a:solidFill>
              </a:rPr>
              <a:t>graybodies</a:t>
            </a:r>
            <a:r>
              <a:rPr lang="en-US" sz="2400" dirty="0" smtClean="0">
                <a:solidFill>
                  <a:srgbClr val="0033CC"/>
                </a:solidFill>
              </a:rPr>
              <a:t> (higher precision)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5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Algorithm and product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Validation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Product unification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Algorithm and product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Validation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Product unification (MOD11+MOD21)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1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6757"/>
            <a:ext cx="7391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latin typeface="+mj-lt"/>
                <a:ea typeface="+mj-ea"/>
                <a:cs typeface="+mj-cs"/>
              </a:rPr>
              <a:t>LST Uncertainty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Hulley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et al. 2012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731831"/>
              </p:ext>
            </p:extLst>
          </p:nvPr>
        </p:nvGraphicFramePr>
        <p:xfrm>
          <a:off x="152400" y="1667424"/>
          <a:ext cx="96043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4" name="Document" r:id="rId4" imgW="6112609" imgH="534109" progId="Word.Document.12">
                  <p:embed/>
                </p:oleObj>
              </mc:Choice>
              <mc:Fallback>
                <p:oleObj name="Document" r:id="rId4" imgW="6112609" imgH="53410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7424"/>
                        <a:ext cx="96043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224913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egression coefficients dependent on surface type (gray, bare, transition)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= Sensor view angle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TCW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Total column water estimate (cm), e.g. from MOD07, NCEP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6345157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6116557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TCW</a:t>
            </a:r>
            <a:endParaRPr lang="en-US" sz="11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64298"/>
              </p:ext>
            </p:extLst>
          </p:nvPr>
        </p:nvGraphicFramePr>
        <p:xfrm>
          <a:off x="0" y="4678795"/>
          <a:ext cx="8686894" cy="103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5" name="Document" r:id="rId7" imgW="6102369" imgH="728932" progId="Word.Document.12">
                  <p:embed/>
                </p:oleObj>
              </mc:Choice>
              <mc:Fallback>
                <p:oleObj name="Document" r:id="rId7" imgW="6102369" imgH="72893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78795"/>
                        <a:ext cx="8686894" cy="1032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06177"/>
              </p:ext>
            </p:extLst>
          </p:nvPr>
        </p:nvGraphicFramePr>
        <p:xfrm>
          <a:off x="-228601" y="5435709"/>
          <a:ext cx="9067801" cy="27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26" name="Document" r:id="rId10" imgW="5956042" imgH="180316" progId="Word.Document.12">
                  <p:embed/>
                </p:oleObj>
              </mc:Choice>
              <mc:Fallback>
                <p:oleObj name="Document" r:id="rId10" imgW="5956042" imgH="18031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1" y="5435709"/>
                        <a:ext cx="9067801" cy="27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762000" y="3913485"/>
            <a:ext cx="7391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latin typeface="+mj-lt"/>
                <a:ea typeface="+mj-ea"/>
                <a:cs typeface="+mj-cs"/>
              </a:rPr>
              <a:t>Combined LST is weighted mean:</a:t>
            </a:r>
            <a:endParaRPr kumimoji="0" lang="en-US" sz="110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9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15" y="-9144"/>
            <a:ext cx="809256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8542" y="1219200"/>
            <a:ext cx="1219200" cy="2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3578" y="1092708"/>
            <a:ext cx="1610106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MODx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991" y="1746843"/>
            <a:ext cx="1328876" cy="2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1620351"/>
            <a:ext cx="106680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MODx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3799" y="1591734"/>
            <a:ext cx="3400806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-76200"/>
            <a:ext cx="3505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-15463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Tahoe, 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79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15" y="0"/>
            <a:ext cx="809256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2800" y="1219200"/>
            <a:ext cx="1219200" cy="2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28542" y="1219200"/>
            <a:ext cx="1219200" cy="2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33578" y="1092708"/>
            <a:ext cx="1610106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MODx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990" y="1746843"/>
            <a:ext cx="1447409" cy="280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1620351"/>
            <a:ext cx="106680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MODx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93798" y="1591734"/>
            <a:ext cx="3530601" cy="66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3274" y="2177"/>
            <a:ext cx="430914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1954" y="-58839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Great Sands, 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0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Algorithm and product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Validation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Product unification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34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RS_MODIS_LST_diff_Guillev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4781550" cy="636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2864" y="47805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Guillevic et al. 2014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33764" y="67955"/>
            <a:ext cx="54528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VLST – MOD11 C5 LST (08-11-2012, SNO) </a:t>
            </a:r>
            <a:endParaRPr lang="en-US" sz="24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Split-Window products</a:t>
            </a:r>
            <a:endParaRPr lang="en-US" sz="24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 rot="19495618">
            <a:off x="2232697" y="2804218"/>
            <a:ext cx="717839" cy="13396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393" y="47935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&gt;15 K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 rot="19495618">
            <a:off x="3274080" y="3833173"/>
            <a:ext cx="1676400" cy="21122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8875" y="24887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5-10 K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2864" y="929936"/>
            <a:ext cx="3128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Criteria:</a:t>
            </a:r>
          </a:p>
          <a:p>
            <a:pPr marL="342900" indent="-342900">
              <a:buAutoNum type="arabicPeriod"/>
            </a:pPr>
            <a:r>
              <a:rPr lang="en-US" dirty="0"/>
              <a:t>Time: &lt;10 min</a:t>
            </a:r>
          </a:p>
          <a:p>
            <a:pPr marL="342900" indent="-342900">
              <a:buAutoNum type="arabicPeriod"/>
            </a:pPr>
            <a:r>
              <a:rPr lang="en-US" dirty="0"/>
              <a:t>Angular separation: &lt;2</a:t>
            </a:r>
            <a:r>
              <a:rPr lang="en-US" dirty="0">
                <a:sym typeface="Symbol"/>
              </a:rPr>
              <a:t>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View angles &lt; </a:t>
            </a:r>
            <a:r>
              <a:rPr lang="en-US" dirty="0" smtClean="0"/>
              <a:t>10º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2274629"/>
            <a:ext cx="6982533" cy="3463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051" y="2903488"/>
            <a:ext cx="4643124" cy="1103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683" y="4632026"/>
            <a:ext cx="4927854" cy="662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3048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20527" y="4503524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VLST</a:t>
            </a:r>
          </a:p>
          <a:p>
            <a:r>
              <a:rPr lang="en-US" dirty="0" smtClean="0"/>
              <a:t>(IDPS)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30747" y="3238500"/>
            <a:ext cx="622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30747" y="4793586"/>
            <a:ext cx="622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3" grpId="0" animBg="1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VIIRS_TES_LSTdiff_histogram_AllMonth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92" y="1175266"/>
            <a:ext cx="6376781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6583" y="9227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VIIRS – MODIS LST Difference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8770" y="23360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MOD21/VNP21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4697" y="38894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MOD11/VLST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343400" y="2329934"/>
            <a:ext cx="270933" cy="211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746897" y="4067201"/>
            <a:ext cx="254000" cy="296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7446" y="102325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54 Granules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Jan, Feb, Aug, Sep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0" y="1066800"/>
            <a:ext cx="411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VIIRS_SW_LSTdiff_cont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5800"/>
            <a:ext cx="7620000" cy="5707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2760" y="869795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54 Granules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Jan, Feb, Aug, Sep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2012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2800" y="3276600"/>
            <a:ext cx="1676400" cy="17526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Split-Window Products (MOD11, VLST/IDPS)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VIIRS_TES_LSTdiff_cont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5800"/>
            <a:ext cx="7617612" cy="5705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54 Granules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Jan, Feb, Aug, Sep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JPL TES Products (MOD21 and VNP21)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352800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T = 1 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48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33400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MXD21 and VNP21 algorithms implemented at MODAPS and Land-SIPS (mature)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Baselining and testing almost complete for MXD21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Baselining in progress for VNP21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MXD21/VNP21 uncertainties at ~1 K level for LST and ~1% for emissivity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MXD21/VNP21 continuity demonstrated at the ~0.5 K level (Climate enabling)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Future endeavor is to merge MXD21/MXD11 reduce uncertainty and overall number of LST products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9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r>
              <a:rPr lang="en-US" dirty="0" smtClean="0"/>
              <a:t>Land Surface Temperature/Emissivity (LST&amp;E)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LST&amp;E are key variables for Earth Science:</a:t>
            </a:r>
          </a:p>
          <a:p>
            <a:pPr lvl="1"/>
            <a:r>
              <a:rPr lang="en-US" dirty="0" smtClean="0"/>
              <a:t>Monitoring climate change</a:t>
            </a:r>
          </a:p>
          <a:p>
            <a:pPr lvl="1"/>
            <a:r>
              <a:rPr lang="en-US" dirty="0" smtClean="0"/>
              <a:t>Land use/land cover change</a:t>
            </a:r>
          </a:p>
          <a:p>
            <a:pPr lvl="1"/>
            <a:r>
              <a:rPr lang="en-US" dirty="0" smtClean="0"/>
              <a:t>Surface energy balance (e.g. ET)</a:t>
            </a:r>
          </a:p>
          <a:p>
            <a:pPr lvl="1"/>
            <a:r>
              <a:rPr lang="en-US" dirty="0" smtClean="0"/>
              <a:t>Cryosphere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u="sng" dirty="0" smtClean="0"/>
              <a:t>Push for better understanding and utilization:</a:t>
            </a:r>
          </a:p>
          <a:p>
            <a:pPr lvl="1"/>
            <a:r>
              <a:rPr lang="en-US" dirty="0" err="1" smtClean="0"/>
              <a:t>EarthTemp</a:t>
            </a:r>
            <a:r>
              <a:rPr lang="en-US" dirty="0" smtClean="0"/>
              <a:t>, </a:t>
            </a:r>
            <a:r>
              <a:rPr lang="en-US" dirty="0" err="1" smtClean="0"/>
              <a:t>GlobTemperature</a:t>
            </a:r>
            <a:r>
              <a:rPr lang="en-US" dirty="0" smtClean="0"/>
              <a:t>, ILSTE-Working groups</a:t>
            </a:r>
          </a:p>
          <a:p>
            <a:pPr lvl="1"/>
            <a:r>
              <a:rPr lang="en-US" dirty="0" smtClean="0"/>
              <a:t>LST recognized as Essential Climate Variable (ECV) by GCOS!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u="sng" dirty="0" smtClean="0"/>
              <a:t>Requirements:</a:t>
            </a:r>
          </a:p>
          <a:p>
            <a:pPr lvl="1"/>
            <a:r>
              <a:rPr lang="en-US" dirty="0" smtClean="0"/>
              <a:t>1 K accuracy LST, 1.5% accuracy emissivity</a:t>
            </a:r>
          </a:p>
          <a:p>
            <a:pPr lvl="1"/>
            <a:r>
              <a:rPr lang="en-US" dirty="0" smtClean="0"/>
              <a:t>Global daily (LEO), and 30-min (GEO)</a:t>
            </a:r>
          </a:p>
          <a:p>
            <a:pPr lvl="1"/>
            <a:r>
              <a:rPr lang="en-US" dirty="0" smtClean="0"/>
              <a:t>&lt;1 km spatial resolution</a:t>
            </a:r>
          </a:p>
          <a:p>
            <a:pPr lvl="1"/>
            <a:r>
              <a:rPr lang="en-US" dirty="0"/>
              <a:t>Long term stability and uncertainty </a:t>
            </a:r>
            <a:r>
              <a:rPr lang="en-US" dirty="0" smtClean="0"/>
              <a:t>characterization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21_LST_2015283_So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873"/>
            <a:ext cx="9144000" cy="5160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504954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 Angeles Heatwave </a:t>
            </a:r>
          </a:p>
          <a:p>
            <a:r>
              <a:rPr lang="en-US" dirty="0" smtClean="0"/>
              <a:t>9-11 October, 2015</a:t>
            </a:r>
          </a:p>
          <a:p>
            <a:r>
              <a:rPr lang="en-US" dirty="0" smtClean="0"/>
              <a:t>320-330 K (~55 C, 130 F)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7876"/>
            <a:ext cx="685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MODIS-TES (MOD21) Land Surface Temperature (K)</a:t>
            </a:r>
          </a:p>
          <a:p>
            <a:r>
              <a:rPr lang="en-US" sz="2400" dirty="0" smtClean="0">
                <a:latin typeface="+mj-lt"/>
              </a:rPr>
              <a:t>10 October 2015</a:t>
            </a:r>
            <a:endParaRPr lang="en-US" sz="2400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3886200"/>
            <a:ext cx="2133600" cy="6272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ES_LST_2015283_So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73"/>
            <a:ext cx="9144000" cy="5160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6343"/>
            <a:ext cx="502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VIIRS-TES Land Surface Temperature (K)</a:t>
            </a:r>
          </a:p>
          <a:p>
            <a:r>
              <a:rPr lang="en-US" sz="2400" dirty="0" smtClean="0">
                <a:latin typeface="+mj-lt"/>
              </a:rPr>
              <a:t>10 October 2015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21_LST_Anomaly_2015283_So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111"/>
            <a:ext cx="9144000" cy="5245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76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VIIRS-TES LST Anomaly </a:t>
            </a:r>
          </a:p>
          <a:p>
            <a:r>
              <a:rPr lang="en-US" sz="2400" dirty="0" smtClean="0">
                <a:latin typeface="+mj-lt"/>
              </a:rPr>
              <a:t>(2000-2014 October baseline)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823804"/>
            <a:ext cx="2971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Los Angeles Heatwave </a:t>
            </a:r>
          </a:p>
          <a:p>
            <a:r>
              <a:rPr lang="en-US" dirty="0" smtClean="0"/>
              <a:t>9-11 October, 2015</a:t>
            </a:r>
          </a:p>
          <a:p>
            <a:r>
              <a:rPr lang="en-US" dirty="0" smtClean="0"/>
              <a:t>20 degrees above normal!!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67000" y="4267200"/>
            <a:ext cx="17526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ES_LST_Anomaly_2015283_So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111"/>
            <a:ext cx="9144000" cy="5245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76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MODIS-TES LST Anomaly </a:t>
            </a:r>
          </a:p>
          <a:p>
            <a:r>
              <a:rPr lang="en-US" sz="2400" dirty="0" smtClean="0">
                <a:latin typeface="+mj-lt"/>
              </a:rPr>
              <a:t>(2000-2014 October baseline)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ES_LST_Anomaly_2015283_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048"/>
            <a:ext cx="9144000" cy="494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ES_LST_2015283_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395"/>
            <a:ext cx="9144000" cy="486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2"/>
            <a:ext cx="9104303" cy="6707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1648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Redwood Forest, CA </a:t>
            </a:r>
            <a:r>
              <a:rPr lang="en-US" sz="2000" b="1" dirty="0">
                <a:solidFill>
                  <a:schemeClr val="bg1"/>
                </a:solidFill>
              </a:rPr>
              <a:t>(2003-2005)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87067"/>
            <a:ext cx="8991600" cy="194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016" y="777240"/>
            <a:ext cx="6473124" cy="5486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750985" y="1143000"/>
            <a:ext cx="7282" cy="4569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8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872" y="777240"/>
            <a:ext cx="6473123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70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Algodones</a:t>
            </a:r>
            <a:r>
              <a:rPr lang="en-US" sz="2000" b="1" dirty="0" smtClean="0"/>
              <a:t> Dunes, CA (2003-2005)</a:t>
            </a:r>
            <a:endParaRPr lang="en-US" sz="20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52835" y="1130060"/>
            <a:ext cx="320" cy="4569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70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Algodones</a:t>
            </a:r>
            <a:r>
              <a:rPr lang="en-US" sz="2000" b="1" dirty="0" smtClean="0"/>
              <a:t> Dunes, CA (2003-2005)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22960"/>
            <a:ext cx="679513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371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Quartz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27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IS_VIIRS_S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19" y="0"/>
            <a:ext cx="69017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6629400" cy="258532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MODIS Aqua/VIIRS Matchups for 2012 over Contiguous US:</a:t>
            </a:r>
          </a:p>
          <a:p>
            <a:endParaRPr lang="en-US" dirty="0" smtClean="0"/>
          </a:p>
          <a:p>
            <a:r>
              <a:rPr lang="en-US" dirty="0" smtClean="0"/>
              <a:t>Winter (Jan, Feb):     24 granules</a:t>
            </a:r>
          </a:p>
          <a:p>
            <a:r>
              <a:rPr lang="en-US" dirty="0" smtClean="0"/>
              <a:t>Summer (Aug, Sep): 30 granules</a:t>
            </a:r>
          </a:p>
          <a:p>
            <a:endParaRPr lang="en-US" dirty="0" smtClean="0"/>
          </a:p>
          <a:p>
            <a:r>
              <a:rPr lang="en-US" u="sng" dirty="0" smtClean="0"/>
              <a:t>Observation Criteria:</a:t>
            </a:r>
          </a:p>
          <a:p>
            <a:pPr marL="342900" indent="-342900">
              <a:buAutoNum type="arabicPeriod"/>
            </a:pPr>
            <a:r>
              <a:rPr lang="en-US" dirty="0" smtClean="0"/>
              <a:t>Time: &lt;10 min</a:t>
            </a:r>
          </a:p>
          <a:p>
            <a:pPr marL="342900" indent="-342900">
              <a:buAutoNum type="arabicPeriod"/>
            </a:pPr>
            <a:r>
              <a:rPr lang="en-US" dirty="0" smtClean="0"/>
              <a:t>Angular separation: &lt;2</a:t>
            </a:r>
            <a:r>
              <a:rPr lang="en-US" dirty="0" smtClean="0">
                <a:sym typeface="Symbol"/>
              </a:rPr>
              <a:t>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View angles &lt; 10º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LST&amp;E Algorithm Updates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13219"/>
              </p:ext>
            </p:extLst>
          </p:nvPr>
        </p:nvGraphicFramePr>
        <p:xfrm>
          <a:off x="730623" y="914400"/>
          <a:ext cx="7270377" cy="55789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31777"/>
                <a:gridCol w="1981200"/>
                <a:gridCol w="2057400"/>
              </a:tblGrid>
              <a:tr h="71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LST&amp;E Product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/>
                        <a:t>MODIS</a:t>
                      </a:r>
                    </a:p>
                    <a:p>
                      <a:pPr algn="l"/>
                      <a:r>
                        <a:rPr lang="en-US" sz="2400" baseline="0" dirty="0" smtClean="0"/>
                        <a:t>(MOD21)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VIIRS</a:t>
                      </a:r>
                    </a:p>
                    <a:p>
                      <a:pPr algn="l"/>
                      <a:r>
                        <a:rPr lang="en-US" sz="2400" dirty="0" smtClean="0"/>
                        <a:t>(VNP21)</a:t>
                      </a:r>
                    </a:p>
                  </a:txBody>
                  <a:tcPr/>
                </a:tc>
              </a:tr>
              <a:tr h="816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  <a:r>
                        <a:rPr lang="en-US" sz="1600" baseline="0" dirty="0" smtClean="0"/>
                        <a:t> Emissivity Separation (TES)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  <a:r>
                        <a:rPr lang="en-US" sz="1600" baseline="0" dirty="0" smtClean="0"/>
                        <a:t> Emissivity Separation (TES)</a:t>
                      </a:r>
                      <a:endParaRPr lang="en-US" sz="1600" dirty="0"/>
                    </a:p>
                  </a:txBody>
                  <a:tcPr/>
                </a:tc>
              </a:tr>
              <a:tr h="816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Bands used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(8.55 µm)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 (11 µm)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 (12 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 (8.55 µm)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 (10.76 µm)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 (12 µm)</a:t>
                      </a:r>
                    </a:p>
                  </a:txBody>
                  <a:tcPr/>
                </a:tc>
              </a:tr>
              <a:tr h="4596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Radiative Transfer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RTTOV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RTTOV </a:t>
                      </a:r>
                      <a:endParaRPr lang="en-US" sz="1600" dirty="0"/>
                    </a:p>
                  </a:txBody>
                  <a:tcPr/>
                </a:tc>
              </a:tr>
              <a:tr h="4242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Atmospheric </a:t>
                      </a:r>
                      <a:r>
                        <a:rPr lang="en-US" sz="2000" baseline="0" dirty="0" smtClean="0"/>
                        <a:t>Profiles (T, RH)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MERRA-2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noStrike" baseline="0" dirty="0" smtClean="0"/>
                        <a:t>MERRA-2</a:t>
                      </a:r>
                      <a:endParaRPr lang="en-US" sz="1600" strike="sngStrike" dirty="0"/>
                    </a:p>
                  </a:txBody>
                  <a:tcPr/>
                </a:tc>
              </a:tr>
              <a:tr h="48738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Complete: Tier-2</a:t>
                      </a:r>
                      <a:r>
                        <a:rPr lang="en-US" sz="1600" baseline="0" dirty="0" smtClean="0"/>
                        <a:t> C6</a:t>
                      </a:r>
                    </a:p>
                    <a:p>
                      <a:r>
                        <a:rPr lang="en-US" sz="1600" baseline="0" dirty="0" smtClean="0"/>
                        <a:t>(MODAPS)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Baselining</a:t>
                      </a:r>
                      <a:r>
                        <a:rPr lang="en-US" sz="1600" baseline="0" dirty="0" smtClean="0"/>
                        <a:t> in progress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(LSIPS)</a:t>
                      </a:r>
                      <a:endParaRPr lang="en-US" sz="16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Product 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L2, L2G</a:t>
                      </a:r>
                      <a:r>
                        <a:rPr lang="en-US" sz="1600" baseline="0" dirty="0" smtClean="0"/>
                        <a:t> Daily (1 km)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L3 8-day,  (1 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L2, L2G</a:t>
                      </a:r>
                      <a:r>
                        <a:rPr lang="en-US" sz="1600" baseline="0" dirty="0" smtClean="0"/>
                        <a:t> Daily (750 m)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L3 8-day, (750 m)</a:t>
                      </a:r>
                    </a:p>
                  </a:txBody>
                  <a:tcPr/>
                </a:tc>
              </a:tr>
              <a:tr h="9611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Science Data Products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LST</a:t>
                      </a:r>
                    </a:p>
                    <a:p>
                      <a:r>
                        <a:rPr lang="en-US" sz="1600" dirty="0" smtClean="0"/>
                        <a:t>- Emissivity </a:t>
                      </a:r>
                    </a:p>
                    <a:p>
                      <a:r>
                        <a:rPr lang="en-US" sz="1600" dirty="0" smtClean="0"/>
                        <a:t>(bands 29, 31, 32)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LST </a:t>
                      </a:r>
                    </a:p>
                    <a:p>
                      <a:r>
                        <a:rPr lang="en-US" sz="1600" dirty="0" smtClean="0"/>
                        <a:t>- Emissivity</a:t>
                      </a:r>
                    </a:p>
                    <a:p>
                      <a:r>
                        <a:rPr lang="en-US" sz="1600" dirty="0" smtClean="0"/>
                        <a:t>(bands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14, 15, 16)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6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00" y="0"/>
            <a:ext cx="762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368"/>
            <a:ext cx="9144000" cy="55372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43600" y="2209800"/>
            <a:ext cx="306977" cy="304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498131"/>
            <a:ext cx="266700" cy="28435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23241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85510" y="27169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Rub </a:t>
            </a:r>
          </a:p>
          <a:p>
            <a:r>
              <a:rPr lang="en-US" dirty="0" smtClean="0"/>
              <a:t>‘Al Khali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177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Lut</a:t>
            </a:r>
            <a:r>
              <a:rPr lang="en-US" dirty="0" smtClean="0"/>
              <a:t> Desert,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6556" y="20423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Algerian desert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77000" y="5715000"/>
            <a:ext cx="578575" cy="624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12224" y="2177534"/>
            <a:ext cx="169817" cy="1802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04356" y="20423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Mojave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152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TERRA – 10:30 am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5867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&gt;70 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5" grpId="0" animBg="1"/>
      <p:bldP spid="16" grpId="0" animBg="1"/>
      <p:bldP spid="1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368"/>
            <a:ext cx="9144000" cy="5537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52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AQUA – 01:30 pm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549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368"/>
            <a:ext cx="9144000" cy="55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is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6921"/>
            <a:ext cx="9144000" cy="55533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6487179"/>
            <a:ext cx="8305800" cy="3349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Generated using prototype MOD21 algorithm at MODAPS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0010" y="108644"/>
            <a:ext cx="6284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3600" b="1" kern="0" dirty="0">
                <a:latin typeface="+mj-lt"/>
              </a:rPr>
              <a:t>MOD21 </a:t>
            </a:r>
            <a:r>
              <a:rPr lang="en-US" sz="3600" b="1" kern="0" dirty="0" smtClean="0">
                <a:latin typeface="+mj-lt"/>
              </a:rPr>
              <a:t>Band 29 Emissivity – 1km</a:t>
            </a:r>
            <a:endParaRPr lang="en-US" sz="3600" b="1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14493</TotalTime>
  <Words>1103</Words>
  <Application>Microsoft Macintosh PowerPoint</Application>
  <PresentationFormat>On-screen Show (4:3)</PresentationFormat>
  <Paragraphs>228</Paragraphs>
  <Slides>39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Document</vt:lpstr>
      <vt:lpstr>PowerPoint Presentation</vt:lpstr>
      <vt:lpstr>Outline</vt:lpstr>
      <vt:lpstr>Land Surface Temperature/Emissivity (LST&amp;E)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MODIS LST Validation Summary </vt:lpstr>
      <vt:lpstr>Outline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Landsat LST Product</dc:title>
  <dc:creator>Jet Propulsion Laboratory</dc:creator>
  <cp:lastModifiedBy>Maccherone , Brandon F. (GSFC-619.0)[SCIENCE SYSTEMS AND APPLICATIONS INC]</cp:lastModifiedBy>
  <cp:revision>330</cp:revision>
  <dcterms:created xsi:type="dcterms:W3CDTF">2010-11-16T01:21:54Z</dcterms:created>
  <dcterms:modified xsi:type="dcterms:W3CDTF">2016-06-14T13:59:54Z</dcterms:modified>
</cp:coreProperties>
</file>