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468" r:id="rId3"/>
    <p:sldId id="532" r:id="rId4"/>
    <p:sldId id="562" r:id="rId5"/>
    <p:sldId id="561" r:id="rId6"/>
    <p:sldId id="560" r:id="rId7"/>
    <p:sldId id="559" r:id="rId8"/>
    <p:sldId id="566" r:id="rId9"/>
    <p:sldId id="578" r:id="rId10"/>
    <p:sldId id="565" r:id="rId11"/>
    <p:sldId id="569" r:id="rId12"/>
    <p:sldId id="567" r:id="rId13"/>
    <p:sldId id="574" r:id="rId14"/>
    <p:sldId id="571" r:id="rId15"/>
    <p:sldId id="576" r:id="rId16"/>
    <p:sldId id="558" r:id="rId17"/>
    <p:sldId id="557" r:id="rId18"/>
    <p:sldId id="579" r:id="rId19"/>
    <p:sldId id="556"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vis Toth"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B56049"/>
    <a:srgbClr val="FF790E"/>
    <a:srgbClr val="FFCCCC"/>
    <a:srgbClr val="0000FF"/>
    <a:srgbClr val="00FF00"/>
    <a:srgbClr val="FF0000"/>
    <a:srgbClr val="19AF72"/>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8" autoAdjust="0"/>
    <p:restoredTop sz="95117" autoAdjust="0"/>
  </p:normalViewPr>
  <p:slideViewPr>
    <p:cSldViewPr>
      <p:cViewPr>
        <p:scale>
          <a:sx n="73" d="100"/>
          <a:sy n="73" d="100"/>
        </p:scale>
        <p:origin x="-107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072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926D7ADE-4866-4A14-B128-062B62667033}" type="slidenum">
              <a:rPr lang="en-US"/>
              <a:pPr>
                <a:defRPr/>
              </a:pPr>
              <a:t>‹#›</a:t>
            </a:fld>
            <a:endParaRPr lang="en-US"/>
          </a:p>
        </p:txBody>
      </p:sp>
    </p:spTree>
    <p:extLst>
      <p:ext uri="{BB962C8B-B14F-4D97-AF65-F5344CB8AC3E}">
        <p14:creationId xmlns:p14="http://schemas.microsoft.com/office/powerpoint/2010/main" val="1059034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3</a:t>
            </a:fld>
            <a:endParaRPr lang="en-US"/>
          </a:p>
        </p:txBody>
      </p:sp>
    </p:spTree>
    <p:extLst>
      <p:ext uri="{BB962C8B-B14F-4D97-AF65-F5344CB8AC3E}">
        <p14:creationId xmlns:p14="http://schemas.microsoft.com/office/powerpoint/2010/main" val="374665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12</a:t>
            </a:fld>
            <a:endParaRPr lang="en-US"/>
          </a:p>
        </p:txBody>
      </p:sp>
    </p:spTree>
    <p:extLst>
      <p:ext uri="{BB962C8B-B14F-4D97-AF65-F5344CB8AC3E}">
        <p14:creationId xmlns:p14="http://schemas.microsoft.com/office/powerpoint/2010/main" val="77814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13</a:t>
            </a:fld>
            <a:endParaRPr lang="en-US"/>
          </a:p>
        </p:txBody>
      </p:sp>
    </p:spTree>
    <p:extLst>
      <p:ext uri="{BB962C8B-B14F-4D97-AF65-F5344CB8AC3E}">
        <p14:creationId xmlns:p14="http://schemas.microsoft.com/office/powerpoint/2010/main" val="77814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14</a:t>
            </a:fld>
            <a:endParaRPr lang="en-US"/>
          </a:p>
        </p:txBody>
      </p:sp>
    </p:spTree>
    <p:extLst>
      <p:ext uri="{BB962C8B-B14F-4D97-AF65-F5344CB8AC3E}">
        <p14:creationId xmlns:p14="http://schemas.microsoft.com/office/powerpoint/2010/main" val="2774725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15</a:t>
            </a:fld>
            <a:endParaRPr lang="en-US"/>
          </a:p>
        </p:txBody>
      </p:sp>
    </p:spTree>
    <p:extLst>
      <p:ext uri="{BB962C8B-B14F-4D97-AF65-F5344CB8AC3E}">
        <p14:creationId xmlns:p14="http://schemas.microsoft.com/office/powerpoint/2010/main" val="2774725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16</a:t>
            </a:fld>
            <a:endParaRPr lang="en-US"/>
          </a:p>
        </p:txBody>
      </p:sp>
    </p:spTree>
    <p:extLst>
      <p:ext uri="{BB962C8B-B14F-4D97-AF65-F5344CB8AC3E}">
        <p14:creationId xmlns:p14="http://schemas.microsoft.com/office/powerpoint/2010/main" val="252602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17</a:t>
            </a:fld>
            <a:endParaRPr lang="en-US"/>
          </a:p>
        </p:txBody>
      </p:sp>
    </p:spTree>
    <p:extLst>
      <p:ext uri="{BB962C8B-B14F-4D97-AF65-F5344CB8AC3E}">
        <p14:creationId xmlns:p14="http://schemas.microsoft.com/office/powerpoint/2010/main" val="364711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18</a:t>
            </a:fld>
            <a:endParaRPr lang="en-US"/>
          </a:p>
        </p:txBody>
      </p:sp>
    </p:spTree>
    <p:extLst>
      <p:ext uri="{BB962C8B-B14F-4D97-AF65-F5344CB8AC3E}">
        <p14:creationId xmlns:p14="http://schemas.microsoft.com/office/powerpoint/2010/main" val="364711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19</a:t>
            </a:fld>
            <a:endParaRPr lang="en-US"/>
          </a:p>
        </p:txBody>
      </p:sp>
    </p:spTree>
    <p:extLst>
      <p:ext uri="{BB962C8B-B14F-4D97-AF65-F5344CB8AC3E}">
        <p14:creationId xmlns:p14="http://schemas.microsoft.com/office/powerpoint/2010/main" val="181597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4</a:t>
            </a:fld>
            <a:endParaRPr lang="en-US"/>
          </a:p>
        </p:txBody>
      </p:sp>
    </p:spTree>
    <p:extLst>
      <p:ext uri="{BB962C8B-B14F-4D97-AF65-F5344CB8AC3E}">
        <p14:creationId xmlns:p14="http://schemas.microsoft.com/office/powerpoint/2010/main" val="116644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5</a:t>
            </a:fld>
            <a:endParaRPr lang="en-US"/>
          </a:p>
        </p:txBody>
      </p:sp>
    </p:spTree>
    <p:extLst>
      <p:ext uri="{BB962C8B-B14F-4D97-AF65-F5344CB8AC3E}">
        <p14:creationId xmlns:p14="http://schemas.microsoft.com/office/powerpoint/2010/main" val="109581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6</a:t>
            </a:fld>
            <a:endParaRPr lang="en-US"/>
          </a:p>
        </p:txBody>
      </p:sp>
    </p:spTree>
    <p:extLst>
      <p:ext uri="{BB962C8B-B14F-4D97-AF65-F5344CB8AC3E}">
        <p14:creationId xmlns:p14="http://schemas.microsoft.com/office/powerpoint/2010/main" val="191663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7</a:t>
            </a:fld>
            <a:endParaRPr lang="en-US"/>
          </a:p>
        </p:txBody>
      </p:sp>
    </p:spTree>
    <p:extLst>
      <p:ext uri="{BB962C8B-B14F-4D97-AF65-F5344CB8AC3E}">
        <p14:creationId xmlns:p14="http://schemas.microsoft.com/office/powerpoint/2010/main" val="341099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8</a:t>
            </a:fld>
            <a:endParaRPr lang="en-US"/>
          </a:p>
        </p:txBody>
      </p:sp>
    </p:spTree>
    <p:extLst>
      <p:ext uri="{BB962C8B-B14F-4D97-AF65-F5344CB8AC3E}">
        <p14:creationId xmlns:p14="http://schemas.microsoft.com/office/powerpoint/2010/main" val="232909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9</a:t>
            </a:fld>
            <a:endParaRPr lang="en-US"/>
          </a:p>
        </p:txBody>
      </p:sp>
    </p:spTree>
    <p:extLst>
      <p:ext uri="{BB962C8B-B14F-4D97-AF65-F5344CB8AC3E}">
        <p14:creationId xmlns:p14="http://schemas.microsoft.com/office/powerpoint/2010/main" val="232909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10</a:t>
            </a:fld>
            <a:endParaRPr lang="en-US"/>
          </a:p>
        </p:txBody>
      </p:sp>
    </p:spTree>
    <p:extLst>
      <p:ext uri="{BB962C8B-B14F-4D97-AF65-F5344CB8AC3E}">
        <p14:creationId xmlns:p14="http://schemas.microsoft.com/office/powerpoint/2010/main" val="403078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6D7ADE-4866-4A14-B128-062B62667033}" type="slidenum">
              <a:rPr lang="en-US" smtClean="0"/>
              <a:pPr>
                <a:defRPr/>
              </a:pPr>
              <a:t>11</a:t>
            </a:fld>
            <a:endParaRPr lang="en-US"/>
          </a:p>
        </p:txBody>
      </p:sp>
    </p:spTree>
    <p:extLst>
      <p:ext uri="{BB962C8B-B14F-4D97-AF65-F5344CB8AC3E}">
        <p14:creationId xmlns:p14="http://schemas.microsoft.com/office/powerpoint/2010/main" val="26992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82BA07-CF36-45D3-8202-F0620CAA2E8E}" type="slidenum">
              <a:rPr lang="en-US"/>
              <a:pPr>
                <a:defRPr/>
              </a:pPr>
              <a:t>‹#›</a:t>
            </a:fld>
            <a:endParaRPr lang="en-US"/>
          </a:p>
        </p:txBody>
      </p:sp>
    </p:spTree>
    <p:extLst>
      <p:ext uri="{BB962C8B-B14F-4D97-AF65-F5344CB8AC3E}">
        <p14:creationId xmlns:p14="http://schemas.microsoft.com/office/powerpoint/2010/main" val="814929403"/>
      </p:ext>
    </p:extLst>
  </p:cSld>
  <p:clrMapOvr>
    <a:masterClrMapping/>
  </p:clrMapOvr>
  <p:transition>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A9ACB4-41FF-4553-80AC-F6A77A9066E4}" type="slidenum">
              <a:rPr lang="en-US"/>
              <a:pPr>
                <a:defRPr/>
              </a:pPr>
              <a:t>‹#›</a:t>
            </a:fld>
            <a:endParaRPr lang="en-US"/>
          </a:p>
        </p:txBody>
      </p:sp>
    </p:spTree>
    <p:extLst>
      <p:ext uri="{BB962C8B-B14F-4D97-AF65-F5344CB8AC3E}">
        <p14:creationId xmlns:p14="http://schemas.microsoft.com/office/powerpoint/2010/main" val="3315376173"/>
      </p:ext>
    </p:extLst>
  </p:cSld>
  <p:clrMapOvr>
    <a:masterClrMapping/>
  </p:clrMapOvr>
  <p:transition>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E0C3D-F1DD-4ACB-AA41-2C1CC2DB92DC}" type="slidenum">
              <a:rPr lang="en-US"/>
              <a:pPr>
                <a:defRPr/>
              </a:pPr>
              <a:t>‹#›</a:t>
            </a:fld>
            <a:endParaRPr lang="en-US"/>
          </a:p>
        </p:txBody>
      </p:sp>
    </p:spTree>
    <p:extLst>
      <p:ext uri="{BB962C8B-B14F-4D97-AF65-F5344CB8AC3E}">
        <p14:creationId xmlns:p14="http://schemas.microsoft.com/office/powerpoint/2010/main" val="2633395857"/>
      </p:ext>
    </p:extLst>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49D98B-2EC1-4C71-878D-AC6ACEA3D52B}" type="slidenum">
              <a:rPr lang="en-US"/>
              <a:pPr>
                <a:defRPr/>
              </a:pPr>
              <a:t>‹#›</a:t>
            </a:fld>
            <a:endParaRPr lang="en-US"/>
          </a:p>
        </p:txBody>
      </p:sp>
    </p:spTree>
    <p:extLst>
      <p:ext uri="{BB962C8B-B14F-4D97-AF65-F5344CB8AC3E}">
        <p14:creationId xmlns:p14="http://schemas.microsoft.com/office/powerpoint/2010/main" val="2353880843"/>
      </p:ext>
    </p:extLst>
  </p:cSld>
  <p:clrMapOvr>
    <a:masterClrMapping/>
  </p:clrMapOvr>
  <p:transition>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5EC21-DA04-41FF-A59E-139B73DD7F83}" type="slidenum">
              <a:rPr lang="en-US"/>
              <a:pPr>
                <a:defRPr/>
              </a:pPr>
              <a:t>‹#›</a:t>
            </a:fld>
            <a:endParaRPr lang="en-US"/>
          </a:p>
        </p:txBody>
      </p:sp>
    </p:spTree>
    <p:extLst>
      <p:ext uri="{BB962C8B-B14F-4D97-AF65-F5344CB8AC3E}">
        <p14:creationId xmlns:p14="http://schemas.microsoft.com/office/powerpoint/2010/main" val="1957175550"/>
      </p:ext>
    </p:extLst>
  </p:cSld>
  <p:clrMapOvr>
    <a:masterClrMapping/>
  </p:clrMapOvr>
  <p:transition>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394FF1-EF36-4310-8AF5-B641C1453BAE}" type="slidenum">
              <a:rPr lang="en-US"/>
              <a:pPr>
                <a:defRPr/>
              </a:pPr>
              <a:t>‹#›</a:t>
            </a:fld>
            <a:endParaRPr lang="en-US"/>
          </a:p>
        </p:txBody>
      </p:sp>
    </p:spTree>
    <p:extLst>
      <p:ext uri="{BB962C8B-B14F-4D97-AF65-F5344CB8AC3E}">
        <p14:creationId xmlns:p14="http://schemas.microsoft.com/office/powerpoint/2010/main" val="1190028323"/>
      </p:ext>
    </p:extLst>
  </p:cSld>
  <p:clrMapOvr>
    <a:masterClrMapping/>
  </p:clrMapOvr>
  <p:transition>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CE9D52-56EF-40EB-AD48-EFD63C51D46F}" type="slidenum">
              <a:rPr lang="en-US"/>
              <a:pPr>
                <a:defRPr/>
              </a:pPr>
              <a:t>‹#›</a:t>
            </a:fld>
            <a:endParaRPr lang="en-US"/>
          </a:p>
        </p:txBody>
      </p:sp>
    </p:spTree>
    <p:extLst>
      <p:ext uri="{BB962C8B-B14F-4D97-AF65-F5344CB8AC3E}">
        <p14:creationId xmlns:p14="http://schemas.microsoft.com/office/powerpoint/2010/main" val="3272005577"/>
      </p:ext>
    </p:extLst>
  </p:cSld>
  <p:clrMapOvr>
    <a:masterClrMapping/>
  </p:clrMapOvr>
  <p:transition>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97905F-86E3-451E-A16F-72435914FD3A}" type="slidenum">
              <a:rPr lang="en-US"/>
              <a:pPr>
                <a:defRPr/>
              </a:pPr>
              <a:t>‹#›</a:t>
            </a:fld>
            <a:endParaRPr lang="en-US"/>
          </a:p>
        </p:txBody>
      </p:sp>
    </p:spTree>
    <p:extLst>
      <p:ext uri="{BB962C8B-B14F-4D97-AF65-F5344CB8AC3E}">
        <p14:creationId xmlns:p14="http://schemas.microsoft.com/office/powerpoint/2010/main" val="1234002122"/>
      </p:ext>
    </p:extLst>
  </p:cSld>
  <p:clrMapOvr>
    <a:masterClrMapping/>
  </p:clrMapOvr>
  <p:transition>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CA98D1-A974-47C1-80B3-8C464B212D0E}" type="slidenum">
              <a:rPr lang="en-US"/>
              <a:pPr>
                <a:defRPr/>
              </a:pPr>
              <a:t>‹#›</a:t>
            </a:fld>
            <a:endParaRPr lang="en-US"/>
          </a:p>
        </p:txBody>
      </p:sp>
    </p:spTree>
    <p:extLst>
      <p:ext uri="{BB962C8B-B14F-4D97-AF65-F5344CB8AC3E}">
        <p14:creationId xmlns:p14="http://schemas.microsoft.com/office/powerpoint/2010/main" val="261080701"/>
      </p:ext>
    </p:extLst>
  </p:cSld>
  <p:clrMapOvr>
    <a:masterClrMapping/>
  </p:clrMapOvr>
  <p:transition>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9FC25C-5F96-42E2-93BB-BFEF5FCBA7E2}" type="slidenum">
              <a:rPr lang="en-US"/>
              <a:pPr>
                <a:defRPr/>
              </a:pPr>
              <a:t>‹#›</a:t>
            </a:fld>
            <a:endParaRPr lang="en-US"/>
          </a:p>
        </p:txBody>
      </p:sp>
    </p:spTree>
    <p:extLst>
      <p:ext uri="{BB962C8B-B14F-4D97-AF65-F5344CB8AC3E}">
        <p14:creationId xmlns:p14="http://schemas.microsoft.com/office/powerpoint/2010/main" val="127107451"/>
      </p:ext>
    </p:extLst>
  </p:cSld>
  <p:clrMapOvr>
    <a:masterClrMapping/>
  </p:clrMapOvr>
  <p:transition>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DF7AFB-49D9-4FA6-9503-EE7AEDA72D2B}" type="slidenum">
              <a:rPr lang="en-US"/>
              <a:pPr>
                <a:defRPr/>
              </a:pPr>
              <a:t>‹#›</a:t>
            </a:fld>
            <a:endParaRPr lang="en-US"/>
          </a:p>
        </p:txBody>
      </p:sp>
    </p:spTree>
    <p:extLst>
      <p:ext uri="{BB962C8B-B14F-4D97-AF65-F5344CB8AC3E}">
        <p14:creationId xmlns:p14="http://schemas.microsoft.com/office/powerpoint/2010/main" val="1021110339"/>
      </p:ext>
    </p:extLst>
  </p:cSld>
  <p:clrMapOvr>
    <a:masterClrMapping/>
  </p:clrMapOvr>
  <p:transition>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9B6A1B-192B-4EE5-AAA5-38F9C50E4A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endSnd/>
    </p:sndAc>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21"/>
          <p:cNvSpPr txBox="1">
            <a:spLocks noChangeArrowheads="1"/>
          </p:cNvSpPr>
          <p:nvPr/>
        </p:nvSpPr>
        <p:spPr bwMode="auto">
          <a:xfrm>
            <a:off x="330200" y="2784475"/>
            <a:ext cx="8672513" cy="3908762"/>
          </a:xfrm>
          <a:prstGeom prst="rect">
            <a:avLst/>
          </a:prstGeom>
          <a:noFill/>
          <a:ln w="9525">
            <a:noFill/>
            <a:miter lim="800000"/>
            <a:headEnd/>
            <a:tailEnd/>
          </a:ln>
        </p:spPr>
        <p:txBody>
          <a:bodyPr>
            <a:spAutoFit/>
          </a:bodyPr>
          <a:lstStyle/>
          <a:p>
            <a:pPr algn="ctr">
              <a:spcBef>
                <a:spcPct val="50000"/>
              </a:spcBef>
              <a:defRPr/>
            </a:pPr>
            <a:endParaRPr lang="en-US" sz="3200" b="1" dirty="0">
              <a:solidFill>
                <a:srgbClr val="3333FF"/>
              </a:solidFill>
              <a:latin typeface="Arial" charset="0"/>
              <a:cs typeface="Arial" charset="0"/>
            </a:endParaRPr>
          </a:p>
          <a:p>
            <a:pPr algn="ctr">
              <a:defRPr/>
            </a:pPr>
            <a:r>
              <a:rPr lang="en-US" dirty="0">
                <a:latin typeface="Arial" charset="0"/>
                <a:cs typeface="Arial" charset="0"/>
              </a:rPr>
              <a:t>Jianglong Zhang</a:t>
            </a:r>
            <a:r>
              <a:rPr lang="en-US" baseline="30000" dirty="0">
                <a:latin typeface="Arial" charset="0"/>
                <a:cs typeface="Arial" charset="0"/>
              </a:rPr>
              <a:t>1</a:t>
            </a:r>
            <a:r>
              <a:rPr lang="en-US" dirty="0">
                <a:latin typeface="Arial" charset="0"/>
                <a:cs typeface="Arial" charset="0"/>
              </a:rPr>
              <a:t>, </a:t>
            </a:r>
            <a:r>
              <a:rPr lang="en-US" dirty="0" smtClean="0">
                <a:latin typeface="Arial" charset="0"/>
                <a:cs typeface="Arial" charset="0"/>
              </a:rPr>
              <a:t>Jeffrey </a:t>
            </a:r>
            <a:r>
              <a:rPr lang="en-US" dirty="0">
                <a:latin typeface="Arial" charset="0"/>
                <a:cs typeface="Arial" charset="0"/>
              </a:rPr>
              <a:t>S. Reid</a:t>
            </a:r>
            <a:r>
              <a:rPr lang="en-US" baseline="30000" dirty="0">
                <a:latin typeface="Arial" charset="0"/>
                <a:cs typeface="Arial" charset="0"/>
              </a:rPr>
              <a:t>2</a:t>
            </a:r>
            <a:r>
              <a:rPr lang="en-US" dirty="0">
                <a:latin typeface="Arial" charset="0"/>
                <a:cs typeface="Arial" charset="0"/>
              </a:rPr>
              <a:t>, Ricardo </a:t>
            </a:r>
            <a:r>
              <a:rPr lang="en-US" dirty="0" smtClean="0">
                <a:latin typeface="Arial" charset="0"/>
                <a:cs typeface="Arial" charset="0"/>
              </a:rPr>
              <a:t>Alfaro-Contreras</a:t>
            </a:r>
            <a:r>
              <a:rPr lang="en-US" baseline="30000" dirty="0">
                <a:latin typeface="Arial" charset="0"/>
                <a:cs typeface="Arial" charset="0"/>
              </a:rPr>
              <a:t>1</a:t>
            </a:r>
            <a:r>
              <a:rPr lang="en-US" dirty="0" smtClean="0">
                <a:latin typeface="Arial" charset="0"/>
                <a:cs typeface="Arial" charset="0"/>
              </a:rPr>
              <a:t>, </a:t>
            </a:r>
            <a:r>
              <a:rPr lang="en-US" dirty="0">
                <a:latin typeface="Arial" charset="0"/>
                <a:cs typeface="Arial" charset="0"/>
              </a:rPr>
              <a:t>Matthew Christensen</a:t>
            </a:r>
            <a:r>
              <a:rPr lang="en-US" baseline="30000" dirty="0">
                <a:latin typeface="Arial" charset="0"/>
                <a:cs typeface="Arial" charset="0"/>
              </a:rPr>
              <a:t>1</a:t>
            </a:r>
            <a:r>
              <a:rPr lang="en-US" dirty="0">
                <a:latin typeface="Arial" charset="0"/>
                <a:cs typeface="Arial" charset="0"/>
              </a:rPr>
              <a:t>, </a:t>
            </a:r>
            <a:r>
              <a:rPr lang="en-US" dirty="0" smtClean="0">
                <a:latin typeface="Arial" charset="0"/>
                <a:cs typeface="Arial" charset="0"/>
              </a:rPr>
              <a:t>James Campbell</a:t>
            </a:r>
            <a:r>
              <a:rPr lang="en-US" baseline="30000" dirty="0" smtClean="0">
                <a:latin typeface="Arial" charset="0"/>
                <a:cs typeface="Arial" charset="0"/>
              </a:rPr>
              <a:t>2</a:t>
            </a:r>
            <a:r>
              <a:rPr lang="en-US" dirty="0" smtClean="0">
                <a:latin typeface="Arial" charset="0"/>
                <a:cs typeface="Arial" charset="0"/>
              </a:rPr>
              <a:t>, Angela Benedetti</a:t>
            </a:r>
            <a:r>
              <a:rPr lang="en-US" baseline="30000" dirty="0" smtClean="0">
                <a:latin typeface="Arial" charset="0"/>
                <a:cs typeface="Arial" charset="0"/>
              </a:rPr>
              <a:t>3</a:t>
            </a:r>
            <a:r>
              <a:rPr lang="en-US" dirty="0">
                <a:latin typeface="Arial" charset="0"/>
                <a:cs typeface="Arial" charset="0"/>
              </a:rPr>
              <a:t> </a:t>
            </a:r>
            <a:r>
              <a:rPr lang="en-US" dirty="0" smtClean="0">
                <a:latin typeface="Arial" charset="0"/>
                <a:cs typeface="Arial" charset="0"/>
              </a:rPr>
              <a:t>and Jared Marquis</a:t>
            </a:r>
            <a:r>
              <a:rPr lang="en-US" baseline="30000" dirty="0">
                <a:latin typeface="Arial" charset="0"/>
                <a:cs typeface="Arial" charset="0"/>
              </a:rPr>
              <a:t>1</a:t>
            </a:r>
            <a:endParaRPr lang="en-US" dirty="0" smtClean="0">
              <a:latin typeface="Arial" charset="0"/>
              <a:cs typeface="Arial" charset="0"/>
            </a:endParaRPr>
          </a:p>
          <a:p>
            <a:pPr>
              <a:defRPr/>
            </a:pPr>
            <a:r>
              <a:rPr lang="en-US" dirty="0" smtClean="0">
                <a:latin typeface="Arial" charset="0"/>
                <a:cs typeface="Arial" charset="0"/>
              </a:rPr>
              <a:t> </a:t>
            </a:r>
            <a:endParaRPr lang="en-US" dirty="0">
              <a:latin typeface="Arial" charset="0"/>
              <a:cs typeface="Arial" charset="0"/>
            </a:endParaRPr>
          </a:p>
          <a:p>
            <a:pPr>
              <a:defRPr/>
            </a:pPr>
            <a:r>
              <a:rPr lang="en-US" baseline="30000" dirty="0">
                <a:latin typeface="Arial" charset="0"/>
                <a:cs typeface="Arial" charset="0"/>
              </a:rPr>
              <a:t>1 </a:t>
            </a:r>
            <a:r>
              <a:rPr lang="en-US" dirty="0">
                <a:latin typeface="Arial" charset="0"/>
                <a:cs typeface="Arial" charset="0"/>
              </a:rPr>
              <a:t>University of North Dakota, Dept. of Atmospheric Sciences</a:t>
            </a:r>
          </a:p>
          <a:p>
            <a:pPr>
              <a:defRPr/>
            </a:pPr>
            <a:r>
              <a:rPr lang="en-US" baseline="30000" dirty="0">
                <a:latin typeface="Arial" charset="0"/>
                <a:cs typeface="Arial" charset="0"/>
              </a:rPr>
              <a:t>2 </a:t>
            </a:r>
            <a:r>
              <a:rPr lang="en-US" dirty="0">
                <a:latin typeface="Arial" charset="0"/>
                <a:cs typeface="Arial" charset="0"/>
              </a:rPr>
              <a:t>Naval Research Laboratory, Marine Meteorology Division</a:t>
            </a:r>
          </a:p>
          <a:p>
            <a:pPr>
              <a:defRPr/>
            </a:pPr>
            <a:r>
              <a:rPr lang="en-US" baseline="30000" dirty="0" smtClean="0">
                <a:latin typeface="Arial" charset="0"/>
                <a:cs typeface="Arial" charset="0"/>
              </a:rPr>
              <a:t>3</a:t>
            </a:r>
            <a:r>
              <a:rPr lang="en-US" dirty="0" smtClean="0">
                <a:latin typeface="Arial" charset="0"/>
                <a:cs typeface="Arial" charset="0"/>
              </a:rPr>
              <a:t> European Centre for Medium-Range Weather Forecasts</a:t>
            </a:r>
            <a:endParaRPr lang="en-US" dirty="0">
              <a:latin typeface="Arial" charset="0"/>
              <a:cs typeface="Arial" charset="0"/>
            </a:endParaRPr>
          </a:p>
          <a:p>
            <a:pPr algn="ctr">
              <a:spcBef>
                <a:spcPct val="50000"/>
              </a:spcBef>
              <a:defRPr/>
            </a:pPr>
            <a:endParaRPr lang="en-US" sz="3200" b="1" dirty="0">
              <a:solidFill>
                <a:srgbClr val="3333FF"/>
              </a:solidFill>
              <a:latin typeface="Arial" charset="0"/>
              <a:cs typeface="Arial" charset="0"/>
            </a:endParaRPr>
          </a:p>
        </p:txBody>
      </p:sp>
      <p:sp>
        <p:nvSpPr>
          <p:cNvPr id="2051"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052" name="Rectangle 35"/>
          <p:cNvSpPr>
            <a:spLocks noChangeArrowheads="1"/>
          </p:cNvSpPr>
          <p:nvPr/>
        </p:nvSpPr>
        <p:spPr bwMode="auto">
          <a:xfrm>
            <a:off x="4570413" y="2903538"/>
            <a:ext cx="5157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latin typeface="Arial" charset="0"/>
              <a:cs typeface="Arial" charset="0"/>
            </a:endParaRPr>
          </a:p>
        </p:txBody>
      </p:sp>
      <p:pic>
        <p:nvPicPr>
          <p:cNvPr id="205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24600"/>
            <a:ext cx="365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20"/>
          <p:cNvSpPr txBox="1">
            <a:spLocks noChangeArrowheads="1"/>
          </p:cNvSpPr>
          <p:nvPr/>
        </p:nvSpPr>
        <p:spPr bwMode="auto">
          <a:xfrm>
            <a:off x="152400" y="228600"/>
            <a:ext cx="8991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None/>
            </a:pPr>
            <a:r>
              <a:rPr lang="en-US" dirty="0" smtClean="0">
                <a:solidFill>
                  <a:schemeClr val="bg1"/>
                </a:solidFill>
                <a:latin typeface="Arial" panose="020B0604020202020204" pitchFamily="34" charset="0"/>
                <a:cs typeface="Arial" panose="020B0604020202020204" pitchFamily="34" charset="0"/>
              </a:rPr>
              <a:t>Spanning temporal scales:</a:t>
            </a:r>
          </a:p>
          <a:p>
            <a:pPr algn="ctr">
              <a:spcBef>
                <a:spcPct val="0"/>
              </a:spcBef>
              <a:buNone/>
            </a:pPr>
            <a:r>
              <a:rPr lang="en-US" dirty="0" smtClean="0">
                <a:solidFill>
                  <a:schemeClr val="bg1"/>
                </a:solidFill>
                <a:latin typeface="Arial" panose="020B0604020202020204" pitchFamily="34" charset="0"/>
                <a:cs typeface="Arial" panose="020B0604020202020204" pitchFamily="34" charset="0"/>
              </a:rPr>
              <a:t>An </a:t>
            </a:r>
            <a:r>
              <a:rPr lang="en-US" dirty="0">
                <a:solidFill>
                  <a:schemeClr val="bg1"/>
                </a:solidFill>
                <a:latin typeface="Arial" panose="020B0604020202020204" pitchFamily="34" charset="0"/>
                <a:cs typeface="Arial" panose="020B0604020202020204" pitchFamily="34" charset="0"/>
              </a:rPr>
              <a:t>Evaluation of the Impacts of Aerosol Particles </a:t>
            </a:r>
            <a:r>
              <a:rPr lang="en-US" dirty="0" smtClean="0">
                <a:solidFill>
                  <a:schemeClr val="bg1"/>
                </a:solidFill>
                <a:latin typeface="Arial" panose="020B0604020202020204" pitchFamily="34" charset="0"/>
                <a:cs typeface="Arial" panose="020B0604020202020204" pitchFamily="34" charset="0"/>
              </a:rPr>
              <a:t>from Long-Term </a:t>
            </a:r>
            <a:r>
              <a:rPr lang="en-US" dirty="0">
                <a:solidFill>
                  <a:schemeClr val="bg1"/>
                </a:solidFill>
                <a:latin typeface="Arial" panose="020B0604020202020204" pitchFamily="34" charset="0"/>
                <a:cs typeface="Arial" panose="020B0604020202020204" pitchFamily="34" charset="0"/>
              </a:rPr>
              <a:t>Climate Forcing </a:t>
            </a:r>
            <a:r>
              <a:rPr lang="en-US" dirty="0" smtClean="0">
                <a:solidFill>
                  <a:schemeClr val="bg1"/>
                </a:solidFill>
                <a:latin typeface="Arial" panose="020B0604020202020204" pitchFamily="34" charset="0"/>
                <a:cs typeface="Arial" panose="020B0604020202020204" pitchFamily="34" charset="0"/>
              </a:rPr>
              <a:t>Variation to Short-Term </a:t>
            </a:r>
            <a:r>
              <a:rPr lang="en-US" dirty="0">
                <a:solidFill>
                  <a:schemeClr val="bg1"/>
                </a:solidFill>
                <a:latin typeface="Arial" panose="020B0604020202020204" pitchFamily="34" charset="0"/>
                <a:cs typeface="Arial" panose="020B0604020202020204" pitchFamily="34" charset="0"/>
              </a:rPr>
              <a:t>Weather </a:t>
            </a:r>
            <a:r>
              <a:rPr lang="en-US" dirty="0" smtClean="0">
                <a:solidFill>
                  <a:schemeClr val="bg1"/>
                </a:solidFill>
                <a:latin typeface="Arial" panose="020B0604020202020204" pitchFamily="34" charset="0"/>
                <a:cs typeface="Arial" panose="020B0604020202020204" pitchFamily="34" charset="0"/>
              </a:rPr>
              <a:t>Forecasts</a:t>
            </a:r>
            <a:endParaRPr lang="en-US" altLang="en-US" b="1" dirty="0">
              <a:solidFill>
                <a:schemeClr val="bg1"/>
              </a:solidFill>
              <a:latin typeface="Arial" panose="020B0604020202020204" pitchFamily="34" charset="0"/>
              <a:cs typeface="Arial" panose="020B0604020202020204" pitchFamily="34" charset="0"/>
            </a:endParaRPr>
          </a:p>
        </p:txBody>
      </p:sp>
      <p:pic>
        <p:nvPicPr>
          <p:cNvPr id="2055" name="Picture 44" descr="navy on whit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656263"/>
            <a:ext cx="1343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194">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200055"/>
            <a:ext cx="9144000" cy="707886"/>
          </a:xfrm>
          <a:prstGeom prst="rect">
            <a:avLst/>
          </a:prstGeom>
        </p:spPr>
        <p:txBody>
          <a:bodyPr wrap="square">
            <a:spAutoFit/>
          </a:bodyPr>
          <a:lstStyle/>
          <a:p>
            <a:pPr algn="ctr" fontAlgn="auto">
              <a:lnSpc>
                <a:spcPts val="2400"/>
              </a:lnSpc>
              <a:spcBef>
                <a:spcPts val="0"/>
              </a:spcBef>
              <a:spcAft>
                <a:spcPts val="0"/>
              </a:spcAft>
              <a:defRPr/>
            </a:pPr>
            <a:r>
              <a:rPr lang="en-US" sz="2800" b="1" kern="0" dirty="0" smtClean="0">
                <a:solidFill>
                  <a:srgbClr val="FF0000"/>
                </a:solidFill>
                <a:latin typeface="Arial"/>
              </a:rPr>
              <a:t>What About the Direct Impact of </a:t>
            </a:r>
          </a:p>
          <a:p>
            <a:pPr algn="ctr" fontAlgn="auto">
              <a:lnSpc>
                <a:spcPts val="2400"/>
              </a:lnSpc>
              <a:spcBef>
                <a:spcPts val="0"/>
              </a:spcBef>
              <a:spcAft>
                <a:spcPts val="0"/>
              </a:spcAft>
              <a:defRPr/>
            </a:pPr>
            <a:r>
              <a:rPr lang="en-US" sz="2800" b="1" kern="0" dirty="0" smtClean="0">
                <a:solidFill>
                  <a:srgbClr val="FF0000"/>
                </a:solidFill>
                <a:latin typeface="Arial"/>
              </a:rPr>
              <a:t>Aerosol </a:t>
            </a:r>
            <a:r>
              <a:rPr lang="en-US" sz="2800" b="1" kern="0" dirty="0">
                <a:solidFill>
                  <a:srgbClr val="FF0000"/>
                </a:solidFill>
                <a:latin typeface="Arial"/>
              </a:rPr>
              <a:t>P</a:t>
            </a:r>
            <a:r>
              <a:rPr lang="en-US" sz="2800" b="1" kern="0" dirty="0" smtClean="0">
                <a:solidFill>
                  <a:srgbClr val="FF0000"/>
                </a:solidFill>
                <a:latin typeface="Arial"/>
              </a:rPr>
              <a:t>articles on Weather? </a:t>
            </a:r>
            <a:endParaRPr lang="en-US" sz="2800" b="1" kern="0" dirty="0">
              <a:solidFill>
                <a:srgbClr val="FF0000"/>
              </a:solidFill>
              <a:latin typeface="Arial"/>
            </a:endParaRPr>
          </a:p>
        </p:txBody>
      </p:sp>
      <p:sp>
        <p:nvSpPr>
          <p:cNvPr id="8" name="TextBox 7"/>
          <p:cNvSpPr txBox="1"/>
          <p:nvPr/>
        </p:nvSpPr>
        <p:spPr>
          <a:xfrm>
            <a:off x="7010400" y="6436757"/>
            <a:ext cx="20955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Zhang et al., 2016</a:t>
            </a:r>
            <a:endParaRPr lang="en-US" sz="1600" b="1" dirty="0">
              <a:latin typeface="Arial" panose="020B0604020202020204" pitchFamily="34" charset="0"/>
              <a:cs typeface="Arial" panose="020B0604020202020204" pitchFamily="34" charset="0"/>
            </a:endParaRPr>
          </a:p>
        </p:txBody>
      </p:sp>
      <p:sp>
        <p:nvSpPr>
          <p:cNvPr id="9" name="Rectangle 8"/>
          <p:cNvSpPr/>
          <p:nvPr/>
        </p:nvSpPr>
        <p:spPr>
          <a:xfrm>
            <a:off x="152400" y="1143000"/>
            <a:ext cx="8763000" cy="5262979"/>
          </a:xfrm>
          <a:prstGeom prst="rect">
            <a:avLst/>
          </a:prstGeom>
        </p:spPr>
        <p:txBody>
          <a:bodyPr wrap="square">
            <a:spAutoFit/>
          </a:bodyPr>
          <a:lstStyle/>
          <a:p>
            <a:pPr algn="just"/>
            <a:r>
              <a:rPr lang="en-US" dirty="0" smtClean="0">
                <a:latin typeface="Arial" panose="020B0604020202020204" pitchFamily="34" charset="0"/>
                <a:cs typeface="Arial" panose="020B0604020202020204" pitchFamily="34" charset="0"/>
              </a:rPr>
              <a:t>Climate is a scale composed by the long-term integration of weather phenomena. The impact of aerosol particles on climate is being extensively studied. </a:t>
            </a: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owever, the impact of aerosol particles on short-term weather scales is not well known.</a:t>
            </a:r>
            <a:endParaRPr lang="en-US" dirty="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In the past decade, breakthroughs have been made in both satellite remote sensing of aerosol properties and aerosol modeling through satellite data product assimilation.  </a:t>
            </a:r>
          </a:p>
          <a:p>
            <a:pPr algn="just"/>
            <a:endParaRPr lang="en-US" dirty="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Improvements in our ability to observe and model aerosol events have led to the coupling of prognostic aerosol fields into numerical weather models for advanced weather forecasts.</a:t>
            </a:r>
          </a:p>
          <a:p>
            <a:pPr algn="just"/>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Is this initiative worth the time/computational effort</a:t>
            </a:r>
            <a:r>
              <a:rPr lang="en-US"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2216016"/>
      </p:ext>
    </p:extLst>
  </p:cSld>
  <p:clrMapOvr>
    <a:masterClrMapping/>
  </p:clrMapOvr>
  <p:transition advTm="73508">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200055"/>
            <a:ext cx="9144000" cy="707886"/>
          </a:xfrm>
          <a:prstGeom prst="rect">
            <a:avLst/>
          </a:prstGeom>
        </p:spPr>
        <p:txBody>
          <a:bodyPr wrap="square">
            <a:spAutoFit/>
          </a:bodyPr>
          <a:lstStyle/>
          <a:p>
            <a:pPr algn="ctr" fontAlgn="auto">
              <a:lnSpc>
                <a:spcPts val="2400"/>
              </a:lnSpc>
              <a:spcBef>
                <a:spcPts val="0"/>
              </a:spcBef>
              <a:spcAft>
                <a:spcPts val="0"/>
              </a:spcAft>
              <a:defRPr/>
            </a:pPr>
            <a:r>
              <a:rPr lang="en-US" sz="2800" b="1" kern="0" dirty="0" smtClean="0">
                <a:solidFill>
                  <a:srgbClr val="FF0000"/>
                </a:solidFill>
                <a:latin typeface="Arial"/>
              </a:rPr>
              <a:t>The 27-30 June 2015 Smoke Event of the Northern Great Plains</a:t>
            </a:r>
            <a:endParaRPr lang="en-US" sz="2800" b="1" kern="0" dirty="0">
              <a:solidFill>
                <a:srgbClr val="FF0000"/>
              </a:solidFill>
              <a:latin typeface="Arial"/>
            </a:endParaRPr>
          </a:p>
        </p:txBody>
      </p:sp>
      <p:pic>
        <p:nvPicPr>
          <p:cNvPr id="2" name="Picture 1"/>
          <p:cNvPicPr>
            <a:picLocks noChangeAspect="1"/>
          </p:cNvPicPr>
          <p:nvPr/>
        </p:nvPicPr>
        <p:blipFill>
          <a:blip r:embed="rId3"/>
          <a:stretch>
            <a:fillRect/>
          </a:stretch>
        </p:blipFill>
        <p:spPr>
          <a:xfrm>
            <a:off x="0" y="1143000"/>
            <a:ext cx="9144000" cy="5715000"/>
          </a:xfrm>
          <a:prstGeom prst="rect">
            <a:avLst/>
          </a:prstGeom>
        </p:spPr>
      </p:pic>
    </p:spTree>
    <p:extLst>
      <p:ext uri="{BB962C8B-B14F-4D97-AF65-F5344CB8AC3E}">
        <p14:creationId xmlns:p14="http://schemas.microsoft.com/office/powerpoint/2010/main" val="456968703"/>
      </p:ext>
    </p:extLst>
  </p:cSld>
  <p:clrMapOvr>
    <a:masterClrMapping/>
  </p:clrMapOvr>
  <p:transition advTm="12767">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248473"/>
            <a:ext cx="9144000" cy="724365"/>
          </a:xfrm>
          <a:prstGeom prst="rect">
            <a:avLst/>
          </a:prstGeom>
        </p:spPr>
        <p:txBody>
          <a:bodyPr wrap="square">
            <a:spAutoFit/>
          </a:bodyPr>
          <a:lstStyle/>
          <a:p>
            <a:pPr algn="ctr" fontAlgn="auto">
              <a:lnSpc>
                <a:spcPts val="2400"/>
              </a:lnSpc>
              <a:spcBef>
                <a:spcPts val="0"/>
              </a:spcBef>
              <a:spcAft>
                <a:spcPts val="0"/>
              </a:spcAft>
              <a:defRPr/>
            </a:pPr>
            <a:r>
              <a:rPr lang="en-US" sz="2800" b="1" kern="0" dirty="0" smtClean="0">
                <a:solidFill>
                  <a:srgbClr val="FF0000"/>
                </a:solidFill>
                <a:latin typeface="Arial"/>
              </a:rPr>
              <a:t>Weather Forecasts are Noticeably </a:t>
            </a:r>
            <a:r>
              <a:rPr lang="en-US" sz="2800" b="1" kern="0" dirty="0">
                <a:solidFill>
                  <a:srgbClr val="FF0000"/>
                </a:solidFill>
                <a:latin typeface="Arial"/>
              </a:rPr>
              <a:t>A</a:t>
            </a:r>
            <a:r>
              <a:rPr lang="en-US" sz="2800" b="1" kern="0" dirty="0" smtClean="0">
                <a:solidFill>
                  <a:srgbClr val="FF0000"/>
                </a:solidFill>
                <a:latin typeface="Arial"/>
              </a:rPr>
              <a:t>ffected by the Smoke </a:t>
            </a:r>
            <a:r>
              <a:rPr lang="en-US" sz="2800" b="1" kern="0" dirty="0">
                <a:solidFill>
                  <a:srgbClr val="FF0000"/>
                </a:solidFill>
                <a:latin typeface="Arial"/>
              </a:rPr>
              <a:t>E</a:t>
            </a:r>
            <a:r>
              <a:rPr lang="en-US" sz="2800" b="1" kern="0" dirty="0" smtClean="0">
                <a:solidFill>
                  <a:srgbClr val="FF0000"/>
                </a:solidFill>
                <a:latin typeface="Arial"/>
              </a:rPr>
              <a:t>vent</a:t>
            </a:r>
            <a:endParaRPr lang="en-US" sz="2800" b="1" kern="0" dirty="0">
              <a:solidFill>
                <a:srgbClr val="FF0000"/>
              </a:solidFill>
              <a:latin typeface="Arial"/>
            </a:endParaRPr>
          </a:p>
        </p:txBody>
      </p:sp>
      <p:sp>
        <p:nvSpPr>
          <p:cNvPr id="8" name="TextBox 7"/>
          <p:cNvSpPr txBox="1"/>
          <p:nvPr/>
        </p:nvSpPr>
        <p:spPr>
          <a:xfrm>
            <a:off x="-76200" y="6553200"/>
            <a:ext cx="19812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Zhang et al., 2016</a:t>
            </a:r>
            <a:endParaRPr lang="en-US" sz="16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46" y="1480208"/>
            <a:ext cx="4907914" cy="4768192"/>
          </a:xfrm>
          <a:prstGeom prst="rect">
            <a:avLst/>
          </a:prstGeom>
        </p:spPr>
      </p:pic>
      <p:sp>
        <p:nvSpPr>
          <p:cNvPr id="13" name="Rectangle 12"/>
          <p:cNvSpPr/>
          <p:nvPr/>
        </p:nvSpPr>
        <p:spPr>
          <a:xfrm>
            <a:off x="5045659" y="1142999"/>
            <a:ext cx="4098341" cy="563231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The forecast discussion issued </a:t>
            </a:r>
            <a:r>
              <a:rPr lang="en-US" dirty="0">
                <a:latin typeface="Arial" panose="020B0604020202020204" pitchFamily="34" charset="0"/>
                <a:cs typeface="Arial" panose="020B0604020202020204" pitchFamily="34" charset="0"/>
              </a:rPr>
              <a:t>by the Grand Forks NWS station at </a:t>
            </a:r>
            <a:r>
              <a:rPr lang="en-US" dirty="0" smtClean="0">
                <a:latin typeface="Arial" panose="020B0604020202020204" pitchFamily="34" charset="0"/>
                <a:cs typeface="Arial" panose="020B0604020202020204" pitchFamily="34" charset="0"/>
              </a:rPr>
              <a:t>10:00am </a:t>
            </a:r>
            <a:r>
              <a:rPr lang="en-US" dirty="0">
                <a:latin typeface="Arial" panose="020B0604020202020204" pitchFamily="34" charset="0"/>
                <a:cs typeface="Arial" panose="020B0604020202020204" pitchFamily="34" charset="0"/>
              </a:rPr>
              <a:t>CDT on June 29</a:t>
            </a:r>
            <a:r>
              <a:rPr lang="en-US" dirty="0" smtClean="0">
                <a:latin typeface="Arial" panose="020B0604020202020204" pitchFamily="34" charset="0"/>
                <a:cs typeface="Arial" panose="020B0604020202020204" pitchFamily="34" charset="0"/>
              </a:rPr>
              <a:t>, stated: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VERY THICK SMOKE TODAY WILL LIMIT TEMPERATURE RISE </a:t>
            </a:r>
            <a:r>
              <a:rPr lang="en-US" dirty="0" smtClean="0">
                <a:latin typeface="Arial" panose="020B0604020202020204" pitchFamily="34" charset="0"/>
                <a:cs typeface="Arial" panose="020B0604020202020204" pitchFamily="34" charset="0"/>
              </a:rPr>
              <a:t>AT </a:t>
            </a:r>
            <a:r>
              <a:rPr lang="en-US" dirty="0">
                <a:latin typeface="Arial" panose="020B0604020202020204" pitchFamily="34" charset="0"/>
                <a:cs typeface="Arial" panose="020B0604020202020204" pitchFamily="34" charset="0"/>
              </a:rPr>
              <a:t>LEAST 2 TO 5 DEGREES...SO HAVE LOWERED TEMPS SOME AT LEAST. THIS IS </a:t>
            </a:r>
            <a:r>
              <a:rPr lang="en-US" dirty="0" smtClean="0">
                <a:latin typeface="Arial" panose="020B0604020202020204" pitchFamily="34" charset="0"/>
                <a:cs typeface="Arial" panose="020B0604020202020204" pitchFamily="34" charset="0"/>
              </a:rPr>
              <a:t>VERY </a:t>
            </a:r>
            <a:r>
              <a:rPr lang="en-US" dirty="0">
                <a:latin typeface="Arial" panose="020B0604020202020204" pitchFamily="34" charset="0"/>
                <a:cs typeface="Arial" panose="020B0604020202020204" pitchFamily="34" charset="0"/>
              </a:rPr>
              <a:t>THICK SMOKE SO </a:t>
            </a:r>
            <a:r>
              <a:rPr lang="en-US" dirty="0" smtClean="0">
                <a:latin typeface="Arial" panose="020B0604020202020204" pitchFamily="34" charset="0"/>
                <a:cs typeface="Arial" panose="020B0604020202020204" pitchFamily="34" charset="0"/>
              </a:rPr>
              <a:t>TEMPS </a:t>
            </a:r>
            <a:r>
              <a:rPr lang="en-US" dirty="0">
                <a:latin typeface="Arial" panose="020B0604020202020204" pitchFamily="34" charset="0"/>
                <a:cs typeface="Arial" panose="020B0604020202020204" pitchFamily="34" charset="0"/>
              </a:rPr>
              <a:t>COULD BE HELD DOWN INTO THE 70S</a:t>
            </a:r>
            <a:r>
              <a:rPr lang="en-US"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718770"/>
      </p:ext>
    </p:extLst>
  </p:cSld>
  <p:clrMapOvr>
    <a:masterClrMapping/>
  </p:clrMapOvr>
  <p:transition advTm="2223">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13521" y="206514"/>
            <a:ext cx="9144000" cy="707886"/>
          </a:xfrm>
          <a:prstGeom prst="rect">
            <a:avLst/>
          </a:prstGeom>
        </p:spPr>
        <p:txBody>
          <a:bodyPr wrap="square">
            <a:spAutoFit/>
          </a:bodyPr>
          <a:lstStyle/>
          <a:p>
            <a:pPr algn="ctr" fontAlgn="auto">
              <a:lnSpc>
                <a:spcPts val="2400"/>
              </a:lnSpc>
              <a:spcBef>
                <a:spcPts val="0"/>
              </a:spcBef>
              <a:spcAft>
                <a:spcPts val="0"/>
              </a:spcAft>
              <a:defRPr/>
            </a:pPr>
            <a:r>
              <a:rPr lang="en-US" sz="2800" b="1" kern="0" dirty="0" smtClean="0">
                <a:solidFill>
                  <a:srgbClr val="FF0000"/>
                </a:solidFill>
                <a:latin typeface="Arial"/>
              </a:rPr>
              <a:t>Aerosol Direct </a:t>
            </a:r>
            <a:r>
              <a:rPr lang="en-US" sz="2800" b="1" kern="0" dirty="0">
                <a:solidFill>
                  <a:srgbClr val="FF0000"/>
                </a:solidFill>
                <a:latin typeface="Arial"/>
              </a:rPr>
              <a:t>C</a:t>
            </a:r>
            <a:r>
              <a:rPr lang="en-US" sz="2800" b="1" kern="0" dirty="0" smtClean="0">
                <a:solidFill>
                  <a:srgbClr val="FF0000"/>
                </a:solidFill>
                <a:latin typeface="Arial"/>
              </a:rPr>
              <a:t>ooling </a:t>
            </a:r>
            <a:r>
              <a:rPr lang="en-US" sz="2800" b="1" kern="0" dirty="0">
                <a:solidFill>
                  <a:srgbClr val="FF0000"/>
                </a:solidFill>
                <a:latin typeface="Arial"/>
              </a:rPr>
              <a:t>E</a:t>
            </a:r>
            <a:r>
              <a:rPr lang="en-US" sz="2800" b="1" kern="0" dirty="0" smtClean="0">
                <a:solidFill>
                  <a:srgbClr val="FF0000"/>
                </a:solidFill>
                <a:latin typeface="Arial"/>
              </a:rPr>
              <a:t>ffects can be </a:t>
            </a:r>
          </a:p>
          <a:p>
            <a:pPr algn="ctr" fontAlgn="auto">
              <a:lnSpc>
                <a:spcPts val="2400"/>
              </a:lnSpc>
              <a:spcBef>
                <a:spcPts val="0"/>
              </a:spcBef>
              <a:spcAft>
                <a:spcPts val="0"/>
              </a:spcAft>
              <a:defRPr/>
            </a:pPr>
            <a:r>
              <a:rPr lang="en-US" sz="2800" b="1" kern="0" dirty="0" smtClean="0">
                <a:solidFill>
                  <a:srgbClr val="FF0000"/>
                </a:solidFill>
                <a:latin typeface="Arial"/>
              </a:rPr>
              <a:t>Observed from </a:t>
            </a:r>
            <a:r>
              <a:rPr lang="en-US" sz="2800" b="1" kern="0" dirty="0">
                <a:solidFill>
                  <a:srgbClr val="FF0000"/>
                </a:solidFill>
                <a:latin typeface="Arial"/>
              </a:rPr>
              <a:t>S</a:t>
            </a:r>
            <a:r>
              <a:rPr lang="en-US" sz="2800" b="1" kern="0" dirty="0" smtClean="0">
                <a:solidFill>
                  <a:srgbClr val="FF0000"/>
                </a:solidFill>
                <a:latin typeface="Arial"/>
              </a:rPr>
              <a:t>urface </a:t>
            </a:r>
            <a:r>
              <a:rPr lang="en-US" sz="2800" b="1" kern="0" dirty="0">
                <a:solidFill>
                  <a:srgbClr val="FF0000"/>
                </a:solidFill>
                <a:latin typeface="Arial"/>
              </a:rPr>
              <a:t>O</a:t>
            </a:r>
            <a:r>
              <a:rPr lang="en-US" sz="2800" b="1" kern="0" dirty="0" smtClean="0">
                <a:solidFill>
                  <a:srgbClr val="FF0000"/>
                </a:solidFill>
                <a:latin typeface="Arial"/>
              </a:rPr>
              <a:t>bservations</a:t>
            </a:r>
            <a:endParaRPr lang="en-US" sz="2800" b="1" kern="0" dirty="0">
              <a:solidFill>
                <a:srgbClr val="FF0000"/>
              </a:solidFill>
              <a:latin typeface="Arial"/>
            </a:endParaRPr>
          </a:p>
        </p:txBody>
      </p:sp>
      <p:sp>
        <p:nvSpPr>
          <p:cNvPr id="8" name="TextBox 7"/>
          <p:cNvSpPr txBox="1"/>
          <p:nvPr/>
        </p:nvSpPr>
        <p:spPr>
          <a:xfrm>
            <a:off x="-76200" y="6553200"/>
            <a:ext cx="19050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Zhang et al., 2016</a:t>
            </a:r>
            <a:endParaRPr lang="en-US" sz="1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 y="1350645"/>
            <a:ext cx="6097902" cy="482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618413"/>
            <a:ext cx="3030608"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350645"/>
            <a:ext cx="2952214" cy="215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28600" y="6019800"/>
            <a:ext cx="2663597" cy="261610"/>
          </a:xfrm>
          <a:prstGeom prst="rect">
            <a:avLst/>
          </a:prstGeom>
          <a:solidFill>
            <a:schemeClr val="bg1"/>
          </a:solidFill>
        </p:spPr>
        <p:txBody>
          <a:bodyPr wrap="square" rtlCol="0">
            <a:spAutoFit/>
          </a:bodyPr>
          <a:lstStyle/>
          <a:p>
            <a:r>
              <a:rPr lang="en-US" sz="1100" b="1" dirty="0" smtClean="0">
                <a:latin typeface="Arial" panose="020B0604020202020204" pitchFamily="34" charset="0"/>
                <a:cs typeface="Arial" panose="020B0604020202020204" pitchFamily="34" charset="0"/>
              </a:rPr>
              <a:t>ASOS 18:00Z 2 m Temperature (ºC)        </a:t>
            </a:r>
            <a:endParaRPr lang="en-US" sz="1100" b="1" dirty="0">
              <a:latin typeface="Arial" panose="020B0604020202020204" pitchFamily="34" charset="0"/>
              <a:cs typeface="Arial" panose="020B0604020202020204" pitchFamily="34" charset="0"/>
            </a:endParaRPr>
          </a:p>
        </p:txBody>
      </p:sp>
      <p:sp>
        <p:nvSpPr>
          <p:cNvPr id="13" name="TextBox 12"/>
          <p:cNvSpPr txBox="1"/>
          <p:nvPr/>
        </p:nvSpPr>
        <p:spPr>
          <a:xfrm>
            <a:off x="3276600" y="6019800"/>
            <a:ext cx="2663597" cy="261610"/>
          </a:xfrm>
          <a:prstGeom prst="rect">
            <a:avLst/>
          </a:prstGeom>
          <a:solidFill>
            <a:schemeClr val="bg1"/>
          </a:solidFill>
        </p:spPr>
        <p:txBody>
          <a:bodyPr wrap="square" rtlCol="0">
            <a:spAutoFit/>
          </a:bodyPr>
          <a:lstStyle/>
          <a:p>
            <a:r>
              <a:rPr lang="en-US" sz="1100" b="1" dirty="0" smtClean="0">
                <a:latin typeface="Arial" panose="020B0604020202020204" pitchFamily="34" charset="0"/>
                <a:cs typeface="Arial" panose="020B0604020202020204" pitchFamily="34" charset="0"/>
              </a:rPr>
              <a:t>MODIS DT C6 AOT (550nm)        </a:t>
            </a:r>
            <a:endParaRPr lang="en-US" sz="1100" b="1" dirty="0">
              <a:latin typeface="Arial" panose="020B0604020202020204" pitchFamily="34" charset="0"/>
              <a:cs typeface="Arial" panose="020B0604020202020204" pitchFamily="34" charset="0"/>
            </a:endParaRPr>
          </a:p>
        </p:txBody>
      </p:sp>
      <p:sp>
        <p:nvSpPr>
          <p:cNvPr id="14" name="TextBox 13"/>
          <p:cNvSpPr txBox="1"/>
          <p:nvPr/>
        </p:nvSpPr>
        <p:spPr>
          <a:xfrm>
            <a:off x="6023203" y="6019800"/>
            <a:ext cx="3103405" cy="430887"/>
          </a:xfrm>
          <a:prstGeom prst="rect">
            <a:avLst/>
          </a:prstGeom>
          <a:solidFill>
            <a:schemeClr val="bg1"/>
          </a:solidFill>
        </p:spPr>
        <p:txBody>
          <a:bodyPr wrap="square" rtlCol="0">
            <a:spAutoFit/>
          </a:bodyPr>
          <a:lstStyle/>
          <a:p>
            <a:pPr algn="ctr"/>
            <a:r>
              <a:rPr lang="en-US" sz="1100" b="1" dirty="0" smtClean="0">
                <a:latin typeface="Arial" panose="020B0604020202020204" pitchFamily="34" charset="0"/>
                <a:cs typeface="Arial" panose="020B0604020202020204" pitchFamily="34" charset="0"/>
              </a:rPr>
              <a:t>ASOS 18:00Z 2 m monthly mean Temperature (ºC)        </a:t>
            </a:r>
            <a:endParaRPr lang="en-US" sz="1100" b="1" dirty="0">
              <a:latin typeface="Arial" panose="020B0604020202020204" pitchFamily="34" charset="0"/>
              <a:cs typeface="Arial" panose="020B0604020202020204" pitchFamily="34" charset="0"/>
            </a:endParaRPr>
          </a:p>
        </p:txBody>
      </p:sp>
      <p:sp>
        <p:nvSpPr>
          <p:cNvPr id="15" name="TextBox 14"/>
          <p:cNvSpPr txBox="1"/>
          <p:nvPr/>
        </p:nvSpPr>
        <p:spPr>
          <a:xfrm>
            <a:off x="2057400" y="1219840"/>
            <a:ext cx="1331798" cy="261610"/>
          </a:xfrm>
          <a:prstGeom prst="rect">
            <a:avLst/>
          </a:prstGeom>
          <a:solidFill>
            <a:schemeClr val="bg1"/>
          </a:solidFill>
        </p:spPr>
        <p:txBody>
          <a:bodyPr wrap="square" rtlCol="0">
            <a:spAutoFit/>
          </a:bodyPr>
          <a:lstStyle/>
          <a:p>
            <a:r>
              <a:rPr lang="en-US" sz="1100" b="1" dirty="0" smtClean="0">
                <a:latin typeface="Arial" panose="020B0604020202020204" pitchFamily="34" charset="0"/>
                <a:cs typeface="Arial" panose="020B0604020202020204" pitchFamily="34" charset="0"/>
              </a:rPr>
              <a:t>June 29, 2015       </a:t>
            </a:r>
            <a:endParaRPr lang="en-US" sz="1100" b="1" dirty="0">
              <a:latin typeface="Arial" panose="020B0604020202020204" pitchFamily="34" charset="0"/>
              <a:cs typeface="Arial" panose="020B0604020202020204" pitchFamily="34" charset="0"/>
            </a:endParaRPr>
          </a:p>
        </p:txBody>
      </p:sp>
      <p:sp>
        <p:nvSpPr>
          <p:cNvPr id="16" name="TextBox 15"/>
          <p:cNvSpPr txBox="1"/>
          <p:nvPr/>
        </p:nvSpPr>
        <p:spPr>
          <a:xfrm>
            <a:off x="2057400" y="3548390"/>
            <a:ext cx="1331798" cy="261610"/>
          </a:xfrm>
          <a:prstGeom prst="rect">
            <a:avLst/>
          </a:prstGeom>
          <a:solidFill>
            <a:schemeClr val="bg1"/>
          </a:solidFill>
        </p:spPr>
        <p:txBody>
          <a:bodyPr wrap="square" rtlCol="0">
            <a:spAutoFit/>
          </a:bodyPr>
          <a:lstStyle/>
          <a:p>
            <a:r>
              <a:rPr lang="en-US" sz="1100" b="1" dirty="0" smtClean="0">
                <a:latin typeface="Arial" panose="020B0604020202020204" pitchFamily="34" charset="0"/>
                <a:cs typeface="Arial" panose="020B0604020202020204" pitchFamily="34" charset="0"/>
              </a:rPr>
              <a:t>June 30, 2015       </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475652"/>
      </p:ext>
    </p:extLst>
  </p:cSld>
  <p:clrMapOvr>
    <a:masterClrMapping/>
  </p:clrMapOvr>
  <p:transition>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200055"/>
            <a:ext cx="9144000" cy="707886"/>
          </a:xfrm>
          <a:prstGeom prst="rect">
            <a:avLst/>
          </a:prstGeom>
        </p:spPr>
        <p:txBody>
          <a:bodyPr wrap="square">
            <a:spAutoFit/>
          </a:bodyPr>
          <a:lstStyle/>
          <a:p>
            <a:pPr algn="ctr" fontAlgn="auto">
              <a:lnSpc>
                <a:spcPts val="2400"/>
              </a:lnSpc>
              <a:spcBef>
                <a:spcPts val="0"/>
              </a:spcBef>
              <a:spcAft>
                <a:spcPts val="0"/>
              </a:spcAft>
              <a:defRPr/>
            </a:pPr>
            <a:r>
              <a:rPr lang="en-US" sz="2800" b="1" kern="0" dirty="0" smtClean="0">
                <a:solidFill>
                  <a:srgbClr val="FF0000"/>
                </a:solidFill>
                <a:latin typeface="Arial"/>
              </a:rPr>
              <a:t>The Impact of Aerosol </a:t>
            </a:r>
            <a:r>
              <a:rPr lang="en-US" sz="2800" b="1" kern="0" dirty="0">
                <a:solidFill>
                  <a:srgbClr val="FF0000"/>
                </a:solidFill>
                <a:latin typeface="Arial"/>
              </a:rPr>
              <a:t>P</a:t>
            </a:r>
            <a:r>
              <a:rPr lang="en-US" sz="2800" b="1" kern="0" dirty="0" smtClean="0">
                <a:solidFill>
                  <a:srgbClr val="FF0000"/>
                </a:solidFill>
                <a:latin typeface="Arial"/>
              </a:rPr>
              <a:t>articles on Near-Surface </a:t>
            </a:r>
            <a:r>
              <a:rPr lang="en-US" sz="2800" b="1" kern="0" dirty="0">
                <a:solidFill>
                  <a:srgbClr val="FF0000"/>
                </a:solidFill>
                <a:latin typeface="Arial"/>
              </a:rPr>
              <a:t>T</a:t>
            </a:r>
            <a:r>
              <a:rPr lang="en-US" sz="2800" b="1" kern="0" dirty="0" smtClean="0">
                <a:solidFill>
                  <a:srgbClr val="FF0000"/>
                </a:solidFill>
                <a:latin typeface="Arial"/>
              </a:rPr>
              <a:t>emperature </a:t>
            </a:r>
            <a:r>
              <a:rPr lang="en-US" sz="2800" b="1" kern="0" dirty="0">
                <a:solidFill>
                  <a:srgbClr val="FF0000"/>
                </a:solidFill>
                <a:latin typeface="Arial"/>
              </a:rPr>
              <a:t>F</a:t>
            </a:r>
            <a:r>
              <a:rPr lang="en-US" sz="2800" b="1" kern="0" dirty="0" smtClean="0">
                <a:solidFill>
                  <a:srgbClr val="FF0000"/>
                </a:solidFill>
                <a:latin typeface="Arial"/>
              </a:rPr>
              <a:t>orecasts is Distinguishable</a:t>
            </a:r>
            <a:endParaRPr lang="en-US" sz="2800" b="1" kern="0" dirty="0">
              <a:solidFill>
                <a:srgbClr val="FF0000"/>
              </a:solidFill>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199"/>
            <a:ext cx="8763000" cy="5604095"/>
          </a:xfrm>
          <a:prstGeom prst="rect">
            <a:avLst/>
          </a:prstGeom>
        </p:spPr>
      </p:pic>
    </p:spTree>
    <p:extLst>
      <p:ext uri="{BB962C8B-B14F-4D97-AF65-F5344CB8AC3E}">
        <p14:creationId xmlns:p14="http://schemas.microsoft.com/office/powerpoint/2010/main" val="3315468459"/>
      </p:ext>
    </p:extLst>
  </p:cSld>
  <p:clrMapOvr>
    <a:masterClrMapping/>
  </p:clrMapOvr>
  <p:transition>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9"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11"/>
          <p:cNvSpPr/>
          <p:nvPr/>
        </p:nvSpPr>
        <p:spPr>
          <a:xfrm>
            <a:off x="13521" y="228600"/>
            <a:ext cx="9144000" cy="707886"/>
          </a:xfrm>
          <a:prstGeom prst="rect">
            <a:avLst/>
          </a:prstGeom>
        </p:spPr>
        <p:txBody>
          <a:bodyPr wrap="square">
            <a:spAutoFit/>
          </a:bodyPr>
          <a:lstStyle/>
          <a:p>
            <a:pPr algn="ctr" fontAlgn="auto">
              <a:lnSpc>
                <a:spcPts val="2400"/>
              </a:lnSpc>
              <a:spcBef>
                <a:spcPts val="0"/>
              </a:spcBef>
              <a:spcAft>
                <a:spcPts val="0"/>
              </a:spcAft>
              <a:defRPr/>
            </a:pPr>
            <a:r>
              <a:rPr lang="en-US" b="1" kern="0" dirty="0" smtClean="0">
                <a:solidFill>
                  <a:srgbClr val="FF0000"/>
                </a:solidFill>
                <a:latin typeface="Arial"/>
              </a:rPr>
              <a:t>Estimate the Aerosol </a:t>
            </a:r>
            <a:r>
              <a:rPr lang="en-US" b="1" kern="0" dirty="0">
                <a:solidFill>
                  <a:srgbClr val="FF0000"/>
                </a:solidFill>
                <a:latin typeface="Arial"/>
              </a:rPr>
              <a:t>D</a:t>
            </a:r>
            <a:r>
              <a:rPr lang="en-US" b="1" kern="0" dirty="0" smtClean="0">
                <a:solidFill>
                  <a:srgbClr val="FF0000"/>
                </a:solidFill>
                <a:latin typeface="Arial"/>
              </a:rPr>
              <a:t>irect </a:t>
            </a:r>
            <a:r>
              <a:rPr lang="en-US" b="1" kern="0" dirty="0">
                <a:solidFill>
                  <a:srgbClr val="FF0000"/>
                </a:solidFill>
                <a:latin typeface="Arial"/>
              </a:rPr>
              <a:t>C</a:t>
            </a:r>
            <a:r>
              <a:rPr lang="en-US" b="1" kern="0" dirty="0" smtClean="0">
                <a:solidFill>
                  <a:srgbClr val="FF0000"/>
                </a:solidFill>
                <a:latin typeface="Arial"/>
              </a:rPr>
              <a:t>ooling </a:t>
            </a:r>
            <a:r>
              <a:rPr lang="en-US" b="1" kern="0" dirty="0">
                <a:solidFill>
                  <a:srgbClr val="FF0000"/>
                </a:solidFill>
                <a:latin typeface="Arial"/>
              </a:rPr>
              <a:t>E</a:t>
            </a:r>
            <a:r>
              <a:rPr lang="en-US" b="1" kern="0" dirty="0" smtClean="0">
                <a:solidFill>
                  <a:srgbClr val="FF0000"/>
                </a:solidFill>
                <a:latin typeface="Arial"/>
              </a:rPr>
              <a:t>fficiency from Grand Forks and Bismarck Surface </a:t>
            </a:r>
            <a:r>
              <a:rPr lang="en-US" b="1" kern="0" dirty="0">
                <a:solidFill>
                  <a:srgbClr val="FF0000"/>
                </a:solidFill>
                <a:latin typeface="Arial"/>
              </a:rPr>
              <a:t>O</a:t>
            </a:r>
            <a:r>
              <a:rPr lang="en-US" b="1" kern="0" dirty="0" smtClean="0">
                <a:solidFill>
                  <a:srgbClr val="FF0000"/>
                </a:solidFill>
                <a:latin typeface="Arial"/>
              </a:rPr>
              <a:t>bservations</a:t>
            </a:r>
            <a:endParaRPr lang="en-US" b="1" kern="0" dirty="0">
              <a:solidFill>
                <a:srgbClr val="FF0000"/>
              </a:solidFill>
              <a:latin typeface="Arial"/>
            </a:endParaRPr>
          </a:p>
        </p:txBody>
      </p:sp>
      <p:sp>
        <p:nvSpPr>
          <p:cNvPr id="13" name="TextBox 12"/>
          <p:cNvSpPr txBox="1"/>
          <p:nvPr/>
        </p:nvSpPr>
        <p:spPr>
          <a:xfrm>
            <a:off x="-76200" y="6553200"/>
            <a:ext cx="19050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Zhang et al., 2016</a:t>
            </a:r>
            <a:endParaRPr lang="en-US" sz="1600" b="1" dirty="0">
              <a:latin typeface="Arial" panose="020B0604020202020204" pitchFamily="34" charset="0"/>
              <a:cs typeface="Arial" panose="020B0604020202020204" pitchFamily="34"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3" y="1142999"/>
            <a:ext cx="4078458" cy="244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218550" y="1142999"/>
            <a:ext cx="4925451" cy="5539978"/>
          </a:xfrm>
          <a:prstGeom prst="rect">
            <a:avLst/>
          </a:prstGeom>
        </p:spPr>
        <p:txBody>
          <a:bodyPr wrap="square">
            <a:spAutoFit/>
          </a:bodyPr>
          <a:lstStyle/>
          <a:p>
            <a:r>
              <a:rPr lang="en-US" sz="2200" dirty="0" smtClean="0">
                <a:latin typeface="Arial" panose="020B0604020202020204" pitchFamily="34" charset="0"/>
                <a:cs typeface="Arial" panose="020B0604020202020204" pitchFamily="34" charset="0"/>
              </a:rPr>
              <a:t>The near-surface temperatures between Bismarck and Grand Forks share a high degree of correlation (0.9) with Bismarck is 1.0+-2.0 degree warmer for 15 June – 14 July 2015, excluding 29 June data.</a:t>
            </a: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An 8 degree temperature difference is found between Bismarck and Grand Forks on 29 June 2015. </a:t>
            </a:r>
          </a:p>
          <a:p>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AOT difference is ~3 - 4 for the two sites.</a:t>
            </a: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Aerosol  direct cooling efficiency of ~</a:t>
            </a:r>
            <a:endParaRPr lang="en-US" sz="22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-1.5</a:t>
            </a:r>
            <a:r>
              <a:rPr lang="en-US" sz="2200" dirty="0" smtClean="0">
                <a:latin typeface="Arial" panose="020B0604020202020204" pitchFamily="34" charset="0"/>
                <a:cs typeface="Arial" panose="020B0604020202020204" pitchFamily="34" charset="0"/>
                <a:sym typeface="Symbol"/>
              </a:rPr>
              <a:t> </a:t>
            </a:r>
            <a:r>
              <a:rPr lang="en-US" sz="2200" dirty="0" smtClean="0">
                <a:latin typeface="Arial" panose="020B0604020202020204" pitchFamily="34" charset="0"/>
                <a:cs typeface="Arial" panose="020B0604020202020204" pitchFamily="34" charset="0"/>
              </a:rPr>
              <a:t>C </a:t>
            </a:r>
            <a:r>
              <a:rPr lang="en-US" sz="2200" dirty="0">
                <a:latin typeface="Arial" panose="020B0604020202020204" pitchFamily="34" charset="0"/>
                <a:cs typeface="Arial" panose="020B0604020202020204" pitchFamily="34" charset="0"/>
              </a:rPr>
              <a:t>per 1.0 AOT (550nm, </a:t>
            </a:r>
            <a:r>
              <a:rPr lang="en-US" sz="2200" dirty="0" smtClean="0">
                <a:latin typeface="Arial" panose="020B0604020202020204" pitchFamily="34" charset="0"/>
                <a:cs typeface="Arial" panose="020B0604020202020204" pitchFamily="34" charset="0"/>
                <a:sym typeface="Symbol"/>
              </a:rPr>
              <a:t></a:t>
            </a:r>
            <a:r>
              <a:rPr lang="en-US" sz="2200" baseline="-25000" dirty="0" smtClean="0">
                <a:latin typeface="Arial" panose="020B0604020202020204" pitchFamily="34" charset="0"/>
                <a:cs typeface="Arial" panose="020B0604020202020204" pitchFamily="34" charset="0"/>
              </a:rPr>
              <a:t>550</a:t>
            </a:r>
            <a:r>
              <a:rPr lang="en-US" sz="2200" dirty="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6" y="3586578"/>
            <a:ext cx="4129454" cy="2819400"/>
          </a:xfrm>
          <a:prstGeom prst="rect">
            <a:avLst/>
          </a:prstGeom>
        </p:spPr>
      </p:pic>
      <p:sp>
        <p:nvSpPr>
          <p:cNvPr id="17" name="TextBox 16"/>
          <p:cNvSpPr txBox="1"/>
          <p:nvPr/>
        </p:nvSpPr>
        <p:spPr>
          <a:xfrm>
            <a:off x="76200" y="1066800"/>
            <a:ext cx="2895600" cy="261610"/>
          </a:xfrm>
          <a:prstGeom prst="rect">
            <a:avLst/>
          </a:prstGeom>
          <a:solidFill>
            <a:schemeClr val="bg1"/>
          </a:solidFill>
        </p:spPr>
        <p:txBody>
          <a:bodyPr wrap="square" rtlCol="0">
            <a:spAutoFit/>
          </a:bodyPr>
          <a:lstStyle/>
          <a:p>
            <a:r>
              <a:rPr lang="en-US" sz="1100" b="1" dirty="0" smtClean="0">
                <a:latin typeface="Arial" panose="020B0604020202020204" pitchFamily="34" charset="0"/>
                <a:cs typeface="Arial" panose="020B0604020202020204" pitchFamily="34" charset="0"/>
              </a:rPr>
              <a:t>Terra MODIS June 29, 2015    17:45Z    </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432867"/>
      </p:ext>
    </p:extLst>
  </p:cSld>
  <p:clrMapOvr>
    <a:masterClrMapping/>
  </p:clrMapOvr>
  <p:transition>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685800" y="51137"/>
            <a:ext cx="7772400" cy="1015663"/>
          </a:xfrm>
          <a:prstGeom prst="rect">
            <a:avLst/>
          </a:prstGeom>
        </p:spPr>
        <p:txBody>
          <a:bodyPr wrap="square">
            <a:spAutoFit/>
          </a:bodyPr>
          <a:lstStyle/>
          <a:p>
            <a:pPr algn="ctr" fontAlgn="auto">
              <a:lnSpc>
                <a:spcPts val="2400"/>
              </a:lnSpc>
              <a:spcBef>
                <a:spcPts val="0"/>
              </a:spcBef>
              <a:spcAft>
                <a:spcPts val="0"/>
              </a:spcAft>
              <a:defRPr/>
            </a:pPr>
            <a:r>
              <a:rPr lang="en-US" b="1" kern="0" dirty="0" smtClean="0">
                <a:solidFill>
                  <a:srgbClr val="FF0000"/>
                </a:solidFill>
                <a:latin typeface="Arial"/>
              </a:rPr>
              <a:t>Aerosol Direct </a:t>
            </a:r>
            <a:r>
              <a:rPr lang="en-US" b="1" kern="0" dirty="0">
                <a:solidFill>
                  <a:srgbClr val="FF0000"/>
                </a:solidFill>
                <a:latin typeface="Arial"/>
              </a:rPr>
              <a:t>C</a:t>
            </a:r>
            <a:r>
              <a:rPr lang="en-US" b="1" kern="0" dirty="0" smtClean="0">
                <a:solidFill>
                  <a:srgbClr val="FF0000"/>
                </a:solidFill>
                <a:latin typeface="Arial"/>
              </a:rPr>
              <a:t>ooling </a:t>
            </a:r>
            <a:r>
              <a:rPr lang="en-US" b="1" kern="0" dirty="0">
                <a:solidFill>
                  <a:srgbClr val="FF0000"/>
                </a:solidFill>
                <a:latin typeface="Arial"/>
              </a:rPr>
              <a:t>E</a:t>
            </a:r>
            <a:r>
              <a:rPr lang="en-US" b="1" kern="0" dirty="0" smtClean="0">
                <a:solidFill>
                  <a:srgbClr val="FF0000"/>
                </a:solidFill>
                <a:latin typeface="Arial"/>
              </a:rPr>
              <a:t>fficiency </a:t>
            </a:r>
            <a:r>
              <a:rPr lang="en-US" b="1" kern="0" dirty="0">
                <a:solidFill>
                  <a:srgbClr val="FF0000"/>
                </a:solidFill>
                <a:latin typeface="Arial"/>
              </a:rPr>
              <a:t>E</a:t>
            </a:r>
            <a:r>
              <a:rPr lang="en-US" b="1" kern="0" dirty="0" smtClean="0">
                <a:solidFill>
                  <a:srgbClr val="FF0000"/>
                </a:solidFill>
                <a:latin typeface="Arial"/>
              </a:rPr>
              <a:t>stimated from Model (ECMWF. UKMO and NCEP) Analysis and Forecasts (~ -0.25 - 1 </a:t>
            </a:r>
            <a:r>
              <a:rPr lang="en-US" b="1" dirty="0">
                <a:solidFill>
                  <a:srgbClr val="FF0000"/>
                </a:solidFill>
                <a:latin typeface="Arial" panose="020B0604020202020204" pitchFamily="34" charset="0"/>
                <a:cs typeface="Arial" panose="020B0604020202020204" pitchFamily="34" charset="0"/>
                <a:sym typeface="Symbol"/>
              </a:rPr>
              <a:t></a:t>
            </a:r>
            <a:r>
              <a:rPr lang="en-US" b="1" dirty="0">
                <a:solidFill>
                  <a:srgbClr val="FF0000"/>
                </a:solidFill>
                <a:latin typeface="Arial" panose="020B0604020202020204" pitchFamily="34" charset="0"/>
                <a:cs typeface="Arial" panose="020B0604020202020204" pitchFamily="34" charset="0"/>
              </a:rPr>
              <a:t>C per 1.0 </a:t>
            </a:r>
            <a:r>
              <a:rPr lang="en-US" b="1" dirty="0" smtClean="0">
                <a:solidFill>
                  <a:srgbClr val="FF0000"/>
                </a:solidFill>
                <a:latin typeface="Arial" panose="020B0604020202020204" pitchFamily="34" charset="0"/>
                <a:cs typeface="Arial" panose="020B0604020202020204" pitchFamily="34" charset="0"/>
                <a:sym typeface="Symbol"/>
              </a:rPr>
              <a:t></a:t>
            </a:r>
            <a:r>
              <a:rPr lang="en-US" b="1" baseline="-25000" dirty="0" smtClean="0">
                <a:solidFill>
                  <a:srgbClr val="FF0000"/>
                </a:solidFill>
                <a:latin typeface="Arial" panose="020B0604020202020204" pitchFamily="34" charset="0"/>
                <a:cs typeface="Arial" panose="020B0604020202020204" pitchFamily="34" charset="0"/>
              </a:rPr>
              <a:t>550</a:t>
            </a:r>
            <a:r>
              <a:rPr lang="en-US" b="1" kern="0" dirty="0" smtClean="0">
                <a:solidFill>
                  <a:srgbClr val="FF0000"/>
                </a:solidFill>
                <a:latin typeface="Arial"/>
              </a:rPr>
              <a:t>)</a:t>
            </a:r>
            <a:endParaRPr lang="en-US" b="1" kern="0" dirty="0">
              <a:solidFill>
                <a:srgbClr val="FF0000"/>
              </a:solidFill>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067800" cy="5579477"/>
          </a:xfrm>
          <a:prstGeom prst="rect">
            <a:avLst/>
          </a:prstGeom>
        </p:spPr>
      </p:pic>
      <p:sp>
        <p:nvSpPr>
          <p:cNvPr id="3" name="TextBox 2"/>
          <p:cNvSpPr txBox="1"/>
          <p:nvPr/>
        </p:nvSpPr>
        <p:spPr>
          <a:xfrm>
            <a:off x="-34834" y="6396335"/>
            <a:ext cx="2057400" cy="461665"/>
          </a:xfrm>
          <a:prstGeom prst="rect">
            <a:avLst/>
          </a:prstGeom>
          <a:noFill/>
        </p:spPr>
        <p:txBody>
          <a:bodyPr wrap="square" rtlCol="0">
            <a:spAutoFit/>
          </a:bodyPr>
          <a:lstStyle/>
          <a:p>
            <a:r>
              <a:rPr lang="en-US" dirty="0" smtClean="0"/>
              <a:t>ECMWF</a:t>
            </a:r>
            <a:endParaRPr lang="en-US" dirty="0"/>
          </a:p>
        </p:txBody>
      </p:sp>
    </p:spTree>
    <p:extLst>
      <p:ext uri="{BB962C8B-B14F-4D97-AF65-F5344CB8AC3E}">
        <p14:creationId xmlns:p14="http://schemas.microsoft.com/office/powerpoint/2010/main" val="4110867763"/>
      </p:ext>
    </p:extLst>
  </p:cSld>
  <p:clrMapOvr>
    <a:masterClrMapping/>
  </p:clrMapOvr>
  <p:transition>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17417" y="304800"/>
            <a:ext cx="9144000" cy="428259"/>
          </a:xfrm>
          <a:prstGeom prst="rect">
            <a:avLst/>
          </a:prstGeom>
        </p:spPr>
        <p:txBody>
          <a:bodyPr wrap="square">
            <a:spAutoFit/>
          </a:bodyPr>
          <a:lstStyle/>
          <a:p>
            <a:pPr algn="ctr" fontAlgn="auto">
              <a:lnSpc>
                <a:spcPts val="2400"/>
              </a:lnSpc>
              <a:spcBef>
                <a:spcPts val="0"/>
              </a:spcBef>
              <a:spcAft>
                <a:spcPts val="0"/>
              </a:spcAft>
              <a:defRPr/>
            </a:pPr>
            <a:r>
              <a:rPr lang="en-US" sz="3600" b="1" kern="0" dirty="0" smtClean="0">
                <a:solidFill>
                  <a:srgbClr val="FF0000"/>
                </a:solidFill>
                <a:latin typeface="Arial"/>
              </a:rPr>
              <a:t>Issues?</a:t>
            </a:r>
            <a:endParaRPr lang="en-US" sz="3600" b="1" kern="0" dirty="0">
              <a:solidFill>
                <a:srgbClr val="FF0000"/>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618" y="1101890"/>
            <a:ext cx="4453156" cy="5748754"/>
          </a:xfrm>
          <a:prstGeom prst="rect">
            <a:avLst/>
          </a:prstGeom>
        </p:spPr>
      </p:pic>
      <p:sp>
        <p:nvSpPr>
          <p:cNvPr id="4" name="Rectangle 3"/>
          <p:cNvSpPr/>
          <p:nvPr/>
        </p:nvSpPr>
        <p:spPr>
          <a:xfrm>
            <a:off x="127782" y="1101890"/>
            <a:ext cx="4291818" cy="5078313"/>
          </a:xfrm>
          <a:prstGeom prst="rect">
            <a:avLst/>
          </a:prstGeom>
        </p:spPr>
        <p:txBody>
          <a:bodyPr wrap="square">
            <a:spAutoFit/>
          </a:bodyPr>
          <a:lstStyle/>
          <a:p>
            <a:pPr marR="0" lvl="0" algn="just">
              <a:spcBef>
                <a:spcPts val="0"/>
              </a:spcBef>
              <a:spcAft>
                <a:spcPts val="0"/>
              </a:spcAft>
            </a:pPr>
            <a:r>
              <a:rPr lang="en-US" sz="1800" dirty="0">
                <a:solidFill>
                  <a:srgbClr val="000000"/>
                </a:solidFill>
                <a:latin typeface="Arial" panose="020B0604020202020204" pitchFamily="34" charset="0"/>
                <a:ea typeface="Calibri"/>
                <a:cs typeface="Arial" panose="020B0604020202020204" pitchFamily="34" charset="0"/>
              </a:rPr>
              <a:t>Using one month of observed surface temperatures from the study region, baseline uncertainties for </a:t>
            </a:r>
            <a:r>
              <a:rPr lang="en-US" sz="1800" dirty="0" smtClean="0">
                <a:solidFill>
                  <a:srgbClr val="000000"/>
                </a:solidFill>
                <a:latin typeface="Arial" panose="020B0604020202020204" pitchFamily="34" charset="0"/>
                <a:ea typeface="Calibri"/>
                <a:cs typeface="Arial" panose="020B0604020202020204" pitchFamily="34" charset="0"/>
              </a:rPr>
              <a:t>near-surface </a:t>
            </a:r>
            <a:r>
              <a:rPr lang="en-US" sz="1800" dirty="0">
                <a:solidFill>
                  <a:srgbClr val="000000"/>
                </a:solidFill>
                <a:latin typeface="Arial" panose="020B0604020202020204" pitchFamily="34" charset="0"/>
                <a:ea typeface="Calibri"/>
                <a:cs typeface="Arial" panose="020B0604020202020204" pitchFamily="34" charset="0"/>
              </a:rPr>
              <a:t>air temperatures from the 0-, 24(30)-, and 48(54)-</a:t>
            </a:r>
            <a:r>
              <a:rPr lang="en-US" sz="1800" dirty="0" err="1">
                <a:solidFill>
                  <a:srgbClr val="000000"/>
                </a:solidFill>
                <a:latin typeface="Arial" panose="020B0604020202020204" pitchFamily="34" charset="0"/>
                <a:ea typeface="Calibri"/>
                <a:cs typeface="Arial" panose="020B0604020202020204" pitchFamily="34" charset="0"/>
              </a:rPr>
              <a:t>hr</a:t>
            </a:r>
            <a:r>
              <a:rPr lang="en-US" sz="1800" dirty="0">
                <a:solidFill>
                  <a:srgbClr val="000000"/>
                </a:solidFill>
                <a:latin typeface="Arial" panose="020B0604020202020204" pitchFamily="34" charset="0"/>
                <a:ea typeface="Calibri"/>
                <a:cs typeface="Arial" panose="020B0604020202020204" pitchFamily="34" charset="0"/>
              </a:rPr>
              <a:t> forecasts </a:t>
            </a:r>
            <a:r>
              <a:rPr lang="en-US" sz="1800" dirty="0" smtClean="0">
                <a:solidFill>
                  <a:srgbClr val="000000"/>
                </a:solidFill>
                <a:latin typeface="Arial" panose="020B0604020202020204" pitchFamily="34" charset="0"/>
                <a:ea typeface="Calibri"/>
                <a:cs typeface="Arial" panose="020B0604020202020204" pitchFamily="34" charset="0"/>
              </a:rPr>
              <a:t>(ECMWF, NCEP, UKMO models) are 1.3-2.3</a:t>
            </a:r>
            <a:r>
              <a:rPr lang="en-US" sz="1800" dirty="0">
                <a:solidFill>
                  <a:srgbClr val="000000"/>
                </a:solidFill>
                <a:latin typeface="Arial" panose="020B0604020202020204" pitchFamily="34" charset="0"/>
                <a:ea typeface="Calibri"/>
                <a:cs typeface="Arial" panose="020B0604020202020204" pitchFamily="34" charset="0"/>
              </a:rPr>
              <a:t>, 2.0-2.5 and 2.0-2.7</a:t>
            </a:r>
            <a:r>
              <a:rPr lang="en-US" sz="1800" dirty="0">
                <a:solidFill>
                  <a:srgbClr val="000000"/>
                </a:solidFill>
                <a:latin typeface="Arial" panose="020B0604020202020204" pitchFamily="34" charset="0"/>
                <a:ea typeface="Calibri"/>
                <a:cs typeface="Arial" panose="020B0604020202020204" pitchFamily="34" charset="0"/>
                <a:sym typeface="Symbol"/>
              </a:rPr>
              <a:t></a:t>
            </a:r>
            <a:r>
              <a:rPr lang="en-US" sz="1800" dirty="0">
                <a:solidFill>
                  <a:srgbClr val="000000"/>
                </a:solidFill>
                <a:latin typeface="Arial" panose="020B0604020202020204" pitchFamily="34" charset="0"/>
                <a:ea typeface="Calibri"/>
                <a:cs typeface="Arial" panose="020B0604020202020204" pitchFamily="34" charset="0"/>
              </a:rPr>
              <a:t>C, respectively.   </a:t>
            </a:r>
          </a:p>
          <a:p>
            <a:pPr marR="0" lvl="0" algn="just">
              <a:spcBef>
                <a:spcPts val="0"/>
              </a:spcBef>
              <a:spcAft>
                <a:spcPts val="0"/>
              </a:spcAft>
            </a:pPr>
            <a:endParaRPr lang="en-US" sz="1800" dirty="0" smtClean="0">
              <a:solidFill>
                <a:srgbClr val="000000"/>
              </a:solidFill>
              <a:latin typeface="Arial" panose="020B0604020202020204" pitchFamily="34" charset="0"/>
              <a:ea typeface="Calibri"/>
              <a:cs typeface="Arial" panose="020B0604020202020204" pitchFamily="34" charset="0"/>
            </a:endParaRPr>
          </a:p>
          <a:p>
            <a:pPr marR="0" lvl="0" algn="just">
              <a:spcBef>
                <a:spcPts val="0"/>
              </a:spcBef>
              <a:spcAft>
                <a:spcPts val="0"/>
              </a:spcAft>
            </a:pPr>
            <a:r>
              <a:rPr lang="en-US" sz="1800" dirty="0" smtClean="0">
                <a:solidFill>
                  <a:srgbClr val="000000"/>
                </a:solidFill>
                <a:latin typeface="Arial" panose="020B0604020202020204" pitchFamily="34" charset="0"/>
                <a:ea typeface="Calibri"/>
                <a:cs typeface="Arial" panose="020B0604020202020204" pitchFamily="34" charset="0"/>
              </a:rPr>
              <a:t>Thus</a:t>
            </a:r>
            <a:r>
              <a:rPr lang="en-US" sz="1800" dirty="0">
                <a:solidFill>
                  <a:srgbClr val="000000"/>
                </a:solidFill>
                <a:latin typeface="Arial" panose="020B0604020202020204" pitchFamily="34" charset="0"/>
                <a:ea typeface="Calibri"/>
                <a:cs typeface="Arial" panose="020B0604020202020204" pitchFamily="34" charset="0"/>
              </a:rPr>
              <a:t>, for the </a:t>
            </a:r>
            <a:r>
              <a:rPr lang="en-US" sz="1800" dirty="0" smtClean="0">
                <a:solidFill>
                  <a:srgbClr val="000000"/>
                </a:solidFill>
                <a:latin typeface="Arial" panose="020B0604020202020204" pitchFamily="34" charset="0"/>
                <a:ea typeface="Calibri"/>
                <a:cs typeface="Arial" panose="020B0604020202020204" pitchFamily="34" charset="0"/>
              </a:rPr>
              <a:t>aerosol-induced </a:t>
            </a:r>
            <a:r>
              <a:rPr lang="en-US" sz="1800" dirty="0">
                <a:solidFill>
                  <a:srgbClr val="000000"/>
                </a:solidFill>
                <a:latin typeface="Arial" panose="020B0604020202020204" pitchFamily="34" charset="0"/>
                <a:ea typeface="Calibri"/>
                <a:cs typeface="Arial" panose="020B0604020202020204" pitchFamily="34" charset="0"/>
              </a:rPr>
              <a:t>direct cooling effect to be observable from the 0-hr model forecasted </a:t>
            </a:r>
            <a:r>
              <a:rPr lang="en-US" sz="1800" dirty="0" smtClean="0">
                <a:solidFill>
                  <a:srgbClr val="000000"/>
                </a:solidFill>
                <a:latin typeface="Arial" panose="020B0604020202020204" pitchFamily="34" charset="0"/>
                <a:ea typeface="Calibri"/>
                <a:cs typeface="Arial" panose="020B0604020202020204" pitchFamily="34" charset="0"/>
              </a:rPr>
              <a:t>near-surface </a:t>
            </a:r>
            <a:r>
              <a:rPr lang="en-US" sz="1800" dirty="0">
                <a:solidFill>
                  <a:srgbClr val="000000"/>
                </a:solidFill>
                <a:latin typeface="Arial" panose="020B0604020202020204" pitchFamily="34" charset="0"/>
                <a:ea typeface="Calibri"/>
                <a:cs typeface="Arial" panose="020B0604020202020204" pitchFamily="34" charset="0"/>
              </a:rPr>
              <a:t>air temperature fields, a daily change in </a:t>
            </a:r>
            <a:r>
              <a:rPr lang="en-US" sz="1800" dirty="0" smtClean="0">
                <a:solidFill>
                  <a:srgbClr val="000000"/>
                </a:solidFill>
                <a:latin typeface="Arial" panose="020B0604020202020204" pitchFamily="34" charset="0"/>
                <a:ea typeface="Calibri"/>
                <a:cs typeface="Arial" panose="020B0604020202020204" pitchFamily="34" charset="0"/>
                <a:sym typeface="Symbol"/>
              </a:rPr>
              <a:t></a:t>
            </a:r>
            <a:r>
              <a:rPr lang="en-US" sz="1800" baseline="-25000" dirty="0" smtClean="0">
                <a:solidFill>
                  <a:srgbClr val="000000"/>
                </a:solidFill>
                <a:latin typeface="Arial" panose="020B0604020202020204" pitchFamily="34" charset="0"/>
                <a:ea typeface="Calibri"/>
                <a:cs typeface="Arial" panose="020B0604020202020204" pitchFamily="34" charset="0"/>
              </a:rPr>
              <a:t>550</a:t>
            </a:r>
            <a:r>
              <a:rPr lang="en-US" sz="1800" dirty="0" smtClean="0">
                <a:solidFill>
                  <a:srgbClr val="000000"/>
                </a:solidFill>
                <a:latin typeface="Arial" panose="020B0604020202020204" pitchFamily="34" charset="0"/>
                <a:ea typeface="Calibri"/>
                <a:cs typeface="Arial" panose="020B0604020202020204" pitchFamily="34" charset="0"/>
              </a:rPr>
              <a:t> </a:t>
            </a:r>
            <a:r>
              <a:rPr lang="en-US" sz="1800" dirty="0">
                <a:solidFill>
                  <a:srgbClr val="000000"/>
                </a:solidFill>
                <a:latin typeface="Arial" panose="020B0604020202020204" pitchFamily="34" charset="0"/>
                <a:ea typeface="Calibri"/>
                <a:cs typeface="Arial" panose="020B0604020202020204" pitchFamily="34" charset="0"/>
              </a:rPr>
              <a:t>of ~1.0-1.5 (550nm) is </a:t>
            </a:r>
            <a:r>
              <a:rPr lang="en-US" sz="1800" dirty="0" smtClean="0">
                <a:solidFill>
                  <a:srgbClr val="000000"/>
                </a:solidFill>
                <a:latin typeface="Arial" panose="020B0604020202020204" pitchFamily="34" charset="0"/>
                <a:ea typeface="Calibri"/>
                <a:cs typeface="Arial" panose="020B0604020202020204" pitchFamily="34" charset="0"/>
              </a:rPr>
              <a:t>needed, assuming </a:t>
            </a:r>
            <a:r>
              <a:rPr lang="en-US" sz="1800" dirty="0">
                <a:solidFill>
                  <a:srgbClr val="000000"/>
                </a:solidFill>
                <a:latin typeface="Arial" panose="020B0604020202020204" pitchFamily="34" charset="0"/>
                <a:ea typeface="Calibri"/>
                <a:cs typeface="Arial" panose="020B0604020202020204" pitchFamily="34" charset="0"/>
              </a:rPr>
              <a:t>the estimated daytime C</a:t>
            </a:r>
            <a:r>
              <a:rPr lang="en-US" sz="1800" baseline="-25000" dirty="0">
                <a:solidFill>
                  <a:srgbClr val="000000"/>
                </a:solidFill>
                <a:latin typeface="Arial" panose="020B0604020202020204" pitchFamily="34" charset="0"/>
                <a:ea typeface="Calibri"/>
                <a:cs typeface="Arial" panose="020B0604020202020204" pitchFamily="34" charset="0"/>
                <a:sym typeface="Symbol"/>
              </a:rPr>
              <a:t></a:t>
            </a:r>
            <a:r>
              <a:rPr lang="en-US" sz="1800" baseline="-25000" dirty="0">
                <a:solidFill>
                  <a:srgbClr val="000000"/>
                </a:solidFill>
                <a:latin typeface="Arial" panose="020B0604020202020204" pitchFamily="34" charset="0"/>
                <a:ea typeface="Calibri"/>
                <a:cs typeface="Arial" panose="020B0604020202020204" pitchFamily="34" charset="0"/>
              </a:rPr>
              <a:t> </a:t>
            </a:r>
            <a:r>
              <a:rPr lang="en-US" sz="1800" dirty="0">
                <a:solidFill>
                  <a:srgbClr val="000000"/>
                </a:solidFill>
                <a:latin typeface="Arial" panose="020B0604020202020204" pitchFamily="34" charset="0"/>
                <a:ea typeface="Calibri"/>
                <a:cs typeface="Arial" panose="020B0604020202020204" pitchFamily="34" charset="0"/>
              </a:rPr>
              <a:t>of ~ -1.5</a:t>
            </a:r>
            <a:r>
              <a:rPr lang="en-US" sz="1800" dirty="0">
                <a:solidFill>
                  <a:srgbClr val="000000"/>
                </a:solidFill>
                <a:latin typeface="Arial" panose="020B0604020202020204" pitchFamily="34" charset="0"/>
                <a:ea typeface="Calibri"/>
                <a:cs typeface="Arial" panose="020B0604020202020204" pitchFamily="34" charset="0"/>
                <a:sym typeface="Symbol"/>
              </a:rPr>
              <a:t></a:t>
            </a:r>
            <a:r>
              <a:rPr lang="en-US" sz="1800" dirty="0">
                <a:solidFill>
                  <a:srgbClr val="000000"/>
                </a:solidFill>
                <a:latin typeface="Arial" panose="020B0604020202020204" pitchFamily="34" charset="0"/>
                <a:ea typeface="Calibri"/>
                <a:cs typeface="Arial" panose="020B0604020202020204" pitchFamily="34" charset="0"/>
              </a:rPr>
              <a:t>C per unit </a:t>
            </a:r>
            <a:r>
              <a:rPr lang="en-US" sz="1800" dirty="0" smtClean="0">
                <a:solidFill>
                  <a:srgbClr val="000000"/>
                </a:solidFill>
                <a:latin typeface="Arial" panose="020B0604020202020204" pitchFamily="34" charset="0"/>
                <a:ea typeface="Calibri"/>
                <a:cs typeface="Arial" panose="020B0604020202020204" pitchFamily="34" charset="0"/>
                <a:sym typeface="Symbol"/>
              </a:rPr>
              <a:t></a:t>
            </a:r>
            <a:r>
              <a:rPr lang="en-US" sz="1800" baseline="-25000" dirty="0" smtClean="0">
                <a:solidFill>
                  <a:srgbClr val="000000"/>
                </a:solidFill>
                <a:latin typeface="Arial" panose="020B0604020202020204" pitchFamily="34" charset="0"/>
                <a:ea typeface="Calibri"/>
                <a:cs typeface="Arial" panose="020B0604020202020204" pitchFamily="34" charset="0"/>
              </a:rPr>
              <a:t>550 </a:t>
            </a:r>
            <a:r>
              <a:rPr lang="en-US" sz="1800" dirty="0">
                <a:solidFill>
                  <a:srgbClr val="000000"/>
                </a:solidFill>
                <a:latin typeface="Arial" panose="020B0604020202020204" pitchFamily="34" charset="0"/>
                <a:ea typeface="Calibri"/>
                <a:cs typeface="Arial" panose="020B0604020202020204" pitchFamily="34" charset="0"/>
              </a:rPr>
              <a:t>is </a:t>
            </a:r>
            <a:r>
              <a:rPr lang="en-US" sz="1800" dirty="0" smtClean="0">
                <a:solidFill>
                  <a:srgbClr val="000000"/>
                </a:solidFill>
                <a:latin typeface="Arial" panose="020B0604020202020204" pitchFamily="34" charset="0"/>
                <a:ea typeface="Calibri"/>
                <a:cs typeface="Arial" panose="020B0604020202020204" pitchFamily="34" charset="0"/>
              </a:rPr>
              <a:t>applicable.  </a:t>
            </a:r>
          </a:p>
          <a:p>
            <a:pPr marR="0" lvl="0" algn="just">
              <a:spcBef>
                <a:spcPts val="0"/>
              </a:spcBef>
              <a:spcAft>
                <a:spcPts val="0"/>
              </a:spcAft>
            </a:pPr>
            <a:endParaRPr lang="en-US" sz="1800" b="1" dirty="0" smtClean="0">
              <a:solidFill>
                <a:srgbClr val="000000"/>
              </a:solidFill>
              <a:latin typeface="Arial" panose="020B0604020202020204" pitchFamily="34" charset="0"/>
              <a:ea typeface="Calibri"/>
              <a:cs typeface="Arial" panose="020B0604020202020204" pitchFamily="34" charset="0"/>
            </a:endParaRPr>
          </a:p>
          <a:p>
            <a:pPr marR="0" lvl="0" algn="just">
              <a:spcBef>
                <a:spcPts val="0"/>
              </a:spcBef>
              <a:spcAft>
                <a:spcPts val="0"/>
              </a:spcAft>
            </a:pPr>
            <a:r>
              <a:rPr lang="en-US" sz="1800" b="1" dirty="0" smtClean="0">
                <a:solidFill>
                  <a:srgbClr val="000000"/>
                </a:solidFill>
                <a:latin typeface="Arial" panose="020B0604020202020204" pitchFamily="34" charset="0"/>
                <a:ea typeface="Calibri"/>
                <a:cs typeface="Arial" panose="020B0604020202020204" pitchFamily="34" charset="0"/>
              </a:rPr>
              <a:t>Not worth the clock time for now for surface temperature forecasts?</a:t>
            </a:r>
            <a:endParaRPr lang="en-US" sz="1800" b="1" dirty="0">
              <a:solidFill>
                <a:srgbClr val="00000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791496683"/>
      </p:ext>
    </p:extLst>
  </p:cSld>
  <p:clrMapOvr>
    <a:masterClrMapping/>
  </p:clrMapOvr>
  <p:transition>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209490"/>
            <a:ext cx="9144000" cy="707886"/>
          </a:xfrm>
          <a:prstGeom prst="rect">
            <a:avLst/>
          </a:prstGeom>
        </p:spPr>
        <p:txBody>
          <a:bodyPr wrap="square">
            <a:spAutoFit/>
          </a:bodyPr>
          <a:lstStyle/>
          <a:p>
            <a:pPr algn="ctr" fontAlgn="auto">
              <a:lnSpc>
                <a:spcPts val="2400"/>
              </a:lnSpc>
              <a:spcBef>
                <a:spcPts val="0"/>
              </a:spcBef>
              <a:spcAft>
                <a:spcPts val="0"/>
              </a:spcAft>
              <a:defRPr/>
            </a:pPr>
            <a:r>
              <a:rPr lang="en-US" b="1" kern="0" dirty="0" smtClean="0">
                <a:solidFill>
                  <a:srgbClr val="FF0000"/>
                </a:solidFill>
                <a:latin typeface="Arial"/>
              </a:rPr>
              <a:t>More Eye Candy – The Impact of Optically-Thin Cirrus Clouds On Operational SST </a:t>
            </a:r>
            <a:r>
              <a:rPr lang="en-US" b="1" kern="0" dirty="0">
                <a:solidFill>
                  <a:srgbClr val="FF0000"/>
                </a:solidFill>
                <a:latin typeface="Arial"/>
              </a:rPr>
              <a:t>R</a:t>
            </a:r>
            <a:r>
              <a:rPr lang="en-US" b="1" kern="0" dirty="0" smtClean="0">
                <a:solidFill>
                  <a:srgbClr val="FF0000"/>
                </a:solidFill>
                <a:latin typeface="Arial"/>
              </a:rPr>
              <a:t>etrievals </a:t>
            </a:r>
            <a:endParaRPr lang="en-US" b="1" kern="0" dirty="0">
              <a:solidFill>
                <a:srgbClr val="FF0000"/>
              </a:solidFill>
              <a:latin typeface="Arial"/>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505200" y="1209675"/>
            <a:ext cx="5638800" cy="3743325"/>
          </a:xfrm>
          <a:prstGeom prst="rect">
            <a:avLst/>
          </a:prstGeom>
        </p:spPr>
      </p:pic>
      <p:sp>
        <p:nvSpPr>
          <p:cNvPr id="3" name="Rectangle 2"/>
          <p:cNvSpPr/>
          <p:nvPr/>
        </p:nvSpPr>
        <p:spPr>
          <a:xfrm>
            <a:off x="3733800" y="5181600"/>
            <a:ext cx="5105399" cy="1077218"/>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CALIOP </a:t>
            </a:r>
            <a:r>
              <a:rPr lang="en-US" sz="1600" b="1" dirty="0">
                <a:latin typeface="Arial" panose="020B0604020202020204" pitchFamily="34" charset="0"/>
                <a:cs typeface="Arial" panose="020B0604020202020204" pitchFamily="34" charset="0"/>
              </a:rPr>
              <a:t>cloud optical depth versus Aqua-MODIS SST from OTC-contaminated retrievals for August-October 2012 over the Maritime Continent (75°W/15°S – 135°W/30°N).</a:t>
            </a:r>
          </a:p>
        </p:txBody>
      </p:sp>
      <p:sp>
        <p:nvSpPr>
          <p:cNvPr id="12" name="TextBox 11"/>
          <p:cNvSpPr txBox="1"/>
          <p:nvPr/>
        </p:nvSpPr>
        <p:spPr>
          <a:xfrm>
            <a:off x="4920343" y="6461612"/>
            <a:ext cx="4191000" cy="338554"/>
          </a:xfrm>
          <a:prstGeom prst="rect">
            <a:avLst/>
          </a:prstGeom>
          <a:noFill/>
        </p:spPr>
        <p:txBody>
          <a:bodyPr wrap="square" rtlCol="0">
            <a:spAutoFit/>
          </a:bodyPr>
          <a:lstStyle/>
          <a:p>
            <a:pPr algn="r"/>
            <a:r>
              <a:rPr lang="en-US" sz="1600" b="1" dirty="0" smtClean="0">
                <a:latin typeface="Arial" panose="020B0604020202020204" pitchFamily="34" charset="0"/>
                <a:cs typeface="Arial" panose="020B0604020202020204" pitchFamily="34" charset="0"/>
              </a:rPr>
              <a:t>Marquis et al., 2016 (submitted)</a:t>
            </a:r>
            <a:endParaRPr lang="en-US" sz="1600" b="1" dirty="0">
              <a:latin typeface="Arial" panose="020B0604020202020204" pitchFamily="34" charset="0"/>
              <a:cs typeface="Arial" panose="020B0604020202020204" pitchFamily="34" charset="0"/>
            </a:endParaRPr>
          </a:p>
        </p:txBody>
      </p:sp>
      <p:sp>
        <p:nvSpPr>
          <p:cNvPr id="13" name="Rectangle 12"/>
          <p:cNvSpPr/>
          <p:nvPr/>
        </p:nvSpPr>
        <p:spPr>
          <a:xfrm>
            <a:off x="-9041" y="1121688"/>
            <a:ext cx="3505200" cy="5678478"/>
          </a:xfrm>
          <a:prstGeom prst="rect">
            <a:avLst/>
          </a:prstGeom>
        </p:spPr>
        <p:txBody>
          <a:bodyPr wrap="square">
            <a:spAutoFit/>
          </a:bodyPr>
          <a:lstStyle/>
          <a:p>
            <a:pPr algn="just"/>
            <a:r>
              <a:rPr lang="en-US" sz="1900" dirty="0" smtClean="0">
                <a:latin typeface="Arial" panose="020B0604020202020204" pitchFamily="34" charset="0"/>
                <a:cs typeface="Arial" panose="020B0604020202020204" pitchFamily="34" charset="0"/>
              </a:rPr>
              <a:t>We have estimated the impact of unscreened optically-thin cirrus clouds (OTC) on operational MODIS- AVHRR- and VIIRS-SST retrievals. </a:t>
            </a:r>
          </a:p>
          <a:p>
            <a:pPr algn="just"/>
            <a:endParaRPr lang="en-US" sz="1000" dirty="0" smtClean="0">
              <a:latin typeface="Arial" panose="020B0604020202020204" pitchFamily="34" charset="0"/>
              <a:cs typeface="Arial" panose="020B0604020202020204" pitchFamily="34" charset="0"/>
            </a:endParaRPr>
          </a:p>
          <a:p>
            <a:pPr algn="just"/>
            <a:r>
              <a:rPr lang="en-US" sz="1900" dirty="0" smtClean="0">
                <a:latin typeface="Arial" panose="020B0604020202020204" pitchFamily="34" charset="0"/>
                <a:cs typeface="Arial" panose="020B0604020202020204" pitchFamily="34" charset="0"/>
              </a:rPr>
              <a:t>Passive radiometric sensors fail to screen OTC at cloud optical depths less than ~ 0.3.</a:t>
            </a:r>
          </a:p>
          <a:p>
            <a:pPr algn="just"/>
            <a:endParaRPr lang="en-US" sz="1000" dirty="0">
              <a:latin typeface="Arial" panose="020B0604020202020204" pitchFamily="34" charset="0"/>
              <a:cs typeface="Arial" panose="020B0604020202020204" pitchFamily="34" charset="0"/>
            </a:endParaRPr>
          </a:p>
          <a:p>
            <a:pPr algn="just"/>
            <a:r>
              <a:rPr lang="en-US" sz="1900" dirty="0">
                <a:latin typeface="Arial" panose="020B0604020202020204" pitchFamily="34" charset="0"/>
                <a:cs typeface="Arial" panose="020B0604020202020204" pitchFamily="34" charset="0"/>
              </a:rPr>
              <a:t>Split-window relative OTC cold </a:t>
            </a:r>
            <a:r>
              <a:rPr lang="en-US" sz="1900" dirty="0" smtClean="0">
                <a:latin typeface="Arial" panose="020B0604020202020204" pitchFamily="34" charset="0"/>
                <a:cs typeface="Arial" panose="020B0604020202020204" pitchFamily="34" charset="0"/>
              </a:rPr>
              <a:t>biases (single observation) </a:t>
            </a:r>
            <a:r>
              <a:rPr lang="en-US" sz="1900" dirty="0">
                <a:latin typeface="Arial" panose="020B0604020202020204" pitchFamily="34" charset="0"/>
                <a:cs typeface="Arial" panose="020B0604020202020204" pitchFamily="34" charset="0"/>
              </a:rPr>
              <a:t>range from 0.40°-0.49° </a:t>
            </a:r>
            <a:r>
              <a:rPr lang="en-US" sz="1900" dirty="0" smtClean="0">
                <a:latin typeface="Arial" panose="020B0604020202020204" pitchFamily="34" charset="0"/>
                <a:cs typeface="Arial" panose="020B0604020202020204" pitchFamily="34" charset="0"/>
              </a:rPr>
              <a:t>C, </a:t>
            </a:r>
            <a:r>
              <a:rPr lang="en-US" sz="1900" dirty="0">
                <a:latin typeface="Arial" panose="020B0604020202020204" pitchFamily="34" charset="0"/>
                <a:cs typeface="Arial" panose="020B0604020202020204" pitchFamily="34" charset="0"/>
              </a:rPr>
              <a:t>with an absolute (bulk mean) bias between 0.10°-0.13° C.  </a:t>
            </a:r>
            <a:endParaRPr lang="en-US" sz="1900" dirty="0" smtClean="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en-US" sz="1900" dirty="0" smtClean="0">
                <a:latin typeface="Arial" panose="020B0604020202020204" pitchFamily="34" charset="0"/>
                <a:cs typeface="Arial" panose="020B0604020202020204" pitchFamily="34" charset="0"/>
              </a:rPr>
              <a:t>Triple-window </a:t>
            </a:r>
            <a:r>
              <a:rPr lang="en-US" sz="1900" dirty="0">
                <a:latin typeface="Arial" panose="020B0604020202020204" pitchFamily="34" charset="0"/>
                <a:cs typeface="Arial" panose="020B0604020202020204" pitchFamily="34" charset="0"/>
              </a:rPr>
              <a:t>retrievals are more resilient, ranging from 0.03°-0.04° C relative and 0.11°-0.16° C absolute. </a:t>
            </a:r>
            <a:endParaRPr lang="en-US" sz="1900" dirty="0" smtClean="0">
              <a:latin typeface="Arial" panose="020B0604020202020204" pitchFamily="34" charset="0"/>
              <a:cs typeface="Arial" panose="020B0604020202020204" pitchFamily="34" charset="0"/>
            </a:endParaRPr>
          </a:p>
        </p:txBody>
      </p:sp>
      <p:sp>
        <p:nvSpPr>
          <p:cNvPr id="2" name="TextBox 1"/>
          <p:cNvSpPr txBox="1"/>
          <p:nvPr/>
        </p:nvSpPr>
        <p:spPr>
          <a:xfrm>
            <a:off x="5181600" y="3960927"/>
            <a:ext cx="3066865" cy="369332"/>
          </a:xfrm>
          <a:prstGeom prst="rect">
            <a:avLst/>
          </a:prstGeom>
          <a:solidFill>
            <a:schemeClr val="bg1"/>
          </a:solidFill>
        </p:spPr>
        <p:txBody>
          <a:bodyPr wrap="none" rtlCol="0">
            <a:spAutoFit/>
          </a:bodyPr>
          <a:lstStyle/>
          <a:p>
            <a:r>
              <a:rPr lang="en-US" sz="1800" b="1" dirty="0" smtClean="0">
                <a:latin typeface="Arial" panose="020B0604020202020204" pitchFamily="34" charset="0"/>
                <a:cs typeface="Arial" panose="020B0604020202020204" pitchFamily="34" charset="0"/>
              </a:rPr>
              <a:t>SST Cold Bias = -6°C/COD</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326952"/>
      </p:ext>
    </p:extLst>
  </p:cSld>
  <p:clrMapOvr>
    <a:masterClrMapping/>
  </p:clrMapOvr>
  <p:transition>
    <p:sndAc>
      <p:end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285690"/>
            <a:ext cx="9144000" cy="439929"/>
          </a:xfrm>
          <a:prstGeom prst="rect">
            <a:avLst/>
          </a:prstGeom>
        </p:spPr>
        <p:txBody>
          <a:bodyPr wrap="square">
            <a:spAutoFit/>
          </a:bodyPr>
          <a:lstStyle/>
          <a:p>
            <a:pPr algn="ctr" fontAlgn="auto">
              <a:lnSpc>
                <a:spcPts val="2400"/>
              </a:lnSpc>
              <a:spcBef>
                <a:spcPts val="0"/>
              </a:spcBef>
              <a:spcAft>
                <a:spcPts val="0"/>
              </a:spcAft>
              <a:defRPr/>
            </a:pPr>
            <a:r>
              <a:rPr lang="en-US" sz="4000" b="1" kern="0" dirty="0" smtClean="0">
                <a:solidFill>
                  <a:srgbClr val="FF0000"/>
                </a:solidFill>
                <a:latin typeface="Arial"/>
              </a:rPr>
              <a:t>Conclusions</a:t>
            </a:r>
            <a:endParaRPr lang="en-US" b="1" kern="0" dirty="0">
              <a:solidFill>
                <a:srgbClr val="FF0000"/>
              </a:solidFill>
              <a:latin typeface="Arial"/>
            </a:endParaRPr>
          </a:p>
        </p:txBody>
      </p:sp>
      <p:sp>
        <p:nvSpPr>
          <p:cNvPr id="9" name="Rectangle 8"/>
          <p:cNvSpPr/>
          <p:nvPr/>
        </p:nvSpPr>
        <p:spPr>
          <a:xfrm>
            <a:off x="76200" y="1027113"/>
            <a:ext cx="8763000" cy="1169551"/>
          </a:xfrm>
          <a:prstGeom prst="rect">
            <a:avLst/>
          </a:prstGeom>
        </p:spPr>
        <p:txBody>
          <a:bodyPr wrap="square">
            <a:spAutoFit/>
          </a:bodyPr>
          <a:lstStyle/>
          <a:p>
            <a:pPr algn="just">
              <a:spcAft>
                <a:spcPts val="1200"/>
              </a:spcAft>
            </a:pPr>
            <a:r>
              <a:rPr lang="en-US" sz="2000" dirty="0" smtClean="0">
                <a:latin typeface="Arial" panose="020B0604020202020204" pitchFamily="34" charset="0"/>
                <a:cs typeface="Arial" panose="020B0604020202020204" pitchFamily="34" charset="0"/>
              </a:rPr>
              <a:t>The study of longer-term changes of aerosol properties is necessary for our understanding of climate, but at the same there are NWP applications.</a:t>
            </a:r>
            <a:endParaRPr lang="en-US" sz="2000" dirty="0">
              <a:latin typeface="Arial" panose="020B0604020202020204" pitchFamily="34" charset="0"/>
              <a:cs typeface="Arial" panose="020B0604020202020204" pitchFamily="34" charset="0"/>
            </a:endParaRPr>
          </a:p>
          <a:p>
            <a:pPr algn="just">
              <a:spcAft>
                <a:spcPts val="1200"/>
              </a:spcAft>
            </a:pPr>
            <a:r>
              <a:rPr lang="en-US" sz="2000" dirty="0" smtClean="0">
                <a:latin typeface="Arial" panose="020B0604020202020204" pitchFamily="34" charset="0"/>
                <a:cs typeface="Arial" panose="020B0604020202020204" pitchFamily="34" charset="0"/>
              </a:rPr>
              <a:t>MODIS, OMI, CALIOP, CERES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we now have column and vertical data</a:t>
            </a:r>
            <a:endParaRPr lang="en-US" sz="2000" dirty="0">
              <a:latin typeface="Arial" panose="020B0604020202020204" pitchFamily="34" charset="0"/>
              <a:cs typeface="Arial" panose="020B0604020202020204" pitchFamily="34" charset="0"/>
            </a:endParaRPr>
          </a:p>
        </p:txBody>
      </p:sp>
      <p:sp>
        <p:nvSpPr>
          <p:cNvPr id="2" name="TextBox 1"/>
          <p:cNvSpPr txBox="1"/>
          <p:nvPr/>
        </p:nvSpPr>
        <p:spPr>
          <a:xfrm>
            <a:off x="76200" y="4724400"/>
            <a:ext cx="9067800" cy="2308324"/>
          </a:xfrm>
          <a:prstGeom prst="rect">
            <a:avLst/>
          </a:prstGeom>
          <a:noFill/>
        </p:spPr>
        <p:txBody>
          <a:bodyPr wrap="square" rtlCol="0">
            <a:spAutoFit/>
          </a:bodyPr>
          <a:lstStyle/>
          <a:p>
            <a:pPr algn="just"/>
            <a:endParaRPr lang="en-US" sz="2000" dirty="0">
              <a:latin typeface="Arial" panose="020B0604020202020204" pitchFamily="34" charset="0"/>
              <a:cs typeface="Arial" panose="020B0604020202020204" pitchFamily="34" charset="0"/>
            </a:endParaRPr>
          </a:p>
          <a:p>
            <a:pPr algn="just">
              <a:spcAft>
                <a:spcPts val="600"/>
              </a:spcAft>
            </a:pPr>
            <a:r>
              <a:rPr lang="en-US" sz="2000" dirty="0">
                <a:latin typeface="Arial" panose="020B0604020202020204" pitchFamily="34" charset="0"/>
                <a:cs typeface="Arial" panose="020B0604020202020204" pitchFamily="34" charset="0"/>
              </a:rPr>
              <a:t>Moving to acute effects and NWP applications, a serendipitous boreal </a:t>
            </a:r>
            <a:r>
              <a:rPr lang="en-US" sz="2000" dirty="0" smtClean="0">
                <a:latin typeface="Arial" panose="020B0604020202020204" pitchFamily="34" charset="0"/>
                <a:cs typeface="Arial" panose="020B0604020202020204" pitchFamily="34" charset="0"/>
              </a:rPr>
              <a:t>smoke </a:t>
            </a:r>
            <a:r>
              <a:rPr lang="en-US" sz="2000" dirty="0">
                <a:latin typeface="Arial" panose="020B0604020202020204" pitchFamily="34" charset="0"/>
                <a:cs typeface="Arial" panose="020B0604020202020204" pitchFamily="34" charset="0"/>
              </a:rPr>
              <a:t>event became an </a:t>
            </a:r>
            <a:r>
              <a:rPr lang="en-US" sz="2000" dirty="0" smtClean="0">
                <a:latin typeface="Arial" panose="020B0604020202020204" pitchFamily="34" charset="0"/>
                <a:cs typeface="Arial" panose="020B0604020202020204" pitchFamily="34" charset="0"/>
              </a:rPr>
              <a:t>excellent </a:t>
            </a:r>
            <a:r>
              <a:rPr lang="en-US" sz="2000" dirty="0">
                <a:latin typeface="Arial" panose="020B0604020202020204" pitchFamily="34" charset="0"/>
                <a:cs typeface="Arial" panose="020B0604020202020204" pitchFamily="34" charset="0"/>
              </a:rPr>
              <a:t>natural laboratory.</a:t>
            </a:r>
          </a:p>
          <a:p>
            <a:pPr algn="just"/>
            <a:r>
              <a:rPr lang="en-US" sz="2000" dirty="0">
                <a:latin typeface="Arial" panose="020B0604020202020204" pitchFamily="34" charset="0"/>
                <a:cs typeface="Arial" panose="020B0604020202020204" pitchFamily="34" charset="0"/>
              </a:rPr>
              <a:t>Our study suggests that the smoke aerosol participles have an observable impact on near-surface temperature, with an estimated aerosol direct cooling efficiency ranging from – 0.25 to -1.5 </a:t>
            </a:r>
            <a:r>
              <a:rPr lang="en-US" sz="2000" dirty="0">
                <a:latin typeface="Arial" panose="020B0604020202020204" pitchFamily="34" charset="0"/>
                <a:cs typeface="Arial" panose="020B0604020202020204" pitchFamily="34" charset="0"/>
                <a:sym typeface="Symbol"/>
              </a:rPr>
              <a:t></a:t>
            </a:r>
            <a:r>
              <a:rPr lang="en-US" sz="2000" dirty="0">
                <a:latin typeface="Arial" panose="020B0604020202020204" pitchFamily="34" charset="0"/>
                <a:cs typeface="Arial" panose="020B0604020202020204" pitchFamily="34" charset="0"/>
              </a:rPr>
              <a:t>C per 1.0 AOT (550nm, </a:t>
            </a:r>
            <a:r>
              <a:rPr lang="en-US" sz="2000" dirty="0">
                <a:latin typeface="Arial" panose="020B0604020202020204" pitchFamily="34" charset="0"/>
                <a:cs typeface="Arial" panose="020B0604020202020204" pitchFamily="34" charset="0"/>
                <a:sym typeface="Symbol"/>
              </a:rPr>
              <a:t></a:t>
            </a:r>
            <a:r>
              <a:rPr lang="en-US" sz="2000" baseline="-25000" dirty="0">
                <a:latin typeface="Arial" panose="020B0604020202020204" pitchFamily="34" charset="0"/>
                <a:cs typeface="Arial" panose="020B0604020202020204" pitchFamily="34" charset="0"/>
              </a:rPr>
              <a:t>550</a:t>
            </a:r>
            <a:r>
              <a:rPr lang="en-US" sz="2000" dirty="0">
                <a:latin typeface="Arial" panose="020B0604020202020204" pitchFamily="34" charset="0"/>
                <a:cs typeface="Arial" panose="020B0604020202020204" pitchFamily="34" charset="0"/>
              </a:rPr>
              <a:t>) for AOT&gt;1.</a:t>
            </a:r>
          </a:p>
          <a:p>
            <a:endParaRPr lang="en-US" sz="2000" dirty="0"/>
          </a:p>
        </p:txBody>
      </p:sp>
      <p:sp>
        <p:nvSpPr>
          <p:cNvPr id="3" name="TextBox 2"/>
          <p:cNvSpPr txBox="1"/>
          <p:nvPr/>
        </p:nvSpPr>
        <p:spPr>
          <a:xfrm>
            <a:off x="76199" y="2362200"/>
            <a:ext cx="8991601" cy="2923877"/>
          </a:xfrm>
          <a:prstGeom prst="rect">
            <a:avLst/>
          </a:prstGeom>
          <a:noFill/>
        </p:spPr>
        <p:txBody>
          <a:bodyPr wrap="square" rtlCol="0">
            <a:spAutoFit/>
          </a:bodyPr>
          <a:lstStyle/>
          <a:p>
            <a:pPr algn="just">
              <a:spcAft>
                <a:spcPts val="1200"/>
              </a:spcAft>
            </a:pPr>
            <a:r>
              <a:rPr lang="en-US" sz="2000" dirty="0">
                <a:latin typeface="Arial" panose="020B0604020202020204" pitchFamily="34" charset="0"/>
                <a:cs typeface="Arial" panose="020B0604020202020204" pitchFamily="34" charset="0"/>
              </a:rPr>
              <a:t>While consistent trends are found in India &amp; Middle East (positive), Mediterranean Sea &amp; Eastern US (negative), inconsistencies are found for regions such as Eastern China. Sampling? </a:t>
            </a:r>
          </a:p>
          <a:p>
            <a:pPr algn="just">
              <a:spcAft>
                <a:spcPts val="1200"/>
              </a:spcAft>
            </a:pPr>
            <a:r>
              <a:rPr lang="en-US" sz="2000" dirty="0">
                <a:latin typeface="Arial" panose="020B0604020202020204" pitchFamily="34" charset="0"/>
                <a:cs typeface="Arial" panose="020B0604020202020204" pitchFamily="34" charset="0"/>
              </a:rPr>
              <a:t>Findings suggest an increase in coastal China from 2000-2008, followed by a negative trend after 2008.  The reason for the change is not known, though we are beginning work on a new study pairing CALIOP with MODIS to understand trends in surface-based PM</a:t>
            </a:r>
            <a:r>
              <a:rPr lang="en-US" sz="2000" baseline="-25000" dirty="0">
                <a:latin typeface="Arial" panose="020B0604020202020204" pitchFamily="34" charset="0"/>
                <a:cs typeface="Arial" panose="020B0604020202020204" pitchFamily="34" charset="0"/>
              </a:rPr>
              <a:t>2.5</a:t>
            </a:r>
            <a:r>
              <a:rPr lang="en-US" sz="2000" dirty="0">
                <a:latin typeface="Arial" panose="020B0604020202020204" pitchFamily="34" charset="0"/>
                <a:cs typeface="Arial" panose="020B0604020202020204" pitchFamily="34" charset="0"/>
              </a:rPr>
              <a:t>.</a:t>
            </a:r>
          </a:p>
          <a:p>
            <a:endParaRPr lang="en-US" sz="2000" dirty="0"/>
          </a:p>
        </p:txBody>
      </p:sp>
    </p:spTree>
    <p:extLst>
      <p:ext uri="{BB962C8B-B14F-4D97-AF65-F5344CB8AC3E}">
        <p14:creationId xmlns:p14="http://schemas.microsoft.com/office/powerpoint/2010/main" val="185336881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381000" y="230352"/>
            <a:ext cx="8382000" cy="541174"/>
          </a:xfrm>
          <a:prstGeom prst="rect">
            <a:avLst/>
          </a:prstGeom>
        </p:spPr>
        <p:txBody>
          <a:bodyPr wrap="square">
            <a:spAutoFit/>
          </a:bodyPr>
          <a:lstStyle/>
          <a:p>
            <a:pPr algn="ctr" fontAlgn="auto">
              <a:lnSpc>
                <a:spcPts val="3500"/>
              </a:lnSpc>
              <a:spcBef>
                <a:spcPts val="0"/>
              </a:spcBef>
              <a:spcAft>
                <a:spcPts val="0"/>
              </a:spcAft>
              <a:defRPr/>
            </a:pPr>
            <a:r>
              <a:rPr lang="en-US" sz="3200" b="1" kern="0" dirty="0" smtClean="0">
                <a:solidFill>
                  <a:srgbClr val="FF0000"/>
                </a:solidFill>
                <a:latin typeface="Arial"/>
              </a:rPr>
              <a:t>Goals and Objectives / Opportunities</a:t>
            </a:r>
            <a:endParaRPr lang="en-US" sz="3200" b="1" kern="0" dirty="0">
              <a:solidFill>
                <a:srgbClr val="FF0000"/>
              </a:solidFill>
              <a:latin typeface="Arial"/>
            </a:endParaRPr>
          </a:p>
        </p:txBody>
      </p:sp>
      <p:sp>
        <p:nvSpPr>
          <p:cNvPr id="2" name="Rectangle 1"/>
          <p:cNvSpPr/>
          <p:nvPr/>
        </p:nvSpPr>
        <p:spPr>
          <a:xfrm>
            <a:off x="152400" y="1290221"/>
            <a:ext cx="8763000" cy="5262979"/>
          </a:xfrm>
          <a:prstGeom prst="rect">
            <a:avLst/>
          </a:prstGeom>
        </p:spPr>
        <p:txBody>
          <a:bodyPr wrap="square">
            <a:spAutoFit/>
          </a:bodyPr>
          <a:lstStyle/>
          <a:p>
            <a:pPr algn="just"/>
            <a:r>
              <a:rPr lang="en-US" sz="2000" b="1" u="sng" dirty="0" smtClean="0">
                <a:latin typeface="Arial" panose="020B0604020202020204" pitchFamily="34" charset="0"/>
                <a:cs typeface="Arial" panose="020B0604020202020204" pitchFamily="34" charset="0"/>
              </a:rPr>
              <a:t>Initial Goal</a:t>
            </a:r>
            <a:r>
              <a:rPr lang="en-US" sz="2000" dirty="0" smtClean="0">
                <a:latin typeface="Arial" panose="020B0604020202020204" pitchFamily="34" charset="0"/>
                <a:cs typeface="Arial" panose="020B0604020202020204" pitchFamily="34" charset="0"/>
              </a:rPr>
              <a:t>: Examine </a:t>
            </a:r>
            <a:r>
              <a:rPr lang="en-US" sz="2000" dirty="0">
                <a:latin typeface="Arial" panose="020B0604020202020204" pitchFamily="34" charset="0"/>
                <a:cs typeface="Arial" panose="020B0604020202020204" pitchFamily="34" charset="0"/>
              </a:rPr>
              <a:t>decadal trends in Terra and </a:t>
            </a:r>
            <a:r>
              <a:rPr lang="en-US" sz="2000" dirty="0" smtClean="0">
                <a:latin typeface="Arial" panose="020B0604020202020204" pitchFamily="34" charset="0"/>
                <a:cs typeface="Arial" panose="020B0604020202020204" pitchFamily="34" charset="0"/>
              </a:rPr>
              <a:t>Aqua AOT </a:t>
            </a:r>
            <a:r>
              <a:rPr lang="en-US" sz="2000" dirty="0">
                <a:latin typeface="Arial" panose="020B0604020202020204" pitchFamily="34" charset="0"/>
                <a:cs typeface="Arial" panose="020B0604020202020204" pitchFamily="34" charset="0"/>
              </a:rPr>
              <a:t>and radiative forcing products from MODIS and </a:t>
            </a:r>
            <a:r>
              <a:rPr lang="en-US" sz="2000" dirty="0" smtClean="0">
                <a:latin typeface="Arial" panose="020B0604020202020204" pitchFamily="34" charset="0"/>
                <a:cs typeface="Arial" panose="020B0604020202020204" pitchFamily="34" charset="0"/>
              </a:rPr>
              <a:t>CERES, </a:t>
            </a:r>
            <a:r>
              <a:rPr lang="en-US" sz="2000" dirty="0">
                <a:latin typeface="Arial" panose="020B0604020202020204" pitchFamily="34" charset="0"/>
                <a:cs typeface="Arial" panose="020B0604020202020204" pitchFamily="34" charset="0"/>
              </a:rPr>
              <a:t>by accounting for uncertainties and </a:t>
            </a:r>
            <a:r>
              <a:rPr lang="en-US" sz="2000" dirty="0" smtClean="0">
                <a:latin typeface="Arial" panose="020B0604020202020204" pitchFamily="34" charset="0"/>
                <a:cs typeface="Arial" panose="020B0604020202020204" pitchFamily="34" charset="0"/>
              </a:rPr>
              <a:t>bias </a:t>
            </a:r>
            <a:r>
              <a:rPr lang="en-US" sz="2000" dirty="0">
                <a:latin typeface="Arial" panose="020B0604020202020204" pitchFamily="34" charset="0"/>
                <a:cs typeface="Arial" panose="020B0604020202020204" pitchFamily="34" charset="0"/>
              </a:rPr>
              <a:t>in the next generation of aerosol products. </a:t>
            </a:r>
            <a:endParaRPr lang="en-US" sz="2000" dirty="0" smtClean="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r>
              <a:rPr lang="en-US" sz="2000" b="1" u="sng" dirty="0" smtClean="0">
                <a:latin typeface="Arial" panose="020B0604020202020204" pitchFamily="34" charset="0"/>
                <a:cs typeface="Arial" panose="020B0604020202020204" pitchFamily="34" charset="0"/>
              </a:rPr>
              <a:t>Opportunities</a:t>
            </a:r>
            <a:r>
              <a:rPr lang="en-US" sz="2000" b="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a:t>
            </a:r>
            <a:r>
              <a:rPr lang="en-US" sz="2000" dirty="0" smtClean="0">
                <a:latin typeface="Arial" panose="020B0604020202020204" pitchFamily="34" charset="0"/>
                <a:cs typeface="Arial" panose="020B0604020202020204" pitchFamily="34" charset="0"/>
              </a:rPr>
              <a:t>ith nearly 16 years of CERES and MODIS data and 10 years of CALIPSO data, it is possible to study the relatively long-term variation and radiative impact of aerosol vertical distribution.  Now we can evaluate column-integrated AOT (e.g. MODIS and MISR), the aerosol vertical profile (e.g. CALIOP and OMI) and TOA SW aerosol-induced energy perturbations (TOA SW aerosol direct forcing, SWARF) simultaneously.</a:t>
            </a:r>
          </a:p>
          <a:p>
            <a:pPr algn="just"/>
            <a:endParaRPr lang="en-US" sz="2800" dirty="0">
              <a:latin typeface="Arial" panose="020B0604020202020204" pitchFamily="34" charset="0"/>
              <a:cs typeface="Arial" panose="020B0604020202020204" pitchFamily="34" charset="0"/>
            </a:endParaRPr>
          </a:p>
          <a:p>
            <a:pPr algn="just"/>
            <a:r>
              <a:rPr lang="en-US" sz="2000" b="1" u="sng" dirty="0" smtClean="0">
                <a:latin typeface="Arial" panose="020B0604020202020204" pitchFamily="34" charset="0"/>
                <a:cs typeface="Arial" panose="020B0604020202020204" pitchFamily="34" charset="0"/>
              </a:rPr>
              <a:t>New opportunities:</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While the study of aerosol and aerosol forcing trends improves our understanding of climate variation, aerosol particles also likely affect daily surface temperature forecasts. This is particularly interesting as advances in aerosol satellite remote sensing and aerosol data assimilation have pushed this topic to the research forefront.</a:t>
            </a:r>
          </a:p>
        </p:txBody>
      </p:sp>
    </p:spTree>
  </p:cSld>
  <p:clrMapOvr>
    <a:masterClrMapping/>
  </p:clrMapOvr>
  <p:transition advTm="90078">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130314"/>
            <a:ext cx="9144000" cy="707886"/>
          </a:xfrm>
          <a:prstGeom prst="rect">
            <a:avLst/>
          </a:prstGeom>
        </p:spPr>
        <p:txBody>
          <a:bodyPr wrap="square">
            <a:spAutoFit/>
          </a:bodyPr>
          <a:lstStyle/>
          <a:p>
            <a:pPr algn="ctr" fontAlgn="auto">
              <a:lnSpc>
                <a:spcPts val="2400"/>
              </a:lnSpc>
              <a:spcBef>
                <a:spcPts val="0"/>
              </a:spcBef>
              <a:spcAft>
                <a:spcPts val="0"/>
              </a:spcAft>
              <a:defRPr/>
            </a:pPr>
            <a:r>
              <a:rPr lang="en-US" b="1" kern="0" dirty="0" smtClean="0">
                <a:solidFill>
                  <a:srgbClr val="FF0000"/>
                </a:solidFill>
                <a:latin typeface="Arial"/>
              </a:rPr>
              <a:t>Inter-Comparison of Trend Analysis from C5 and C6 of Terra MODIS AOT datasets (2000-2009)</a:t>
            </a:r>
            <a:endParaRPr lang="en-US" b="1" kern="0" dirty="0">
              <a:solidFill>
                <a:srgbClr val="FF0000"/>
              </a:solidFill>
              <a:latin typeface="Arial"/>
            </a:endParaRPr>
          </a:p>
        </p:txBody>
      </p:sp>
      <p:sp>
        <p:nvSpPr>
          <p:cNvPr id="8" name="TextBox 7"/>
          <p:cNvSpPr txBox="1"/>
          <p:nvPr/>
        </p:nvSpPr>
        <p:spPr>
          <a:xfrm>
            <a:off x="-76200" y="6553200"/>
            <a:ext cx="4191000" cy="369332"/>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Zhang and Reid</a:t>
            </a:r>
            <a:r>
              <a:rPr lang="en-US" sz="1800" b="1" dirty="0">
                <a:latin typeface="Arial" panose="020B0604020202020204" pitchFamily="34" charset="0"/>
                <a:cs typeface="Arial" panose="020B0604020202020204" pitchFamily="34" charset="0"/>
              </a:rPr>
              <a:t>,</a:t>
            </a:r>
            <a:r>
              <a:rPr lang="en-US" sz="1800" b="1" dirty="0" smtClean="0">
                <a:latin typeface="Arial" panose="020B0604020202020204" pitchFamily="34" charset="0"/>
                <a:cs typeface="Arial" panose="020B0604020202020204" pitchFamily="34" charset="0"/>
              </a:rPr>
              <a:t> 2010 </a:t>
            </a:r>
            <a:endParaRPr lang="en-US" sz="18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72893135"/>
              </p:ext>
            </p:extLst>
          </p:nvPr>
        </p:nvGraphicFramePr>
        <p:xfrm>
          <a:off x="4363329" y="1489570"/>
          <a:ext cx="4724400" cy="4875796"/>
        </p:xfrm>
        <a:graphic>
          <a:graphicData uri="http://schemas.openxmlformats.org/drawingml/2006/table">
            <a:tbl>
              <a:tblPr firstRow="1" firstCol="1" bandRow="1"/>
              <a:tblGrid>
                <a:gridCol w="2286000"/>
                <a:gridCol w="1188559"/>
                <a:gridCol w="1249841"/>
              </a:tblGrid>
              <a:tr h="545033">
                <a:tc rowSpan="2">
                  <a:txBody>
                    <a:bodyPr/>
                    <a:lstStyle/>
                    <a:p>
                      <a:pPr marL="0" marR="0">
                        <a:lnSpc>
                          <a:spcPct val="106000"/>
                        </a:lnSpc>
                        <a:spcBef>
                          <a:spcPts val="0"/>
                        </a:spcBef>
                        <a:spcAft>
                          <a:spcPts val="800"/>
                        </a:spcAft>
                      </a:pPr>
                      <a:r>
                        <a:rPr lang="en-US" sz="20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Regions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800"/>
                        </a:spcAft>
                      </a:pPr>
                      <a:r>
                        <a:rPr lang="en-US"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Corrected Slope AOD /decade (Terra)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90668">
                <a:tc vMerge="1">
                  <a:txBody>
                    <a:bodyPr/>
                    <a:lstStyle/>
                    <a:p>
                      <a:endParaRPr lang="en-US"/>
                    </a:p>
                  </a:txBody>
                  <a:tcPr/>
                </a:tc>
                <a:tc>
                  <a:txBody>
                    <a:bodyPr/>
                    <a:lstStyle/>
                    <a:p>
                      <a:pPr marL="0" marR="0" algn="ctr">
                        <a:lnSpc>
                          <a:spcPct val="106000"/>
                        </a:lnSpc>
                        <a:spcBef>
                          <a:spcPts val="0"/>
                        </a:spcBef>
                        <a:spcAft>
                          <a:spcPts val="800"/>
                        </a:spcAft>
                      </a:pPr>
                      <a:r>
                        <a:rPr lang="en-US" sz="2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2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07">
                <a:tc>
                  <a:txBody>
                    <a:bodyPr/>
                    <a:lstStyle/>
                    <a:p>
                      <a:pPr marL="0" marR="0">
                        <a:lnSpc>
                          <a:spcPct val="106000"/>
                        </a:lnSpc>
                        <a:spcBef>
                          <a:spcPts val="0"/>
                        </a:spcBef>
                        <a:spcAft>
                          <a:spcPts val="800"/>
                        </a:spcAft>
                      </a:pPr>
                      <a:r>
                        <a:rPr lang="en-US" sz="20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Global</a:t>
                      </a:r>
                      <a:endPar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6000"/>
                        </a:lnSpc>
                        <a:spcBef>
                          <a:spcPts val="0"/>
                        </a:spcBef>
                        <a:spcAft>
                          <a:spcPts val="800"/>
                        </a:spcAft>
                      </a:pPr>
                      <a:r>
                        <a:rPr lang="en-US" sz="2000"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0.003</a:t>
                      </a:r>
                      <a:endParaRPr lang="en-US" sz="20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6000"/>
                        </a:lnSpc>
                        <a:spcBef>
                          <a:spcPts val="0"/>
                        </a:spcBef>
                        <a:spcAft>
                          <a:spcPts val="800"/>
                        </a:spcAft>
                      </a:pPr>
                      <a:r>
                        <a:rPr lang="en-US" sz="2000"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0.005</a:t>
                      </a:r>
                      <a:endPar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73407">
                <a:tc>
                  <a:txBody>
                    <a:bodyPr/>
                    <a:lstStyle/>
                    <a:p>
                      <a:pPr marL="0" marR="0">
                        <a:lnSpc>
                          <a:spcPct val="106000"/>
                        </a:lnSpc>
                        <a:spcBef>
                          <a:spcPts val="0"/>
                        </a:spcBef>
                        <a:spcAft>
                          <a:spcPts val="800"/>
                        </a:spcAft>
                      </a:pPr>
                      <a:r>
                        <a:rPr lang="en-US"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Africa (NW Coast)</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20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0.013</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20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0.011</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273407">
                <a:tc>
                  <a:txBody>
                    <a:bodyPr/>
                    <a:lstStyle/>
                    <a:p>
                      <a:pPr marL="0" marR="0">
                        <a:lnSpc>
                          <a:spcPct val="106000"/>
                        </a:lnSpc>
                        <a:spcBef>
                          <a:spcPts val="0"/>
                        </a:spcBef>
                        <a:spcAft>
                          <a:spcPts val="800"/>
                        </a:spcAft>
                      </a:pPr>
                      <a:r>
                        <a:rPr lang="en-US" sz="20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Bay of Bengal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0.069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0.071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273407">
                <a:tc>
                  <a:txBody>
                    <a:bodyPr/>
                    <a:lstStyle/>
                    <a:p>
                      <a:pPr marL="0" marR="0">
                        <a:lnSpc>
                          <a:spcPct val="106000"/>
                        </a:lnSpc>
                        <a:spcBef>
                          <a:spcPts val="0"/>
                        </a:spcBef>
                        <a:spcAft>
                          <a:spcPts val="800"/>
                        </a:spcAft>
                      </a:pPr>
                      <a:r>
                        <a:rPr lang="en-US" sz="20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Coastal China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0.068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273407">
                <a:tc>
                  <a:txBody>
                    <a:bodyPr/>
                    <a:lstStyle/>
                    <a:p>
                      <a:pPr marL="0" marR="0">
                        <a:lnSpc>
                          <a:spcPct val="106000"/>
                        </a:lnSpc>
                        <a:spcBef>
                          <a:spcPts val="0"/>
                        </a:spcBef>
                        <a:spcAft>
                          <a:spcPts val="800"/>
                        </a:spcAft>
                      </a:pPr>
                      <a:r>
                        <a:rPr lang="en-US"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Central America</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-0.023</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273407">
                <a:tc>
                  <a:txBody>
                    <a:bodyPr/>
                    <a:lstStyle/>
                    <a:p>
                      <a:pPr marL="0" marR="0">
                        <a:lnSpc>
                          <a:spcPct val="106000"/>
                        </a:lnSpc>
                        <a:spcBef>
                          <a:spcPts val="0"/>
                        </a:spcBef>
                        <a:spcAft>
                          <a:spcPts val="800"/>
                        </a:spcAft>
                      </a:pPr>
                      <a:r>
                        <a:rPr lang="en-US" sz="20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Arabian Sea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0.058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0.069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273407">
                <a:tc>
                  <a:txBody>
                    <a:bodyPr/>
                    <a:lstStyle/>
                    <a:p>
                      <a:pPr marL="0" marR="0">
                        <a:lnSpc>
                          <a:spcPct val="106000"/>
                        </a:lnSpc>
                        <a:spcBef>
                          <a:spcPts val="0"/>
                        </a:spcBef>
                        <a:spcAft>
                          <a:spcPts val="800"/>
                        </a:spcAft>
                      </a:pPr>
                      <a:r>
                        <a:rPr lang="en-US"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Mediterranean Sea</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-0.016</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-0.015</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273407">
                <a:tc>
                  <a:txBody>
                    <a:bodyPr/>
                    <a:lstStyle/>
                    <a:p>
                      <a:pPr marL="0" marR="0">
                        <a:lnSpc>
                          <a:spcPct val="106000"/>
                        </a:lnSpc>
                        <a:spcBef>
                          <a:spcPts val="0"/>
                        </a:spcBef>
                        <a:spcAft>
                          <a:spcPts val="800"/>
                        </a:spcAft>
                      </a:pPr>
                      <a:r>
                        <a:rPr lang="en-US"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Africa (SW Coast)</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0.009</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0.016</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331204">
                <a:tc>
                  <a:txBody>
                    <a:bodyPr/>
                    <a:lstStyle/>
                    <a:p>
                      <a:pPr marL="0" marR="0">
                        <a:lnSpc>
                          <a:spcPct val="106000"/>
                        </a:lnSpc>
                        <a:spcBef>
                          <a:spcPts val="0"/>
                        </a:spcBef>
                        <a:spcAft>
                          <a:spcPts val="800"/>
                        </a:spcAft>
                      </a:pPr>
                      <a:r>
                        <a:rPr lang="en-US"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 </a:t>
                      </a:r>
                      <a:r>
                        <a:rPr lang="en-US" sz="20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Amer. (E Coast</a:t>
                      </a:r>
                      <a:r>
                        <a:rPr lang="en-US"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-0.013</a:t>
                      </a:r>
                      <a:endPar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273407">
                <a:tc>
                  <a:txBody>
                    <a:bodyPr/>
                    <a:lstStyle/>
                    <a:p>
                      <a:pPr marL="0" marR="0">
                        <a:lnSpc>
                          <a:spcPct val="106000"/>
                        </a:lnSpc>
                        <a:spcBef>
                          <a:spcPts val="0"/>
                        </a:spcBef>
                        <a:spcAft>
                          <a:spcPts val="800"/>
                        </a:spcAft>
                      </a:pPr>
                      <a:r>
                        <a:rPr lang="en-US"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Africa (SE Coast)</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0.010</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a:noFill/>
                    </a:lnB>
                  </a:tcPr>
                </a:tc>
              </a:tr>
              <a:tr h="273407">
                <a:tc>
                  <a:txBody>
                    <a:bodyPr/>
                    <a:lstStyle/>
                    <a:p>
                      <a:pPr marL="0" marR="0">
                        <a:lnSpc>
                          <a:spcPct val="106000"/>
                        </a:lnSpc>
                        <a:spcBef>
                          <a:spcPts val="0"/>
                        </a:spcBef>
                        <a:spcAft>
                          <a:spcPts val="800"/>
                        </a:spcAft>
                      </a:pPr>
                      <a:r>
                        <a:rPr lang="en-US" sz="20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Southeast Asia</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0.007</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2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0.014</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39" marR="5339" marT="178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grpSp>
        <p:nvGrpSpPr>
          <p:cNvPr id="2" name="Group 1"/>
          <p:cNvGrpSpPr/>
          <p:nvPr/>
        </p:nvGrpSpPr>
        <p:grpSpPr>
          <a:xfrm>
            <a:off x="-76200" y="1447800"/>
            <a:ext cx="4267200" cy="4953000"/>
            <a:chOff x="-76200" y="1447800"/>
            <a:chExt cx="4267200" cy="4953000"/>
          </a:xfrm>
        </p:grpSpPr>
        <p:pic>
          <p:nvPicPr>
            <p:cNvPr id="6" name="Picture 5"/>
            <p:cNvPicPr>
              <a:picLocks noChangeAspect="1"/>
            </p:cNvPicPr>
            <p:nvPr/>
          </p:nvPicPr>
          <p:blipFill>
            <a:blip r:embed="rId3"/>
            <a:stretch>
              <a:fillRect/>
            </a:stretch>
          </p:blipFill>
          <p:spPr>
            <a:xfrm>
              <a:off x="0" y="1447800"/>
              <a:ext cx="4191000" cy="4953000"/>
            </a:xfrm>
            <a:prstGeom prst="rect">
              <a:avLst/>
            </a:prstGeom>
          </p:spPr>
        </p:pic>
        <p:sp>
          <p:nvSpPr>
            <p:cNvPr id="3" name="TextBox 2"/>
            <p:cNvSpPr txBox="1"/>
            <p:nvPr/>
          </p:nvSpPr>
          <p:spPr>
            <a:xfrm>
              <a:off x="128587" y="5943600"/>
              <a:ext cx="3986213" cy="369332"/>
            </a:xfrm>
            <a:prstGeom prst="rect">
              <a:avLst/>
            </a:prstGeom>
            <a:solidFill>
              <a:schemeClr val="bg1"/>
            </a:solidFill>
          </p:spPr>
          <p:txBody>
            <a:bodyPr wrap="square" rtlCol="0">
              <a:spAutoFit/>
            </a:bodyPr>
            <a:lstStyle/>
            <a:p>
              <a:r>
                <a:rPr lang="en-US" sz="1800" b="1" dirty="0" smtClean="0">
                  <a:latin typeface="Arial" panose="020B0604020202020204" pitchFamily="34" charset="0"/>
                  <a:cs typeface="Arial" panose="020B0604020202020204" pitchFamily="34" charset="0"/>
                </a:rPr>
                <a:t>Trend :  100×AOD/year (0.55 µm)</a:t>
              </a:r>
              <a:endParaRPr lang="en-US" sz="1800" b="1" dirty="0">
                <a:latin typeface="Arial" panose="020B0604020202020204" pitchFamily="34" charset="0"/>
                <a:cs typeface="Arial" panose="020B0604020202020204" pitchFamily="34" charset="0"/>
              </a:endParaRPr>
            </a:p>
          </p:txBody>
        </p:sp>
        <p:sp>
          <p:nvSpPr>
            <p:cNvPr id="12" name="TextBox 11"/>
            <p:cNvSpPr txBox="1"/>
            <p:nvPr/>
          </p:nvSpPr>
          <p:spPr>
            <a:xfrm>
              <a:off x="-76200" y="5635823"/>
              <a:ext cx="3986213"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-1.2     -0.4      0.0       0.4      0.8       1.2       1.6</a:t>
              </a:r>
              <a:endParaRPr lang="en-US" sz="1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12686744"/>
      </p:ext>
    </p:extLst>
  </p:cSld>
  <p:clrMapOvr>
    <a:masterClrMapping/>
  </p:clrMapOvr>
  <p:transition advTm="90002">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209491"/>
            <a:ext cx="9144000" cy="712696"/>
          </a:xfrm>
          <a:prstGeom prst="rect">
            <a:avLst/>
          </a:prstGeom>
        </p:spPr>
        <p:txBody>
          <a:bodyPr wrap="square">
            <a:spAutoFit/>
          </a:bodyPr>
          <a:lstStyle/>
          <a:p>
            <a:pPr algn="ctr" fontAlgn="auto">
              <a:lnSpc>
                <a:spcPts val="2400"/>
              </a:lnSpc>
              <a:spcBef>
                <a:spcPts val="0"/>
              </a:spcBef>
              <a:spcAft>
                <a:spcPts val="0"/>
              </a:spcAft>
              <a:defRPr/>
            </a:pPr>
            <a:r>
              <a:rPr lang="en-US" sz="2800" b="1" kern="0" dirty="0" smtClean="0">
                <a:solidFill>
                  <a:srgbClr val="FF0000"/>
                </a:solidFill>
                <a:latin typeface="Arial"/>
              </a:rPr>
              <a:t>Extend the AOT Trend </a:t>
            </a:r>
            <a:r>
              <a:rPr lang="en-US" sz="2800" b="1" kern="0" dirty="0">
                <a:solidFill>
                  <a:srgbClr val="FF0000"/>
                </a:solidFill>
                <a:latin typeface="Arial"/>
              </a:rPr>
              <a:t>A</a:t>
            </a:r>
            <a:r>
              <a:rPr lang="en-US" sz="2800" b="1" kern="0" dirty="0" smtClean="0">
                <a:solidFill>
                  <a:srgbClr val="FF0000"/>
                </a:solidFill>
                <a:latin typeface="Arial"/>
              </a:rPr>
              <a:t>nalysis to 16 years </a:t>
            </a:r>
          </a:p>
          <a:p>
            <a:pPr algn="ctr" fontAlgn="auto">
              <a:lnSpc>
                <a:spcPts val="2400"/>
              </a:lnSpc>
              <a:spcBef>
                <a:spcPts val="0"/>
              </a:spcBef>
              <a:spcAft>
                <a:spcPts val="0"/>
              </a:spcAft>
              <a:defRPr/>
            </a:pPr>
            <a:r>
              <a:rPr lang="en-US" sz="2800" b="1" kern="0" dirty="0" smtClean="0">
                <a:solidFill>
                  <a:srgbClr val="FF0000"/>
                </a:solidFill>
                <a:latin typeface="Arial"/>
              </a:rPr>
              <a:t>(2000-2015)</a:t>
            </a:r>
            <a:endParaRPr lang="en-US" sz="2800" b="1" kern="0" dirty="0">
              <a:solidFill>
                <a:srgbClr val="FF0000"/>
              </a:solidFill>
              <a:latin typeface="Arial"/>
            </a:endParaRPr>
          </a:p>
        </p:txBody>
      </p:sp>
      <p:pic>
        <p:nvPicPr>
          <p:cNvPr id="7" name="Picture 6"/>
          <p:cNvPicPr>
            <a:picLocks noChangeAspect="1"/>
          </p:cNvPicPr>
          <p:nvPr/>
        </p:nvPicPr>
        <p:blipFill>
          <a:blip r:embed="rId3"/>
          <a:stretch>
            <a:fillRect/>
          </a:stretch>
        </p:blipFill>
        <p:spPr>
          <a:xfrm rot="-5400000">
            <a:off x="985248" y="2919799"/>
            <a:ext cx="2449104" cy="4419600"/>
          </a:xfrm>
          <a:prstGeom prst="rect">
            <a:avLst/>
          </a:prstGeom>
        </p:spPr>
      </p:pic>
      <p:pic>
        <p:nvPicPr>
          <p:cNvPr id="9" name="Picture 8"/>
          <p:cNvPicPr>
            <a:picLocks noChangeAspect="1"/>
          </p:cNvPicPr>
          <p:nvPr/>
        </p:nvPicPr>
        <p:blipFill>
          <a:blip r:embed="rId4"/>
          <a:stretch>
            <a:fillRect/>
          </a:stretch>
        </p:blipFill>
        <p:spPr>
          <a:xfrm rot="-5400000">
            <a:off x="1066800" y="627857"/>
            <a:ext cx="2286000" cy="4038600"/>
          </a:xfrm>
          <a:prstGeom prst="rect">
            <a:avLst/>
          </a:prstGeom>
        </p:spPr>
      </p:pic>
      <p:pic>
        <p:nvPicPr>
          <p:cNvPr id="16" name="Picture 15"/>
          <p:cNvPicPr>
            <a:picLocks noChangeAspect="1"/>
          </p:cNvPicPr>
          <p:nvPr/>
        </p:nvPicPr>
        <p:blipFill>
          <a:blip r:embed="rId5"/>
          <a:stretch>
            <a:fillRect/>
          </a:stretch>
        </p:blipFill>
        <p:spPr>
          <a:xfrm>
            <a:off x="4648200" y="1247572"/>
            <a:ext cx="4343400" cy="5314950"/>
          </a:xfrm>
          <a:prstGeom prst="rect">
            <a:avLst/>
          </a:prstGeom>
        </p:spPr>
      </p:pic>
      <p:cxnSp>
        <p:nvCxnSpPr>
          <p:cNvPr id="3" name="Straight Arrow Connector 2"/>
          <p:cNvCxnSpPr/>
          <p:nvPr/>
        </p:nvCxnSpPr>
        <p:spPr bwMode="auto">
          <a:xfrm>
            <a:off x="685800" y="5129599"/>
            <a:ext cx="3962400" cy="433001"/>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
        <p:nvSpPr>
          <p:cNvPr id="14" name="TextBox 13"/>
          <p:cNvSpPr txBox="1"/>
          <p:nvPr/>
        </p:nvSpPr>
        <p:spPr>
          <a:xfrm>
            <a:off x="76200" y="6519446"/>
            <a:ext cx="5105400" cy="338554"/>
          </a:xfrm>
          <a:prstGeom prst="rect">
            <a:avLst/>
          </a:prstGeom>
          <a:noFill/>
        </p:spPr>
        <p:txBody>
          <a:bodyPr wrap="square" rtlCol="0">
            <a:spAutoFit/>
          </a:bodyPr>
          <a:lstStyle/>
          <a:p>
            <a:r>
              <a:rPr lang="en-US" sz="1600" b="1" dirty="0">
                <a:solidFill>
                  <a:srgbClr val="000000"/>
                </a:solidFill>
                <a:latin typeface="Arial" panose="020B0604020202020204" pitchFamily="34" charset="0"/>
                <a:cs typeface="Arial" panose="020B0604020202020204" pitchFamily="34" charset="0"/>
              </a:rPr>
              <a:t>Alfaro-Contreras et al.,</a:t>
            </a:r>
            <a:r>
              <a:rPr lang="en-US" sz="1600" b="1" dirty="0" smtClean="0">
                <a:latin typeface="Arial" panose="020B0604020202020204" pitchFamily="34" charset="0"/>
                <a:cs typeface="Arial" panose="020B0604020202020204" pitchFamily="34" charset="0"/>
              </a:rPr>
              <a:t> et al., 2016 (in preparation)</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331016"/>
      </p:ext>
    </p:extLst>
  </p:cSld>
  <p:clrMapOvr>
    <a:masterClrMapping/>
  </p:clrMapOvr>
  <p:transition advTm="99044">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209490"/>
            <a:ext cx="9144000" cy="404919"/>
          </a:xfrm>
          <a:prstGeom prst="rect">
            <a:avLst/>
          </a:prstGeom>
        </p:spPr>
        <p:txBody>
          <a:bodyPr wrap="square">
            <a:spAutoFit/>
          </a:bodyPr>
          <a:lstStyle/>
          <a:p>
            <a:pPr algn="ctr" fontAlgn="auto">
              <a:lnSpc>
                <a:spcPts val="2400"/>
              </a:lnSpc>
              <a:spcBef>
                <a:spcPts val="0"/>
              </a:spcBef>
              <a:spcAft>
                <a:spcPts val="0"/>
              </a:spcAft>
              <a:defRPr/>
            </a:pPr>
            <a:r>
              <a:rPr lang="en-US" sz="2800" b="1" kern="0" dirty="0" smtClean="0">
                <a:solidFill>
                  <a:srgbClr val="FF0000"/>
                </a:solidFill>
                <a:latin typeface="Arial"/>
              </a:rPr>
              <a:t>Regional-based Trend </a:t>
            </a:r>
            <a:r>
              <a:rPr lang="en-US" sz="2800" b="1" kern="0" dirty="0">
                <a:solidFill>
                  <a:srgbClr val="FF0000"/>
                </a:solidFill>
                <a:latin typeface="Arial"/>
              </a:rPr>
              <a:t>A</a:t>
            </a:r>
            <a:r>
              <a:rPr lang="en-US" sz="2800" b="1" kern="0" dirty="0" smtClean="0">
                <a:solidFill>
                  <a:srgbClr val="FF0000"/>
                </a:solidFill>
                <a:latin typeface="Arial"/>
              </a:rPr>
              <a:t>nalysis (Terra, 2000-2015)</a:t>
            </a:r>
            <a:endParaRPr lang="en-US" sz="2800" b="1" kern="0" dirty="0">
              <a:solidFill>
                <a:srgbClr val="FF0000"/>
              </a:solidFill>
              <a:latin typeface="Arial"/>
            </a:endParaRPr>
          </a:p>
        </p:txBody>
      </p:sp>
      <p:graphicFrame>
        <p:nvGraphicFramePr>
          <p:cNvPr id="12" name="Table 11"/>
          <p:cNvGraphicFramePr>
            <a:graphicFrameLocks noGrp="1"/>
          </p:cNvGraphicFramePr>
          <p:nvPr>
            <p:extLst>
              <p:ext uri="{D42A27DB-BD31-4B8C-83A1-F6EECF244321}">
                <p14:modId xmlns:p14="http://schemas.microsoft.com/office/powerpoint/2010/main" val="2655060061"/>
              </p:ext>
            </p:extLst>
          </p:nvPr>
        </p:nvGraphicFramePr>
        <p:xfrm>
          <a:off x="5562600" y="1649847"/>
          <a:ext cx="3454186" cy="4259957"/>
        </p:xfrm>
        <a:graphic>
          <a:graphicData uri="http://schemas.openxmlformats.org/drawingml/2006/table">
            <a:tbl>
              <a:tblPr firstRow="1" firstCol="1" bandRow="1"/>
              <a:tblGrid>
                <a:gridCol w="2223857"/>
                <a:gridCol w="1230329"/>
              </a:tblGrid>
              <a:tr h="1153538">
                <a:tc>
                  <a:txBody>
                    <a:bodyPr/>
                    <a:lstStyle/>
                    <a:p>
                      <a:pPr marL="0" marR="0" algn="l">
                        <a:lnSpc>
                          <a:spcPct val="106000"/>
                        </a:lnSpc>
                        <a:spcBef>
                          <a:spcPts val="0"/>
                        </a:spcBef>
                        <a:spcAft>
                          <a:spcPts val="800"/>
                        </a:spcAft>
                      </a:pPr>
                      <a:r>
                        <a:rPr lang="en-US" sz="1800" b="1" kern="1200" dirty="0" smtClean="0">
                          <a:effectLst/>
                          <a:latin typeface="Arial" panose="020B0604020202020204" pitchFamily="34" charset="0"/>
                          <a:ea typeface="Times New Roman" panose="02020603050405020304" pitchFamily="18" charset="0"/>
                          <a:cs typeface="Arial" panose="020B0604020202020204" pitchFamily="34" charset="0"/>
                        </a:rPr>
                        <a:t>Regions</a:t>
                      </a:r>
                    </a:p>
                    <a:p>
                      <a:pPr marL="0" marR="0" algn="l">
                        <a:lnSpc>
                          <a:spcPct val="106000"/>
                        </a:lnSpc>
                        <a:spcBef>
                          <a:spcPts val="0"/>
                        </a:spcBef>
                        <a:spcAft>
                          <a:spcPts val="8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AOD/ decade (Terra)</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01">
                <a:tc>
                  <a:txBody>
                    <a:bodyPr/>
                    <a:lstStyle/>
                    <a:p>
                      <a:pPr marL="0" marR="0" algn="l">
                        <a:lnSpc>
                          <a:spcPct val="106000"/>
                        </a:lnSpc>
                        <a:spcBef>
                          <a:spcPts val="0"/>
                        </a:spcBef>
                        <a:spcAft>
                          <a:spcPts val="800"/>
                        </a:spcAft>
                      </a:pPr>
                      <a:r>
                        <a:rPr lang="en-US"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Global</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6000"/>
                        </a:lnSpc>
                        <a:spcBef>
                          <a:spcPts val="0"/>
                        </a:spcBef>
                        <a:spcAft>
                          <a:spcPts val="800"/>
                        </a:spcAft>
                      </a:pPr>
                      <a:r>
                        <a:rPr lang="en-US" sz="1800"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0.002</a:t>
                      </a:r>
                    </a:p>
                  </a:txBody>
                  <a:tcPr marL="29959" marR="29959" marT="811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91601">
                <a:tc>
                  <a:txBody>
                    <a:bodyPr/>
                    <a:lstStyle/>
                    <a:p>
                      <a:pPr marL="0" marR="0" algn="l">
                        <a:lnSpc>
                          <a:spcPct val="106000"/>
                        </a:lnSpc>
                        <a:spcBef>
                          <a:spcPts val="0"/>
                        </a:spcBef>
                        <a:spcAft>
                          <a:spcPts val="800"/>
                        </a:spcAft>
                      </a:pPr>
                      <a:r>
                        <a:rPr lang="en-US" sz="1800" b="1" kern="1200" dirty="0">
                          <a:effectLst/>
                          <a:latin typeface="Arial" panose="020B0604020202020204" pitchFamily="34" charset="0"/>
                          <a:ea typeface="Times New Roman" panose="02020603050405020304" pitchFamily="18" charset="0"/>
                          <a:cs typeface="Arial" panose="020B0604020202020204" pitchFamily="34" charset="0"/>
                        </a:rPr>
                        <a:t>Coastal China</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w="12700" cap="flat" cmpd="sng" algn="ctr">
                      <a:solidFill>
                        <a:srgbClr val="000000"/>
                      </a:solidFill>
                      <a:prstDash val="solid"/>
                      <a:round/>
                      <a:headEnd type="none" w="med" len="med"/>
                      <a:tailEnd type="none" w="med" len="med"/>
                    </a:lnL>
                    <a:lnR>
                      <a:noFill/>
                    </a:lnR>
                    <a:lnT>
                      <a:noFill/>
                    </a:lnT>
                    <a:lnB>
                      <a:noFill/>
                    </a:lnB>
                  </a:tcPr>
                </a:tc>
              </a:tr>
              <a:tr h="391601">
                <a:tc>
                  <a:txBody>
                    <a:bodyPr/>
                    <a:lstStyle/>
                    <a:p>
                      <a:pPr marL="0" marR="0" algn="l">
                        <a:lnSpc>
                          <a:spcPct val="106000"/>
                        </a:lnSpc>
                        <a:spcBef>
                          <a:spcPts val="0"/>
                        </a:spcBef>
                        <a:spcAft>
                          <a:spcPts val="800"/>
                        </a:spcAft>
                      </a:pPr>
                      <a:r>
                        <a:rPr lang="en-US" sz="1800" b="1" kern="1200" dirty="0">
                          <a:solidFill>
                            <a:srgbClr val="3333FF"/>
                          </a:solidFill>
                          <a:effectLst/>
                          <a:latin typeface="Arial" panose="020B0604020202020204" pitchFamily="34" charset="0"/>
                          <a:ea typeface="Times New Roman" panose="02020603050405020304" pitchFamily="18" charset="0"/>
                          <a:cs typeface="Arial" panose="020B0604020202020204" pitchFamily="34" charset="0"/>
                        </a:rPr>
                        <a:t>Mediterranean Sea</a:t>
                      </a:r>
                      <a:endParaRPr lang="en-US" sz="1100" dirty="0">
                        <a:solidFill>
                          <a:srgbClr val="3333FF"/>
                        </a:solidFill>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1800" kern="1200" dirty="0">
                          <a:solidFill>
                            <a:srgbClr val="3333FF"/>
                          </a:solidFill>
                          <a:effectLst/>
                          <a:latin typeface="Arial" panose="020B0604020202020204" pitchFamily="34" charset="0"/>
                          <a:ea typeface="Times New Roman" panose="02020603050405020304" pitchFamily="18" charset="0"/>
                          <a:cs typeface="Arial" panose="020B0604020202020204" pitchFamily="34" charset="0"/>
                        </a:rPr>
                        <a:t>-0.023</a:t>
                      </a:r>
                      <a:endParaRPr lang="en-US" sz="1100" dirty="0">
                        <a:solidFill>
                          <a:srgbClr val="3333FF"/>
                        </a:solidFill>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w="12700" cap="flat" cmpd="sng" algn="ctr">
                      <a:solidFill>
                        <a:srgbClr val="000000"/>
                      </a:solidFill>
                      <a:prstDash val="solid"/>
                      <a:round/>
                      <a:headEnd type="none" w="med" len="med"/>
                      <a:tailEnd type="none" w="med" len="med"/>
                    </a:lnL>
                    <a:lnR>
                      <a:noFill/>
                    </a:lnR>
                    <a:lnT>
                      <a:noFill/>
                    </a:lnT>
                    <a:lnB>
                      <a:noFill/>
                    </a:lnB>
                  </a:tcPr>
                </a:tc>
              </a:tr>
              <a:tr h="365212">
                <a:tc>
                  <a:txBody>
                    <a:bodyPr/>
                    <a:lstStyle/>
                    <a:p>
                      <a:pPr marL="0" marR="0" algn="l">
                        <a:lnSpc>
                          <a:spcPct val="106000"/>
                        </a:lnSpc>
                        <a:spcBef>
                          <a:spcPts val="0"/>
                        </a:spcBef>
                        <a:spcAft>
                          <a:spcPts val="800"/>
                        </a:spcAft>
                      </a:pPr>
                      <a:r>
                        <a:rPr lang="en-US" sz="1800" b="1" kern="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N. </a:t>
                      </a:r>
                      <a:r>
                        <a:rPr lang="en-US" sz="1800" b="1" kern="12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Amer. (E Coast</a:t>
                      </a:r>
                      <a:r>
                        <a:rPr lang="en-US" sz="1800" b="1" kern="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1800" kern="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-0.021</a:t>
                      </a:r>
                      <a:endParaRPr lang="en-US" sz="11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w="12700" cap="flat" cmpd="sng" algn="ctr">
                      <a:solidFill>
                        <a:srgbClr val="000000"/>
                      </a:solidFill>
                      <a:prstDash val="solid"/>
                      <a:round/>
                      <a:headEnd type="none" w="med" len="med"/>
                      <a:tailEnd type="none" w="med" len="med"/>
                    </a:lnL>
                    <a:lnR>
                      <a:noFill/>
                    </a:lnR>
                    <a:lnT>
                      <a:noFill/>
                    </a:lnT>
                    <a:lnB>
                      <a:noFill/>
                    </a:lnB>
                  </a:tcPr>
                </a:tc>
              </a:tr>
              <a:tr h="391601">
                <a:tc>
                  <a:txBody>
                    <a:bodyPr/>
                    <a:lstStyle/>
                    <a:p>
                      <a:pPr marL="0" marR="0" algn="l">
                        <a:lnSpc>
                          <a:spcPct val="106000"/>
                        </a:lnSpc>
                        <a:spcBef>
                          <a:spcPts val="0"/>
                        </a:spcBef>
                        <a:spcAft>
                          <a:spcPts val="800"/>
                        </a:spcAft>
                      </a:pPr>
                      <a:r>
                        <a:rPr lang="en-US"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Bay of Bengal</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18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0.047</a:t>
                      </a:r>
                      <a:endParaRPr lang="en-US"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w="12700" cap="flat" cmpd="sng" algn="ctr">
                      <a:solidFill>
                        <a:srgbClr val="000000"/>
                      </a:solidFill>
                      <a:prstDash val="solid"/>
                      <a:round/>
                      <a:headEnd type="none" w="med" len="med"/>
                      <a:tailEnd type="none" w="med" len="med"/>
                    </a:lnL>
                    <a:lnR>
                      <a:noFill/>
                    </a:lnR>
                    <a:lnT>
                      <a:noFill/>
                    </a:lnT>
                    <a:lnB>
                      <a:noFill/>
                    </a:lnB>
                  </a:tcPr>
                </a:tc>
              </a:tr>
              <a:tr h="391601">
                <a:tc>
                  <a:txBody>
                    <a:bodyPr/>
                    <a:lstStyle/>
                    <a:p>
                      <a:pPr marL="0" marR="0" algn="l">
                        <a:lnSpc>
                          <a:spcPct val="106000"/>
                        </a:lnSpc>
                        <a:spcBef>
                          <a:spcPts val="0"/>
                        </a:spcBef>
                        <a:spcAft>
                          <a:spcPts val="800"/>
                        </a:spcAft>
                      </a:pPr>
                      <a:r>
                        <a:rPr lang="en-US"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Arabian Sea</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18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0.048</a:t>
                      </a:r>
                      <a:endParaRPr lang="en-US"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w="12700" cap="flat" cmpd="sng" algn="ctr">
                      <a:solidFill>
                        <a:srgbClr val="000000"/>
                      </a:solidFill>
                      <a:prstDash val="solid"/>
                      <a:round/>
                      <a:headEnd type="none" w="med" len="med"/>
                      <a:tailEnd type="none" w="med" len="med"/>
                    </a:lnL>
                    <a:lnR>
                      <a:noFill/>
                    </a:lnR>
                    <a:lnT>
                      <a:noFill/>
                    </a:lnT>
                    <a:lnB>
                      <a:noFill/>
                    </a:lnB>
                  </a:tcPr>
                </a:tc>
              </a:tr>
              <a:tr h="391601">
                <a:tc>
                  <a:txBody>
                    <a:bodyPr/>
                    <a:lstStyle/>
                    <a:p>
                      <a:pPr marL="0" marR="0" algn="l">
                        <a:lnSpc>
                          <a:spcPct val="106000"/>
                        </a:lnSpc>
                        <a:spcBef>
                          <a:spcPts val="0"/>
                        </a:spcBef>
                        <a:spcAft>
                          <a:spcPts val="800"/>
                        </a:spcAft>
                      </a:pPr>
                      <a:r>
                        <a:rPr lang="en-US"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Red Sea</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6000"/>
                        </a:lnSpc>
                        <a:spcBef>
                          <a:spcPts val="0"/>
                        </a:spcBef>
                        <a:spcAft>
                          <a:spcPts val="800"/>
                        </a:spcAft>
                      </a:pPr>
                      <a:r>
                        <a:rPr lang="en-US" sz="18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0.064</a:t>
                      </a:r>
                      <a:endParaRPr lang="en-US"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w="12700" cap="flat" cmpd="sng" algn="ctr">
                      <a:solidFill>
                        <a:srgbClr val="000000"/>
                      </a:solidFill>
                      <a:prstDash val="solid"/>
                      <a:round/>
                      <a:headEnd type="none" w="med" len="med"/>
                      <a:tailEnd type="none" w="med" len="med"/>
                    </a:lnL>
                    <a:lnR>
                      <a:noFill/>
                    </a:lnR>
                    <a:lnT>
                      <a:noFill/>
                    </a:lnT>
                    <a:lnB>
                      <a:noFill/>
                    </a:lnB>
                  </a:tcPr>
                </a:tc>
              </a:tr>
              <a:tr h="391601">
                <a:tc>
                  <a:txBody>
                    <a:bodyPr/>
                    <a:lstStyle/>
                    <a:p>
                      <a:pPr marL="0" marR="0" algn="l">
                        <a:lnSpc>
                          <a:spcPct val="106000"/>
                        </a:lnSpc>
                        <a:spcBef>
                          <a:spcPts val="0"/>
                        </a:spcBef>
                        <a:spcAft>
                          <a:spcPts val="800"/>
                        </a:spcAft>
                      </a:pPr>
                      <a:r>
                        <a:rPr lang="en-US"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Persian Gulf</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800"/>
                        </a:spcAft>
                      </a:pPr>
                      <a:r>
                        <a:rPr lang="en-US" sz="1800"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0.072</a:t>
                      </a:r>
                      <a:endParaRPr lang="en-US"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9959" marR="29959" marT="8114"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grpSp>
        <p:nvGrpSpPr>
          <p:cNvPr id="8" name="Group 7"/>
          <p:cNvGrpSpPr/>
          <p:nvPr/>
        </p:nvGrpSpPr>
        <p:grpSpPr>
          <a:xfrm>
            <a:off x="0" y="914400"/>
            <a:ext cx="5715000" cy="5943600"/>
            <a:chOff x="0" y="914400"/>
            <a:chExt cx="5715000" cy="5943600"/>
          </a:xfrm>
        </p:grpSpPr>
        <p:pic>
          <p:nvPicPr>
            <p:cNvPr id="2" name="Picture 2" descr="C:\Users\jzhang\Desktop\modis2016\modis_2016\myplots\Terra_aqua_aod_series.IB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5562600" cy="22113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jzhang\Desktop\modis2016\modis_2016\myplots\Terra_aqua_aod_series.E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16994"/>
              <a:ext cx="5562600" cy="22360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jzhang\Desktop\modis2016\modis_2016\myplots\Terra_aqua_aod_series.CH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96594"/>
              <a:ext cx="5562600" cy="22614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1123890"/>
              <a:ext cx="23622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Bay of Bengal</a:t>
              </a:r>
              <a:endParaRPr lang="en-US" sz="2000" b="1" dirty="0">
                <a:latin typeface="Arial" panose="020B0604020202020204" pitchFamily="34" charset="0"/>
                <a:cs typeface="Arial" panose="020B0604020202020204" pitchFamily="34" charset="0"/>
              </a:endParaRPr>
            </a:p>
          </p:txBody>
        </p:sp>
        <p:sp>
          <p:nvSpPr>
            <p:cNvPr id="16" name="TextBox 15"/>
            <p:cNvSpPr txBox="1"/>
            <p:nvPr/>
          </p:nvSpPr>
          <p:spPr>
            <a:xfrm>
              <a:off x="2781300" y="2952690"/>
              <a:ext cx="23622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East Coast US</a:t>
              </a:r>
              <a:endParaRPr lang="en-US" sz="2000" b="1" dirty="0">
                <a:latin typeface="Arial" panose="020B0604020202020204" pitchFamily="34" charset="0"/>
                <a:cs typeface="Arial" panose="020B0604020202020204" pitchFamily="34" charset="0"/>
              </a:endParaRPr>
            </a:p>
          </p:txBody>
        </p:sp>
        <p:sp>
          <p:nvSpPr>
            <p:cNvPr id="17" name="TextBox 16"/>
            <p:cNvSpPr txBox="1"/>
            <p:nvPr/>
          </p:nvSpPr>
          <p:spPr>
            <a:xfrm>
              <a:off x="1828800" y="6000690"/>
              <a:ext cx="23622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Coastal China</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304800" y="6477000"/>
              <a:ext cx="5410200"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2000        2002      2004      2006       2008      2010      2012      2014</a:t>
              </a:r>
              <a:endParaRPr lang="en-US" sz="1200" b="1" dirty="0">
                <a:latin typeface="Arial" panose="020B0604020202020204" pitchFamily="34" charset="0"/>
                <a:cs typeface="Arial" panose="020B0604020202020204" pitchFamily="34" charset="0"/>
              </a:endParaRPr>
            </a:p>
          </p:txBody>
        </p:sp>
        <p:sp>
          <p:nvSpPr>
            <p:cNvPr id="26" name="TextBox 25"/>
            <p:cNvSpPr txBox="1"/>
            <p:nvPr/>
          </p:nvSpPr>
          <p:spPr>
            <a:xfrm>
              <a:off x="66235" y="1420743"/>
              <a:ext cx="266700" cy="892552"/>
            </a:xfrm>
            <a:prstGeom prst="rect">
              <a:avLst/>
            </a:prstGeom>
            <a:solidFill>
              <a:schemeClr val="bg1"/>
            </a:solidFill>
          </p:spPr>
          <p:txBody>
            <a:bodyPr wrap="square" lIns="0" tIns="0" rIns="0" bIns="0" rtlCol="0">
              <a:spAutoFit/>
            </a:bodyPr>
            <a:lstStyle/>
            <a:p>
              <a:pPr>
                <a:spcAft>
                  <a:spcPts val="400"/>
                </a:spcAft>
              </a:pPr>
              <a:endParaRPr lang="en-US" sz="1200" b="1" dirty="0">
                <a:latin typeface="Arial" panose="020B0604020202020204" pitchFamily="34" charset="0"/>
                <a:cs typeface="Arial" panose="020B0604020202020204" pitchFamily="34" charset="0"/>
              </a:endParaRPr>
            </a:p>
            <a:p>
              <a:pPr>
                <a:spcAft>
                  <a:spcPts val="400"/>
                </a:spcAft>
              </a:pPr>
              <a:endParaRPr lang="en-US" sz="1200" b="1" dirty="0" smtClean="0">
                <a:latin typeface="Arial" panose="020B0604020202020204" pitchFamily="34" charset="0"/>
                <a:cs typeface="Arial" panose="020B0604020202020204" pitchFamily="34" charset="0"/>
              </a:endParaRPr>
            </a:p>
            <a:p>
              <a:pPr>
                <a:spcAft>
                  <a:spcPts val="400"/>
                </a:spcAft>
              </a:pPr>
              <a:endParaRPr lang="en-US" sz="1200" b="1" dirty="0">
                <a:latin typeface="Arial" panose="020B0604020202020204" pitchFamily="34" charset="0"/>
                <a:cs typeface="Arial" panose="020B0604020202020204" pitchFamily="34" charset="0"/>
              </a:endParaRPr>
            </a:p>
            <a:p>
              <a:pPr>
                <a:spcAft>
                  <a:spcPts val="400"/>
                </a:spcAft>
              </a:pPr>
              <a:endParaRPr lang="en-US" sz="1200" b="1" dirty="0" smtClean="0">
                <a:latin typeface="Arial" panose="020B0604020202020204" pitchFamily="34" charset="0"/>
                <a:cs typeface="Arial" panose="020B0604020202020204" pitchFamily="34" charset="0"/>
              </a:endParaRPr>
            </a:p>
          </p:txBody>
        </p:sp>
        <p:sp>
          <p:nvSpPr>
            <p:cNvPr id="7" name="TextBox 6"/>
            <p:cNvSpPr txBox="1"/>
            <p:nvPr/>
          </p:nvSpPr>
          <p:spPr>
            <a:xfrm>
              <a:off x="304800" y="1066800"/>
              <a:ext cx="266700" cy="1600438"/>
            </a:xfrm>
            <a:prstGeom prst="rect">
              <a:avLst/>
            </a:prstGeom>
            <a:solidFill>
              <a:schemeClr val="bg1"/>
            </a:solidFill>
          </p:spPr>
          <p:txBody>
            <a:bodyPr wrap="square" lIns="0" tIns="0" rIns="0" bIns="0" rtlCol="0">
              <a:spAutoFit/>
            </a:bodyPr>
            <a:lstStyle/>
            <a:p>
              <a:pPr>
                <a:spcAft>
                  <a:spcPts val="400"/>
                </a:spcAft>
              </a:pPr>
              <a:r>
                <a:rPr lang="en-US" sz="1200" b="1" dirty="0" smtClean="0">
                  <a:latin typeface="Arial" panose="020B0604020202020204" pitchFamily="34" charset="0"/>
                  <a:cs typeface="Arial" panose="020B0604020202020204" pitchFamily="34" charset="0"/>
                </a:rPr>
                <a:t>0.6</a:t>
              </a:r>
            </a:p>
            <a:p>
              <a:pPr>
                <a:spcAft>
                  <a:spcPts val="400"/>
                </a:spcAft>
              </a:pPr>
              <a:endParaRPr lang="en-US" sz="1200" b="1" dirty="0">
                <a:latin typeface="Arial" panose="020B0604020202020204" pitchFamily="34" charset="0"/>
                <a:cs typeface="Arial" panose="020B0604020202020204" pitchFamily="34" charset="0"/>
              </a:endParaRPr>
            </a:p>
            <a:p>
              <a:pPr>
                <a:spcAft>
                  <a:spcPts val="400"/>
                </a:spcAft>
              </a:pPr>
              <a:endParaRPr lang="en-US" sz="1200" b="1" dirty="0" smtClean="0">
                <a:latin typeface="Arial" panose="020B0604020202020204" pitchFamily="34" charset="0"/>
                <a:cs typeface="Arial" panose="020B0604020202020204" pitchFamily="34" charset="0"/>
              </a:endParaRPr>
            </a:p>
            <a:p>
              <a:pPr>
                <a:spcAft>
                  <a:spcPts val="400"/>
                </a:spcAft>
              </a:pPr>
              <a:r>
                <a:rPr lang="en-US" sz="1200" b="1" dirty="0" smtClean="0">
                  <a:latin typeface="Arial" panose="020B0604020202020204" pitchFamily="34" charset="0"/>
                  <a:cs typeface="Arial" panose="020B0604020202020204" pitchFamily="34" charset="0"/>
                </a:rPr>
                <a:t>0.4</a:t>
              </a:r>
            </a:p>
            <a:p>
              <a:pPr>
                <a:spcAft>
                  <a:spcPts val="400"/>
                </a:spcAft>
              </a:pPr>
              <a:endParaRPr lang="en-US" sz="1200" b="1" dirty="0">
                <a:latin typeface="Arial" panose="020B0604020202020204" pitchFamily="34" charset="0"/>
                <a:cs typeface="Arial" panose="020B0604020202020204" pitchFamily="34" charset="0"/>
              </a:endParaRPr>
            </a:p>
            <a:p>
              <a:pPr>
                <a:spcAft>
                  <a:spcPts val="400"/>
                </a:spcAft>
              </a:pPr>
              <a:endParaRPr lang="en-US" sz="1200" b="1" dirty="0" smtClean="0">
                <a:latin typeface="Arial" panose="020B0604020202020204" pitchFamily="34" charset="0"/>
                <a:cs typeface="Arial" panose="020B0604020202020204" pitchFamily="34" charset="0"/>
              </a:endParaRPr>
            </a:p>
            <a:p>
              <a:pPr>
                <a:spcAft>
                  <a:spcPts val="400"/>
                </a:spcAft>
              </a:pPr>
              <a:r>
                <a:rPr lang="en-US" sz="1200" b="1" dirty="0" smtClean="0">
                  <a:latin typeface="Arial" panose="020B0604020202020204" pitchFamily="34" charset="0"/>
                  <a:cs typeface="Arial" panose="020B0604020202020204" pitchFamily="34" charset="0"/>
                </a:rPr>
                <a:t>0.2</a:t>
              </a:r>
              <a:endParaRPr lang="en-US" sz="1200" b="1" dirty="0">
                <a:latin typeface="Arial" panose="020B0604020202020204" pitchFamily="34" charset="0"/>
                <a:cs typeface="Arial" panose="020B0604020202020204" pitchFamily="34" charset="0"/>
              </a:endParaRPr>
            </a:p>
          </p:txBody>
        </p:sp>
        <p:sp>
          <p:nvSpPr>
            <p:cNvPr id="27" name="TextBox 26"/>
            <p:cNvSpPr txBox="1"/>
            <p:nvPr/>
          </p:nvSpPr>
          <p:spPr>
            <a:xfrm>
              <a:off x="59201" y="3388721"/>
              <a:ext cx="266700" cy="892552"/>
            </a:xfrm>
            <a:prstGeom prst="rect">
              <a:avLst/>
            </a:prstGeom>
            <a:solidFill>
              <a:schemeClr val="bg1"/>
            </a:solidFill>
          </p:spPr>
          <p:txBody>
            <a:bodyPr wrap="square" lIns="0" tIns="0" rIns="0" bIns="0" rtlCol="0">
              <a:spAutoFit/>
            </a:bodyPr>
            <a:lstStyle/>
            <a:p>
              <a:pPr>
                <a:spcAft>
                  <a:spcPts val="400"/>
                </a:spcAft>
              </a:pPr>
              <a:endParaRPr lang="en-US" sz="1200" b="1" dirty="0">
                <a:latin typeface="Arial" panose="020B0604020202020204" pitchFamily="34" charset="0"/>
                <a:cs typeface="Arial" panose="020B0604020202020204" pitchFamily="34" charset="0"/>
              </a:endParaRPr>
            </a:p>
            <a:p>
              <a:pPr>
                <a:spcAft>
                  <a:spcPts val="400"/>
                </a:spcAft>
              </a:pPr>
              <a:endParaRPr lang="en-US" sz="1200" b="1" dirty="0" smtClean="0">
                <a:latin typeface="Arial" panose="020B0604020202020204" pitchFamily="34" charset="0"/>
                <a:cs typeface="Arial" panose="020B0604020202020204" pitchFamily="34" charset="0"/>
              </a:endParaRPr>
            </a:p>
            <a:p>
              <a:pPr>
                <a:spcAft>
                  <a:spcPts val="400"/>
                </a:spcAft>
              </a:pPr>
              <a:endParaRPr lang="en-US" sz="1200" b="1" dirty="0">
                <a:latin typeface="Arial" panose="020B0604020202020204" pitchFamily="34" charset="0"/>
                <a:cs typeface="Arial" panose="020B0604020202020204" pitchFamily="34" charset="0"/>
              </a:endParaRPr>
            </a:p>
            <a:p>
              <a:pPr>
                <a:spcAft>
                  <a:spcPts val="400"/>
                </a:spcAft>
              </a:pPr>
              <a:endParaRPr lang="en-US" sz="1200" b="1" dirty="0" smtClean="0">
                <a:latin typeface="Arial" panose="020B0604020202020204" pitchFamily="34" charset="0"/>
                <a:cs typeface="Arial" panose="020B0604020202020204" pitchFamily="34" charset="0"/>
              </a:endParaRPr>
            </a:p>
          </p:txBody>
        </p:sp>
        <p:sp>
          <p:nvSpPr>
            <p:cNvPr id="20" name="TextBox 19"/>
            <p:cNvSpPr txBox="1"/>
            <p:nvPr/>
          </p:nvSpPr>
          <p:spPr>
            <a:xfrm>
              <a:off x="304800" y="2971800"/>
              <a:ext cx="266700" cy="1523494"/>
            </a:xfrm>
            <a:prstGeom prst="rect">
              <a:avLst/>
            </a:prstGeom>
            <a:solidFill>
              <a:schemeClr val="bg1"/>
            </a:solidFill>
          </p:spPr>
          <p:txBody>
            <a:bodyPr wrap="square" lIns="0" tIns="0" rIns="0" bIns="0" rtlCol="0">
              <a:spAutoFit/>
            </a:bodyPr>
            <a:lstStyle/>
            <a:p>
              <a:pPr>
                <a:spcAft>
                  <a:spcPts val="300"/>
                </a:spcAft>
              </a:pPr>
              <a:r>
                <a:rPr lang="en-US" sz="1200" b="1" dirty="0" smtClean="0">
                  <a:latin typeface="Arial" panose="020B0604020202020204" pitchFamily="34" charset="0"/>
                  <a:cs typeface="Arial" panose="020B0604020202020204" pitchFamily="34" charset="0"/>
                </a:rPr>
                <a:t>0.3</a:t>
              </a:r>
            </a:p>
            <a:p>
              <a:pPr>
                <a:spcAft>
                  <a:spcPts val="300"/>
                </a:spcAft>
              </a:pPr>
              <a:endParaRPr lang="en-US" sz="1200" b="1" dirty="0">
                <a:latin typeface="Arial" panose="020B0604020202020204" pitchFamily="34" charset="0"/>
                <a:cs typeface="Arial" panose="020B0604020202020204" pitchFamily="34" charset="0"/>
              </a:endParaRPr>
            </a:p>
            <a:p>
              <a:pPr>
                <a:spcAft>
                  <a:spcPts val="300"/>
                </a:spcAft>
              </a:pP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t>
              </a:r>
            </a:p>
            <a:p>
              <a:pPr>
                <a:spcAft>
                  <a:spcPts val="300"/>
                </a:spcAft>
              </a:pPr>
              <a:r>
                <a:rPr lang="en-US" sz="1200" b="1" dirty="0" smtClean="0">
                  <a:latin typeface="Arial" panose="020B0604020202020204" pitchFamily="34" charset="0"/>
                  <a:cs typeface="Arial" panose="020B0604020202020204" pitchFamily="34" charset="0"/>
                </a:rPr>
                <a:t>0.2</a:t>
              </a:r>
            </a:p>
            <a:p>
              <a:pPr>
                <a:spcAft>
                  <a:spcPts val="300"/>
                </a:spcAft>
              </a:pPr>
              <a:endParaRPr lang="en-US" sz="1200" b="1" dirty="0" smtClean="0">
                <a:latin typeface="Arial" panose="020B0604020202020204" pitchFamily="34" charset="0"/>
                <a:cs typeface="Arial" panose="020B0604020202020204" pitchFamily="34" charset="0"/>
              </a:endParaRPr>
            </a:p>
            <a:p>
              <a:pPr>
                <a:spcAft>
                  <a:spcPts val="300"/>
                </a:spcAft>
              </a:pPr>
              <a:endParaRPr lang="en-US" sz="1200" b="1" dirty="0" smtClean="0">
                <a:latin typeface="Arial" panose="020B0604020202020204" pitchFamily="34" charset="0"/>
                <a:cs typeface="Arial" panose="020B0604020202020204" pitchFamily="34" charset="0"/>
              </a:endParaRPr>
            </a:p>
            <a:p>
              <a:pPr>
                <a:spcAft>
                  <a:spcPts val="300"/>
                </a:spcAft>
              </a:pPr>
              <a:r>
                <a:rPr lang="en-US" sz="1200" b="1" dirty="0" smtClean="0">
                  <a:latin typeface="Arial" panose="020B0604020202020204" pitchFamily="34" charset="0"/>
                  <a:cs typeface="Arial" panose="020B0604020202020204" pitchFamily="34" charset="0"/>
                </a:rPr>
                <a:t>0.1</a:t>
              </a:r>
              <a:endParaRPr lang="en-US" sz="1200" b="1" dirty="0">
                <a:latin typeface="Arial" panose="020B0604020202020204" pitchFamily="34" charset="0"/>
                <a:cs typeface="Arial" panose="020B0604020202020204" pitchFamily="34" charset="0"/>
              </a:endParaRPr>
            </a:p>
          </p:txBody>
        </p:sp>
        <p:sp>
          <p:nvSpPr>
            <p:cNvPr id="28" name="TextBox 27"/>
            <p:cNvSpPr txBox="1"/>
            <p:nvPr/>
          </p:nvSpPr>
          <p:spPr>
            <a:xfrm>
              <a:off x="152400" y="5308193"/>
              <a:ext cx="266700" cy="892552"/>
            </a:xfrm>
            <a:prstGeom prst="rect">
              <a:avLst/>
            </a:prstGeom>
            <a:solidFill>
              <a:schemeClr val="bg1"/>
            </a:solidFill>
          </p:spPr>
          <p:txBody>
            <a:bodyPr wrap="square" lIns="0" tIns="0" rIns="0" bIns="0" rtlCol="0">
              <a:spAutoFit/>
            </a:bodyPr>
            <a:lstStyle/>
            <a:p>
              <a:pPr>
                <a:spcAft>
                  <a:spcPts val="400"/>
                </a:spcAft>
              </a:pPr>
              <a:endParaRPr lang="en-US" sz="1200" b="1" dirty="0">
                <a:latin typeface="Arial" panose="020B0604020202020204" pitchFamily="34" charset="0"/>
                <a:cs typeface="Arial" panose="020B0604020202020204" pitchFamily="34" charset="0"/>
              </a:endParaRPr>
            </a:p>
            <a:p>
              <a:pPr>
                <a:spcAft>
                  <a:spcPts val="400"/>
                </a:spcAft>
              </a:pPr>
              <a:endParaRPr lang="en-US" sz="1200" b="1" dirty="0" smtClean="0">
                <a:latin typeface="Arial" panose="020B0604020202020204" pitchFamily="34" charset="0"/>
                <a:cs typeface="Arial" panose="020B0604020202020204" pitchFamily="34" charset="0"/>
              </a:endParaRPr>
            </a:p>
            <a:p>
              <a:pPr>
                <a:spcAft>
                  <a:spcPts val="400"/>
                </a:spcAft>
              </a:pPr>
              <a:endParaRPr lang="en-US" sz="1200" b="1" dirty="0">
                <a:latin typeface="Arial" panose="020B0604020202020204" pitchFamily="34" charset="0"/>
                <a:cs typeface="Arial" panose="020B0604020202020204" pitchFamily="34" charset="0"/>
              </a:endParaRPr>
            </a:p>
            <a:p>
              <a:pPr>
                <a:spcAft>
                  <a:spcPts val="400"/>
                </a:spcAft>
              </a:pPr>
              <a:endParaRPr lang="en-US" sz="1200" b="1" dirty="0" smtClean="0">
                <a:latin typeface="Arial" panose="020B0604020202020204" pitchFamily="34" charset="0"/>
                <a:cs typeface="Arial" panose="020B0604020202020204" pitchFamily="34" charset="0"/>
              </a:endParaRPr>
            </a:p>
          </p:txBody>
        </p:sp>
        <p:sp>
          <p:nvSpPr>
            <p:cNvPr id="23" name="TextBox 22"/>
            <p:cNvSpPr txBox="1"/>
            <p:nvPr/>
          </p:nvSpPr>
          <p:spPr>
            <a:xfrm>
              <a:off x="304800" y="4724400"/>
              <a:ext cx="266700" cy="1764586"/>
            </a:xfrm>
            <a:prstGeom prst="rect">
              <a:avLst/>
            </a:prstGeom>
            <a:solidFill>
              <a:schemeClr val="bg1"/>
            </a:solidFill>
          </p:spPr>
          <p:txBody>
            <a:bodyPr wrap="square" lIns="0" tIns="0" rIns="0" bIns="0" rtlCol="0">
              <a:spAutoFit/>
            </a:bodyPr>
            <a:lstStyle/>
            <a:p>
              <a:pPr>
                <a:spcAft>
                  <a:spcPts val="100"/>
                </a:spcAft>
              </a:pPr>
              <a:r>
                <a:rPr lang="en-US" sz="1200" b="1" dirty="0" smtClean="0">
                  <a:latin typeface="Arial" panose="020B0604020202020204" pitchFamily="34" charset="0"/>
                  <a:cs typeface="Arial" panose="020B0604020202020204" pitchFamily="34" charset="0"/>
                </a:rPr>
                <a:t>0.6</a:t>
              </a:r>
            </a:p>
            <a:p>
              <a:pPr>
                <a:spcAft>
                  <a:spcPts val="100"/>
                </a:spcAft>
              </a:pPr>
              <a:endParaRPr lang="en-US" sz="1200" b="1" dirty="0">
                <a:latin typeface="Arial" panose="020B0604020202020204" pitchFamily="34" charset="0"/>
                <a:cs typeface="Arial" panose="020B0604020202020204" pitchFamily="34" charset="0"/>
              </a:endParaRPr>
            </a:p>
            <a:p>
              <a:pPr>
                <a:spcAft>
                  <a:spcPts val="100"/>
                </a:spcAft>
              </a:pPr>
              <a:endParaRPr lang="en-US" sz="1200" b="1" dirty="0" smtClean="0">
                <a:latin typeface="Arial" panose="020B0604020202020204" pitchFamily="34" charset="0"/>
                <a:cs typeface="Arial" panose="020B0604020202020204" pitchFamily="34" charset="0"/>
              </a:endParaRPr>
            </a:p>
            <a:p>
              <a:pPr>
                <a:spcAft>
                  <a:spcPts val="100"/>
                </a:spcAft>
              </a:pPr>
              <a:endParaRPr lang="en-US" sz="1200" b="1" dirty="0" smtClean="0">
                <a:latin typeface="Arial" panose="020B0604020202020204" pitchFamily="34" charset="0"/>
                <a:cs typeface="Arial" panose="020B0604020202020204" pitchFamily="34" charset="0"/>
              </a:endParaRPr>
            </a:p>
            <a:p>
              <a:pPr>
                <a:spcAft>
                  <a:spcPts val="100"/>
                </a:spcAft>
              </a:pPr>
              <a:r>
                <a:rPr lang="en-US" sz="1200" b="1" dirty="0" smtClean="0">
                  <a:latin typeface="Arial" panose="020B0604020202020204" pitchFamily="34" charset="0"/>
                  <a:cs typeface="Arial" panose="020B0604020202020204" pitchFamily="34" charset="0"/>
                </a:rPr>
                <a:t>0.4</a:t>
              </a:r>
            </a:p>
            <a:p>
              <a:pPr>
                <a:spcAft>
                  <a:spcPts val="100"/>
                </a:spcAft>
              </a:pPr>
              <a:endParaRPr lang="en-US" sz="1200" b="1" dirty="0">
                <a:latin typeface="Arial" panose="020B0604020202020204" pitchFamily="34" charset="0"/>
                <a:cs typeface="Arial" panose="020B0604020202020204" pitchFamily="34" charset="0"/>
              </a:endParaRPr>
            </a:p>
            <a:p>
              <a:pPr>
                <a:spcAft>
                  <a:spcPts val="100"/>
                </a:spcAft>
              </a:pPr>
              <a:endParaRPr lang="en-US" sz="1200" b="1" dirty="0" smtClean="0">
                <a:latin typeface="Arial" panose="020B0604020202020204" pitchFamily="34" charset="0"/>
                <a:cs typeface="Arial" panose="020B0604020202020204" pitchFamily="34" charset="0"/>
              </a:endParaRPr>
            </a:p>
            <a:p>
              <a:pPr>
                <a:spcAft>
                  <a:spcPts val="100"/>
                </a:spcAft>
              </a:pPr>
              <a:endParaRPr lang="en-US" sz="1200" b="1" dirty="0" smtClean="0">
                <a:latin typeface="Arial" panose="020B0604020202020204" pitchFamily="34" charset="0"/>
                <a:cs typeface="Arial" panose="020B0604020202020204" pitchFamily="34" charset="0"/>
              </a:endParaRPr>
            </a:p>
            <a:p>
              <a:pPr>
                <a:spcAft>
                  <a:spcPts val="100"/>
                </a:spcAft>
              </a:pPr>
              <a:r>
                <a:rPr lang="en-US" sz="1200" b="1" dirty="0" smtClean="0">
                  <a:latin typeface="Arial" panose="020B0604020202020204" pitchFamily="34" charset="0"/>
                  <a:cs typeface="Arial" panose="020B0604020202020204" pitchFamily="34" charset="0"/>
                </a:rPr>
                <a:t>0.2</a:t>
              </a:r>
              <a:endParaRPr lang="en-US" sz="1200" b="1" dirty="0">
                <a:latin typeface="Arial" panose="020B0604020202020204" pitchFamily="34" charset="0"/>
                <a:cs typeface="Arial" panose="020B0604020202020204" pitchFamily="34" charset="0"/>
              </a:endParaRPr>
            </a:p>
          </p:txBody>
        </p:sp>
        <p:sp>
          <p:nvSpPr>
            <p:cNvPr id="30" name="TextBox 29"/>
            <p:cNvSpPr txBox="1"/>
            <p:nvPr/>
          </p:nvSpPr>
          <p:spPr>
            <a:xfrm rot="-5400000">
              <a:off x="-409518" y="3686119"/>
              <a:ext cx="1156103" cy="184666"/>
            </a:xfrm>
            <a:prstGeom prst="rect">
              <a:avLst/>
            </a:prstGeom>
            <a:solidFill>
              <a:schemeClr val="bg1"/>
            </a:solidFill>
          </p:spPr>
          <p:txBody>
            <a:bodyPr wrap="square" lIns="0" tIns="0" rIns="0" bIns="0" rtlCol="0">
              <a:spAutoFit/>
            </a:bodyPr>
            <a:lstStyle/>
            <a:p>
              <a:pPr>
                <a:spcAft>
                  <a:spcPts val="400"/>
                </a:spcAft>
              </a:pPr>
              <a:r>
                <a:rPr lang="en-US" sz="1200" b="1" dirty="0" smtClean="0">
                  <a:latin typeface="Arial" panose="020B0604020202020204" pitchFamily="34" charset="0"/>
                  <a:cs typeface="Arial" panose="020B0604020202020204" pitchFamily="34" charset="0"/>
                </a:rPr>
                <a:t>AOT (550nm)</a:t>
              </a:r>
            </a:p>
          </p:txBody>
        </p:sp>
      </p:gr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TextBox 28"/>
          <p:cNvSpPr txBox="1"/>
          <p:nvPr/>
        </p:nvSpPr>
        <p:spPr>
          <a:xfrm>
            <a:off x="5505994" y="6226871"/>
            <a:ext cx="3657600" cy="584775"/>
          </a:xfrm>
          <a:prstGeom prst="rect">
            <a:avLst/>
          </a:prstGeom>
          <a:noFill/>
        </p:spPr>
        <p:txBody>
          <a:bodyPr wrap="square" rtlCol="0">
            <a:spAutoFit/>
          </a:bodyPr>
          <a:lstStyle/>
          <a:p>
            <a:r>
              <a:rPr lang="en-US" sz="1600" b="1" dirty="0">
                <a:solidFill>
                  <a:srgbClr val="000000"/>
                </a:solidFill>
                <a:latin typeface="Arial" panose="020B0604020202020204" pitchFamily="34" charset="0"/>
                <a:cs typeface="Arial" panose="020B0604020202020204" pitchFamily="34" charset="0"/>
              </a:rPr>
              <a:t>Alfaro-Contreras et al.,</a:t>
            </a:r>
            <a:r>
              <a:rPr lang="en-US" sz="1600" b="1" dirty="0" smtClean="0">
                <a:latin typeface="Arial" panose="020B0604020202020204" pitchFamily="34" charset="0"/>
                <a:cs typeface="Arial" panose="020B0604020202020204" pitchFamily="34" charset="0"/>
              </a:rPr>
              <a:t> et al., 2016 (in preparation)</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5715000" y="1200090"/>
            <a:ext cx="32766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Operational DT MODIS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00122"/>
      </p:ext>
    </p:extLst>
  </p:cSld>
  <p:clrMapOvr>
    <a:masterClrMapping/>
  </p:clrMapOvr>
  <p:transition advTm="75179">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192089"/>
            <a:ext cx="9144000" cy="707886"/>
          </a:xfrm>
          <a:prstGeom prst="rect">
            <a:avLst/>
          </a:prstGeom>
        </p:spPr>
        <p:txBody>
          <a:bodyPr wrap="square">
            <a:spAutoFit/>
          </a:bodyPr>
          <a:lstStyle/>
          <a:p>
            <a:pPr algn="ctr" fontAlgn="auto">
              <a:lnSpc>
                <a:spcPts val="2400"/>
              </a:lnSpc>
              <a:spcBef>
                <a:spcPts val="0"/>
              </a:spcBef>
              <a:spcAft>
                <a:spcPts val="0"/>
              </a:spcAft>
              <a:defRPr/>
            </a:pPr>
            <a:r>
              <a:rPr lang="en-US" sz="2800" b="1" kern="0" dirty="0" smtClean="0">
                <a:solidFill>
                  <a:srgbClr val="FF0000"/>
                </a:solidFill>
                <a:latin typeface="Arial"/>
              </a:rPr>
              <a:t>What do CALIOP Observations </a:t>
            </a:r>
            <a:r>
              <a:rPr lang="en-US" sz="2800" b="1" kern="0" dirty="0">
                <a:solidFill>
                  <a:srgbClr val="FF0000"/>
                </a:solidFill>
                <a:latin typeface="Arial"/>
              </a:rPr>
              <a:t>T</a:t>
            </a:r>
            <a:r>
              <a:rPr lang="en-US" sz="2800" b="1" kern="0" dirty="0" smtClean="0">
                <a:solidFill>
                  <a:srgbClr val="FF0000"/>
                </a:solidFill>
                <a:latin typeface="Arial"/>
              </a:rPr>
              <a:t>ell </a:t>
            </a:r>
            <a:r>
              <a:rPr lang="en-US" sz="2800" b="1" kern="0" dirty="0">
                <a:solidFill>
                  <a:srgbClr val="FF0000"/>
                </a:solidFill>
                <a:latin typeface="Arial"/>
              </a:rPr>
              <a:t>U</a:t>
            </a:r>
            <a:r>
              <a:rPr lang="en-US" sz="2800" b="1" kern="0" dirty="0" smtClean="0">
                <a:solidFill>
                  <a:srgbClr val="FF0000"/>
                </a:solidFill>
                <a:latin typeface="Arial"/>
              </a:rPr>
              <a:t>s About Vertical Trends? (2006-2014)</a:t>
            </a:r>
            <a:endParaRPr lang="en-US" sz="2800" b="1" kern="0" dirty="0">
              <a:solidFill>
                <a:srgbClr val="FF0000"/>
              </a:solidFill>
              <a:latin typeface="Arial"/>
            </a:endParaRPr>
          </a:p>
        </p:txBody>
      </p:sp>
      <p:pic>
        <p:nvPicPr>
          <p:cNvPr id="5" name="Picture 4"/>
          <p:cNvPicPr>
            <a:picLocks noChangeAspect="1"/>
          </p:cNvPicPr>
          <p:nvPr/>
        </p:nvPicPr>
        <p:blipFill>
          <a:blip r:embed="rId3"/>
          <a:stretch>
            <a:fillRect/>
          </a:stretch>
        </p:blipFill>
        <p:spPr>
          <a:xfrm rot="-5400000">
            <a:off x="-452645" y="1909555"/>
            <a:ext cx="5353944" cy="3933349"/>
          </a:xfrm>
          <a:prstGeom prst="rect">
            <a:avLst/>
          </a:prstGeom>
        </p:spPr>
      </p:pic>
      <p:pic>
        <p:nvPicPr>
          <p:cNvPr id="6" name="Picture 5"/>
          <p:cNvPicPr>
            <a:picLocks noChangeAspect="1"/>
          </p:cNvPicPr>
          <p:nvPr/>
        </p:nvPicPr>
        <p:blipFill>
          <a:blip r:embed="rId4"/>
          <a:stretch>
            <a:fillRect/>
          </a:stretch>
        </p:blipFill>
        <p:spPr>
          <a:xfrm rot="-5400000">
            <a:off x="3855244" y="1631156"/>
            <a:ext cx="5715000" cy="4586288"/>
          </a:xfrm>
          <a:prstGeom prst="rect">
            <a:avLst/>
          </a:prstGeom>
        </p:spPr>
      </p:pic>
      <p:sp>
        <p:nvSpPr>
          <p:cNvPr id="7" name="Oval 6"/>
          <p:cNvSpPr/>
          <p:nvPr/>
        </p:nvSpPr>
        <p:spPr bwMode="auto">
          <a:xfrm>
            <a:off x="8153400" y="1862138"/>
            <a:ext cx="533400" cy="104916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8153400" y="4660108"/>
            <a:ext cx="533400" cy="141446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5"/>
          <a:stretch>
            <a:fillRect/>
          </a:stretch>
        </p:blipFill>
        <p:spPr>
          <a:xfrm>
            <a:off x="7834312" y="1290734"/>
            <a:ext cx="437984" cy="919065"/>
          </a:xfrm>
          <a:prstGeom prst="rect">
            <a:avLst/>
          </a:prstGeom>
        </p:spPr>
      </p:pic>
      <p:pic>
        <p:nvPicPr>
          <p:cNvPr id="11" name="Picture 10"/>
          <p:cNvPicPr>
            <a:picLocks noChangeAspect="1"/>
          </p:cNvPicPr>
          <p:nvPr/>
        </p:nvPicPr>
        <p:blipFill>
          <a:blip r:embed="rId6"/>
          <a:stretch>
            <a:fillRect/>
          </a:stretch>
        </p:blipFill>
        <p:spPr>
          <a:xfrm>
            <a:off x="7781525" y="4185528"/>
            <a:ext cx="438950" cy="1005927"/>
          </a:xfrm>
          <a:prstGeom prst="rect">
            <a:avLst/>
          </a:prstGeom>
        </p:spPr>
      </p:pic>
      <p:pic>
        <p:nvPicPr>
          <p:cNvPr id="12" name="Picture 11"/>
          <p:cNvPicPr>
            <a:picLocks noChangeAspect="1"/>
          </p:cNvPicPr>
          <p:nvPr/>
        </p:nvPicPr>
        <p:blipFill>
          <a:blip r:embed="rId6"/>
          <a:stretch>
            <a:fillRect/>
          </a:stretch>
        </p:blipFill>
        <p:spPr>
          <a:xfrm>
            <a:off x="5607282" y="1706836"/>
            <a:ext cx="438950" cy="1005927"/>
          </a:xfrm>
          <a:prstGeom prst="rect">
            <a:avLst/>
          </a:prstGeom>
        </p:spPr>
      </p:pic>
      <p:pic>
        <p:nvPicPr>
          <p:cNvPr id="13" name="Picture 12"/>
          <p:cNvPicPr>
            <a:picLocks noChangeAspect="1"/>
          </p:cNvPicPr>
          <p:nvPr/>
        </p:nvPicPr>
        <p:blipFill>
          <a:blip r:embed="rId6"/>
          <a:stretch>
            <a:fillRect/>
          </a:stretch>
        </p:blipFill>
        <p:spPr>
          <a:xfrm>
            <a:off x="5547963" y="4555330"/>
            <a:ext cx="438950" cy="1005927"/>
          </a:xfrm>
          <a:prstGeom prst="rect">
            <a:avLst/>
          </a:prstGeom>
        </p:spPr>
      </p:pic>
      <p:sp>
        <p:nvSpPr>
          <p:cNvPr id="17" name="TextBox 16"/>
          <p:cNvSpPr txBox="1"/>
          <p:nvPr/>
        </p:nvSpPr>
        <p:spPr>
          <a:xfrm>
            <a:off x="5181600" y="1290734"/>
            <a:ext cx="17526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Eastern US</a:t>
            </a:r>
            <a:endParaRPr lang="en-US" sz="2000" b="1" dirty="0">
              <a:latin typeface="Arial" panose="020B0604020202020204" pitchFamily="34" charset="0"/>
              <a:cs typeface="Arial" panose="020B0604020202020204" pitchFamily="34" charset="0"/>
            </a:endParaRPr>
          </a:p>
        </p:txBody>
      </p:sp>
      <p:sp>
        <p:nvSpPr>
          <p:cNvPr id="18" name="TextBox 17"/>
          <p:cNvSpPr txBox="1"/>
          <p:nvPr/>
        </p:nvSpPr>
        <p:spPr>
          <a:xfrm>
            <a:off x="7555773" y="999202"/>
            <a:ext cx="823996"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India</a:t>
            </a:r>
            <a:endParaRPr lang="en-US" sz="2000" b="1" dirty="0">
              <a:latin typeface="Arial" panose="020B0604020202020204" pitchFamily="34" charset="0"/>
              <a:cs typeface="Arial" panose="020B0604020202020204" pitchFamily="34" charset="0"/>
            </a:endParaRPr>
          </a:p>
        </p:txBody>
      </p:sp>
      <p:sp>
        <p:nvSpPr>
          <p:cNvPr id="19" name="TextBox 18"/>
          <p:cNvSpPr txBox="1"/>
          <p:nvPr/>
        </p:nvSpPr>
        <p:spPr>
          <a:xfrm>
            <a:off x="7050327" y="2911306"/>
            <a:ext cx="1897898"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Eastern China</a:t>
            </a:r>
            <a:endParaRPr lang="en-US" sz="2000" b="1" dirty="0">
              <a:latin typeface="Arial" panose="020B0604020202020204" pitchFamily="34" charset="0"/>
              <a:cs typeface="Arial" panose="020B0604020202020204" pitchFamily="34" charset="0"/>
            </a:endParaRPr>
          </a:p>
        </p:txBody>
      </p:sp>
      <p:sp>
        <p:nvSpPr>
          <p:cNvPr id="20" name="TextBox 19"/>
          <p:cNvSpPr txBox="1"/>
          <p:nvPr/>
        </p:nvSpPr>
        <p:spPr>
          <a:xfrm>
            <a:off x="536020" y="6321623"/>
            <a:ext cx="3578780"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Mean Column CALIOP AOT (0.532 µm) </a:t>
            </a:r>
            <a:endParaRPr lang="en-US" sz="1400" b="1" dirty="0">
              <a:latin typeface="Arial" panose="020B0604020202020204" pitchFamily="34" charset="0"/>
              <a:cs typeface="Arial" panose="020B0604020202020204" pitchFamily="34" charset="0"/>
            </a:endParaRPr>
          </a:p>
        </p:txBody>
      </p:sp>
      <p:sp>
        <p:nvSpPr>
          <p:cNvPr id="23" name="TextBox 22"/>
          <p:cNvSpPr txBox="1"/>
          <p:nvPr/>
        </p:nvSpPr>
        <p:spPr>
          <a:xfrm>
            <a:off x="457200" y="6139190"/>
            <a:ext cx="3578780" cy="261610"/>
          </a:xfrm>
          <a:prstGeom prst="rect">
            <a:avLst/>
          </a:prstGeom>
          <a:solidFill>
            <a:schemeClr val="bg1"/>
          </a:solidFill>
        </p:spPr>
        <p:txBody>
          <a:bodyPr wrap="square" rtlCol="0">
            <a:spAutoFit/>
          </a:bodyPr>
          <a:lstStyle/>
          <a:p>
            <a:r>
              <a:rPr lang="en-US" sz="1100" b="1" dirty="0" smtClean="0">
                <a:latin typeface="Arial" panose="020B0604020202020204" pitchFamily="34" charset="0"/>
                <a:cs typeface="Arial" panose="020B0604020202020204" pitchFamily="34" charset="0"/>
              </a:rPr>
              <a:t>0            0.08         0.16         0.24         0.32         0.4</a:t>
            </a:r>
            <a:endParaRPr lang="en-US" sz="1100" b="1" dirty="0">
              <a:latin typeface="Arial" panose="020B0604020202020204" pitchFamily="34" charset="0"/>
              <a:cs typeface="Arial" panose="020B0604020202020204" pitchFamily="34" charset="0"/>
            </a:endParaRPr>
          </a:p>
        </p:txBody>
      </p:sp>
      <p:sp>
        <p:nvSpPr>
          <p:cNvPr id="26" name="TextBox 25"/>
          <p:cNvSpPr txBox="1"/>
          <p:nvPr/>
        </p:nvSpPr>
        <p:spPr>
          <a:xfrm>
            <a:off x="228600" y="3276600"/>
            <a:ext cx="2017990"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Daytime, Dec-May        </a:t>
            </a:r>
            <a:endParaRPr lang="en-US" sz="1200" b="1" dirty="0">
              <a:latin typeface="Arial" panose="020B0604020202020204" pitchFamily="34" charset="0"/>
              <a:cs typeface="Arial" panose="020B0604020202020204" pitchFamily="34" charset="0"/>
            </a:endParaRPr>
          </a:p>
        </p:txBody>
      </p:sp>
      <p:sp>
        <p:nvSpPr>
          <p:cNvPr id="27" name="TextBox 26"/>
          <p:cNvSpPr txBox="1"/>
          <p:nvPr/>
        </p:nvSpPr>
        <p:spPr>
          <a:xfrm>
            <a:off x="2209800" y="3276600"/>
            <a:ext cx="2017990"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Nighttime, Dec-May        </a:t>
            </a:r>
            <a:endParaRPr lang="en-US" sz="1200" b="1" dirty="0">
              <a:latin typeface="Arial" panose="020B0604020202020204" pitchFamily="34" charset="0"/>
              <a:cs typeface="Arial" panose="020B0604020202020204" pitchFamily="34" charset="0"/>
            </a:endParaRPr>
          </a:p>
        </p:txBody>
      </p:sp>
      <p:sp>
        <p:nvSpPr>
          <p:cNvPr id="28" name="TextBox 27"/>
          <p:cNvSpPr txBox="1"/>
          <p:nvPr/>
        </p:nvSpPr>
        <p:spPr>
          <a:xfrm>
            <a:off x="228600" y="5666601"/>
            <a:ext cx="2017990"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Daytime, Jun-Nov        </a:t>
            </a:r>
            <a:endParaRPr lang="en-US" sz="1200" b="1" dirty="0">
              <a:latin typeface="Arial" panose="020B0604020202020204" pitchFamily="34" charset="0"/>
              <a:cs typeface="Arial" panose="020B0604020202020204" pitchFamily="34" charset="0"/>
            </a:endParaRPr>
          </a:p>
        </p:txBody>
      </p:sp>
      <p:sp>
        <p:nvSpPr>
          <p:cNvPr id="29" name="TextBox 28"/>
          <p:cNvSpPr txBox="1"/>
          <p:nvPr/>
        </p:nvSpPr>
        <p:spPr>
          <a:xfrm>
            <a:off x="2209800" y="5666601"/>
            <a:ext cx="2017990"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Nighttime, Jun-Nov       </a:t>
            </a:r>
            <a:endParaRPr lang="en-US" sz="1200" b="1" dirty="0">
              <a:latin typeface="Arial" panose="020B0604020202020204" pitchFamily="34" charset="0"/>
              <a:cs typeface="Arial" panose="020B0604020202020204" pitchFamily="34" charset="0"/>
            </a:endParaRPr>
          </a:p>
        </p:txBody>
      </p:sp>
      <p:sp>
        <p:nvSpPr>
          <p:cNvPr id="30" name="TextBox 29"/>
          <p:cNvSpPr txBox="1"/>
          <p:nvPr/>
        </p:nvSpPr>
        <p:spPr>
          <a:xfrm rot="-5400000">
            <a:off x="3257504" y="2228897"/>
            <a:ext cx="2448792"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CALIOP Trend (AOT per year)</a:t>
            </a:r>
            <a:endParaRPr lang="en-US" sz="1200" b="1" dirty="0">
              <a:latin typeface="Arial" panose="020B0604020202020204" pitchFamily="34" charset="0"/>
              <a:cs typeface="Arial" panose="020B0604020202020204" pitchFamily="34" charset="0"/>
            </a:endParaRPr>
          </a:p>
        </p:txBody>
      </p:sp>
      <p:sp>
        <p:nvSpPr>
          <p:cNvPr id="31" name="TextBox 30"/>
          <p:cNvSpPr txBox="1"/>
          <p:nvPr/>
        </p:nvSpPr>
        <p:spPr>
          <a:xfrm rot="-5400000">
            <a:off x="3257504" y="5037904"/>
            <a:ext cx="2448792"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CALIOP Trend (AOT per year)</a:t>
            </a:r>
            <a:endParaRPr lang="en-US" sz="1200" b="1" dirty="0">
              <a:latin typeface="Arial" panose="020B0604020202020204" pitchFamily="34" charset="0"/>
              <a:cs typeface="Arial" panose="020B0604020202020204" pitchFamily="34" charset="0"/>
            </a:endParaRPr>
          </a:p>
        </p:txBody>
      </p:sp>
      <p:sp>
        <p:nvSpPr>
          <p:cNvPr id="8" name="TextBox 7"/>
          <p:cNvSpPr txBox="1"/>
          <p:nvPr/>
        </p:nvSpPr>
        <p:spPr>
          <a:xfrm>
            <a:off x="0" y="6553200"/>
            <a:ext cx="4191000"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Toth et al., 2016 (submitted)</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312503"/>
      </p:ext>
    </p:extLst>
  </p:cSld>
  <p:clrMapOvr>
    <a:masterClrMapping/>
  </p:clrMapOvr>
  <p:transition advTm="82492">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130314"/>
            <a:ext cx="9144000" cy="1015663"/>
          </a:xfrm>
          <a:prstGeom prst="rect">
            <a:avLst/>
          </a:prstGeom>
        </p:spPr>
        <p:txBody>
          <a:bodyPr wrap="square">
            <a:spAutoFit/>
          </a:bodyPr>
          <a:lstStyle/>
          <a:p>
            <a:pPr algn="ctr" fontAlgn="auto">
              <a:lnSpc>
                <a:spcPts val="2400"/>
              </a:lnSpc>
              <a:spcBef>
                <a:spcPts val="0"/>
              </a:spcBef>
              <a:spcAft>
                <a:spcPts val="0"/>
              </a:spcAft>
              <a:defRPr/>
            </a:pPr>
            <a:r>
              <a:rPr lang="en-US" b="1" kern="0" dirty="0" smtClean="0">
                <a:solidFill>
                  <a:srgbClr val="FF0000"/>
                </a:solidFill>
                <a:latin typeface="Arial"/>
              </a:rPr>
              <a:t>What do CERES </a:t>
            </a:r>
            <a:r>
              <a:rPr lang="en-US" b="1" kern="0" dirty="0">
                <a:solidFill>
                  <a:srgbClr val="FF0000"/>
                </a:solidFill>
                <a:latin typeface="Arial"/>
              </a:rPr>
              <a:t>O</a:t>
            </a:r>
            <a:r>
              <a:rPr lang="en-US" b="1" kern="0" dirty="0" smtClean="0">
                <a:solidFill>
                  <a:srgbClr val="FF0000"/>
                </a:solidFill>
                <a:latin typeface="Arial"/>
              </a:rPr>
              <a:t>bservations </a:t>
            </a:r>
            <a:r>
              <a:rPr lang="en-US" b="1" kern="0" dirty="0">
                <a:solidFill>
                  <a:srgbClr val="FF0000"/>
                </a:solidFill>
                <a:latin typeface="Arial"/>
              </a:rPr>
              <a:t>T</a:t>
            </a:r>
            <a:r>
              <a:rPr lang="en-US" b="1" kern="0" dirty="0" smtClean="0">
                <a:solidFill>
                  <a:srgbClr val="FF0000"/>
                </a:solidFill>
                <a:latin typeface="Arial"/>
              </a:rPr>
              <a:t>ell Us About Trends in Aerosol Radiative Flux? </a:t>
            </a:r>
            <a:r>
              <a:rPr lang="en-US" b="1" kern="0" dirty="0">
                <a:solidFill>
                  <a:srgbClr val="FF0000"/>
                </a:solidFill>
                <a:latin typeface="Arial"/>
              </a:rPr>
              <a:t>(</a:t>
            </a:r>
            <a:r>
              <a:rPr lang="en-US" b="1" kern="0" dirty="0" smtClean="0">
                <a:solidFill>
                  <a:srgbClr val="FF0000"/>
                </a:solidFill>
                <a:latin typeface="Arial"/>
              </a:rPr>
              <a:t>2000-2015)</a:t>
            </a:r>
            <a:endParaRPr lang="en-US" b="1" kern="0" dirty="0">
              <a:solidFill>
                <a:srgbClr val="FF0000"/>
              </a:solidFill>
              <a:latin typeface="Arial"/>
            </a:endParaRPr>
          </a:p>
          <a:p>
            <a:pPr algn="ctr" fontAlgn="auto">
              <a:lnSpc>
                <a:spcPts val="2400"/>
              </a:lnSpc>
              <a:spcBef>
                <a:spcPts val="0"/>
              </a:spcBef>
              <a:spcAft>
                <a:spcPts val="0"/>
              </a:spcAft>
              <a:defRPr/>
            </a:pPr>
            <a:endParaRPr lang="en-US" b="1" kern="0" dirty="0">
              <a:solidFill>
                <a:srgbClr val="FF0000"/>
              </a:solidFill>
              <a:latin typeface="Arial"/>
            </a:endParaRPr>
          </a:p>
        </p:txBody>
      </p:sp>
      <p:sp>
        <p:nvSpPr>
          <p:cNvPr id="8" name="TextBox 7"/>
          <p:cNvSpPr txBox="1"/>
          <p:nvPr/>
        </p:nvSpPr>
        <p:spPr>
          <a:xfrm>
            <a:off x="228599" y="6583680"/>
            <a:ext cx="4987631" cy="338554"/>
          </a:xfrm>
          <a:prstGeom prst="rect">
            <a:avLst/>
          </a:prstGeom>
          <a:noFill/>
        </p:spPr>
        <p:txBody>
          <a:bodyPr wrap="square" rtlCol="0">
            <a:spAutoFit/>
          </a:bodyPr>
          <a:lstStyle/>
          <a:p>
            <a:r>
              <a:rPr lang="en-US" sz="1600" b="1" dirty="0">
                <a:solidFill>
                  <a:srgbClr val="000000"/>
                </a:solidFill>
                <a:latin typeface="Arial" panose="020B0604020202020204" pitchFamily="34" charset="0"/>
                <a:cs typeface="Arial" panose="020B0604020202020204" pitchFamily="34" charset="0"/>
              </a:rPr>
              <a:t>Alfaro-Contreras et al.,</a:t>
            </a:r>
            <a:r>
              <a:rPr lang="en-US" sz="1600" b="1" dirty="0" smtClean="0">
                <a:latin typeface="Arial" panose="020B0604020202020204" pitchFamily="34" charset="0"/>
                <a:cs typeface="Arial" panose="020B0604020202020204" pitchFamily="34" charset="0"/>
              </a:rPr>
              <a:t> et al., 2016 (in prepare)</a:t>
            </a:r>
            <a:endParaRPr lang="en-US" sz="1600" b="1" dirty="0">
              <a:latin typeface="Arial" panose="020B0604020202020204" pitchFamily="34" charset="0"/>
              <a:cs typeface="Arial" panose="020B0604020202020204" pitchFamily="34" charset="0"/>
            </a:endParaRPr>
          </a:p>
        </p:txBody>
      </p:sp>
      <p:sp>
        <p:nvSpPr>
          <p:cNvPr id="23" name="Rectangle 32"/>
          <p:cNvSpPr>
            <a:spLocks noChangeArrowheads="1"/>
          </p:cNvSpPr>
          <p:nvPr/>
        </p:nvSpPr>
        <p:spPr bwMode="auto">
          <a:xfrm>
            <a:off x="685800" y="4325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9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459" y="1211701"/>
            <a:ext cx="5193273" cy="520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410200" y="1225689"/>
            <a:ext cx="3505200" cy="5324535"/>
          </a:xfrm>
          <a:prstGeom prst="rect">
            <a:avLst/>
          </a:prstGeom>
        </p:spPr>
        <p:txBody>
          <a:bodyPr wrap="square">
            <a:spAutoFit/>
          </a:bodyPr>
          <a:lstStyle/>
          <a:p>
            <a:pPr algn="just"/>
            <a:r>
              <a:rPr lang="en-US" sz="2000" b="1" u="sng" dirty="0" smtClean="0">
                <a:latin typeface="Arial" panose="020B0604020202020204" pitchFamily="34" charset="0"/>
                <a:cs typeface="Arial" panose="020B0604020202020204" pitchFamily="34" charset="0"/>
              </a:rPr>
              <a:t>Goal</a:t>
            </a:r>
            <a:r>
              <a:rPr lang="en-US" sz="2000" dirty="0" smtClean="0">
                <a:latin typeface="Arial" panose="020B0604020202020204" pitchFamily="34" charset="0"/>
                <a:cs typeface="Arial" panose="020B0604020202020204" pitchFamily="34" charset="0"/>
              </a:rPr>
              <a:t>: Use collocated MODIS and CERES observations for estimating the trend in </a:t>
            </a: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W aerosol direct forcing</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Collocated MODIS data are used for estimating cloud and aerosol status for CERES observations.</a:t>
            </a:r>
          </a:p>
          <a:p>
            <a:pPr algn="just"/>
            <a:endParaRPr lang="en-US" sz="2000" dirty="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Here we assume that longer term variation in CERES cloud-free scenes (defined by MODIS) represent longer term variations in SWARF</a:t>
            </a:r>
          </a:p>
          <a:p>
            <a:pPr algn="just"/>
            <a:endParaRPr lang="en-US" sz="2000" dirty="0">
              <a:latin typeface="Arial" panose="020B0604020202020204" pitchFamily="34" charset="0"/>
              <a:cs typeface="Arial" panose="020B0604020202020204" pitchFamily="34" charset="0"/>
            </a:endParaRPr>
          </a:p>
          <a:p>
            <a:pPr algn="just"/>
            <a:endParaRPr lang="en-US" sz="2000"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20211"/>
      </p:ext>
    </p:extLst>
  </p:cSld>
  <p:clrMapOvr>
    <a:masterClrMapping/>
  </p:clrMapOvr>
  <p:transition advTm="47389">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5" name="Rectangle 24"/>
          <p:cNvSpPr/>
          <p:nvPr/>
        </p:nvSpPr>
        <p:spPr>
          <a:xfrm>
            <a:off x="0" y="130314"/>
            <a:ext cx="9144000" cy="707886"/>
          </a:xfrm>
          <a:prstGeom prst="rect">
            <a:avLst/>
          </a:prstGeom>
        </p:spPr>
        <p:txBody>
          <a:bodyPr wrap="square">
            <a:spAutoFit/>
          </a:bodyPr>
          <a:lstStyle/>
          <a:p>
            <a:pPr algn="ctr" fontAlgn="auto">
              <a:lnSpc>
                <a:spcPts val="2400"/>
              </a:lnSpc>
              <a:spcBef>
                <a:spcPts val="0"/>
              </a:spcBef>
              <a:spcAft>
                <a:spcPts val="0"/>
              </a:spcAft>
              <a:defRPr/>
            </a:pPr>
            <a:r>
              <a:rPr lang="en-US" b="1" kern="0" dirty="0" smtClean="0">
                <a:solidFill>
                  <a:srgbClr val="FF0000"/>
                </a:solidFill>
                <a:latin typeface="Arial"/>
              </a:rPr>
              <a:t>Aerosol-Induced TOA SW Perturbations from </a:t>
            </a:r>
            <a:r>
              <a:rPr lang="en-US" b="1" kern="0" dirty="0">
                <a:solidFill>
                  <a:srgbClr val="FF0000"/>
                </a:solidFill>
                <a:latin typeface="Arial"/>
              </a:rPr>
              <a:t>C</a:t>
            </a:r>
            <a:r>
              <a:rPr lang="en-US" b="1" kern="0" dirty="0" smtClean="0">
                <a:solidFill>
                  <a:srgbClr val="FF0000"/>
                </a:solidFill>
                <a:latin typeface="Arial"/>
              </a:rPr>
              <a:t>ollocated Terra MODIS and CERES data (2000-2015)</a:t>
            </a:r>
            <a:endParaRPr lang="en-US" b="1" kern="0" dirty="0">
              <a:solidFill>
                <a:srgbClr val="FF0000"/>
              </a:solidFill>
              <a:latin typeface="Arial"/>
            </a:endParaRPr>
          </a:p>
        </p:txBody>
      </p:sp>
      <p:grpSp>
        <p:nvGrpSpPr>
          <p:cNvPr id="3" name="Group 2"/>
          <p:cNvGrpSpPr/>
          <p:nvPr/>
        </p:nvGrpSpPr>
        <p:grpSpPr>
          <a:xfrm>
            <a:off x="-381000" y="838200"/>
            <a:ext cx="6457112" cy="6227058"/>
            <a:chOff x="-284912" y="783342"/>
            <a:chExt cx="6457112" cy="6227058"/>
          </a:xfrm>
        </p:grpSpPr>
        <p:grpSp>
          <p:nvGrpSpPr>
            <p:cNvPr id="15" name="Group 14"/>
            <p:cNvGrpSpPr/>
            <p:nvPr/>
          </p:nvGrpSpPr>
          <p:grpSpPr>
            <a:xfrm>
              <a:off x="-284912" y="783342"/>
              <a:ext cx="6457112" cy="6227058"/>
              <a:chOff x="883920" y="-520186"/>
              <a:chExt cx="7421881" cy="7149586"/>
            </a:xfrm>
          </p:grpSpPr>
          <p:pic>
            <p:nvPicPr>
              <p:cNvPr id="16" name="Picture 15" descr="C:\Users\jzhang\Desktop\modis2016\modis_2016\Re__plot_thurs\Figure6_GlobalCloudFreeFluxCollocatedAODandCloudFreeFluxLinePlots_OverOcean_2x2degreeres_MultiYear.eps"/>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537460" y="-2173725"/>
                <a:ext cx="4114801" cy="7421880"/>
              </a:xfrm>
              <a:prstGeom prst="rect">
                <a:avLst/>
              </a:prstGeom>
              <a:noFill/>
              <a:ln>
                <a:noFill/>
              </a:ln>
            </p:spPr>
          </p:pic>
          <p:pic>
            <p:nvPicPr>
              <p:cNvPr id="17" name="Picture 16" descr="C:\Users\jzhang\Desktop\modis2016\modis_2016\Re__plot_thurs\Figure6_RemoteOceanCloudFreeFluxCollocatedAODandCloudFreeFluxLinePlots_OverOcean_2x2degreeres_MultiYear.eps"/>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689860" y="1013460"/>
                <a:ext cx="3810000" cy="7421880"/>
              </a:xfrm>
              <a:prstGeom prst="rect">
                <a:avLst/>
              </a:prstGeom>
              <a:noFill/>
              <a:ln>
                <a:noFill/>
              </a:ln>
            </p:spPr>
          </p:pic>
        </p:grpSp>
        <p:sp>
          <p:nvSpPr>
            <p:cNvPr id="18" name="TextBox 17"/>
            <p:cNvSpPr txBox="1"/>
            <p:nvPr/>
          </p:nvSpPr>
          <p:spPr>
            <a:xfrm>
              <a:off x="1815823" y="1027113"/>
              <a:ext cx="2017990"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19" name="TextBox 18"/>
            <p:cNvSpPr txBox="1"/>
            <p:nvPr/>
          </p:nvSpPr>
          <p:spPr>
            <a:xfrm>
              <a:off x="609600" y="3886200"/>
              <a:ext cx="4343400" cy="276999"/>
            </a:xfrm>
            <a:prstGeom prst="rect">
              <a:avLst/>
            </a:prstGeom>
            <a:solidFill>
              <a:schemeClr val="bg1"/>
            </a:solidFill>
          </p:spPr>
          <p:txBody>
            <a:bodyPr wrap="square" rtlCol="0">
              <a:spAutoFit/>
            </a:bodyPr>
            <a:lstStyle/>
            <a:p>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20" name="TextBox 19"/>
            <p:cNvSpPr txBox="1"/>
            <p:nvPr/>
          </p:nvSpPr>
          <p:spPr>
            <a:xfrm>
              <a:off x="2448043" y="1585139"/>
              <a:ext cx="2017990"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Global Oceans        </a:t>
              </a:r>
              <a:endParaRPr lang="en-US" sz="1200" b="1" dirty="0">
                <a:latin typeface="Arial" panose="020B0604020202020204" pitchFamily="34" charset="0"/>
                <a:cs typeface="Arial" panose="020B0604020202020204" pitchFamily="34" charset="0"/>
              </a:endParaRPr>
            </a:p>
          </p:txBody>
        </p:sp>
        <p:sp>
          <p:nvSpPr>
            <p:cNvPr id="23" name="TextBox 22"/>
            <p:cNvSpPr txBox="1"/>
            <p:nvPr/>
          </p:nvSpPr>
          <p:spPr>
            <a:xfrm>
              <a:off x="725210" y="6047601"/>
              <a:ext cx="2017990" cy="276999"/>
            </a:xfrm>
            <a:prstGeom prst="rect">
              <a:avLst/>
            </a:prstGeom>
            <a:solidFill>
              <a:schemeClr val="bg1"/>
            </a:solidFill>
          </p:spPr>
          <p:txBody>
            <a:bodyPr wrap="square" rtlCol="0">
              <a:spAutoFit/>
            </a:bodyPr>
            <a:lstStyle/>
            <a:p>
              <a:r>
                <a:rPr lang="en-US" sz="1200" b="1" dirty="0" smtClean="0">
                  <a:latin typeface="Arial" panose="020B0604020202020204" pitchFamily="34" charset="0"/>
                  <a:cs typeface="Arial" panose="020B0604020202020204" pitchFamily="34" charset="0"/>
                </a:rPr>
                <a:t>Remote Oceans      </a:t>
              </a:r>
              <a:endParaRPr lang="en-US" sz="1200" b="1" dirty="0">
                <a:latin typeface="Arial" panose="020B0604020202020204" pitchFamily="34" charset="0"/>
                <a:cs typeface="Arial" panose="020B0604020202020204" pitchFamily="34" charset="0"/>
              </a:endParaRPr>
            </a:p>
          </p:txBody>
        </p:sp>
        <p:sp>
          <p:nvSpPr>
            <p:cNvPr id="26" name="TextBox 25"/>
            <p:cNvSpPr txBox="1"/>
            <p:nvPr/>
          </p:nvSpPr>
          <p:spPr>
            <a:xfrm rot="-5400000">
              <a:off x="-2211443" y="3918696"/>
              <a:ext cx="4930455"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         Cloud Free Flux (De-</a:t>
              </a:r>
              <a:r>
                <a:rPr lang="en-US" sz="1600" b="1" dirty="0" err="1" smtClean="0">
                  <a:latin typeface="Arial" panose="020B0604020202020204" pitchFamily="34" charset="0"/>
                  <a:cs typeface="Arial" panose="020B0604020202020204" pitchFamily="34" charset="0"/>
                </a:rPr>
                <a:t>seasonalized</a:t>
              </a:r>
              <a:r>
                <a:rPr lang="en-US" sz="1600" b="1" dirty="0" smtClean="0">
                  <a:latin typeface="Arial" panose="020B0604020202020204" pitchFamily="34" charset="0"/>
                  <a:cs typeface="Arial" panose="020B0604020202020204" pitchFamily="34" charset="0"/>
                </a:rPr>
                <a:t>, Wm</a:t>
              </a:r>
              <a:r>
                <a:rPr lang="en-US" sz="1600" b="1" baseline="30000" dirty="0" smtClean="0">
                  <a:latin typeface="Arial" panose="020B0604020202020204" pitchFamily="34" charset="0"/>
                  <a:cs typeface="Arial" panose="020B0604020202020204" pitchFamily="34" charset="0"/>
                </a:rPr>
                <a:t>-2</a:t>
              </a:r>
              <a:r>
                <a:rPr lang="en-US" sz="1600" b="1" dirty="0" smtClean="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grpSp>
      <p:sp>
        <p:nvSpPr>
          <p:cNvPr id="24" name="Line 8"/>
          <p:cNvSpPr>
            <a:spLocks noChangeShapeType="1"/>
          </p:cNvSpPr>
          <p:nvPr/>
        </p:nvSpPr>
        <p:spPr bwMode="auto">
          <a:xfrm>
            <a:off x="0" y="914400"/>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Box 3"/>
          <p:cNvSpPr txBox="1"/>
          <p:nvPr/>
        </p:nvSpPr>
        <p:spPr>
          <a:xfrm>
            <a:off x="0" y="990600"/>
            <a:ext cx="2966504" cy="461665"/>
          </a:xfrm>
          <a:prstGeom prst="rect">
            <a:avLst/>
          </a:prstGeom>
          <a:solidFill>
            <a:schemeClr val="bg1">
              <a:lumMod val="95000"/>
            </a:schemeClr>
          </a:solidFill>
        </p:spPr>
        <p:txBody>
          <a:bodyPr wrap="square" rtlCol="0">
            <a:spAutoFit/>
          </a:bodyPr>
          <a:lstStyle/>
          <a:p>
            <a:r>
              <a:rPr lang="en-US" b="1" u="sng" dirty="0" smtClean="0">
                <a:latin typeface="Arial" panose="020B0604020202020204" pitchFamily="34" charset="0"/>
                <a:cs typeface="Arial" panose="020B0604020202020204" pitchFamily="34" charset="0"/>
              </a:rPr>
              <a:t>Calibration issue?</a:t>
            </a:r>
            <a:endParaRPr lang="en-US" b="1" u="sng"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97501808"/>
              </p:ext>
            </p:extLst>
          </p:nvPr>
        </p:nvGraphicFramePr>
        <p:xfrm>
          <a:off x="4953000" y="1065859"/>
          <a:ext cx="4190998" cy="5462671"/>
        </p:xfrm>
        <a:graphic>
          <a:graphicData uri="http://schemas.openxmlformats.org/drawingml/2006/table">
            <a:tbl>
              <a:tblPr firstRow="1" firstCol="1" bandRow="1"/>
              <a:tblGrid>
                <a:gridCol w="1421168"/>
                <a:gridCol w="1109246"/>
                <a:gridCol w="1660584"/>
              </a:tblGrid>
              <a:tr h="1040032">
                <a:tc>
                  <a:txBody>
                    <a:bodyPr/>
                    <a:lstStyle/>
                    <a:p>
                      <a:pPr marL="0" marR="0">
                        <a:lnSpc>
                          <a:spcPct val="105000"/>
                        </a:lnSpc>
                        <a:spcBef>
                          <a:spcPts val="0"/>
                        </a:spcBef>
                        <a:spcAft>
                          <a:spcPts val="800"/>
                        </a:spcAft>
                      </a:pPr>
                      <a:r>
                        <a:rPr lang="en-US" sz="1800" b="1" kern="1200" dirty="0">
                          <a:solidFill>
                            <a:srgbClr val="000000"/>
                          </a:solidFill>
                          <a:effectLst/>
                          <a:latin typeface="Arial" panose="020B0604020202020204" pitchFamily="34" charset="0"/>
                          <a:ea typeface="Times New Roman"/>
                          <a:cs typeface="Arial" panose="020B0604020202020204" pitchFamily="34" charset="0"/>
                        </a:rPr>
                        <a:t>Regions</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marL="0" marR="0">
                        <a:lnSpc>
                          <a:spcPct val="105000"/>
                        </a:lnSpc>
                        <a:spcBef>
                          <a:spcPts val="0"/>
                        </a:spcBef>
                        <a:spcAft>
                          <a:spcPts val="800"/>
                        </a:spcAft>
                      </a:pPr>
                      <a:r>
                        <a:rPr lang="en-US" sz="1800" kern="1200" dirty="0">
                          <a:solidFill>
                            <a:srgbClr val="000000"/>
                          </a:solidFill>
                          <a:effectLst/>
                          <a:latin typeface="Arial" panose="020B0604020202020204" pitchFamily="34" charset="0"/>
                          <a:ea typeface="Times New Roman"/>
                          <a:cs typeface="Arial" panose="020B0604020202020204" pitchFamily="34" charset="0"/>
                        </a:rPr>
                        <a:t>Corrected AOD / Decade</a:t>
                      </a:r>
                      <a:endParaRPr lang="en-US" sz="1800" dirty="0">
                        <a:effectLst/>
                        <a:latin typeface="Arial" panose="020B0604020202020204" pitchFamily="34" charset="0"/>
                        <a:ea typeface="Calibri"/>
                        <a:cs typeface="Arial" panose="020B0604020202020204" pitchFamily="34" charset="0"/>
                      </a:endParaRPr>
                    </a:p>
                    <a:p>
                      <a:pPr marL="0" marR="0">
                        <a:lnSpc>
                          <a:spcPct val="105000"/>
                        </a:lnSpc>
                        <a:spcBef>
                          <a:spcPts val="0"/>
                        </a:spcBef>
                        <a:spcAft>
                          <a:spcPts val="800"/>
                        </a:spcAft>
                      </a:pPr>
                      <a:r>
                        <a:rPr lang="en-US" sz="1800" kern="1200" dirty="0">
                          <a:solidFill>
                            <a:srgbClr val="000000"/>
                          </a:solidFill>
                          <a:effectLst/>
                          <a:latin typeface="Arial" panose="020B0604020202020204" pitchFamily="34" charset="0"/>
                          <a:ea typeface="Times New Roman"/>
                          <a:cs typeface="Arial" panose="020B0604020202020204" pitchFamily="34" charset="0"/>
                        </a:rPr>
                        <a:t> (Terra)</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marL="0" marR="0">
                        <a:lnSpc>
                          <a:spcPct val="105000"/>
                        </a:lnSpc>
                        <a:spcBef>
                          <a:spcPts val="0"/>
                        </a:spcBef>
                        <a:spcAft>
                          <a:spcPts val="0"/>
                        </a:spcAft>
                      </a:pPr>
                      <a:r>
                        <a:rPr lang="en-US" sz="1800" kern="1200" dirty="0">
                          <a:solidFill>
                            <a:srgbClr val="000000"/>
                          </a:solidFill>
                          <a:effectLst/>
                          <a:latin typeface="Arial" panose="020B0604020202020204" pitchFamily="34" charset="0"/>
                          <a:ea typeface="Times New Roman"/>
                          <a:cs typeface="Arial" panose="020B0604020202020204" pitchFamily="34" charset="0"/>
                        </a:rPr>
                        <a:t>Corrected Cloud-Free Flux </a:t>
                      </a:r>
                      <a:r>
                        <a:rPr lang="en-US" sz="1800" kern="1200" dirty="0" smtClean="0">
                          <a:solidFill>
                            <a:srgbClr val="000000"/>
                          </a:solidFill>
                          <a:effectLst/>
                          <a:latin typeface="Arial" panose="020B0604020202020204" pitchFamily="34" charset="0"/>
                          <a:ea typeface="Times New Roman"/>
                          <a:cs typeface="Arial" panose="020B0604020202020204" pitchFamily="34" charset="0"/>
                        </a:rPr>
                        <a:t>W/m</a:t>
                      </a:r>
                      <a:r>
                        <a:rPr lang="en-US" sz="1800" kern="1200" baseline="30000" dirty="0" smtClean="0">
                          <a:solidFill>
                            <a:srgbClr val="000000"/>
                          </a:solidFill>
                          <a:effectLst/>
                          <a:latin typeface="Arial" panose="020B0604020202020204" pitchFamily="34" charset="0"/>
                          <a:ea typeface="Times New Roman"/>
                          <a:cs typeface="Arial" panose="020B0604020202020204" pitchFamily="34" charset="0"/>
                        </a:rPr>
                        <a:t>-2</a:t>
                      </a:r>
                      <a:r>
                        <a:rPr lang="en-US" sz="1800" kern="1200" dirty="0" smtClean="0">
                          <a:solidFill>
                            <a:srgbClr val="000000"/>
                          </a:solidFill>
                          <a:effectLst/>
                          <a:latin typeface="Arial" panose="020B0604020202020204" pitchFamily="34" charset="0"/>
                          <a:ea typeface="Times New Roman"/>
                          <a:cs typeface="Arial" panose="020B0604020202020204" pitchFamily="34" charset="0"/>
                        </a:rPr>
                        <a:t>/decade</a:t>
                      </a:r>
                      <a:endParaRPr lang="en-US" sz="1800" dirty="0">
                        <a:effectLst/>
                        <a:latin typeface="Arial" panose="020B0604020202020204" pitchFamily="34" charset="0"/>
                        <a:ea typeface="Calibri"/>
                        <a:cs typeface="Arial" panose="020B0604020202020204" pitchFamily="34" charset="0"/>
                      </a:endParaRPr>
                    </a:p>
                    <a:p>
                      <a:pPr marL="0" marR="0">
                        <a:lnSpc>
                          <a:spcPct val="105000"/>
                        </a:lnSpc>
                        <a:spcBef>
                          <a:spcPts val="0"/>
                        </a:spcBef>
                        <a:spcAft>
                          <a:spcPts val="0"/>
                        </a:spcAft>
                      </a:pPr>
                      <a:r>
                        <a:rPr lang="en-US" sz="1800" kern="1200" dirty="0" smtClean="0">
                          <a:solidFill>
                            <a:srgbClr val="000000"/>
                          </a:solidFill>
                          <a:effectLst/>
                          <a:latin typeface="Arial" panose="020B0604020202020204" pitchFamily="34" charset="0"/>
                          <a:ea typeface="Times New Roman"/>
                          <a:cs typeface="Arial" panose="020B0604020202020204" pitchFamily="34" charset="0"/>
                        </a:rPr>
                        <a:t>(Terra</a:t>
                      </a:r>
                      <a:r>
                        <a:rPr lang="en-US" sz="1800" kern="1200" dirty="0">
                          <a:solidFill>
                            <a:srgbClr val="000000"/>
                          </a:solidFill>
                          <a:effectLst/>
                          <a:latin typeface="Arial" panose="020B0604020202020204" pitchFamily="34" charset="0"/>
                          <a:ea typeface="Times New Roman"/>
                          <a:cs typeface="Arial" panose="020B0604020202020204" pitchFamily="34" charset="0"/>
                        </a:rPr>
                        <a:t>)</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70AD47"/>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r>
              <a:tr h="265130">
                <a:tc>
                  <a:txBody>
                    <a:bodyPr/>
                    <a:lstStyle/>
                    <a:p>
                      <a:pPr marL="0" marR="0">
                        <a:lnSpc>
                          <a:spcPct val="105000"/>
                        </a:lnSpc>
                        <a:spcBef>
                          <a:spcPts val="0"/>
                        </a:spcBef>
                        <a:spcAft>
                          <a:spcPts val="800"/>
                        </a:spcAft>
                      </a:pPr>
                      <a:r>
                        <a:rPr lang="en-US" sz="1800" b="1" kern="1200" dirty="0">
                          <a:solidFill>
                            <a:srgbClr val="000000"/>
                          </a:solidFill>
                          <a:effectLst/>
                          <a:latin typeface="Arial" panose="020B0604020202020204" pitchFamily="34" charset="0"/>
                          <a:ea typeface="Times New Roman"/>
                          <a:cs typeface="Arial" panose="020B0604020202020204" pitchFamily="34" charset="0"/>
                        </a:rPr>
                        <a:t>Global</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a:solidFill>
                            <a:srgbClr val="000000"/>
                          </a:solidFill>
                          <a:effectLst/>
                          <a:latin typeface="Arial" panose="020B0604020202020204" pitchFamily="34" charset="0"/>
                          <a:ea typeface="Times New Roman"/>
                          <a:cs typeface="Arial" panose="020B0604020202020204" pitchFamily="34" charset="0"/>
                        </a:rPr>
                        <a:t>-0.0028</a:t>
                      </a:r>
                      <a:endParaRPr lang="en-US" sz="180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19050" cap="flat" cmpd="sng" algn="ctr">
                      <a:solidFill>
                        <a:srgbClr val="70AD47"/>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a:solidFill>
                            <a:srgbClr val="000000"/>
                          </a:solidFill>
                          <a:effectLst/>
                          <a:latin typeface="Arial" panose="020B0604020202020204" pitchFamily="34" charset="0"/>
                          <a:ea typeface="Times New Roman"/>
                          <a:cs typeface="Arial" panose="020B0604020202020204" pitchFamily="34" charset="0"/>
                        </a:rPr>
                        <a:t>-0.61</a:t>
                      </a:r>
                      <a:endParaRPr lang="en-US" sz="180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70AD47"/>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38431">
                <a:tc>
                  <a:txBody>
                    <a:bodyPr/>
                    <a:lstStyle/>
                    <a:p>
                      <a:pPr marL="0" marR="0">
                        <a:lnSpc>
                          <a:spcPct val="105000"/>
                        </a:lnSpc>
                        <a:spcBef>
                          <a:spcPts val="0"/>
                        </a:spcBef>
                        <a:spcAft>
                          <a:spcPts val="800"/>
                        </a:spcAft>
                      </a:pPr>
                      <a:r>
                        <a:rPr lang="en-US" sz="1800" b="0" kern="1200" dirty="0">
                          <a:solidFill>
                            <a:srgbClr val="FF0000"/>
                          </a:solidFill>
                          <a:effectLst/>
                          <a:latin typeface="Arial" panose="020B0604020202020204" pitchFamily="34" charset="0"/>
                          <a:ea typeface="Times New Roman"/>
                          <a:cs typeface="Arial" panose="020B0604020202020204" pitchFamily="34" charset="0"/>
                        </a:rPr>
                        <a:t>Bay of Bengal</a:t>
                      </a:r>
                      <a:endParaRPr lang="en-US" sz="1800" b="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smtClean="0">
                          <a:solidFill>
                            <a:srgbClr val="FF0000"/>
                          </a:solidFill>
                          <a:effectLst/>
                          <a:latin typeface="Arial" panose="020B0604020202020204" pitchFamily="34" charset="0"/>
                          <a:ea typeface="Times New Roman"/>
                          <a:cs typeface="Arial" panose="020B0604020202020204" pitchFamily="34" charset="0"/>
                        </a:rPr>
                        <a:t>0.0560</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a:solidFill>
                            <a:srgbClr val="FF0000"/>
                          </a:solidFill>
                          <a:effectLst/>
                          <a:latin typeface="Arial" panose="020B0604020202020204" pitchFamily="34" charset="0"/>
                          <a:ea typeface="Times New Roman"/>
                          <a:cs typeface="Arial" panose="020B0604020202020204" pitchFamily="34" charset="0"/>
                        </a:rPr>
                        <a:t>3.17</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309215">
                <a:tc>
                  <a:txBody>
                    <a:bodyPr/>
                    <a:lstStyle/>
                    <a:p>
                      <a:pPr marL="0" marR="0">
                        <a:lnSpc>
                          <a:spcPct val="105000"/>
                        </a:lnSpc>
                        <a:spcBef>
                          <a:spcPts val="0"/>
                        </a:spcBef>
                        <a:spcAft>
                          <a:spcPts val="800"/>
                        </a:spcAft>
                      </a:pPr>
                      <a:r>
                        <a:rPr lang="en-US" sz="1800" b="0" kern="1200" dirty="0">
                          <a:solidFill>
                            <a:srgbClr val="FF0000"/>
                          </a:solidFill>
                          <a:effectLst/>
                          <a:latin typeface="Arial" panose="020B0604020202020204" pitchFamily="34" charset="0"/>
                          <a:ea typeface="Times New Roman"/>
                          <a:cs typeface="Arial" panose="020B0604020202020204" pitchFamily="34" charset="0"/>
                        </a:rPr>
                        <a:t>Arabian Sea</a:t>
                      </a:r>
                      <a:endParaRPr lang="en-US" sz="1800" b="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smtClean="0">
                          <a:solidFill>
                            <a:srgbClr val="FF0000"/>
                          </a:solidFill>
                          <a:effectLst/>
                          <a:latin typeface="Arial" panose="020B0604020202020204" pitchFamily="34" charset="0"/>
                          <a:ea typeface="Times New Roman"/>
                          <a:cs typeface="Arial" panose="020B0604020202020204" pitchFamily="34" charset="0"/>
                        </a:rPr>
                        <a:t>0.0510</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a:solidFill>
                            <a:srgbClr val="FF0000"/>
                          </a:solidFill>
                          <a:effectLst/>
                          <a:latin typeface="Arial" panose="020B0604020202020204" pitchFamily="34" charset="0"/>
                          <a:ea typeface="Times New Roman"/>
                          <a:cs typeface="Arial" panose="020B0604020202020204" pitchFamily="34" charset="0"/>
                        </a:rPr>
                        <a:t>3.60</a:t>
                      </a:r>
                      <a:endParaRPr lang="en-US" sz="180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38431">
                <a:tc>
                  <a:txBody>
                    <a:bodyPr/>
                    <a:lstStyle/>
                    <a:p>
                      <a:pPr marL="0" marR="0">
                        <a:lnSpc>
                          <a:spcPct val="105000"/>
                        </a:lnSpc>
                        <a:spcBef>
                          <a:spcPts val="0"/>
                        </a:spcBef>
                        <a:spcAft>
                          <a:spcPts val="800"/>
                        </a:spcAft>
                      </a:pPr>
                      <a:r>
                        <a:rPr lang="en-US" sz="1800" b="0" kern="1200">
                          <a:solidFill>
                            <a:srgbClr val="FF0000"/>
                          </a:solidFill>
                          <a:effectLst/>
                          <a:latin typeface="Arial" panose="020B0604020202020204" pitchFamily="34" charset="0"/>
                          <a:ea typeface="Times New Roman"/>
                          <a:cs typeface="Arial" panose="020B0604020202020204" pitchFamily="34" charset="0"/>
                        </a:rPr>
                        <a:t>Red Sea</a:t>
                      </a:r>
                      <a:endParaRPr lang="en-US" sz="1800" b="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smtClean="0">
                          <a:solidFill>
                            <a:srgbClr val="FF0000"/>
                          </a:solidFill>
                          <a:effectLst/>
                          <a:latin typeface="Arial" panose="020B0604020202020204" pitchFamily="34" charset="0"/>
                          <a:ea typeface="Times New Roman"/>
                          <a:cs typeface="Arial" panose="020B0604020202020204" pitchFamily="34" charset="0"/>
                        </a:rPr>
                        <a:t>0.0530</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smtClean="0">
                          <a:solidFill>
                            <a:srgbClr val="FF0000"/>
                          </a:solidFill>
                          <a:effectLst/>
                          <a:latin typeface="Arial" panose="020B0604020202020204" pitchFamily="34" charset="0"/>
                          <a:ea typeface="Times New Roman"/>
                          <a:cs typeface="Arial" panose="020B0604020202020204" pitchFamily="34" charset="0"/>
                        </a:rPr>
                        <a:t>3.40</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38431">
                <a:tc>
                  <a:txBody>
                    <a:bodyPr/>
                    <a:lstStyle/>
                    <a:p>
                      <a:pPr marL="0" marR="0">
                        <a:lnSpc>
                          <a:spcPct val="105000"/>
                        </a:lnSpc>
                        <a:spcBef>
                          <a:spcPts val="0"/>
                        </a:spcBef>
                        <a:spcAft>
                          <a:spcPts val="800"/>
                        </a:spcAft>
                      </a:pPr>
                      <a:r>
                        <a:rPr lang="en-US" sz="1800" b="0" kern="1200" dirty="0">
                          <a:solidFill>
                            <a:srgbClr val="FF0000"/>
                          </a:solidFill>
                          <a:effectLst/>
                          <a:latin typeface="Arial" panose="020B0604020202020204" pitchFamily="34" charset="0"/>
                          <a:ea typeface="Times New Roman"/>
                          <a:cs typeface="Arial" panose="020B0604020202020204" pitchFamily="34" charset="0"/>
                        </a:rPr>
                        <a:t>Persian Gulf</a:t>
                      </a:r>
                      <a:endParaRPr lang="en-US" sz="1800" b="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a:solidFill>
                            <a:srgbClr val="FF0000"/>
                          </a:solidFill>
                          <a:effectLst/>
                          <a:latin typeface="Arial" panose="020B0604020202020204" pitchFamily="34" charset="0"/>
                          <a:ea typeface="Times New Roman"/>
                          <a:cs typeface="Arial" panose="020B0604020202020204" pitchFamily="34" charset="0"/>
                        </a:rPr>
                        <a:t>0.0682</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smtClean="0">
                          <a:solidFill>
                            <a:srgbClr val="FF0000"/>
                          </a:solidFill>
                          <a:effectLst/>
                          <a:latin typeface="Arial" panose="020B0604020202020204" pitchFamily="34" charset="0"/>
                          <a:ea typeface="Times New Roman"/>
                          <a:cs typeface="Arial" panose="020B0604020202020204" pitchFamily="34" charset="0"/>
                        </a:rPr>
                        <a:t>3.48</a:t>
                      </a:r>
                    </a:p>
                    <a:p>
                      <a:pPr marL="0" marR="0" algn="ctr">
                        <a:lnSpc>
                          <a:spcPct val="105000"/>
                        </a:lnSpc>
                        <a:spcBef>
                          <a:spcPts val="0"/>
                        </a:spcBef>
                        <a:spcAft>
                          <a:spcPts val="800"/>
                        </a:spcAft>
                      </a:pP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63268">
                <a:tc>
                  <a:txBody>
                    <a:bodyPr/>
                    <a:lstStyle/>
                    <a:p>
                      <a:pPr marL="0" marR="0">
                        <a:lnSpc>
                          <a:spcPct val="105000"/>
                        </a:lnSpc>
                        <a:spcBef>
                          <a:spcPts val="0"/>
                        </a:spcBef>
                        <a:spcAft>
                          <a:spcPts val="800"/>
                        </a:spcAft>
                      </a:pPr>
                      <a:r>
                        <a:rPr lang="en-US" sz="1600" b="0" kern="1200" dirty="0">
                          <a:solidFill>
                            <a:srgbClr val="0070C0"/>
                          </a:solidFill>
                          <a:effectLst/>
                          <a:latin typeface="Arial" panose="020B0604020202020204" pitchFamily="34" charset="0"/>
                          <a:ea typeface="Times New Roman"/>
                          <a:cs typeface="Arial" panose="020B0604020202020204" pitchFamily="34" charset="0"/>
                        </a:rPr>
                        <a:t>Coastal China</a:t>
                      </a:r>
                      <a:endParaRPr lang="en-US" sz="1600" b="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a:solidFill>
                            <a:srgbClr val="0070C0"/>
                          </a:solidFill>
                          <a:effectLst/>
                          <a:latin typeface="Arial" panose="020B0604020202020204" pitchFamily="34" charset="0"/>
                          <a:ea typeface="Times New Roman"/>
                          <a:cs typeface="Arial" panose="020B0604020202020204" pitchFamily="34" charset="0"/>
                        </a:rPr>
                        <a:t>-0.009</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a:solidFill>
                            <a:srgbClr val="0070C0"/>
                          </a:solidFill>
                          <a:effectLst/>
                          <a:latin typeface="Arial" panose="020B0604020202020204" pitchFamily="34" charset="0"/>
                          <a:ea typeface="Times New Roman"/>
                          <a:cs typeface="Arial" panose="020B0604020202020204" pitchFamily="34" charset="0"/>
                        </a:rPr>
                        <a:t>-2.86</a:t>
                      </a:r>
                      <a:endParaRPr lang="en-US" sz="180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475620">
                <a:tc>
                  <a:txBody>
                    <a:bodyPr/>
                    <a:lstStyle/>
                    <a:p>
                      <a:pPr marL="0" marR="0">
                        <a:lnSpc>
                          <a:spcPct val="105000"/>
                        </a:lnSpc>
                        <a:spcBef>
                          <a:spcPts val="0"/>
                        </a:spcBef>
                        <a:spcAft>
                          <a:spcPts val="800"/>
                        </a:spcAft>
                      </a:pPr>
                      <a:endParaRPr lang="en-US" sz="1600" b="0" kern="1200" dirty="0" smtClean="0">
                        <a:solidFill>
                          <a:srgbClr val="0070C0"/>
                        </a:solidFill>
                        <a:effectLst/>
                        <a:latin typeface="Arial" panose="020B0604020202020204" pitchFamily="34" charset="0"/>
                        <a:ea typeface="Times New Roman"/>
                        <a:cs typeface="Arial" panose="020B0604020202020204" pitchFamily="34" charset="0"/>
                      </a:endParaRPr>
                    </a:p>
                    <a:p>
                      <a:pPr marL="0" marR="0">
                        <a:lnSpc>
                          <a:spcPct val="105000"/>
                        </a:lnSpc>
                        <a:spcBef>
                          <a:spcPts val="0"/>
                        </a:spcBef>
                        <a:spcAft>
                          <a:spcPts val="800"/>
                        </a:spcAft>
                      </a:pPr>
                      <a:r>
                        <a:rPr lang="en-US" sz="1600" b="0" kern="1200" dirty="0" smtClean="0">
                          <a:solidFill>
                            <a:srgbClr val="0070C0"/>
                          </a:solidFill>
                          <a:effectLst/>
                          <a:latin typeface="Arial" panose="020B0604020202020204" pitchFamily="34" charset="0"/>
                          <a:ea typeface="Times New Roman"/>
                          <a:cs typeface="Arial" panose="020B0604020202020204" pitchFamily="34" charset="0"/>
                        </a:rPr>
                        <a:t>Cent. America</a:t>
                      </a:r>
                      <a:endParaRPr lang="en-US" sz="1600" b="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endParaRPr lang="en-US" sz="1800" kern="1200" dirty="0" smtClean="0">
                        <a:solidFill>
                          <a:srgbClr val="0070C0"/>
                        </a:solidFill>
                        <a:effectLst/>
                        <a:latin typeface="Arial" panose="020B0604020202020204" pitchFamily="34" charset="0"/>
                        <a:ea typeface="Times New Roman"/>
                        <a:cs typeface="Arial" panose="020B0604020202020204" pitchFamily="34" charset="0"/>
                      </a:endParaRPr>
                    </a:p>
                    <a:p>
                      <a:pPr marL="0" marR="0" algn="ctr">
                        <a:lnSpc>
                          <a:spcPct val="105000"/>
                        </a:lnSpc>
                        <a:spcBef>
                          <a:spcPts val="0"/>
                        </a:spcBef>
                        <a:spcAft>
                          <a:spcPts val="800"/>
                        </a:spcAft>
                      </a:pPr>
                      <a:r>
                        <a:rPr lang="en-US" sz="1800" kern="1200" dirty="0" smtClean="0">
                          <a:solidFill>
                            <a:srgbClr val="0070C0"/>
                          </a:solidFill>
                          <a:effectLst/>
                          <a:latin typeface="Arial" panose="020B0604020202020204" pitchFamily="34" charset="0"/>
                          <a:ea typeface="Times New Roman"/>
                          <a:cs typeface="Arial" panose="020B0604020202020204" pitchFamily="34" charset="0"/>
                        </a:rPr>
                        <a:t>-</a:t>
                      </a:r>
                      <a:r>
                        <a:rPr lang="en-US" sz="1800" kern="1200" dirty="0">
                          <a:solidFill>
                            <a:srgbClr val="0070C0"/>
                          </a:solidFill>
                          <a:effectLst/>
                          <a:latin typeface="Arial" panose="020B0604020202020204" pitchFamily="34" charset="0"/>
                          <a:ea typeface="Times New Roman"/>
                          <a:cs typeface="Arial" panose="020B0604020202020204" pitchFamily="34" charset="0"/>
                        </a:rPr>
                        <a:t>0.010</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endParaRPr lang="en-US" sz="1800" kern="1200" dirty="0" smtClean="0">
                        <a:solidFill>
                          <a:srgbClr val="0070C0"/>
                        </a:solidFill>
                        <a:effectLst/>
                        <a:latin typeface="Arial" panose="020B0604020202020204" pitchFamily="34" charset="0"/>
                        <a:ea typeface="Times New Roman"/>
                        <a:cs typeface="Arial" panose="020B0604020202020204" pitchFamily="34" charset="0"/>
                      </a:endParaRPr>
                    </a:p>
                    <a:p>
                      <a:pPr marL="0" marR="0" algn="ctr">
                        <a:lnSpc>
                          <a:spcPct val="105000"/>
                        </a:lnSpc>
                        <a:spcBef>
                          <a:spcPts val="0"/>
                        </a:spcBef>
                        <a:spcAft>
                          <a:spcPts val="800"/>
                        </a:spcAft>
                      </a:pPr>
                      <a:r>
                        <a:rPr lang="en-US" sz="1800" kern="1200" dirty="0" smtClean="0">
                          <a:solidFill>
                            <a:srgbClr val="0070C0"/>
                          </a:solidFill>
                          <a:effectLst/>
                          <a:latin typeface="Arial" panose="020B0604020202020204" pitchFamily="34" charset="0"/>
                          <a:ea typeface="Times New Roman"/>
                          <a:cs typeface="Arial" panose="020B0604020202020204" pitchFamily="34" charset="0"/>
                        </a:rPr>
                        <a:t>-</a:t>
                      </a:r>
                      <a:r>
                        <a:rPr lang="en-US" sz="1800" kern="1200" dirty="0">
                          <a:solidFill>
                            <a:srgbClr val="0070C0"/>
                          </a:solidFill>
                          <a:effectLst/>
                          <a:latin typeface="Arial" panose="020B0604020202020204" pitchFamily="34" charset="0"/>
                          <a:ea typeface="Times New Roman"/>
                          <a:cs typeface="Arial" panose="020B0604020202020204" pitchFamily="34" charset="0"/>
                        </a:rPr>
                        <a:t>0.91</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475620">
                <a:tc>
                  <a:txBody>
                    <a:bodyPr/>
                    <a:lstStyle/>
                    <a:p>
                      <a:pPr marL="0" marR="0">
                        <a:lnSpc>
                          <a:spcPct val="105000"/>
                        </a:lnSpc>
                        <a:spcBef>
                          <a:spcPts val="0"/>
                        </a:spcBef>
                        <a:spcAft>
                          <a:spcPts val="800"/>
                        </a:spcAft>
                      </a:pPr>
                      <a:r>
                        <a:rPr lang="en-US" sz="1800" b="0" kern="1200" dirty="0" smtClean="0">
                          <a:solidFill>
                            <a:srgbClr val="0070C0"/>
                          </a:solidFill>
                          <a:effectLst/>
                          <a:latin typeface="Arial" panose="020B0604020202020204" pitchFamily="34" charset="0"/>
                          <a:ea typeface="Times New Roman"/>
                          <a:cs typeface="Arial" panose="020B0604020202020204" pitchFamily="34" charset="0"/>
                        </a:rPr>
                        <a:t>Med. </a:t>
                      </a:r>
                      <a:r>
                        <a:rPr lang="en-US" sz="1800" b="0" kern="1200" dirty="0">
                          <a:solidFill>
                            <a:srgbClr val="0070C0"/>
                          </a:solidFill>
                          <a:effectLst/>
                          <a:latin typeface="Arial" panose="020B0604020202020204" pitchFamily="34" charset="0"/>
                          <a:ea typeface="Times New Roman"/>
                          <a:cs typeface="Arial" panose="020B0604020202020204" pitchFamily="34" charset="0"/>
                        </a:rPr>
                        <a:t>Sea</a:t>
                      </a:r>
                      <a:endParaRPr lang="en-US" sz="1800" b="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a:solidFill>
                            <a:srgbClr val="0070C0"/>
                          </a:solidFill>
                          <a:effectLst/>
                          <a:latin typeface="Arial" panose="020B0604020202020204" pitchFamily="34" charset="0"/>
                          <a:ea typeface="Times New Roman"/>
                          <a:cs typeface="Arial" panose="020B0604020202020204" pitchFamily="34" charset="0"/>
                        </a:rPr>
                        <a:t>-0.011</a:t>
                      </a:r>
                      <a:endParaRPr lang="en-US" sz="180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a:solidFill>
                            <a:srgbClr val="0070C0"/>
                          </a:solidFill>
                          <a:effectLst/>
                          <a:latin typeface="Arial" panose="020B0604020202020204" pitchFamily="34" charset="0"/>
                          <a:ea typeface="Times New Roman"/>
                          <a:cs typeface="Arial" panose="020B0604020202020204" pitchFamily="34" charset="0"/>
                        </a:rPr>
                        <a:t>-1.48</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570620">
                <a:tc>
                  <a:txBody>
                    <a:bodyPr/>
                    <a:lstStyle/>
                    <a:p>
                      <a:pPr marL="0" marR="0">
                        <a:lnSpc>
                          <a:spcPct val="105000"/>
                        </a:lnSpc>
                        <a:spcBef>
                          <a:spcPts val="0"/>
                        </a:spcBef>
                        <a:spcAft>
                          <a:spcPts val="800"/>
                        </a:spcAft>
                      </a:pPr>
                      <a:r>
                        <a:rPr lang="en-US" sz="1800" b="0" kern="1200" dirty="0">
                          <a:solidFill>
                            <a:srgbClr val="0070C0"/>
                          </a:solidFill>
                          <a:effectLst/>
                          <a:latin typeface="Arial" panose="020B0604020202020204" pitchFamily="34" charset="0"/>
                          <a:ea typeface="Times New Roman"/>
                          <a:cs typeface="Arial" panose="020B0604020202020204" pitchFamily="34" charset="0"/>
                        </a:rPr>
                        <a:t>N. America </a:t>
                      </a:r>
                      <a:endParaRPr lang="en-US" sz="1800" b="0" dirty="0">
                        <a:effectLst/>
                        <a:latin typeface="Arial" panose="020B0604020202020204" pitchFamily="34" charset="0"/>
                        <a:ea typeface="Calibri"/>
                        <a:cs typeface="Arial" panose="020B0604020202020204" pitchFamily="34" charset="0"/>
                      </a:endParaRPr>
                    </a:p>
                    <a:p>
                      <a:pPr marL="0" marR="0">
                        <a:lnSpc>
                          <a:spcPct val="105000"/>
                        </a:lnSpc>
                        <a:spcBef>
                          <a:spcPts val="0"/>
                        </a:spcBef>
                        <a:spcAft>
                          <a:spcPts val="800"/>
                        </a:spcAft>
                      </a:pPr>
                      <a:r>
                        <a:rPr lang="en-US" sz="1400" b="0" kern="1200" dirty="0">
                          <a:solidFill>
                            <a:srgbClr val="0070C0"/>
                          </a:solidFill>
                          <a:effectLst/>
                          <a:latin typeface="Arial" panose="020B0604020202020204" pitchFamily="34" charset="0"/>
                          <a:ea typeface="Times New Roman"/>
                          <a:cs typeface="Arial" panose="020B0604020202020204" pitchFamily="34" charset="0"/>
                        </a:rPr>
                        <a:t>(East Coast)</a:t>
                      </a:r>
                      <a:endParaRPr lang="en-US" sz="1400" b="0" dirty="0">
                        <a:effectLst/>
                        <a:latin typeface="Arial" panose="020B0604020202020204" pitchFamily="34" charset="0"/>
                        <a:ea typeface="Calibri"/>
                        <a:cs typeface="Arial" panose="020B0604020202020204" pitchFamily="34" charset="0"/>
                      </a:endParaRPr>
                    </a:p>
                  </a:txBody>
                  <a:tcPr marL="7451" marR="7451" marT="1863" marB="0">
                    <a:lnL w="12700" cap="flat" cmpd="sng" algn="ctr">
                      <a:solidFill>
                        <a:srgbClr val="FFFFFF"/>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a:solidFill>
                            <a:srgbClr val="0070C0"/>
                          </a:solidFill>
                          <a:effectLst/>
                          <a:latin typeface="Arial" panose="020B0604020202020204" pitchFamily="34" charset="0"/>
                          <a:ea typeface="Times New Roman"/>
                          <a:cs typeface="Arial" panose="020B0604020202020204" pitchFamily="34" charset="0"/>
                        </a:rPr>
                        <a:t>-0.011</a:t>
                      </a:r>
                      <a:endParaRPr lang="en-US" sz="180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9050" cap="flat" cmpd="sng" algn="ctr">
                      <a:solidFill>
                        <a:srgbClr val="70AD47"/>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marL="0" marR="0" algn="ctr">
                        <a:lnSpc>
                          <a:spcPct val="105000"/>
                        </a:lnSpc>
                        <a:spcBef>
                          <a:spcPts val="0"/>
                        </a:spcBef>
                        <a:spcAft>
                          <a:spcPts val="800"/>
                        </a:spcAft>
                      </a:pPr>
                      <a:r>
                        <a:rPr lang="en-US" sz="1800" kern="1200" dirty="0">
                          <a:solidFill>
                            <a:srgbClr val="0070C0"/>
                          </a:solidFill>
                          <a:effectLst/>
                          <a:latin typeface="Arial" panose="020B0604020202020204" pitchFamily="34" charset="0"/>
                          <a:ea typeface="Times New Roman"/>
                          <a:cs typeface="Arial" panose="020B0604020202020204" pitchFamily="34" charset="0"/>
                        </a:rPr>
                        <a:t>-2.24</a:t>
                      </a:r>
                      <a:endParaRPr lang="en-US" sz="1800" dirty="0">
                        <a:effectLst/>
                        <a:latin typeface="Arial" panose="020B0604020202020204" pitchFamily="34" charset="0"/>
                        <a:ea typeface="Calibri"/>
                        <a:cs typeface="Arial" panose="020B0604020202020204" pitchFamily="34" charset="0"/>
                      </a:endParaRPr>
                    </a:p>
                  </a:txBody>
                  <a:tcPr marL="7451" marR="7451" marT="1863" marB="0">
                    <a:lnL w="19050" cap="flat" cmpd="sng" algn="ctr">
                      <a:solidFill>
                        <a:srgbClr val="70AD4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8254914"/>
      </p:ext>
    </p:extLst>
  </p:cSld>
  <p:clrMapOvr>
    <a:masterClrMapping/>
  </p:clrMapOvr>
  <p:transition advTm="114589">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3076" name="Rectangle 30"/>
          <p:cNvSpPr>
            <a:spLocks noChangeArrowheads="1"/>
          </p:cNvSpPr>
          <p:nvPr/>
        </p:nvSpPr>
        <p:spPr bwMode="auto">
          <a:xfrm>
            <a:off x="3833813" y="186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21"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a:off x="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4"/>
          <p:cNvSpPr/>
          <p:nvPr/>
        </p:nvSpPr>
        <p:spPr>
          <a:xfrm>
            <a:off x="0" y="152400"/>
            <a:ext cx="9144000" cy="707886"/>
          </a:xfrm>
          <a:prstGeom prst="rect">
            <a:avLst/>
          </a:prstGeom>
        </p:spPr>
        <p:txBody>
          <a:bodyPr wrap="square">
            <a:spAutoFit/>
          </a:bodyPr>
          <a:lstStyle/>
          <a:p>
            <a:pPr algn="ctr" fontAlgn="auto">
              <a:lnSpc>
                <a:spcPts val="2400"/>
              </a:lnSpc>
              <a:spcBef>
                <a:spcPts val="0"/>
              </a:spcBef>
              <a:spcAft>
                <a:spcPts val="0"/>
              </a:spcAft>
              <a:defRPr/>
            </a:pPr>
            <a:r>
              <a:rPr lang="en-US" b="1" kern="0" dirty="0" smtClean="0">
                <a:solidFill>
                  <a:srgbClr val="FF0000"/>
                </a:solidFill>
                <a:latin typeface="Arial"/>
              </a:rPr>
              <a:t>Can Similar Trends be Detected for Aerosol-Above-Cloud Events (CALIOP, 2006-2013</a:t>
            </a:r>
            <a:r>
              <a:rPr lang="en-US" b="1" kern="0" smtClean="0">
                <a:solidFill>
                  <a:srgbClr val="FF0000"/>
                </a:solidFill>
                <a:latin typeface="Arial"/>
              </a:rPr>
              <a:t>)?  </a:t>
            </a:r>
            <a:endParaRPr lang="en-US" b="1" kern="0" dirty="0">
              <a:solidFill>
                <a:srgbClr val="FF0000"/>
              </a:solidFill>
              <a:latin typeface="Arial"/>
            </a:endParaRPr>
          </a:p>
        </p:txBody>
      </p:sp>
      <p:pic>
        <p:nvPicPr>
          <p:cNvPr id="12"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t="64423" r="16592"/>
          <a:stretch>
            <a:fillRect/>
          </a:stretch>
        </p:blipFill>
        <p:spPr bwMode="auto">
          <a:xfrm>
            <a:off x="83288" y="1066800"/>
            <a:ext cx="91369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8"/>
          <p:cNvSpPr>
            <a:spLocks noChangeShapeType="1"/>
          </p:cNvSpPr>
          <p:nvPr/>
        </p:nvSpPr>
        <p:spPr bwMode="auto">
          <a:xfrm>
            <a:off x="76200" y="1027113"/>
            <a:ext cx="91440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4" name="Rectangle 13"/>
          <p:cNvSpPr/>
          <p:nvPr/>
        </p:nvSpPr>
        <p:spPr>
          <a:xfrm>
            <a:off x="83288" y="6595646"/>
            <a:ext cx="2606804" cy="338554"/>
          </a:xfrm>
          <a:prstGeom prst="rect">
            <a:avLst/>
          </a:prstGeom>
        </p:spPr>
        <p:txBody>
          <a:bodyPr wrap="none">
            <a:spAutoFit/>
          </a:bodyPr>
          <a:lstStyle/>
          <a:p>
            <a:r>
              <a:rPr lang="en-US" sz="1600" dirty="0" smtClean="0">
                <a:solidFill>
                  <a:srgbClr val="000000"/>
                </a:solidFill>
              </a:rPr>
              <a:t>Alfaro-Contreras et al., 2015</a:t>
            </a:r>
            <a:endParaRPr lang="en-US" sz="1600" dirty="0">
              <a:solidFill>
                <a:srgbClr val="000000"/>
              </a:solidFill>
            </a:endParaRPr>
          </a:p>
        </p:txBody>
      </p:sp>
      <p:sp>
        <p:nvSpPr>
          <p:cNvPr id="15" name="Rectangle 14"/>
          <p:cNvSpPr/>
          <p:nvPr/>
        </p:nvSpPr>
        <p:spPr bwMode="auto">
          <a:xfrm>
            <a:off x="2895600" y="3048000"/>
            <a:ext cx="2590800" cy="1752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76200" y="4779335"/>
            <a:ext cx="2590800" cy="1752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76200" y="3048000"/>
            <a:ext cx="2590800" cy="1752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59937266"/>
      </p:ext>
    </p:extLst>
  </p:cSld>
  <p:clrMapOvr>
    <a:masterClrMapping/>
  </p:clrMapOvr>
  <p:transition advTm="27435">
    <p:sndAc>
      <p:end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27915</TotalTime>
  <Words>1568</Words>
  <Application>Microsoft Office PowerPoint</Application>
  <PresentationFormat>On-screen Show (4:3)</PresentationFormat>
  <Paragraphs>258</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Atmospheric Sciences</dc:creator>
  <cp:lastModifiedBy>jzhang</cp:lastModifiedBy>
  <cp:revision>878</cp:revision>
  <cp:lastPrinted>2015-05-15T16:13:00Z</cp:lastPrinted>
  <dcterms:created xsi:type="dcterms:W3CDTF">2004-03-11T04:41:28Z</dcterms:created>
  <dcterms:modified xsi:type="dcterms:W3CDTF">2016-06-07T03:23:34Z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10455865</vt:lpwstr>
  </property>
  <property fmtid="{D5CDD505-2E9C-101B-9397-08002B2CF9AE}" pid="3" name="NXPowerLiteSettings">
    <vt:lpwstr>F7000400038000</vt:lpwstr>
  </property>
  <property fmtid="{D5CDD505-2E9C-101B-9397-08002B2CF9AE}" pid="4" name="NXPowerLiteVersion">
    <vt:lpwstr>D5.0.6</vt:lpwstr>
  </property>
</Properties>
</file>