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31"/>
  </p:notesMasterIdLst>
  <p:sldIdLst>
    <p:sldId id="256" r:id="rId2"/>
    <p:sldId id="325" r:id="rId3"/>
    <p:sldId id="267" r:id="rId4"/>
    <p:sldId id="270" r:id="rId5"/>
    <p:sldId id="273" r:id="rId6"/>
    <p:sldId id="307" r:id="rId7"/>
    <p:sldId id="306" r:id="rId8"/>
    <p:sldId id="271" r:id="rId9"/>
    <p:sldId id="313" r:id="rId10"/>
    <p:sldId id="279" r:id="rId11"/>
    <p:sldId id="300" r:id="rId12"/>
    <p:sldId id="320" r:id="rId13"/>
    <p:sldId id="321" r:id="rId14"/>
    <p:sldId id="297" r:id="rId15"/>
    <p:sldId id="292" r:id="rId16"/>
    <p:sldId id="295" r:id="rId17"/>
    <p:sldId id="324" r:id="rId18"/>
    <p:sldId id="315" r:id="rId19"/>
    <p:sldId id="322" r:id="rId20"/>
    <p:sldId id="305" r:id="rId21"/>
    <p:sldId id="318" r:id="rId22"/>
    <p:sldId id="317" r:id="rId23"/>
    <p:sldId id="258" r:id="rId24"/>
    <p:sldId id="314" r:id="rId25"/>
    <p:sldId id="282" r:id="rId26"/>
    <p:sldId id="302" r:id="rId27"/>
    <p:sldId id="319" r:id="rId28"/>
    <p:sldId id="323" r:id="rId29"/>
    <p:sldId id="27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9009" autoAdjust="0"/>
    <p:restoredTop sz="93669" autoAdjust="0"/>
  </p:normalViewPr>
  <p:slideViewPr>
    <p:cSldViewPr snapToGrid="0">
      <p:cViewPr>
        <p:scale>
          <a:sx n="100" d="100"/>
          <a:sy n="100" d="100"/>
        </p:scale>
        <p:origin x="-2472" y="-103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B13388-04C0-4148-B499-9F3CFAA37012}" type="datetimeFigureOut">
              <a:rPr lang="en-US" smtClean="0"/>
              <a:pPr/>
              <a:t>6/9/16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8B32C-E988-4D0E-AB39-D7BEAF6DE5F4}"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69997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FCD5A-A3DA-43B7-BD89-B20D15C2EB7F}" type="slidenum">
              <a:rPr lang="en-US" altLang="en-US"/>
              <a:pPr/>
              <a:t>5</a:t>
            </a:fld>
            <a:endParaRPr lang="en-US" altLang="en-US"/>
          </a:p>
        </p:txBody>
      </p:sp>
      <p:sp>
        <p:nvSpPr>
          <p:cNvPr id="283650" name="Rectangle 2"/>
          <p:cNvSpPr>
            <a:spLocks noGrp="1" noRot="1" noChangeAspect="1" noTextEdit="1"/>
          </p:cNvSpPr>
          <p:nvPr>
            <p:ph type="sldImg"/>
          </p:nvPr>
        </p:nvSpPr>
        <p:spPr>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sp>
      <p:sp>
        <p:nvSpPr>
          <p:cNvPr id="283651" name="Rectangle 3"/>
          <p:cNvSpPr>
            <a:spLocks noGrp="1"/>
          </p:cNvSpPr>
          <p:nvPr>
            <p:ph type="body" idx="1"/>
          </p:nvPr>
        </p:nvSpPr>
        <p:spPr/>
        <p:txBody>
          <a:bodyPr/>
          <a:lstStyle/>
          <a:p>
            <a:pPr defTabSz="457200"/>
            <a:endParaRPr lang="en-US"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88391064"/>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charset="-128"/>
                <a:cs typeface="ＭＳ Ｐゴシック" charset="-128"/>
              </a:rPr>
              <a:t>2 years of buoy matchups in this case VIIRS SST Temp deficit TOA </a:t>
            </a:r>
          </a:p>
          <a:p>
            <a:r>
              <a:rPr lang="en-US" smtClean="0">
                <a:ea typeface="ＭＳ Ｐゴシック" charset="-128"/>
                <a:cs typeface="ＭＳ Ｐゴシック" charset="-128"/>
              </a:rPr>
              <a:t>Wet atmospheres of tropics and subtropics 4-8 degrees of correction</a:t>
            </a:r>
          </a:p>
          <a:p>
            <a:r>
              <a:rPr lang="en-US" smtClean="0">
                <a:ea typeface="ＭＳ Ｐゴシック" charset="-128"/>
                <a:cs typeface="ＭＳ Ｐゴシック" charset="-128"/>
              </a:rPr>
              <a:t>Drier high latitudes 0-1 degrees.</a:t>
            </a:r>
          </a:p>
          <a:p>
            <a:endParaRPr lang="en-US" smtClean="0">
              <a:ea typeface="ＭＳ Ｐゴシック" charset="-128"/>
              <a:cs typeface="ＭＳ Ｐゴシック" charset="-128"/>
            </a:endParaRPr>
          </a:p>
          <a:p>
            <a:r>
              <a:rPr lang="en-US" smtClean="0">
                <a:ea typeface="ＭＳ Ｐゴシック" charset="-128"/>
                <a:cs typeface="ＭＳ Ｐゴシック" charset="-128"/>
              </a:rPr>
              <a:t>Algorithm correction is a function of the difference in the 11-12um bands </a:t>
            </a:r>
          </a:p>
        </p:txBody>
      </p:sp>
      <p:sp>
        <p:nvSpPr>
          <p:cNvPr id="63492" name="Slide Number Placeholder 3"/>
          <p:cNvSpPr>
            <a:spLocks noGrp="1"/>
          </p:cNvSpPr>
          <p:nvPr>
            <p:ph type="sldNum" sz="quarter" idx="5"/>
          </p:nvPr>
        </p:nvSpPr>
        <p:spPr bwMode="auto">
          <a:noFill/>
          <a:ln>
            <a:miter lim="800000"/>
            <a:headEnd/>
            <a:tailEnd/>
          </a:ln>
        </p:spPr>
        <p:txBody>
          <a:bodyPr/>
          <a:lstStyle/>
          <a:p>
            <a:fld id="{D0BBA7CB-8BA4-1E4A-BA35-18B692841AC7}" type="slidenum">
              <a:rPr lang="en-US" smtClean="0">
                <a:latin typeface="Calibri" charset="0"/>
              </a:rPr>
              <a:pPr/>
              <a:t>6</a:t>
            </a:fld>
            <a:endParaRPr lang="en-US" smtClean="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696B0B-25D7-426C-BA3F-DBD5AE9AAB69}" type="datetime1">
              <a:rPr lang="en-US" smtClean="0"/>
              <a:pPr/>
              <a:t>6/9/16</a:t>
            </a:fld>
            <a:endParaRPr lang="en-US" dirty="0"/>
          </a:p>
        </p:txBody>
      </p:sp>
      <p:sp>
        <p:nvSpPr>
          <p:cNvPr id="5" name="Footer Placeholder 4"/>
          <p:cNvSpPr>
            <a:spLocks noGrp="1"/>
          </p:cNvSpPr>
          <p:nvPr>
            <p:ph type="ftr" sz="quarter" idx="11"/>
          </p:nvPr>
        </p:nvSpPr>
        <p:spPr/>
        <p:txBody>
          <a:bodyPr/>
          <a:lstStyle/>
          <a:p>
            <a:r>
              <a:rPr lang="en-US" dirty="0" smtClean="0"/>
              <a:t>MODIS/VIIRS Science Team Meeting09 June 2016</a:t>
            </a:r>
            <a:endParaRPr lang="en-US" dirty="0"/>
          </a:p>
        </p:txBody>
      </p:sp>
      <p:sp>
        <p:nvSpPr>
          <p:cNvPr id="6" name="Slide Number Placeholder 5"/>
          <p:cNvSpPr>
            <a:spLocks noGrp="1"/>
          </p:cNvSpPr>
          <p:nvPr>
            <p:ph type="sldNum" sz="quarter" idx="12"/>
          </p:nvPr>
        </p:nvSpPr>
        <p:spPr/>
        <p:txBody>
          <a:bodyPr/>
          <a:lstStyle/>
          <a:p>
            <a:fld id="{2ACC24B2-63A8-426E-8734-EA2CE1E84D5F}"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528021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8A6DDF-FD7F-4D4A-BC8D-5B6349EE54C3}" type="datetime1">
              <a:rPr lang="en-US" smtClean="0"/>
              <a:pPr/>
              <a:t>6/9/16</a:t>
            </a:fld>
            <a:endParaRPr lang="en-US" dirty="0"/>
          </a:p>
        </p:txBody>
      </p:sp>
      <p:sp>
        <p:nvSpPr>
          <p:cNvPr id="5" name="Footer Placeholder 4"/>
          <p:cNvSpPr>
            <a:spLocks noGrp="1"/>
          </p:cNvSpPr>
          <p:nvPr>
            <p:ph type="ftr" sz="quarter" idx="11"/>
          </p:nvPr>
        </p:nvSpPr>
        <p:spPr/>
        <p:txBody>
          <a:bodyPr/>
          <a:lstStyle/>
          <a:p>
            <a:r>
              <a:rPr lang="en-US" dirty="0" smtClean="0"/>
              <a:t>MODIS/VIIRS Science Team Meeting                    21 May 2015</a:t>
            </a:r>
            <a:endParaRPr lang="en-US" dirty="0"/>
          </a:p>
        </p:txBody>
      </p:sp>
      <p:sp>
        <p:nvSpPr>
          <p:cNvPr id="6" name="Slide Number Placeholder 5"/>
          <p:cNvSpPr>
            <a:spLocks noGrp="1"/>
          </p:cNvSpPr>
          <p:nvPr>
            <p:ph type="sldNum" sz="quarter" idx="12"/>
          </p:nvPr>
        </p:nvSpPr>
        <p:spPr/>
        <p:txBody>
          <a:bodyPr/>
          <a:lstStyle/>
          <a:p>
            <a:fld id="{2ACC24B2-63A8-426E-8734-EA2CE1E84D5F}"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71247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02E0AD-0207-4FEB-B147-924F3C0FF49F}" type="datetime1">
              <a:rPr lang="en-US" smtClean="0"/>
              <a:pPr/>
              <a:t>6/9/16</a:t>
            </a:fld>
            <a:endParaRPr lang="en-US" dirty="0"/>
          </a:p>
        </p:txBody>
      </p:sp>
      <p:sp>
        <p:nvSpPr>
          <p:cNvPr id="5" name="Footer Placeholder 4"/>
          <p:cNvSpPr>
            <a:spLocks noGrp="1"/>
          </p:cNvSpPr>
          <p:nvPr>
            <p:ph type="ftr" sz="quarter" idx="11"/>
          </p:nvPr>
        </p:nvSpPr>
        <p:spPr/>
        <p:txBody>
          <a:bodyPr/>
          <a:lstStyle/>
          <a:p>
            <a:r>
              <a:rPr lang="en-US" dirty="0" smtClean="0"/>
              <a:t>MODIS/VIIRS Science Team Meeting                    09 June 2016</a:t>
            </a:r>
            <a:endParaRPr lang="en-US" dirty="0"/>
          </a:p>
        </p:txBody>
      </p:sp>
      <p:sp>
        <p:nvSpPr>
          <p:cNvPr id="6" name="Slide Number Placeholder 5"/>
          <p:cNvSpPr>
            <a:spLocks noGrp="1"/>
          </p:cNvSpPr>
          <p:nvPr>
            <p:ph type="sldNum" sz="quarter" idx="12"/>
          </p:nvPr>
        </p:nvSpPr>
        <p:spPr/>
        <p:txBody>
          <a:bodyPr/>
          <a:lstStyle/>
          <a:p>
            <a:fld id="{2ACC24B2-63A8-426E-8734-EA2CE1E84D5F}"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3970247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DA2BF8-EFDE-4CD2-ACAC-65031B52C255}" type="datetime1">
              <a:rPr lang="en-US" smtClean="0"/>
              <a:pPr/>
              <a:t>6/9/16</a:t>
            </a:fld>
            <a:endParaRPr lang="en-US" dirty="0"/>
          </a:p>
        </p:txBody>
      </p:sp>
      <p:sp>
        <p:nvSpPr>
          <p:cNvPr id="5" name="Footer Placeholder 4"/>
          <p:cNvSpPr>
            <a:spLocks noGrp="1"/>
          </p:cNvSpPr>
          <p:nvPr>
            <p:ph type="ftr" sz="quarter" idx="11"/>
          </p:nvPr>
        </p:nvSpPr>
        <p:spPr/>
        <p:txBody>
          <a:bodyPr/>
          <a:lstStyle/>
          <a:p>
            <a:r>
              <a:rPr lang="en-US" dirty="0" smtClean="0"/>
              <a:t>MODIS/VIIRS Science Team Meeting09 June 2016</a:t>
            </a:r>
            <a:endParaRPr lang="en-US" dirty="0"/>
          </a:p>
        </p:txBody>
      </p:sp>
      <p:sp>
        <p:nvSpPr>
          <p:cNvPr id="6" name="Slide Number Placeholder 5"/>
          <p:cNvSpPr>
            <a:spLocks noGrp="1"/>
          </p:cNvSpPr>
          <p:nvPr>
            <p:ph type="sldNum" sz="quarter" idx="12"/>
          </p:nvPr>
        </p:nvSpPr>
        <p:spPr/>
        <p:txBody>
          <a:bodyPr/>
          <a:lstStyle/>
          <a:p>
            <a:fld id="{2ACC24B2-63A8-426E-8734-EA2CE1E84D5F}"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967971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57E2CD-CF2E-407C-A561-B680BFAB0D4B}" type="datetime1">
              <a:rPr lang="en-US" smtClean="0"/>
              <a:pPr/>
              <a:t>6/9/16</a:t>
            </a:fld>
            <a:endParaRPr lang="en-US" dirty="0"/>
          </a:p>
        </p:txBody>
      </p:sp>
      <p:sp>
        <p:nvSpPr>
          <p:cNvPr id="5" name="Footer Placeholder 4"/>
          <p:cNvSpPr>
            <a:spLocks noGrp="1"/>
          </p:cNvSpPr>
          <p:nvPr>
            <p:ph type="ftr" sz="quarter" idx="11"/>
          </p:nvPr>
        </p:nvSpPr>
        <p:spPr/>
        <p:txBody>
          <a:bodyPr/>
          <a:lstStyle/>
          <a:p>
            <a:r>
              <a:rPr lang="en-US" dirty="0" smtClean="0"/>
              <a:t>MODIS/VIIRS Science Team Meeting09 June 2016</a:t>
            </a:r>
            <a:endParaRPr lang="en-US" dirty="0"/>
          </a:p>
        </p:txBody>
      </p:sp>
      <p:sp>
        <p:nvSpPr>
          <p:cNvPr id="6" name="Slide Number Placeholder 5"/>
          <p:cNvSpPr>
            <a:spLocks noGrp="1"/>
          </p:cNvSpPr>
          <p:nvPr>
            <p:ph type="sldNum" sz="quarter" idx="12"/>
          </p:nvPr>
        </p:nvSpPr>
        <p:spPr/>
        <p:txBody>
          <a:bodyPr/>
          <a:lstStyle/>
          <a:p>
            <a:fld id="{2ACC24B2-63A8-426E-8734-EA2CE1E84D5F}"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373403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717B50-E4F6-4881-8F27-7FF8DE6CCB39}" type="datetime1">
              <a:rPr lang="en-US" smtClean="0"/>
              <a:pPr/>
              <a:t>6/9/16</a:t>
            </a:fld>
            <a:endParaRPr lang="en-US" dirty="0"/>
          </a:p>
        </p:txBody>
      </p:sp>
      <p:sp>
        <p:nvSpPr>
          <p:cNvPr id="6" name="Footer Placeholder 5"/>
          <p:cNvSpPr>
            <a:spLocks noGrp="1"/>
          </p:cNvSpPr>
          <p:nvPr>
            <p:ph type="ftr" sz="quarter" idx="11"/>
          </p:nvPr>
        </p:nvSpPr>
        <p:spPr/>
        <p:txBody>
          <a:bodyPr/>
          <a:lstStyle/>
          <a:p>
            <a:r>
              <a:rPr lang="en-US" dirty="0" smtClean="0"/>
              <a:t>MODIS/VIIRS Science Team Meeting                    09 June 2016</a:t>
            </a:r>
            <a:endParaRPr lang="en-US" dirty="0"/>
          </a:p>
        </p:txBody>
      </p:sp>
      <p:sp>
        <p:nvSpPr>
          <p:cNvPr id="7" name="Slide Number Placeholder 6"/>
          <p:cNvSpPr>
            <a:spLocks noGrp="1"/>
          </p:cNvSpPr>
          <p:nvPr>
            <p:ph type="sldNum" sz="quarter" idx="12"/>
          </p:nvPr>
        </p:nvSpPr>
        <p:spPr/>
        <p:txBody>
          <a:bodyPr/>
          <a:lstStyle/>
          <a:p>
            <a:fld id="{2ACC24B2-63A8-426E-8734-EA2CE1E84D5F}"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9009497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00D10A-7C1D-4C7F-825E-76FB0EE0ED05}" type="datetime1">
              <a:rPr lang="en-US" smtClean="0"/>
              <a:pPr/>
              <a:t>6/9/16</a:t>
            </a:fld>
            <a:endParaRPr lang="en-US" dirty="0"/>
          </a:p>
        </p:txBody>
      </p:sp>
      <p:sp>
        <p:nvSpPr>
          <p:cNvPr id="8" name="Footer Placeholder 7"/>
          <p:cNvSpPr>
            <a:spLocks noGrp="1"/>
          </p:cNvSpPr>
          <p:nvPr>
            <p:ph type="ftr" sz="quarter" idx="11"/>
          </p:nvPr>
        </p:nvSpPr>
        <p:spPr/>
        <p:txBody>
          <a:bodyPr/>
          <a:lstStyle/>
          <a:p>
            <a:r>
              <a:rPr lang="en-US" dirty="0" smtClean="0"/>
              <a:t>MODIS/VIIRS Science Team Meeting</a:t>
            </a:r>
          </a:p>
          <a:p>
            <a:r>
              <a:rPr lang="en-US" dirty="0" smtClean="0"/>
              <a:t>09 June 2016</a:t>
            </a:r>
            <a:endParaRPr lang="en-US" dirty="0"/>
          </a:p>
        </p:txBody>
      </p:sp>
      <p:sp>
        <p:nvSpPr>
          <p:cNvPr id="9" name="Slide Number Placeholder 8"/>
          <p:cNvSpPr>
            <a:spLocks noGrp="1"/>
          </p:cNvSpPr>
          <p:nvPr>
            <p:ph type="sldNum" sz="quarter" idx="12"/>
          </p:nvPr>
        </p:nvSpPr>
        <p:spPr/>
        <p:txBody>
          <a:bodyPr/>
          <a:lstStyle/>
          <a:p>
            <a:fld id="{2ACC24B2-63A8-426E-8734-EA2CE1E84D5F}"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998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1A9B61-D723-4FA1-9DE0-BD96CC6FD06E}" type="datetime1">
              <a:rPr lang="en-US" smtClean="0"/>
              <a:pPr/>
              <a:t>6/9/16</a:t>
            </a:fld>
            <a:endParaRPr lang="en-US" dirty="0"/>
          </a:p>
        </p:txBody>
      </p:sp>
      <p:sp>
        <p:nvSpPr>
          <p:cNvPr id="4" name="Footer Placeholder 3"/>
          <p:cNvSpPr>
            <a:spLocks noGrp="1"/>
          </p:cNvSpPr>
          <p:nvPr>
            <p:ph type="ftr" sz="quarter" idx="11"/>
          </p:nvPr>
        </p:nvSpPr>
        <p:spPr/>
        <p:txBody>
          <a:bodyPr/>
          <a:lstStyle/>
          <a:p>
            <a:r>
              <a:rPr lang="en-US" dirty="0" smtClean="0"/>
              <a:t>MODIS/VIIRS Science Team Meeting                    09 June 2016</a:t>
            </a:r>
            <a:endParaRPr lang="en-US" dirty="0"/>
          </a:p>
        </p:txBody>
      </p:sp>
      <p:sp>
        <p:nvSpPr>
          <p:cNvPr id="5" name="Slide Number Placeholder 4"/>
          <p:cNvSpPr>
            <a:spLocks noGrp="1"/>
          </p:cNvSpPr>
          <p:nvPr>
            <p:ph type="sldNum" sz="quarter" idx="12"/>
          </p:nvPr>
        </p:nvSpPr>
        <p:spPr/>
        <p:txBody>
          <a:bodyPr/>
          <a:lstStyle/>
          <a:p>
            <a:fld id="{2ACC24B2-63A8-426E-8734-EA2CE1E84D5F}"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6547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5A2063-6EB2-423D-87FC-FC0A5825402E}" type="datetime1">
              <a:rPr lang="en-US" smtClean="0"/>
              <a:pPr/>
              <a:t>6/9/16</a:t>
            </a:fld>
            <a:endParaRPr lang="en-US" dirty="0"/>
          </a:p>
        </p:txBody>
      </p:sp>
      <p:sp>
        <p:nvSpPr>
          <p:cNvPr id="3" name="Footer Placeholder 2"/>
          <p:cNvSpPr>
            <a:spLocks noGrp="1"/>
          </p:cNvSpPr>
          <p:nvPr>
            <p:ph type="ftr" sz="quarter" idx="11"/>
          </p:nvPr>
        </p:nvSpPr>
        <p:spPr/>
        <p:txBody>
          <a:bodyPr/>
          <a:lstStyle/>
          <a:p>
            <a:r>
              <a:rPr lang="en-US" dirty="0" smtClean="0"/>
              <a:t>MODIS/VIIRS Science Team Meeting</a:t>
            </a:r>
          </a:p>
          <a:p>
            <a:r>
              <a:rPr lang="en-US" dirty="0" smtClean="0"/>
              <a:t>09 June 2016</a:t>
            </a:r>
            <a:endParaRPr lang="en-US" dirty="0"/>
          </a:p>
        </p:txBody>
      </p:sp>
      <p:sp>
        <p:nvSpPr>
          <p:cNvPr id="4" name="Slide Number Placeholder 3"/>
          <p:cNvSpPr>
            <a:spLocks noGrp="1"/>
          </p:cNvSpPr>
          <p:nvPr>
            <p:ph type="sldNum" sz="quarter" idx="12"/>
          </p:nvPr>
        </p:nvSpPr>
        <p:spPr/>
        <p:txBody>
          <a:bodyPr/>
          <a:lstStyle/>
          <a:p>
            <a:fld id="{2ACC24B2-63A8-426E-8734-EA2CE1E84D5F}"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693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D7EDCB-5B16-4998-BB02-3F6162C74857}" type="datetime1">
              <a:rPr lang="en-US" smtClean="0"/>
              <a:pPr/>
              <a:t>6/9/16</a:t>
            </a:fld>
            <a:endParaRPr lang="en-US" dirty="0"/>
          </a:p>
        </p:txBody>
      </p:sp>
      <p:sp>
        <p:nvSpPr>
          <p:cNvPr id="6" name="Footer Placeholder 5"/>
          <p:cNvSpPr>
            <a:spLocks noGrp="1"/>
          </p:cNvSpPr>
          <p:nvPr>
            <p:ph type="ftr" sz="quarter" idx="11"/>
          </p:nvPr>
        </p:nvSpPr>
        <p:spPr/>
        <p:txBody>
          <a:bodyPr/>
          <a:lstStyle/>
          <a:p>
            <a:r>
              <a:rPr lang="en-US" dirty="0" smtClean="0"/>
              <a:t>MODIS/VIIRS Science Team Meeting</a:t>
            </a:r>
          </a:p>
          <a:p>
            <a:r>
              <a:rPr lang="en-US" dirty="0" smtClean="0"/>
              <a:t>09 June 2016</a:t>
            </a:r>
            <a:endParaRPr lang="en-US" dirty="0"/>
          </a:p>
        </p:txBody>
      </p:sp>
      <p:sp>
        <p:nvSpPr>
          <p:cNvPr id="7" name="Slide Number Placeholder 6"/>
          <p:cNvSpPr>
            <a:spLocks noGrp="1"/>
          </p:cNvSpPr>
          <p:nvPr>
            <p:ph type="sldNum" sz="quarter" idx="12"/>
          </p:nvPr>
        </p:nvSpPr>
        <p:spPr/>
        <p:txBody>
          <a:bodyPr/>
          <a:lstStyle/>
          <a:p>
            <a:fld id="{2ACC24B2-63A8-426E-8734-EA2CE1E84D5F}"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394039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1F6CF5-8535-49B3-BE82-B3A3AC0E11EE}" type="datetime1">
              <a:rPr lang="en-US" smtClean="0"/>
              <a:pPr/>
              <a:t>6/9/16</a:t>
            </a:fld>
            <a:endParaRPr lang="en-US" dirty="0"/>
          </a:p>
        </p:txBody>
      </p:sp>
      <p:sp>
        <p:nvSpPr>
          <p:cNvPr id="6" name="Footer Placeholder 5"/>
          <p:cNvSpPr>
            <a:spLocks noGrp="1"/>
          </p:cNvSpPr>
          <p:nvPr>
            <p:ph type="ftr" sz="quarter" idx="11"/>
          </p:nvPr>
        </p:nvSpPr>
        <p:spPr/>
        <p:txBody>
          <a:bodyPr/>
          <a:lstStyle/>
          <a:p>
            <a:r>
              <a:rPr lang="en-US" dirty="0" smtClean="0"/>
              <a:t>MODIS/VIIRS Science Team Meeting</a:t>
            </a:r>
          </a:p>
          <a:p>
            <a:r>
              <a:rPr lang="en-US" dirty="0" smtClean="0"/>
              <a:t>09 June 2016</a:t>
            </a:r>
            <a:endParaRPr lang="en-US" dirty="0"/>
          </a:p>
        </p:txBody>
      </p:sp>
      <p:sp>
        <p:nvSpPr>
          <p:cNvPr id="7" name="Slide Number Placeholder 6"/>
          <p:cNvSpPr>
            <a:spLocks noGrp="1"/>
          </p:cNvSpPr>
          <p:nvPr>
            <p:ph type="sldNum" sz="quarter" idx="12"/>
          </p:nvPr>
        </p:nvSpPr>
        <p:spPr/>
        <p:txBody>
          <a:bodyPr/>
          <a:lstStyle/>
          <a:p>
            <a:fld id="{2ACC24B2-63A8-426E-8734-EA2CE1E84D5F}"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781590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gif"/><Relationship Id="rId15" Type="http://schemas.openxmlformats.org/officeDocument/2006/relationships/image" Target="../media/image3.gif"/><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70000" y="320674"/>
            <a:ext cx="67310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D9F40-68CF-4C58-8639-35EA0FE61FBB}" type="datetime1">
              <a:rPr lang="en-US" smtClean="0"/>
              <a:pPr/>
              <a:t>6/9/16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r>
              <a:rPr lang="en-US" dirty="0" smtClean="0"/>
              <a:t>MODIS/VIIRS Science Team Meeting                    09 June 2016</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C24B2-63A8-426E-8734-EA2CE1E84D5F}" type="slidenum">
              <a:rPr lang="en-US" smtClean="0"/>
              <a:pPr/>
              <a:t>‹#›</a:t>
            </a:fld>
            <a:endParaRPr lang="en-US" dirty="0"/>
          </a:p>
        </p:txBody>
      </p:sp>
      <p:pic>
        <p:nvPicPr>
          <p:cNvPr id="7" name="Picture 6"/>
          <p:cNvPicPr>
            <a:picLocks noChangeAspect="1"/>
          </p:cNvPicPr>
          <p:nvPr userDrawn="1"/>
        </p:nvPicPr>
        <p:blipFill>
          <a:blip r:embed="rId1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0386" y="6032500"/>
            <a:ext cx="1576671" cy="711994"/>
          </a:xfrm>
          <a:prstGeom prst="rect">
            <a:avLst/>
          </a:prstGeom>
        </p:spPr>
      </p:pic>
      <p:pic>
        <p:nvPicPr>
          <p:cNvPr id="8" name="Picture 7"/>
          <p:cNvPicPr>
            <a:picLocks noChangeAspect="1"/>
          </p:cNvPicPr>
          <p:nvPr userDrawn="1"/>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8172450" y="6032500"/>
            <a:ext cx="971549" cy="852487"/>
          </a:xfrm>
          <a:prstGeom prst="rect">
            <a:avLst/>
          </a:prstGeom>
        </p:spPr>
      </p:pic>
      <p:pic>
        <p:nvPicPr>
          <p:cNvPr id="9" name="Picture 8"/>
          <p:cNvPicPr>
            <a:picLocks noChangeAspect="1"/>
          </p:cNvPicPr>
          <p:nvPr userDrawn="1"/>
        </p:nvPicPr>
        <p:blipFill>
          <a:blip r:embed="rId1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9247" y="84932"/>
            <a:ext cx="895350" cy="942975"/>
          </a:xfrm>
          <a:prstGeom prst="rect">
            <a:avLst/>
          </a:prstGeom>
        </p:spPr>
      </p:pic>
      <p:pic>
        <p:nvPicPr>
          <p:cNvPr id="10" name="Picture 9"/>
          <p:cNvPicPr>
            <a:picLocks noChangeAspect="1"/>
          </p:cNvPicPr>
          <p:nvPr userDrawn="1"/>
        </p:nvPicPr>
        <p:blipFill>
          <a:blip r:embed="rId1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8306403" y="84932"/>
            <a:ext cx="793146" cy="7747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89787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emf"/><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25.pn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abass.gsfc.nasa.go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3863"/>
            <a:ext cx="7772400" cy="2387600"/>
          </a:xfrm>
        </p:spPr>
        <p:txBody>
          <a:bodyPr>
            <a:normAutofit fontScale="90000"/>
          </a:bodyPr>
          <a:lstStyle/>
          <a:p>
            <a:r>
              <a:rPr lang="en-US" sz="4444" dirty="0" smtClean="0"/>
              <a:t>MODIS and VIIRS </a:t>
            </a:r>
            <a:br>
              <a:rPr lang="en-US" sz="4444" dirty="0" smtClean="0"/>
            </a:br>
            <a:r>
              <a:rPr lang="en-US" sz="4444" dirty="0" smtClean="0"/>
              <a:t>Sea-Surface Temperatures: Validation of continuity products</a:t>
            </a:r>
            <a:r>
              <a:rPr lang="en-US" dirty="0" smtClean="0"/>
              <a:t/>
            </a:r>
            <a:br>
              <a:rPr lang="en-US" dirty="0" smtClean="0"/>
            </a:br>
            <a:endParaRPr lang="en-US" dirty="0"/>
          </a:p>
        </p:txBody>
      </p:sp>
      <p:sp>
        <p:nvSpPr>
          <p:cNvPr id="3" name="Subtitle 2"/>
          <p:cNvSpPr>
            <a:spLocks noGrp="1"/>
          </p:cNvSpPr>
          <p:nvPr>
            <p:ph type="subTitle" idx="1"/>
          </p:nvPr>
        </p:nvSpPr>
        <p:spPr>
          <a:xfrm>
            <a:off x="203200" y="3640138"/>
            <a:ext cx="8509000" cy="2049462"/>
          </a:xfrm>
        </p:spPr>
        <p:txBody>
          <a:bodyPr>
            <a:normAutofit fontScale="92500"/>
          </a:bodyPr>
          <a:lstStyle/>
          <a:p>
            <a:pPr>
              <a:lnSpc>
                <a:spcPct val="120000"/>
              </a:lnSpc>
            </a:pPr>
            <a:r>
              <a:rPr lang="en-US" dirty="0" smtClean="0"/>
              <a:t>Kay Kilpatrick and Peter J </a:t>
            </a:r>
            <a:r>
              <a:rPr lang="en-US" dirty="0" err="1" smtClean="0"/>
              <a:t>Minnett</a:t>
            </a:r>
            <a:endParaRPr lang="en-US" dirty="0" smtClean="0"/>
          </a:p>
          <a:p>
            <a:pPr>
              <a:lnSpc>
                <a:spcPct val="120000"/>
              </a:lnSpc>
            </a:pPr>
            <a:r>
              <a:rPr lang="en-US" dirty="0" smtClean="0"/>
              <a:t>Susan Walsh, Elizabeth Williams, </a:t>
            </a:r>
            <a:r>
              <a:rPr lang="en-US" dirty="0" err="1" smtClean="0"/>
              <a:t>Goshka</a:t>
            </a:r>
            <a:r>
              <a:rPr lang="en-US" dirty="0" smtClean="0"/>
              <a:t> </a:t>
            </a:r>
            <a:r>
              <a:rPr lang="en-US" dirty="0" err="1" smtClean="0"/>
              <a:t>Szczodrak</a:t>
            </a:r>
            <a:r>
              <a:rPr lang="en-US" dirty="0" smtClean="0"/>
              <a:t>, Miguel </a:t>
            </a:r>
            <a:r>
              <a:rPr lang="en-US" dirty="0" err="1" smtClean="0"/>
              <a:t>Izaguirre</a:t>
            </a:r>
            <a:endParaRPr lang="en-US" sz="1200" dirty="0" smtClean="0"/>
          </a:p>
          <a:p>
            <a:r>
              <a:rPr lang="en-US" dirty="0" smtClean="0"/>
              <a:t>Rosenstiel School of Marine &amp; Atmospheric Science</a:t>
            </a:r>
          </a:p>
          <a:p>
            <a:r>
              <a:rPr lang="en-US" dirty="0" smtClean="0"/>
              <a:t>University of Miami</a:t>
            </a:r>
            <a:endParaRPr lang="en-US" dirty="0"/>
          </a:p>
        </p:txBody>
      </p:sp>
      <p:sp>
        <p:nvSpPr>
          <p:cNvPr id="4" name="Footer Placeholder 3"/>
          <p:cNvSpPr>
            <a:spLocks noGrp="1"/>
          </p:cNvSpPr>
          <p:nvPr>
            <p:ph type="ftr" sz="quarter" idx="11"/>
          </p:nvPr>
        </p:nvSpPr>
        <p:spPr/>
        <p:txBody>
          <a:bodyPr/>
          <a:lstStyle/>
          <a:p>
            <a:r>
              <a:rPr lang="en-US" dirty="0" smtClean="0"/>
              <a:t>MODIS/VIIRS Science Team Meeting                    09 June 2016</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32832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12300" y="-327026"/>
            <a:ext cx="7154972" cy="1325563"/>
          </a:xfrm>
        </p:spPr>
        <p:txBody>
          <a:bodyPr/>
          <a:lstStyle/>
          <a:p>
            <a:r>
              <a:rPr lang="en-US" dirty="0" smtClean="0"/>
              <a:t>	Algorithm </a:t>
            </a:r>
            <a:r>
              <a:rPr lang="en-US" dirty="0"/>
              <a:t>innovations </a:t>
            </a:r>
          </a:p>
        </p:txBody>
      </p:sp>
      <p:sp>
        <p:nvSpPr>
          <p:cNvPr id="3" name="Content Placeholder 2"/>
          <p:cNvSpPr>
            <a:spLocks noGrp="1"/>
          </p:cNvSpPr>
          <p:nvPr>
            <p:ph idx="1"/>
          </p:nvPr>
        </p:nvSpPr>
        <p:spPr>
          <a:xfrm>
            <a:off x="487049" y="1269424"/>
            <a:ext cx="8302651" cy="4648775"/>
          </a:xfrm>
        </p:spPr>
        <p:txBody>
          <a:bodyPr>
            <a:normAutofit fontScale="92500" lnSpcReduction="20000"/>
          </a:bodyPr>
          <a:lstStyle/>
          <a:p>
            <a:pPr marL="0" indent="0">
              <a:buNone/>
            </a:pPr>
            <a:r>
              <a:rPr lang="en-US" dirty="0" smtClean="0"/>
              <a:t>- Coefficients tuned to atmospheric conditions</a:t>
            </a:r>
          </a:p>
          <a:p>
            <a:pPr marL="0" indent="0">
              <a:buNone/>
            </a:pPr>
            <a:r>
              <a:rPr lang="en-US" dirty="0" smtClean="0"/>
              <a:t>	AVHRR Pathfinder wet/dry atmospheres monthly</a:t>
            </a:r>
          </a:p>
          <a:p>
            <a:pPr marL="0" indent="0">
              <a:buNone/>
            </a:pPr>
            <a:r>
              <a:rPr lang="en-US" dirty="0" smtClean="0"/>
              <a:t>	C6 MODIS/VIIRS – latitude and month of year</a:t>
            </a:r>
          </a:p>
          <a:p>
            <a:pPr marL="0" indent="0">
              <a:buNone/>
            </a:pPr>
            <a:endParaRPr lang="en-US" dirty="0" smtClean="0"/>
          </a:p>
          <a:p>
            <a:pPr marL="0" indent="0">
              <a:buFontTx/>
              <a:buChar char="-"/>
            </a:pPr>
            <a:r>
              <a:rPr lang="en-US" dirty="0" smtClean="0"/>
              <a:t> Extend retrievals towards edge of VIIRS &amp; MODIS swaths</a:t>
            </a:r>
          </a:p>
          <a:p>
            <a:pPr marL="0" indent="0">
              <a:buNone/>
            </a:pPr>
            <a:r>
              <a:rPr lang="en-US" dirty="0" smtClean="0"/>
              <a:t>   </a:t>
            </a:r>
          </a:p>
          <a:p>
            <a:pPr marL="0" indent="0">
              <a:buNone/>
            </a:pPr>
            <a:r>
              <a:rPr lang="en-US" dirty="0" smtClean="0"/>
              <a:t>SST </a:t>
            </a:r>
            <a:r>
              <a:rPr lang="en-US" baseline="-25000" dirty="0"/>
              <a:t>sat</a:t>
            </a:r>
            <a:r>
              <a:rPr lang="en-US" dirty="0"/>
              <a:t> = a</a:t>
            </a:r>
            <a:r>
              <a:rPr lang="en-US" baseline="-25000" dirty="0"/>
              <a:t>0</a:t>
            </a:r>
            <a:r>
              <a:rPr lang="en-US" dirty="0"/>
              <a:t> +</a:t>
            </a:r>
            <a:r>
              <a:rPr lang="en-US" dirty="0" smtClean="0"/>
              <a:t>a</a:t>
            </a:r>
            <a:r>
              <a:rPr lang="en-US" baseline="-25000" dirty="0" smtClean="0"/>
              <a:t>1</a:t>
            </a:r>
            <a:r>
              <a:rPr lang="en-US" i="1" dirty="0" smtClean="0"/>
              <a:t>T</a:t>
            </a:r>
            <a:r>
              <a:rPr lang="en-US" baseline="-25000" dirty="0" smtClean="0"/>
              <a:t>11</a:t>
            </a:r>
            <a:r>
              <a:rPr lang="en-US" dirty="0" smtClean="0"/>
              <a:t> </a:t>
            </a:r>
            <a:r>
              <a:rPr lang="en-US" dirty="0"/>
              <a:t>+</a:t>
            </a:r>
            <a:r>
              <a:rPr lang="en-US" dirty="0" smtClean="0"/>
              <a:t>a</a:t>
            </a:r>
            <a:r>
              <a:rPr lang="en-US" baseline="-25000" dirty="0" smtClean="0"/>
              <a:t>2</a:t>
            </a:r>
            <a:r>
              <a:rPr lang="en-US" dirty="0" smtClean="0"/>
              <a:t>(</a:t>
            </a:r>
            <a:r>
              <a:rPr lang="en-US" i="1" dirty="0" smtClean="0"/>
              <a:t>T</a:t>
            </a:r>
            <a:r>
              <a:rPr lang="en-US" baseline="-25000" dirty="0" smtClean="0"/>
              <a:t>11</a:t>
            </a:r>
            <a:r>
              <a:rPr lang="en-US" dirty="0" smtClean="0"/>
              <a:t>-</a:t>
            </a:r>
            <a:r>
              <a:rPr lang="en-US" i="1" dirty="0" smtClean="0"/>
              <a:t>T</a:t>
            </a:r>
            <a:r>
              <a:rPr lang="en-US" baseline="-25000" dirty="0" smtClean="0"/>
              <a:t>12</a:t>
            </a:r>
            <a:r>
              <a:rPr lang="en-US" dirty="0" smtClean="0"/>
              <a:t>) </a:t>
            </a:r>
            <a:r>
              <a:rPr lang="en-US" i="1" dirty="0"/>
              <a:t>T</a:t>
            </a:r>
            <a:r>
              <a:rPr lang="en-US" baseline="-25000" dirty="0"/>
              <a:t>sfc</a:t>
            </a:r>
            <a:r>
              <a:rPr lang="en-US" dirty="0"/>
              <a:t> </a:t>
            </a:r>
            <a:endParaRPr lang="en-US" dirty="0" smtClean="0"/>
          </a:p>
          <a:p>
            <a:pPr marL="0" indent="0">
              <a:buNone/>
            </a:pPr>
            <a:r>
              <a:rPr lang="en-US" dirty="0" smtClean="0"/>
              <a:t>		+ </a:t>
            </a:r>
            <a:r>
              <a:rPr lang="en-US" dirty="0"/>
              <a:t>a</a:t>
            </a:r>
            <a:r>
              <a:rPr lang="en-US" baseline="-25000" dirty="0"/>
              <a:t>3</a:t>
            </a:r>
            <a:r>
              <a:rPr lang="en-US" dirty="0"/>
              <a:t>(sec(</a:t>
            </a:r>
            <a:r>
              <a:rPr lang="en-US" i="1" dirty="0"/>
              <a:t>θ</a:t>
            </a:r>
            <a:r>
              <a:rPr lang="en-US" dirty="0"/>
              <a:t>)-1</a:t>
            </a:r>
            <a:r>
              <a:rPr lang="en-US" dirty="0" smtClean="0"/>
              <a:t>)(</a:t>
            </a:r>
            <a:r>
              <a:rPr lang="en-US" i="1" dirty="0" smtClean="0"/>
              <a:t>T</a:t>
            </a:r>
            <a:r>
              <a:rPr lang="en-US" baseline="-25000" dirty="0" smtClean="0"/>
              <a:t>11μm</a:t>
            </a:r>
            <a:r>
              <a:rPr lang="en-US" dirty="0" smtClean="0"/>
              <a:t>-</a:t>
            </a:r>
            <a:r>
              <a:rPr lang="en-US" i="1" dirty="0" smtClean="0"/>
              <a:t>T</a:t>
            </a:r>
            <a:r>
              <a:rPr lang="en-US" baseline="-25000" dirty="0" smtClean="0"/>
              <a:t>12μm</a:t>
            </a:r>
            <a:r>
              <a:rPr lang="en-US" dirty="0"/>
              <a:t>)  </a:t>
            </a:r>
          </a:p>
          <a:p>
            <a:pPr marL="0" indent="0">
              <a:buNone/>
            </a:pPr>
            <a:r>
              <a:rPr lang="en-US" dirty="0"/>
              <a:t>		</a:t>
            </a:r>
            <a:r>
              <a:rPr lang="en-US" dirty="0" smtClean="0">
                <a:solidFill>
                  <a:srgbClr val="FF0000"/>
                </a:solidFill>
              </a:rPr>
              <a:t>+ a</a:t>
            </a:r>
            <a:r>
              <a:rPr lang="en-US" baseline="-25000" dirty="0" smtClean="0">
                <a:solidFill>
                  <a:srgbClr val="FF0000"/>
                </a:solidFill>
              </a:rPr>
              <a:t>4</a:t>
            </a:r>
            <a:r>
              <a:rPr lang="en-US" dirty="0" smtClean="0">
                <a:solidFill>
                  <a:srgbClr val="FF0000"/>
                </a:solidFill>
              </a:rPr>
              <a:t>(mirror.side</a:t>
            </a:r>
            <a:r>
              <a:rPr lang="en-US" dirty="0">
                <a:solidFill>
                  <a:srgbClr val="FF0000"/>
                </a:solidFill>
              </a:rPr>
              <a:t>) +a</a:t>
            </a:r>
            <a:r>
              <a:rPr lang="en-US" baseline="-25000" dirty="0">
                <a:solidFill>
                  <a:srgbClr val="FF0000"/>
                </a:solidFill>
              </a:rPr>
              <a:t>5</a:t>
            </a:r>
            <a:r>
              <a:rPr lang="en-US" dirty="0">
                <a:solidFill>
                  <a:srgbClr val="FF0000"/>
                </a:solidFill>
              </a:rPr>
              <a:t>(</a:t>
            </a:r>
            <a:r>
              <a:rPr lang="en-US" i="1" dirty="0">
                <a:solidFill>
                  <a:srgbClr val="FF0000"/>
                </a:solidFill>
              </a:rPr>
              <a:t>θ</a:t>
            </a:r>
            <a:r>
              <a:rPr lang="en-US" dirty="0">
                <a:solidFill>
                  <a:srgbClr val="FF0000"/>
                </a:solidFill>
              </a:rPr>
              <a:t>) +</a:t>
            </a:r>
            <a:r>
              <a:rPr lang="en-US" dirty="0" smtClean="0">
                <a:solidFill>
                  <a:srgbClr val="FF0000"/>
                </a:solidFill>
              </a:rPr>
              <a:t>a</a:t>
            </a:r>
            <a:r>
              <a:rPr lang="en-US" baseline="-25000" dirty="0" smtClean="0">
                <a:solidFill>
                  <a:srgbClr val="FF0000"/>
                </a:solidFill>
              </a:rPr>
              <a:t>6</a:t>
            </a:r>
            <a:r>
              <a:rPr lang="en-US" dirty="0" smtClean="0">
                <a:solidFill>
                  <a:srgbClr val="FF0000"/>
                </a:solidFill>
              </a:rPr>
              <a:t>(</a:t>
            </a:r>
            <a:r>
              <a:rPr lang="en-US" i="1" dirty="0" smtClean="0">
                <a:solidFill>
                  <a:srgbClr val="FF0000"/>
                </a:solidFill>
              </a:rPr>
              <a:t>θ</a:t>
            </a:r>
            <a:r>
              <a:rPr lang="en-US" baseline="30000" dirty="0" smtClean="0">
                <a:solidFill>
                  <a:srgbClr val="FF0000"/>
                </a:solidFill>
              </a:rPr>
              <a:t>2</a:t>
            </a:r>
            <a:r>
              <a:rPr lang="en-US" dirty="0" smtClean="0">
                <a:solidFill>
                  <a:srgbClr val="FF0000"/>
                </a:solidFill>
              </a:rPr>
              <a:t>)</a:t>
            </a:r>
          </a:p>
          <a:p>
            <a:pPr marL="0" indent="0">
              <a:buNone/>
            </a:pPr>
            <a:endParaRPr lang="en-US" dirty="0" smtClean="0">
              <a:solidFill>
                <a:srgbClr val="FF0000"/>
              </a:solidFill>
            </a:endParaRPr>
          </a:p>
          <a:p>
            <a:pPr marL="0" indent="0">
              <a:buFontTx/>
              <a:buChar char="-"/>
            </a:pPr>
            <a:r>
              <a:rPr lang="en-US" dirty="0" smtClean="0"/>
              <a:t> Cloud/anomalous atmosphere detection</a:t>
            </a:r>
          </a:p>
          <a:p>
            <a:endParaRPr lang="en-US" dirty="0"/>
          </a:p>
        </p:txBody>
      </p:sp>
      <p:sp>
        <p:nvSpPr>
          <p:cNvPr id="4" name="Footer Placeholder 3"/>
          <p:cNvSpPr>
            <a:spLocks noGrp="1"/>
          </p:cNvSpPr>
          <p:nvPr>
            <p:ph type="ftr" sz="quarter" idx="11"/>
          </p:nvPr>
        </p:nvSpPr>
        <p:spPr/>
        <p:txBody>
          <a:bodyPr/>
          <a:lstStyle/>
          <a:p>
            <a:r>
              <a:rPr lang="en-US" dirty="0" smtClean="0"/>
              <a:t>MODIS/VIIRS Science Team Meeting                    09 June 2016</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56153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MODIS/VIIRS Science Team Meeting                    09 June 2016</a:t>
            </a:r>
            <a:endParaRPr lang="en-US" dirty="0"/>
          </a:p>
        </p:txBody>
      </p:sp>
      <p:pic>
        <p:nvPicPr>
          <p:cNvPr id="5" name="Picture 4" descr="median_monthly_res_viirs_modis_night_sst.png"/>
          <p:cNvPicPr>
            <a:picLocks noChangeAspect="1"/>
          </p:cNvPicPr>
          <p:nvPr/>
        </p:nvPicPr>
        <p:blipFill>
          <a:blip r:embed="rId2"/>
          <a:stretch>
            <a:fillRect/>
          </a:stretch>
        </p:blipFill>
        <p:spPr>
          <a:xfrm>
            <a:off x="122997" y="1395615"/>
            <a:ext cx="8902050" cy="4425793"/>
          </a:xfrm>
          <a:prstGeom prst="rect">
            <a:avLst/>
          </a:prstGeom>
        </p:spPr>
      </p:pic>
      <p:sp>
        <p:nvSpPr>
          <p:cNvPr id="6" name="TextBox 5"/>
          <p:cNvSpPr txBox="1"/>
          <p:nvPr/>
        </p:nvSpPr>
        <p:spPr>
          <a:xfrm>
            <a:off x="1895668" y="128306"/>
            <a:ext cx="5360161" cy="1077218"/>
          </a:xfrm>
          <a:prstGeom prst="rect">
            <a:avLst/>
          </a:prstGeom>
          <a:noFill/>
        </p:spPr>
        <p:txBody>
          <a:bodyPr wrap="none" rtlCol="0">
            <a:spAutoFit/>
          </a:bodyPr>
          <a:lstStyle/>
          <a:p>
            <a:pPr algn="ctr"/>
            <a:r>
              <a:rPr lang="en-US" sz="3200" dirty="0" smtClean="0"/>
              <a:t>VIIRS and MODIS skin LWIR SST </a:t>
            </a:r>
          </a:p>
          <a:p>
            <a:pPr algn="ctr"/>
            <a:r>
              <a:rPr lang="en-US" sz="3200" dirty="0" smtClean="0"/>
              <a:t>compared to subsurface buoys</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MODIS/VIIRS Science Team Meeting09 June 2016</a:t>
            </a:r>
            <a:endParaRPr lang="en-US" dirty="0"/>
          </a:p>
        </p:txBody>
      </p:sp>
      <p:sp>
        <p:nvSpPr>
          <p:cNvPr id="7" name="TextBox 6"/>
          <p:cNvSpPr txBox="1"/>
          <p:nvPr/>
        </p:nvSpPr>
        <p:spPr>
          <a:xfrm>
            <a:off x="2235200" y="190500"/>
            <a:ext cx="4665059" cy="584776"/>
          </a:xfrm>
          <a:prstGeom prst="rect">
            <a:avLst/>
          </a:prstGeom>
          <a:noFill/>
        </p:spPr>
        <p:txBody>
          <a:bodyPr wrap="none" rtlCol="0">
            <a:spAutoFit/>
          </a:bodyPr>
          <a:lstStyle/>
          <a:p>
            <a:r>
              <a:rPr lang="en-US" sz="3200" dirty="0" smtClean="0"/>
              <a:t>Stable residuals by latitude</a:t>
            </a:r>
            <a:endParaRPr lang="en-US" sz="3200" dirty="0"/>
          </a:p>
        </p:txBody>
      </p:sp>
      <p:pic>
        <p:nvPicPr>
          <p:cNvPr id="5" name="Picture 4"/>
          <p:cNvPicPr>
            <a:picLocks noChangeAspect="1"/>
          </p:cNvPicPr>
          <p:nvPr/>
        </p:nvPicPr>
        <p:blipFill>
          <a:blip r:embed="rId2"/>
          <a:stretch>
            <a:fillRect/>
          </a:stretch>
        </p:blipFill>
        <p:spPr>
          <a:xfrm>
            <a:off x="177800" y="1212850"/>
            <a:ext cx="8905240" cy="47599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MODIS/VIIRS Science Team Meeting09 June 2016</a:t>
            </a:r>
            <a:endParaRPr lang="en-US" dirty="0"/>
          </a:p>
        </p:txBody>
      </p:sp>
      <p:sp>
        <p:nvSpPr>
          <p:cNvPr id="6" name="TextBox 5"/>
          <p:cNvSpPr txBox="1"/>
          <p:nvPr/>
        </p:nvSpPr>
        <p:spPr>
          <a:xfrm>
            <a:off x="1574800" y="190500"/>
            <a:ext cx="5770730" cy="584776"/>
          </a:xfrm>
          <a:prstGeom prst="rect">
            <a:avLst/>
          </a:prstGeom>
          <a:noFill/>
        </p:spPr>
        <p:txBody>
          <a:bodyPr wrap="none" rtlCol="0">
            <a:spAutoFit/>
          </a:bodyPr>
          <a:lstStyle/>
          <a:p>
            <a:r>
              <a:rPr lang="en-US" sz="3200" dirty="0" smtClean="0"/>
              <a:t>Satellite Zenith angle and latitude </a:t>
            </a:r>
            <a:endParaRPr lang="en-US" sz="3200" dirty="0"/>
          </a:p>
        </p:txBody>
      </p:sp>
      <p:pic>
        <p:nvPicPr>
          <p:cNvPr id="7" name="Picture 6"/>
          <p:cNvPicPr>
            <a:picLocks noChangeAspect="1"/>
          </p:cNvPicPr>
          <p:nvPr/>
        </p:nvPicPr>
        <p:blipFill>
          <a:blip r:embed="rId2"/>
          <a:stretch>
            <a:fillRect/>
          </a:stretch>
        </p:blipFill>
        <p:spPr>
          <a:xfrm>
            <a:off x="514351" y="1136651"/>
            <a:ext cx="8629649" cy="461265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06700" y="228600"/>
            <a:ext cx="4635500" cy="1325563"/>
          </a:xfrm>
        </p:spPr>
        <p:txBody>
          <a:bodyPr>
            <a:normAutofit fontScale="90000"/>
          </a:bodyPr>
          <a:lstStyle/>
          <a:p>
            <a:pPr algn="ctr"/>
            <a:r>
              <a:rPr lang="en-US" sz="2222" dirty="0" smtClean="0">
                <a:latin typeface="Verdana"/>
              </a:rPr>
              <a:t>Validation Buoy Matchups </a:t>
            </a:r>
            <a:br>
              <a:rPr lang="en-US" sz="2222" dirty="0" smtClean="0">
                <a:latin typeface="Verdana"/>
              </a:rPr>
            </a:br>
            <a:r>
              <a:rPr lang="en-US" dirty="0" smtClean="0">
                <a:latin typeface="Verdana"/>
              </a:rPr>
              <a:t/>
            </a:r>
            <a:br>
              <a:rPr lang="en-US" dirty="0" smtClean="0">
                <a:latin typeface="Verdana"/>
              </a:rPr>
            </a:br>
            <a:endParaRPr lang="en-US" dirty="0"/>
          </a:p>
        </p:txBody>
      </p:sp>
      <p:graphicFrame>
        <p:nvGraphicFramePr>
          <p:cNvPr id="5" name="Content Placeholder 4"/>
          <p:cNvGraphicFramePr>
            <a:graphicFrameLocks noGrp="1"/>
          </p:cNvGraphicFramePr>
          <p:nvPr>
            <p:ph idx="1"/>
          </p:nvPr>
        </p:nvGraphicFramePr>
        <p:xfrm>
          <a:off x="2007230" y="584201"/>
          <a:ext cx="6285869" cy="5648837"/>
        </p:xfrm>
        <a:graphic>
          <a:graphicData uri="http://schemas.openxmlformats.org/drawingml/2006/table">
            <a:tbl>
              <a:tblPr firstRow="1" bandRow="1">
                <a:tableStyleId>{5C22544A-7EE6-4342-B048-85BDC9FD1C3A}</a:tableStyleId>
              </a:tblPr>
              <a:tblGrid>
                <a:gridCol w="1006392"/>
                <a:gridCol w="282528"/>
                <a:gridCol w="817473"/>
                <a:gridCol w="782046"/>
                <a:gridCol w="979551"/>
                <a:gridCol w="582771"/>
                <a:gridCol w="880356"/>
                <a:gridCol w="954752"/>
              </a:tblGrid>
              <a:tr h="360438">
                <a:tc>
                  <a:txBody>
                    <a:bodyPr/>
                    <a:lstStyle/>
                    <a:p>
                      <a:r>
                        <a:rPr lang="en-US" dirty="0" smtClean="0"/>
                        <a:t>Sensor</a:t>
                      </a:r>
                      <a:endParaRPr lang="en-US" dirty="0"/>
                    </a:p>
                  </a:txBody>
                  <a:tcPr/>
                </a:tc>
                <a:tc gridSpan="2">
                  <a:txBody>
                    <a:bodyPr/>
                    <a:lstStyle/>
                    <a:p>
                      <a:r>
                        <a:rPr lang="en-US" dirty="0" smtClean="0"/>
                        <a:t>quality</a:t>
                      </a:r>
                      <a:endParaRPr lang="en-US" dirty="0"/>
                    </a:p>
                  </a:txBody>
                  <a:tcPr/>
                </a:tc>
                <a:tc hMerge="1">
                  <a:txBody>
                    <a:bodyPr/>
                    <a:lstStyle/>
                    <a:p>
                      <a:endParaRPr lang="en-US" dirty="0"/>
                    </a:p>
                  </a:txBody>
                  <a:tcPr/>
                </a:tc>
                <a:tc>
                  <a:txBody>
                    <a:bodyPr/>
                    <a:lstStyle/>
                    <a:p>
                      <a:r>
                        <a:rPr lang="en-US" dirty="0" smtClean="0"/>
                        <a:t>mean</a:t>
                      </a:r>
                      <a:endParaRPr lang="en-US" dirty="0"/>
                    </a:p>
                  </a:txBody>
                  <a:tcPr/>
                </a:tc>
                <a:tc>
                  <a:txBody>
                    <a:bodyPr/>
                    <a:lstStyle/>
                    <a:p>
                      <a:r>
                        <a:rPr lang="en-US" dirty="0" smtClean="0"/>
                        <a:t>median</a:t>
                      </a:r>
                      <a:endParaRPr lang="en-US" dirty="0"/>
                    </a:p>
                  </a:txBody>
                  <a:tcPr/>
                </a:tc>
                <a:tc>
                  <a:txBody>
                    <a:bodyPr/>
                    <a:lstStyle/>
                    <a:p>
                      <a:r>
                        <a:rPr lang="en-US" dirty="0" smtClean="0"/>
                        <a:t>SD</a:t>
                      </a:r>
                      <a:endParaRPr lang="en-US" dirty="0"/>
                    </a:p>
                  </a:txBody>
                  <a:tcPr/>
                </a:tc>
                <a:tc>
                  <a:txBody>
                    <a:bodyPr/>
                    <a:lstStyle/>
                    <a:p>
                      <a:r>
                        <a:rPr lang="en-US" dirty="0" smtClean="0"/>
                        <a:t>RSD</a:t>
                      </a:r>
                      <a:endParaRPr lang="en-US" dirty="0"/>
                    </a:p>
                  </a:txBody>
                  <a:tcPr/>
                </a:tc>
                <a:tc>
                  <a:txBody>
                    <a:bodyPr/>
                    <a:lstStyle/>
                    <a:p>
                      <a:r>
                        <a:rPr lang="en-US" dirty="0" smtClean="0"/>
                        <a:t>Count</a:t>
                      </a:r>
                      <a:endParaRPr lang="en-US" dirty="0"/>
                    </a:p>
                  </a:txBody>
                  <a:tcPr/>
                </a:tc>
              </a:tr>
              <a:tr h="360438">
                <a:tc gridSpan="5">
                  <a:txBody>
                    <a:bodyPr/>
                    <a:lstStyle/>
                    <a:p>
                      <a:pPr algn="ctr" fontAlgn="b"/>
                      <a:r>
                        <a:rPr lang="en-US" sz="1400" b="0" i="0" u="none" strike="noStrike" dirty="0" smtClean="0">
                          <a:solidFill>
                            <a:schemeClr val="tx1"/>
                          </a:solidFill>
                          <a:latin typeface="Verdana"/>
                          <a:cs typeface="Verdana"/>
                        </a:rPr>
                        <a:t>Residuals</a:t>
                      </a:r>
                    </a:p>
                    <a:p>
                      <a:pPr algn="ctr" fontAlgn="b"/>
                      <a:r>
                        <a:rPr lang="en-US" sz="1400" b="0" i="0" u="none" strike="noStrike" baseline="0" dirty="0" smtClean="0">
                          <a:solidFill>
                            <a:schemeClr val="tx1"/>
                          </a:solidFill>
                          <a:latin typeface="Verdana"/>
                          <a:cs typeface="Verdana"/>
                        </a:rPr>
                        <a:t> MODIS skin SST – sub-surface buoy SST</a:t>
                      </a:r>
                      <a:endParaRPr lang="en-US" sz="1400" b="0" i="0" u="none" strike="noStrike" dirty="0">
                        <a:solidFill>
                          <a:schemeClr val="tx1"/>
                        </a:solidFill>
                        <a:latin typeface="Verdana"/>
                        <a:cs typeface="Verdana"/>
                      </a:endParaRPr>
                    </a:p>
                  </a:txBody>
                  <a:tcPr marL="12700" marR="12700" marT="1270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chemeClr val="tx1"/>
                        </a:solidFill>
                        <a:latin typeface="Verdana"/>
                        <a:cs typeface="Verdana"/>
                      </a:endParaRPr>
                    </a:p>
                  </a:txBody>
                  <a:tcPr marL="12700" marR="12700" marT="12700" marB="0" anchor="b"/>
                </a:tc>
                <a:tc>
                  <a:txBody>
                    <a:bodyPr/>
                    <a:lstStyle/>
                    <a:p>
                      <a:pPr algn="l" fontAlgn="b"/>
                      <a:endParaRPr lang="en-US" sz="1400" b="0" i="0" u="none" strike="noStrike">
                        <a:solidFill>
                          <a:schemeClr val="tx1"/>
                        </a:solidFill>
                        <a:latin typeface="Verdana"/>
                        <a:cs typeface="Verdana"/>
                      </a:endParaRPr>
                    </a:p>
                  </a:txBody>
                  <a:tcPr marL="12700" marR="12700" marT="12700" marB="0" anchor="b"/>
                </a:tc>
                <a:tc>
                  <a:txBody>
                    <a:bodyPr/>
                    <a:lstStyle/>
                    <a:p>
                      <a:pPr algn="l" fontAlgn="b"/>
                      <a:endParaRPr lang="en-US" sz="1400" b="0" i="0" u="none" strike="noStrike">
                        <a:solidFill>
                          <a:schemeClr val="tx1"/>
                        </a:solidFill>
                        <a:latin typeface="Verdana"/>
                        <a:cs typeface="Verdana"/>
                      </a:endParaRPr>
                    </a:p>
                  </a:txBody>
                  <a:tcPr marL="12700" marR="12700" marT="12700" marB="0" anchor="b"/>
                </a:tc>
              </a:tr>
              <a:tr h="360438">
                <a:tc gridSpan="2">
                  <a:txBody>
                    <a:bodyPr/>
                    <a:lstStyle/>
                    <a:p>
                      <a:pPr algn="ctr" fontAlgn="b"/>
                      <a:r>
                        <a:rPr lang="en-US" sz="1400" b="0" i="0" u="none" strike="noStrike" dirty="0">
                          <a:solidFill>
                            <a:schemeClr val="tx1"/>
                          </a:solidFill>
                          <a:latin typeface="Verdana"/>
                          <a:cs typeface="Verdana"/>
                        </a:rPr>
                        <a:t>TERRA SST</a:t>
                      </a:r>
                    </a:p>
                  </a:txBody>
                  <a:tcPr marL="12700" marR="12700" marT="12700" marB="0" anchor="b"/>
                </a:tc>
                <a:tc hMerge="1">
                  <a:txBody>
                    <a:bodyPr/>
                    <a:lstStyle/>
                    <a:p>
                      <a:pPr algn="l" fontAlgn="b"/>
                      <a:endParaRPr lang="en-US" sz="1000" b="0" i="0" u="none" strike="noStrike">
                        <a:latin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ql0</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-0.166</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-0.150</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0.442</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0.319</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538918</a:t>
                      </a:r>
                      <a:endParaRPr lang="en-US" sz="1400" b="0" i="0" u="none" strike="noStrike" dirty="0">
                        <a:solidFill>
                          <a:schemeClr val="tx1"/>
                        </a:solidFill>
                        <a:latin typeface="Verdana"/>
                        <a:cs typeface="Verdana"/>
                      </a:endParaRPr>
                    </a:p>
                  </a:txBody>
                  <a:tcPr marL="12700" marR="12700" marT="12700" marB="0" anchor="b"/>
                </a:tc>
              </a:tr>
              <a:tr h="360438">
                <a:tc gridSpan="2">
                  <a:txBody>
                    <a:bodyPr/>
                    <a:lstStyle/>
                    <a:p>
                      <a:pPr algn="ctr" fontAlgn="b"/>
                      <a:r>
                        <a:rPr lang="en-US" sz="1400" b="0" i="0" u="none" strike="noStrike" dirty="0">
                          <a:solidFill>
                            <a:schemeClr val="tx1"/>
                          </a:solidFill>
                          <a:latin typeface="Verdana"/>
                          <a:cs typeface="Verdana"/>
                        </a:rPr>
                        <a:t>AQUA SST</a:t>
                      </a:r>
                    </a:p>
                  </a:txBody>
                  <a:tcPr marL="12700" marR="12700" marT="12700" marB="0" anchor="b"/>
                </a:tc>
                <a:tc hMerge="1">
                  <a:txBody>
                    <a:bodyPr/>
                    <a:lstStyle/>
                    <a:p>
                      <a:pPr algn="l" fontAlgn="b"/>
                      <a:endParaRPr lang="en-US" sz="1000" b="0" i="0" u="none" strike="noStrike">
                        <a:latin typeface="Verdana"/>
                      </a:endParaRPr>
                    </a:p>
                  </a:txBody>
                  <a:tcPr marL="12700" marR="12700" marT="12700" marB="0" anchor="b"/>
                </a:tc>
                <a:tc>
                  <a:txBody>
                    <a:bodyPr/>
                    <a:lstStyle/>
                    <a:p>
                      <a:pPr algn="ctr" fontAlgn="b"/>
                      <a:r>
                        <a:rPr lang="en-US" sz="1400" b="0" i="0" u="none" strike="noStrike" dirty="0">
                          <a:solidFill>
                            <a:schemeClr val="tx1"/>
                          </a:solidFill>
                          <a:latin typeface="Verdana"/>
                          <a:cs typeface="Verdana"/>
                        </a:rPr>
                        <a:t>ql0</a:t>
                      </a:r>
                    </a:p>
                  </a:txBody>
                  <a:tcPr marL="12700" marR="12700" marT="12700" marB="0" anchor="b"/>
                </a:tc>
                <a:tc>
                  <a:txBody>
                    <a:bodyPr/>
                    <a:lstStyle/>
                    <a:p>
                      <a:pPr algn="ctr"/>
                      <a:r>
                        <a:rPr lang="en-US" sz="1400" b="0" dirty="0" smtClean="0">
                          <a:solidFill>
                            <a:schemeClr val="tx1"/>
                          </a:solidFill>
                          <a:latin typeface="Verdana"/>
                          <a:cs typeface="Verdana"/>
                        </a:rPr>
                        <a:t>-0.185</a:t>
                      </a:r>
                      <a:endParaRPr lang="en-US" sz="1400" b="0" dirty="0">
                        <a:solidFill>
                          <a:schemeClr val="tx1"/>
                        </a:solidFill>
                        <a:latin typeface="Verdana"/>
                        <a:cs typeface="Verdana"/>
                      </a:endParaRPr>
                    </a:p>
                  </a:txBody>
                  <a:tcPr marL="12700" marR="12700" marT="12700" marB="0" anchor="b"/>
                </a:tc>
                <a:tc>
                  <a:txBody>
                    <a:bodyPr/>
                    <a:lstStyle/>
                    <a:p>
                      <a:pPr algn="ctr"/>
                      <a:r>
                        <a:rPr lang="en-US" sz="1400" b="0" dirty="0" smtClean="0">
                          <a:solidFill>
                            <a:schemeClr val="tx1"/>
                          </a:solidFill>
                          <a:latin typeface="Verdana"/>
                          <a:cs typeface="Verdana"/>
                        </a:rPr>
                        <a:t>-0.170</a:t>
                      </a:r>
                      <a:endParaRPr lang="en-US" sz="1400" b="0" dirty="0">
                        <a:solidFill>
                          <a:schemeClr val="tx1"/>
                        </a:solidFill>
                        <a:latin typeface="Verdana"/>
                        <a:cs typeface="Verdana"/>
                      </a:endParaRPr>
                    </a:p>
                  </a:txBody>
                  <a:tcPr marL="12700" marR="12700" marT="12700" marB="0" anchor="b"/>
                </a:tc>
                <a:tc>
                  <a:txBody>
                    <a:bodyPr/>
                    <a:lstStyle/>
                    <a:p>
                      <a:pPr algn="ctr"/>
                      <a:r>
                        <a:rPr lang="en-US" sz="1400" b="0" dirty="0" smtClean="0">
                          <a:solidFill>
                            <a:schemeClr val="tx1"/>
                          </a:solidFill>
                          <a:latin typeface="Verdana"/>
                          <a:cs typeface="Verdana"/>
                        </a:rPr>
                        <a:t>0.423</a:t>
                      </a:r>
                      <a:endParaRPr lang="en-US" sz="1400" b="0" dirty="0">
                        <a:solidFill>
                          <a:schemeClr val="tx1"/>
                        </a:solidFill>
                        <a:latin typeface="Verdana"/>
                        <a:cs typeface="Verdana"/>
                      </a:endParaRPr>
                    </a:p>
                  </a:txBody>
                  <a:tcPr marL="12700" marR="12700" marT="12700" marB="0" anchor="b"/>
                </a:tc>
                <a:tc>
                  <a:txBody>
                    <a:bodyPr/>
                    <a:lstStyle/>
                    <a:p>
                      <a:pPr algn="ctr"/>
                      <a:r>
                        <a:rPr lang="en-US" sz="1400" b="0" dirty="0" smtClean="0">
                          <a:solidFill>
                            <a:schemeClr val="tx1"/>
                          </a:solidFill>
                          <a:latin typeface="Verdana"/>
                          <a:cs typeface="Verdana"/>
                        </a:rPr>
                        <a:t>0.305</a:t>
                      </a:r>
                      <a:endParaRPr lang="en-US" sz="1400" b="0" dirty="0">
                        <a:solidFill>
                          <a:schemeClr val="tx1"/>
                        </a:solidFill>
                        <a:latin typeface="Verdana"/>
                        <a:cs typeface="Verdana"/>
                      </a:endParaRPr>
                    </a:p>
                  </a:txBody>
                  <a:tcPr marL="12700" marR="12700" marT="12700" marB="0" anchor="b"/>
                </a:tc>
                <a:tc>
                  <a:txBody>
                    <a:bodyPr/>
                    <a:lstStyle/>
                    <a:p>
                      <a:pPr algn="ctr"/>
                      <a:r>
                        <a:rPr lang="en-US" sz="1400" b="0" dirty="0" smtClean="0">
                          <a:solidFill>
                            <a:schemeClr val="tx1"/>
                          </a:solidFill>
                          <a:latin typeface="Verdana"/>
                          <a:cs typeface="Verdana"/>
                        </a:rPr>
                        <a:t>508950</a:t>
                      </a:r>
                      <a:endParaRPr lang="en-US" sz="1400" b="0" dirty="0">
                        <a:solidFill>
                          <a:schemeClr val="tx1"/>
                        </a:solidFill>
                        <a:latin typeface="Verdana"/>
                        <a:cs typeface="Verdana"/>
                      </a:endParaRPr>
                    </a:p>
                  </a:txBody>
                  <a:tcPr marL="12700" marR="12700" marT="12700" marB="0" anchor="b"/>
                </a:tc>
              </a:tr>
              <a:tr h="360438">
                <a:tc gridSpan="2">
                  <a:txBody>
                    <a:bodyPr/>
                    <a:lstStyle/>
                    <a:p>
                      <a:pPr algn="ctr" fontAlgn="b"/>
                      <a:r>
                        <a:rPr lang="en-US" sz="1400" b="0" i="0" u="none" strike="noStrike" dirty="0" smtClean="0">
                          <a:solidFill>
                            <a:schemeClr val="tx1"/>
                          </a:solidFill>
                          <a:latin typeface="Verdana"/>
                          <a:cs typeface="Verdana"/>
                        </a:rPr>
                        <a:t>VIIRS</a:t>
                      </a:r>
                      <a:r>
                        <a:rPr lang="en-US" sz="1400" b="0" i="0" u="none" strike="noStrike" baseline="0" dirty="0" smtClean="0">
                          <a:solidFill>
                            <a:schemeClr val="tx1"/>
                          </a:solidFill>
                          <a:latin typeface="Verdana"/>
                          <a:cs typeface="Verdana"/>
                        </a:rPr>
                        <a:t> SST</a:t>
                      </a:r>
                      <a:endParaRPr lang="en-US" sz="1400" b="0" i="0" u="none" strike="noStrike" dirty="0">
                        <a:solidFill>
                          <a:schemeClr val="tx1"/>
                        </a:solidFill>
                        <a:latin typeface="Verdana"/>
                        <a:cs typeface="Verdana"/>
                      </a:endParaRPr>
                    </a:p>
                  </a:txBody>
                  <a:tcPr marL="12700" marR="12700" marT="12700" marB="0" anchor="b"/>
                </a:tc>
                <a:tc hMerge="1">
                  <a:txBody>
                    <a:bodyPr/>
                    <a:lstStyle/>
                    <a:p>
                      <a:pPr algn="l" fontAlgn="b"/>
                      <a:endParaRPr lang="en-US" sz="1000" b="0" i="0" u="none" strike="noStrike" dirty="0">
                        <a:latin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ql0</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-0.205</a:t>
                      </a:r>
                      <a:endParaRPr lang="en-US" sz="1400" b="0" i="0" u="none" strike="noStrike" dirty="0">
                        <a:solidFill>
                          <a:schemeClr val="tx1"/>
                        </a:solidFill>
                        <a:latin typeface="Verdana"/>
                        <a:cs typeface="Verdana"/>
                      </a:endParaRPr>
                    </a:p>
                  </a:txBody>
                  <a:tcPr marL="12700" marR="12700" marT="12700" marB="0" anchor="b"/>
                </a:tc>
                <a:tc>
                  <a:txBody>
                    <a:bodyPr/>
                    <a:lstStyle/>
                    <a:p>
                      <a:pPr algn="ctr"/>
                      <a:r>
                        <a:rPr lang="en-US" sz="1400" b="0" dirty="0" smtClean="0">
                          <a:solidFill>
                            <a:schemeClr val="tx1"/>
                          </a:solidFill>
                          <a:latin typeface="Verdana"/>
                          <a:cs typeface="Verdana"/>
                        </a:rPr>
                        <a:t>-0.174</a:t>
                      </a:r>
                      <a:endParaRPr lang="en-US" sz="1400" b="0"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0.476</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0.343</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473498</a:t>
                      </a:r>
                      <a:endParaRPr lang="en-US" sz="1400" b="0" i="0" u="none" strike="noStrike" dirty="0">
                        <a:solidFill>
                          <a:schemeClr val="tx1"/>
                        </a:solidFill>
                        <a:latin typeface="Verdana"/>
                        <a:cs typeface="Verdana"/>
                      </a:endParaRPr>
                    </a:p>
                  </a:txBody>
                  <a:tcPr marL="12700" marR="12700" marT="12700" marB="0" anchor="b"/>
                </a:tc>
              </a:tr>
              <a:tr h="360438">
                <a:tc gridSpan="2">
                  <a:txBody>
                    <a:bodyPr/>
                    <a:lstStyle/>
                    <a:p>
                      <a:pPr algn="ctr" fontAlgn="b"/>
                      <a:r>
                        <a:rPr lang="en-US" sz="1400" b="0" i="0" u="none" strike="noStrike" dirty="0">
                          <a:solidFill>
                            <a:schemeClr val="tx1"/>
                          </a:solidFill>
                          <a:latin typeface="Verdana"/>
                          <a:cs typeface="Verdana"/>
                        </a:rPr>
                        <a:t>TERRA SST</a:t>
                      </a:r>
                    </a:p>
                  </a:txBody>
                  <a:tcPr marL="12700" marR="12700" marT="12700" marB="0" anchor="b"/>
                </a:tc>
                <a:tc hMerge="1">
                  <a:txBody>
                    <a:bodyPr/>
                    <a:lstStyle/>
                    <a:p>
                      <a:pPr algn="l" fontAlgn="b"/>
                      <a:endParaRPr lang="en-US" sz="1000" b="0" i="0" u="none" strike="noStrike">
                        <a:latin typeface="Verdana"/>
                      </a:endParaRPr>
                    </a:p>
                  </a:txBody>
                  <a:tcPr marL="12700" marR="12700" marT="12700" marB="0" anchor="b"/>
                </a:tc>
                <a:tc>
                  <a:txBody>
                    <a:bodyPr/>
                    <a:lstStyle/>
                    <a:p>
                      <a:pPr algn="ctr" fontAlgn="b"/>
                      <a:r>
                        <a:rPr lang="en-US" sz="1400" b="0" i="0" u="none" strike="noStrike" dirty="0" err="1">
                          <a:solidFill>
                            <a:schemeClr val="tx1"/>
                          </a:solidFill>
                          <a:latin typeface="Verdana"/>
                          <a:cs typeface="Verdana"/>
                        </a:rPr>
                        <a:t>ql</a:t>
                      </a:r>
                      <a:r>
                        <a:rPr lang="en-US" sz="1400" b="0" i="0" u="none" strike="noStrike" dirty="0">
                          <a:solidFill>
                            <a:schemeClr val="tx1"/>
                          </a:solidFill>
                          <a:latin typeface="Verdana"/>
                          <a:cs typeface="Verdana"/>
                        </a:rPr>
                        <a:t> 1</a:t>
                      </a: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-0.424</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-0.395</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0.641</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0.462</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252809</a:t>
                      </a:r>
                      <a:endParaRPr lang="en-US" sz="1400" b="0" i="0" u="none" strike="noStrike" dirty="0">
                        <a:solidFill>
                          <a:schemeClr val="tx1"/>
                        </a:solidFill>
                        <a:latin typeface="Verdana"/>
                        <a:cs typeface="Verdana"/>
                      </a:endParaRPr>
                    </a:p>
                  </a:txBody>
                  <a:tcPr marL="12700" marR="12700" marT="12700" marB="0" anchor="b"/>
                </a:tc>
              </a:tr>
              <a:tr h="360438">
                <a:tc gridSpan="2">
                  <a:txBody>
                    <a:bodyPr/>
                    <a:lstStyle/>
                    <a:p>
                      <a:pPr algn="ctr" fontAlgn="b"/>
                      <a:r>
                        <a:rPr lang="en-US" sz="1400" b="0" i="0" u="none" strike="noStrike" dirty="0">
                          <a:solidFill>
                            <a:schemeClr val="tx1"/>
                          </a:solidFill>
                          <a:latin typeface="Verdana"/>
                          <a:cs typeface="Verdana"/>
                        </a:rPr>
                        <a:t>AQUA SST</a:t>
                      </a:r>
                    </a:p>
                  </a:txBody>
                  <a:tcPr marL="12700" marR="12700" marT="12700" marB="0" anchor="b"/>
                </a:tc>
                <a:tc hMerge="1">
                  <a:txBody>
                    <a:bodyPr/>
                    <a:lstStyle/>
                    <a:p>
                      <a:pPr algn="l" fontAlgn="b"/>
                      <a:endParaRPr lang="en-US" sz="1000" b="0" i="0" u="none" strike="noStrike">
                        <a:latin typeface="Verdana"/>
                      </a:endParaRPr>
                    </a:p>
                  </a:txBody>
                  <a:tcPr marL="12700" marR="12700" marT="12700" marB="0" anchor="b"/>
                </a:tc>
                <a:tc>
                  <a:txBody>
                    <a:bodyPr/>
                    <a:lstStyle/>
                    <a:p>
                      <a:pPr algn="ctr" fontAlgn="b"/>
                      <a:r>
                        <a:rPr lang="en-US" sz="1400" b="0" i="0" u="none" strike="noStrike" dirty="0">
                          <a:solidFill>
                            <a:schemeClr val="tx1"/>
                          </a:solidFill>
                          <a:latin typeface="Verdana"/>
                          <a:cs typeface="Verdana"/>
                        </a:rPr>
                        <a:t>ql1</a:t>
                      </a:r>
                    </a:p>
                  </a:txBody>
                  <a:tcPr marL="12700" marR="12700" marT="12700" marB="0" anchor="b"/>
                </a:tc>
                <a:tc>
                  <a:txBody>
                    <a:bodyPr/>
                    <a:lstStyle/>
                    <a:p>
                      <a:pPr algn="ctr"/>
                      <a:r>
                        <a:rPr lang="en-US" sz="1400" b="0" dirty="0" smtClean="0">
                          <a:solidFill>
                            <a:schemeClr val="tx1"/>
                          </a:solidFill>
                          <a:latin typeface="Verdana"/>
                          <a:cs typeface="Verdana"/>
                        </a:rPr>
                        <a:t>-0.424</a:t>
                      </a:r>
                      <a:endParaRPr lang="en-US" sz="1400" b="0" dirty="0">
                        <a:solidFill>
                          <a:schemeClr val="tx1"/>
                        </a:solidFill>
                        <a:latin typeface="Verdana"/>
                        <a:cs typeface="Verdana"/>
                      </a:endParaRPr>
                    </a:p>
                  </a:txBody>
                  <a:tcPr marL="12700" marR="12700" marT="12700" marB="0" anchor="b"/>
                </a:tc>
                <a:tc>
                  <a:txBody>
                    <a:bodyPr/>
                    <a:lstStyle/>
                    <a:p>
                      <a:pPr algn="ctr"/>
                      <a:r>
                        <a:rPr lang="en-US" sz="1400" b="0" dirty="0" smtClean="0">
                          <a:solidFill>
                            <a:schemeClr val="tx1"/>
                          </a:solidFill>
                          <a:latin typeface="Verdana"/>
                          <a:cs typeface="Verdana"/>
                        </a:rPr>
                        <a:t>-0.380</a:t>
                      </a:r>
                      <a:endParaRPr lang="en-US" sz="1400" b="0" dirty="0">
                        <a:solidFill>
                          <a:schemeClr val="tx1"/>
                        </a:solidFill>
                        <a:latin typeface="Verdana"/>
                        <a:cs typeface="Verdana"/>
                      </a:endParaRPr>
                    </a:p>
                  </a:txBody>
                  <a:tcPr marL="12700" marR="12700" marT="12700" marB="0" anchor="b"/>
                </a:tc>
                <a:tc>
                  <a:txBody>
                    <a:bodyPr/>
                    <a:lstStyle/>
                    <a:p>
                      <a:pPr algn="ctr"/>
                      <a:r>
                        <a:rPr lang="en-US" sz="1400" b="0" dirty="0" smtClean="0">
                          <a:solidFill>
                            <a:schemeClr val="tx1"/>
                          </a:solidFill>
                          <a:latin typeface="Verdana"/>
                          <a:cs typeface="Verdana"/>
                        </a:rPr>
                        <a:t>0.620</a:t>
                      </a:r>
                      <a:endParaRPr lang="en-US" sz="1400" b="0" dirty="0">
                        <a:solidFill>
                          <a:schemeClr val="tx1"/>
                        </a:solidFill>
                        <a:latin typeface="Verdana"/>
                        <a:cs typeface="Verdana"/>
                      </a:endParaRPr>
                    </a:p>
                  </a:txBody>
                  <a:tcPr marL="12700" marR="12700" marT="12700" marB="0" anchor="b"/>
                </a:tc>
                <a:tc>
                  <a:txBody>
                    <a:bodyPr/>
                    <a:lstStyle/>
                    <a:p>
                      <a:pPr algn="ctr"/>
                      <a:r>
                        <a:rPr lang="en-US" sz="1400" b="0" dirty="0" smtClean="0">
                          <a:solidFill>
                            <a:schemeClr val="tx1"/>
                          </a:solidFill>
                          <a:latin typeface="Verdana"/>
                          <a:cs typeface="Verdana"/>
                        </a:rPr>
                        <a:t>0.447</a:t>
                      </a:r>
                      <a:endParaRPr lang="en-US" sz="1400" b="0" dirty="0">
                        <a:solidFill>
                          <a:schemeClr val="tx1"/>
                        </a:solidFill>
                        <a:latin typeface="Verdana"/>
                        <a:cs typeface="Verdana"/>
                      </a:endParaRPr>
                    </a:p>
                  </a:txBody>
                  <a:tcPr marL="12700" marR="12700" marT="12700" marB="0" anchor="b"/>
                </a:tc>
                <a:tc>
                  <a:txBody>
                    <a:bodyPr/>
                    <a:lstStyle/>
                    <a:p>
                      <a:pPr algn="ctr"/>
                      <a:r>
                        <a:rPr lang="en-US" sz="1400" b="0" dirty="0" smtClean="0">
                          <a:solidFill>
                            <a:schemeClr val="tx1"/>
                          </a:solidFill>
                          <a:latin typeface="Verdana"/>
                          <a:cs typeface="Verdana"/>
                        </a:rPr>
                        <a:t>267214</a:t>
                      </a:r>
                      <a:endParaRPr lang="en-US" sz="1400" b="0" dirty="0">
                        <a:solidFill>
                          <a:schemeClr val="tx1"/>
                        </a:solidFill>
                        <a:latin typeface="Verdana"/>
                        <a:cs typeface="Verdana"/>
                      </a:endParaRPr>
                    </a:p>
                  </a:txBody>
                  <a:tcPr marL="12700" marR="12700" marT="12700" marB="0" anchor="b"/>
                </a:tc>
              </a:tr>
              <a:tr h="360438">
                <a:tc gridSpan="2">
                  <a:txBody>
                    <a:bodyPr/>
                    <a:lstStyle/>
                    <a:p>
                      <a:pPr algn="ctr" fontAlgn="b"/>
                      <a:r>
                        <a:rPr lang="en-US" sz="1400" b="0" i="0" u="none" strike="noStrike" dirty="0" smtClean="0">
                          <a:solidFill>
                            <a:schemeClr val="tx1"/>
                          </a:solidFill>
                          <a:latin typeface="Verdana"/>
                          <a:cs typeface="Verdana"/>
                        </a:rPr>
                        <a:t>VIIRS</a:t>
                      </a:r>
                      <a:r>
                        <a:rPr lang="en-US" sz="1400" b="0" i="0" u="none" strike="noStrike" baseline="0" dirty="0" smtClean="0">
                          <a:solidFill>
                            <a:schemeClr val="tx1"/>
                          </a:solidFill>
                          <a:latin typeface="Verdana"/>
                          <a:cs typeface="Verdana"/>
                        </a:rPr>
                        <a:t> SST</a:t>
                      </a:r>
                      <a:endParaRPr lang="en-US" sz="1400" b="0" i="0" u="none" strike="noStrike" dirty="0">
                        <a:solidFill>
                          <a:schemeClr val="tx1"/>
                        </a:solidFill>
                        <a:latin typeface="Verdana"/>
                        <a:cs typeface="Verdana"/>
                      </a:endParaRPr>
                    </a:p>
                  </a:txBody>
                  <a:tcPr marL="12700" marR="12700" marT="12700" marB="0" anchor="b"/>
                </a:tc>
                <a:tc hMerge="1">
                  <a:txBody>
                    <a:bodyPr/>
                    <a:lstStyle/>
                    <a:p>
                      <a:pPr algn="l" fontAlgn="b"/>
                      <a:endParaRPr lang="en-US" sz="1000" b="0" i="0" u="none" strike="noStrike" dirty="0">
                        <a:latin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ql1</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-0.451</a:t>
                      </a:r>
                      <a:endParaRPr lang="en-US" sz="1400" b="0" i="0" u="none" strike="noStrike" dirty="0">
                        <a:solidFill>
                          <a:schemeClr val="tx1"/>
                        </a:solidFill>
                        <a:latin typeface="Verdana"/>
                        <a:cs typeface="Verdana"/>
                      </a:endParaRPr>
                    </a:p>
                  </a:txBody>
                  <a:tcPr marL="12700" marR="12700" marT="12700" marB="0" anchor="b"/>
                </a:tc>
                <a:tc>
                  <a:txBody>
                    <a:bodyPr/>
                    <a:lstStyle/>
                    <a:p>
                      <a:pPr algn="ctr"/>
                      <a:r>
                        <a:rPr lang="en-US" sz="1400" b="0" dirty="0" smtClean="0">
                          <a:solidFill>
                            <a:schemeClr val="tx1"/>
                          </a:solidFill>
                          <a:latin typeface="Verdana"/>
                          <a:cs typeface="Verdana"/>
                        </a:rPr>
                        <a:t>-0.377</a:t>
                      </a:r>
                      <a:endParaRPr lang="en-US" sz="1400" b="0"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0.730</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0.527</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223565</a:t>
                      </a:r>
                      <a:endParaRPr lang="en-US" sz="1400" b="0" i="0" u="none" strike="noStrike" dirty="0">
                        <a:solidFill>
                          <a:schemeClr val="tx1"/>
                        </a:solidFill>
                        <a:latin typeface="Verdana"/>
                        <a:cs typeface="Verdana"/>
                      </a:endParaRPr>
                    </a:p>
                  </a:txBody>
                  <a:tcPr marL="12700" marR="12700" marT="12700" marB="0" anchor="b"/>
                </a:tc>
              </a:tr>
              <a:tr h="360438">
                <a:tc gridSpan="2">
                  <a:txBody>
                    <a:bodyPr/>
                    <a:lstStyle/>
                    <a:p>
                      <a:pPr algn="ctr" fontAlgn="b"/>
                      <a:endParaRPr lang="en-US" sz="1400" b="0" i="0" u="none" strike="noStrike" dirty="0">
                        <a:solidFill>
                          <a:schemeClr val="tx1"/>
                        </a:solidFill>
                        <a:latin typeface="Verdana"/>
                        <a:cs typeface="Verdana"/>
                      </a:endParaRPr>
                    </a:p>
                  </a:txBody>
                  <a:tcPr marL="12700" marR="12700" marT="12700" marB="0" anchor="b"/>
                </a:tc>
                <a:tc hMerge="1">
                  <a:txBody>
                    <a:bodyPr/>
                    <a:lstStyle/>
                    <a:p>
                      <a:endParaRPr lang="en-US"/>
                    </a:p>
                  </a:txBody>
                  <a:tcPr/>
                </a:tc>
                <a:tc>
                  <a:txBody>
                    <a:bodyPr/>
                    <a:lstStyle/>
                    <a:p>
                      <a:pPr algn="ctr" fontAlgn="b"/>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endParaRPr lang="en-US" sz="1400" b="0" i="0" u="none" strike="noStrike" dirty="0">
                        <a:solidFill>
                          <a:schemeClr val="tx1"/>
                        </a:solidFill>
                        <a:latin typeface="Verdana"/>
                        <a:cs typeface="Verdana"/>
                      </a:endParaRPr>
                    </a:p>
                  </a:txBody>
                  <a:tcPr marL="12700" marR="12700" marT="12700" marB="0" anchor="b"/>
                </a:tc>
              </a:tr>
              <a:tr h="360438">
                <a:tc gridSpan="2">
                  <a:txBody>
                    <a:bodyPr/>
                    <a:lstStyle/>
                    <a:p>
                      <a:pPr algn="ctr" fontAlgn="b"/>
                      <a:r>
                        <a:rPr lang="en-US" sz="1400" b="0" i="0" u="none" strike="noStrike" dirty="0">
                          <a:solidFill>
                            <a:schemeClr val="tx1"/>
                          </a:solidFill>
                          <a:latin typeface="Verdana"/>
                          <a:cs typeface="Verdana"/>
                        </a:rPr>
                        <a:t>TERRA SST4</a:t>
                      </a:r>
                    </a:p>
                  </a:txBody>
                  <a:tcPr marL="12700" marR="12700" marT="12700" marB="0" anchor="b"/>
                </a:tc>
                <a:tc hMerge="1">
                  <a:txBody>
                    <a:bodyPr/>
                    <a:lstStyle/>
                    <a:p>
                      <a:pPr algn="l" fontAlgn="b"/>
                      <a:endParaRPr lang="en-US" sz="1000" b="0" i="0" u="none" strike="noStrike">
                        <a:latin typeface="Verdana"/>
                      </a:endParaRPr>
                    </a:p>
                  </a:txBody>
                  <a:tcPr marL="12700" marR="12700" marT="12700" marB="0" anchor="b"/>
                </a:tc>
                <a:tc>
                  <a:txBody>
                    <a:bodyPr/>
                    <a:lstStyle/>
                    <a:p>
                      <a:pPr algn="ctr" fontAlgn="b"/>
                      <a:r>
                        <a:rPr lang="en-US" sz="1400" b="0" i="0" u="none" strike="noStrike" dirty="0" err="1">
                          <a:solidFill>
                            <a:schemeClr val="tx1"/>
                          </a:solidFill>
                          <a:latin typeface="Verdana"/>
                          <a:cs typeface="Verdana"/>
                        </a:rPr>
                        <a:t>ql</a:t>
                      </a:r>
                      <a:r>
                        <a:rPr lang="en-US" sz="1400" b="0" i="0" u="none" strike="noStrike" dirty="0">
                          <a:solidFill>
                            <a:schemeClr val="tx1"/>
                          </a:solidFill>
                          <a:latin typeface="Verdana"/>
                          <a:cs typeface="Verdana"/>
                        </a:rPr>
                        <a:t> 0</a:t>
                      </a: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-0.164</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-0.145</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0.325</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0.234</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5358234</a:t>
                      </a:r>
                      <a:endParaRPr lang="en-US" sz="1400" b="0" i="0" u="none" strike="noStrike" dirty="0">
                        <a:solidFill>
                          <a:schemeClr val="tx1"/>
                        </a:solidFill>
                        <a:latin typeface="Verdana"/>
                        <a:cs typeface="Verdana"/>
                      </a:endParaRPr>
                    </a:p>
                  </a:txBody>
                  <a:tcPr marL="12700" marR="12700" marT="12700" marB="0" anchor="b"/>
                </a:tc>
              </a:tr>
              <a:tr h="360438">
                <a:tc gridSpan="2">
                  <a:txBody>
                    <a:bodyPr/>
                    <a:lstStyle/>
                    <a:p>
                      <a:pPr algn="ctr" fontAlgn="b"/>
                      <a:r>
                        <a:rPr lang="en-US" sz="1400" b="0" i="0" u="none" strike="noStrike" dirty="0">
                          <a:solidFill>
                            <a:schemeClr val="tx1"/>
                          </a:solidFill>
                          <a:latin typeface="Verdana"/>
                          <a:cs typeface="Verdana"/>
                        </a:rPr>
                        <a:t>AQUA SST4</a:t>
                      </a:r>
                    </a:p>
                  </a:txBody>
                  <a:tcPr marL="12700" marR="12700" marT="12700" marB="0" anchor="b"/>
                </a:tc>
                <a:tc hMerge="1">
                  <a:txBody>
                    <a:bodyPr/>
                    <a:lstStyle/>
                    <a:p>
                      <a:pPr algn="l" fontAlgn="b"/>
                      <a:endParaRPr lang="en-US" sz="1000" b="0" i="0" u="none" strike="noStrike">
                        <a:latin typeface="Verdana"/>
                      </a:endParaRPr>
                    </a:p>
                  </a:txBody>
                  <a:tcPr marL="12700" marR="12700" marT="12700" marB="0" anchor="b"/>
                </a:tc>
                <a:tc>
                  <a:txBody>
                    <a:bodyPr/>
                    <a:lstStyle/>
                    <a:p>
                      <a:pPr algn="ctr" fontAlgn="b"/>
                      <a:r>
                        <a:rPr lang="en-US" sz="1400" b="0" i="0" u="none" strike="noStrike" dirty="0">
                          <a:solidFill>
                            <a:schemeClr val="tx1"/>
                          </a:solidFill>
                          <a:latin typeface="Verdana"/>
                          <a:cs typeface="Verdana"/>
                        </a:rPr>
                        <a:t>ql0</a:t>
                      </a: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-0.203</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-0.170</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0.341</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0.246</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543139</a:t>
                      </a:r>
                      <a:endParaRPr lang="en-US" sz="1400" b="0" i="0" u="none" strike="noStrike" dirty="0">
                        <a:solidFill>
                          <a:schemeClr val="tx1"/>
                        </a:solidFill>
                        <a:latin typeface="Verdana"/>
                        <a:cs typeface="Verdana"/>
                      </a:endParaRPr>
                    </a:p>
                  </a:txBody>
                  <a:tcPr marL="12700" marR="12700" marT="12700" marB="0" anchor="b"/>
                </a:tc>
              </a:tr>
              <a:tr h="360438">
                <a:tc gridSpan="2">
                  <a:txBody>
                    <a:bodyPr/>
                    <a:lstStyle/>
                    <a:p>
                      <a:pPr algn="ctr" fontAlgn="b"/>
                      <a:r>
                        <a:rPr lang="en-US" sz="1400" b="0" i="0" u="none" strike="noStrike" dirty="0" smtClean="0">
                          <a:solidFill>
                            <a:schemeClr val="tx1"/>
                          </a:solidFill>
                          <a:latin typeface="Verdana"/>
                          <a:cs typeface="Verdana"/>
                        </a:rPr>
                        <a:t>VIIRS</a:t>
                      </a:r>
                      <a:r>
                        <a:rPr lang="en-US" sz="1400" b="0" i="0" u="none" strike="noStrike" baseline="0" dirty="0" smtClean="0">
                          <a:solidFill>
                            <a:schemeClr val="tx1"/>
                          </a:solidFill>
                          <a:latin typeface="Verdana"/>
                          <a:cs typeface="Verdana"/>
                        </a:rPr>
                        <a:t> </a:t>
                      </a:r>
                      <a:r>
                        <a:rPr lang="en-US" sz="1400" b="0" i="0" u="none" strike="noStrike" baseline="0" dirty="0" err="1" smtClean="0">
                          <a:solidFill>
                            <a:schemeClr val="tx1"/>
                          </a:solidFill>
                          <a:latin typeface="Verdana"/>
                          <a:cs typeface="Verdana"/>
                        </a:rPr>
                        <a:t>SST_Triple</a:t>
                      </a:r>
                      <a:endParaRPr lang="en-US" sz="1400" b="0" i="0" u="none" strike="noStrike" dirty="0">
                        <a:solidFill>
                          <a:schemeClr val="tx1"/>
                        </a:solidFill>
                        <a:latin typeface="Verdana"/>
                        <a:cs typeface="Verdana"/>
                      </a:endParaRPr>
                    </a:p>
                  </a:txBody>
                  <a:tcPr marL="12700" marR="12700" marT="12700" marB="0" anchor="b"/>
                </a:tc>
                <a:tc hMerge="1">
                  <a:txBody>
                    <a:bodyPr/>
                    <a:lstStyle/>
                    <a:p>
                      <a:pPr algn="l" fontAlgn="b"/>
                      <a:endParaRPr lang="en-US" sz="1000" b="0" i="0" u="none" strike="noStrike" dirty="0">
                        <a:latin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ql0</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-0.151</a:t>
                      </a:r>
                      <a:endParaRPr lang="en-US" sz="1400" b="0" i="0" u="none" strike="noStrike" dirty="0">
                        <a:solidFill>
                          <a:schemeClr val="tx1"/>
                        </a:solidFill>
                        <a:latin typeface="Verdana"/>
                        <a:cs typeface="Verdana"/>
                      </a:endParaRPr>
                    </a:p>
                  </a:txBody>
                  <a:tcPr marL="12700" marR="12700" marT="12700" marB="0" anchor="b"/>
                </a:tc>
                <a:tc>
                  <a:txBody>
                    <a:bodyPr/>
                    <a:lstStyle/>
                    <a:p>
                      <a:pPr algn="ctr"/>
                      <a:r>
                        <a:rPr lang="en-US" sz="1400" b="0" dirty="0" smtClean="0">
                          <a:solidFill>
                            <a:schemeClr val="tx1"/>
                          </a:solidFill>
                          <a:latin typeface="Verdana"/>
                          <a:cs typeface="Verdana"/>
                        </a:rPr>
                        <a:t>-0.147</a:t>
                      </a:r>
                      <a:endParaRPr lang="en-US" sz="1400" b="0"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0.346</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0.250</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356490</a:t>
                      </a:r>
                      <a:endParaRPr lang="en-US" sz="1400" b="0" i="0" u="none" strike="noStrike" dirty="0">
                        <a:solidFill>
                          <a:schemeClr val="tx1"/>
                        </a:solidFill>
                        <a:latin typeface="Verdana"/>
                        <a:cs typeface="Verdana"/>
                      </a:endParaRPr>
                    </a:p>
                  </a:txBody>
                  <a:tcPr marL="12700" marR="12700" marT="12700" marB="0" anchor="b"/>
                </a:tc>
              </a:tr>
              <a:tr h="360438">
                <a:tc gridSpan="2">
                  <a:txBody>
                    <a:bodyPr/>
                    <a:lstStyle/>
                    <a:p>
                      <a:pPr algn="ctr" fontAlgn="b"/>
                      <a:r>
                        <a:rPr lang="en-US" sz="1400" b="0" i="0" u="none" strike="noStrike" dirty="0">
                          <a:solidFill>
                            <a:schemeClr val="tx1"/>
                          </a:solidFill>
                          <a:latin typeface="Verdana"/>
                          <a:cs typeface="Verdana"/>
                        </a:rPr>
                        <a:t>TERRA SST4</a:t>
                      </a:r>
                    </a:p>
                  </a:txBody>
                  <a:tcPr marL="12700" marR="12700" marT="12700" marB="0" anchor="b"/>
                </a:tc>
                <a:tc hMerge="1">
                  <a:txBody>
                    <a:bodyPr/>
                    <a:lstStyle/>
                    <a:p>
                      <a:pPr algn="l" fontAlgn="b"/>
                      <a:endParaRPr lang="en-US" sz="1000" b="0" i="0" u="none" strike="noStrike" dirty="0">
                        <a:latin typeface="Verdana"/>
                      </a:endParaRPr>
                    </a:p>
                  </a:txBody>
                  <a:tcPr marL="12700" marR="12700" marT="12700" marB="0" anchor="b"/>
                </a:tc>
                <a:tc>
                  <a:txBody>
                    <a:bodyPr/>
                    <a:lstStyle/>
                    <a:p>
                      <a:pPr algn="ctr" fontAlgn="b"/>
                      <a:r>
                        <a:rPr lang="en-US" sz="1400" b="0" i="0" u="none" strike="noStrike" dirty="0" err="1">
                          <a:solidFill>
                            <a:schemeClr val="tx1"/>
                          </a:solidFill>
                          <a:latin typeface="Verdana"/>
                          <a:cs typeface="Verdana"/>
                        </a:rPr>
                        <a:t>ql</a:t>
                      </a:r>
                      <a:r>
                        <a:rPr lang="en-US" sz="1400" b="0" i="0" u="none" strike="noStrike" dirty="0">
                          <a:solidFill>
                            <a:schemeClr val="tx1"/>
                          </a:solidFill>
                          <a:latin typeface="Verdana"/>
                          <a:cs typeface="Verdana"/>
                        </a:rPr>
                        <a:t> 1</a:t>
                      </a: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-0.268</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-0.215</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0.440</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0.318</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228143</a:t>
                      </a:r>
                      <a:endParaRPr lang="en-US" sz="1400" b="0" i="0" u="none" strike="noStrike" dirty="0">
                        <a:solidFill>
                          <a:schemeClr val="tx1"/>
                        </a:solidFill>
                        <a:latin typeface="Verdana"/>
                        <a:cs typeface="Verdana"/>
                      </a:endParaRPr>
                    </a:p>
                  </a:txBody>
                  <a:tcPr marL="12700" marR="12700" marT="12700" marB="0" anchor="b"/>
                </a:tc>
              </a:tr>
              <a:tr h="360438">
                <a:tc gridSpan="2">
                  <a:txBody>
                    <a:bodyPr/>
                    <a:lstStyle/>
                    <a:p>
                      <a:pPr algn="ctr" fontAlgn="b"/>
                      <a:r>
                        <a:rPr lang="en-US" sz="1400" b="0" i="0" u="none" strike="noStrike" dirty="0">
                          <a:solidFill>
                            <a:schemeClr val="tx1"/>
                          </a:solidFill>
                          <a:latin typeface="Verdana"/>
                          <a:cs typeface="Verdana"/>
                        </a:rPr>
                        <a:t>AQUA SST4</a:t>
                      </a:r>
                    </a:p>
                  </a:txBody>
                  <a:tcPr marL="12700" marR="12700" marT="12700" marB="0" anchor="b"/>
                </a:tc>
                <a:tc hMerge="1">
                  <a:txBody>
                    <a:bodyPr/>
                    <a:lstStyle/>
                    <a:p>
                      <a:pPr algn="l" fontAlgn="b"/>
                      <a:endParaRPr lang="en-US" sz="1000" b="0" i="0" u="none" strike="noStrike" dirty="0">
                        <a:latin typeface="Verdana"/>
                      </a:endParaRPr>
                    </a:p>
                  </a:txBody>
                  <a:tcPr marL="12700" marR="12700" marT="12700" marB="0" anchor="b"/>
                </a:tc>
                <a:tc>
                  <a:txBody>
                    <a:bodyPr/>
                    <a:lstStyle/>
                    <a:p>
                      <a:pPr algn="ctr" fontAlgn="b"/>
                      <a:r>
                        <a:rPr lang="en-US" sz="1400" b="0" i="0" u="none" strike="noStrike" dirty="0">
                          <a:solidFill>
                            <a:schemeClr val="tx1"/>
                          </a:solidFill>
                          <a:latin typeface="Verdana"/>
                          <a:cs typeface="Verdana"/>
                        </a:rPr>
                        <a:t>ql1</a:t>
                      </a: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-0.398</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-0.310</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0.522</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0.377</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350790</a:t>
                      </a:r>
                      <a:endParaRPr lang="en-US" sz="1400" b="0" i="0" u="none" strike="noStrike" dirty="0">
                        <a:solidFill>
                          <a:schemeClr val="tx1"/>
                        </a:solidFill>
                        <a:latin typeface="Verdana"/>
                        <a:cs typeface="Verdana"/>
                      </a:endParaRPr>
                    </a:p>
                  </a:txBody>
                  <a:tcPr marL="12700" marR="12700" marT="12700" marB="0" anchor="b"/>
                </a:tc>
              </a:tr>
              <a:tr h="360438">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latin typeface="Verdana"/>
                          <a:cs typeface="Verdana"/>
                        </a:rPr>
                        <a:t>VIIRS</a:t>
                      </a:r>
                      <a:r>
                        <a:rPr lang="en-US" sz="1400" b="0" i="0" u="none" strike="noStrike" baseline="0" dirty="0" smtClean="0">
                          <a:solidFill>
                            <a:schemeClr val="tx1"/>
                          </a:solidFill>
                          <a:latin typeface="Verdana"/>
                          <a:cs typeface="Verdana"/>
                        </a:rPr>
                        <a:t> </a:t>
                      </a:r>
                      <a:r>
                        <a:rPr lang="en-US" sz="1400" b="0" i="0" u="none" strike="noStrike" baseline="0" dirty="0" err="1" smtClean="0">
                          <a:solidFill>
                            <a:schemeClr val="tx1"/>
                          </a:solidFill>
                          <a:latin typeface="Verdana"/>
                          <a:cs typeface="Verdana"/>
                        </a:rPr>
                        <a:t>SST_Triple</a:t>
                      </a:r>
                      <a:endParaRPr lang="en-US" sz="1400" b="0" i="0" u="none" strike="noStrike" dirty="0" smtClean="0">
                        <a:solidFill>
                          <a:schemeClr val="tx1"/>
                        </a:solidFill>
                        <a:latin typeface="Verdana"/>
                        <a:cs typeface="Verdana"/>
                      </a:endParaRPr>
                    </a:p>
                  </a:txBody>
                  <a:tcPr marL="12700" marR="12700" marT="12700" marB="0" anchor="b"/>
                </a:tc>
                <a:tc hMerge="1">
                  <a:txBody>
                    <a:bodyPr/>
                    <a:lstStyle/>
                    <a:p>
                      <a:pPr algn="l" fontAlgn="b"/>
                      <a:endParaRPr lang="en-US" sz="1000" b="0" i="0" u="none" strike="noStrike" dirty="0">
                        <a:latin typeface="Verdana"/>
                      </a:endParaRPr>
                    </a:p>
                  </a:txBody>
                  <a:tcPr marL="12700" marR="12700" marT="1270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latin typeface="Verdana"/>
                          <a:cs typeface="Verdana"/>
                        </a:rPr>
                        <a:t>ql1</a:t>
                      </a: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-0.254</a:t>
                      </a:r>
                      <a:endParaRPr lang="en-US" sz="1400" b="0" i="0" u="none" strike="noStrike" dirty="0">
                        <a:solidFill>
                          <a:schemeClr val="tx1"/>
                        </a:solidFill>
                        <a:latin typeface="Verdana"/>
                        <a:cs typeface="Verdana"/>
                      </a:endParaRPr>
                    </a:p>
                  </a:txBody>
                  <a:tcPr marL="12700" marR="12700" marT="12700" marB="0" anchor="b"/>
                </a:tc>
                <a:tc>
                  <a:txBody>
                    <a:bodyPr/>
                    <a:lstStyle/>
                    <a:p>
                      <a:pPr algn="ctr"/>
                      <a:r>
                        <a:rPr lang="en-US" sz="1400" b="0" dirty="0" smtClean="0">
                          <a:solidFill>
                            <a:schemeClr val="tx1"/>
                          </a:solidFill>
                          <a:latin typeface="Verdana"/>
                          <a:cs typeface="Verdana"/>
                        </a:rPr>
                        <a:t>-0.223</a:t>
                      </a:r>
                      <a:endParaRPr lang="en-US" sz="1400" b="0"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0.495</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0.357</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256230</a:t>
                      </a:r>
                      <a:endParaRPr lang="en-US" sz="1400" b="0" i="0" u="none" strike="noStrike" dirty="0">
                        <a:solidFill>
                          <a:schemeClr val="tx1"/>
                        </a:solidFill>
                        <a:latin typeface="Verdana"/>
                        <a:cs typeface="Verdana"/>
                      </a:endParaRPr>
                    </a:p>
                  </a:txBody>
                  <a:tcPr marL="12700" marR="12700" marT="12700" marB="0" anchor="b"/>
                </a:tc>
              </a:tr>
            </a:tbl>
          </a:graphicData>
        </a:graphic>
      </p:graphicFrame>
      <p:sp>
        <p:nvSpPr>
          <p:cNvPr id="4" name="Footer Placeholder 3"/>
          <p:cNvSpPr>
            <a:spLocks noGrp="1"/>
          </p:cNvSpPr>
          <p:nvPr>
            <p:ph type="ftr" sz="quarter" idx="11"/>
          </p:nvPr>
        </p:nvSpPr>
        <p:spPr/>
        <p:txBody>
          <a:bodyPr/>
          <a:lstStyle/>
          <a:p>
            <a:r>
              <a:rPr lang="en-US" dirty="0" smtClean="0"/>
              <a:t>MODIS/VIIRS Science Team Meeting                    09 June 2016</a:t>
            </a:r>
            <a:endParaRPr lang="en-US" dirty="0"/>
          </a:p>
        </p:txBody>
      </p:sp>
      <p:sp>
        <p:nvSpPr>
          <p:cNvPr id="6" name="TextBox 5"/>
          <p:cNvSpPr txBox="1"/>
          <p:nvPr/>
        </p:nvSpPr>
        <p:spPr>
          <a:xfrm>
            <a:off x="0" y="1409700"/>
            <a:ext cx="2010824" cy="738664"/>
          </a:xfrm>
          <a:prstGeom prst="rect">
            <a:avLst/>
          </a:prstGeom>
          <a:noFill/>
        </p:spPr>
        <p:txBody>
          <a:bodyPr wrap="none" rtlCol="0">
            <a:spAutoFit/>
          </a:bodyPr>
          <a:lstStyle/>
          <a:p>
            <a:r>
              <a:rPr lang="en-US" sz="1400" dirty="0" smtClean="0">
                <a:latin typeface="Verdana"/>
              </a:rPr>
              <a:t>OB.DAAC </a:t>
            </a:r>
          </a:p>
          <a:p>
            <a:r>
              <a:rPr lang="en-US" sz="1400" dirty="0" smtClean="0">
                <a:latin typeface="Verdana"/>
              </a:rPr>
              <a:t>C6 MODIS v2014.0</a:t>
            </a:r>
            <a:r>
              <a:rPr lang="en-US" sz="1400" baseline="30000" dirty="0" smtClean="0">
                <a:latin typeface="Verdana"/>
              </a:rPr>
              <a:t>*</a:t>
            </a:r>
            <a:r>
              <a:rPr lang="en-US" sz="1400" dirty="0" smtClean="0">
                <a:latin typeface="Verdana"/>
              </a:rPr>
              <a:t> </a:t>
            </a:r>
            <a:br>
              <a:rPr lang="en-US" sz="1400" dirty="0" smtClean="0">
                <a:latin typeface="Verdana"/>
              </a:rPr>
            </a:br>
            <a:r>
              <a:rPr lang="en-US" sz="1400" dirty="0" smtClean="0">
                <a:latin typeface="Verdana"/>
              </a:rPr>
              <a:t>VIIRS   v2016.0</a:t>
            </a:r>
            <a:r>
              <a:rPr lang="en-US" sz="1400" baseline="30000" dirty="0" smtClean="0">
                <a:latin typeface="Verdana"/>
              </a:rPr>
              <a:t>**</a:t>
            </a:r>
            <a:r>
              <a:rPr lang="en-US" sz="1400" dirty="0" smtClean="0">
                <a:latin typeface="Verdana"/>
              </a:rPr>
              <a:t> </a:t>
            </a:r>
            <a:endParaRPr lang="en-US" sz="1400" dirty="0"/>
          </a:p>
        </p:txBody>
      </p:sp>
      <p:sp>
        <p:nvSpPr>
          <p:cNvPr id="7" name="TextBox 6"/>
          <p:cNvSpPr txBox="1"/>
          <p:nvPr/>
        </p:nvSpPr>
        <p:spPr>
          <a:xfrm>
            <a:off x="330200" y="5283200"/>
            <a:ext cx="1488884" cy="584776"/>
          </a:xfrm>
          <a:prstGeom prst="rect">
            <a:avLst/>
          </a:prstGeom>
          <a:noFill/>
        </p:spPr>
        <p:txBody>
          <a:bodyPr wrap="none" rtlCol="0">
            <a:spAutoFit/>
          </a:bodyPr>
          <a:lstStyle/>
          <a:p>
            <a:r>
              <a:rPr lang="en-US" dirty="0" smtClean="0"/>
              <a:t>*</a:t>
            </a:r>
            <a:r>
              <a:rPr lang="en-US" sz="1400" dirty="0" smtClean="0"/>
              <a:t>OB.DAAC MUDB</a:t>
            </a:r>
          </a:p>
          <a:p>
            <a:r>
              <a:rPr lang="en-US" sz="1400" dirty="0" smtClean="0"/>
              <a:t>**Miami MUDB</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16823"/>
            <a:ext cx="7625233" cy="724942"/>
          </a:xfrm>
        </p:spPr>
        <p:txBody>
          <a:bodyPr>
            <a:normAutofit fontScale="90000"/>
          </a:bodyPr>
          <a:lstStyle/>
          <a:p>
            <a:r>
              <a:rPr lang="en-US" sz="2800" dirty="0"/>
              <a:t>Marine-Atmospheric Emitted Radiance Interferometer </a:t>
            </a:r>
          </a:p>
        </p:txBody>
      </p:sp>
      <p:sp>
        <p:nvSpPr>
          <p:cNvPr id="3" name="Content Placeholder 2"/>
          <p:cNvSpPr>
            <a:spLocks noGrp="1"/>
          </p:cNvSpPr>
          <p:nvPr>
            <p:ph idx="1"/>
          </p:nvPr>
        </p:nvSpPr>
        <p:spPr>
          <a:xfrm>
            <a:off x="231821" y="1107363"/>
            <a:ext cx="4546848" cy="4795597"/>
          </a:xfrm>
        </p:spPr>
        <p:txBody>
          <a:bodyPr>
            <a:normAutofit fontScale="70000" lnSpcReduction="20000"/>
          </a:bodyPr>
          <a:lstStyle/>
          <a:p>
            <a:pPr marL="174625" indent="-174625">
              <a:lnSpc>
                <a:spcPct val="100000"/>
              </a:lnSpc>
            </a:pPr>
            <a:r>
              <a:rPr lang="en-US" dirty="0"/>
              <a:t>M-AERI is a very well-calibrated and stable sea-going Fourier Transform Infrared Interferometer</a:t>
            </a:r>
            <a:r>
              <a:rPr lang="en-US" dirty="0" smtClean="0"/>
              <a:t>.</a:t>
            </a:r>
          </a:p>
          <a:p>
            <a:pPr marL="174625" indent="-174625">
              <a:lnSpc>
                <a:spcPct val="100000"/>
              </a:lnSpc>
            </a:pPr>
            <a:r>
              <a:rPr lang="en-US" dirty="0"/>
              <a:t>At sea calibration by two internal blackbody cavities with thermometers with NIST-traceable calibration. </a:t>
            </a:r>
            <a:endParaRPr lang="en-US" dirty="0" smtClean="0"/>
          </a:p>
          <a:p>
            <a:pPr marL="174625" indent="-174625">
              <a:lnSpc>
                <a:spcPct val="100000"/>
              </a:lnSpc>
            </a:pPr>
            <a:r>
              <a:rPr lang="en-US" dirty="0" smtClean="0"/>
              <a:t>Calibration </a:t>
            </a:r>
            <a:r>
              <a:rPr lang="en-US" dirty="0"/>
              <a:t>before and after deployments using NIST-designed water-bath blackbody calibration target at RSMAS. Uses NIST-traceable thermometers at mK accuracy.</a:t>
            </a:r>
          </a:p>
          <a:p>
            <a:pPr marL="174625" indent="-174625">
              <a:lnSpc>
                <a:spcPct val="100000"/>
              </a:lnSpc>
            </a:pPr>
            <a:r>
              <a:rPr lang="en-US" dirty="0"/>
              <a:t>Periodic radiometric characterization of RSMAS water-bath blackbody calibration target by NIST TXR</a:t>
            </a:r>
            <a:r>
              <a:rPr lang="en-US" dirty="0" smtClean="0"/>
              <a:t>. </a:t>
            </a:r>
          </a:p>
          <a:p>
            <a:pPr marL="174625" indent="-174625">
              <a:lnSpc>
                <a:spcPct val="100000"/>
              </a:lnSpc>
            </a:pPr>
            <a:r>
              <a:rPr lang="en-US" dirty="0" smtClean="0"/>
              <a:t>GHRSST inter-calibration work shop will be next week in London at 2016. </a:t>
            </a:r>
          </a:p>
          <a:p>
            <a:pPr marL="174625" indent="-174625">
              <a:lnSpc>
                <a:spcPct val="100000"/>
              </a:lnSpc>
            </a:pPr>
            <a:endParaRPr lang="en-US" dirty="0" smtClean="0"/>
          </a:p>
          <a:p>
            <a:endParaRPr lang="en-US" dirty="0" smtClean="0"/>
          </a:p>
          <a:p>
            <a:endParaRPr lang="en-US" dirty="0"/>
          </a:p>
        </p:txBody>
      </p:sp>
      <p:pic>
        <p:nvPicPr>
          <p:cNvPr id="5" name="Content Placeholder 5" descr="MAERI_open.label.jpg"/>
          <p:cNvPicPr>
            <a:picLocks noChangeAspect="1"/>
          </p:cNvPicPr>
          <p:nvPr/>
        </p:nvPicPr>
        <p:blipFill>
          <a:blip r:embed="rId2" cstate="print"/>
          <a:srcRect/>
          <a:stretch>
            <a:fillRect/>
          </a:stretch>
        </p:blipFill>
        <p:spPr>
          <a:xfrm>
            <a:off x="6115405" y="1079697"/>
            <a:ext cx="2743200" cy="2057581"/>
          </a:xfrm>
          <a:prstGeom prst="rect">
            <a:avLst/>
          </a:prstGeom>
        </p:spPr>
      </p:pic>
      <p:pic>
        <p:nvPicPr>
          <p:cNvPr id="6" name="Content Placeholder 8" descr="TXRatRSMAS.jpg"/>
          <p:cNvPicPr>
            <a:picLocks noChangeAspect="1"/>
          </p:cNvPicPr>
          <p:nvPr/>
        </p:nvPicPr>
        <p:blipFill>
          <a:blip r:embed="rId3" cstate="print"/>
          <a:stretch>
            <a:fillRect/>
          </a:stretch>
        </p:blipFill>
        <p:spPr>
          <a:xfrm>
            <a:off x="4956469" y="2741148"/>
            <a:ext cx="2313611" cy="3481734"/>
          </a:xfrm>
          <a:prstGeom prst="rect">
            <a:avLst/>
          </a:prstGeom>
        </p:spPr>
      </p:pic>
      <p:sp>
        <p:nvSpPr>
          <p:cNvPr id="8" name="Footer Placeholder 7"/>
          <p:cNvSpPr>
            <a:spLocks noGrp="1"/>
          </p:cNvSpPr>
          <p:nvPr>
            <p:ph type="ftr" sz="quarter" idx="11"/>
          </p:nvPr>
        </p:nvSpPr>
        <p:spPr>
          <a:xfrm>
            <a:off x="3108619" y="6393670"/>
            <a:ext cx="3086100" cy="365125"/>
          </a:xfrm>
        </p:spPr>
        <p:txBody>
          <a:bodyPr/>
          <a:lstStyle/>
          <a:p>
            <a:r>
              <a:rPr lang="en-US" dirty="0" smtClean="0"/>
              <a:t>MODIS/VIIRS Science Team Meeting                    09 June 2016</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544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65097" y="120937"/>
            <a:ext cx="7445590" cy="724942"/>
          </a:xfrm>
        </p:spPr>
        <p:txBody>
          <a:bodyPr>
            <a:normAutofit/>
          </a:bodyPr>
          <a:lstStyle/>
          <a:p>
            <a:r>
              <a:rPr lang="en-US" sz="4000" dirty="0" smtClean="0"/>
              <a:t>Current VOS deployments</a:t>
            </a:r>
            <a:endParaRPr lang="en-US" sz="4000" dirty="0"/>
          </a:p>
        </p:txBody>
      </p:sp>
      <p:sp>
        <p:nvSpPr>
          <p:cNvPr id="3" name="Content Placeholder 2"/>
          <p:cNvSpPr>
            <a:spLocks noGrp="1"/>
          </p:cNvSpPr>
          <p:nvPr>
            <p:ph idx="1"/>
          </p:nvPr>
        </p:nvSpPr>
        <p:spPr>
          <a:xfrm>
            <a:off x="251520" y="980728"/>
            <a:ext cx="8620273" cy="580779"/>
          </a:xfrm>
        </p:spPr>
        <p:txBody>
          <a:bodyPr/>
          <a:lstStyle/>
          <a:p>
            <a:pPr marL="0" indent="0" algn="ctr">
              <a:buNone/>
            </a:pPr>
            <a:r>
              <a:rPr lang="en-US" sz="2800" dirty="0" smtClean="0"/>
              <a:t>Collaboration with Royal Caribbean Cruise Lines</a:t>
            </a:r>
          </a:p>
        </p:txBody>
      </p:sp>
      <p:pic>
        <p:nvPicPr>
          <p:cNvPr id="6" name="Picture 5"/>
          <p:cNvPicPr>
            <a:picLocks noChangeAspect="1"/>
          </p:cNvPicPr>
          <p:nvPr/>
        </p:nvPicPr>
        <p:blipFill>
          <a:blip r:embed="rId2"/>
          <a:stretch>
            <a:fillRect/>
          </a:stretch>
        </p:blipFill>
        <p:spPr>
          <a:xfrm>
            <a:off x="142324" y="1720854"/>
            <a:ext cx="4691677" cy="1811292"/>
          </a:xfrm>
          <a:prstGeom prst="rect">
            <a:avLst/>
          </a:prstGeom>
        </p:spPr>
      </p:pic>
      <p:sp>
        <p:nvSpPr>
          <p:cNvPr id="7" name="Down Arrow 6"/>
          <p:cNvSpPr/>
          <p:nvPr/>
        </p:nvSpPr>
        <p:spPr>
          <a:xfrm rot="2696472">
            <a:off x="1158233" y="1632680"/>
            <a:ext cx="165954" cy="100481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41210" y="3027965"/>
            <a:ext cx="1824730" cy="369332"/>
          </a:xfrm>
          <a:prstGeom prst="rect">
            <a:avLst/>
          </a:prstGeom>
          <a:noFill/>
        </p:spPr>
        <p:txBody>
          <a:bodyPr wrap="none" rtlCol="0">
            <a:spAutoFit/>
          </a:bodyPr>
          <a:lstStyle/>
          <a:p>
            <a:r>
              <a:rPr lang="en-US" i="1" dirty="0" smtClean="0">
                <a:solidFill>
                  <a:schemeClr val="bg1"/>
                </a:solidFill>
                <a:latin typeface="Times New Roman" panose="02020603050405020304" pitchFamily="18" charset="0"/>
                <a:cs typeface="Times New Roman" panose="02020603050405020304" pitchFamily="18" charset="0"/>
              </a:rPr>
              <a:t>Allure of the Seas</a:t>
            </a:r>
            <a:endParaRPr lang="en-US" i="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837038" y="3123985"/>
            <a:ext cx="1871025" cy="369332"/>
          </a:xfrm>
          <a:prstGeom prst="rect">
            <a:avLst/>
          </a:prstGeom>
          <a:noFill/>
        </p:spPr>
        <p:txBody>
          <a:bodyPr wrap="none" rtlCol="0">
            <a:spAutoFit/>
          </a:bodyPr>
          <a:lstStyle/>
          <a:p>
            <a:r>
              <a:rPr lang="en-US" i="1" dirty="0" smtClean="0">
                <a:solidFill>
                  <a:schemeClr val="bg1"/>
                </a:solidFill>
                <a:latin typeface="Times New Roman" panose="02020603050405020304" pitchFamily="18" charset="0"/>
                <a:cs typeface="Times New Roman" panose="02020603050405020304" pitchFamily="18" charset="0"/>
              </a:rPr>
              <a:t>Celebrity Equinox</a:t>
            </a:r>
            <a:endParaRPr lang="en-US" i="1" dirty="0">
              <a:solidFill>
                <a:schemeClr val="bg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3" cstate="screen">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0196" t="5362" b="38012"/>
          <a:stretch/>
        </p:blipFill>
        <p:spPr>
          <a:xfrm>
            <a:off x="1150832" y="3632228"/>
            <a:ext cx="3518048" cy="1872208"/>
          </a:xfrm>
          <a:prstGeom prst="rect">
            <a:avLst/>
          </a:prstGeom>
        </p:spPr>
      </p:pic>
      <p:grpSp>
        <p:nvGrpSpPr>
          <p:cNvPr id="16" name="Group 15"/>
          <p:cNvGrpSpPr/>
          <p:nvPr/>
        </p:nvGrpSpPr>
        <p:grpSpPr>
          <a:xfrm>
            <a:off x="5025822" y="1688839"/>
            <a:ext cx="3867257" cy="3783861"/>
            <a:chOff x="4840806" y="1720854"/>
            <a:chExt cx="3867257" cy="3783861"/>
          </a:xfrm>
        </p:grpSpPr>
        <p:grpSp>
          <p:nvGrpSpPr>
            <p:cNvPr id="14" name="Group 13"/>
            <p:cNvGrpSpPr/>
            <p:nvPr/>
          </p:nvGrpSpPr>
          <p:grpSpPr>
            <a:xfrm>
              <a:off x="4840806" y="1720854"/>
              <a:ext cx="3867257" cy="3783861"/>
              <a:chOff x="4970926" y="1720854"/>
              <a:chExt cx="3867257" cy="3783861"/>
            </a:xfrm>
          </p:grpSpPr>
          <p:pic>
            <p:nvPicPr>
              <p:cNvPr id="4" name="Picture 3"/>
              <p:cNvPicPr>
                <a:picLocks noChangeAspect="1"/>
              </p:cNvPicPr>
              <p:nvPr/>
            </p:nvPicPr>
            <p:blipFill>
              <a:blip r:embed="rId4"/>
              <a:stretch>
                <a:fillRect/>
              </a:stretch>
            </p:blipFill>
            <p:spPr>
              <a:xfrm>
                <a:off x="4970926" y="1720854"/>
                <a:ext cx="3867257" cy="1811292"/>
              </a:xfrm>
              <a:prstGeom prst="rect">
                <a:avLst/>
              </a:prstGeom>
            </p:spPr>
          </p:pic>
          <p:sp>
            <p:nvSpPr>
              <p:cNvPr id="8" name="Down Arrow 7"/>
              <p:cNvSpPr/>
              <p:nvPr/>
            </p:nvSpPr>
            <p:spPr>
              <a:xfrm rot="2696472">
                <a:off x="7308757" y="1749389"/>
                <a:ext cx="179953" cy="70163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5" cstate="screen">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0917" t="16131" r="1942" b="15213"/>
              <a:stretch/>
            </p:blipFill>
            <p:spPr>
              <a:xfrm>
                <a:off x="4970926" y="3632506"/>
                <a:ext cx="3168352" cy="1872209"/>
              </a:xfrm>
              <a:prstGeom prst="rect">
                <a:avLst/>
              </a:prstGeom>
            </p:spPr>
          </p:pic>
        </p:grpSp>
        <p:sp>
          <p:nvSpPr>
            <p:cNvPr id="15" name="TextBox 14"/>
            <p:cNvSpPr txBox="1"/>
            <p:nvPr/>
          </p:nvSpPr>
          <p:spPr>
            <a:xfrm>
              <a:off x="6654769" y="3107316"/>
              <a:ext cx="1923529" cy="369332"/>
            </a:xfrm>
            <a:prstGeom prst="rect">
              <a:avLst/>
            </a:prstGeom>
            <a:noFill/>
          </p:spPr>
          <p:txBody>
            <a:bodyPr wrap="square" rtlCol="0">
              <a:spAutoFit/>
            </a:bodyPr>
            <a:lstStyle/>
            <a:p>
              <a:r>
                <a:rPr lang="en-US" i="1" dirty="0" smtClean="0">
                  <a:solidFill>
                    <a:schemeClr val="bg1"/>
                  </a:solidFill>
                  <a:latin typeface="Times New Roman" panose="02020603050405020304" pitchFamily="18" charset="0"/>
                  <a:cs typeface="Times New Roman" panose="02020603050405020304" pitchFamily="18" charset="0"/>
                </a:rPr>
                <a:t>Celebrity Equinox</a:t>
              </a:r>
              <a:endParaRPr lang="en-US" i="1" dirty="0">
                <a:solidFill>
                  <a:schemeClr val="bg1"/>
                </a:solidFill>
                <a:latin typeface="Times New Roman" panose="02020603050405020304" pitchFamily="18" charset="0"/>
                <a:cs typeface="Times New Roman" panose="02020603050405020304" pitchFamily="18" charset="0"/>
              </a:endParaRPr>
            </a:p>
          </p:txBody>
        </p:sp>
      </p:grpSp>
      <p:sp>
        <p:nvSpPr>
          <p:cNvPr id="17" name="Footer Placeholder 16"/>
          <p:cNvSpPr>
            <a:spLocks noGrp="1"/>
          </p:cNvSpPr>
          <p:nvPr>
            <p:ph type="ftr" sz="quarter" idx="11"/>
          </p:nvPr>
        </p:nvSpPr>
        <p:spPr/>
        <p:txBody>
          <a:bodyPr/>
          <a:lstStyle/>
          <a:p>
            <a:r>
              <a:rPr lang="en-US" dirty="0" smtClean="0"/>
              <a:t>MODIS/VIIRS Science Team Meeting                    09 June 2016</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56461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17800" y="736600"/>
            <a:ext cx="4635500" cy="914399"/>
          </a:xfrm>
        </p:spPr>
        <p:txBody>
          <a:bodyPr>
            <a:normAutofit fontScale="90000"/>
          </a:bodyPr>
          <a:lstStyle/>
          <a:p>
            <a:pPr algn="ctr"/>
            <a:r>
              <a:rPr lang="en-US" sz="2222" dirty="0" smtClean="0">
                <a:latin typeface="Verdana"/>
              </a:rPr>
              <a:t>Validation Radiometer Matchups </a:t>
            </a:r>
            <a:br>
              <a:rPr lang="en-US" sz="2222" dirty="0" smtClean="0">
                <a:latin typeface="Verdana"/>
              </a:rPr>
            </a:br>
            <a:r>
              <a:rPr lang="en-US" dirty="0" smtClean="0">
                <a:latin typeface="Verdana"/>
              </a:rPr>
              <a:t/>
            </a:r>
            <a:br>
              <a:rPr lang="en-US" dirty="0" smtClean="0">
                <a:latin typeface="Verdana"/>
              </a:rPr>
            </a:br>
            <a:endParaRPr lang="en-US" dirty="0"/>
          </a:p>
        </p:txBody>
      </p:sp>
      <p:graphicFrame>
        <p:nvGraphicFramePr>
          <p:cNvPr id="5" name="Content Placeholder 4"/>
          <p:cNvGraphicFramePr>
            <a:graphicFrameLocks noGrp="1"/>
          </p:cNvGraphicFramePr>
          <p:nvPr>
            <p:ph idx="1"/>
          </p:nvPr>
        </p:nvGraphicFramePr>
        <p:xfrm>
          <a:off x="2134230" y="1206501"/>
          <a:ext cx="6285869" cy="3407227"/>
        </p:xfrm>
        <a:graphic>
          <a:graphicData uri="http://schemas.openxmlformats.org/drawingml/2006/table">
            <a:tbl>
              <a:tblPr firstRow="1" bandRow="1">
                <a:tableStyleId>{5C22544A-7EE6-4342-B048-85BDC9FD1C3A}</a:tableStyleId>
              </a:tblPr>
              <a:tblGrid>
                <a:gridCol w="1006392"/>
                <a:gridCol w="282528"/>
                <a:gridCol w="817473"/>
                <a:gridCol w="782046"/>
                <a:gridCol w="979551"/>
                <a:gridCol w="582771"/>
                <a:gridCol w="880356"/>
                <a:gridCol w="954752"/>
              </a:tblGrid>
              <a:tr h="360438">
                <a:tc>
                  <a:txBody>
                    <a:bodyPr/>
                    <a:lstStyle/>
                    <a:p>
                      <a:r>
                        <a:rPr lang="en-US" dirty="0" smtClean="0"/>
                        <a:t>Sensor</a:t>
                      </a:r>
                      <a:endParaRPr lang="en-US" dirty="0"/>
                    </a:p>
                  </a:txBody>
                  <a:tcPr/>
                </a:tc>
                <a:tc gridSpan="2">
                  <a:txBody>
                    <a:bodyPr/>
                    <a:lstStyle/>
                    <a:p>
                      <a:r>
                        <a:rPr lang="en-US" dirty="0" smtClean="0"/>
                        <a:t>quality</a:t>
                      </a:r>
                      <a:endParaRPr lang="en-US" dirty="0"/>
                    </a:p>
                  </a:txBody>
                  <a:tcPr/>
                </a:tc>
                <a:tc hMerge="1">
                  <a:txBody>
                    <a:bodyPr/>
                    <a:lstStyle/>
                    <a:p>
                      <a:endParaRPr lang="en-US" dirty="0"/>
                    </a:p>
                  </a:txBody>
                  <a:tcPr/>
                </a:tc>
                <a:tc>
                  <a:txBody>
                    <a:bodyPr/>
                    <a:lstStyle/>
                    <a:p>
                      <a:r>
                        <a:rPr lang="en-US" dirty="0" smtClean="0"/>
                        <a:t>mean</a:t>
                      </a:r>
                      <a:endParaRPr lang="en-US" dirty="0"/>
                    </a:p>
                  </a:txBody>
                  <a:tcPr/>
                </a:tc>
                <a:tc>
                  <a:txBody>
                    <a:bodyPr/>
                    <a:lstStyle/>
                    <a:p>
                      <a:r>
                        <a:rPr lang="en-US" dirty="0" smtClean="0"/>
                        <a:t>median</a:t>
                      </a:r>
                      <a:endParaRPr lang="en-US" dirty="0"/>
                    </a:p>
                  </a:txBody>
                  <a:tcPr/>
                </a:tc>
                <a:tc>
                  <a:txBody>
                    <a:bodyPr/>
                    <a:lstStyle/>
                    <a:p>
                      <a:r>
                        <a:rPr lang="en-US" dirty="0" smtClean="0"/>
                        <a:t>SD</a:t>
                      </a:r>
                      <a:endParaRPr lang="en-US" dirty="0"/>
                    </a:p>
                  </a:txBody>
                  <a:tcPr/>
                </a:tc>
                <a:tc>
                  <a:txBody>
                    <a:bodyPr/>
                    <a:lstStyle/>
                    <a:p>
                      <a:r>
                        <a:rPr lang="en-US" dirty="0" smtClean="0"/>
                        <a:t>RSD</a:t>
                      </a:r>
                      <a:endParaRPr lang="en-US" dirty="0"/>
                    </a:p>
                  </a:txBody>
                  <a:tcPr/>
                </a:tc>
                <a:tc>
                  <a:txBody>
                    <a:bodyPr/>
                    <a:lstStyle/>
                    <a:p>
                      <a:r>
                        <a:rPr lang="en-US" dirty="0" smtClean="0"/>
                        <a:t>Count</a:t>
                      </a:r>
                      <a:endParaRPr lang="en-US" dirty="0"/>
                    </a:p>
                  </a:txBody>
                  <a:tcPr/>
                </a:tc>
              </a:tr>
              <a:tr h="360438">
                <a:tc gridSpan="5">
                  <a:txBody>
                    <a:bodyPr/>
                    <a:lstStyle/>
                    <a:p>
                      <a:pPr algn="ctr" fontAlgn="b"/>
                      <a:r>
                        <a:rPr lang="en-US" sz="1400" b="0" i="0" u="none" strike="noStrike" dirty="0" smtClean="0">
                          <a:solidFill>
                            <a:schemeClr val="tx1"/>
                          </a:solidFill>
                          <a:latin typeface="Verdana"/>
                          <a:cs typeface="Verdana"/>
                        </a:rPr>
                        <a:t>Residuals</a:t>
                      </a:r>
                    </a:p>
                    <a:p>
                      <a:pPr algn="ctr" fontAlgn="b"/>
                      <a:r>
                        <a:rPr lang="en-US" sz="1400" b="0" i="0" u="none" strike="noStrike" baseline="0" dirty="0" smtClean="0">
                          <a:solidFill>
                            <a:schemeClr val="tx1"/>
                          </a:solidFill>
                          <a:latin typeface="Verdana"/>
                          <a:cs typeface="Verdana"/>
                        </a:rPr>
                        <a:t> MODIS skin SST – skin radiometer SST</a:t>
                      </a:r>
                      <a:endParaRPr lang="en-US" sz="1400" b="0" i="0" u="none" strike="noStrike" dirty="0">
                        <a:solidFill>
                          <a:schemeClr val="tx1"/>
                        </a:solidFill>
                        <a:latin typeface="Verdana"/>
                        <a:cs typeface="Verdana"/>
                      </a:endParaRPr>
                    </a:p>
                  </a:txBody>
                  <a:tcPr marL="12700" marR="12700" marT="1270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chemeClr val="tx1"/>
                        </a:solidFill>
                        <a:latin typeface="Verdana"/>
                        <a:cs typeface="Verdana"/>
                      </a:endParaRPr>
                    </a:p>
                  </a:txBody>
                  <a:tcPr marL="12700" marR="12700" marT="12700" marB="0" anchor="b"/>
                </a:tc>
                <a:tc>
                  <a:txBody>
                    <a:bodyPr/>
                    <a:lstStyle/>
                    <a:p>
                      <a:pPr algn="l" fontAlgn="b"/>
                      <a:endParaRPr lang="en-US" sz="1400" b="0" i="0" u="none" strike="noStrike">
                        <a:solidFill>
                          <a:schemeClr val="tx1"/>
                        </a:solidFill>
                        <a:latin typeface="Verdana"/>
                        <a:cs typeface="Verdana"/>
                      </a:endParaRPr>
                    </a:p>
                  </a:txBody>
                  <a:tcPr marL="12700" marR="12700" marT="12700" marB="0" anchor="b"/>
                </a:tc>
                <a:tc>
                  <a:txBody>
                    <a:bodyPr/>
                    <a:lstStyle/>
                    <a:p>
                      <a:pPr algn="l" fontAlgn="b"/>
                      <a:endParaRPr lang="en-US" sz="1400" b="0" i="0" u="none" strike="noStrike">
                        <a:solidFill>
                          <a:schemeClr val="tx1"/>
                        </a:solidFill>
                        <a:latin typeface="Verdana"/>
                        <a:cs typeface="Verdana"/>
                      </a:endParaRPr>
                    </a:p>
                  </a:txBody>
                  <a:tcPr marL="12700" marR="12700" marT="12700" marB="0" anchor="b"/>
                </a:tc>
              </a:tr>
              <a:tr h="360438">
                <a:tc gridSpan="2">
                  <a:txBody>
                    <a:bodyPr/>
                    <a:lstStyle/>
                    <a:p>
                      <a:pPr algn="ctr" fontAlgn="b"/>
                      <a:r>
                        <a:rPr lang="en-US" sz="1400" b="0" i="0" u="none" strike="noStrike" dirty="0">
                          <a:solidFill>
                            <a:schemeClr val="tx1"/>
                          </a:solidFill>
                          <a:latin typeface="Verdana"/>
                          <a:cs typeface="Verdana"/>
                        </a:rPr>
                        <a:t>TERRA SST</a:t>
                      </a:r>
                    </a:p>
                  </a:txBody>
                  <a:tcPr marL="12700" marR="12700" marT="12700" marB="0" anchor="b"/>
                </a:tc>
                <a:tc hMerge="1">
                  <a:txBody>
                    <a:bodyPr/>
                    <a:lstStyle/>
                    <a:p>
                      <a:pPr algn="l" fontAlgn="b"/>
                      <a:endParaRPr lang="en-US" sz="1000" b="0" i="0" u="none" strike="noStrike">
                        <a:latin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ql0</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-0.0.58</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-0.052</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0.481</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0.347</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3069</a:t>
                      </a:r>
                      <a:endParaRPr lang="en-US" sz="1400" b="0" i="0" u="none" strike="noStrike" dirty="0">
                        <a:solidFill>
                          <a:schemeClr val="tx1"/>
                        </a:solidFill>
                        <a:latin typeface="Verdana"/>
                        <a:cs typeface="Verdana"/>
                      </a:endParaRPr>
                    </a:p>
                  </a:txBody>
                  <a:tcPr marL="12700" marR="12700" marT="12700" marB="0" anchor="b"/>
                </a:tc>
              </a:tr>
              <a:tr h="360438">
                <a:tc gridSpan="2">
                  <a:txBody>
                    <a:bodyPr/>
                    <a:lstStyle/>
                    <a:p>
                      <a:pPr algn="ctr" fontAlgn="b"/>
                      <a:r>
                        <a:rPr lang="en-US" sz="1400" b="0" i="0" u="none" strike="noStrike" dirty="0">
                          <a:solidFill>
                            <a:schemeClr val="tx1"/>
                          </a:solidFill>
                          <a:latin typeface="Verdana"/>
                          <a:cs typeface="Verdana"/>
                        </a:rPr>
                        <a:t>AQUA SST</a:t>
                      </a:r>
                    </a:p>
                  </a:txBody>
                  <a:tcPr marL="12700" marR="12700" marT="12700" marB="0" anchor="b"/>
                </a:tc>
                <a:tc hMerge="1">
                  <a:txBody>
                    <a:bodyPr/>
                    <a:lstStyle/>
                    <a:p>
                      <a:pPr algn="l" fontAlgn="b"/>
                      <a:endParaRPr lang="en-US" sz="1000" b="0" i="0" u="none" strike="noStrike">
                        <a:latin typeface="Verdana"/>
                      </a:endParaRPr>
                    </a:p>
                  </a:txBody>
                  <a:tcPr marL="12700" marR="12700" marT="12700" marB="0" anchor="b"/>
                </a:tc>
                <a:tc>
                  <a:txBody>
                    <a:bodyPr/>
                    <a:lstStyle/>
                    <a:p>
                      <a:pPr algn="ctr" fontAlgn="b"/>
                      <a:r>
                        <a:rPr lang="en-US" sz="1400" b="0" i="0" u="none" strike="noStrike" dirty="0">
                          <a:solidFill>
                            <a:schemeClr val="tx1"/>
                          </a:solidFill>
                          <a:latin typeface="Verdana"/>
                          <a:cs typeface="Verdana"/>
                        </a:rPr>
                        <a:t>ql0</a:t>
                      </a:r>
                    </a:p>
                  </a:txBody>
                  <a:tcPr marL="12700" marR="12700" marT="12700" marB="0" anchor="b"/>
                </a:tc>
                <a:tc>
                  <a:txBody>
                    <a:bodyPr/>
                    <a:lstStyle/>
                    <a:p>
                      <a:pPr algn="ctr"/>
                      <a:r>
                        <a:rPr lang="en-US" sz="1400" b="0" dirty="0" smtClean="0">
                          <a:solidFill>
                            <a:schemeClr val="tx1"/>
                          </a:solidFill>
                          <a:latin typeface="Verdana"/>
                          <a:cs typeface="Verdana"/>
                        </a:rPr>
                        <a:t>0.042</a:t>
                      </a:r>
                      <a:endParaRPr lang="en-US" sz="1400" b="0" dirty="0">
                        <a:solidFill>
                          <a:schemeClr val="tx1"/>
                        </a:solidFill>
                        <a:latin typeface="Verdana"/>
                        <a:cs typeface="Verdana"/>
                      </a:endParaRPr>
                    </a:p>
                  </a:txBody>
                  <a:tcPr marL="12700" marR="12700" marT="12700" marB="0" anchor="b"/>
                </a:tc>
                <a:tc>
                  <a:txBody>
                    <a:bodyPr/>
                    <a:lstStyle/>
                    <a:p>
                      <a:pPr algn="ctr"/>
                      <a:r>
                        <a:rPr lang="en-US" sz="1400" b="0" dirty="0" smtClean="0">
                          <a:solidFill>
                            <a:schemeClr val="tx1"/>
                          </a:solidFill>
                          <a:latin typeface="Verdana"/>
                          <a:cs typeface="Verdana"/>
                        </a:rPr>
                        <a:t>0.0.040</a:t>
                      </a:r>
                      <a:endParaRPr lang="en-US" sz="1400" b="0" dirty="0">
                        <a:solidFill>
                          <a:schemeClr val="tx1"/>
                        </a:solidFill>
                        <a:latin typeface="Verdana"/>
                        <a:cs typeface="Verdana"/>
                      </a:endParaRPr>
                    </a:p>
                  </a:txBody>
                  <a:tcPr marL="12700" marR="12700" marT="12700" marB="0" anchor="b"/>
                </a:tc>
                <a:tc>
                  <a:txBody>
                    <a:bodyPr/>
                    <a:lstStyle/>
                    <a:p>
                      <a:pPr algn="ctr"/>
                      <a:r>
                        <a:rPr lang="en-US" sz="1400" b="0" dirty="0" smtClean="0">
                          <a:solidFill>
                            <a:schemeClr val="tx1"/>
                          </a:solidFill>
                          <a:latin typeface="Verdana"/>
                          <a:cs typeface="Verdana"/>
                        </a:rPr>
                        <a:t>0.494</a:t>
                      </a:r>
                      <a:endParaRPr lang="en-US" sz="1400" b="0" dirty="0">
                        <a:solidFill>
                          <a:schemeClr val="tx1"/>
                        </a:solidFill>
                        <a:latin typeface="Verdana"/>
                        <a:cs typeface="Verdana"/>
                      </a:endParaRPr>
                    </a:p>
                  </a:txBody>
                  <a:tcPr marL="12700" marR="12700" marT="12700" marB="0" anchor="b"/>
                </a:tc>
                <a:tc>
                  <a:txBody>
                    <a:bodyPr/>
                    <a:lstStyle/>
                    <a:p>
                      <a:pPr algn="ctr"/>
                      <a:r>
                        <a:rPr lang="en-US" sz="1400" b="0" dirty="0" smtClean="0">
                          <a:solidFill>
                            <a:schemeClr val="tx1"/>
                          </a:solidFill>
                          <a:latin typeface="Verdana"/>
                          <a:cs typeface="Verdana"/>
                        </a:rPr>
                        <a:t>0.347</a:t>
                      </a:r>
                      <a:endParaRPr lang="en-US" sz="1400" b="0" dirty="0">
                        <a:solidFill>
                          <a:schemeClr val="tx1"/>
                        </a:solidFill>
                        <a:latin typeface="Verdana"/>
                        <a:cs typeface="Verdana"/>
                      </a:endParaRPr>
                    </a:p>
                  </a:txBody>
                  <a:tcPr marL="12700" marR="12700" marT="12700" marB="0" anchor="b"/>
                </a:tc>
                <a:tc>
                  <a:txBody>
                    <a:bodyPr/>
                    <a:lstStyle/>
                    <a:p>
                      <a:pPr algn="ctr"/>
                      <a:r>
                        <a:rPr lang="en-US" sz="1400" b="0" dirty="0" smtClean="0">
                          <a:solidFill>
                            <a:schemeClr val="tx1"/>
                          </a:solidFill>
                          <a:latin typeface="Verdana"/>
                          <a:cs typeface="Verdana"/>
                        </a:rPr>
                        <a:t>2070</a:t>
                      </a:r>
                      <a:endParaRPr lang="en-US" sz="1400" b="0" dirty="0">
                        <a:solidFill>
                          <a:schemeClr val="tx1"/>
                        </a:solidFill>
                        <a:latin typeface="Verdana"/>
                        <a:cs typeface="Verdana"/>
                      </a:endParaRPr>
                    </a:p>
                  </a:txBody>
                  <a:tcPr marL="12700" marR="12700" marT="12700" marB="0" anchor="b"/>
                </a:tc>
              </a:tr>
              <a:tr h="360438">
                <a:tc gridSpan="2">
                  <a:txBody>
                    <a:bodyPr/>
                    <a:lstStyle/>
                    <a:p>
                      <a:pPr algn="ctr" fontAlgn="b"/>
                      <a:r>
                        <a:rPr lang="en-US" sz="1400" b="0" i="0" u="none" strike="noStrike" dirty="0" smtClean="0">
                          <a:solidFill>
                            <a:schemeClr val="tx1"/>
                          </a:solidFill>
                          <a:latin typeface="Verdana"/>
                          <a:cs typeface="Verdana"/>
                        </a:rPr>
                        <a:t>VIIRS</a:t>
                      </a:r>
                      <a:r>
                        <a:rPr lang="en-US" sz="1400" b="0" i="0" u="none" strike="noStrike" baseline="0" dirty="0" smtClean="0">
                          <a:solidFill>
                            <a:schemeClr val="tx1"/>
                          </a:solidFill>
                          <a:latin typeface="Verdana"/>
                          <a:cs typeface="Verdana"/>
                        </a:rPr>
                        <a:t> SST</a:t>
                      </a:r>
                      <a:endParaRPr lang="en-US" sz="1400" b="0" i="0" u="none" strike="noStrike" dirty="0">
                        <a:solidFill>
                          <a:schemeClr val="tx1"/>
                        </a:solidFill>
                        <a:latin typeface="Verdana"/>
                        <a:cs typeface="Verdana"/>
                      </a:endParaRPr>
                    </a:p>
                  </a:txBody>
                  <a:tcPr marL="12700" marR="12700" marT="12700" marB="0" anchor="b"/>
                </a:tc>
                <a:tc hMerge="1">
                  <a:txBody>
                    <a:bodyPr/>
                    <a:lstStyle/>
                    <a:p>
                      <a:pPr algn="l" fontAlgn="b"/>
                      <a:endParaRPr lang="en-US" sz="1000" b="0" i="0" u="none" strike="noStrike" dirty="0">
                        <a:latin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ql0</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0.030</a:t>
                      </a:r>
                      <a:endParaRPr lang="en-US" sz="1400" b="0" i="0" u="none" strike="noStrike" dirty="0">
                        <a:solidFill>
                          <a:schemeClr val="tx1"/>
                        </a:solidFill>
                        <a:latin typeface="Verdana"/>
                        <a:cs typeface="Verdana"/>
                      </a:endParaRPr>
                    </a:p>
                  </a:txBody>
                  <a:tcPr marL="12700" marR="12700" marT="12700" marB="0" anchor="b"/>
                </a:tc>
                <a:tc>
                  <a:txBody>
                    <a:bodyPr/>
                    <a:lstStyle/>
                    <a:p>
                      <a:pPr algn="ctr"/>
                      <a:r>
                        <a:rPr lang="en-US" sz="1400" b="0" dirty="0" smtClean="0">
                          <a:solidFill>
                            <a:schemeClr val="tx1"/>
                          </a:solidFill>
                          <a:latin typeface="Verdana"/>
                          <a:cs typeface="Verdana"/>
                        </a:rPr>
                        <a:t>0.009</a:t>
                      </a:r>
                      <a:endParaRPr lang="en-US" sz="1400" b="0"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0.196</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142</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81</a:t>
                      </a:r>
                      <a:endParaRPr lang="en-US" sz="1400" b="0" i="0" u="none" strike="noStrike" dirty="0">
                        <a:solidFill>
                          <a:schemeClr val="tx1"/>
                        </a:solidFill>
                        <a:latin typeface="Verdana"/>
                        <a:cs typeface="Verdana"/>
                      </a:endParaRPr>
                    </a:p>
                  </a:txBody>
                  <a:tcPr marL="12700" marR="12700" marT="12700" marB="0" anchor="b"/>
                </a:tc>
              </a:tr>
              <a:tr h="360438">
                <a:tc gridSpan="2">
                  <a:txBody>
                    <a:bodyPr/>
                    <a:lstStyle/>
                    <a:p>
                      <a:pPr algn="ctr" fontAlgn="b"/>
                      <a:endParaRPr lang="en-US" sz="1400" b="0" i="0" u="none" strike="noStrike" dirty="0">
                        <a:solidFill>
                          <a:schemeClr val="tx1"/>
                        </a:solidFill>
                        <a:latin typeface="Verdana"/>
                        <a:cs typeface="Verdana"/>
                      </a:endParaRPr>
                    </a:p>
                  </a:txBody>
                  <a:tcPr marL="12700" marR="12700" marT="12700" marB="0" anchor="b"/>
                </a:tc>
                <a:tc hMerge="1">
                  <a:txBody>
                    <a:bodyPr/>
                    <a:lstStyle/>
                    <a:p>
                      <a:endParaRPr lang="en-US"/>
                    </a:p>
                  </a:txBody>
                  <a:tcPr/>
                </a:tc>
                <a:tc>
                  <a:txBody>
                    <a:bodyPr/>
                    <a:lstStyle/>
                    <a:p>
                      <a:pPr algn="ctr" fontAlgn="b"/>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endParaRPr lang="en-US" sz="1400" b="0" i="0" u="none" strike="noStrike" dirty="0">
                        <a:solidFill>
                          <a:schemeClr val="tx1"/>
                        </a:solidFill>
                        <a:latin typeface="Verdana"/>
                        <a:cs typeface="Verdana"/>
                      </a:endParaRPr>
                    </a:p>
                  </a:txBody>
                  <a:tcPr marL="12700" marR="12700" marT="12700" marB="0" anchor="b"/>
                </a:tc>
              </a:tr>
              <a:tr h="360438">
                <a:tc gridSpan="2">
                  <a:txBody>
                    <a:bodyPr/>
                    <a:lstStyle/>
                    <a:p>
                      <a:pPr algn="ctr" fontAlgn="b"/>
                      <a:r>
                        <a:rPr lang="en-US" sz="1400" b="0" i="0" u="none" strike="noStrike" dirty="0">
                          <a:solidFill>
                            <a:schemeClr val="tx1"/>
                          </a:solidFill>
                          <a:latin typeface="Verdana"/>
                          <a:cs typeface="Verdana"/>
                        </a:rPr>
                        <a:t>TERRA SST4</a:t>
                      </a:r>
                    </a:p>
                  </a:txBody>
                  <a:tcPr marL="12700" marR="12700" marT="12700" marB="0" anchor="b"/>
                </a:tc>
                <a:tc hMerge="1">
                  <a:txBody>
                    <a:bodyPr/>
                    <a:lstStyle/>
                    <a:p>
                      <a:pPr algn="l" fontAlgn="b"/>
                      <a:endParaRPr lang="en-US" sz="1000" b="0" i="0" u="none" strike="noStrike">
                        <a:latin typeface="Verdana"/>
                      </a:endParaRPr>
                    </a:p>
                  </a:txBody>
                  <a:tcPr marL="12700" marR="12700" marT="12700" marB="0" anchor="b"/>
                </a:tc>
                <a:tc>
                  <a:txBody>
                    <a:bodyPr/>
                    <a:lstStyle/>
                    <a:p>
                      <a:pPr algn="ctr" fontAlgn="b"/>
                      <a:r>
                        <a:rPr lang="en-US" sz="1400" b="0" i="0" u="none" strike="noStrike" dirty="0" err="1">
                          <a:solidFill>
                            <a:schemeClr val="tx1"/>
                          </a:solidFill>
                          <a:latin typeface="Verdana"/>
                          <a:cs typeface="Verdana"/>
                        </a:rPr>
                        <a:t>ql</a:t>
                      </a:r>
                      <a:r>
                        <a:rPr lang="en-US" sz="1400" b="0" i="0" u="none" strike="noStrike" dirty="0">
                          <a:solidFill>
                            <a:schemeClr val="tx1"/>
                          </a:solidFill>
                          <a:latin typeface="Verdana"/>
                          <a:cs typeface="Verdana"/>
                        </a:rPr>
                        <a:t> 0</a:t>
                      </a: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0.021</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0.020</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0.354</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0.256</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3065</a:t>
                      </a:r>
                      <a:endParaRPr lang="en-US" sz="1400" b="0" i="0" u="none" strike="noStrike" dirty="0">
                        <a:solidFill>
                          <a:schemeClr val="tx1"/>
                        </a:solidFill>
                        <a:latin typeface="Verdana"/>
                        <a:cs typeface="Verdana"/>
                      </a:endParaRPr>
                    </a:p>
                  </a:txBody>
                  <a:tcPr marL="12700" marR="12700" marT="12700" marB="0" anchor="b"/>
                </a:tc>
              </a:tr>
              <a:tr h="360438">
                <a:tc gridSpan="2">
                  <a:txBody>
                    <a:bodyPr/>
                    <a:lstStyle/>
                    <a:p>
                      <a:pPr algn="ctr" fontAlgn="b"/>
                      <a:r>
                        <a:rPr lang="en-US" sz="1400" b="0" i="0" u="none" strike="noStrike" dirty="0">
                          <a:solidFill>
                            <a:schemeClr val="tx1"/>
                          </a:solidFill>
                          <a:latin typeface="Verdana"/>
                          <a:cs typeface="Verdana"/>
                        </a:rPr>
                        <a:t>AQUA SST4</a:t>
                      </a:r>
                    </a:p>
                  </a:txBody>
                  <a:tcPr marL="12700" marR="12700" marT="12700" marB="0" anchor="b"/>
                </a:tc>
                <a:tc hMerge="1">
                  <a:txBody>
                    <a:bodyPr/>
                    <a:lstStyle/>
                    <a:p>
                      <a:pPr algn="l" fontAlgn="b"/>
                      <a:endParaRPr lang="en-US" sz="1000" b="0" i="0" u="none" strike="noStrike">
                        <a:latin typeface="Verdana"/>
                      </a:endParaRPr>
                    </a:p>
                  </a:txBody>
                  <a:tcPr marL="12700" marR="12700" marT="12700" marB="0" anchor="b"/>
                </a:tc>
                <a:tc>
                  <a:txBody>
                    <a:bodyPr/>
                    <a:lstStyle/>
                    <a:p>
                      <a:pPr algn="ctr" fontAlgn="b"/>
                      <a:r>
                        <a:rPr lang="en-US" sz="1400" b="0" i="0" u="none" strike="noStrike" dirty="0">
                          <a:solidFill>
                            <a:schemeClr val="tx1"/>
                          </a:solidFill>
                          <a:latin typeface="Verdana"/>
                          <a:cs typeface="Verdana"/>
                        </a:rPr>
                        <a:t>ql0</a:t>
                      </a: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0.000</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0.015</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0.401</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0.289</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2194</a:t>
                      </a:r>
                      <a:endParaRPr lang="en-US" sz="1400" b="0" i="0" u="none" strike="noStrike" dirty="0">
                        <a:solidFill>
                          <a:schemeClr val="tx1"/>
                        </a:solidFill>
                        <a:latin typeface="Verdana"/>
                        <a:cs typeface="Verdana"/>
                      </a:endParaRPr>
                    </a:p>
                  </a:txBody>
                  <a:tcPr marL="12700" marR="12700" marT="12700" marB="0" anchor="b"/>
                </a:tc>
              </a:tr>
              <a:tr h="360438">
                <a:tc gridSpan="2">
                  <a:txBody>
                    <a:bodyPr/>
                    <a:lstStyle/>
                    <a:p>
                      <a:pPr algn="ctr" fontAlgn="b"/>
                      <a:r>
                        <a:rPr lang="en-US" sz="1400" b="0" i="0" u="none" strike="noStrike" dirty="0" smtClean="0">
                          <a:solidFill>
                            <a:schemeClr val="tx1"/>
                          </a:solidFill>
                          <a:latin typeface="Verdana"/>
                          <a:cs typeface="Verdana"/>
                        </a:rPr>
                        <a:t>VIIRS</a:t>
                      </a:r>
                      <a:r>
                        <a:rPr lang="en-US" sz="1400" b="0" i="0" u="none" strike="noStrike" baseline="0" dirty="0" smtClean="0">
                          <a:solidFill>
                            <a:schemeClr val="tx1"/>
                          </a:solidFill>
                          <a:latin typeface="Verdana"/>
                          <a:cs typeface="Verdana"/>
                        </a:rPr>
                        <a:t> </a:t>
                      </a:r>
                      <a:r>
                        <a:rPr lang="en-US" sz="1400" b="0" i="0" u="none" strike="noStrike" baseline="0" dirty="0" err="1" smtClean="0">
                          <a:solidFill>
                            <a:schemeClr val="tx1"/>
                          </a:solidFill>
                          <a:latin typeface="Verdana"/>
                          <a:cs typeface="Verdana"/>
                        </a:rPr>
                        <a:t>SST_Triple</a:t>
                      </a:r>
                      <a:endParaRPr lang="en-US" sz="1400" b="0" i="0" u="none" strike="noStrike" dirty="0">
                        <a:solidFill>
                          <a:schemeClr val="tx1"/>
                        </a:solidFill>
                        <a:latin typeface="Verdana"/>
                        <a:cs typeface="Verdana"/>
                      </a:endParaRPr>
                    </a:p>
                  </a:txBody>
                  <a:tcPr marL="12700" marR="12700" marT="12700" marB="0" anchor="b"/>
                </a:tc>
                <a:tc hMerge="1">
                  <a:txBody>
                    <a:bodyPr/>
                    <a:lstStyle/>
                    <a:p>
                      <a:pPr algn="l" fontAlgn="b"/>
                      <a:endParaRPr lang="en-US" sz="1000" b="0" i="0" u="none" strike="noStrike" dirty="0">
                        <a:latin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ql0</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-0.076</a:t>
                      </a:r>
                      <a:endParaRPr lang="en-US" sz="1400" b="0" i="0" u="none" strike="noStrike" dirty="0">
                        <a:solidFill>
                          <a:schemeClr val="tx1"/>
                        </a:solidFill>
                        <a:latin typeface="Verdana"/>
                        <a:cs typeface="Verdana"/>
                      </a:endParaRPr>
                    </a:p>
                  </a:txBody>
                  <a:tcPr marL="12700" marR="12700" marT="12700" marB="0" anchor="b"/>
                </a:tc>
                <a:tc>
                  <a:txBody>
                    <a:bodyPr/>
                    <a:lstStyle/>
                    <a:p>
                      <a:pPr algn="ctr"/>
                      <a:r>
                        <a:rPr lang="en-US" sz="1400" b="0" dirty="0" smtClean="0">
                          <a:solidFill>
                            <a:schemeClr val="tx1"/>
                          </a:solidFill>
                          <a:latin typeface="Verdana"/>
                          <a:cs typeface="Verdana"/>
                        </a:rPr>
                        <a:t>-0.04</a:t>
                      </a:r>
                      <a:endParaRPr lang="en-US" sz="1400" b="0"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0.179</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0.129</a:t>
                      </a:r>
                      <a:endParaRPr lang="en-US" sz="1400" b="0" i="0" u="none" strike="noStrike" dirty="0">
                        <a:solidFill>
                          <a:schemeClr val="tx1"/>
                        </a:solidFill>
                        <a:latin typeface="Verdana"/>
                        <a:cs typeface="Verdana"/>
                      </a:endParaRPr>
                    </a:p>
                  </a:txBody>
                  <a:tcPr marL="12700" marR="12700" marT="12700" marB="0" anchor="b"/>
                </a:tc>
                <a:tc>
                  <a:txBody>
                    <a:bodyPr/>
                    <a:lstStyle/>
                    <a:p>
                      <a:pPr algn="ctr" fontAlgn="b"/>
                      <a:r>
                        <a:rPr lang="en-US" sz="1400" b="0" i="0" u="none" strike="noStrike" dirty="0" smtClean="0">
                          <a:solidFill>
                            <a:schemeClr val="tx1"/>
                          </a:solidFill>
                          <a:latin typeface="Verdana"/>
                          <a:cs typeface="Verdana"/>
                        </a:rPr>
                        <a:t>73</a:t>
                      </a:r>
                      <a:endParaRPr lang="en-US" sz="1400" b="0" i="0" u="none" strike="noStrike" dirty="0">
                        <a:solidFill>
                          <a:schemeClr val="tx1"/>
                        </a:solidFill>
                        <a:latin typeface="Verdana"/>
                        <a:cs typeface="Verdana"/>
                      </a:endParaRPr>
                    </a:p>
                  </a:txBody>
                  <a:tcPr marL="12700" marR="12700" marT="12700" marB="0" anchor="b"/>
                </a:tc>
              </a:tr>
            </a:tbl>
          </a:graphicData>
        </a:graphic>
      </p:graphicFrame>
      <p:sp>
        <p:nvSpPr>
          <p:cNvPr id="4" name="Footer Placeholder 3"/>
          <p:cNvSpPr>
            <a:spLocks noGrp="1"/>
          </p:cNvSpPr>
          <p:nvPr>
            <p:ph type="ftr" sz="quarter" idx="11"/>
          </p:nvPr>
        </p:nvSpPr>
        <p:spPr/>
        <p:txBody>
          <a:bodyPr/>
          <a:lstStyle/>
          <a:p>
            <a:r>
              <a:rPr lang="en-US" dirty="0" smtClean="0"/>
              <a:t>MODIS/VIIRS Science Team Meeting                    09 June 2016</a:t>
            </a:r>
            <a:endParaRPr lang="en-US" dirty="0"/>
          </a:p>
        </p:txBody>
      </p:sp>
      <p:sp>
        <p:nvSpPr>
          <p:cNvPr id="6" name="TextBox 5"/>
          <p:cNvSpPr txBox="1"/>
          <p:nvPr/>
        </p:nvSpPr>
        <p:spPr>
          <a:xfrm>
            <a:off x="0" y="1409700"/>
            <a:ext cx="2010824" cy="738664"/>
          </a:xfrm>
          <a:prstGeom prst="rect">
            <a:avLst/>
          </a:prstGeom>
          <a:noFill/>
        </p:spPr>
        <p:txBody>
          <a:bodyPr wrap="none" rtlCol="0">
            <a:spAutoFit/>
          </a:bodyPr>
          <a:lstStyle/>
          <a:p>
            <a:r>
              <a:rPr lang="en-US" sz="1400" dirty="0" smtClean="0">
                <a:latin typeface="Verdana"/>
              </a:rPr>
              <a:t>OB.DAAC </a:t>
            </a:r>
          </a:p>
          <a:p>
            <a:r>
              <a:rPr lang="en-US" sz="1400" dirty="0" smtClean="0">
                <a:latin typeface="Verdana"/>
              </a:rPr>
              <a:t>C6 MODIS v2014.0</a:t>
            </a:r>
            <a:r>
              <a:rPr lang="en-US" sz="1400" baseline="30000" dirty="0" smtClean="0">
                <a:latin typeface="Verdana"/>
              </a:rPr>
              <a:t>*</a:t>
            </a:r>
            <a:r>
              <a:rPr lang="en-US" sz="1400" dirty="0" smtClean="0">
                <a:latin typeface="Verdana"/>
              </a:rPr>
              <a:t> </a:t>
            </a:r>
            <a:br>
              <a:rPr lang="en-US" sz="1400" dirty="0" smtClean="0">
                <a:latin typeface="Verdana"/>
              </a:rPr>
            </a:br>
            <a:r>
              <a:rPr lang="en-US" sz="1400" dirty="0" smtClean="0">
                <a:latin typeface="Verdana"/>
              </a:rPr>
              <a:t>VIIRS   v2016.0</a:t>
            </a:r>
            <a:r>
              <a:rPr lang="en-US" sz="1400" baseline="30000" dirty="0" smtClean="0">
                <a:latin typeface="Verdana"/>
              </a:rPr>
              <a:t>**</a:t>
            </a:r>
            <a:r>
              <a:rPr lang="en-US" sz="1400" dirty="0" smtClean="0">
                <a:latin typeface="Verdana"/>
              </a:rPr>
              <a:t> </a:t>
            </a:r>
            <a:endParaRPr lang="en-US" sz="1400" dirty="0"/>
          </a:p>
        </p:txBody>
      </p:sp>
      <p:sp>
        <p:nvSpPr>
          <p:cNvPr id="7" name="TextBox 6"/>
          <p:cNvSpPr txBox="1"/>
          <p:nvPr/>
        </p:nvSpPr>
        <p:spPr>
          <a:xfrm>
            <a:off x="330200" y="5283200"/>
            <a:ext cx="1488884" cy="584776"/>
          </a:xfrm>
          <a:prstGeom prst="rect">
            <a:avLst/>
          </a:prstGeom>
          <a:noFill/>
        </p:spPr>
        <p:txBody>
          <a:bodyPr wrap="none" rtlCol="0">
            <a:spAutoFit/>
          </a:bodyPr>
          <a:lstStyle/>
          <a:p>
            <a:r>
              <a:rPr lang="en-US" dirty="0" smtClean="0"/>
              <a:t>*</a:t>
            </a:r>
            <a:r>
              <a:rPr lang="en-US" sz="1400" dirty="0" smtClean="0"/>
              <a:t>OB.DAAC MUDB</a:t>
            </a:r>
          </a:p>
          <a:p>
            <a:r>
              <a:rPr lang="en-US" sz="1400" dirty="0" smtClean="0"/>
              <a:t>**Miami MUDB</a:t>
            </a:r>
            <a:endParaRPr 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238125"/>
            <a:ext cx="7175500" cy="1127126"/>
          </a:xfrm>
        </p:spPr>
        <p:txBody>
          <a:bodyPr>
            <a:noAutofit/>
          </a:bodyPr>
          <a:lstStyle/>
          <a:p>
            <a:r>
              <a:rPr lang="en-US" sz="3200" dirty="0" smtClean="0"/>
              <a:t>New cloud/quality classification for VIIRS </a:t>
            </a:r>
            <a:endParaRPr lang="en-US" sz="3200" dirty="0"/>
          </a:p>
        </p:txBody>
      </p:sp>
      <p:sp>
        <p:nvSpPr>
          <p:cNvPr id="4" name="Footer Placeholder 3"/>
          <p:cNvSpPr>
            <a:spLocks noGrp="1"/>
          </p:cNvSpPr>
          <p:nvPr>
            <p:ph type="ftr" sz="quarter" idx="11"/>
          </p:nvPr>
        </p:nvSpPr>
        <p:spPr/>
        <p:txBody>
          <a:bodyPr/>
          <a:lstStyle/>
          <a:p>
            <a:r>
              <a:rPr lang="en-US" smtClean="0"/>
              <a:t>MODIS/VIIRS Science Team Meeting09 June 2016</a:t>
            </a:r>
            <a:endParaRPr lang="en-US" dirty="0"/>
          </a:p>
        </p:txBody>
      </p:sp>
      <p:sp>
        <p:nvSpPr>
          <p:cNvPr id="5" name="TextBox 4"/>
          <p:cNvSpPr txBox="1"/>
          <p:nvPr/>
        </p:nvSpPr>
        <p:spPr>
          <a:xfrm>
            <a:off x="596901" y="812800"/>
            <a:ext cx="8483599" cy="6647973"/>
          </a:xfrm>
          <a:prstGeom prst="rect">
            <a:avLst/>
          </a:prstGeom>
          <a:noFill/>
        </p:spPr>
        <p:txBody>
          <a:bodyPr wrap="square" rtlCol="0">
            <a:spAutoFit/>
          </a:bodyPr>
          <a:lstStyle/>
          <a:p>
            <a:r>
              <a:rPr lang="en-US" sz="2400" b="1" dirty="0" smtClean="0"/>
              <a:t>Alternating Decision Trees </a:t>
            </a:r>
            <a:r>
              <a:rPr lang="en-US" sz="2400" baseline="30000" dirty="0" smtClean="0"/>
              <a:t>2</a:t>
            </a:r>
            <a:r>
              <a:rPr lang="en-US" sz="2400" dirty="0" smtClean="0"/>
              <a:t> are an ensemble collection both weak and strong classifiers with each binary decision nodes ending with a prediction node containing vote. Each vote is scaled to the predictive power of the test. The vote from all true nodes are summed and magnitude of the vote provides an indication of the confidence of the classification.</a:t>
            </a:r>
          </a:p>
          <a:p>
            <a:endParaRPr lang="en-US" sz="2400" dirty="0" smtClean="0"/>
          </a:p>
          <a:p>
            <a:r>
              <a:rPr lang="en-US" sz="2400" dirty="0" smtClean="0"/>
              <a:t>T</a:t>
            </a:r>
            <a:r>
              <a:rPr lang="en-US" sz="2400" b="1" dirty="0" smtClean="0"/>
              <a:t>he combined vote from a collection of weak prediction nodes when voting together as a block can modify or over ride the vote of a single strong prediction node.</a:t>
            </a:r>
            <a:r>
              <a:rPr lang="en-US" sz="2400" dirty="0" smtClean="0"/>
              <a:t> </a:t>
            </a:r>
          </a:p>
          <a:p>
            <a:endParaRPr lang="en-US" sz="2400" dirty="0" smtClean="0"/>
          </a:p>
          <a:p>
            <a:r>
              <a:rPr lang="en-US" sz="2400" dirty="0" smtClean="0"/>
              <a:t>Combined with boosting algorithms a very accurate ensemble classification model can be developed. </a:t>
            </a:r>
          </a:p>
          <a:p>
            <a:endParaRPr lang="en-US" sz="2400" dirty="0" smtClean="0"/>
          </a:p>
          <a:p>
            <a:endParaRPr lang="en-US" sz="2400" dirty="0" smtClean="0"/>
          </a:p>
          <a:p>
            <a:endParaRPr lang="en-US" sz="2400" dirty="0" smtClean="0"/>
          </a:p>
          <a:p>
            <a:r>
              <a:rPr lang="en-US" sz="2400" dirty="0" smtClean="0"/>
              <a:t> </a:t>
            </a:r>
          </a:p>
          <a:p>
            <a:endParaRPr lang="en-US" dirty="0"/>
          </a:p>
        </p:txBody>
      </p:sp>
      <p:sp>
        <p:nvSpPr>
          <p:cNvPr id="6" name="TextBox 5"/>
          <p:cNvSpPr txBox="1"/>
          <p:nvPr/>
        </p:nvSpPr>
        <p:spPr>
          <a:xfrm>
            <a:off x="2578100" y="6007100"/>
            <a:ext cx="5048039" cy="369332"/>
          </a:xfrm>
          <a:prstGeom prst="rect">
            <a:avLst/>
          </a:prstGeom>
          <a:noFill/>
        </p:spPr>
        <p:txBody>
          <a:bodyPr wrap="none" rtlCol="0">
            <a:spAutoFit/>
          </a:bodyPr>
          <a:lstStyle/>
          <a:p>
            <a:r>
              <a:rPr lang="en-US" dirty="0" smtClean="0"/>
              <a:t> 2. Freund and Mason 1999, </a:t>
            </a:r>
            <a:r>
              <a:rPr lang="en-US" dirty="0" err="1" smtClean="0"/>
              <a:t>Pfahringer</a:t>
            </a:r>
            <a:r>
              <a:rPr lang="en-US" dirty="0" smtClean="0"/>
              <a:t> et. al . 200)</a:t>
            </a:r>
            <a:r>
              <a:rPr lang="en-US" b="1" dirty="0" smtClean="0"/>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MODIS/VIIRS Science Team Meeting09 June 2016</a:t>
            </a:r>
            <a:endParaRPr lang="en-US" dirty="0"/>
          </a:p>
        </p:txBody>
      </p:sp>
      <p:pic>
        <p:nvPicPr>
          <p:cNvPr id="5" name="Picture 4" descr="V2014170172400_L2_VST1_sst_treesum_full"/>
          <p:cNvPicPr>
            <a:picLocks noChangeAspect="1"/>
          </p:cNvPicPr>
          <p:nvPr/>
        </p:nvPicPr>
        <p:blipFill>
          <a:blip r:embed="rId2"/>
          <a:stretch>
            <a:fillRect/>
          </a:stretch>
        </p:blipFill>
        <p:spPr>
          <a:xfrm>
            <a:off x="11917169" y="15386786"/>
            <a:ext cx="7008196" cy="8382030"/>
          </a:xfrm>
          <a:prstGeom prst="rect">
            <a:avLst/>
          </a:prstGeom>
        </p:spPr>
      </p:pic>
      <p:pic>
        <p:nvPicPr>
          <p:cNvPr id="6" name="Picture 5" descr="V2014170172400_L2_VST1_sst_treesum_full"/>
          <p:cNvPicPr>
            <a:picLocks noChangeAspect="1"/>
          </p:cNvPicPr>
          <p:nvPr/>
        </p:nvPicPr>
        <p:blipFill>
          <a:blip r:embed="rId2"/>
          <a:stretch>
            <a:fillRect/>
          </a:stretch>
        </p:blipFill>
        <p:spPr>
          <a:xfrm>
            <a:off x="4494773" y="1131250"/>
            <a:ext cx="5276840" cy="3809050"/>
          </a:xfrm>
          <a:prstGeom prst="rect">
            <a:avLst/>
          </a:prstGeom>
        </p:spPr>
      </p:pic>
      <p:pic>
        <p:nvPicPr>
          <p:cNvPr id="7" name="Picture 6" descr="V2014170153600_L2_VST1_treesum_colorbar.png"/>
          <p:cNvPicPr>
            <a:picLocks noChangeAspect="1"/>
          </p:cNvPicPr>
          <p:nvPr/>
        </p:nvPicPr>
        <p:blipFill>
          <a:blip r:embed="rId3"/>
          <a:stretch>
            <a:fillRect/>
          </a:stretch>
        </p:blipFill>
        <p:spPr>
          <a:xfrm>
            <a:off x="13352915" y="23291426"/>
            <a:ext cx="3997392" cy="954780"/>
          </a:xfrm>
          <a:prstGeom prst="rect">
            <a:avLst/>
          </a:prstGeom>
        </p:spPr>
      </p:pic>
      <p:pic>
        <p:nvPicPr>
          <p:cNvPr id="8" name="Picture 7" descr="V2014170153600_L2_VST1_treesum_colorbar.png"/>
          <p:cNvPicPr>
            <a:picLocks noChangeAspect="1"/>
          </p:cNvPicPr>
          <p:nvPr/>
        </p:nvPicPr>
        <p:blipFill>
          <a:blip r:embed="rId3"/>
          <a:stretch>
            <a:fillRect/>
          </a:stretch>
        </p:blipFill>
        <p:spPr>
          <a:xfrm>
            <a:off x="5490747" y="4719913"/>
            <a:ext cx="3420307" cy="948774"/>
          </a:xfrm>
          <a:prstGeom prst="rect">
            <a:avLst/>
          </a:prstGeom>
        </p:spPr>
      </p:pic>
      <p:sp>
        <p:nvSpPr>
          <p:cNvPr id="9" name="TextBox 8"/>
          <p:cNvSpPr txBox="1"/>
          <p:nvPr/>
        </p:nvSpPr>
        <p:spPr>
          <a:xfrm>
            <a:off x="558801" y="1003300"/>
            <a:ext cx="3784599" cy="3693319"/>
          </a:xfrm>
          <a:prstGeom prst="rect">
            <a:avLst/>
          </a:prstGeom>
          <a:noFill/>
        </p:spPr>
        <p:txBody>
          <a:bodyPr wrap="square" rtlCol="0">
            <a:spAutoFit/>
          </a:bodyPr>
          <a:lstStyle/>
          <a:p>
            <a:r>
              <a:rPr lang="en-US" b="1" dirty="0" smtClean="0"/>
              <a:t>An ensemble of 4 Alternating Decision Trees classifiers were trained to classify VIIRS SST </a:t>
            </a:r>
            <a:r>
              <a:rPr lang="en-US" dirty="0" smtClean="0"/>
              <a:t>retrievals as either clear or cloudy, using 10 fold-cross validation and boosting.  The training sets consisted of a subset of randomly selected records in the VIIRS buoy Matchup Database (MUDB).</a:t>
            </a:r>
          </a:p>
          <a:p>
            <a:r>
              <a:rPr lang="en-US" dirty="0" smtClean="0"/>
              <a:t> 	model cases: </a:t>
            </a:r>
            <a:endParaRPr lang="en-US" sz="2400" b="1" dirty="0" smtClean="0"/>
          </a:p>
          <a:p>
            <a:pPr marL="666634">
              <a:buFont typeface="Wingdings" charset="2"/>
              <a:buChar char="v"/>
            </a:pPr>
            <a:r>
              <a:rPr lang="en-US" dirty="0" smtClean="0"/>
              <a:t>Night</a:t>
            </a:r>
          </a:p>
          <a:p>
            <a:pPr marL="666634">
              <a:buFont typeface="Wingdings" charset="2"/>
              <a:buChar char="v"/>
            </a:pPr>
            <a:r>
              <a:rPr lang="en-US" dirty="0" smtClean="0"/>
              <a:t>Day non glint</a:t>
            </a:r>
          </a:p>
          <a:p>
            <a:pPr marL="666634">
              <a:buFont typeface="Wingdings" charset="2"/>
              <a:buChar char="v"/>
            </a:pPr>
            <a:r>
              <a:rPr lang="en-US" dirty="0" smtClean="0"/>
              <a:t>Day moderate glint</a:t>
            </a:r>
          </a:p>
          <a:p>
            <a:pPr marL="666634">
              <a:buFont typeface="Wingdings" charset="2"/>
              <a:buChar char="v"/>
            </a:pPr>
            <a:r>
              <a:rPr lang="en-US" dirty="0" smtClean="0"/>
              <a:t>Day high glint</a:t>
            </a:r>
            <a:endParaRPr lang="en-US" dirty="0"/>
          </a:p>
        </p:txBody>
      </p:sp>
      <p:sp>
        <p:nvSpPr>
          <p:cNvPr id="11" name="TextBox 10"/>
          <p:cNvSpPr txBox="1"/>
          <p:nvPr/>
        </p:nvSpPr>
        <p:spPr>
          <a:xfrm>
            <a:off x="1206500" y="5308600"/>
            <a:ext cx="5930899" cy="1200329"/>
          </a:xfrm>
          <a:prstGeom prst="rect">
            <a:avLst/>
          </a:prstGeom>
          <a:noFill/>
        </p:spPr>
        <p:txBody>
          <a:bodyPr wrap="square" rtlCol="0">
            <a:spAutoFit/>
          </a:bodyPr>
          <a:lstStyle/>
          <a:p>
            <a:r>
              <a:rPr lang="en-US" dirty="0" smtClean="0"/>
              <a:t>classification model validation data set:</a:t>
            </a:r>
          </a:p>
          <a:p>
            <a:r>
              <a:rPr lang="en-US" dirty="0" smtClean="0"/>
              <a:t>Correctly Classified     29732    91.0015 %</a:t>
            </a:r>
          </a:p>
          <a:p>
            <a:r>
              <a:rPr lang="en-US" dirty="0" smtClean="0"/>
              <a:t>Incorrectly Classified     2940        8.9985 %</a:t>
            </a:r>
          </a:p>
          <a:p>
            <a:endParaRPr lang="en-US" dirty="0"/>
          </a:p>
        </p:txBody>
      </p:sp>
      <p:sp>
        <p:nvSpPr>
          <p:cNvPr id="13" name="TextBox 12"/>
          <p:cNvSpPr txBox="1"/>
          <p:nvPr/>
        </p:nvSpPr>
        <p:spPr>
          <a:xfrm>
            <a:off x="2438400" y="127000"/>
            <a:ext cx="4251083" cy="584776"/>
          </a:xfrm>
          <a:prstGeom prst="rect">
            <a:avLst/>
          </a:prstGeom>
          <a:noFill/>
        </p:spPr>
        <p:txBody>
          <a:bodyPr wrap="none" rtlCol="0">
            <a:spAutoFit/>
          </a:bodyPr>
          <a:lstStyle/>
          <a:p>
            <a:r>
              <a:rPr lang="en-US" sz="3200" dirty="0" smtClean="0"/>
              <a:t>Classifier Ensemble Vote</a:t>
            </a:r>
            <a:endParaRPr lang="en-US" sz="3200" dirty="0"/>
          </a:p>
        </p:txBody>
      </p:sp>
      <p:sp>
        <p:nvSpPr>
          <p:cNvPr id="14" name="TextBox 13"/>
          <p:cNvSpPr txBox="1"/>
          <p:nvPr/>
        </p:nvSpPr>
        <p:spPr>
          <a:xfrm>
            <a:off x="596900" y="4787900"/>
            <a:ext cx="3342156" cy="369332"/>
          </a:xfrm>
          <a:prstGeom prst="rect">
            <a:avLst/>
          </a:prstGeom>
          <a:noFill/>
        </p:spPr>
        <p:txBody>
          <a:bodyPr wrap="none" rtlCol="0">
            <a:spAutoFit/>
          </a:bodyPr>
          <a:lstStyle/>
          <a:p>
            <a:r>
              <a:rPr lang="en-US" dirty="0" smtClean="0"/>
              <a:t>~ 30 nodes/leaves for each model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27400" y="95250"/>
            <a:ext cx="1612900" cy="998537"/>
          </a:xfrm>
        </p:spPr>
        <p:txBody>
          <a:bodyPr>
            <a:normAutofit/>
          </a:bodyPr>
          <a:lstStyle/>
          <a:p>
            <a:r>
              <a:rPr lang="en-US" sz="3200" dirty="0" smtClean="0"/>
              <a:t>Outline</a:t>
            </a:r>
            <a:endParaRPr lang="en-US" sz="3200" dirty="0"/>
          </a:p>
        </p:txBody>
      </p:sp>
      <p:sp>
        <p:nvSpPr>
          <p:cNvPr id="3" name="Content Placeholder 2"/>
          <p:cNvSpPr>
            <a:spLocks noGrp="1"/>
          </p:cNvSpPr>
          <p:nvPr>
            <p:ph idx="1"/>
          </p:nvPr>
        </p:nvSpPr>
        <p:spPr>
          <a:xfrm>
            <a:off x="1422400" y="1749425"/>
            <a:ext cx="7886700" cy="4351338"/>
          </a:xfrm>
        </p:spPr>
        <p:txBody>
          <a:bodyPr/>
          <a:lstStyle/>
          <a:p>
            <a:pPr>
              <a:buFont typeface="Arial"/>
              <a:buChar char="•"/>
            </a:pPr>
            <a:r>
              <a:rPr lang="en-US" sz="2400" dirty="0" smtClean="0"/>
              <a:t>SST LWIR continuity algorithm</a:t>
            </a:r>
          </a:p>
          <a:p>
            <a:pPr>
              <a:buFont typeface="Arial"/>
              <a:buChar char="•"/>
            </a:pPr>
            <a:r>
              <a:rPr lang="en-US" sz="2400" dirty="0" smtClean="0"/>
              <a:t>Sensor comparisons</a:t>
            </a:r>
          </a:p>
          <a:p>
            <a:pPr>
              <a:buFont typeface="Arial"/>
              <a:buChar char="•"/>
            </a:pPr>
            <a:r>
              <a:rPr lang="en-US" sz="2400" dirty="0" smtClean="0"/>
              <a:t>New cloud mask methodology</a:t>
            </a:r>
          </a:p>
          <a:p>
            <a:pPr>
              <a:buFont typeface="Arial"/>
              <a:buChar char="•"/>
            </a:pPr>
            <a:r>
              <a:rPr lang="en-US" sz="2400" dirty="0" smtClean="0"/>
              <a:t>Data availability</a:t>
            </a:r>
          </a:p>
          <a:p>
            <a:pPr>
              <a:buFont typeface="Arial"/>
              <a:buChar char="•"/>
            </a:pPr>
            <a:r>
              <a:rPr lang="en-US" sz="2400" dirty="0" smtClean="0"/>
              <a:t>Future directions</a:t>
            </a:r>
          </a:p>
          <a:p>
            <a:pPr>
              <a:buNone/>
            </a:pPr>
            <a:endParaRPr lang="en-US" dirty="0"/>
          </a:p>
        </p:txBody>
      </p:sp>
      <p:sp>
        <p:nvSpPr>
          <p:cNvPr id="4" name="Footer Placeholder 3"/>
          <p:cNvSpPr>
            <a:spLocks noGrp="1"/>
          </p:cNvSpPr>
          <p:nvPr>
            <p:ph type="ftr" sz="quarter" idx="11"/>
          </p:nvPr>
        </p:nvSpPr>
        <p:spPr/>
        <p:txBody>
          <a:bodyPr/>
          <a:lstStyle/>
          <a:p>
            <a:r>
              <a:rPr lang="en-US" smtClean="0"/>
              <a:t>MODIS/VIIRS Science Team Meeting09 June 2016</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MODIS/VIIRS Science Team Meeting09 June 2016</a:t>
            </a:r>
            <a:endParaRPr lang="en-US" dirty="0"/>
          </a:p>
        </p:txBody>
      </p:sp>
      <p:grpSp>
        <p:nvGrpSpPr>
          <p:cNvPr id="3" name="Group 2"/>
          <p:cNvGrpSpPr/>
          <p:nvPr/>
        </p:nvGrpSpPr>
        <p:grpSpPr>
          <a:xfrm>
            <a:off x="1124011" y="836634"/>
            <a:ext cx="7867589" cy="5322866"/>
            <a:chOff x="12406389" y="3427288"/>
            <a:chExt cx="15065626" cy="10330704"/>
          </a:xfrm>
        </p:grpSpPr>
        <p:pic>
          <p:nvPicPr>
            <p:cNvPr id="5" name="Picture 4" descr="V2014170_L3m_DAY_VSNT1_sst_4km_sst"/>
            <p:cNvPicPr>
              <a:picLocks noChangeAspect="1"/>
            </p:cNvPicPr>
            <p:nvPr/>
          </p:nvPicPr>
          <p:blipFill>
            <a:blip r:embed="rId2"/>
            <a:stretch>
              <a:fillRect/>
            </a:stretch>
          </p:blipFill>
          <p:spPr>
            <a:xfrm>
              <a:off x="19871470" y="8234779"/>
              <a:ext cx="7600545" cy="5486400"/>
            </a:xfrm>
            <a:prstGeom prst="rect">
              <a:avLst/>
            </a:prstGeom>
          </p:spPr>
        </p:pic>
        <p:pic>
          <p:nvPicPr>
            <p:cNvPr id="6" name="Picture 5" descr="A2014170_L3m_DAY_NSST_sst_4km_sst"/>
            <p:cNvPicPr>
              <a:picLocks noChangeAspect="1"/>
            </p:cNvPicPr>
            <p:nvPr/>
          </p:nvPicPr>
          <p:blipFill>
            <a:blip r:embed="rId3"/>
            <a:stretch>
              <a:fillRect/>
            </a:stretch>
          </p:blipFill>
          <p:spPr>
            <a:xfrm>
              <a:off x="19790874" y="3485490"/>
              <a:ext cx="7600545" cy="5486400"/>
            </a:xfrm>
            <a:prstGeom prst="rect">
              <a:avLst/>
            </a:prstGeom>
          </p:spPr>
        </p:pic>
        <p:pic>
          <p:nvPicPr>
            <p:cNvPr id="7" name="Picture 6" descr="V2014170_L3m_DAY_VST1_sst_4km_sst"/>
            <p:cNvPicPr>
              <a:picLocks noChangeAspect="1"/>
            </p:cNvPicPr>
            <p:nvPr/>
          </p:nvPicPr>
          <p:blipFill>
            <a:blip r:embed="rId4"/>
            <a:stretch>
              <a:fillRect/>
            </a:stretch>
          </p:blipFill>
          <p:spPr>
            <a:xfrm>
              <a:off x="12555288" y="8271592"/>
              <a:ext cx="7600544" cy="5486400"/>
            </a:xfrm>
            <a:prstGeom prst="rect">
              <a:avLst/>
            </a:prstGeom>
          </p:spPr>
        </p:pic>
        <p:pic>
          <p:nvPicPr>
            <p:cNvPr id="8" name="Picture 7" descr="A2014170_L3m_DAY_SST_sst_4km_sst"/>
            <p:cNvPicPr>
              <a:picLocks noChangeAspect="1"/>
            </p:cNvPicPr>
            <p:nvPr/>
          </p:nvPicPr>
          <p:blipFill>
            <a:blip r:embed="rId5"/>
            <a:stretch>
              <a:fillRect/>
            </a:stretch>
          </p:blipFill>
          <p:spPr>
            <a:xfrm>
              <a:off x="12406389" y="3427288"/>
              <a:ext cx="7600545" cy="5486400"/>
            </a:xfrm>
            <a:prstGeom prst="rect">
              <a:avLst/>
            </a:prstGeom>
          </p:spPr>
        </p:pic>
      </p:grpSp>
      <p:pic>
        <p:nvPicPr>
          <p:cNvPr id="9" name="Picture 8" descr="V2014170172400_L2_VST1_colorbar.png"/>
          <p:cNvPicPr>
            <a:picLocks noChangeAspect="1"/>
          </p:cNvPicPr>
          <p:nvPr/>
        </p:nvPicPr>
        <p:blipFill>
          <a:blip r:embed="rId6"/>
          <a:stretch>
            <a:fillRect/>
          </a:stretch>
        </p:blipFill>
        <p:spPr>
          <a:xfrm>
            <a:off x="19373208" y="12617571"/>
            <a:ext cx="3484738" cy="812824"/>
          </a:xfrm>
          <a:prstGeom prst="rect">
            <a:avLst/>
          </a:prstGeom>
        </p:spPr>
      </p:pic>
      <p:pic>
        <p:nvPicPr>
          <p:cNvPr id="10" name="Picture 9" descr="V2014170172400_L2_VST1_colorbar.png"/>
          <p:cNvPicPr>
            <a:picLocks noChangeAspect="1"/>
          </p:cNvPicPr>
          <p:nvPr/>
        </p:nvPicPr>
        <p:blipFill>
          <a:blip r:embed="rId6"/>
          <a:stretch>
            <a:fillRect/>
          </a:stretch>
        </p:blipFill>
        <p:spPr>
          <a:xfrm>
            <a:off x="19525608" y="12769971"/>
            <a:ext cx="3484738" cy="812824"/>
          </a:xfrm>
          <a:prstGeom prst="rect">
            <a:avLst/>
          </a:prstGeom>
        </p:spPr>
      </p:pic>
      <p:sp>
        <p:nvSpPr>
          <p:cNvPr id="11" name="TextBox 10"/>
          <p:cNvSpPr txBox="1"/>
          <p:nvPr/>
        </p:nvSpPr>
        <p:spPr>
          <a:xfrm>
            <a:off x="3124200" y="190500"/>
            <a:ext cx="184666" cy="369332"/>
          </a:xfrm>
          <a:prstGeom prst="rect">
            <a:avLst/>
          </a:prstGeom>
          <a:noFill/>
        </p:spPr>
        <p:txBody>
          <a:bodyPr wrap="none" rtlCol="0">
            <a:spAutoFit/>
          </a:bodyPr>
          <a:lstStyle/>
          <a:p>
            <a:endParaRPr lang="en-US" dirty="0"/>
          </a:p>
        </p:txBody>
      </p:sp>
      <p:pic>
        <p:nvPicPr>
          <p:cNvPr id="12" name="Picture 11" descr="V2014170172400_L2_VST1_colorbar.png"/>
          <p:cNvPicPr>
            <a:picLocks noChangeAspect="1"/>
          </p:cNvPicPr>
          <p:nvPr/>
        </p:nvPicPr>
        <p:blipFill>
          <a:blip r:embed="rId6"/>
          <a:stretch>
            <a:fillRect/>
          </a:stretch>
        </p:blipFill>
        <p:spPr>
          <a:xfrm>
            <a:off x="19678008" y="12922371"/>
            <a:ext cx="3484738" cy="812824"/>
          </a:xfrm>
          <a:prstGeom prst="rect">
            <a:avLst/>
          </a:prstGeom>
        </p:spPr>
      </p:pic>
      <p:pic>
        <p:nvPicPr>
          <p:cNvPr id="13" name="Picture 12" descr="V2014170172400_L2_VST1_colorbar.png"/>
          <p:cNvPicPr>
            <a:picLocks noChangeAspect="1"/>
          </p:cNvPicPr>
          <p:nvPr/>
        </p:nvPicPr>
        <p:blipFill>
          <a:blip r:embed="rId6"/>
          <a:stretch>
            <a:fillRect/>
          </a:stretch>
        </p:blipFill>
        <p:spPr>
          <a:xfrm>
            <a:off x="19830408" y="13074771"/>
            <a:ext cx="3484738" cy="812824"/>
          </a:xfrm>
          <a:prstGeom prst="rect">
            <a:avLst/>
          </a:prstGeom>
        </p:spPr>
      </p:pic>
      <p:pic>
        <p:nvPicPr>
          <p:cNvPr id="14" name="Picture 13" descr="V2014170172400_L2_VST1_colorbar.png"/>
          <p:cNvPicPr>
            <a:picLocks noChangeAspect="1"/>
          </p:cNvPicPr>
          <p:nvPr/>
        </p:nvPicPr>
        <p:blipFill>
          <a:blip r:embed="rId6"/>
          <a:stretch>
            <a:fillRect/>
          </a:stretch>
        </p:blipFill>
        <p:spPr>
          <a:xfrm>
            <a:off x="2766131" y="5714987"/>
            <a:ext cx="3103561" cy="723913"/>
          </a:xfrm>
          <a:prstGeom prst="rect">
            <a:avLst/>
          </a:prstGeom>
        </p:spPr>
      </p:pic>
      <p:sp>
        <p:nvSpPr>
          <p:cNvPr id="15" name="TextBox 14"/>
          <p:cNvSpPr txBox="1"/>
          <p:nvPr/>
        </p:nvSpPr>
        <p:spPr>
          <a:xfrm>
            <a:off x="6223000" y="6146800"/>
            <a:ext cx="1422009" cy="369332"/>
          </a:xfrm>
          <a:prstGeom prst="rect">
            <a:avLst/>
          </a:prstGeom>
          <a:noFill/>
        </p:spPr>
        <p:txBody>
          <a:bodyPr wrap="none" rtlCol="0">
            <a:spAutoFit/>
          </a:bodyPr>
          <a:lstStyle/>
          <a:p>
            <a:r>
              <a:rPr lang="en-US" dirty="0" smtClean="0"/>
              <a:t>June 19 2014</a:t>
            </a:r>
            <a:endParaRPr lang="en-US" dirty="0"/>
          </a:p>
        </p:txBody>
      </p:sp>
      <p:sp>
        <p:nvSpPr>
          <p:cNvPr id="16" name="TextBox 15"/>
          <p:cNvSpPr txBox="1"/>
          <p:nvPr/>
        </p:nvSpPr>
        <p:spPr>
          <a:xfrm>
            <a:off x="2921000" y="3302000"/>
            <a:ext cx="537452" cy="369332"/>
          </a:xfrm>
          <a:prstGeom prst="rect">
            <a:avLst/>
          </a:prstGeom>
          <a:noFill/>
        </p:spPr>
        <p:txBody>
          <a:bodyPr wrap="none" rtlCol="0">
            <a:spAutoFit/>
          </a:bodyPr>
          <a:lstStyle/>
          <a:p>
            <a:r>
              <a:rPr lang="en-US" dirty="0" smtClean="0"/>
              <a:t>Day</a:t>
            </a:r>
            <a:endParaRPr lang="en-US" dirty="0"/>
          </a:p>
        </p:txBody>
      </p:sp>
      <p:sp>
        <p:nvSpPr>
          <p:cNvPr id="17" name="TextBox 16"/>
          <p:cNvSpPr txBox="1"/>
          <p:nvPr/>
        </p:nvSpPr>
        <p:spPr>
          <a:xfrm>
            <a:off x="6731000" y="3327400"/>
            <a:ext cx="697627" cy="369332"/>
          </a:xfrm>
          <a:prstGeom prst="rect">
            <a:avLst/>
          </a:prstGeom>
          <a:noFill/>
        </p:spPr>
        <p:txBody>
          <a:bodyPr wrap="square" rtlCol="0">
            <a:spAutoFit/>
          </a:bodyPr>
          <a:lstStyle/>
          <a:p>
            <a:r>
              <a:rPr lang="en-US" dirty="0" smtClean="0"/>
              <a:t>Night</a:t>
            </a:r>
            <a:endParaRPr lang="en-US" dirty="0"/>
          </a:p>
        </p:txBody>
      </p:sp>
      <p:sp>
        <p:nvSpPr>
          <p:cNvPr id="18" name="TextBox 17"/>
          <p:cNvSpPr txBox="1"/>
          <p:nvPr/>
        </p:nvSpPr>
        <p:spPr>
          <a:xfrm>
            <a:off x="254000" y="1930400"/>
            <a:ext cx="1044314" cy="369332"/>
          </a:xfrm>
          <a:prstGeom prst="rect">
            <a:avLst/>
          </a:prstGeom>
          <a:noFill/>
        </p:spPr>
        <p:txBody>
          <a:bodyPr wrap="none" rtlCol="0">
            <a:spAutoFit/>
          </a:bodyPr>
          <a:lstStyle/>
          <a:p>
            <a:r>
              <a:rPr lang="en-US" dirty="0" smtClean="0"/>
              <a:t>MODIS-A</a:t>
            </a:r>
            <a:endParaRPr lang="en-US" dirty="0"/>
          </a:p>
        </p:txBody>
      </p:sp>
      <p:sp>
        <p:nvSpPr>
          <p:cNvPr id="19" name="TextBox 18"/>
          <p:cNvSpPr txBox="1"/>
          <p:nvPr/>
        </p:nvSpPr>
        <p:spPr>
          <a:xfrm>
            <a:off x="317500" y="4470400"/>
            <a:ext cx="660307" cy="369332"/>
          </a:xfrm>
          <a:prstGeom prst="rect">
            <a:avLst/>
          </a:prstGeom>
          <a:noFill/>
        </p:spPr>
        <p:txBody>
          <a:bodyPr wrap="none" rtlCol="0">
            <a:spAutoFit/>
          </a:bodyPr>
          <a:lstStyle/>
          <a:p>
            <a:r>
              <a:rPr lang="en-US" dirty="0" smtClean="0"/>
              <a:t>VIIRS</a:t>
            </a:r>
            <a:endParaRPr lang="en-US" dirty="0"/>
          </a:p>
        </p:txBody>
      </p:sp>
      <p:sp>
        <p:nvSpPr>
          <p:cNvPr id="20" name="TextBox 19"/>
          <p:cNvSpPr txBox="1"/>
          <p:nvPr/>
        </p:nvSpPr>
        <p:spPr>
          <a:xfrm>
            <a:off x="1625600" y="0"/>
            <a:ext cx="6157455" cy="1077218"/>
          </a:xfrm>
          <a:prstGeom prst="rect">
            <a:avLst/>
          </a:prstGeom>
          <a:noFill/>
        </p:spPr>
        <p:txBody>
          <a:bodyPr wrap="none" rtlCol="0">
            <a:spAutoFit/>
          </a:bodyPr>
          <a:lstStyle/>
          <a:p>
            <a:r>
              <a:rPr lang="en-US" sz="3200" dirty="0" smtClean="0"/>
              <a:t> Ensemble </a:t>
            </a:r>
            <a:r>
              <a:rPr lang="en-US" sz="3200" dirty="0" err="1" smtClean="0"/>
              <a:t>ADTree</a:t>
            </a:r>
            <a:r>
              <a:rPr lang="en-US" sz="3200" dirty="0" smtClean="0"/>
              <a:t> classifier  </a:t>
            </a:r>
          </a:p>
          <a:p>
            <a:r>
              <a:rPr lang="en-US" sz="3200" dirty="0" smtClean="0"/>
              <a:t>Increase number of valid retrievals</a:t>
            </a:r>
            <a:endParaRPr 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MODIS/VIIRS Science Team Meeting09 June 2016</a:t>
            </a:r>
            <a:endParaRPr lang="en-US" dirty="0"/>
          </a:p>
        </p:txBody>
      </p:sp>
      <p:pic>
        <p:nvPicPr>
          <p:cNvPr id="5" name="Picture 4" descr="A2014170174000_L2_LAC_SST_sst_good_full"/>
          <p:cNvPicPr>
            <a:picLocks noChangeAspect="1"/>
          </p:cNvPicPr>
          <p:nvPr/>
        </p:nvPicPr>
        <p:blipFill>
          <a:blip r:embed="rId2"/>
          <a:srcRect t="31489"/>
          <a:stretch>
            <a:fillRect/>
          </a:stretch>
        </p:blipFill>
        <p:spPr>
          <a:xfrm>
            <a:off x="28371051" y="3591353"/>
            <a:ext cx="10123251" cy="5582814"/>
          </a:xfrm>
          <a:prstGeom prst="rect">
            <a:avLst/>
          </a:prstGeom>
        </p:spPr>
      </p:pic>
      <p:pic>
        <p:nvPicPr>
          <p:cNvPr id="6" name="Picture 5" descr="A2014170174000_L2_LAC_SST_sst_good_zoom"/>
          <p:cNvPicPr>
            <a:picLocks noChangeAspect="1"/>
          </p:cNvPicPr>
          <p:nvPr/>
        </p:nvPicPr>
        <p:blipFill>
          <a:blip r:embed="rId3"/>
          <a:srcRect l="58362" t="3404" b="46809"/>
          <a:stretch>
            <a:fillRect/>
          </a:stretch>
        </p:blipFill>
        <p:spPr>
          <a:xfrm>
            <a:off x="25549717" y="3591352"/>
            <a:ext cx="5456130" cy="4513889"/>
          </a:xfrm>
          <a:prstGeom prst="rect">
            <a:avLst/>
          </a:prstGeom>
        </p:spPr>
      </p:pic>
      <p:pic>
        <p:nvPicPr>
          <p:cNvPr id="9" name="Picture 8" descr="A2014170174000_L2_LAC_SST_sst_good_zoom"/>
          <p:cNvPicPr>
            <a:picLocks noChangeAspect="1"/>
          </p:cNvPicPr>
          <p:nvPr/>
        </p:nvPicPr>
        <p:blipFill>
          <a:blip r:embed="rId3"/>
          <a:srcRect l="58362" t="3404" b="46809"/>
          <a:stretch>
            <a:fillRect/>
          </a:stretch>
        </p:blipFill>
        <p:spPr>
          <a:xfrm>
            <a:off x="246007" y="2047293"/>
            <a:ext cx="3450847" cy="3045407"/>
          </a:xfrm>
          <a:prstGeom prst="rect">
            <a:avLst/>
          </a:prstGeom>
        </p:spPr>
      </p:pic>
      <p:pic>
        <p:nvPicPr>
          <p:cNvPr id="11" name="Picture 10" descr="V2014170172400_L2_VST1_sst_zoom"/>
          <p:cNvPicPr>
            <a:picLocks noChangeAspect="1"/>
          </p:cNvPicPr>
          <p:nvPr/>
        </p:nvPicPr>
        <p:blipFill>
          <a:blip r:embed="rId4"/>
          <a:srcRect l="54676" t="4255" b="34043"/>
          <a:stretch>
            <a:fillRect/>
          </a:stretch>
        </p:blipFill>
        <p:spPr>
          <a:xfrm>
            <a:off x="3617776" y="914400"/>
            <a:ext cx="2313124" cy="4250658"/>
          </a:xfrm>
          <a:prstGeom prst="rect">
            <a:avLst/>
          </a:prstGeom>
        </p:spPr>
      </p:pic>
      <p:sp>
        <p:nvSpPr>
          <p:cNvPr id="13" name="TextBox 12"/>
          <p:cNvSpPr txBox="1"/>
          <p:nvPr/>
        </p:nvSpPr>
        <p:spPr>
          <a:xfrm>
            <a:off x="3086100" y="6070600"/>
            <a:ext cx="3323784" cy="369332"/>
          </a:xfrm>
          <a:prstGeom prst="rect">
            <a:avLst/>
          </a:prstGeom>
          <a:noFill/>
        </p:spPr>
        <p:txBody>
          <a:bodyPr wrap="none" rtlCol="0">
            <a:spAutoFit/>
          </a:bodyPr>
          <a:lstStyle/>
          <a:p>
            <a:r>
              <a:rPr lang="en-US" dirty="0" smtClean="0"/>
              <a:t>June 19 2014 L2 over Gulf Stream</a:t>
            </a:r>
            <a:endParaRPr lang="en-US" dirty="0"/>
          </a:p>
        </p:txBody>
      </p:sp>
      <p:sp>
        <p:nvSpPr>
          <p:cNvPr id="14" name="TextBox 13"/>
          <p:cNvSpPr txBox="1"/>
          <p:nvPr/>
        </p:nvSpPr>
        <p:spPr>
          <a:xfrm>
            <a:off x="546100" y="1435099"/>
            <a:ext cx="2289321" cy="646331"/>
          </a:xfrm>
          <a:prstGeom prst="rect">
            <a:avLst/>
          </a:prstGeom>
          <a:noFill/>
        </p:spPr>
        <p:txBody>
          <a:bodyPr wrap="none" rtlCol="0">
            <a:spAutoFit/>
          </a:bodyPr>
          <a:lstStyle/>
          <a:p>
            <a:r>
              <a:rPr lang="en-US" dirty="0" smtClean="0"/>
              <a:t>MODIS –A SST</a:t>
            </a:r>
          </a:p>
          <a:p>
            <a:r>
              <a:rPr lang="en-US" dirty="0" smtClean="0"/>
              <a:t>Standard decision tree</a:t>
            </a:r>
            <a:endParaRPr lang="en-US" dirty="0"/>
          </a:p>
        </p:txBody>
      </p:sp>
      <p:sp>
        <p:nvSpPr>
          <p:cNvPr id="15" name="TextBox 14"/>
          <p:cNvSpPr txBox="1"/>
          <p:nvPr/>
        </p:nvSpPr>
        <p:spPr>
          <a:xfrm>
            <a:off x="3581400" y="1308099"/>
            <a:ext cx="1710725" cy="646331"/>
          </a:xfrm>
          <a:prstGeom prst="rect">
            <a:avLst/>
          </a:prstGeom>
          <a:noFill/>
        </p:spPr>
        <p:txBody>
          <a:bodyPr wrap="none" rtlCol="0">
            <a:spAutoFit/>
          </a:bodyPr>
          <a:lstStyle/>
          <a:p>
            <a:r>
              <a:rPr lang="en-US" dirty="0" smtClean="0"/>
              <a:t>VIIRS SST</a:t>
            </a:r>
          </a:p>
          <a:p>
            <a:r>
              <a:rPr lang="en-US" dirty="0" err="1" smtClean="0"/>
              <a:t>ADtree</a:t>
            </a:r>
            <a:r>
              <a:rPr lang="en-US" dirty="0" smtClean="0"/>
              <a:t> classifier</a:t>
            </a:r>
            <a:endParaRPr lang="en-US" dirty="0"/>
          </a:p>
        </p:txBody>
      </p:sp>
      <p:pic>
        <p:nvPicPr>
          <p:cNvPr id="16" name="Picture 15" descr="V2014170172400_L2_VST1_sst_treesum_zoom"/>
          <p:cNvPicPr>
            <a:picLocks noChangeAspect="1"/>
          </p:cNvPicPr>
          <p:nvPr/>
        </p:nvPicPr>
        <p:blipFill>
          <a:blip r:embed="rId5"/>
          <a:srcRect l="49761" t="-1702" b="28085"/>
          <a:stretch>
            <a:fillRect/>
          </a:stretch>
        </p:blipFill>
        <p:spPr>
          <a:xfrm>
            <a:off x="26211631" y="18174935"/>
            <a:ext cx="4253898" cy="6995006"/>
          </a:xfrm>
          <a:prstGeom prst="rect">
            <a:avLst/>
          </a:prstGeom>
        </p:spPr>
      </p:pic>
      <p:pic>
        <p:nvPicPr>
          <p:cNvPr id="17" name="Picture 16" descr="V2014170172400_L2_VST1_colorbar.png"/>
          <p:cNvPicPr>
            <a:picLocks noChangeAspect="1"/>
          </p:cNvPicPr>
          <p:nvPr/>
        </p:nvPicPr>
        <p:blipFill>
          <a:blip r:embed="rId6"/>
          <a:stretch>
            <a:fillRect/>
          </a:stretch>
        </p:blipFill>
        <p:spPr>
          <a:xfrm>
            <a:off x="2159001" y="5333988"/>
            <a:ext cx="2565399" cy="469912"/>
          </a:xfrm>
          <a:prstGeom prst="rect">
            <a:avLst/>
          </a:prstGeom>
        </p:spPr>
      </p:pic>
      <p:pic>
        <p:nvPicPr>
          <p:cNvPr id="18" name="Picture 17" descr="V2014170172400_L2_VST1_sst_treesum_zoom"/>
          <p:cNvPicPr>
            <a:picLocks noChangeAspect="1"/>
          </p:cNvPicPr>
          <p:nvPr/>
        </p:nvPicPr>
        <p:blipFill>
          <a:blip r:embed="rId5"/>
          <a:srcRect l="49761" t="-1702" b="28085"/>
          <a:stretch>
            <a:fillRect/>
          </a:stretch>
        </p:blipFill>
        <p:spPr>
          <a:xfrm>
            <a:off x="6140752" y="693495"/>
            <a:ext cx="2393648" cy="4450407"/>
          </a:xfrm>
          <a:prstGeom prst="rect">
            <a:avLst/>
          </a:prstGeom>
        </p:spPr>
      </p:pic>
      <p:pic>
        <p:nvPicPr>
          <p:cNvPr id="19" name="Picture 18" descr="V2014170153600_L2_VST1_treesum_colorbar.png"/>
          <p:cNvPicPr>
            <a:picLocks noChangeAspect="1"/>
          </p:cNvPicPr>
          <p:nvPr/>
        </p:nvPicPr>
        <p:blipFill>
          <a:blip r:embed="rId7"/>
          <a:stretch>
            <a:fillRect/>
          </a:stretch>
        </p:blipFill>
        <p:spPr>
          <a:xfrm>
            <a:off x="6142708" y="5348192"/>
            <a:ext cx="2569492" cy="456168"/>
          </a:xfrm>
          <a:prstGeom prst="rect">
            <a:avLst/>
          </a:prstGeom>
        </p:spPr>
      </p:pic>
      <p:sp>
        <p:nvSpPr>
          <p:cNvPr id="20" name="TextBox 19"/>
          <p:cNvSpPr txBox="1"/>
          <p:nvPr/>
        </p:nvSpPr>
        <p:spPr>
          <a:xfrm>
            <a:off x="1333501" y="114300"/>
            <a:ext cx="6654799" cy="830997"/>
          </a:xfrm>
          <a:prstGeom prst="rect">
            <a:avLst/>
          </a:prstGeom>
          <a:noFill/>
        </p:spPr>
        <p:txBody>
          <a:bodyPr wrap="square" rtlCol="0">
            <a:spAutoFit/>
          </a:bodyPr>
          <a:lstStyle/>
          <a:p>
            <a:r>
              <a:rPr lang="en-US" sz="2400" dirty="0" smtClean="0"/>
              <a:t>Ensemble of </a:t>
            </a:r>
            <a:r>
              <a:rPr lang="en-US" sz="2400" dirty="0" err="1" smtClean="0"/>
              <a:t>ADTree</a:t>
            </a:r>
            <a:r>
              <a:rPr lang="en-US" sz="2400" dirty="0" smtClean="0"/>
              <a:t> classifier improves retention of good quality pixels at frontal boundarie</a:t>
            </a:r>
            <a:r>
              <a:rPr lang="en-US" sz="2400" b="1" dirty="0" smtClean="0"/>
              <a:t>s</a:t>
            </a:r>
            <a:endParaRPr lang="en-US" sz="2400" dirty="0"/>
          </a:p>
        </p:txBody>
      </p:sp>
      <p:sp>
        <p:nvSpPr>
          <p:cNvPr id="21" name="TextBox 20"/>
          <p:cNvSpPr txBox="1"/>
          <p:nvPr/>
        </p:nvSpPr>
        <p:spPr>
          <a:xfrm>
            <a:off x="6159500" y="1333500"/>
            <a:ext cx="1563011" cy="646331"/>
          </a:xfrm>
          <a:prstGeom prst="rect">
            <a:avLst/>
          </a:prstGeom>
          <a:noFill/>
        </p:spPr>
        <p:txBody>
          <a:bodyPr wrap="none" rtlCol="0">
            <a:spAutoFit/>
          </a:bodyPr>
          <a:lstStyle/>
          <a:p>
            <a:r>
              <a:rPr lang="en-US" dirty="0" err="1" smtClean="0"/>
              <a:t>Adtree</a:t>
            </a:r>
            <a:r>
              <a:rPr lang="en-US" dirty="0" smtClean="0"/>
              <a:t> </a:t>
            </a:r>
          </a:p>
          <a:p>
            <a:r>
              <a:rPr lang="en-US" dirty="0" smtClean="0"/>
              <a:t>Ensemble vote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30200"/>
            <a:ext cx="3251200" cy="1325563"/>
          </a:xfrm>
        </p:spPr>
        <p:txBody>
          <a:bodyPr>
            <a:normAutofit/>
          </a:bodyPr>
          <a:lstStyle/>
          <a:p>
            <a:r>
              <a:rPr lang="en-US" sz="3200" dirty="0" smtClean="0"/>
              <a:t>Data availability</a:t>
            </a:r>
            <a:endParaRPr lang="en-US" sz="3200" dirty="0"/>
          </a:p>
        </p:txBody>
      </p:sp>
      <p:sp>
        <p:nvSpPr>
          <p:cNvPr id="4" name="Footer Placeholder 3"/>
          <p:cNvSpPr>
            <a:spLocks noGrp="1"/>
          </p:cNvSpPr>
          <p:nvPr>
            <p:ph type="ftr" sz="quarter" idx="11"/>
          </p:nvPr>
        </p:nvSpPr>
        <p:spPr/>
        <p:txBody>
          <a:bodyPr/>
          <a:lstStyle/>
          <a:p>
            <a:r>
              <a:rPr lang="en-US" smtClean="0"/>
              <a:t>MODIS/VIIRS Science Team Meeting09 June 2016</a:t>
            </a:r>
            <a:endParaRPr lang="en-US" dirty="0"/>
          </a:p>
        </p:txBody>
      </p:sp>
      <p:sp>
        <p:nvSpPr>
          <p:cNvPr id="5" name="TextBox 4"/>
          <p:cNvSpPr txBox="1"/>
          <p:nvPr/>
        </p:nvSpPr>
        <p:spPr>
          <a:xfrm>
            <a:off x="558800" y="844691"/>
            <a:ext cx="8763000" cy="7848301"/>
          </a:xfrm>
          <a:prstGeom prst="rect">
            <a:avLst/>
          </a:prstGeom>
          <a:noFill/>
        </p:spPr>
        <p:txBody>
          <a:bodyPr wrap="square" rtlCol="0">
            <a:spAutoFit/>
          </a:bodyPr>
          <a:lstStyle/>
          <a:p>
            <a:pPr>
              <a:buFont typeface="Arial"/>
              <a:buChar char="•"/>
            </a:pPr>
            <a:r>
              <a:rPr lang="en-US" altLang="ja-JP" sz="2400" dirty="0" smtClean="0">
                <a:solidFill>
                  <a:srgbClr val="000000"/>
                </a:solidFill>
                <a:latin typeface="Arial" charset="0"/>
                <a:ea typeface="ＭＳ Ｐゴシック" charset="-128"/>
              </a:rPr>
              <a:t> C6 MODIS v2014.0  SSTs are available from NASA GSFC OB.DAAC as L2 and L3</a:t>
            </a:r>
          </a:p>
          <a:p>
            <a:pPr>
              <a:buFont typeface="Arial"/>
              <a:buChar char="•"/>
            </a:pPr>
            <a:endParaRPr lang="en-US" altLang="ja-JP" sz="2400" dirty="0" smtClean="0">
              <a:solidFill>
                <a:srgbClr val="000000"/>
              </a:solidFill>
              <a:latin typeface="Arial" charset="0"/>
              <a:ea typeface="ＭＳ Ｐゴシック" charset="-128"/>
            </a:endParaRPr>
          </a:p>
          <a:p>
            <a:pPr>
              <a:buFont typeface="Arial"/>
              <a:buChar char="•"/>
            </a:pPr>
            <a:r>
              <a:rPr lang="en-US" altLang="ja-JP" sz="2400" dirty="0" smtClean="0">
                <a:solidFill>
                  <a:srgbClr val="000000"/>
                </a:solidFill>
                <a:latin typeface="Arial" charset="0"/>
                <a:ea typeface="ＭＳ Ｐゴシック" charset="-128"/>
              </a:rPr>
              <a:t>NASA reprocessing of VIIRS SST v2016.0 is currently and should be complete by the end of June</a:t>
            </a:r>
          </a:p>
          <a:p>
            <a:pPr>
              <a:buFont typeface="Arial"/>
              <a:buChar char="•"/>
            </a:pPr>
            <a:endParaRPr lang="en-US" altLang="ja-JP" sz="2400" dirty="0" smtClean="0">
              <a:solidFill>
                <a:srgbClr val="000000"/>
              </a:solidFill>
              <a:latin typeface="Arial" charset="0"/>
              <a:ea typeface="ＭＳ Ｐゴシック" charset="-128"/>
            </a:endParaRPr>
          </a:p>
          <a:p>
            <a:pPr>
              <a:buFont typeface="Arial"/>
              <a:buChar char="•"/>
            </a:pPr>
            <a:r>
              <a:rPr lang="en-US" altLang="ja-JP" sz="2400" dirty="0" smtClean="0">
                <a:solidFill>
                  <a:srgbClr val="000000"/>
                </a:solidFill>
                <a:latin typeface="Arial" charset="0"/>
                <a:ea typeface="ＭＳ Ｐゴシック" charset="-128"/>
              </a:rPr>
              <a:t> JPL PO.DAAC reformatted into GDS 1.0 L2P </a:t>
            </a:r>
          </a:p>
          <a:p>
            <a:pPr lvl="1">
              <a:buFont typeface="Arial"/>
              <a:buChar char="•"/>
            </a:pPr>
            <a:r>
              <a:rPr lang="en-US" altLang="ja-JP" sz="2400" dirty="0" smtClean="0">
                <a:solidFill>
                  <a:srgbClr val="000000"/>
                </a:solidFill>
                <a:latin typeface="Arial" charset="0"/>
                <a:ea typeface="ＭＳ Ｐゴシック" charset="-128"/>
              </a:rPr>
              <a:t>note GDS 1.0 files are a mix of C5 and C6 MODIS SSTs</a:t>
            </a:r>
          </a:p>
          <a:p>
            <a:pPr>
              <a:buFont typeface="Arial"/>
              <a:buChar char="•"/>
            </a:pPr>
            <a:endParaRPr lang="en-US" altLang="ja-JP" sz="2400" dirty="0" smtClean="0">
              <a:solidFill>
                <a:srgbClr val="000000"/>
              </a:solidFill>
              <a:latin typeface="Arial" charset="0"/>
              <a:ea typeface="ＭＳ Ｐゴシック" charset="-128"/>
            </a:endParaRPr>
          </a:p>
          <a:p>
            <a:pPr>
              <a:buFont typeface="Arial"/>
              <a:buChar char="•"/>
            </a:pPr>
            <a:r>
              <a:rPr lang="en-US" altLang="ja-JP" sz="2400" dirty="0" smtClean="0">
                <a:solidFill>
                  <a:srgbClr val="000000"/>
                </a:solidFill>
                <a:latin typeface="Arial" charset="0"/>
                <a:ea typeface="ＭＳ Ｐゴシック" charset="-128"/>
              </a:rPr>
              <a:t> JPL PO.DAAC soon to release  complete C6 MODIS SST GDS 2.0</a:t>
            </a:r>
          </a:p>
          <a:p>
            <a:pPr>
              <a:buFont typeface="Arial"/>
              <a:buChar char="•"/>
            </a:pPr>
            <a:endParaRPr lang="en-US" altLang="ja-JP" sz="2400" dirty="0" smtClean="0">
              <a:solidFill>
                <a:srgbClr val="000000"/>
              </a:solidFill>
              <a:latin typeface="Arial" charset="0"/>
              <a:ea typeface="ＭＳ Ｐゴシック" charset="-128"/>
            </a:endParaRPr>
          </a:p>
          <a:p>
            <a:pPr>
              <a:buFont typeface="Arial"/>
              <a:buChar char="•"/>
            </a:pPr>
            <a:r>
              <a:rPr lang="en-US" altLang="ja-JP" sz="2400" dirty="0" smtClean="0">
                <a:solidFill>
                  <a:srgbClr val="000000"/>
                </a:solidFill>
                <a:latin typeface="Arial" charset="0"/>
                <a:ea typeface="ＭＳ Ｐゴシック" charset="-128"/>
              </a:rPr>
              <a:t>MODIS and VIIRS MUDB </a:t>
            </a:r>
            <a:r>
              <a:rPr lang="en-US" altLang="ja-JP" sz="2400" dirty="0" err="1" smtClean="0">
                <a:solidFill>
                  <a:srgbClr val="000000"/>
                </a:solidFill>
                <a:latin typeface="Arial" charset="0"/>
                <a:ea typeface="ＭＳ Ｐゴシック" charset="-128"/>
              </a:rPr>
              <a:t>s</a:t>
            </a:r>
            <a:r>
              <a:rPr lang="en-US" altLang="ja-JP" sz="2400" dirty="0" smtClean="0">
                <a:solidFill>
                  <a:srgbClr val="000000"/>
                </a:solidFill>
                <a:latin typeface="Arial" charset="0"/>
                <a:ea typeface="ＭＳ Ｐゴシック" charset="-128"/>
              </a:rPr>
              <a:t> to be publically accessible and searchable through OB.DAAC SEABASS in situ archive late 2016 </a:t>
            </a:r>
            <a:r>
              <a:rPr lang="en-US" altLang="ja-JP" sz="2400" dirty="0" smtClean="0">
                <a:solidFill>
                  <a:srgbClr val="000000"/>
                </a:solidFill>
                <a:latin typeface="Arial" charset="0"/>
                <a:ea typeface="ＭＳ Ｐゴシック" charset="-128"/>
                <a:hlinkClick r:id="rId2"/>
              </a:rPr>
              <a:t>http://seabass.gsfc.nasa.gov</a:t>
            </a:r>
            <a:endParaRPr lang="en-US" altLang="ja-JP" sz="2400" dirty="0" smtClean="0">
              <a:solidFill>
                <a:srgbClr val="000000"/>
              </a:solidFill>
              <a:latin typeface="Arial" charset="0"/>
              <a:ea typeface="ＭＳ Ｐゴシック" charset="-128"/>
            </a:endParaRPr>
          </a:p>
          <a:p>
            <a:pPr>
              <a:buFont typeface="Arial"/>
              <a:buChar char="•"/>
            </a:pPr>
            <a:endParaRPr lang="en-US" altLang="ja-JP" sz="2400" dirty="0" smtClean="0">
              <a:solidFill>
                <a:srgbClr val="000000"/>
              </a:solidFill>
              <a:latin typeface="Arial" charset="0"/>
              <a:ea typeface="ＭＳ Ｐゴシック" charset="-128"/>
            </a:endParaRPr>
          </a:p>
          <a:p>
            <a:endParaRPr lang="en-US" altLang="ja-JP" sz="2400" dirty="0" smtClean="0">
              <a:solidFill>
                <a:srgbClr val="000000"/>
              </a:solidFill>
              <a:latin typeface="Arial" charset="0"/>
              <a:ea typeface="ＭＳ Ｐゴシック" charset="-128"/>
            </a:endParaRPr>
          </a:p>
          <a:p>
            <a:endParaRPr lang="en-US" sz="2400" dirty="0" smtClean="0">
              <a:solidFill>
                <a:srgbClr val="000000"/>
              </a:solidFill>
              <a:latin typeface="Arial" charset="0"/>
              <a:ea typeface="ＭＳ Ｐゴシック" charset="-128"/>
            </a:endParaRPr>
          </a:p>
          <a:p>
            <a:endParaRPr lang="en-US" sz="2400" dirty="0" smtClean="0">
              <a:solidFill>
                <a:srgbClr val="000000"/>
              </a:solidFill>
              <a:latin typeface="Arial" charset="0"/>
              <a:ea typeface="ＭＳ Ｐゴシック" charset="-128"/>
            </a:endParaRPr>
          </a:p>
          <a:p>
            <a:endParaRPr lang="en-US" sz="2400" dirty="0" smtClean="0">
              <a:solidFill>
                <a:srgbClr val="000000"/>
              </a:solidFill>
              <a:latin typeface="Arial" charset="0"/>
              <a:ea typeface="ＭＳ Ｐゴシック" charset="-128"/>
            </a:endParaRPr>
          </a:p>
          <a:p>
            <a:endParaRPr lang="en-US" sz="2400" dirty="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213100" y="165099"/>
            <a:ext cx="2082800" cy="635001"/>
          </a:xfrm>
        </p:spPr>
        <p:txBody>
          <a:bodyPr>
            <a:normAutofit/>
          </a:bodyPr>
          <a:lstStyle/>
          <a:p>
            <a:r>
              <a:rPr lang="en-US" sz="3200" dirty="0" smtClean="0"/>
              <a:t>Summary</a:t>
            </a:r>
            <a:endParaRPr lang="en-US" sz="3200" dirty="0"/>
          </a:p>
        </p:txBody>
      </p:sp>
      <p:sp>
        <p:nvSpPr>
          <p:cNvPr id="3" name="Content Placeholder 2"/>
          <p:cNvSpPr>
            <a:spLocks noGrp="1"/>
          </p:cNvSpPr>
          <p:nvPr>
            <p:ph idx="1"/>
          </p:nvPr>
        </p:nvSpPr>
        <p:spPr>
          <a:xfrm>
            <a:off x="527050" y="855345"/>
            <a:ext cx="8261350" cy="4351338"/>
          </a:xfrm>
        </p:spPr>
        <p:txBody>
          <a:bodyPr>
            <a:noAutofit/>
          </a:bodyPr>
          <a:lstStyle/>
          <a:p>
            <a:pPr marL="0" lvl="1" indent="274320">
              <a:lnSpc>
                <a:spcPct val="110000"/>
              </a:lnSpc>
              <a:spcBef>
                <a:spcPts val="0"/>
              </a:spcBef>
              <a:buFont typeface="Wingdings" charset="2"/>
              <a:buChar char="ü"/>
            </a:pPr>
            <a:r>
              <a:rPr lang="en-US" dirty="0" smtClean="0">
                <a:latin typeface="Arial" charset="0"/>
                <a:ea typeface="ＭＳ Ｐゴシック" charset="-128"/>
              </a:rPr>
              <a:t>The MODIS record remains very stable over the 16 year period ending May 2016. SI traceable to ship radiometer observations (0.02K bias relative to skin)</a:t>
            </a:r>
          </a:p>
          <a:p>
            <a:pPr marL="0" lvl="1" indent="274320">
              <a:lnSpc>
                <a:spcPct val="110000"/>
              </a:lnSpc>
              <a:spcBef>
                <a:spcPts val="0"/>
              </a:spcBef>
              <a:buFont typeface="Wingdings" charset="2"/>
              <a:buChar char="ü"/>
            </a:pPr>
            <a:endParaRPr lang="en-US" dirty="0" smtClean="0">
              <a:latin typeface="Arial" charset="0"/>
              <a:ea typeface="ＭＳ Ｐゴシック" charset="-128"/>
            </a:endParaRPr>
          </a:p>
          <a:p>
            <a:pPr marL="0" lvl="1" indent="274320">
              <a:lnSpc>
                <a:spcPct val="110000"/>
              </a:lnSpc>
              <a:spcBef>
                <a:spcPts val="0"/>
              </a:spcBef>
              <a:buFont typeface="Wingdings" charset="2"/>
              <a:buChar char="ü"/>
            </a:pPr>
            <a:r>
              <a:rPr lang="en-US" dirty="0" smtClean="0">
                <a:latin typeface="Arial" charset="0"/>
                <a:ea typeface="ＭＳ Ｐゴシック" charset="-128"/>
              </a:rPr>
              <a:t>Excellent agreement between VIIRS and both MODIS LWIR continuity SST algorithm based on L2 MUDB</a:t>
            </a:r>
          </a:p>
          <a:p>
            <a:pPr marL="0" lvl="1" indent="274320">
              <a:lnSpc>
                <a:spcPct val="110000"/>
              </a:lnSpc>
              <a:spcBef>
                <a:spcPts val="0"/>
              </a:spcBef>
              <a:buFont typeface="Wingdings" charset="2"/>
              <a:buChar char="ü"/>
            </a:pPr>
            <a:endParaRPr lang="en-US" dirty="0" smtClean="0">
              <a:latin typeface="Arial" charset="0"/>
              <a:ea typeface="ＭＳ Ｐゴシック" charset="-128"/>
            </a:endParaRPr>
          </a:p>
          <a:p>
            <a:pPr marL="0" lvl="1" indent="274320">
              <a:lnSpc>
                <a:spcPct val="110000"/>
              </a:lnSpc>
              <a:spcBef>
                <a:spcPts val="0"/>
              </a:spcBef>
              <a:buFont typeface="Wingdings" charset="2"/>
              <a:buChar char="ü"/>
            </a:pPr>
            <a:r>
              <a:rPr lang="en-US" dirty="0" smtClean="0">
                <a:solidFill>
                  <a:srgbClr val="000000"/>
                </a:solidFill>
                <a:latin typeface="Arial" charset="0"/>
                <a:ea typeface="ＭＳ Ｐゴシック" charset="-128"/>
              </a:rPr>
              <a:t>VIIRS Cloud mask using an ensemble of Alternating Decision Trees improves misclassification </a:t>
            </a:r>
            <a:r>
              <a:rPr lang="en-US" dirty="0" smtClean="0">
                <a:solidFill>
                  <a:srgbClr val="000000"/>
                </a:solidFill>
                <a:latin typeface="Arial"/>
                <a:cs typeface="Arial"/>
              </a:rPr>
              <a:t>and increases number of valid retrievals</a:t>
            </a:r>
          </a:p>
          <a:p>
            <a:pPr marL="0" lvl="1" indent="274320">
              <a:lnSpc>
                <a:spcPct val="110000"/>
              </a:lnSpc>
              <a:spcBef>
                <a:spcPts val="0"/>
              </a:spcBef>
              <a:buFont typeface="Wingdings" charset="2"/>
              <a:buChar char="ü"/>
            </a:pPr>
            <a:endParaRPr lang="en-US" dirty="0" smtClean="0">
              <a:solidFill>
                <a:srgbClr val="000000"/>
              </a:solidFill>
              <a:latin typeface="Arial"/>
              <a:cs typeface="Arial"/>
            </a:endParaRPr>
          </a:p>
          <a:p>
            <a:pPr marL="0" lvl="1" indent="274320">
              <a:lnSpc>
                <a:spcPct val="110000"/>
              </a:lnSpc>
              <a:spcBef>
                <a:spcPts val="0"/>
              </a:spcBef>
              <a:buFont typeface="Wingdings" charset="2"/>
              <a:buChar char="ü"/>
            </a:pPr>
            <a:r>
              <a:rPr lang="en-US" dirty="0" smtClean="0">
                <a:latin typeface="Arial" charset="0"/>
                <a:ea typeface="ＭＳ Ｐゴシック" charset="-128"/>
              </a:rPr>
              <a:t>Together NASA MODIS, VIIRS and NASA/NOAA PFSST produce 36 years of consistently processed SST</a:t>
            </a:r>
          </a:p>
          <a:p>
            <a:pPr marL="457200" lvl="2" indent="0">
              <a:lnSpc>
                <a:spcPct val="110000"/>
              </a:lnSpc>
              <a:spcBef>
                <a:spcPts val="0"/>
              </a:spcBef>
              <a:buNone/>
            </a:pPr>
            <a:endParaRPr lang="en-US" altLang="ja-JP" sz="1800" dirty="0" smtClean="0">
              <a:solidFill>
                <a:srgbClr val="003399"/>
              </a:solidFill>
              <a:latin typeface="Arial" charset="0"/>
              <a:ea typeface="ＭＳ Ｐゴシック" charset="-128"/>
            </a:endParaRPr>
          </a:p>
          <a:p>
            <a:pPr marL="457200" lvl="2" indent="0">
              <a:lnSpc>
                <a:spcPct val="110000"/>
              </a:lnSpc>
              <a:spcBef>
                <a:spcPts val="0"/>
              </a:spcBef>
              <a:buNone/>
            </a:pPr>
            <a:endParaRPr lang="en-US" dirty="0" smtClean="0">
              <a:latin typeface="Arial" charset="0"/>
              <a:ea typeface="ＭＳ Ｐゴシック" charset="-128"/>
            </a:endParaRPr>
          </a:p>
          <a:p>
            <a:pPr>
              <a:buNone/>
            </a:pPr>
            <a:endParaRPr lang="en-US" sz="2000" dirty="0"/>
          </a:p>
        </p:txBody>
      </p:sp>
      <p:sp>
        <p:nvSpPr>
          <p:cNvPr id="4" name="Footer Placeholder 3"/>
          <p:cNvSpPr>
            <a:spLocks noGrp="1"/>
          </p:cNvSpPr>
          <p:nvPr>
            <p:ph type="ftr" sz="quarter" idx="11"/>
          </p:nvPr>
        </p:nvSpPr>
        <p:spPr/>
        <p:txBody>
          <a:bodyPr/>
          <a:lstStyle/>
          <a:p>
            <a:r>
              <a:rPr lang="en-US" dirty="0" smtClean="0"/>
              <a:t>MODIS/VIIRS Science Team Meeting                    09 June 2016</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6084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97200" y="-383382"/>
            <a:ext cx="3378200" cy="1325563"/>
          </a:xfrm>
        </p:spPr>
        <p:txBody>
          <a:bodyPr>
            <a:normAutofit/>
          </a:bodyPr>
          <a:lstStyle/>
          <a:p>
            <a:r>
              <a:rPr lang="en-US" sz="3200" dirty="0" smtClean="0"/>
              <a:t>Looking forward</a:t>
            </a:r>
            <a:endParaRPr lang="en-US" sz="3200" dirty="0"/>
          </a:p>
        </p:txBody>
      </p:sp>
      <p:sp>
        <p:nvSpPr>
          <p:cNvPr id="3" name="Content Placeholder 2"/>
          <p:cNvSpPr>
            <a:spLocks noGrp="1"/>
          </p:cNvSpPr>
          <p:nvPr>
            <p:ph idx="1"/>
          </p:nvPr>
        </p:nvSpPr>
        <p:spPr>
          <a:xfrm>
            <a:off x="527050" y="1025525"/>
            <a:ext cx="8286750" cy="4351338"/>
          </a:xfrm>
        </p:spPr>
        <p:txBody>
          <a:bodyPr>
            <a:noAutofit/>
          </a:bodyPr>
          <a:lstStyle/>
          <a:p>
            <a:pPr marL="263525" lvl="0" indent="-263525" fontAlgn="base">
              <a:lnSpc>
                <a:spcPct val="100000"/>
              </a:lnSpc>
              <a:spcBef>
                <a:spcPct val="20000"/>
              </a:spcBef>
              <a:spcAft>
                <a:spcPct val="0"/>
              </a:spcAft>
              <a:buFont typeface="Wingdings" charset="2"/>
              <a:buChar char="§"/>
              <a:defRPr/>
            </a:pPr>
            <a:r>
              <a:rPr lang="en-US" altLang="ja-JP" sz="2400" dirty="0" smtClean="0">
                <a:solidFill>
                  <a:srgbClr val="000000"/>
                </a:solidFill>
                <a:latin typeface="Times New Roman"/>
                <a:ea typeface="ＭＳ Ｐゴシック" charset="-128"/>
                <a:cs typeface="Times New Roman"/>
              </a:rPr>
              <a:t>Improve MODIS cloud detection based on methods developed for VIIRS</a:t>
            </a:r>
          </a:p>
          <a:p>
            <a:pPr marL="263525" indent="-263525" fontAlgn="base">
              <a:lnSpc>
                <a:spcPct val="100000"/>
              </a:lnSpc>
              <a:spcBef>
                <a:spcPct val="20000"/>
              </a:spcBef>
              <a:spcAft>
                <a:spcPct val="0"/>
              </a:spcAft>
              <a:buFont typeface="Wingdings" charset="2"/>
              <a:buChar char="§"/>
              <a:defRPr/>
            </a:pPr>
            <a:r>
              <a:rPr lang="en-US" altLang="ja-JP" sz="2400" dirty="0" smtClean="0">
                <a:solidFill>
                  <a:srgbClr val="000000"/>
                </a:solidFill>
                <a:latin typeface="Times New Roman"/>
                <a:ea typeface="ＭＳ Ｐゴシック" charset="-128"/>
                <a:cs typeface="Times New Roman"/>
              </a:rPr>
              <a:t> Revise quality level definition and methodology of single sensor error statistics (SSES) for both MODIS and VIIRS</a:t>
            </a:r>
          </a:p>
          <a:p>
            <a:pPr marL="263525" indent="-263525" fontAlgn="base">
              <a:lnSpc>
                <a:spcPct val="100000"/>
              </a:lnSpc>
              <a:spcBef>
                <a:spcPct val="20000"/>
              </a:spcBef>
              <a:spcAft>
                <a:spcPct val="0"/>
              </a:spcAft>
              <a:buFont typeface="Wingdings" charset="2"/>
              <a:buChar char="§"/>
              <a:defRPr/>
            </a:pPr>
            <a:r>
              <a:rPr lang="en-US" altLang="ja-JP" sz="2400" dirty="0" smtClean="0">
                <a:solidFill>
                  <a:srgbClr val="000000"/>
                </a:solidFill>
                <a:latin typeface="Times New Roman"/>
                <a:ea typeface="ＭＳ Ｐゴシック" charset="-128"/>
                <a:cs typeface="Times New Roman"/>
              </a:rPr>
              <a:t>Comparisons L3 MODIS and VIIRS  day ,month , year products at different resolutions</a:t>
            </a:r>
          </a:p>
          <a:p>
            <a:pPr marL="263525" indent="-263525" fontAlgn="base">
              <a:lnSpc>
                <a:spcPct val="100000"/>
              </a:lnSpc>
              <a:spcBef>
                <a:spcPct val="20000"/>
              </a:spcBef>
              <a:spcAft>
                <a:spcPct val="0"/>
              </a:spcAft>
              <a:buFont typeface="Wingdings" charset="2"/>
              <a:buChar char="§"/>
              <a:defRPr/>
            </a:pPr>
            <a:r>
              <a:rPr lang="en-US" altLang="ja-JP" sz="2400" dirty="0" smtClean="0">
                <a:solidFill>
                  <a:srgbClr val="000000"/>
                </a:solidFill>
                <a:latin typeface="Times New Roman"/>
                <a:ea typeface="ＭＳ Ｐゴシック" charset="-128"/>
                <a:cs typeface="Times New Roman"/>
              </a:rPr>
              <a:t>Reprocess in 4th quarter of 2016 based on analysis of the v2016.0 reprocessing and to add SSES L2p GDS2.0 compliance…..but the new V2 NASA VIIRS L1b may supersede the plan</a:t>
            </a:r>
          </a:p>
          <a:p>
            <a:pPr marL="263525" indent="-263525" fontAlgn="base">
              <a:lnSpc>
                <a:spcPct val="100000"/>
              </a:lnSpc>
              <a:spcBef>
                <a:spcPct val="20000"/>
              </a:spcBef>
              <a:spcAft>
                <a:spcPct val="0"/>
              </a:spcAft>
              <a:buFont typeface="Wingdings" charset="2"/>
              <a:buChar char="§"/>
              <a:defRPr/>
            </a:pPr>
            <a:r>
              <a:rPr lang="en-US" altLang="ja-JP" sz="2400" dirty="0" smtClean="0">
                <a:solidFill>
                  <a:srgbClr val="000000"/>
                </a:solidFill>
                <a:latin typeface="Times New Roman"/>
                <a:ea typeface="ＭＳ Ｐゴシック" charset="-128"/>
                <a:cs typeface="Times New Roman"/>
              </a:rPr>
              <a:t>Continue validation ship radiometers and buoys</a:t>
            </a:r>
          </a:p>
          <a:p>
            <a:pPr marL="263525" lvl="0" indent="-263525" fontAlgn="base">
              <a:lnSpc>
                <a:spcPct val="100000"/>
              </a:lnSpc>
              <a:spcBef>
                <a:spcPct val="20000"/>
              </a:spcBef>
              <a:spcAft>
                <a:spcPct val="0"/>
              </a:spcAft>
              <a:buNone/>
              <a:defRPr/>
            </a:pPr>
            <a:r>
              <a:rPr lang="en-US" altLang="ja-JP" sz="2400" dirty="0" smtClean="0">
                <a:solidFill>
                  <a:srgbClr val="000000"/>
                </a:solidFill>
                <a:latin typeface="Arial" charset="0"/>
                <a:ea typeface="ＭＳ Ｐゴシック" charset="-128"/>
              </a:rPr>
              <a:t>	</a:t>
            </a:r>
          </a:p>
          <a:p>
            <a:pPr marL="263525" lvl="0" indent="-263525" fontAlgn="base">
              <a:lnSpc>
                <a:spcPct val="100000"/>
              </a:lnSpc>
              <a:spcBef>
                <a:spcPct val="20000"/>
              </a:spcBef>
              <a:spcAft>
                <a:spcPct val="0"/>
              </a:spcAft>
              <a:buNone/>
              <a:defRPr/>
            </a:pPr>
            <a:endParaRPr lang="en-US" altLang="ja-JP" sz="2400" dirty="0" smtClean="0">
              <a:solidFill>
                <a:srgbClr val="000000"/>
              </a:solidFill>
              <a:latin typeface="Arial" charset="0"/>
              <a:ea typeface="ＭＳ Ｐゴシック" charset="-128"/>
            </a:endParaRPr>
          </a:p>
          <a:p>
            <a:pPr marL="263525" lvl="0" indent="-263525" fontAlgn="base">
              <a:lnSpc>
                <a:spcPct val="100000"/>
              </a:lnSpc>
              <a:spcBef>
                <a:spcPct val="20000"/>
              </a:spcBef>
              <a:spcAft>
                <a:spcPct val="0"/>
              </a:spcAft>
              <a:buNone/>
              <a:defRPr/>
            </a:pPr>
            <a:endParaRPr lang="en-US" altLang="ja-JP" sz="2400" dirty="0" smtClean="0">
              <a:solidFill>
                <a:srgbClr val="000000"/>
              </a:solidFill>
              <a:latin typeface="Arial" charset="0"/>
              <a:ea typeface="ＭＳ Ｐゴシック" charset="-128"/>
            </a:endParaRPr>
          </a:p>
          <a:p>
            <a:pPr marL="263525" indent="-263525" fontAlgn="base">
              <a:lnSpc>
                <a:spcPct val="100000"/>
              </a:lnSpc>
              <a:spcBef>
                <a:spcPct val="20000"/>
              </a:spcBef>
              <a:spcAft>
                <a:spcPct val="0"/>
              </a:spcAft>
              <a:buFontTx/>
              <a:buAutoNum type="arabicPeriod"/>
              <a:defRPr/>
            </a:pPr>
            <a:endParaRPr lang="en-US" altLang="ja-JP" sz="2400" dirty="0" smtClean="0">
              <a:solidFill>
                <a:srgbClr val="003399"/>
              </a:solidFill>
              <a:latin typeface="Arial" charset="0"/>
              <a:ea typeface="ＭＳ Ｐゴシック" charset="-128"/>
            </a:endParaRPr>
          </a:p>
          <a:p>
            <a:pPr marL="263525" indent="-263525" fontAlgn="base">
              <a:lnSpc>
                <a:spcPct val="100000"/>
              </a:lnSpc>
              <a:spcBef>
                <a:spcPct val="20000"/>
              </a:spcBef>
              <a:spcAft>
                <a:spcPct val="0"/>
              </a:spcAft>
              <a:buFontTx/>
              <a:buAutoNum type="arabicPeriod"/>
              <a:defRPr/>
            </a:pPr>
            <a:endParaRPr lang="en-US" altLang="ja-JP" sz="2400" dirty="0" smtClean="0">
              <a:solidFill>
                <a:srgbClr val="003399"/>
              </a:solidFill>
              <a:latin typeface="Arial" charset="0"/>
              <a:ea typeface="ＭＳ Ｐゴシック" charset="-128"/>
            </a:endParaRPr>
          </a:p>
          <a:p>
            <a:pPr marL="263525" lvl="0" indent="-263525" fontAlgn="base">
              <a:lnSpc>
                <a:spcPct val="100000"/>
              </a:lnSpc>
              <a:spcBef>
                <a:spcPct val="20000"/>
              </a:spcBef>
              <a:spcAft>
                <a:spcPct val="0"/>
              </a:spcAft>
              <a:buFontTx/>
              <a:buAutoNum type="arabicPeriod"/>
              <a:defRPr/>
            </a:pPr>
            <a:endParaRPr lang="en-US" altLang="ja-JP" sz="2400" dirty="0" smtClean="0">
              <a:solidFill>
                <a:srgbClr val="003399"/>
              </a:solidFill>
              <a:latin typeface="Arial" charset="0"/>
              <a:ea typeface="ＭＳ Ｐゴシック" charset="-128"/>
            </a:endParaRPr>
          </a:p>
          <a:p>
            <a:pPr marL="263525" lvl="0" indent="-263525" fontAlgn="base">
              <a:lnSpc>
                <a:spcPct val="100000"/>
              </a:lnSpc>
              <a:spcBef>
                <a:spcPct val="20000"/>
              </a:spcBef>
              <a:spcAft>
                <a:spcPct val="0"/>
              </a:spcAft>
              <a:buFontTx/>
              <a:buAutoNum type="arabicPeriod"/>
              <a:defRPr/>
            </a:pPr>
            <a:endParaRPr lang="en-US" altLang="ja-JP" sz="2400" dirty="0" smtClean="0">
              <a:solidFill>
                <a:srgbClr val="003399"/>
              </a:solidFill>
              <a:latin typeface="Arial" charset="0"/>
              <a:ea typeface="ＭＳ Ｐゴシック" charset="-128"/>
            </a:endParaRPr>
          </a:p>
        </p:txBody>
      </p:sp>
      <p:sp>
        <p:nvSpPr>
          <p:cNvPr id="4" name="Footer Placeholder 3"/>
          <p:cNvSpPr>
            <a:spLocks noGrp="1"/>
          </p:cNvSpPr>
          <p:nvPr>
            <p:ph type="ftr" sz="quarter" idx="11"/>
          </p:nvPr>
        </p:nvSpPr>
        <p:spPr/>
        <p:txBody>
          <a:bodyPr/>
          <a:lstStyle/>
          <a:p>
            <a:r>
              <a:rPr lang="en-US" dirty="0" smtClean="0"/>
              <a:t>MODIS/VIIRS Science Team Meeting</a:t>
            </a:r>
          </a:p>
          <a:p>
            <a:r>
              <a:rPr lang="en-US" dirty="0" smtClean="0"/>
              <a:t>09 June 2016</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81300" y="0"/>
            <a:ext cx="3619500" cy="749300"/>
          </a:xfrm>
        </p:spPr>
        <p:txBody>
          <a:bodyPr>
            <a:normAutofit/>
          </a:bodyPr>
          <a:lstStyle/>
          <a:p>
            <a:r>
              <a:rPr lang="en-US" sz="3200" dirty="0" smtClean="0"/>
              <a:t>Acknowledgements</a:t>
            </a:r>
            <a:endParaRPr lang="en-US" sz="3200" dirty="0"/>
          </a:p>
        </p:txBody>
      </p:sp>
      <p:sp>
        <p:nvSpPr>
          <p:cNvPr id="3" name="Content Placeholder 2"/>
          <p:cNvSpPr>
            <a:spLocks noGrp="1"/>
          </p:cNvSpPr>
          <p:nvPr>
            <p:ph idx="1"/>
          </p:nvPr>
        </p:nvSpPr>
        <p:spPr>
          <a:xfrm>
            <a:off x="679450" y="1406525"/>
            <a:ext cx="7886700" cy="3546475"/>
          </a:xfrm>
        </p:spPr>
        <p:txBody>
          <a:bodyPr>
            <a:normAutofit fontScale="85000" lnSpcReduction="20000"/>
          </a:bodyPr>
          <a:lstStyle/>
          <a:p>
            <a:pPr>
              <a:lnSpc>
                <a:spcPct val="120000"/>
              </a:lnSpc>
            </a:pPr>
            <a:r>
              <a:rPr lang="en-US" dirty="0" smtClean="0"/>
              <a:t>Funding, primarily from NASA, MODIS project and the Physical Oceanography program.  Also from NOAA/NESDIS/STAR.</a:t>
            </a:r>
          </a:p>
          <a:p>
            <a:endParaRPr lang="en-US" dirty="0" smtClean="0"/>
          </a:p>
          <a:p>
            <a:r>
              <a:rPr lang="en-US" dirty="0"/>
              <a:t>Support </a:t>
            </a:r>
            <a:r>
              <a:rPr lang="en-US" dirty="0" smtClean="0"/>
              <a:t>of OB.DAAC</a:t>
            </a:r>
          </a:p>
          <a:p>
            <a:endParaRPr lang="en-US" dirty="0" smtClean="0"/>
          </a:p>
          <a:p>
            <a:r>
              <a:rPr lang="en-US" dirty="0" smtClean="0"/>
              <a:t>Support of MCST &amp; VCST</a:t>
            </a:r>
          </a:p>
          <a:p>
            <a:endParaRPr lang="en-US" dirty="0" smtClean="0"/>
          </a:p>
          <a:p>
            <a:r>
              <a:rPr lang="en-US" dirty="0" smtClean="0"/>
              <a:t>Input from many students and colleagues.</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MODIS/VIIRS Science Team Meeting</a:t>
            </a:r>
          </a:p>
          <a:p>
            <a:r>
              <a:rPr lang="en-US" dirty="0" smtClean="0"/>
              <a:t>09 June 2016</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5514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blip>
          <a:stretch>
            <a:fillRect/>
          </a:stretch>
        </p:blipFill>
        <p:spPr>
          <a:xfrm>
            <a:off x="4968241" y="1930401"/>
            <a:ext cx="3820159" cy="2387599"/>
          </a:xfrm>
          <a:prstGeom prst="rect">
            <a:avLst/>
          </a:prstGeom>
        </p:spPr>
      </p:pic>
      <p:sp>
        <p:nvSpPr>
          <p:cNvPr id="2" name="Title 1"/>
          <p:cNvSpPr>
            <a:spLocks noGrp="1"/>
          </p:cNvSpPr>
          <p:nvPr>
            <p:ph type="title"/>
          </p:nvPr>
        </p:nvSpPr>
        <p:spPr>
          <a:xfrm>
            <a:off x="1524000" y="76200"/>
            <a:ext cx="7620000" cy="1066800"/>
          </a:xfrm>
        </p:spPr>
        <p:txBody>
          <a:bodyPr>
            <a:noAutofit/>
          </a:bodyPr>
          <a:lstStyle/>
          <a:p>
            <a:r>
              <a:rPr lang="en-US" sz="3200" dirty="0" smtClean="0"/>
              <a:t>Buoy SST accuracy characterization </a:t>
            </a:r>
            <a:br>
              <a:rPr lang="en-US" sz="3200" dirty="0" smtClean="0"/>
            </a:br>
            <a:endParaRPr lang="en-US" sz="3200" dirty="0"/>
          </a:p>
        </p:txBody>
      </p:sp>
      <p:sp>
        <p:nvSpPr>
          <p:cNvPr id="4" name="Footer Placeholder 3"/>
          <p:cNvSpPr>
            <a:spLocks noGrp="1"/>
          </p:cNvSpPr>
          <p:nvPr>
            <p:ph type="ftr" sz="quarter" idx="11"/>
          </p:nvPr>
        </p:nvSpPr>
        <p:spPr/>
        <p:txBody>
          <a:bodyPr/>
          <a:lstStyle/>
          <a:p>
            <a:r>
              <a:rPr lang="en-US" dirty="0" smtClean="0"/>
              <a:t>MODIS/VIIRS Science Team Meeting09 June 2016</a:t>
            </a:r>
            <a:endParaRPr lang="en-US" dirty="0"/>
          </a:p>
        </p:txBody>
      </p:sp>
      <p:sp>
        <p:nvSpPr>
          <p:cNvPr id="9" name="TextBox 8"/>
          <p:cNvSpPr txBox="1"/>
          <p:nvPr/>
        </p:nvSpPr>
        <p:spPr>
          <a:xfrm>
            <a:off x="0" y="1305779"/>
            <a:ext cx="5080000" cy="5755421"/>
          </a:xfrm>
          <a:prstGeom prst="rect">
            <a:avLst/>
          </a:prstGeom>
          <a:noFill/>
        </p:spPr>
        <p:txBody>
          <a:bodyPr wrap="square" rtlCol="0">
            <a:spAutoFit/>
          </a:bodyPr>
          <a:lstStyle/>
          <a:p>
            <a:endParaRPr lang="en-US" sz="2400" dirty="0" smtClean="0">
              <a:latin typeface="Times New Roman"/>
              <a:cs typeface="Times New Roman"/>
            </a:endParaRPr>
          </a:p>
          <a:p>
            <a:pPr lvl="1">
              <a:buFont typeface="Wingdings" charset="2"/>
              <a:buChar char="§"/>
            </a:pPr>
            <a:r>
              <a:rPr lang="en-US" sz="2400" dirty="0" smtClean="0">
                <a:latin typeface="Times New Roman"/>
                <a:cs typeface="Times New Roman"/>
              </a:rPr>
              <a:t>Study calibration drift and accuracy over a 1 to 2  year deployment in Bear cut</a:t>
            </a:r>
          </a:p>
          <a:p>
            <a:pPr lvl="1">
              <a:buFont typeface="Wingdings" charset="2"/>
              <a:buChar char="§"/>
            </a:pPr>
            <a:endParaRPr lang="en-US" sz="2400" dirty="0" smtClean="0">
              <a:latin typeface="Times New Roman"/>
              <a:cs typeface="Times New Roman"/>
            </a:endParaRPr>
          </a:p>
          <a:p>
            <a:pPr lvl="1">
              <a:buFont typeface="Wingdings" charset="2"/>
              <a:buChar char="§"/>
            </a:pPr>
            <a:r>
              <a:rPr lang="en-US" sz="2400" dirty="0" smtClean="0">
                <a:latin typeface="Times New Roman"/>
                <a:cs typeface="Times New Roman"/>
              </a:rPr>
              <a:t> 1-2 years of monthly comparison to thermometers calibrated against the RSMAS black body</a:t>
            </a:r>
          </a:p>
          <a:p>
            <a:pPr lvl="1">
              <a:buFont typeface="Wingdings" charset="2"/>
              <a:buChar char="§"/>
            </a:pPr>
            <a:endParaRPr lang="en-US" sz="2400" dirty="0" smtClean="0">
              <a:latin typeface="Times New Roman"/>
              <a:cs typeface="Times New Roman"/>
            </a:endParaRPr>
          </a:p>
          <a:p>
            <a:pPr lvl="1">
              <a:buFont typeface="Wingdings" charset="2"/>
              <a:buChar char="§"/>
            </a:pPr>
            <a:r>
              <a:rPr lang="en-US" sz="2400" dirty="0" smtClean="0">
                <a:latin typeface="Times New Roman"/>
                <a:cs typeface="Times New Roman"/>
              </a:rPr>
              <a:t>12 moored buoys - 3 each of 4 designs</a:t>
            </a:r>
          </a:p>
          <a:p>
            <a:pPr lvl="2">
              <a:buFont typeface="Wingdings" charset="2"/>
              <a:buChar char="§"/>
            </a:pPr>
            <a:r>
              <a:rPr lang="en-US" sz="2400" dirty="0" smtClean="0">
                <a:latin typeface="Times New Roman"/>
                <a:cs typeface="Times New Roman"/>
              </a:rPr>
              <a:t> 3 designs SIO </a:t>
            </a:r>
          </a:p>
          <a:p>
            <a:pPr lvl="2">
              <a:buFont typeface="Wingdings" charset="2"/>
              <a:buChar char="§"/>
            </a:pPr>
            <a:r>
              <a:rPr lang="en-US" sz="2400" dirty="0" smtClean="0">
                <a:latin typeface="Times New Roman"/>
                <a:cs typeface="Times New Roman"/>
              </a:rPr>
              <a:t> 1 design NOAA/AOML</a:t>
            </a:r>
          </a:p>
          <a:p>
            <a:pPr lvl="1">
              <a:buFont typeface="Wingdings" charset="2"/>
              <a:buChar char="§"/>
            </a:pPr>
            <a:endParaRPr lang="en-US" sz="2000" dirty="0" smtClean="0"/>
          </a:p>
          <a:p>
            <a:endParaRPr lang="en-US" dirty="0" smtClean="0"/>
          </a:p>
          <a:p>
            <a:endParaRPr lang="en-US" dirty="0" smtClean="0"/>
          </a:p>
        </p:txBody>
      </p:sp>
      <p:sp>
        <p:nvSpPr>
          <p:cNvPr id="6" name="TextBox 5"/>
          <p:cNvSpPr txBox="1"/>
          <p:nvPr/>
        </p:nvSpPr>
        <p:spPr>
          <a:xfrm>
            <a:off x="1016000" y="635000"/>
            <a:ext cx="7543800" cy="1107996"/>
          </a:xfrm>
          <a:prstGeom prst="rect">
            <a:avLst/>
          </a:prstGeom>
          <a:noFill/>
        </p:spPr>
        <p:txBody>
          <a:bodyPr wrap="square" rtlCol="0">
            <a:spAutoFit/>
          </a:bodyPr>
          <a:lstStyle/>
          <a:p>
            <a:r>
              <a:rPr lang="en-US" sz="2400" dirty="0" smtClean="0">
                <a:latin typeface="Times New Roman"/>
                <a:cs typeface="Times New Roman"/>
              </a:rPr>
              <a:t>Is the accuracy and stability of buoy SST measurements good enough for Satellite SST CDR validation?</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MODIS/VIIRS Science Team Meeting09 June 2016</a:t>
            </a:r>
            <a:endParaRPr lang="en-US" dirty="0"/>
          </a:p>
        </p:txBody>
      </p:sp>
      <p:graphicFrame>
        <p:nvGraphicFramePr>
          <p:cNvPr id="5" name="Table 4"/>
          <p:cNvGraphicFramePr>
            <a:graphicFrameLocks noGrp="1" noChangeAspect="1"/>
          </p:cNvGraphicFramePr>
          <p:nvPr/>
        </p:nvGraphicFramePr>
        <p:xfrm>
          <a:off x="1298339" y="1677231"/>
          <a:ext cx="6486761" cy="2920169"/>
        </p:xfrm>
        <a:graphic>
          <a:graphicData uri="http://schemas.openxmlformats.org/drawingml/2006/table">
            <a:tbl>
              <a:tblPr firstRow="1" bandRow="1">
                <a:tableStyleId>{912C8C85-51F0-491E-9774-3900AFEF0FD7}</a:tableStyleId>
              </a:tblPr>
              <a:tblGrid>
                <a:gridCol w="1952569"/>
                <a:gridCol w="2312162"/>
                <a:gridCol w="2222030"/>
              </a:tblGrid>
              <a:tr h="954951">
                <a:tc>
                  <a:txBody>
                    <a:bodyPr/>
                    <a:lstStyle/>
                    <a:p>
                      <a:r>
                        <a:rPr lang="en-US" sz="1700" b="1" i="0" dirty="0" smtClean="0"/>
                        <a:t>Pixel</a:t>
                      </a:r>
                    </a:p>
                    <a:p>
                      <a:r>
                        <a:rPr lang="en-US" sz="1700" b="1" i="0" dirty="0" smtClean="0"/>
                        <a:t>Quality </a:t>
                      </a:r>
                    </a:p>
                    <a:p>
                      <a:r>
                        <a:rPr lang="en-US" sz="1700" b="1" i="0" dirty="0" smtClean="0"/>
                        <a:t>level</a:t>
                      </a:r>
                      <a:endParaRPr lang="en-US" sz="1700" b="1" i="0" dirty="0"/>
                    </a:p>
                  </a:txBody>
                  <a:tcPr marL="58740" marR="58740" marT="32752" marB="32752"/>
                </a:tc>
                <a:tc>
                  <a:txBody>
                    <a:bodyPr/>
                    <a:lstStyle/>
                    <a:p>
                      <a:r>
                        <a:rPr lang="en-US" sz="1700" b="1" i="0" dirty="0" smtClean="0"/>
                        <a:t>MODIS A SST L3 4km</a:t>
                      </a:r>
                    </a:p>
                    <a:p>
                      <a:r>
                        <a:rPr lang="en-US" sz="1700" b="1" i="0" baseline="0" dirty="0" smtClean="0"/>
                        <a:t> count</a:t>
                      </a:r>
                      <a:endParaRPr lang="en-US" sz="1700" b="1" i="0" dirty="0"/>
                    </a:p>
                  </a:txBody>
                  <a:tcPr marL="58740" marR="58740" marT="32752" marB="32752"/>
                </a:tc>
                <a:tc>
                  <a:txBody>
                    <a:bodyPr/>
                    <a:lstStyle/>
                    <a:p>
                      <a:r>
                        <a:rPr lang="en-US" sz="1700" b="1" i="0" dirty="0" smtClean="0"/>
                        <a:t>VIIRS  SST L3 4km</a:t>
                      </a:r>
                    </a:p>
                    <a:p>
                      <a:r>
                        <a:rPr lang="en-US" sz="1700" b="1" i="0" baseline="0" dirty="0" smtClean="0"/>
                        <a:t>count</a:t>
                      </a:r>
                      <a:endParaRPr lang="en-US" sz="1700" b="1" i="0" dirty="0"/>
                    </a:p>
                  </a:txBody>
                  <a:tcPr marL="58740" marR="58740" marT="32752" marB="32752"/>
                </a:tc>
              </a:tr>
              <a:tr h="982609">
                <a:tc>
                  <a:txBody>
                    <a:bodyPr/>
                    <a:lstStyle/>
                    <a:p>
                      <a:r>
                        <a:rPr lang="en-US" sz="1700" b="1" i="0" dirty="0" smtClean="0"/>
                        <a:t>Best</a:t>
                      </a:r>
                    </a:p>
                    <a:p>
                      <a:r>
                        <a:rPr lang="en-US" sz="1700" b="1" i="0" dirty="0" smtClean="0"/>
                        <a:t>Day</a:t>
                      </a:r>
                    </a:p>
                    <a:p>
                      <a:r>
                        <a:rPr lang="en-US" sz="1700" b="1" i="0" dirty="0" smtClean="0"/>
                        <a:t>Night</a:t>
                      </a:r>
                      <a:endParaRPr lang="en-US" sz="1700" b="1" i="0" dirty="0"/>
                    </a:p>
                  </a:txBody>
                  <a:tcPr marL="58740" marR="58740" marT="32752" marB="32752"/>
                </a:tc>
                <a:tc>
                  <a:txBody>
                    <a:bodyPr/>
                    <a:lstStyle/>
                    <a:p>
                      <a:r>
                        <a:rPr lang="en-US" sz="1700" b="1" i="0" dirty="0" smtClean="0"/>
                        <a:t> </a:t>
                      </a:r>
                    </a:p>
                    <a:p>
                      <a:r>
                        <a:rPr lang="en-US" sz="1700" b="1" i="0" dirty="0" smtClean="0"/>
                        <a:t>2286952</a:t>
                      </a:r>
                    </a:p>
                    <a:p>
                      <a:r>
                        <a:rPr lang="en-US" sz="1700" b="1" i="0" dirty="0" smtClean="0"/>
                        <a:t>2512379</a:t>
                      </a:r>
                      <a:endParaRPr lang="en-US" sz="1700" b="1" i="0" dirty="0"/>
                    </a:p>
                  </a:txBody>
                  <a:tcPr marL="58740" marR="58740" marT="32752" marB="32752"/>
                </a:tc>
                <a:tc>
                  <a:txBody>
                    <a:bodyPr/>
                    <a:lstStyle/>
                    <a:p>
                      <a:endParaRPr lang="en-US" sz="1700" b="1" i="0" dirty="0" smtClean="0"/>
                    </a:p>
                    <a:p>
                      <a:r>
                        <a:rPr lang="en-US" sz="1700" b="1" i="0" dirty="0" smtClean="0"/>
                        <a:t>3998602</a:t>
                      </a:r>
                    </a:p>
                    <a:p>
                      <a:r>
                        <a:rPr lang="en-US" sz="1700" b="1" i="0" dirty="0" smtClean="0"/>
                        <a:t>3156603</a:t>
                      </a:r>
                      <a:endParaRPr lang="en-US" sz="1700" b="1" i="0" dirty="0"/>
                    </a:p>
                  </a:txBody>
                  <a:tcPr marL="58740" marR="58740" marT="32752" marB="32752"/>
                </a:tc>
              </a:tr>
              <a:tr h="982609">
                <a:tc>
                  <a:txBody>
                    <a:bodyPr/>
                    <a:lstStyle/>
                    <a:p>
                      <a:r>
                        <a:rPr lang="en-US" sz="1700" b="1" i="0" dirty="0" smtClean="0"/>
                        <a:t>Good</a:t>
                      </a:r>
                    </a:p>
                    <a:p>
                      <a:r>
                        <a:rPr lang="en-US" sz="1700" b="1" i="0" dirty="0" smtClean="0"/>
                        <a:t>Day</a:t>
                      </a:r>
                    </a:p>
                    <a:p>
                      <a:r>
                        <a:rPr lang="en-US" sz="1700" b="1" i="0" dirty="0" smtClean="0"/>
                        <a:t>Night</a:t>
                      </a:r>
                      <a:endParaRPr lang="en-US" sz="1700" b="1" i="0" dirty="0"/>
                    </a:p>
                  </a:txBody>
                  <a:tcPr marL="58740" marR="58740" marT="32752" marB="32752"/>
                </a:tc>
                <a:tc>
                  <a:txBody>
                    <a:bodyPr/>
                    <a:lstStyle/>
                    <a:p>
                      <a:endParaRPr lang="en-US" sz="1700" b="1" i="0" dirty="0" smtClean="0"/>
                    </a:p>
                    <a:p>
                      <a:r>
                        <a:rPr lang="en-US" sz="1700" b="1" i="0" dirty="0" smtClean="0"/>
                        <a:t>1245048</a:t>
                      </a:r>
                    </a:p>
                    <a:p>
                      <a:r>
                        <a:rPr lang="en-US" sz="1700" b="1" i="0" dirty="0" smtClean="0"/>
                        <a:t>975615</a:t>
                      </a:r>
                      <a:endParaRPr lang="en-US" sz="1700" b="1" i="0" dirty="0"/>
                    </a:p>
                  </a:txBody>
                  <a:tcPr marL="58740" marR="58740" marT="32752" marB="32752"/>
                </a:tc>
                <a:tc>
                  <a:txBody>
                    <a:bodyPr/>
                    <a:lstStyle/>
                    <a:p>
                      <a:endParaRPr lang="en-US" sz="1700" b="1" i="0" dirty="0" smtClean="0"/>
                    </a:p>
                    <a:p>
                      <a:r>
                        <a:rPr lang="en-US" sz="1700" b="1" i="0" dirty="0" smtClean="0"/>
                        <a:t>2711723</a:t>
                      </a:r>
                    </a:p>
                    <a:p>
                      <a:r>
                        <a:rPr lang="en-US" sz="1700" b="1" i="0" dirty="0" smtClean="0"/>
                        <a:t>1589578</a:t>
                      </a:r>
                      <a:endParaRPr lang="en-US" sz="1700" b="1" i="0" dirty="0"/>
                    </a:p>
                  </a:txBody>
                  <a:tcPr marL="58740" marR="58740" marT="32752" marB="32752"/>
                </a:tc>
              </a:tr>
            </a:tbl>
          </a:graphicData>
        </a:graphic>
      </p:graphicFrame>
      <p:sp>
        <p:nvSpPr>
          <p:cNvPr id="6" name="TextBox 5"/>
          <p:cNvSpPr txBox="1"/>
          <p:nvPr/>
        </p:nvSpPr>
        <p:spPr>
          <a:xfrm>
            <a:off x="3238500" y="1117600"/>
            <a:ext cx="2146742" cy="369332"/>
          </a:xfrm>
          <a:prstGeom prst="rect">
            <a:avLst/>
          </a:prstGeom>
          <a:noFill/>
        </p:spPr>
        <p:txBody>
          <a:bodyPr wrap="none" rtlCol="0">
            <a:spAutoFit/>
          </a:bodyPr>
          <a:lstStyle/>
          <a:p>
            <a:r>
              <a:rPr lang="en-US" dirty="0" smtClean="0"/>
              <a:t>4km Mapped images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MODIS/VIIRS Science Team Meeting09 June 2016</a:t>
            </a:r>
            <a:endParaRPr lang="en-US" dirty="0"/>
          </a:p>
        </p:txBody>
      </p:sp>
      <p:pic>
        <p:nvPicPr>
          <p:cNvPr id="7" name="Picture 6" descr="viirs_glint_adtree_april-5-2016-v2.1.tiff"/>
          <p:cNvPicPr>
            <a:picLocks noChangeAspect="1"/>
          </p:cNvPicPr>
          <p:nvPr/>
        </p:nvPicPr>
        <p:blipFill>
          <a:blip r:embed="rId2"/>
          <a:srcRect l="-457" t="8483"/>
          <a:stretch>
            <a:fillRect/>
          </a:stretch>
        </p:blipFill>
        <p:spPr>
          <a:xfrm>
            <a:off x="0" y="1092200"/>
            <a:ext cx="9144000" cy="487314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03187"/>
            <a:ext cx="6731000" cy="901700"/>
          </a:xfrm>
        </p:spPr>
        <p:txBody>
          <a:bodyPr>
            <a:normAutofit/>
          </a:bodyPr>
          <a:lstStyle/>
          <a:p>
            <a:r>
              <a:rPr lang="en-US" sz="3200" dirty="0" smtClean="0"/>
              <a:t>MODIS SST4 and VIIRS </a:t>
            </a:r>
            <a:r>
              <a:rPr lang="en-US" sz="3200" dirty="0" err="1" smtClean="0"/>
              <a:t>SST_Triple</a:t>
            </a:r>
            <a:endParaRPr lang="en-US" sz="3200" dirty="0"/>
          </a:p>
        </p:txBody>
      </p:sp>
      <p:sp>
        <p:nvSpPr>
          <p:cNvPr id="3" name="Content Placeholder 2"/>
          <p:cNvSpPr>
            <a:spLocks noGrp="1"/>
          </p:cNvSpPr>
          <p:nvPr>
            <p:ph idx="1"/>
          </p:nvPr>
        </p:nvSpPr>
        <p:spPr>
          <a:xfrm>
            <a:off x="695049" y="1118422"/>
            <a:ext cx="7886700" cy="4351338"/>
          </a:xfrm>
        </p:spPr>
        <p:txBody>
          <a:bodyPr>
            <a:normAutofit fontScale="70000" lnSpcReduction="20000"/>
          </a:bodyPr>
          <a:lstStyle/>
          <a:p>
            <a:pPr marL="0" indent="0">
              <a:buNone/>
            </a:pPr>
            <a:r>
              <a:rPr lang="en-US" dirty="0" smtClean="0"/>
              <a:t>Measurements in mid-IR atmospheric transmission windows have potential to provide better SSTs</a:t>
            </a:r>
          </a:p>
          <a:p>
            <a:pPr marL="0" indent="0">
              <a:buNone/>
            </a:pPr>
            <a:endParaRPr lang="en-US" dirty="0" smtClean="0"/>
          </a:p>
          <a:p>
            <a:pPr marL="0" indent="0">
              <a:buNone/>
            </a:pPr>
            <a:r>
              <a:rPr lang="en-US" dirty="0" smtClean="0"/>
              <a:t>MODIS:</a:t>
            </a:r>
          </a:p>
          <a:p>
            <a:pPr marL="0" indent="0">
              <a:buNone/>
            </a:pPr>
            <a:r>
              <a:rPr lang="en-US" dirty="0" smtClean="0"/>
              <a:t>	SST4 = c</a:t>
            </a:r>
            <a:r>
              <a:rPr lang="en-US" baseline="-25000" dirty="0" smtClean="0"/>
              <a:t>1</a:t>
            </a:r>
            <a:r>
              <a:rPr lang="en-US" dirty="0" smtClean="0"/>
              <a:t>+ c</a:t>
            </a:r>
            <a:r>
              <a:rPr lang="en-US" baseline="-25000" dirty="0" smtClean="0"/>
              <a:t>2</a:t>
            </a:r>
            <a:r>
              <a:rPr lang="en-US" dirty="0" smtClean="0"/>
              <a:t> * </a:t>
            </a:r>
            <a:r>
              <a:rPr lang="en-US" i="1" dirty="0" smtClean="0"/>
              <a:t>T</a:t>
            </a:r>
            <a:r>
              <a:rPr lang="en-US" baseline="-25000" dirty="0" smtClean="0"/>
              <a:t>3.9</a:t>
            </a:r>
            <a:r>
              <a:rPr lang="en-US" dirty="0" smtClean="0"/>
              <a:t> + </a:t>
            </a:r>
            <a:r>
              <a:rPr lang="en-US" dirty="0"/>
              <a:t>c</a:t>
            </a:r>
            <a:r>
              <a:rPr lang="en-US" baseline="-25000" dirty="0"/>
              <a:t>3</a:t>
            </a:r>
            <a:r>
              <a:rPr lang="en-US" dirty="0"/>
              <a:t> </a:t>
            </a:r>
            <a:r>
              <a:rPr lang="en-US" dirty="0" smtClean="0"/>
              <a:t>* (</a:t>
            </a:r>
            <a:r>
              <a:rPr lang="en-US" i="1" dirty="0" smtClean="0"/>
              <a:t>T</a:t>
            </a:r>
            <a:r>
              <a:rPr lang="en-US" baseline="-25000" dirty="0" smtClean="0"/>
              <a:t>3.9</a:t>
            </a:r>
            <a:r>
              <a:rPr lang="en-US" dirty="0"/>
              <a:t>−</a:t>
            </a:r>
            <a:r>
              <a:rPr lang="en-US" i="1" dirty="0" smtClean="0"/>
              <a:t>T</a:t>
            </a:r>
            <a:r>
              <a:rPr lang="en-US" baseline="-25000" dirty="0" smtClean="0"/>
              <a:t>4.0</a:t>
            </a:r>
            <a:r>
              <a:rPr lang="en-US" dirty="0" smtClean="0"/>
              <a:t>) + </a:t>
            </a:r>
          </a:p>
          <a:p>
            <a:pPr marL="0" indent="0">
              <a:buNone/>
            </a:pPr>
            <a:r>
              <a:rPr lang="en-US" dirty="0" smtClean="0"/>
              <a:t>		c</a:t>
            </a:r>
            <a:r>
              <a:rPr lang="en-US" baseline="-25000" dirty="0" smtClean="0"/>
              <a:t>4</a:t>
            </a:r>
            <a:r>
              <a:rPr lang="en-US" dirty="0" smtClean="0"/>
              <a:t> * (sec(</a:t>
            </a:r>
            <a:r>
              <a:rPr lang="el-GR" dirty="0" smtClean="0"/>
              <a:t>θ</a:t>
            </a:r>
            <a:r>
              <a:rPr lang="en-US" dirty="0" smtClean="0"/>
              <a:t>)−1)</a:t>
            </a:r>
          </a:p>
          <a:p>
            <a:pPr marL="0" indent="0">
              <a:buNone/>
            </a:pPr>
            <a:endParaRPr lang="en-US" dirty="0" smtClean="0"/>
          </a:p>
          <a:p>
            <a:pPr marL="0" indent="0">
              <a:buNone/>
            </a:pPr>
            <a:r>
              <a:rPr lang="en-US" dirty="0" smtClean="0"/>
              <a:t>VIIRS multi-channel SST:</a:t>
            </a:r>
          </a:p>
          <a:p>
            <a:pPr marL="0" indent="0">
              <a:buNone/>
            </a:pPr>
            <a:r>
              <a:rPr lang="en-US" dirty="0" smtClean="0"/>
              <a:t>	</a:t>
            </a:r>
            <a:r>
              <a:rPr lang="en-US" dirty="0" err="1" smtClean="0"/>
              <a:t>SST_Triple</a:t>
            </a:r>
            <a:r>
              <a:rPr lang="en-US" dirty="0" smtClean="0"/>
              <a:t> : c</a:t>
            </a:r>
            <a:r>
              <a:rPr lang="en-US" baseline="-25000" dirty="0" smtClean="0"/>
              <a:t>1</a:t>
            </a:r>
            <a:r>
              <a:rPr lang="en-US" dirty="0" smtClean="0"/>
              <a:t>+ c</a:t>
            </a:r>
            <a:r>
              <a:rPr lang="en-US" baseline="-25000" dirty="0" smtClean="0"/>
              <a:t>2</a:t>
            </a:r>
            <a:r>
              <a:rPr lang="en-US" dirty="0" smtClean="0"/>
              <a:t> * </a:t>
            </a:r>
            <a:r>
              <a:rPr lang="en-US" i="1" dirty="0" smtClean="0"/>
              <a:t>T</a:t>
            </a:r>
            <a:r>
              <a:rPr lang="en-US" baseline="-25000" dirty="0" smtClean="0"/>
              <a:t>11</a:t>
            </a:r>
            <a:r>
              <a:rPr lang="en-US" dirty="0" smtClean="0"/>
              <a:t> + c</a:t>
            </a:r>
            <a:r>
              <a:rPr lang="en-US" baseline="-25000" dirty="0" smtClean="0"/>
              <a:t>3</a:t>
            </a:r>
            <a:r>
              <a:rPr lang="en-US" dirty="0" smtClean="0"/>
              <a:t> * (</a:t>
            </a:r>
            <a:r>
              <a:rPr lang="en-US" i="1" dirty="0" smtClean="0"/>
              <a:t>T</a:t>
            </a:r>
            <a:r>
              <a:rPr lang="en-US" baseline="-25000" dirty="0" smtClean="0"/>
              <a:t>3.7</a:t>
            </a:r>
            <a:r>
              <a:rPr lang="en-US" dirty="0" smtClean="0"/>
              <a:t>−</a:t>
            </a:r>
            <a:r>
              <a:rPr lang="en-US" i="1" dirty="0" smtClean="0"/>
              <a:t>T</a:t>
            </a:r>
            <a:r>
              <a:rPr lang="en-US" baseline="-25000" dirty="0" smtClean="0"/>
              <a:t>12</a:t>
            </a:r>
            <a:r>
              <a:rPr lang="en-US" dirty="0" smtClean="0"/>
              <a:t>) + </a:t>
            </a:r>
          </a:p>
          <a:p>
            <a:pPr marL="0" indent="0">
              <a:buNone/>
            </a:pPr>
            <a:r>
              <a:rPr lang="en-US" dirty="0" smtClean="0"/>
              <a:t>		c</a:t>
            </a:r>
            <a:r>
              <a:rPr lang="en-US" baseline="-25000" dirty="0" smtClean="0"/>
              <a:t>4</a:t>
            </a:r>
            <a:r>
              <a:rPr lang="en-US" dirty="0" smtClean="0"/>
              <a:t> * (sec(</a:t>
            </a:r>
            <a:r>
              <a:rPr lang="el-GR" dirty="0" smtClean="0"/>
              <a:t>θ</a:t>
            </a:r>
            <a:r>
              <a:rPr lang="en-US" dirty="0" smtClean="0"/>
              <a:t>)−1)</a:t>
            </a:r>
          </a:p>
          <a:p>
            <a:pPr marL="0" indent="0">
              <a:buNone/>
            </a:pPr>
            <a:r>
              <a:rPr lang="en-US" dirty="0" smtClean="0"/>
              <a:t>		</a:t>
            </a:r>
          </a:p>
          <a:p>
            <a:pPr marL="0" indent="0">
              <a:buNone/>
            </a:pPr>
            <a:r>
              <a:rPr lang="en-US" dirty="0" smtClean="0"/>
              <a:t>But can only be used confidently at night, due to reflection of solar radiation at the sea surface, and scattering from the atmosphere.</a:t>
            </a:r>
            <a:endParaRPr lang="en-US" dirty="0"/>
          </a:p>
        </p:txBody>
      </p:sp>
      <p:sp>
        <p:nvSpPr>
          <p:cNvPr id="4" name="Footer Placeholder 3"/>
          <p:cNvSpPr>
            <a:spLocks noGrp="1"/>
          </p:cNvSpPr>
          <p:nvPr>
            <p:ph type="ftr" sz="quarter" idx="11"/>
          </p:nvPr>
        </p:nvSpPr>
        <p:spPr/>
        <p:txBody>
          <a:bodyPr/>
          <a:lstStyle/>
          <a:p>
            <a:r>
              <a:rPr lang="en-US" dirty="0" smtClean="0"/>
              <a:t>MODIS/VIIRS Science Team Meeting                    09 June 2016</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50257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58900" y="0"/>
            <a:ext cx="6731000" cy="749301"/>
          </a:xfrm>
        </p:spPr>
        <p:txBody>
          <a:bodyPr>
            <a:normAutofit/>
          </a:bodyPr>
          <a:lstStyle/>
          <a:p>
            <a:r>
              <a:rPr lang="en-US" sz="3200" dirty="0" smtClean="0"/>
              <a:t>SST continuity MODIS to VIIRS</a:t>
            </a:r>
            <a:endParaRPr lang="en-US" sz="3200" dirty="0"/>
          </a:p>
        </p:txBody>
      </p:sp>
      <p:sp>
        <p:nvSpPr>
          <p:cNvPr id="3" name="Content Placeholder 2"/>
          <p:cNvSpPr>
            <a:spLocks noGrp="1"/>
          </p:cNvSpPr>
          <p:nvPr>
            <p:ph idx="1"/>
          </p:nvPr>
        </p:nvSpPr>
        <p:spPr>
          <a:xfrm>
            <a:off x="793750" y="1000124"/>
            <a:ext cx="7886700" cy="4956175"/>
          </a:xfrm>
        </p:spPr>
        <p:txBody>
          <a:bodyPr>
            <a:normAutofit lnSpcReduction="10000"/>
          </a:bodyPr>
          <a:lstStyle/>
          <a:p>
            <a:pPr>
              <a:lnSpc>
                <a:spcPct val="100000"/>
              </a:lnSpc>
            </a:pPr>
            <a:r>
              <a:rPr lang="en-US" sz="2400" dirty="0" smtClean="0"/>
              <a:t>The ROSES objective is to demonstrate compatibility between MODIS (Terra and Aqua) SST retrievals and those of S-NPP VIIRS for the production of a Consistent Data Record, and then to a Climate Data Record.</a:t>
            </a:r>
          </a:p>
          <a:p>
            <a:pPr>
              <a:lnSpc>
                <a:spcPct val="100000"/>
              </a:lnSpc>
            </a:pPr>
            <a:r>
              <a:rPr lang="en-US" sz="2400" dirty="0" smtClean="0"/>
              <a:t>Consistency can be achieved by using comparable atmospheric correction algorithms, cloud-screening methods, and approaches to estimate errors and uncertainties.</a:t>
            </a:r>
          </a:p>
          <a:p>
            <a:pPr>
              <a:lnSpc>
                <a:spcPct val="100000"/>
              </a:lnSpc>
            </a:pPr>
            <a:r>
              <a:rPr lang="en-US" sz="2400" dirty="0" smtClean="0"/>
              <a:t>Temperature Climate Data Records require SI traceability of calibration and validation. this requires measurements of skin SST by ship-board radiometers with calibration referenced to NIST, or NPL, standards. </a:t>
            </a:r>
          </a:p>
          <a:p>
            <a:pPr>
              <a:lnSpc>
                <a:spcPct val="100000"/>
              </a:lnSpc>
            </a:pPr>
            <a:r>
              <a:rPr lang="en-US" sz="2400" dirty="0" smtClean="0"/>
              <a:t>SST CDR accuracy requirements are very stringent: absolute </a:t>
            </a:r>
            <a:r>
              <a:rPr lang="en-US" sz="2400" dirty="0" smtClean="0">
                <a:solidFill>
                  <a:srgbClr val="FF0000"/>
                </a:solidFill>
              </a:rPr>
              <a:t>accuracy of 0.1K, and decadal stability of 0.04K</a:t>
            </a:r>
            <a:r>
              <a:rPr lang="en-US" sz="2400" baseline="30000" dirty="0" smtClean="0">
                <a:solidFill>
                  <a:srgbClr val="FF0000"/>
                </a:solidFill>
              </a:rPr>
              <a:t>1</a:t>
            </a:r>
          </a:p>
          <a:p>
            <a:pPr>
              <a:lnSpc>
                <a:spcPct val="100000"/>
              </a:lnSpc>
            </a:pPr>
            <a:endParaRPr lang="en-US" sz="2400" dirty="0"/>
          </a:p>
        </p:txBody>
      </p:sp>
      <p:sp>
        <p:nvSpPr>
          <p:cNvPr id="4" name="Footer Placeholder 3"/>
          <p:cNvSpPr>
            <a:spLocks noGrp="1"/>
          </p:cNvSpPr>
          <p:nvPr>
            <p:ph type="ftr" sz="quarter" idx="11"/>
          </p:nvPr>
        </p:nvSpPr>
        <p:spPr/>
        <p:txBody>
          <a:bodyPr/>
          <a:lstStyle/>
          <a:p>
            <a:r>
              <a:rPr lang="en-US" dirty="0" smtClean="0"/>
              <a:t>MODIS/VIIRS Science Team Meeting                    09 June 2016</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781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0" y="1"/>
            <a:ext cx="6731000" cy="660400"/>
          </a:xfrm>
        </p:spPr>
        <p:txBody>
          <a:bodyPr>
            <a:normAutofit/>
          </a:bodyPr>
          <a:lstStyle/>
          <a:p>
            <a:r>
              <a:rPr lang="en-US" sz="3200" dirty="0" smtClean="0"/>
              <a:t>Time Series of Satellites</a:t>
            </a:r>
            <a:endParaRPr lang="en-US" sz="3200" dirty="0"/>
          </a:p>
        </p:txBody>
      </p:sp>
      <p:sp>
        <p:nvSpPr>
          <p:cNvPr id="4" name="Footer Placeholder 3"/>
          <p:cNvSpPr>
            <a:spLocks noGrp="1"/>
          </p:cNvSpPr>
          <p:nvPr>
            <p:ph type="ftr" sz="quarter" idx="11"/>
          </p:nvPr>
        </p:nvSpPr>
        <p:spPr/>
        <p:txBody>
          <a:bodyPr/>
          <a:lstStyle/>
          <a:p>
            <a:r>
              <a:rPr lang="en-US" dirty="0" smtClean="0"/>
              <a:t>MODIS/VIIRS Science Team Meeting                    09 June 2016</a:t>
            </a:r>
            <a:endParaRPr lang="en-US" dirty="0"/>
          </a:p>
        </p:txBody>
      </p:sp>
      <p:pic>
        <p:nvPicPr>
          <p:cNvPr id="5" name="Content Placeholder 4" descr="CDR_sensor_list_segment_plot.png"/>
          <p:cNvPicPr>
            <a:picLocks noGrp="1" noChangeAspect="1"/>
          </p:cNvPicPr>
          <p:nvPr>
            <p:ph idx="1"/>
          </p:nvPr>
        </p:nvPicPr>
        <p:blipFill>
          <a:blip r:embed="rId2"/>
          <a:stretch>
            <a:fillRect/>
          </a:stretch>
        </p:blipFill>
        <p:spPr>
          <a:xfrm>
            <a:off x="1079501" y="660401"/>
            <a:ext cx="6984998" cy="5397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89017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ltLang="en-US" dirty="0" smtClean="0"/>
              <a:t>MODIS/VIIRS Science Team Meeting                    </a:t>
            </a:r>
            <a:r>
              <a:rPr lang="en-US" dirty="0" smtClean="0"/>
              <a:t>09 June 2016</a:t>
            </a:r>
            <a:endParaRPr lang="en-US" altLang="en-US" dirty="0"/>
          </a:p>
        </p:txBody>
      </p:sp>
      <p:sp>
        <p:nvSpPr>
          <p:cNvPr id="2" name="Title 1"/>
          <p:cNvSpPr>
            <a:spLocks noGrp="1"/>
          </p:cNvSpPr>
          <p:nvPr>
            <p:ph type="title" idx="4294967295"/>
          </p:nvPr>
        </p:nvSpPr>
        <p:spPr>
          <a:xfrm>
            <a:off x="1842200" y="-38100"/>
            <a:ext cx="5295200" cy="914400"/>
          </a:xfrm>
        </p:spPr>
        <p:txBody>
          <a:bodyPr>
            <a:normAutofit/>
          </a:bodyPr>
          <a:lstStyle/>
          <a:p>
            <a:r>
              <a:rPr lang="en-US" altLang="en-US" sz="3200" dirty="0" smtClean="0"/>
              <a:t>SST </a:t>
            </a:r>
            <a:r>
              <a:rPr lang="en-US" altLang="en-US" sz="3200" dirty="0"/>
              <a:t>Retrieval Equation</a:t>
            </a:r>
          </a:p>
        </p:txBody>
      </p:sp>
      <p:sp>
        <p:nvSpPr>
          <p:cNvPr id="282627" name="Content Placeholder 2"/>
          <p:cNvSpPr>
            <a:spLocks noGrp="1"/>
          </p:cNvSpPr>
          <p:nvPr>
            <p:ph idx="4294967295"/>
          </p:nvPr>
        </p:nvSpPr>
        <p:spPr>
          <a:xfrm>
            <a:off x="0" y="1090075"/>
            <a:ext cx="9144000" cy="4927600"/>
          </a:xfrm>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alpha val="85001"/>
                  </a:schemeClr>
                </a:solidFill>
              </a14:hiddenFill>
            </a:ext>
          </a:extLst>
        </p:spPr>
        <p:txBody>
          <a:bodyPr>
            <a:normAutofit fontScale="92500"/>
          </a:bodyPr>
          <a:lstStyle/>
          <a:p>
            <a:pPr indent="-1588" defTabSz="457200">
              <a:lnSpc>
                <a:spcPct val="80000"/>
              </a:lnSpc>
              <a:buFontTx/>
              <a:buNone/>
            </a:pPr>
            <a:r>
              <a:rPr lang="en-US" altLang="en-US" sz="2400" dirty="0"/>
              <a:t>	Non-Linear</a:t>
            </a:r>
            <a:r>
              <a:rPr lang="en-US" altLang="en-US" sz="2400" dirty="0" smtClean="0"/>
              <a:t> LWIR SST algorithm (day and night, cloud and aerosol free):</a:t>
            </a:r>
            <a:endParaRPr lang="en-US" altLang="en-US" sz="2400" dirty="0"/>
          </a:p>
          <a:p>
            <a:pPr indent="-1588" defTabSz="457200">
              <a:lnSpc>
                <a:spcPct val="80000"/>
              </a:lnSpc>
              <a:buFontTx/>
              <a:buNone/>
            </a:pPr>
            <a:endParaRPr lang="en-US" altLang="en-US" sz="1400" i="1" dirty="0"/>
          </a:p>
          <a:p>
            <a:pPr indent="-1588" defTabSz="457200">
              <a:lnSpc>
                <a:spcPct val="80000"/>
              </a:lnSpc>
              <a:buFontTx/>
              <a:buNone/>
            </a:pPr>
            <a:r>
              <a:rPr lang="en-US" altLang="en-US" sz="2400" i="1" dirty="0"/>
              <a:t>	SST </a:t>
            </a:r>
            <a:r>
              <a:rPr lang="en-US" altLang="en-US" sz="2400" dirty="0"/>
              <a:t> =  c</a:t>
            </a:r>
            <a:r>
              <a:rPr lang="en-US" altLang="en-US" sz="2400" baseline="-25000" dirty="0"/>
              <a:t>1</a:t>
            </a:r>
            <a:r>
              <a:rPr lang="en-US" altLang="en-US" sz="2400" dirty="0"/>
              <a:t>+c</a:t>
            </a:r>
            <a:r>
              <a:rPr lang="en-US" altLang="en-US" sz="2400" baseline="-25000" dirty="0"/>
              <a:t>2</a:t>
            </a:r>
            <a:r>
              <a:rPr lang="en-US" altLang="en-US" sz="2400" dirty="0"/>
              <a:t> * </a:t>
            </a:r>
            <a:r>
              <a:rPr lang="en-US" altLang="en-US" sz="2400" i="1" dirty="0"/>
              <a:t>T</a:t>
            </a:r>
            <a:r>
              <a:rPr lang="en-US" altLang="en-US" sz="2400" baseline="-25000" dirty="0"/>
              <a:t>11</a:t>
            </a:r>
            <a:r>
              <a:rPr lang="en-US" altLang="en-US" sz="2400" dirty="0"/>
              <a:t>+ c</a:t>
            </a:r>
            <a:r>
              <a:rPr lang="en-US" altLang="en-US" sz="2400" baseline="-25000" dirty="0"/>
              <a:t>3</a:t>
            </a:r>
            <a:r>
              <a:rPr lang="en-US" altLang="en-US" sz="2400" dirty="0"/>
              <a:t> * (</a:t>
            </a:r>
            <a:r>
              <a:rPr lang="en-US" altLang="en-US" sz="2400" i="1" dirty="0"/>
              <a:t>T</a:t>
            </a:r>
            <a:r>
              <a:rPr lang="en-US" altLang="en-US" sz="2400" baseline="-25000" dirty="0"/>
              <a:t>11</a:t>
            </a:r>
            <a:r>
              <a:rPr lang="en-US" altLang="en-US" sz="2400" dirty="0"/>
              <a:t>-</a:t>
            </a:r>
            <a:r>
              <a:rPr lang="en-US" altLang="en-US" sz="2400" i="1" dirty="0"/>
              <a:t>T</a:t>
            </a:r>
            <a:r>
              <a:rPr lang="en-US" altLang="en-US" sz="2400" baseline="-25000" dirty="0"/>
              <a:t>12</a:t>
            </a:r>
            <a:r>
              <a:rPr lang="en-US" altLang="en-US" sz="2400" dirty="0"/>
              <a:t>) *</a:t>
            </a:r>
            <a:r>
              <a:rPr lang="en-US" altLang="en-US" sz="2400" i="1" dirty="0"/>
              <a:t>T</a:t>
            </a:r>
            <a:r>
              <a:rPr lang="en-US" altLang="en-US" sz="2400" baseline="-25000" dirty="0"/>
              <a:t>sfc</a:t>
            </a:r>
            <a:r>
              <a:rPr lang="en-US" altLang="en-US" sz="2400" dirty="0"/>
              <a:t>+c</a:t>
            </a:r>
            <a:r>
              <a:rPr lang="en-US" altLang="en-US" sz="2400" baseline="-25000" dirty="0"/>
              <a:t>4</a:t>
            </a:r>
            <a:r>
              <a:rPr lang="en-US" altLang="en-US" sz="2400" dirty="0"/>
              <a:t> * (sec (</a:t>
            </a:r>
            <a:r>
              <a:rPr lang="el-GR" altLang="en-US" sz="2400" i="1" dirty="0">
                <a:cs typeface="Times New Roman" panose="02020603050405020304" pitchFamily="18" charset="0"/>
              </a:rPr>
              <a:t>θ</a:t>
            </a:r>
            <a:r>
              <a:rPr lang="en-US" altLang="en-US" sz="2400" dirty="0"/>
              <a:t>)-1 )* (</a:t>
            </a:r>
            <a:r>
              <a:rPr lang="en-US" altLang="en-US" sz="2400" i="1" dirty="0"/>
              <a:t>T</a:t>
            </a:r>
            <a:r>
              <a:rPr lang="en-US" altLang="en-US" sz="2400" baseline="-25000" dirty="0"/>
              <a:t>11</a:t>
            </a:r>
            <a:r>
              <a:rPr lang="en-US" altLang="en-US" sz="2400" dirty="0"/>
              <a:t>-</a:t>
            </a:r>
            <a:r>
              <a:rPr lang="en-US" altLang="en-US" sz="2400" i="1" dirty="0"/>
              <a:t>T</a:t>
            </a:r>
            <a:r>
              <a:rPr lang="en-US" altLang="en-US" sz="2400" baseline="-25000" dirty="0"/>
              <a:t>12</a:t>
            </a:r>
            <a:r>
              <a:rPr lang="en-US" altLang="en-US" sz="2400" dirty="0"/>
              <a:t>)         </a:t>
            </a:r>
          </a:p>
          <a:p>
            <a:pPr indent="-1588" defTabSz="457200">
              <a:lnSpc>
                <a:spcPct val="80000"/>
              </a:lnSpc>
              <a:buFontTx/>
              <a:buNone/>
            </a:pPr>
            <a:endParaRPr lang="en-US" altLang="en-US" sz="1000" dirty="0"/>
          </a:p>
          <a:p>
            <a:pPr indent="-1588" defTabSz="457200">
              <a:lnSpc>
                <a:spcPct val="80000"/>
              </a:lnSpc>
              <a:buFontTx/>
              <a:buNone/>
            </a:pPr>
            <a:r>
              <a:rPr lang="en-US" altLang="en-US" sz="2400" dirty="0"/>
              <a:t>	where </a:t>
            </a:r>
            <a:r>
              <a:rPr lang="en-US" altLang="en-US" sz="2400" i="1" dirty="0" err="1"/>
              <a:t>T</a:t>
            </a:r>
            <a:r>
              <a:rPr lang="en-US" altLang="en-US" sz="2400" i="1" baseline="-25000" dirty="0" err="1"/>
              <a:t>n</a:t>
            </a:r>
            <a:r>
              <a:rPr lang="en-US" altLang="en-US" sz="2400" dirty="0"/>
              <a:t> are brightness temperatures measured in the channels at </a:t>
            </a:r>
            <a:r>
              <a:rPr lang="en-US" altLang="en-US" sz="2400" i="1" dirty="0"/>
              <a:t>n</a:t>
            </a:r>
            <a:r>
              <a:rPr lang="en-US" altLang="en-US" sz="2400" dirty="0"/>
              <a:t> </a:t>
            </a:r>
            <a:r>
              <a:rPr lang="en-US" altLang="en-US" sz="2400" dirty="0">
                <a:sym typeface="Symbol" panose="05050102010706020507" pitchFamily="18" charset="2"/>
              </a:rPr>
              <a:t></a:t>
            </a:r>
            <a:r>
              <a:rPr lang="en-US" altLang="en-US" sz="2400" dirty="0"/>
              <a:t>m wavelength, </a:t>
            </a:r>
            <a:r>
              <a:rPr lang="en-US" altLang="en-US" sz="2400" i="1" dirty="0"/>
              <a:t>T</a:t>
            </a:r>
            <a:r>
              <a:rPr lang="en-US" altLang="en-US" sz="2400" baseline="-25000" dirty="0"/>
              <a:t>sfc</a:t>
            </a:r>
            <a:r>
              <a:rPr lang="en-US" altLang="en-US" sz="2400" dirty="0"/>
              <a:t>  is a ‘climatological’ estimate of the SST in the area, and </a:t>
            </a:r>
            <a:r>
              <a:rPr lang="el-GR" altLang="en-US" sz="2400" i="1" dirty="0">
                <a:cs typeface="Times New Roman" panose="02020603050405020304" pitchFamily="18" charset="0"/>
              </a:rPr>
              <a:t>θ</a:t>
            </a:r>
            <a:r>
              <a:rPr lang="en-US" altLang="en-US" sz="2400" dirty="0"/>
              <a:t> is the satellite zenith angle. </a:t>
            </a:r>
            <a:r>
              <a:rPr lang="en-US" altLang="en-US" sz="2400" dirty="0" smtClean="0"/>
              <a:t>For MODIS, </a:t>
            </a:r>
            <a:r>
              <a:rPr lang="en-US" altLang="en-US" sz="2400" i="1" dirty="0" smtClean="0"/>
              <a:t>T</a:t>
            </a:r>
            <a:r>
              <a:rPr lang="en-US" altLang="en-US" sz="2400" baseline="-25000" dirty="0" smtClean="0"/>
              <a:t>11</a:t>
            </a:r>
            <a:r>
              <a:rPr lang="en-US" altLang="en-US" sz="2400" dirty="0" smtClean="0"/>
              <a:t> from Band 31, </a:t>
            </a:r>
            <a:r>
              <a:rPr lang="en-US" altLang="en-US" sz="2400" i="1" dirty="0" smtClean="0"/>
              <a:t>T</a:t>
            </a:r>
            <a:r>
              <a:rPr lang="en-US" altLang="en-US" sz="2400" baseline="-25000" dirty="0" smtClean="0"/>
              <a:t>12</a:t>
            </a:r>
            <a:r>
              <a:rPr lang="en-US" altLang="en-US" sz="2400" dirty="0" smtClean="0"/>
              <a:t> from Band 32.</a:t>
            </a:r>
            <a:endParaRPr lang="en-US" altLang="en-US" sz="2400" dirty="0"/>
          </a:p>
          <a:p>
            <a:pPr indent="-1588" defTabSz="457200">
              <a:lnSpc>
                <a:spcPct val="80000"/>
              </a:lnSpc>
              <a:buFontTx/>
              <a:buNone/>
            </a:pPr>
            <a:r>
              <a:rPr lang="en-US" altLang="en-US" sz="2400" dirty="0"/>
              <a:t>	c</a:t>
            </a:r>
            <a:r>
              <a:rPr lang="en-US" altLang="en-US" sz="2400" baseline="-25000" dirty="0"/>
              <a:t>i</a:t>
            </a:r>
            <a:r>
              <a:rPr lang="en-US" altLang="en-US" sz="2400" dirty="0"/>
              <a:t> are coefficients, not necessarily constant. There are uncertainties associated with their derivation – both for </a:t>
            </a:r>
            <a:r>
              <a:rPr lang="en-US" altLang="en-US" sz="2400" dirty="0" err="1"/>
              <a:t>rte</a:t>
            </a:r>
            <a:r>
              <a:rPr lang="en-US" altLang="en-US" sz="2400" dirty="0"/>
              <a:t> and matchups.</a:t>
            </a:r>
          </a:p>
          <a:p>
            <a:pPr indent="-1588" defTabSz="457200">
              <a:lnSpc>
                <a:spcPct val="80000"/>
              </a:lnSpc>
              <a:spcBef>
                <a:spcPts val="0"/>
              </a:spcBef>
              <a:buFontTx/>
              <a:buNone/>
            </a:pPr>
            <a:endParaRPr lang="en-US" altLang="en-US" sz="1400" dirty="0"/>
          </a:p>
          <a:p>
            <a:pPr indent="-1588" defTabSz="457200">
              <a:lnSpc>
                <a:spcPct val="80000"/>
              </a:lnSpc>
              <a:buFontTx/>
              <a:buNone/>
            </a:pPr>
            <a:r>
              <a:rPr lang="en-US" altLang="en-US" sz="2400" dirty="0"/>
              <a:t>	Applicable to cloud-free conditions only; residual effects from cloud screening and aerosol radiances add uncertainties….</a:t>
            </a:r>
          </a:p>
          <a:p>
            <a:pPr indent="-1588" defTabSz="457200">
              <a:lnSpc>
                <a:spcPct val="80000"/>
              </a:lnSpc>
              <a:spcBef>
                <a:spcPts val="0"/>
              </a:spcBef>
              <a:buFontTx/>
              <a:buNone/>
            </a:pPr>
            <a:endParaRPr lang="en-US" altLang="en-US" sz="1200" dirty="0" smtClean="0"/>
          </a:p>
          <a:p>
            <a:pPr indent="-1588" defTabSz="457200">
              <a:lnSpc>
                <a:spcPct val="80000"/>
              </a:lnSpc>
              <a:buFontTx/>
              <a:buNone/>
            </a:pPr>
            <a:endParaRPr lang="en-US" altLang="en-US" sz="100" dirty="0" smtClean="0"/>
          </a:p>
          <a:p>
            <a:pPr indent="-1588" defTabSz="457200">
              <a:lnSpc>
                <a:spcPct val="110000"/>
              </a:lnSpc>
              <a:spcBef>
                <a:spcPts val="0"/>
              </a:spcBef>
              <a:buFontTx/>
              <a:buNone/>
            </a:pPr>
            <a:r>
              <a:rPr lang="en-US" altLang="en-US" sz="1900" dirty="0" smtClean="0"/>
              <a:t>	</a:t>
            </a:r>
            <a:r>
              <a:rPr lang="en-US" altLang="en-US" sz="1514" dirty="0" smtClean="0"/>
              <a:t>Walton </a:t>
            </a:r>
            <a:r>
              <a:rPr lang="en-US" altLang="en-US" sz="1514" dirty="0"/>
              <a:t>et al, (1998). The development and operational application of nonlinear algorithms for the measurement of sea surface temperatures with the NOAA polar-orbiting </a:t>
            </a:r>
            <a:r>
              <a:rPr lang="en-US" altLang="en-US" sz="1514" dirty="0" smtClean="0"/>
              <a:t>environmental satellites</a:t>
            </a:r>
            <a:r>
              <a:rPr lang="en-US" altLang="en-US" sz="1514" dirty="0"/>
              <a:t>. </a:t>
            </a:r>
            <a:r>
              <a:rPr lang="en-US" altLang="en-US" sz="1514" i="1" dirty="0"/>
              <a:t>Journal of Geophysical Research</a:t>
            </a:r>
            <a:r>
              <a:rPr lang="en-US" altLang="en-US" sz="1514" dirty="0"/>
              <a:t> </a:t>
            </a:r>
            <a:r>
              <a:rPr lang="en-US" altLang="en-US" sz="1514" b="1" dirty="0"/>
              <a:t>103</a:t>
            </a:r>
            <a:r>
              <a:rPr lang="en-US" altLang="en-US" sz="1514" dirty="0"/>
              <a:t> 27,999-28,012</a:t>
            </a:r>
            <a:r>
              <a:rPr lang="en-US" altLang="en-US" sz="1514" dirty="0" smtClean="0"/>
              <a:t>.</a:t>
            </a:r>
            <a:endParaRPr lang="en-US" altLang="en-US" sz="1514"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88803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466" name="Picture 3" descr="VIIRS_night_T_deficit_11um_BT11-Tsfc_Jan-2012-sept-2013.jpg"/>
          <p:cNvPicPr>
            <a:picLocks noChangeAspect="1"/>
          </p:cNvPicPr>
          <p:nvPr/>
        </p:nvPicPr>
        <p:blipFill>
          <a:blip r:embed="rId3"/>
          <a:srcRect t="22488" b="10040"/>
          <a:stretch>
            <a:fillRect/>
          </a:stretch>
        </p:blipFill>
        <p:spPr bwMode="auto">
          <a:xfrm>
            <a:off x="471488" y="1574800"/>
            <a:ext cx="7894566" cy="4978400"/>
          </a:xfrm>
          <a:prstGeom prst="rect">
            <a:avLst/>
          </a:prstGeom>
          <a:noFill/>
          <a:ln w="9525">
            <a:noFill/>
            <a:miter lim="800000"/>
            <a:headEnd/>
            <a:tailEnd/>
          </a:ln>
        </p:spPr>
      </p:pic>
      <p:sp>
        <p:nvSpPr>
          <p:cNvPr id="62467" name="Title 1"/>
          <p:cNvSpPr>
            <a:spLocks noGrp="1"/>
          </p:cNvSpPr>
          <p:nvPr>
            <p:ph type="title"/>
          </p:nvPr>
        </p:nvSpPr>
        <p:spPr bwMode="auto">
          <a:xfrm>
            <a:off x="1589772" y="717816"/>
            <a:ext cx="5144823" cy="11430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ea typeface="ＭＳ Ｐゴシック" charset="-128"/>
                <a:cs typeface="ＭＳ Ｐゴシック" charset="-128"/>
              </a:rPr>
              <a:t>VIIRS Temperature deficit</a:t>
            </a:r>
            <a:br>
              <a:rPr lang="en-US" sz="2800" dirty="0" smtClean="0">
                <a:ea typeface="ＭＳ Ｐゴシック" charset="-128"/>
                <a:cs typeface="ＭＳ Ｐゴシック" charset="-128"/>
              </a:rPr>
            </a:br>
            <a:r>
              <a:rPr lang="en-US" sz="2800" dirty="0" smtClean="0">
                <a:ea typeface="ＭＳ Ｐゴシック" charset="-128"/>
                <a:cs typeface="ＭＳ Ｐゴシック" charset="-128"/>
              </a:rPr>
              <a:t>BT11um – Buoy SST</a:t>
            </a:r>
            <a:br>
              <a:rPr lang="en-US" sz="2800" dirty="0" smtClean="0">
                <a:ea typeface="ＭＳ Ｐゴシック" charset="-128"/>
                <a:cs typeface="ＭＳ Ｐゴシック" charset="-128"/>
              </a:rPr>
            </a:br>
            <a:r>
              <a:rPr lang="en-US" sz="2000" dirty="0" smtClean="0">
                <a:ea typeface="ＭＳ Ｐゴシック" charset="-128"/>
                <a:cs typeface="ＭＳ Ｐゴシック" charset="-128"/>
              </a:rPr>
              <a:t>0.25</a:t>
            </a:r>
            <a:r>
              <a:rPr lang="en-US" sz="2000" baseline="30000" dirty="0" smtClean="0">
                <a:ea typeface="ＭＳ Ｐゴシック" charset="-128"/>
                <a:cs typeface="ＭＳ Ｐゴシック" charset="-128"/>
              </a:rPr>
              <a:t>o</a:t>
            </a:r>
            <a:r>
              <a:rPr lang="en-US" sz="2000" dirty="0" smtClean="0">
                <a:ea typeface="ＭＳ Ｐゴシック" charset="-128"/>
                <a:cs typeface="ＭＳ Ｐゴシック" charset="-128"/>
              </a:rPr>
              <a:t> grid (2012-2013)</a:t>
            </a:r>
          </a:p>
        </p:txBody>
      </p:sp>
      <p:sp>
        <p:nvSpPr>
          <p:cNvPr id="62468" name="TextBox 6"/>
          <p:cNvSpPr txBox="1">
            <a:spLocks noChangeArrowheads="1"/>
          </p:cNvSpPr>
          <p:nvPr/>
        </p:nvSpPr>
        <p:spPr bwMode="auto">
          <a:xfrm>
            <a:off x="3410611" y="204263"/>
            <a:ext cx="2820988" cy="400050"/>
          </a:xfrm>
          <a:prstGeom prst="rect">
            <a:avLst/>
          </a:prstGeom>
          <a:noFill/>
          <a:ln w="9525">
            <a:noFill/>
            <a:miter lim="800000"/>
            <a:headEnd/>
            <a:tailEnd/>
          </a:ln>
        </p:spPr>
        <p:txBody>
          <a:bodyPr wrap="none">
            <a:prstTxWarp prst="textNoShape">
              <a:avLst/>
            </a:prstTxWarp>
            <a:spAutoFit/>
          </a:bodyPr>
          <a:lstStyle/>
          <a:p>
            <a:r>
              <a:rPr lang="en-US" sz="2000" dirty="0"/>
              <a:t>Atmospheric correction</a:t>
            </a:r>
          </a:p>
        </p:txBody>
      </p:sp>
      <p:sp>
        <p:nvSpPr>
          <p:cNvPr id="5" name="TextBox 4"/>
          <p:cNvSpPr txBox="1"/>
          <p:nvPr/>
        </p:nvSpPr>
        <p:spPr>
          <a:xfrm>
            <a:off x="215900" y="5334000"/>
            <a:ext cx="2364750" cy="369332"/>
          </a:xfrm>
          <a:prstGeom prst="rect">
            <a:avLst/>
          </a:prstGeom>
          <a:noFill/>
        </p:spPr>
        <p:txBody>
          <a:bodyPr wrap="none" rtlCol="0">
            <a:spAutoFit/>
          </a:bodyPr>
          <a:lstStyle/>
          <a:p>
            <a:r>
              <a:rPr lang="en-US" dirty="0" smtClean="0"/>
              <a:t> ~ 12 months  buoy </a:t>
            </a:r>
            <a:r>
              <a:rPr lang="en-US" dirty="0" err="1" smtClean="0"/>
              <a:t>obs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Content Placeholder 7" descr="Untitled.png"/>
          <p:cNvPicPr>
            <a:picLocks noGrp="1" noChangeAspect="1"/>
          </p:cNvPicPr>
          <p:nvPr>
            <p:ph idx="1"/>
          </p:nvPr>
        </p:nvPicPr>
        <p:blipFill>
          <a:blip r:embed="rId2"/>
          <a:srcRect l="5434" r="-970" b="17647"/>
          <a:stretch>
            <a:fillRect/>
          </a:stretch>
        </p:blipFill>
        <p:spPr bwMode="auto">
          <a:xfrm>
            <a:off x="844111" y="845443"/>
            <a:ext cx="7818760" cy="4843480"/>
          </a:xfrm>
          <a:noFill/>
          <a:ln>
            <a:miter lim="800000"/>
            <a:headEnd/>
            <a:tailEnd/>
          </a:ln>
        </p:spPr>
      </p:pic>
      <p:sp>
        <p:nvSpPr>
          <p:cNvPr id="59395" name="TextBox 8"/>
          <p:cNvSpPr txBox="1">
            <a:spLocks noChangeArrowheads="1"/>
          </p:cNvSpPr>
          <p:nvPr/>
        </p:nvSpPr>
        <p:spPr bwMode="auto">
          <a:xfrm>
            <a:off x="2459234" y="149406"/>
            <a:ext cx="4384675" cy="523875"/>
          </a:xfrm>
          <a:prstGeom prst="rect">
            <a:avLst/>
          </a:prstGeom>
          <a:noFill/>
          <a:ln w="9525">
            <a:noFill/>
            <a:miter lim="800000"/>
            <a:headEnd/>
            <a:tailEnd/>
          </a:ln>
        </p:spPr>
        <p:txBody>
          <a:bodyPr wrap="none">
            <a:prstTxWarp prst="textNoShape">
              <a:avLst/>
            </a:prstTxWarp>
            <a:spAutoFit/>
          </a:bodyPr>
          <a:lstStyle/>
          <a:p>
            <a:pPr>
              <a:defRPr/>
            </a:pPr>
            <a:r>
              <a:rPr lang="en-US" sz="2800" dirty="0">
                <a:latin typeface="+mn-lt"/>
              </a:rPr>
              <a:t>CDR Framework  SI traceable</a:t>
            </a:r>
          </a:p>
        </p:txBody>
      </p:sp>
      <p:sp>
        <p:nvSpPr>
          <p:cNvPr id="61444" name="TextBox 9"/>
          <p:cNvSpPr txBox="1">
            <a:spLocks noChangeArrowheads="1"/>
          </p:cNvSpPr>
          <p:nvPr/>
        </p:nvSpPr>
        <p:spPr bwMode="auto">
          <a:xfrm>
            <a:off x="1625600" y="5892800"/>
            <a:ext cx="1775246" cy="646331"/>
          </a:xfrm>
          <a:prstGeom prst="rect">
            <a:avLst/>
          </a:prstGeom>
          <a:noFill/>
          <a:ln w="9525">
            <a:noFill/>
            <a:miter lim="800000"/>
            <a:headEnd/>
            <a:tailEnd/>
          </a:ln>
        </p:spPr>
        <p:txBody>
          <a:bodyPr wrap="none">
            <a:prstTxWarp prst="textNoShape">
              <a:avLst/>
            </a:prstTxWarp>
            <a:spAutoFit/>
          </a:bodyPr>
          <a:lstStyle/>
          <a:p>
            <a:r>
              <a:rPr lang="en-US" dirty="0" smtClean="0"/>
              <a:t>Skin SST</a:t>
            </a:r>
          </a:p>
          <a:p>
            <a:r>
              <a:rPr lang="en-US" dirty="0" smtClean="0"/>
              <a:t>Ship </a:t>
            </a:r>
            <a:r>
              <a:rPr lang="en-US" dirty="0"/>
              <a:t>radiometers</a:t>
            </a:r>
          </a:p>
        </p:txBody>
      </p:sp>
      <p:sp>
        <p:nvSpPr>
          <p:cNvPr id="61445" name="TextBox 10"/>
          <p:cNvSpPr txBox="1">
            <a:spLocks noChangeArrowheads="1"/>
          </p:cNvSpPr>
          <p:nvPr/>
        </p:nvSpPr>
        <p:spPr bwMode="auto">
          <a:xfrm>
            <a:off x="5435600" y="5854700"/>
            <a:ext cx="2723823" cy="646331"/>
          </a:xfrm>
          <a:prstGeom prst="rect">
            <a:avLst/>
          </a:prstGeom>
          <a:noFill/>
          <a:ln w="9525">
            <a:noFill/>
            <a:miter lim="800000"/>
            <a:headEnd/>
            <a:tailEnd/>
          </a:ln>
        </p:spPr>
        <p:txBody>
          <a:bodyPr wrap="none">
            <a:prstTxWarp prst="textNoShape">
              <a:avLst/>
            </a:prstTxWarp>
            <a:spAutoFit/>
          </a:bodyPr>
          <a:lstStyle/>
          <a:p>
            <a:r>
              <a:rPr lang="en-US" dirty="0" smtClean="0"/>
              <a:t>Sub surface SST</a:t>
            </a:r>
          </a:p>
          <a:p>
            <a:r>
              <a:rPr lang="en-US" dirty="0" smtClean="0"/>
              <a:t> drifting and moored buoys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120900" y="-152400"/>
            <a:ext cx="4826000" cy="1203177"/>
          </a:xfrm>
        </p:spPr>
        <p:txBody>
          <a:bodyPr>
            <a:normAutofit/>
          </a:bodyPr>
          <a:lstStyle/>
          <a:p>
            <a:r>
              <a:rPr lang="en-US" sz="3200" dirty="0" smtClean="0"/>
              <a:t>Consistent Data Record</a:t>
            </a:r>
            <a:endParaRPr lang="en-US" sz="3200" dirty="0"/>
          </a:p>
        </p:txBody>
      </p:sp>
      <p:pic>
        <p:nvPicPr>
          <p:cNvPr id="10" name="Content Placeholder 9"/>
          <p:cNvPicPr>
            <a:picLocks noGrp="1" noChangeAspect="1"/>
          </p:cNvPicPr>
          <p:nvPr>
            <p:ph idx="1"/>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71450" y="2187241"/>
            <a:ext cx="8776386" cy="3896059"/>
          </a:xfrm>
        </p:spPr>
      </p:pic>
      <p:sp>
        <p:nvSpPr>
          <p:cNvPr id="4" name="Footer Placeholder 3"/>
          <p:cNvSpPr>
            <a:spLocks noGrp="1"/>
          </p:cNvSpPr>
          <p:nvPr>
            <p:ph type="ftr" sz="quarter" idx="11"/>
          </p:nvPr>
        </p:nvSpPr>
        <p:spPr/>
        <p:txBody>
          <a:bodyPr/>
          <a:lstStyle/>
          <a:p>
            <a:r>
              <a:rPr lang="en-US" dirty="0" smtClean="0"/>
              <a:t>MODIS/VIIRS Science Team Meeting                    09 June 2016</a:t>
            </a:r>
            <a:endParaRPr lang="en-US" dirty="0"/>
          </a:p>
        </p:txBody>
      </p:sp>
      <p:sp>
        <p:nvSpPr>
          <p:cNvPr id="5" name="TextBox 4"/>
          <p:cNvSpPr txBox="1"/>
          <p:nvPr/>
        </p:nvSpPr>
        <p:spPr>
          <a:xfrm>
            <a:off x="1028700" y="1016000"/>
            <a:ext cx="7848600" cy="892552"/>
          </a:xfrm>
          <a:prstGeom prst="rect">
            <a:avLst/>
          </a:prstGeom>
          <a:noFill/>
        </p:spPr>
        <p:txBody>
          <a:bodyPr wrap="square" rtlCol="0">
            <a:spAutoFit/>
          </a:bodyPr>
          <a:lstStyle/>
          <a:p>
            <a:r>
              <a:rPr lang="en-US" sz="2600" dirty="0" smtClean="0"/>
              <a:t>Night time validation satellite IR skin SST </a:t>
            </a:r>
          </a:p>
          <a:p>
            <a:r>
              <a:rPr lang="en-US" sz="2600" dirty="0" smtClean="0"/>
              <a:t>relative to sub-surface drifting and moored buoys</a:t>
            </a:r>
            <a:endParaRPr lang="en-US" sz="26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77085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MODIS/VIIRS Science Team Meeting09 June 2016</a:t>
            </a:r>
            <a:endParaRPr lang="en-US" dirty="0"/>
          </a:p>
        </p:txBody>
      </p:sp>
      <p:pic>
        <p:nvPicPr>
          <p:cNvPr id="5" name="Picture 4"/>
          <p:cNvPicPr>
            <a:picLocks noChangeAspect="1"/>
          </p:cNvPicPr>
          <p:nvPr/>
        </p:nvPicPr>
        <p:blipFill>
          <a:blip r:embed="rId2"/>
          <a:srcRect t="30937" b="26719"/>
          <a:stretch>
            <a:fillRect/>
          </a:stretch>
        </p:blipFill>
        <p:spPr>
          <a:xfrm>
            <a:off x="462553" y="1759156"/>
            <a:ext cx="8370308" cy="4362244"/>
          </a:xfrm>
          <a:prstGeom prst="rect">
            <a:avLst/>
          </a:prstGeom>
        </p:spPr>
      </p:pic>
      <p:sp>
        <p:nvSpPr>
          <p:cNvPr id="6" name="TextBox 5"/>
          <p:cNvSpPr txBox="1"/>
          <p:nvPr/>
        </p:nvSpPr>
        <p:spPr>
          <a:xfrm>
            <a:off x="1036130" y="791142"/>
            <a:ext cx="7523670" cy="707886"/>
          </a:xfrm>
          <a:prstGeom prst="rect">
            <a:avLst/>
          </a:prstGeom>
          <a:noFill/>
        </p:spPr>
        <p:txBody>
          <a:bodyPr wrap="square" rtlCol="0">
            <a:spAutoFit/>
          </a:bodyPr>
          <a:lstStyle/>
          <a:p>
            <a:r>
              <a:rPr lang="en-US" sz="2000" dirty="0" smtClean="0"/>
              <a:t>TERRA 16 year median night SST bias -0.164K </a:t>
            </a:r>
            <a:r>
              <a:rPr lang="en-US" sz="2000" dirty="0" err="1" smtClean="0"/>
              <a:t>rsd</a:t>
            </a:r>
            <a:r>
              <a:rPr lang="en-US" sz="2000" dirty="0" smtClean="0"/>
              <a:t> 0.234</a:t>
            </a:r>
          </a:p>
          <a:p>
            <a:r>
              <a:rPr lang="en-US" sz="2000" dirty="0"/>
              <a:t>h</a:t>
            </a:r>
            <a:r>
              <a:rPr lang="en-US" sz="2000" dirty="0" smtClean="0"/>
              <a:t>alf a million sub-surface buoys observations</a:t>
            </a:r>
            <a:endParaRPr lang="en-US" sz="2000" dirty="0"/>
          </a:p>
        </p:txBody>
      </p:sp>
      <p:sp>
        <p:nvSpPr>
          <p:cNvPr id="7" name="TextBox 6"/>
          <p:cNvSpPr txBox="1"/>
          <p:nvPr/>
        </p:nvSpPr>
        <p:spPr>
          <a:xfrm>
            <a:off x="1993900" y="266700"/>
            <a:ext cx="4864100" cy="461665"/>
          </a:xfrm>
          <a:prstGeom prst="rect">
            <a:avLst/>
          </a:prstGeom>
          <a:noFill/>
        </p:spPr>
        <p:txBody>
          <a:bodyPr wrap="square" rtlCol="0">
            <a:spAutoFit/>
          </a:bodyPr>
          <a:lstStyle/>
          <a:p>
            <a:r>
              <a:rPr lang="en-US" sz="2400" dirty="0" smtClean="0"/>
              <a:t>Regional versus global accuracy</a:t>
            </a:r>
            <a:endParaRPr lang="en-US" sz="2400" dirty="0"/>
          </a:p>
        </p:txBody>
      </p:sp>
      <p:sp>
        <p:nvSpPr>
          <p:cNvPr id="8" name="TextBox 7"/>
          <p:cNvSpPr txBox="1"/>
          <p:nvPr/>
        </p:nvSpPr>
        <p:spPr>
          <a:xfrm>
            <a:off x="4343400" y="1600200"/>
            <a:ext cx="2890535" cy="369332"/>
          </a:xfrm>
          <a:prstGeom prst="rect">
            <a:avLst/>
          </a:prstGeom>
          <a:noFill/>
        </p:spPr>
        <p:txBody>
          <a:bodyPr wrap="none" rtlCol="0">
            <a:spAutoFit/>
          </a:bodyPr>
          <a:lstStyle/>
          <a:p>
            <a:r>
              <a:rPr lang="en-US" dirty="0" smtClean="0"/>
              <a:t>MODIS-T skin SST – buoy SST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7426</TotalTime>
  <Words>2011</Words>
  <Application>Microsoft Macintosh PowerPoint</Application>
  <PresentationFormat>On-screen Show (4:3)</PresentationFormat>
  <Paragraphs>391</Paragraphs>
  <Slides>29</Slides>
  <Notes>2</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Office Theme</vt:lpstr>
      <vt:lpstr>MODIS and VIIRS  Sea-Surface Temperatures: Validation of continuity products </vt:lpstr>
      <vt:lpstr>Outline</vt:lpstr>
      <vt:lpstr>SST continuity MODIS to VIIRS</vt:lpstr>
      <vt:lpstr>Time Series of Satellites</vt:lpstr>
      <vt:lpstr>SST Retrieval Equation</vt:lpstr>
      <vt:lpstr>VIIRS Temperature deficit BT11um – Buoy SST 0.25o grid (2012-2013)</vt:lpstr>
      <vt:lpstr>Slide 7</vt:lpstr>
      <vt:lpstr>Consistent Data Record</vt:lpstr>
      <vt:lpstr>Slide 9</vt:lpstr>
      <vt:lpstr> Algorithm innovations </vt:lpstr>
      <vt:lpstr>Slide 11</vt:lpstr>
      <vt:lpstr>Slide 12</vt:lpstr>
      <vt:lpstr>Slide 13</vt:lpstr>
      <vt:lpstr>Validation Buoy Matchups   </vt:lpstr>
      <vt:lpstr>Marine-Atmospheric Emitted Radiance Interferometer </vt:lpstr>
      <vt:lpstr>Current VOS deployments</vt:lpstr>
      <vt:lpstr>Validation Radiometer Matchups   </vt:lpstr>
      <vt:lpstr>New cloud/quality classification for VIIRS </vt:lpstr>
      <vt:lpstr>Slide 19</vt:lpstr>
      <vt:lpstr>Slide 20</vt:lpstr>
      <vt:lpstr>Slide 21</vt:lpstr>
      <vt:lpstr>Data availability</vt:lpstr>
      <vt:lpstr>Summary</vt:lpstr>
      <vt:lpstr>Looking forward</vt:lpstr>
      <vt:lpstr>Acknowledgements</vt:lpstr>
      <vt:lpstr>Buoy SST accuracy characterization  </vt:lpstr>
      <vt:lpstr>Slide 27</vt:lpstr>
      <vt:lpstr>Slide 28</vt:lpstr>
      <vt:lpstr>MODIS SST4 and VIIRS SST_Triple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MODIS/VIIRS SST Plenary</dc:title>
  <dc:creator>Peter J Minnett</dc:creator>
  <cp:lastModifiedBy>Kay Kilpatrick</cp:lastModifiedBy>
  <cp:revision>255</cp:revision>
  <dcterms:created xsi:type="dcterms:W3CDTF">2016-06-09T14:04:44Z</dcterms:created>
  <dcterms:modified xsi:type="dcterms:W3CDTF">2016-06-09T14:05:22Z</dcterms:modified>
</cp:coreProperties>
</file>