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3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265A-3E0F-7C43-8EC8-52C3A020F6C4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AF4E-8010-AC4B-9D14-A8200707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E487-14DF-0546-A4A5-73B616E34DBE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C97A-EB17-164E-9C98-38CF480D2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4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2A34-6B6F-4543-84C2-5699249B1770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3F0-DC2B-9D47-865D-B4A4CEDF08A8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52B4-5A5F-754F-84B9-97E08DD7A71E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7BC4-C73F-4948-87AC-10D31C0F806C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F92D-1183-CA47-9587-F017C25C269D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CD58-4A9B-174C-ADCE-7ADE301BC4FB}" type="datetime1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D34F-58BC-3643-A542-C4FE8016B86F}" type="datetime1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4B5E-822B-E242-9B49-D955E0B7E0D5}" type="datetime1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8A0D-8D48-A049-91B7-10463A1DFEBE}" type="datetime1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FE06-4BF6-D647-9CB3-253397F788B9}" type="datetime1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508-A1C6-0142-ACC8-9121E32E5B09}" type="datetime1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A908-EB54-2443-A7EB-06F554AB08CB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0206" y="382267"/>
            <a:ext cx="455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MODIS/VIIRS 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473" y="3257526"/>
            <a:ext cx="229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Ranga B. </a:t>
            </a:r>
            <a:r>
              <a:rPr lang="en-US" b="1" dirty="0" err="1" smtClean="0">
                <a:solidFill>
                  <a:srgbClr val="0000FF"/>
                </a:solidFill>
                <a:latin typeface="Cambria"/>
                <a:cs typeface="Cambria"/>
              </a:rPr>
              <a:t>Myneni</a:t>
            </a:r>
            <a:endParaRPr lang="en-US" b="1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  <a:latin typeface="Cambria"/>
                <a:cs typeface="Cambria"/>
              </a:rPr>
              <a:t>rmyneni@bu.edu</a:t>
            </a:r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128" y="5932724"/>
            <a:ext cx="1202707" cy="888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3996" y="1835942"/>
            <a:ext cx="99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Kai Yan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4609" y="183794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Cambria"/>
                <a:cs typeface="Cambria"/>
              </a:rPr>
              <a:t>Taejin</a:t>
            </a:r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 Park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9149" y="1837947"/>
            <a:ext cx="111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Chi Chen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711" y="1840959"/>
            <a:ext cx="190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Yuri </a:t>
            </a:r>
            <a:r>
              <a:rPr lang="en-US" b="1" dirty="0" err="1" smtClean="0">
                <a:solidFill>
                  <a:srgbClr val="0000FF"/>
                </a:solidFill>
                <a:latin typeface="Cambria"/>
                <a:cs typeface="Cambria"/>
              </a:rPr>
              <a:t>Knyazikhin</a:t>
            </a:r>
            <a:endParaRPr lang="en-US" b="1" dirty="0" smtClean="0">
              <a:solidFill>
                <a:srgbClr val="0000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7343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685" y="5969637"/>
            <a:ext cx="1202707" cy="888363"/>
          </a:xfrm>
          <a:prstGeom prst="rect">
            <a:avLst/>
          </a:prstGeom>
        </p:spPr>
      </p:pic>
      <p:pic>
        <p:nvPicPr>
          <p:cNvPr id="8" name="Picture 7" descr="Screen Shot 2016-06-04 at 10.14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52" y="6546"/>
            <a:ext cx="6369867" cy="1203648"/>
          </a:xfrm>
          <a:prstGeom prst="rect">
            <a:avLst/>
          </a:prstGeom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137D2A-484A-FE43-821F-C39C504DA1E2}" type="slidenum">
              <a:rPr lang="en-US" smtClean="0"/>
              <a:t>10</a:t>
            </a:fld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7D2A-484A-FE43-821F-C39C504DA1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13" descr="LAI-Difference-MODlut-OPTlut-Violin-SemiIdeal-sH00eH35-sV00eV17-2013185-2013192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85" y="3208624"/>
            <a:ext cx="4276385" cy="2368809"/>
          </a:xfrm>
          <a:prstGeom prst="rect">
            <a:avLst/>
          </a:prstGeom>
        </p:spPr>
      </p:pic>
      <p:pic>
        <p:nvPicPr>
          <p:cNvPr id="15" name="Picture 14" descr="FPAR-Difference-MODlut-OPTlut-Violin-SemiIdeal-sH00eH35-sV00eV17-2013185-2013192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039" y="3273471"/>
            <a:ext cx="4330259" cy="2305397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38209" y="1352094"/>
            <a:ext cx="8902682" cy="162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Global scale 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LAI/FPAR comparison 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between optimized VIIRS &amp; MODIS C6</a:t>
            </a:r>
          </a:p>
          <a:p>
            <a:pPr lvl="1"/>
            <a:r>
              <a:rPr lang="en-US" sz="1700" dirty="0" smtClean="0">
                <a:latin typeface="Cambria"/>
                <a:cs typeface="Cambria"/>
              </a:rPr>
              <a:t>Before </a:t>
            </a:r>
            <a:r>
              <a:rPr lang="en-US" sz="1700" dirty="0">
                <a:latin typeface="Cambria"/>
                <a:cs typeface="Cambria"/>
              </a:rPr>
              <a:t>adjustment, positive LAI biases are observed in all biomes (mean bias</a:t>
            </a:r>
            <a:r>
              <a:rPr lang="en-US" sz="1700" dirty="0" smtClean="0">
                <a:latin typeface="Cambria"/>
                <a:cs typeface="Cambria"/>
              </a:rPr>
              <a:t>=+0.12)</a:t>
            </a:r>
            <a:endParaRPr lang="en-US" sz="1700" dirty="0">
              <a:latin typeface="Cambria"/>
              <a:cs typeface="Cambria"/>
            </a:endParaRPr>
          </a:p>
          <a:p>
            <a:pPr lvl="1"/>
            <a:r>
              <a:rPr lang="en-US" sz="1700" dirty="0">
                <a:latin typeface="Cambria"/>
                <a:cs typeface="Cambria"/>
              </a:rPr>
              <a:t>After adjustment, observed biases (mean bias</a:t>
            </a:r>
            <a:r>
              <a:rPr lang="en-US" sz="1700" dirty="0" smtClean="0">
                <a:latin typeface="Cambria"/>
                <a:cs typeface="Cambria"/>
              </a:rPr>
              <a:t>=+0.02</a:t>
            </a:r>
            <a:r>
              <a:rPr lang="en-US" sz="1700" dirty="0">
                <a:latin typeface="Cambria"/>
                <a:cs typeface="Cambria"/>
              </a:rPr>
              <a:t>) in LAI are significantly reduced with better RMSE (=0.55</a:t>
            </a:r>
            <a:r>
              <a:rPr lang="en-US" sz="1700" dirty="0" smtClean="0">
                <a:latin typeface="Cambria"/>
                <a:cs typeface="Cambria"/>
              </a:rPr>
              <a:t>)</a:t>
            </a:r>
            <a:endParaRPr lang="en-US" sz="1700" dirty="0">
              <a:latin typeface="Cambria"/>
              <a:cs typeface="Cambria"/>
            </a:endParaRPr>
          </a:p>
          <a:p>
            <a:pPr lvl="1"/>
            <a:r>
              <a:rPr lang="en-US" sz="1700" dirty="0">
                <a:latin typeface="Cambria"/>
                <a:cs typeface="Cambria"/>
              </a:rPr>
              <a:t>This improvement is also observed in FPAR </a:t>
            </a:r>
            <a:r>
              <a:rPr lang="en-US" sz="1700" dirty="0" smtClean="0">
                <a:latin typeface="Cambria"/>
                <a:cs typeface="Cambria"/>
              </a:rPr>
              <a:t>case</a:t>
            </a:r>
            <a:endParaRPr lang="en-US" sz="17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043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Screen Shot 2016-06-04 at 10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52" y="6546"/>
            <a:ext cx="6369867" cy="1203648"/>
          </a:xfrm>
          <a:prstGeom prst="rect">
            <a:avLst/>
          </a:prstGeom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40332"/>
            <a:ext cx="2133600" cy="365125"/>
          </a:xfrm>
        </p:spPr>
        <p:txBody>
          <a:bodyPr/>
          <a:lstStyle/>
          <a:p>
            <a:fld id="{C0137D2A-484A-FE43-821F-C39C504DA1E2}" type="slidenum">
              <a:rPr lang="en-US" smtClean="0"/>
              <a:t>11</a:t>
            </a:fld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140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7D2A-484A-FE43-821F-C39C504DA1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140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7D2A-484A-FE43-821F-C39C504DA1E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2866880"/>
            <a:ext cx="5449473" cy="3837711"/>
            <a:chOff x="128365" y="3020289"/>
            <a:chExt cx="5449473" cy="3837711"/>
          </a:xfrm>
        </p:grpSpPr>
        <p:pic>
          <p:nvPicPr>
            <p:cNvPr id="12" name="Picture 11" descr="VIIRS-LAI-sH08eH14-sV01eV14-2013185-2013192.jpe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4434" y="3058509"/>
              <a:ext cx="1607998" cy="2961164"/>
            </a:xfrm>
            <a:prstGeom prst="rect">
              <a:avLst/>
            </a:prstGeom>
          </p:spPr>
        </p:pic>
        <p:pic>
          <p:nvPicPr>
            <p:cNvPr id="16" name="Picture 15" descr="MODIS-LAI-sH08eH14-sV01eV14-2013185-2013192.jpe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365" y="3058510"/>
              <a:ext cx="1607998" cy="2961164"/>
            </a:xfrm>
            <a:prstGeom prst="rect">
              <a:avLst/>
            </a:prstGeom>
          </p:spPr>
        </p:pic>
        <p:pic>
          <p:nvPicPr>
            <p:cNvPr id="18" name="Picture 17" descr="MODIS-LAI-sH08eH14-sV01eV14-2013185-2013192.jpe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646" y="6153555"/>
              <a:ext cx="3145107" cy="25119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700000">
              <a:off x="747877" y="6348646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0.0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700000">
              <a:off x="944103" y="6348644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0.1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700000">
              <a:off x="1159097" y="6348648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0.3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700000">
              <a:off x="1383838" y="6340770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0.5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1764222" y="6332895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1.2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700000">
              <a:off x="1987012" y="6340771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1.6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700000">
              <a:off x="2179498" y="6345199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2.1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700000">
              <a:off x="2402488" y="6346271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2.8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700000">
              <a:off x="2632863" y="6348648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3.4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700000">
              <a:off x="2863432" y="6348647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4.4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700000">
              <a:off x="3065522" y="6340771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5.4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2700000">
              <a:off x="3272641" y="6348646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7.0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700000">
              <a:off x="287484" y="6380234"/>
              <a:ext cx="496413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Water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700000">
              <a:off x="508026" y="6444736"/>
              <a:ext cx="60535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Non-Veg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1049" y="5967615"/>
              <a:ext cx="1831440" cy="2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Leaf Area Index (LAI)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700000">
              <a:off x="1596487" y="6348648"/>
              <a:ext cx="333585" cy="221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Cambria"/>
                  <a:cs typeface="Cambria"/>
                </a:rPr>
                <a:t>0.8</a:t>
              </a:r>
              <a:endParaRPr lang="en-US" sz="900" b="1" dirty="0">
                <a:latin typeface="Cambria"/>
                <a:cs typeface="Cambri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370" y="3064869"/>
              <a:ext cx="1129767" cy="2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MODIS Aqua C6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26824" y="3067078"/>
              <a:ext cx="1129767" cy="2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VIIRS Prototype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563306" y="3356387"/>
              <a:ext cx="524835" cy="2533696"/>
              <a:chOff x="5190327" y="2988961"/>
              <a:chExt cx="524835" cy="2533696"/>
            </a:xfrm>
          </p:grpSpPr>
          <p:pic>
            <p:nvPicPr>
              <p:cNvPr id="40" name="Picture 39" descr="VIIRS_MODIS_AbsDif-sH16eH23-sV05eV12-2013185-2013192.jpeg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4108509" y="4070779"/>
                <a:ext cx="2533696" cy="37006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459713" y="3173236"/>
                <a:ext cx="255449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3.0&lt;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424553" y="5061394"/>
                <a:ext cx="279298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-3.0&gt;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24553" y="4880939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-2.5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16266" y="4698159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-2.0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16266" y="4540237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-1.5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24553" y="4362951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-1.0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18845" y="4215638"/>
                <a:ext cx="237373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-0.5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39087" y="4035183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0.5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41127" y="3860690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1.0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32840" y="3686196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1.5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434475" y="3516584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2.0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434475" y="3347236"/>
                <a:ext cx="229112" cy="141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latin typeface="Cambria"/>
                    <a:cs typeface="Cambria"/>
                  </a:rPr>
                  <a:t> 2.5</a:t>
                </a:r>
                <a:endParaRPr lang="en-US" sz="900" b="1" dirty="0">
                  <a:latin typeface="Cambria"/>
                  <a:cs typeface="Cambria"/>
                </a:endParaRPr>
              </a:p>
            </p:txBody>
          </p:sp>
        </p:grpSp>
        <p:pic>
          <p:nvPicPr>
            <p:cNvPr id="38" name="Picture 37" descr="VIIRS_MODIS_AbsDif-sH08eH14-sV01eV14-2013185-2013192.jpe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4952" y="3058509"/>
              <a:ext cx="1525341" cy="304744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209020" y="3020289"/>
              <a:ext cx="2368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Difference </a:t>
              </a:r>
            </a:p>
            <a:p>
              <a:pPr algn="just"/>
              <a:r>
                <a:rPr lang="en-US" sz="10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(VIIRS-MODIS)</a:t>
              </a:r>
              <a:endParaRPr lang="en-US" sz="10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59711" y="3018989"/>
            <a:ext cx="4046076" cy="3294362"/>
            <a:chOff x="87" y="0"/>
            <a:chExt cx="8487296" cy="6910452"/>
          </a:xfrm>
        </p:grpSpPr>
        <p:pic>
          <p:nvPicPr>
            <p:cNvPr id="54" name="Picture 53" descr="VIIRS-QA-sH08eH14-sV01eV14-2013185-2013192.jpe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8931" y="0"/>
              <a:ext cx="2758452" cy="5066240"/>
            </a:xfrm>
            <a:prstGeom prst="rect">
              <a:avLst/>
            </a:prstGeom>
          </p:spPr>
        </p:pic>
        <p:pic>
          <p:nvPicPr>
            <p:cNvPr id="55" name="Picture 54" descr="MODIS-QA-sH08eH14-sV01eV14-2013185-2013192.jpe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" y="0"/>
              <a:ext cx="2758452" cy="5066241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1916190" y="5066241"/>
              <a:ext cx="4541797" cy="1844211"/>
              <a:chOff x="679911" y="4990447"/>
              <a:chExt cx="4541797" cy="1844211"/>
            </a:xfrm>
          </p:grpSpPr>
          <p:pic>
            <p:nvPicPr>
              <p:cNvPr id="65" name="Picture 64" descr="MODIS-QA-sH08eH14-sV01eV14-2013185-2013192.jpeg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9911" y="5265235"/>
                <a:ext cx="4495046" cy="403887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 rot="2700000">
                <a:off x="2424577" y="5680268"/>
                <a:ext cx="667922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Main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 rot="2700000">
                <a:off x="3335869" y="5813135"/>
                <a:ext cx="1016278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err="1" smtClean="0">
                    <a:latin typeface="Cambria"/>
                    <a:cs typeface="Cambria"/>
                  </a:rPr>
                  <a:t>BackUp</a:t>
                </a:r>
                <a:r>
                  <a:rPr lang="en-US" sz="700" b="1" dirty="0" smtClean="0">
                    <a:latin typeface="Cambria"/>
                    <a:cs typeface="Cambria"/>
                  </a:rPr>
                  <a:t>-G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2700000">
                <a:off x="936653" y="5709327"/>
                <a:ext cx="775349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Water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2700000">
                <a:off x="1383113" y="5767512"/>
                <a:ext cx="909353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Non-Veg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59327" y="4990447"/>
                <a:ext cx="3864328" cy="36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000000"/>
                    </a:solidFill>
                    <a:latin typeface="Cambria"/>
                    <a:cs typeface="Cambria"/>
                  </a:rPr>
                  <a:t>Algorithm Quality Control (QC)</a:t>
                </a:r>
                <a:endParaRPr lang="en-US" sz="800" b="1" dirty="0">
                  <a:solidFill>
                    <a:srgbClr val="000000"/>
                  </a:solidFill>
                  <a:latin typeface="Cambria"/>
                  <a:cs typeface="Cambria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2700000">
                <a:off x="2872314" y="5741936"/>
                <a:ext cx="798258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Main-S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2700000">
                <a:off x="3847588" y="5854287"/>
                <a:ext cx="1016278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err="1" smtClean="0">
                    <a:latin typeface="Cambria"/>
                    <a:cs typeface="Cambria"/>
                  </a:rPr>
                  <a:t>BackUp</a:t>
                </a:r>
                <a:r>
                  <a:rPr lang="en-US" sz="700" b="1" dirty="0" smtClean="0">
                    <a:latin typeface="Cambria"/>
                    <a:cs typeface="Cambria"/>
                  </a:rPr>
                  <a:t>-O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2700000">
                <a:off x="4396908" y="6009859"/>
                <a:ext cx="1307919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Not-Retrieved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2700000">
                <a:off x="1928144" y="5778409"/>
                <a:ext cx="886595" cy="34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latin typeface="Cambria"/>
                    <a:cs typeface="Cambria"/>
                  </a:rPr>
                  <a:t>No-Data</a:t>
                </a:r>
                <a:endParaRPr lang="en-US" sz="700" b="1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7870" y="10910"/>
              <a:ext cx="1938066" cy="36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MODIS Aqua C6</a:t>
              </a:r>
              <a:endParaRPr lang="en-US" sz="8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21643" y="14698"/>
              <a:ext cx="1938066" cy="367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  <a:latin typeface="Cambria"/>
                  <a:cs typeface="Cambria"/>
                </a:rPr>
                <a:t>VIIRS Prototype</a:t>
              </a:r>
              <a:endParaRPr lang="en-US" sz="800" b="1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pic>
          <p:nvPicPr>
            <p:cNvPr id="59" name="Picture 58" descr="MODIS-QA-sH08eH14-sV01eV14-2013185-2013192.jpeg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4779" y="122780"/>
              <a:ext cx="3249272" cy="2349631"/>
            </a:xfrm>
            <a:prstGeom prst="rect">
              <a:avLst/>
            </a:prstGeom>
          </p:spPr>
        </p:pic>
        <p:pic>
          <p:nvPicPr>
            <p:cNvPr id="60" name="Picture 59" descr="VIIRS-QA-sH08eH14-sV01eV14-2013185-2013192.jpeg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4779" y="2640816"/>
              <a:ext cx="3249272" cy="2349631"/>
            </a:xfrm>
            <a:prstGeom prst="rect">
              <a:avLst/>
            </a:prstGeom>
            <a:ln w="38100">
              <a:noFill/>
              <a:prstDash val="sysDot"/>
            </a:ln>
          </p:spPr>
        </p:pic>
        <p:sp>
          <p:nvSpPr>
            <p:cNvPr id="61" name="Rectangle 60"/>
            <p:cNvSpPr/>
            <p:nvPr/>
          </p:nvSpPr>
          <p:spPr>
            <a:xfrm>
              <a:off x="2607975" y="2640815"/>
              <a:ext cx="3256076" cy="2349631"/>
            </a:xfrm>
            <a:prstGeom prst="rect">
              <a:avLst/>
            </a:prstGeom>
            <a:noFill/>
            <a:ln w="34925" cmpd="sng">
              <a:solidFill>
                <a:srgbClr val="FF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28291" y="122780"/>
              <a:ext cx="3256076" cy="2349631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61144" y="2445391"/>
              <a:ext cx="1298568" cy="1080712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35985" y="2445391"/>
              <a:ext cx="1298568" cy="1080712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129644" y="1425199"/>
            <a:ext cx="8976143" cy="139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Global scale 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LAI/FPAR comparison 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between optimized VIIRS &amp; MODIS C6</a:t>
            </a:r>
          </a:p>
          <a:p>
            <a:pPr lvl="1"/>
            <a:r>
              <a:rPr lang="en-US" sz="1600" dirty="0" smtClean="0">
                <a:latin typeface="Cambria"/>
                <a:cs typeface="Cambria"/>
              </a:rPr>
              <a:t>Overall, comparable spatial distribution of LAI/FPAR &amp; spatial coverage</a:t>
            </a:r>
            <a:endParaRPr lang="en-US" sz="1600" dirty="0">
              <a:latin typeface="Cambria"/>
              <a:cs typeface="Cambria"/>
            </a:endParaRPr>
          </a:p>
          <a:p>
            <a:pPr lvl="1"/>
            <a:r>
              <a:rPr lang="en-US" sz="1600" dirty="0" smtClean="0">
                <a:latin typeface="Cambria"/>
                <a:cs typeface="Cambria"/>
              </a:rPr>
              <a:t>Larger discrepancies are mostly induced by algorithm path mismatch (i.e., Main vs. Backup)</a:t>
            </a:r>
          </a:p>
          <a:p>
            <a:pPr lvl="1"/>
            <a:r>
              <a:rPr lang="en-US" sz="1600" dirty="0" smtClean="0">
                <a:latin typeface="Cambria"/>
                <a:cs typeface="Cambria"/>
              </a:rPr>
              <a:t>Relatively higher uncertainty in dense forest can be another causal factor (i.e., saturation)</a:t>
            </a:r>
            <a:endParaRPr lang="en-US" sz="1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7095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Screen Shot 2016-06-04 at 10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52" y="6546"/>
            <a:ext cx="6369867" cy="1203648"/>
          </a:xfrm>
          <a:prstGeom prst="rect">
            <a:avLst/>
          </a:prstGeom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17768"/>
            <a:ext cx="2133600" cy="365125"/>
          </a:xfrm>
        </p:spPr>
        <p:txBody>
          <a:bodyPr/>
          <a:lstStyle/>
          <a:p>
            <a:fld id="{C0137D2A-484A-FE43-821F-C39C504DA1E2}" type="slidenum">
              <a:rPr lang="en-US" smtClean="0"/>
              <a:t>12</a:t>
            </a:fld>
            <a:endParaRPr lang="en-US" dirty="0"/>
          </a:p>
        </p:txBody>
      </p:sp>
      <p:pic>
        <p:nvPicPr>
          <p:cNvPr id="80" name="Picture 79" descr="bost-14-mast-logo-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483" y="5969637"/>
            <a:ext cx="1202707" cy="88836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780683" y="1582817"/>
            <a:ext cx="51860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More details in a poster @ this meeting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LUT submission end of summer 2016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ATBD and papers aim for submission end 2016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Lead work by 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Taejin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Park (NASA Grad Fellow)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788" y="4124636"/>
            <a:ext cx="1881001" cy="12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2998" y="382267"/>
            <a:ext cx="129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SUMMARY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128" y="5932724"/>
            <a:ext cx="1202707" cy="888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510" y="1611433"/>
            <a:ext cx="7686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MODIS: Exciting times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VIIRS: Two issues (a) HDF5 and (b) At least one more science test needed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THANK YOU!</a:t>
            </a:r>
            <a:endParaRPr lang="en-US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947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452" y="5971472"/>
            <a:ext cx="1202707" cy="888363"/>
          </a:xfrm>
          <a:prstGeom prst="rect">
            <a:avLst/>
          </a:prstGeom>
        </p:spPr>
      </p:pic>
      <p:pic>
        <p:nvPicPr>
          <p:cNvPr id="3" name="Picture 2" descr="Screen Shot 2016-06-04 at 10.1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4"/>
            <a:ext cx="9144000" cy="729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997" y="1444242"/>
            <a:ext cx="43140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Analyzed C6 LAI/FPAR product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Results published in 2 papers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C6 LAI/FPAR “improved” relative to C5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Details in 2 posters @ this meeting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849" y="3959412"/>
            <a:ext cx="66142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1. Yan </a:t>
            </a:r>
            <a:r>
              <a:rPr lang="en-US" sz="1400" dirty="0">
                <a:latin typeface="Cambria"/>
                <a:cs typeface="Cambria"/>
              </a:rPr>
              <a:t>et al., 2016. Evaluation of MODIS LAI/FPAR Product Collection 6. 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     Part </a:t>
            </a:r>
            <a:r>
              <a:rPr lang="en-US" sz="1400" dirty="0">
                <a:latin typeface="Cambria"/>
                <a:cs typeface="Cambria"/>
              </a:rPr>
              <a:t>1: Consistency and Improvements, Remote Sensing, doi:10.3390/</a:t>
            </a:r>
            <a:r>
              <a:rPr lang="en-US" sz="1400" dirty="0" smtClean="0">
                <a:latin typeface="Cambria"/>
                <a:cs typeface="Cambria"/>
              </a:rPr>
              <a:t>rs8050359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2. Yan </a:t>
            </a:r>
            <a:r>
              <a:rPr lang="en-US" sz="1400" dirty="0">
                <a:latin typeface="Cambria"/>
                <a:cs typeface="Cambria"/>
              </a:rPr>
              <a:t>et al., 2016. Evaluation of MODIS LAI/FPAR Product Collection 6. 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     Part </a:t>
            </a:r>
            <a:r>
              <a:rPr lang="en-US" sz="1400" dirty="0">
                <a:latin typeface="Cambria"/>
                <a:cs typeface="Cambria"/>
              </a:rPr>
              <a:t>2: Validation and </a:t>
            </a:r>
            <a:r>
              <a:rPr lang="en-US" sz="1400" dirty="0" err="1">
                <a:latin typeface="Cambria"/>
                <a:cs typeface="Cambria"/>
              </a:rPr>
              <a:t>Intercomparison</a:t>
            </a:r>
            <a:r>
              <a:rPr lang="en-US" sz="1400" dirty="0">
                <a:latin typeface="Cambria"/>
                <a:cs typeface="Cambria"/>
              </a:rPr>
              <a:t>, Remote Sensing, doi:10.3390/rs8060460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6" y="3652800"/>
            <a:ext cx="2032283" cy="15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031" y="5969637"/>
            <a:ext cx="1202707" cy="888363"/>
          </a:xfrm>
          <a:prstGeom prst="rect">
            <a:avLst/>
          </a:prstGeom>
        </p:spPr>
      </p:pic>
      <p:pic>
        <p:nvPicPr>
          <p:cNvPr id="3" name="Picture 2" descr="Screen Shot 2016-06-04 at 10.1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4"/>
            <a:ext cx="9144000" cy="729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997" y="1546302"/>
            <a:ext cx="7981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Seasonal changes in leaf area of Amazonian rainforests and Drought impacts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Based on MAIAC reflectance products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Results published in 2 papers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3745" y="3644416"/>
            <a:ext cx="6786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1. Bi et al., 2016. </a:t>
            </a:r>
            <a:r>
              <a:rPr lang="en-US" sz="1400" dirty="0">
                <a:latin typeface="Cambria"/>
                <a:cs typeface="Cambria"/>
              </a:rPr>
              <a:t>Sunlight mediated seasonality in canopy structure </a:t>
            </a:r>
            <a:r>
              <a:rPr lang="en-US" sz="1400" dirty="0" smtClean="0">
                <a:latin typeface="Cambria"/>
                <a:cs typeface="Cambria"/>
              </a:rPr>
              <a:t>and photosynthetic    </a:t>
            </a:r>
          </a:p>
          <a:p>
            <a:r>
              <a:rPr lang="en-US" sz="1400" dirty="0" smtClean="0">
                <a:latin typeface="Cambria"/>
                <a:cs typeface="Cambria"/>
              </a:rPr>
              <a:t>    activity </a:t>
            </a:r>
            <a:r>
              <a:rPr lang="en-US" sz="1400" dirty="0">
                <a:latin typeface="Cambria"/>
                <a:cs typeface="Cambria"/>
              </a:rPr>
              <a:t>of Amazonian rainforests. Environ. Res. </a:t>
            </a:r>
            <a:r>
              <a:rPr lang="en-US" sz="1400" dirty="0" err="1">
                <a:latin typeface="Cambria"/>
                <a:cs typeface="Cambria"/>
              </a:rPr>
              <a:t>Lett</a:t>
            </a:r>
            <a:r>
              <a:rPr lang="en-US" sz="1400" dirty="0">
                <a:latin typeface="Cambria"/>
                <a:cs typeface="Cambria"/>
              </a:rPr>
              <a:t>., </a:t>
            </a:r>
            <a:r>
              <a:rPr lang="en-US" sz="1400" dirty="0" err="1" smtClean="0">
                <a:latin typeface="Cambria"/>
                <a:cs typeface="Cambria"/>
              </a:rPr>
              <a:t>doi</a:t>
            </a:r>
            <a:r>
              <a:rPr lang="en-US" sz="1400" dirty="0">
                <a:latin typeface="Cambria"/>
                <a:cs typeface="Cambria"/>
              </a:rPr>
              <a:t>: 10.1088/</a:t>
            </a:r>
            <a:r>
              <a:rPr lang="en-US" sz="1400" dirty="0" smtClean="0">
                <a:latin typeface="Cambria"/>
                <a:cs typeface="Cambria"/>
              </a:rPr>
              <a:t>1748-</a:t>
            </a:r>
            <a:r>
              <a:rPr lang="en-US" sz="1400" dirty="0">
                <a:latin typeface="Cambria"/>
                <a:cs typeface="Cambria"/>
              </a:rPr>
              <a:t>9326</a:t>
            </a:r>
            <a:r>
              <a:rPr lang="en-US" sz="1400" dirty="0" smtClean="0">
                <a:latin typeface="Cambria"/>
                <a:cs typeface="Cambria"/>
              </a:rPr>
              <a:t>/ </a:t>
            </a:r>
          </a:p>
          <a:p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   10</a:t>
            </a:r>
            <a:r>
              <a:rPr lang="en-US" sz="1400" dirty="0">
                <a:latin typeface="Cambria"/>
                <a:cs typeface="Cambria"/>
              </a:rPr>
              <a:t>/6/</a:t>
            </a:r>
            <a:r>
              <a:rPr lang="en-US" sz="1400" dirty="0" smtClean="0">
                <a:latin typeface="Cambria"/>
                <a:cs typeface="Cambria"/>
              </a:rPr>
              <a:t>064014.</a:t>
            </a:r>
          </a:p>
          <a:p>
            <a:endParaRPr lang="en-US" sz="1400" dirty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2. Bi et al., 2016. </a:t>
            </a:r>
            <a:r>
              <a:rPr lang="en-US" sz="1400" dirty="0">
                <a:latin typeface="Cambria"/>
                <a:cs typeface="Cambria"/>
              </a:rPr>
              <a:t>Amazon Forests’ Response to Droughts: A Perspective from the 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   MAIAC Product</a:t>
            </a:r>
            <a:r>
              <a:rPr lang="en-US" sz="1400" dirty="0">
                <a:latin typeface="Cambria"/>
                <a:cs typeface="Cambria"/>
              </a:rPr>
              <a:t>, Remote Sensing, doi:10.3390/rs8040356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45" y="3627377"/>
            <a:ext cx="2011554" cy="16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124" y="5979323"/>
            <a:ext cx="1202707" cy="888363"/>
          </a:xfrm>
          <a:prstGeom prst="rect">
            <a:avLst/>
          </a:prstGeom>
        </p:spPr>
      </p:pic>
      <p:pic>
        <p:nvPicPr>
          <p:cNvPr id="3" name="Picture 2" descr="Screen Shot 2016-06-04 at 10.1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4"/>
            <a:ext cx="9144000" cy="729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997" y="1506009"/>
            <a:ext cx="71096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Developing prototype LAI/FPAR products from MAIAC </a:t>
            </a:r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reflectances</a:t>
            </a:r>
            <a:endParaRPr lang="en-US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Focus on Amazonian rainforests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Results in 1 paper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Details in a poster @ this meeting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9352" y="4221022"/>
            <a:ext cx="6367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Chen et al., 2016. Development of a prototype LAI/FPAR products from MAIAC</a:t>
            </a:r>
          </a:p>
          <a:p>
            <a:r>
              <a:rPr lang="en-US" sz="1400" dirty="0">
                <a:latin typeface="Cambria"/>
                <a:cs typeface="Cambria"/>
              </a:rPr>
              <a:t>r</a:t>
            </a:r>
            <a:r>
              <a:rPr lang="en-US" sz="1400" dirty="0" smtClean="0">
                <a:latin typeface="Cambria"/>
                <a:cs typeface="Cambria"/>
              </a:rPr>
              <a:t>eflectance product, (to be submitted by end-June-2016 to RS).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44" y="3790271"/>
            <a:ext cx="1963798" cy="1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818" y="5959686"/>
            <a:ext cx="1202707" cy="888363"/>
          </a:xfrm>
          <a:prstGeom prst="rect">
            <a:avLst/>
          </a:prstGeom>
        </p:spPr>
      </p:pic>
      <p:pic>
        <p:nvPicPr>
          <p:cNvPr id="3" name="Picture 2" descr="Screen Shot 2016-06-04 at 10.1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4"/>
            <a:ext cx="9144000" cy="729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823" y="1682382"/>
            <a:ext cx="76995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CO2 fertilization greening the Earth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Results published in 1 paper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Based on LAI data set developed from MODIS and AVHRR GIMMS NDVI3g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3745" y="4245907"/>
            <a:ext cx="678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1. Zhu et al., 2016. </a:t>
            </a:r>
            <a:r>
              <a:rPr lang="en-US" sz="1400" dirty="0">
                <a:latin typeface="Cambria"/>
                <a:cs typeface="Cambria"/>
              </a:rPr>
              <a:t>Greening of the Earth and its Drivers. Nature Climate Change, </a:t>
            </a:r>
            <a:endParaRPr lang="en-US" sz="1400" dirty="0" smtClean="0">
              <a:latin typeface="Cambria"/>
              <a:cs typeface="Cambria"/>
            </a:endParaRPr>
          </a:p>
          <a:p>
            <a:r>
              <a:rPr lang="en-US" sz="1400" dirty="0" smtClean="0">
                <a:latin typeface="Cambria"/>
                <a:cs typeface="Cambria"/>
              </a:rPr>
              <a:t>    doi</a:t>
            </a:r>
            <a:r>
              <a:rPr lang="en-US" sz="1400" dirty="0">
                <a:latin typeface="Cambria"/>
                <a:cs typeface="Cambria"/>
              </a:rPr>
              <a:t>:10.1038/</a:t>
            </a:r>
            <a:r>
              <a:rPr lang="en-US" sz="1400" dirty="0" smtClean="0">
                <a:latin typeface="Cambria"/>
                <a:cs typeface="Cambria"/>
              </a:rPr>
              <a:t>nclimate3004.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3" y="3630081"/>
            <a:ext cx="2112253" cy="15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0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bost-14-mast-logo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297" y="5969637"/>
            <a:ext cx="1202707" cy="888363"/>
          </a:xfrm>
          <a:prstGeom prst="rect">
            <a:avLst/>
          </a:prstGeom>
        </p:spPr>
      </p:pic>
      <p:pic>
        <p:nvPicPr>
          <p:cNvPr id="3" name="Picture 2" descr="Screen Shot 2016-06-04 at 10.1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4"/>
            <a:ext cx="9144000" cy="729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983" y="1274039"/>
            <a:ext cx="69685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Does MODIS see a “greener Earth”?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Yes (25 -30% of vegetated area showing stat. sig. greening trends)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Work in progress – results in a poster @ this meeting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9" y="3023785"/>
            <a:ext cx="4381945" cy="2762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51" y="3023785"/>
            <a:ext cx="4426457" cy="27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04 at 10.54.18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44" y="4006296"/>
            <a:ext cx="4008902" cy="285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Screen Shot 2016-06-04 at 10.1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4"/>
            <a:ext cx="9144000" cy="729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984" y="1398151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Does MODIS see a “greener Earth”?</a:t>
            </a:r>
          </a:p>
        </p:txBody>
      </p:sp>
      <p:pic>
        <p:nvPicPr>
          <p:cNvPr id="11" name="Picture 10" descr="Screen Shot 2016-06-04 at 10.59.21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44" y="1317732"/>
            <a:ext cx="4008902" cy="2779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28" y="1996598"/>
            <a:ext cx="1881001" cy="1245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541" y="3359832"/>
            <a:ext cx="1907188" cy="143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931" y="4903129"/>
            <a:ext cx="1963798" cy="14717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6418" y="246138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/>
                <a:cs typeface="Cambria"/>
              </a:rPr>
              <a:t>Taejin</a:t>
            </a:r>
            <a:r>
              <a:rPr lang="en-US" dirty="0" smtClean="0">
                <a:latin typeface="Cambria"/>
                <a:cs typeface="Cambria"/>
              </a:rPr>
              <a:t> Park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609" y="3991257"/>
            <a:ext cx="9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Kai Yan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609" y="536791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Chi Chen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190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1901" y="5786848"/>
            <a:ext cx="2133600" cy="365125"/>
          </a:xfrm>
        </p:spPr>
        <p:txBody>
          <a:bodyPr/>
          <a:lstStyle/>
          <a:p>
            <a:fld id="{FB8CB7B7-15E6-4245-A3E2-B92748BF4AA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Screen Shot 2016-06-04 at 10.14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52" y="6546"/>
            <a:ext cx="6369867" cy="1203648"/>
          </a:xfrm>
          <a:prstGeom prst="rect">
            <a:avLst/>
          </a:prstGeom>
        </p:spPr>
      </p:pic>
      <p:sp>
        <p:nvSpPr>
          <p:cNvPr id="20" name="Slide Number Placeholder 3"/>
          <p:cNvSpPr txBox="1">
            <a:spLocks/>
          </p:cNvSpPr>
          <p:nvPr/>
        </p:nvSpPr>
        <p:spPr>
          <a:xfrm>
            <a:off x="6441901" y="57868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7D2A-484A-FE43-821F-C39C504DA1E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72986" y="2514909"/>
            <a:ext cx="5459715" cy="3840480"/>
            <a:chOff x="4003854" y="2897929"/>
            <a:chExt cx="5459715" cy="3840480"/>
          </a:xfrm>
        </p:grpSpPr>
        <p:pic>
          <p:nvPicPr>
            <p:cNvPr id="22" name="Picture 21" descr="VIIRS_C11_LAI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2929" y="2897929"/>
              <a:ext cx="5120640" cy="384048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 rot="16200000">
              <a:off x="3636430" y="4565611"/>
              <a:ext cx="2108200" cy="355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VIIRS C1.1 LAI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9131" y="6310800"/>
              <a:ext cx="3137704" cy="287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Field LAI (55 LAI and 80 effective LAI)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03854" y="3197697"/>
              <a:ext cx="395482" cy="3059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135957" y="3157491"/>
              <a:ext cx="483107" cy="3094040"/>
              <a:chOff x="3954864" y="2409814"/>
              <a:chExt cx="537842" cy="344458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99921" y="2448298"/>
                <a:ext cx="440290" cy="3406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954864" y="2409814"/>
                <a:ext cx="266838" cy="3406103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101517" y="5356954"/>
                <a:ext cx="391189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B1</a:t>
                </a:r>
                <a:endParaRPr lang="en-US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101517" y="5021452"/>
                <a:ext cx="391189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B2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01517" y="4564966"/>
                <a:ext cx="391189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B3</a:t>
                </a:r>
                <a:endParaRPr lang="en-US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01517" y="4141621"/>
                <a:ext cx="391189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B4</a:t>
                </a:r>
                <a:endParaRPr lang="en-US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01517" y="3734558"/>
                <a:ext cx="385612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B5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101517" y="3327494"/>
                <a:ext cx="385612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B6</a:t>
                </a:r>
                <a:endParaRPr lang="en-US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01517" y="2896007"/>
                <a:ext cx="391189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B7</a:t>
                </a:r>
                <a:endParaRPr lang="en-US" sz="12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01517" y="2480803"/>
                <a:ext cx="385612" cy="3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B8</a:t>
                </a:r>
                <a:endParaRPr lang="en-US" sz="1200" dirty="0"/>
              </a:p>
            </p:txBody>
          </p:sp>
        </p:grp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426755" y="1404463"/>
            <a:ext cx="8234370" cy="1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1800" dirty="0" smtClean="0">
                <a:solidFill>
                  <a:srgbClr val="FF0000"/>
                </a:solidFill>
                <a:latin typeface="Cambria"/>
                <a:cs typeface="Cambria"/>
              </a:rPr>
              <a:t>Evaluation of MODIS LUT based VIIRS Product</a:t>
            </a:r>
            <a:endParaRPr lang="en-US" sz="1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lvl="1"/>
            <a:r>
              <a:rPr lang="en-US" sz="1800" dirty="0" smtClean="0">
                <a:latin typeface="Cambria"/>
                <a:cs typeface="Cambria"/>
              </a:rPr>
              <a:t>Overestimations are observed relative to MODIS and field data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mbria"/>
                <a:cs typeface="Cambria"/>
              </a:rPr>
              <a:t>Adjustments </a:t>
            </a:r>
            <a:r>
              <a:rPr lang="en-US" sz="1800" dirty="0">
                <a:solidFill>
                  <a:srgbClr val="000000"/>
                </a:solidFill>
                <a:latin typeface="Cambria"/>
                <a:cs typeface="Cambria"/>
              </a:rPr>
              <a:t>for VIIRS spectral band composition are </a:t>
            </a:r>
            <a:r>
              <a:rPr lang="en-US" sz="1800" dirty="0" smtClean="0">
                <a:solidFill>
                  <a:srgbClr val="000000"/>
                </a:solidFill>
                <a:latin typeface="Cambria"/>
                <a:cs typeface="Cambria"/>
              </a:rPr>
              <a:t>needed</a:t>
            </a:r>
            <a:endParaRPr lang="en-US" sz="1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38" name="Picture 37" descr="GL_BU_LAI_ex_Diff_2013193 3.jpe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8" y="2777414"/>
            <a:ext cx="3992296" cy="21203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12561" y="5060203"/>
            <a:ext cx="3060425" cy="700433"/>
            <a:chOff x="4855309" y="3937853"/>
            <a:chExt cx="4098798" cy="938084"/>
          </a:xfrm>
        </p:grpSpPr>
        <p:pic>
          <p:nvPicPr>
            <p:cNvPr id="40" name="Picture 39" descr="GL_BU_LAI_ex_Diff_2013193.jpe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5309" y="4130879"/>
              <a:ext cx="4098798" cy="51947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2700000">
              <a:off x="5447544" y="4406089"/>
              <a:ext cx="519271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/>
                  <a:cs typeface="Cambria"/>
                </a:rPr>
                <a:t>-40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700000">
              <a:off x="6052024" y="4414248"/>
              <a:ext cx="519271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/>
                  <a:cs typeface="Cambria"/>
                </a:rPr>
                <a:t>-20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2700000">
              <a:off x="6362110" y="4406087"/>
              <a:ext cx="519271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/>
                  <a:cs typeface="Cambria"/>
                </a:rPr>
                <a:t>-10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700000">
              <a:off x="6630342" y="4403092"/>
              <a:ext cx="558017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/>
                  <a:cs typeface="Cambria"/>
                </a:rPr>
                <a:t>-5.0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700000">
              <a:off x="6931623" y="4404081"/>
              <a:ext cx="495287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/>
                  <a:cs typeface="Cambria"/>
                </a:rPr>
                <a:t>5.0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2700000">
              <a:off x="7218519" y="4396183"/>
              <a:ext cx="456543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mbria"/>
                  <a:cs typeface="Cambria"/>
                </a:rPr>
                <a:t>1</a:t>
              </a:r>
              <a:r>
                <a:rPr lang="en-US" sz="1100" dirty="0" smtClean="0">
                  <a:latin typeface="Cambria"/>
                  <a:cs typeface="Cambria"/>
                </a:rPr>
                <a:t>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700000">
              <a:off x="7488434" y="4388024"/>
              <a:ext cx="456543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mbria"/>
                  <a:cs typeface="Cambria"/>
                </a:rPr>
                <a:t>2</a:t>
              </a:r>
              <a:r>
                <a:rPr lang="en-US" sz="1100" dirty="0" smtClean="0">
                  <a:latin typeface="Cambria"/>
                  <a:cs typeface="Cambria"/>
                </a:rPr>
                <a:t>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2700000">
              <a:off x="7776040" y="4407382"/>
              <a:ext cx="456543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mbria"/>
                  <a:cs typeface="Cambria"/>
                </a:rPr>
                <a:t>3</a:t>
              </a:r>
              <a:r>
                <a:rPr lang="en-US" sz="1100" dirty="0" smtClean="0">
                  <a:latin typeface="Cambria"/>
                  <a:cs typeface="Cambria"/>
                </a:rPr>
                <a:t>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700000">
              <a:off x="8036215" y="4383812"/>
              <a:ext cx="456543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mbria"/>
                  <a:cs typeface="Cambria"/>
                </a:rPr>
                <a:t>4</a:t>
              </a:r>
              <a:r>
                <a:rPr lang="en-US" sz="1100" dirty="0" smtClean="0">
                  <a:latin typeface="Cambria"/>
                  <a:cs typeface="Cambria"/>
                </a:rPr>
                <a:t>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700000">
              <a:off x="8322437" y="4402188"/>
              <a:ext cx="456543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mbria"/>
                  <a:cs typeface="Cambria"/>
                </a:rPr>
                <a:t>5</a:t>
              </a:r>
              <a:r>
                <a:rPr lang="en-US" sz="1100" dirty="0" smtClean="0">
                  <a:latin typeface="Cambria"/>
                  <a:cs typeface="Cambria"/>
                </a:rPr>
                <a:t>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700000">
              <a:off x="5206003" y="4441116"/>
              <a:ext cx="519271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/>
                  <a:cs typeface="Cambria"/>
                </a:rPr>
                <a:t>-50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700000">
              <a:off x="5753641" y="4410989"/>
              <a:ext cx="519272" cy="35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/>
                  <a:cs typeface="Cambria"/>
                </a:rPr>
                <a:t>-30</a:t>
              </a:r>
              <a:endParaRPr lang="en-US" sz="1100" dirty="0">
                <a:latin typeface="Cambria"/>
                <a:cs typeface="Cambri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26126" y="3937853"/>
              <a:ext cx="3695003" cy="37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mbria"/>
                  <a:cs typeface="Cambria"/>
                </a:rPr>
                <a:t>LAI Relative Difference (%)</a:t>
              </a:r>
              <a:endParaRPr lang="en-US" sz="12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273200"/>
              </p:ext>
            </p:extLst>
          </p:nvPr>
        </p:nvGraphicFramePr>
        <p:xfrm>
          <a:off x="539996" y="5803374"/>
          <a:ext cx="293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8" imgW="2933700" imgH="393700" progId="Equation.3">
                  <p:embed/>
                </p:oleObj>
              </mc:Choice>
              <mc:Fallback>
                <p:oleObj name="Equation" r:id="rId8" imgW="2933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996" y="5803374"/>
                        <a:ext cx="2933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4429320" y="2764322"/>
            <a:ext cx="123981" cy="3236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404897" y="5817661"/>
            <a:ext cx="3255097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29320" y="5697624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4854099" y="5698687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5295160" y="5704872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5711798" y="5698687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6120295" y="5698687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6561356" y="5698687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6986135" y="5698687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7395756" y="5706763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4333835" y="5596278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4333835" y="5215659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4333835" y="4781775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333835" y="4373636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4343932" y="3991482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4343932" y="3584304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4343932" y="3149630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4358989" y="2750048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116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3449" y="883584"/>
            <a:ext cx="381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  <a:latin typeface="Cambria"/>
                <a:cs typeface="Cambria"/>
              </a:rPr>
              <a:t>MODISLAI &amp; FPAR – 2016 UPDATE</a:t>
            </a:r>
            <a:endParaRPr lang="en-US" u="sng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pic>
        <p:nvPicPr>
          <p:cNvPr id="8" name="Picture 7" descr="Screen Shot 2016-06-04 at 10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52" y="6546"/>
            <a:ext cx="6369867" cy="1203648"/>
          </a:xfrm>
          <a:prstGeom prst="rect">
            <a:avLst/>
          </a:prstGeom>
        </p:spPr>
      </p:pic>
      <p:pic>
        <p:nvPicPr>
          <p:cNvPr id="73" name="Picture 72" descr="Spectral-Domain-Shift-Ideal-Biome6-Per-sH00eH35-sV00eV17-2013185-201319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72463"/>
            <a:ext cx="3492890" cy="2619668"/>
          </a:xfrm>
          <a:prstGeom prst="rect">
            <a:avLst/>
          </a:prstGeom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0137D2A-484A-FE43-821F-C39C504DA1E2}" type="slidenum">
              <a:rPr lang="en-US" smtClean="0"/>
              <a:t>9</a:t>
            </a:fld>
            <a:endParaRPr lang="en-US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99497" y="1391370"/>
            <a:ext cx="8440249" cy="176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1800" dirty="0">
                <a:solidFill>
                  <a:srgbClr val="FF0000"/>
                </a:solidFill>
                <a:latin typeface="Cambria"/>
                <a:cs typeface="Cambria"/>
              </a:rPr>
              <a:t>LUT adjustment for VIIRS spectral band </a:t>
            </a:r>
            <a:r>
              <a:rPr lang="en-US" sz="1800" dirty="0" smtClean="0">
                <a:solidFill>
                  <a:srgbClr val="FF0000"/>
                </a:solidFill>
                <a:latin typeface="Cambria"/>
                <a:cs typeface="Cambria"/>
              </a:rPr>
              <a:t>composition </a:t>
            </a:r>
            <a:endParaRPr lang="en-US" sz="1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lvl="1"/>
            <a:r>
              <a:rPr lang="en-US" sz="1800" dirty="0" smtClean="0">
                <a:latin typeface="Cambria"/>
                <a:cs typeface="Cambria"/>
              </a:rPr>
              <a:t>Observed BRF spectral domain shift (Biome 6 as an example)</a:t>
            </a:r>
          </a:p>
          <a:p>
            <a:pPr lvl="1"/>
            <a:r>
              <a:rPr lang="en-US" sz="1800" dirty="0" smtClean="0">
                <a:latin typeface="Cambria"/>
                <a:cs typeface="Cambria"/>
              </a:rPr>
              <a:t>All biomes show similar directional BRF shift (but magnitude varies) </a:t>
            </a:r>
          </a:p>
          <a:p>
            <a:pPr lvl="1"/>
            <a:r>
              <a:rPr lang="en-US" sz="1800" dirty="0" smtClean="0">
                <a:latin typeface="Cambria"/>
                <a:cs typeface="Cambria"/>
              </a:rPr>
              <a:t>Optimizing VIIRS</a:t>
            </a:r>
            <a:r>
              <a:rPr lang="en-US" sz="1800" dirty="0">
                <a:latin typeface="Cambria"/>
                <a:cs typeface="Cambria"/>
              </a:rPr>
              <a:t>- and biome-specific configurable parameters </a:t>
            </a:r>
            <a:endParaRPr lang="en-US" sz="1800" dirty="0" smtClean="0">
              <a:latin typeface="Cambria"/>
              <a:cs typeface="Cambria"/>
            </a:endParaRPr>
          </a:p>
          <a:p>
            <a:pPr lvl="1"/>
            <a:r>
              <a:rPr lang="en-US" sz="1800" dirty="0" smtClean="0">
                <a:latin typeface="Cambria"/>
                <a:cs typeface="Cambria"/>
              </a:rPr>
              <a:t>Solution </a:t>
            </a:r>
            <a:r>
              <a:rPr lang="en-US" sz="1800" dirty="0">
                <a:latin typeface="Cambria"/>
                <a:cs typeface="Cambria"/>
              </a:rPr>
              <a:t>of </a:t>
            </a:r>
            <a:r>
              <a:rPr lang="en-US" sz="1800" dirty="0" smtClean="0">
                <a:latin typeface="Cambria"/>
                <a:cs typeface="Cambria"/>
              </a:rPr>
              <a:t>problem - maximize </a:t>
            </a:r>
            <a:r>
              <a:rPr lang="en-US" sz="1800" dirty="0">
                <a:latin typeface="Cambria"/>
                <a:cs typeface="Cambria"/>
              </a:rPr>
              <a:t>RI (spatial coverage) &amp; minimize </a:t>
            </a:r>
            <a:r>
              <a:rPr lang="en-US" sz="1800" dirty="0" smtClean="0">
                <a:latin typeface="Cambria"/>
                <a:cs typeface="Cambria"/>
              </a:rPr>
              <a:t>RMSE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76" name="Picture 75" descr="Untitled:Users:TPark:Downloads:SimulatedBRF_VIIRS_and_MODIS_Biome6.pdf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98"/>
          <a:stretch/>
        </p:blipFill>
        <p:spPr bwMode="auto">
          <a:xfrm>
            <a:off x="3310591" y="3340383"/>
            <a:ext cx="2674949" cy="2825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Untitled:Users:TPark:Downloads:VIIRS.Tuning.OmegaOnly.2015.241.248.H12V04.B6.pdf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55" r="7208"/>
          <a:stretch/>
        </p:blipFill>
        <p:spPr bwMode="auto">
          <a:xfrm>
            <a:off x="6042635" y="3368831"/>
            <a:ext cx="2914137" cy="2648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6221509" y="5936645"/>
            <a:ext cx="2735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Optimal parameterization with minimizing RMSE and maximizing RI 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10592" y="6202899"/>
            <a:ext cx="2732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Spectral space shift due to single scattering albedo modulation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0954" y="6094194"/>
            <a:ext cx="2751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BRF spectral domain shift inferred from observations</a:t>
            </a:r>
          </a:p>
          <a:p>
            <a:pPr algn="ctr"/>
            <a:r>
              <a:rPr lang="en-US" sz="1100" dirty="0" smtClean="0">
                <a:latin typeface="Cambria"/>
                <a:cs typeface="Cambria"/>
              </a:rPr>
              <a:t>(Lower Red and Higher NIR)</a:t>
            </a:r>
            <a:endParaRPr lang="en-US" sz="11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956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904</Words>
  <Application>Microsoft Macintosh PowerPoint</Application>
  <PresentationFormat>On-screen Show (4:3)</PresentationFormat>
  <Paragraphs>198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Ranga</dc:creator>
  <cp:lastModifiedBy>Maccherone , Brandon F. (GSFC-619.0)[SCIENCE SYSTEMS AND APPLICATIONS INC]</cp:lastModifiedBy>
  <cp:revision>133</cp:revision>
  <dcterms:created xsi:type="dcterms:W3CDTF">2015-03-30T17:48:03Z</dcterms:created>
  <dcterms:modified xsi:type="dcterms:W3CDTF">2016-06-14T14:01:13Z</dcterms:modified>
</cp:coreProperties>
</file>