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1" r:id="rId1"/>
  </p:sldMasterIdLst>
  <p:sldIdLst>
    <p:sldId id="256" r:id="rId2"/>
    <p:sldId id="293" r:id="rId3"/>
    <p:sldId id="302" r:id="rId4"/>
    <p:sldId id="303" r:id="rId5"/>
    <p:sldId id="292" r:id="rId6"/>
    <p:sldId id="257" r:id="rId7"/>
    <p:sldId id="258" r:id="rId8"/>
    <p:sldId id="274" r:id="rId9"/>
    <p:sldId id="276" r:id="rId10"/>
    <p:sldId id="278" r:id="rId11"/>
    <p:sldId id="280" r:id="rId12"/>
    <p:sldId id="284" r:id="rId13"/>
    <p:sldId id="291" r:id="rId14"/>
    <p:sldId id="288" r:id="rId15"/>
    <p:sldId id="268" r:id="rId16"/>
    <p:sldId id="286" r:id="rId17"/>
    <p:sldId id="315" r:id="rId18"/>
    <p:sldId id="273" r:id="rId19"/>
    <p:sldId id="31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6" autoAdjust="0"/>
    <p:restoredTop sz="94660"/>
  </p:normalViewPr>
  <p:slideViewPr>
    <p:cSldViewPr snapToGrid="0">
      <p:cViewPr varScale="1">
        <p:scale>
          <a:sx n="77" d="100"/>
          <a:sy n="77" d="100"/>
        </p:scale>
        <p:origin x="72" y="3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6/6/2016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01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6/6/2016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6234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6/6/2016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80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6/6/2016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8960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6/6/2016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69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6/6/2016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0611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6/6/2016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801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6/6/2016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9192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6/6/2016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40134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6/6/2016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7496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6/6/2016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306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6/6/2016</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74091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8235" y="202020"/>
            <a:ext cx="11494189" cy="1488757"/>
          </a:xfrm>
          <a:solidFill>
            <a:schemeClr val="accent1"/>
          </a:solidFill>
        </p:spPr>
        <p:txBody>
          <a:bodyPr anchor="ctr">
            <a:normAutofit/>
          </a:bodyPr>
          <a:lstStyle/>
          <a:p>
            <a:pPr algn="ctr"/>
            <a:r>
              <a:rPr lang="en-US" dirty="0"/>
              <a:t>Eyes in the Sky: An Aqua-based </a:t>
            </a:r>
            <a:r>
              <a:rPr lang="en-US" dirty="0" smtClean="0"/>
              <a:t>Characterization </a:t>
            </a:r>
            <a:r>
              <a:rPr lang="en-US" dirty="0"/>
              <a:t>of the </a:t>
            </a:r>
            <a:r>
              <a:rPr lang="en-US" dirty="0" smtClean="0"/>
              <a:t>Saharan Air </a:t>
            </a:r>
            <a:r>
              <a:rPr lang="en-US" dirty="0"/>
              <a:t>Layer</a:t>
            </a:r>
          </a:p>
        </p:txBody>
      </p:sp>
      <p:sp>
        <p:nvSpPr>
          <p:cNvPr id="3" name="Subtitle 2"/>
          <p:cNvSpPr>
            <a:spLocks noGrp="1"/>
          </p:cNvSpPr>
          <p:nvPr>
            <p:ph type="subTitle" idx="1"/>
          </p:nvPr>
        </p:nvSpPr>
        <p:spPr>
          <a:xfrm>
            <a:off x="3447455" y="4429322"/>
            <a:ext cx="4671611" cy="2426639"/>
          </a:xfrm>
          <a:noFill/>
        </p:spPr>
        <p:txBody>
          <a:bodyPr anchor="ctr">
            <a:noAutofit/>
          </a:bodyPr>
          <a:lstStyle/>
          <a:p>
            <a:pPr algn="ctr"/>
            <a:r>
              <a:rPr lang="en-US" sz="2400" b="1" dirty="0" smtClean="0">
                <a:solidFill>
                  <a:schemeClr val="tx1"/>
                </a:solidFill>
              </a:rPr>
              <a:t>Stephen D. Nicholls (JCET/GSFC) </a:t>
            </a:r>
          </a:p>
          <a:p>
            <a:pPr algn="ctr"/>
            <a:r>
              <a:rPr lang="en-US" sz="2400" dirty="0" smtClean="0">
                <a:solidFill>
                  <a:schemeClr val="tx1"/>
                </a:solidFill>
              </a:rPr>
              <a:t>Karen I. Mohr (GSFC)</a:t>
            </a:r>
          </a:p>
          <a:p>
            <a:pPr algn="ctr"/>
            <a:r>
              <a:rPr lang="en-US" sz="2400" dirty="0" smtClean="0">
                <a:solidFill>
                  <a:schemeClr val="tx1"/>
                </a:solidFill>
              </a:rPr>
              <a:t>MODIS/VIIRS Science Team meeting</a:t>
            </a:r>
          </a:p>
          <a:p>
            <a:pPr algn="ctr"/>
            <a:r>
              <a:rPr lang="en-US" sz="2400" dirty="0" smtClean="0">
                <a:solidFill>
                  <a:schemeClr val="tx1"/>
                </a:solidFill>
              </a:rPr>
              <a:t>7 June 2016</a:t>
            </a:r>
            <a:endParaRPr lang="en-US" sz="2400" dirty="0">
              <a:solidFill>
                <a:schemeClr val="tx1"/>
              </a:solidFill>
            </a:endParaRPr>
          </a:p>
        </p:txBody>
      </p:sp>
      <p:pic>
        <p:nvPicPr>
          <p:cNvPr id="1026" name="Picture 2" descr="http://i.stack.imgur.com/e7G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371" y="4591273"/>
            <a:ext cx="2126974" cy="21027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8139864" y="2809535"/>
            <a:ext cx="4055445" cy="4047334"/>
          </a:xfrm>
          <a:prstGeom prst="rect">
            <a:avLst/>
          </a:prstGeom>
        </p:spPr>
      </p:pic>
    </p:spTree>
    <p:extLst>
      <p:ext uri="{BB962C8B-B14F-4D97-AF65-F5344CB8AC3E}">
        <p14:creationId xmlns:p14="http://schemas.microsoft.com/office/powerpoint/2010/main" val="3329647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86457"/>
          </a:xfrm>
        </p:spPr>
        <p:txBody>
          <a:bodyPr>
            <a:normAutofit/>
          </a:bodyPr>
          <a:lstStyle/>
          <a:p>
            <a:pPr algn="ctr"/>
            <a:r>
              <a:rPr lang="en-US" dirty="0" smtClean="0"/>
              <a:t>Well-mixed layer analysis (2): Thickness</a:t>
            </a:r>
            <a:endParaRPr lang="en-US" dirty="0"/>
          </a:p>
        </p:txBody>
      </p:sp>
      <p:sp>
        <p:nvSpPr>
          <p:cNvPr id="3" name="Content Placeholder 2"/>
          <p:cNvSpPr>
            <a:spLocks noGrp="1"/>
          </p:cNvSpPr>
          <p:nvPr>
            <p:ph idx="1"/>
          </p:nvPr>
        </p:nvSpPr>
        <p:spPr>
          <a:xfrm>
            <a:off x="979066" y="783663"/>
            <a:ext cx="5022156" cy="2458015"/>
          </a:xfrm>
        </p:spPr>
        <p:txBody>
          <a:bodyPr>
            <a:normAutofit/>
          </a:bodyPr>
          <a:lstStyle/>
          <a:p>
            <a:pPr>
              <a:buFont typeface="Arial" panose="020B0604020202020204" pitchFamily="34" charset="0"/>
              <a:buChar char="•"/>
            </a:pPr>
            <a:r>
              <a:rPr lang="en-US" sz="2400" dirty="0" smtClean="0"/>
              <a:t>WML Thickness (2003-2015)</a:t>
            </a:r>
          </a:p>
          <a:p>
            <a:pPr>
              <a:buFont typeface="Arial" panose="020B0604020202020204" pitchFamily="34" charset="0"/>
              <a:buChar char="•"/>
            </a:pPr>
            <a:r>
              <a:rPr lang="en-US" sz="2400" dirty="0" smtClean="0"/>
              <a:t>Aqua AOD-based bins</a:t>
            </a:r>
          </a:p>
          <a:p>
            <a:pPr>
              <a:buFont typeface="Arial" panose="020B0604020202020204" pitchFamily="34" charset="0"/>
              <a:buChar char="•"/>
            </a:pPr>
            <a:r>
              <a:rPr lang="en-US" sz="2400" dirty="0" smtClean="0"/>
              <a:t>WML thickness: &lt; 50 m to &gt; 3000 m</a:t>
            </a:r>
          </a:p>
          <a:p>
            <a:pPr>
              <a:buFont typeface="Arial" panose="020B0604020202020204" pitchFamily="34" charset="0"/>
              <a:buChar char="•"/>
            </a:pPr>
            <a:r>
              <a:rPr lang="en-US" sz="2400" dirty="0" smtClean="0"/>
              <a:t>Thickness-Dust: limited dependence</a:t>
            </a:r>
          </a:p>
        </p:txBody>
      </p:sp>
      <p:pic>
        <p:nvPicPr>
          <p:cNvPr id="13" name="Picture 12"/>
          <p:cNvPicPr preferRelativeResize="0">
            <a:picLocks noChangeAspect="1"/>
          </p:cNvPicPr>
          <p:nvPr/>
        </p:nvPicPr>
        <p:blipFill>
          <a:blip r:embed="rId2"/>
          <a:stretch>
            <a:fillRect/>
          </a:stretch>
        </p:blipFill>
        <p:spPr>
          <a:xfrm>
            <a:off x="213231" y="3263821"/>
            <a:ext cx="3657600" cy="2768138"/>
          </a:xfrm>
          <a:prstGeom prst="rect">
            <a:avLst/>
          </a:prstGeom>
        </p:spPr>
      </p:pic>
      <p:sp>
        <p:nvSpPr>
          <p:cNvPr id="14" name="TextBox 13"/>
          <p:cNvSpPr txBox="1"/>
          <p:nvPr/>
        </p:nvSpPr>
        <p:spPr>
          <a:xfrm>
            <a:off x="601769" y="3306943"/>
            <a:ext cx="1043747" cy="523220"/>
          </a:xfrm>
          <a:prstGeom prst="rect">
            <a:avLst/>
          </a:prstGeom>
          <a:noFill/>
        </p:spPr>
        <p:txBody>
          <a:bodyPr wrap="none" rtlCol="0">
            <a:spAutoFit/>
          </a:bodyPr>
          <a:lstStyle/>
          <a:p>
            <a:r>
              <a:rPr lang="en-US" sz="2800" b="1" dirty="0" smtClean="0">
                <a:solidFill>
                  <a:schemeClr val="bg1"/>
                </a:solidFill>
              </a:rPr>
              <a:t>RAOB</a:t>
            </a:r>
            <a:endParaRPr lang="en-US" sz="2800" b="1" dirty="0">
              <a:solidFill>
                <a:schemeClr val="bg1"/>
              </a:solidFill>
            </a:endParaRPr>
          </a:p>
        </p:txBody>
      </p:sp>
      <p:pic>
        <p:nvPicPr>
          <p:cNvPr id="15" name="Picture 14"/>
          <p:cNvPicPr>
            <a:picLocks noChangeAspect="1"/>
          </p:cNvPicPr>
          <p:nvPr/>
        </p:nvPicPr>
        <p:blipFill>
          <a:blip r:embed="rId3"/>
          <a:stretch>
            <a:fillRect/>
          </a:stretch>
        </p:blipFill>
        <p:spPr>
          <a:xfrm>
            <a:off x="4276347" y="3263822"/>
            <a:ext cx="3657600" cy="2770909"/>
          </a:xfrm>
          <a:prstGeom prst="rect">
            <a:avLst/>
          </a:prstGeom>
        </p:spPr>
      </p:pic>
      <p:sp>
        <p:nvSpPr>
          <p:cNvPr id="16" name="TextBox 15"/>
          <p:cNvSpPr txBox="1"/>
          <p:nvPr/>
        </p:nvSpPr>
        <p:spPr>
          <a:xfrm>
            <a:off x="4651622" y="3308108"/>
            <a:ext cx="1349600" cy="523220"/>
          </a:xfrm>
          <a:prstGeom prst="rect">
            <a:avLst/>
          </a:prstGeom>
          <a:noFill/>
        </p:spPr>
        <p:txBody>
          <a:bodyPr wrap="none" rtlCol="0">
            <a:spAutoFit/>
          </a:bodyPr>
          <a:lstStyle/>
          <a:p>
            <a:r>
              <a:rPr lang="en-US" sz="2800" b="1" dirty="0" smtClean="0">
                <a:solidFill>
                  <a:schemeClr val="bg1"/>
                </a:solidFill>
              </a:rPr>
              <a:t>ECMWF</a:t>
            </a:r>
            <a:endParaRPr lang="en-US" sz="2800" b="1" dirty="0">
              <a:solidFill>
                <a:schemeClr val="bg1"/>
              </a:solidFill>
            </a:endParaRPr>
          </a:p>
        </p:txBody>
      </p:sp>
      <p:pic>
        <p:nvPicPr>
          <p:cNvPr id="17" name="Picture 16"/>
          <p:cNvPicPr>
            <a:picLocks noChangeAspect="1"/>
          </p:cNvPicPr>
          <p:nvPr/>
        </p:nvPicPr>
        <p:blipFill>
          <a:blip r:embed="rId4"/>
          <a:stretch>
            <a:fillRect/>
          </a:stretch>
        </p:blipFill>
        <p:spPr>
          <a:xfrm>
            <a:off x="8329782" y="3263821"/>
            <a:ext cx="3657600" cy="2768138"/>
          </a:xfrm>
          <a:prstGeom prst="rect">
            <a:avLst/>
          </a:prstGeom>
        </p:spPr>
      </p:pic>
      <p:sp>
        <p:nvSpPr>
          <p:cNvPr id="18" name="TextBox 17"/>
          <p:cNvSpPr txBox="1"/>
          <p:nvPr/>
        </p:nvSpPr>
        <p:spPr>
          <a:xfrm>
            <a:off x="8726491" y="3307369"/>
            <a:ext cx="1982915" cy="523220"/>
          </a:xfrm>
          <a:prstGeom prst="rect">
            <a:avLst/>
          </a:prstGeom>
          <a:noFill/>
        </p:spPr>
        <p:txBody>
          <a:bodyPr wrap="none" rtlCol="0">
            <a:spAutoFit/>
          </a:bodyPr>
          <a:lstStyle/>
          <a:p>
            <a:r>
              <a:rPr lang="en-US" sz="2800" b="1" dirty="0" smtClean="0">
                <a:solidFill>
                  <a:schemeClr val="bg1"/>
                </a:solidFill>
              </a:rPr>
              <a:t>AIRS+AMSU</a:t>
            </a:r>
            <a:endParaRPr lang="en-US" sz="2800" b="1" dirty="0">
              <a:solidFill>
                <a:schemeClr val="bg1"/>
              </a:solidFill>
            </a:endParaRPr>
          </a:p>
        </p:txBody>
      </p:sp>
      <p:sp>
        <p:nvSpPr>
          <p:cNvPr id="11" name="Content Placeholder 2"/>
          <p:cNvSpPr txBox="1">
            <a:spLocks/>
          </p:cNvSpPr>
          <p:nvPr/>
        </p:nvSpPr>
        <p:spPr>
          <a:xfrm>
            <a:off x="6059429" y="786458"/>
            <a:ext cx="5107526" cy="2458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sz="2400" dirty="0" smtClean="0"/>
              <a:t>ECMWF: Capture depth variance, under-biased</a:t>
            </a:r>
          </a:p>
          <a:p>
            <a:pPr>
              <a:buFont typeface="Arial" panose="020B0604020202020204" pitchFamily="34" charset="0"/>
              <a:buChar char="•"/>
            </a:pPr>
            <a:r>
              <a:rPr lang="en-US" sz="2400" dirty="0" smtClean="0"/>
              <a:t>AIRS: More limited skill with depth variance, under-biased</a:t>
            </a:r>
          </a:p>
          <a:p>
            <a:pPr>
              <a:buFont typeface="Arial" panose="020B0604020202020204" pitchFamily="34" charset="0"/>
              <a:buChar char="•"/>
            </a:pPr>
            <a:r>
              <a:rPr lang="en-US" sz="2400" dirty="0" smtClean="0"/>
              <a:t>Detection threshold: 300 m</a:t>
            </a:r>
          </a:p>
        </p:txBody>
      </p:sp>
      <p:sp>
        <p:nvSpPr>
          <p:cNvPr id="12" name="TextBox 11"/>
          <p:cNvSpPr txBox="1"/>
          <p:nvPr/>
        </p:nvSpPr>
        <p:spPr>
          <a:xfrm>
            <a:off x="1490562" y="2937611"/>
            <a:ext cx="1323183" cy="369332"/>
          </a:xfrm>
          <a:prstGeom prst="rect">
            <a:avLst/>
          </a:prstGeom>
          <a:noFill/>
        </p:spPr>
        <p:txBody>
          <a:bodyPr wrap="none" rtlCol="0">
            <a:spAutoFit/>
          </a:bodyPr>
          <a:lstStyle/>
          <a:p>
            <a:r>
              <a:rPr lang="en-US" dirty="0" smtClean="0"/>
              <a:t>Radiosondes</a:t>
            </a:r>
            <a:endParaRPr lang="en-US" dirty="0"/>
          </a:p>
        </p:txBody>
      </p:sp>
      <p:sp>
        <p:nvSpPr>
          <p:cNvPr id="19" name="TextBox 18"/>
          <p:cNvSpPr txBox="1"/>
          <p:nvPr/>
        </p:nvSpPr>
        <p:spPr>
          <a:xfrm>
            <a:off x="5739655" y="2937611"/>
            <a:ext cx="934871" cy="369332"/>
          </a:xfrm>
          <a:prstGeom prst="rect">
            <a:avLst/>
          </a:prstGeom>
          <a:noFill/>
        </p:spPr>
        <p:txBody>
          <a:bodyPr wrap="none" rtlCol="0">
            <a:spAutoFit/>
          </a:bodyPr>
          <a:lstStyle/>
          <a:p>
            <a:r>
              <a:rPr lang="en-US" dirty="0" smtClean="0"/>
              <a:t>ECMWF</a:t>
            </a:r>
            <a:endParaRPr lang="en-US" dirty="0"/>
          </a:p>
        </p:txBody>
      </p:sp>
      <p:sp>
        <p:nvSpPr>
          <p:cNvPr id="20" name="TextBox 19"/>
          <p:cNvSpPr txBox="1"/>
          <p:nvPr/>
        </p:nvSpPr>
        <p:spPr>
          <a:xfrm>
            <a:off x="9610441" y="2937611"/>
            <a:ext cx="1332416" cy="369332"/>
          </a:xfrm>
          <a:prstGeom prst="rect">
            <a:avLst/>
          </a:prstGeom>
          <a:noFill/>
        </p:spPr>
        <p:txBody>
          <a:bodyPr wrap="none" rtlCol="0">
            <a:spAutoFit/>
          </a:bodyPr>
          <a:lstStyle/>
          <a:p>
            <a:r>
              <a:rPr lang="en-US" dirty="0" smtClean="0"/>
              <a:t>AIRS+AMSU</a:t>
            </a:r>
            <a:endParaRPr lang="en-US" dirty="0"/>
          </a:p>
        </p:txBody>
      </p:sp>
    </p:spTree>
    <p:extLst>
      <p:ext uri="{BB962C8B-B14F-4D97-AF65-F5344CB8AC3E}">
        <p14:creationId xmlns:p14="http://schemas.microsoft.com/office/powerpoint/2010/main" val="3682059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86457"/>
          </a:xfrm>
        </p:spPr>
        <p:txBody>
          <a:bodyPr>
            <a:normAutofit/>
          </a:bodyPr>
          <a:lstStyle/>
          <a:p>
            <a:pPr algn="ctr"/>
            <a:r>
              <a:rPr lang="en-US" dirty="0" smtClean="0"/>
              <a:t>HYSPLIT</a:t>
            </a:r>
            <a:endParaRPr lang="en-US" dirty="0"/>
          </a:p>
        </p:txBody>
      </p:sp>
      <p:sp>
        <p:nvSpPr>
          <p:cNvPr id="3" name="Content Placeholder 2"/>
          <p:cNvSpPr>
            <a:spLocks noGrp="1"/>
          </p:cNvSpPr>
          <p:nvPr>
            <p:ph idx="1"/>
          </p:nvPr>
        </p:nvSpPr>
        <p:spPr>
          <a:xfrm>
            <a:off x="1044499" y="786457"/>
            <a:ext cx="4790661" cy="2552487"/>
          </a:xfrm>
        </p:spPr>
        <p:txBody>
          <a:bodyPr>
            <a:normAutofit lnSpcReduction="10000"/>
          </a:bodyPr>
          <a:lstStyle/>
          <a:p>
            <a:pPr>
              <a:buFont typeface="Arial" panose="020B0604020202020204" pitchFamily="34" charset="0"/>
              <a:buChar char="•"/>
            </a:pPr>
            <a:r>
              <a:rPr lang="en-US" sz="2400" dirty="0" smtClean="0"/>
              <a:t>Hybrid </a:t>
            </a:r>
            <a:r>
              <a:rPr lang="en-US" sz="2400" dirty="0"/>
              <a:t>Single Particle </a:t>
            </a:r>
            <a:r>
              <a:rPr lang="en-US" sz="2400" dirty="0" err="1"/>
              <a:t>Lagrangian</a:t>
            </a:r>
            <a:r>
              <a:rPr lang="en-US" sz="2400" dirty="0"/>
              <a:t> Integrated Trajectory </a:t>
            </a:r>
            <a:r>
              <a:rPr lang="en-US" sz="2400" dirty="0" smtClean="0"/>
              <a:t>Model (HYSPLIT)</a:t>
            </a:r>
          </a:p>
          <a:p>
            <a:pPr lvl="1">
              <a:buFont typeface="Arial" panose="020B0604020202020204" pitchFamily="34" charset="0"/>
              <a:buChar char="•"/>
            </a:pPr>
            <a:r>
              <a:rPr lang="en-US" sz="2200" dirty="0" smtClean="0"/>
              <a:t>NOAA Air Resources Laboratory (ARL)</a:t>
            </a:r>
            <a:endParaRPr lang="en-US" sz="2200" dirty="0"/>
          </a:p>
          <a:p>
            <a:pPr>
              <a:buFont typeface="Arial" panose="020B0604020202020204" pitchFamily="34" charset="0"/>
              <a:buChar char="•"/>
            </a:pPr>
            <a:r>
              <a:rPr lang="en-US" sz="2400" dirty="0" smtClean="0"/>
              <a:t>ECMWF Interim Analysis, 5-day backwards trajectories</a:t>
            </a:r>
          </a:p>
          <a:p>
            <a:pPr>
              <a:buFont typeface="Arial" panose="020B0604020202020204" pitchFamily="34" charset="0"/>
              <a:buChar char="•"/>
            </a:pPr>
            <a:r>
              <a:rPr lang="en-US" sz="2400" dirty="0" smtClean="0"/>
              <a:t>Track parcels every 200 m in WML</a:t>
            </a:r>
          </a:p>
        </p:txBody>
      </p:sp>
      <p:pic>
        <p:nvPicPr>
          <p:cNvPr id="11" name="Picture 10"/>
          <p:cNvPicPr>
            <a:picLocks noChangeAspect="1"/>
          </p:cNvPicPr>
          <p:nvPr/>
        </p:nvPicPr>
        <p:blipFill>
          <a:blip r:embed="rId2"/>
          <a:stretch>
            <a:fillRect/>
          </a:stretch>
        </p:blipFill>
        <p:spPr>
          <a:xfrm>
            <a:off x="1" y="3661724"/>
            <a:ext cx="4461164" cy="3012044"/>
          </a:xfrm>
          <a:prstGeom prst="rect">
            <a:avLst/>
          </a:prstGeom>
        </p:spPr>
      </p:pic>
      <p:sp>
        <p:nvSpPr>
          <p:cNvPr id="19" name="Content Placeholder 2"/>
          <p:cNvSpPr txBox="1">
            <a:spLocks/>
          </p:cNvSpPr>
          <p:nvPr/>
        </p:nvSpPr>
        <p:spPr>
          <a:xfrm>
            <a:off x="5835160" y="664478"/>
            <a:ext cx="6314092" cy="2677178"/>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None/>
            </a:pPr>
            <a:r>
              <a:rPr lang="en-US" sz="2000" b="1" dirty="0" smtClean="0"/>
              <a:t>	SAL </a:t>
            </a:r>
            <a:r>
              <a:rPr lang="en-US" sz="2000" b="1" dirty="0"/>
              <a:t>Classification </a:t>
            </a:r>
            <a:r>
              <a:rPr lang="en-US" sz="2000" b="1" dirty="0" smtClean="0"/>
              <a:t>Rules</a:t>
            </a:r>
            <a:endParaRPr lang="en-US" sz="2000" b="1" dirty="0"/>
          </a:p>
          <a:p>
            <a:pPr algn="just">
              <a:buFont typeface="Arial" panose="020B0604020202020204" pitchFamily="34" charset="0"/>
              <a:buChar char="•"/>
            </a:pPr>
            <a:r>
              <a:rPr lang="en-US" sz="2000" dirty="0" smtClean="0"/>
              <a:t>1) Trajectory </a:t>
            </a:r>
            <a:r>
              <a:rPr lang="en-US" sz="2000" dirty="0"/>
              <a:t>is Saharan: </a:t>
            </a:r>
            <a:endParaRPr lang="en-US" sz="2000" dirty="0" smtClean="0"/>
          </a:p>
          <a:p>
            <a:pPr lvl="1" algn="just">
              <a:buFont typeface="Arial" panose="020B0604020202020204" pitchFamily="34" charset="0"/>
              <a:buChar char="•"/>
            </a:pPr>
            <a:r>
              <a:rPr lang="en-US" sz="2000" dirty="0" smtClean="0"/>
              <a:t>- 2 </a:t>
            </a:r>
            <a:r>
              <a:rPr lang="en-US" sz="2000" dirty="0"/>
              <a:t>consecutive days in </a:t>
            </a:r>
            <a:r>
              <a:rPr lang="en-US" sz="2000" dirty="0" smtClean="0"/>
              <a:t>Sahara</a:t>
            </a:r>
          </a:p>
          <a:p>
            <a:pPr lvl="1" algn="just">
              <a:buFont typeface="Arial" panose="020B0604020202020204" pitchFamily="34" charset="0"/>
              <a:buChar char="•"/>
            </a:pPr>
            <a:r>
              <a:rPr lang="en-US" sz="2000" dirty="0" smtClean="0"/>
              <a:t>- 24 </a:t>
            </a:r>
            <a:r>
              <a:rPr lang="en-US" sz="2000" dirty="0"/>
              <a:t>hours in Sahara within 72 hours of detection</a:t>
            </a:r>
          </a:p>
          <a:p>
            <a:pPr algn="just">
              <a:buFont typeface="Arial" panose="020B0604020202020204" pitchFamily="34" charset="0"/>
              <a:buChar char="•"/>
            </a:pPr>
            <a:r>
              <a:rPr lang="en-US" sz="2000" dirty="0" smtClean="0"/>
              <a:t>2) WML </a:t>
            </a:r>
            <a:r>
              <a:rPr lang="en-US" sz="2000" dirty="0"/>
              <a:t>is SAL: &gt;50% of all trajectories are Saharan</a:t>
            </a:r>
          </a:p>
          <a:p>
            <a:pPr>
              <a:buFont typeface="Arial" panose="020B0604020202020204" pitchFamily="34" charset="0"/>
              <a:buChar char="•"/>
            </a:pPr>
            <a:r>
              <a:rPr lang="en-US" sz="2000" dirty="0" smtClean="0"/>
              <a:t>	Examples (see below)</a:t>
            </a:r>
          </a:p>
        </p:txBody>
      </p:sp>
      <p:pic>
        <p:nvPicPr>
          <p:cNvPr id="5" name="Picture 4"/>
          <p:cNvPicPr>
            <a:picLocks noChangeAspect="1"/>
          </p:cNvPicPr>
          <p:nvPr/>
        </p:nvPicPr>
        <p:blipFill>
          <a:blip r:embed="rId3"/>
          <a:stretch>
            <a:fillRect/>
          </a:stretch>
        </p:blipFill>
        <p:spPr>
          <a:xfrm>
            <a:off x="4822667" y="3859751"/>
            <a:ext cx="3429602" cy="2615990"/>
          </a:xfrm>
          <a:prstGeom prst="rect">
            <a:avLst/>
          </a:prstGeom>
        </p:spPr>
      </p:pic>
      <p:pic>
        <p:nvPicPr>
          <p:cNvPr id="6" name="Picture 5"/>
          <p:cNvPicPr>
            <a:picLocks noChangeAspect="1"/>
          </p:cNvPicPr>
          <p:nvPr/>
        </p:nvPicPr>
        <p:blipFill>
          <a:blip r:embed="rId4"/>
          <a:stretch>
            <a:fillRect/>
          </a:stretch>
        </p:blipFill>
        <p:spPr>
          <a:xfrm>
            <a:off x="8491047" y="3859752"/>
            <a:ext cx="3444482" cy="2615990"/>
          </a:xfrm>
          <a:prstGeom prst="rect">
            <a:avLst/>
          </a:prstGeom>
        </p:spPr>
      </p:pic>
      <p:sp>
        <p:nvSpPr>
          <p:cNvPr id="7" name="TextBox 6"/>
          <p:cNvSpPr txBox="1"/>
          <p:nvPr/>
        </p:nvSpPr>
        <p:spPr>
          <a:xfrm>
            <a:off x="5835160" y="3495469"/>
            <a:ext cx="1594604" cy="400110"/>
          </a:xfrm>
          <a:prstGeom prst="rect">
            <a:avLst/>
          </a:prstGeom>
          <a:noFill/>
        </p:spPr>
        <p:txBody>
          <a:bodyPr wrap="none" rtlCol="0">
            <a:spAutoFit/>
          </a:bodyPr>
          <a:lstStyle/>
          <a:p>
            <a:r>
              <a:rPr lang="en-US" sz="2000" b="1" dirty="0" smtClean="0"/>
              <a:t>Non-Saharan</a:t>
            </a:r>
            <a:endParaRPr lang="en-US" sz="2000" b="1" dirty="0"/>
          </a:p>
        </p:txBody>
      </p:sp>
      <p:sp>
        <p:nvSpPr>
          <p:cNvPr id="21" name="TextBox 20"/>
          <p:cNvSpPr txBox="1"/>
          <p:nvPr/>
        </p:nvSpPr>
        <p:spPr>
          <a:xfrm>
            <a:off x="9742614" y="3495469"/>
            <a:ext cx="1065613" cy="400110"/>
          </a:xfrm>
          <a:prstGeom prst="rect">
            <a:avLst/>
          </a:prstGeom>
          <a:noFill/>
        </p:spPr>
        <p:txBody>
          <a:bodyPr wrap="none" rtlCol="0">
            <a:spAutoFit/>
          </a:bodyPr>
          <a:lstStyle/>
          <a:p>
            <a:r>
              <a:rPr lang="en-US" sz="2000" b="1" dirty="0" smtClean="0"/>
              <a:t>Saharan</a:t>
            </a:r>
            <a:endParaRPr lang="en-US" sz="2000" b="1" dirty="0"/>
          </a:p>
        </p:txBody>
      </p:sp>
    </p:spTree>
    <p:extLst>
      <p:ext uri="{BB962C8B-B14F-4D97-AF65-F5344CB8AC3E}">
        <p14:creationId xmlns:p14="http://schemas.microsoft.com/office/powerpoint/2010/main" val="2657801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86457"/>
          </a:xfrm>
        </p:spPr>
        <p:txBody>
          <a:bodyPr>
            <a:normAutofit/>
          </a:bodyPr>
          <a:lstStyle/>
          <a:p>
            <a:pPr algn="ctr"/>
            <a:r>
              <a:rPr lang="en-US" dirty="0" smtClean="0"/>
              <a:t>Saharan Air Layer analysis (1): Non-Saharan</a:t>
            </a:r>
            <a:endParaRPr lang="en-US" dirty="0"/>
          </a:p>
        </p:txBody>
      </p:sp>
      <p:sp>
        <p:nvSpPr>
          <p:cNvPr id="3" name="Content Placeholder 2"/>
          <p:cNvSpPr>
            <a:spLocks noGrp="1"/>
          </p:cNvSpPr>
          <p:nvPr>
            <p:ph idx="1"/>
          </p:nvPr>
        </p:nvSpPr>
        <p:spPr>
          <a:xfrm>
            <a:off x="1083365" y="742759"/>
            <a:ext cx="6963564" cy="3058021"/>
          </a:xfrm>
        </p:spPr>
        <p:txBody>
          <a:bodyPr>
            <a:normAutofit/>
          </a:bodyPr>
          <a:lstStyle/>
          <a:p>
            <a:pPr>
              <a:buFont typeface="Arial" panose="020B0604020202020204" pitchFamily="34" charset="0"/>
              <a:buChar char="•"/>
            </a:pPr>
            <a:r>
              <a:rPr lang="en-US" sz="2800" dirty="0" smtClean="0"/>
              <a:t>Threat score (see right): </a:t>
            </a:r>
            <a:r>
              <a:rPr lang="en-US" sz="2800" dirty="0" err="1" smtClean="0"/>
              <a:t>Avg</a:t>
            </a:r>
            <a:r>
              <a:rPr lang="en-US" sz="2800" dirty="0" smtClean="0"/>
              <a:t> 0.4; </a:t>
            </a:r>
          </a:p>
          <a:p>
            <a:pPr lvl="1">
              <a:buFont typeface="Arial" panose="020B0604020202020204" pitchFamily="34" charset="0"/>
              <a:buChar char="•"/>
            </a:pPr>
            <a:r>
              <a:rPr lang="en-US" sz="2400" dirty="0" smtClean="0"/>
              <a:t>General: AIRS &gt; ECMWF, seasonal signal (dust extent)</a:t>
            </a:r>
          </a:p>
          <a:p>
            <a:pPr>
              <a:buFont typeface="Arial" panose="020B0604020202020204" pitchFamily="34" charset="0"/>
              <a:buChar char="•"/>
            </a:pPr>
            <a:r>
              <a:rPr lang="en-US" sz="2800" dirty="0" smtClean="0"/>
              <a:t>SAL thicknesses (bottom)</a:t>
            </a:r>
            <a:endParaRPr lang="en-US" dirty="0" smtClean="0"/>
          </a:p>
          <a:p>
            <a:pPr lvl="1">
              <a:buFont typeface="Arial" panose="020B0604020202020204" pitchFamily="34" charset="0"/>
              <a:buChar char="•"/>
            </a:pPr>
            <a:r>
              <a:rPr lang="en-US" sz="2400" dirty="0" smtClean="0"/>
              <a:t>300 m detection threshold</a:t>
            </a:r>
          </a:p>
          <a:p>
            <a:pPr lvl="1">
              <a:buFont typeface="Arial" panose="020B0604020202020204" pitchFamily="34" charset="0"/>
              <a:buChar char="•"/>
            </a:pPr>
            <a:r>
              <a:rPr lang="en-US" sz="2400" dirty="0" smtClean="0"/>
              <a:t>Limited dependence to dust (Aqua Deep Blue)</a:t>
            </a:r>
          </a:p>
          <a:p>
            <a:pPr lvl="1">
              <a:buFont typeface="Arial" panose="020B0604020202020204" pitchFamily="34" charset="0"/>
              <a:buChar char="•"/>
            </a:pPr>
            <a:r>
              <a:rPr lang="en-US" sz="2400" dirty="0" smtClean="0"/>
              <a:t>ECMWF &amp; AIRS: Similar thickness variance and IQR ranges</a:t>
            </a:r>
          </a:p>
          <a:p>
            <a:pPr>
              <a:buFont typeface="Arial" panose="020B0604020202020204" pitchFamily="34" charset="0"/>
              <a:buChar char="•"/>
            </a:pPr>
            <a:endParaRPr lang="en-US" sz="2400" dirty="0" smtClean="0"/>
          </a:p>
        </p:txBody>
      </p:sp>
      <p:pic>
        <p:nvPicPr>
          <p:cNvPr id="11" name="Picture 10"/>
          <p:cNvPicPr>
            <a:picLocks noChangeAspect="1"/>
          </p:cNvPicPr>
          <p:nvPr/>
        </p:nvPicPr>
        <p:blipFill>
          <a:blip r:embed="rId2"/>
          <a:stretch>
            <a:fillRect/>
          </a:stretch>
        </p:blipFill>
        <p:spPr>
          <a:xfrm>
            <a:off x="8132917" y="871967"/>
            <a:ext cx="3657600" cy="2861592"/>
          </a:xfrm>
          <a:prstGeom prst="rect">
            <a:avLst/>
          </a:prstGeom>
        </p:spPr>
      </p:pic>
      <p:pic>
        <p:nvPicPr>
          <p:cNvPr id="18" name="Picture 17"/>
          <p:cNvPicPr>
            <a:picLocks noChangeAspect="1"/>
          </p:cNvPicPr>
          <p:nvPr/>
        </p:nvPicPr>
        <p:blipFill>
          <a:blip r:embed="rId3"/>
          <a:stretch>
            <a:fillRect/>
          </a:stretch>
        </p:blipFill>
        <p:spPr>
          <a:xfrm>
            <a:off x="98003" y="4070108"/>
            <a:ext cx="3657600" cy="2665457"/>
          </a:xfrm>
          <a:prstGeom prst="rect">
            <a:avLst/>
          </a:prstGeom>
        </p:spPr>
      </p:pic>
      <p:pic>
        <p:nvPicPr>
          <p:cNvPr id="19" name="Picture 18"/>
          <p:cNvPicPr>
            <a:picLocks noChangeAspect="1"/>
          </p:cNvPicPr>
          <p:nvPr/>
        </p:nvPicPr>
        <p:blipFill>
          <a:blip r:embed="rId4"/>
          <a:stretch>
            <a:fillRect/>
          </a:stretch>
        </p:blipFill>
        <p:spPr>
          <a:xfrm>
            <a:off x="8073695" y="4053742"/>
            <a:ext cx="3657600" cy="2665457"/>
          </a:xfrm>
          <a:prstGeom prst="rect">
            <a:avLst/>
          </a:prstGeom>
        </p:spPr>
      </p:pic>
      <p:pic>
        <p:nvPicPr>
          <p:cNvPr id="20" name="Picture 19"/>
          <p:cNvPicPr>
            <a:picLocks noChangeAspect="1"/>
          </p:cNvPicPr>
          <p:nvPr/>
        </p:nvPicPr>
        <p:blipFill>
          <a:blip r:embed="rId5"/>
          <a:stretch>
            <a:fillRect/>
          </a:stretch>
        </p:blipFill>
        <p:spPr>
          <a:xfrm>
            <a:off x="4085849" y="4053741"/>
            <a:ext cx="3657600" cy="2665457"/>
          </a:xfrm>
          <a:prstGeom prst="rect">
            <a:avLst/>
          </a:prstGeom>
        </p:spPr>
      </p:pic>
      <p:sp>
        <p:nvSpPr>
          <p:cNvPr id="4" name="TextBox 3"/>
          <p:cNvSpPr txBox="1"/>
          <p:nvPr/>
        </p:nvSpPr>
        <p:spPr>
          <a:xfrm>
            <a:off x="1409438" y="3733559"/>
            <a:ext cx="1323183" cy="369332"/>
          </a:xfrm>
          <a:prstGeom prst="rect">
            <a:avLst/>
          </a:prstGeom>
          <a:noFill/>
        </p:spPr>
        <p:txBody>
          <a:bodyPr wrap="none" rtlCol="0">
            <a:spAutoFit/>
          </a:bodyPr>
          <a:lstStyle/>
          <a:p>
            <a:r>
              <a:rPr lang="en-US" dirty="0" smtClean="0"/>
              <a:t>Radiosondes</a:t>
            </a:r>
            <a:endParaRPr lang="en-US" dirty="0"/>
          </a:p>
        </p:txBody>
      </p:sp>
      <p:sp>
        <p:nvSpPr>
          <p:cNvPr id="21" name="TextBox 20"/>
          <p:cNvSpPr txBox="1"/>
          <p:nvPr/>
        </p:nvSpPr>
        <p:spPr>
          <a:xfrm>
            <a:off x="5628564" y="3714844"/>
            <a:ext cx="934871" cy="369332"/>
          </a:xfrm>
          <a:prstGeom prst="rect">
            <a:avLst/>
          </a:prstGeom>
          <a:noFill/>
        </p:spPr>
        <p:txBody>
          <a:bodyPr wrap="none" rtlCol="0">
            <a:spAutoFit/>
          </a:bodyPr>
          <a:lstStyle/>
          <a:p>
            <a:r>
              <a:rPr lang="en-US" dirty="0" smtClean="0"/>
              <a:t>ECMWF</a:t>
            </a:r>
            <a:endParaRPr lang="en-US" dirty="0"/>
          </a:p>
        </p:txBody>
      </p:sp>
      <p:sp>
        <p:nvSpPr>
          <p:cNvPr id="22" name="TextBox 21"/>
          <p:cNvSpPr txBox="1"/>
          <p:nvPr/>
        </p:nvSpPr>
        <p:spPr>
          <a:xfrm>
            <a:off x="9473036" y="3717286"/>
            <a:ext cx="1332416" cy="369332"/>
          </a:xfrm>
          <a:prstGeom prst="rect">
            <a:avLst/>
          </a:prstGeom>
          <a:noFill/>
        </p:spPr>
        <p:txBody>
          <a:bodyPr wrap="none" rtlCol="0">
            <a:spAutoFit/>
          </a:bodyPr>
          <a:lstStyle/>
          <a:p>
            <a:r>
              <a:rPr lang="en-US" dirty="0" smtClean="0"/>
              <a:t>AIRS+AMSU</a:t>
            </a:r>
            <a:endParaRPr lang="en-US" dirty="0"/>
          </a:p>
        </p:txBody>
      </p:sp>
      <p:sp>
        <p:nvSpPr>
          <p:cNvPr id="23" name="TextBox 22"/>
          <p:cNvSpPr txBox="1"/>
          <p:nvPr/>
        </p:nvSpPr>
        <p:spPr>
          <a:xfrm>
            <a:off x="9295906" y="551784"/>
            <a:ext cx="1343638" cy="369332"/>
          </a:xfrm>
          <a:prstGeom prst="rect">
            <a:avLst/>
          </a:prstGeom>
          <a:noFill/>
        </p:spPr>
        <p:txBody>
          <a:bodyPr wrap="none" rtlCol="0">
            <a:spAutoFit/>
          </a:bodyPr>
          <a:lstStyle/>
          <a:p>
            <a:r>
              <a:rPr lang="en-US" dirty="0" smtClean="0"/>
              <a:t>Threat Score</a:t>
            </a:r>
            <a:endParaRPr lang="en-US" dirty="0"/>
          </a:p>
        </p:txBody>
      </p:sp>
    </p:spTree>
    <p:extLst>
      <p:ext uri="{BB962C8B-B14F-4D97-AF65-F5344CB8AC3E}">
        <p14:creationId xmlns:p14="http://schemas.microsoft.com/office/powerpoint/2010/main" val="3905275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86457"/>
          </a:xfrm>
        </p:spPr>
        <p:txBody>
          <a:bodyPr>
            <a:normAutofit/>
          </a:bodyPr>
          <a:lstStyle/>
          <a:p>
            <a:pPr algn="ctr"/>
            <a:r>
              <a:rPr lang="en-US" dirty="0" smtClean="0"/>
              <a:t>Saharan Air Layer analysis (2): Saharan</a:t>
            </a:r>
            <a:endParaRPr lang="en-US" dirty="0"/>
          </a:p>
        </p:txBody>
      </p:sp>
      <p:sp>
        <p:nvSpPr>
          <p:cNvPr id="3" name="Content Placeholder 2"/>
          <p:cNvSpPr>
            <a:spLocks noGrp="1"/>
          </p:cNvSpPr>
          <p:nvPr>
            <p:ph idx="1"/>
          </p:nvPr>
        </p:nvSpPr>
        <p:spPr>
          <a:xfrm>
            <a:off x="636104" y="608315"/>
            <a:ext cx="7785290" cy="3486583"/>
          </a:xfrm>
          <a:solidFill>
            <a:schemeClr val="bg1"/>
          </a:solidFill>
        </p:spPr>
        <p:txBody>
          <a:bodyPr>
            <a:noAutofit/>
          </a:bodyPr>
          <a:lstStyle/>
          <a:p>
            <a:pPr>
              <a:buFont typeface="Arial" panose="020B0604020202020204" pitchFamily="34" charset="0"/>
              <a:buChar char="•"/>
            </a:pPr>
            <a:r>
              <a:rPr lang="en-US" sz="2800" dirty="0"/>
              <a:t>Threat score (see right): </a:t>
            </a:r>
            <a:r>
              <a:rPr lang="en-US" sz="2800" dirty="0" err="1"/>
              <a:t>Avg</a:t>
            </a:r>
            <a:r>
              <a:rPr lang="en-US" sz="2800" dirty="0"/>
              <a:t> </a:t>
            </a:r>
            <a:r>
              <a:rPr lang="en-US" sz="2800" dirty="0" smtClean="0"/>
              <a:t>0.62; </a:t>
            </a:r>
            <a:endParaRPr lang="en-US" sz="2800" dirty="0"/>
          </a:p>
          <a:p>
            <a:pPr lvl="1">
              <a:buFont typeface="Arial" panose="020B0604020202020204" pitchFamily="34" charset="0"/>
              <a:buChar char="•"/>
            </a:pPr>
            <a:r>
              <a:rPr lang="en-US" sz="2400" dirty="0"/>
              <a:t>General: AIRS &gt; ECMWF, </a:t>
            </a:r>
            <a:r>
              <a:rPr lang="en-US" sz="2400" dirty="0" smtClean="0"/>
              <a:t>stronger seasonal </a:t>
            </a:r>
            <a:r>
              <a:rPr lang="en-US" sz="2400" dirty="0" smtClean="0"/>
              <a:t>signal</a:t>
            </a:r>
            <a:endParaRPr lang="en-US" sz="2400" dirty="0"/>
          </a:p>
          <a:p>
            <a:pPr>
              <a:buFont typeface="Arial" panose="020B0604020202020204" pitchFamily="34" charset="0"/>
              <a:buChar char="•"/>
            </a:pPr>
            <a:r>
              <a:rPr lang="en-US" sz="2800" dirty="0"/>
              <a:t>SAL thicknesses (bottom)</a:t>
            </a:r>
            <a:endParaRPr lang="en-US" sz="2400" dirty="0"/>
          </a:p>
          <a:p>
            <a:pPr lvl="1">
              <a:buFont typeface="Arial" panose="020B0604020202020204" pitchFamily="34" charset="0"/>
              <a:buChar char="•"/>
            </a:pPr>
            <a:r>
              <a:rPr lang="en-US" sz="2400" dirty="0" smtClean="0"/>
              <a:t>Same 300 </a:t>
            </a:r>
            <a:r>
              <a:rPr lang="en-US" sz="2400" dirty="0"/>
              <a:t>m detection </a:t>
            </a:r>
            <a:r>
              <a:rPr lang="en-US" sz="2400" dirty="0" smtClean="0"/>
              <a:t>threshold as non-Saharan locations</a:t>
            </a:r>
            <a:endParaRPr lang="en-US" sz="2400" dirty="0"/>
          </a:p>
          <a:p>
            <a:pPr lvl="1">
              <a:buFont typeface="Arial" panose="020B0604020202020204" pitchFamily="34" charset="0"/>
              <a:buChar char="•"/>
            </a:pPr>
            <a:r>
              <a:rPr lang="en-US" sz="2400" dirty="0"/>
              <a:t>Limited dependence to dust (Aqua Deep Blue)</a:t>
            </a:r>
          </a:p>
          <a:p>
            <a:pPr lvl="1">
              <a:buFont typeface="Arial" panose="020B0604020202020204" pitchFamily="34" charset="0"/>
              <a:buChar char="•"/>
            </a:pPr>
            <a:r>
              <a:rPr lang="en-US" sz="2400" dirty="0" smtClean="0"/>
              <a:t>ECMWF: Better captures variance &amp; IQR ranges than AIRS</a:t>
            </a:r>
            <a:endParaRPr lang="en-US" sz="2400" dirty="0"/>
          </a:p>
          <a:p>
            <a:pPr lvl="2">
              <a:buFont typeface="Arial" panose="020B0604020202020204" pitchFamily="34" charset="0"/>
              <a:buChar char="•"/>
            </a:pPr>
            <a:r>
              <a:rPr lang="en-US" sz="1800" dirty="0" smtClean="0"/>
              <a:t>Likely related to other data assimilated by ECMWF</a:t>
            </a:r>
          </a:p>
          <a:p>
            <a:pPr lvl="2">
              <a:buFont typeface="Arial" panose="020B0604020202020204" pitchFamily="34" charset="0"/>
              <a:buChar char="•"/>
            </a:pPr>
            <a:r>
              <a:rPr lang="en-US" sz="1800" b="1" dirty="0" smtClean="0"/>
              <a:t>Hypothesis:</a:t>
            </a:r>
            <a:r>
              <a:rPr lang="en-US" sz="1800" dirty="0" smtClean="0"/>
              <a:t>  Away from stations AIRS likely better (data consistency)</a:t>
            </a:r>
            <a:endParaRPr lang="en-US" sz="1800" dirty="0"/>
          </a:p>
        </p:txBody>
      </p:sp>
      <p:sp>
        <p:nvSpPr>
          <p:cNvPr id="4" name="TextBox 3"/>
          <p:cNvSpPr txBox="1"/>
          <p:nvPr/>
        </p:nvSpPr>
        <p:spPr>
          <a:xfrm>
            <a:off x="1311658" y="3881584"/>
            <a:ext cx="1323183" cy="369332"/>
          </a:xfrm>
          <a:prstGeom prst="rect">
            <a:avLst/>
          </a:prstGeom>
          <a:noFill/>
        </p:spPr>
        <p:txBody>
          <a:bodyPr wrap="none" rtlCol="0">
            <a:spAutoFit/>
          </a:bodyPr>
          <a:lstStyle/>
          <a:p>
            <a:r>
              <a:rPr lang="en-US" dirty="0" smtClean="0"/>
              <a:t>Radiosondes</a:t>
            </a:r>
            <a:endParaRPr lang="en-US" dirty="0"/>
          </a:p>
        </p:txBody>
      </p:sp>
      <p:sp>
        <p:nvSpPr>
          <p:cNvPr id="21" name="TextBox 20"/>
          <p:cNvSpPr txBox="1"/>
          <p:nvPr/>
        </p:nvSpPr>
        <p:spPr>
          <a:xfrm>
            <a:off x="5560751" y="3881584"/>
            <a:ext cx="934871" cy="369332"/>
          </a:xfrm>
          <a:prstGeom prst="rect">
            <a:avLst/>
          </a:prstGeom>
          <a:noFill/>
        </p:spPr>
        <p:txBody>
          <a:bodyPr wrap="none" rtlCol="0">
            <a:spAutoFit/>
          </a:bodyPr>
          <a:lstStyle/>
          <a:p>
            <a:r>
              <a:rPr lang="en-US" dirty="0" smtClean="0"/>
              <a:t>ECMWF</a:t>
            </a:r>
            <a:endParaRPr lang="en-US" dirty="0"/>
          </a:p>
        </p:txBody>
      </p:sp>
      <p:sp>
        <p:nvSpPr>
          <p:cNvPr id="22" name="TextBox 21"/>
          <p:cNvSpPr txBox="1"/>
          <p:nvPr/>
        </p:nvSpPr>
        <p:spPr>
          <a:xfrm>
            <a:off x="9431537" y="3881584"/>
            <a:ext cx="1332416" cy="369332"/>
          </a:xfrm>
          <a:prstGeom prst="rect">
            <a:avLst/>
          </a:prstGeom>
          <a:noFill/>
        </p:spPr>
        <p:txBody>
          <a:bodyPr wrap="none" rtlCol="0">
            <a:spAutoFit/>
          </a:bodyPr>
          <a:lstStyle/>
          <a:p>
            <a:r>
              <a:rPr lang="en-US" dirty="0" smtClean="0"/>
              <a:t>AIRS+AMSU</a:t>
            </a:r>
            <a:endParaRPr lang="en-US" dirty="0"/>
          </a:p>
        </p:txBody>
      </p:sp>
      <p:sp>
        <p:nvSpPr>
          <p:cNvPr id="23" name="TextBox 22"/>
          <p:cNvSpPr txBox="1"/>
          <p:nvPr/>
        </p:nvSpPr>
        <p:spPr>
          <a:xfrm>
            <a:off x="9409007" y="688795"/>
            <a:ext cx="1343638" cy="369332"/>
          </a:xfrm>
          <a:prstGeom prst="rect">
            <a:avLst/>
          </a:prstGeom>
          <a:noFill/>
        </p:spPr>
        <p:txBody>
          <a:bodyPr wrap="none" rtlCol="0">
            <a:spAutoFit/>
          </a:bodyPr>
          <a:lstStyle/>
          <a:p>
            <a:r>
              <a:rPr lang="en-US" dirty="0" smtClean="0"/>
              <a:t>Threat Score</a:t>
            </a:r>
            <a:endParaRPr lang="en-US" dirty="0"/>
          </a:p>
        </p:txBody>
      </p:sp>
      <p:pic>
        <p:nvPicPr>
          <p:cNvPr id="15" name="Picture 14"/>
          <p:cNvPicPr>
            <a:picLocks noChangeAspect="1"/>
          </p:cNvPicPr>
          <p:nvPr/>
        </p:nvPicPr>
        <p:blipFill>
          <a:blip r:embed="rId2"/>
          <a:stretch>
            <a:fillRect/>
          </a:stretch>
        </p:blipFill>
        <p:spPr>
          <a:xfrm>
            <a:off x="8073695" y="992687"/>
            <a:ext cx="3657600" cy="2861593"/>
          </a:xfrm>
          <a:prstGeom prst="rect">
            <a:avLst/>
          </a:prstGeom>
        </p:spPr>
      </p:pic>
      <p:pic>
        <p:nvPicPr>
          <p:cNvPr id="17" name="Picture 16"/>
          <p:cNvPicPr>
            <a:picLocks noChangeAspect="1"/>
          </p:cNvPicPr>
          <p:nvPr/>
        </p:nvPicPr>
        <p:blipFill>
          <a:blip r:embed="rId3"/>
          <a:stretch>
            <a:fillRect/>
          </a:stretch>
        </p:blipFill>
        <p:spPr>
          <a:xfrm>
            <a:off x="98719" y="4205119"/>
            <a:ext cx="3657600" cy="2665457"/>
          </a:xfrm>
          <a:prstGeom prst="rect">
            <a:avLst/>
          </a:prstGeom>
        </p:spPr>
      </p:pic>
      <p:pic>
        <p:nvPicPr>
          <p:cNvPr id="24" name="Picture 23"/>
          <p:cNvPicPr>
            <a:picLocks noChangeAspect="1"/>
          </p:cNvPicPr>
          <p:nvPr/>
        </p:nvPicPr>
        <p:blipFill>
          <a:blip r:embed="rId4"/>
          <a:stretch>
            <a:fillRect/>
          </a:stretch>
        </p:blipFill>
        <p:spPr>
          <a:xfrm>
            <a:off x="4081127" y="4182947"/>
            <a:ext cx="3657600" cy="2665457"/>
          </a:xfrm>
          <a:prstGeom prst="rect">
            <a:avLst/>
          </a:prstGeom>
        </p:spPr>
      </p:pic>
      <p:pic>
        <p:nvPicPr>
          <p:cNvPr id="25" name="Picture 24"/>
          <p:cNvPicPr>
            <a:picLocks noChangeAspect="1"/>
          </p:cNvPicPr>
          <p:nvPr/>
        </p:nvPicPr>
        <p:blipFill>
          <a:blip r:embed="rId5"/>
          <a:stretch>
            <a:fillRect/>
          </a:stretch>
        </p:blipFill>
        <p:spPr>
          <a:xfrm>
            <a:off x="8073695" y="4182903"/>
            <a:ext cx="3657600" cy="2665457"/>
          </a:xfrm>
          <a:prstGeom prst="rect">
            <a:avLst/>
          </a:prstGeom>
        </p:spPr>
      </p:pic>
      <p:sp>
        <p:nvSpPr>
          <p:cNvPr id="18" name="TextBox 17"/>
          <p:cNvSpPr txBox="1"/>
          <p:nvPr/>
        </p:nvSpPr>
        <p:spPr>
          <a:xfrm>
            <a:off x="447385" y="4182903"/>
            <a:ext cx="530786" cy="523220"/>
          </a:xfrm>
          <a:prstGeom prst="rect">
            <a:avLst/>
          </a:prstGeom>
          <a:noFill/>
        </p:spPr>
        <p:txBody>
          <a:bodyPr wrap="none" rtlCol="0">
            <a:spAutoFit/>
          </a:bodyPr>
          <a:lstStyle/>
          <a:p>
            <a:r>
              <a:rPr lang="en-US" sz="2800" b="1" dirty="0" smtClean="0">
                <a:solidFill>
                  <a:schemeClr val="bg1"/>
                </a:solidFill>
              </a:rPr>
              <a:t>TS</a:t>
            </a:r>
            <a:endParaRPr lang="en-US" sz="2800" b="1" dirty="0">
              <a:solidFill>
                <a:schemeClr val="bg1"/>
              </a:solidFill>
            </a:endParaRPr>
          </a:p>
        </p:txBody>
      </p:sp>
      <p:sp>
        <p:nvSpPr>
          <p:cNvPr id="19" name="TextBox 18"/>
          <p:cNvSpPr txBox="1"/>
          <p:nvPr/>
        </p:nvSpPr>
        <p:spPr>
          <a:xfrm>
            <a:off x="4422863" y="4136866"/>
            <a:ext cx="749436" cy="523220"/>
          </a:xfrm>
          <a:prstGeom prst="rect">
            <a:avLst/>
          </a:prstGeom>
          <a:noFill/>
        </p:spPr>
        <p:txBody>
          <a:bodyPr wrap="none" rtlCol="0">
            <a:spAutoFit/>
          </a:bodyPr>
          <a:lstStyle/>
          <a:p>
            <a:r>
              <a:rPr lang="en-US" sz="2800" b="1" dirty="0" smtClean="0">
                <a:solidFill>
                  <a:schemeClr val="bg1"/>
                </a:solidFill>
              </a:rPr>
              <a:t>FAR</a:t>
            </a:r>
            <a:endParaRPr lang="en-US" sz="2800" b="1" dirty="0">
              <a:solidFill>
                <a:schemeClr val="bg1"/>
              </a:solidFill>
            </a:endParaRPr>
          </a:p>
        </p:txBody>
      </p:sp>
      <p:sp>
        <p:nvSpPr>
          <p:cNvPr id="27" name="TextBox 26"/>
          <p:cNvSpPr txBox="1"/>
          <p:nvPr/>
        </p:nvSpPr>
        <p:spPr>
          <a:xfrm>
            <a:off x="8421394" y="4106006"/>
            <a:ext cx="795411" cy="523220"/>
          </a:xfrm>
          <a:prstGeom prst="rect">
            <a:avLst/>
          </a:prstGeom>
          <a:noFill/>
        </p:spPr>
        <p:txBody>
          <a:bodyPr wrap="none" rtlCol="0">
            <a:spAutoFit/>
          </a:bodyPr>
          <a:lstStyle/>
          <a:p>
            <a:r>
              <a:rPr lang="en-US" sz="2800" b="1" dirty="0" smtClean="0">
                <a:solidFill>
                  <a:schemeClr val="bg1"/>
                </a:solidFill>
              </a:rPr>
              <a:t>Bias</a:t>
            </a:r>
            <a:endParaRPr lang="en-US" sz="2800" b="1" dirty="0">
              <a:solidFill>
                <a:schemeClr val="bg1"/>
              </a:solidFill>
            </a:endParaRPr>
          </a:p>
        </p:txBody>
      </p:sp>
    </p:spTree>
    <p:extLst>
      <p:ext uri="{BB962C8B-B14F-4D97-AF65-F5344CB8AC3E}">
        <p14:creationId xmlns:p14="http://schemas.microsoft.com/office/powerpoint/2010/main" val="636983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15800" cy="785191"/>
          </a:xfrm>
        </p:spPr>
        <p:txBody>
          <a:bodyPr>
            <a:normAutofit fontScale="90000"/>
          </a:bodyPr>
          <a:lstStyle/>
          <a:p>
            <a:pPr algn="ctr"/>
            <a:r>
              <a:rPr lang="en-US" dirty="0" smtClean="0"/>
              <a:t>SAL Trajectories </a:t>
            </a:r>
            <a:r>
              <a:rPr lang="en-US" dirty="0" smtClean="0"/>
              <a:t>vs Aqua AOD vs </a:t>
            </a:r>
            <a:r>
              <a:rPr lang="en-US" dirty="0" smtClean="0"/>
              <a:t>TRMM 3B42 Precipitation</a:t>
            </a:r>
            <a:endParaRPr lang="en-US" dirty="0"/>
          </a:p>
        </p:txBody>
      </p:sp>
      <p:sp>
        <p:nvSpPr>
          <p:cNvPr id="14" name="Content Placeholder 2"/>
          <p:cNvSpPr>
            <a:spLocks noGrp="1"/>
          </p:cNvSpPr>
          <p:nvPr>
            <p:ph idx="1"/>
          </p:nvPr>
        </p:nvSpPr>
        <p:spPr>
          <a:xfrm>
            <a:off x="7671662" y="3251200"/>
            <a:ext cx="4327297" cy="3505200"/>
          </a:xfrm>
        </p:spPr>
        <p:txBody>
          <a:bodyPr>
            <a:normAutofit/>
          </a:bodyPr>
          <a:lstStyle/>
          <a:p>
            <a:pPr>
              <a:buFont typeface="Arial" panose="020B0604020202020204" pitchFamily="34" charset="0"/>
              <a:buChar char="•"/>
            </a:pPr>
            <a:r>
              <a:rPr lang="en-US" dirty="0" smtClean="0"/>
              <a:t>What is shown:</a:t>
            </a:r>
          </a:p>
          <a:p>
            <a:pPr lvl="1">
              <a:buFont typeface="Arial" panose="020B0604020202020204" pitchFamily="34" charset="0"/>
              <a:buChar char="•"/>
            </a:pPr>
            <a:r>
              <a:rPr lang="en-US" dirty="0" smtClean="0"/>
              <a:t>Trajectories (24 </a:t>
            </a:r>
            <a:r>
              <a:rPr lang="en-US" dirty="0" err="1" smtClean="0"/>
              <a:t>hrs</a:t>
            </a:r>
            <a:r>
              <a:rPr lang="en-US" dirty="0" smtClean="0"/>
              <a:t> interval; colors, red most recent)</a:t>
            </a:r>
          </a:p>
          <a:p>
            <a:pPr lvl="1">
              <a:buFont typeface="Arial" panose="020B0604020202020204" pitchFamily="34" charset="0"/>
              <a:buChar char="•"/>
            </a:pPr>
            <a:r>
              <a:rPr lang="en-US" dirty="0" smtClean="0"/>
              <a:t>TRMM 24-hr precipitation accumulation (green)</a:t>
            </a:r>
          </a:p>
          <a:p>
            <a:pPr lvl="1">
              <a:buFont typeface="Arial" panose="020B0604020202020204" pitchFamily="34" charset="0"/>
              <a:buChar char="•"/>
            </a:pPr>
            <a:r>
              <a:rPr lang="en-US" dirty="0" smtClean="0"/>
              <a:t>Aerosol optical depth &gt; 0.4 (hashed)</a:t>
            </a:r>
          </a:p>
          <a:p>
            <a:pPr>
              <a:buFont typeface="Arial" panose="020B0604020202020204" pitchFamily="34" charset="0"/>
              <a:buChar char="•"/>
            </a:pPr>
            <a:r>
              <a:rPr lang="en-US" dirty="0" smtClean="0"/>
              <a:t>Differences between data sources</a:t>
            </a:r>
          </a:p>
          <a:p>
            <a:pPr lvl="1">
              <a:buFont typeface="Arial" panose="020B0604020202020204" pitchFamily="34" charset="0"/>
              <a:buChar char="•"/>
            </a:pPr>
            <a:r>
              <a:rPr lang="en-US" dirty="0" smtClean="0"/>
              <a:t>Detected SAL or SAL heights</a:t>
            </a:r>
          </a:p>
          <a:p>
            <a:pPr>
              <a:buFont typeface="Arial" panose="020B0604020202020204" pitchFamily="34" charset="0"/>
              <a:buChar char="•"/>
            </a:pPr>
            <a:r>
              <a:rPr lang="en-US" dirty="0" smtClean="0"/>
              <a:t>Trajectory origin points largely uncorrelated with precipitation</a:t>
            </a:r>
          </a:p>
          <a:p>
            <a:endParaRPr lang="en-US" dirty="0"/>
          </a:p>
        </p:txBody>
      </p:sp>
      <p:sp>
        <p:nvSpPr>
          <p:cNvPr id="6" name="TextBox 5"/>
          <p:cNvSpPr txBox="1"/>
          <p:nvPr/>
        </p:nvSpPr>
        <p:spPr>
          <a:xfrm>
            <a:off x="4691877" y="619848"/>
            <a:ext cx="2031710" cy="369332"/>
          </a:xfrm>
          <a:prstGeom prst="rect">
            <a:avLst/>
          </a:prstGeom>
          <a:noFill/>
        </p:spPr>
        <p:txBody>
          <a:bodyPr wrap="none" rtlCol="0">
            <a:spAutoFit/>
          </a:bodyPr>
          <a:lstStyle/>
          <a:p>
            <a:r>
              <a:rPr lang="en-US" dirty="0" smtClean="0"/>
              <a:t>RAOB 12 July 2014</a:t>
            </a:r>
            <a:endParaRPr lang="en-US" dirty="0"/>
          </a:p>
        </p:txBody>
      </p:sp>
      <p:sp>
        <p:nvSpPr>
          <p:cNvPr id="9" name="TextBox 8"/>
          <p:cNvSpPr txBox="1"/>
          <p:nvPr/>
        </p:nvSpPr>
        <p:spPr>
          <a:xfrm>
            <a:off x="8551333" y="639212"/>
            <a:ext cx="2031710" cy="369332"/>
          </a:xfrm>
          <a:prstGeom prst="rect">
            <a:avLst/>
          </a:prstGeom>
          <a:noFill/>
        </p:spPr>
        <p:txBody>
          <a:bodyPr wrap="none" rtlCol="0">
            <a:spAutoFit/>
          </a:bodyPr>
          <a:lstStyle/>
          <a:p>
            <a:r>
              <a:rPr lang="en-US" dirty="0" smtClean="0"/>
              <a:t>RAOB 13 July 2014</a:t>
            </a:r>
            <a:endParaRPr lang="en-US" dirty="0"/>
          </a:p>
        </p:txBody>
      </p:sp>
      <p:sp>
        <p:nvSpPr>
          <p:cNvPr id="12" name="TextBox 11"/>
          <p:cNvSpPr txBox="1"/>
          <p:nvPr/>
        </p:nvSpPr>
        <p:spPr>
          <a:xfrm>
            <a:off x="968421" y="634683"/>
            <a:ext cx="2031710" cy="369332"/>
          </a:xfrm>
          <a:prstGeom prst="rect">
            <a:avLst/>
          </a:prstGeom>
          <a:noFill/>
        </p:spPr>
        <p:txBody>
          <a:bodyPr wrap="none" rtlCol="0">
            <a:spAutoFit/>
          </a:bodyPr>
          <a:lstStyle/>
          <a:p>
            <a:r>
              <a:rPr lang="en-US" dirty="0" smtClean="0"/>
              <a:t>RAOB 11 July 2014</a:t>
            </a:r>
            <a:endParaRPr lang="en-US" dirty="0"/>
          </a:p>
        </p:txBody>
      </p:sp>
      <p:sp>
        <p:nvSpPr>
          <p:cNvPr id="13" name="TextBox 12"/>
          <p:cNvSpPr txBox="1"/>
          <p:nvPr/>
        </p:nvSpPr>
        <p:spPr>
          <a:xfrm>
            <a:off x="862842" y="3176469"/>
            <a:ext cx="2242922" cy="369332"/>
          </a:xfrm>
          <a:prstGeom prst="rect">
            <a:avLst/>
          </a:prstGeom>
          <a:noFill/>
        </p:spPr>
        <p:txBody>
          <a:bodyPr wrap="none" rtlCol="0">
            <a:spAutoFit/>
          </a:bodyPr>
          <a:lstStyle/>
          <a:p>
            <a:r>
              <a:rPr lang="en-US" dirty="0" smtClean="0"/>
              <a:t>ECMWF 12 July 2014</a:t>
            </a:r>
            <a:endParaRPr lang="en-US" dirty="0"/>
          </a:p>
        </p:txBody>
      </p:sp>
      <p:sp>
        <p:nvSpPr>
          <p:cNvPr id="15" name="TextBox 14"/>
          <p:cNvSpPr txBox="1"/>
          <p:nvPr/>
        </p:nvSpPr>
        <p:spPr>
          <a:xfrm>
            <a:off x="4520442" y="3176469"/>
            <a:ext cx="2640466" cy="369332"/>
          </a:xfrm>
          <a:prstGeom prst="rect">
            <a:avLst/>
          </a:prstGeom>
          <a:noFill/>
        </p:spPr>
        <p:txBody>
          <a:bodyPr wrap="none" rtlCol="0">
            <a:spAutoFit/>
          </a:bodyPr>
          <a:lstStyle/>
          <a:p>
            <a:r>
              <a:rPr lang="en-US" dirty="0" smtClean="0"/>
              <a:t>AIRS+AMSU 12 July 2014</a:t>
            </a:r>
            <a:endParaRPr lang="en-US" dirty="0"/>
          </a:p>
        </p:txBody>
      </p:sp>
      <p:pic>
        <p:nvPicPr>
          <p:cNvPr id="4" name="Picture 3"/>
          <p:cNvPicPr>
            <a:picLocks noChangeAspect="1"/>
          </p:cNvPicPr>
          <p:nvPr/>
        </p:nvPicPr>
        <p:blipFill>
          <a:blip r:embed="rId2"/>
          <a:stretch>
            <a:fillRect/>
          </a:stretch>
        </p:blipFill>
        <p:spPr>
          <a:xfrm>
            <a:off x="3903779" y="969070"/>
            <a:ext cx="3657600" cy="2194560"/>
          </a:xfrm>
          <a:prstGeom prst="rect">
            <a:avLst/>
          </a:prstGeom>
        </p:spPr>
      </p:pic>
      <p:pic>
        <p:nvPicPr>
          <p:cNvPr id="5" name="Picture 4"/>
          <p:cNvPicPr>
            <a:picLocks noChangeAspect="1"/>
          </p:cNvPicPr>
          <p:nvPr/>
        </p:nvPicPr>
        <p:blipFill>
          <a:blip r:embed="rId3"/>
          <a:stretch>
            <a:fillRect/>
          </a:stretch>
        </p:blipFill>
        <p:spPr>
          <a:xfrm>
            <a:off x="3926006" y="3523695"/>
            <a:ext cx="3657600" cy="2194560"/>
          </a:xfrm>
          <a:prstGeom prst="rect">
            <a:avLst/>
          </a:prstGeom>
        </p:spPr>
      </p:pic>
      <p:pic>
        <p:nvPicPr>
          <p:cNvPr id="7" name="Picture 6"/>
          <p:cNvPicPr>
            <a:picLocks noChangeAspect="1"/>
          </p:cNvPicPr>
          <p:nvPr/>
        </p:nvPicPr>
        <p:blipFill>
          <a:blip r:embed="rId4"/>
          <a:stretch>
            <a:fillRect/>
          </a:stretch>
        </p:blipFill>
        <p:spPr>
          <a:xfrm>
            <a:off x="135895" y="3523695"/>
            <a:ext cx="3657600" cy="2194560"/>
          </a:xfrm>
          <a:prstGeom prst="rect">
            <a:avLst/>
          </a:prstGeom>
        </p:spPr>
      </p:pic>
      <p:pic>
        <p:nvPicPr>
          <p:cNvPr id="8" name="Picture 7"/>
          <p:cNvPicPr>
            <a:picLocks noChangeAspect="1"/>
          </p:cNvPicPr>
          <p:nvPr/>
        </p:nvPicPr>
        <p:blipFill>
          <a:blip r:embed="rId5"/>
          <a:stretch>
            <a:fillRect/>
          </a:stretch>
        </p:blipFill>
        <p:spPr>
          <a:xfrm>
            <a:off x="135895" y="989180"/>
            <a:ext cx="3657600" cy="2194560"/>
          </a:xfrm>
          <a:prstGeom prst="rect">
            <a:avLst/>
          </a:prstGeom>
        </p:spPr>
      </p:pic>
      <p:pic>
        <p:nvPicPr>
          <p:cNvPr id="10" name="Picture 9"/>
          <p:cNvPicPr>
            <a:picLocks noChangeAspect="1"/>
          </p:cNvPicPr>
          <p:nvPr/>
        </p:nvPicPr>
        <p:blipFill>
          <a:blip r:embed="rId6"/>
          <a:stretch>
            <a:fillRect/>
          </a:stretch>
        </p:blipFill>
        <p:spPr>
          <a:xfrm>
            <a:off x="7696200" y="980279"/>
            <a:ext cx="3657600" cy="2194560"/>
          </a:xfrm>
          <a:prstGeom prst="rect">
            <a:avLst/>
          </a:prstGeom>
        </p:spPr>
      </p:pic>
    </p:spTree>
    <p:extLst>
      <p:ext uri="{BB962C8B-B14F-4D97-AF65-F5344CB8AC3E}">
        <p14:creationId xmlns:p14="http://schemas.microsoft.com/office/powerpoint/2010/main" val="4000807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081164" cy="1456267"/>
          </a:xfrm>
        </p:spPr>
        <p:txBody>
          <a:bodyPr/>
          <a:lstStyle/>
          <a:p>
            <a:pPr algn="ctr"/>
            <a:r>
              <a:rPr lang="en-US" dirty="0" smtClean="0"/>
              <a:t>Summary</a:t>
            </a:r>
            <a:endParaRPr lang="en-US" dirty="0"/>
          </a:p>
        </p:txBody>
      </p:sp>
      <p:sp>
        <p:nvSpPr>
          <p:cNvPr id="3" name="Content Placeholder 2"/>
          <p:cNvSpPr>
            <a:spLocks noGrp="1"/>
          </p:cNvSpPr>
          <p:nvPr>
            <p:ph idx="1"/>
          </p:nvPr>
        </p:nvSpPr>
        <p:spPr>
          <a:xfrm>
            <a:off x="964095" y="1335764"/>
            <a:ext cx="10777961" cy="5087916"/>
          </a:xfrm>
        </p:spPr>
        <p:txBody>
          <a:bodyPr>
            <a:normAutofit lnSpcReduction="10000"/>
          </a:bodyPr>
          <a:lstStyle/>
          <a:p>
            <a:pPr>
              <a:buFont typeface="Arial" panose="020B0604020202020204" pitchFamily="34" charset="0"/>
              <a:buChar char="•"/>
            </a:pPr>
            <a:r>
              <a:rPr lang="en-US" sz="2800" dirty="0"/>
              <a:t>Evaluated AIRS </a:t>
            </a:r>
            <a:r>
              <a:rPr lang="en-US" sz="2800" dirty="0" smtClean="0"/>
              <a:t>SAL </a:t>
            </a:r>
            <a:r>
              <a:rPr lang="en-US" sz="2800" dirty="0"/>
              <a:t>detection potential given porous radiosonde </a:t>
            </a:r>
            <a:r>
              <a:rPr lang="en-US" sz="2800" dirty="0" smtClean="0"/>
              <a:t>network</a:t>
            </a:r>
          </a:p>
          <a:p>
            <a:pPr lvl="1">
              <a:buFont typeface="Arial" panose="020B0604020202020204" pitchFamily="34" charset="0"/>
              <a:buChar char="•"/>
            </a:pPr>
            <a:r>
              <a:rPr lang="en-US" sz="2800" dirty="0" smtClean="0"/>
              <a:t>55 Stations, 13 years of data (2003-2015)</a:t>
            </a:r>
            <a:endParaRPr lang="en-US" sz="2800" dirty="0"/>
          </a:p>
          <a:p>
            <a:pPr lvl="1">
              <a:buFont typeface="Arial" panose="020B0604020202020204" pitchFamily="34" charset="0"/>
              <a:buChar char="•"/>
            </a:pPr>
            <a:r>
              <a:rPr lang="en-US" sz="2800" dirty="0"/>
              <a:t>Detection of WML (constant Pot. T and mixing ratio), SAL (HYSPLIT</a:t>
            </a:r>
            <a:r>
              <a:rPr lang="en-US" sz="2800" dirty="0" smtClean="0"/>
              <a:t>)</a:t>
            </a:r>
          </a:p>
          <a:p>
            <a:pPr>
              <a:buFont typeface="Arial" panose="020B0604020202020204" pitchFamily="34" charset="0"/>
              <a:buChar char="•"/>
            </a:pPr>
            <a:r>
              <a:rPr lang="en-US" sz="2800" dirty="0" smtClean="0"/>
              <a:t>WML: All data under-biased, ECMWF performance slightly better (T.S., range of thicknesses)</a:t>
            </a:r>
            <a:endParaRPr lang="en-US" sz="2800" dirty="0"/>
          </a:p>
          <a:p>
            <a:pPr>
              <a:buFont typeface="Arial" panose="020B0604020202020204" pitchFamily="34" charset="0"/>
              <a:buChar char="•"/>
            </a:pPr>
            <a:r>
              <a:rPr lang="en-US" sz="2800" dirty="0"/>
              <a:t>SAL detection at each station, 300 m detection </a:t>
            </a:r>
            <a:r>
              <a:rPr lang="en-US" sz="2800" dirty="0" smtClean="0"/>
              <a:t>threshold</a:t>
            </a:r>
          </a:p>
          <a:p>
            <a:pPr lvl="1">
              <a:buFont typeface="Arial" panose="020B0604020202020204" pitchFamily="34" charset="0"/>
              <a:buChar char="•"/>
            </a:pPr>
            <a:r>
              <a:rPr lang="en-US" sz="2400" dirty="0" smtClean="0"/>
              <a:t>Threat score: AIRS slightly higher (0.6 vs 0.58) than ECMWF</a:t>
            </a:r>
          </a:p>
          <a:p>
            <a:pPr lvl="1">
              <a:buFont typeface="Arial" panose="020B0604020202020204" pitchFamily="34" charset="0"/>
              <a:buChar char="•"/>
            </a:pPr>
            <a:r>
              <a:rPr lang="en-US" sz="2800" dirty="0" smtClean="0"/>
              <a:t>SAL Thickness: Detection rate over-bias, ECMWF better thickness</a:t>
            </a:r>
          </a:p>
          <a:p>
            <a:pPr>
              <a:buFont typeface="Arial" panose="020B0604020202020204" pitchFamily="34" charset="0"/>
              <a:buChar char="•"/>
            </a:pPr>
            <a:r>
              <a:rPr lang="en-US" sz="3200" dirty="0" smtClean="0"/>
              <a:t>SAL trajectory origin points not well-correlated with </a:t>
            </a:r>
            <a:r>
              <a:rPr lang="en-US" sz="3200" dirty="0" err="1" smtClean="0"/>
              <a:t>precip</a:t>
            </a:r>
            <a:r>
              <a:rPr lang="en-US" sz="3200" dirty="0" smtClean="0"/>
              <a:t>.</a:t>
            </a:r>
          </a:p>
          <a:p>
            <a:pPr>
              <a:buFont typeface="Arial" panose="020B0604020202020204" pitchFamily="34" charset="0"/>
              <a:buChar char="•"/>
            </a:pPr>
            <a:r>
              <a:rPr lang="en-US" sz="3200" dirty="0" smtClean="0"/>
              <a:t>AIRS results comparable or better than ECMWF at stations</a:t>
            </a:r>
          </a:p>
          <a:p>
            <a:pPr lvl="1">
              <a:buFont typeface="Arial" panose="020B0604020202020204" pitchFamily="34" charset="0"/>
              <a:buChar char="•"/>
            </a:pPr>
            <a:r>
              <a:rPr lang="en-US" sz="2400" dirty="0" smtClean="0"/>
              <a:t>AIRS likely better outside radius of radiosonde influence </a:t>
            </a:r>
            <a:endParaRPr lang="en-US" sz="2400" dirty="0"/>
          </a:p>
        </p:txBody>
      </p:sp>
    </p:spTree>
    <p:extLst>
      <p:ext uri="{BB962C8B-B14F-4D97-AF65-F5344CB8AC3E}">
        <p14:creationId xmlns:p14="http://schemas.microsoft.com/office/powerpoint/2010/main" val="2865080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471" y="949499"/>
            <a:ext cx="5620531" cy="1163781"/>
          </a:xfrm>
        </p:spPr>
        <p:txBody>
          <a:bodyPr>
            <a:normAutofit/>
          </a:bodyPr>
          <a:lstStyle/>
          <a:p>
            <a:r>
              <a:rPr lang="en-US" sz="2800" dirty="0" smtClean="0"/>
              <a:t>Thanks for your time and attention!!!</a:t>
            </a:r>
          </a:p>
        </p:txBody>
      </p:sp>
      <p:pic>
        <p:nvPicPr>
          <p:cNvPr id="3074" name="Picture 2" descr="http://theresilientearth.com/files/images/SaharanDustSt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716" y="937788"/>
            <a:ext cx="5305425" cy="5133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43003" y="6203768"/>
            <a:ext cx="3631572" cy="400110"/>
          </a:xfrm>
          <a:prstGeom prst="rect">
            <a:avLst/>
          </a:prstGeom>
          <a:noFill/>
        </p:spPr>
        <p:txBody>
          <a:bodyPr wrap="none" rtlCol="0">
            <a:spAutoFit/>
          </a:bodyPr>
          <a:lstStyle/>
          <a:p>
            <a:r>
              <a:rPr lang="en-US" sz="2000" dirty="0" smtClean="0"/>
              <a:t>Image from </a:t>
            </a:r>
            <a:r>
              <a:rPr lang="en-US" sz="2000" dirty="0" err="1" smtClean="0"/>
              <a:t>SeaWIFS</a:t>
            </a:r>
            <a:r>
              <a:rPr lang="en-US" sz="2000" dirty="0" smtClean="0"/>
              <a:t>, NASA GSFC</a:t>
            </a:r>
            <a:endParaRPr lang="en-US" sz="2000" dirty="0"/>
          </a:p>
        </p:txBody>
      </p:sp>
      <p:pic>
        <p:nvPicPr>
          <p:cNvPr id="5" name="Picture 4"/>
          <p:cNvPicPr>
            <a:picLocks noChangeAspect="1"/>
          </p:cNvPicPr>
          <p:nvPr/>
        </p:nvPicPr>
        <p:blipFill>
          <a:blip r:embed="rId3"/>
          <a:stretch>
            <a:fillRect/>
          </a:stretch>
        </p:blipFill>
        <p:spPr>
          <a:xfrm>
            <a:off x="822472" y="2784047"/>
            <a:ext cx="5040516" cy="3819831"/>
          </a:xfrm>
          <a:prstGeom prst="rect">
            <a:avLst/>
          </a:prstGeom>
        </p:spPr>
      </p:pic>
    </p:spTree>
    <p:extLst>
      <p:ext uri="{BB962C8B-B14F-4D97-AF65-F5344CB8AC3E}">
        <p14:creationId xmlns:p14="http://schemas.microsoft.com/office/powerpoint/2010/main" val="1604520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70393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647"/>
            <a:ext cx="12192001" cy="909119"/>
          </a:xfrm>
        </p:spPr>
        <p:txBody>
          <a:bodyPr>
            <a:noAutofit/>
          </a:bodyPr>
          <a:lstStyle/>
          <a:p>
            <a:pPr algn="ctr"/>
            <a:r>
              <a:rPr lang="en-US" sz="4000" dirty="0" smtClean="0"/>
              <a:t>Atmospheric Infrared sounder (AIRS) Ver. 6</a:t>
            </a:r>
            <a:endParaRPr lang="en-US" sz="4000" dirty="0"/>
          </a:p>
        </p:txBody>
      </p:sp>
      <p:sp>
        <p:nvSpPr>
          <p:cNvPr id="3" name="Content Placeholder 2"/>
          <p:cNvSpPr>
            <a:spLocks noGrp="1"/>
          </p:cNvSpPr>
          <p:nvPr>
            <p:ph idx="1"/>
          </p:nvPr>
        </p:nvSpPr>
        <p:spPr>
          <a:xfrm>
            <a:off x="833546" y="764324"/>
            <a:ext cx="4322904" cy="5522495"/>
          </a:xfrm>
          <a:noFill/>
        </p:spPr>
        <p:txBody>
          <a:bodyPr>
            <a:noAutofit/>
          </a:bodyPr>
          <a:lstStyle/>
          <a:p>
            <a:pPr marL="457200" indent="-457200">
              <a:lnSpc>
                <a:spcPct val="100000"/>
              </a:lnSpc>
              <a:buFont typeface="Arial" panose="020B0604020202020204" pitchFamily="34" charset="0"/>
              <a:buChar char="•"/>
            </a:pPr>
            <a:r>
              <a:rPr lang="en-US" sz="2400" dirty="0"/>
              <a:t>Passive infrared sounder</a:t>
            </a:r>
          </a:p>
          <a:p>
            <a:pPr marL="457200" indent="-457200">
              <a:lnSpc>
                <a:spcPct val="100000"/>
              </a:lnSpc>
              <a:buFont typeface="Arial" panose="020B0604020202020204" pitchFamily="34" charset="0"/>
              <a:buChar char="•"/>
            </a:pPr>
            <a:r>
              <a:rPr lang="en-US" sz="2400" dirty="0"/>
              <a:t>Resolution: 13.5 km at nadir, 41 km x 21.4 km at scan extremes</a:t>
            </a:r>
          </a:p>
          <a:p>
            <a:pPr marL="457200" indent="-457200">
              <a:lnSpc>
                <a:spcPct val="100000"/>
              </a:lnSpc>
              <a:buFont typeface="Arial" panose="020B0604020202020204" pitchFamily="34" charset="0"/>
              <a:buChar char="•"/>
            </a:pPr>
            <a:r>
              <a:rPr lang="en-US" sz="2400" dirty="0"/>
              <a:t>Operates in up to 90% </a:t>
            </a:r>
            <a:r>
              <a:rPr lang="en-US" sz="2400" dirty="0" smtClean="0"/>
              <a:t>cloudiness</a:t>
            </a:r>
            <a:endParaRPr lang="en-US" sz="2400" dirty="0"/>
          </a:p>
          <a:p>
            <a:pPr marL="457200" indent="-457200">
              <a:lnSpc>
                <a:spcPct val="100000"/>
              </a:lnSpc>
              <a:buFont typeface="Arial" panose="020B0604020202020204" pitchFamily="34" charset="0"/>
              <a:buChar char="•"/>
            </a:pPr>
            <a:r>
              <a:rPr lang="en-US" sz="2400" dirty="0"/>
              <a:t>Enhanced with Atmospheric Microwave Sounding Unit (AMSU data)</a:t>
            </a:r>
          </a:p>
          <a:p>
            <a:pPr marL="457200" indent="-457200">
              <a:lnSpc>
                <a:spcPct val="100000"/>
              </a:lnSpc>
              <a:buFont typeface="Arial" panose="020B0604020202020204" pitchFamily="34" charset="0"/>
              <a:buChar char="•"/>
            </a:pPr>
            <a:r>
              <a:rPr lang="en-US" sz="2400" dirty="0"/>
              <a:t>Global temperature and moisture </a:t>
            </a:r>
            <a:r>
              <a:rPr lang="en-US" sz="2400" dirty="0" smtClean="0"/>
              <a:t>data</a:t>
            </a:r>
          </a:p>
          <a:p>
            <a:pPr marL="457200" indent="-457200">
              <a:lnSpc>
                <a:spcPct val="100000"/>
              </a:lnSpc>
              <a:buFont typeface="Arial" panose="020B0604020202020204" pitchFamily="34" charset="0"/>
              <a:buChar char="•"/>
            </a:pPr>
            <a:r>
              <a:rPr lang="en-US" sz="2400" dirty="0" smtClean="0"/>
              <a:t>Focus: 100-level support product (25 levels ≥ </a:t>
            </a:r>
            <a:r>
              <a:rPr lang="en-US" sz="2400" dirty="0"/>
              <a:t>500 </a:t>
            </a:r>
            <a:r>
              <a:rPr lang="en-US" sz="2400" dirty="0" err="1"/>
              <a:t>hPa</a:t>
            </a:r>
            <a:r>
              <a:rPr lang="en-US" sz="2400" dirty="0" smtClean="0"/>
              <a:t>)</a:t>
            </a:r>
            <a:endParaRPr lang="en-US" sz="2400" dirty="0"/>
          </a:p>
        </p:txBody>
      </p:sp>
      <p:pic>
        <p:nvPicPr>
          <p:cNvPr id="2050" name="Picture 2" descr="http://airs.jpl.nasa.gov/nrt/Air_Temperature_Day_3Day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291" y="1296895"/>
            <a:ext cx="3657600" cy="24923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291" y="4182712"/>
            <a:ext cx="3657600" cy="24923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3541" y="4544412"/>
            <a:ext cx="3179660" cy="646331"/>
          </a:xfrm>
          <a:prstGeom prst="rect">
            <a:avLst/>
          </a:prstGeom>
          <a:noFill/>
        </p:spPr>
        <p:txBody>
          <a:bodyPr wrap="square" rtlCol="0">
            <a:spAutoFit/>
          </a:bodyPr>
          <a:lstStyle/>
          <a:p>
            <a:r>
              <a:rPr lang="en-US" dirty="0" smtClean="0"/>
              <a:t>Images from AIRS </a:t>
            </a:r>
            <a:r>
              <a:rPr lang="en-US" dirty="0"/>
              <a:t>JPL Webpage (http://airs.jpl.nasa.gov</a:t>
            </a:r>
            <a:r>
              <a:rPr lang="en-US" dirty="0" smtClean="0"/>
              <a:t>/) </a:t>
            </a:r>
            <a:endParaRPr lang="en-US" dirty="0"/>
          </a:p>
        </p:txBody>
      </p:sp>
      <p:sp>
        <p:nvSpPr>
          <p:cNvPr id="5" name="TextBox 4"/>
          <p:cNvSpPr txBox="1"/>
          <p:nvPr/>
        </p:nvSpPr>
        <p:spPr>
          <a:xfrm>
            <a:off x="5265495" y="4182712"/>
            <a:ext cx="2300438" cy="369332"/>
          </a:xfrm>
          <a:prstGeom prst="rect">
            <a:avLst/>
          </a:prstGeom>
          <a:noFill/>
        </p:spPr>
        <p:txBody>
          <a:bodyPr wrap="none" rtlCol="0">
            <a:spAutoFit/>
          </a:bodyPr>
          <a:lstStyle/>
          <a:p>
            <a:r>
              <a:rPr lang="en-US" dirty="0" smtClean="0"/>
              <a:t>AIRS under construction</a:t>
            </a:r>
            <a:endParaRPr lang="en-US" dirty="0"/>
          </a:p>
        </p:txBody>
      </p:sp>
      <p:sp>
        <p:nvSpPr>
          <p:cNvPr id="9" name="TextBox 8"/>
          <p:cNvSpPr txBox="1"/>
          <p:nvPr/>
        </p:nvSpPr>
        <p:spPr>
          <a:xfrm>
            <a:off x="8647337" y="896752"/>
            <a:ext cx="3025507" cy="400110"/>
          </a:xfrm>
          <a:prstGeom prst="rect">
            <a:avLst/>
          </a:prstGeom>
          <a:noFill/>
        </p:spPr>
        <p:txBody>
          <a:bodyPr wrap="square" rtlCol="0">
            <a:spAutoFit/>
          </a:bodyPr>
          <a:lstStyle/>
          <a:p>
            <a:pPr algn="ctr"/>
            <a:r>
              <a:rPr lang="en-US" sz="2000" b="1" dirty="0" smtClean="0"/>
              <a:t>700-hPa Temperature (°C) </a:t>
            </a:r>
            <a:endParaRPr lang="en-US" sz="2000" b="1" dirty="0"/>
          </a:p>
        </p:txBody>
      </p:sp>
      <p:sp>
        <p:nvSpPr>
          <p:cNvPr id="11" name="TextBox 10"/>
          <p:cNvSpPr txBox="1"/>
          <p:nvPr/>
        </p:nvSpPr>
        <p:spPr>
          <a:xfrm>
            <a:off x="8414553" y="3785929"/>
            <a:ext cx="3491076" cy="400110"/>
          </a:xfrm>
          <a:prstGeom prst="rect">
            <a:avLst/>
          </a:prstGeom>
          <a:noFill/>
        </p:spPr>
        <p:txBody>
          <a:bodyPr wrap="square" rtlCol="0">
            <a:spAutoFit/>
          </a:bodyPr>
          <a:lstStyle/>
          <a:p>
            <a:pPr algn="ctr"/>
            <a:r>
              <a:rPr lang="en-US" sz="2000" b="1" dirty="0" smtClean="0"/>
              <a:t>Total Precipitable Water (mm</a:t>
            </a:r>
            <a:r>
              <a:rPr lang="en-US" sz="2000" b="1" dirty="0" smtClean="0">
                <a:solidFill>
                  <a:schemeClr val="bg1"/>
                </a:solidFill>
              </a:rPr>
              <a:t>)</a:t>
            </a:r>
            <a:endParaRPr lang="en-US" sz="2000" b="1" dirty="0">
              <a:solidFill>
                <a:schemeClr val="bg1"/>
              </a:solidFill>
            </a:endParaRPr>
          </a:p>
        </p:txBody>
      </p:sp>
      <p:pic>
        <p:nvPicPr>
          <p:cNvPr id="14" name="Picture 2" descr="http://airs.jpl.nasa.gov/system/content_pages/main_images/13_13_8262767875_dff40d0f0b_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131" y="1667438"/>
            <a:ext cx="3032874" cy="231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526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778419" cy="997279"/>
          </a:xfrm>
        </p:spPr>
        <p:txBody>
          <a:bodyPr/>
          <a:lstStyle/>
          <a:p>
            <a:pPr algn="ctr"/>
            <a:r>
              <a:rPr lang="en-US" dirty="0" smtClean="0"/>
              <a:t>Saharan Air Layer (SAL) [2]</a:t>
            </a:r>
            <a:endParaRPr lang="en-US" dirty="0"/>
          </a:p>
        </p:txBody>
      </p:sp>
      <p:pic>
        <p:nvPicPr>
          <p:cNvPr id="4" name="Picture 3"/>
          <p:cNvPicPr>
            <a:picLocks noChangeAspect="1"/>
          </p:cNvPicPr>
          <p:nvPr/>
        </p:nvPicPr>
        <p:blipFill>
          <a:blip r:embed="rId2"/>
          <a:stretch>
            <a:fillRect/>
          </a:stretch>
        </p:blipFill>
        <p:spPr>
          <a:xfrm>
            <a:off x="7255565" y="4013587"/>
            <a:ext cx="4629365" cy="2436910"/>
          </a:xfrm>
          <a:prstGeom prst="rect">
            <a:avLst/>
          </a:prstGeom>
        </p:spPr>
      </p:pic>
      <p:pic>
        <p:nvPicPr>
          <p:cNvPr id="5" name="Picture 2" descr="http://theresilientearth.com/files/images/SaharanDustSto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459" y="-14658"/>
            <a:ext cx="4008286" cy="35199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10213" y="3538331"/>
            <a:ext cx="3411447" cy="369332"/>
          </a:xfrm>
          <a:prstGeom prst="rect">
            <a:avLst/>
          </a:prstGeom>
        </p:spPr>
        <p:txBody>
          <a:bodyPr wrap="none">
            <a:spAutoFit/>
          </a:bodyPr>
          <a:lstStyle/>
          <a:p>
            <a:r>
              <a:rPr lang="en-US" dirty="0"/>
              <a:t>Image from </a:t>
            </a:r>
            <a:r>
              <a:rPr lang="en-US" dirty="0" err="1"/>
              <a:t>SeaWIFS</a:t>
            </a:r>
            <a:r>
              <a:rPr lang="en-US" dirty="0"/>
              <a:t>, NASA GSFC</a:t>
            </a:r>
          </a:p>
        </p:txBody>
      </p:sp>
      <p:sp>
        <p:nvSpPr>
          <p:cNvPr id="9" name="Content Placeholder 2"/>
          <p:cNvSpPr txBox="1">
            <a:spLocks/>
          </p:cNvSpPr>
          <p:nvPr/>
        </p:nvSpPr>
        <p:spPr>
          <a:xfrm>
            <a:off x="815213" y="761700"/>
            <a:ext cx="6877674" cy="568879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smtClean="0"/>
              <a:t>Dust sources</a:t>
            </a:r>
          </a:p>
          <a:p>
            <a:pPr lvl="1"/>
            <a:r>
              <a:rPr lang="en-US" dirty="0" smtClean="0"/>
              <a:t>Dry convection (Saharan thermals)</a:t>
            </a:r>
          </a:p>
          <a:p>
            <a:pPr lvl="1"/>
            <a:r>
              <a:rPr lang="en-US" dirty="0" smtClean="0"/>
              <a:t>Gravity currents (i.e., storm outflow) -- </a:t>
            </a:r>
            <a:r>
              <a:rPr lang="en-US" dirty="0"/>
              <a:t>(</a:t>
            </a:r>
            <a:r>
              <a:rPr lang="en-US" dirty="0" err="1"/>
              <a:t>Flamant</a:t>
            </a:r>
            <a:r>
              <a:rPr lang="en-US" dirty="0"/>
              <a:t> et </a:t>
            </a:r>
            <a:r>
              <a:rPr lang="en-US" dirty="0" smtClean="0"/>
              <a:t>al. 2007)</a:t>
            </a:r>
          </a:p>
          <a:p>
            <a:pPr lvl="1"/>
            <a:r>
              <a:rPr lang="en-US" dirty="0" smtClean="0"/>
              <a:t>African easterly wave forcing (</a:t>
            </a:r>
            <a:r>
              <a:rPr lang="en-US" dirty="0" err="1" smtClean="0"/>
              <a:t>Karyampudi</a:t>
            </a:r>
            <a:endParaRPr lang="en-US" dirty="0"/>
          </a:p>
          <a:p>
            <a:pPr lvl="1"/>
            <a:r>
              <a:rPr lang="en-US" dirty="0"/>
              <a:t>et al. 1999)</a:t>
            </a:r>
            <a:endParaRPr lang="en-US" dirty="0" smtClean="0"/>
          </a:p>
          <a:p>
            <a:pPr lvl="1"/>
            <a:r>
              <a:rPr lang="en-US" dirty="0" smtClean="0"/>
              <a:t>Mid-latitude, upper level troughs -- </a:t>
            </a:r>
            <a:r>
              <a:rPr lang="en-US" dirty="0" err="1"/>
              <a:t>Jankowiak</a:t>
            </a:r>
            <a:r>
              <a:rPr lang="en-US" dirty="0"/>
              <a:t> and </a:t>
            </a:r>
            <a:r>
              <a:rPr lang="en-US" dirty="0" err="1" smtClean="0"/>
              <a:t>Tanre</a:t>
            </a:r>
            <a:r>
              <a:rPr lang="en-US" dirty="0" smtClean="0"/>
              <a:t>, 1992)</a:t>
            </a:r>
          </a:p>
          <a:p>
            <a:r>
              <a:rPr lang="en-US" dirty="0" smtClean="0"/>
              <a:t>Impacts to moist convection (Land and ocean)</a:t>
            </a:r>
          </a:p>
          <a:p>
            <a:pPr lvl="1"/>
            <a:r>
              <a:rPr lang="en-US" dirty="0" smtClean="0"/>
              <a:t>Direct: Scatter solar radiation</a:t>
            </a:r>
          </a:p>
          <a:p>
            <a:pPr lvl="2"/>
            <a:r>
              <a:rPr lang="en-US" dirty="0" smtClean="0"/>
              <a:t>Weaken: cools surface</a:t>
            </a:r>
          </a:p>
          <a:p>
            <a:pPr lvl="1"/>
            <a:r>
              <a:rPr lang="en-US" dirty="0" smtClean="0"/>
              <a:t>Indirect: Act as cloud condensation nuclei</a:t>
            </a:r>
          </a:p>
          <a:p>
            <a:pPr lvl="2"/>
            <a:r>
              <a:rPr lang="en-US" dirty="0" smtClean="0"/>
              <a:t>Strengthen: Decrease condensate loads aloft</a:t>
            </a:r>
            <a:endParaRPr lang="en-US" dirty="0"/>
          </a:p>
        </p:txBody>
      </p:sp>
    </p:spTree>
    <p:extLst>
      <p:ext uri="{BB962C8B-B14F-4D97-AF65-F5344CB8AC3E}">
        <p14:creationId xmlns:p14="http://schemas.microsoft.com/office/powerpoint/2010/main" val="2513586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00191" cy="1478570"/>
          </a:xfrm>
        </p:spPr>
        <p:txBody>
          <a:bodyPr/>
          <a:lstStyle/>
          <a:p>
            <a:pPr algn="ctr"/>
            <a:r>
              <a:rPr lang="en-US" dirty="0" smtClean="0"/>
              <a:t>North Africa’s Complex Climate SYSTEM (1)</a:t>
            </a:r>
            <a:endParaRPr lang="en-US" dirty="0"/>
          </a:p>
        </p:txBody>
      </p:sp>
      <p:sp>
        <p:nvSpPr>
          <p:cNvPr id="3" name="Content Placeholder 2"/>
          <p:cNvSpPr>
            <a:spLocks noGrp="1"/>
          </p:cNvSpPr>
          <p:nvPr>
            <p:ph idx="1"/>
          </p:nvPr>
        </p:nvSpPr>
        <p:spPr>
          <a:xfrm>
            <a:off x="894521" y="1376246"/>
            <a:ext cx="5824330" cy="2450317"/>
          </a:xfrm>
        </p:spPr>
        <p:txBody>
          <a:bodyPr>
            <a:normAutofit/>
          </a:bodyPr>
          <a:lstStyle/>
          <a:p>
            <a:pPr>
              <a:buFont typeface="Arial" panose="020B0604020202020204" pitchFamily="34" charset="0"/>
              <a:buChar char="•"/>
            </a:pPr>
            <a:r>
              <a:rPr lang="en-US" dirty="0" smtClean="0"/>
              <a:t>Vast piece of real estate</a:t>
            </a:r>
          </a:p>
          <a:p>
            <a:pPr lvl="1">
              <a:buFont typeface="Arial" panose="020B0604020202020204" pitchFamily="34" charset="0"/>
              <a:buChar char="•"/>
            </a:pPr>
            <a:r>
              <a:rPr lang="en-US" dirty="0" smtClean="0"/>
              <a:t>Spans Equator to 39N, 20W to 50E</a:t>
            </a:r>
          </a:p>
          <a:p>
            <a:pPr>
              <a:buFont typeface="Arial" panose="020B0604020202020204" pitchFamily="34" charset="0"/>
              <a:buChar char="•"/>
            </a:pPr>
            <a:r>
              <a:rPr lang="en-US" dirty="0" smtClean="0"/>
              <a:t>Diverse ecosystem</a:t>
            </a:r>
          </a:p>
          <a:p>
            <a:pPr lvl="1">
              <a:buFont typeface="Arial" panose="020B0604020202020204" pitchFamily="34" charset="0"/>
              <a:buChar char="•"/>
            </a:pPr>
            <a:r>
              <a:rPr lang="en-US" dirty="0" smtClean="0"/>
              <a:t>Rainforests to savannas to Desert</a:t>
            </a:r>
          </a:p>
          <a:p>
            <a:pPr lvl="1">
              <a:buFont typeface="Arial" panose="020B0604020202020204" pitchFamily="34" charset="0"/>
              <a:buChar char="•"/>
            </a:pPr>
            <a:r>
              <a:rPr lang="en-US" dirty="0" smtClean="0"/>
              <a:t>Sahara 9.4 million km</a:t>
            </a:r>
            <a:r>
              <a:rPr lang="en-US" baseline="30000" dirty="0" smtClean="0"/>
              <a:t>2</a:t>
            </a:r>
            <a:r>
              <a:rPr lang="en-US" dirty="0" smtClean="0"/>
              <a:t> ~ US</a:t>
            </a:r>
          </a:p>
          <a:p>
            <a:pPr>
              <a:buFont typeface="Arial" panose="020B0604020202020204" pitchFamily="34" charset="0"/>
              <a:buChar char="•"/>
            </a:pPr>
            <a:r>
              <a:rPr lang="en-US" dirty="0" smtClean="0"/>
              <a:t>Diverse topography (Sea-level to 3000m+)</a:t>
            </a:r>
          </a:p>
          <a:p>
            <a:pPr lvl="1"/>
            <a:endParaRPr lang="en-US" dirty="0"/>
          </a:p>
        </p:txBody>
      </p:sp>
      <p:pic>
        <p:nvPicPr>
          <p:cNvPr id="4" name="Picture 3"/>
          <p:cNvPicPr>
            <a:picLocks noChangeAspect="1"/>
          </p:cNvPicPr>
          <p:nvPr/>
        </p:nvPicPr>
        <p:blipFill>
          <a:blip r:embed="rId2"/>
          <a:stretch>
            <a:fillRect/>
          </a:stretch>
        </p:blipFill>
        <p:spPr>
          <a:xfrm>
            <a:off x="7007087" y="242198"/>
            <a:ext cx="4800600" cy="2762250"/>
          </a:xfrm>
          <a:prstGeom prst="rect">
            <a:avLst/>
          </a:prstGeom>
        </p:spPr>
      </p:pic>
      <p:sp>
        <p:nvSpPr>
          <p:cNvPr id="6" name="TextBox 5"/>
          <p:cNvSpPr txBox="1"/>
          <p:nvPr/>
        </p:nvSpPr>
        <p:spPr>
          <a:xfrm>
            <a:off x="8246556" y="3004448"/>
            <a:ext cx="2321661" cy="369332"/>
          </a:xfrm>
          <a:prstGeom prst="rect">
            <a:avLst/>
          </a:prstGeom>
          <a:noFill/>
        </p:spPr>
        <p:txBody>
          <a:bodyPr wrap="none" rtlCol="0">
            <a:spAutoFit/>
          </a:bodyPr>
          <a:lstStyle/>
          <a:p>
            <a:r>
              <a:rPr lang="en-US" dirty="0" smtClean="0"/>
              <a:t>Source: dailymail.co.uk</a:t>
            </a:r>
            <a:endParaRPr lang="en-US" dirty="0"/>
          </a:p>
        </p:txBody>
      </p:sp>
      <p:pic>
        <p:nvPicPr>
          <p:cNvPr id="2052" name="Picture 4" descr="https://upload.wikimedia.org/wikipedia/commons/thumb/a/a7/Sahara_satellite_hires.jpg/640px-Sahara_satellite_hi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376" y="3403529"/>
            <a:ext cx="4871311" cy="2732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38930" y="6165779"/>
            <a:ext cx="2241511" cy="369332"/>
          </a:xfrm>
          <a:prstGeom prst="rect">
            <a:avLst/>
          </a:prstGeom>
          <a:noFill/>
        </p:spPr>
        <p:txBody>
          <a:bodyPr wrap="none" rtlCol="0">
            <a:spAutoFit/>
          </a:bodyPr>
          <a:lstStyle/>
          <a:p>
            <a:r>
              <a:rPr lang="en-US" dirty="0" err="1"/>
              <a:t>Messager</a:t>
            </a:r>
            <a:r>
              <a:rPr lang="en-US" dirty="0"/>
              <a:t> et al</a:t>
            </a:r>
            <a:r>
              <a:rPr lang="en-US" dirty="0" smtClean="0"/>
              <a:t>. 2009</a:t>
            </a:r>
            <a:endParaRPr lang="en-US" dirty="0"/>
          </a:p>
        </p:txBody>
      </p:sp>
      <p:pic>
        <p:nvPicPr>
          <p:cNvPr id="8" name="Picture 7"/>
          <p:cNvPicPr>
            <a:picLocks noChangeAspect="1"/>
          </p:cNvPicPr>
          <p:nvPr/>
        </p:nvPicPr>
        <p:blipFill>
          <a:blip r:embed="rId4"/>
          <a:stretch>
            <a:fillRect/>
          </a:stretch>
        </p:blipFill>
        <p:spPr>
          <a:xfrm>
            <a:off x="1043608" y="3762024"/>
            <a:ext cx="5486400" cy="2869809"/>
          </a:xfrm>
          <a:prstGeom prst="rect">
            <a:avLst/>
          </a:prstGeom>
        </p:spPr>
      </p:pic>
    </p:spTree>
    <p:extLst>
      <p:ext uri="{BB962C8B-B14F-4D97-AF65-F5344CB8AC3E}">
        <p14:creationId xmlns:p14="http://schemas.microsoft.com/office/powerpoint/2010/main" val="1185632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00191" cy="1478570"/>
          </a:xfrm>
        </p:spPr>
        <p:txBody>
          <a:bodyPr/>
          <a:lstStyle/>
          <a:p>
            <a:pPr algn="ctr"/>
            <a:r>
              <a:rPr lang="en-US" dirty="0" smtClean="0"/>
              <a:t>North Africa’s Complex Climate SYSTEM (2)</a:t>
            </a:r>
            <a:endParaRPr lang="en-US" dirty="0"/>
          </a:p>
        </p:txBody>
      </p:sp>
      <p:sp>
        <p:nvSpPr>
          <p:cNvPr id="3" name="Content Placeholder 2"/>
          <p:cNvSpPr>
            <a:spLocks noGrp="1"/>
          </p:cNvSpPr>
          <p:nvPr>
            <p:ph idx="1"/>
          </p:nvPr>
        </p:nvSpPr>
        <p:spPr>
          <a:xfrm>
            <a:off x="858598" y="1450853"/>
            <a:ext cx="4982862" cy="2450317"/>
          </a:xfrm>
        </p:spPr>
        <p:txBody>
          <a:bodyPr>
            <a:normAutofit/>
          </a:bodyPr>
          <a:lstStyle/>
          <a:p>
            <a:pPr>
              <a:buFont typeface="Arial" panose="020B0604020202020204" pitchFamily="34" charset="0"/>
              <a:buChar char="•"/>
            </a:pPr>
            <a:r>
              <a:rPr lang="en-US" sz="2800" dirty="0" smtClean="0"/>
              <a:t>Monsoon (ITCZ)</a:t>
            </a:r>
            <a:endParaRPr lang="en-US" sz="2800" dirty="0" smtClean="0"/>
          </a:p>
          <a:p>
            <a:pPr>
              <a:buFont typeface="Arial" panose="020B0604020202020204" pitchFamily="34" charset="0"/>
              <a:buChar char="•"/>
            </a:pPr>
            <a:r>
              <a:rPr lang="en-US" sz="2800" dirty="0" smtClean="0"/>
              <a:t>Mid-latitude Systems</a:t>
            </a:r>
          </a:p>
          <a:p>
            <a:pPr>
              <a:buFont typeface="Arial" panose="020B0604020202020204" pitchFamily="34" charset="0"/>
              <a:buChar char="•"/>
            </a:pPr>
            <a:r>
              <a:rPr lang="en-US" sz="2800" dirty="0" smtClean="0"/>
              <a:t>Strong Thermal Contrasts (</a:t>
            </a:r>
            <a:r>
              <a:rPr lang="en-US" sz="2800" dirty="0" smtClean="0"/>
              <a:t>AEJ)</a:t>
            </a:r>
          </a:p>
          <a:p>
            <a:pPr>
              <a:buFont typeface="Arial" panose="020B0604020202020204" pitchFamily="34" charset="0"/>
              <a:buChar char="•"/>
            </a:pPr>
            <a:r>
              <a:rPr lang="en-US" sz="2800" dirty="0" smtClean="0"/>
              <a:t>Aerosol-cloud interaction</a:t>
            </a:r>
          </a:p>
          <a:p>
            <a:pPr>
              <a:buFont typeface="Arial" panose="020B0604020202020204" pitchFamily="34" charset="0"/>
              <a:buChar char="•"/>
            </a:pPr>
            <a:endParaRPr lang="en-US" dirty="0" smtClean="0"/>
          </a:p>
        </p:txBody>
      </p:sp>
      <p:pic>
        <p:nvPicPr>
          <p:cNvPr id="3074" name="Picture 2" descr="https://www.imk-tro.kit.edu/img/content/M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152" y="3513687"/>
            <a:ext cx="4061281" cy="3047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61158" y="3144355"/>
            <a:ext cx="2838213" cy="369332"/>
          </a:xfrm>
          <a:prstGeom prst="rect">
            <a:avLst/>
          </a:prstGeom>
          <a:noFill/>
        </p:spPr>
        <p:txBody>
          <a:bodyPr wrap="none" rtlCol="0">
            <a:spAutoFit/>
          </a:bodyPr>
          <a:lstStyle/>
          <a:p>
            <a:r>
              <a:rPr lang="en-US" dirty="0" smtClean="0"/>
              <a:t>Thunderstorm in Burkina Faso</a:t>
            </a:r>
            <a:endParaRPr lang="en-US" dirty="0"/>
          </a:p>
        </p:txBody>
      </p:sp>
      <p:pic>
        <p:nvPicPr>
          <p:cNvPr id="9" name="Picture 8"/>
          <p:cNvPicPr>
            <a:picLocks noChangeAspect="1"/>
          </p:cNvPicPr>
          <p:nvPr/>
        </p:nvPicPr>
        <p:blipFill>
          <a:blip r:embed="rId3"/>
          <a:stretch>
            <a:fillRect/>
          </a:stretch>
        </p:blipFill>
        <p:spPr>
          <a:xfrm>
            <a:off x="369368" y="4011978"/>
            <a:ext cx="3657600" cy="2549697"/>
          </a:xfrm>
          <a:prstGeom prst="rect">
            <a:avLst/>
          </a:prstGeom>
        </p:spPr>
      </p:pic>
      <p:pic>
        <p:nvPicPr>
          <p:cNvPr id="10" name="Picture 9"/>
          <p:cNvPicPr>
            <a:picLocks noChangeAspect="1"/>
          </p:cNvPicPr>
          <p:nvPr/>
        </p:nvPicPr>
        <p:blipFill>
          <a:blip r:embed="rId4"/>
          <a:stretch>
            <a:fillRect/>
          </a:stretch>
        </p:blipFill>
        <p:spPr>
          <a:xfrm>
            <a:off x="4026968" y="4011978"/>
            <a:ext cx="3657600" cy="2549697"/>
          </a:xfrm>
          <a:prstGeom prst="rect">
            <a:avLst/>
          </a:prstGeom>
        </p:spPr>
      </p:pic>
      <p:sp>
        <p:nvSpPr>
          <p:cNvPr id="11" name="TextBox 10"/>
          <p:cNvSpPr txBox="1"/>
          <p:nvPr/>
        </p:nvSpPr>
        <p:spPr>
          <a:xfrm>
            <a:off x="1770326" y="3702335"/>
            <a:ext cx="855683" cy="369332"/>
          </a:xfrm>
          <a:prstGeom prst="rect">
            <a:avLst/>
          </a:prstGeom>
          <a:noFill/>
        </p:spPr>
        <p:txBody>
          <a:bodyPr wrap="none" rtlCol="0">
            <a:spAutoFit/>
          </a:bodyPr>
          <a:lstStyle/>
          <a:p>
            <a:r>
              <a:rPr lang="en-US" dirty="0" smtClean="0"/>
              <a:t>Sahara</a:t>
            </a:r>
            <a:endParaRPr lang="en-US" dirty="0"/>
          </a:p>
        </p:txBody>
      </p:sp>
      <p:sp>
        <p:nvSpPr>
          <p:cNvPr id="14" name="TextBox 13"/>
          <p:cNvSpPr txBox="1"/>
          <p:nvPr/>
        </p:nvSpPr>
        <p:spPr>
          <a:xfrm>
            <a:off x="5325464" y="3668191"/>
            <a:ext cx="1494320" cy="369332"/>
          </a:xfrm>
          <a:prstGeom prst="rect">
            <a:avLst/>
          </a:prstGeom>
          <a:noFill/>
        </p:spPr>
        <p:txBody>
          <a:bodyPr wrap="none" rtlCol="0">
            <a:spAutoFit/>
          </a:bodyPr>
          <a:lstStyle/>
          <a:p>
            <a:r>
              <a:rPr lang="en-US" dirty="0" smtClean="0"/>
              <a:t>Guinea Coast</a:t>
            </a:r>
            <a:endParaRPr lang="en-US" dirty="0"/>
          </a:p>
        </p:txBody>
      </p:sp>
      <p:pic>
        <p:nvPicPr>
          <p:cNvPr id="3076" name="Picture 4" descr="OLR (shaded), 200 hPa streamlines, and 850 hPa wind vectors. Thick, black line marks the Intertropical Discontinuity (ITD) or Intertropical Front (ITF). The inset map shows the Normalized Difference Vegetation Index (NDVI) for 21-31 August 2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1460" y="513463"/>
            <a:ext cx="6164973" cy="25732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732101" y="200565"/>
            <a:ext cx="2243691" cy="369332"/>
          </a:xfrm>
          <a:prstGeom prst="rect">
            <a:avLst/>
          </a:prstGeom>
          <a:noFill/>
        </p:spPr>
        <p:txBody>
          <a:bodyPr wrap="none" rtlCol="0">
            <a:spAutoFit/>
          </a:bodyPr>
          <a:lstStyle/>
          <a:p>
            <a:r>
              <a:rPr lang="en-US" dirty="0" smtClean="0"/>
              <a:t>West African Monsoon</a:t>
            </a:r>
            <a:endParaRPr lang="en-US" dirty="0"/>
          </a:p>
        </p:txBody>
      </p:sp>
    </p:spTree>
    <p:extLst>
      <p:ext uri="{BB962C8B-B14F-4D97-AF65-F5344CB8AC3E}">
        <p14:creationId xmlns:p14="http://schemas.microsoft.com/office/powerpoint/2010/main" val="333718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00191" cy="1478570"/>
          </a:xfrm>
        </p:spPr>
        <p:txBody>
          <a:bodyPr/>
          <a:lstStyle/>
          <a:p>
            <a:pPr algn="ctr"/>
            <a:r>
              <a:rPr lang="en-US" dirty="0" smtClean="0"/>
              <a:t>North Africa’s Complex Climate SYSTEM (3)</a:t>
            </a:r>
            <a:endParaRPr lang="en-US" dirty="0"/>
          </a:p>
        </p:txBody>
      </p:sp>
      <p:sp>
        <p:nvSpPr>
          <p:cNvPr id="3" name="Content Placeholder 2"/>
          <p:cNvSpPr>
            <a:spLocks noGrp="1"/>
          </p:cNvSpPr>
          <p:nvPr>
            <p:ph idx="1"/>
          </p:nvPr>
        </p:nvSpPr>
        <p:spPr>
          <a:xfrm>
            <a:off x="1085222" y="1373042"/>
            <a:ext cx="5828044" cy="1954052"/>
          </a:xfrm>
        </p:spPr>
        <p:txBody>
          <a:bodyPr>
            <a:noAutofit/>
          </a:bodyPr>
          <a:lstStyle/>
          <a:p>
            <a:pPr>
              <a:buFont typeface="Arial" panose="020B0604020202020204" pitchFamily="34" charset="0"/>
              <a:buChar char="•"/>
            </a:pPr>
            <a:r>
              <a:rPr lang="en-US" sz="2800" dirty="0" smtClean="0"/>
              <a:t>Annual </a:t>
            </a:r>
            <a:r>
              <a:rPr lang="en-US" sz="2800" dirty="0" smtClean="0"/>
              <a:t>precipitation pattern characteristics</a:t>
            </a:r>
          </a:p>
          <a:p>
            <a:pPr>
              <a:buFont typeface="Arial" panose="020B0604020202020204" pitchFamily="34" charset="0"/>
              <a:buChar char="•"/>
            </a:pPr>
            <a:r>
              <a:rPr lang="en-US" sz="2800" dirty="0" smtClean="0"/>
              <a:t>Saharan heat </a:t>
            </a:r>
            <a:r>
              <a:rPr lang="en-US" sz="2800" dirty="0"/>
              <a:t>l</a:t>
            </a:r>
            <a:r>
              <a:rPr lang="en-US" sz="2800" dirty="0" smtClean="0"/>
              <a:t>ow</a:t>
            </a:r>
          </a:p>
          <a:p>
            <a:pPr>
              <a:buFont typeface="Arial" panose="020B0604020202020204" pitchFamily="34" charset="0"/>
              <a:buChar char="•"/>
            </a:pPr>
            <a:r>
              <a:rPr lang="en-US" sz="2800" dirty="0" smtClean="0"/>
              <a:t>Saharan Air Layer (SAL</a:t>
            </a:r>
            <a:r>
              <a:rPr lang="en-US" sz="2800" dirty="0" smtClean="0"/>
              <a:t>) - next</a:t>
            </a:r>
            <a:endParaRPr lang="en-US" sz="2800" dirty="0" smtClean="0"/>
          </a:p>
        </p:txBody>
      </p:sp>
      <p:pic>
        <p:nvPicPr>
          <p:cNvPr id="13" name="Picture 12" descr="messager fig 9 mod.bmp"/>
          <p:cNvPicPr/>
          <p:nvPr/>
        </p:nvPicPr>
        <p:blipFill>
          <a:blip r:embed="rId2" cstate="print"/>
          <a:stretch>
            <a:fillRect/>
          </a:stretch>
        </p:blipFill>
        <p:spPr>
          <a:xfrm>
            <a:off x="6826860" y="286604"/>
            <a:ext cx="5168348" cy="3244587"/>
          </a:xfrm>
          <a:prstGeom prst="rect">
            <a:avLst/>
          </a:prstGeom>
        </p:spPr>
      </p:pic>
      <p:pic>
        <p:nvPicPr>
          <p:cNvPr id="4" name="Picture 3"/>
          <p:cNvPicPr>
            <a:picLocks noChangeAspect="1"/>
          </p:cNvPicPr>
          <p:nvPr/>
        </p:nvPicPr>
        <p:blipFill>
          <a:blip r:embed="rId3"/>
          <a:stretch>
            <a:fillRect/>
          </a:stretch>
        </p:blipFill>
        <p:spPr>
          <a:xfrm>
            <a:off x="7644763" y="3762024"/>
            <a:ext cx="4350445" cy="2885939"/>
          </a:xfrm>
          <a:prstGeom prst="rect">
            <a:avLst/>
          </a:prstGeom>
        </p:spPr>
      </p:pic>
      <p:pic>
        <p:nvPicPr>
          <p:cNvPr id="1026" name="Picture 2" descr="The amount of precipitation in Abidjan is higher than both Goa and Bobo-Dioulas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11" y="4317356"/>
            <a:ext cx="3560757" cy="22197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mate graph for Burkina Fa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2381" y="4317356"/>
            <a:ext cx="3560757" cy="22197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4002" y="3855691"/>
            <a:ext cx="2148345" cy="461665"/>
          </a:xfrm>
          <a:prstGeom prst="rect">
            <a:avLst/>
          </a:prstGeom>
          <a:noFill/>
        </p:spPr>
        <p:txBody>
          <a:bodyPr wrap="none" rtlCol="0">
            <a:spAutoFit/>
          </a:bodyPr>
          <a:lstStyle/>
          <a:p>
            <a:r>
              <a:rPr lang="en-US" sz="2400" dirty="0" smtClean="0"/>
              <a:t>Abidjan, Ghana</a:t>
            </a:r>
            <a:endParaRPr lang="en-US" sz="2400" dirty="0"/>
          </a:p>
        </p:txBody>
      </p:sp>
      <p:sp>
        <p:nvSpPr>
          <p:cNvPr id="9" name="TextBox 8"/>
          <p:cNvSpPr txBox="1"/>
          <p:nvPr/>
        </p:nvSpPr>
        <p:spPr>
          <a:xfrm>
            <a:off x="4675742" y="3855691"/>
            <a:ext cx="1854034" cy="461665"/>
          </a:xfrm>
          <a:prstGeom prst="rect">
            <a:avLst/>
          </a:prstGeom>
          <a:noFill/>
        </p:spPr>
        <p:txBody>
          <a:bodyPr wrap="none" rtlCol="0">
            <a:spAutoFit/>
          </a:bodyPr>
          <a:lstStyle/>
          <a:p>
            <a:r>
              <a:rPr lang="en-US" sz="2400" dirty="0" smtClean="0"/>
              <a:t>Bamako, Mali</a:t>
            </a:r>
            <a:endParaRPr lang="en-US" sz="2400" dirty="0"/>
          </a:p>
        </p:txBody>
      </p:sp>
    </p:spTree>
    <p:extLst>
      <p:ext uri="{BB962C8B-B14F-4D97-AF65-F5344CB8AC3E}">
        <p14:creationId xmlns:p14="http://schemas.microsoft.com/office/powerpoint/2010/main" val="2976893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778419" cy="997279"/>
          </a:xfrm>
        </p:spPr>
        <p:txBody>
          <a:bodyPr/>
          <a:lstStyle/>
          <a:p>
            <a:pPr algn="ctr"/>
            <a:r>
              <a:rPr lang="en-US" dirty="0" smtClean="0"/>
              <a:t>Saharan Air Layer (</a:t>
            </a:r>
            <a:r>
              <a:rPr lang="en-US" dirty="0" smtClean="0"/>
              <a:t>SAL)</a:t>
            </a:r>
            <a:endParaRPr lang="en-US" dirty="0"/>
          </a:p>
        </p:txBody>
      </p:sp>
      <p:sp>
        <p:nvSpPr>
          <p:cNvPr id="3" name="Content Placeholder 2"/>
          <p:cNvSpPr>
            <a:spLocks noGrp="1"/>
          </p:cNvSpPr>
          <p:nvPr>
            <p:ph idx="1"/>
          </p:nvPr>
        </p:nvSpPr>
        <p:spPr>
          <a:xfrm>
            <a:off x="763725" y="950705"/>
            <a:ext cx="6720440" cy="2458417"/>
          </a:xfrm>
        </p:spPr>
        <p:txBody>
          <a:bodyPr>
            <a:normAutofit fontScale="92500" lnSpcReduction="20000"/>
          </a:bodyPr>
          <a:lstStyle/>
          <a:p>
            <a:pPr marL="434340" lvl="1" indent="-342900">
              <a:spcBef>
                <a:spcPts val="1000"/>
              </a:spcBef>
              <a:buFont typeface="Arial" panose="020B0604020202020204" pitchFamily="34" charset="0"/>
              <a:buChar char="•"/>
            </a:pPr>
            <a:r>
              <a:rPr lang="en-US" sz="2400" dirty="0"/>
              <a:t>Well-mixed layer of warm, dry, and dusty air of nearly constant mixing ratio generated by the intense surface heating and strong, dry convection in the Sahara </a:t>
            </a:r>
            <a:r>
              <a:rPr lang="en-US" sz="2400" dirty="0" smtClean="0"/>
              <a:t>Desert</a:t>
            </a:r>
          </a:p>
          <a:p>
            <a:pPr lvl="2">
              <a:buFont typeface="Arial" panose="020B0604020202020204" pitchFamily="34" charset="0"/>
              <a:buChar char="•"/>
            </a:pPr>
            <a:r>
              <a:rPr lang="en-US" sz="2400" dirty="0" smtClean="0"/>
              <a:t> </a:t>
            </a:r>
            <a:r>
              <a:rPr lang="en-US" sz="2000" dirty="0" err="1" smtClean="0"/>
              <a:t>M’bourou</a:t>
            </a:r>
            <a:r>
              <a:rPr lang="en-US" sz="2000" dirty="0" smtClean="0"/>
              <a:t> </a:t>
            </a:r>
            <a:r>
              <a:rPr lang="en-US" sz="2000" dirty="0" smtClean="0"/>
              <a:t>et </a:t>
            </a:r>
            <a:r>
              <a:rPr lang="en-US" sz="2000" dirty="0"/>
              <a:t>al. 1997; </a:t>
            </a:r>
            <a:r>
              <a:rPr lang="en-US" sz="2000" dirty="0" err="1"/>
              <a:t>Karyampudi</a:t>
            </a:r>
            <a:r>
              <a:rPr lang="en-US" sz="2000" dirty="0"/>
              <a:t> et al. </a:t>
            </a:r>
            <a:r>
              <a:rPr lang="en-US" sz="2000" dirty="0" smtClean="0"/>
              <a:t>1999</a:t>
            </a:r>
            <a:endParaRPr lang="en-US" sz="2400" dirty="0" smtClean="0"/>
          </a:p>
          <a:p>
            <a:pPr marL="434340" lvl="1" indent="-342900">
              <a:spcBef>
                <a:spcPts val="1000"/>
              </a:spcBef>
              <a:buFont typeface="Arial" panose="020B0604020202020204" pitchFamily="34" charset="0"/>
              <a:buChar char="•"/>
            </a:pPr>
            <a:r>
              <a:rPr lang="en-US" sz="2400" dirty="0" smtClean="0"/>
              <a:t>Influence far and wide-ranging (Spanning Africa to Americas</a:t>
            </a:r>
            <a:r>
              <a:rPr lang="en-US" sz="2400" dirty="0" smtClean="0"/>
              <a:t>)</a:t>
            </a:r>
          </a:p>
          <a:p>
            <a:pPr marL="434340" lvl="1" indent="-342900">
              <a:spcBef>
                <a:spcPts val="1000"/>
              </a:spcBef>
              <a:buFont typeface="Arial" panose="020B0604020202020204" pitchFamily="34" charset="0"/>
              <a:buChar char="•"/>
            </a:pPr>
            <a:r>
              <a:rPr lang="en-US" sz="2400" dirty="0" smtClean="0"/>
              <a:t>Dust impact: Direct (solar rad), indirect (CCN)</a:t>
            </a:r>
            <a:endParaRPr lang="en-US" dirty="0"/>
          </a:p>
          <a:p>
            <a:endParaRPr lang="en-US" dirty="0"/>
          </a:p>
        </p:txBody>
      </p:sp>
      <p:pic>
        <p:nvPicPr>
          <p:cNvPr id="4" name="Picture 3"/>
          <p:cNvPicPr>
            <a:picLocks noChangeAspect="1"/>
          </p:cNvPicPr>
          <p:nvPr/>
        </p:nvPicPr>
        <p:blipFill>
          <a:blip r:embed="rId2"/>
          <a:stretch>
            <a:fillRect/>
          </a:stretch>
        </p:blipFill>
        <p:spPr>
          <a:xfrm>
            <a:off x="7245626" y="4013586"/>
            <a:ext cx="4639305" cy="2466727"/>
          </a:xfrm>
          <a:prstGeom prst="rect">
            <a:avLst/>
          </a:prstGeom>
        </p:spPr>
      </p:pic>
      <p:pic>
        <p:nvPicPr>
          <p:cNvPr id="5" name="Picture 2" descr="http://theresilientearth.com/files/images/SaharanDustSto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419" y="1"/>
            <a:ext cx="4029267" cy="35383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10213" y="3538331"/>
            <a:ext cx="3411447" cy="369332"/>
          </a:xfrm>
          <a:prstGeom prst="rect">
            <a:avLst/>
          </a:prstGeom>
        </p:spPr>
        <p:txBody>
          <a:bodyPr wrap="none">
            <a:spAutoFit/>
          </a:bodyPr>
          <a:lstStyle/>
          <a:p>
            <a:r>
              <a:rPr lang="en-US" dirty="0"/>
              <a:t>Image from </a:t>
            </a:r>
            <a:r>
              <a:rPr lang="en-US" dirty="0" err="1"/>
              <a:t>SeaWIFS</a:t>
            </a:r>
            <a:r>
              <a:rPr lang="en-US" dirty="0"/>
              <a:t>, NASA GSFC</a:t>
            </a:r>
          </a:p>
        </p:txBody>
      </p:sp>
      <p:pic>
        <p:nvPicPr>
          <p:cNvPr id="1026" name="Picture 2" descr="http://science.nasa.gov/media/medialibrary/2010/10/29/HS3-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498" y="3409122"/>
            <a:ext cx="5555974" cy="29027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330621" y="6291992"/>
            <a:ext cx="3437592" cy="369332"/>
          </a:xfrm>
          <a:prstGeom prst="rect">
            <a:avLst/>
          </a:prstGeom>
        </p:spPr>
        <p:txBody>
          <a:bodyPr wrap="square">
            <a:spAutoFit/>
          </a:bodyPr>
          <a:lstStyle/>
          <a:p>
            <a:pPr algn="ctr"/>
            <a:r>
              <a:rPr lang="en-US" dirty="0"/>
              <a:t>Image from </a:t>
            </a:r>
            <a:r>
              <a:rPr lang="en-US" dirty="0" smtClean="0"/>
              <a:t>NASA HS3 Website</a:t>
            </a:r>
            <a:endParaRPr lang="en-US" dirty="0"/>
          </a:p>
        </p:txBody>
      </p:sp>
    </p:spTree>
    <p:extLst>
      <p:ext uri="{BB962C8B-B14F-4D97-AF65-F5344CB8AC3E}">
        <p14:creationId xmlns:p14="http://schemas.microsoft.com/office/powerpoint/2010/main" val="3284359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629727"/>
          </a:xfrm>
        </p:spPr>
        <p:txBody>
          <a:bodyPr>
            <a:normAutofit fontScale="90000"/>
          </a:bodyPr>
          <a:lstStyle/>
          <a:p>
            <a:pPr algn="ctr"/>
            <a:r>
              <a:rPr lang="en-US" dirty="0" smtClean="0"/>
              <a:t>So What am I researching?</a:t>
            </a:r>
            <a:endParaRPr lang="en-US" dirty="0"/>
          </a:p>
        </p:txBody>
      </p:sp>
      <p:sp>
        <p:nvSpPr>
          <p:cNvPr id="10" name="Content Placeholder 2"/>
          <p:cNvSpPr txBox="1">
            <a:spLocks/>
          </p:cNvSpPr>
          <p:nvPr/>
        </p:nvSpPr>
        <p:spPr>
          <a:xfrm>
            <a:off x="795130" y="560717"/>
            <a:ext cx="6695661" cy="3286663"/>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sz="2600" b="1" dirty="0" smtClean="0"/>
              <a:t>Hypothesis:</a:t>
            </a:r>
            <a:r>
              <a:rPr lang="en-US" sz="2600" dirty="0" smtClean="0"/>
              <a:t> NASA’s Atmosphere Infrared Sounder (AIRS) can detect well-mixed layers (WML’s) and SAL’s</a:t>
            </a:r>
          </a:p>
          <a:p>
            <a:r>
              <a:rPr lang="en-US" sz="2600" b="1" dirty="0" smtClean="0">
                <a:latin typeface="Tw Cen MT (Body)"/>
              </a:rPr>
              <a:t>Gain:</a:t>
            </a:r>
            <a:r>
              <a:rPr lang="en-US" sz="2600" dirty="0" smtClean="0">
                <a:latin typeface="Tw Cen MT (Body)"/>
              </a:rPr>
              <a:t> Detection of SAL’s from space with regional coverage, consistent dataset quality</a:t>
            </a:r>
            <a:r>
              <a:rPr lang="en-US" dirty="0" smtClean="0">
                <a:latin typeface="Tw Cen MT (Body)"/>
              </a:rPr>
              <a:t> </a:t>
            </a:r>
            <a:endParaRPr lang="en-US" dirty="0">
              <a:latin typeface="Tw Cen MT (Body)"/>
            </a:endParaRPr>
          </a:p>
          <a:p>
            <a:r>
              <a:rPr lang="en-US" sz="2400" dirty="0" smtClean="0"/>
              <a:t>13 year period (2003-2015), </a:t>
            </a:r>
            <a:r>
              <a:rPr lang="en-US" sz="2400" dirty="0"/>
              <a:t>5</a:t>
            </a:r>
            <a:r>
              <a:rPr lang="en-US" sz="2400" dirty="0" smtClean="0"/>
              <a:t>5 Stations</a:t>
            </a:r>
          </a:p>
          <a:p>
            <a:r>
              <a:rPr lang="en-US" sz="2400" dirty="0" smtClean="0"/>
              <a:t>Data: L2 AIRS V6, L2 AIRS/AMSU V6, ECMWF-Interim, Rawinsondes</a:t>
            </a:r>
          </a:p>
        </p:txBody>
      </p:sp>
      <p:pic>
        <p:nvPicPr>
          <p:cNvPr id="11" name="Picture 10"/>
          <p:cNvPicPr>
            <a:picLocks noChangeAspect="1"/>
          </p:cNvPicPr>
          <p:nvPr/>
        </p:nvPicPr>
        <p:blipFill>
          <a:blip r:embed="rId2"/>
          <a:stretch>
            <a:fillRect/>
          </a:stretch>
        </p:blipFill>
        <p:spPr>
          <a:xfrm>
            <a:off x="7490791" y="4434086"/>
            <a:ext cx="4572000" cy="2278527"/>
          </a:xfrm>
          <a:prstGeom prst="rect">
            <a:avLst/>
          </a:prstGeom>
        </p:spPr>
      </p:pic>
      <p:pic>
        <p:nvPicPr>
          <p:cNvPr id="4" name="Picture 3"/>
          <p:cNvPicPr>
            <a:picLocks noChangeAspect="1"/>
          </p:cNvPicPr>
          <p:nvPr/>
        </p:nvPicPr>
        <p:blipFill>
          <a:blip r:embed="rId3"/>
          <a:stretch>
            <a:fillRect/>
          </a:stretch>
        </p:blipFill>
        <p:spPr>
          <a:xfrm>
            <a:off x="7490791" y="1469405"/>
            <a:ext cx="4572000" cy="2626750"/>
          </a:xfrm>
          <a:prstGeom prst="rect">
            <a:avLst/>
          </a:prstGeom>
        </p:spPr>
      </p:pic>
      <p:sp>
        <p:nvSpPr>
          <p:cNvPr id="5" name="TextBox 4"/>
          <p:cNvSpPr txBox="1"/>
          <p:nvPr/>
        </p:nvSpPr>
        <p:spPr>
          <a:xfrm>
            <a:off x="8875643" y="1099376"/>
            <a:ext cx="2034916" cy="369332"/>
          </a:xfrm>
          <a:prstGeom prst="rect">
            <a:avLst/>
          </a:prstGeom>
          <a:noFill/>
        </p:spPr>
        <p:txBody>
          <a:bodyPr wrap="none" rtlCol="0">
            <a:spAutoFit/>
          </a:bodyPr>
          <a:lstStyle/>
          <a:p>
            <a:r>
              <a:rPr lang="en-US" dirty="0" err="1" smtClean="0"/>
              <a:t>Rawinsonde</a:t>
            </a:r>
            <a:r>
              <a:rPr lang="en-US" dirty="0" smtClean="0"/>
              <a:t> Stations</a:t>
            </a:r>
            <a:endParaRPr lang="en-US" dirty="0"/>
          </a:p>
        </p:txBody>
      </p:sp>
      <p:pic>
        <p:nvPicPr>
          <p:cNvPr id="12" name="Picture 11" descr="messager fig 9 mod.bmp"/>
          <p:cNvPicPr/>
          <p:nvPr/>
        </p:nvPicPr>
        <p:blipFill>
          <a:blip r:embed="rId4" cstate="print"/>
          <a:stretch>
            <a:fillRect/>
          </a:stretch>
        </p:blipFill>
        <p:spPr>
          <a:xfrm>
            <a:off x="1003852" y="3847381"/>
            <a:ext cx="5546035" cy="2901404"/>
          </a:xfrm>
          <a:prstGeom prst="rect">
            <a:avLst/>
          </a:prstGeom>
        </p:spPr>
      </p:pic>
      <p:cxnSp>
        <p:nvCxnSpPr>
          <p:cNvPr id="8" name="Straight Connector 7"/>
          <p:cNvCxnSpPr/>
          <p:nvPr/>
        </p:nvCxnSpPr>
        <p:spPr>
          <a:xfrm flipH="1" flipV="1">
            <a:off x="9303026" y="1500342"/>
            <a:ext cx="49696" cy="2445724"/>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172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744"/>
            <a:ext cx="12192000" cy="898451"/>
          </a:xfrm>
        </p:spPr>
        <p:txBody>
          <a:bodyPr/>
          <a:lstStyle/>
          <a:p>
            <a:pPr algn="ctr"/>
            <a:r>
              <a:rPr lang="en-US" dirty="0" smtClean="0"/>
              <a:t>AIRS and well-mixed layer detection Algorithm(1)</a:t>
            </a:r>
            <a:endParaRPr lang="en-US" dirty="0"/>
          </a:p>
        </p:txBody>
      </p:sp>
      <p:sp>
        <p:nvSpPr>
          <p:cNvPr id="3" name="Content Placeholder 2"/>
          <p:cNvSpPr>
            <a:spLocks noGrp="1"/>
          </p:cNvSpPr>
          <p:nvPr>
            <p:ph idx="1"/>
          </p:nvPr>
        </p:nvSpPr>
        <p:spPr>
          <a:xfrm>
            <a:off x="1028563" y="1453774"/>
            <a:ext cx="4972858" cy="4343399"/>
          </a:xfrm>
        </p:spPr>
        <p:txBody>
          <a:bodyPr>
            <a:noAutofit/>
          </a:bodyPr>
          <a:lstStyle/>
          <a:p>
            <a:pPr marL="457200" indent="-457200" algn="just">
              <a:buFont typeface="Arial" panose="020B0604020202020204" pitchFamily="34" charset="0"/>
              <a:buChar char="•"/>
            </a:pPr>
            <a:r>
              <a:rPr lang="en-US" sz="2400" dirty="0" smtClean="0"/>
              <a:t>Pressure</a:t>
            </a:r>
            <a:r>
              <a:rPr lang="en-US" sz="2400" dirty="0"/>
              <a:t>: ≥ 500 </a:t>
            </a:r>
            <a:r>
              <a:rPr lang="en-US" sz="2400" dirty="0" err="1"/>
              <a:t>hPa</a:t>
            </a:r>
            <a:r>
              <a:rPr lang="en-US" sz="2400" dirty="0"/>
              <a:t> &amp; Mixing ratio: ≤ 7 g kg</a:t>
            </a:r>
            <a:r>
              <a:rPr lang="en-US" sz="2400" baseline="30000" dirty="0"/>
              <a:t>-1 </a:t>
            </a:r>
          </a:p>
          <a:p>
            <a:pPr marL="457200" indent="-457200" algn="just">
              <a:buFont typeface="Arial" panose="020B0604020202020204" pitchFamily="34" charset="0"/>
              <a:buChar char="•"/>
            </a:pPr>
            <a:r>
              <a:rPr lang="en-US" sz="2400" dirty="0"/>
              <a:t>Log decrease in allowable constant mixing ratio  deviation with height: (starting: 0.95 g kg</a:t>
            </a:r>
            <a:r>
              <a:rPr lang="en-US" sz="2400" baseline="30000" dirty="0"/>
              <a:t>-1</a:t>
            </a:r>
            <a:r>
              <a:rPr lang="en-US" sz="2400" dirty="0"/>
              <a:t> km</a:t>
            </a:r>
            <a:r>
              <a:rPr lang="en-US" sz="2400" baseline="30000" dirty="0"/>
              <a:t>-1</a:t>
            </a:r>
            <a:r>
              <a:rPr lang="en-US" sz="2400" dirty="0"/>
              <a:t>)</a:t>
            </a:r>
          </a:p>
          <a:p>
            <a:pPr marL="457200" indent="-457200" algn="just">
              <a:buFont typeface="Arial" panose="020B0604020202020204" pitchFamily="34" charset="0"/>
              <a:buChar char="•"/>
            </a:pPr>
            <a:r>
              <a:rPr lang="en-US" sz="2400" dirty="0"/>
              <a:t>Two calculations (temps and mixing ratio):</a:t>
            </a:r>
          </a:p>
          <a:p>
            <a:pPr marL="971550" lvl="1" indent="-514350" algn="just">
              <a:buFont typeface="+mj-lt"/>
              <a:buAutoNum type="arabicPeriod"/>
            </a:pPr>
            <a:r>
              <a:rPr lang="en-US" sz="2000" dirty="0"/>
              <a:t>Bottom of layer (n</a:t>
            </a:r>
            <a:r>
              <a:rPr lang="en-US" sz="2000" baseline="-25000" dirty="0"/>
              <a:t>o</a:t>
            </a:r>
            <a:r>
              <a:rPr lang="en-US" sz="2000" dirty="0"/>
              <a:t>) to current level (n)</a:t>
            </a:r>
          </a:p>
          <a:p>
            <a:pPr marL="971550" lvl="1" indent="-514350" algn="just">
              <a:buFont typeface="+mj-lt"/>
              <a:buAutoNum type="arabicPeriod"/>
            </a:pPr>
            <a:r>
              <a:rPr lang="en-US" sz="2000" dirty="0"/>
              <a:t>Level below (n-1) to current level (n)</a:t>
            </a:r>
          </a:p>
          <a:p>
            <a:pPr marL="457200" indent="-457200" algn="just">
              <a:buFont typeface="Arial" panose="020B0604020202020204" pitchFamily="34" charset="0"/>
              <a:buChar char="•"/>
            </a:pPr>
            <a:r>
              <a:rPr lang="en-US" sz="2400" dirty="0"/>
              <a:t>If 1 and 2: same layer; if 2 only: new layer; otherwise: no </a:t>
            </a:r>
            <a:r>
              <a:rPr lang="en-US" sz="2400" dirty="0" smtClean="0"/>
              <a:t>layer</a:t>
            </a:r>
            <a:endParaRPr lang="en-US" sz="2400" dirty="0"/>
          </a:p>
        </p:txBody>
      </p:sp>
      <p:pic>
        <p:nvPicPr>
          <p:cNvPr id="5" name="Picture 4"/>
          <p:cNvPicPr>
            <a:picLocks noChangeAspect="1"/>
          </p:cNvPicPr>
          <p:nvPr/>
        </p:nvPicPr>
        <p:blipFill>
          <a:blip r:embed="rId2"/>
          <a:stretch>
            <a:fillRect/>
          </a:stretch>
        </p:blipFill>
        <p:spPr>
          <a:xfrm>
            <a:off x="6094188" y="1453774"/>
            <a:ext cx="5943600" cy="4403986"/>
          </a:xfrm>
          <a:prstGeom prst="rect">
            <a:avLst/>
          </a:prstGeom>
        </p:spPr>
      </p:pic>
      <p:cxnSp>
        <p:nvCxnSpPr>
          <p:cNvPr id="7" name="Straight Connector 6"/>
          <p:cNvCxnSpPr/>
          <p:nvPr/>
        </p:nvCxnSpPr>
        <p:spPr>
          <a:xfrm flipV="1">
            <a:off x="7047659" y="2884417"/>
            <a:ext cx="449094" cy="593041"/>
          </a:xfrm>
          <a:prstGeom prst="line">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589520" y="3180937"/>
            <a:ext cx="575739" cy="292299"/>
          </a:xfrm>
          <a:prstGeom prst="line">
            <a:avLst/>
          </a:prstGeom>
          <a:ln w="4127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581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12192000" cy="772732"/>
          </a:xfrm>
        </p:spPr>
        <p:txBody>
          <a:bodyPr>
            <a:normAutofit/>
          </a:bodyPr>
          <a:lstStyle/>
          <a:p>
            <a:pPr algn="ctr"/>
            <a:r>
              <a:rPr lang="en-US" dirty="0" smtClean="0"/>
              <a:t>AIRS and well-mixed layer detection (2)</a:t>
            </a:r>
            <a:endParaRPr lang="en-US" dirty="0"/>
          </a:p>
        </p:txBody>
      </p:sp>
      <p:sp>
        <p:nvSpPr>
          <p:cNvPr id="20" name="Content Placeholder 2"/>
          <p:cNvSpPr>
            <a:spLocks noGrp="1"/>
          </p:cNvSpPr>
          <p:nvPr>
            <p:ph idx="1"/>
          </p:nvPr>
        </p:nvSpPr>
        <p:spPr>
          <a:xfrm>
            <a:off x="4178435" y="923190"/>
            <a:ext cx="3510640" cy="1241141"/>
          </a:xfrm>
        </p:spPr>
        <p:txBody>
          <a:bodyPr>
            <a:noAutofit/>
          </a:bodyPr>
          <a:lstStyle/>
          <a:p>
            <a:pPr>
              <a:buFont typeface="Arial" panose="020B0604020202020204" pitchFamily="34" charset="0"/>
              <a:buChar char="•"/>
            </a:pPr>
            <a:r>
              <a:rPr lang="en-US" sz="2000" dirty="0" smtClean="0"/>
              <a:t>WML detection, not just Sahara</a:t>
            </a:r>
          </a:p>
          <a:p>
            <a:pPr>
              <a:buFont typeface="Arial" panose="020B0604020202020204" pitchFamily="34" charset="0"/>
              <a:buChar char="•"/>
            </a:pPr>
            <a:r>
              <a:rPr lang="en-US" sz="2000" dirty="0" smtClean="0"/>
              <a:t>Unable to resolve truly “thin” WML (vertical resolution)</a:t>
            </a:r>
            <a:endParaRPr lang="en-US" sz="2000" dirty="0"/>
          </a:p>
        </p:txBody>
      </p:sp>
      <p:pic>
        <p:nvPicPr>
          <p:cNvPr id="5" name="Picture 4"/>
          <p:cNvPicPr>
            <a:picLocks noChangeAspect="1"/>
          </p:cNvPicPr>
          <p:nvPr/>
        </p:nvPicPr>
        <p:blipFill>
          <a:blip r:embed="rId2"/>
          <a:stretch>
            <a:fillRect/>
          </a:stretch>
        </p:blipFill>
        <p:spPr>
          <a:xfrm>
            <a:off x="3266744" y="2246371"/>
            <a:ext cx="5370490" cy="3022776"/>
          </a:xfrm>
          <a:prstGeom prst="rect">
            <a:avLst/>
          </a:prstGeom>
        </p:spPr>
      </p:pic>
      <p:pic>
        <p:nvPicPr>
          <p:cNvPr id="6" name="Picture 5"/>
          <p:cNvPicPr>
            <a:picLocks noChangeAspect="1"/>
          </p:cNvPicPr>
          <p:nvPr/>
        </p:nvPicPr>
        <p:blipFill>
          <a:blip r:embed="rId3"/>
          <a:stretch>
            <a:fillRect/>
          </a:stretch>
        </p:blipFill>
        <p:spPr>
          <a:xfrm>
            <a:off x="7725542" y="3864835"/>
            <a:ext cx="4143794" cy="2993165"/>
          </a:xfrm>
          <a:prstGeom prst="rect">
            <a:avLst/>
          </a:prstGeom>
        </p:spPr>
      </p:pic>
      <p:pic>
        <p:nvPicPr>
          <p:cNvPr id="7" name="Picture 6"/>
          <p:cNvPicPr>
            <a:picLocks noChangeAspect="1"/>
          </p:cNvPicPr>
          <p:nvPr/>
        </p:nvPicPr>
        <p:blipFill>
          <a:blip r:embed="rId4"/>
          <a:stretch>
            <a:fillRect/>
          </a:stretch>
        </p:blipFill>
        <p:spPr>
          <a:xfrm>
            <a:off x="0" y="3860261"/>
            <a:ext cx="4178435" cy="2997739"/>
          </a:xfrm>
          <a:prstGeom prst="rect">
            <a:avLst/>
          </a:prstGeom>
        </p:spPr>
      </p:pic>
      <p:pic>
        <p:nvPicPr>
          <p:cNvPr id="8" name="Picture 7"/>
          <p:cNvPicPr>
            <a:picLocks noChangeAspect="1"/>
          </p:cNvPicPr>
          <p:nvPr/>
        </p:nvPicPr>
        <p:blipFill>
          <a:blip r:embed="rId5"/>
          <a:stretch>
            <a:fillRect/>
          </a:stretch>
        </p:blipFill>
        <p:spPr>
          <a:xfrm>
            <a:off x="7689075" y="696932"/>
            <a:ext cx="4180261" cy="3060827"/>
          </a:xfrm>
          <a:prstGeom prst="rect">
            <a:avLst/>
          </a:prstGeom>
        </p:spPr>
      </p:pic>
      <p:cxnSp>
        <p:nvCxnSpPr>
          <p:cNvPr id="10" name="Straight Arrow Connector 9"/>
          <p:cNvCxnSpPr/>
          <p:nvPr/>
        </p:nvCxnSpPr>
        <p:spPr>
          <a:xfrm flipV="1">
            <a:off x="3966693" y="4365938"/>
            <a:ext cx="553792" cy="1107583"/>
          </a:xfrm>
          <a:prstGeom prst="straightConnector1">
            <a:avLst/>
          </a:prstGeom>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400800" y="4919729"/>
            <a:ext cx="1467432" cy="590054"/>
          </a:xfrm>
          <a:prstGeom prst="straightConnector1">
            <a:avLst/>
          </a:prstGeom>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331134" y="2334912"/>
            <a:ext cx="537098" cy="653911"/>
          </a:xfrm>
          <a:prstGeom prst="straightConnector1">
            <a:avLst/>
          </a:prstGeom>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0" y="692586"/>
            <a:ext cx="4182570" cy="3088545"/>
          </a:xfrm>
          <a:prstGeom prst="rect">
            <a:avLst/>
          </a:prstGeom>
        </p:spPr>
      </p:pic>
      <p:cxnSp>
        <p:nvCxnSpPr>
          <p:cNvPr id="16" name="Straight Arrow Connector 15"/>
          <p:cNvCxnSpPr/>
          <p:nvPr/>
        </p:nvCxnSpPr>
        <p:spPr>
          <a:xfrm>
            <a:off x="3966693" y="2271408"/>
            <a:ext cx="1828576" cy="127009"/>
          </a:xfrm>
          <a:prstGeom prst="straightConnector1">
            <a:avLst/>
          </a:prstGeom>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4310613" y="5386254"/>
            <a:ext cx="3246284" cy="1471746"/>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sz="2000" dirty="0" smtClean="0"/>
              <a:t>AIRS can sometimes best ECMWF</a:t>
            </a:r>
          </a:p>
          <a:p>
            <a:pPr>
              <a:buFont typeface="Arial" panose="020B0604020202020204" pitchFamily="34" charset="0"/>
              <a:buChar char="•"/>
            </a:pPr>
            <a:r>
              <a:rPr lang="en-US" sz="2000" dirty="0" smtClean="0"/>
              <a:t>WML detection frequency higher in winter months</a:t>
            </a:r>
            <a:endParaRPr lang="en-US" sz="2000" dirty="0"/>
          </a:p>
        </p:txBody>
      </p:sp>
    </p:spTree>
    <p:extLst>
      <p:ext uri="{BB962C8B-B14F-4D97-AF65-F5344CB8AC3E}">
        <p14:creationId xmlns:p14="http://schemas.microsoft.com/office/powerpoint/2010/main" val="3968439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86457"/>
          </a:xfrm>
        </p:spPr>
        <p:txBody>
          <a:bodyPr>
            <a:normAutofit/>
          </a:bodyPr>
          <a:lstStyle/>
          <a:p>
            <a:pPr algn="ctr"/>
            <a:r>
              <a:rPr lang="en-US" dirty="0" smtClean="0"/>
              <a:t>Well-mixed layer analysis (1): Detection</a:t>
            </a:r>
            <a:endParaRPr lang="en-US" dirty="0"/>
          </a:p>
        </p:txBody>
      </p:sp>
      <p:sp>
        <p:nvSpPr>
          <p:cNvPr id="3" name="Content Placeholder 2"/>
          <p:cNvSpPr>
            <a:spLocks noGrp="1"/>
          </p:cNvSpPr>
          <p:nvPr>
            <p:ph idx="1"/>
          </p:nvPr>
        </p:nvSpPr>
        <p:spPr>
          <a:xfrm>
            <a:off x="841413" y="729726"/>
            <a:ext cx="5107526" cy="2458015"/>
          </a:xfrm>
        </p:spPr>
        <p:txBody>
          <a:bodyPr>
            <a:normAutofit lnSpcReduction="10000"/>
          </a:bodyPr>
          <a:lstStyle/>
          <a:p>
            <a:pPr>
              <a:buFont typeface="Arial" panose="020B0604020202020204" pitchFamily="34" charset="0"/>
              <a:buChar char="•"/>
            </a:pPr>
            <a:r>
              <a:rPr lang="en-US" sz="2400" dirty="0" smtClean="0"/>
              <a:t>Statistics over all 55 Stations (2003-2015)</a:t>
            </a:r>
          </a:p>
          <a:p>
            <a:pPr>
              <a:buFont typeface="Arial" panose="020B0604020202020204" pitchFamily="34" charset="0"/>
              <a:buChar char="•"/>
            </a:pPr>
            <a:r>
              <a:rPr lang="en-US" sz="2400" dirty="0" smtClean="0"/>
              <a:t>Strong seasonality (higher winter)</a:t>
            </a:r>
          </a:p>
          <a:p>
            <a:pPr>
              <a:buFont typeface="Arial" panose="020B0604020202020204" pitchFamily="34" charset="0"/>
              <a:buChar char="•"/>
            </a:pPr>
            <a:r>
              <a:rPr lang="en-US" sz="2200" dirty="0" smtClean="0"/>
              <a:t>Threat Score (TS): 0.35 AIRS, 0.42 ECMWF. Highest Sahara, </a:t>
            </a:r>
            <a:r>
              <a:rPr lang="en-US" sz="2200" dirty="0"/>
              <a:t>l</a:t>
            </a:r>
            <a:r>
              <a:rPr lang="en-US" sz="2200" dirty="0" smtClean="0"/>
              <a:t>owest </a:t>
            </a:r>
            <a:r>
              <a:rPr lang="en-US" sz="2200" dirty="0"/>
              <a:t>c</a:t>
            </a:r>
            <a:r>
              <a:rPr lang="en-US" sz="2200" dirty="0" smtClean="0"/>
              <a:t>oastal</a:t>
            </a:r>
          </a:p>
          <a:p>
            <a:pPr>
              <a:buFont typeface="Arial" panose="020B0604020202020204" pitchFamily="34" charset="0"/>
              <a:buChar char="•"/>
            </a:pPr>
            <a:r>
              <a:rPr lang="en-US" sz="2200" dirty="0" smtClean="0"/>
              <a:t>FAR consistent between all data</a:t>
            </a:r>
          </a:p>
        </p:txBody>
      </p:sp>
      <p:pic>
        <p:nvPicPr>
          <p:cNvPr id="5" name="Picture 4"/>
          <p:cNvPicPr>
            <a:picLocks/>
          </p:cNvPicPr>
          <p:nvPr/>
        </p:nvPicPr>
        <p:blipFill>
          <a:blip r:embed="rId2"/>
          <a:stretch>
            <a:fillRect/>
          </a:stretch>
        </p:blipFill>
        <p:spPr>
          <a:xfrm>
            <a:off x="8159771" y="3532181"/>
            <a:ext cx="4023360" cy="3048000"/>
          </a:xfrm>
          <a:prstGeom prst="rect">
            <a:avLst/>
          </a:prstGeom>
        </p:spPr>
      </p:pic>
      <p:sp>
        <p:nvSpPr>
          <p:cNvPr id="9" name="TextBox 8"/>
          <p:cNvSpPr txBox="1"/>
          <p:nvPr/>
        </p:nvSpPr>
        <p:spPr>
          <a:xfrm>
            <a:off x="8473732" y="3440938"/>
            <a:ext cx="795411" cy="523220"/>
          </a:xfrm>
          <a:prstGeom prst="rect">
            <a:avLst/>
          </a:prstGeom>
          <a:noFill/>
        </p:spPr>
        <p:txBody>
          <a:bodyPr wrap="none" rtlCol="0">
            <a:spAutoFit/>
          </a:bodyPr>
          <a:lstStyle/>
          <a:p>
            <a:r>
              <a:rPr lang="en-US" sz="2800" b="1" dirty="0" smtClean="0">
                <a:solidFill>
                  <a:schemeClr val="bg1"/>
                </a:solidFill>
              </a:rPr>
              <a:t>Bias</a:t>
            </a:r>
            <a:endParaRPr lang="en-US" sz="2800" b="1" dirty="0">
              <a:solidFill>
                <a:schemeClr val="bg1"/>
              </a:solidFill>
            </a:endParaRPr>
          </a:p>
        </p:txBody>
      </p:sp>
      <p:pic>
        <p:nvPicPr>
          <p:cNvPr id="10" name="Picture 9"/>
          <p:cNvPicPr>
            <a:picLocks/>
          </p:cNvPicPr>
          <p:nvPr/>
        </p:nvPicPr>
        <p:blipFill>
          <a:blip r:embed="rId3"/>
          <a:stretch>
            <a:fillRect/>
          </a:stretch>
        </p:blipFill>
        <p:spPr>
          <a:xfrm>
            <a:off x="4093438" y="3532181"/>
            <a:ext cx="4023360" cy="3048000"/>
          </a:xfrm>
          <a:prstGeom prst="rect">
            <a:avLst/>
          </a:prstGeom>
        </p:spPr>
      </p:pic>
      <p:sp>
        <p:nvSpPr>
          <p:cNvPr id="11" name="TextBox 10"/>
          <p:cNvSpPr txBox="1"/>
          <p:nvPr/>
        </p:nvSpPr>
        <p:spPr>
          <a:xfrm>
            <a:off x="4358090" y="3476761"/>
            <a:ext cx="749436" cy="523220"/>
          </a:xfrm>
          <a:prstGeom prst="rect">
            <a:avLst/>
          </a:prstGeom>
          <a:noFill/>
        </p:spPr>
        <p:txBody>
          <a:bodyPr wrap="none" rtlCol="0">
            <a:spAutoFit/>
          </a:bodyPr>
          <a:lstStyle/>
          <a:p>
            <a:r>
              <a:rPr lang="en-US" sz="2800" b="1" dirty="0" smtClean="0">
                <a:solidFill>
                  <a:schemeClr val="bg1"/>
                </a:solidFill>
              </a:rPr>
              <a:t>FAR</a:t>
            </a:r>
            <a:endParaRPr lang="en-US" sz="2800" b="1" dirty="0">
              <a:solidFill>
                <a:schemeClr val="bg1"/>
              </a:solidFill>
            </a:endParaRPr>
          </a:p>
        </p:txBody>
      </p:sp>
      <p:pic>
        <p:nvPicPr>
          <p:cNvPr id="13" name="Picture 12"/>
          <p:cNvPicPr>
            <a:picLocks/>
          </p:cNvPicPr>
          <p:nvPr/>
        </p:nvPicPr>
        <p:blipFill>
          <a:blip r:embed="rId4"/>
          <a:stretch>
            <a:fillRect/>
          </a:stretch>
        </p:blipFill>
        <p:spPr>
          <a:xfrm>
            <a:off x="9029" y="3527632"/>
            <a:ext cx="4023360" cy="3044952"/>
          </a:xfrm>
          <a:prstGeom prst="rect">
            <a:avLst/>
          </a:prstGeom>
        </p:spPr>
      </p:pic>
      <p:sp>
        <p:nvSpPr>
          <p:cNvPr id="14" name="TextBox 13"/>
          <p:cNvSpPr txBox="1"/>
          <p:nvPr/>
        </p:nvSpPr>
        <p:spPr>
          <a:xfrm>
            <a:off x="310627" y="3476761"/>
            <a:ext cx="530786" cy="523220"/>
          </a:xfrm>
          <a:prstGeom prst="rect">
            <a:avLst/>
          </a:prstGeom>
          <a:noFill/>
        </p:spPr>
        <p:txBody>
          <a:bodyPr wrap="none" rtlCol="0">
            <a:spAutoFit/>
          </a:bodyPr>
          <a:lstStyle/>
          <a:p>
            <a:r>
              <a:rPr lang="en-US" sz="2800" b="1" dirty="0" smtClean="0">
                <a:solidFill>
                  <a:schemeClr val="bg1"/>
                </a:solidFill>
              </a:rPr>
              <a:t>TS</a:t>
            </a:r>
            <a:endParaRPr lang="en-US" sz="2800" b="1" dirty="0">
              <a:solidFill>
                <a:schemeClr val="bg1"/>
              </a:solidFill>
            </a:endParaRPr>
          </a:p>
        </p:txBody>
      </p:sp>
      <p:sp>
        <p:nvSpPr>
          <p:cNvPr id="4" name="TextBox 3"/>
          <p:cNvSpPr txBox="1"/>
          <p:nvPr/>
        </p:nvSpPr>
        <p:spPr>
          <a:xfrm>
            <a:off x="1348890" y="3245604"/>
            <a:ext cx="1343638" cy="369332"/>
          </a:xfrm>
          <a:prstGeom prst="rect">
            <a:avLst/>
          </a:prstGeom>
          <a:noFill/>
        </p:spPr>
        <p:txBody>
          <a:bodyPr wrap="none" rtlCol="0">
            <a:spAutoFit/>
          </a:bodyPr>
          <a:lstStyle/>
          <a:p>
            <a:r>
              <a:rPr lang="en-US" dirty="0" smtClean="0"/>
              <a:t>Threat Score</a:t>
            </a:r>
            <a:endParaRPr lang="en-US" dirty="0"/>
          </a:p>
        </p:txBody>
      </p:sp>
      <p:sp>
        <p:nvSpPr>
          <p:cNvPr id="15" name="TextBox 14"/>
          <p:cNvSpPr txBox="1"/>
          <p:nvPr/>
        </p:nvSpPr>
        <p:spPr>
          <a:xfrm>
            <a:off x="5362991" y="3245604"/>
            <a:ext cx="1745542" cy="369332"/>
          </a:xfrm>
          <a:prstGeom prst="rect">
            <a:avLst/>
          </a:prstGeom>
          <a:noFill/>
        </p:spPr>
        <p:txBody>
          <a:bodyPr wrap="none" rtlCol="0">
            <a:spAutoFit/>
          </a:bodyPr>
          <a:lstStyle/>
          <a:p>
            <a:r>
              <a:rPr lang="en-US" dirty="0" smtClean="0"/>
              <a:t>False Alarm Rate</a:t>
            </a:r>
            <a:endParaRPr lang="en-US" dirty="0"/>
          </a:p>
        </p:txBody>
      </p:sp>
      <p:sp>
        <p:nvSpPr>
          <p:cNvPr id="16" name="TextBox 15"/>
          <p:cNvSpPr txBox="1"/>
          <p:nvPr/>
        </p:nvSpPr>
        <p:spPr>
          <a:xfrm>
            <a:off x="10356862" y="3215484"/>
            <a:ext cx="554960" cy="369332"/>
          </a:xfrm>
          <a:prstGeom prst="rect">
            <a:avLst/>
          </a:prstGeom>
          <a:noFill/>
        </p:spPr>
        <p:txBody>
          <a:bodyPr wrap="none" rtlCol="0">
            <a:spAutoFit/>
          </a:bodyPr>
          <a:lstStyle/>
          <a:p>
            <a:r>
              <a:rPr lang="en-US" dirty="0" smtClean="0"/>
              <a:t>Bias</a:t>
            </a:r>
            <a:endParaRPr lang="en-US" dirty="0"/>
          </a:p>
        </p:txBody>
      </p:sp>
      <p:sp>
        <p:nvSpPr>
          <p:cNvPr id="17" name="Content Placeholder 2"/>
          <p:cNvSpPr txBox="1">
            <a:spLocks/>
          </p:cNvSpPr>
          <p:nvPr/>
        </p:nvSpPr>
        <p:spPr>
          <a:xfrm>
            <a:off x="5948939" y="824915"/>
            <a:ext cx="6234192" cy="250469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sz="2400" dirty="0" smtClean="0"/>
              <a:t>ECMWF over-biased (Mean 1.1)</a:t>
            </a:r>
          </a:p>
          <a:p>
            <a:pPr>
              <a:buFont typeface="Arial" panose="020B0604020202020204" pitchFamily="34" charset="0"/>
              <a:buChar char="•"/>
            </a:pPr>
            <a:r>
              <a:rPr lang="en-US" sz="2400" dirty="0" smtClean="0"/>
              <a:t>AIRS and AIRS+AMSU under-biased (0.6)</a:t>
            </a:r>
          </a:p>
          <a:p>
            <a:pPr>
              <a:buFont typeface="Arial" panose="020B0604020202020204" pitchFamily="34" charset="0"/>
              <a:buChar char="•"/>
            </a:pPr>
            <a:r>
              <a:rPr lang="en-US" dirty="0" smtClean="0"/>
              <a:t>Saharan detection rates: AIRS (60%), ECMWF (80%)</a:t>
            </a:r>
          </a:p>
          <a:p>
            <a:pPr>
              <a:buFont typeface="Arial" panose="020B0604020202020204" pitchFamily="34" charset="0"/>
              <a:buChar char="•"/>
            </a:pPr>
            <a:r>
              <a:rPr lang="en-US" dirty="0" smtClean="0"/>
              <a:t>Coastal detection rates: AIRS (20%), ECMWF (25%)</a:t>
            </a:r>
          </a:p>
        </p:txBody>
      </p:sp>
    </p:spTree>
    <p:extLst>
      <p:ext uri="{BB962C8B-B14F-4D97-AF65-F5344CB8AC3E}">
        <p14:creationId xmlns:p14="http://schemas.microsoft.com/office/powerpoint/2010/main" val="36089169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2294</TotalTime>
  <Words>1119</Words>
  <Application>Microsoft Office PowerPoint</Application>
  <PresentationFormat>Widescreen</PresentationFormat>
  <Paragraphs>173</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Tw Cen MT</vt:lpstr>
      <vt:lpstr>Tw Cen MT (Body)</vt:lpstr>
      <vt:lpstr>Tw Cen MT Condensed</vt:lpstr>
      <vt:lpstr>Wingdings 3</vt:lpstr>
      <vt:lpstr>Integral</vt:lpstr>
      <vt:lpstr>Eyes in the Sky: An Aqua-based Characterization of the Saharan Air Layer</vt:lpstr>
      <vt:lpstr>North Africa’s Complex Climate SYSTEM (1)</vt:lpstr>
      <vt:lpstr>North Africa’s Complex Climate SYSTEM (2)</vt:lpstr>
      <vt:lpstr>North Africa’s Complex Climate SYSTEM (3)</vt:lpstr>
      <vt:lpstr>Saharan Air Layer (SAL)</vt:lpstr>
      <vt:lpstr>So What am I researching?</vt:lpstr>
      <vt:lpstr>AIRS and well-mixed layer detection Algorithm(1)</vt:lpstr>
      <vt:lpstr>AIRS and well-mixed layer detection (2)</vt:lpstr>
      <vt:lpstr>Well-mixed layer analysis (1): Detection</vt:lpstr>
      <vt:lpstr>Well-mixed layer analysis (2): Thickness</vt:lpstr>
      <vt:lpstr>HYSPLIT</vt:lpstr>
      <vt:lpstr>Saharan Air Layer analysis (1): Non-Saharan</vt:lpstr>
      <vt:lpstr>Saharan Air Layer analysis (2): Saharan</vt:lpstr>
      <vt:lpstr>SAL Trajectories vs Aqua AOD vs TRMM 3B42 Precipitation</vt:lpstr>
      <vt:lpstr>Summary</vt:lpstr>
      <vt:lpstr>PowerPoint Presentation</vt:lpstr>
      <vt:lpstr>PowerPoint Presentation</vt:lpstr>
      <vt:lpstr>Atmospheric Infrared sounder (AIRS) Ver. 6</vt:lpstr>
      <vt:lpstr>Saharan Air Layer (SAL) [2]</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AIRS and AIRS+AMSU Data for Characterizing the Dynamics and Evolution of Well-mixed layers in West Africa</dc:title>
  <dc:creator>Nicholls, Stephen D. (GSFC-612.0)[OAK RIDGE ASSOCIATED UNIVERSITIES (ORAU)]</dc:creator>
  <cp:lastModifiedBy>Nicholls, Stephen D. (GSFC-612.0)[OAK RIDGE ASSOCIATED UNIVERSITIES (ORAU)]</cp:lastModifiedBy>
  <cp:revision>130</cp:revision>
  <dcterms:created xsi:type="dcterms:W3CDTF">2015-10-15T17:06:27Z</dcterms:created>
  <dcterms:modified xsi:type="dcterms:W3CDTF">2016-06-07T06:31:07Z</dcterms:modified>
</cp:coreProperties>
</file>