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6"/>
  </p:notesMasterIdLst>
  <p:sldIdLst>
    <p:sldId id="273" r:id="rId2"/>
    <p:sldId id="291" r:id="rId3"/>
    <p:sldId id="275" r:id="rId4"/>
    <p:sldId id="288" r:id="rId5"/>
    <p:sldId id="318" r:id="rId6"/>
    <p:sldId id="279" r:id="rId7"/>
    <p:sldId id="265" r:id="rId8"/>
    <p:sldId id="322" r:id="rId9"/>
    <p:sldId id="360" r:id="rId10"/>
    <p:sldId id="361" r:id="rId11"/>
    <p:sldId id="363" r:id="rId12"/>
    <p:sldId id="364" r:id="rId13"/>
    <p:sldId id="365" r:id="rId14"/>
    <p:sldId id="295" r:id="rId15"/>
    <p:sldId id="316" r:id="rId16"/>
    <p:sldId id="315" r:id="rId17"/>
    <p:sldId id="308" r:id="rId18"/>
    <p:sldId id="309" r:id="rId19"/>
    <p:sldId id="310" r:id="rId20"/>
    <p:sldId id="311" r:id="rId21"/>
    <p:sldId id="312" r:id="rId22"/>
    <p:sldId id="354" r:id="rId23"/>
    <p:sldId id="284" r:id="rId24"/>
    <p:sldId id="276" r:id="rId25"/>
    <p:sldId id="258" r:id="rId26"/>
    <p:sldId id="290" r:id="rId27"/>
    <p:sldId id="280" r:id="rId28"/>
    <p:sldId id="292" r:id="rId29"/>
    <p:sldId id="300" r:id="rId30"/>
    <p:sldId id="298" r:id="rId31"/>
    <p:sldId id="299" r:id="rId32"/>
    <p:sldId id="304" r:id="rId33"/>
    <p:sldId id="305" r:id="rId34"/>
    <p:sldId id="319" r:id="rId35"/>
    <p:sldId id="296" r:id="rId36"/>
    <p:sldId id="297" r:id="rId37"/>
    <p:sldId id="302" r:id="rId38"/>
    <p:sldId id="303" r:id="rId39"/>
    <p:sldId id="313" r:id="rId40"/>
    <p:sldId id="321" r:id="rId41"/>
    <p:sldId id="347" r:id="rId42"/>
    <p:sldId id="348" r:id="rId43"/>
    <p:sldId id="349" r:id="rId44"/>
    <p:sldId id="350" r:id="rId45"/>
    <p:sldId id="351" r:id="rId46"/>
    <p:sldId id="352" r:id="rId47"/>
    <p:sldId id="353" r:id="rId48"/>
    <p:sldId id="331" r:id="rId49"/>
    <p:sldId id="332" r:id="rId50"/>
    <p:sldId id="333" r:id="rId51"/>
    <p:sldId id="334" r:id="rId52"/>
    <p:sldId id="335" r:id="rId53"/>
    <p:sldId id="336" r:id="rId54"/>
    <p:sldId id="337" r:id="rId55"/>
    <p:sldId id="324" r:id="rId56"/>
    <p:sldId id="325" r:id="rId57"/>
    <p:sldId id="326" r:id="rId58"/>
    <p:sldId id="327" r:id="rId59"/>
    <p:sldId id="328" r:id="rId60"/>
    <p:sldId id="329" r:id="rId61"/>
    <p:sldId id="330" r:id="rId62"/>
    <p:sldId id="339" r:id="rId63"/>
    <p:sldId id="340" r:id="rId64"/>
    <p:sldId id="341" r:id="rId65"/>
    <p:sldId id="342" r:id="rId66"/>
    <p:sldId id="343" r:id="rId67"/>
    <p:sldId id="344" r:id="rId68"/>
    <p:sldId id="345" r:id="rId69"/>
    <p:sldId id="357" r:id="rId70"/>
    <p:sldId id="359" r:id="rId71"/>
    <p:sldId id="358" r:id="rId72"/>
    <p:sldId id="366" r:id="rId73"/>
    <p:sldId id="367" r:id="rId74"/>
    <p:sldId id="368" r:id="rId7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30F04"/>
    <a:srgbClr val="118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2" autoAdjust="0"/>
    <p:restoredTop sz="94747"/>
  </p:normalViewPr>
  <p:slideViewPr>
    <p:cSldViewPr snapToGrid="0" snapToObjects="1">
      <p:cViewPr>
        <p:scale>
          <a:sx n="122" d="100"/>
          <a:sy n="122" d="100"/>
        </p:scale>
        <p:origin x="-2040" y="-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notesMaster" Target="notesMasters/notesMaster1.xml"/><Relationship Id="rId77" Type="http://schemas.openxmlformats.org/officeDocument/2006/relationships/printerSettings" Target="printerSettings/printerSettings1.bin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F569F-5E0B-4543-A7B7-A57AA07542CE}" type="datetimeFigureOut">
              <a:t>6/13/16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B9F5C-FF8E-EE46-A98C-142F1714E0C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83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5378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CE1F6-CA0A-1C40-9B82-AC783E7D8C9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59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CE1F6-CA0A-1C40-9B82-AC783E7D8C9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888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CE1F6-CA0A-1C40-9B82-AC783E7D8C9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68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CE1F6-CA0A-1C40-9B82-AC783E7D8C9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689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CE1F6-CA0A-1C40-9B82-AC783E7D8C97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53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A10A-6DEF-1F4C-A455-F73D085268B2}" type="datetimeFigureOut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FE721-A4F8-424B-95C7-20BA0CFB0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045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A10A-6DEF-1F4C-A455-F73D085268B2}" type="datetimeFigureOut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FE721-A4F8-424B-95C7-20BA0CFB0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17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A10A-6DEF-1F4C-A455-F73D085268B2}" type="datetimeFigureOut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FE721-A4F8-424B-95C7-20BA0CFB0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70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A10A-6DEF-1F4C-A455-F73D085268B2}" type="datetimeFigureOut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FE721-A4F8-424B-95C7-20BA0CFB0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664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A10A-6DEF-1F4C-A455-F73D085268B2}" type="datetimeFigureOut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FE721-A4F8-424B-95C7-20BA0CFB0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40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A10A-6DEF-1F4C-A455-F73D085268B2}" type="datetimeFigureOut">
              <a:rPr lang="en-US" smtClean="0"/>
              <a:t>6/13/16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FE721-A4F8-424B-95C7-20BA0CFB0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652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A10A-6DEF-1F4C-A455-F73D085268B2}" type="datetimeFigureOut">
              <a:rPr lang="en-US" smtClean="0"/>
              <a:t>6/13/16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FE721-A4F8-424B-95C7-20BA0CFB0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08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A10A-6DEF-1F4C-A455-F73D085268B2}" type="datetimeFigureOut">
              <a:rPr lang="en-US" smtClean="0"/>
              <a:t>6/13/16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FE721-A4F8-424B-95C7-20BA0CFB0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98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A10A-6DEF-1F4C-A455-F73D085268B2}" type="datetimeFigureOut">
              <a:rPr lang="en-US" smtClean="0"/>
              <a:t>6/13/16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FE721-A4F8-424B-95C7-20BA0CFB0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79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A10A-6DEF-1F4C-A455-F73D085268B2}" type="datetimeFigureOut">
              <a:rPr lang="en-US" smtClean="0"/>
              <a:t>6/13/16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FE721-A4F8-424B-95C7-20BA0CFB0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95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A10A-6DEF-1F4C-A455-F73D085268B2}" type="datetimeFigureOut">
              <a:rPr lang="en-US" smtClean="0"/>
              <a:t>6/13/16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FE721-A4F8-424B-95C7-20BA0CFB0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454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BA10A-6DEF-1F4C-A455-F73D085268B2}" type="datetimeFigureOut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FE721-A4F8-424B-95C7-20BA0CFB0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2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.emf"/><Relationship Id="rId5" Type="http://schemas.openxmlformats.org/officeDocument/2006/relationships/image" Target="../media/image3.jpe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4.emf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png"/><Relationship Id="rId5" Type="http://schemas.openxmlformats.org/officeDocument/2006/relationships/image" Target="../media/image4.emf"/><Relationship Id="rId6" Type="http://schemas.openxmlformats.org/officeDocument/2006/relationships/image" Target="../media/image21.png"/><Relationship Id="rId7" Type="http://schemas.openxmlformats.org/officeDocument/2006/relationships/image" Target="../media/image22.jpeg"/><Relationship Id="rId8" Type="http://schemas.openxmlformats.org/officeDocument/2006/relationships/oleObject" Target="../embeddings/oleObject1.bin"/><Relationship Id="rId9" Type="http://schemas.openxmlformats.org/officeDocument/2006/relationships/image" Target="../media/image1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jpeg"/><Relationship Id="rId5" Type="http://schemas.openxmlformats.org/officeDocument/2006/relationships/image" Target="../media/image4.emf"/><Relationship Id="rId6" Type="http://schemas.openxmlformats.org/officeDocument/2006/relationships/image" Target="../media/image12.png"/><Relationship Id="rId7" Type="http://schemas.openxmlformats.org/officeDocument/2006/relationships/image" Target="../media/image17.pn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png"/><Relationship Id="rId5" Type="http://schemas.openxmlformats.org/officeDocument/2006/relationships/image" Target="../media/image4.emf"/><Relationship Id="rId6" Type="http://schemas.openxmlformats.org/officeDocument/2006/relationships/image" Target="../media/image25.jpe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25.jpeg"/><Relationship Id="rId5" Type="http://schemas.openxmlformats.org/officeDocument/2006/relationships/image" Target="../media/image21.png"/><Relationship Id="rId6" Type="http://schemas.openxmlformats.org/officeDocument/2006/relationships/image" Target="../media/image4.emf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25.jpeg"/><Relationship Id="rId5" Type="http://schemas.openxmlformats.org/officeDocument/2006/relationships/image" Target="../media/image4.emf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25.jpeg"/><Relationship Id="rId5" Type="http://schemas.openxmlformats.org/officeDocument/2006/relationships/image" Target="../media/image13.png"/><Relationship Id="rId6" Type="http://schemas.openxmlformats.org/officeDocument/2006/relationships/image" Target="../media/image4.emf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43.jpeg"/><Relationship Id="rId5" Type="http://schemas.openxmlformats.org/officeDocument/2006/relationships/image" Target="../media/image35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.emf"/><Relationship Id="rId5" Type="http://schemas.openxmlformats.org/officeDocument/2006/relationships/image" Target="../media/image32.png"/><Relationship Id="rId6" Type="http://schemas.openxmlformats.org/officeDocument/2006/relationships/image" Target="../media/image35.png"/><Relationship Id="rId7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25.jpe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25.jpeg"/><Relationship Id="rId5" Type="http://schemas.openxmlformats.org/officeDocument/2006/relationships/image" Target="../media/image4.emf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emf"/><Relationship Id="rId3" Type="http://schemas.openxmlformats.org/officeDocument/2006/relationships/image" Target="../media/image56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emf"/><Relationship Id="rId3" Type="http://schemas.openxmlformats.org/officeDocument/2006/relationships/image" Target="../media/image58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emf"/><Relationship Id="rId3" Type="http://schemas.openxmlformats.org/officeDocument/2006/relationships/image" Target="../media/image64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emf"/><Relationship Id="rId3" Type="http://schemas.openxmlformats.org/officeDocument/2006/relationships/image" Target="../media/image66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emf"/><Relationship Id="rId3" Type="http://schemas.openxmlformats.org/officeDocument/2006/relationships/image" Target="../media/image70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emf"/><Relationship Id="rId3" Type="http://schemas.openxmlformats.org/officeDocument/2006/relationships/image" Target="../media/image72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Relationship Id="rId3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emf"/><Relationship Id="rId3" Type="http://schemas.openxmlformats.org/officeDocument/2006/relationships/image" Target="../media/image76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emf"/><Relationship Id="rId3" Type="http://schemas.openxmlformats.org/officeDocument/2006/relationships/image" Target="../media/image82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emf"/><Relationship Id="rId3" Type="http://schemas.openxmlformats.org/officeDocument/2006/relationships/image" Target="../media/image88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emf"/><Relationship Id="rId3" Type="http://schemas.openxmlformats.org/officeDocument/2006/relationships/image" Target="../media/image94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emf"/><Relationship Id="rId3" Type="http://schemas.openxmlformats.org/officeDocument/2006/relationships/image" Target="../media/image100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emf"/><Relationship Id="rId3" Type="http://schemas.openxmlformats.org/officeDocument/2006/relationships/image" Target="../media/image106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4" Type="http://schemas.openxmlformats.org/officeDocument/2006/relationships/image" Target="../media/image111.emf"/><Relationship Id="rId5" Type="http://schemas.openxmlformats.org/officeDocument/2006/relationships/image" Target="../media/image11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Relationship Id="rId3" Type="http://schemas.openxmlformats.org/officeDocument/2006/relationships/image" Target="../media/image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4" Type="http://schemas.openxmlformats.org/officeDocument/2006/relationships/image" Target="../media/image11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3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5" Type="http://schemas.openxmlformats.org/officeDocument/2006/relationships/image" Target="../media/image11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6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4" Type="http://schemas.openxmlformats.org/officeDocument/2006/relationships/image" Target="../media/image4.emf"/><Relationship Id="rId5" Type="http://schemas.openxmlformats.org/officeDocument/2006/relationships/image" Target="../media/image122.png"/><Relationship Id="rId6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0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4" Type="http://schemas.openxmlformats.org/officeDocument/2006/relationships/image" Target="../media/image4.emf"/><Relationship Id="rId5" Type="http://schemas.openxmlformats.org/officeDocument/2006/relationships/image" Target="../media/image39.png"/><Relationship Id="rId6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4" Type="http://schemas.openxmlformats.org/officeDocument/2006/relationships/image" Target="../media/image12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lantic_shiptracks_lrg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792669" y="533398"/>
            <a:ext cx="7563988" cy="3724096"/>
          </a:xfrm>
          <a:prstGeom prst="rect">
            <a:avLst/>
          </a:prstGeom>
          <a:solidFill>
            <a:schemeClr val="bg2">
              <a:alpha val="54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Calibri-Bold" charset="0"/>
              </a:rPr>
              <a:t>Radiative and Aerosol Indirect Effect Studies based on MODIS Cloud Regimes</a:t>
            </a:r>
          </a:p>
          <a:p>
            <a:pPr algn="ctr"/>
            <a:endParaRPr lang="en-US" sz="32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b="1" u="sng" dirty="0" smtClean="0">
                <a:solidFill>
                  <a:srgbClr val="3366FF"/>
                </a:solidFill>
              </a:rPr>
              <a:t>Lazaros </a:t>
            </a:r>
            <a:r>
              <a:rPr lang="en-US" sz="2800" b="1" u="sng" dirty="0">
                <a:solidFill>
                  <a:srgbClr val="3366FF"/>
                </a:solidFill>
              </a:rPr>
              <a:t>Oreopoulos</a:t>
            </a:r>
            <a:r>
              <a:rPr lang="en-US" sz="2800" b="1" dirty="0">
                <a:solidFill>
                  <a:srgbClr val="3366FF"/>
                </a:solidFill>
              </a:rPr>
              <a:t> (NASA-GSFC</a:t>
            </a:r>
            <a:r>
              <a:rPr lang="en-US" sz="2800" b="1" dirty="0" smtClean="0">
                <a:solidFill>
                  <a:srgbClr val="3366FF"/>
                </a:solidFill>
              </a:rPr>
              <a:t>)</a:t>
            </a:r>
          </a:p>
          <a:p>
            <a:pPr algn="ctr"/>
            <a:endParaRPr lang="en-US" sz="2800" b="1" dirty="0" smtClean="0">
              <a:solidFill>
                <a:srgbClr val="3366FF"/>
              </a:solidFill>
            </a:endParaRPr>
          </a:p>
          <a:p>
            <a:pPr algn="ctr"/>
            <a:endParaRPr lang="en-US" sz="2800" b="1" dirty="0" smtClean="0">
              <a:solidFill>
                <a:srgbClr val="3366FF"/>
              </a:solidFill>
            </a:endParaRPr>
          </a:p>
          <a:p>
            <a:pPr algn="ctr"/>
            <a:r>
              <a:rPr lang="en-US" sz="2800" dirty="0">
                <a:solidFill>
                  <a:srgbClr val="3366FF"/>
                </a:solidFill>
              </a:rPr>
              <a:t>Nayeong Cho (USRA/NASA-GSFC)</a:t>
            </a:r>
            <a:r>
              <a:rPr lang="en-US" sz="2800" b="1" dirty="0">
                <a:solidFill>
                  <a:srgbClr val="3366FF"/>
                </a:solidFill>
              </a:rPr>
              <a:t> </a:t>
            </a:r>
            <a:endParaRPr lang="en-US" sz="2800" b="1" dirty="0" smtClean="0">
              <a:solidFill>
                <a:srgbClr val="3366FF"/>
              </a:solidFill>
            </a:endParaRPr>
          </a:p>
          <a:p>
            <a:pPr algn="ctr"/>
            <a:r>
              <a:rPr lang="en-US" sz="2800" dirty="0" err="1">
                <a:solidFill>
                  <a:srgbClr val="3366FF"/>
                </a:solidFill>
              </a:rPr>
              <a:t>Dongmin</a:t>
            </a:r>
            <a:r>
              <a:rPr lang="en-US" sz="2800" dirty="0">
                <a:solidFill>
                  <a:srgbClr val="3366FF"/>
                </a:solidFill>
              </a:rPr>
              <a:t> Lee </a:t>
            </a:r>
            <a:r>
              <a:rPr lang="en-US" sz="2800" dirty="0" smtClean="0">
                <a:solidFill>
                  <a:srgbClr val="3366FF"/>
                </a:solidFill>
              </a:rPr>
              <a:t>(Morgan State/</a:t>
            </a:r>
            <a:r>
              <a:rPr lang="en-US" sz="2800" dirty="0">
                <a:solidFill>
                  <a:srgbClr val="3366FF"/>
                </a:solidFill>
              </a:rPr>
              <a:t>NASA-GSFC</a:t>
            </a:r>
            <a:r>
              <a:rPr lang="en-US" sz="2800" dirty="0" smtClean="0">
                <a:solidFill>
                  <a:srgbClr val="3366FF"/>
                </a:solidFill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6736" y="5972115"/>
            <a:ext cx="6776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6600"/>
                </a:solidFill>
              </a:rPr>
              <a:t>Acknowledgements: </a:t>
            </a:r>
            <a:r>
              <a:rPr lang="en-US" dirty="0" smtClean="0">
                <a:solidFill>
                  <a:srgbClr val="FF6600"/>
                </a:solidFill>
              </a:rPr>
              <a:t>NASA’s “The Science of Aqua and Terra” program</a:t>
            </a:r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396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0" y="-488024"/>
            <a:ext cx="4668518" cy="7771709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2334925" y="-1"/>
            <a:ext cx="2186781" cy="3572934"/>
            <a:chOff x="2334925" y="-1"/>
            <a:chExt cx="2186781" cy="3572934"/>
          </a:xfrm>
        </p:grpSpPr>
        <p:grpSp>
          <p:nvGrpSpPr>
            <p:cNvPr id="15" name="Group 14"/>
            <p:cNvGrpSpPr/>
            <p:nvPr/>
          </p:nvGrpSpPr>
          <p:grpSpPr>
            <a:xfrm>
              <a:off x="2334925" y="-1"/>
              <a:ext cx="2186781" cy="2356097"/>
              <a:chOff x="2330691" y="47709"/>
              <a:chExt cx="2186781" cy="2356097"/>
            </a:xfrm>
          </p:grpSpPr>
          <p:pic>
            <p:nvPicPr>
              <p:cNvPr id="8" name="Picture 7" descr="ws_or_multi_CR_v_mollweide_c6_to_c12_v1.png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330691" y="47709"/>
                <a:ext cx="2186781" cy="1163024"/>
              </a:xfrm>
              <a:prstGeom prst="rect">
                <a:avLst/>
              </a:prstGeom>
            </p:spPr>
          </p:pic>
          <p:pic>
            <p:nvPicPr>
              <p:cNvPr id="9" name="Picture 8" descr="c12_multi_ny.eps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538" r="67866" b="77601"/>
              <a:stretch/>
            </p:blipFill>
            <p:spPr>
              <a:xfrm>
                <a:off x="2781808" y="1210733"/>
                <a:ext cx="1383794" cy="1193073"/>
              </a:xfrm>
              <a:prstGeom prst="rect">
                <a:avLst/>
              </a:prstGeom>
              <a:ln w="57150" cmpd="thinThick">
                <a:noFill/>
              </a:ln>
            </p:spPr>
          </p:pic>
        </p:grpSp>
        <p:cxnSp>
          <p:nvCxnSpPr>
            <p:cNvPr id="17" name="Straight Arrow Connector 16"/>
            <p:cNvCxnSpPr/>
            <p:nvPr/>
          </p:nvCxnSpPr>
          <p:spPr>
            <a:xfrm>
              <a:off x="3716867" y="2367454"/>
              <a:ext cx="347133" cy="1205479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7" descr="NASA Logo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0132" y="0"/>
            <a:ext cx="973868" cy="80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5022918" y="-1"/>
            <a:ext cx="3428645" cy="121073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accent1"/>
                </a:solidFill>
              </a:rPr>
              <a:t>CRE from CERES SYN1deg-</a:t>
            </a:r>
            <a:r>
              <a:rPr lang="en-US" sz="2400" b="1" dirty="0" smtClean="0">
                <a:solidFill>
                  <a:schemeClr val="accent1"/>
                </a:solidFill>
              </a:rPr>
              <a:t>daily </a:t>
            </a:r>
            <a:r>
              <a:rPr lang="en-US" sz="1800" b="1" dirty="0" smtClean="0">
                <a:solidFill>
                  <a:schemeClr val="accent1"/>
                </a:solidFill>
              </a:rPr>
              <a:t>(</a:t>
            </a:r>
            <a:r>
              <a:rPr lang="en-US" sz="1800" b="1" dirty="0" err="1" smtClean="0">
                <a:solidFill>
                  <a:schemeClr val="accent1"/>
                </a:solidFill>
              </a:rPr>
              <a:t>CR</a:t>
            </a:r>
            <a:r>
              <a:rPr lang="en-US" sz="1800" b="1" baseline="-25000" dirty="0" err="1" smtClean="0">
                <a:solidFill>
                  <a:schemeClr val="accent1"/>
                </a:solidFill>
              </a:rPr>
              <a:t>Terra</a:t>
            </a:r>
            <a:r>
              <a:rPr lang="en-US" sz="1800" b="1" dirty="0" smtClean="0">
                <a:solidFill>
                  <a:schemeClr val="accent1"/>
                </a:solidFill>
              </a:rPr>
              <a:t>=</a:t>
            </a:r>
            <a:r>
              <a:rPr lang="en-US" sz="1800" b="1" dirty="0" err="1" smtClean="0">
                <a:solidFill>
                  <a:schemeClr val="accent1"/>
                </a:solidFill>
              </a:rPr>
              <a:t>CR</a:t>
            </a:r>
            <a:r>
              <a:rPr lang="en-US" sz="1800" b="1" baseline="-25000" dirty="0" err="1" smtClean="0">
                <a:solidFill>
                  <a:schemeClr val="accent1"/>
                </a:solidFill>
              </a:rPr>
              <a:t>Aqua</a:t>
            </a:r>
            <a:r>
              <a:rPr lang="en-US" sz="1800" b="1" dirty="0" smtClean="0">
                <a:solidFill>
                  <a:schemeClr val="accent1"/>
                </a:solidFill>
              </a:rPr>
              <a:t>)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113606" y="3172968"/>
            <a:ext cx="4595217" cy="2669032"/>
            <a:chOff x="4064001" y="3172968"/>
            <a:chExt cx="4595217" cy="2669032"/>
          </a:xfrm>
        </p:grpSpPr>
        <p:grpSp>
          <p:nvGrpSpPr>
            <p:cNvPr id="19" name="Group 18"/>
            <p:cNvGrpSpPr/>
            <p:nvPr/>
          </p:nvGrpSpPr>
          <p:grpSpPr>
            <a:xfrm>
              <a:off x="5076005" y="3172968"/>
              <a:ext cx="3583213" cy="1477264"/>
              <a:chOff x="2294465" y="107850"/>
              <a:chExt cx="4080935" cy="1551618"/>
            </a:xfrm>
          </p:grpSpPr>
          <p:pic>
            <p:nvPicPr>
              <p:cNvPr id="21" name="Picture 20" descr="c12_multi_ny.eps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5230" r="36026" b="77467"/>
              <a:stretch/>
            </p:blipFill>
            <p:spPr>
              <a:xfrm>
                <a:off x="2294465" y="234850"/>
                <a:ext cx="1651001" cy="1424618"/>
              </a:xfrm>
              <a:prstGeom prst="rect">
                <a:avLst/>
              </a:prstGeom>
              <a:ln w="57150" cmpd="thinThick">
                <a:noFill/>
              </a:ln>
            </p:spPr>
          </p:pic>
          <p:pic>
            <p:nvPicPr>
              <p:cNvPr id="22" name="Picture 21" descr="ws_or_multi_CR_v_mollweide_c6_to_c12_v1.png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021667" y="107850"/>
                <a:ext cx="2353733" cy="1477264"/>
              </a:xfrm>
              <a:prstGeom prst="rect">
                <a:avLst/>
              </a:prstGeom>
            </p:spPr>
          </p:pic>
        </p:grpSp>
        <p:cxnSp>
          <p:nvCxnSpPr>
            <p:cNvPr id="20" name="Straight Arrow Connector 19"/>
            <p:cNvCxnSpPr/>
            <p:nvPr/>
          </p:nvCxnSpPr>
          <p:spPr>
            <a:xfrm flipH="1">
              <a:off x="4064001" y="4660900"/>
              <a:ext cx="1231899" cy="11811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1744134" y="986368"/>
            <a:ext cx="6815666" cy="1507065"/>
            <a:chOff x="1744134" y="986368"/>
            <a:chExt cx="6815666" cy="1507065"/>
          </a:xfrm>
        </p:grpSpPr>
        <p:cxnSp>
          <p:nvCxnSpPr>
            <p:cNvPr id="13" name="Straight Arrow Connector 12"/>
            <p:cNvCxnSpPr>
              <a:stCxn id="25" idx="1"/>
            </p:cNvCxnSpPr>
            <p:nvPr/>
          </p:nvCxnSpPr>
          <p:spPr>
            <a:xfrm flipH="1" flipV="1">
              <a:off x="1744134" y="986368"/>
              <a:ext cx="3236850" cy="865715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4980984" y="1210733"/>
              <a:ext cx="3578816" cy="1282700"/>
              <a:chOff x="4980984" y="1210733"/>
              <a:chExt cx="4163016" cy="1422400"/>
            </a:xfrm>
          </p:grpSpPr>
          <p:pic>
            <p:nvPicPr>
              <p:cNvPr id="25" name="Picture 24" descr="c12_multi_ny.eps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3900" t="71012" r="7135" b="6490"/>
              <a:stretch/>
            </p:blipFill>
            <p:spPr>
              <a:xfrm>
                <a:off x="4980984" y="1210733"/>
                <a:ext cx="1663700" cy="1422400"/>
              </a:xfrm>
              <a:prstGeom prst="rect">
                <a:avLst/>
              </a:prstGeom>
              <a:ln w="57150" cmpd="thinThick">
                <a:noFill/>
              </a:ln>
            </p:spPr>
          </p:pic>
          <p:pic>
            <p:nvPicPr>
              <p:cNvPr id="26" name="Picture 25" descr="ws_or_multi_CR_v_mollweide_c6_to_c12_v1.png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654800" y="1210733"/>
                <a:ext cx="2489200" cy="1282700"/>
              </a:xfrm>
              <a:prstGeom prst="rect">
                <a:avLst/>
              </a:prstGeom>
            </p:spPr>
          </p:pic>
        </p:grpSp>
      </p:grpSp>
      <p:grpSp>
        <p:nvGrpSpPr>
          <p:cNvPr id="44" name="Group 43"/>
          <p:cNvGrpSpPr/>
          <p:nvPr/>
        </p:nvGrpSpPr>
        <p:grpSpPr>
          <a:xfrm>
            <a:off x="1534116" y="4025900"/>
            <a:ext cx="7440551" cy="2705100"/>
            <a:chOff x="1534116" y="4025900"/>
            <a:chExt cx="7440551" cy="2705100"/>
          </a:xfrm>
        </p:grpSpPr>
        <p:pic>
          <p:nvPicPr>
            <p:cNvPr id="5" name="Picture 4" descr="ws_or_multi_CR_v_mollweide_c6_to_c12_v1.png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71684" y="5488142"/>
              <a:ext cx="2202983" cy="1165661"/>
            </a:xfrm>
            <a:prstGeom prst="rect">
              <a:avLst/>
            </a:prstGeom>
          </p:spPr>
        </p:pic>
        <p:pic>
          <p:nvPicPr>
            <p:cNvPr id="6" name="Picture 5" descr="c12_multi_ny.eps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268" t="47978" r="6693" b="29256"/>
            <a:stretch/>
          </p:blipFill>
          <p:spPr>
            <a:xfrm>
              <a:off x="5203005" y="5418666"/>
              <a:ext cx="1486259" cy="1312334"/>
            </a:xfrm>
            <a:prstGeom prst="rect">
              <a:avLst/>
            </a:prstGeom>
            <a:ln w="57150" cmpd="thinThick">
              <a:noFill/>
            </a:ln>
          </p:spPr>
        </p:pic>
        <p:cxnSp>
          <p:nvCxnSpPr>
            <p:cNvPr id="28" name="Straight Arrow Connector 27"/>
            <p:cNvCxnSpPr/>
            <p:nvPr/>
          </p:nvCxnSpPr>
          <p:spPr>
            <a:xfrm flipH="1" flipV="1">
              <a:off x="1534116" y="4025900"/>
              <a:ext cx="3811389" cy="17018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11009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NASA Log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16" y="0"/>
            <a:ext cx="973868" cy="80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253582" y="220146"/>
            <a:ext cx="6790267" cy="52493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accent1"/>
                </a:solidFill>
              </a:rPr>
              <a:t>LW cooling or warming of atmospheric column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2" r="5626"/>
          <a:stretch/>
        </p:blipFill>
        <p:spPr>
          <a:xfrm>
            <a:off x="-50283" y="920115"/>
            <a:ext cx="5739975" cy="5937885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575316" y="4533900"/>
            <a:ext cx="7434230" cy="2120900"/>
            <a:chOff x="1524000" y="4533900"/>
            <a:chExt cx="7434230" cy="2120900"/>
          </a:xfrm>
        </p:grpSpPr>
        <p:cxnSp>
          <p:nvCxnSpPr>
            <p:cNvPr id="12" name="Straight Arrow Connector 11"/>
            <p:cNvCxnSpPr/>
            <p:nvPr/>
          </p:nvCxnSpPr>
          <p:spPr>
            <a:xfrm flipH="1" flipV="1">
              <a:off x="1524000" y="4533900"/>
              <a:ext cx="4011272" cy="10795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 1"/>
            <p:cNvGrpSpPr/>
            <p:nvPr/>
          </p:nvGrpSpPr>
          <p:grpSpPr>
            <a:xfrm>
              <a:off x="5535271" y="5334000"/>
              <a:ext cx="3422959" cy="1320800"/>
              <a:chOff x="5467041" y="5435600"/>
              <a:chExt cx="3878476" cy="1422400"/>
            </a:xfrm>
          </p:grpSpPr>
          <p:pic>
            <p:nvPicPr>
              <p:cNvPr id="13" name="Picture 12" descr="c12_multi_ny.eps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536" t="71012" r="67056" b="6490"/>
              <a:stretch/>
            </p:blipFill>
            <p:spPr>
              <a:xfrm>
                <a:off x="5467041" y="5435600"/>
                <a:ext cx="1689100" cy="1422400"/>
              </a:xfrm>
              <a:prstGeom prst="rect">
                <a:avLst/>
              </a:prstGeom>
              <a:ln w="57150" cmpd="thinThick">
                <a:noFill/>
              </a:ln>
            </p:spPr>
          </p:pic>
          <p:pic>
            <p:nvPicPr>
              <p:cNvPr id="14" name="Picture 13" descr="ws_or_multi_CR_v_mollweide_c6_to_c12_v1.png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008717" y="5575300"/>
                <a:ext cx="2336800" cy="1282700"/>
              </a:xfrm>
              <a:prstGeom prst="rect">
                <a:avLst/>
              </a:prstGeom>
            </p:spPr>
          </p:pic>
        </p:grpSp>
      </p:grpSp>
      <p:grpSp>
        <p:nvGrpSpPr>
          <p:cNvPr id="22" name="Group 21"/>
          <p:cNvGrpSpPr/>
          <p:nvPr/>
        </p:nvGrpSpPr>
        <p:grpSpPr>
          <a:xfrm>
            <a:off x="2870716" y="809021"/>
            <a:ext cx="5321301" cy="3381979"/>
            <a:chOff x="2819400" y="809021"/>
            <a:chExt cx="5321301" cy="3381979"/>
          </a:xfrm>
        </p:grpSpPr>
        <p:grpSp>
          <p:nvGrpSpPr>
            <p:cNvPr id="16" name="Group 15"/>
            <p:cNvGrpSpPr/>
            <p:nvPr/>
          </p:nvGrpSpPr>
          <p:grpSpPr>
            <a:xfrm>
              <a:off x="6002195" y="809021"/>
              <a:ext cx="2138506" cy="2365979"/>
              <a:chOff x="6002194" y="809021"/>
              <a:chExt cx="2345267" cy="2650068"/>
            </a:xfrm>
          </p:grpSpPr>
          <p:pic>
            <p:nvPicPr>
              <p:cNvPr id="4" name="Picture 3" descr="ws_or_multi_CR_v_mollweide_c6_to_c12_v1.png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002194" y="809021"/>
                <a:ext cx="2345267" cy="1236134"/>
              </a:xfrm>
              <a:prstGeom prst="rect">
                <a:avLst/>
              </a:prstGeom>
            </p:spPr>
          </p:pic>
          <p:pic>
            <p:nvPicPr>
              <p:cNvPr id="5" name="Picture 4" descr="c12_multi_ny.eps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5819" t="23069" r="36321" b="54567"/>
              <a:stretch/>
            </p:blipFill>
            <p:spPr>
              <a:xfrm>
                <a:off x="6341504" y="2045155"/>
                <a:ext cx="1600200" cy="1413934"/>
              </a:xfrm>
              <a:prstGeom prst="rect">
                <a:avLst/>
              </a:prstGeom>
              <a:ln w="57150" cmpd="thinThick">
                <a:noFill/>
              </a:ln>
            </p:spPr>
          </p:pic>
        </p:grpSp>
        <p:cxnSp>
          <p:nvCxnSpPr>
            <p:cNvPr id="7" name="Straight Arrow Connector 6"/>
            <p:cNvCxnSpPr/>
            <p:nvPr/>
          </p:nvCxnSpPr>
          <p:spPr>
            <a:xfrm flipH="1">
              <a:off x="2819400" y="1778455"/>
              <a:ext cx="3492192" cy="241254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3479800" y="1778455"/>
              <a:ext cx="2831792" cy="171404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4026418" y="3479149"/>
            <a:ext cx="5181508" cy="1588149"/>
            <a:chOff x="3975102" y="3479149"/>
            <a:chExt cx="5181508" cy="1588149"/>
          </a:xfrm>
        </p:grpSpPr>
        <p:grpSp>
          <p:nvGrpSpPr>
            <p:cNvPr id="25" name="Group 24"/>
            <p:cNvGrpSpPr/>
            <p:nvPr/>
          </p:nvGrpSpPr>
          <p:grpSpPr>
            <a:xfrm>
              <a:off x="5547663" y="3479149"/>
              <a:ext cx="3608947" cy="1244600"/>
              <a:chOff x="5192153" y="3632200"/>
              <a:chExt cx="4025930" cy="1485900"/>
            </a:xfrm>
          </p:grpSpPr>
          <p:pic>
            <p:nvPicPr>
              <p:cNvPr id="23" name="Picture 22" descr="ws_or_multi_CR_v_mollweide_c6_to_c12_v1.png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766983" y="3632200"/>
                <a:ext cx="2451100" cy="1333500"/>
              </a:xfrm>
              <a:prstGeom prst="rect">
                <a:avLst/>
              </a:prstGeom>
            </p:spPr>
          </p:pic>
          <p:pic>
            <p:nvPicPr>
              <p:cNvPr id="24" name="Picture 23" descr="c12_multi_ny.eps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4120" t="-903" r="6694" b="77400"/>
              <a:stretch/>
            </p:blipFill>
            <p:spPr>
              <a:xfrm>
                <a:off x="5192153" y="3632200"/>
                <a:ext cx="1676400" cy="1485900"/>
              </a:xfrm>
              <a:prstGeom prst="rect">
                <a:avLst/>
              </a:prstGeom>
              <a:ln w="57150" cmpd="thinThick">
                <a:noFill/>
              </a:ln>
            </p:spPr>
          </p:pic>
        </p:grpSp>
        <p:cxnSp>
          <p:nvCxnSpPr>
            <p:cNvPr id="29" name="Curved Connector 28"/>
            <p:cNvCxnSpPr>
              <a:stCxn id="23" idx="2"/>
            </p:cNvCxnSpPr>
            <p:nvPr/>
          </p:nvCxnSpPr>
          <p:spPr>
            <a:xfrm rot="5400000">
              <a:off x="5780949" y="2790251"/>
              <a:ext cx="471200" cy="4082894"/>
            </a:xfrm>
            <a:prstGeom prst="curvedConnector2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H="1" flipV="1">
              <a:off x="4381500" y="4813300"/>
              <a:ext cx="266700" cy="25399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Connector 42"/>
          <p:cNvCxnSpPr/>
          <p:nvPr/>
        </p:nvCxnSpPr>
        <p:spPr>
          <a:xfrm flipV="1">
            <a:off x="876816" y="1066800"/>
            <a:ext cx="4709772" cy="500380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 rot="18840000">
            <a:off x="2209927" y="2400390"/>
            <a:ext cx="142859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800000"/>
                </a:solidFill>
              </a:rPr>
              <a:t>radiative coolers</a:t>
            </a:r>
          </a:p>
        </p:txBody>
      </p:sp>
      <p:sp>
        <p:nvSpPr>
          <p:cNvPr id="45" name="TextBox 44"/>
          <p:cNvSpPr txBox="1"/>
          <p:nvPr/>
        </p:nvSpPr>
        <p:spPr>
          <a:xfrm rot="18840000">
            <a:off x="3854891" y="3325260"/>
            <a:ext cx="155683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800000"/>
                </a:solidFill>
              </a:rPr>
              <a:t>radiative warmers</a:t>
            </a:r>
          </a:p>
        </p:txBody>
      </p:sp>
    </p:spTree>
    <p:extLst>
      <p:ext uri="{BB962C8B-B14F-4D97-AF65-F5344CB8AC3E}">
        <p14:creationId xmlns:p14="http://schemas.microsoft.com/office/powerpoint/2010/main" val="1057678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106" y="423599"/>
            <a:ext cx="9239888" cy="475488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97401" y="2302933"/>
            <a:ext cx="4453466" cy="4385734"/>
            <a:chOff x="4428067" y="2302933"/>
            <a:chExt cx="4786715" cy="4461938"/>
          </a:xfrm>
        </p:grpSpPr>
        <p:pic>
          <p:nvPicPr>
            <p:cNvPr id="3" name="Picture 2" descr="ws_or_multi_CR_v_mollweide_c6_to_c12_v1.pn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50982" y="5389033"/>
              <a:ext cx="2463800" cy="1206500"/>
            </a:xfrm>
            <a:prstGeom prst="rect">
              <a:avLst/>
            </a:prstGeom>
          </p:spPr>
        </p:pic>
        <p:pic>
          <p:nvPicPr>
            <p:cNvPr id="4" name="Picture 3" descr="c12_multi_ny.eps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121" r="6546" b="77601"/>
            <a:stretch/>
          </p:blipFill>
          <p:spPr>
            <a:xfrm>
              <a:off x="5066115" y="5348720"/>
              <a:ext cx="1684867" cy="1416151"/>
            </a:xfrm>
            <a:prstGeom prst="rect">
              <a:avLst/>
            </a:prstGeom>
            <a:ln w="57150" cmpd="thinThick">
              <a:noFill/>
            </a:ln>
          </p:spPr>
        </p:pic>
        <p:cxnSp>
          <p:nvCxnSpPr>
            <p:cNvPr id="5" name="Straight Arrow Connector 4"/>
            <p:cNvCxnSpPr/>
            <p:nvPr/>
          </p:nvCxnSpPr>
          <p:spPr>
            <a:xfrm flipH="1" flipV="1">
              <a:off x="4428067" y="2302933"/>
              <a:ext cx="2667000" cy="3045787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59267" y="4351867"/>
            <a:ext cx="3606801" cy="2336800"/>
            <a:chOff x="110066" y="4351867"/>
            <a:chExt cx="3979333" cy="2436186"/>
          </a:xfrm>
        </p:grpSpPr>
        <p:pic>
          <p:nvPicPr>
            <p:cNvPr id="8" name="Picture 7" descr="ws_or_multi_CR_v_mollweide_c6_to_c12_v1.png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066" y="5461000"/>
              <a:ext cx="2353733" cy="1227667"/>
            </a:xfrm>
            <a:prstGeom prst="rect">
              <a:avLst/>
            </a:prstGeom>
          </p:spPr>
        </p:pic>
        <p:pic>
          <p:nvPicPr>
            <p:cNvPr id="9" name="Picture 8" descr="c12_multi_ny.eps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38" t="47844" r="68161" b="29390"/>
            <a:stretch/>
          </p:blipFill>
          <p:spPr>
            <a:xfrm>
              <a:off x="2463799" y="5348720"/>
              <a:ext cx="1625600" cy="1439333"/>
            </a:xfrm>
            <a:prstGeom prst="rect">
              <a:avLst/>
            </a:prstGeom>
            <a:ln w="57150" cmpd="thinThick">
              <a:noFill/>
            </a:ln>
          </p:spPr>
        </p:pic>
        <p:cxnSp>
          <p:nvCxnSpPr>
            <p:cNvPr id="10" name="Straight Arrow Connector 9"/>
            <p:cNvCxnSpPr/>
            <p:nvPr/>
          </p:nvCxnSpPr>
          <p:spPr>
            <a:xfrm flipH="1" flipV="1">
              <a:off x="1354667" y="4351867"/>
              <a:ext cx="1109132" cy="1037166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7" descr="NASA Logo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67267" cy="471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44087" y="1"/>
            <a:ext cx="8908394" cy="52493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accent1"/>
                </a:solidFill>
              </a:rPr>
              <a:t>Vertical distribution of cooling and warming </a:t>
            </a:r>
            <a:r>
              <a:rPr lang="en-US" sz="2400" b="1" dirty="0" smtClean="0">
                <a:solidFill>
                  <a:schemeClr val="accent1"/>
                </a:solidFill>
              </a:rPr>
              <a:t>(LW </a:t>
            </a:r>
            <a:r>
              <a:rPr lang="en-US" sz="2400" b="1" dirty="0">
                <a:solidFill>
                  <a:schemeClr val="accent1"/>
                </a:solidFill>
              </a:rPr>
              <a:t>and </a:t>
            </a:r>
            <a:r>
              <a:rPr lang="en-US" sz="2400" b="1" dirty="0" smtClean="0">
                <a:solidFill>
                  <a:schemeClr val="accent1"/>
                </a:solidFill>
              </a:rPr>
              <a:t>SW, Aqua CRs)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3666067" y="5600696"/>
          <a:ext cx="1517477" cy="520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Equation" r:id="rId8" imgW="1295400" imgH="444500" progId="Equation.3">
                  <p:embed/>
                </p:oleObj>
              </mc:Choice>
              <mc:Fallback>
                <p:oleObj name="Equation" r:id="rId8" imgW="12954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666067" y="5600696"/>
                        <a:ext cx="1517477" cy="5207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685488" y="6121399"/>
            <a:ext cx="1505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CloudSat-CALIPSO</a:t>
            </a:r>
          </a:p>
          <a:p>
            <a:r>
              <a:rPr lang="en-US" sz="1400"/>
              <a:t>(2B-FLXHR-LIDAR)</a:t>
            </a:r>
          </a:p>
        </p:txBody>
      </p:sp>
      <p:sp>
        <p:nvSpPr>
          <p:cNvPr id="2" name="Oval 1"/>
          <p:cNvSpPr/>
          <p:nvPr/>
        </p:nvSpPr>
        <p:spPr>
          <a:xfrm>
            <a:off x="3666067" y="5519651"/>
            <a:ext cx="1587577" cy="6017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857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tlantic_shiptracks_lrg.jpg"/>
          <p:cNvPicPr>
            <a:picLocks noChangeAspect="1"/>
          </p:cNvPicPr>
          <p:nvPr/>
        </p:nvPicPr>
        <p:blipFill>
          <a:blip r:embed="rId2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2421" y="289578"/>
            <a:ext cx="7712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Summary and thoughts on </a:t>
            </a:r>
            <a:r>
              <a:rPr lang="en-US" sz="3600" b="1" smtClean="0">
                <a:solidFill>
                  <a:schemeClr val="tx2"/>
                </a:solidFill>
              </a:rPr>
              <a:t>CRE analysis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5099" y="1033235"/>
            <a:ext cx="90889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ym typeface="Wingdings"/>
              </a:rPr>
              <a:t>CRs help us understand the contributions of the various prevailing cloud systems to the Earth Radiation budget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sym typeface="Wingdings"/>
              </a:rPr>
              <a:t>Coherent picture between interpretation of the </a:t>
            </a:r>
            <a:r>
              <a:rPr lang="en-US" sz="2400" dirty="0" smtClean="0">
                <a:sym typeface="Wingdings"/>
              </a:rPr>
              <a:t>makeup (as viewed from passive or active) </a:t>
            </a:r>
            <a:r>
              <a:rPr lang="en-US" sz="2400" dirty="0">
                <a:sym typeface="Wingdings"/>
              </a:rPr>
              <a:t>of the CRs and their radiative character</a:t>
            </a:r>
            <a:endParaRPr lang="en-US" sz="2400" dirty="0" smtClean="0">
              <a:sym typeface="Wingdings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ym typeface="Wingdings"/>
              </a:rPr>
              <a:t>CRs </a:t>
            </a:r>
            <a:r>
              <a:rPr lang="en-US" sz="2400" dirty="0">
                <a:sym typeface="Wingdings"/>
              </a:rPr>
              <a:t>good framework to: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Courier New"/>
              <a:buChar char="o"/>
            </a:pPr>
            <a:r>
              <a:rPr lang="en-US" sz="2000" dirty="0">
                <a:sym typeface="Wingdings"/>
              </a:rPr>
              <a:t>recognize cloud systems that </a:t>
            </a:r>
            <a:r>
              <a:rPr lang="en-US" sz="2000" dirty="0" smtClean="0">
                <a:sym typeface="Wingdings"/>
              </a:rPr>
              <a:t>provide </a:t>
            </a:r>
            <a:r>
              <a:rPr lang="en-US" sz="2000" dirty="0">
                <a:sym typeface="Wingdings"/>
              </a:rPr>
              <a:t>radiative cooling or warming of the atmosphere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Courier New"/>
              <a:buChar char="o"/>
            </a:pPr>
            <a:r>
              <a:rPr lang="en-US" sz="2000" dirty="0">
                <a:sym typeface="Wingdings"/>
              </a:rPr>
              <a:t>resolve vertical distribution of </a:t>
            </a:r>
            <a:r>
              <a:rPr lang="en-US" sz="2000" dirty="0" smtClean="0">
                <a:sym typeface="Wingdings"/>
              </a:rPr>
              <a:t>cloud cooling/warming radiative contributions</a:t>
            </a:r>
            <a:endParaRPr lang="en-US" sz="2000" dirty="0">
              <a:sym typeface="Wingdings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Courier New"/>
              <a:buChar char="o"/>
            </a:pPr>
            <a:r>
              <a:rPr lang="en-US" sz="2000" dirty="0" smtClean="0">
                <a:sym typeface="Wingdings"/>
              </a:rPr>
              <a:t>identify </a:t>
            </a:r>
            <a:r>
              <a:rPr lang="en-US" sz="2000" dirty="0">
                <a:sym typeface="Wingdings"/>
              </a:rPr>
              <a:t>cloud systems contributing most to enhanced reflected solar and reduced emitted thermal infrared radiation to </a:t>
            </a:r>
            <a:r>
              <a:rPr lang="en-US" sz="2000" dirty="0" smtClean="0">
                <a:sym typeface="Wingdings"/>
              </a:rPr>
              <a:t>space</a:t>
            </a:r>
            <a:endParaRPr lang="en-US" sz="2000" dirty="0">
              <a:sym typeface="Wingdings"/>
            </a:endParaRPr>
          </a:p>
        </p:txBody>
      </p:sp>
      <p:pic>
        <p:nvPicPr>
          <p:cNvPr id="6" name="Picture 7" descr="NASA 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3868" cy="80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300052" y="5487361"/>
            <a:ext cx="2719089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Oreopoulos et al. JGR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615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tlantic_shiptracks_lrg.jpg"/>
          <p:cNvPicPr>
            <a:picLocks noChangeAspect="1"/>
          </p:cNvPicPr>
          <p:nvPr/>
        </p:nvPicPr>
        <p:blipFill>
          <a:blip r:embed="rId2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4767" y="2177196"/>
            <a:ext cx="83436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tx2"/>
                </a:solidFill>
              </a:rPr>
              <a:t>Aerosol Indirect Effects by CR</a:t>
            </a:r>
            <a:endParaRPr lang="en-US" sz="6000" b="1" dirty="0">
              <a:solidFill>
                <a:schemeClr val="tx2"/>
              </a:solidFill>
            </a:endParaRPr>
          </a:p>
        </p:txBody>
      </p:sp>
      <p:pic>
        <p:nvPicPr>
          <p:cNvPr id="6" name="Picture 7" descr="NASA 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3868" cy="80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1834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tlantic_shiptracks_lrg.jpg"/>
          <p:cNvPicPr>
            <a:picLocks noChangeAspect="1"/>
          </p:cNvPicPr>
          <p:nvPr/>
        </p:nvPicPr>
        <p:blipFill>
          <a:blip r:embed="rId2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103" y="181392"/>
            <a:ext cx="8229600" cy="831433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Methodology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9767"/>
            <a:ext cx="9084734" cy="5566857"/>
          </a:xfrm>
        </p:spPr>
        <p:txBody>
          <a:bodyPr>
            <a:normAutofit/>
          </a:bodyPr>
          <a:lstStyle/>
          <a:p>
            <a:pPr>
              <a:spcBef>
                <a:spcPts val="1320"/>
              </a:spcBef>
            </a:pPr>
            <a:r>
              <a:rPr lang="en-US" sz="2800" u="sng" dirty="0"/>
              <a:t>Daily</a:t>
            </a:r>
            <a:r>
              <a:rPr lang="en-US" sz="2800" dirty="0"/>
              <a:t> </a:t>
            </a:r>
            <a:r>
              <a:rPr lang="en-US" sz="2800" dirty="0" smtClean="0"/>
              <a:t>MODIS aerosol </a:t>
            </a:r>
            <a:r>
              <a:rPr lang="en-US" sz="2800" dirty="0"/>
              <a:t>AOD </a:t>
            </a:r>
            <a:r>
              <a:rPr lang="en-US" sz="2800" dirty="0" smtClean="0"/>
              <a:t>defined for each </a:t>
            </a:r>
            <a:r>
              <a:rPr lang="en-US" sz="2800" dirty="0" err="1" smtClean="0"/>
              <a:t>gridcell</a:t>
            </a:r>
            <a:r>
              <a:rPr lang="en-US" sz="2800" dirty="0" smtClean="0"/>
              <a:t> from Terra and Aqua (when needed use immediate neighbor </a:t>
            </a:r>
            <a:r>
              <a:rPr lang="en-US" sz="2800" dirty="0" err="1" smtClean="0"/>
              <a:t>gridcells</a:t>
            </a:r>
            <a:r>
              <a:rPr lang="en-US" sz="2800" dirty="0" smtClean="0"/>
              <a:t>)</a:t>
            </a:r>
          </a:p>
          <a:p>
            <a:pPr>
              <a:spcBef>
                <a:spcPts val="1320"/>
              </a:spcBef>
            </a:pPr>
            <a:r>
              <a:rPr lang="en-US" sz="2800" dirty="0" smtClean="0"/>
              <a:t>Examine </a:t>
            </a:r>
            <a:r>
              <a:rPr lang="en-US" sz="2800" dirty="0" err="1" smtClean="0"/>
              <a:t>Precip</a:t>
            </a:r>
            <a:r>
              <a:rPr lang="en-US" sz="2800" dirty="0" smtClean="0"/>
              <a:t>, CF, CTP, TAU, REFF vs </a:t>
            </a:r>
            <a:r>
              <a:rPr lang="en-US" sz="2800" u="sng" dirty="0" smtClean="0"/>
              <a:t>collocated </a:t>
            </a:r>
            <a:r>
              <a:rPr lang="en-US" sz="2800" dirty="0" smtClean="0"/>
              <a:t>aerosol</a:t>
            </a:r>
          </a:p>
          <a:p>
            <a:pPr lvl="1">
              <a:spcBef>
                <a:spcPts val="1320"/>
              </a:spcBef>
            </a:pPr>
            <a:r>
              <a:rPr lang="en-US" sz="2400" dirty="0" smtClean="0"/>
              <a:t>Relative AOD value; position within distribution (percentile) for </a:t>
            </a:r>
            <a:r>
              <a:rPr lang="en-US" sz="2400" i="1" dirty="0" smtClean="0"/>
              <a:t>that location and season</a:t>
            </a:r>
            <a:endParaRPr lang="en-US" sz="2400" dirty="0" smtClean="0"/>
          </a:p>
          <a:p>
            <a:pPr>
              <a:spcBef>
                <a:spcPts val="1320"/>
              </a:spcBef>
            </a:pPr>
            <a:r>
              <a:rPr lang="en-US" sz="2800" dirty="0" smtClean="0"/>
              <a:t>Composite by CR (generally one Terra and one Aqua CR occurrence per day per </a:t>
            </a:r>
            <a:r>
              <a:rPr lang="en-US" sz="2800" dirty="0" err="1" smtClean="0"/>
              <a:t>gridcell</a:t>
            </a:r>
            <a:r>
              <a:rPr lang="en-US" sz="2800" dirty="0" smtClean="0"/>
              <a:t>)</a:t>
            </a:r>
          </a:p>
          <a:p>
            <a:pPr lvl="1">
              <a:spcBef>
                <a:spcPts val="1320"/>
              </a:spcBef>
            </a:pPr>
            <a:r>
              <a:rPr lang="en-US" sz="2400" dirty="0" smtClean="0"/>
              <a:t>Pick the appropriate 3-hr TMPA value</a:t>
            </a:r>
          </a:p>
        </p:txBody>
      </p:sp>
      <p:pic>
        <p:nvPicPr>
          <p:cNvPr id="4" name="Picture 7" descr="NASA 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73667" cy="80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089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tlantic_shiptracks_lrg.jpg"/>
          <p:cNvPicPr>
            <a:picLocks noChangeAspect="1"/>
          </p:cNvPicPr>
          <p:nvPr/>
        </p:nvPicPr>
        <p:blipFill>
          <a:blip r:embed="rId2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103" y="181392"/>
            <a:ext cx="8229600" cy="831433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What are we searching for?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9767"/>
            <a:ext cx="9084734" cy="5566857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320"/>
              </a:spcBef>
            </a:pPr>
            <a:r>
              <a:rPr lang="en-US" dirty="0" smtClean="0"/>
              <a:t>Invigoration for (mostly) ice and mixed phase CRs</a:t>
            </a:r>
          </a:p>
          <a:p>
            <a:pPr lvl="1">
              <a:spcBef>
                <a:spcPts val="1320"/>
              </a:spcBef>
            </a:pPr>
            <a:r>
              <a:rPr lang="en-US" dirty="0" smtClean="0"/>
              <a:t>Precipitation increase with AOD (what about scavenging?)</a:t>
            </a:r>
          </a:p>
          <a:p>
            <a:pPr lvl="1">
              <a:spcBef>
                <a:spcPts val="1320"/>
              </a:spcBef>
            </a:pPr>
            <a:r>
              <a:rPr lang="en-US" dirty="0" smtClean="0"/>
              <a:t>CTP decrease with AOD</a:t>
            </a:r>
          </a:p>
          <a:p>
            <a:pPr lvl="1">
              <a:spcBef>
                <a:spcPts val="1320"/>
              </a:spcBef>
            </a:pPr>
            <a:r>
              <a:rPr lang="en-US" dirty="0" smtClean="0"/>
              <a:t>TAU increase with AOD (?)</a:t>
            </a:r>
          </a:p>
          <a:p>
            <a:pPr>
              <a:spcBef>
                <a:spcPts val="1320"/>
              </a:spcBef>
            </a:pPr>
            <a:r>
              <a:rPr lang="en-US" dirty="0" smtClean="0"/>
              <a:t>First indirect effect for (mostly) liquid CRs</a:t>
            </a:r>
          </a:p>
          <a:p>
            <a:pPr lvl="1">
              <a:spcBef>
                <a:spcPts val="1320"/>
              </a:spcBef>
            </a:pPr>
            <a:r>
              <a:rPr lang="en-US" dirty="0" smtClean="0"/>
              <a:t>TAU increase with AOD</a:t>
            </a:r>
          </a:p>
          <a:p>
            <a:pPr lvl="1">
              <a:spcBef>
                <a:spcPts val="1320"/>
              </a:spcBef>
            </a:pPr>
            <a:r>
              <a:rPr lang="en-US" dirty="0" smtClean="0"/>
              <a:t>REFF decrease with AOD</a:t>
            </a:r>
          </a:p>
          <a:p>
            <a:pPr>
              <a:spcBef>
                <a:spcPts val="1320"/>
              </a:spcBef>
            </a:pPr>
            <a:r>
              <a:rPr lang="en-US" dirty="0" smtClean="0"/>
              <a:t>Second indirect effect for (mostly) liquid CRs</a:t>
            </a:r>
          </a:p>
          <a:p>
            <a:pPr lvl="1">
              <a:spcBef>
                <a:spcPts val="1320"/>
              </a:spcBef>
            </a:pPr>
            <a:r>
              <a:rPr lang="en-US" dirty="0" smtClean="0"/>
              <a:t>Precipitation decrease with AOD</a:t>
            </a:r>
          </a:p>
          <a:p>
            <a:pPr lvl="1">
              <a:spcBef>
                <a:spcPts val="1320"/>
              </a:spcBef>
            </a:pPr>
            <a:r>
              <a:rPr lang="en-US" dirty="0" smtClean="0"/>
              <a:t>CF increase with AOD</a:t>
            </a:r>
            <a:endParaRPr lang="en-US" dirty="0"/>
          </a:p>
        </p:txBody>
      </p:sp>
      <p:pic>
        <p:nvPicPr>
          <p:cNvPr id="4" name="Picture 7" descr="NASA 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73667" cy="80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597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72225" y="544207"/>
            <a:ext cx="20018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 smtClean="0">
                <a:solidFill>
                  <a:srgbClr val="660066"/>
                </a:solidFill>
              </a:rPr>
              <a:t>TMPA (P &gt; 0)</a:t>
            </a:r>
            <a:endParaRPr lang="en-US" sz="2500" b="1" u="sng" dirty="0">
              <a:solidFill>
                <a:srgbClr val="6600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4733" y="1086486"/>
            <a:ext cx="4614001" cy="34666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1078412"/>
            <a:ext cx="4614001" cy="34574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9127" y="691280"/>
            <a:ext cx="978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Ocean</a:t>
            </a:r>
            <a:endParaRPr lang="en-US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8325972" y="691280"/>
            <a:ext cx="717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Land</a:t>
            </a:r>
            <a:endParaRPr lang="en-US" b="1" i="1" dirty="0"/>
          </a:p>
        </p:txBody>
      </p:sp>
      <p:pic>
        <p:nvPicPr>
          <p:cNvPr id="8" name="Picture 7" descr="NASA Log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4355" cy="60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175664" y="107416"/>
            <a:ext cx="7194928" cy="57116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accent1"/>
                </a:solidFill>
              </a:rPr>
              <a:t>Are there land/ocean differences of </a:t>
            </a:r>
            <a:r>
              <a:rPr lang="en-US" sz="2400" b="1" dirty="0" err="1" smtClean="0">
                <a:solidFill>
                  <a:schemeClr val="accent1"/>
                </a:solidFill>
              </a:rPr>
              <a:t>precip</a:t>
            </a:r>
            <a:r>
              <a:rPr lang="en-US" sz="2400" b="1" dirty="0" smtClean="0">
                <a:solidFill>
                  <a:schemeClr val="accent1"/>
                </a:solidFill>
              </a:rPr>
              <a:t> vs aerosol?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941379" y="4088524"/>
            <a:ext cx="5202621" cy="2631768"/>
            <a:chOff x="3941379" y="4088524"/>
            <a:chExt cx="5202621" cy="2631768"/>
          </a:xfrm>
        </p:grpSpPr>
        <p:cxnSp>
          <p:nvCxnSpPr>
            <p:cNvPr id="14" name="Straight Arrow Connector 13"/>
            <p:cNvCxnSpPr/>
            <p:nvPr/>
          </p:nvCxnSpPr>
          <p:spPr>
            <a:xfrm flipH="1" flipV="1">
              <a:off x="3941379" y="4088524"/>
              <a:ext cx="2920354" cy="1349069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/>
            <p:cNvGrpSpPr/>
            <p:nvPr/>
          </p:nvGrpSpPr>
          <p:grpSpPr>
            <a:xfrm>
              <a:off x="5565184" y="5437592"/>
              <a:ext cx="3578816" cy="1282700"/>
              <a:chOff x="4980984" y="1210733"/>
              <a:chExt cx="4163016" cy="1422400"/>
            </a:xfrm>
          </p:grpSpPr>
          <p:pic>
            <p:nvPicPr>
              <p:cNvPr id="16" name="Picture 15" descr="c12_multi_ny.eps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3900" t="71012" r="7135" b="6490"/>
              <a:stretch/>
            </p:blipFill>
            <p:spPr>
              <a:xfrm>
                <a:off x="4980984" y="1210733"/>
                <a:ext cx="1663700" cy="1422400"/>
              </a:xfrm>
              <a:prstGeom prst="rect">
                <a:avLst/>
              </a:prstGeom>
              <a:ln w="57150" cmpd="thinThick">
                <a:noFill/>
              </a:ln>
            </p:spPr>
          </p:pic>
          <p:pic>
            <p:nvPicPr>
              <p:cNvPr id="17" name="Picture 16" descr="ws_or_multi_CR_v_mollweide_c6_to_c12_v1.png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654800" y="1210733"/>
                <a:ext cx="2489200" cy="1282700"/>
              </a:xfrm>
              <a:prstGeom prst="rect">
                <a:avLst/>
              </a:prstGeom>
            </p:spPr>
          </p:pic>
        </p:grpSp>
        <p:cxnSp>
          <p:nvCxnSpPr>
            <p:cNvPr id="20" name="Straight Arrow Connector 19"/>
            <p:cNvCxnSpPr/>
            <p:nvPr/>
          </p:nvCxnSpPr>
          <p:spPr>
            <a:xfrm flipV="1">
              <a:off x="6870430" y="4088524"/>
              <a:ext cx="1455542" cy="134906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1931471" y="1561171"/>
            <a:ext cx="6928397" cy="4817597"/>
            <a:chOff x="1442195" y="1561171"/>
            <a:chExt cx="6928397" cy="4817597"/>
          </a:xfrm>
        </p:grpSpPr>
        <p:grpSp>
          <p:nvGrpSpPr>
            <p:cNvPr id="25" name="Group 24"/>
            <p:cNvGrpSpPr/>
            <p:nvPr/>
          </p:nvGrpSpPr>
          <p:grpSpPr>
            <a:xfrm>
              <a:off x="1442195" y="5134168"/>
              <a:ext cx="3608947" cy="1244600"/>
              <a:chOff x="5192153" y="3632200"/>
              <a:chExt cx="4025930" cy="1485900"/>
            </a:xfrm>
          </p:grpSpPr>
          <p:pic>
            <p:nvPicPr>
              <p:cNvPr id="28" name="Picture 27" descr="ws_or_multi_CR_v_mollweide_c6_to_c12_v1.png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766983" y="3632200"/>
                <a:ext cx="2451100" cy="1333500"/>
              </a:xfrm>
              <a:prstGeom prst="rect">
                <a:avLst/>
              </a:prstGeom>
            </p:spPr>
          </p:pic>
          <p:pic>
            <p:nvPicPr>
              <p:cNvPr id="29" name="Picture 28" descr="c12_multi_ny.eps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4120" t="-903" r="6694" b="77400"/>
              <a:stretch/>
            </p:blipFill>
            <p:spPr>
              <a:xfrm>
                <a:off x="5192153" y="3632200"/>
                <a:ext cx="1676400" cy="1485900"/>
              </a:xfrm>
              <a:prstGeom prst="rect">
                <a:avLst/>
              </a:prstGeom>
              <a:ln w="57150" cmpd="thinThick">
                <a:noFill/>
              </a:ln>
            </p:spPr>
          </p:pic>
        </p:grpSp>
        <p:cxnSp>
          <p:nvCxnSpPr>
            <p:cNvPr id="27" name="Straight Arrow Connector 26"/>
            <p:cNvCxnSpPr/>
            <p:nvPr/>
          </p:nvCxnSpPr>
          <p:spPr>
            <a:xfrm flipV="1">
              <a:off x="3474980" y="1561171"/>
              <a:ext cx="4895612" cy="35228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3488125" y="1661532"/>
              <a:ext cx="268466" cy="344755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-114513" y="1661532"/>
            <a:ext cx="5668234" cy="5182745"/>
            <a:chOff x="-114513" y="1661532"/>
            <a:chExt cx="5668234" cy="5182745"/>
          </a:xfrm>
        </p:grpSpPr>
        <p:grpSp>
          <p:nvGrpSpPr>
            <p:cNvPr id="22" name="Group 21"/>
            <p:cNvGrpSpPr/>
            <p:nvPr/>
          </p:nvGrpSpPr>
          <p:grpSpPr>
            <a:xfrm>
              <a:off x="-114513" y="4488180"/>
              <a:ext cx="2186781" cy="2356097"/>
              <a:chOff x="2330691" y="47709"/>
              <a:chExt cx="2186781" cy="2356097"/>
            </a:xfrm>
          </p:grpSpPr>
          <p:pic>
            <p:nvPicPr>
              <p:cNvPr id="26" name="Picture 25" descr="ws_or_multi_CR_v_mollweide_c6_to_c12_v1.png"/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330691" y="47709"/>
                <a:ext cx="2186781" cy="1163024"/>
              </a:xfrm>
              <a:prstGeom prst="rect">
                <a:avLst/>
              </a:prstGeom>
            </p:spPr>
          </p:pic>
          <p:pic>
            <p:nvPicPr>
              <p:cNvPr id="30" name="Picture 29" descr="c12_multi_ny.eps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538" r="67866" b="77601"/>
              <a:stretch/>
            </p:blipFill>
            <p:spPr>
              <a:xfrm>
                <a:off x="2781808" y="1210733"/>
                <a:ext cx="1383794" cy="1193073"/>
              </a:xfrm>
              <a:prstGeom prst="rect">
                <a:avLst/>
              </a:prstGeom>
              <a:ln w="57150" cmpd="thinThick">
                <a:noFill/>
              </a:ln>
            </p:spPr>
          </p:pic>
        </p:grpSp>
        <p:cxnSp>
          <p:nvCxnSpPr>
            <p:cNvPr id="24" name="Straight Arrow Connector 23"/>
            <p:cNvCxnSpPr/>
            <p:nvPr/>
          </p:nvCxnSpPr>
          <p:spPr>
            <a:xfrm flipV="1">
              <a:off x="875659" y="1661532"/>
              <a:ext cx="300005" cy="2861126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875659" y="1661532"/>
              <a:ext cx="4678062" cy="2861126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8804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7280" y="139704"/>
            <a:ext cx="311119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660066"/>
                </a:solidFill>
              </a:rPr>
              <a:t>CF vs </a:t>
            </a:r>
            <a:r>
              <a:rPr lang="en-US" sz="2500" b="1" smtClean="0">
                <a:solidFill>
                  <a:srgbClr val="660066"/>
                </a:solidFill>
              </a:rPr>
              <a:t>AOD percentile</a:t>
            </a:r>
            <a:endParaRPr lang="en-US" sz="2500" b="1" dirty="0">
              <a:solidFill>
                <a:srgbClr val="6600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8631" y="1157104"/>
            <a:ext cx="4648201" cy="365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8141" y="691328"/>
            <a:ext cx="341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Ocean</a:t>
            </a:r>
            <a:endParaRPr lang="en-US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8303669" y="691328"/>
            <a:ext cx="72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Land</a:t>
            </a:r>
            <a:endParaRPr lang="en-US" b="1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142912"/>
            <a:ext cx="4648200" cy="36576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669628" y="2680138"/>
            <a:ext cx="5385019" cy="4121405"/>
            <a:chOff x="2669628" y="2680138"/>
            <a:chExt cx="5385019" cy="4121405"/>
          </a:xfrm>
        </p:grpSpPr>
        <p:grpSp>
          <p:nvGrpSpPr>
            <p:cNvPr id="12" name="Group 11"/>
            <p:cNvGrpSpPr/>
            <p:nvPr/>
          </p:nvGrpSpPr>
          <p:grpSpPr>
            <a:xfrm>
              <a:off x="6485141" y="4990027"/>
              <a:ext cx="1569506" cy="1811516"/>
              <a:chOff x="6002194" y="809021"/>
              <a:chExt cx="2345267" cy="2650068"/>
            </a:xfrm>
          </p:grpSpPr>
          <p:pic>
            <p:nvPicPr>
              <p:cNvPr id="15" name="Picture 14" descr="ws_or_multi_CR_v_mollweide_c6_to_c12_v1.png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002194" y="809021"/>
                <a:ext cx="2345267" cy="1236134"/>
              </a:xfrm>
              <a:prstGeom prst="rect">
                <a:avLst/>
              </a:prstGeom>
            </p:spPr>
          </p:pic>
          <p:pic>
            <p:nvPicPr>
              <p:cNvPr id="16" name="Picture 15" descr="c12_multi_ny.eps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5819" t="23069" r="36321" b="54567"/>
              <a:stretch/>
            </p:blipFill>
            <p:spPr>
              <a:xfrm>
                <a:off x="6341504" y="2045155"/>
                <a:ext cx="1600200" cy="1413934"/>
              </a:xfrm>
              <a:prstGeom prst="rect">
                <a:avLst/>
              </a:prstGeom>
              <a:ln w="57150" cmpd="thinThick">
                <a:noFill/>
              </a:ln>
            </p:spPr>
          </p:pic>
        </p:grpSp>
        <p:cxnSp>
          <p:nvCxnSpPr>
            <p:cNvPr id="13" name="Straight Arrow Connector 12"/>
            <p:cNvCxnSpPr/>
            <p:nvPr/>
          </p:nvCxnSpPr>
          <p:spPr>
            <a:xfrm flipH="1" flipV="1">
              <a:off x="2669628" y="2680138"/>
              <a:ext cx="4114391" cy="230758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 flipV="1">
              <a:off x="6600497" y="2680138"/>
              <a:ext cx="202866" cy="23098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NASA Logo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4355" cy="60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1135117" y="4372303"/>
            <a:ext cx="3930869" cy="2111105"/>
            <a:chOff x="1135117" y="4372303"/>
            <a:chExt cx="3930869" cy="2111105"/>
          </a:xfrm>
        </p:grpSpPr>
        <p:cxnSp>
          <p:nvCxnSpPr>
            <p:cNvPr id="21" name="Straight Arrow Connector 20"/>
            <p:cNvCxnSpPr/>
            <p:nvPr/>
          </p:nvCxnSpPr>
          <p:spPr>
            <a:xfrm flipH="1" flipV="1">
              <a:off x="1135117" y="4372303"/>
              <a:ext cx="2066136" cy="104021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/>
            <p:cNvGrpSpPr/>
            <p:nvPr/>
          </p:nvGrpSpPr>
          <p:grpSpPr>
            <a:xfrm>
              <a:off x="1617691" y="5347044"/>
              <a:ext cx="3103972" cy="1136364"/>
              <a:chOff x="5467041" y="5435600"/>
              <a:chExt cx="3878476" cy="1422400"/>
            </a:xfrm>
          </p:grpSpPr>
          <p:pic>
            <p:nvPicPr>
              <p:cNvPr id="23" name="Picture 22" descr="c12_multi_ny.eps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536" t="71012" r="67056" b="6490"/>
              <a:stretch/>
            </p:blipFill>
            <p:spPr>
              <a:xfrm>
                <a:off x="5467041" y="5435600"/>
                <a:ext cx="1689100" cy="1422400"/>
              </a:xfrm>
              <a:prstGeom prst="rect">
                <a:avLst/>
              </a:prstGeom>
              <a:ln w="57150" cmpd="thinThick">
                <a:noFill/>
              </a:ln>
            </p:spPr>
          </p:pic>
          <p:pic>
            <p:nvPicPr>
              <p:cNvPr id="24" name="Picture 23" descr="ws_or_multi_CR_v_mollweide_c6_to_c12_v1.png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008717" y="5575300"/>
                <a:ext cx="2336800" cy="1282700"/>
              </a:xfrm>
              <a:prstGeom prst="rect">
                <a:avLst/>
              </a:prstGeom>
            </p:spPr>
          </p:pic>
        </p:grpSp>
        <p:cxnSp>
          <p:nvCxnSpPr>
            <p:cNvPr id="27" name="Straight Arrow Connector 26"/>
            <p:cNvCxnSpPr/>
            <p:nvPr/>
          </p:nvCxnSpPr>
          <p:spPr>
            <a:xfrm flipV="1">
              <a:off x="3218095" y="4445876"/>
              <a:ext cx="1847891" cy="96664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60544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8118" y="139946"/>
            <a:ext cx="569827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660066"/>
                </a:solidFill>
              </a:rPr>
              <a:t>Cloud Top Pressure vs AOD percentile</a:t>
            </a:r>
            <a:endParaRPr lang="en-US" sz="2500" b="1" dirty="0">
              <a:solidFill>
                <a:srgbClr val="6600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1181" y="986613"/>
            <a:ext cx="4637219" cy="34747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8141" y="470468"/>
            <a:ext cx="341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Ocean</a:t>
            </a:r>
            <a:endParaRPr lang="en-US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8357385" y="538894"/>
            <a:ext cx="75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Land</a:t>
            </a:r>
            <a:endParaRPr lang="en-US" b="1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09" y="991232"/>
            <a:ext cx="4649994" cy="3474720"/>
          </a:xfrm>
          <a:prstGeom prst="rect">
            <a:avLst/>
          </a:prstGeom>
        </p:spPr>
      </p:pic>
      <p:pic>
        <p:nvPicPr>
          <p:cNvPr id="11" name="Picture 10" descr="NASA Log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8675"/>
            <a:ext cx="724355" cy="60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19"/>
          <p:cNvGrpSpPr/>
          <p:nvPr/>
        </p:nvGrpSpPr>
        <p:grpSpPr>
          <a:xfrm>
            <a:off x="1229710" y="3119056"/>
            <a:ext cx="6964184" cy="3474279"/>
            <a:chOff x="1229710" y="3119056"/>
            <a:chExt cx="6964184" cy="3474279"/>
          </a:xfrm>
        </p:grpSpPr>
        <p:pic>
          <p:nvPicPr>
            <p:cNvPr id="15" name="Picture 14" descr="ws_or_multi_CR_v_mollweide_c6_to_c12_v1.pn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87093" y="5320420"/>
              <a:ext cx="2133384" cy="1177583"/>
            </a:xfrm>
            <a:prstGeom prst="rect">
              <a:avLst/>
            </a:prstGeom>
          </p:spPr>
        </p:pic>
        <p:pic>
          <p:nvPicPr>
            <p:cNvPr id="16" name="Picture 15" descr="c12_multi_ny.eps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38" t="47844" r="68161" b="29390"/>
            <a:stretch/>
          </p:blipFill>
          <p:spPr>
            <a:xfrm>
              <a:off x="6720477" y="5212721"/>
              <a:ext cx="1473417" cy="1380614"/>
            </a:xfrm>
            <a:prstGeom prst="rect">
              <a:avLst/>
            </a:prstGeom>
            <a:ln w="57150" cmpd="thinThick">
              <a:noFill/>
            </a:ln>
          </p:spPr>
        </p:pic>
        <p:cxnSp>
          <p:nvCxnSpPr>
            <p:cNvPr id="17" name="Straight Arrow Connector 16"/>
            <p:cNvCxnSpPr/>
            <p:nvPr/>
          </p:nvCxnSpPr>
          <p:spPr>
            <a:xfrm flipH="1" flipV="1">
              <a:off x="5654620" y="3119056"/>
              <a:ext cx="872076" cy="2201364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1229710" y="3226676"/>
              <a:ext cx="5296987" cy="2093746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1048874" y="1347177"/>
            <a:ext cx="5671603" cy="5369339"/>
            <a:chOff x="1048874" y="1347177"/>
            <a:chExt cx="5671603" cy="5369339"/>
          </a:xfrm>
        </p:grpSpPr>
        <p:grpSp>
          <p:nvGrpSpPr>
            <p:cNvPr id="22" name="Group 21"/>
            <p:cNvGrpSpPr/>
            <p:nvPr/>
          </p:nvGrpSpPr>
          <p:grpSpPr>
            <a:xfrm>
              <a:off x="1048874" y="4561979"/>
              <a:ext cx="1897348" cy="2154537"/>
              <a:chOff x="6220492" y="4148352"/>
              <a:chExt cx="2353733" cy="2789107"/>
            </a:xfrm>
          </p:grpSpPr>
          <p:pic>
            <p:nvPicPr>
              <p:cNvPr id="25" name="Picture 24" descr="c12_multi_ny.eps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5230" r="36026" b="77467"/>
              <a:stretch/>
            </p:blipFill>
            <p:spPr>
              <a:xfrm>
                <a:off x="6571857" y="4148352"/>
                <a:ext cx="1651001" cy="1424618"/>
              </a:xfrm>
              <a:prstGeom prst="rect">
                <a:avLst/>
              </a:prstGeom>
              <a:ln w="57150" cmpd="thinThick">
                <a:noFill/>
              </a:ln>
            </p:spPr>
          </p:pic>
          <p:pic>
            <p:nvPicPr>
              <p:cNvPr id="26" name="Picture 25" descr="ws_or_multi_CR_v_mollweide_c6_to_c12_v1.png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20492" y="5460195"/>
                <a:ext cx="2353733" cy="1477264"/>
              </a:xfrm>
              <a:prstGeom prst="rect">
                <a:avLst/>
              </a:prstGeom>
            </p:spPr>
          </p:pic>
        </p:grpSp>
        <p:cxnSp>
          <p:nvCxnSpPr>
            <p:cNvPr id="23" name="Straight Arrow Connector 22"/>
            <p:cNvCxnSpPr/>
            <p:nvPr/>
          </p:nvCxnSpPr>
          <p:spPr>
            <a:xfrm flipV="1">
              <a:off x="2473739" y="1429407"/>
              <a:ext cx="0" cy="395009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2473739" y="1347177"/>
              <a:ext cx="4246738" cy="403232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33391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tlantic_shiptracks_lrg.jpg"/>
          <p:cNvPicPr>
            <a:picLocks noChangeAspect="1"/>
          </p:cNvPicPr>
          <p:nvPr/>
        </p:nvPicPr>
        <p:blipFill>
          <a:blip r:embed="rId2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6546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Motivation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15819"/>
            <a:ext cx="9144000" cy="5785908"/>
          </a:xfrm>
        </p:spPr>
        <p:txBody>
          <a:bodyPr>
            <a:noAutofit/>
          </a:bodyPr>
          <a:lstStyle/>
          <a:p>
            <a:pPr>
              <a:spcBef>
                <a:spcPts val="1320"/>
              </a:spcBef>
            </a:pPr>
            <a:r>
              <a:rPr lang="en-US" sz="1800" dirty="0"/>
              <a:t>Need to understand effects of clouds on Earth’s Radiation Budget (ERB) – improve </a:t>
            </a:r>
            <a:r>
              <a:rPr lang="en-US" sz="1800" dirty="0" smtClean="0"/>
              <a:t>details of ERB-cloud coupling in GCMs</a:t>
            </a:r>
          </a:p>
          <a:p>
            <a:pPr>
              <a:spcBef>
                <a:spcPts val="1320"/>
              </a:spcBef>
            </a:pPr>
            <a:r>
              <a:rPr lang="en-US" sz="1800" dirty="0" smtClean="0"/>
              <a:t>Need to understand effects of aerosols on clouds and precipitation and eventually on ERB (again with representation of processes in GCMs in mind)</a:t>
            </a:r>
          </a:p>
          <a:p>
            <a:pPr lvl="1">
              <a:spcBef>
                <a:spcPts val="1320"/>
              </a:spcBef>
            </a:pPr>
            <a:r>
              <a:rPr lang="en-US" sz="1600" dirty="0"/>
              <a:t>Problem poses obvious observational challenges</a:t>
            </a:r>
          </a:p>
          <a:p>
            <a:pPr lvl="1">
              <a:spcBef>
                <a:spcPts val="1320"/>
              </a:spcBef>
            </a:pPr>
            <a:r>
              <a:rPr lang="en-US" sz="1600" dirty="0"/>
              <a:t>How to separate aerosol from all other effects?</a:t>
            </a:r>
          </a:p>
          <a:p>
            <a:pPr>
              <a:spcBef>
                <a:spcPts val="1320"/>
              </a:spcBef>
            </a:pPr>
            <a:r>
              <a:rPr lang="en-US" sz="1800" dirty="0" smtClean="0"/>
              <a:t>In both cases, breaking down the analysis by “regime” (groups of similar cloud conditions) may help</a:t>
            </a:r>
          </a:p>
          <a:p>
            <a:pPr>
              <a:spcBef>
                <a:spcPts val="1320"/>
              </a:spcBef>
            </a:pPr>
            <a:r>
              <a:rPr lang="en-US" sz="1800" dirty="0"/>
              <a:t>At </a:t>
            </a:r>
            <a:r>
              <a:rPr lang="en-US" sz="1800" dirty="0" smtClean="0"/>
              <a:t>scales O(100km)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 </a:t>
            </a:r>
            <a:r>
              <a:rPr lang="en-US" sz="1800" dirty="0"/>
              <a:t>likely to encounter cloud “mixtures” rather than isolated cloud “types</a:t>
            </a:r>
            <a:r>
              <a:rPr lang="en-US" sz="1800" dirty="0" smtClean="0"/>
              <a:t>”</a:t>
            </a:r>
          </a:p>
          <a:p>
            <a:pPr marL="342900" lvl="1" indent="-342900">
              <a:spcBef>
                <a:spcPts val="1320"/>
              </a:spcBef>
              <a:buFont typeface="Arial"/>
              <a:buChar char="•"/>
            </a:pPr>
            <a:r>
              <a:rPr lang="en-US" sz="1800" dirty="0"/>
              <a:t>Regimes pose </a:t>
            </a:r>
            <a:r>
              <a:rPr lang="en-US" sz="1800" u="sng" dirty="0"/>
              <a:t>some</a:t>
            </a:r>
            <a:r>
              <a:rPr lang="en-US" sz="1800" dirty="0"/>
              <a:t> constraint on environmental conditions (similar clouds </a:t>
            </a:r>
            <a:r>
              <a:rPr lang="en-US" sz="1800" dirty="0">
                <a:sym typeface="Wingdings"/>
              </a:rPr>
              <a:t>similar environment)</a:t>
            </a:r>
            <a:endParaRPr lang="en-US" sz="1800" dirty="0"/>
          </a:p>
          <a:p>
            <a:pPr>
              <a:spcBef>
                <a:spcPts val="1320"/>
              </a:spcBef>
            </a:pPr>
            <a:r>
              <a:rPr lang="en-US" sz="1800" dirty="0" smtClean="0"/>
              <a:t>But </a:t>
            </a:r>
            <a:r>
              <a:rPr lang="en-US" sz="1800" dirty="0"/>
              <a:t>how do we define regimes?</a:t>
            </a:r>
          </a:p>
          <a:p>
            <a:pPr lvl="1">
              <a:spcBef>
                <a:spcPts val="1320"/>
              </a:spcBef>
            </a:pPr>
            <a:r>
              <a:rPr lang="en-US" sz="1600" dirty="0"/>
              <a:t>Exploiting cloud appearance (from passive obs) is a </a:t>
            </a:r>
            <a:r>
              <a:rPr lang="en-US" sz="1600" dirty="0" smtClean="0"/>
              <a:t>good starting </a:t>
            </a:r>
            <a:r>
              <a:rPr lang="en-US" sz="1600" dirty="0"/>
              <a:t>point</a:t>
            </a:r>
          </a:p>
          <a:p>
            <a:pPr>
              <a:spcBef>
                <a:spcPts val="1320"/>
              </a:spcBef>
            </a:pPr>
            <a:r>
              <a:rPr lang="en-US" sz="1800" dirty="0" smtClean="0"/>
              <a:t>We adopt </a:t>
            </a:r>
            <a:r>
              <a:rPr lang="en-US" sz="1800" dirty="0"/>
              <a:t>a</a:t>
            </a:r>
            <a:r>
              <a:rPr lang="en-US" sz="1800" dirty="0" smtClean="0"/>
              <a:t> “cloud regime” (CR) kind based on CTP-TAU joint histograms</a:t>
            </a:r>
          </a:p>
          <a:p>
            <a:pPr lvl="1">
              <a:spcBef>
                <a:spcPts val="1320"/>
              </a:spcBef>
            </a:pPr>
            <a:r>
              <a:rPr lang="en-US" sz="1600" dirty="0"/>
              <a:t>Our CRs are based on MODIS </a:t>
            </a:r>
            <a:r>
              <a:rPr lang="en-US" sz="1600" dirty="0" smtClean="0"/>
              <a:t>(you </a:t>
            </a:r>
            <a:r>
              <a:rPr lang="en-US" sz="1600" dirty="0"/>
              <a:t>may also know ISCCP “Weather </a:t>
            </a:r>
            <a:r>
              <a:rPr lang="en-US" sz="1600" dirty="0" smtClean="0"/>
              <a:t>States”)</a:t>
            </a:r>
            <a:endParaRPr lang="en-US" sz="1600" dirty="0"/>
          </a:p>
          <a:p>
            <a:pPr lvl="1">
              <a:spcBef>
                <a:spcPts val="1320"/>
              </a:spcBef>
            </a:pPr>
            <a:endParaRPr lang="en-US" sz="1600" dirty="0" smtClean="0"/>
          </a:p>
        </p:txBody>
      </p:sp>
      <p:pic>
        <p:nvPicPr>
          <p:cNvPr id="4" name="Picture 7" descr="NASA 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0402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773" y="1022229"/>
            <a:ext cx="4637219" cy="34747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8141" y="503597"/>
            <a:ext cx="341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Ocean</a:t>
            </a:r>
            <a:endParaRPr lang="en-US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8344996" y="503597"/>
            <a:ext cx="773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Land</a:t>
            </a:r>
            <a:endParaRPr lang="en-US" b="1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161" y="1029574"/>
            <a:ext cx="4649993" cy="34747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58186" y="48520"/>
            <a:ext cx="61822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660066"/>
                </a:solidFill>
              </a:rPr>
              <a:t>Cloud </a:t>
            </a:r>
            <a:r>
              <a:rPr lang="en-US" sz="2500" b="1" smtClean="0">
                <a:solidFill>
                  <a:srgbClr val="660066"/>
                </a:solidFill>
              </a:rPr>
              <a:t>Optical Thickness </a:t>
            </a:r>
            <a:r>
              <a:rPr lang="en-US" sz="2500" b="1" dirty="0" smtClean="0">
                <a:solidFill>
                  <a:srgbClr val="660066"/>
                </a:solidFill>
              </a:rPr>
              <a:t>vs AOD percentile</a:t>
            </a:r>
            <a:endParaRPr lang="en-US" sz="2500" b="1" dirty="0">
              <a:solidFill>
                <a:srgbClr val="660066"/>
              </a:solidFill>
            </a:endParaRPr>
          </a:p>
        </p:txBody>
      </p:sp>
      <p:pic>
        <p:nvPicPr>
          <p:cNvPr id="14" name="Picture 13" descr="NASA Log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911"/>
            <a:ext cx="724355" cy="60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1073597" y="2469931"/>
            <a:ext cx="6935286" cy="3923199"/>
            <a:chOff x="1073597" y="2469931"/>
            <a:chExt cx="6935286" cy="3923199"/>
          </a:xfrm>
        </p:grpSpPr>
        <p:grpSp>
          <p:nvGrpSpPr>
            <p:cNvPr id="15" name="Group 14"/>
            <p:cNvGrpSpPr/>
            <p:nvPr/>
          </p:nvGrpSpPr>
          <p:grpSpPr>
            <a:xfrm>
              <a:off x="1073597" y="5099563"/>
              <a:ext cx="3223869" cy="1293567"/>
              <a:chOff x="2598234" y="1795347"/>
              <a:chExt cx="4047892" cy="1583472"/>
            </a:xfrm>
          </p:grpSpPr>
          <p:pic>
            <p:nvPicPr>
              <p:cNvPr id="18" name="Picture 17" descr="c12_multi_ny.eps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4240" t="22604" r="6250" b="52350"/>
              <a:stretch/>
            </p:blipFill>
            <p:spPr>
              <a:xfrm>
                <a:off x="2598234" y="1795347"/>
                <a:ext cx="1694985" cy="1583472"/>
              </a:xfrm>
              <a:prstGeom prst="rect">
                <a:avLst/>
              </a:prstGeom>
              <a:ln w="57150" cmpd="thinThick">
                <a:noFill/>
              </a:ln>
            </p:spPr>
          </p:pic>
          <p:pic>
            <p:nvPicPr>
              <p:cNvPr id="19" name="Picture 18" descr="ws_or_multi_CR_v_mollweide_c6_to_c12_v1.png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93219" y="1901284"/>
                <a:ext cx="2352907" cy="1237785"/>
              </a:xfrm>
              <a:prstGeom prst="rect">
                <a:avLst/>
              </a:prstGeom>
            </p:spPr>
          </p:pic>
        </p:grpSp>
        <p:cxnSp>
          <p:nvCxnSpPr>
            <p:cNvPr id="16" name="Straight Arrow Connector 15"/>
            <p:cNvCxnSpPr/>
            <p:nvPr/>
          </p:nvCxnSpPr>
          <p:spPr>
            <a:xfrm flipV="1">
              <a:off x="2970451" y="2543503"/>
              <a:ext cx="5038432" cy="26156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2922521" y="2469931"/>
              <a:ext cx="1008348" cy="269445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99888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3545" y="941688"/>
            <a:ext cx="4733703" cy="34858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8141" y="549421"/>
            <a:ext cx="341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Ocean</a:t>
            </a:r>
            <a:endParaRPr lang="en-US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8303670" y="549421"/>
            <a:ext cx="72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Land</a:t>
            </a:r>
            <a:endParaRPr lang="en-US" b="1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671" y="941286"/>
            <a:ext cx="4733704" cy="34866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58186" y="15391"/>
            <a:ext cx="61822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660066"/>
                </a:solidFill>
              </a:rPr>
              <a:t>Cloud Effective Radius vs AOD percentile</a:t>
            </a:r>
            <a:endParaRPr lang="en-US" sz="2500" b="1" dirty="0">
              <a:solidFill>
                <a:srgbClr val="660066"/>
              </a:solidFill>
            </a:endParaRPr>
          </a:p>
        </p:txBody>
      </p:sp>
      <p:pic>
        <p:nvPicPr>
          <p:cNvPr id="12" name="Picture 11" descr="NASA Log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4355" cy="60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3888828" y="3062442"/>
            <a:ext cx="5085839" cy="3668558"/>
            <a:chOff x="3888828" y="3062442"/>
            <a:chExt cx="5085839" cy="3668558"/>
          </a:xfrm>
        </p:grpSpPr>
        <p:pic>
          <p:nvPicPr>
            <p:cNvPr id="13" name="Picture 12" descr="ws_or_multi_CR_v_mollweide_c6_to_c12_v1.pn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71684" y="5488142"/>
              <a:ext cx="2202983" cy="1165661"/>
            </a:xfrm>
            <a:prstGeom prst="rect">
              <a:avLst/>
            </a:prstGeom>
          </p:spPr>
        </p:pic>
        <p:pic>
          <p:nvPicPr>
            <p:cNvPr id="14" name="Picture 13" descr="c12_multi_ny.eps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268" t="47978" r="6693" b="29256"/>
            <a:stretch/>
          </p:blipFill>
          <p:spPr>
            <a:xfrm>
              <a:off x="5203005" y="5418666"/>
              <a:ext cx="1486259" cy="1312334"/>
            </a:xfrm>
            <a:prstGeom prst="rect">
              <a:avLst/>
            </a:prstGeom>
            <a:ln w="57150" cmpd="thinThick">
              <a:noFill/>
            </a:ln>
          </p:spPr>
        </p:pic>
        <p:cxnSp>
          <p:nvCxnSpPr>
            <p:cNvPr id="15" name="Straight Arrow Connector 14"/>
            <p:cNvCxnSpPr/>
            <p:nvPr/>
          </p:nvCxnSpPr>
          <p:spPr>
            <a:xfrm flipH="1" flipV="1">
              <a:off x="3888828" y="3142593"/>
              <a:ext cx="2882856" cy="2345549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6771684" y="3062442"/>
              <a:ext cx="1247709" cy="24257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1226390" y="2274075"/>
            <a:ext cx="6935286" cy="3923199"/>
            <a:chOff x="1073597" y="2469931"/>
            <a:chExt cx="6935286" cy="3923199"/>
          </a:xfrm>
        </p:grpSpPr>
        <p:grpSp>
          <p:nvGrpSpPr>
            <p:cNvPr id="19" name="Group 18"/>
            <p:cNvGrpSpPr/>
            <p:nvPr/>
          </p:nvGrpSpPr>
          <p:grpSpPr>
            <a:xfrm>
              <a:off x="1073597" y="5099563"/>
              <a:ext cx="3223869" cy="1293567"/>
              <a:chOff x="2598234" y="1795347"/>
              <a:chExt cx="4047892" cy="1583472"/>
            </a:xfrm>
          </p:grpSpPr>
          <p:pic>
            <p:nvPicPr>
              <p:cNvPr id="22" name="Picture 21" descr="c12_multi_ny.eps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4240" t="22604" r="6250" b="52350"/>
              <a:stretch/>
            </p:blipFill>
            <p:spPr>
              <a:xfrm>
                <a:off x="2598234" y="1795347"/>
                <a:ext cx="1694985" cy="1583472"/>
              </a:xfrm>
              <a:prstGeom prst="rect">
                <a:avLst/>
              </a:prstGeom>
              <a:ln w="57150" cmpd="thinThick">
                <a:noFill/>
              </a:ln>
            </p:spPr>
          </p:pic>
          <p:pic>
            <p:nvPicPr>
              <p:cNvPr id="23" name="Picture 22" descr="ws_or_multi_CR_v_mollweide_c6_to_c12_v1.png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93219" y="1901284"/>
                <a:ext cx="2352907" cy="1237785"/>
              </a:xfrm>
              <a:prstGeom prst="rect">
                <a:avLst/>
              </a:prstGeom>
            </p:spPr>
          </p:pic>
        </p:grpSp>
        <p:cxnSp>
          <p:nvCxnSpPr>
            <p:cNvPr id="20" name="Straight Arrow Connector 19"/>
            <p:cNvCxnSpPr/>
            <p:nvPr/>
          </p:nvCxnSpPr>
          <p:spPr>
            <a:xfrm flipV="1">
              <a:off x="2970451" y="2543503"/>
              <a:ext cx="5038432" cy="26156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2922521" y="2469931"/>
              <a:ext cx="1008348" cy="269445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6790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367" y="6138081"/>
            <a:ext cx="88986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red arrow:</a:t>
            </a:r>
            <a:r>
              <a:rPr lang="en-US"/>
              <a:t> consistent with invigoration; </a:t>
            </a:r>
            <a:r>
              <a:rPr lang="en-US">
                <a:solidFill>
                  <a:srgbClr val="0000FF"/>
                </a:solidFill>
              </a:rPr>
              <a:t>blue arrow:</a:t>
            </a:r>
            <a:r>
              <a:rPr lang="en-US"/>
              <a:t> consistent with 1</a:t>
            </a:r>
            <a:r>
              <a:rPr lang="en-US" baseline="30000"/>
              <a:t>st</a:t>
            </a:r>
            <a:r>
              <a:rPr lang="en-US"/>
              <a:t> and 2</a:t>
            </a:r>
            <a:r>
              <a:rPr lang="en-US" baseline="30000"/>
              <a:t>nd</a:t>
            </a:r>
            <a:r>
              <a:rPr lang="en-US"/>
              <a:t> indirect effect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696177" y="1802425"/>
          <a:ext cx="4433042" cy="413002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11592"/>
                <a:gridCol w="438097"/>
                <a:gridCol w="458207"/>
                <a:gridCol w="451427"/>
                <a:gridCol w="451427"/>
                <a:gridCol w="480552"/>
                <a:gridCol w="473270"/>
                <a:gridCol w="473271"/>
                <a:gridCol w="495199"/>
              </a:tblGrid>
              <a:tr h="342689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70C0"/>
                          </a:solidFill>
                        </a:rPr>
                        <a:t>ICE</a:t>
                      </a:r>
                      <a:endParaRPr lang="en-US" sz="1400" baseline="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70C0"/>
                          </a:solidFill>
                        </a:rPr>
                        <a:t>LIQ</a:t>
                      </a:r>
                      <a:endParaRPr lang="en-US" sz="1400" baseline="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70C0"/>
                          </a:solidFill>
                        </a:rPr>
                        <a:t>MIX</a:t>
                      </a:r>
                      <a:endParaRPr lang="en-US" sz="1400" baseline="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70C0"/>
                          </a:solidFill>
                        </a:rPr>
                        <a:t>CR12</a:t>
                      </a:r>
                      <a:endParaRPr lang="en-US" sz="1400" baseline="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261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baseline="0" dirty="0" smtClean="0">
                          <a:latin typeface="+mj-lt"/>
                        </a:rPr>
                        <a:t>Land</a:t>
                      </a:r>
                      <a:endParaRPr lang="en-US" sz="1000" b="0" baseline="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baseline="0" dirty="0" smtClean="0">
                          <a:latin typeface="+mj-lt"/>
                        </a:rPr>
                        <a:t>Ocean</a:t>
                      </a:r>
                      <a:endParaRPr lang="en-US" sz="800" b="0" baseline="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baseline="0" dirty="0" smtClean="0">
                          <a:latin typeface="+mj-lt"/>
                        </a:rPr>
                        <a:t>Land</a:t>
                      </a:r>
                      <a:endParaRPr lang="en-US" sz="1000" b="0" baseline="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baseline="0" dirty="0" smtClean="0">
                          <a:latin typeface="+mj-lt"/>
                        </a:rPr>
                        <a:t>Ocean</a:t>
                      </a:r>
                      <a:endParaRPr lang="en-US" sz="800" b="0" baseline="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aseline="0" smtClean="0"/>
                        <a:t>Land</a:t>
                      </a:r>
                      <a:endParaRPr lang="en-US" sz="1000" baseline="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aseline="0" dirty="0" smtClean="0"/>
                        <a:t>Ocean</a:t>
                      </a:r>
                      <a:endParaRPr lang="en-US" sz="800" baseline="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aseline="0" dirty="0" smtClean="0"/>
                        <a:t>Land</a:t>
                      </a:r>
                      <a:endParaRPr lang="en-US" sz="1000" baseline="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aseline="0" dirty="0" smtClean="0"/>
                        <a:t>Ocean</a:t>
                      </a:r>
                      <a:endParaRPr lang="en-US" sz="800" baseline="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701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P&gt;0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-</a:t>
                      </a:r>
                    </a:p>
                  </a:txBody>
                  <a:tcP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⇓</a:t>
                      </a:r>
                      <a:endParaRPr lang="en-US" sz="3200" dirty="0"/>
                    </a:p>
                  </a:txBody>
                  <a:tcP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⇑</a:t>
                      </a:r>
                    </a:p>
                  </a:txBody>
                  <a:tcP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⇑</a:t>
                      </a:r>
                    </a:p>
                  </a:txBody>
                  <a:tcP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-</a:t>
                      </a:r>
                    </a:p>
                  </a:txBody>
                  <a:tcP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⇓</a:t>
                      </a:r>
                    </a:p>
                  </a:txBody>
                  <a:tcP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⇑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 smtClean="0"/>
                    </a:p>
                  </a:txBody>
                  <a:tcP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17701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CF</a:t>
                      </a:r>
                      <a:endParaRPr lang="en-US" sz="15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-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0000FF"/>
                          </a:solidFill>
                        </a:rPr>
                        <a:t>⇑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-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dirty="0" smtClean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⇑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dirty="0" smtClean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517701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CTH</a:t>
                      </a:r>
                      <a:endParaRPr lang="en-US" sz="15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⇓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⇑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⇓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⇑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17701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COT</a:t>
                      </a:r>
                      <a:endParaRPr lang="en-US" sz="15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-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 smtClean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00FF"/>
                          </a:solidFill>
                        </a:rPr>
                        <a:t>⇑</a:t>
                      </a:r>
                      <a:endParaRPr lang="en-US" sz="3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⇑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⇑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517701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CER</a:t>
                      </a:r>
                      <a:endParaRPr lang="en-US" sz="15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⇓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00FF"/>
                          </a:solidFill>
                        </a:rPr>
                        <a:t>⇓</a:t>
                      </a:r>
                      <a:endParaRPr lang="en-US" sz="3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-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-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57080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P≥0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⇓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⇑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-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⇑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4592027" y="1199555"/>
            <a:ext cx="0" cy="4785283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Left Arrow 6"/>
          <p:cNvSpPr/>
          <p:nvPr/>
        </p:nvSpPr>
        <p:spPr>
          <a:xfrm>
            <a:off x="1054565" y="872173"/>
            <a:ext cx="3391038" cy="953727"/>
          </a:xfrm>
          <a:prstGeom prst="lef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MODIS AOD distribution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4704585" y="872174"/>
            <a:ext cx="3626618" cy="953727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MERRA AOD distribution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-63194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Ice regime : CR1- CR3</a:t>
            </a:r>
          </a:p>
          <a:p>
            <a:pPr algn="ctr"/>
            <a:r>
              <a:rPr lang="en-US" sz="1500" b="1" dirty="0" smtClean="0"/>
              <a:t>Liquid regime : CR6 – CR11</a:t>
            </a:r>
          </a:p>
          <a:p>
            <a:pPr algn="ctr"/>
            <a:r>
              <a:rPr lang="en-US" sz="1500" b="1" dirty="0" smtClean="0"/>
              <a:t>Mix regime : CR4 – CR5</a:t>
            </a:r>
          </a:p>
          <a:p>
            <a:pPr algn="ctr"/>
            <a:r>
              <a:rPr lang="en-US" sz="1500" b="1" dirty="0" smtClean="0"/>
              <a:t>CR12</a:t>
            </a:r>
            <a:endParaRPr lang="en-US" sz="1500" b="1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63029" y="1802425"/>
          <a:ext cx="4433042" cy="413002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11592"/>
                <a:gridCol w="438097"/>
                <a:gridCol w="458207"/>
                <a:gridCol w="451427"/>
                <a:gridCol w="451427"/>
                <a:gridCol w="480552"/>
                <a:gridCol w="473270"/>
                <a:gridCol w="473271"/>
                <a:gridCol w="495199"/>
              </a:tblGrid>
              <a:tr h="342689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70C0"/>
                          </a:solidFill>
                        </a:rPr>
                        <a:t>ICE</a:t>
                      </a:r>
                      <a:endParaRPr lang="en-US" sz="1400" baseline="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70C0"/>
                          </a:solidFill>
                        </a:rPr>
                        <a:t>LIQ</a:t>
                      </a:r>
                      <a:endParaRPr lang="en-US" sz="1400" baseline="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70C0"/>
                          </a:solidFill>
                        </a:rPr>
                        <a:t>MIX</a:t>
                      </a:r>
                      <a:endParaRPr lang="en-US" sz="1400" baseline="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70C0"/>
                          </a:solidFill>
                        </a:rPr>
                        <a:t>CR12</a:t>
                      </a:r>
                      <a:endParaRPr lang="en-US" sz="1400" baseline="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261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baseline="0" dirty="0" smtClean="0">
                          <a:latin typeface="+mj-lt"/>
                        </a:rPr>
                        <a:t>Land</a:t>
                      </a:r>
                      <a:endParaRPr lang="en-US" sz="1000" b="0" baseline="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baseline="0" dirty="0" smtClean="0">
                          <a:latin typeface="+mj-lt"/>
                        </a:rPr>
                        <a:t>Ocean</a:t>
                      </a:r>
                      <a:endParaRPr lang="en-US" sz="800" b="0" baseline="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baseline="0" dirty="0" smtClean="0">
                          <a:latin typeface="+mj-lt"/>
                        </a:rPr>
                        <a:t>Land</a:t>
                      </a:r>
                      <a:endParaRPr lang="en-US" sz="1000" b="0" baseline="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baseline="0" dirty="0" smtClean="0">
                          <a:latin typeface="+mj-lt"/>
                        </a:rPr>
                        <a:t>Ocean</a:t>
                      </a:r>
                      <a:endParaRPr lang="en-US" sz="800" b="0" baseline="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aseline="0" smtClean="0"/>
                        <a:t>Land</a:t>
                      </a:r>
                      <a:endParaRPr lang="en-US" sz="1000" baseline="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aseline="0" dirty="0" smtClean="0"/>
                        <a:t>Ocean</a:t>
                      </a:r>
                      <a:endParaRPr lang="en-US" sz="800" baseline="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aseline="0" dirty="0" smtClean="0"/>
                        <a:t>Land</a:t>
                      </a:r>
                      <a:endParaRPr lang="en-US" sz="1000" baseline="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aseline="0" dirty="0" smtClean="0"/>
                        <a:t>Ocean</a:t>
                      </a:r>
                      <a:endParaRPr lang="en-US" sz="800" baseline="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701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P&gt;0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-</a:t>
                      </a:r>
                    </a:p>
                  </a:txBody>
                  <a:tcP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⇑</a:t>
                      </a:r>
                    </a:p>
                  </a:txBody>
                  <a:tcP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-</a:t>
                      </a:r>
                    </a:p>
                  </a:txBody>
                  <a:tcP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-</a:t>
                      </a:r>
                    </a:p>
                  </a:txBody>
                  <a:tcP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⇓</a:t>
                      </a:r>
                    </a:p>
                  </a:txBody>
                  <a:tcP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⇑</a:t>
                      </a:r>
                    </a:p>
                  </a:txBody>
                  <a:tcP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17701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CF</a:t>
                      </a:r>
                      <a:endParaRPr lang="en-US" sz="15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0000FF"/>
                          </a:solidFill>
                        </a:rPr>
                        <a:t>⇑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0000FF"/>
                          </a:solidFill>
                        </a:rPr>
                        <a:t>⇑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-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 smtClean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⇑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dirty="0" smtClean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517701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CTH</a:t>
                      </a:r>
                      <a:endParaRPr lang="en-US" sz="15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⇑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⇑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⇑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⇑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17701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COT</a:t>
                      </a:r>
                      <a:endParaRPr lang="en-US" sz="15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⇑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-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00FF"/>
                          </a:solidFill>
                        </a:rPr>
                        <a:t>⇑</a:t>
                      </a:r>
                      <a:endParaRPr lang="en-US" sz="3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⇓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⇑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517701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CER</a:t>
                      </a:r>
                      <a:endParaRPr lang="en-US" sz="15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⇓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-</a:t>
                      </a:r>
                      <a:endParaRPr lang="en-US" sz="3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00FF"/>
                          </a:solidFill>
                        </a:rPr>
                        <a:t>⇓</a:t>
                      </a:r>
                      <a:endParaRPr lang="en-US" sz="3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-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-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57080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P≥0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-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-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⇓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⇑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7" descr="NASA Log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3868" cy="80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466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tlantic_shiptracks_lrg.jpg"/>
          <p:cNvPicPr>
            <a:picLocks noChangeAspect="1"/>
          </p:cNvPicPr>
          <p:nvPr/>
        </p:nvPicPr>
        <p:blipFill>
          <a:blip r:embed="rId2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4332" y="33509"/>
            <a:ext cx="8782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</a:rPr>
              <a:t>Summary and thoughts about </a:t>
            </a:r>
            <a:r>
              <a:rPr lang="en-US" sz="3600" b="1" smtClean="0">
                <a:solidFill>
                  <a:schemeClr val="tx2"/>
                </a:solidFill>
              </a:rPr>
              <a:t>IAE analysis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038052"/>
            <a:ext cx="9028386" cy="5458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600"/>
              </a:lnSpc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sym typeface="Wingdings"/>
              </a:rPr>
              <a:t>A regime-based approach is </a:t>
            </a:r>
            <a:r>
              <a:rPr lang="en-US" sz="2400" dirty="0" smtClean="0">
                <a:sym typeface="Wingdings"/>
              </a:rPr>
              <a:t>suitable </a:t>
            </a:r>
            <a:r>
              <a:rPr lang="en-US" sz="2400" dirty="0">
                <a:sym typeface="Wingdings"/>
              </a:rPr>
              <a:t>for studying aerosol-cloud-precipitation interactions</a:t>
            </a:r>
          </a:p>
          <a:p>
            <a:pPr marL="285750" indent="-285750">
              <a:lnSpc>
                <a:spcPts val="2600"/>
              </a:lnSpc>
              <a:spcAft>
                <a:spcPts val="600"/>
              </a:spcAft>
              <a:buFont typeface="Arial"/>
              <a:buChar char="•"/>
            </a:pPr>
            <a:r>
              <a:rPr lang="en-US" sz="2400" dirty="0" smtClean="0"/>
              <a:t>Precipitation and cloud property variability with AOD seems very systematic (”good looking” curves)</a:t>
            </a:r>
            <a:endParaRPr lang="en-US" sz="2400" dirty="0"/>
          </a:p>
          <a:p>
            <a:pPr marL="800100" lvl="1" indent="-342900">
              <a:lnSpc>
                <a:spcPts val="2600"/>
              </a:lnSpc>
              <a:spcAft>
                <a:spcPts val="600"/>
              </a:spcAft>
              <a:buFont typeface="Courier New"/>
              <a:buChar char="o"/>
            </a:pPr>
            <a:r>
              <a:rPr lang="en-US" sz="2400" i="1" dirty="0" smtClean="0"/>
              <a:t>No clear sign </a:t>
            </a:r>
            <a:r>
              <a:rPr lang="en-US" sz="2400" i="1" dirty="0"/>
              <a:t>of invigoration </a:t>
            </a:r>
            <a:r>
              <a:rPr lang="en-US" sz="2400" i="1" dirty="0" smtClean="0"/>
              <a:t>(scavenging interferes?)</a:t>
            </a:r>
            <a:endParaRPr lang="en-US" sz="2400" i="1" dirty="0"/>
          </a:p>
          <a:p>
            <a:pPr marL="800100" lvl="1" indent="-342900">
              <a:lnSpc>
                <a:spcPts val="2600"/>
              </a:lnSpc>
              <a:spcAft>
                <a:spcPts val="600"/>
              </a:spcAft>
              <a:buFont typeface="Courier New"/>
              <a:buChar char="o"/>
            </a:pPr>
            <a:r>
              <a:rPr lang="en-US" sz="2400" i="1" dirty="0" smtClean="0"/>
              <a:t>Aerosol </a:t>
            </a:r>
            <a:r>
              <a:rPr lang="en-US" sz="2400" i="1" dirty="0"/>
              <a:t>indirect effects (increased CF, </a:t>
            </a:r>
            <a:r>
              <a:rPr lang="en-US" sz="2400" i="1" dirty="0" smtClean="0"/>
              <a:t>REFF) </a:t>
            </a:r>
            <a:r>
              <a:rPr lang="en-US" sz="2400" i="1" dirty="0"/>
              <a:t>in liquid </a:t>
            </a:r>
            <a:r>
              <a:rPr lang="en-US" sz="2400" i="1" dirty="0" smtClean="0"/>
              <a:t>CRs</a:t>
            </a:r>
          </a:p>
          <a:p>
            <a:pPr marL="800100" lvl="1" indent="-342900">
              <a:lnSpc>
                <a:spcPts val="2600"/>
              </a:lnSpc>
              <a:spcAft>
                <a:spcPts val="600"/>
              </a:spcAft>
              <a:buFont typeface="Courier New"/>
              <a:buChar char="o"/>
            </a:pPr>
            <a:r>
              <a:rPr lang="en-US" sz="2400" i="1" dirty="0" smtClean="0"/>
              <a:t>Cloud tops always rise with aerosol over ocean</a:t>
            </a:r>
          </a:p>
          <a:p>
            <a:pPr marL="800100" lvl="1" indent="-342900">
              <a:lnSpc>
                <a:spcPts val="2600"/>
              </a:lnSpc>
              <a:spcAft>
                <a:spcPts val="600"/>
              </a:spcAft>
              <a:buFont typeface="Courier New"/>
              <a:buChar char="o"/>
            </a:pPr>
            <a:r>
              <a:rPr lang="en-US" sz="2400" i="1" dirty="0" smtClean="0"/>
              <a:t>TAU always increases with aerosol over land</a:t>
            </a:r>
            <a:endParaRPr lang="en-US" sz="2400" i="1" dirty="0"/>
          </a:p>
          <a:p>
            <a:pPr marL="800100" lvl="1" indent="-342900">
              <a:lnSpc>
                <a:spcPts val="2600"/>
              </a:lnSpc>
              <a:spcAft>
                <a:spcPts val="600"/>
              </a:spcAft>
              <a:buFont typeface="Courier New"/>
              <a:buChar char="o"/>
            </a:pPr>
            <a:r>
              <a:rPr lang="en-US" sz="2400" i="1" dirty="0"/>
              <a:t>Land-ocean contrasts </a:t>
            </a:r>
            <a:r>
              <a:rPr lang="en-US" sz="2400" i="1" dirty="0" smtClean="0"/>
              <a:t>are substantial</a:t>
            </a:r>
          </a:p>
          <a:p>
            <a:pPr marL="800100" lvl="1" indent="-342900">
              <a:lnSpc>
                <a:spcPts val="2600"/>
              </a:lnSpc>
              <a:spcAft>
                <a:spcPts val="600"/>
              </a:spcAft>
              <a:buFont typeface="Courier New"/>
              <a:buChar char="o"/>
            </a:pPr>
            <a:r>
              <a:rPr lang="en-US" sz="2400" i="1" dirty="0" smtClean="0"/>
              <a:t>Low CF CR exhibits consistent behavior worth exploring further</a:t>
            </a:r>
            <a:endParaRPr lang="en-US" sz="2400" dirty="0"/>
          </a:p>
          <a:p>
            <a:pPr marL="285750" indent="-285750">
              <a:lnSpc>
                <a:spcPts val="2600"/>
              </a:lnSpc>
              <a:spcAft>
                <a:spcPts val="600"/>
              </a:spcAft>
              <a:buFont typeface="Arial"/>
              <a:buChar char="•"/>
            </a:pPr>
            <a:r>
              <a:rPr lang="en-US" sz="2400" dirty="0" smtClean="0"/>
              <a:t>Results should be interpreted with sampling </a:t>
            </a:r>
            <a:r>
              <a:rPr lang="en-US" sz="2400" dirty="0"/>
              <a:t>and retrieval quality issues </a:t>
            </a:r>
            <a:r>
              <a:rPr lang="en-US" sz="2400" dirty="0" smtClean="0"/>
              <a:t>in mind. Is re-analysis AOD more appropriate?</a:t>
            </a:r>
            <a:endParaRPr lang="en-US" sz="2400" dirty="0"/>
          </a:p>
          <a:p>
            <a:pPr marL="285750" indent="-285750">
              <a:lnSpc>
                <a:spcPts val="2600"/>
              </a:lnSpc>
              <a:spcAft>
                <a:spcPts val="600"/>
              </a:spcAft>
              <a:buFont typeface="Arial"/>
              <a:buChar char="•"/>
            </a:pPr>
            <a:r>
              <a:rPr lang="en-US" sz="2400" dirty="0"/>
              <a:t>Other co-variations (non-aerosol), e.g., </a:t>
            </a:r>
            <a:r>
              <a:rPr lang="en-US" sz="2400" dirty="0" smtClean="0"/>
              <a:t>meteorology cannot be excluded (working on that right now!).</a:t>
            </a:r>
            <a:endParaRPr lang="en-US" sz="2400" dirty="0"/>
          </a:p>
        </p:txBody>
      </p:sp>
      <p:pic>
        <p:nvPicPr>
          <p:cNvPr id="6" name="Picture 7" descr="NASA 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3868" cy="80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7733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tlantic_shiptracks_lrg.jpg"/>
          <p:cNvPicPr>
            <a:picLocks noChangeAspect="1"/>
          </p:cNvPicPr>
          <p:nvPr/>
        </p:nvPicPr>
        <p:blipFill>
          <a:blip r:embed="rId2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92968" y="2634565"/>
            <a:ext cx="690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tx2"/>
                </a:solidFill>
              </a:rPr>
              <a:t>Additional Slides</a:t>
            </a:r>
            <a:endParaRPr lang="en-US" sz="7200" b="1" dirty="0">
              <a:solidFill>
                <a:schemeClr val="tx2"/>
              </a:solidFill>
            </a:endParaRPr>
          </a:p>
        </p:txBody>
      </p:sp>
      <p:pic>
        <p:nvPicPr>
          <p:cNvPr id="6" name="Picture 7" descr="NASA 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3868" cy="80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7036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866" y="670690"/>
            <a:ext cx="9132601" cy="626351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286000" y="404184"/>
            <a:ext cx="4275666" cy="2262816"/>
            <a:chOff x="2286000" y="404184"/>
            <a:chExt cx="4275666" cy="2262816"/>
          </a:xfrm>
        </p:grpSpPr>
        <p:grpSp>
          <p:nvGrpSpPr>
            <p:cNvPr id="2" name="Group 1"/>
            <p:cNvGrpSpPr/>
            <p:nvPr/>
          </p:nvGrpSpPr>
          <p:grpSpPr>
            <a:xfrm>
              <a:off x="2480731" y="404184"/>
              <a:ext cx="4080935" cy="1551618"/>
              <a:chOff x="2294465" y="107850"/>
              <a:chExt cx="4080935" cy="1551618"/>
            </a:xfrm>
          </p:grpSpPr>
          <p:pic>
            <p:nvPicPr>
              <p:cNvPr id="7" name="Picture 6" descr="c12_multi_ny.eps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5230" r="36026" b="77467"/>
              <a:stretch/>
            </p:blipFill>
            <p:spPr>
              <a:xfrm>
                <a:off x="2294465" y="234850"/>
                <a:ext cx="1651001" cy="1424618"/>
              </a:xfrm>
              <a:prstGeom prst="rect">
                <a:avLst/>
              </a:prstGeom>
              <a:ln w="57150" cmpd="thinThick">
                <a:noFill/>
              </a:ln>
            </p:spPr>
          </p:pic>
          <p:pic>
            <p:nvPicPr>
              <p:cNvPr id="8" name="Picture 7" descr="ws_or_multi_CR_v_mollweide_c6_to_c12_v1.png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021667" y="107850"/>
                <a:ext cx="2353733" cy="1477264"/>
              </a:xfrm>
              <a:prstGeom prst="rect">
                <a:avLst/>
              </a:prstGeom>
            </p:spPr>
          </p:pic>
        </p:grpSp>
        <p:cxnSp>
          <p:nvCxnSpPr>
            <p:cNvPr id="14" name="Straight Arrow Connector 13"/>
            <p:cNvCxnSpPr/>
            <p:nvPr/>
          </p:nvCxnSpPr>
          <p:spPr>
            <a:xfrm flipH="1">
              <a:off x="2286000" y="1955802"/>
              <a:ext cx="533400" cy="71119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4783667" y="2472267"/>
            <a:ext cx="3996267" cy="2048933"/>
            <a:chOff x="4783667" y="2472267"/>
            <a:chExt cx="3996267" cy="2048933"/>
          </a:xfrm>
        </p:grpSpPr>
        <p:grpSp>
          <p:nvGrpSpPr>
            <p:cNvPr id="3" name="Group 2"/>
            <p:cNvGrpSpPr/>
            <p:nvPr/>
          </p:nvGrpSpPr>
          <p:grpSpPr>
            <a:xfrm>
              <a:off x="4783667" y="2472267"/>
              <a:ext cx="3996267" cy="1447800"/>
              <a:chOff x="4783667" y="2472267"/>
              <a:chExt cx="3996267" cy="1447800"/>
            </a:xfrm>
          </p:grpSpPr>
          <p:pic>
            <p:nvPicPr>
              <p:cNvPr id="9" name="Picture 8" descr="ws_or_multi_CR_v_mollweide_c6_to_c12_v1.png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43134" y="2573867"/>
                <a:ext cx="2336800" cy="1278467"/>
              </a:xfrm>
              <a:prstGeom prst="rect">
                <a:avLst/>
              </a:prstGeom>
            </p:spPr>
          </p:pic>
          <p:pic>
            <p:nvPicPr>
              <p:cNvPr id="10" name="Picture 9" descr="c12_multi_ny.eps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4935" t="47710" r="36174" b="29390"/>
              <a:stretch/>
            </p:blipFill>
            <p:spPr>
              <a:xfrm>
                <a:off x="4783667" y="2472267"/>
                <a:ext cx="1659467" cy="1447800"/>
              </a:xfrm>
              <a:prstGeom prst="rect">
                <a:avLst/>
              </a:prstGeom>
              <a:ln w="57150" cmpd="thinThick">
                <a:noFill/>
              </a:ln>
            </p:spPr>
          </p:pic>
        </p:grpSp>
        <p:cxnSp>
          <p:nvCxnSpPr>
            <p:cNvPr id="17" name="Straight Arrow Connector 16"/>
            <p:cNvCxnSpPr/>
            <p:nvPr/>
          </p:nvCxnSpPr>
          <p:spPr>
            <a:xfrm flipH="1">
              <a:off x="5994400" y="3784600"/>
              <a:ext cx="702733" cy="7366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7" descr="NASA Logo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3868" cy="80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5803501" y="-1"/>
            <a:ext cx="3340499" cy="89746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>
                <a:solidFill>
                  <a:schemeClr val="accent1"/>
                </a:solidFill>
              </a:rPr>
              <a:t>CRs and large-scale vertical motion</a:t>
            </a:r>
          </a:p>
        </p:txBody>
      </p:sp>
    </p:spTree>
    <p:extLst>
      <p:ext uri="{BB962C8B-B14F-4D97-AF65-F5344CB8AC3E}">
        <p14:creationId xmlns:p14="http://schemas.microsoft.com/office/powerpoint/2010/main" val="564327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ight.glo_C1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75334"/>
            <a:ext cx="9101261" cy="498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95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12_multi_ny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8871" y="1210904"/>
            <a:ext cx="4650845" cy="5443896"/>
          </a:xfrm>
          <a:prstGeom prst="rect">
            <a:avLst/>
          </a:prstGeom>
          <a:ln w="57150" cmpd="thinThick">
            <a:noFill/>
          </a:ln>
        </p:spPr>
      </p:pic>
      <p:pic>
        <p:nvPicPr>
          <p:cNvPr id="4" name="Picture 3" descr="ws_or_multi_CR_v_mollweide_c6_to_c12_v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3514" y="1210904"/>
            <a:ext cx="4970539" cy="492319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365101" y="273050"/>
            <a:ext cx="2743599" cy="5461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accent1"/>
                </a:solidFill>
              </a:rPr>
              <a:t>The full picture</a:t>
            </a:r>
          </a:p>
        </p:txBody>
      </p:sp>
      <p:pic>
        <p:nvPicPr>
          <p:cNvPr id="6" name="Picture 7" descr="NASA Log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1600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0010" y="117692"/>
            <a:ext cx="7237723" cy="6740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1)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		</a:t>
            </a:r>
          </a:p>
          <a:p>
            <a:r>
              <a:rPr lang="en-US" dirty="0" smtClean="0"/>
              <a:t>AOD = (Aqua AOD + Terra AOD) / 2. </a:t>
            </a:r>
          </a:p>
          <a:p>
            <a:endParaRPr lang="en-US" dirty="0"/>
          </a:p>
          <a:p>
            <a:r>
              <a:rPr lang="en-US" dirty="0" smtClean="0"/>
              <a:t>	2)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AOD = Aqua AOD      OR        AOD = Terra AOD</a:t>
            </a:r>
          </a:p>
          <a:p>
            <a:endParaRPr lang="en-US" dirty="0"/>
          </a:p>
          <a:p>
            <a:r>
              <a:rPr lang="en-US" dirty="0" smtClean="0"/>
              <a:t>	3)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AOD = (Aqua_AOD_1+Aqua_AOD_2+Terra_AOD_1) / 3.	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343997" y="528393"/>
          <a:ext cx="1366077" cy="111252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455359"/>
                <a:gridCol w="455359"/>
                <a:gridCol w="45535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Aqua</a:t>
                      </a:r>
                      <a:r>
                        <a:rPr lang="en-US" sz="900" b="1" baseline="0" dirty="0" smtClean="0"/>
                        <a:t> CRX</a:t>
                      </a:r>
                      <a:endParaRPr lang="en-US" sz="9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4194264"/>
              </p:ext>
            </p:extLst>
          </p:nvPr>
        </p:nvGraphicFramePr>
        <p:xfrm>
          <a:off x="2882480" y="528393"/>
          <a:ext cx="1366077" cy="111252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455359"/>
                <a:gridCol w="455359"/>
                <a:gridCol w="45535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Terra  CRY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400957" y="519475"/>
          <a:ext cx="1366077" cy="111252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455359"/>
                <a:gridCol w="455359"/>
                <a:gridCol w="45535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Aqua</a:t>
                      </a:r>
                      <a:r>
                        <a:rPr lang="en-US" sz="900" b="1" baseline="0" dirty="0" smtClean="0"/>
                        <a:t> AOD</a:t>
                      </a:r>
                      <a:endParaRPr lang="en-US" sz="9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939440" y="519475"/>
          <a:ext cx="1366077" cy="111252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455359"/>
                <a:gridCol w="455359"/>
                <a:gridCol w="45535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Terra</a:t>
                      </a: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AOD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343997" y="2350917"/>
          <a:ext cx="1366077" cy="111252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455359"/>
                <a:gridCol w="455359"/>
                <a:gridCol w="45535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Aqua</a:t>
                      </a:r>
                      <a:r>
                        <a:rPr lang="en-US" sz="900" b="1" baseline="0" dirty="0" smtClean="0"/>
                        <a:t> CRX</a:t>
                      </a:r>
                      <a:endParaRPr lang="en-US" sz="9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333573"/>
              </p:ext>
            </p:extLst>
          </p:nvPr>
        </p:nvGraphicFramePr>
        <p:xfrm>
          <a:off x="2882480" y="2350917"/>
          <a:ext cx="1366077" cy="111252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455359"/>
                <a:gridCol w="455359"/>
                <a:gridCol w="45535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Terra</a:t>
                      </a: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CRY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4400957" y="2341999"/>
          <a:ext cx="1366077" cy="111252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455359"/>
                <a:gridCol w="455359"/>
                <a:gridCol w="45535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Aqua</a:t>
                      </a:r>
                      <a:r>
                        <a:rPr lang="en-US" sz="900" b="1" baseline="0" dirty="0" smtClean="0"/>
                        <a:t> AOD</a:t>
                      </a:r>
                      <a:endParaRPr lang="en-US" sz="9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5939440" y="2341999"/>
          <a:ext cx="1366077" cy="111252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455359"/>
                <a:gridCol w="455359"/>
                <a:gridCol w="45535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Nan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1356397" y="3623429"/>
          <a:ext cx="1366077" cy="111252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455359"/>
                <a:gridCol w="455359"/>
                <a:gridCol w="45535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Aqua</a:t>
                      </a:r>
                      <a:r>
                        <a:rPr lang="en-US" sz="900" b="1" baseline="0" dirty="0" smtClean="0"/>
                        <a:t> CRX</a:t>
                      </a:r>
                      <a:endParaRPr lang="en-US" sz="9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31911"/>
              </p:ext>
            </p:extLst>
          </p:nvPr>
        </p:nvGraphicFramePr>
        <p:xfrm>
          <a:off x="2894880" y="3623429"/>
          <a:ext cx="1366077" cy="111252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455359"/>
                <a:gridCol w="455359"/>
                <a:gridCol w="45535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Terra  CRY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4413357" y="3614511"/>
          <a:ext cx="1366077" cy="111252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455359"/>
                <a:gridCol w="455359"/>
                <a:gridCol w="45535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/>
                        <a:t>Nan</a:t>
                      </a:r>
                      <a:endParaRPr lang="en-US" sz="10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5951840" y="3614511"/>
          <a:ext cx="1366077" cy="111252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455359"/>
                <a:gridCol w="455359"/>
                <a:gridCol w="45535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Terra AOD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1366397" y="5363603"/>
          <a:ext cx="1366077" cy="111252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455359"/>
                <a:gridCol w="455359"/>
                <a:gridCol w="455359"/>
              </a:tblGrid>
              <a:tr h="370840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Aqua</a:t>
                      </a:r>
                      <a:r>
                        <a:rPr lang="en-US" sz="900" b="1" baseline="0" dirty="0" smtClean="0"/>
                        <a:t> CRX</a:t>
                      </a:r>
                      <a:endParaRPr lang="en-US" sz="9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0189081"/>
              </p:ext>
            </p:extLst>
          </p:nvPr>
        </p:nvGraphicFramePr>
        <p:xfrm>
          <a:off x="2904880" y="5363603"/>
          <a:ext cx="1366077" cy="111252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455359"/>
                <a:gridCol w="455359"/>
                <a:gridCol w="45535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Terra  CRY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081301"/>
              </p:ext>
            </p:extLst>
          </p:nvPr>
        </p:nvGraphicFramePr>
        <p:xfrm>
          <a:off x="4423357" y="5354685"/>
          <a:ext cx="1421487" cy="111252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473829"/>
                <a:gridCol w="473829"/>
                <a:gridCol w="47382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tx1"/>
                          </a:solidFill>
                        </a:rPr>
                        <a:t>Aqua</a:t>
                      </a:r>
                      <a:r>
                        <a:rPr lang="en-US" sz="700" b="1" dirty="0" smtClean="0">
                          <a:solidFill>
                            <a:schemeClr val="tx1"/>
                          </a:solidFill>
                        </a:rPr>
                        <a:t>AOD_1</a:t>
                      </a:r>
                      <a:endParaRPr lang="en-US" sz="7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/>
                        <a:t>Nan</a:t>
                      </a:r>
                      <a:endParaRPr lang="en-US" sz="10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Aqua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 smtClean="0">
                          <a:solidFill>
                            <a:schemeClr val="tx1"/>
                          </a:solidFill>
                        </a:rPr>
                        <a:t>AOD_2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5961840" y="5354685"/>
          <a:ext cx="1366077" cy="111252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455359"/>
                <a:gridCol w="455359"/>
                <a:gridCol w="45535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Terra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 smtClean="0">
                          <a:solidFill>
                            <a:schemeClr val="tx1"/>
                          </a:solidFill>
                        </a:rPr>
                        <a:t>AOD_1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Nan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9" name="Picture 7" descr="NASA Log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026"/>
            <a:ext cx="973868" cy="80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5767034" y="8026"/>
            <a:ext cx="3340499" cy="57116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accent1"/>
                </a:solidFill>
              </a:rPr>
              <a:t>AOD Determination</a:t>
            </a:r>
          </a:p>
        </p:txBody>
      </p:sp>
    </p:spTree>
    <p:extLst>
      <p:ext uri="{BB962C8B-B14F-4D97-AF65-F5344CB8AC3E}">
        <p14:creationId xmlns:p14="http://schemas.microsoft.com/office/powerpoint/2010/main" val="584256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tlantic_shiptracks_lrg.jpg"/>
          <p:cNvPicPr>
            <a:picLocks noChangeAspect="1"/>
          </p:cNvPicPr>
          <p:nvPr/>
        </p:nvPicPr>
        <p:blipFill>
          <a:blip r:embed="rId2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103" y="181392"/>
            <a:ext cx="8229600" cy="831433"/>
          </a:xfrm>
        </p:spPr>
        <p:txBody>
          <a:bodyPr/>
          <a:lstStyle/>
          <a:p>
            <a:r>
              <a:rPr lang="en-US" b="1" smtClean="0">
                <a:solidFill>
                  <a:schemeClr val="accent1"/>
                </a:solidFill>
              </a:rPr>
              <a:t>Analysis permutations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9767"/>
            <a:ext cx="9084734" cy="5566857"/>
          </a:xfrm>
        </p:spPr>
        <p:txBody>
          <a:bodyPr>
            <a:normAutofit/>
          </a:bodyPr>
          <a:lstStyle/>
          <a:p>
            <a:pPr>
              <a:spcBef>
                <a:spcPts val="1320"/>
              </a:spcBef>
            </a:pPr>
            <a:r>
              <a:rPr lang="en-US" dirty="0" smtClean="0"/>
              <a:t>Aerosol “low” vs high”: absolute/relative</a:t>
            </a:r>
          </a:p>
          <a:p>
            <a:pPr>
              <a:spcBef>
                <a:spcPts val="1320"/>
              </a:spcBef>
            </a:pPr>
            <a:r>
              <a:rPr lang="en-US" dirty="0" smtClean="0"/>
              <a:t>Aerosol from MODIS C6 or MERRA-2</a:t>
            </a:r>
          </a:p>
          <a:p>
            <a:pPr>
              <a:spcBef>
                <a:spcPts val="1320"/>
              </a:spcBef>
            </a:pPr>
            <a:r>
              <a:rPr lang="en-US" dirty="0" smtClean="0"/>
              <a:t>For </a:t>
            </a:r>
            <a:r>
              <a:rPr lang="en-US" dirty="0" err="1" smtClean="0"/>
              <a:t>precip</a:t>
            </a:r>
            <a:r>
              <a:rPr lang="en-US" dirty="0" smtClean="0"/>
              <a:t>: Ignore or not non-precipitating </a:t>
            </a:r>
            <a:r>
              <a:rPr lang="en-US" dirty="0" err="1" smtClean="0"/>
              <a:t>gridcells</a:t>
            </a:r>
            <a:endParaRPr lang="en-US" dirty="0" smtClean="0"/>
          </a:p>
          <a:p>
            <a:pPr>
              <a:spcBef>
                <a:spcPts val="1320"/>
              </a:spcBef>
            </a:pPr>
            <a:r>
              <a:rPr lang="en-US" dirty="0" smtClean="0"/>
              <a:t>Global vs land/ocean breakdown </a:t>
            </a:r>
          </a:p>
          <a:p>
            <a:pPr>
              <a:spcBef>
                <a:spcPts val="1320"/>
              </a:spcBef>
            </a:pPr>
            <a:r>
              <a:rPr lang="en-US" dirty="0" smtClean="0"/>
              <a:t>For cloud properties: Separate by phase</a:t>
            </a:r>
          </a:p>
          <a:p>
            <a:pPr>
              <a:spcBef>
                <a:spcPts val="1320"/>
              </a:spcBef>
            </a:pPr>
            <a:endParaRPr lang="en-US" dirty="0"/>
          </a:p>
          <a:p>
            <a:pPr>
              <a:spcBef>
                <a:spcPts val="1320"/>
              </a:spcBef>
            </a:pPr>
            <a:r>
              <a:rPr lang="en-US" dirty="0" smtClean="0"/>
              <a:t>I won’t show all results!</a:t>
            </a:r>
            <a:endParaRPr lang="en-US" dirty="0"/>
          </a:p>
        </p:txBody>
      </p:sp>
      <p:pic>
        <p:nvPicPr>
          <p:cNvPr id="4" name="Picture 7" descr="NASA 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73667" cy="80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5846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tlantic_shiptracks_lrg.jpg"/>
          <p:cNvPicPr>
            <a:picLocks noChangeAspect="1"/>
          </p:cNvPicPr>
          <p:nvPr/>
        </p:nvPicPr>
        <p:blipFill>
          <a:blip r:embed="rId2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103" y="181392"/>
            <a:ext cx="8229600" cy="831433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Datasets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9767"/>
            <a:ext cx="9084734" cy="5566857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320"/>
              </a:spcBef>
            </a:pPr>
            <a:r>
              <a:rPr lang="en-US" b="1" i="1" dirty="0"/>
              <a:t>12 years</a:t>
            </a:r>
            <a:r>
              <a:rPr lang="en-US" dirty="0"/>
              <a:t> of Aqua-Terra L-3 daily (D3) 1° data</a:t>
            </a:r>
          </a:p>
          <a:p>
            <a:pPr lvl="1">
              <a:spcBef>
                <a:spcPts val="1320"/>
              </a:spcBef>
            </a:pPr>
            <a:r>
              <a:rPr lang="en-US" dirty="0"/>
              <a:t> Collection 6</a:t>
            </a:r>
          </a:p>
          <a:p>
            <a:pPr>
              <a:spcBef>
                <a:spcPts val="1320"/>
              </a:spcBef>
            </a:pPr>
            <a:r>
              <a:rPr lang="en-US" dirty="0"/>
              <a:t>Joint histograms of CTP-</a:t>
            </a:r>
            <a:r>
              <a:rPr lang="en-US" dirty="0" smtClean="0"/>
              <a:t>TAU</a:t>
            </a:r>
            <a:endParaRPr lang="en-US" dirty="0"/>
          </a:p>
          <a:p>
            <a:pPr lvl="1">
              <a:spcBef>
                <a:spcPts val="1320"/>
              </a:spcBef>
            </a:pPr>
            <a:r>
              <a:rPr lang="en-US" dirty="0"/>
              <a:t>MODIS CRs from </a:t>
            </a:r>
            <a:r>
              <a:rPr lang="en-US" i="1" dirty="0">
                <a:latin typeface="Times New Roman"/>
                <a:cs typeface="Times New Roman"/>
              </a:rPr>
              <a:t>k-means</a:t>
            </a:r>
            <a:r>
              <a:rPr lang="en-US" dirty="0"/>
              <a:t> </a:t>
            </a:r>
            <a:r>
              <a:rPr lang="en-US" dirty="0" smtClean="0"/>
              <a:t>clustering</a:t>
            </a:r>
          </a:p>
          <a:p>
            <a:pPr>
              <a:spcBef>
                <a:spcPts val="1320"/>
              </a:spcBef>
            </a:pPr>
            <a:r>
              <a:rPr lang="en-US" dirty="0" smtClean="0"/>
              <a:t>Other cloud variables: CF, CTP, TAU, REFF</a:t>
            </a:r>
            <a:endParaRPr lang="en-US" dirty="0"/>
          </a:p>
          <a:p>
            <a:pPr>
              <a:spcBef>
                <a:spcPts val="1320"/>
              </a:spcBef>
            </a:pPr>
            <a:r>
              <a:rPr lang="en-US" dirty="0" smtClean="0"/>
              <a:t>Dark Target AOD</a:t>
            </a:r>
            <a:r>
              <a:rPr lang="en-US" dirty="0"/>
              <a:t> </a:t>
            </a:r>
            <a:r>
              <a:rPr lang="en-US" dirty="0" smtClean="0"/>
              <a:t>(and MERRA-2 AOD, 3-hr, not shown)</a:t>
            </a:r>
          </a:p>
          <a:p>
            <a:pPr>
              <a:spcBef>
                <a:spcPts val="1320"/>
              </a:spcBef>
            </a:pPr>
            <a:r>
              <a:rPr lang="en-US" dirty="0" smtClean="0"/>
              <a:t>CERES SYN1deg daily </a:t>
            </a:r>
          </a:p>
          <a:p>
            <a:pPr>
              <a:spcBef>
                <a:spcPts val="1320"/>
              </a:spcBef>
            </a:pPr>
            <a:r>
              <a:rPr lang="en-US" dirty="0" smtClean="0"/>
              <a:t>TMPA-3B42 surface precipitation (3-hr, 0.25°)</a:t>
            </a:r>
          </a:p>
          <a:p>
            <a:pPr lvl="1">
              <a:spcBef>
                <a:spcPts val="1320"/>
              </a:spcBef>
            </a:pPr>
            <a:r>
              <a:rPr lang="en-US" dirty="0" smtClean="0"/>
              <a:t>50°S-50°N</a:t>
            </a:r>
          </a:p>
          <a:p>
            <a:pPr>
              <a:spcBef>
                <a:spcPts val="1320"/>
              </a:spcBef>
            </a:pPr>
            <a:r>
              <a:rPr lang="en-US" dirty="0" smtClean="0"/>
              <a:t>Collocated </a:t>
            </a:r>
            <a:r>
              <a:rPr lang="en-US" dirty="0" err="1" smtClean="0"/>
              <a:t>CloudSat</a:t>
            </a:r>
            <a:r>
              <a:rPr lang="en-US" dirty="0" smtClean="0"/>
              <a:t>-CALIPSO products</a:t>
            </a:r>
            <a:endParaRPr lang="en-US" dirty="0"/>
          </a:p>
        </p:txBody>
      </p:sp>
      <p:pic>
        <p:nvPicPr>
          <p:cNvPr id="4" name="Picture 7" descr="NASA 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73667" cy="80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8315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9556" y="608591"/>
            <a:ext cx="2597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AOD data from Merra-2</a:t>
            </a:r>
            <a:endParaRPr lang="en-US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6096901" y="608591"/>
            <a:ext cx="2769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AOD data from MODIS </a:t>
            </a:r>
            <a:endParaRPr lang="en-US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3587679" y="469288"/>
            <a:ext cx="20018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 smtClean="0">
                <a:solidFill>
                  <a:srgbClr val="660066"/>
                </a:solidFill>
              </a:rPr>
              <a:t>TMPA (P &gt; 0)</a:t>
            </a:r>
            <a:endParaRPr lang="en-US" sz="2500" b="1" u="sng" dirty="0">
              <a:solidFill>
                <a:srgbClr val="660066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519399" y="1488661"/>
            <a:ext cx="5910923" cy="5369339"/>
            <a:chOff x="2519399" y="1488661"/>
            <a:chExt cx="5910923" cy="5369339"/>
          </a:xfrm>
        </p:grpSpPr>
        <p:grpSp>
          <p:nvGrpSpPr>
            <p:cNvPr id="10" name="Group 9"/>
            <p:cNvGrpSpPr/>
            <p:nvPr/>
          </p:nvGrpSpPr>
          <p:grpSpPr>
            <a:xfrm>
              <a:off x="6532974" y="4703463"/>
              <a:ext cx="1897348" cy="2154537"/>
              <a:chOff x="6220492" y="4148352"/>
              <a:chExt cx="2353733" cy="2789107"/>
            </a:xfrm>
          </p:grpSpPr>
          <p:pic>
            <p:nvPicPr>
              <p:cNvPr id="13" name="Picture 12" descr="c12_multi_ny.eps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5230" r="36026" b="77467"/>
              <a:stretch/>
            </p:blipFill>
            <p:spPr>
              <a:xfrm>
                <a:off x="6571857" y="4148352"/>
                <a:ext cx="1651001" cy="1424618"/>
              </a:xfrm>
              <a:prstGeom prst="rect">
                <a:avLst/>
              </a:prstGeom>
              <a:ln w="57150" cmpd="thinThick">
                <a:noFill/>
              </a:ln>
            </p:spPr>
          </p:pic>
          <p:pic>
            <p:nvPicPr>
              <p:cNvPr id="14" name="Picture 13" descr="ws_or_multi_CR_v_mollweide_c6_to_c12_v1.png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20492" y="5460195"/>
                <a:ext cx="2353733" cy="1477264"/>
              </a:xfrm>
              <a:prstGeom prst="rect">
                <a:avLst/>
              </a:prstGeom>
            </p:spPr>
          </p:pic>
        </p:grpSp>
        <p:cxnSp>
          <p:nvCxnSpPr>
            <p:cNvPr id="11" name="Straight Arrow Connector 10"/>
            <p:cNvCxnSpPr/>
            <p:nvPr/>
          </p:nvCxnSpPr>
          <p:spPr>
            <a:xfrm flipH="1" flipV="1">
              <a:off x="6646127" y="1527717"/>
              <a:ext cx="207797" cy="404525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2519399" y="1488661"/>
              <a:ext cx="4230626" cy="403232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7" descr="NASA Log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58283" cy="62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461132" y="18713"/>
            <a:ext cx="4831766" cy="57116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accent1"/>
                </a:solidFill>
              </a:rPr>
              <a:t>Does the </a:t>
            </a:r>
            <a:r>
              <a:rPr lang="en-US" sz="2400" b="1" smtClean="0">
                <a:solidFill>
                  <a:schemeClr val="accent1"/>
                </a:solidFill>
              </a:rPr>
              <a:t>AOD dataset matter?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073597" y="2364059"/>
            <a:ext cx="6955281" cy="4029071"/>
            <a:chOff x="1073597" y="2364059"/>
            <a:chExt cx="6955281" cy="4029071"/>
          </a:xfrm>
        </p:grpSpPr>
        <p:grpSp>
          <p:nvGrpSpPr>
            <p:cNvPr id="17" name="Group 16"/>
            <p:cNvGrpSpPr/>
            <p:nvPr/>
          </p:nvGrpSpPr>
          <p:grpSpPr>
            <a:xfrm>
              <a:off x="1073597" y="5099563"/>
              <a:ext cx="3223869" cy="1293567"/>
              <a:chOff x="2598234" y="1795347"/>
              <a:chExt cx="4047892" cy="1583472"/>
            </a:xfrm>
          </p:grpSpPr>
          <p:pic>
            <p:nvPicPr>
              <p:cNvPr id="18" name="Picture 17" descr="c12_multi_ny.eps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4240" t="22604" r="6250" b="52350"/>
              <a:stretch/>
            </p:blipFill>
            <p:spPr>
              <a:xfrm>
                <a:off x="2598234" y="1795347"/>
                <a:ext cx="1694985" cy="1583472"/>
              </a:xfrm>
              <a:prstGeom prst="rect">
                <a:avLst/>
              </a:prstGeom>
              <a:ln w="57150" cmpd="thinThick">
                <a:noFill/>
              </a:ln>
            </p:spPr>
          </p:pic>
          <p:pic>
            <p:nvPicPr>
              <p:cNvPr id="19" name="Picture 18" descr="ws_or_multi_CR_v_mollweide_c6_to_c12_v1.png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93219" y="1901284"/>
                <a:ext cx="2352907" cy="1237785"/>
              </a:xfrm>
              <a:prstGeom prst="rect">
                <a:avLst/>
              </a:prstGeom>
            </p:spPr>
          </p:pic>
        </p:grpSp>
        <p:cxnSp>
          <p:nvCxnSpPr>
            <p:cNvPr id="21" name="Straight Arrow Connector 20"/>
            <p:cNvCxnSpPr/>
            <p:nvPr/>
          </p:nvCxnSpPr>
          <p:spPr>
            <a:xfrm flipV="1">
              <a:off x="2970451" y="2575932"/>
              <a:ext cx="5058427" cy="258324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2922521" y="2364059"/>
              <a:ext cx="1061711" cy="280032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4752"/>
            <a:ext cx="4649247" cy="34877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291" y="1194691"/>
            <a:ext cx="4605083" cy="345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13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29362" y="459914"/>
            <a:ext cx="20018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 smtClean="0">
                <a:solidFill>
                  <a:srgbClr val="660066"/>
                </a:solidFill>
              </a:rPr>
              <a:t>TMPA (P &gt; 0)</a:t>
            </a:r>
            <a:endParaRPr lang="en-US" sz="2500" b="1" u="sng" dirty="0">
              <a:solidFill>
                <a:srgbClr val="6600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4732" y="997272"/>
            <a:ext cx="4614003" cy="34666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984575"/>
            <a:ext cx="4614003" cy="34666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1578" y="589880"/>
            <a:ext cx="2803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AOD data from Merra-2</a:t>
            </a:r>
            <a:endParaRPr lang="en-US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700242" y="577542"/>
            <a:ext cx="2501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AOD data from MODIS </a:t>
            </a:r>
            <a:endParaRPr lang="en-US" b="1" i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2529603" y="1354266"/>
            <a:ext cx="5900719" cy="5470281"/>
            <a:chOff x="2529603" y="1387719"/>
            <a:chExt cx="5900719" cy="5470281"/>
          </a:xfrm>
        </p:grpSpPr>
        <p:grpSp>
          <p:nvGrpSpPr>
            <p:cNvPr id="13" name="Group 12"/>
            <p:cNvGrpSpPr/>
            <p:nvPr/>
          </p:nvGrpSpPr>
          <p:grpSpPr>
            <a:xfrm>
              <a:off x="6532974" y="4703463"/>
              <a:ext cx="1897348" cy="2154537"/>
              <a:chOff x="6220492" y="4148352"/>
              <a:chExt cx="2353733" cy="2789107"/>
            </a:xfrm>
          </p:grpSpPr>
          <p:pic>
            <p:nvPicPr>
              <p:cNvPr id="17" name="Picture 16" descr="c12_multi_ny.eps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5230" r="36026" b="77467"/>
              <a:stretch/>
            </p:blipFill>
            <p:spPr>
              <a:xfrm>
                <a:off x="6571857" y="4148352"/>
                <a:ext cx="1651001" cy="1424618"/>
              </a:xfrm>
              <a:prstGeom prst="rect">
                <a:avLst/>
              </a:prstGeom>
              <a:ln w="57150" cmpd="thinThick">
                <a:noFill/>
              </a:ln>
            </p:spPr>
          </p:pic>
          <p:pic>
            <p:nvPicPr>
              <p:cNvPr id="19" name="Picture 18" descr="ws_or_multi_CR_v_mollweide_c6_to_c12_v1.png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20492" y="5460195"/>
                <a:ext cx="2353733" cy="1477264"/>
              </a:xfrm>
              <a:prstGeom prst="rect">
                <a:avLst/>
              </a:prstGeom>
            </p:spPr>
          </p:pic>
        </p:grpSp>
        <p:cxnSp>
          <p:nvCxnSpPr>
            <p:cNvPr id="15" name="Straight Arrow Connector 14"/>
            <p:cNvCxnSpPr/>
            <p:nvPr/>
          </p:nvCxnSpPr>
          <p:spPr>
            <a:xfrm flipH="1" flipV="1">
              <a:off x="6649332" y="1387719"/>
              <a:ext cx="138136" cy="412305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2529603" y="1560300"/>
              <a:ext cx="4230626" cy="403232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1073597" y="2270234"/>
            <a:ext cx="6777631" cy="4122896"/>
            <a:chOff x="1073597" y="2270234"/>
            <a:chExt cx="6777631" cy="4122896"/>
          </a:xfrm>
        </p:grpSpPr>
        <p:grpSp>
          <p:nvGrpSpPr>
            <p:cNvPr id="21" name="Group 20"/>
            <p:cNvGrpSpPr/>
            <p:nvPr/>
          </p:nvGrpSpPr>
          <p:grpSpPr>
            <a:xfrm>
              <a:off x="1073597" y="5099563"/>
              <a:ext cx="3223869" cy="1293567"/>
              <a:chOff x="2598234" y="1795347"/>
              <a:chExt cx="4047892" cy="1583472"/>
            </a:xfrm>
          </p:grpSpPr>
          <p:pic>
            <p:nvPicPr>
              <p:cNvPr id="24" name="Picture 23" descr="c12_multi_ny.eps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4240" t="22604" r="6250" b="52350"/>
              <a:stretch/>
            </p:blipFill>
            <p:spPr>
              <a:xfrm>
                <a:off x="2598234" y="1795347"/>
                <a:ext cx="1694985" cy="1583472"/>
              </a:xfrm>
              <a:prstGeom prst="rect">
                <a:avLst/>
              </a:prstGeom>
              <a:ln w="57150" cmpd="thinThick">
                <a:noFill/>
              </a:ln>
            </p:spPr>
          </p:pic>
          <p:pic>
            <p:nvPicPr>
              <p:cNvPr id="25" name="Picture 24" descr="ws_or_multi_CR_v_mollweide_c6_to_c12_v1.png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93219" y="1901284"/>
                <a:ext cx="2352907" cy="1237785"/>
              </a:xfrm>
              <a:prstGeom prst="rect">
                <a:avLst/>
              </a:prstGeom>
            </p:spPr>
          </p:pic>
        </p:grpSp>
        <p:cxnSp>
          <p:nvCxnSpPr>
            <p:cNvPr id="22" name="Straight Arrow Connector 21"/>
            <p:cNvCxnSpPr/>
            <p:nvPr/>
          </p:nvCxnSpPr>
          <p:spPr>
            <a:xfrm flipV="1">
              <a:off x="2922521" y="2270234"/>
              <a:ext cx="4928707" cy="289415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2922521" y="2364059"/>
              <a:ext cx="1061711" cy="280032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7" descr="NASA Logo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58283" cy="62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2461132" y="18713"/>
            <a:ext cx="4831766" cy="57116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accent1"/>
                </a:solidFill>
              </a:rPr>
              <a:t>Does the AOD dataset matter?</a:t>
            </a:r>
            <a:endParaRPr lang="en-US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45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1177" y="578818"/>
            <a:ext cx="2462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AOD data from MODIS </a:t>
            </a:r>
            <a:endParaRPr lang="en-US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5903320" y="500869"/>
            <a:ext cx="20018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 smtClean="0">
                <a:solidFill>
                  <a:srgbClr val="660066"/>
                </a:solidFill>
              </a:rPr>
              <a:t>TMPA (P &gt; 0)</a:t>
            </a:r>
            <a:endParaRPr lang="en-US" sz="2500" b="1" u="sng" dirty="0">
              <a:solidFill>
                <a:srgbClr val="66006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9225" y="500869"/>
            <a:ext cx="20018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 smtClean="0">
                <a:solidFill>
                  <a:srgbClr val="660066"/>
                </a:solidFill>
              </a:rPr>
              <a:t>TMPA (P ≥ 0)</a:t>
            </a:r>
            <a:endParaRPr lang="en-US" sz="2500" b="1" u="sng" dirty="0">
              <a:solidFill>
                <a:srgbClr val="660066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347304" y="2672522"/>
            <a:ext cx="5576485" cy="4185478"/>
            <a:chOff x="1347304" y="2672522"/>
            <a:chExt cx="5576485" cy="4185478"/>
          </a:xfrm>
        </p:grpSpPr>
        <p:grpSp>
          <p:nvGrpSpPr>
            <p:cNvPr id="8" name="Group 7"/>
            <p:cNvGrpSpPr/>
            <p:nvPr/>
          </p:nvGrpSpPr>
          <p:grpSpPr>
            <a:xfrm>
              <a:off x="5135599" y="4780765"/>
              <a:ext cx="1788190" cy="2077235"/>
              <a:chOff x="6152127" y="4167448"/>
              <a:chExt cx="2362200" cy="2690552"/>
            </a:xfrm>
          </p:grpSpPr>
          <p:pic>
            <p:nvPicPr>
              <p:cNvPr id="13" name="Picture 12" descr="c12_multi_ny.eps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538" t="23002" r="68161" b="53897"/>
              <a:stretch/>
            </p:blipFill>
            <p:spPr>
              <a:xfrm>
                <a:off x="6472766" y="4167448"/>
                <a:ext cx="1625600" cy="1460500"/>
              </a:xfrm>
              <a:prstGeom prst="rect">
                <a:avLst/>
              </a:prstGeom>
              <a:ln w="57150" cmpd="thinThick">
                <a:noFill/>
              </a:ln>
            </p:spPr>
          </p:pic>
          <p:pic>
            <p:nvPicPr>
              <p:cNvPr id="14" name="Picture 13" descr="ws_or_multi_CR_v_mollweide_c6_to_c12_v1.png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152127" y="5600700"/>
                <a:ext cx="2362200" cy="1257300"/>
              </a:xfrm>
              <a:prstGeom prst="rect">
                <a:avLst/>
              </a:prstGeom>
            </p:spPr>
          </p:pic>
        </p:grpSp>
        <p:cxnSp>
          <p:nvCxnSpPr>
            <p:cNvPr id="11" name="Straight Arrow Connector 10"/>
            <p:cNvCxnSpPr/>
            <p:nvPr/>
          </p:nvCxnSpPr>
          <p:spPr>
            <a:xfrm flipV="1">
              <a:off x="5374888" y="2749826"/>
              <a:ext cx="3437" cy="22932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1347304" y="2672522"/>
              <a:ext cx="4031021" cy="243116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7" descr="NASA Log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4355" cy="60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1848711" y="29673"/>
            <a:ext cx="6056415" cy="57116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accent1"/>
                </a:solidFill>
              </a:rPr>
              <a:t>Does inclusion </a:t>
            </a:r>
            <a:r>
              <a:rPr lang="en-US" sz="2400" b="1" smtClean="0">
                <a:solidFill>
                  <a:schemeClr val="accent1"/>
                </a:solidFill>
              </a:rPr>
              <a:t>of non-precipitating matter?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-71538" y="1932609"/>
            <a:ext cx="5449863" cy="4102851"/>
            <a:chOff x="-71538" y="1932609"/>
            <a:chExt cx="5449863" cy="4102851"/>
          </a:xfrm>
        </p:grpSpPr>
        <p:grpSp>
          <p:nvGrpSpPr>
            <p:cNvPr id="31" name="Group 30"/>
            <p:cNvGrpSpPr/>
            <p:nvPr/>
          </p:nvGrpSpPr>
          <p:grpSpPr>
            <a:xfrm>
              <a:off x="-71538" y="4951988"/>
              <a:ext cx="3572582" cy="1083472"/>
              <a:chOff x="1016000" y="488850"/>
              <a:chExt cx="4280830" cy="1418010"/>
            </a:xfrm>
          </p:grpSpPr>
          <p:pic>
            <p:nvPicPr>
              <p:cNvPr id="32" name="Picture 31" descr="c12_multi_ny.eps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67988" b="77571"/>
              <a:stretch/>
            </p:blipFill>
            <p:spPr>
              <a:xfrm>
                <a:off x="1016000" y="488850"/>
                <a:ext cx="1838712" cy="1418010"/>
              </a:xfrm>
              <a:prstGeom prst="rect">
                <a:avLst/>
              </a:prstGeom>
              <a:ln w="57150" cmpd="thinThick">
                <a:noFill/>
              </a:ln>
            </p:spPr>
          </p:pic>
          <p:pic>
            <p:nvPicPr>
              <p:cNvPr id="33" name="Picture 32" descr="ws_or_multi_CR_v_mollweide_c6_to_c12_v1.png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943923" y="590113"/>
                <a:ext cx="2352907" cy="1215484"/>
              </a:xfrm>
              <a:prstGeom prst="rect">
                <a:avLst/>
              </a:prstGeom>
            </p:spPr>
          </p:pic>
        </p:grpSp>
        <p:cxnSp>
          <p:nvCxnSpPr>
            <p:cNvPr id="40" name="Straight Arrow Connector 39"/>
            <p:cNvCxnSpPr/>
            <p:nvPr/>
          </p:nvCxnSpPr>
          <p:spPr>
            <a:xfrm flipH="1" flipV="1">
              <a:off x="850348" y="1932609"/>
              <a:ext cx="612619" cy="301938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1501642" y="2054087"/>
              <a:ext cx="3876683" cy="293016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4" y="1393451"/>
            <a:ext cx="4560708" cy="34213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292" y="1371381"/>
            <a:ext cx="4560708" cy="342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0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926" y="517551"/>
            <a:ext cx="20018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 smtClean="0">
                <a:solidFill>
                  <a:srgbClr val="660066"/>
                </a:solidFill>
              </a:rPr>
              <a:t>TMPA (P ≥ 0)</a:t>
            </a:r>
            <a:endParaRPr lang="en-US" sz="2500" b="1" u="sng" dirty="0">
              <a:solidFill>
                <a:srgbClr val="6600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94362"/>
            <a:ext cx="4614001" cy="34666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06566" y="625273"/>
            <a:ext cx="2606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AOD data from MODIS </a:t>
            </a:r>
            <a:endParaRPr lang="en-US" b="1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4732" y="1099429"/>
            <a:ext cx="4614003" cy="34666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66927" y="517551"/>
            <a:ext cx="20018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 smtClean="0">
                <a:solidFill>
                  <a:srgbClr val="660066"/>
                </a:solidFill>
              </a:rPr>
              <a:t>TMPA (P &gt; 0)</a:t>
            </a:r>
            <a:endParaRPr lang="en-US" sz="2500" b="1" u="sng" dirty="0">
              <a:solidFill>
                <a:srgbClr val="660066"/>
              </a:solidFill>
            </a:endParaRPr>
          </a:p>
        </p:txBody>
      </p:sp>
      <p:pic>
        <p:nvPicPr>
          <p:cNvPr id="15" name="Picture 7" descr="NASA Log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4355" cy="60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848711" y="29673"/>
            <a:ext cx="6056415" cy="57116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accent1"/>
                </a:solidFill>
              </a:rPr>
              <a:t>Does inclusion </a:t>
            </a:r>
            <a:r>
              <a:rPr lang="en-US" sz="2400" b="1" smtClean="0">
                <a:solidFill>
                  <a:schemeClr val="accent1"/>
                </a:solidFill>
              </a:rPr>
              <a:t>of non-precipitating matter?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172416" y="2480441"/>
            <a:ext cx="5751373" cy="4377559"/>
            <a:chOff x="1172416" y="2480441"/>
            <a:chExt cx="5751373" cy="4377559"/>
          </a:xfrm>
        </p:grpSpPr>
        <p:grpSp>
          <p:nvGrpSpPr>
            <p:cNvPr id="18" name="Group 17"/>
            <p:cNvGrpSpPr/>
            <p:nvPr/>
          </p:nvGrpSpPr>
          <p:grpSpPr>
            <a:xfrm>
              <a:off x="5135599" y="4780765"/>
              <a:ext cx="1788190" cy="2077235"/>
              <a:chOff x="6152127" y="4167448"/>
              <a:chExt cx="2362200" cy="2690552"/>
            </a:xfrm>
          </p:grpSpPr>
          <p:pic>
            <p:nvPicPr>
              <p:cNvPr id="21" name="Picture 20" descr="c12_multi_ny.eps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538" t="23002" r="68161" b="53897"/>
              <a:stretch/>
            </p:blipFill>
            <p:spPr>
              <a:xfrm>
                <a:off x="6472766" y="4167448"/>
                <a:ext cx="1625600" cy="1460500"/>
              </a:xfrm>
              <a:prstGeom prst="rect">
                <a:avLst/>
              </a:prstGeom>
              <a:ln w="57150" cmpd="thinThick">
                <a:noFill/>
              </a:ln>
            </p:spPr>
          </p:pic>
          <p:pic>
            <p:nvPicPr>
              <p:cNvPr id="22" name="Picture 21" descr="ws_or_multi_CR_v_mollweide_c6_to_c12_v1.png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152127" y="5600700"/>
                <a:ext cx="2362200" cy="1257300"/>
              </a:xfrm>
              <a:prstGeom prst="rect">
                <a:avLst/>
              </a:prstGeom>
            </p:spPr>
          </p:pic>
        </p:grpSp>
        <p:cxnSp>
          <p:nvCxnSpPr>
            <p:cNvPr id="19" name="Straight Arrow Connector 18"/>
            <p:cNvCxnSpPr/>
            <p:nvPr/>
          </p:nvCxnSpPr>
          <p:spPr>
            <a:xfrm flipV="1">
              <a:off x="5363344" y="2480441"/>
              <a:ext cx="14979" cy="262139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1172416" y="2480441"/>
              <a:ext cx="4205909" cy="262324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-66172" y="1480657"/>
            <a:ext cx="5080409" cy="4656669"/>
            <a:chOff x="-71538" y="1378791"/>
            <a:chExt cx="5080409" cy="4656669"/>
          </a:xfrm>
        </p:grpSpPr>
        <p:grpSp>
          <p:nvGrpSpPr>
            <p:cNvPr id="24" name="Group 23"/>
            <p:cNvGrpSpPr/>
            <p:nvPr/>
          </p:nvGrpSpPr>
          <p:grpSpPr>
            <a:xfrm>
              <a:off x="-71538" y="4951988"/>
              <a:ext cx="3572582" cy="1083472"/>
              <a:chOff x="1016000" y="488850"/>
              <a:chExt cx="4280830" cy="1418010"/>
            </a:xfrm>
          </p:grpSpPr>
          <p:pic>
            <p:nvPicPr>
              <p:cNvPr id="27" name="Picture 26" descr="c12_multi_ny.eps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67988" b="77571"/>
              <a:stretch/>
            </p:blipFill>
            <p:spPr>
              <a:xfrm>
                <a:off x="1016000" y="488850"/>
                <a:ext cx="1838712" cy="1418010"/>
              </a:xfrm>
              <a:prstGeom prst="rect">
                <a:avLst/>
              </a:prstGeom>
              <a:ln w="57150" cmpd="thinThick">
                <a:noFill/>
              </a:ln>
            </p:spPr>
          </p:pic>
          <p:pic>
            <p:nvPicPr>
              <p:cNvPr id="28" name="Picture 27" descr="ws_or_multi_CR_v_mollweide_c6_to_c12_v1.png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943923" y="590113"/>
                <a:ext cx="2352907" cy="1215484"/>
              </a:xfrm>
              <a:prstGeom prst="rect">
                <a:avLst/>
              </a:prstGeom>
            </p:spPr>
          </p:pic>
        </p:grpSp>
        <p:cxnSp>
          <p:nvCxnSpPr>
            <p:cNvPr id="25" name="Straight Arrow Connector 24"/>
            <p:cNvCxnSpPr/>
            <p:nvPr/>
          </p:nvCxnSpPr>
          <p:spPr>
            <a:xfrm flipH="1" flipV="1">
              <a:off x="724355" y="1546987"/>
              <a:ext cx="738611" cy="340500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1462966" y="1378791"/>
              <a:ext cx="3545905" cy="356245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8851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367" y="6138081"/>
            <a:ext cx="88986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red arrow:</a:t>
            </a:r>
            <a:r>
              <a:rPr lang="en-US"/>
              <a:t> consistent with invigoration; </a:t>
            </a:r>
            <a:r>
              <a:rPr lang="en-US">
                <a:solidFill>
                  <a:srgbClr val="0000FF"/>
                </a:solidFill>
              </a:rPr>
              <a:t>blue arrow:</a:t>
            </a:r>
            <a:r>
              <a:rPr lang="en-US"/>
              <a:t> consistent with 1</a:t>
            </a:r>
            <a:r>
              <a:rPr lang="en-US" baseline="30000"/>
              <a:t>st</a:t>
            </a:r>
            <a:r>
              <a:rPr lang="en-US"/>
              <a:t> and 2</a:t>
            </a:r>
            <a:r>
              <a:rPr lang="en-US" baseline="30000"/>
              <a:t>nd</a:t>
            </a:r>
            <a:r>
              <a:rPr lang="en-US"/>
              <a:t> indirect effect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05360"/>
              </p:ext>
            </p:extLst>
          </p:nvPr>
        </p:nvGraphicFramePr>
        <p:xfrm>
          <a:off x="4696177" y="1802425"/>
          <a:ext cx="4379729" cy="413002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11592"/>
                <a:gridCol w="438097"/>
                <a:gridCol w="458207"/>
                <a:gridCol w="451427"/>
                <a:gridCol w="451427"/>
                <a:gridCol w="476911"/>
                <a:gridCol w="497124"/>
                <a:gridCol w="447472"/>
                <a:gridCol w="447472"/>
              </a:tblGrid>
              <a:tr h="342689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70C0"/>
                          </a:solidFill>
                        </a:rPr>
                        <a:t>ICE</a:t>
                      </a:r>
                      <a:endParaRPr lang="en-US" sz="1400" baseline="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70C0"/>
                          </a:solidFill>
                        </a:rPr>
                        <a:t>LIQ</a:t>
                      </a:r>
                      <a:endParaRPr lang="en-US" sz="1400" baseline="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70C0"/>
                          </a:solidFill>
                        </a:rPr>
                        <a:t>MIX</a:t>
                      </a:r>
                      <a:endParaRPr lang="en-US" sz="1400" baseline="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70C0"/>
                          </a:solidFill>
                        </a:rPr>
                        <a:t>CR12</a:t>
                      </a:r>
                      <a:endParaRPr lang="en-US" sz="1400" baseline="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261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baseline="0" dirty="0" smtClean="0">
                          <a:latin typeface="+mj-lt"/>
                        </a:rPr>
                        <a:t>Land</a:t>
                      </a:r>
                      <a:endParaRPr lang="en-US" sz="1000" b="0" baseline="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baseline="0" dirty="0" smtClean="0">
                          <a:latin typeface="+mj-lt"/>
                        </a:rPr>
                        <a:t>Ocean</a:t>
                      </a:r>
                      <a:endParaRPr lang="en-US" sz="800" b="0" baseline="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baseline="0" dirty="0" smtClean="0">
                          <a:latin typeface="+mj-lt"/>
                        </a:rPr>
                        <a:t>Land</a:t>
                      </a:r>
                      <a:endParaRPr lang="en-US" sz="1000" b="0" baseline="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baseline="0" dirty="0" smtClean="0">
                          <a:latin typeface="+mj-lt"/>
                        </a:rPr>
                        <a:t>Ocean</a:t>
                      </a:r>
                      <a:endParaRPr lang="en-US" sz="800" b="0" baseline="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aseline="0" smtClean="0"/>
                        <a:t>Land</a:t>
                      </a:r>
                      <a:endParaRPr lang="en-US" sz="1000" baseline="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aseline="0" dirty="0" smtClean="0"/>
                        <a:t>Ocean</a:t>
                      </a:r>
                      <a:endParaRPr lang="en-US" sz="800" baseline="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aseline="0" dirty="0" smtClean="0"/>
                        <a:t>Land</a:t>
                      </a:r>
                      <a:endParaRPr lang="en-US" sz="1000" baseline="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aseline="0" dirty="0" smtClean="0"/>
                        <a:t>Ocean</a:t>
                      </a:r>
                      <a:endParaRPr lang="en-US" sz="800" baseline="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701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P&gt;0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-</a:t>
                      </a:r>
                    </a:p>
                  </a:txBody>
                  <a:tcP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⇑</a:t>
                      </a:r>
                    </a:p>
                  </a:txBody>
                  <a:tcP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-</a:t>
                      </a:r>
                    </a:p>
                  </a:txBody>
                  <a:tcP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⇑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 smtClean="0"/>
                    </a:p>
                  </a:txBody>
                  <a:tcP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17701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CF</a:t>
                      </a:r>
                      <a:endParaRPr lang="en-US" sz="15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-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0000FF"/>
                          </a:solidFill>
                        </a:rPr>
                        <a:t>⇑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-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-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dirty="0" smtClean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517701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CTH</a:t>
                      </a:r>
                      <a:endParaRPr lang="en-US" sz="15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⇓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⇑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-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⇑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17701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COT</a:t>
                      </a:r>
                      <a:endParaRPr lang="en-US" sz="15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-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 smtClean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00FF"/>
                          </a:solidFill>
                        </a:rPr>
                        <a:t>⇑</a:t>
                      </a:r>
                      <a:endParaRPr lang="en-US" sz="3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-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⇑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517701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CER</a:t>
                      </a:r>
                      <a:endParaRPr lang="en-US" sz="15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⇓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00FF"/>
                          </a:solidFill>
                        </a:rPr>
                        <a:t>⇓</a:t>
                      </a:r>
                      <a:endParaRPr lang="en-US" sz="3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-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-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57080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P≥0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⇓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⇑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-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⇑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4592027" y="1199555"/>
            <a:ext cx="0" cy="4785283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Left Arrow 6"/>
          <p:cNvSpPr/>
          <p:nvPr/>
        </p:nvSpPr>
        <p:spPr>
          <a:xfrm>
            <a:off x="1054565" y="872173"/>
            <a:ext cx="3391038" cy="953727"/>
          </a:xfrm>
          <a:prstGeom prst="lef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MODIS AOD absolute values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4704585" y="872174"/>
            <a:ext cx="3626618" cy="953727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MERRA AOD absolute values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-63194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Ice regime : CR1- CR3</a:t>
            </a:r>
          </a:p>
          <a:p>
            <a:pPr algn="ctr"/>
            <a:r>
              <a:rPr lang="en-US" sz="1500" b="1" dirty="0" smtClean="0"/>
              <a:t>Liquid regime : CR6 – CR11</a:t>
            </a:r>
          </a:p>
          <a:p>
            <a:pPr algn="ctr"/>
            <a:r>
              <a:rPr lang="en-US" sz="1500" b="1" dirty="0" smtClean="0"/>
              <a:t>Mix regime : CR4 – CR5</a:t>
            </a:r>
          </a:p>
          <a:p>
            <a:pPr algn="ctr"/>
            <a:r>
              <a:rPr lang="en-US" sz="1500" b="1" dirty="0" smtClean="0"/>
              <a:t>CR12</a:t>
            </a:r>
            <a:endParaRPr lang="en-US" sz="1500" b="1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6439927"/>
              </p:ext>
            </p:extLst>
          </p:nvPr>
        </p:nvGraphicFramePr>
        <p:xfrm>
          <a:off x="63029" y="1802425"/>
          <a:ext cx="4450605" cy="413002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11592"/>
                <a:gridCol w="438097"/>
                <a:gridCol w="479895"/>
                <a:gridCol w="466927"/>
                <a:gridCol w="484988"/>
                <a:gridCol w="478051"/>
                <a:gridCol w="476655"/>
                <a:gridCol w="457200"/>
                <a:gridCol w="457200"/>
              </a:tblGrid>
              <a:tr h="342689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70C0"/>
                          </a:solidFill>
                        </a:rPr>
                        <a:t>ICE</a:t>
                      </a:r>
                      <a:endParaRPr lang="en-US" sz="1400" baseline="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70C0"/>
                          </a:solidFill>
                        </a:rPr>
                        <a:t>LIQ</a:t>
                      </a:r>
                      <a:endParaRPr lang="en-US" sz="1400" baseline="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70C0"/>
                          </a:solidFill>
                        </a:rPr>
                        <a:t>MIX</a:t>
                      </a:r>
                      <a:endParaRPr lang="en-US" sz="1400" baseline="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70C0"/>
                          </a:solidFill>
                        </a:rPr>
                        <a:t>CR12</a:t>
                      </a:r>
                      <a:endParaRPr lang="en-US" sz="1400" baseline="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261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baseline="0" dirty="0" smtClean="0">
                          <a:latin typeface="+mj-lt"/>
                        </a:rPr>
                        <a:t>Land</a:t>
                      </a:r>
                      <a:endParaRPr lang="en-US" sz="1000" b="0" baseline="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baseline="0" dirty="0" smtClean="0">
                          <a:latin typeface="+mj-lt"/>
                        </a:rPr>
                        <a:t>Ocean</a:t>
                      </a:r>
                      <a:endParaRPr lang="en-US" sz="800" b="0" baseline="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baseline="0" dirty="0" smtClean="0">
                          <a:latin typeface="+mj-lt"/>
                        </a:rPr>
                        <a:t>Land</a:t>
                      </a:r>
                      <a:endParaRPr lang="en-US" sz="1000" b="0" baseline="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baseline="0" dirty="0" smtClean="0">
                          <a:latin typeface="+mj-lt"/>
                        </a:rPr>
                        <a:t>Ocean</a:t>
                      </a:r>
                      <a:endParaRPr lang="en-US" sz="800" b="0" baseline="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aseline="0" smtClean="0"/>
                        <a:t>Land</a:t>
                      </a:r>
                      <a:endParaRPr lang="en-US" sz="1000" baseline="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aseline="0" dirty="0" smtClean="0"/>
                        <a:t>Ocean</a:t>
                      </a:r>
                      <a:endParaRPr lang="en-US" sz="800" baseline="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aseline="0" dirty="0" smtClean="0"/>
                        <a:t>Land</a:t>
                      </a:r>
                      <a:endParaRPr lang="en-US" sz="1000" baseline="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aseline="0" dirty="0" smtClean="0"/>
                        <a:t>Ocean</a:t>
                      </a:r>
                      <a:endParaRPr lang="en-US" sz="800" baseline="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701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P&gt;0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-</a:t>
                      </a:r>
                    </a:p>
                  </a:txBody>
                  <a:tcP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⇑</a:t>
                      </a:r>
                    </a:p>
                  </a:txBody>
                  <a:tcP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⇓</a:t>
                      </a:r>
                    </a:p>
                  </a:txBody>
                  <a:tcP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⇑</a:t>
                      </a:r>
                    </a:p>
                  </a:txBody>
                  <a:tcP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17701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CF</a:t>
                      </a:r>
                      <a:endParaRPr lang="en-US" sz="15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0000FF"/>
                          </a:solidFill>
                        </a:rPr>
                        <a:t>⇑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0000FF"/>
                          </a:solidFill>
                        </a:rPr>
                        <a:t>⇑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-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-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dirty="0" smtClean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517701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CTH</a:t>
                      </a:r>
                      <a:endParaRPr lang="en-US" sz="15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⇑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⇑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⇑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-</a:t>
                      </a:r>
                    </a:p>
                  </a:txBody>
                  <a:tcPr/>
                </a:tc>
              </a:tr>
              <a:tr h="517701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COT</a:t>
                      </a:r>
                      <a:endParaRPr lang="en-US" sz="15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-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 smtClean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-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⇓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⇑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517701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CER</a:t>
                      </a:r>
                      <a:endParaRPr lang="en-US" sz="15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-</a:t>
                      </a:r>
                      <a:endParaRPr lang="en-US" sz="3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00FF"/>
                          </a:solidFill>
                        </a:rPr>
                        <a:t>⇓</a:t>
                      </a:r>
                      <a:endParaRPr lang="en-US" sz="3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-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00FF"/>
                          </a:solidFill>
                        </a:rPr>
                        <a:t>⇓</a:t>
                      </a:r>
                      <a:endParaRPr lang="en-US" sz="3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57080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P≥0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⇑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⇑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⇓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 smtClean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⇑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7" descr="NASA Log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3868" cy="80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1577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6050295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Times New Roman"/>
                <a:cs typeface="Times New Roman"/>
              </a:rPr>
              <a:t>Comparison </a:t>
            </a:r>
            <a:r>
              <a:rPr lang="en-US" sz="1400" b="1" dirty="0" smtClean="0">
                <a:latin typeface="Times New Roman"/>
                <a:cs typeface="Times New Roman"/>
              </a:rPr>
              <a:t>of MERRA-2AOD </a:t>
            </a:r>
            <a:r>
              <a:rPr lang="en-US" sz="1400" b="1" dirty="0">
                <a:latin typeface="Times New Roman"/>
                <a:cs typeface="Times New Roman"/>
              </a:rPr>
              <a:t>to </a:t>
            </a:r>
            <a:r>
              <a:rPr lang="en-US" sz="1400" b="1" dirty="0" smtClean="0">
                <a:latin typeface="Times New Roman"/>
                <a:cs typeface="Times New Roman"/>
              </a:rPr>
              <a:t>MODIS daily AOD over </a:t>
            </a:r>
            <a:r>
              <a:rPr lang="en-US" sz="1400" b="1" dirty="0">
                <a:latin typeface="Times New Roman"/>
                <a:cs typeface="Times New Roman"/>
              </a:rPr>
              <a:t>MODIS the spatial-temporal matching </a:t>
            </a:r>
            <a:r>
              <a:rPr lang="en-US" sz="1400" b="1" dirty="0" smtClean="0">
                <a:latin typeface="Times New Roman"/>
                <a:cs typeface="Times New Roman"/>
              </a:rPr>
              <a:t>for 12-years.</a:t>
            </a:r>
          </a:p>
          <a:p>
            <a:r>
              <a:rPr lang="en-US" sz="1300" dirty="0" smtClean="0">
                <a:latin typeface="Times New Roman"/>
                <a:cs typeface="Times New Roman"/>
              </a:rPr>
              <a:t>	MODIS daily AOD - MERRA2AOD aqua passing time</a:t>
            </a:r>
          </a:p>
          <a:p>
            <a:r>
              <a:rPr lang="en-US" sz="1300" dirty="0" smtClean="0">
                <a:latin typeface="Times New Roman"/>
                <a:cs typeface="Times New Roman"/>
              </a:rPr>
              <a:t>	MODIS daily AOD - MERRA2 AOD terra passing time </a:t>
            </a:r>
            <a:endParaRPr lang="en-US" sz="1300" dirty="0">
              <a:latin typeface="Times New Roman"/>
              <a:cs typeface="Times New Roman"/>
            </a:endParaRPr>
          </a:p>
        </p:txBody>
      </p:sp>
      <p:pic>
        <p:nvPicPr>
          <p:cNvPr id="5" name="Picture 4" descr="merravsmodi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249" y="-119528"/>
            <a:ext cx="9263954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42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6050295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Times New Roman"/>
                <a:cs typeface="Times New Roman"/>
              </a:rPr>
              <a:t>Comparison </a:t>
            </a:r>
            <a:r>
              <a:rPr lang="en-US" sz="1400" b="1" dirty="0" smtClean="0">
                <a:latin typeface="Times New Roman"/>
                <a:cs typeface="Times New Roman"/>
              </a:rPr>
              <a:t>of MERRA-2 </a:t>
            </a:r>
            <a:r>
              <a:rPr lang="en-US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daily</a:t>
            </a:r>
            <a:r>
              <a:rPr lang="en-US" sz="1400" b="1" dirty="0" smtClean="0">
                <a:latin typeface="Times New Roman"/>
                <a:cs typeface="Times New Roman"/>
              </a:rPr>
              <a:t> AOD </a:t>
            </a:r>
            <a:r>
              <a:rPr lang="en-US" sz="1400" b="1" dirty="0">
                <a:latin typeface="Times New Roman"/>
                <a:cs typeface="Times New Roman"/>
              </a:rPr>
              <a:t>to </a:t>
            </a:r>
            <a:r>
              <a:rPr lang="en-US" sz="1400" b="1" dirty="0" smtClean="0">
                <a:latin typeface="Times New Roman"/>
                <a:cs typeface="Times New Roman"/>
              </a:rPr>
              <a:t>MODIS daily AOD over </a:t>
            </a:r>
            <a:r>
              <a:rPr lang="en-US" sz="1400" b="1" dirty="0">
                <a:latin typeface="Times New Roman"/>
                <a:cs typeface="Times New Roman"/>
              </a:rPr>
              <a:t>MODIS the spatial-temporal matching </a:t>
            </a:r>
            <a:r>
              <a:rPr lang="en-US" sz="1400" b="1" dirty="0" smtClean="0">
                <a:latin typeface="Times New Roman"/>
                <a:cs typeface="Times New Roman"/>
              </a:rPr>
              <a:t>for 12-years.</a:t>
            </a:r>
          </a:p>
          <a:p>
            <a:r>
              <a:rPr lang="en-US" sz="1300" dirty="0" smtClean="0">
                <a:latin typeface="Times New Roman"/>
                <a:cs typeface="Times New Roman"/>
              </a:rPr>
              <a:t>	MODIS daily AOD - MERRA2 daily AOD</a:t>
            </a:r>
          </a:p>
          <a:p>
            <a:r>
              <a:rPr lang="en-US" sz="1300" dirty="0">
                <a:latin typeface="Times New Roman"/>
                <a:cs typeface="Times New Roman"/>
              </a:rPr>
              <a:t>	</a:t>
            </a:r>
            <a:r>
              <a:rPr lang="en-US" sz="1300" dirty="0" smtClean="0">
                <a:latin typeface="Times New Roman"/>
                <a:cs typeface="Times New Roman"/>
              </a:rPr>
              <a:t>::: </a:t>
            </a:r>
            <a:r>
              <a:rPr lang="en-US" sz="13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MERRA-2 daily AOD = (MERRA-2 MYD AOD + MERRA-2 MOD AOD ) / 2.</a:t>
            </a:r>
            <a:endParaRPr lang="en-US" sz="13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249" y="-119528"/>
            <a:ext cx="9263953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87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81210" y="10813"/>
            <a:ext cx="341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AOD data from Merra-2</a:t>
            </a:r>
            <a:endParaRPr lang="en-US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17043" y="424683"/>
            <a:ext cx="20018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 smtClean="0">
                <a:solidFill>
                  <a:srgbClr val="660066"/>
                </a:solidFill>
              </a:rPr>
              <a:t>TMPA (P ≥ 0)</a:t>
            </a:r>
            <a:endParaRPr lang="en-US" sz="2500" b="1" u="sng" dirty="0">
              <a:solidFill>
                <a:srgbClr val="66006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140" y="901737"/>
            <a:ext cx="4614001" cy="38404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1834" y="901737"/>
            <a:ext cx="4614003" cy="38404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31044" y="520223"/>
            <a:ext cx="20018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 smtClean="0">
                <a:solidFill>
                  <a:srgbClr val="660066"/>
                </a:solidFill>
              </a:rPr>
              <a:t>TMPA (P &gt; 0)</a:t>
            </a:r>
            <a:endParaRPr lang="en-US" sz="2500" b="1" u="sng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267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988" y="492402"/>
            <a:ext cx="20018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 smtClean="0">
                <a:solidFill>
                  <a:srgbClr val="660066"/>
                </a:solidFill>
              </a:rPr>
              <a:t>TMPA (P ≥ 0)</a:t>
            </a:r>
            <a:endParaRPr lang="en-US" sz="2500" b="1" u="sng" dirty="0">
              <a:solidFill>
                <a:srgbClr val="66006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886885"/>
            <a:ext cx="4614003" cy="38404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78796" y="142961"/>
            <a:ext cx="341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AOD data from Merra-2</a:t>
            </a:r>
            <a:endParaRPr lang="en-US" b="1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3999" y="886885"/>
            <a:ext cx="4614003" cy="384047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6663642" y="1610890"/>
            <a:ext cx="901903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663642" y="1619413"/>
            <a:ext cx="0" cy="147133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20097" y="492402"/>
            <a:ext cx="20018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 smtClean="0">
                <a:solidFill>
                  <a:srgbClr val="660066"/>
                </a:solidFill>
              </a:rPr>
              <a:t>TMPA (P &gt; 0)</a:t>
            </a:r>
            <a:endParaRPr lang="en-US" sz="2500" b="1" u="sng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77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43048"/>
            <a:ext cx="20018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 smtClean="0">
                <a:solidFill>
                  <a:srgbClr val="660066"/>
                </a:solidFill>
              </a:rPr>
              <a:t>TMPA (P </a:t>
            </a:r>
            <a:r>
              <a:rPr lang="ko-KR" altLang="en-US" sz="2500" b="1" u="sng" dirty="0" smtClean="0">
                <a:solidFill>
                  <a:srgbClr val="660066"/>
                </a:solidFill>
              </a:rPr>
              <a:t>≥</a:t>
            </a:r>
            <a:r>
              <a:rPr lang="en-US" sz="2500" b="1" u="sng" dirty="0" smtClean="0">
                <a:solidFill>
                  <a:srgbClr val="660066"/>
                </a:solidFill>
              </a:rPr>
              <a:t> 0)</a:t>
            </a:r>
            <a:endParaRPr lang="en-US" sz="2500" b="1" u="sng" dirty="0">
              <a:solidFill>
                <a:srgbClr val="6600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4733" y="899582"/>
            <a:ext cx="4614001" cy="3840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886885"/>
            <a:ext cx="4614001" cy="38404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4856260"/>
            <a:ext cx="9067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 smtClean="0">
                <a:solidFill>
                  <a:srgbClr val="FF0000"/>
                </a:solidFill>
              </a:rPr>
              <a:t>TMPA Precipitation </a:t>
            </a:r>
            <a:r>
              <a:rPr lang="en-US" sz="1300" i="1" dirty="0" smtClean="0"/>
              <a:t>(mm/h) as a function of AOD distribution(per grid per season). The horizontal dashed line is </a:t>
            </a:r>
            <a:r>
              <a:rPr lang="en-US" sz="1300" i="1" dirty="0" smtClean="0">
                <a:solidFill>
                  <a:srgbClr val="FF0000"/>
                </a:solidFill>
              </a:rPr>
              <a:t>mean TMPA precipitation</a:t>
            </a:r>
            <a:r>
              <a:rPr lang="en-US" sz="1300" i="1" dirty="0" smtClean="0"/>
              <a:t> of each CR. The dots indicate </a:t>
            </a:r>
            <a:r>
              <a:rPr lang="en-US" sz="1300" i="1" dirty="0" smtClean="0">
                <a:solidFill>
                  <a:srgbClr val="FF0000"/>
                </a:solidFill>
              </a:rPr>
              <a:t>mean AOD </a:t>
            </a:r>
            <a:r>
              <a:rPr lang="en-US" sz="1300" i="1" dirty="0" smtClean="0"/>
              <a:t>within their AOD distribution ranges.</a:t>
            </a:r>
          </a:p>
          <a:p>
            <a:r>
              <a:rPr lang="en-US" sz="1300" i="1" dirty="0"/>
              <a:t>Minimum and maximum values of Y-axis(for TMPA) are different to each CR, but their interval is </a:t>
            </a:r>
            <a:r>
              <a:rPr lang="en-US" sz="1300" i="1" dirty="0" smtClean="0"/>
              <a:t>same. </a:t>
            </a:r>
            <a:endParaRPr lang="en-US" sz="1300" i="1" dirty="0"/>
          </a:p>
          <a:p>
            <a:endParaRPr lang="en-US" sz="13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-3" y="702219"/>
            <a:ext cx="341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Ocean</a:t>
            </a:r>
            <a:endParaRPr lang="en-US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4701826" y="693813"/>
            <a:ext cx="3521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Land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331582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tlantic_shiptracks_lrg.jpg"/>
          <p:cNvPicPr>
            <a:picLocks noChangeAspect="1"/>
          </p:cNvPicPr>
          <p:nvPr/>
        </p:nvPicPr>
        <p:blipFill>
          <a:blip r:embed="rId2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4767" y="2177196"/>
            <a:ext cx="8343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tx2"/>
                </a:solidFill>
              </a:rPr>
              <a:t>MODIS CRs</a:t>
            </a:r>
            <a:endParaRPr lang="en-US" sz="6000" b="1" dirty="0">
              <a:solidFill>
                <a:schemeClr val="tx2"/>
              </a:solidFill>
            </a:endParaRPr>
          </a:p>
        </p:txBody>
      </p:sp>
      <p:pic>
        <p:nvPicPr>
          <p:cNvPr id="6" name="Picture 7" descr="NASA 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3868" cy="80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2255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191" y="0"/>
            <a:ext cx="5208228" cy="3474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3887" y="3472247"/>
            <a:ext cx="5208228" cy="34747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492" y="97153"/>
            <a:ext cx="2137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2B-CLDCLASS-LIDAR </a:t>
            </a:r>
          </a:p>
          <a:p>
            <a:r>
              <a:rPr lang="en-US" dirty="0" smtClean="0"/>
              <a:t>* Cloud phase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88541" y="2075935"/>
            <a:ext cx="2100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Ocean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88541" y="5317525"/>
            <a:ext cx="2100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9667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Aerosol-Cloud(CR)-Precipitation</a:t>
            </a:r>
            <a:endParaRPr lang="en-US" sz="40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96634" y="3886200"/>
            <a:ext cx="8904140" cy="175260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b="1" dirty="0" smtClean="0"/>
              <a:t>Ocean/ Land</a:t>
            </a:r>
          </a:p>
          <a:p>
            <a:r>
              <a:rPr lang="en-US" dirty="0" smtClean="0"/>
              <a:t>As a function of </a:t>
            </a:r>
            <a:r>
              <a:rPr lang="en-US" b="1" i="1" dirty="0" smtClean="0"/>
              <a:t>MODIS </a:t>
            </a:r>
            <a:r>
              <a:rPr lang="en-US" b="1" i="1" dirty="0" err="1" smtClean="0"/>
              <a:t>aod</a:t>
            </a:r>
            <a:r>
              <a:rPr lang="en-US" b="1" i="1" dirty="0" smtClean="0"/>
              <a:t> relative distribution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836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43048"/>
            <a:ext cx="20018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 smtClean="0">
                <a:solidFill>
                  <a:srgbClr val="660066"/>
                </a:solidFill>
              </a:rPr>
              <a:t>TMPA (P &gt; 0)</a:t>
            </a:r>
            <a:endParaRPr lang="en-US" sz="2500" b="1" u="sng" dirty="0">
              <a:solidFill>
                <a:srgbClr val="6600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4733" y="899582"/>
            <a:ext cx="4614001" cy="38404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886885"/>
            <a:ext cx="4614001" cy="38404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4856260"/>
            <a:ext cx="9067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 smtClean="0">
                <a:solidFill>
                  <a:srgbClr val="FF0000"/>
                </a:solidFill>
              </a:rPr>
              <a:t>TMPA Precipitation </a:t>
            </a:r>
            <a:r>
              <a:rPr lang="en-US" sz="1300" i="1" dirty="0" smtClean="0"/>
              <a:t>(mm/h) as a function of AOD distribution(per grid per season). The horizontal dashed line is </a:t>
            </a:r>
            <a:r>
              <a:rPr lang="en-US" sz="1300" i="1" dirty="0" smtClean="0">
                <a:solidFill>
                  <a:srgbClr val="FF0000"/>
                </a:solidFill>
              </a:rPr>
              <a:t>mean TMPA precipitation</a:t>
            </a:r>
            <a:r>
              <a:rPr lang="en-US" sz="1300" i="1" dirty="0" smtClean="0"/>
              <a:t> of each CR. The dots indicate </a:t>
            </a:r>
            <a:r>
              <a:rPr lang="en-US" sz="1300" i="1" dirty="0" smtClean="0">
                <a:solidFill>
                  <a:srgbClr val="FF0000"/>
                </a:solidFill>
              </a:rPr>
              <a:t>mean AOD </a:t>
            </a:r>
            <a:r>
              <a:rPr lang="en-US" sz="1300" i="1" dirty="0" smtClean="0"/>
              <a:t>within their AOD distribution ranges.</a:t>
            </a:r>
          </a:p>
          <a:p>
            <a:r>
              <a:rPr lang="en-US" sz="1300" i="1" dirty="0"/>
              <a:t>Minimum and maximum values of Y-axis(for TMPA) are different to each CR, but their interval is same (max – min = </a:t>
            </a:r>
            <a:r>
              <a:rPr lang="en-US" sz="1300" i="1" dirty="0" smtClean="0"/>
              <a:t>0.5) </a:t>
            </a:r>
            <a:r>
              <a:rPr lang="en-US" sz="1300" i="1" dirty="0"/>
              <a:t>except </a:t>
            </a:r>
            <a:r>
              <a:rPr lang="en-US" sz="1300" i="1" dirty="0" smtClean="0"/>
              <a:t>CR12</a:t>
            </a:r>
            <a:r>
              <a:rPr lang="en-US" sz="1300" i="1" dirty="0"/>
              <a:t>. </a:t>
            </a:r>
          </a:p>
          <a:p>
            <a:endParaRPr lang="en-US" sz="13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-8141" y="691328"/>
            <a:ext cx="341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Ocean</a:t>
            </a:r>
            <a:endParaRPr lang="en-US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4701826" y="693813"/>
            <a:ext cx="3521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Land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451206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-43048"/>
            <a:ext cx="43025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 smtClean="0">
                <a:solidFill>
                  <a:srgbClr val="660066"/>
                </a:solidFill>
              </a:rPr>
              <a:t>Cloud fraction</a:t>
            </a:r>
            <a:endParaRPr lang="en-US" sz="2500" b="1" u="sng" dirty="0">
              <a:solidFill>
                <a:srgbClr val="6600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8631" y="1021547"/>
            <a:ext cx="4724912" cy="39319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8141" y="691328"/>
            <a:ext cx="341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Ocean</a:t>
            </a:r>
            <a:endParaRPr lang="en-US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701826" y="693813"/>
            <a:ext cx="3521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Land</a:t>
            </a:r>
            <a:endParaRPr lang="en-US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0705" y="5226363"/>
            <a:ext cx="90678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 smtClean="0"/>
              <a:t>Cloud fraction as a function of AOD distribution(per grid per season). The horizontal dashed line is mean cloud fraction of each CR. </a:t>
            </a:r>
          </a:p>
          <a:p>
            <a:r>
              <a:rPr lang="en-US" sz="1300" i="1" dirty="0"/>
              <a:t>Minimum and maximum values of Y-</a:t>
            </a:r>
            <a:r>
              <a:rPr lang="en-US" sz="1300" i="1" dirty="0" smtClean="0"/>
              <a:t>axis </a:t>
            </a:r>
            <a:r>
              <a:rPr lang="en-US" sz="1300" i="1" dirty="0"/>
              <a:t>are different to each </a:t>
            </a:r>
            <a:r>
              <a:rPr lang="en-US" sz="1300" i="1" dirty="0" smtClean="0"/>
              <a:t>CR.</a:t>
            </a:r>
          </a:p>
          <a:p>
            <a:endParaRPr lang="en-US" sz="1300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036" y="1019242"/>
            <a:ext cx="4724912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21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-43048"/>
            <a:ext cx="43025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 smtClean="0">
                <a:solidFill>
                  <a:srgbClr val="660066"/>
                </a:solidFill>
              </a:rPr>
              <a:t>Cloud top pressure</a:t>
            </a:r>
            <a:endParaRPr lang="en-US" sz="2500" b="1" u="sng" dirty="0">
              <a:solidFill>
                <a:srgbClr val="6600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8631" y="1021850"/>
            <a:ext cx="4724912" cy="39313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8141" y="691328"/>
            <a:ext cx="341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Ocean</a:t>
            </a:r>
            <a:endParaRPr lang="en-US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701826" y="693813"/>
            <a:ext cx="3521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Land</a:t>
            </a:r>
            <a:endParaRPr lang="en-US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0705" y="5226363"/>
            <a:ext cx="90678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 smtClean="0"/>
              <a:t>Cloud top pressure as a function of AOD distribution(per grid per season). The horizontal dashed line is mean cloud top pressure of each CR.  Minimum </a:t>
            </a:r>
            <a:r>
              <a:rPr lang="en-US" sz="1300" i="1" dirty="0"/>
              <a:t>and maximum values of Y-</a:t>
            </a:r>
            <a:r>
              <a:rPr lang="en-US" sz="1300" i="1" dirty="0" smtClean="0"/>
              <a:t>axis </a:t>
            </a:r>
            <a:r>
              <a:rPr lang="en-US" sz="1300" i="1" dirty="0"/>
              <a:t>are different to each </a:t>
            </a:r>
            <a:r>
              <a:rPr lang="en-US" sz="1300" i="1" dirty="0" smtClean="0"/>
              <a:t>CR, but their interval are same except CR12.</a:t>
            </a:r>
          </a:p>
          <a:p>
            <a:endParaRPr lang="en-US" sz="1300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338" y="1021850"/>
            <a:ext cx="4724912" cy="393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44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-43048"/>
            <a:ext cx="43025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 smtClean="0">
                <a:solidFill>
                  <a:srgbClr val="660066"/>
                </a:solidFill>
              </a:rPr>
              <a:t>Cloud optical thickness</a:t>
            </a:r>
            <a:endParaRPr lang="en-US" sz="2500" b="1" u="sng" dirty="0">
              <a:solidFill>
                <a:srgbClr val="6600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846" y="5056618"/>
            <a:ext cx="9067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 smtClean="0"/>
              <a:t>Cloud optical thickness as a function of AOD distribution(per grid per season). The horizontal dashed line is cloud optical thickness of each CR. </a:t>
            </a:r>
          </a:p>
          <a:p>
            <a:r>
              <a:rPr lang="en-US" sz="1300" i="1" dirty="0"/>
              <a:t>Minimum and maximum values of Y-</a:t>
            </a:r>
            <a:r>
              <a:rPr lang="en-US" sz="1300" i="1" dirty="0" smtClean="0"/>
              <a:t>axis </a:t>
            </a:r>
            <a:r>
              <a:rPr lang="en-US" sz="1300" i="1" dirty="0"/>
              <a:t>are different to each </a:t>
            </a:r>
            <a:r>
              <a:rPr lang="en-US" sz="1300" i="1" dirty="0" smtClean="0"/>
              <a:t>CR.</a:t>
            </a:r>
            <a:endParaRPr lang="en-US" sz="1300" i="1" dirty="0"/>
          </a:p>
          <a:p>
            <a:endParaRPr lang="en-US" sz="1300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733" y="1021547"/>
            <a:ext cx="4723861" cy="39319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8141" y="691328"/>
            <a:ext cx="341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Ocean</a:t>
            </a:r>
            <a:endParaRPr lang="en-US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4701826" y="693813"/>
            <a:ext cx="3521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Land</a:t>
            </a:r>
            <a:endParaRPr lang="en-US" b="1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934" y="1019242"/>
            <a:ext cx="4723861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143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-43048"/>
            <a:ext cx="43025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 smtClean="0">
                <a:solidFill>
                  <a:srgbClr val="660066"/>
                </a:solidFill>
              </a:rPr>
              <a:t>Cloud effective radius (</a:t>
            </a:r>
            <a:r>
              <a:rPr lang="en-US" sz="2500" b="1" u="sng" dirty="0" err="1" smtClean="0">
                <a:solidFill>
                  <a:srgbClr val="660066"/>
                </a:solidFill>
              </a:rPr>
              <a:t>μm</a:t>
            </a:r>
            <a:r>
              <a:rPr lang="en-US" sz="2500" b="1" u="sng" dirty="0" smtClean="0">
                <a:solidFill>
                  <a:srgbClr val="660066"/>
                </a:solidFill>
              </a:rPr>
              <a:t>)</a:t>
            </a:r>
            <a:endParaRPr lang="en-US" sz="2500" b="1" u="sng" dirty="0">
              <a:solidFill>
                <a:srgbClr val="6600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5780" y="1051199"/>
            <a:ext cx="4864606" cy="3947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8141" y="836539"/>
            <a:ext cx="341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Ocean</a:t>
            </a:r>
            <a:endParaRPr lang="en-US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701826" y="828072"/>
            <a:ext cx="3521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Land</a:t>
            </a:r>
            <a:endParaRPr lang="en-US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040856"/>
            <a:ext cx="90678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 smtClean="0"/>
              <a:t>Cloud effective radius as a function of AOD distribution(per grid per season). The horizontal dashed line is cloud effective radius of each CR. </a:t>
            </a:r>
          </a:p>
          <a:p>
            <a:endParaRPr lang="en-US" sz="1300" i="1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3801" y="1051199"/>
            <a:ext cx="4864606" cy="394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17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43048"/>
            <a:ext cx="20018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 smtClean="0">
                <a:solidFill>
                  <a:srgbClr val="660066"/>
                </a:solidFill>
              </a:rPr>
              <a:t>TMPA (P </a:t>
            </a:r>
            <a:r>
              <a:rPr lang="ko-KR" altLang="en-US" sz="2500" b="1" u="sng" dirty="0" smtClean="0">
                <a:solidFill>
                  <a:srgbClr val="660066"/>
                </a:solidFill>
              </a:rPr>
              <a:t>≥</a:t>
            </a:r>
            <a:r>
              <a:rPr lang="en-US" sz="2500" b="1" u="sng" dirty="0" smtClean="0">
                <a:solidFill>
                  <a:srgbClr val="660066"/>
                </a:solidFill>
              </a:rPr>
              <a:t> 0)</a:t>
            </a:r>
            <a:endParaRPr lang="en-US" sz="2500" b="1" u="sng" dirty="0">
              <a:solidFill>
                <a:srgbClr val="6600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4733" y="899582"/>
            <a:ext cx="4614001" cy="3840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886885"/>
            <a:ext cx="4614001" cy="38404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4856260"/>
            <a:ext cx="9067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 smtClean="0">
                <a:solidFill>
                  <a:srgbClr val="FF0000"/>
                </a:solidFill>
              </a:rPr>
              <a:t>TMPA Precipitation </a:t>
            </a:r>
            <a:r>
              <a:rPr lang="en-US" sz="1300" i="1" dirty="0" smtClean="0"/>
              <a:t>(mm/h) as a function of AOD distribution(per grid per season). The horizontal dashed line is </a:t>
            </a:r>
            <a:r>
              <a:rPr lang="en-US" sz="1300" i="1" dirty="0" smtClean="0">
                <a:solidFill>
                  <a:srgbClr val="FF0000"/>
                </a:solidFill>
              </a:rPr>
              <a:t>mean TMPA precipitation</a:t>
            </a:r>
            <a:r>
              <a:rPr lang="en-US" sz="1300" i="1" dirty="0" smtClean="0"/>
              <a:t> of each CR. The dots indicate </a:t>
            </a:r>
            <a:r>
              <a:rPr lang="en-US" sz="1300" i="1" dirty="0" smtClean="0">
                <a:solidFill>
                  <a:srgbClr val="FF0000"/>
                </a:solidFill>
              </a:rPr>
              <a:t>mean AOD </a:t>
            </a:r>
            <a:r>
              <a:rPr lang="en-US" sz="1300" i="1" dirty="0" smtClean="0"/>
              <a:t>within their AOD distribution ranges.</a:t>
            </a:r>
          </a:p>
          <a:p>
            <a:r>
              <a:rPr lang="en-US" sz="1300" i="1" dirty="0"/>
              <a:t>Minimum and maximum values of Y-axis(for TMPA) are different to each CR, but their interval is </a:t>
            </a:r>
            <a:r>
              <a:rPr lang="en-US" sz="1300" i="1" dirty="0" smtClean="0"/>
              <a:t>same. </a:t>
            </a:r>
            <a:endParaRPr lang="en-US" sz="1300" i="1" dirty="0"/>
          </a:p>
          <a:p>
            <a:endParaRPr lang="en-US" sz="13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-3" y="702219"/>
            <a:ext cx="341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Ocean</a:t>
            </a:r>
            <a:endParaRPr lang="en-US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4701826" y="693813"/>
            <a:ext cx="3521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Land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640388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Aerosol-Cloud(CR)-Precipitation</a:t>
            </a:r>
            <a:endParaRPr lang="en-US" sz="40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96634" y="3886200"/>
            <a:ext cx="8904140" cy="175260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b="1" dirty="0" smtClean="0"/>
              <a:t>Ocean/ Land</a:t>
            </a:r>
          </a:p>
          <a:p>
            <a:r>
              <a:rPr lang="en-US" dirty="0" smtClean="0"/>
              <a:t>As a function of </a:t>
            </a:r>
            <a:r>
              <a:rPr lang="en-US" b="1" i="1" dirty="0" smtClean="0"/>
              <a:t>daily MODIS absolute values.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783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43048"/>
            <a:ext cx="20018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 smtClean="0">
                <a:solidFill>
                  <a:srgbClr val="660066"/>
                </a:solidFill>
              </a:rPr>
              <a:t>TMPA (P &gt; 0)</a:t>
            </a:r>
            <a:endParaRPr lang="en-US" sz="2500" b="1" u="sng" dirty="0">
              <a:solidFill>
                <a:srgbClr val="6600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4733" y="900305"/>
            <a:ext cx="4614000" cy="38390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887608"/>
            <a:ext cx="4614000" cy="38390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4856260"/>
            <a:ext cx="9067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>
                <a:solidFill>
                  <a:srgbClr val="FF0000"/>
                </a:solidFill>
              </a:rPr>
              <a:t>TMPA Precipitation </a:t>
            </a:r>
            <a:r>
              <a:rPr lang="en-US" sz="1300" i="1" dirty="0"/>
              <a:t>(mm/h) as a function of </a:t>
            </a:r>
            <a:r>
              <a:rPr lang="en-US" sz="1300" i="1" dirty="0" smtClean="0"/>
              <a:t>MODIS </a:t>
            </a:r>
            <a:r>
              <a:rPr lang="en-US" sz="1300" i="1" dirty="0"/>
              <a:t>daily AOD. Black dots mean </a:t>
            </a:r>
            <a:r>
              <a:rPr lang="en-US" sz="1300" i="1" dirty="0">
                <a:solidFill>
                  <a:srgbClr val="FF0000"/>
                </a:solidFill>
              </a:rPr>
              <a:t>number of data</a:t>
            </a:r>
            <a:r>
              <a:rPr lang="en-US" sz="1300" i="1" dirty="0"/>
              <a:t>. The error bars indicate </a:t>
            </a:r>
            <a:r>
              <a:rPr lang="en-US" sz="1300" i="1" dirty="0">
                <a:solidFill>
                  <a:srgbClr val="FF0000"/>
                </a:solidFill>
              </a:rPr>
              <a:t>the standard error </a:t>
            </a:r>
            <a:r>
              <a:rPr lang="en-US" sz="1300" i="1" dirty="0"/>
              <a:t>(SE) given by the standard deviation of the data divided by the square root of number of data.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8141" y="691328"/>
            <a:ext cx="341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Ocean</a:t>
            </a:r>
            <a:endParaRPr lang="en-US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4701826" y="693813"/>
            <a:ext cx="3521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Land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695697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12_multi_ny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" y="488849"/>
            <a:ext cx="5743838" cy="6322279"/>
          </a:xfrm>
          <a:prstGeom prst="rect">
            <a:avLst/>
          </a:prstGeom>
          <a:ln w="57150" cmpd="thinThick">
            <a:noFill/>
          </a:ln>
        </p:spPr>
      </p:pic>
      <p:pic>
        <p:nvPicPr>
          <p:cNvPr id="3" name="Picture 7" descr="NASA 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489301" y="0"/>
            <a:ext cx="2654699" cy="9711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chemeClr val="accent1"/>
                </a:solidFill>
              </a:rPr>
              <a:t>Global </a:t>
            </a:r>
            <a:r>
              <a:rPr lang="en-US" sz="2800" b="1" dirty="0">
                <a:solidFill>
                  <a:schemeClr val="accent1"/>
                </a:solidFill>
              </a:rPr>
              <a:t>MODIS </a:t>
            </a:r>
            <a:r>
              <a:rPr lang="en-US" sz="2800" b="1" dirty="0" smtClean="0">
                <a:solidFill>
                  <a:schemeClr val="accent1"/>
                </a:solidFill>
              </a:rPr>
              <a:t>C6 </a:t>
            </a:r>
            <a:r>
              <a:rPr lang="en-US" sz="2800" b="1" dirty="0">
                <a:solidFill>
                  <a:schemeClr val="accent1"/>
                </a:solidFill>
              </a:rPr>
              <a:t>CRs</a:t>
            </a:r>
          </a:p>
        </p:txBody>
      </p:sp>
    </p:spTree>
    <p:extLst>
      <p:ext uri="{BB962C8B-B14F-4D97-AF65-F5344CB8AC3E}">
        <p14:creationId xmlns:p14="http://schemas.microsoft.com/office/powerpoint/2010/main" val="589899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-43048"/>
            <a:ext cx="43025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 smtClean="0">
                <a:solidFill>
                  <a:srgbClr val="660066"/>
                </a:solidFill>
              </a:rPr>
              <a:t>Cloud fraction</a:t>
            </a:r>
            <a:endParaRPr lang="en-US" sz="2500" b="1" u="sng" dirty="0">
              <a:solidFill>
                <a:srgbClr val="6600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4138" y="1031624"/>
            <a:ext cx="4713897" cy="39117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8141" y="691328"/>
            <a:ext cx="341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Ocean</a:t>
            </a:r>
            <a:endParaRPr lang="en-US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701826" y="693813"/>
            <a:ext cx="3521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Land</a:t>
            </a:r>
            <a:endParaRPr lang="en-US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0705" y="5226363"/>
            <a:ext cx="90678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 smtClean="0"/>
              <a:t>Cloud fraction as a function of daily MODIS AOD.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035" y="1024748"/>
            <a:ext cx="4724910" cy="392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7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-43048"/>
            <a:ext cx="43025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 smtClean="0">
                <a:solidFill>
                  <a:srgbClr val="660066"/>
                </a:solidFill>
              </a:rPr>
              <a:t>Cloud top pressure</a:t>
            </a:r>
            <a:endParaRPr lang="en-US" sz="2500" b="1" u="sng" dirty="0">
              <a:solidFill>
                <a:srgbClr val="6600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8631" y="1021850"/>
            <a:ext cx="4724911" cy="39313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8141" y="691328"/>
            <a:ext cx="341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Ocean</a:t>
            </a:r>
            <a:endParaRPr lang="en-US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701826" y="693813"/>
            <a:ext cx="3521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Land</a:t>
            </a:r>
            <a:endParaRPr lang="en-US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0705" y="5226363"/>
            <a:ext cx="90678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 smtClean="0"/>
              <a:t>Cloud top pressure as a function of MODIS daily AOD.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338" y="1021850"/>
            <a:ext cx="4724911" cy="393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9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-43048"/>
            <a:ext cx="43025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 smtClean="0">
                <a:solidFill>
                  <a:srgbClr val="660066"/>
                </a:solidFill>
              </a:rPr>
              <a:t>Cloud optical thickness</a:t>
            </a:r>
            <a:endParaRPr lang="en-US" sz="2500" b="1" u="sng" dirty="0">
              <a:solidFill>
                <a:srgbClr val="6600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846" y="5056618"/>
            <a:ext cx="90678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 smtClean="0"/>
              <a:t>Cloud optical thickness as a function of MODIS daily AOD.</a:t>
            </a:r>
            <a:endParaRPr lang="en-US" sz="1300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733" y="1022287"/>
            <a:ext cx="4723860" cy="39304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8141" y="691328"/>
            <a:ext cx="341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Ocean</a:t>
            </a:r>
            <a:endParaRPr lang="en-US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4701826" y="693813"/>
            <a:ext cx="3521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Land</a:t>
            </a:r>
            <a:endParaRPr lang="en-US" b="1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934" y="1019982"/>
            <a:ext cx="4723860" cy="393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58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-43048"/>
            <a:ext cx="43025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 smtClean="0">
                <a:solidFill>
                  <a:srgbClr val="660066"/>
                </a:solidFill>
              </a:rPr>
              <a:t>Cloud effective radius (</a:t>
            </a:r>
            <a:r>
              <a:rPr lang="en-US" sz="2500" b="1" u="sng" dirty="0" err="1" smtClean="0">
                <a:solidFill>
                  <a:srgbClr val="660066"/>
                </a:solidFill>
              </a:rPr>
              <a:t>μm</a:t>
            </a:r>
            <a:r>
              <a:rPr lang="en-US" sz="2500" b="1" u="sng" dirty="0" smtClean="0">
                <a:solidFill>
                  <a:srgbClr val="660066"/>
                </a:solidFill>
              </a:rPr>
              <a:t>)</a:t>
            </a:r>
            <a:endParaRPr lang="en-US" sz="2500" b="1" u="sng" dirty="0">
              <a:solidFill>
                <a:srgbClr val="6600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5780" y="1052513"/>
            <a:ext cx="4864606" cy="39446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8141" y="836539"/>
            <a:ext cx="341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Ocean</a:t>
            </a:r>
            <a:endParaRPr lang="en-US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701826" y="828072"/>
            <a:ext cx="3521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Land</a:t>
            </a:r>
            <a:endParaRPr lang="en-US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040856"/>
            <a:ext cx="90678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 smtClean="0"/>
              <a:t>Cloud effective radius as a function of MODIS daily AOD.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3801" y="1052513"/>
            <a:ext cx="4864606" cy="394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40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43048"/>
            <a:ext cx="20018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 smtClean="0">
                <a:solidFill>
                  <a:srgbClr val="660066"/>
                </a:solidFill>
              </a:rPr>
              <a:t>TMPA (P </a:t>
            </a:r>
            <a:r>
              <a:rPr lang="ko-KR" altLang="en-US" sz="2500" b="1" u="sng" dirty="0" smtClean="0">
                <a:solidFill>
                  <a:srgbClr val="660066"/>
                </a:solidFill>
              </a:rPr>
              <a:t>≥</a:t>
            </a:r>
            <a:r>
              <a:rPr lang="en-US" sz="2500" b="1" u="sng" dirty="0" smtClean="0">
                <a:solidFill>
                  <a:srgbClr val="660066"/>
                </a:solidFill>
              </a:rPr>
              <a:t> 0)</a:t>
            </a:r>
            <a:endParaRPr lang="en-US" sz="2500" b="1" u="sng" dirty="0">
              <a:solidFill>
                <a:srgbClr val="6600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4733" y="900305"/>
            <a:ext cx="4614000" cy="38390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887608"/>
            <a:ext cx="4614000" cy="383903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3" y="702219"/>
            <a:ext cx="341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Ocean</a:t>
            </a:r>
            <a:endParaRPr lang="en-US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4701826" y="693813"/>
            <a:ext cx="3521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Land</a:t>
            </a:r>
            <a:endParaRPr lang="en-US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856260"/>
            <a:ext cx="9067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>
                <a:solidFill>
                  <a:srgbClr val="FF0000"/>
                </a:solidFill>
              </a:rPr>
              <a:t>TMPA Precipitation </a:t>
            </a:r>
            <a:r>
              <a:rPr lang="en-US" sz="1300" i="1" dirty="0"/>
              <a:t>(mm/h) as a function of </a:t>
            </a:r>
            <a:r>
              <a:rPr lang="en-US" sz="1300" i="1" dirty="0" smtClean="0"/>
              <a:t>MODIS </a:t>
            </a:r>
            <a:r>
              <a:rPr lang="en-US" sz="1300" i="1" dirty="0"/>
              <a:t>daily AOD. Black dots mean </a:t>
            </a:r>
            <a:r>
              <a:rPr lang="en-US" sz="1300" i="1" dirty="0">
                <a:solidFill>
                  <a:srgbClr val="FF0000"/>
                </a:solidFill>
              </a:rPr>
              <a:t>number of data</a:t>
            </a:r>
            <a:r>
              <a:rPr lang="en-US" sz="1300" i="1" dirty="0"/>
              <a:t>. The error bars indicate </a:t>
            </a:r>
            <a:r>
              <a:rPr lang="en-US" sz="1300" i="1" dirty="0">
                <a:solidFill>
                  <a:srgbClr val="FF0000"/>
                </a:solidFill>
              </a:rPr>
              <a:t>the standard error </a:t>
            </a:r>
            <a:r>
              <a:rPr lang="en-US" sz="1300" i="1" dirty="0"/>
              <a:t>(SE) given by the standard deviation of the data divided by the square root of number of data. </a:t>
            </a:r>
          </a:p>
        </p:txBody>
      </p:sp>
    </p:spTree>
    <p:extLst>
      <p:ext uri="{BB962C8B-B14F-4D97-AF65-F5344CB8AC3E}">
        <p14:creationId xmlns:p14="http://schemas.microsoft.com/office/powerpoint/2010/main" val="909377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Aerosol-Cloud(CR)-Precipitation</a:t>
            </a:r>
            <a:endParaRPr lang="en-US" sz="40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96634" y="3886200"/>
            <a:ext cx="8904140" cy="175260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b="1" dirty="0" smtClean="0"/>
              <a:t>Ocean/ Land</a:t>
            </a:r>
          </a:p>
          <a:p>
            <a:r>
              <a:rPr lang="en-US" dirty="0" smtClean="0"/>
              <a:t>As a function of </a:t>
            </a:r>
            <a:r>
              <a:rPr lang="en-US" b="1" i="1" dirty="0" smtClean="0"/>
              <a:t>daily MERRA </a:t>
            </a:r>
            <a:r>
              <a:rPr lang="en-US" b="1" i="1" dirty="0" err="1" smtClean="0"/>
              <a:t>aod</a:t>
            </a:r>
            <a:r>
              <a:rPr lang="en-US" b="1" i="1" dirty="0" smtClean="0"/>
              <a:t> relative distribution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34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43048"/>
            <a:ext cx="20018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 smtClean="0">
                <a:solidFill>
                  <a:srgbClr val="660066"/>
                </a:solidFill>
              </a:rPr>
              <a:t>TMPA (P &gt; 0)</a:t>
            </a:r>
            <a:endParaRPr lang="en-US" sz="2500" b="1" u="sng" dirty="0">
              <a:solidFill>
                <a:srgbClr val="6600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4733" y="900305"/>
            <a:ext cx="4614001" cy="38390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887608"/>
            <a:ext cx="4614001" cy="38390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4856260"/>
            <a:ext cx="9067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 smtClean="0">
                <a:solidFill>
                  <a:srgbClr val="FF0000"/>
                </a:solidFill>
              </a:rPr>
              <a:t>TMPA Precipitation </a:t>
            </a:r>
            <a:r>
              <a:rPr lang="en-US" sz="1300" i="1" dirty="0" smtClean="0"/>
              <a:t>(mm/h) as a function of AOD distribution(per grid per season). The horizontal dashed line is </a:t>
            </a:r>
            <a:r>
              <a:rPr lang="en-US" sz="1300" i="1" dirty="0" smtClean="0">
                <a:solidFill>
                  <a:srgbClr val="FF0000"/>
                </a:solidFill>
              </a:rPr>
              <a:t>mean TMPA precipitation</a:t>
            </a:r>
            <a:r>
              <a:rPr lang="en-US" sz="1300" i="1" dirty="0" smtClean="0"/>
              <a:t> of each CR. The dots indicate </a:t>
            </a:r>
            <a:r>
              <a:rPr lang="en-US" sz="1300" i="1" dirty="0" smtClean="0">
                <a:solidFill>
                  <a:srgbClr val="FF0000"/>
                </a:solidFill>
              </a:rPr>
              <a:t>mean AOD </a:t>
            </a:r>
            <a:r>
              <a:rPr lang="en-US" sz="1300" i="1" dirty="0" smtClean="0"/>
              <a:t>within their AOD distribution ranges.</a:t>
            </a:r>
          </a:p>
          <a:p>
            <a:r>
              <a:rPr lang="en-US" sz="1300" i="1" dirty="0"/>
              <a:t>Minimum and maximum values of Y-axis(for TMPA) are different to each CR, but their interval is same (max – min = </a:t>
            </a:r>
            <a:r>
              <a:rPr lang="en-US" sz="1300" i="1" dirty="0" smtClean="0"/>
              <a:t>0.5) </a:t>
            </a:r>
            <a:r>
              <a:rPr lang="en-US" sz="1300" i="1" dirty="0"/>
              <a:t>except </a:t>
            </a:r>
            <a:r>
              <a:rPr lang="en-US" sz="1300" i="1" dirty="0" smtClean="0"/>
              <a:t>CR12</a:t>
            </a:r>
            <a:r>
              <a:rPr lang="en-US" sz="1300" i="1" dirty="0"/>
              <a:t>. </a:t>
            </a:r>
          </a:p>
          <a:p>
            <a:endParaRPr lang="en-US" sz="13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-8141" y="691328"/>
            <a:ext cx="341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Ocean</a:t>
            </a:r>
            <a:endParaRPr lang="en-US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4701826" y="693813"/>
            <a:ext cx="3521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Land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767981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-43048"/>
            <a:ext cx="43025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 smtClean="0">
                <a:solidFill>
                  <a:srgbClr val="660066"/>
                </a:solidFill>
              </a:rPr>
              <a:t>Cloud fraction</a:t>
            </a:r>
            <a:endParaRPr lang="en-US" sz="2500" b="1" u="sng" dirty="0">
              <a:solidFill>
                <a:srgbClr val="6600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4138" y="1021547"/>
            <a:ext cx="4713898" cy="39319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8141" y="691328"/>
            <a:ext cx="341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Ocean</a:t>
            </a:r>
            <a:endParaRPr lang="en-US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701826" y="693813"/>
            <a:ext cx="3521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Land</a:t>
            </a:r>
            <a:endParaRPr lang="en-US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0705" y="5226363"/>
            <a:ext cx="90678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 smtClean="0"/>
              <a:t>Cloud fraction as a function of AOD distribution(per grid per season). The horizontal dashed line is mean cloud fraction of each CR. </a:t>
            </a:r>
          </a:p>
          <a:p>
            <a:r>
              <a:rPr lang="en-US" sz="1300" i="1" dirty="0"/>
              <a:t>Minimum and maximum values of Y-</a:t>
            </a:r>
            <a:r>
              <a:rPr lang="en-US" sz="1300" i="1" dirty="0" smtClean="0"/>
              <a:t>axis </a:t>
            </a:r>
            <a:r>
              <a:rPr lang="en-US" sz="1300" i="1" dirty="0"/>
              <a:t>are different to each </a:t>
            </a:r>
            <a:r>
              <a:rPr lang="en-US" sz="1300" i="1" dirty="0" smtClean="0"/>
              <a:t>CR.</a:t>
            </a:r>
          </a:p>
          <a:p>
            <a:endParaRPr lang="en-US" sz="1300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036" y="1020168"/>
            <a:ext cx="4724912" cy="393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91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-43048"/>
            <a:ext cx="43025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 smtClean="0">
                <a:solidFill>
                  <a:srgbClr val="660066"/>
                </a:solidFill>
              </a:rPr>
              <a:t>Cloud top pressure</a:t>
            </a:r>
            <a:endParaRPr lang="en-US" sz="2500" b="1" u="sng" dirty="0">
              <a:solidFill>
                <a:srgbClr val="6600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8631" y="1021850"/>
            <a:ext cx="4724911" cy="39313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8141" y="691328"/>
            <a:ext cx="341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Ocean</a:t>
            </a:r>
            <a:endParaRPr lang="en-US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701826" y="693813"/>
            <a:ext cx="3521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Land</a:t>
            </a:r>
            <a:endParaRPr lang="en-US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0705" y="5226363"/>
            <a:ext cx="9067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 smtClean="0"/>
              <a:t>Cloud top pressure as a function of AOD distribution(per grid per season). The horizontal dashed line is mean cloud top pressure of each CR.  </a:t>
            </a:r>
            <a:endParaRPr lang="en-US" sz="1300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338" y="1021850"/>
            <a:ext cx="4724911" cy="393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36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-43048"/>
            <a:ext cx="43025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 smtClean="0">
                <a:solidFill>
                  <a:srgbClr val="660066"/>
                </a:solidFill>
              </a:rPr>
              <a:t>Cloud optical thickness</a:t>
            </a:r>
            <a:endParaRPr lang="en-US" sz="2500" b="1" u="sng" dirty="0">
              <a:solidFill>
                <a:srgbClr val="6600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846" y="5056618"/>
            <a:ext cx="9067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 smtClean="0"/>
              <a:t>Cloud optical thickness as a function of AOD distribution(per grid per season). The horizontal dashed line is cloud optical thickness of each CR.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733" y="1022287"/>
            <a:ext cx="4723861" cy="39304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8141" y="691328"/>
            <a:ext cx="341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Ocean</a:t>
            </a:r>
            <a:endParaRPr lang="en-US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4701826" y="693813"/>
            <a:ext cx="3521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Land</a:t>
            </a:r>
            <a:endParaRPr lang="en-US" b="1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934" y="1019982"/>
            <a:ext cx="4723861" cy="393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77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_or_multi_CR_v_mollweide_c6_to_c12_v1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8214" y="309203"/>
            <a:ext cx="7381586" cy="6745467"/>
          </a:xfrm>
          <a:prstGeom prst="rect">
            <a:avLst/>
          </a:prstGeom>
        </p:spPr>
      </p:pic>
      <p:pic>
        <p:nvPicPr>
          <p:cNvPr id="3" name="Picture 7" descr="NASA 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803501" y="0"/>
            <a:ext cx="3340499" cy="5461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accent1"/>
                </a:solidFill>
              </a:rPr>
              <a:t>Where the CRs occur</a:t>
            </a:r>
          </a:p>
        </p:txBody>
      </p:sp>
    </p:spTree>
    <p:extLst>
      <p:ext uri="{BB962C8B-B14F-4D97-AF65-F5344CB8AC3E}">
        <p14:creationId xmlns:p14="http://schemas.microsoft.com/office/powerpoint/2010/main" val="3523656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-43048"/>
            <a:ext cx="43025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 smtClean="0">
                <a:solidFill>
                  <a:srgbClr val="660066"/>
                </a:solidFill>
              </a:rPr>
              <a:t>Cloud effective radius (</a:t>
            </a:r>
            <a:r>
              <a:rPr lang="en-US" sz="2500" b="1" u="sng" dirty="0" err="1" smtClean="0">
                <a:solidFill>
                  <a:srgbClr val="660066"/>
                </a:solidFill>
              </a:rPr>
              <a:t>μm</a:t>
            </a:r>
            <a:r>
              <a:rPr lang="en-US" sz="2500" b="1" u="sng" dirty="0" smtClean="0">
                <a:solidFill>
                  <a:srgbClr val="660066"/>
                </a:solidFill>
              </a:rPr>
              <a:t>)</a:t>
            </a:r>
            <a:endParaRPr lang="en-US" sz="2500" b="1" u="sng" dirty="0">
              <a:solidFill>
                <a:srgbClr val="6600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5780" y="1052513"/>
            <a:ext cx="4864606" cy="39446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8141" y="836539"/>
            <a:ext cx="341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Ocean</a:t>
            </a:r>
            <a:endParaRPr lang="en-US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701826" y="828072"/>
            <a:ext cx="3521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Land</a:t>
            </a:r>
            <a:endParaRPr lang="en-US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040856"/>
            <a:ext cx="90678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 smtClean="0"/>
              <a:t>Cloud effective radius as a function of AOD distribution(per grid per season). The horizontal dashed line is cloud effective radius of each CR. </a:t>
            </a:r>
          </a:p>
          <a:p>
            <a:endParaRPr lang="en-US" sz="1300" i="1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3801" y="1052513"/>
            <a:ext cx="4864606" cy="394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55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43048"/>
            <a:ext cx="20018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 smtClean="0">
                <a:solidFill>
                  <a:srgbClr val="660066"/>
                </a:solidFill>
              </a:rPr>
              <a:t>TMPA (P </a:t>
            </a:r>
            <a:r>
              <a:rPr lang="ko-KR" altLang="en-US" sz="2500" b="1" u="sng" dirty="0" smtClean="0">
                <a:solidFill>
                  <a:srgbClr val="660066"/>
                </a:solidFill>
              </a:rPr>
              <a:t>≥</a:t>
            </a:r>
            <a:r>
              <a:rPr lang="en-US" sz="2500" b="1" u="sng" dirty="0" smtClean="0">
                <a:solidFill>
                  <a:srgbClr val="660066"/>
                </a:solidFill>
              </a:rPr>
              <a:t> 0)</a:t>
            </a:r>
            <a:endParaRPr lang="en-US" sz="2500" b="1" u="sng" dirty="0">
              <a:solidFill>
                <a:srgbClr val="6600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4733" y="900305"/>
            <a:ext cx="4614001" cy="38390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887608"/>
            <a:ext cx="4614001" cy="38390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4856260"/>
            <a:ext cx="9067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 smtClean="0">
                <a:solidFill>
                  <a:srgbClr val="FF0000"/>
                </a:solidFill>
              </a:rPr>
              <a:t>TMPA Precipitation </a:t>
            </a:r>
            <a:r>
              <a:rPr lang="en-US" sz="1300" i="1" dirty="0" smtClean="0"/>
              <a:t>(mm/h) as a function of AOD distribution(per grid per season). The horizontal dashed line is </a:t>
            </a:r>
            <a:r>
              <a:rPr lang="en-US" sz="1300" i="1" dirty="0" smtClean="0">
                <a:solidFill>
                  <a:srgbClr val="FF0000"/>
                </a:solidFill>
              </a:rPr>
              <a:t>mean TMPA precipitation</a:t>
            </a:r>
            <a:r>
              <a:rPr lang="en-US" sz="1300" i="1" dirty="0" smtClean="0"/>
              <a:t> of each CR. The dots indicate </a:t>
            </a:r>
            <a:r>
              <a:rPr lang="en-US" sz="1300" i="1" dirty="0" smtClean="0">
                <a:solidFill>
                  <a:srgbClr val="FF0000"/>
                </a:solidFill>
              </a:rPr>
              <a:t>mean AOD </a:t>
            </a:r>
            <a:r>
              <a:rPr lang="en-US" sz="1300" i="1" dirty="0" smtClean="0"/>
              <a:t>within their AOD distribution ranges.</a:t>
            </a:r>
          </a:p>
          <a:p>
            <a:r>
              <a:rPr lang="en-US" sz="1300" i="1" dirty="0"/>
              <a:t>Minimum and maximum values of Y-axis(for TMPA) are different to each CR, but their interval is </a:t>
            </a:r>
            <a:r>
              <a:rPr lang="en-US" sz="1300" i="1" dirty="0" smtClean="0"/>
              <a:t>same. </a:t>
            </a:r>
            <a:endParaRPr lang="en-US" sz="1300" i="1" dirty="0"/>
          </a:p>
          <a:p>
            <a:endParaRPr lang="en-US" sz="13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-3" y="702219"/>
            <a:ext cx="341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Ocean</a:t>
            </a:r>
            <a:endParaRPr lang="en-US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4701826" y="693813"/>
            <a:ext cx="3521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Land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088914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Aerosol-Cloud(CR)-Precipitation</a:t>
            </a:r>
            <a:endParaRPr lang="en-US" sz="40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96634" y="3886200"/>
            <a:ext cx="8904140" cy="175260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b="1" dirty="0" smtClean="0"/>
              <a:t>Ocean/ Land</a:t>
            </a:r>
          </a:p>
          <a:p>
            <a:r>
              <a:rPr lang="en-US" dirty="0" smtClean="0"/>
              <a:t>As a function of </a:t>
            </a:r>
            <a:r>
              <a:rPr lang="en-US" b="1" i="1" dirty="0" smtClean="0"/>
              <a:t>daily MERRA absolute values.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531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43048"/>
            <a:ext cx="20018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 smtClean="0">
                <a:solidFill>
                  <a:srgbClr val="660066"/>
                </a:solidFill>
              </a:rPr>
              <a:t>TMPA (P &gt; 0)</a:t>
            </a:r>
            <a:endParaRPr lang="en-US" sz="2500" b="1" u="sng" dirty="0">
              <a:solidFill>
                <a:srgbClr val="6600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4733" y="900305"/>
            <a:ext cx="4614000" cy="38390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887608"/>
            <a:ext cx="4614000" cy="38390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4856260"/>
            <a:ext cx="9067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 smtClean="0">
                <a:solidFill>
                  <a:srgbClr val="FF0000"/>
                </a:solidFill>
              </a:rPr>
              <a:t>TMPA Precipitation </a:t>
            </a:r>
            <a:r>
              <a:rPr lang="en-US" sz="1300" i="1" dirty="0" smtClean="0"/>
              <a:t>(mm/h) as a function of AOD distribution(per grid per season). The horizontal dashed line is </a:t>
            </a:r>
            <a:r>
              <a:rPr lang="en-US" sz="1300" i="1" dirty="0" smtClean="0">
                <a:solidFill>
                  <a:srgbClr val="FF0000"/>
                </a:solidFill>
              </a:rPr>
              <a:t>mean TMPA precipitation</a:t>
            </a:r>
            <a:r>
              <a:rPr lang="en-US" sz="1300" i="1" dirty="0" smtClean="0"/>
              <a:t> of each CR. The dots indicate </a:t>
            </a:r>
            <a:r>
              <a:rPr lang="en-US" sz="1300" i="1" dirty="0" smtClean="0">
                <a:solidFill>
                  <a:srgbClr val="FF0000"/>
                </a:solidFill>
              </a:rPr>
              <a:t>mean AOD </a:t>
            </a:r>
            <a:r>
              <a:rPr lang="en-US" sz="1300" i="1" dirty="0" smtClean="0"/>
              <a:t>within their AOD distribution ranges.</a:t>
            </a:r>
          </a:p>
          <a:p>
            <a:r>
              <a:rPr lang="en-US" sz="1300" i="1" dirty="0"/>
              <a:t>Minimum and maximum values of Y-axis(for TMPA) are different to each CR, but their interval is same (max – min = </a:t>
            </a:r>
            <a:r>
              <a:rPr lang="en-US" sz="1300" i="1" dirty="0" smtClean="0"/>
              <a:t>0.5) </a:t>
            </a:r>
            <a:r>
              <a:rPr lang="en-US" sz="1300" i="1" dirty="0"/>
              <a:t>except </a:t>
            </a:r>
            <a:r>
              <a:rPr lang="en-US" sz="1300" i="1" dirty="0" smtClean="0"/>
              <a:t>CR12</a:t>
            </a:r>
            <a:r>
              <a:rPr lang="en-US" sz="1300" i="1" dirty="0"/>
              <a:t>. </a:t>
            </a:r>
          </a:p>
          <a:p>
            <a:endParaRPr lang="en-US" sz="13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-8141" y="691328"/>
            <a:ext cx="341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Ocean</a:t>
            </a:r>
            <a:endParaRPr lang="en-US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4701826" y="693813"/>
            <a:ext cx="3521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Land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347353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-43048"/>
            <a:ext cx="43025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 smtClean="0">
                <a:solidFill>
                  <a:srgbClr val="660066"/>
                </a:solidFill>
              </a:rPr>
              <a:t>Cloud fraction</a:t>
            </a:r>
            <a:endParaRPr lang="en-US" sz="2500" b="1" u="sng" dirty="0">
              <a:solidFill>
                <a:srgbClr val="6600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4138" y="1031624"/>
            <a:ext cx="4713897" cy="39117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8141" y="691328"/>
            <a:ext cx="341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Ocean</a:t>
            </a:r>
            <a:endParaRPr lang="en-US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701826" y="693813"/>
            <a:ext cx="3521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Land</a:t>
            </a:r>
            <a:endParaRPr lang="en-US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0705" y="5226363"/>
            <a:ext cx="90678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 smtClean="0"/>
              <a:t>Cloud fraction as a function of AOD distribution(per grid per season). The horizontal dashed line is mean cloud fraction of each CR. </a:t>
            </a:r>
          </a:p>
          <a:p>
            <a:r>
              <a:rPr lang="en-US" sz="1300" i="1" dirty="0"/>
              <a:t>Minimum and maximum values of Y-</a:t>
            </a:r>
            <a:r>
              <a:rPr lang="en-US" sz="1300" i="1" dirty="0" smtClean="0"/>
              <a:t>axis </a:t>
            </a:r>
            <a:r>
              <a:rPr lang="en-US" sz="1300" i="1" dirty="0"/>
              <a:t>are different to each </a:t>
            </a:r>
            <a:r>
              <a:rPr lang="en-US" sz="1300" i="1" dirty="0" smtClean="0"/>
              <a:t>CR.</a:t>
            </a:r>
          </a:p>
          <a:p>
            <a:endParaRPr lang="en-US" sz="1300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035" y="1024748"/>
            <a:ext cx="4724910" cy="392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935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-43048"/>
            <a:ext cx="43025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 smtClean="0">
                <a:solidFill>
                  <a:srgbClr val="660066"/>
                </a:solidFill>
              </a:rPr>
              <a:t>Cloud top pressure</a:t>
            </a:r>
            <a:endParaRPr lang="en-US" sz="2500" b="1" u="sng" dirty="0">
              <a:solidFill>
                <a:srgbClr val="6600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8631" y="1021850"/>
            <a:ext cx="4724911" cy="39313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8141" y="691328"/>
            <a:ext cx="341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Ocean</a:t>
            </a:r>
            <a:endParaRPr lang="en-US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701826" y="693813"/>
            <a:ext cx="3521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Land</a:t>
            </a:r>
            <a:endParaRPr lang="en-US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0705" y="5226363"/>
            <a:ext cx="90678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 smtClean="0"/>
              <a:t>Cloud top pressure as a function of AOD distribution(per grid per season). The horizontal dashed line is mean cloud top pressure of each CR.  Minimum </a:t>
            </a:r>
            <a:r>
              <a:rPr lang="en-US" sz="1300" i="1" dirty="0"/>
              <a:t>and maximum values of Y-</a:t>
            </a:r>
            <a:r>
              <a:rPr lang="en-US" sz="1300" i="1" dirty="0" smtClean="0"/>
              <a:t>axis </a:t>
            </a:r>
            <a:r>
              <a:rPr lang="en-US" sz="1300" i="1" dirty="0"/>
              <a:t>are different to each </a:t>
            </a:r>
            <a:r>
              <a:rPr lang="en-US" sz="1300" i="1" dirty="0" smtClean="0"/>
              <a:t>CR, but their interval are same except CR12.</a:t>
            </a:r>
          </a:p>
          <a:p>
            <a:endParaRPr lang="en-US" sz="1300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338" y="1021850"/>
            <a:ext cx="4724911" cy="393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656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-43048"/>
            <a:ext cx="43025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 smtClean="0">
                <a:solidFill>
                  <a:srgbClr val="660066"/>
                </a:solidFill>
              </a:rPr>
              <a:t>Cloud optical thickness</a:t>
            </a:r>
            <a:endParaRPr lang="en-US" sz="2500" b="1" u="sng" dirty="0">
              <a:solidFill>
                <a:srgbClr val="6600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846" y="5056618"/>
            <a:ext cx="9067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 smtClean="0"/>
              <a:t>Cloud optical thickness as a function of AOD distribution(per grid per season). The horizontal dashed line is cloud optical thickness of each CR. </a:t>
            </a:r>
          </a:p>
          <a:p>
            <a:r>
              <a:rPr lang="en-US" sz="1300" i="1" dirty="0"/>
              <a:t>Minimum and maximum values of Y-</a:t>
            </a:r>
            <a:r>
              <a:rPr lang="en-US" sz="1300" i="1" dirty="0" smtClean="0"/>
              <a:t>axis </a:t>
            </a:r>
            <a:r>
              <a:rPr lang="en-US" sz="1300" i="1" dirty="0"/>
              <a:t>are different to each </a:t>
            </a:r>
            <a:r>
              <a:rPr lang="en-US" sz="1300" i="1" dirty="0" smtClean="0"/>
              <a:t>CR.</a:t>
            </a:r>
            <a:endParaRPr lang="en-US" sz="1300" i="1" dirty="0"/>
          </a:p>
          <a:p>
            <a:endParaRPr lang="en-US" sz="1300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733" y="1022287"/>
            <a:ext cx="4723860" cy="39304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8141" y="691328"/>
            <a:ext cx="341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Ocean</a:t>
            </a:r>
            <a:endParaRPr lang="en-US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4701826" y="693813"/>
            <a:ext cx="3521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Land</a:t>
            </a:r>
            <a:endParaRPr lang="en-US" b="1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934" y="1019982"/>
            <a:ext cx="4723860" cy="393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49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-43048"/>
            <a:ext cx="43025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 smtClean="0">
                <a:solidFill>
                  <a:srgbClr val="660066"/>
                </a:solidFill>
              </a:rPr>
              <a:t>Cloud effective radius (</a:t>
            </a:r>
            <a:r>
              <a:rPr lang="en-US" sz="2500" b="1" u="sng" dirty="0" err="1" smtClean="0">
                <a:solidFill>
                  <a:srgbClr val="660066"/>
                </a:solidFill>
              </a:rPr>
              <a:t>μm</a:t>
            </a:r>
            <a:r>
              <a:rPr lang="en-US" sz="2500" b="1" u="sng" dirty="0" smtClean="0">
                <a:solidFill>
                  <a:srgbClr val="660066"/>
                </a:solidFill>
              </a:rPr>
              <a:t>)</a:t>
            </a:r>
            <a:endParaRPr lang="en-US" sz="2500" b="1" u="sng" dirty="0">
              <a:solidFill>
                <a:srgbClr val="6600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5781" y="1052513"/>
            <a:ext cx="4864604" cy="39446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8141" y="836539"/>
            <a:ext cx="341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Ocean</a:t>
            </a:r>
            <a:endParaRPr lang="en-US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701826" y="828072"/>
            <a:ext cx="3521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Land</a:t>
            </a:r>
            <a:endParaRPr lang="en-US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040856"/>
            <a:ext cx="90678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 smtClean="0"/>
              <a:t>Cloud effective radius as a function of AOD distribution(per grid per season). The horizontal dashed line is cloud effective radius of each CR. </a:t>
            </a:r>
          </a:p>
          <a:p>
            <a:endParaRPr lang="en-US" sz="1300" i="1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3800" y="1052513"/>
            <a:ext cx="4864604" cy="394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4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43048"/>
            <a:ext cx="20018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 smtClean="0">
                <a:solidFill>
                  <a:srgbClr val="660066"/>
                </a:solidFill>
              </a:rPr>
              <a:t>TMPA (P </a:t>
            </a:r>
            <a:r>
              <a:rPr lang="ko-KR" altLang="en-US" sz="2500" b="1" u="sng" dirty="0" smtClean="0">
                <a:solidFill>
                  <a:srgbClr val="660066"/>
                </a:solidFill>
              </a:rPr>
              <a:t>≥</a:t>
            </a:r>
            <a:r>
              <a:rPr lang="en-US" sz="2500" b="1" u="sng" dirty="0" smtClean="0">
                <a:solidFill>
                  <a:srgbClr val="660066"/>
                </a:solidFill>
              </a:rPr>
              <a:t> 0)</a:t>
            </a:r>
            <a:endParaRPr lang="en-US" sz="2500" b="1" u="sng" dirty="0">
              <a:solidFill>
                <a:srgbClr val="6600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4733" y="900305"/>
            <a:ext cx="4614000" cy="38390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887608"/>
            <a:ext cx="4614000" cy="38390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4856260"/>
            <a:ext cx="9067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 smtClean="0">
                <a:solidFill>
                  <a:srgbClr val="FF0000"/>
                </a:solidFill>
              </a:rPr>
              <a:t>TMPA Precipitation </a:t>
            </a:r>
            <a:r>
              <a:rPr lang="en-US" sz="1300" i="1" dirty="0" smtClean="0"/>
              <a:t>(mm/h) as a function of AOD distribution(per grid per season). The horizontal dashed line is </a:t>
            </a:r>
            <a:r>
              <a:rPr lang="en-US" sz="1300" i="1" dirty="0" smtClean="0">
                <a:solidFill>
                  <a:srgbClr val="FF0000"/>
                </a:solidFill>
              </a:rPr>
              <a:t>mean TMPA precipitation</a:t>
            </a:r>
            <a:r>
              <a:rPr lang="en-US" sz="1300" i="1" dirty="0" smtClean="0"/>
              <a:t> of each CR. The dots indicate </a:t>
            </a:r>
            <a:r>
              <a:rPr lang="en-US" sz="1300" i="1" dirty="0" smtClean="0">
                <a:solidFill>
                  <a:srgbClr val="FF0000"/>
                </a:solidFill>
              </a:rPr>
              <a:t>mean AOD </a:t>
            </a:r>
            <a:r>
              <a:rPr lang="en-US" sz="1300" i="1" dirty="0" smtClean="0"/>
              <a:t>within their AOD distribution ranges.</a:t>
            </a:r>
          </a:p>
          <a:p>
            <a:r>
              <a:rPr lang="en-US" sz="1300" i="1" dirty="0"/>
              <a:t>Minimum and maximum values of Y-axis(for TMPA) are different to each CR, but their interval is </a:t>
            </a:r>
            <a:r>
              <a:rPr lang="en-US" sz="1300" i="1" dirty="0" smtClean="0"/>
              <a:t>same. </a:t>
            </a:r>
            <a:endParaRPr lang="en-US" sz="1300" i="1" dirty="0"/>
          </a:p>
          <a:p>
            <a:endParaRPr lang="en-US" sz="13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-3" y="702219"/>
            <a:ext cx="341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Ocean</a:t>
            </a:r>
            <a:endParaRPr lang="en-US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4701826" y="693813"/>
            <a:ext cx="3521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Land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579736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072" y="1579007"/>
            <a:ext cx="3314700" cy="1993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472" y="3554893"/>
            <a:ext cx="3162300" cy="2438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9630" y="3274464"/>
            <a:ext cx="5660716" cy="3259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56252" y="6102491"/>
            <a:ext cx="2684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Levy et al., 2013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9332"/>
            <a:ext cx="5105001" cy="24319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-17986"/>
            <a:ext cx="5016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60066"/>
                </a:solidFill>
              </a:rPr>
              <a:t>	</a:t>
            </a:r>
            <a:r>
              <a:rPr lang="en-US" b="1" dirty="0" smtClean="0">
                <a:solidFill>
                  <a:srgbClr val="660066"/>
                </a:solidFill>
              </a:rPr>
              <a:t>-Annual mean MODIS AOD</a:t>
            </a:r>
          </a:p>
        </p:txBody>
      </p:sp>
    </p:spTree>
    <p:extLst>
      <p:ext uri="{BB962C8B-B14F-4D97-AF65-F5344CB8AC3E}">
        <p14:creationId xmlns:p14="http://schemas.microsoft.com/office/powerpoint/2010/main" val="51659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99" y="861878"/>
            <a:ext cx="8927231" cy="576550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584363" y="199756"/>
            <a:ext cx="7469867" cy="5461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chemeClr val="accent1"/>
                </a:solidFill>
              </a:rPr>
              <a:t>(Aqua) CR </a:t>
            </a:r>
            <a:r>
              <a:rPr lang="en-US" sz="2800" b="1" dirty="0">
                <a:solidFill>
                  <a:schemeClr val="accent1"/>
                </a:solidFill>
              </a:rPr>
              <a:t>cloud type breakdown per CloudSat</a:t>
            </a:r>
          </a:p>
        </p:txBody>
      </p:sp>
      <p:pic>
        <p:nvPicPr>
          <p:cNvPr id="5" name="Picture 7" descr="NASA 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3868" cy="80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7274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4333183"/>
            <a:ext cx="5089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Peng</a:t>
            </a:r>
            <a:r>
              <a:rPr lang="en-US" dirty="0" smtClean="0"/>
              <a:t> et al., 2016 </a:t>
            </a:r>
          </a:p>
          <a:p>
            <a:r>
              <a:rPr lang="en-US" dirty="0" smtClean="0"/>
              <a:t>Region : Tropics (20S – 20N)</a:t>
            </a:r>
          </a:p>
          <a:p>
            <a:r>
              <a:rPr lang="en-US" dirty="0" smtClean="0"/>
              <a:t>Aerosol from MODIS, CER from </a:t>
            </a:r>
            <a:r>
              <a:rPr lang="en-US" dirty="0" err="1" smtClean="0"/>
              <a:t>CloudSat</a:t>
            </a:r>
            <a:r>
              <a:rPr lang="en-US" dirty="0" smtClean="0"/>
              <a:t> CPR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669" y="473301"/>
            <a:ext cx="5562600" cy="3708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9630" y="150136"/>
            <a:ext cx="49161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Land					Ocean</a:t>
            </a:r>
            <a:endParaRPr lang="en-US" sz="15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142" b="73980"/>
          <a:stretch/>
        </p:blipFill>
        <p:spPr>
          <a:xfrm>
            <a:off x="5352869" y="2698842"/>
            <a:ext cx="2040953" cy="12326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162" b="73980"/>
          <a:stretch/>
        </p:blipFill>
        <p:spPr>
          <a:xfrm>
            <a:off x="7273362" y="2698842"/>
            <a:ext cx="1869055" cy="12326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482" b="73731"/>
          <a:stretch/>
        </p:blipFill>
        <p:spPr>
          <a:xfrm>
            <a:off x="5352868" y="821511"/>
            <a:ext cx="2040954" cy="12563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025" b="73731"/>
          <a:stretch/>
        </p:blipFill>
        <p:spPr>
          <a:xfrm>
            <a:off x="7317534" y="821511"/>
            <a:ext cx="1908925" cy="126573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5027764" y="1609004"/>
            <a:ext cx="8677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imes"/>
                <a:cs typeface="Times"/>
              </a:rPr>
              <a:t>Ice</a:t>
            </a:r>
            <a:endParaRPr lang="en-US" sz="900" dirty="0">
              <a:latin typeface="Times"/>
              <a:cs typeface="Times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5075871" y="3638464"/>
            <a:ext cx="8677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imes"/>
                <a:cs typeface="Times"/>
              </a:rPr>
              <a:t>Liquid</a:t>
            </a:r>
            <a:endParaRPr lang="en-US" sz="9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205478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295" y="506423"/>
            <a:ext cx="6654800" cy="5753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6170" y="1456983"/>
            <a:ext cx="2646500" cy="15888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3310" y="150136"/>
            <a:ext cx="2730690" cy="1592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9917" b="76437"/>
          <a:stretch/>
        </p:blipFill>
        <p:spPr>
          <a:xfrm>
            <a:off x="6494998" y="3045863"/>
            <a:ext cx="2289833" cy="1492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20" b="76437"/>
          <a:stretch/>
        </p:blipFill>
        <p:spPr>
          <a:xfrm>
            <a:off x="6645705" y="4517399"/>
            <a:ext cx="2589932" cy="1486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90" t="94979" r="69286" b="693"/>
          <a:stretch/>
        </p:blipFill>
        <p:spPr>
          <a:xfrm>
            <a:off x="6911534" y="5954328"/>
            <a:ext cx="1929717" cy="2559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210298"/>
            <a:ext cx="2106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Koren</a:t>
            </a:r>
            <a:r>
              <a:rPr lang="en-US" dirty="0" smtClean="0"/>
              <a:t> et al., 2012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337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8529"/>
            <a:ext cx="8124235" cy="5950738"/>
          </a:xfrm>
          <a:prstGeom prst="rect">
            <a:avLst/>
          </a:prstGeom>
        </p:spPr>
      </p:pic>
      <p:pic>
        <p:nvPicPr>
          <p:cNvPr id="3" name="Picture 7" descr="NASA 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850900" cy="706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794910" y="170663"/>
            <a:ext cx="4775202" cy="52493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accent1"/>
                </a:solidFill>
              </a:rPr>
              <a:t>SFC CRE comparison for Aqua CRs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288318" y="2497667"/>
            <a:ext cx="3416548" cy="3386666"/>
            <a:chOff x="1288318" y="2497667"/>
            <a:chExt cx="3416548" cy="3386666"/>
          </a:xfrm>
        </p:grpSpPr>
        <p:grpSp>
          <p:nvGrpSpPr>
            <p:cNvPr id="8" name="Group 7"/>
            <p:cNvGrpSpPr/>
            <p:nvPr/>
          </p:nvGrpSpPr>
          <p:grpSpPr>
            <a:xfrm>
              <a:off x="1288318" y="3518070"/>
              <a:ext cx="3416548" cy="1451863"/>
              <a:chOff x="1864074" y="3518070"/>
              <a:chExt cx="3416548" cy="1451863"/>
            </a:xfrm>
          </p:grpSpPr>
          <p:pic>
            <p:nvPicPr>
              <p:cNvPr id="5" name="Picture 4" descr="c12_multi_ny.eps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5966" r="36027" b="77735"/>
              <a:stretch/>
            </p:blipFill>
            <p:spPr>
              <a:xfrm>
                <a:off x="3887609" y="3768179"/>
                <a:ext cx="1393013" cy="1201754"/>
              </a:xfrm>
              <a:prstGeom prst="rect">
                <a:avLst/>
              </a:prstGeom>
              <a:ln w="57150" cmpd="thinThick">
                <a:noFill/>
              </a:ln>
            </p:spPr>
          </p:pic>
          <p:pic>
            <p:nvPicPr>
              <p:cNvPr id="6" name="Picture 5" descr="ws_or_multi_CR_v_mollweide_c6_to_c12_v1.png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64074" y="3518070"/>
                <a:ext cx="2023535" cy="1232243"/>
              </a:xfrm>
              <a:prstGeom prst="rect">
                <a:avLst/>
              </a:prstGeom>
            </p:spPr>
          </p:pic>
        </p:grpSp>
        <p:cxnSp>
          <p:nvCxnSpPr>
            <p:cNvPr id="10" name="Straight Arrow Connector 9"/>
            <p:cNvCxnSpPr/>
            <p:nvPr/>
          </p:nvCxnSpPr>
          <p:spPr>
            <a:xfrm flipH="1" flipV="1">
              <a:off x="1642511" y="2497667"/>
              <a:ext cx="1532466" cy="127051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1972711" y="4614333"/>
              <a:ext cx="1202266" cy="12700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6570112" y="1905001"/>
            <a:ext cx="2495170" cy="2392003"/>
            <a:chOff x="6570112" y="1905001"/>
            <a:chExt cx="2495170" cy="2392003"/>
          </a:xfrm>
        </p:grpSpPr>
        <p:grpSp>
          <p:nvGrpSpPr>
            <p:cNvPr id="16" name="Group 15"/>
            <p:cNvGrpSpPr/>
            <p:nvPr/>
          </p:nvGrpSpPr>
          <p:grpSpPr>
            <a:xfrm>
              <a:off x="7239913" y="1905001"/>
              <a:ext cx="1825369" cy="2392003"/>
              <a:chOff x="7123898" y="1126067"/>
              <a:chExt cx="2328334" cy="2819399"/>
            </a:xfrm>
          </p:grpSpPr>
          <p:pic>
            <p:nvPicPr>
              <p:cNvPr id="14" name="Picture 13" descr="c12_multi_ny.eps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5377" t="70610" r="36321" b="6490"/>
              <a:stretch/>
            </p:blipFill>
            <p:spPr>
              <a:xfrm>
                <a:off x="7433734" y="1126067"/>
                <a:ext cx="1625600" cy="1447800"/>
              </a:xfrm>
              <a:prstGeom prst="rect">
                <a:avLst/>
              </a:prstGeom>
              <a:ln w="57150" cmpd="thinThick">
                <a:noFill/>
              </a:ln>
            </p:spPr>
          </p:pic>
          <p:pic>
            <p:nvPicPr>
              <p:cNvPr id="15" name="Picture 14" descr="ws_or_multi_CR_v_mollweide_c6_to_c12_v1.png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123898" y="2683933"/>
                <a:ext cx="2328334" cy="1261533"/>
              </a:xfrm>
              <a:prstGeom prst="rect">
                <a:avLst/>
              </a:prstGeom>
            </p:spPr>
          </p:pic>
        </p:grpSp>
        <p:cxnSp>
          <p:nvCxnSpPr>
            <p:cNvPr id="18" name="Straight Arrow Connector 17"/>
            <p:cNvCxnSpPr/>
            <p:nvPr/>
          </p:nvCxnSpPr>
          <p:spPr>
            <a:xfrm flipH="1">
              <a:off x="6570112" y="2887133"/>
              <a:ext cx="912706" cy="123613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4" idx="1"/>
            </p:cNvCxnSpPr>
            <p:nvPr/>
          </p:nvCxnSpPr>
          <p:spPr>
            <a:xfrm flipH="1">
              <a:off x="6866467" y="2519164"/>
              <a:ext cx="616351" cy="139369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01140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NASA Log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3868" cy="80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328331" y="160871"/>
            <a:ext cx="5528735" cy="91439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accent1"/>
                </a:solidFill>
              </a:rPr>
              <a:t>LW TOA CRE comparison for Aqua CRs (three datasets)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04797" y="1236139"/>
            <a:ext cx="5528735" cy="5361445"/>
            <a:chOff x="2023532" y="1166354"/>
            <a:chExt cx="5139266" cy="5115912"/>
          </a:xfrm>
        </p:grpSpPr>
        <p:grpSp>
          <p:nvGrpSpPr>
            <p:cNvPr id="10" name="Group 9"/>
            <p:cNvGrpSpPr/>
            <p:nvPr/>
          </p:nvGrpSpPr>
          <p:grpSpPr>
            <a:xfrm>
              <a:off x="2023532" y="1166354"/>
              <a:ext cx="5139266" cy="5115912"/>
              <a:chOff x="160868" y="1386488"/>
              <a:chExt cx="4290164" cy="4455531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020" t="8340" r="8412" b="10549"/>
              <a:stretch/>
            </p:blipFill>
            <p:spPr>
              <a:xfrm>
                <a:off x="160868" y="1727219"/>
                <a:ext cx="4290164" cy="4114800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829733" y="1386488"/>
                <a:ext cx="1374982" cy="3836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Mean values</a:t>
                </a:r>
              </a:p>
            </p:txBody>
          </p:sp>
        </p:grpSp>
        <p:cxnSp>
          <p:nvCxnSpPr>
            <p:cNvPr id="11" name="Straight Connector 10"/>
            <p:cNvCxnSpPr/>
            <p:nvPr/>
          </p:nvCxnSpPr>
          <p:spPr>
            <a:xfrm flipV="1">
              <a:off x="2824778" y="1651000"/>
              <a:ext cx="4236422" cy="4080933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3098800" y="1744133"/>
              <a:ext cx="1676400" cy="1608667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88972" y="992557"/>
            <a:ext cx="3295721" cy="2789107"/>
            <a:chOff x="5188972" y="992557"/>
            <a:chExt cx="3295721" cy="2789107"/>
          </a:xfrm>
        </p:grpSpPr>
        <p:pic>
          <p:nvPicPr>
            <p:cNvPr id="17" name="Picture 16" descr="c12_multi_ny.eps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230" r="36026" b="77467"/>
            <a:stretch/>
          </p:blipFill>
          <p:spPr>
            <a:xfrm>
              <a:off x="6152127" y="992557"/>
              <a:ext cx="1651001" cy="1424618"/>
            </a:xfrm>
            <a:prstGeom prst="rect">
              <a:avLst/>
            </a:prstGeom>
            <a:ln w="57150" cmpd="thinThick">
              <a:noFill/>
            </a:ln>
          </p:spPr>
        </p:pic>
        <p:pic>
          <p:nvPicPr>
            <p:cNvPr id="18" name="Picture 17" descr="ws_or_multi_CR_v_mollweide_c6_to_c12_v1.pn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30960" y="2304400"/>
              <a:ext cx="2353733" cy="1477264"/>
            </a:xfrm>
            <a:prstGeom prst="rect">
              <a:avLst/>
            </a:prstGeom>
          </p:spPr>
        </p:pic>
        <p:cxnSp>
          <p:nvCxnSpPr>
            <p:cNvPr id="16" name="Straight Arrow Connector 15"/>
            <p:cNvCxnSpPr/>
            <p:nvPr/>
          </p:nvCxnSpPr>
          <p:spPr>
            <a:xfrm flipH="1" flipV="1">
              <a:off x="5188972" y="1968500"/>
              <a:ext cx="1575419" cy="4486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5188972" y="2417175"/>
              <a:ext cx="1575418" cy="4433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3708400" y="3527522"/>
            <a:ext cx="4805927" cy="3330478"/>
            <a:chOff x="3708400" y="3527522"/>
            <a:chExt cx="4805927" cy="3330478"/>
          </a:xfrm>
        </p:grpSpPr>
        <p:grpSp>
          <p:nvGrpSpPr>
            <p:cNvPr id="9" name="Group 8"/>
            <p:cNvGrpSpPr/>
            <p:nvPr/>
          </p:nvGrpSpPr>
          <p:grpSpPr>
            <a:xfrm>
              <a:off x="6152127" y="4167448"/>
              <a:ext cx="2362200" cy="2690552"/>
              <a:chOff x="6152127" y="4167448"/>
              <a:chExt cx="2362200" cy="2690552"/>
            </a:xfrm>
          </p:grpSpPr>
          <p:pic>
            <p:nvPicPr>
              <p:cNvPr id="15" name="Picture 14" descr="c12_multi_ny.eps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538" t="23002" r="68161" b="53897"/>
              <a:stretch/>
            </p:blipFill>
            <p:spPr>
              <a:xfrm>
                <a:off x="6472766" y="4167448"/>
                <a:ext cx="1625600" cy="1460500"/>
              </a:xfrm>
              <a:prstGeom prst="rect">
                <a:avLst/>
              </a:prstGeom>
              <a:ln w="57150" cmpd="thinThick">
                <a:noFill/>
              </a:ln>
            </p:spPr>
          </p:pic>
          <p:pic>
            <p:nvPicPr>
              <p:cNvPr id="20" name="Picture 19" descr="ws_or_multi_CR_v_mollweide_c6_to_c12_v1.png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152127" y="5600700"/>
                <a:ext cx="2362200" cy="1257300"/>
              </a:xfrm>
              <a:prstGeom prst="rect">
                <a:avLst/>
              </a:prstGeom>
            </p:spPr>
          </p:pic>
        </p:grpSp>
        <p:cxnSp>
          <p:nvCxnSpPr>
            <p:cNvPr id="21" name="Straight Arrow Connector 20"/>
            <p:cNvCxnSpPr/>
            <p:nvPr/>
          </p:nvCxnSpPr>
          <p:spPr>
            <a:xfrm flipH="1" flipV="1">
              <a:off x="3708400" y="3527522"/>
              <a:ext cx="2764366" cy="109527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 flipV="1">
              <a:off x="3708400" y="4064000"/>
              <a:ext cx="2764366" cy="558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28496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03132" y="1062748"/>
            <a:ext cx="2777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</a:rPr>
              <a:t>Global contributions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45731" y="160871"/>
            <a:ext cx="6523569" cy="91439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accent1"/>
                </a:solidFill>
              </a:rPr>
              <a:t>LW and SW TOA CRE comparison for Aqua CRs</a:t>
            </a:r>
          </a:p>
          <a:p>
            <a:r>
              <a:rPr lang="en-US" sz="2400" b="1" dirty="0">
                <a:solidFill>
                  <a:schemeClr val="accent1"/>
                </a:solidFill>
              </a:rPr>
              <a:t>CERES vs CloudSat-CALIPSO</a:t>
            </a:r>
          </a:p>
        </p:txBody>
      </p:sp>
      <p:pic>
        <p:nvPicPr>
          <p:cNvPr id="6" name="Picture 7" descr="NASA Log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3868" cy="80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40" t="8546" r="7695" b="10408"/>
          <a:stretch/>
        </p:blipFill>
        <p:spPr>
          <a:xfrm>
            <a:off x="-25908" y="1587500"/>
            <a:ext cx="4759282" cy="4572000"/>
          </a:xfrm>
          <a:prstGeom prst="rect">
            <a:avLst/>
          </a:prstGeom>
        </p:spPr>
      </p:pic>
      <p:pic>
        <p:nvPicPr>
          <p:cNvPr id="8" name="Picture 7" descr="sw_toa_cont.pd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65" t="9183" r="7223" b="10261"/>
          <a:stretch/>
        </p:blipFill>
        <p:spPr>
          <a:xfrm>
            <a:off x="4733374" y="1600200"/>
            <a:ext cx="4410626" cy="4572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8900000">
            <a:off x="2579241" y="2687545"/>
            <a:ext cx="205603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800000"/>
                </a:solidFill>
              </a:rPr>
              <a:t>more important in CERES</a:t>
            </a:r>
          </a:p>
        </p:txBody>
      </p:sp>
      <p:sp>
        <p:nvSpPr>
          <p:cNvPr id="9" name="TextBox 8"/>
          <p:cNvSpPr txBox="1"/>
          <p:nvPr/>
        </p:nvSpPr>
        <p:spPr>
          <a:xfrm rot="18900000">
            <a:off x="1374771" y="3621513"/>
            <a:ext cx="185178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800000"/>
                </a:solidFill>
              </a:rPr>
              <a:t>more important in C-C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03132" y="479364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LW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59232" y="4761382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SW</a:t>
            </a:r>
          </a:p>
        </p:txBody>
      </p:sp>
    </p:spTree>
    <p:extLst>
      <p:ext uri="{BB962C8B-B14F-4D97-AF65-F5344CB8AC3E}">
        <p14:creationId xmlns:p14="http://schemas.microsoft.com/office/powerpoint/2010/main" val="1817091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4273" y="3307854"/>
            <a:ext cx="5465554" cy="34548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168" y="-325032"/>
            <a:ext cx="6610864" cy="365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0704" y="1319102"/>
            <a:ext cx="1445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MODIS CF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3568" y="4607370"/>
            <a:ext cx="2137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2B-CLDCLASS-LIDAR </a:t>
            </a:r>
          </a:p>
          <a:p>
            <a:r>
              <a:rPr lang="en-US" dirty="0" smtClean="0"/>
              <a:t>* Cloud phase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2994250"/>
            <a:ext cx="2747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CR thermodynamic </a:t>
            </a:r>
            <a:r>
              <a:rPr lang="en-US" b="1" dirty="0" smtClean="0">
                <a:solidFill>
                  <a:schemeClr val="accent1"/>
                </a:solidFill>
              </a:rPr>
              <a:t>phase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8" name="Picture 7" descr="NASA Log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3868" cy="80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862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tlantic_shiptracks_lrg.jpg"/>
          <p:cNvPicPr>
            <a:picLocks noChangeAspect="1"/>
          </p:cNvPicPr>
          <p:nvPr/>
        </p:nvPicPr>
        <p:blipFill>
          <a:blip r:embed="rId2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4767" y="2177196"/>
            <a:ext cx="8343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tx2"/>
                </a:solidFill>
              </a:rPr>
              <a:t>Radiative </a:t>
            </a:r>
            <a:r>
              <a:rPr lang="en-US" sz="6000" b="1" dirty="0">
                <a:solidFill>
                  <a:schemeClr val="tx2"/>
                </a:solidFill>
              </a:rPr>
              <a:t>Effects </a:t>
            </a:r>
            <a:r>
              <a:rPr lang="en-US" sz="6000" b="1" dirty="0" smtClean="0">
                <a:solidFill>
                  <a:schemeClr val="tx2"/>
                </a:solidFill>
              </a:rPr>
              <a:t>by CR</a:t>
            </a:r>
            <a:endParaRPr lang="en-US" sz="6000" b="1" dirty="0">
              <a:solidFill>
                <a:schemeClr val="tx2"/>
              </a:solidFill>
            </a:endParaRPr>
          </a:p>
        </p:txBody>
      </p:sp>
      <p:pic>
        <p:nvPicPr>
          <p:cNvPr id="6" name="Picture 7" descr="NASA 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3868" cy="80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557290" y="3680643"/>
            <a:ext cx="6510563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320"/>
              </a:spcBef>
            </a:pPr>
            <a:r>
              <a:rPr lang="en-US" sz="3600" b="1" i="1" dirty="0">
                <a:latin typeface="Times New Roman"/>
                <a:cs typeface="Times New Roman"/>
              </a:rPr>
              <a:t>CRE = F</a:t>
            </a:r>
            <a:r>
              <a:rPr lang="en-US" sz="3600" b="1" i="1" baseline="-25000" dirty="0">
                <a:latin typeface="Times New Roman"/>
                <a:cs typeface="Times New Roman"/>
              </a:rPr>
              <a:t>all-sky</a:t>
            </a:r>
            <a:r>
              <a:rPr lang="en-US" sz="3600" b="1" i="1" dirty="0">
                <a:latin typeface="Times New Roman"/>
                <a:cs typeface="Times New Roman"/>
              </a:rPr>
              <a:t>-</a:t>
            </a:r>
            <a:r>
              <a:rPr lang="en-US" sz="3600" b="1" i="1" dirty="0" err="1">
                <a:latin typeface="Times New Roman"/>
                <a:cs typeface="Times New Roman"/>
              </a:rPr>
              <a:t>F</a:t>
            </a:r>
            <a:r>
              <a:rPr lang="en-US" sz="3600" b="1" i="1" baseline="-25000" dirty="0" err="1">
                <a:latin typeface="Times New Roman"/>
                <a:cs typeface="Times New Roman"/>
              </a:rPr>
              <a:t>clr</a:t>
            </a:r>
            <a:r>
              <a:rPr lang="en-US" sz="3600" b="1" i="1" dirty="0">
                <a:latin typeface="Times New Roman"/>
                <a:cs typeface="Times New Roman"/>
              </a:rPr>
              <a:t> = CF(</a:t>
            </a:r>
            <a:r>
              <a:rPr lang="en-US" sz="3600" b="1" i="1" dirty="0" err="1">
                <a:latin typeface="Times New Roman"/>
                <a:cs typeface="Times New Roman"/>
              </a:rPr>
              <a:t>F</a:t>
            </a:r>
            <a:r>
              <a:rPr lang="en-US" sz="3600" b="1" i="1" baseline="-25000" dirty="0" err="1">
                <a:latin typeface="Times New Roman"/>
                <a:cs typeface="Times New Roman"/>
              </a:rPr>
              <a:t>ovc</a:t>
            </a:r>
            <a:r>
              <a:rPr lang="en-US" sz="3600" b="1" i="1" dirty="0" err="1">
                <a:latin typeface="Times New Roman"/>
                <a:cs typeface="Times New Roman"/>
              </a:rPr>
              <a:t>-F</a:t>
            </a:r>
            <a:r>
              <a:rPr lang="en-US" sz="3600" b="1" i="1" baseline="-25000" dirty="0" err="1">
                <a:latin typeface="Times New Roman"/>
                <a:cs typeface="Times New Roman"/>
              </a:rPr>
              <a:t>clr</a:t>
            </a:r>
            <a:r>
              <a:rPr lang="en-US" sz="3600" b="1" i="1" dirty="0">
                <a:latin typeface="Times New Roman"/>
                <a:cs typeface="Times New Roman"/>
              </a:rPr>
              <a:t>)</a:t>
            </a:r>
          </a:p>
          <a:p>
            <a:pPr lvl="1">
              <a:spcBef>
                <a:spcPts val="1320"/>
              </a:spcBef>
            </a:pPr>
            <a:r>
              <a:rPr lang="en-US" sz="3600" b="1" i="1" dirty="0">
                <a:latin typeface="Times New Roman"/>
                <a:cs typeface="Times New Roman"/>
              </a:rPr>
              <a:t>F </a:t>
            </a:r>
            <a:r>
              <a:rPr lang="en-US" sz="3600" dirty="0"/>
              <a:t>is net=down-up flux</a:t>
            </a:r>
          </a:p>
        </p:txBody>
      </p:sp>
    </p:spTree>
    <p:extLst>
      <p:ext uri="{BB962C8B-B14F-4D97-AF65-F5344CB8AC3E}">
        <p14:creationId xmlns:p14="http://schemas.microsoft.com/office/powerpoint/2010/main" val="1657667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13009</TotalTime>
  <Words>2831</Words>
  <Application>Microsoft Macintosh PowerPoint</Application>
  <PresentationFormat>On-screen Show (4:3)</PresentationFormat>
  <Paragraphs>534</Paragraphs>
  <Slides>74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6" baseType="lpstr">
      <vt:lpstr>Office Theme</vt:lpstr>
      <vt:lpstr>Equation</vt:lpstr>
      <vt:lpstr>PowerPoint Presentation</vt:lpstr>
      <vt:lpstr>Motivation</vt:lpstr>
      <vt:lpstr>Datasets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Methodology</vt:lpstr>
      <vt:lpstr>What are we searching for?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Analysis permutations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Aerosol-Cloud(CR)-Precipitation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Aerosol-Cloud(CR)-Precipitation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Aerosol-Cloud(CR)-Precipitation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Aerosol-Cloud(CR)-Precipitation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GSFC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Nayeong Cho</dc:creator>
  <cp:lastModifiedBy>Maccherone , Brandon F. (GSFC-619.0)[SCIENCE SYSTEMS AND APPLICATIONS INC]</cp:lastModifiedBy>
  <cp:revision>372</cp:revision>
  <cp:lastPrinted>2016-06-13T19:21:47Z</cp:lastPrinted>
  <dcterms:created xsi:type="dcterms:W3CDTF">2015-10-08T17:00:01Z</dcterms:created>
  <dcterms:modified xsi:type="dcterms:W3CDTF">2016-06-13T19:28:37Z</dcterms:modified>
</cp:coreProperties>
</file>