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73" r:id="rId1"/>
  </p:sldMasterIdLst>
  <p:notesMasterIdLst>
    <p:notesMasterId r:id="rId24"/>
  </p:notesMasterIdLst>
  <p:handoutMasterIdLst>
    <p:handoutMasterId r:id="rId25"/>
  </p:handoutMasterIdLst>
  <p:sldIdLst>
    <p:sldId id="270" r:id="rId2"/>
    <p:sldId id="450" r:id="rId3"/>
    <p:sldId id="433" r:id="rId4"/>
    <p:sldId id="497" r:id="rId5"/>
    <p:sldId id="515" r:id="rId6"/>
    <p:sldId id="471" r:id="rId7"/>
    <p:sldId id="499" r:id="rId8"/>
    <p:sldId id="472" r:id="rId9"/>
    <p:sldId id="551" r:id="rId10"/>
    <p:sldId id="552" r:id="rId11"/>
    <p:sldId id="553" r:id="rId12"/>
    <p:sldId id="558" r:id="rId13"/>
    <p:sldId id="559" r:id="rId14"/>
    <p:sldId id="560" r:id="rId15"/>
    <p:sldId id="507" r:id="rId16"/>
    <p:sldId id="509" r:id="rId17"/>
    <p:sldId id="508" r:id="rId18"/>
    <p:sldId id="541" r:id="rId19"/>
    <p:sldId id="542" r:id="rId20"/>
    <p:sldId id="543" r:id="rId21"/>
    <p:sldId id="482" r:id="rId22"/>
    <p:sldId id="579" r:id="rId23"/>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33FF8F"/>
    <a:srgbClr val="3333CC"/>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26" autoAdjust="0"/>
    <p:restoredTop sz="79019" autoAdjust="0"/>
  </p:normalViewPr>
  <p:slideViewPr>
    <p:cSldViewPr>
      <p:cViewPr>
        <p:scale>
          <a:sx n="85" d="100"/>
          <a:sy n="85" d="100"/>
        </p:scale>
        <p:origin x="-3488" y="-80"/>
      </p:cViewPr>
      <p:guideLst>
        <p:guide orient="horz" pos="2160"/>
        <p:guide pos="2880"/>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handoutMaster" Target="handoutMasters/handout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 Id="rId2"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725"/>
          </a:xfrm>
          <a:prstGeom prst="rect">
            <a:avLst/>
          </a:prstGeom>
        </p:spPr>
        <p:txBody>
          <a:bodyPr vert="horz" lIns="91440" tIns="45720" rIns="91440" bIns="45720" rtlCol="0"/>
          <a:lstStyle>
            <a:lvl1pPr algn="r">
              <a:defRPr sz="1200"/>
            </a:lvl1pPr>
          </a:lstStyle>
          <a:p>
            <a:fld id="{4FAE0161-FEBD-4BCE-A250-495BF93D205D}" type="datetimeFigureOut">
              <a:rPr lang="en-US" smtClean="0"/>
              <a:pPr/>
              <a:t>6/14/16</a:t>
            </a:fld>
            <a:endParaRPr lang="en-US"/>
          </a:p>
        </p:txBody>
      </p:sp>
      <p:sp>
        <p:nvSpPr>
          <p:cNvPr id="4" name="Footer Placeholder 3"/>
          <p:cNvSpPr>
            <a:spLocks noGrp="1"/>
          </p:cNvSpPr>
          <p:nvPr>
            <p:ph type="ftr" sz="quarter" idx="2"/>
          </p:nvPr>
        </p:nvSpPr>
        <p:spPr>
          <a:xfrm>
            <a:off x="0" y="8829675"/>
            <a:ext cx="2971800"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675"/>
            <a:ext cx="2971800" cy="466725"/>
          </a:xfrm>
          <a:prstGeom prst="rect">
            <a:avLst/>
          </a:prstGeom>
        </p:spPr>
        <p:txBody>
          <a:bodyPr vert="horz" lIns="91440" tIns="45720" rIns="91440" bIns="45720" rtlCol="0" anchor="b"/>
          <a:lstStyle>
            <a:lvl1pPr algn="r">
              <a:defRPr sz="1200"/>
            </a:lvl1pPr>
          </a:lstStyle>
          <a:p>
            <a:fld id="{1187F4D5-66A2-499D-ADE7-C536CFEDFE7B}" type="slidenum">
              <a:rPr lang="en-US" smtClean="0"/>
              <a:pPr/>
              <a:t>‹#›</a:t>
            </a:fld>
            <a:endParaRPr lang="en-US"/>
          </a:p>
        </p:txBody>
      </p:sp>
    </p:spTree>
    <p:extLst>
      <p:ext uri="{BB962C8B-B14F-4D97-AF65-F5344CB8AC3E}">
        <p14:creationId xmlns:p14="http://schemas.microsoft.com/office/powerpoint/2010/main" val="15500339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8C7097AF-1186-4314-806D-15EE09C57683}" type="datetimeFigureOut">
              <a:rPr lang="en-US" smtClean="0"/>
              <a:pPr/>
              <a:t>6/14/16</a:t>
            </a:fld>
            <a:endParaRPr lang="en-US"/>
          </a:p>
        </p:txBody>
      </p:sp>
      <p:sp>
        <p:nvSpPr>
          <p:cNvPr id="4" name="Slide Image Placeholder 3"/>
          <p:cNvSpPr>
            <a:spLocks noGrp="1" noRot="1" noChangeAspect="1"/>
          </p:cNvSpPr>
          <p:nvPr>
            <p:ph type="sldImg" idx="2"/>
          </p:nvPr>
        </p:nvSpPr>
        <p:spPr>
          <a:xfrm>
            <a:off x="13382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F0E23DAE-82CE-46B0-9111-A560FAC09C7C}" type="slidenum">
              <a:rPr lang="en-US" smtClean="0"/>
              <a:pPr/>
              <a:t>‹#›</a:t>
            </a:fld>
            <a:endParaRPr lang="en-US"/>
          </a:p>
        </p:txBody>
      </p:sp>
    </p:spTree>
    <p:extLst>
      <p:ext uri="{BB962C8B-B14F-4D97-AF65-F5344CB8AC3E}">
        <p14:creationId xmlns:p14="http://schemas.microsoft.com/office/powerpoint/2010/main" val="1758130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sz="800" baseline="0" dirty="0" smtClean="0"/>
              <a:t>Hello everyone. My name is Qingyuan Zhang. I am PI and leading the efforts to develop the new </a:t>
            </a:r>
            <a:r>
              <a:rPr lang="en-US" sz="800" baseline="0" dirty="0" err="1" smtClean="0"/>
              <a:t>fAPARchl</a:t>
            </a:r>
            <a:r>
              <a:rPr lang="en-US" sz="800" baseline="0" dirty="0" smtClean="0"/>
              <a:t> products with MODIS, and to develop prototype </a:t>
            </a:r>
            <a:r>
              <a:rPr lang="en-US" sz="800" baseline="0" dirty="0" err="1" smtClean="0"/>
              <a:t>fAPARchl</a:t>
            </a:r>
            <a:r>
              <a:rPr lang="en-US" sz="800" baseline="0" dirty="0" smtClean="0"/>
              <a:t> products with Hyperion and AVIRIS images. </a:t>
            </a:r>
            <a:r>
              <a:rPr lang="en-US" sz="800" baseline="0" dirty="0" err="1" smtClean="0"/>
              <a:t>fAPARchl</a:t>
            </a:r>
            <a:r>
              <a:rPr lang="en-US" sz="800" baseline="0" dirty="0" smtClean="0"/>
              <a:t> measures </a:t>
            </a:r>
            <a:r>
              <a:rPr lang="en-US" sz="800" baseline="0" dirty="0" err="1" smtClean="0"/>
              <a:t>fAPAR</a:t>
            </a:r>
            <a:r>
              <a:rPr lang="en-US" sz="800" baseline="0" dirty="0" smtClean="0"/>
              <a:t> for photosynthesis. However, </a:t>
            </a:r>
            <a:r>
              <a:rPr lang="en-US" sz="800" baseline="0" dirty="0" err="1" smtClean="0"/>
              <a:t>fAPARcanopy</a:t>
            </a:r>
            <a:r>
              <a:rPr lang="en-US" sz="800" baseline="0" dirty="0" smtClean="0"/>
              <a:t>, NDVI and EVI have often be utilized to approximate </a:t>
            </a:r>
            <a:r>
              <a:rPr lang="en-US" sz="800" baseline="0" dirty="0" err="1" smtClean="0"/>
              <a:t>fAPAR</a:t>
            </a:r>
            <a:r>
              <a:rPr lang="en-US" sz="800" baseline="0" dirty="0" smtClean="0"/>
              <a:t> for photosynthesis. This talk focuses on uncertainties in estimates of </a:t>
            </a:r>
            <a:r>
              <a:rPr lang="en-US" sz="800" baseline="0" dirty="0" err="1" smtClean="0"/>
              <a:t>fAPAR</a:t>
            </a:r>
            <a:r>
              <a:rPr lang="en-US" sz="800" baseline="0" dirty="0" smtClean="0"/>
              <a:t> for photosynthesis when approximated with </a:t>
            </a:r>
            <a:r>
              <a:rPr lang="en-US" sz="800" baseline="0" dirty="0" err="1" smtClean="0"/>
              <a:t>fAPARcanopy</a:t>
            </a:r>
            <a:r>
              <a:rPr lang="en-US" sz="800" baseline="0" dirty="0" smtClean="0"/>
              <a:t>, NDVI and EVI. Support for these studies comes from the Terra and Aqua Program, the TE program, the EO1 mission and the </a:t>
            </a:r>
            <a:r>
              <a:rPr lang="en-US" sz="800" baseline="0" dirty="0" err="1" smtClean="0"/>
              <a:t>HyspIRI</a:t>
            </a:r>
            <a:r>
              <a:rPr lang="en-US" sz="800" baseline="0" dirty="0" smtClean="0"/>
              <a:t> mission.</a:t>
            </a:r>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0F7DBF3-9D8A-4D78-B658-3F50FDD289B8}" type="slidenum">
              <a:rPr lang="en-US"/>
              <a:pPr fontAlgn="base">
                <a:spcBef>
                  <a:spcPct val="0"/>
                </a:spcBef>
                <a:spcAft>
                  <a:spcPct val="0"/>
                </a:spcAft>
                <a:defRPr/>
              </a:pPr>
              <a:t>1</a:t>
            </a:fld>
            <a:endParaRPr lang="en-US"/>
          </a:p>
        </p:txBody>
      </p:sp>
    </p:spTree>
    <p:extLst>
      <p:ext uri="{BB962C8B-B14F-4D97-AF65-F5344CB8AC3E}">
        <p14:creationId xmlns:p14="http://schemas.microsoft.com/office/powerpoint/2010/main" val="22028459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figure compares MOD15A2 FPAR,</a:t>
            </a:r>
            <a:r>
              <a:rPr lang="en-US" baseline="0" dirty="0" smtClean="0"/>
              <a:t> field measured </a:t>
            </a:r>
            <a:r>
              <a:rPr lang="en-US" baseline="0" dirty="0" err="1" smtClean="0"/>
              <a:t>fAPARcanopy</a:t>
            </a:r>
            <a:r>
              <a:rPr lang="en-US" baseline="0" dirty="0" smtClean="0"/>
              <a:t>, the </a:t>
            </a:r>
            <a:r>
              <a:rPr lang="en-US" baseline="0" dirty="0" err="1" smtClean="0"/>
              <a:t>fAPARchl</a:t>
            </a:r>
            <a:r>
              <a:rPr lang="en-US" baseline="0" dirty="0" smtClean="0"/>
              <a:t> and tower flux GPP: blue triangles represent MOD15A2 FPAR, red triangles represent </a:t>
            </a:r>
            <a:r>
              <a:rPr lang="en-US" baseline="0" dirty="0" err="1" smtClean="0"/>
              <a:t>fAPARchl</a:t>
            </a:r>
            <a:r>
              <a:rPr lang="en-US" baseline="0" dirty="0" smtClean="0"/>
              <a:t>, grey triangles represent field </a:t>
            </a:r>
            <a:r>
              <a:rPr lang="en-US" baseline="0" dirty="0" err="1" smtClean="0"/>
              <a:t>fAPARcanopy</a:t>
            </a:r>
            <a:r>
              <a:rPr lang="en-US" baseline="0" dirty="0" smtClean="0"/>
              <a:t>, and black dots show tower flux GPP.</a:t>
            </a:r>
            <a:endParaRPr lang="en-US" dirty="0"/>
          </a:p>
        </p:txBody>
      </p:sp>
      <p:sp>
        <p:nvSpPr>
          <p:cNvPr id="4" name="Slide Number Placeholder 3"/>
          <p:cNvSpPr>
            <a:spLocks noGrp="1"/>
          </p:cNvSpPr>
          <p:nvPr>
            <p:ph type="sldNum" sz="quarter" idx="10"/>
          </p:nvPr>
        </p:nvSpPr>
        <p:spPr/>
        <p:txBody>
          <a:bodyPr/>
          <a:lstStyle/>
          <a:p>
            <a:fld id="{F0E23DAE-82CE-46B0-9111-A560FAC09C7C}" type="slidenum">
              <a:rPr lang="en-US" smtClean="0"/>
              <a:pPr/>
              <a:t>10</a:t>
            </a:fld>
            <a:endParaRPr lang="en-US"/>
          </a:p>
        </p:txBody>
      </p:sp>
    </p:spTree>
    <p:extLst>
      <p:ext uri="{BB962C8B-B14F-4D97-AF65-F5344CB8AC3E}">
        <p14:creationId xmlns:p14="http://schemas.microsoft.com/office/powerpoint/2010/main" val="800102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X</a:t>
            </a:r>
            <a:r>
              <a:rPr lang="en-US" baseline="0" dirty="0" smtClean="0"/>
              <a:t> axis represents the product of MOD15A2 FPAR and PAR or the product of </a:t>
            </a:r>
            <a:r>
              <a:rPr lang="en-US" baseline="0" dirty="0" err="1" smtClean="0"/>
              <a:t>fAPARchl</a:t>
            </a:r>
            <a:r>
              <a:rPr lang="en-US" baseline="0" dirty="0" smtClean="0"/>
              <a:t> and PAR. Y axis represents tower flux GPP. </a:t>
            </a:r>
            <a:r>
              <a:rPr lang="en-US" baseline="0" dirty="0" err="1" smtClean="0"/>
              <a:t>fAPARchl</a:t>
            </a:r>
            <a:r>
              <a:rPr lang="en-US" baseline="0" dirty="0" smtClean="0"/>
              <a:t> performs much better, R2 is higher, RMSE and CV are lower, compared to MOD15A2 FPAR. Positive bias means overestimation and negative bias means underestimation. You see positive bias was observed in spring and in fall. Negative bias was observed in summer. By replacing MOD15A2 FPAR with </a:t>
            </a:r>
            <a:r>
              <a:rPr lang="en-US" baseline="0" dirty="0" err="1" smtClean="0"/>
              <a:t>fAPARchl</a:t>
            </a:r>
            <a:r>
              <a:rPr lang="en-US" baseline="0" dirty="0" smtClean="0"/>
              <a:t>, biases were reduced.</a:t>
            </a:r>
            <a:endParaRPr lang="en-US" dirty="0"/>
          </a:p>
        </p:txBody>
      </p:sp>
      <p:sp>
        <p:nvSpPr>
          <p:cNvPr id="4" name="Slide Number Placeholder 3"/>
          <p:cNvSpPr>
            <a:spLocks noGrp="1"/>
          </p:cNvSpPr>
          <p:nvPr>
            <p:ph type="sldNum" sz="quarter" idx="10"/>
          </p:nvPr>
        </p:nvSpPr>
        <p:spPr/>
        <p:txBody>
          <a:bodyPr/>
          <a:lstStyle/>
          <a:p>
            <a:fld id="{F0E23DAE-82CE-46B0-9111-A560FAC09C7C}" type="slidenum">
              <a:rPr lang="en-US" smtClean="0"/>
              <a:pPr/>
              <a:t>11</a:t>
            </a:fld>
            <a:endParaRPr lang="en-US"/>
          </a:p>
        </p:txBody>
      </p:sp>
    </p:spTree>
    <p:extLst>
      <p:ext uri="{BB962C8B-B14F-4D97-AF65-F5344CB8AC3E}">
        <p14:creationId xmlns:p14="http://schemas.microsoft.com/office/powerpoint/2010/main" val="2931813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1"/>
          <p:cNvSpPr>
            <a:spLocks noGrp="1" noRot="1" noChangeAspect="1" noChangeArrowheads="1" noTextEdit="1"/>
          </p:cNvSpPr>
          <p:nvPr>
            <p:ph type="sldImg"/>
          </p:nvPr>
        </p:nvSpPr>
        <p:spPr bwMode="auto">
          <a:xfrm>
            <a:off x="1365250" y="922338"/>
            <a:ext cx="4214813" cy="3160712"/>
          </a:xfrm>
          <a:solidFill>
            <a:srgbClr val="FFFFFF"/>
          </a:solidFill>
          <a:ln>
            <a:solidFill>
              <a:srgbClr val="000000"/>
            </a:solidFill>
            <a:miter lim="800000"/>
            <a:headEnd/>
            <a:tailEnd/>
          </a:ln>
        </p:spPr>
      </p:sp>
      <p:sp>
        <p:nvSpPr>
          <p:cNvPr id="5123" name="Rectangle 2"/>
          <p:cNvSpPr>
            <a:spLocks noGrp="1" noChangeArrowheads="1"/>
          </p:cNvSpPr>
          <p:nvPr>
            <p:ph type="body" idx="1"/>
          </p:nvPr>
        </p:nvSpPr>
        <p:spPr bwMode="auto">
          <a:xfrm>
            <a:off x="1059212" y="4389742"/>
            <a:ext cx="4833249" cy="350672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dirty="0" smtClean="0">
                <a:ea typeface="ＭＳ Ｐゴシック" pitchFamily="1" charset="-128"/>
              </a:rPr>
              <a:t>Now move to the whole 50 km x 50 km study area. Here we shows seasonal RGB images and maps of </a:t>
            </a:r>
            <a:r>
              <a:rPr lang="en-US" dirty="0" err="1" smtClean="0">
                <a:ea typeface="ＭＳ Ｐゴシック" pitchFamily="1" charset="-128"/>
              </a:rPr>
              <a:t>fAPAR_canopy</a:t>
            </a:r>
            <a:r>
              <a:rPr lang="en-US" dirty="0" smtClean="0">
                <a:ea typeface="ＭＳ Ｐゴシック" pitchFamily="1" charset="-128"/>
              </a:rPr>
              <a:t>,</a:t>
            </a:r>
            <a:r>
              <a:rPr lang="en-US" baseline="0" dirty="0" smtClean="0">
                <a:ea typeface="ＭＳ Ｐゴシック" pitchFamily="1" charset="-128"/>
              </a:rPr>
              <a:t> </a:t>
            </a:r>
            <a:r>
              <a:rPr lang="en-US" baseline="0" dirty="0" err="1" smtClean="0">
                <a:ea typeface="ＭＳ Ｐゴシック" pitchFamily="1" charset="-128"/>
              </a:rPr>
              <a:t>fAPARchl</a:t>
            </a:r>
            <a:r>
              <a:rPr lang="en-US" baseline="0" dirty="0" smtClean="0">
                <a:ea typeface="ＭＳ Ｐゴシック" pitchFamily="1" charset="-128"/>
              </a:rPr>
              <a:t> and </a:t>
            </a:r>
            <a:r>
              <a:rPr lang="en-US" baseline="0" dirty="0" err="1" smtClean="0">
                <a:ea typeface="ＭＳ Ｐゴシック" pitchFamily="1" charset="-128"/>
              </a:rPr>
              <a:t>fAPAR_npv</a:t>
            </a:r>
            <a:r>
              <a:rPr lang="en-US" baseline="0" dirty="0" smtClean="0">
                <a:ea typeface="ＭＳ Ｐゴシック" pitchFamily="1" charset="-128"/>
              </a:rPr>
              <a:t> every 16 days in 2004, 2011 and 2012. Here are the over all seasonal profiles of the three </a:t>
            </a:r>
            <a:r>
              <a:rPr lang="en-US" baseline="0" dirty="0" err="1" smtClean="0">
                <a:ea typeface="ＭＳ Ｐゴシック" pitchFamily="1" charset="-128"/>
              </a:rPr>
              <a:t>fAPARs</a:t>
            </a:r>
            <a:r>
              <a:rPr lang="en-US" baseline="0" dirty="0" smtClean="0">
                <a:ea typeface="ＭＳ Ｐゴシック" pitchFamily="1" charset="-128"/>
              </a:rPr>
              <a:t> in the three years. </a:t>
            </a:r>
            <a:r>
              <a:rPr lang="en-US" baseline="0" dirty="0" err="1" smtClean="0">
                <a:ea typeface="ＭＳ Ｐゴシック" pitchFamily="1" charset="-128"/>
              </a:rPr>
              <a:t>fAPAR_NPV</a:t>
            </a:r>
            <a:r>
              <a:rPr lang="en-US" baseline="0" dirty="0" smtClean="0">
                <a:ea typeface="ＭＳ Ｐゴシック" pitchFamily="1" charset="-128"/>
              </a:rPr>
              <a:t> has a bi-modal shape. Young leaves were developed, then chlorophyll content increased quickly. In fall, chlorophyll content decreased also quickly. 2012 drought hit two thirds of US. 2004 and 2011 two normal years. In normal years, the high </a:t>
            </a:r>
            <a:r>
              <a:rPr lang="en-US" baseline="0" dirty="0" err="1" smtClean="0">
                <a:ea typeface="ＭＳ Ｐゴシック" pitchFamily="1" charset="-128"/>
              </a:rPr>
              <a:t>fAPAR_canopy</a:t>
            </a:r>
            <a:r>
              <a:rPr lang="en-US" baseline="0" dirty="0" smtClean="0">
                <a:ea typeface="ＭＳ Ｐゴシック" pitchFamily="1" charset="-128"/>
              </a:rPr>
              <a:t> stay for at least 5 periods, the high </a:t>
            </a:r>
            <a:r>
              <a:rPr lang="en-US" baseline="0" dirty="0" err="1" smtClean="0">
                <a:ea typeface="ＭＳ Ｐゴシック" pitchFamily="1" charset="-128"/>
              </a:rPr>
              <a:t>fAPARchl</a:t>
            </a:r>
            <a:r>
              <a:rPr lang="en-US" baseline="0" dirty="0" smtClean="0">
                <a:ea typeface="ＭＳ Ｐゴシック" pitchFamily="1" charset="-128"/>
              </a:rPr>
              <a:t> stay for at least 4 periods, and low </a:t>
            </a:r>
            <a:r>
              <a:rPr lang="en-US" baseline="0" dirty="0" err="1" smtClean="0">
                <a:ea typeface="ＭＳ Ｐゴシック" pitchFamily="1" charset="-128"/>
              </a:rPr>
              <a:t>fAPAR_npv</a:t>
            </a:r>
            <a:r>
              <a:rPr lang="en-US" baseline="0" dirty="0" smtClean="0">
                <a:ea typeface="ＭＳ Ｐゴシック" pitchFamily="1" charset="-128"/>
              </a:rPr>
              <a:t> stay for at least for 3 periods. In contrast, in drought years, the high </a:t>
            </a:r>
            <a:r>
              <a:rPr lang="en-US" baseline="0" dirty="0" err="1" smtClean="0">
                <a:ea typeface="ＭＳ Ｐゴシック" pitchFamily="1" charset="-128"/>
              </a:rPr>
              <a:t>fAPAR_canopy</a:t>
            </a:r>
            <a:r>
              <a:rPr lang="en-US" baseline="0" dirty="0" smtClean="0">
                <a:ea typeface="ＭＳ Ｐゴシック" pitchFamily="1" charset="-128"/>
              </a:rPr>
              <a:t> stay less than 5 periods, the high </a:t>
            </a:r>
            <a:r>
              <a:rPr lang="en-US" baseline="0" dirty="0" err="1" smtClean="0">
                <a:ea typeface="ＭＳ Ｐゴシック" pitchFamily="1" charset="-128"/>
              </a:rPr>
              <a:t>fAPAR_chl</a:t>
            </a:r>
            <a:r>
              <a:rPr lang="en-US" baseline="0" dirty="0" smtClean="0">
                <a:ea typeface="ＭＳ Ｐゴシック" pitchFamily="1" charset="-128"/>
              </a:rPr>
              <a:t> stay less than 4 periods, and </a:t>
            </a:r>
            <a:r>
              <a:rPr lang="en-US" baseline="0" dirty="0" err="1" smtClean="0">
                <a:ea typeface="ＭＳ Ｐゴシック" pitchFamily="1" charset="-128"/>
              </a:rPr>
              <a:t>fAPAR_npv</a:t>
            </a:r>
            <a:r>
              <a:rPr lang="en-US" baseline="0" dirty="0" smtClean="0">
                <a:ea typeface="ＭＳ Ｐゴシック" pitchFamily="1" charset="-128"/>
              </a:rPr>
              <a:t> stay for less than three periods. </a:t>
            </a:r>
            <a:endParaRPr lang="en-US" dirty="0" smtClean="0">
              <a:ea typeface="ＭＳ Ｐゴシック" pitchFamily="1" charset="-128"/>
            </a:endParaRPr>
          </a:p>
        </p:txBody>
      </p:sp>
    </p:spTree>
    <p:extLst>
      <p:ext uri="{BB962C8B-B14F-4D97-AF65-F5344CB8AC3E}">
        <p14:creationId xmlns:p14="http://schemas.microsoft.com/office/powerpoint/2010/main" val="2812927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spring, the</a:t>
            </a:r>
            <a:r>
              <a:rPr lang="en-US" baseline="0" dirty="0" smtClean="0"/>
              <a:t> </a:t>
            </a:r>
            <a:r>
              <a:rPr lang="en-US" dirty="0" smtClean="0"/>
              <a:t>grass or natural vegetation greens</a:t>
            </a:r>
            <a:r>
              <a:rPr lang="en-US" baseline="0" dirty="0" smtClean="0"/>
              <a:t> up first, then crops are planted and leaf out.</a:t>
            </a:r>
            <a:endParaRPr lang="en-US" dirty="0"/>
          </a:p>
        </p:txBody>
      </p:sp>
      <p:sp>
        <p:nvSpPr>
          <p:cNvPr id="4" name="Slide Number Placeholder 3"/>
          <p:cNvSpPr>
            <a:spLocks noGrp="1"/>
          </p:cNvSpPr>
          <p:nvPr>
            <p:ph type="sldNum" sz="quarter" idx="10"/>
          </p:nvPr>
        </p:nvSpPr>
        <p:spPr/>
        <p:txBody>
          <a:bodyPr/>
          <a:lstStyle/>
          <a:p>
            <a:fld id="{F0E23DAE-82CE-46B0-9111-A560FAC09C7C}" type="slidenum">
              <a:rPr lang="en-US" smtClean="0"/>
              <a:pPr/>
              <a:t>14</a:t>
            </a:fld>
            <a:endParaRPr lang="en-US"/>
          </a:p>
        </p:txBody>
      </p:sp>
    </p:spTree>
    <p:extLst>
      <p:ext uri="{BB962C8B-B14F-4D97-AF65-F5344CB8AC3E}">
        <p14:creationId xmlns:p14="http://schemas.microsoft.com/office/powerpoint/2010/main" val="1214695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a typeface="ＭＳ Ｐゴシック" pitchFamily="1" charset="-128"/>
              </a:rPr>
              <a:t>The third site I will talk is the northern most flux tower site of US – the Barrow site in Alaska.</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a typeface="ＭＳ Ｐゴシック" pitchFamily="1" charset="-128"/>
              </a:rPr>
              <a:t>Here we shows seasonal RGB images and maps of </a:t>
            </a:r>
            <a:r>
              <a:rPr lang="en-US" dirty="0" err="1" smtClean="0">
                <a:ea typeface="ＭＳ Ｐゴシック" pitchFamily="1" charset="-128"/>
              </a:rPr>
              <a:t>fAPAR_canopy</a:t>
            </a:r>
            <a:r>
              <a:rPr lang="en-US" dirty="0" smtClean="0">
                <a:ea typeface="ＭＳ Ｐゴシック" pitchFamily="1" charset="-128"/>
              </a:rPr>
              <a:t>,</a:t>
            </a:r>
            <a:r>
              <a:rPr lang="en-US" baseline="0" dirty="0" smtClean="0">
                <a:ea typeface="ＭＳ Ｐゴシック" pitchFamily="1" charset="-128"/>
              </a:rPr>
              <a:t> </a:t>
            </a:r>
            <a:r>
              <a:rPr lang="en-US" baseline="0" dirty="0" err="1" smtClean="0">
                <a:ea typeface="ＭＳ Ｐゴシック" pitchFamily="1" charset="-128"/>
              </a:rPr>
              <a:t>fAPARchl</a:t>
            </a:r>
            <a:r>
              <a:rPr lang="en-US" baseline="0" dirty="0" smtClean="0">
                <a:ea typeface="ＭＳ Ｐゴシック" pitchFamily="1" charset="-128"/>
              </a:rPr>
              <a:t> and </a:t>
            </a:r>
            <a:r>
              <a:rPr lang="en-US" baseline="0" dirty="0" err="1" smtClean="0">
                <a:ea typeface="ＭＳ Ｐゴシック" pitchFamily="1" charset="-128"/>
              </a:rPr>
              <a:t>fAPAR_npv</a:t>
            </a:r>
            <a:r>
              <a:rPr lang="en-US" baseline="0" dirty="0" smtClean="0">
                <a:ea typeface="ＭＳ Ｐゴシック" pitchFamily="1" charset="-128"/>
              </a:rPr>
              <a:t>, NDVI and EVI every 8 days in 2006 and 2012. </a:t>
            </a:r>
          </a:p>
          <a:p>
            <a:endParaRPr lang="en-US" dirty="0"/>
          </a:p>
        </p:txBody>
      </p:sp>
      <p:sp>
        <p:nvSpPr>
          <p:cNvPr id="4" name="Slide Number Placeholder 3"/>
          <p:cNvSpPr>
            <a:spLocks noGrp="1"/>
          </p:cNvSpPr>
          <p:nvPr>
            <p:ph type="sldNum" sz="quarter" idx="10"/>
          </p:nvPr>
        </p:nvSpPr>
        <p:spPr/>
        <p:txBody>
          <a:bodyPr/>
          <a:lstStyle/>
          <a:p>
            <a:fld id="{F0E23DAE-82CE-46B0-9111-A560FAC09C7C}" type="slidenum">
              <a:rPr lang="en-US" smtClean="0"/>
              <a:pPr/>
              <a:t>15</a:t>
            </a:fld>
            <a:endParaRPr lang="en-US"/>
          </a:p>
        </p:txBody>
      </p:sp>
    </p:spTree>
    <p:extLst>
      <p:ext uri="{BB962C8B-B14F-4D97-AF65-F5344CB8AC3E}">
        <p14:creationId xmlns:p14="http://schemas.microsoft.com/office/powerpoint/2010/main" val="3496347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ea typeface="ＭＳ Ｐゴシック" pitchFamily="1" charset="-128"/>
              </a:rPr>
              <a:t>Here are the over all seasonal profiles of the three </a:t>
            </a:r>
            <a:r>
              <a:rPr lang="en-US" baseline="0" dirty="0" err="1" smtClean="0">
                <a:ea typeface="ＭＳ Ｐゴシック" pitchFamily="1" charset="-128"/>
              </a:rPr>
              <a:t>fAPARs</a:t>
            </a:r>
            <a:r>
              <a:rPr lang="en-US" baseline="0" dirty="0" smtClean="0">
                <a:ea typeface="ＭＳ Ｐゴシック" pitchFamily="1" charset="-128"/>
              </a:rPr>
              <a:t>, NDVI and EVI 2006 and 2014. </a:t>
            </a:r>
            <a:endParaRPr lang="en-US" dirty="0"/>
          </a:p>
        </p:txBody>
      </p:sp>
      <p:sp>
        <p:nvSpPr>
          <p:cNvPr id="4" name="Slide Number Placeholder 3"/>
          <p:cNvSpPr>
            <a:spLocks noGrp="1"/>
          </p:cNvSpPr>
          <p:nvPr>
            <p:ph type="sldNum" sz="quarter" idx="10"/>
          </p:nvPr>
        </p:nvSpPr>
        <p:spPr/>
        <p:txBody>
          <a:bodyPr/>
          <a:lstStyle/>
          <a:p>
            <a:fld id="{F0E23DAE-82CE-46B0-9111-A560FAC09C7C}" type="slidenum">
              <a:rPr lang="en-US" smtClean="0"/>
              <a:pPr/>
              <a:t>16</a:t>
            </a:fld>
            <a:endParaRPr lang="en-US"/>
          </a:p>
        </p:txBody>
      </p:sp>
    </p:spTree>
    <p:extLst>
      <p:ext uri="{BB962C8B-B14F-4D97-AF65-F5344CB8AC3E}">
        <p14:creationId xmlns:p14="http://schemas.microsoft.com/office/powerpoint/2010/main" val="28489000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spring, the</a:t>
            </a:r>
            <a:r>
              <a:rPr lang="en-US" baseline="0" dirty="0" smtClean="0"/>
              <a:t> </a:t>
            </a:r>
            <a:r>
              <a:rPr lang="en-US" dirty="0" smtClean="0"/>
              <a:t>grass or natural vegetation greens</a:t>
            </a:r>
            <a:r>
              <a:rPr lang="en-US" baseline="0" dirty="0" smtClean="0"/>
              <a:t> up first, then crops are planted and leaf out.</a:t>
            </a:r>
            <a:endParaRPr lang="en-US" dirty="0"/>
          </a:p>
        </p:txBody>
      </p:sp>
      <p:sp>
        <p:nvSpPr>
          <p:cNvPr id="4" name="Slide Number Placeholder 3"/>
          <p:cNvSpPr>
            <a:spLocks noGrp="1"/>
          </p:cNvSpPr>
          <p:nvPr>
            <p:ph type="sldNum" sz="quarter" idx="10"/>
          </p:nvPr>
        </p:nvSpPr>
        <p:spPr/>
        <p:txBody>
          <a:bodyPr/>
          <a:lstStyle/>
          <a:p>
            <a:fld id="{F0E23DAE-82CE-46B0-9111-A560FAC09C7C}" type="slidenum">
              <a:rPr lang="en-US" smtClean="0"/>
              <a:pPr/>
              <a:t>22</a:t>
            </a:fld>
            <a:endParaRPr lang="en-US"/>
          </a:p>
        </p:txBody>
      </p:sp>
    </p:spTree>
    <p:extLst>
      <p:ext uri="{BB962C8B-B14F-4D97-AF65-F5344CB8AC3E}">
        <p14:creationId xmlns:p14="http://schemas.microsoft.com/office/powerpoint/2010/main" val="121469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a:t>
            </a:r>
            <a:r>
              <a:rPr lang="en-US" baseline="0" dirty="0" smtClean="0"/>
              <a:t> this presentation, I will introduce the advanced </a:t>
            </a:r>
            <a:r>
              <a:rPr lang="en-US" baseline="0" dirty="0" err="1" smtClean="0"/>
              <a:t>radiative</a:t>
            </a:r>
            <a:r>
              <a:rPr lang="en-US" baseline="0" dirty="0" smtClean="0"/>
              <a:t> transfer model considering three levels: leaf, canopy and pixel. We extract </a:t>
            </a:r>
            <a:r>
              <a:rPr lang="en-US" baseline="0" dirty="0" err="1" smtClean="0"/>
              <a:t>fAPARchl</a:t>
            </a:r>
            <a:r>
              <a:rPr lang="en-US" baseline="0" dirty="0" smtClean="0"/>
              <a:t> with this advanced </a:t>
            </a:r>
            <a:r>
              <a:rPr lang="en-US" baseline="0" dirty="0" err="1" smtClean="0"/>
              <a:t>radiative</a:t>
            </a:r>
            <a:r>
              <a:rPr lang="en-US" baseline="0" dirty="0" smtClean="0"/>
              <a:t> transfer model from MODIS, Hyperion and AVIRIS images. Then I will present the progress of product development for MODIS, prototype product development for Hyperion and AVIRIS. We quantify the uncertainties in estimates of </a:t>
            </a:r>
            <a:r>
              <a:rPr lang="en-US" baseline="0" dirty="0" err="1" smtClean="0"/>
              <a:t>fAPAR</a:t>
            </a:r>
            <a:r>
              <a:rPr lang="en-US" baseline="0" dirty="0" smtClean="0"/>
              <a:t> for photosynthesis when approximated with </a:t>
            </a:r>
            <a:r>
              <a:rPr lang="en-US" baseline="0" dirty="0" err="1" smtClean="0"/>
              <a:t>fAPARcanopy</a:t>
            </a:r>
            <a:r>
              <a:rPr lang="en-US" baseline="0" dirty="0" smtClean="0"/>
              <a:t>, NDVI and EVI, compared to </a:t>
            </a:r>
            <a:r>
              <a:rPr lang="en-US" baseline="0" dirty="0" err="1" smtClean="0"/>
              <a:t>fAPARchl</a:t>
            </a:r>
            <a:r>
              <a:rPr lang="en-US" baseline="0" dirty="0" smtClean="0"/>
              <a:t> and will show how the uncertainties vary with plant functional types, temporally and spatially. If we have time, I will also show some examples of applied science of the </a:t>
            </a:r>
            <a:r>
              <a:rPr lang="en-US" baseline="0" dirty="0" err="1" smtClean="0"/>
              <a:t>fAPARchl</a:t>
            </a:r>
            <a:r>
              <a:rPr lang="en-US" baseline="0" dirty="0" smtClean="0"/>
              <a:t>, including GPP estimation, drought monitoring, disturbance and recovery monitoring, and phenology.</a:t>
            </a:r>
            <a:endParaRPr lang="en-US" dirty="0"/>
          </a:p>
        </p:txBody>
      </p:sp>
      <p:sp>
        <p:nvSpPr>
          <p:cNvPr id="4" name="Slide Number Placeholder 3"/>
          <p:cNvSpPr>
            <a:spLocks noGrp="1"/>
          </p:cNvSpPr>
          <p:nvPr>
            <p:ph type="sldNum" sz="quarter" idx="10"/>
          </p:nvPr>
        </p:nvSpPr>
        <p:spPr/>
        <p:txBody>
          <a:bodyPr/>
          <a:lstStyle/>
          <a:p>
            <a:fld id="{F0E23DAE-82CE-46B0-9111-A560FAC09C7C}" type="slidenum">
              <a:rPr lang="en-US" smtClean="0"/>
              <a:pPr/>
              <a:t>2</a:t>
            </a:fld>
            <a:endParaRPr lang="en-US"/>
          </a:p>
        </p:txBody>
      </p:sp>
    </p:spTree>
    <p:extLst>
      <p:ext uri="{BB962C8B-B14F-4D97-AF65-F5344CB8AC3E}">
        <p14:creationId xmlns:p14="http://schemas.microsoft.com/office/powerpoint/2010/main" val="2618068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leaf level, even for a green leaf, it also contains non-photosynthetic vegetation component. However,</a:t>
            </a:r>
            <a:r>
              <a:rPr lang="en-US" baseline="0" dirty="0" smtClean="0"/>
              <a:t> only the PAR absorbed by chlorophyll of the canopy, not the PAR absorbed by the whole foliage or by the entire canopy, is potentially available for photosynthesis.</a:t>
            </a:r>
            <a:endParaRPr lang="en-US" dirty="0"/>
          </a:p>
        </p:txBody>
      </p:sp>
      <p:sp>
        <p:nvSpPr>
          <p:cNvPr id="4" name="Slide Number Placeholder 3"/>
          <p:cNvSpPr>
            <a:spLocks noGrp="1"/>
          </p:cNvSpPr>
          <p:nvPr>
            <p:ph type="sldNum" sz="quarter" idx="10"/>
          </p:nvPr>
        </p:nvSpPr>
        <p:spPr/>
        <p:txBody>
          <a:bodyPr/>
          <a:lstStyle/>
          <a:p>
            <a:fld id="{F0E23DAE-82CE-46B0-9111-A560FAC09C7C}" type="slidenum">
              <a:rPr lang="en-US" smtClean="0"/>
              <a:pPr/>
              <a:t>3</a:t>
            </a:fld>
            <a:endParaRPr lang="en-US"/>
          </a:p>
        </p:txBody>
      </p:sp>
    </p:spTree>
    <p:extLst>
      <p:ext uri="{BB962C8B-B14F-4D97-AF65-F5344CB8AC3E}">
        <p14:creationId xmlns:p14="http://schemas.microsoft.com/office/powerpoint/2010/main" val="3094748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slide and the next one explain motivations to develop the advanced </a:t>
            </a:r>
            <a:r>
              <a:rPr lang="en-US" baseline="0" dirty="0" err="1" smtClean="0"/>
              <a:t>radiative</a:t>
            </a:r>
            <a:r>
              <a:rPr lang="en-US" baseline="0" dirty="0" smtClean="0"/>
              <a:t> transfer model. The northernmost flux tower site of US is the Barrow site in Alaska, located at the center of the 50 km x 50 km NLCD map. The small area is 7 km x 7 km and the Barrow site is at the center. The first row of RGB true color images are 30 m Hyperion images covering the same 7 km x 7 km area from DOY 163 to 201 in year 2008 to 2013. Here is the land boundary. Here are the three small circle areas. Snow presented in the first six images. The seventh and the eighth images have very little snow. The feature of multitude of lakes or ponds is obvious. These four pictures were taken in the area during field work in July, August and September. See the lake, pond, or called small wetland. Also see the brown non-green standing grass in August. Snow starts to fall in September. In this figure we can see non-green leaves, soil, and snow.</a:t>
            </a:r>
            <a:endParaRPr lang="en-US" dirty="0"/>
          </a:p>
        </p:txBody>
      </p:sp>
      <p:sp>
        <p:nvSpPr>
          <p:cNvPr id="4" name="Slide Number Placeholder 3"/>
          <p:cNvSpPr>
            <a:spLocks noGrp="1"/>
          </p:cNvSpPr>
          <p:nvPr>
            <p:ph type="sldNum" sz="quarter" idx="10"/>
          </p:nvPr>
        </p:nvSpPr>
        <p:spPr/>
        <p:txBody>
          <a:bodyPr/>
          <a:lstStyle/>
          <a:p>
            <a:fld id="{F0E23DAE-82CE-46B0-9111-A560FAC09C7C}" type="slidenum">
              <a:rPr lang="en-US" smtClean="0"/>
              <a:pPr/>
              <a:t>4</a:t>
            </a:fld>
            <a:endParaRPr lang="en-US"/>
          </a:p>
        </p:txBody>
      </p:sp>
    </p:spTree>
    <p:extLst>
      <p:ext uri="{BB962C8B-B14F-4D97-AF65-F5344CB8AC3E}">
        <p14:creationId xmlns:p14="http://schemas.microsoft.com/office/powerpoint/2010/main" val="4161263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the literature, traditional </a:t>
            </a:r>
            <a:r>
              <a:rPr lang="en-US" baseline="0" dirty="0" err="1" smtClean="0"/>
              <a:t>radiative</a:t>
            </a:r>
            <a:r>
              <a:rPr lang="en-US" baseline="0" dirty="0" smtClean="0"/>
              <a:t> transfer models have been developed to extract </a:t>
            </a:r>
            <a:r>
              <a:rPr lang="en-US" baseline="0" dirty="0" err="1" smtClean="0"/>
              <a:t>fAPARcanopy</a:t>
            </a:r>
            <a:r>
              <a:rPr lang="en-US" baseline="0" dirty="0" smtClean="0"/>
              <a:t>. Our advanced </a:t>
            </a:r>
            <a:r>
              <a:rPr lang="en-US" baseline="0" dirty="0" err="1" smtClean="0"/>
              <a:t>radiative</a:t>
            </a:r>
            <a:r>
              <a:rPr lang="en-US" baseline="0" dirty="0" smtClean="0"/>
              <a:t> transfer model can provide </a:t>
            </a:r>
            <a:r>
              <a:rPr lang="en-US" baseline="0" dirty="0" err="1" smtClean="0"/>
              <a:t>fAPARcanopy</a:t>
            </a:r>
            <a:r>
              <a:rPr lang="en-US" baseline="0" dirty="0" smtClean="0"/>
              <a:t>, </a:t>
            </a:r>
            <a:r>
              <a:rPr lang="en-US" baseline="0" dirty="0" err="1" smtClean="0"/>
              <a:t>fAPARchl</a:t>
            </a:r>
            <a:r>
              <a:rPr lang="en-US" baseline="0" dirty="0" smtClean="0"/>
              <a:t> or </a:t>
            </a:r>
            <a:r>
              <a:rPr lang="en-US" baseline="0" dirty="0" err="1" smtClean="0"/>
              <a:t>fAPARPV</a:t>
            </a:r>
            <a:r>
              <a:rPr lang="en-US" baseline="0" dirty="0" smtClean="0"/>
              <a:t> or </a:t>
            </a:r>
            <a:r>
              <a:rPr lang="en-US" baseline="0" dirty="0" err="1" smtClean="0"/>
              <a:t>fAPAR</a:t>
            </a:r>
            <a:r>
              <a:rPr lang="en-US" baseline="0" dirty="0" smtClean="0"/>
              <a:t> for photosynthesis, and </a:t>
            </a:r>
            <a:r>
              <a:rPr lang="en-US" baseline="0" dirty="0" err="1" smtClean="0"/>
              <a:t>fAPAR</a:t>
            </a:r>
            <a:r>
              <a:rPr lang="en-US" baseline="0" dirty="0" smtClean="0"/>
              <a:t> for non-photosynthetic vegetation component or </a:t>
            </a:r>
            <a:r>
              <a:rPr lang="en-US" baseline="0" dirty="0" err="1" smtClean="0"/>
              <a:t>fAPARNPV</a:t>
            </a:r>
            <a:r>
              <a:rPr lang="en-US" baseline="0" dirty="0" smtClean="0"/>
              <a:t>. Here this table lists the features that make our </a:t>
            </a:r>
            <a:r>
              <a:rPr lang="en-US" baseline="0" dirty="0" err="1" smtClean="0"/>
              <a:t>radiative</a:t>
            </a:r>
            <a:r>
              <a:rPr lang="en-US" baseline="0" dirty="0" smtClean="0"/>
              <a:t> transfer model is advanced. Traditional </a:t>
            </a:r>
            <a:r>
              <a:rPr lang="en-US" baseline="0" dirty="0" err="1" smtClean="0"/>
              <a:t>radiative</a:t>
            </a:r>
            <a:r>
              <a:rPr lang="en-US" baseline="0" dirty="0" smtClean="0"/>
              <a:t> transfer model considers only canopy and soil. Our model considers canopy, soil, snow and surface water. So our </a:t>
            </a:r>
            <a:r>
              <a:rPr lang="en-US" baseline="0" dirty="0" err="1" smtClean="0"/>
              <a:t>radiative</a:t>
            </a:r>
            <a:r>
              <a:rPr lang="en-US" baseline="0" dirty="0" smtClean="0"/>
              <a:t> transfer model can also work well for critical regions, for instance, High Latitude regions, </a:t>
            </a:r>
            <a:r>
              <a:rPr lang="en-US" baseline="0" dirty="0" err="1" smtClean="0"/>
              <a:t>ABoVE</a:t>
            </a:r>
            <a:r>
              <a:rPr lang="en-US" baseline="0" dirty="0" smtClean="0"/>
              <a:t>, High Mountain Asia region, coastal regions and wetlands, </a:t>
            </a:r>
            <a:r>
              <a:rPr lang="en-US" baseline="0" dirty="0" err="1" smtClean="0"/>
              <a:t>etc</a:t>
            </a:r>
            <a:r>
              <a:rPr lang="en-US" baseline="0" dirty="0" smtClean="0"/>
              <a:t> while traditional </a:t>
            </a:r>
            <a:r>
              <a:rPr lang="en-US" baseline="0" dirty="0" err="1" smtClean="0"/>
              <a:t>radiative</a:t>
            </a:r>
            <a:r>
              <a:rPr lang="en-US" baseline="0" dirty="0" smtClean="0"/>
              <a:t> transfer models have obvious limitations. Traditional </a:t>
            </a:r>
            <a:r>
              <a:rPr lang="en-US" baseline="0" dirty="0" err="1" smtClean="0"/>
              <a:t>radiative</a:t>
            </a:r>
            <a:r>
              <a:rPr lang="en-US" baseline="0" dirty="0" smtClean="0"/>
              <a:t> transfer models need plant functional type of each observation as input for retrieval while our model does not need. Traditional </a:t>
            </a:r>
            <a:r>
              <a:rPr lang="en-US" baseline="0" dirty="0" err="1" smtClean="0"/>
              <a:t>radiative</a:t>
            </a:r>
            <a:r>
              <a:rPr lang="en-US" baseline="0" dirty="0" smtClean="0"/>
              <a:t> transfer models assume that leaf optics of each type is fixed anywhere and anytime while our model retrieves leaf optics for each observation since leaf components change seasonally and spatially even for same type.</a:t>
            </a:r>
            <a:endParaRPr lang="en-US" dirty="0"/>
          </a:p>
        </p:txBody>
      </p:sp>
      <p:sp>
        <p:nvSpPr>
          <p:cNvPr id="4" name="Slide Number Placeholder 3"/>
          <p:cNvSpPr>
            <a:spLocks noGrp="1"/>
          </p:cNvSpPr>
          <p:nvPr>
            <p:ph type="sldNum" sz="quarter" idx="10"/>
          </p:nvPr>
        </p:nvSpPr>
        <p:spPr/>
        <p:txBody>
          <a:bodyPr/>
          <a:lstStyle/>
          <a:p>
            <a:fld id="{F0E23DAE-82CE-46B0-9111-A560FAC09C7C}" type="slidenum">
              <a:rPr lang="en-US" smtClean="0"/>
              <a:pPr/>
              <a:t>5</a:t>
            </a:fld>
            <a:endParaRPr lang="en-US"/>
          </a:p>
        </p:txBody>
      </p:sp>
    </p:spTree>
    <p:extLst>
      <p:ext uri="{BB962C8B-B14F-4D97-AF65-F5344CB8AC3E}">
        <p14:creationId xmlns:p14="http://schemas.microsoft.com/office/powerpoint/2010/main" val="1701979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With the consideration at</a:t>
            </a:r>
            <a:r>
              <a:rPr lang="en-US" baseline="0" dirty="0" smtClean="0"/>
              <a:t> pixel, canopy and leaf levels,</a:t>
            </a:r>
            <a:r>
              <a:rPr lang="en-US" dirty="0" smtClean="0"/>
              <a:t> We extract </a:t>
            </a:r>
            <a:r>
              <a:rPr lang="en-US" dirty="0" err="1" smtClean="0"/>
              <a:t>fAPARchl</a:t>
            </a:r>
            <a:r>
              <a:rPr lang="en-US" baseline="0" dirty="0" smtClean="0"/>
              <a:t> , </a:t>
            </a:r>
            <a:r>
              <a:rPr lang="en-US" baseline="0" dirty="0" err="1" smtClean="0"/>
              <a:t>fAPARcanopy</a:t>
            </a:r>
            <a:r>
              <a:rPr lang="en-US" baseline="0" dirty="0" smtClean="0"/>
              <a:t> and </a:t>
            </a:r>
            <a:r>
              <a:rPr lang="en-US" baseline="0" dirty="0" err="1" smtClean="0"/>
              <a:t>fAPAR</a:t>
            </a:r>
            <a:r>
              <a:rPr lang="en-US" baseline="0" dirty="0" smtClean="0"/>
              <a:t> for non-photosynthetic vegetation (NPV) component with t</a:t>
            </a:r>
            <a:r>
              <a:rPr lang="en-US" dirty="0" smtClean="0"/>
              <a:t>he advanced </a:t>
            </a:r>
            <a:r>
              <a:rPr lang="en-US" dirty="0" err="1" smtClean="0"/>
              <a:t>radiative</a:t>
            </a:r>
            <a:r>
              <a:rPr lang="en-US" dirty="0" smtClean="0"/>
              <a:t> transfer model. Quantitatively, </a:t>
            </a:r>
            <a:r>
              <a:rPr lang="en-US" dirty="0" err="1" smtClean="0"/>
              <a:t>fAPARNPV</a:t>
            </a:r>
            <a:r>
              <a:rPr lang="en-US" dirty="0" smtClean="0"/>
              <a:t> equals to the uncertainties in estimates of </a:t>
            </a:r>
            <a:r>
              <a:rPr lang="en-US" dirty="0" err="1" smtClean="0"/>
              <a:t>fAPAR</a:t>
            </a:r>
            <a:r>
              <a:rPr lang="en-US" dirty="0" smtClean="0"/>
              <a:t> for photosynthesis</a:t>
            </a:r>
            <a:r>
              <a:rPr lang="en-US" baseline="0" dirty="0" smtClean="0"/>
              <a:t> when approximated with </a:t>
            </a:r>
            <a:r>
              <a:rPr lang="en-US" baseline="0" dirty="0" err="1" smtClean="0"/>
              <a:t>fAPARcanopy</a:t>
            </a:r>
            <a:r>
              <a:rPr lang="en-US" baseline="0" dirty="0" smtClean="0"/>
              <a:t>. </a:t>
            </a:r>
            <a:r>
              <a:rPr lang="en-US" dirty="0" smtClean="0"/>
              <a:t>NDVI</a:t>
            </a:r>
            <a:r>
              <a:rPr lang="en-US" baseline="0" dirty="0" smtClean="0"/>
              <a:t> and</a:t>
            </a:r>
            <a:r>
              <a:rPr lang="en-US" dirty="0" smtClean="0"/>
              <a:t> EVI are</a:t>
            </a:r>
            <a:r>
              <a:rPr lang="en-US" baseline="0" dirty="0" smtClean="0"/>
              <a:t> two traditional vegetation indices, NDSI is normalized difference snow index, also a traditional index.</a:t>
            </a:r>
            <a:endParaRPr lang="en-US" dirty="0"/>
          </a:p>
        </p:txBody>
      </p:sp>
      <p:sp>
        <p:nvSpPr>
          <p:cNvPr id="4" name="Slide Number Placeholder 3"/>
          <p:cNvSpPr>
            <a:spLocks noGrp="1"/>
          </p:cNvSpPr>
          <p:nvPr>
            <p:ph type="sldNum" sz="quarter" idx="10"/>
          </p:nvPr>
        </p:nvSpPr>
        <p:spPr/>
        <p:txBody>
          <a:bodyPr/>
          <a:lstStyle/>
          <a:p>
            <a:fld id="{F0E23DAE-82CE-46B0-9111-A560FAC09C7C}" type="slidenum">
              <a:rPr lang="en-US" smtClean="0"/>
              <a:pPr/>
              <a:t>6</a:t>
            </a:fld>
            <a:endParaRPr lang="en-US"/>
          </a:p>
        </p:txBody>
      </p:sp>
    </p:spTree>
    <p:extLst>
      <p:ext uri="{BB962C8B-B14F-4D97-AF65-F5344CB8AC3E}">
        <p14:creationId xmlns:p14="http://schemas.microsoft.com/office/powerpoint/2010/main" val="1906137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run the advanced </a:t>
            </a:r>
            <a:r>
              <a:rPr lang="en-US" dirty="0" err="1" smtClean="0"/>
              <a:t>radiative</a:t>
            </a:r>
            <a:r>
              <a:rPr lang="en-US" dirty="0" smtClean="0"/>
              <a:t> transfer model with the 8 Hyperion images to produce prototype</a:t>
            </a:r>
            <a:r>
              <a:rPr lang="en-US" baseline="0" dirty="0" smtClean="0"/>
              <a:t> products of surface water fraction, snow cover fraction, </a:t>
            </a:r>
            <a:r>
              <a:rPr lang="en-US" baseline="0" dirty="0" err="1" smtClean="0"/>
              <a:t>fAPARcanopy</a:t>
            </a:r>
            <a:r>
              <a:rPr lang="en-US" baseline="0" dirty="0" smtClean="0"/>
              <a:t>, </a:t>
            </a:r>
            <a:r>
              <a:rPr lang="en-US" baseline="0" dirty="0" err="1" smtClean="0"/>
              <a:t>fAPARchl</a:t>
            </a:r>
            <a:r>
              <a:rPr lang="en-US" baseline="0" dirty="0" smtClean="0"/>
              <a:t> and </a:t>
            </a:r>
            <a:r>
              <a:rPr lang="en-US" baseline="0" dirty="0" err="1" smtClean="0"/>
              <a:t>fAPARNPV</a:t>
            </a:r>
            <a:r>
              <a:rPr lang="en-US" baseline="0" dirty="0" smtClean="0"/>
              <a:t>. NDVI, EVI and NDSI are also computed. They all perform well. When snow melted, snow cover fraction comes to zero and surface water fraction comes close to one. Before peak of growing season, tundra </a:t>
            </a:r>
            <a:r>
              <a:rPr lang="en-US" baseline="0" dirty="0" err="1" smtClean="0"/>
              <a:t>fAPARchl</a:t>
            </a:r>
            <a:r>
              <a:rPr lang="en-US" baseline="0" dirty="0" smtClean="0"/>
              <a:t> is less than </a:t>
            </a:r>
            <a:r>
              <a:rPr lang="en-US" baseline="0" dirty="0" err="1" smtClean="0"/>
              <a:t>fAPARNPV</a:t>
            </a:r>
            <a:r>
              <a:rPr lang="en-US" baseline="0" dirty="0" smtClean="0"/>
              <a:t>. Note that </a:t>
            </a:r>
            <a:r>
              <a:rPr lang="en-US" baseline="0" dirty="0" err="1" smtClean="0"/>
              <a:t>fAPARNPV</a:t>
            </a:r>
            <a:r>
              <a:rPr lang="en-US" baseline="0" dirty="0" smtClean="0"/>
              <a:t> equals to uncertainties in estimates of </a:t>
            </a:r>
            <a:r>
              <a:rPr lang="en-US" baseline="0" dirty="0" err="1" smtClean="0"/>
              <a:t>fAPARPV</a:t>
            </a:r>
            <a:r>
              <a:rPr lang="en-US" baseline="0" dirty="0" smtClean="0"/>
              <a:t> when approximated with </a:t>
            </a:r>
            <a:r>
              <a:rPr lang="en-US" baseline="0" dirty="0" err="1" smtClean="0"/>
              <a:t>fAPARcanopy</a:t>
            </a:r>
            <a:r>
              <a:rPr lang="en-US" baseline="0" dirty="0" smtClean="0"/>
              <a:t>. Our retrieval snow cover fraction agrees better with observations than NDSI. NDVI and EVI could be less than zero. EVI could be greater than one. For vegetated area or bare soil, NDVI is greater than </a:t>
            </a:r>
            <a:r>
              <a:rPr lang="en-US" baseline="0" dirty="0" err="1" smtClean="0"/>
              <a:t>fAPARcanopy</a:t>
            </a:r>
            <a:r>
              <a:rPr lang="en-US" baseline="0" dirty="0" smtClean="0"/>
              <a:t> and EVI is greater than </a:t>
            </a:r>
            <a:r>
              <a:rPr lang="en-US" baseline="0" dirty="0" err="1" smtClean="0"/>
              <a:t>fAPARchl</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F0E23DAE-82CE-46B0-9111-A560FAC09C7C}" type="slidenum">
              <a:rPr lang="en-US" smtClean="0"/>
              <a:pPr/>
              <a:t>7</a:t>
            </a:fld>
            <a:endParaRPr lang="en-US"/>
          </a:p>
        </p:txBody>
      </p:sp>
    </p:spTree>
    <p:extLst>
      <p:ext uri="{BB962C8B-B14F-4D97-AF65-F5344CB8AC3E}">
        <p14:creationId xmlns:p14="http://schemas.microsoft.com/office/powerpoint/2010/main" val="2260934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Move on to product</a:t>
            </a:r>
            <a:r>
              <a:rPr lang="en-US" baseline="0" dirty="0" smtClean="0"/>
              <a:t> development of </a:t>
            </a:r>
            <a:r>
              <a:rPr lang="en-US" baseline="0" dirty="0" err="1" smtClean="0"/>
              <a:t>fAPAR_canopy</a:t>
            </a:r>
            <a:r>
              <a:rPr lang="en-US" baseline="0" dirty="0" smtClean="0"/>
              <a:t>, </a:t>
            </a:r>
            <a:r>
              <a:rPr lang="en-US" baseline="0" dirty="0" err="1" smtClean="0"/>
              <a:t>fAPAR_PV</a:t>
            </a:r>
            <a:r>
              <a:rPr lang="en-US" baseline="0" dirty="0" smtClean="0"/>
              <a:t> and </a:t>
            </a:r>
            <a:r>
              <a:rPr lang="en-US" baseline="0" dirty="0" err="1" smtClean="0"/>
              <a:t>fAPAR_NPV</a:t>
            </a:r>
            <a:r>
              <a:rPr lang="en-US" baseline="0" dirty="0" smtClean="0"/>
              <a:t> with MODIS images. We select flux tower sites globally, including most land cover types/plant functional types: forests, crops, grassland, savanna, wetland, coastal area, tundra, shrub land. For each site, we define it as center of a 500 m grid, and subset the MODIS images for the surrounding 50 km x 50 km of each site. Then we retrieve </a:t>
            </a:r>
            <a:r>
              <a:rPr lang="en-US" baseline="0" dirty="0" err="1" smtClean="0"/>
              <a:t>fAPAR_canopy</a:t>
            </a:r>
            <a:r>
              <a:rPr lang="en-US" baseline="0" dirty="0" smtClean="0"/>
              <a:t>, </a:t>
            </a:r>
            <a:r>
              <a:rPr lang="en-US" baseline="0" dirty="0" err="1" smtClean="0"/>
              <a:t>fAPAR_PV</a:t>
            </a:r>
            <a:r>
              <a:rPr lang="en-US" baseline="0" dirty="0" smtClean="0"/>
              <a:t> and </a:t>
            </a:r>
            <a:r>
              <a:rPr lang="en-US" baseline="0" dirty="0" err="1" smtClean="0"/>
              <a:t>fAPAR_NPV</a:t>
            </a:r>
            <a:r>
              <a:rPr lang="en-US" baseline="0" dirty="0" smtClean="0"/>
              <a:t> products with the MODIS images. The traditional vegetation indices NDVI and EVI are also computed from the MODIS images. I will show results for some of the selected sites: a crop site (US-Ne1) in Nebraska, the Harvard Forest site (US-Ha1) in MA, and three flux tower sites in Alaska. If we have time, I can show more.</a:t>
            </a:r>
            <a:endParaRPr lang="en-US" dirty="0"/>
          </a:p>
        </p:txBody>
      </p:sp>
      <p:sp>
        <p:nvSpPr>
          <p:cNvPr id="4" name="Slide Number Placeholder 3"/>
          <p:cNvSpPr>
            <a:spLocks noGrp="1"/>
          </p:cNvSpPr>
          <p:nvPr>
            <p:ph type="sldNum" sz="quarter" idx="10"/>
          </p:nvPr>
        </p:nvSpPr>
        <p:spPr/>
        <p:txBody>
          <a:bodyPr/>
          <a:lstStyle/>
          <a:p>
            <a:fld id="{F0E23DAE-82CE-46B0-9111-A560FAC09C7C}" type="slidenum">
              <a:rPr lang="en-US" smtClean="0"/>
              <a:pPr/>
              <a:t>8</a:t>
            </a:fld>
            <a:endParaRPr lang="en-US"/>
          </a:p>
        </p:txBody>
      </p:sp>
    </p:spTree>
    <p:extLst>
      <p:ext uri="{BB962C8B-B14F-4D97-AF65-F5344CB8AC3E}">
        <p14:creationId xmlns:p14="http://schemas.microsoft.com/office/powerpoint/2010/main" val="1100850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first study</a:t>
            </a:r>
            <a:r>
              <a:rPr lang="en-US" baseline="0" dirty="0" smtClean="0"/>
              <a:t> area selected. Within this 50 km x 50 km area, there are three crop flux tower sites. US-Ne1 is a continuous corn site, US-Ne2 and US-Ne3 are corn-soybean rotation sites. US-Ne1 and US-Ne2 are irrigated while US-Ne3 is non-irrigated. We pick up the US-Ne1 site as center of this study area. More than 70% of this area is cropland. More than 10% is grassland.</a:t>
            </a:r>
            <a:endParaRPr lang="en-US" dirty="0"/>
          </a:p>
        </p:txBody>
      </p:sp>
      <p:sp>
        <p:nvSpPr>
          <p:cNvPr id="4" name="Slide Number Placeholder 3"/>
          <p:cNvSpPr>
            <a:spLocks noGrp="1"/>
          </p:cNvSpPr>
          <p:nvPr>
            <p:ph type="sldNum" sz="quarter" idx="10"/>
          </p:nvPr>
        </p:nvSpPr>
        <p:spPr/>
        <p:txBody>
          <a:bodyPr/>
          <a:lstStyle/>
          <a:p>
            <a:fld id="{F0E23DAE-82CE-46B0-9111-A560FAC09C7C}" type="slidenum">
              <a:rPr lang="en-US" smtClean="0"/>
              <a:pPr/>
              <a:t>9</a:t>
            </a:fld>
            <a:endParaRPr lang="en-US"/>
          </a:p>
        </p:txBody>
      </p:sp>
    </p:spTree>
    <p:extLst>
      <p:ext uri="{BB962C8B-B14F-4D97-AF65-F5344CB8AC3E}">
        <p14:creationId xmlns:p14="http://schemas.microsoft.com/office/powerpoint/2010/main" val="3315466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B8280F53-FC3A-48AB-92CF-38EFC4205331}" type="datetime1">
              <a:rPr lang="en-US" smtClean="0"/>
              <a:pPr/>
              <a:t>6/14/16</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B6F15528-21DE-4FAA-801E-634DDDAF4B2B}"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80DFC41-1E88-402E-B3F2-4F934E8ABFA6}" type="datetime1">
              <a:rPr lang="en-US" smtClean="0"/>
              <a:pPr/>
              <a:t>6/14/16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07D85A4-59C2-4CF1-9504-BE0CAA2527D9}" type="datetime1">
              <a:rPr lang="en-US" smtClean="0"/>
              <a:pPr/>
              <a:t>6/14/16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D7281F6-FFA5-42DD-8315-AD84146ED88A}" type="datetime1">
              <a:rPr lang="en-US" smtClean="0"/>
              <a:pPr/>
              <a:t>6/14/16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589F3A8-FF9A-47B5-B177-28E1DE0AB49D}" type="datetime1">
              <a:rPr lang="en-US" smtClean="0"/>
              <a:pPr/>
              <a:t>6/14/16</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E9B5AE86-B51E-43EC-8052-2A27372B9FEE}" type="datetime1">
              <a:rPr lang="en-US" smtClean="0"/>
              <a:pPr/>
              <a:t>6/14/16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1BF59F04-2287-4F44-A31B-2028454DD6A2}" type="datetime1">
              <a:rPr lang="en-US" smtClean="0"/>
              <a:pPr/>
              <a:t>6/14/16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CEF9E53-EA87-4DBD-A6EC-CAAF72190CD2}" type="datetime1">
              <a:rPr lang="en-US" smtClean="0"/>
              <a:pPr/>
              <a:t>6/14/16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D70C11-36E0-4D23-98F5-1B954706F70E}" type="datetime1">
              <a:rPr lang="en-US" smtClean="0"/>
              <a:pPr/>
              <a:t>6/14/16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C00527E-67D2-4C50-8156-78DEC043D461}" type="datetime1">
              <a:rPr lang="en-US" smtClean="0"/>
              <a:pPr/>
              <a:t>6/14/16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2D34BD53-BDEB-4846-950C-7E323DC77468}" type="datetime1">
              <a:rPr lang="en-US" smtClean="0"/>
              <a:pPr/>
              <a:t>6/14/16</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B6F15528-21DE-4FAA-801E-634DDDAF4B2B}"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png"/><Relationship Id="rId14" Type="http://schemas.openxmlformats.org/officeDocument/2006/relationships/image" Target="../media/image3.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ED1E9E76-4E4F-4215-918A-3E824F729314}" type="datetime1">
              <a:rPr lang="en-US" smtClean="0"/>
              <a:pPr/>
              <a:t>6/14/16</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B6F15528-21DE-4FAA-801E-634DDDAF4B2B}" type="slidenum">
              <a:rPr lang="en-US" smtClean="0"/>
              <a:pPr/>
              <a:t>‹#›</a:t>
            </a:fld>
            <a:endParaRPr lang="en-US"/>
          </a:p>
        </p:txBody>
      </p:sp>
      <p:pic>
        <p:nvPicPr>
          <p:cNvPr id="11" name="Picture 10" descr="NASA-logo.tif"/>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10925" y="6222387"/>
            <a:ext cx="640080" cy="521726"/>
          </a:xfrm>
          <a:prstGeom prst="rect">
            <a:avLst/>
          </a:prstGeom>
          <a:effectLst>
            <a:outerShdw blurRad="50800" dist="38100" dir="2700000" algn="tl" rotWithShape="0">
              <a:prstClr val="black">
                <a:alpha val="40000"/>
              </a:prstClr>
            </a:outerShdw>
          </a:effectLst>
        </p:spPr>
      </p:pic>
      <p:pic>
        <p:nvPicPr>
          <p:cNvPr id="2" name="Picture 1"/>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8477188" y="6191250"/>
            <a:ext cx="633502" cy="632302"/>
          </a:xfrm>
          <a:prstGeom prst="rect">
            <a:avLst/>
          </a:prstGeom>
        </p:spPr>
      </p:pic>
    </p:spTree>
  </p:cSld>
  <p:clrMap bg1="lt1" tx1="dk1" bg2="lt2" tx2="dk2" accent1="accent1" accent2="accent2" accent3="accent3" accent4="accent4" accent5="accent5" accent6="accent6" hlink="hlink" folHlink="folHlink"/>
  <p:sldLayoutIdLst>
    <p:sldLayoutId id="2147484174" r:id="rId1"/>
    <p:sldLayoutId id="2147484175" r:id="rId2"/>
    <p:sldLayoutId id="2147484176" r:id="rId3"/>
    <p:sldLayoutId id="2147484177" r:id="rId4"/>
    <p:sldLayoutId id="2147484178" r:id="rId5"/>
    <p:sldLayoutId id="2147484179" r:id="rId6"/>
    <p:sldLayoutId id="2147484180" r:id="rId7"/>
    <p:sldLayoutId id="2147484181" r:id="rId8"/>
    <p:sldLayoutId id="2147484182" r:id="rId9"/>
    <p:sldLayoutId id="2147484183" r:id="rId10"/>
    <p:sldLayoutId id="2147484184" r:id="rId11"/>
  </p:sldLayoutIdLst>
  <p:hf sldNum="0"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3.emf"/></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em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1" Type="http://schemas.openxmlformats.org/officeDocument/2006/relationships/image" Target="../media/image33.tiff"/><Relationship Id="rId12"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6.tiff"/><Relationship Id="rId4" Type="http://schemas.openxmlformats.org/officeDocument/2006/relationships/image" Target="../media/image27.tiff"/><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tiff"/><Relationship Id="rId8" Type="http://schemas.openxmlformats.org/officeDocument/2006/relationships/image" Target="../media/image31.jpeg"/><Relationship Id="rId9" Type="http://schemas.openxmlformats.org/officeDocument/2006/relationships/slide" Target="slide8.xml"/><Relationship Id="rId10"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emf"/><Relationship Id="rId5" Type="http://schemas.openxmlformats.org/officeDocument/2006/relationships/image" Target="../media/image38.emf"/><Relationship Id="rId6" Type="http://schemas.openxmlformats.org/officeDocument/2006/relationships/image" Target="../media/image39.emf"/><Relationship Id="rId7" Type="http://schemas.openxmlformats.org/officeDocument/2006/relationships/image" Target="../media/image40.emf"/><Relationship Id="rId1" Type="http://schemas.openxmlformats.org/officeDocument/2006/relationships/slideLayout" Target="../slideLayouts/slideLayout7.xml"/><Relationship Id="rId2" Type="http://schemas.openxmlformats.org/officeDocument/2006/relationships/image" Target="../media/image35.emf"/></Relationships>
</file>

<file path=ppt/slides/_rels/slide14.xml.rels><?xml version="1.0" encoding="UTF-8" standalone="yes"?>
<Relationships xmlns="http://schemas.openxmlformats.org/package/2006/relationships"><Relationship Id="rId11" Type="http://schemas.openxmlformats.org/officeDocument/2006/relationships/slide" Target="slide8.xml"/><Relationship Id="rId12"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1.gif"/><Relationship Id="rId4" Type="http://schemas.openxmlformats.org/officeDocument/2006/relationships/image" Target="../media/image42.gif"/><Relationship Id="rId5" Type="http://schemas.openxmlformats.org/officeDocument/2006/relationships/image" Target="../media/image43.gif"/><Relationship Id="rId6" Type="http://schemas.openxmlformats.org/officeDocument/2006/relationships/image" Target="../media/image44.jpeg"/><Relationship Id="rId7" Type="http://schemas.openxmlformats.org/officeDocument/2006/relationships/image" Target="../media/image45.jpeg"/><Relationship Id="rId8" Type="http://schemas.openxmlformats.org/officeDocument/2006/relationships/image" Target="../media/image46.emf"/><Relationship Id="rId9" Type="http://schemas.openxmlformats.org/officeDocument/2006/relationships/image" Target="../media/image28.png"/><Relationship Id="rId10"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image" Target="../media/image48.jpg"/><Relationship Id="rId5" Type="http://schemas.openxmlformats.org/officeDocument/2006/relationships/image" Target="../media/image33.tif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9.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4.gif"/><Relationship Id="rId4" Type="http://schemas.openxmlformats.org/officeDocument/2006/relationships/image" Target="../media/image55.gif"/><Relationship Id="rId5" Type="http://schemas.openxmlformats.org/officeDocument/2006/relationships/image" Target="../media/image56.gif"/><Relationship Id="rId6" Type="http://schemas.openxmlformats.org/officeDocument/2006/relationships/image" Target="../media/image57.gif"/><Relationship Id="rId7" Type="http://schemas.openxmlformats.org/officeDocument/2006/relationships/image" Target="../media/image58.png"/><Relationship Id="rId8" Type="http://schemas.openxmlformats.org/officeDocument/2006/relationships/slide" Target="slide8.xml"/><Relationship Id="rId9"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53.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hyperlink" Target="http://photoscience.la.asu.edu/photosyn/education/photointro.html" TargetMode="External"/><Relationship Id="rId6"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emf"/><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1.bin"/><Relationship Id="rId5" Type="http://schemas.openxmlformats.org/officeDocument/2006/relationships/image" Target="../media/image15.emf"/><Relationship Id="rId6" Type="http://schemas.openxmlformats.org/officeDocument/2006/relationships/oleObject" Target="../embeddings/oleObject2.bin"/><Relationship Id="rId7" Type="http://schemas.openxmlformats.org/officeDocument/2006/relationships/image" Target="../media/image16.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7.emf"/></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slide" Target="slide9.xml"/><Relationship Id="rId5" Type="http://schemas.openxmlformats.org/officeDocument/2006/relationships/slide" Target="slide15.xml"/><Relationship Id="rId6" Type="http://schemas.openxmlformats.org/officeDocument/2006/relationships/slide" Target="slide21.xml"/><Relationship Id="rId7" Type="http://schemas.openxmlformats.org/officeDocument/2006/relationships/slide" Target="slide20.xml"/><Relationship Id="rId8" Type="http://schemas.openxmlformats.org/officeDocument/2006/relationships/image" Target="../media/image19.png"/><Relationship Id="rId9" Type="http://schemas.openxmlformats.org/officeDocument/2006/relationships/slide" Target="slide14.xm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png"/><Relationship Id="rId5"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cstate="print"/>
          <a:srcRect/>
          <a:stretch>
            <a:fillRect/>
          </a:stretch>
        </p:blipFill>
        <p:spPr bwMode="auto">
          <a:xfrm>
            <a:off x="7162800" y="152400"/>
            <a:ext cx="1371600" cy="1245268"/>
          </a:xfrm>
          <a:prstGeom prst="rect">
            <a:avLst/>
          </a:prstGeom>
          <a:noFill/>
          <a:ln w="9525">
            <a:noFill/>
            <a:miter lim="800000"/>
            <a:headEnd/>
            <a:tailEnd/>
          </a:ln>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b="-4798"/>
          <a:stretch/>
        </p:blipFill>
        <p:spPr>
          <a:xfrm>
            <a:off x="762000" y="152400"/>
            <a:ext cx="1334421" cy="1281825"/>
          </a:xfrm>
          <a:prstGeom prst="rect">
            <a:avLst/>
          </a:prstGeom>
        </p:spPr>
      </p:pic>
      <p:sp>
        <p:nvSpPr>
          <p:cNvPr id="14338" name="Subtitle 2"/>
          <p:cNvSpPr>
            <a:spLocks noGrp="1"/>
          </p:cNvSpPr>
          <p:nvPr>
            <p:ph type="subTitle" idx="1"/>
          </p:nvPr>
        </p:nvSpPr>
        <p:spPr>
          <a:xfrm>
            <a:off x="990600" y="3429000"/>
            <a:ext cx="3581400" cy="1981200"/>
          </a:xfrm>
        </p:spPr>
        <p:txBody>
          <a:bodyPr>
            <a:normAutofit/>
          </a:bodyPr>
          <a:lstStyle/>
          <a:p>
            <a:pPr algn="l" eaLnBrk="1" hangingPunct="1"/>
            <a:r>
              <a:rPr lang="en-US" dirty="0" err="1" smtClean="0">
                <a:solidFill>
                  <a:schemeClr val="tx1"/>
                </a:solidFill>
              </a:rPr>
              <a:t>Qingyuan</a:t>
            </a:r>
            <a:r>
              <a:rPr lang="en-US" dirty="0" smtClean="0">
                <a:solidFill>
                  <a:schemeClr val="tx1"/>
                </a:solidFill>
              </a:rPr>
              <a:t> Zhang</a:t>
            </a:r>
            <a:r>
              <a:rPr lang="en-US" baseline="30000" dirty="0" smtClean="0">
                <a:solidFill>
                  <a:schemeClr val="tx1"/>
                </a:solidFill>
              </a:rPr>
              <a:t>1,2</a:t>
            </a:r>
          </a:p>
          <a:p>
            <a:pPr lvl="0" algn="l"/>
            <a:r>
              <a:rPr lang="en-US" dirty="0" err="1">
                <a:solidFill>
                  <a:schemeClr val="tx1"/>
                </a:solidFill>
              </a:rPr>
              <a:t>Yujie</a:t>
            </a:r>
            <a:r>
              <a:rPr lang="en-US" dirty="0">
                <a:solidFill>
                  <a:schemeClr val="tx1"/>
                </a:solidFill>
              </a:rPr>
              <a:t> Wang</a:t>
            </a:r>
            <a:r>
              <a:rPr lang="en-US" baseline="30000" dirty="0">
                <a:solidFill>
                  <a:schemeClr val="tx1"/>
                </a:solidFill>
              </a:rPr>
              <a:t>3,4</a:t>
            </a:r>
          </a:p>
          <a:p>
            <a:pPr algn="l" eaLnBrk="1" hangingPunct="1"/>
            <a:r>
              <a:rPr lang="en-US" dirty="0" smtClean="0">
                <a:solidFill>
                  <a:schemeClr val="tx1"/>
                </a:solidFill>
              </a:rPr>
              <a:t>Elizabeth M. Middleton</a:t>
            </a:r>
            <a:r>
              <a:rPr lang="en-US" baseline="30000" dirty="0">
                <a:solidFill>
                  <a:schemeClr val="tx1"/>
                </a:solidFill>
              </a:rPr>
              <a:t>2</a:t>
            </a:r>
            <a:r>
              <a:rPr lang="en-US" dirty="0" smtClean="0">
                <a:solidFill>
                  <a:schemeClr val="tx1"/>
                </a:solidFill>
              </a:rPr>
              <a:t> </a:t>
            </a:r>
          </a:p>
        </p:txBody>
      </p:sp>
      <p:sp>
        <p:nvSpPr>
          <p:cNvPr id="2" name="Title 1"/>
          <p:cNvSpPr>
            <a:spLocks noGrp="1"/>
          </p:cNvSpPr>
          <p:nvPr>
            <p:ph type="ctrTitle"/>
          </p:nvPr>
        </p:nvSpPr>
        <p:spPr>
          <a:xfrm>
            <a:off x="152400" y="1524000"/>
            <a:ext cx="8839200" cy="1905000"/>
          </a:xfrm>
          <a:solidFill>
            <a:srgbClr val="0000FF"/>
          </a:solidFill>
        </p:spPr>
        <p:txBody>
          <a:bodyPr>
            <a:noAutofit/>
          </a:bodyPr>
          <a:lstStyle/>
          <a:p>
            <a:r>
              <a:rPr lang="en-US" b="1" baseline="-25000" dirty="0" smtClean="0"/>
              <a:t> </a:t>
            </a:r>
            <a:r>
              <a:rPr lang="en-US" sz="3600" dirty="0" smtClean="0"/>
              <a:t>Uncertainties in estimates of </a:t>
            </a:r>
            <a:r>
              <a:rPr lang="en-US" sz="3600" dirty="0" err="1" smtClean="0"/>
              <a:t>fAPAR</a:t>
            </a:r>
            <a:r>
              <a:rPr lang="en-US" sz="3600" dirty="0" smtClean="0"/>
              <a:t> for photosynthesis (</a:t>
            </a:r>
            <a:r>
              <a:rPr lang="en-US" sz="3600" dirty="0" err="1" smtClean="0"/>
              <a:t>fAPAR</a:t>
            </a:r>
            <a:r>
              <a:rPr lang="en-US" sz="3600" baseline="-25000" dirty="0" err="1" smtClean="0"/>
              <a:t>PSN</a:t>
            </a:r>
            <a:r>
              <a:rPr lang="en-US" sz="3600" dirty="0" smtClean="0"/>
              <a:t>) when approximated with </a:t>
            </a:r>
            <a:r>
              <a:rPr lang="en-US" sz="3600" dirty="0" err="1" smtClean="0"/>
              <a:t>fAPAR</a:t>
            </a:r>
            <a:r>
              <a:rPr lang="en-US" sz="3600" baseline="-25000" dirty="0" err="1" smtClean="0"/>
              <a:t>canopy</a:t>
            </a:r>
            <a:r>
              <a:rPr lang="en-US" sz="3600" dirty="0" smtClean="0"/>
              <a:t>, NDVI and EVI</a:t>
            </a:r>
          </a:p>
        </p:txBody>
      </p:sp>
      <p:sp>
        <p:nvSpPr>
          <p:cNvPr id="14339" name="Subtitle 2"/>
          <p:cNvSpPr txBox="1">
            <a:spLocks/>
          </p:cNvSpPr>
          <p:nvPr/>
        </p:nvSpPr>
        <p:spPr bwMode="auto">
          <a:xfrm>
            <a:off x="0" y="5257800"/>
            <a:ext cx="9144000" cy="1600200"/>
          </a:xfrm>
          <a:prstGeom prst="rect">
            <a:avLst/>
          </a:prstGeom>
          <a:noFill/>
          <a:ln w="9525">
            <a:noFill/>
            <a:miter lim="800000"/>
            <a:headEnd/>
            <a:tailEnd/>
          </a:ln>
        </p:spPr>
        <p:txBody>
          <a:bodyPr/>
          <a:lstStyle/>
          <a:p>
            <a:pPr algn="ctr">
              <a:spcBef>
                <a:spcPct val="20000"/>
              </a:spcBef>
            </a:pPr>
            <a:r>
              <a:rPr lang="en-US" sz="2000" baseline="30000" dirty="0" smtClean="0"/>
              <a:t>1</a:t>
            </a:r>
            <a:r>
              <a:rPr lang="en-US" sz="2000" dirty="0" smtClean="0"/>
              <a:t>USRA;</a:t>
            </a:r>
            <a:r>
              <a:rPr lang="en-US" sz="2000" baseline="30000" dirty="0"/>
              <a:t>2</a:t>
            </a:r>
            <a:r>
              <a:rPr lang="en-US" sz="2000" dirty="0" smtClean="0"/>
              <a:t>NASA/GSFC, code 618;</a:t>
            </a:r>
            <a:r>
              <a:rPr lang="en-US" sz="2000" baseline="30000" dirty="0" smtClean="0"/>
              <a:t> </a:t>
            </a:r>
            <a:endParaRPr lang="en-US" sz="2000" dirty="0" smtClean="0"/>
          </a:p>
          <a:p>
            <a:pPr algn="ctr">
              <a:spcBef>
                <a:spcPct val="20000"/>
              </a:spcBef>
            </a:pPr>
            <a:r>
              <a:rPr lang="en-US" sz="2000" dirty="0" smtClean="0"/>
              <a:t> </a:t>
            </a:r>
            <a:r>
              <a:rPr lang="en-US" sz="2000" baseline="30000" dirty="0" smtClean="0"/>
              <a:t>3</a:t>
            </a:r>
            <a:r>
              <a:rPr lang="en-US" sz="2000" dirty="0" smtClean="0"/>
              <a:t>UMBC;</a:t>
            </a:r>
            <a:r>
              <a:rPr lang="en-US" sz="2000" baseline="30000" dirty="0" smtClean="0"/>
              <a:t>4</a:t>
            </a:r>
            <a:r>
              <a:rPr lang="en-US" sz="2000" dirty="0" smtClean="0"/>
              <a:t>NASA/GSFC, code 613; </a:t>
            </a:r>
            <a:endParaRPr lang="en-US" sz="2400" dirty="0">
              <a:solidFill>
                <a:srgbClr val="0000FF"/>
              </a:solidFill>
            </a:endParaRPr>
          </a:p>
          <a:p>
            <a:pPr algn="ctr"/>
            <a:r>
              <a:rPr lang="en-US" sz="2400" b="1" dirty="0"/>
              <a:t>      </a:t>
            </a:r>
            <a:r>
              <a:rPr lang="en-US" sz="2400" b="1" dirty="0" smtClean="0">
                <a:solidFill>
                  <a:srgbClr val="0000FF"/>
                </a:solidFill>
              </a:rPr>
              <a:t>MODIS Science Team Meeting, June 6-10, 2016</a:t>
            </a:r>
            <a:endParaRPr lang="en-US" sz="2400" dirty="0">
              <a:solidFill>
                <a:srgbClr val="0000FF"/>
              </a:solidFill>
            </a:endParaRPr>
          </a:p>
          <a:p>
            <a:pPr algn="ctr">
              <a:spcBef>
                <a:spcPct val="20000"/>
              </a:spcBef>
            </a:pPr>
            <a:endParaRPr lang="en-US" sz="800" dirty="0" smtClean="0"/>
          </a:p>
          <a:p>
            <a:r>
              <a:rPr lang="en-US" sz="2000" b="1" dirty="0" smtClean="0"/>
              <a:t>                           </a:t>
            </a:r>
            <a:endParaRPr lang="en-US" sz="2300" dirty="0" smtClean="0">
              <a:solidFill>
                <a:srgbClr val="0000FF"/>
              </a:solidFill>
            </a:endParaRPr>
          </a:p>
          <a:p>
            <a:pPr algn="ctr">
              <a:spcBef>
                <a:spcPct val="20000"/>
              </a:spcBef>
            </a:pPr>
            <a:endParaRPr lang="en-US" sz="2000" dirty="0"/>
          </a:p>
        </p:txBody>
      </p:sp>
      <p:sp>
        <p:nvSpPr>
          <p:cNvPr id="5" name="Subtitle 2"/>
          <p:cNvSpPr txBox="1">
            <a:spLocks/>
          </p:cNvSpPr>
          <p:nvPr/>
        </p:nvSpPr>
        <p:spPr>
          <a:xfrm>
            <a:off x="4572000" y="3429000"/>
            <a:ext cx="3581400" cy="1905000"/>
          </a:xfrm>
          <a:prstGeom prst="rect">
            <a:avLst/>
          </a:prstGeom>
        </p:spPr>
        <p:txBody>
          <a:bodyPr>
            <a:normAutofit/>
          </a:bodyPr>
          <a:lstStyle/>
          <a:p>
            <a:pPr marL="0" marR="0" lvl="0" indent="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r>
              <a:rPr kumimoji="0" lang="en-US" sz="2600" b="0" i="0" u="none" strike="noStrike" kern="1200" cap="none" spc="0" normalizeH="0" baseline="0" noProof="0" dirty="0" err="1" smtClean="0">
                <a:ln>
                  <a:noFill/>
                </a:ln>
                <a:solidFill>
                  <a:schemeClr val="tx1"/>
                </a:solidFill>
                <a:effectLst/>
                <a:uLnTx/>
                <a:uFillTx/>
                <a:latin typeface="+mn-lt"/>
                <a:ea typeface="+mn-ea"/>
                <a:cs typeface="+mn-cs"/>
              </a:rPr>
              <a:t>Tian</a:t>
            </a:r>
            <a:r>
              <a:rPr kumimoji="0" lang="en-US" sz="2600" b="0" i="0" u="none" strike="noStrike" kern="1200" cap="none" spc="0" normalizeH="0" baseline="0" noProof="0" dirty="0" smtClean="0">
                <a:ln>
                  <a:noFill/>
                </a:ln>
                <a:solidFill>
                  <a:schemeClr val="tx1"/>
                </a:solidFill>
                <a:effectLst/>
                <a:uLnTx/>
                <a:uFillTx/>
                <a:latin typeface="+mn-lt"/>
                <a:ea typeface="+mn-ea"/>
                <a:cs typeface="+mn-cs"/>
              </a:rPr>
              <a:t> Yao</a:t>
            </a:r>
            <a:r>
              <a:rPr kumimoji="0" lang="en-US" sz="2600" b="0" i="0" u="none" strike="noStrike" kern="1200" cap="none" spc="0" normalizeH="0" baseline="30000" noProof="0" dirty="0" smtClean="0">
                <a:ln>
                  <a:noFill/>
                </a:ln>
                <a:solidFill>
                  <a:schemeClr val="tx1"/>
                </a:solidFill>
                <a:effectLst/>
                <a:uLnTx/>
                <a:uFillTx/>
                <a:latin typeface="+mn-lt"/>
                <a:ea typeface="+mn-ea"/>
                <a:cs typeface="+mn-cs"/>
              </a:rPr>
              <a:t>1,2</a:t>
            </a:r>
          </a:p>
          <a:p>
            <a:pPr>
              <a:spcBef>
                <a:spcPts val="580"/>
              </a:spcBef>
              <a:buClr>
                <a:schemeClr val="accent1"/>
              </a:buClr>
              <a:buSzPct val="85000"/>
              <a:defRPr/>
            </a:pPr>
            <a:r>
              <a:rPr lang="en-US" sz="2800" dirty="0"/>
              <a:t>Alexei I. </a:t>
            </a:r>
            <a:r>
              <a:rPr lang="en-US" sz="2800" dirty="0" smtClean="0"/>
              <a:t>Lyapustin</a:t>
            </a:r>
            <a:r>
              <a:rPr lang="en-US" sz="2800" baseline="30000" dirty="0" smtClean="0"/>
              <a:t>4</a:t>
            </a:r>
            <a:endParaRPr lang="en-US" sz="2800" baseline="30000" dirty="0"/>
          </a:p>
          <a:p>
            <a:pPr marL="0" marR="0" lvl="0" indent="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Karl F. </a:t>
            </a:r>
            <a:r>
              <a:rPr kumimoji="0" lang="en-US" sz="2600" b="0" i="0" u="none" strike="noStrike" kern="1200" cap="none" spc="0" normalizeH="0" baseline="0" noProof="0" dirty="0" err="1" smtClean="0">
                <a:ln>
                  <a:noFill/>
                </a:ln>
                <a:solidFill>
                  <a:schemeClr val="tx1"/>
                </a:solidFill>
                <a:effectLst/>
                <a:uLnTx/>
                <a:uFillTx/>
                <a:latin typeface="+mn-lt"/>
                <a:ea typeface="+mn-ea"/>
                <a:cs typeface="+mn-cs"/>
              </a:rPr>
              <a:t>Huemmrich</a:t>
            </a:r>
            <a:r>
              <a:rPr lang="en-US" sz="2600" baseline="30000" dirty="0" smtClean="0"/>
              <a:t>2</a:t>
            </a:r>
            <a:r>
              <a:rPr kumimoji="0" lang="en-US" sz="2600" b="0" i="0" u="none" strike="noStrike" kern="1200" cap="none" spc="0" normalizeH="0" baseline="30000" noProof="0" dirty="0" smtClean="0">
                <a:ln>
                  <a:noFill/>
                </a:ln>
                <a:solidFill>
                  <a:schemeClr val="tx1"/>
                </a:solidFill>
                <a:effectLst/>
                <a:uLnTx/>
                <a:uFillTx/>
                <a:latin typeface="+mn-lt"/>
                <a:ea typeface="+mn-ea"/>
                <a:cs typeface="+mn-cs"/>
              </a:rPr>
              <a:t>,3</a:t>
            </a:r>
            <a:r>
              <a:rPr kumimoji="0" lang="en-US" sz="2600" b="0" i="0" u="none" strike="noStrike" kern="1200" cap="none" spc="0" normalizeH="0" baseline="0" noProof="0" dirty="0" smtClean="0">
                <a:ln>
                  <a:noFill/>
                </a:ln>
                <a:solidFill>
                  <a:schemeClr val="tx1"/>
                </a:solidFill>
                <a:effectLst/>
                <a:uLnTx/>
                <a:uFillTx/>
                <a:latin typeface="+mn-lt"/>
                <a:ea typeface="+mn-ea"/>
                <a:cs typeface="+mn-cs"/>
              </a:rPr>
              <a:t> </a:t>
            </a:r>
          </a:p>
        </p:txBody>
      </p:sp>
    </p:spTree>
    <p:extLst>
      <p:ext uri="{BB962C8B-B14F-4D97-AF65-F5344CB8AC3E}">
        <p14:creationId xmlns:p14="http://schemas.microsoft.com/office/powerpoint/2010/main" val="258708533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srcRect/>
          <a:stretch>
            <a:fillRect/>
          </a:stretch>
        </p:blipFill>
        <p:spPr bwMode="auto">
          <a:xfrm>
            <a:off x="609601" y="1219200"/>
            <a:ext cx="8229599" cy="3267181"/>
          </a:xfrm>
          <a:prstGeom prst="rect">
            <a:avLst/>
          </a:prstGeom>
          <a:noFill/>
          <a:ln w="9525">
            <a:noFill/>
            <a:miter lim="800000"/>
            <a:headEnd/>
            <a:tailEnd/>
          </a:ln>
          <a:effectLst/>
        </p:spPr>
      </p:pic>
      <p:sp>
        <p:nvSpPr>
          <p:cNvPr id="4" name="TextBox 3"/>
          <p:cNvSpPr txBox="1"/>
          <p:nvPr/>
        </p:nvSpPr>
        <p:spPr>
          <a:xfrm>
            <a:off x="609600" y="4692895"/>
            <a:ext cx="8229600" cy="1938992"/>
          </a:xfrm>
          <a:prstGeom prst="rect">
            <a:avLst/>
          </a:prstGeom>
          <a:noFill/>
          <a:ln>
            <a:noFill/>
          </a:ln>
        </p:spPr>
        <p:txBody>
          <a:bodyPr wrap="square" rtlCol="0">
            <a:spAutoFit/>
          </a:bodyPr>
          <a:lstStyle/>
          <a:p>
            <a:pPr marL="342900" indent="-342900">
              <a:buFont typeface="Arial"/>
              <a:buChar char="•"/>
            </a:pPr>
            <a:r>
              <a:rPr lang="en-US" sz="2000" dirty="0" smtClean="0">
                <a:latin typeface="Arial" panose="020B0604020202020204" pitchFamily="34" charset="0"/>
                <a:cs typeface="Arial" panose="020B0604020202020204" pitchFamily="34" charset="0"/>
              </a:rPr>
              <a:t>Retrieved </a:t>
            </a:r>
            <a:r>
              <a:rPr lang="en-US" sz="2000" dirty="0" err="1" smtClean="0">
                <a:latin typeface="Arial" panose="020B0604020202020204" pitchFamily="34" charset="0"/>
                <a:cs typeface="Arial" panose="020B0604020202020204" pitchFamily="34" charset="0"/>
              </a:rPr>
              <a:t>fAPAR</a:t>
            </a:r>
            <a:r>
              <a:rPr lang="en-US" sz="2000" baseline="-25000" dirty="0" err="1" smtClean="0">
                <a:latin typeface="Arial" panose="020B0604020202020204" pitchFamily="34" charset="0"/>
                <a:cs typeface="Arial" panose="020B0604020202020204" pitchFamily="34" charset="0"/>
              </a:rPr>
              <a:t>chl</a:t>
            </a:r>
            <a:r>
              <a:rPr lang="en-US" sz="2000" dirty="0" smtClean="0">
                <a:latin typeface="Arial" panose="020B0604020202020204" pitchFamily="34" charset="0"/>
                <a:cs typeface="Arial" panose="020B0604020202020204" pitchFamily="34" charset="0"/>
              </a:rPr>
              <a:t> matches well with tower GPP while MOD15A2 FPAR does not.</a:t>
            </a:r>
          </a:p>
          <a:p>
            <a:pPr marL="342900" indent="-342900">
              <a:buFont typeface="Arial"/>
              <a:buChar char="•"/>
            </a:pPr>
            <a:r>
              <a:rPr lang="en-US" sz="2000" dirty="0" smtClean="0">
                <a:latin typeface="Arial" panose="020B0604020202020204" pitchFamily="34" charset="0"/>
                <a:cs typeface="Arial" panose="020B0604020202020204" pitchFamily="34" charset="0"/>
              </a:rPr>
              <a:t>MOD15A2 FPAR does not agree well with field </a:t>
            </a:r>
            <a:r>
              <a:rPr lang="en-US" sz="2000" dirty="0" err="1" smtClean="0">
                <a:latin typeface="Arial" panose="020B0604020202020204" pitchFamily="34" charset="0"/>
                <a:cs typeface="Arial" panose="020B0604020202020204" pitchFamily="34" charset="0"/>
              </a:rPr>
              <a:t>fAPAR</a:t>
            </a:r>
            <a:r>
              <a:rPr lang="en-US" sz="2000" baseline="-25000" dirty="0" err="1" smtClean="0">
                <a:latin typeface="Arial" panose="020B0604020202020204" pitchFamily="34" charset="0"/>
                <a:cs typeface="Arial" panose="020B0604020202020204" pitchFamily="34" charset="0"/>
              </a:rPr>
              <a:t>canopy</a:t>
            </a:r>
            <a:r>
              <a:rPr lang="en-US" sz="2000" dirty="0" smtClean="0">
                <a:latin typeface="Arial" panose="020B0604020202020204" pitchFamily="34" charset="0"/>
                <a:cs typeface="Arial" panose="020B0604020202020204" pitchFamily="34" charset="0"/>
              </a:rPr>
              <a:t>. It has  earlier green-up and late fall-off, compared to tower GPP, </a:t>
            </a:r>
            <a:r>
              <a:rPr lang="en-US" sz="2000" dirty="0" err="1" smtClean="0">
                <a:latin typeface="Arial" panose="020B0604020202020204" pitchFamily="34" charset="0"/>
                <a:cs typeface="Arial" panose="020B0604020202020204" pitchFamily="34" charset="0"/>
              </a:rPr>
              <a:t>fAPAR</a:t>
            </a:r>
            <a:r>
              <a:rPr lang="en-US" sz="2000" baseline="-25000" dirty="0" err="1" smtClean="0">
                <a:latin typeface="Arial" panose="020B0604020202020204" pitchFamily="34" charset="0"/>
                <a:cs typeface="Arial" panose="020B0604020202020204" pitchFamily="34" charset="0"/>
              </a:rPr>
              <a:t>chl</a:t>
            </a:r>
            <a:r>
              <a:rPr lang="en-US" sz="2000" dirty="0" smtClean="0">
                <a:latin typeface="Arial" panose="020B0604020202020204" pitchFamily="34" charset="0"/>
                <a:cs typeface="Arial" panose="020B0604020202020204" pitchFamily="34" charset="0"/>
              </a:rPr>
              <a:t>, and field </a:t>
            </a:r>
            <a:r>
              <a:rPr lang="en-US" sz="2000" dirty="0" err="1" smtClean="0">
                <a:latin typeface="Arial" panose="020B0604020202020204" pitchFamily="34" charset="0"/>
                <a:cs typeface="Arial" panose="020B0604020202020204" pitchFamily="34" charset="0"/>
              </a:rPr>
              <a:t>fAPAR</a:t>
            </a:r>
            <a:r>
              <a:rPr lang="en-US" sz="2000" baseline="-25000" dirty="0" err="1" smtClean="0">
                <a:latin typeface="Arial" panose="020B0604020202020204" pitchFamily="34" charset="0"/>
                <a:cs typeface="Arial" panose="020B0604020202020204" pitchFamily="34" charset="0"/>
              </a:rPr>
              <a:t>canopy</a:t>
            </a:r>
            <a:r>
              <a:rPr lang="en-US" sz="2000" dirty="0" smtClean="0">
                <a:latin typeface="Arial" panose="020B0604020202020204" pitchFamily="34" charset="0"/>
                <a:cs typeface="Arial" panose="020B0604020202020204" pitchFamily="34" charset="0"/>
              </a:rPr>
              <a:t>. It overestimates field </a:t>
            </a:r>
            <a:r>
              <a:rPr lang="en-US" sz="2000" dirty="0" err="1" smtClean="0">
                <a:latin typeface="Arial" panose="020B0604020202020204" pitchFamily="34" charset="0"/>
                <a:cs typeface="Arial" panose="020B0604020202020204" pitchFamily="34" charset="0"/>
              </a:rPr>
              <a:t>fAPAR</a:t>
            </a:r>
            <a:r>
              <a:rPr lang="en-US" sz="2000" baseline="-25000" dirty="0" err="1" smtClean="0">
                <a:latin typeface="Arial" panose="020B0604020202020204" pitchFamily="34" charset="0"/>
                <a:cs typeface="Arial" panose="020B0604020202020204" pitchFamily="34" charset="0"/>
              </a:rPr>
              <a:t>canopy</a:t>
            </a:r>
            <a:r>
              <a:rPr lang="en-US" sz="2000" dirty="0" smtClean="0">
                <a:latin typeface="Arial" panose="020B0604020202020204" pitchFamily="34" charset="0"/>
                <a:cs typeface="Arial" panose="020B0604020202020204" pitchFamily="34" charset="0"/>
              </a:rPr>
              <a:t> in spring and fall, but underestimates field </a:t>
            </a:r>
            <a:r>
              <a:rPr lang="en-US" sz="2000" dirty="0" err="1" smtClean="0">
                <a:latin typeface="Arial" panose="020B0604020202020204" pitchFamily="34" charset="0"/>
                <a:cs typeface="Arial" panose="020B0604020202020204" pitchFamily="34" charset="0"/>
              </a:rPr>
              <a:t>fAPAR</a:t>
            </a:r>
            <a:r>
              <a:rPr lang="en-US" sz="2000" baseline="-25000" dirty="0" err="1" smtClean="0">
                <a:latin typeface="Arial" panose="020B0604020202020204" pitchFamily="34" charset="0"/>
                <a:cs typeface="Arial" panose="020B0604020202020204" pitchFamily="34" charset="0"/>
              </a:rPr>
              <a:t>canopy</a:t>
            </a:r>
            <a:r>
              <a:rPr lang="en-US" sz="2000" dirty="0" smtClean="0">
                <a:latin typeface="Arial" panose="020B0604020202020204" pitchFamily="34" charset="0"/>
                <a:cs typeface="Arial" panose="020B0604020202020204" pitchFamily="34" charset="0"/>
              </a:rPr>
              <a:t> in summer. </a:t>
            </a:r>
          </a:p>
        </p:txBody>
      </p:sp>
      <p:sp>
        <p:nvSpPr>
          <p:cNvPr id="6" name="TextBox 5"/>
          <p:cNvSpPr txBox="1"/>
          <p:nvPr/>
        </p:nvSpPr>
        <p:spPr>
          <a:xfrm>
            <a:off x="0" y="0"/>
            <a:ext cx="9144000" cy="369332"/>
          </a:xfrm>
          <a:prstGeom prst="rect">
            <a:avLst/>
          </a:prstGeom>
          <a:solidFill>
            <a:srgbClr val="0000FF"/>
          </a:solidFill>
        </p:spPr>
        <p:txBody>
          <a:bodyPr wrap="square" rtlCol="0">
            <a:spAutoFit/>
          </a:bodyPr>
          <a:lstStyle/>
          <a:p>
            <a:r>
              <a:rPr lang="en-US" dirty="0" smtClean="0">
                <a:solidFill>
                  <a:schemeClr val="bg1"/>
                </a:solidFill>
              </a:rPr>
              <a:t>US-Ne1: field measurements, RTM retrievals and tower GPP from 2001 – 2004</a:t>
            </a:r>
          </a:p>
        </p:txBody>
      </p:sp>
    </p:spTree>
    <p:extLst>
      <p:ext uri="{BB962C8B-B14F-4D97-AF65-F5344CB8AC3E}">
        <p14:creationId xmlns:p14="http://schemas.microsoft.com/office/powerpoint/2010/main" val="355599017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6"/>
          <p:cNvPicPr>
            <a:picLocks noGrp="1" noChangeAspect="1"/>
          </p:cNvPicPr>
          <p:nvPr>
            <p:ph sz="quarter" idx="1"/>
          </p:nvPr>
        </p:nvPicPr>
        <p:blipFill rotWithShape="1">
          <a:blip r:embed="rId3" cstate="screen">
            <a:extLst>
              <a:ext uri="{28A0092B-C50C-407E-A947-70E740481C1C}">
                <a14:useLocalDpi xmlns:a14="http://schemas.microsoft.com/office/drawing/2010/main"/>
              </a:ext>
            </a:extLst>
          </a:blip>
          <a:srcRect l="5572" t="53732" r="3627" b="1347"/>
          <a:stretch/>
        </p:blipFill>
        <p:spPr>
          <a:xfrm>
            <a:off x="1077651" y="364418"/>
            <a:ext cx="7151949" cy="2827377"/>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l="2366" t="1911"/>
          <a:stretch/>
        </p:blipFill>
        <p:spPr>
          <a:xfrm>
            <a:off x="872384" y="3346493"/>
            <a:ext cx="4555118" cy="3587707"/>
          </a:xfrm>
          <a:prstGeom prst="rect">
            <a:avLst/>
          </a:prstGeom>
        </p:spPr>
      </p:pic>
      <p:sp>
        <p:nvSpPr>
          <p:cNvPr id="4" name="TextBox 3"/>
          <p:cNvSpPr txBox="1"/>
          <p:nvPr/>
        </p:nvSpPr>
        <p:spPr>
          <a:xfrm>
            <a:off x="5563148" y="3429001"/>
            <a:ext cx="2895052" cy="3139321"/>
          </a:xfrm>
          <a:prstGeom prst="rect">
            <a:avLst/>
          </a:prstGeom>
          <a:solidFill>
            <a:schemeClr val="tx1">
              <a:lumMod val="75000"/>
              <a:lumOff val="25000"/>
            </a:schemeClr>
          </a:solidFill>
        </p:spPr>
        <p:txBody>
          <a:bodyPr wrap="square" rtlCol="0">
            <a:spAutoFit/>
          </a:bodyPr>
          <a:lstStyle/>
          <a:p>
            <a:r>
              <a:rPr lang="en-US" sz="2200" dirty="0" smtClean="0">
                <a:solidFill>
                  <a:schemeClr val="bg1"/>
                </a:solidFill>
              </a:rPr>
              <a:t>Positive bias (overestimation) was observed in spring and fall. Negative bias (underestimation) was observed in summer. By  replacing MOD15A2 FPAR with </a:t>
            </a:r>
            <a:r>
              <a:rPr lang="en-US" sz="2200" dirty="0" err="1" smtClean="0">
                <a:solidFill>
                  <a:schemeClr val="bg1"/>
                </a:solidFill>
              </a:rPr>
              <a:t>fAPAR</a:t>
            </a:r>
            <a:r>
              <a:rPr lang="en-US" sz="2200" baseline="-25000" dirty="0" err="1" smtClean="0">
                <a:solidFill>
                  <a:schemeClr val="bg1"/>
                </a:solidFill>
              </a:rPr>
              <a:t>chl</a:t>
            </a:r>
            <a:r>
              <a:rPr lang="en-US" sz="2200" dirty="0" smtClean="0">
                <a:solidFill>
                  <a:schemeClr val="bg1"/>
                </a:solidFill>
              </a:rPr>
              <a:t> , biases were reduced.</a:t>
            </a:r>
            <a:endParaRPr lang="en-US" sz="2200" dirty="0">
              <a:solidFill>
                <a:schemeClr val="bg1"/>
              </a:solidFill>
            </a:endParaRPr>
          </a:p>
        </p:txBody>
      </p:sp>
      <p:sp>
        <p:nvSpPr>
          <p:cNvPr id="5" name="TextBox 4"/>
          <p:cNvSpPr txBox="1"/>
          <p:nvPr/>
        </p:nvSpPr>
        <p:spPr>
          <a:xfrm>
            <a:off x="1219200" y="3029635"/>
            <a:ext cx="6705600" cy="323165"/>
          </a:xfrm>
          <a:prstGeom prst="rect">
            <a:avLst/>
          </a:prstGeom>
          <a:solidFill>
            <a:schemeClr val="bg1"/>
          </a:solidFill>
        </p:spPr>
        <p:txBody>
          <a:bodyPr wrap="square" rtlCol="0">
            <a:spAutoFit/>
          </a:bodyPr>
          <a:lstStyle/>
          <a:p>
            <a:r>
              <a:rPr lang="en-US" sz="1500" b="1" dirty="0" smtClean="0">
                <a:latin typeface="Times New Roman"/>
                <a:cs typeface="Times New Roman"/>
              </a:rPr>
              <a:t>(MOD15A2 FPAR)*PPFD (</a:t>
            </a:r>
            <a:r>
              <a:rPr lang="en-US" sz="1500" b="1" dirty="0" err="1" smtClean="0">
                <a:latin typeface="Times New Roman"/>
                <a:cs typeface="Times New Roman"/>
              </a:rPr>
              <a:t>mol</a:t>
            </a:r>
            <a:r>
              <a:rPr lang="en-US" sz="1500" b="1" dirty="0" smtClean="0">
                <a:latin typeface="Times New Roman"/>
                <a:cs typeface="Times New Roman"/>
              </a:rPr>
              <a:t> m-2 d-1)               </a:t>
            </a:r>
            <a:r>
              <a:rPr lang="en-US" sz="1500" b="1" dirty="0" err="1" smtClean="0">
                <a:latin typeface="Times New Roman"/>
                <a:cs typeface="Times New Roman"/>
              </a:rPr>
              <a:t>fAPAR</a:t>
            </a:r>
            <a:r>
              <a:rPr lang="en-US" sz="1500" b="1" baseline="-25000" dirty="0" err="1" smtClean="0">
                <a:latin typeface="Times New Roman"/>
                <a:cs typeface="Times New Roman"/>
              </a:rPr>
              <a:t>chl</a:t>
            </a:r>
            <a:r>
              <a:rPr lang="en-US" sz="1500" b="1" dirty="0" smtClean="0">
                <a:latin typeface="Times New Roman"/>
                <a:cs typeface="Times New Roman"/>
              </a:rPr>
              <a:t>*PPFD (</a:t>
            </a:r>
            <a:r>
              <a:rPr lang="en-US" sz="1500" b="1" dirty="0" err="1" smtClean="0">
                <a:latin typeface="Times New Roman"/>
                <a:cs typeface="Times New Roman"/>
              </a:rPr>
              <a:t>mol</a:t>
            </a:r>
            <a:r>
              <a:rPr lang="en-US" sz="1500" b="1" dirty="0" smtClean="0">
                <a:latin typeface="Times New Roman"/>
                <a:cs typeface="Times New Roman"/>
              </a:rPr>
              <a:t> m-2 d-1)</a:t>
            </a:r>
            <a:endParaRPr lang="en-US" sz="1500" b="1" dirty="0">
              <a:latin typeface="Times New Roman"/>
              <a:cs typeface="Times New Roman"/>
            </a:endParaRPr>
          </a:p>
        </p:txBody>
      </p:sp>
      <p:sp>
        <p:nvSpPr>
          <p:cNvPr id="6" name="TextBox 5"/>
          <p:cNvSpPr txBox="1"/>
          <p:nvPr/>
        </p:nvSpPr>
        <p:spPr>
          <a:xfrm>
            <a:off x="0" y="0"/>
            <a:ext cx="9144000" cy="369332"/>
          </a:xfrm>
          <a:prstGeom prst="rect">
            <a:avLst/>
          </a:prstGeom>
          <a:solidFill>
            <a:srgbClr val="0000FF"/>
          </a:solidFill>
        </p:spPr>
        <p:txBody>
          <a:bodyPr wrap="square" rtlCol="0">
            <a:spAutoFit/>
          </a:bodyPr>
          <a:lstStyle/>
          <a:p>
            <a:r>
              <a:rPr lang="en-US" dirty="0" smtClean="0">
                <a:solidFill>
                  <a:schemeClr val="bg1"/>
                </a:solidFill>
              </a:rPr>
              <a:t>US-Ne1: GPP estimation performance with MOD15A2 FPAR vs. </a:t>
            </a:r>
            <a:r>
              <a:rPr lang="en-US" dirty="0" err="1" smtClean="0">
                <a:solidFill>
                  <a:schemeClr val="bg1"/>
                </a:solidFill>
              </a:rPr>
              <a:t>fAPARchl</a:t>
            </a:r>
            <a:endParaRPr lang="en-US" dirty="0" smtClean="0">
              <a:solidFill>
                <a:schemeClr val="bg1"/>
              </a:solidFill>
            </a:endParaRPr>
          </a:p>
        </p:txBody>
      </p:sp>
    </p:spTree>
    <p:extLst>
      <p:ext uri="{BB962C8B-B14F-4D97-AF65-F5344CB8AC3E}">
        <p14:creationId xmlns:p14="http://schemas.microsoft.com/office/powerpoint/2010/main" val="318360635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0" y="0"/>
            <a:ext cx="9144000" cy="369332"/>
          </a:xfrm>
          <a:prstGeom prst="rect">
            <a:avLst/>
          </a:prstGeom>
          <a:solidFill>
            <a:srgbClr val="0000FF"/>
          </a:solidFill>
        </p:spPr>
        <p:txBody>
          <a:bodyPr wrap="square" rtlCol="0">
            <a:spAutoFit/>
          </a:bodyPr>
          <a:lstStyle/>
          <a:p>
            <a:r>
              <a:rPr lang="en-US" dirty="0" smtClean="0">
                <a:solidFill>
                  <a:schemeClr val="bg1"/>
                </a:solidFill>
              </a:rPr>
              <a:t>Study area: 50 km x 50 km surrounding the US-Ne1 crop flux tower site (US-Ne1) in Nebraska</a:t>
            </a:r>
            <a:endParaRPr lang="en-US" dirty="0">
              <a:solidFill>
                <a:schemeClr val="bg1"/>
              </a:solidFill>
            </a:endParaRPr>
          </a:p>
        </p:txBody>
      </p:sp>
      <p:graphicFrame>
        <p:nvGraphicFramePr>
          <p:cNvPr id="15" name="Table 14"/>
          <p:cNvGraphicFramePr>
            <a:graphicFrameLocks noGrp="1"/>
          </p:cNvGraphicFramePr>
          <p:nvPr>
            <p:extLst>
              <p:ext uri="{D42A27DB-BD31-4B8C-83A1-F6EECF244321}">
                <p14:modId xmlns:p14="http://schemas.microsoft.com/office/powerpoint/2010/main" val="3085131462"/>
              </p:ext>
            </p:extLst>
          </p:nvPr>
        </p:nvGraphicFramePr>
        <p:xfrm>
          <a:off x="912029" y="636127"/>
          <a:ext cx="5741877" cy="259080"/>
        </p:xfrm>
        <a:graphic>
          <a:graphicData uri="http://schemas.openxmlformats.org/drawingml/2006/table">
            <a:tbl>
              <a:tblPr firstRow="1" bandRow="1">
                <a:tableStyleId>{5C22544A-7EE6-4342-B048-85BDC9FD1C3A}</a:tableStyleId>
              </a:tblPr>
              <a:tblGrid>
                <a:gridCol w="524193"/>
                <a:gridCol w="434807"/>
                <a:gridCol w="434807"/>
                <a:gridCol w="434807"/>
                <a:gridCol w="434807"/>
                <a:gridCol w="434807"/>
                <a:gridCol w="434807"/>
                <a:gridCol w="434807"/>
                <a:gridCol w="434807"/>
                <a:gridCol w="434807"/>
                <a:gridCol w="434807"/>
                <a:gridCol w="434807"/>
                <a:gridCol w="434807"/>
              </a:tblGrid>
              <a:tr h="244488">
                <a:tc>
                  <a:txBody>
                    <a:bodyPr/>
                    <a:lstStyle/>
                    <a:p>
                      <a:r>
                        <a:rPr lang="en-US" sz="1100" dirty="0" smtClean="0">
                          <a:solidFill>
                            <a:schemeClr val="tx1"/>
                          </a:solidFill>
                          <a:latin typeface="Arial" panose="020B0604020202020204" pitchFamily="34" charset="0"/>
                          <a:cs typeface="Arial" panose="020B0604020202020204" pitchFamily="34" charset="0"/>
                        </a:rPr>
                        <a:t>DOY</a:t>
                      </a:r>
                      <a:endParaRPr lang="en-US" sz="1100" dirty="0">
                        <a:solidFill>
                          <a:schemeClr val="tx1"/>
                        </a:solidFill>
                        <a:latin typeface="Arial" panose="020B0604020202020204" pitchFamily="34" charset="0"/>
                        <a:cs typeface="Arial" panose="020B0604020202020204" pitchFamily="34" charset="0"/>
                      </a:endParaRPr>
                    </a:p>
                  </a:txBody>
                  <a:tcPr>
                    <a:noFill/>
                  </a:tcPr>
                </a:tc>
                <a:tc>
                  <a:txBody>
                    <a:bodyPr/>
                    <a:lstStyle/>
                    <a:p>
                      <a:r>
                        <a:rPr lang="en-US" sz="1100" dirty="0" smtClean="0">
                          <a:solidFill>
                            <a:schemeClr val="tx1"/>
                          </a:solidFill>
                          <a:latin typeface="Arial" panose="020B0604020202020204" pitchFamily="34" charset="0"/>
                          <a:cs typeface="Arial" panose="020B0604020202020204" pitchFamily="34" charset="0"/>
                        </a:rPr>
                        <a:t>112</a:t>
                      </a:r>
                      <a:endParaRPr lang="en-US" sz="1100" dirty="0">
                        <a:solidFill>
                          <a:schemeClr val="tx1"/>
                        </a:solidFill>
                        <a:latin typeface="Arial" panose="020B0604020202020204" pitchFamily="34" charset="0"/>
                        <a:cs typeface="Arial" panose="020B0604020202020204" pitchFamily="34" charset="0"/>
                      </a:endParaRPr>
                    </a:p>
                  </a:txBody>
                  <a:tcPr>
                    <a:noFill/>
                  </a:tcPr>
                </a:tc>
                <a:tc>
                  <a:txBody>
                    <a:bodyPr/>
                    <a:lstStyle/>
                    <a:p>
                      <a:r>
                        <a:rPr lang="en-US" sz="1100" dirty="0" smtClean="0">
                          <a:solidFill>
                            <a:schemeClr val="tx1"/>
                          </a:solidFill>
                          <a:latin typeface="Arial" panose="020B0604020202020204" pitchFamily="34" charset="0"/>
                          <a:cs typeface="Arial" panose="020B0604020202020204" pitchFamily="34" charset="0"/>
                        </a:rPr>
                        <a:t>128</a:t>
                      </a:r>
                      <a:endParaRPr lang="en-US" sz="1100" dirty="0">
                        <a:solidFill>
                          <a:schemeClr val="tx1"/>
                        </a:solidFill>
                        <a:latin typeface="Arial" panose="020B0604020202020204" pitchFamily="34" charset="0"/>
                        <a:cs typeface="Arial" panose="020B0604020202020204" pitchFamily="34" charset="0"/>
                      </a:endParaRPr>
                    </a:p>
                  </a:txBody>
                  <a:tcPr>
                    <a:noFill/>
                  </a:tcPr>
                </a:tc>
                <a:tc>
                  <a:txBody>
                    <a:bodyPr/>
                    <a:lstStyle/>
                    <a:p>
                      <a:r>
                        <a:rPr lang="en-US" sz="1100" dirty="0" smtClean="0">
                          <a:solidFill>
                            <a:schemeClr val="tx1"/>
                          </a:solidFill>
                          <a:latin typeface="Arial" panose="020B0604020202020204" pitchFamily="34" charset="0"/>
                          <a:cs typeface="Arial" panose="020B0604020202020204" pitchFamily="34" charset="0"/>
                        </a:rPr>
                        <a:t>144</a:t>
                      </a:r>
                      <a:endParaRPr lang="en-US" sz="1100" dirty="0">
                        <a:solidFill>
                          <a:schemeClr val="tx1"/>
                        </a:solidFill>
                        <a:latin typeface="Arial" panose="020B0604020202020204" pitchFamily="34" charset="0"/>
                        <a:cs typeface="Arial" panose="020B0604020202020204" pitchFamily="34" charset="0"/>
                      </a:endParaRPr>
                    </a:p>
                  </a:txBody>
                  <a:tcPr>
                    <a:noFill/>
                  </a:tcPr>
                </a:tc>
                <a:tc>
                  <a:txBody>
                    <a:bodyPr/>
                    <a:lstStyle/>
                    <a:p>
                      <a:r>
                        <a:rPr lang="en-US" sz="1100" dirty="0" smtClean="0">
                          <a:solidFill>
                            <a:schemeClr val="tx1"/>
                          </a:solidFill>
                          <a:latin typeface="Arial" panose="020B0604020202020204" pitchFamily="34" charset="0"/>
                          <a:cs typeface="Arial" panose="020B0604020202020204" pitchFamily="34" charset="0"/>
                        </a:rPr>
                        <a:t>160</a:t>
                      </a:r>
                      <a:endParaRPr lang="en-US" sz="1100" dirty="0">
                        <a:solidFill>
                          <a:schemeClr val="tx1"/>
                        </a:solidFill>
                        <a:latin typeface="Arial" panose="020B0604020202020204" pitchFamily="34" charset="0"/>
                        <a:cs typeface="Arial" panose="020B0604020202020204" pitchFamily="34" charset="0"/>
                      </a:endParaRPr>
                    </a:p>
                  </a:txBody>
                  <a:tcPr>
                    <a:noFill/>
                  </a:tcPr>
                </a:tc>
                <a:tc>
                  <a:txBody>
                    <a:bodyPr/>
                    <a:lstStyle/>
                    <a:p>
                      <a:r>
                        <a:rPr lang="en-US" sz="1100" dirty="0" smtClean="0">
                          <a:solidFill>
                            <a:schemeClr val="tx1"/>
                          </a:solidFill>
                          <a:latin typeface="Arial" panose="020B0604020202020204" pitchFamily="34" charset="0"/>
                          <a:cs typeface="Arial" panose="020B0604020202020204" pitchFamily="34" charset="0"/>
                        </a:rPr>
                        <a:t>176</a:t>
                      </a:r>
                      <a:endParaRPr lang="en-US" sz="1100" dirty="0">
                        <a:solidFill>
                          <a:schemeClr val="tx1"/>
                        </a:solidFill>
                        <a:latin typeface="Arial" panose="020B0604020202020204" pitchFamily="34" charset="0"/>
                        <a:cs typeface="Arial" panose="020B0604020202020204" pitchFamily="34" charset="0"/>
                      </a:endParaRPr>
                    </a:p>
                  </a:txBody>
                  <a:tcPr>
                    <a:noFill/>
                  </a:tcPr>
                </a:tc>
                <a:tc>
                  <a:txBody>
                    <a:bodyPr/>
                    <a:lstStyle/>
                    <a:p>
                      <a:r>
                        <a:rPr lang="en-US" sz="1100" dirty="0" smtClean="0">
                          <a:solidFill>
                            <a:schemeClr val="tx1"/>
                          </a:solidFill>
                          <a:latin typeface="Arial" panose="020B0604020202020204" pitchFamily="34" charset="0"/>
                          <a:cs typeface="Arial" panose="020B0604020202020204" pitchFamily="34" charset="0"/>
                        </a:rPr>
                        <a:t>192</a:t>
                      </a:r>
                      <a:endParaRPr lang="en-US" sz="1100" dirty="0">
                        <a:solidFill>
                          <a:schemeClr val="tx1"/>
                        </a:solidFill>
                        <a:latin typeface="Arial" panose="020B0604020202020204" pitchFamily="34" charset="0"/>
                        <a:cs typeface="Arial" panose="020B0604020202020204" pitchFamily="34" charset="0"/>
                      </a:endParaRPr>
                    </a:p>
                  </a:txBody>
                  <a:tcPr>
                    <a:noFill/>
                  </a:tcPr>
                </a:tc>
                <a:tc>
                  <a:txBody>
                    <a:bodyPr/>
                    <a:lstStyle/>
                    <a:p>
                      <a:r>
                        <a:rPr lang="en-US" sz="1100" dirty="0" smtClean="0">
                          <a:solidFill>
                            <a:schemeClr val="tx1"/>
                          </a:solidFill>
                          <a:latin typeface="Arial" panose="020B0604020202020204" pitchFamily="34" charset="0"/>
                          <a:cs typeface="Arial" panose="020B0604020202020204" pitchFamily="34" charset="0"/>
                        </a:rPr>
                        <a:t>208</a:t>
                      </a:r>
                      <a:endParaRPr lang="en-US" sz="1100" dirty="0">
                        <a:solidFill>
                          <a:schemeClr val="tx1"/>
                        </a:solidFill>
                        <a:latin typeface="Arial" panose="020B0604020202020204" pitchFamily="34" charset="0"/>
                        <a:cs typeface="Arial" panose="020B0604020202020204" pitchFamily="34" charset="0"/>
                      </a:endParaRPr>
                    </a:p>
                  </a:txBody>
                  <a:tcPr>
                    <a:noFill/>
                  </a:tcPr>
                </a:tc>
                <a:tc>
                  <a:txBody>
                    <a:bodyPr/>
                    <a:lstStyle/>
                    <a:p>
                      <a:r>
                        <a:rPr lang="en-US" sz="1100" dirty="0" smtClean="0">
                          <a:solidFill>
                            <a:schemeClr val="tx1"/>
                          </a:solidFill>
                          <a:latin typeface="Arial" panose="020B0604020202020204" pitchFamily="34" charset="0"/>
                          <a:cs typeface="Arial" panose="020B0604020202020204" pitchFamily="34" charset="0"/>
                        </a:rPr>
                        <a:t>224</a:t>
                      </a:r>
                      <a:endParaRPr lang="en-US" sz="1100" dirty="0">
                        <a:solidFill>
                          <a:schemeClr val="tx1"/>
                        </a:solidFill>
                        <a:latin typeface="Arial" panose="020B0604020202020204" pitchFamily="34" charset="0"/>
                        <a:cs typeface="Arial" panose="020B0604020202020204" pitchFamily="34" charset="0"/>
                      </a:endParaRPr>
                    </a:p>
                  </a:txBody>
                  <a:tcPr>
                    <a:noFill/>
                  </a:tcPr>
                </a:tc>
                <a:tc>
                  <a:txBody>
                    <a:bodyPr/>
                    <a:lstStyle/>
                    <a:p>
                      <a:r>
                        <a:rPr lang="en-US" sz="1100" dirty="0" smtClean="0">
                          <a:solidFill>
                            <a:schemeClr val="tx1"/>
                          </a:solidFill>
                          <a:latin typeface="Arial" panose="020B0604020202020204" pitchFamily="34" charset="0"/>
                          <a:cs typeface="Arial" panose="020B0604020202020204" pitchFamily="34" charset="0"/>
                        </a:rPr>
                        <a:t>240</a:t>
                      </a:r>
                      <a:endParaRPr lang="en-US" sz="1100" dirty="0">
                        <a:solidFill>
                          <a:schemeClr val="tx1"/>
                        </a:solidFill>
                        <a:latin typeface="Arial" panose="020B0604020202020204" pitchFamily="34" charset="0"/>
                        <a:cs typeface="Arial" panose="020B0604020202020204" pitchFamily="34" charset="0"/>
                      </a:endParaRPr>
                    </a:p>
                  </a:txBody>
                  <a:tcPr>
                    <a:noFill/>
                  </a:tcPr>
                </a:tc>
                <a:tc>
                  <a:txBody>
                    <a:bodyPr/>
                    <a:lstStyle/>
                    <a:p>
                      <a:r>
                        <a:rPr lang="en-US" sz="1100" dirty="0" smtClean="0">
                          <a:solidFill>
                            <a:schemeClr val="tx1"/>
                          </a:solidFill>
                          <a:latin typeface="Arial" panose="020B0604020202020204" pitchFamily="34" charset="0"/>
                          <a:cs typeface="Arial" panose="020B0604020202020204" pitchFamily="34" charset="0"/>
                        </a:rPr>
                        <a:t>256</a:t>
                      </a:r>
                      <a:endParaRPr lang="en-US" sz="1100" dirty="0">
                        <a:solidFill>
                          <a:schemeClr val="tx1"/>
                        </a:solidFill>
                        <a:latin typeface="Arial" panose="020B0604020202020204" pitchFamily="34" charset="0"/>
                        <a:cs typeface="Arial" panose="020B0604020202020204" pitchFamily="34" charset="0"/>
                      </a:endParaRPr>
                    </a:p>
                  </a:txBody>
                  <a:tcPr>
                    <a:noFill/>
                  </a:tcPr>
                </a:tc>
                <a:tc>
                  <a:txBody>
                    <a:bodyPr/>
                    <a:lstStyle/>
                    <a:p>
                      <a:r>
                        <a:rPr lang="en-US" sz="1100" dirty="0" smtClean="0">
                          <a:solidFill>
                            <a:schemeClr val="tx1"/>
                          </a:solidFill>
                          <a:latin typeface="Arial" panose="020B0604020202020204" pitchFamily="34" charset="0"/>
                          <a:cs typeface="Arial" panose="020B0604020202020204" pitchFamily="34" charset="0"/>
                        </a:rPr>
                        <a:t>272</a:t>
                      </a:r>
                      <a:endParaRPr lang="en-US" sz="1100" dirty="0">
                        <a:solidFill>
                          <a:schemeClr val="tx1"/>
                        </a:solidFill>
                        <a:latin typeface="Arial" panose="020B0604020202020204" pitchFamily="34" charset="0"/>
                        <a:cs typeface="Arial" panose="020B0604020202020204" pitchFamily="34" charset="0"/>
                      </a:endParaRPr>
                    </a:p>
                  </a:txBody>
                  <a:tcPr>
                    <a:noFill/>
                  </a:tcPr>
                </a:tc>
                <a:tc>
                  <a:txBody>
                    <a:bodyPr/>
                    <a:lstStyle/>
                    <a:p>
                      <a:r>
                        <a:rPr lang="en-US" sz="1100" dirty="0" smtClean="0">
                          <a:solidFill>
                            <a:schemeClr val="tx1"/>
                          </a:solidFill>
                          <a:latin typeface="Arial" panose="020B0604020202020204" pitchFamily="34" charset="0"/>
                          <a:cs typeface="Arial" panose="020B0604020202020204" pitchFamily="34" charset="0"/>
                        </a:rPr>
                        <a:t>288</a:t>
                      </a:r>
                      <a:endParaRPr lang="en-US" sz="1100" dirty="0">
                        <a:solidFill>
                          <a:schemeClr val="tx1"/>
                        </a:solidFill>
                        <a:latin typeface="Arial" panose="020B0604020202020204" pitchFamily="34" charset="0"/>
                        <a:cs typeface="Arial" panose="020B0604020202020204" pitchFamily="34" charset="0"/>
                      </a:endParaRPr>
                    </a:p>
                  </a:txBody>
                  <a:tcPr>
                    <a:noFill/>
                  </a:tcPr>
                </a:tc>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3734726294"/>
              </p:ext>
            </p:extLst>
          </p:nvPr>
        </p:nvGraphicFramePr>
        <p:xfrm>
          <a:off x="228600" y="885366"/>
          <a:ext cx="1143000" cy="5442425"/>
        </p:xfrm>
        <a:graphic>
          <a:graphicData uri="http://schemas.openxmlformats.org/drawingml/2006/table">
            <a:tbl>
              <a:tblPr firstRow="1" bandRow="1">
                <a:tableStyleId>{5C22544A-7EE6-4342-B048-85BDC9FD1C3A}</a:tableStyleId>
              </a:tblPr>
              <a:tblGrid>
                <a:gridCol w="609600"/>
                <a:gridCol w="533400"/>
              </a:tblGrid>
              <a:tr h="442154">
                <a:tc>
                  <a:txBody>
                    <a:bodyPr/>
                    <a:lstStyle/>
                    <a:p>
                      <a:r>
                        <a:rPr lang="en-US" sz="1400" b="1" dirty="0" smtClean="0">
                          <a:solidFill>
                            <a:schemeClr val="tx1"/>
                          </a:solidFill>
                          <a:latin typeface="Arial" panose="020B0604020202020204" pitchFamily="34" charset="0"/>
                          <a:cs typeface="Arial" panose="020B0604020202020204" pitchFamily="34" charset="0"/>
                        </a:rPr>
                        <a:t>2004</a:t>
                      </a:r>
                      <a:endParaRPr lang="en-US" sz="1400" b="1" dirty="0">
                        <a:solidFill>
                          <a:schemeClr val="tx1"/>
                        </a:solidFill>
                        <a:latin typeface="Arial" panose="020B0604020202020204" pitchFamily="34" charset="0"/>
                        <a:cs typeface="Arial" panose="020B0604020202020204" pitchFamily="34" charset="0"/>
                      </a:endParaRPr>
                    </a:p>
                  </a:txBody>
                  <a:tcPr>
                    <a:noFill/>
                  </a:tcPr>
                </a:tc>
                <a:tc>
                  <a:txBody>
                    <a:bodyPr/>
                    <a:lstStyle/>
                    <a:p>
                      <a:r>
                        <a:rPr lang="en-US" sz="1400" b="0" dirty="0" smtClean="0">
                          <a:solidFill>
                            <a:schemeClr val="tx1"/>
                          </a:solidFill>
                          <a:latin typeface="Arial" panose="020B0604020202020204" pitchFamily="34" charset="0"/>
                          <a:cs typeface="Arial" panose="020B0604020202020204" pitchFamily="34" charset="0"/>
                        </a:rPr>
                        <a:t>a)</a:t>
                      </a:r>
                      <a:endParaRPr lang="en-US" sz="1400" b="0" dirty="0">
                        <a:solidFill>
                          <a:schemeClr val="tx1"/>
                        </a:solidFill>
                        <a:latin typeface="Arial" panose="020B0604020202020204" pitchFamily="34" charset="0"/>
                        <a:cs typeface="Arial" panose="020B0604020202020204" pitchFamily="34" charset="0"/>
                      </a:endParaRPr>
                    </a:p>
                  </a:txBody>
                  <a:tcPr>
                    <a:noFill/>
                  </a:tcPr>
                </a:tc>
              </a:tr>
              <a:tr h="442154">
                <a:tc>
                  <a:txBody>
                    <a:bodyPr/>
                    <a:lstStyle/>
                    <a:p>
                      <a:endParaRPr lang="en-US" sz="1400" b="0" dirty="0">
                        <a:solidFill>
                          <a:schemeClr val="tx1"/>
                        </a:solidFill>
                        <a:latin typeface="Arial" panose="020B0604020202020204" pitchFamily="34" charset="0"/>
                        <a:cs typeface="Arial" panose="020B0604020202020204" pitchFamily="34" charset="0"/>
                      </a:endParaRPr>
                    </a:p>
                  </a:txBody>
                  <a:tcPr>
                    <a:noFill/>
                  </a:tcPr>
                </a:tc>
                <a:tc>
                  <a:txBody>
                    <a:bodyPr/>
                    <a:lstStyle/>
                    <a:p>
                      <a:r>
                        <a:rPr lang="en-US" sz="1400" b="0" dirty="0" smtClean="0">
                          <a:solidFill>
                            <a:schemeClr val="tx1"/>
                          </a:solidFill>
                          <a:latin typeface="Arial" panose="020B0604020202020204" pitchFamily="34" charset="0"/>
                          <a:cs typeface="Arial" panose="020B0604020202020204" pitchFamily="34" charset="0"/>
                        </a:rPr>
                        <a:t>b)</a:t>
                      </a:r>
                      <a:endParaRPr lang="en-US" sz="1400" b="0" dirty="0">
                        <a:solidFill>
                          <a:schemeClr val="tx1"/>
                        </a:solidFill>
                        <a:latin typeface="Arial" panose="020B0604020202020204" pitchFamily="34" charset="0"/>
                        <a:cs typeface="Arial" panose="020B0604020202020204" pitchFamily="34" charset="0"/>
                      </a:endParaRPr>
                    </a:p>
                  </a:txBody>
                  <a:tcPr>
                    <a:noFill/>
                  </a:tcPr>
                </a:tc>
              </a:tr>
              <a:tr h="442154">
                <a:tc>
                  <a:txBody>
                    <a:bodyPr/>
                    <a:lstStyle/>
                    <a:p>
                      <a:endParaRPr lang="en-US" sz="1400" b="0" dirty="0">
                        <a:solidFill>
                          <a:schemeClr val="tx1"/>
                        </a:solidFill>
                        <a:latin typeface="Arial" panose="020B0604020202020204" pitchFamily="34" charset="0"/>
                        <a:cs typeface="Arial" panose="020B0604020202020204" pitchFamily="34" charset="0"/>
                      </a:endParaRPr>
                    </a:p>
                  </a:txBody>
                  <a:tcPr>
                    <a:noFill/>
                  </a:tcPr>
                </a:tc>
                <a:tc>
                  <a:txBody>
                    <a:bodyPr/>
                    <a:lstStyle/>
                    <a:p>
                      <a:r>
                        <a:rPr lang="en-US" sz="1400" b="0" dirty="0" smtClean="0">
                          <a:solidFill>
                            <a:schemeClr val="tx1"/>
                          </a:solidFill>
                          <a:latin typeface="Arial" panose="020B0604020202020204" pitchFamily="34" charset="0"/>
                          <a:cs typeface="Arial" panose="020B0604020202020204" pitchFamily="34" charset="0"/>
                        </a:rPr>
                        <a:t>c)</a:t>
                      </a:r>
                      <a:endParaRPr lang="en-US" sz="1400" b="0" dirty="0">
                        <a:solidFill>
                          <a:schemeClr val="tx1"/>
                        </a:solidFill>
                        <a:latin typeface="Arial" panose="020B0604020202020204" pitchFamily="34" charset="0"/>
                        <a:cs typeface="Arial" panose="020B0604020202020204" pitchFamily="34" charset="0"/>
                      </a:endParaRPr>
                    </a:p>
                  </a:txBody>
                  <a:tcPr>
                    <a:noFill/>
                  </a:tcPr>
                </a:tc>
              </a:tr>
              <a:tr h="468326">
                <a:tc>
                  <a:txBody>
                    <a:bodyPr/>
                    <a:lstStyle/>
                    <a:p>
                      <a:endParaRPr lang="en-US" sz="1400" b="0" dirty="0">
                        <a:solidFill>
                          <a:schemeClr val="tx1"/>
                        </a:solidFill>
                        <a:latin typeface="Arial" panose="020B0604020202020204" pitchFamily="34" charset="0"/>
                        <a:cs typeface="Arial" panose="020B0604020202020204" pitchFamily="34" charset="0"/>
                      </a:endParaRPr>
                    </a:p>
                  </a:txBody>
                  <a:tcPr>
                    <a:noFill/>
                  </a:tcPr>
                </a:tc>
                <a:tc>
                  <a:txBody>
                    <a:bodyPr/>
                    <a:lstStyle/>
                    <a:p>
                      <a:r>
                        <a:rPr lang="en-US" sz="1400" b="0" dirty="0" smtClean="0">
                          <a:solidFill>
                            <a:schemeClr val="tx1"/>
                          </a:solidFill>
                          <a:latin typeface="Arial" panose="020B0604020202020204" pitchFamily="34" charset="0"/>
                          <a:cs typeface="Arial" panose="020B0604020202020204" pitchFamily="34" charset="0"/>
                        </a:rPr>
                        <a:t>d)</a:t>
                      </a:r>
                    </a:p>
                    <a:p>
                      <a:endParaRPr lang="en-US" sz="1400" b="0" dirty="0" smtClean="0">
                        <a:solidFill>
                          <a:schemeClr val="tx1"/>
                        </a:solidFill>
                        <a:latin typeface="Arial" panose="020B0604020202020204" pitchFamily="34" charset="0"/>
                        <a:cs typeface="Arial" panose="020B0604020202020204" pitchFamily="34" charset="0"/>
                      </a:endParaRPr>
                    </a:p>
                  </a:txBody>
                  <a:tcPr>
                    <a:noFill/>
                  </a:tcPr>
                </a:tc>
              </a:tr>
              <a:tr h="442154">
                <a:tc>
                  <a:txBody>
                    <a:bodyPr/>
                    <a:lstStyle/>
                    <a:p>
                      <a:r>
                        <a:rPr lang="en-US" sz="1400" b="1" dirty="0" smtClean="0">
                          <a:solidFill>
                            <a:schemeClr val="tx1"/>
                          </a:solidFill>
                          <a:latin typeface="Arial" panose="020B0604020202020204" pitchFamily="34" charset="0"/>
                          <a:cs typeface="Arial" panose="020B0604020202020204" pitchFamily="34" charset="0"/>
                        </a:rPr>
                        <a:t>2011</a:t>
                      </a:r>
                      <a:endParaRPr lang="en-US" sz="1400" b="1" dirty="0">
                        <a:solidFill>
                          <a:schemeClr val="tx1"/>
                        </a:solidFill>
                        <a:latin typeface="Arial" panose="020B0604020202020204" pitchFamily="34" charset="0"/>
                        <a:cs typeface="Arial" panose="020B0604020202020204" pitchFamily="34" charset="0"/>
                      </a:endParaRPr>
                    </a:p>
                  </a:txBody>
                  <a:tcPr>
                    <a:noFill/>
                  </a:tcPr>
                </a:tc>
                <a:tc>
                  <a:txBody>
                    <a:bodyPr/>
                    <a:lstStyle/>
                    <a:p>
                      <a:r>
                        <a:rPr lang="en-US" sz="1400" b="0" dirty="0" smtClean="0">
                          <a:solidFill>
                            <a:schemeClr val="tx1"/>
                          </a:solidFill>
                          <a:latin typeface="Arial" panose="020B0604020202020204" pitchFamily="34" charset="0"/>
                          <a:cs typeface="Arial" panose="020B0604020202020204" pitchFamily="34" charset="0"/>
                        </a:rPr>
                        <a:t>a)</a:t>
                      </a:r>
                      <a:endParaRPr lang="en-US" sz="1400" b="0" dirty="0">
                        <a:solidFill>
                          <a:schemeClr val="tx1"/>
                        </a:solidFill>
                        <a:latin typeface="Arial" panose="020B0604020202020204" pitchFamily="34" charset="0"/>
                        <a:cs typeface="Arial" panose="020B0604020202020204" pitchFamily="34" charset="0"/>
                      </a:endParaRPr>
                    </a:p>
                  </a:txBody>
                  <a:tcPr>
                    <a:noFill/>
                  </a:tcPr>
                </a:tc>
              </a:tr>
              <a:tr h="442154">
                <a:tc>
                  <a:txBody>
                    <a:bodyPr/>
                    <a:lstStyle/>
                    <a:p>
                      <a:endParaRPr lang="en-US" sz="1400" b="0" dirty="0">
                        <a:solidFill>
                          <a:schemeClr val="tx1"/>
                        </a:solidFill>
                        <a:latin typeface="Arial" panose="020B0604020202020204" pitchFamily="34" charset="0"/>
                        <a:cs typeface="Arial" panose="020B0604020202020204" pitchFamily="34" charset="0"/>
                      </a:endParaRPr>
                    </a:p>
                  </a:txBody>
                  <a:tcPr>
                    <a:noFill/>
                  </a:tcPr>
                </a:tc>
                <a:tc>
                  <a:txBody>
                    <a:bodyPr/>
                    <a:lstStyle/>
                    <a:p>
                      <a:r>
                        <a:rPr lang="en-US" sz="1400" b="0" dirty="0" smtClean="0">
                          <a:solidFill>
                            <a:schemeClr val="tx1"/>
                          </a:solidFill>
                          <a:latin typeface="Arial" panose="020B0604020202020204" pitchFamily="34" charset="0"/>
                          <a:cs typeface="Arial" panose="020B0604020202020204" pitchFamily="34" charset="0"/>
                        </a:rPr>
                        <a:t>b)</a:t>
                      </a:r>
                      <a:endParaRPr lang="en-US" sz="1400" b="0" dirty="0">
                        <a:solidFill>
                          <a:schemeClr val="tx1"/>
                        </a:solidFill>
                        <a:latin typeface="Arial" panose="020B0604020202020204" pitchFamily="34" charset="0"/>
                        <a:cs typeface="Arial" panose="020B0604020202020204" pitchFamily="34" charset="0"/>
                      </a:endParaRPr>
                    </a:p>
                  </a:txBody>
                  <a:tcPr>
                    <a:noFill/>
                  </a:tcPr>
                </a:tc>
              </a:tr>
              <a:tr h="907382">
                <a:tc>
                  <a:txBody>
                    <a:bodyPr/>
                    <a:lstStyle/>
                    <a:p>
                      <a:endParaRPr lang="en-US" sz="1400" b="0" dirty="0">
                        <a:solidFill>
                          <a:schemeClr val="tx1"/>
                        </a:solidFill>
                        <a:latin typeface="Arial" panose="020B0604020202020204" pitchFamily="34" charset="0"/>
                        <a:cs typeface="Arial" panose="020B0604020202020204" pitchFamily="34" charset="0"/>
                      </a:endParaRPr>
                    </a:p>
                  </a:txBody>
                  <a:tcPr>
                    <a:noFill/>
                  </a:tcPr>
                </a:tc>
                <a:tc>
                  <a:txBody>
                    <a:bodyPr/>
                    <a:lstStyle/>
                    <a:p>
                      <a:r>
                        <a:rPr lang="en-US" sz="1400" b="0" dirty="0" smtClean="0">
                          <a:solidFill>
                            <a:schemeClr val="tx1"/>
                          </a:solidFill>
                          <a:latin typeface="Arial" panose="020B0604020202020204" pitchFamily="34" charset="0"/>
                          <a:cs typeface="Arial" panose="020B0604020202020204" pitchFamily="34" charset="0"/>
                        </a:rPr>
                        <a:t>c)</a:t>
                      </a:r>
                    </a:p>
                    <a:p>
                      <a:endParaRPr lang="en-US" sz="1400" b="0" dirty="0" smtClean="0">
                        <a:solidFill>
                          <a:schemeClr val="tx1"/>
                        </a:solidFill>
                        <a:latin typeface="Arial" panose="020B0604020202020204" pitchFamily="34" charset="0"/>
                        <a:cs typeface="Arial" panose="020B0604020202020204" pitchFamily="34" charset="0"/>
                      </a:endParaRPr>
                    </a:p>
                    <a:p>
                      <a:r>
                        <a:rPr lang="en-US" sz="1400" b="0" dirty="0" smtClean="0">
                          <a:solidFill>
                            <a:schemeClr val="tx1"/>
                          </a:solidFill>
                          <a:latin typeface="Arial" panose="020B0604020202020204" pitchFamily="34" charset="0"/>
                          <a:cs typeface="Arial" panose="020B0604020202020204" pitchFamily="34" charset="0"/>
                        </a:rPr>
                        <a:t>d) </a:t>
                      </a:r>
                    </a:p>
                    <a:p>
                      <a:endParaRPr lang="en-US" sz="1400" b="0" dirty="0">
                        <a:solidFill>
                          <a:schemeClr val="tx1"/>
                        </a:solidFill>
                        <a:latin typeface="Arial" panose="020B0604020202020204" pitchFamily="34" charset="0"/>
                        <a:cs typeface="Arial" panose="020B0604020202020204" pitchFamily="34" charset="0"/>
                      </a:endParaRPr>
                    </a:p>
                  </a:txBody>
                  <a:tcPr>
                    <a:noFill/>
                  </a:tcPr>
                </a:tc>
              </a:tr>
              <a:tr h="442154">
                <a:tc>
                  <a:txBody>
                    <a:bodyPr/>
                    <a:lstStyle/>
                    <a:p>
                      <a:r>
                        <a:rPr lang="en-US" sz="1400" b="1" dirty="0" smtClean="0">
                          <a:solidFill>
                            <a:schemeClr val="tx1"/>
                          </a:solidFill>
                          <a:latin typeface="Arial" panose="020B0604020202020204" pitchFamily="34" charset="0"/>
                          <a:cs typeface="Arial" panose="020B0604020202020204" pitchFamily="34" charset="0"/>
                        </a:rPr>
                        <a:t>2012</a:t>
                      </a:r>
                      <a:endParaRPr lang="en-US" sz="1400" b="1" dirty="0">
                        <a:solidFill>
                          <a:schemeClr val="tx1"/>
                        </a:solidFill>
                        <a:latin typeface="Arial" panose="020B0604020202020204" pitchFamily="34" charset="0"/>
                        <a:cs typeface="Arial" panose="020B0604020202020204" pitchFamily="34" charset="0"/>
                      </a:endParaRPr>
                    </a:p>
                  </a:txBody>
                  <a:tcPr>
                    <a:noFill/>
                  </a:tcPr>
                </a:tc>
                <a:tc>
                  <a:txBody>
                    <a:bodyPr/>
                    <a:lstStyle/>
                    <a:p>
                      <a:r>
                        <a:rPr lang="en-US" sz="1400" b="0" dirty="0" smtClean="0">
                          <a:solidFill>
                            <a:schemeClr val="tx1"/>
                          </a:solidFill>
                          <a:latin typeface="Arial" panose="020B0604020202020204" pitchFamily="34" charset="0"/>
                          <a:cs typeface="Arial" panose="020B0604020202020204" pitchFamily="34" charset="0"/>
                        </a:rPr>
                        <a:t>a)</a:t>
                      </a:r>
                      <a:endParaRPr lang="en-US" sz="1400" b="0" dirty="0">
                        <a:solidFill>
                          <a:schemeClr val="tx1"/>
                        </a:solidFill>
                        <a:latin typeface="Arial" panose="020B0604020202020204" pitchFamily="34" charset="0"/>
                        <a:cs typeface="Arial" panose="020B0604020202020204" pitchFamily="34" charset="0"/>
                      </a:endParaRPr>
                    </a:p>
                  </a:txBody>
                  <a:tcPr>
                    <a:noFill/>
                  </a:tcPr>
                </a:tc>
              </a:tr>
              <a:tr h="442154">
                <a:tc>
                  <a:txBody>
                    <a:bodyPr/>
                    <a:lstStyle/>
                    <a:p>
                      <a:endParaRPr lang="en-US" sz="1400" b="0" dirty="0">
                        <a:solidFill>
                          <a:schemeClr val="tx1"/>
                        </a:solidFill>
                        <a:latin typeface="Arial" panose="020B0604020202020204" pitchFamily="34" charset="0"/>
                        <a:cs typeface="Arial" panose="020B0604020202020204" pitchFamily="34" charset="0"/>
                      </a:endParaRPr>
                    </a:p>
                  </a:txBody>
                  <a:tcPr>
                    <a:noFill/>
                  </a:tcPr>
                </a:tc>
                <a:tc>
                  <a:txBody>
                    <a:bodyPr/>
                    <a:lstStyle/>
                    <a:p>
                      <a:r>
                        <a:rPr lang="en-US" sz="1400" b="0" dirty="0" smtClean="0">
                          <a:solidFill>
                            <a:schemeClr val="tx1"/>
                          </a:solidFill>
                          <a:latin typeface="Arial" panose="020B0604020202020204" pitchFamily="34" charset="0"/>
                          <a:cs typeface="Arial" panose="020B0604020202020204" pitchFamily="34" charset="0"/>
                        </a:rPr>
                        <a:t>b)</a:t>
                      </a:r>
                      <a:endParaRPr lang="en-US" sz="1400" b="0" dirty="0">
                        <a:solidFill>
                          <a:schemeClr val="tx1"/>
                        </a:solidFill>
                        <a:latin typeface="Arial" panose="020B0604020202020204" pitchFamily="34" charset="0"/>
                        <a:cs typeface="Arial" panose="020B0604020202020204" pitchFamily="34" charset="0"/>
                      </a:endParaRPr>
                    </a:p>
                  </a:txBody>
                  <a:tcPr>
                    <a:noFill/>
                  </a:tcPr>
                </a:tc>
              </a:tr>
              <a:tr h="442154">
                <a:tc>
                  <a:txBody>
                    <a:bodyPr/>
                    <a:lstStyle/>
                    <a:p>
                      <a:endParaRPr lang="en-US" sz="1400" b="0">
                        <a:solidFill>
                          <a:schemeClr val="tx1"/>
                        </a:solidFill>
                        <a:latin typeface="Arial" panose="020B0604020202020204" pitchFamily="34" charset="0"/>
                        <a:cs typeface="Arial" panose="020B0604020202020204" pitchFamily="34" charset="0"/>
                      </a:endParaRPr>
                    </a:p>
                  </a:txBody>
                  <a:tcPr>
                    <a:noFill/>
                  </a:tcPr>
                </a:tc>
                <a:tc>
                  <a:txBody>
                    <a:bodyPr/>
                    <a:lstStyle/>
                    <a:p>
                      <a:r>
                        <a:rPr lang="en-US" sz="1400" b="0" dirty="0" smtClean="0">
                          <a:solidFill>
                            <a:schemeClr val="tx1"/>
                          </a:solidFill>
                          <a:latin typeface="Arial" panose="020B0604020202020204" pitchFamily="34" charset="0"/>
                          <a:cs typeface="Arial" panose="020B0604020202020204" pitchFamily="34" charset="0"/>
                        </a:rPr>
                        <a:t>c)</a:t>
                      </a:r>
                      <a:endParaRPr lang="en-US" sz="1400" b="0" dirty="0">
                        <a:solidFill>
                          <a:schemeClr val="tx1"/>
                        </a:solidFill>
                        <a:latin typeface="Arial" panose="020B0604020202020204" pitchFamily="34" charset="0"/>
                        <a:cs typeface="Arial" panose="020B0604020202020204" pitchFamily="34" charset="0"/>
                      </a:endParaRPr>
                    </a:p>
                  </a:txBody>
                  <a:tcPr>
                    <a:noFill/>
                  </a:tcPr>
                </a:tc>
              </a:tr>
              <a:tr h="442154">
                <a:tc>
                  <a:txBody>
                    <a:bodyPr/>
                    <a:lstStyle/>
                    <a:p>
                      <a:endParaRPr lang="en-US" sz="1400" b="0" dirty="0">
                        <a:solidFill>
                          <a:schemeClr val="tx1"/>
                        </a:solidFill>
                        <a:latin typeface="Arial" panose="020B0604020202020204" pitchFamily="34" charset="0"/>
                        <a:cs typeface="Arial" panose="020B0604020202020204" pitchFamily="34" charset="0"/>
                      </a:endParaRPr>
                    </a:p>
                  </a:txBody>
                  <a:tcPr>
                    <a:noFill/>
                  </a:tcPr>
                </a:tc>
                <a:tc>
                  <a:txBody>
                    <a:bodyPr/>
                    <a:lstStyle/>
                    <a:p>
                      <a:r>
                        <a:rPr lang="en-US" sz="1400" b="0" dirty="0" smtClean="0">
                          <a:solidFill>
                            <a:schemeClr val="tx1"/>
                          </a:solidFill>
                          <a:latin typeface="Arial" panose="020B0604020202020204" pitchFamily="34" charset="0"/>
                          <a:cs typeface="Arial" panose="020B0604020202020204" pitchFamily="34" charset="0"/>
                        </a:rPr>
                        <a:t>d)</a:t>
                      </a:r>
                      <a:endParaRPr lang="en-US" sz="1400" b="0" dirty="0">
                        <a:solidFill>
                          <a:schemeClr val="tx1"/>
                        </a:solidFill>
                        <a:latin typeface="Arial" panose="020B0604020202020204" pitchFamily="34" charset="0"/>
                        <a:cs typeface="Arial" panose="020B0604020202020204" pitchFamily="34" charset="0"/>
                      </a:endParaRPr>
                    </a:p>
                  </a:txBody>
                  <a:tcPr>
                    <a:noFill/>
                  </a:tcPr>
                </a:tc>
              </a:tr>
            </a:tbl>
          </a:graphicData>
        </a:graphic>
      </p:graphicFrame>
      <p:sp>
        <p:nvSpPr>
          <p:cNvPr id="6" name="TextBox 5"/>
          <p:cNvSpPr txBox="1"/>
          <p:nvPr/>
        </p:nvSpPr>
        <p:spPr>
          <a:xfrm>
            <a:off x="138709" y="6248400"/>
            <a:ext cx="6566891" cy="307777"/>
          </a:xfrm>
          <a:prstGeom prst="rect">
            <a:avLst/>
          </a:prstGeom>
          <a:solidFill>
            <a:srgbClr val="CCFFCC"/>
          </a:solidFill>
          <a:ln w="19050">
            <a:solidFill>
              <a:schemeClr val="tx1"/>
            </a:solidFill>
          </a:ln>
        </p:spPr>
        <p:txBody>
          <a:bodyPr wrap="square" rtlCol="0">
            <a:spAutoFit/>
          </a:bodyPr>
          <a:lstStyle/>
          <a:p>
            <a:r>
              <a:rPr lang="en-US" sz="1400" b="1" dirty="0" smtClean="0">
                <a:latin typeface="+mn-lt"/>
              </a:rPr>
              <a:t>a) RGB images , b) maps of </a:t>
            </a:r>
            <a:r>
              <a:rPr lang="en-US" sz="1400" b="1" dirty="0" err="1" smtClean="0">
                <a:latin typeface="+mn-lt"/>
              </a:rPr>
              <a:t>fAPAR</a:t>
            </a:r>
            <a:r>
              <a:rPr lang="en-US" sz="1400" b="1" baseline="-25000" dirty="0" err="1" smtClean="0">
                <a:latin typeface="+mn-lt"/>
              </a:rPr>
              <a:t>canopy</a:t>
            </a:r>
            <a:r>
              <a:rPr lang="en-US" sz="1400" b="1" dirty="0" smtClean="0">
                <a:latin typeface="+mn-lt"/>
              </a:rPr>
              <a:t>, c) maps of </a:t>
            </a:r>
            <a:r>
              <a:rPr lang="en-US" sz="1400" b="1" dirty="0" err="1" smtClean="0">
                <a:latin typeface="+mn-lt"/>
              </a:rPr>
              <a:t>fAPAR</a:t>
            </a:r>
            <a:r>
              <a:rPr lang="en-US" sz="1400" b="1" baseline="-25000" dirty="0" err="1" smtClean="0">
                <a:latin typeface="+mn-lt"/>
              </a:rPr>
              <a:t>PV</a:t>
            </a:r>
            <a:r>
              <a:rPr lang="en-US" sz="1400" b="1" dirty="0" smtClean="0">
                <a:latin typeface="+mn-lt"/>
              </a:rPr>
              <a:t>, and d) maps of </a:t>
            </a:r>
            <a:r>
              <a:rPr lang="en-US" sz="1400" b="1" dirty="0" err="1" smtClean="0">
                <a:latin typeface="+mn-lt"/>
              </a:rPr>
              <a:t>fAPAR</a:t>
            </a:r>
            <a:r>
              <a:rPr lang="en-US" sz="1400" b="1" baseline="-25000" dirty="0" err="1" smtClean="0">
                <a:latin typeface="+mn-lt"/>
              </a:rPr>
              <a:t>NPV</a:t>
            </a:r>
            <a:r>
              <a:rPr lang="en-US" sz="1400" b="1" dirty="0" smtClean="0">
                <a:latin typeface="+mn-lt"/>
              </a:rPr>
              <a:t>.</a:t>
            </a:r>
            <a:endParaRPr lang="en-US" sz="1400" b="1" dirty="0">
              <a:latin typeface="+mn-lt"/>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6251" y="853896"/>
            <a:ext cx="5120640" cy="1724744"/>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32560" y="4419600"/>
            <a:ext cx="5120640" cy="1730198"/>
          </a:xfrm>
          <a:prstGeom prst="rect">
            <a:avLst/>
          </a:prstGeom>
        </p:spPr>
      </p:pic>
      <p:pic>
        <p:nvPicPr>
          <p:cNvPr id="19" name="Picture 18"/>
          <p:cNvPicPr>
            <a:picLocks noChangeAspect="1"/>
          </p:cNvPicPr>
          <p:nvPr/>
        </p:nvPicPr>
        <p:blipFill>
          <a:blip r:embed="rId5"/>
          <a:stretch>
            <a:fillRect/>
          </a:stretch>
        </p:blipFill>
        <p:spPr>
          <a:xfrm>
            <a:off x="6793140" y="1029279"/>
            <a:ext cx="1732547" cy="1645920"/>
          </a:xfrm>
          <a:prstGeom prst="rect">
            <a:avLst/>
          </a:prstGeom>
        </p:spPr>
      </p:pic>
      <p:pic>
        <p:nvPicPr>
          <p:cNvPr id="20" name="Picture 19"/>
          <p:cNvPicPr>
            <a:picLocks noChangeAspect="1"/>
          </p:cNvPicPr>
          <p:nvPr/>
        </p:nvPicPr>
        <p:blipFill>
          <a:blip r:embed="rId6"/>
          <a:stretch>
            <a:fillRect/>
          </a:stretch>
        </p:blipFill>
        <p:spPr>
          <a:xfrm>
            <a:off x="6839297" y="4503878"/>
            <a:ext cx="1701193" cy="1645920"/>
          </a:xfrm>
          <a:prstGeom prst="rect">
            <a:avLst/>
          </a:prstGeom>
        </p:spPr>
      </p:pic>
      <p:pic>
        <p:nvPicPr>
          <p:cNvPr id="7" name="Picture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47800" y="2667000"/>
            <a:ext cx="5120640" cy="1696384"/>
          </a:xfrm>
          <a:prstGeom prst="rect">
            <a:avLst/>
          </a:prstGeom>
        </p:spPr>
      </p:pic>
      <p:pic>
        <p:nvPicPr>
          <p:cNvPr id="10" name="Picture 9"/>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807612" y="2683663"/>
            <a:ext cx="1737360" cy="1680307"/>
          </a:xfrm>
          <a:prstGeom prst="rect">
            <a:avLst/>
          </a:prstGeom>
        </p:spPr>
      </p:pic>
      <p:pic>
        <p:nvPicPr>
          <p:cNvPr id="16" name="Picture 15">
            <a:hlinkClick r:id="rId9" action="ppaction://hlinksldjump"/>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431442" y="6235465"/>
            <a:ext cx="548640" cy="548640"/>
          </a:xfrm>
          <a:prstGeom prst="rect">
            <a:avLst/>
          </a:prstGeom>
        </p:spPr>
      </p:pic>
      <p:pic>
        <p:nvPicPr>
          <p:cNvPr id="17" name="Picture 16"/>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799151" y="6268769"/>
            <a:ext cx="1371600" cy="350900"/>
          </a:xfrm>
          <a:prstGeom prst="rect">
            <a:avLst/>
          </a:prstGeom>
        </p:spPr>
      </p:pic>
      <p:pic>
        <p:nvPicPr>
          <p:cNvPr id="23" name="Picture 22"/>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934200" y="457200"/>
            <a:ext cx="1004777" cy="457200"/>
          </a:xfrm>
          <a:prstGeom prst="rect">
            <a:avLst/>
          </a:prstGeom>
        </p:spPr>
      </p:pic>
    </p:spTree>
    <p:extLst>
      <p:ext uri="{BB962C8B-B14F-4D97-AF65-F5344CB8AC3E}">
        <p14:creationId xmlns:p14="http://schemas.microsoft.com/office/powerpoint/2010/main" val="191641790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6096000" y="762000"/>
            <a:ext cx="2834640" cy="2834640"/>
          </a:xfrm>
          <a:prstGeom prst="rect">
            <a:avLst/>
          </a:prstGeom>
        </p:spPr>
      </p:pic>
      <p:pic>
        <p:nvPicPr>
          <p:cNvPr id="8" name="Picture 7"/>
          <p:cNvPicPr>
            <a:picLocks noChangeAspect="1"/>
          </p:cNvPicPr>
          <p:nvPr/>
        </p:nvPicPr>
        <p:blipFill>
          <a:blip r:embed="rId3"/>
          <a:stretch>
            <a:fillRect/>
          </a:stretch>
        </p:blipFill>
        <p:spPr>
          <a:xfrm>
            <a:off x="3048000" y="762000"/>
            <a:ext cx="2834640" cy="2834640"/>
          </a:xfrm>
          <a:prstGeom prst="rect">
            <a:avLst/>
          </a:prstGeom>
        </p:spPr>
      </p:pic>
      <p:pic>
        <p:nvPicPr>
          <p:cNvPr id="2" name="Picture 1"/>
          <p:cNvPicPr>
            <a:picLocks noChangeAspect="1"/>
          </p:cNvPicPr>
          <p:nvPr/>
        </p:nvPicPr>
        <p:blipFill>
          <a:blip r:embed="rId4"/>
          <a:stretch>
            <a:fillRect/>
          </a:stretch>
        </p:blipFill>
        <p:spPr>
          <a:xfrm>
            <a:off x="1494" y="762000"/>
            <a:ext cx="2834640" cy="2834640"/>
          </a:xfrm>
          <a:prstGeom prst="rect">
            <a:avLst/>
          </a:prstGeom>
        </p:spPr>
      </p:pic>
      <p:sp>
        <p:nvSpPr>
          <p:cNvPr id="5" name="TextBox 4"/>
          <p:cNvSpPr txBox="1"/>
          <p:nvPr/>
        </p:nvSpPr>
        <p:spPr>
          <a:xfrm>
            <a:off x="4191000" y="762000"/>
            <a:ext cx="738078" cy="369332"/>
          </a:xfrm>
          <a:prstGeom prst="rect">
            <a:avLst/>
          </a:prstGeom>
          <a:noFill/>
        </p:spPr>
        <p:txBody>
          <a:bodyPr wrap="none" rtlCol="0">
            <a:spAutoFit/>
          </a:bodyPr>
          <a:lstStyle/>
          <a:p>
            <a:r>
              <a:rPr lang="en-US" b="1" dirty="0" smtClean="0"/>
              <a:t>(bias)</a:t>
            </a:r>
            <a:endParaRPr lang="en-US" b="1" dirty="0"/>
          </a:p>
        </p:txBody>
      </p:sp>
      <p:sp>
        <p:nvSpPr>
          <p:cNvPr id="6" name="TextBox 5"/>
          <p:cNvSpPr txBox="1"/>
          <p:nvPr/>
        </p:nvSpPr>
        <p:spPr>
          <a:xfrm>
            <a:off x="7086600" y="762000"/>
            <a:ext cx="906694" cy="369332"/>
          </a:xfrm>
          <a:prstGeom prst="rect">
            <a:avLst/>
          </a:prstGeom>
          <a:noFill/>
        </p:spPr>
        <p:txBody>
          <a:bodyPr wrap="none" rtlCol="0">
            <a:spAutoFit/>
          </a:bodyPr>
          <a:lstStyle/>
          <a:p>
            <a:r>
              <a:rPr lang="en-US" b="1" dirty="0" smtClean="0"/>
              <a:t>(ratios)</a:t>
            </a:r>
            <a:endParaRPr lang="en-US" b="1" dirty="0"/>
          </a:p>
        </p:txBody>
      </p:sp>
      <p:sp>
        <p:nvSpPr>
          <p:cNvPr id="7" name="TextBox 6"/>
          <p:cNvSpPr txBox="1"/>
          <p:nvPr/>
        </p:nvSpPr>
        <p:spPr>
          <a:xfrm>
            <a:off x="152401" y="3919477"/>
            <a:ext cx="8915400" cy="2554545"/>
          </a:xfrm>
          <a:prstGeom prst="rect">
            <a:avLst/>
          </a:prstGeom>
          <a:noFill/>
        </p:spPr>
        <p:txBody>
          <a:bodyPr wrap="square" rtlCol="0">
            <a:spAutoFit/>
          </a:bodyPr>
          <a:lstStyle/>
          <a:p>
            <a:pPr marL="285750" indent="-285750">
              <a:buFont typeface="Arial"/>
              <a:buChar char="•"/>
            </a:pPr>
            <a:r>
              <a:rPr lang="en-US" sz="2000" b="1" dirty="0" smtClean="0"/>
              <a:t>Bias from </a:t>
            </a:r>
            <a:r>
              <a:rPr lang="en-US" sz="2000" b="1" dirty="0" err="1" smtClean="0"/>
              <a:t>fAPAR</a:t>
            </a:r>
            <a:r>
              <a:rPr lang="en-US" sz="2000" b="1" baseline="-25000" dirty="0" err="1" smtClean="0"/>
              <a:t>canopy</a:t>
            </a:r>
            <a:r>
              <a:rPr lang="en-US" sz="2000" b="1" dirty="0" smtClean="0"/>
              <a:t> quantitatively equals to </a:t>
            </a:r>
            <a:r>
              <a:rPr lang="en-US" sz="2000" b="1" dirty="0" err="1" smtClean="0"/>
              <a:t>fAPAR</a:t>
            </a:r>
            <a:r>
              <a:rPr lang="en-US" sz="2000" b="1" baseline="-25000" dirty="0" err="1" smtClean="0"/>
              <a:t>NPV</a:t>
            </a:r>
            <a:r>
              <a:rPr lang="en-US" sz="2000" b="1" dirty="0" smtClean="0"/>
              <a:t>. Bias from NDVI is (NDVI-</a:t>
            </a:r>
            <a:r>
              <a:rPr lang="en-US" sz="2000" b="1" dirty="0" err="1" smtClean="0"/>
              <a:t>fAPAR</a:t>
            </a:r>
            <a:r>
              <a:rPr lang="en-US" sz="2000" b="1" baseline="-25000" dirty="0" err="1" smtClean="0"/>
              <a:t>PV</a:t>
            </a:r>
            <a:r>
              <a:rPr lang="en-US" sz="2000" b="1" dirty="0" smtClean="0"/>
              <a:t>) and bias from EVI is (EVI-</a:t>
            </a:r>
            <a:r>
              <a:rPr lang="en-US" sz="2000" b="1" dirty="0" err="1" smtClean="0"/>
              <a:t>fAPAR</a:t>
            </a:r>
            <a:r>
              <a:rPr lang="en-US" sz="2000" b="1" baseline="-25000" dirty="0" err="1" smtClean="0"/>
              <a:t>PV</a:t>
            </a:r>
            <a:r>
              <a:rPr lang="en-US" sz="2000" b="1" dirty="0" smtClean="0"/>
              <a:t>).</a:t>
            </a:r>
          </a:p>
          <a:p>
            <a:pPr marL="285750" indent="-285750">
              <a:buFont typeface="Arial"/>
              <a:buChar char="•"/>
            </a:pPr>
            <a:r>
              <a:rPr lang="en-US" sz="2000" b="1" dirty="0" smtClean="0"/>
              <a:t>From May to October, maximum bias comes from NDVI, then </a:t>
            </a:r>
            <a:r>
              <a:rPr lang="en-US" sz="2000" b="1" dirty="0" err="1" smtClean="0"/>
              <a:t>fAPAR</a:t>
            </a:r>
            <a:r>
              <a:rPr lang="en-US" sz="2000" b="1" baseline="-25000" dirty="0" err="1" smtClean="0"/>
              <a:t>canopy</a:t>
            </a:r>
            <a:r>
              <a:rPr lang="en-US" sz="2000" b="1" dirty="0" smtClean="0"/>
              <a:t>, then EVI.</a:t>
            </a:r>
          </a:p>
          <a:p>
            <a:pPr marL="285750" indent="-285750">
              <a:buFont typeface="Arial"/>
              <a:buChar char="•"/>
            </a:pPr>
            <a:r>
              <a:rPr lang="en-US" sz="2000" b="1" dirty="0" smtClean="0"/>
              <a:t>During peak of growing season, minimum bias from </a:t>
            </a:r>
            <a:r>
              <a:rPr lang="en-US" sz="2000" b="1" dirty="0" err="1" smtClean="0"/>
              <a:t>fAPAR</a:t>
            </a:r>
            <a:r>
              <a:rPr lang="en-US" sz="2000" b="1" baseline="-25000" dirty="0" err="1" smtClean="0"/>
              <a:t>canopy</a:t>
            </a:r>
            <a:r>
              <a:rPr lang="en-US" sz="2000" b="1" dirty="0" smtClean="0"/>
              <a:t>, NDVI and EVI were 0.17, 0.15 and 0.12, respectively.</a:t>
            </a:r>
          </a:p>
          <a:p>
            <a:pPr marL="285750" indent="-285750">
              <a:buFont typeface="Arial"/>
              <a:buChar char="•"/>
            </a:pPr>
            <a:r>
              <a:rPr lang="en-US" sz="2000" b="1" dirty="0" smtClean="0"/>
              <a:t>During peak of growing season, minimum ratio of </a:t>
            </a:r>
            <a:r>
              <a:rPr lang="en-US" sz="2000" b="1" dirty="0" err="1" smtClean="0"/>
              <a:t>fAPAR</a:t>
            </a:r>
            <a:r>
              <a:rPr lang="en-US" sz="2000" b="1" baseline="-25000" dirty="0" err="1" smtClean="0"/>
              <a:t>NPV</a:t>
            </a:r>
            <a:r>
              <a:rPr lang="en-US" sz="2000" b="1" dirty="0" smtClean="0"/>
              <a:t>/</a:t>
            </a:r>
            <a:r>
              <a:rPr lang="en-US" sz="2000" b="1" dirty="0" err="1" smtClean="0"/>
              <a:t>fAPAR</a:t>
            </a:r>
            <a:r>
              <a:rPr lang="en-US" sz="2000" b="1" baseline="-25000" dirty="0" err="1" smtClean="0"/>
              <a:t>canopy</a:t>
            </a:r>
            <a:r>
              <a:rPr lang="en-US" sz="2000" b="1" dirty="0" smtClean="0"/>
              <a:t> is 0.2, and the ratio of </a:t>
            </a:r>
            <a:r>
              <a:rPr lang="en-US" sz="2000" b="1" dirty="0" err="1" smtClean="0"/>
              <a:t>fAPAR</a:t>
            </a:r>
            <a:r>
              <a:rPr lang="en-US" sz="2000" b="1" baseline="-25000" dirty="0" err="1" smtClean="0"/>
              <a:t>NPV</a:t>
            </a:r>
            <a:r>
              <a:rPr lang="en-US" sz="2000" b="1" dirty="0" smtClean="0"/>
              <a:t>/</a:t>
            </a:r>
            <a:r>
              <a:rPr lang="en-US" sz="2000" b="1" dirty="0" err="1" smtClean="0"/>
              <a:t>fAPAR</a:t>
            </a:r>
            <a:r>
              <a:rPr lang="en-US" sz="2000" b="1" baseline="-25000" dirty="0" err="1" smtClean="0"/>
              <a:t>PV</a:t>
            </a:r>
            <a:r>
              <a:rPr lang="en-US" sz="2000" b="1" dirty="0" smtClean="0"/>
              <a:t> is 0.25.</a:t>
            </a:r>
            <a:endParaRPr lang="en-US" sz="2000" b="1" dirty="0"/>
          </a:p>
        </p:txBody>
      </p:sp>
      <p:sp>
        <p:nvSpPr>
          <p:cNvPr id="10" name="TextBox 9"/>
          <p:cNvSpPr txBox="1"/>
          <p:nvPr/>
        </p:nvSpPr>
        <p:spPr>
          <a:xfrm>
            <a:off x="6641549" y="11668"/>
            <a:ext cx="2578651" cy="369332"/>
          </a:xfrm>
          <a:prstGeom prst="rect">
            <a:avLst/>
          </a:prstGeom>
          <a:noFill/>
        </p:spPr>
        <p:txBody>
          <a:bodyPr wrap="none" rtlCol="0">
            <a:spAutoFit/>
          </a:bodyPr>
          <a:lstStyle/>
          <a:p>
            <a:r>
              <a:rPr lang="en-US" b="1" dirty="0" smtClean="0"/>
              <a:t>2004                        US-Ne1</a:t>
            </a:r>
            <a:endParaRPr lang="en-US" b="1" dirty="0"/>
          </a:p>
        </p:txBody>
      </p:sp>
      <p:pic>
        <p:nvPicPr>
          <p:cNvPr id="12" name="Picture 11"/>
          <p:cNvPicPr>
            <a:picLocks noChangeAspect="1"/>
          </p:cNvPicPr>
          <p:nvPr/>
        </p:nvPicPr>
        <p:blipFill>
          <a:blip r:embed="rId5"/>
          <a:stretch>
            <a:fillRect/>
          </a:stretch>
        </p:blipFill>
        <p:spPr>
          <a:xfrm>
            <a:off x="304800" y="899160"/>
            <a:ext cx="832170" cy="1005840"/>
          </a:xfrm>
          <a:prstGeom prst="rect">
            <a:avLst/>
          </a:prstGeom>
        </p:spPr>
      </p:pic>
      <p:pic>
        <p:nvPicPr>
          <p:cNvPr id="13" name="Picture 12"/>
          <p:cNvPicPr>
            <a:picLocks noChangeAspect="1"/>
          </p:cNvPicPr>
          <p:nvPr/>
        </p:nvPicPr>
        <p:blipFill>
          <a:blip r:embed="rId6"/>
          <a:stretch>
            <a:fillRect/>
          </a:stretch>
        </p:blipFill>
        <p:spPr>
          <a:xfrm>
            <a:off x="3881405" y="2590800"/>
            <a:ext cx="1528795" cy="731520"/>
          </a:xfrm>
          <a:prstGeom prst="rect">
            <a:avLst/>
          </a:prstGeom>
        </p:spPr>
      </p:pic>
      <p:pic>
        <p:nvPicPr>
          <p:cNvPr id="14" name="Picture 13"/>
          <p:cNvPicPr>
            <a:picLocks noChangeAspect="1"/>
          </p:cNvPicPr>
          <p:nvPr/>
        </p:nvPicPr>
        <p:blipFill>
          <a:blip r:embed="rId7"/>
          <a:stretch>
            <a:fillRect/>
          </a:stretch>
        </p:blipFill>
        <p:spPr>
          <a:xfrm>
            <a:off x="6477000" y="2514600"/>
            <a:ext cx="908164" cy="841248"/>
          </a:xfrm>
          <a:prstGeom prst="rect">
            <a:avLst/>
          </a:prstGeom>
        </p:spPr>
      </p:pic>
    </p:spTree>
    <p:extLst>
      <p:ext uri="{BB962C8B-B14F-4D97-AF65-F5344CB8AC3E}">
        <p14:creationId xmlns:p14="http://schemas.microsoft.com/office/powerpoint/2010/main" val="8837186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609600" y="381000"/>
            <a:ext cx="7315200" cy="5486400"/>
            <a:chOff x="1593819" y="1219200"/>
            <a:chExt cx="7315200" cy="5486400"/>
          </a:xfrm>
        </p:grpSpPr>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93819" y="1219200"/>
              <a:ext cx="7315200" cy="5486400"/>
            </a:xfrm>
            <a:prstGeom prst="rect">
              <a:avLst/>
            </a:prstGeom>
          </p:spPr>
        </p:pic>
        <p:sp>
          <p:nvSpPr>
            <p:cNvPr id="11" name="TextBox 10"/>
            <p:cNvSpPr txBox="1"/>
            <p:nvPr/>
          </p:nvSpPr>
          <p:spPr>
            <a:xfrm>
              <a:off x="1974819" y="1600200"/>
              <a:ext cx="5562600" cy="4801315"/>
            </a:xfrm>
            <a:prstGeom prst="rect">
              <a:avLst/>
            </a:prstGeom>
            <a:solidFill>
              <a:schemeClr val="bg1"/>
            </a:solidFill>
          </p:spPr>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
          <p:nvSpPr>
            <p:cNvPr id="12" name="TextBox 11"/>
            <p:cNvSpPr txBox="1"/>
            <p:nvPr/>
          </p:nvSpPr>
          <p:spPr>
            <a:xfrm>
              <a:off x="3879819" y="1219200"/>
              <a:ext cx="1143000" cy="369332"/>
            </a:xfrm>
            <a:prstGeom prst="rect">
              <a:avLst/>
            </a:prstGeom>
            <a:solidFill>
              <a:schemeClr val="bg1"/>
            </a:solidFill>
          </p:spPr>
          <p:txBody>
            <a:bodyPr wrap="square" rtlCol="0">
              <a:spAutoFit/>
            </a:bodyPr>
            <a:lstStyle/>
            <a:p>
              <a:r>
                <a:rPr lang="en-US" dirty="0" smtClean="0"/>
                <a:t>US-Ne1:</a:t>
              </a:r>
              <a:endParaRPr lang="en-US" dirty="0"/>
            </a:p>
          </p:txBody>
        </p:sp>
      </p:gr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000" y="1143000"/>
            <a:ext cx="3352800" cy="2514600"/>
          </a:xfrm>
          <a:prstGeom prst="rect">
            <a:avLst/>
          </a:prstGeom>
        </p:spPr>
      </p:pic>
      <p:pic>
        <p:nvPicPr>
          <p:cNvPr id="24" name="Picture 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48000" y="1143000"/>
            <a:ext cx="3352800" cy="2514600"/>
          </a:xfrm>
          <a:prstGeom prst="rect">
            <a:avLst/>
          </a:prstGeom>
        </p:spPr>
      </p:pic>
      <p:sp>
        <p:nvSpPr>
          <p:cNvPr id="8" name="TextBox 7"/>
          <p:cNvSpPr txBox="1"/>
          <p:nvPr/>
        </p:nvSpPr>
        <p:spPr>
          <a:xfrm>
            <a:off x="1066800" y="838200"/>
            <a:ext cx="1676400" cy="461665"/>
          </a:xfrm>
          <a:prstGeom prst="rect">
            <a:avLst/>
          </a:prstGeom>
          <a:solidFill>
            <a:schemeClr val="bg1"/>
          </a:solidFill>
        </p:spPr>
        <p:txBody>
          <a:bodyPr wrap="square" rtlCol="0">
            <a:spAutoFit/>
          </a:bodyPr>
          <a:lstStyle/>
          <a:p>
            <a:r>
              <a:rPr lang="en-US" sz="2400" b="1" dirty="0" err="1" smtClean="0"/>
              <a:t>fAPAR</a:t>
            </a:r>
            <a:r>
              <a:rPr lang="en-US" sz="2400" b="1" baseline="-25000" dirty="0" err="1" smtClean="0"/>
              <a:t>canopy</a:t>
            </a:r>
            <a:endParaRPr lang="en-US" sz="2400" b="1" baseline="-25000" dirty="0"/>
          </a:p>
        </p:txBody>
      </p:sp>
      <p:sp>
        <p:nvSpPr>
          <p:cNvPr id="9" name="TextBox 8"/>
          <p:cNvSpPr txBox="1"/>
          <p:nvPr/>
        </p:nvSpPr>
        <p:spPr>
          <a:xfrm>
            <a:off x="3733800" y="838200"/>
            <a:ext cx="1676400" cy="461665"/>
          </a:xfrm>
          <a:prstGeom prst="rect">
            <a:avLst/>
          </a:prstGeom>
          <a:solidFill>
            <a:schemeClr val="bg1"/>
          </a:solidFill>
        </p:spPr>
        <p:txBody>
          <a:bodyPr wrap="square" rtlCol="0">
            <a:spAutoFit/>
          </a:bodyPr>
          <a:lstStyle/>
          <a:p>
            <a:r>
              <a:rPr lang="en-US" sz="2400" b="1" dirty="0" smtClean="0"/>
              <a:t>    </a:t>
            </a:r>
            <a:r>
              <a:rPr lang="en-US" sz="2400" b="1" dirty="0" err="1" smtClean="0"/>
              <a:t>fAPAR</a:t>
            </a:r>
            <a:r>
              <a:rPr lang="en-US" sz="2400" b="1" baseline="-25000" dirty="0" err="1" smtClean="0"/>
              <a:t>PV</a:t>
            </a:r>
            <a:endParaRPr lang="en-US" sz="2400" b="1" baseline="-25000" dirty="0"/>
          </a:p>
        </p:txBody>
      </p:sp>
      <p:pic>
        <p:nvPicPr>
          <p:cNvPr id="25" name="Picture 2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15000" y="1143000"/>
            <a:ext cx="3352800" cy="2514600"/>
          </a:xfrm>
          <a:prstGeom prst="rect">
            <a:avLst/>
          </a:prstGeom>
        </p:spPr>
      </p:pic>
      <p:sp>
        <p:nvSpPr>
          <p:cNvPr id="27" name="TextBox 26"/>
          <p:cNvSpPr txBox="1"/>
          <p:nvPr/>
        </p:nvSpPr>
        <p:spPr>
          <a:xfrm>
            <a:off x="6781800" y="838200"/>
            <a:ext cx="1676400" cy="461665"/>
          </a:xfrm>
          <a:prstGeom prst="rect">
            <a:avLst/>
          </a:prstGeom>
          <a:solidFill>
            <a:schemeClr val="bg1"/>
          </a:solidFill>
        </p:spPr>
        <p:txBody>
          <a:bodyPr wrap="square" rtlCol="0">
            <a:spAutoFit/>
          </a:bodyPr>
          <a:lstStyle/>
          <a:p>
            <a:r>
              <a:rPr lang="en-US" sz="2400" b="1" dirty="0" err="1" smtClean="0"/>
              <a:t>fAPAR</a:t>
            </a:r>
            <a:r>
              <a:rPr lang="en-US" sz="2400" b="1" baseline="-25000" dirty="0" err="1" smtClean="0"/>
              <a:t>NPV</a:t>
            </a:r>
            <a:endParaRPr lang="en-US" sz="2400" b="1" baseline="-25000" dirty="0"/>
          </a:p>
        </p:txBody>
      </p:sp>
      <p:pic>
        <p:nvPicPr>
          <p:cNvPr id="28" name="Picture 2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77710" y="4145280"/>
            <a:ext cx="1284010" cy="2103120"/>
          </a:xfrm>
          <a:prstGeom prst="rect">
            <a:avLst/>
          </a:prstGeom>
        </p:spPr>
      </p:pic>
      <p:pic>
        <p:nvPicPr>
          <p:cNvPr id="29" name="Picture 2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14400" y="4114800"/>
            <a:ext cx="2083475" cy="2057400"/>
          </a:xfrm>
          <a:prstGeom prst="rect">
            <a:avLst/>
          </a:prstGeom>
        </p:spPr>
      </p:pic>
      <p:sp>
        <p:nvSpPr>
          <p:cNvPr id="2" name="TextBox 1"/>
          <p:cNvSpPr txBox="1"/>
          <p:nvPr/>
        </p:nvSpPr>
        <p:spPr>
          <a:xfrm>
            <a:off x="8153400" y="3962400"/>
            <a:ext cx="457200" cy="228600"/>
          </a:xfrm>
          <a:prstGeom prst="rect">
            <a:avLst/>
          </a:prstGeom>
          <a:solidFill>
            <a:schemeClr val="bg1"/>
          </a:solidFill>
        </p:spPr>
        <p:txBody>
          <a:bodyPr wrap="square" rtlCol="0">
            <a:spAutoFit/>
          </a:bodyPr>
          <a:lstStyle/>
          <a:p>
            <a:endParaRPr lang="en-US" dirty="0"/>
          </a:p>
        </p:txBody>
      </p:sp>
      <p:sp>
        <p:nvSpPr>
          <p:cNvPr id="5" name="TextBox 4"/>
          <p:cNvSpPr txBox="1"/>
          <p:nvPr/>
        </p:nvSpPr>
        <p:spPr>
          <a:xfrm>
            <a:off x="6477000" y="685800"/>
            <a:ext cx="381000" cy="646331"/>
          </a:xfrm>
          <a:prstGeom prst="rect">
            <a:avLst/>
          </a:prstGeom>
          <a:solidFill>
            <a:schemeClr val="bg1"/>
          </a:solidFill>
        </p:spPr>
        <p:txBody>
          <a:bodyPr wrap="square" rtlCol="0">
            <a:spAutoFit/>
          </a:bodyPr>
          <a:lstStyle/>
          <a:p>
            <a:endParaRPr lang="en-US" dirty="0" smtClean="0"/>
          </a:p>
          <a:p>
            <a:endParaRPr lang="en-US" dirty="0"/>
          </a:p>
        </p:txBody>
      </p:sp>
      <p:pic>
        <p:nvPicPr>
          <p:cNvPr id="4" name="Picture 3"/>
          <p:cNvPicPr>
            <a:picLocks noChangeAspect="1"/>
          </p:cNvPicPr>
          <p:nvPr/>
        </p:nvPicPr>
        <p:blipFill>
          <a:blip r:embed="rId8"/>
          <a:stretch>
            <a:fillRect/>
          </a:stretch>
        </p:blipFill>
        <p:spPr>
          <a:xfrm>
            <a:off x="5943600" y="4191000"/>
            <a:ext cx="592531" cy="109728"/>
          </a:xfrm>
          <a:prstGeom prst="rect">
            <a:avLst/>
          </a:prstGeom>
        </p:spPr>
      </p:pic>
      <p:pic>
        <p:nvPicPr>
          <p:cNvPr id="18" name="Picture 17"/>
          <p:cNvPicPr>
            <a:picLocks noChangeAspect="1"/>
          </p:cNvPicPr>
          <p:nvPr/>
        </p:nvPicPr>
        <p:blipFill>
          <a:blip r:embed="rId9"/>
          <a:stretch>
            <a:fillRect/>
          </a:stretch>
        </p:blipFill>
        <p:spPr>
          <a:xfrm>
            <a:off x="5874998" y="3657600"/>
            <a:ext cx="2735602" cy="2743200"/>
          </a:xfrm>
          <a:prstGeom prst="rect">
            <a:avLst/>
          </a:prstGeom>
        </p:spPr>
      </p:pic>
      <p:pic>
        <p:nvPicPr>
          <p:cNvPr id="19" name="Picture 1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172200" y="4114800"/>
            <a:ext cx="1004777" cy="457200"/>
          </a:xfrm>
          <a:prstGeom prst="rect">
            <a:avLst/>
          </a:prstGeom>
        </p:spPr>
      </p:pic>
      <p:pic>
        <p:nvPicPr>
          <p:cNvPr id="20" name="Picture 19">
            <a:hlinkClick r:id="rId11" action="ppaction://hlinksldjump"/>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595360" y="6309360"/>
            <a:ext cx="548640" cy="548640"/>
          </a:xfrm>
          <a:prstGeom prst="rect">
            <a:avLst/>
          </a:prstGeom>
        </p:spPr>
      </p:pic>
      <p:sp>
        <p:nvSpPr>
          <p:cNvPr id="22" name="TextBox 21"/>
          <p:cNvSpPr txBox="1"/>
          <p:nvPr/>
        </p:nvSpPr>
        <p:spPr>
          <a:xfrm>
            <a:off x="7772400" y="152400"/>
            <a:ext cx="960795" cy="369332"/>
          </a:xfrm>
          <a:prstGeom prst="rect">
            <a:avLst/>
          </a:prstGeom>
          <a:noFill/>
        </p:spPr>
        <p:txBody>
          <a:bodyPr wrap="none" rtlCol="0">
            <a:spAutoFit/>
          </a:bodyPr>
          <a:lstStyle/>
          <a:p>
            <a:r>
              <a:rPr lang="en-US" b="1" dirty="0" smtClean="0">
                <a:solidFill>
                  <a:srgbClr val="0000FF"/>
                </a:solidFill>
              </a:rPr>
              <a:t>Movie 1</a:t>
            </a:r>
            <a:endParaRPr lang="en-US" b="1" dirty="0">
              <a:solidFill>
                <a:srgbClr val="0000FF"/>
              </a:solidFill>
            </a:endParaRPr>
          </a:p>
        </p:txBody>
      </p:sp>
    </p:spTree>
    <p:extLst>
      <p:ext uri="{BB962C8B-B14F-4D97-AF65-F5344CB8AC3E}">
        <p14:creationId xmlns:p14="http://schemas.microsoft.com/office/powerpoint/2010/main" val="66813356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921704679"/>
              </p:ext>
            </p:extLst>
          </p:nvPr>
        </p:nvGraphicFramePr>
        <p:xfrm>
          <a:off x="914398" y="0"/>
          <a:ext cx="6781802" cy="370840"/>
        </p:xfrm>
        <a:graphic>
          <a:graphicData uri="http://schemas.openxmlformats.org/drawingml/2006/table">
            <a:tbl>
              <a:tblPr firstRow="1" bandRow="1">
                <a:tableStyleId>{5C22544A-7EE6-4342-B048-85BDC9FD1C3A}</a:tableStyleId>
              </a:tblPr>
              <a:tblGrid>
                <a:gridCol w="609602"/>
                <a:gridCol w="457200"/>
                <a:gridCol w="430358"/>
                <a:gridCol w="466292"/>
                <a:gridCol w="466292"/>
                <a:gridCol w="466292"/>
                <a:gridCol w="544007"/>
                <a:gridCol w="466292"/>
                <a:gridCol w="466292"/>
                <a:gridCol w="466292"/>
                <a:gridCol w="544007"/>
                <a:gridCol w="466292"/>
                <a:gridCol w="466292"/>
                <a:gridCol w="466292"/>
              </a:tblGrid>
              <a:tr h="370840">
                <a:tc>
                  <a:txBody>
                    <a:bodyPr/>
                    <a:lstStyle/>
                    <a:p>
                      <a:r>
                        <a:rPr lang="en-US" sz="1200" b="1" dirty="0" smtClean="0">
                          <a:solidFill>
                            <a:schemeClr val="tx1"/>
                          </a:solidFill>
                        </a:rPr>
                        <a:t>DOY</a:t>
                      </a:r>
                      <a:endParaRPr lang="en-US" sz="1200" b="1" dirty="0">
                        <a:solidFill>
                          <a:schemeClr val="tx1"/>
                        </a:solidFill>
                      </a:endParaRPr>
                    </a:p>
                  </a:txBody>
                  <a:tcPr>
                    <a:noFill/>
                  </a:tcPr>
                </a:tc>
                <a:tc>
                  <a:txBody>
                    <a:bodyPr/>
                    <a:lstStyle/>
                    <a:p>
                      <a:r>
                        <a:rPr lang="en-US" sz="1200" b="1" dirty="0" smtClean="0">
                          <a:solidFill>
                            <a:schemeClr val="tx1"/>
                          </a:solidFill>
                        </a:rPr>
                        <a:t>160</a:t>
                      </a:r>
                      <a:endParaRPr lang="en-US" sz="1200" b="1" dirty="0">
                        <a:solidFill>
                          <a:schemeClr val="tx1"/>
                        </a:solidFill>
                      </a:endParaRPr>
                    </a:p>
                  </a:txBody>
                  <a:tcPr>
                    <a:noFill/>
                  </a:tcPr>
                </a:tc>
                <a:tc>
                  <a:txBody>
                    <a:bodyPr/>
                    <a:lstStyle/>
                    <a:p>
                      <a:r>
                        <a:rPr lang="en-US" sz="1200" b="1" dirty="0" smtClean="0">
                          <a:solidFill>
                            <a:schemeClr val="tx1"/>
                          </a:solidFill>
                        </a:rPr>
                        <a:t>168</a:t>
                      </a:r>
                      <a:endParaRPr lang="en-US" sz="1200" b="1" dirty="0">
                        <a:solidFill>
                          <a:schemeClr val="tx1"/>
                        </a:solidFill>
                      </a:endParaRPr>
                    </a:p>
                  </a:txBody>
                  <a:tcPr>
                    <a:noFill/>
                  </a:tcPr>
                </a:tc>
                <a:tc>
                  <a:txBody>
                    <a:bodyPr/>
                    <a:lstStyle/>
                    <a:p>
                      <a:r>
                        <a:rPr lang="en-US" sz="1200" b="1" dirty="0" smtClean="0">
                          <a:solidFill>
                            <a:schemeClr val="tx1"/>
                          </a:solidFill>
                        </a:rPr>
                        <a:t>176</a:t>
                      </a:r>
                      <a:endParaRPr lang="en-US" sz="1200" b="1" dirty="0">
                        <a:solidFill>
                          <a:schemeClr val="tx1"/>
                        </a:solidFill>
                      </a:endParaRPr>
                    </a:p>
                  </a:txBody>
                  <a:tcPr>
                    <a:noFill/>
                  </a:tcPr>
                </a:tc>
                <a:tc>
                  <a:txBody>
                    <a:bodyPr/>
                    <a:lstStyle/>
                    <a:p>
                      <a:r>
                        <a:rPr lang="en-US" sz="1200" b="1" dirty="0" smtClean="0">
                          <a:solidFill>
                            <a:schemeClr val="tx1"/>
                          </a:solidFill>
                        </a:rPr>
                        <a:t>184</a:t>
                      </a:r>
                      <a:endParaRPr lang="en-US" sz="1200" b="1" dirty="0">
                        <a:solidFill>
                          <a:schemeClr val="tx1"/>
                        </a:solidFill>
                      </a:endParaRPr>
                    </a:p>
                  </a:txBody>
                  <a:tcPr>
                    <a:noFill/>
                  </a:tcPr>
                </a:tc>
                <a:tc>
                  <a:txBody>
                    <a:bodyPr/>
                    <a:lstStyle/>
                    <a:p>
                      <a:r>
                        <a:rPr lang="en-US" sz="1200" b="1" dirty="0" smtClean="0">
                          <a:solidFill>
                            <a:schemeClr val="tx1"/>
                          </a:solidFill>
                        </a:rPr>
                        <a:t>192</a:t>
                      </a:r>
                      <a:endParaRPr lang="en-US" sz="1200" b="1" dirty="0">
                        <a:solidFill>
                          <a:schemeClr val="tx1"/>
                        </a:solidFill>
                      </a:endParaRPr>
                    </a:p>
                  </a:txBody>
                  <a:tcPr>
                    <a:noFill/>
                  </a:tcPr>
                </a:tc>
                <a:tc>
                  <a:txBody>
                    <a:bodyPr/>
                    <a:lstStyle/>
                    <a:p>
                      <a:r>
                        <a:rPr lang="en-US" sz="1200" b="1" dirty="0" smtClean="0">
                          <a:solidFill>
                            <a:schemeClr val="tx1"/>
                          </a:solidFill>
                        </a:rPr>
                        <a:t>200</a:t>
                      </a:r>
                      <a:endParaRPr lang="en-US" sz="1200" b="1" dirty="0">
                        <a:solidFill>
                          <a:schemeClr val="tx1"/>
                        </a:solidFill>
                      </a:endParaRPr>
                    </a:p>
                  </a:txBody>
                  <a:tcPr>
                    <a:noFill/>
                  </a:tcPr>
                </a:tc>
                <a:tc>
                  <a:txBody>
                    <a:bodyPr/>
                    <a:lstStyle/>
                    <a:p>
                      <a:r>
                        <a:rPr lang="en-US" sz="1200" b="1" dirty="0" smtClean="0">
                          <a:solidFill>
                            <a:schemeClr val="tx1"/>
                          </a:solidFill>
                        </a:rPr>
                        <a:t>208</a:t>
                      </a:r>
                      <a:endParaRPr lang="en-US" sz="1200" b="1" dirty="0">
                        <a:solidFill>
                          <a:schemeClr val="tx1"/>
                        </a:solidFill>
                      </a:endParaRPr>
                    </a:p>
                  </a:txBody>
                  <a:tcPr>
                    <a:noFill/>
                  </a:tcPr>
                </a:tc>
                <a:tc>
                  <a:txBody>
                    <a:bodyPr/>
                    <a:lstStyle/>
                    <a:p>
                      <a:r>
                        <a:rPr lang="en-US" sz="1200" b="1" dirty="0" smtClean="0">
                          <a:solidFill>
                            <a:schemeClr val="tx1"/>
                          </a:solidFill>
                        </a:rPr>
                        <a:t>216</a:t>
                      </a:r>
                      <a:endParaRPr lang="en-US" sz="1200" b="1" dirty="0">
                        <a:solidFill>
                          <a:schemeClr val="tx1"/>
                        </a:solidFill>
                      </a:endParaRPr>
                    </a:p>
                  </a:txBody>
                  <a:tcPr>
                    <a:noFill/>
                  </a:tcPr>
                </a:tc>
                <a:tc>
                  <a:txBody>
                    <a:bodyPr/>
                    <a:lstStyle/>
                    <a:p>
                      <a:r>
                        <a:rPr lang="en-US" sz="1200" b="1" dirty="0" smtClean="0">
                          <a:solidFill>
                            <a:schemeClr val="tx1"/>
                          </a:solidFill>
                        </a:rPr>
                        <a:t>224</a:t>
                      </a:r>
                      <a:endParaRPr lang="en-US" sz="1200" b="1" dirty="0">
                        <a:solidFill>
                          <a:schemeClr val="tx1"/>
                        </a:solidFill>
                      </a:endParaRPr>
                    </a:p>
                  </a:txBody>
                  <a:tcPr>
                    <a:noFill/>
                  </a:tcPr>
                </a:tc>
                <a:tc>
                  <a:txBody>
                    <a:bodyPr/>
                    <a:lstStyle/>
                    <a:p>
                      <a:r>
                        <a:rPr lang="en-US" sz="1200" b="1" dirty="0" smtClean="0">
                          <a:solidFill>
                            <a:schemeClr val="tx1"/>
                          </a:solidFill>
                        </a:rPr>
                        <a:t>232</a:t>
                      </a:r>
                      <a:endParaRPr lang="en-US" sz="1200" b="1" dirty="0">
                        <a:solidFill>
                          <a:schemeClr val="tx1"/>
                        </a:solidFill>
                      </a:endParaRPr>
                    </a:p>
                  </a:txBody>
                  <a:tcPr>
                    <a:noFill/>
                  </a:tcPr>
                </a:tc>
                <a:tc>
                  <a:txBody>
                    <a:bodyPr/>
                    <a:lstStyle/>
                    <a:p>
                      <a:r>
                        <a:rPr lang="en-US" sz="1200" b="1" dirty="0" smtClean="0">
                          <a:solidFill>
                            <a:schemeClr val="tx1"/>
                          </a:solidFill>
                        </a:rPr>
                        <a:t>240</a:t>
                      </a:r>
                      <a:endParaRPr lang="en-US" sz="1200" b="1" dirty="0">
                        <a:solidFill>
                          <a:schemeClr val="tx1"/>
                        </a:solidFill>
                      </a:endParaRPr>
                    </a:p>
                  </a:txBody>
                  <a:tcPr>
                    <a:noFill/>
                  </a:tcPr>
                </a:tc>
                <a:tc>
                  <a:txBody>
                    <a:bodyPr/>
                    <a:lstStyle/>
                    <a:p>
                      <a:r>
                        <a:rPr lang="en-US" sz="1200" b="1" dirty="0" smtClean="0">
                          <a:solidFill>
                            <a:schemeClr val="tx1"/>
                          </a:solidFill>
                        </a:rPr>
                        <a:t>248</a:t>
                      </a:r>
                      <a:endParaRPr lang="en-US" sz="1200" b="1" dirty="0">
                        <a:solidFill>
                          <a:schemeClr val="tx1"/>
                        </a:solidFill>
                      </a:endParaRPr>
                    </a:p>
                  </a:txBody>
                  <a:tcPr>
                    <a:noFill/>
                  </a:tcPr>
                </a:tc>
                <a:tc>
                  <a:txBody>
                    <a:bodyPr/>
                    <a:lstStyle/>
                    <a:p>
                      <a:r>
                        <a:rPr lang="en-US" sz="1200" b="1" dirty="0" smtClean="0">
                          <a:solidFill>
                            <a:schemeClr val="tx1"/>
                          </a:solidFill>
                        </a:rPr>
                        <a:t>256</a:t>
                      </a:r>
                      <a:endParaRPr lang="en-US" sz="1200" b="1" dirty="0">
                        <a:solidFill>
                          <a:schemeClr val="tx1"/>
                        </a:solidFill>
                      </a:endParaRPr>
                    </a:p>
                  </a:txBody>
                  <a:tcPr>
                    <a:noFill/>
                  </a:tcPr>
                </a:tc>
              </a:tr>
            </a:tbl>
          </a:graphicData>
        </a:graphic>
      </p:graphicFrame>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42382" y="252856"/>
            <a:ext cx="6201600" cy="2898648"/>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46312" y="3273552"/>
            <a:ext cx="6190641" cy="2898648"/>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1638888758"/>
              </p:ext>
            </p:extLst>
          </p:nvPr>
        </p:nvGraphicFramePr>
        <p:xfrm>
          <a:off x="228600" y="361644"/>
          <a:ext cx="1143000" cy="5658156"/>
        </p:xfrm>
        <a:graphic>
          <a:graphicData uri="http://schemas.openxmlformats.org/drawingml/2006/table">
            <a:tbl>
              <a:tblPr firstRow="1" bandRow="1">
                <a:tableStyleId>{5C22544A-7EE6-4342-B048-85BDC9FD1C3A}</a:tableStyleId>
              </a:tblPr>
              <a:tblGrid>
                <a:gridCol w="609600"/>
                <a:gridCol w="533400"/>
              </a:tblGrid>
              <a:tr h="460426">
                <a:tc>
                  <a:txBody>
                    <a:bodyPr/>
                    <a:lstStyle/>
                    <a:p>
                      <a:r>
                        <a:rPr lang="en-US" sz="1400" b="1" dirty="0" smtClean="0">
                          <a:solidFill>
                            <a:schemeClr val="tx1"/>
                          </a:solidFill>
                        </a:rPr>
                        <a:t>2006</a:t>
                      </a:r>
                      <a:endParaRPr lang="en-US" sz="1400" b="1" dirty="0">
                        <a:solidFill>
                          <a:schemeClr val="tx1"/>
                        </a:solidFill>
                      </a:endParaRPr>
                    </a:p>
                  </a:txBody>
                  <a:tcPr>
                    <a:noFill/>
                  </a:tcPr>
                </a:tc>
                <a:tc>
                  <a:txBody>
                    <a:bodyPr/>
                    <a:lstStyle/>
                    <a:p>
                      <a:r>
                        <a:rPr lang="en-US" sz="1400" b="0" dirty="0" smtClean="0">
                          <a:solidFill>
                            <a:schemeClr val="tx1"/>
                          </a:solidFill>
                        </a:rPr>
                        <a:t>a)</a:t>
                      </a:r>
                      <a:endParaRPr lang="en-US" sz="1400" b="0" dirty="0">
                        <a:solidFill>
                          <a:schemeClr val="tx1"/>
                        </a:solidFill>
                      </a:endParaRPr>
                    </a:p>
                  </a:txBody>
                  <a:tcPr>
                    <a:noFill/>
                  </a:tcPr>
                </a:tc>
              </a:tr>
              <a:tr h="460426">
                <a:tc>
                  <a:txBody>
                    <a:bodyPr/>
                    <a:lstStyle/>
                    <a:p>
                      <a:endParaRPr lang="en-US" sz="1400" b="0" dirty="0">
                        <a:solidFill>
                          <a:schemeClr val="tx1"/>
                        </a:solidFill>
                      </a:endParaRPr>
                    </a:p>
                  </a:txBody>
                  <a:tcPr>
                    <a:noFill/>
                  </a:tcPr>
                </a:tc>
                <a:tc>
                  <a:txBody>
                    <a:bodyPr/>
                    <a:lstStyle/>
                    <a:p>
                      <a:r>
                        <a:rPr lang="en-US" sz="1400" b="0" dirty="0" smtClean="0">
                          <a:solidFill>
                            <a:schemeClr val="tx1"/>
                          </a:solidFill>
                        </a:rPr>
                        <a:t>b)</a:t>
                      </a:r>
                      <a:endParaRPr lang="en-US" sz="1400" b="0" dirty="0">
                        <a:solidFill>
                          <a:schemeClr val="tx1"/>
                        </a:solidFill>
                      </a:endParaRPr>
                    </a:p>
                  </a:txBody>
                  <a:tcPr>
                    <a:noFill/>
                  </a:tcPr>
                </a:tc>
              </a:tr>
              <a:tr h="460426">
                <a:tc>
                  <a:txBody>
                    <a:bodyPr/>
                    <a:lstStyle/>
                    <a:p>
                      <a:endParaRPr lang="en-US" sz="1400" b="0" dirty="0">
                        <a:solidFill>
                          <a:schemeClr val="tx1"/>
                        </a:solidFill>
                      </a:endParaRPr>
                    </a:p>
                  </a:txBody>
                  <a:tcPr>
                    <a:noFill/>
                  </a:tcPr>
                </a:tc>
                <a:tc>
                  <a:txBody>
                    <a:bodyPr/>
                    <a:lstStyle/>
                    <a:p>
                      <a:r>
                        <a:rPr lang="en-US" sz="1400" b="0" dirty="0" smtClean="0">
                          <a:solidFill>
                            <a:schemeClr val="tx1"/>
                          </a:solidFill>
                        </a:rPr>
                        <a:t>c)</a:t>
                      </a:r>
                      <a:endParaRPr lang="en-US" sz="1400" b="0" dirty="0">
                        <a:solidFill>
                          <a:schemeClr val="tx1"/>
                        </a:solidFill>
                      </a:endParaRPr>
                    </a:p>
                  </a:txBody>
                  <a:tcPr>
                    <a:noFill/>
                  </a:tcPr>
                </a:tc>
              </a:tr>
              <a:tr h="460426">
                <a:tc>
                  <a:txBody>
                    <a:bodyPr/>
                    <a:lstStyle/>
                    <a:p>
                      <a:endParaRPr lang="en-US" sz="1400" b="0" dirty="0">
                        <a:solidFill>
                          <a:schemeClr val="tx1"/>
                        </a:solidFill>
                      </a:endParaRPr>
                    </a:p>
                  </a:txBody>
                  <a:tcPr>
                    <a:noFill/>
                  </a:tcPr>
                </a:tc>
                <a:tc>
                  <a:txBody>
                    <a:bodyPr/>
                    <a:lstStyle/>
                    <a:p>
                      <a:r>
                        <a:rPr lang="en-US" sz="1400" b="0" dirty="0" smtClean="0">
                          <a:solidFill>
                            <a:schemeClr val="tx1"/>
                          </a:solidFill>
                        </a:rPr>
                        <a:t>d)</a:t>
                      </a:r>
                    </a:p>
                    <a:p>
                      <a:endParaRPr lang="en-US" sz="1400" b="0" dirty="0" smtClean="0">
                        <a:solidFill>
                          <a:schemeClr val="tx1"/>
                        </a:solidFill>
                      </a:endParaRPr>
                    </a:p>
                    <a:p>
                      <a:r>
                        <a:rPr lang="en-US" sz="1400" b="0" dirty="0" smtClean="0">
                          <a:solidFill>
                            <a:schemeClr val="tx1"/>
                          </a:solidFill>
                        </a:rPr>
                        <a:t>e)</a:t>
                      </a:r>
                    </a:p>
                    <a:p>
                      <a:endParaRPr lang="en-US" sz="1400" b="0" dirty="0" smtClean="0">
                        <a:solidFill>
                          <a:schemeClr val="tx1"/>
                        </a:solidFill>
                      </a:endParaRPr>
                    </a:p>
                    <a:p>
                      <a:r>
                        <a:rPr lang="en-US" sz="1400" b="0" dirty="0" smtClean="0">
                          <a:solidFill>
                            <a:schemeClr val="tx1"/>
                          </a:solidFill>
                        </a:rPr>
                        <a:t>f)</a:t>
                      </a:r>
                    </a:p>
                    <a:p>
                      <a:endParaRPr lang="en-US" sz="1200" b="0" dirty="0" smtClean="0">
                        <a:solidFill>
                          <a:schemeClr val="tx1"/>
                        </a:solidFill>
                      </a:endParaRPr>
                    </a:p>
                    <a:p>
                      <a:endParaRPr lang="en-US" sz="1200" b="0" dirty="0">
                        <a:solidFill>
                          <a:schemeClr val="tx1"/>
                        </a:solidFill>
                      </a:endParaRPr>
                    </a:p>
                  </a:txBody>
                  <a:tcPr>
                    <a:noFill/>
                  </a:tcPr>
                </a:tc>
              </a:tr>
              <a:tr h="460426">
                <a:tc>
                  <a:txBody>
                    <a:bodyPr/>
                    <a:lstStyle/>
                    <a:p>
                      <a:r>
                        <a:rPr lang="en-US" sz="1400" b="1" dirty="0" smtClean="0">
                          <a:solidFill>
                            <a:schemeClr val="tx1"/>
                          </a:solidFill>
                        </a:rPr>
                        <a:t>2014</a:t>
                      </a:r>
                      <a:endParaRPr lang="en-US" sz="1400" b="1" dirty="0">
                        <a:solidFill>
                          <a:schemeClr val="tx1"/>
                        </a:solidFill>
                      </a:endParaRPr>
                    </a:p>
                  </a:txBody>
                  <a:tcPr>
                    <a:noFill/>
                  </a:tcPr>
                </a:tc>
                <a:tc>
                  <a:txBody>
                    <a:bodyPr/>
                    <a:lstStyle/>
                    <a:p>
                      <a:r>
                        <a:rPr lang="en-US" sz="1400" b="0" dirty="0" smtClean="0">
                          <a:solidFill>
                            <a:schemeClr val="tx1"/>
                          </a:solidFill>
                        </a:rPr>
                        <a:t>a)</a:t>
                      </a:r>
                      <a:endParaRPr lang="en-US" sz="1400" b="0" dirty="0">
                        <a:solidFill>
                          <a:schemeClr val="tx1"/>
                        </a:solidFill>
                      </a:endParaRPr>
                    </a:p>
                  </a:txBody>
                  <a:tcPr>
                    <a:noFill/>
                  </a:tcPr>
                </a:tc>
              </a:tr>
              <a:tr h="460426">
                <a:tc>
                  <a:txBody>
                    <a:bodyPr/>
                    <a:lstStyle/>
                    <a:p>
                      <a:endParaRPr lang="en-US" sz="1400" b="0" dirty="0">
                        <a:solidFill>
                          <a:schemeClr val="tx1"/>
                        </a:solidFill>
                      </a:endParaRPr>
                    </a:p>
                  </a:txBody>
                  <a:tcPr>
                    <a:noFill/>
                  </a:tcPr>
                </a:tc>
                <a:tc>
                  <a:txBody>
                    <a:bodyPr/>
                    <a:lstStyle/>
                    <a:p>
                      <a:r>
                        <a:rPr lang="en-US" sz="1400" b="0" dirty="0" smtClean="0">
                          <a:solidFill>
                            <a:schemeClr val="tx1"/>
                          </a:solidFill>
                        </a:rPr>
                        <a:t>b)</a:t>
                      </a:r>
                      <a:endParaRPr lang="en-US" sz="1400" b="0" dirty="0">
                        <a:solidFill>
                          <a:schemeClr val="tx1"/>
                        </a:solidFill>
                      </a:endParaRPr>
                    </a:p>
                  </a:txBody>
                  <a:tcPr>
                    <a:noFill/>
                  </a:tcPr>
                </a:tc>
              </a:tr>
              <a:tr h="460426">
                <a:tc>
                  <a:txBody>
                    <a:bodyPr/>
                    <a:lstStyle/>
                    <a:p>
                      <a:endParaRPr lang="en-US" sz="1400" b="0">
                        <a:solidFill>
                          <a:schemeClr val="tx1"/>
                        </a:solidFill>
                      </a:endParaRPr>
                    </a:p>
                  </a:txBody>
                  <a:tcPr>
                    <a:noFill/>
                  </a:tcPr>
                </a:tc>
                <a:tc>
                  <a:txBody>
                    <a:bodyPr/>
                    <a:lstStyle/>
                    <a:p>
                      <a:r>
                        <a:rPr lang="en-US" sz="1400" b="0" dirty="0" smtClean="0">
                          <a:solidFill>
                            <a:schemeClr val="tx1"/>
                          </a:solidFill>
                        </a:rPr>
                        <a:t>c)</a:t>
                      </a:r>
                      <a:endParaRPr lang="en-US" sz="1400" b="0" dirty="0">
                        <a:solidFill>
                          <a:schemeClr val="tx1"/>
                        </a:solidFill>
                      </a:endParaRPr>
                    </a:p>
                  </a:txBody>
                  <a:tcPr>
                    <a:noFill/>
                  </a:tcPr>
                </a:tc>
              </a:tr>
              <a:tr h="460426">
                <a:tc>
                  <a:txBody>
                    <a:bodyPr/>
                    <a:lstStyle/>
                    <a:p>
                      <a:endParaRPr lang="en-US" sz="1400" b="0" dirty="0">
                        <a:solidFill>
                          <a:schemeClr val="tx1"/>
                        </a:solidFill>
                      </a:endParaRPr>
                    </a:p>
                  </a:txBody>
                  <a:tcPr>
                    <a:noFill/>
                  </a:tcPr>
                </a:tc>
                <a:tc>
                  <a:txBody>
                    <a:bodyPr/>
                    <a:lstStyle/>
                    <a:p>
                      <a:r>
                        <a:rPr lang="en-US" sz="1400" b="0" dirty="0" smtClean="0">
                          <a:solidFill>
                            <a:schemeClr val="tx1"/>
                          </a:solidFill>
                        </a:rPr>
                        <a:t>d)</a:t>
                      </a:r>
                    </a:p>
                    <a:p>
                      <a:endParaRPr lang="en-US" sz="1400" b="0" dirty="0" smtClean="0">
                        <a:solidFill>
                          <a:schemeClr val="tx1"/>
                        </a:solidFill>
                      </a:endParaRPr>
                    </a:p>
                    <a:p>
                      <a:endParaRPr lang="en-US" sz="1400" b="0" dirty="0" smtClean="0">
                        <a:solidFill>
                          <a:schemeClr val="tx1"/>
                        </a:solidFill>
                      </a:endParaRPr>
                    </a:p>
                    <a:p>
                      <a:r>
                        <a:rPr lang="en-US" sz="1400" b="0" dirty="0" smtClean="0">
                          <a:solidFill>
                            <a:schemeClr val="tx1"/>
                          </a:solidFill>
                        </a:rPr>
                        <a:t>e)</a:t>
                      </a:r>
                    </a:p>
                    <a:p>
                      <a:endParaRPr lang="en-US" sz="1400" b="0" dirty="0" smtClean="0">
                        <a:solidFill>
                          <a:schemeClr val="tx1"/>
                        </a:solidFill>
                      </a:endParaRPr>
                    </a:p>
                    <a:p>
                      <a:r>
                        <a:rPr lang="en-US" sz="1400" b="0" dirty="0" smtClean="0">
                          <a:solidFill>
                            <a:schemeClr val="tx1"/>
                          </a:solidFill>
                        </a:rPr>
                        <a:t>f)</a:t>
                      </a:r>
                      <a:endParaRPr lang="en-US" sz="1400" b="0" dirty="0">
                        <a:solidFill>
                          <a:schemeClr val="tx1"/>
                        </a:solidFill>
                      </a:endParaRPr>
                    </a:p>
                  </a:txBody>
                  <a:tcPr>
                    <a:noFill/>
                  </a:tcPr>
                </a:tc>
              </a:tr>
            </a:tbl>
          </a:graphicData>
        </a:graphic>
      </p:graphicFrame>
      <p:sp>
        <p:nvSpPr>
          <p:cNvPr id="9" name="TextBox 8"/>
          <p:cNvSpPr txBox="1"/>
          <p:nvPr/>
        </p:nvSpPr>
        <p:spPr>
          <a:xfrm>
            <a:off x="304800" y="6248400"/>
            <a:ext cx="7315200" cy="584776"/>
          </a:xfrm>
          <a:prstGeom prst="rect">
            <a:avLst/>
          </a:prstGeom>
          <a:solidFill>
            <a:srgbClr val="CCFFCC"/>
          </a:solidFill>
          <a:ln w="19050">
            <a:solidFill>
              <a:schemeClr val="tx1"/>
            </a:solidFill>
          </a:ln>
        </p:spPr>
        <p:txBody>
          <a:bodyPr wrap="square" rtlCol="0">
            <a:spAutoFit/>
          </a:bodyPr>
          <a:lstStyle/>
          <a:p>
            <a:r>
              <a:rPr lang="en-US" sz="1600" b="1" dirty="0" smtClean="0">
                <a:latin typeface="+mn-lt"/>
              </a:rPr>
              <a:t>a) RGB images, b) maps of </a:t>
            </a:r>
            <a:r>
              <a:rPr lang="en-US" sz="1600" b="1" dirty="0" err="1" smtClean="0">
                <a:latin typeface="+mn-lt"/>
              </a:rPr>
              <a:t>fAPAR</a:t>
            </a:r>
            <a:r>
              <a:rPr lang="en-US" sz="1600" b="1" baseline="-25000" dirty="0" err="1" smtClean="0">
                <a:latin typeface="+mn-lt"/>
              </a:rPr>
              <a:t>canopy</a:t>
            </a:r>
            <a:r>
              <a:rPr lang="en-US" sz="1600" b="1" dirty="0" smtClean="0">
                <a:latin typeface="+mn-lt"/>
              </a:rPr>
              <a:t>, c) maps of </a:t>
            </a:r>
            <a:r>
              <a:rPr lang="en-US" sz="1600" b="1" dirty="0" err="1" smtClean="0">
                <a:latin typeface="+mn-lt"/>
              </a:rPr>
              <a:t>fAPAR</a:t>
            </a:r>
            <a:r>
              <a:rPr lang="en-US" sz="1600" b="1" baseline="-25000" dirty="0" err="1" smtClean="0">
                <a:latin typeface="+mn-lt"/>
              </a:rPr>
              <a:t>PV</a:t>
            </a:r>
            <a:r>
              <a:rPr lang="en-US" sz="1600" b="1" dirty="0" smtClean="0">
                <a:latin typeface="+mn-lt"/>
              </a:rPr>
              <a:t>, d)  maps of </a:t>
            </a:r>
            <a:r>
              <a:rPr lang="en-US" sz="1600" b="1" dirty="0" err="1" smtClean="0">
                <a:latin typeface="+mn-lt"/>
              </a:rPr>
              <a:t>fAPAR</a:t>
            </a:r>
            <a:r>
              <a:rPr lang="en-US" sz="1600" b="1" baseline="-25000" dirty="0" err="1" smtClean="0">
                <a:latin typeface="+mn-lt"/>
              </a:rPr>
              <a:t>NPV</a:t>
            </a:r>
            <a:r>
              <a:rPr lang="en-US" sz="1600" b="1" dirty="0" smtClean="0"/>
              <a:t>, </a:t>
            </a:r>
          </a:p>
          <a:p>
            <a:r>
              <a:rPr lang="en-US" sz="1600" b="1" dirty="0" smtClean="0"/>
              <a:t>e) maps of NDVI, and f) maps of EVI.</a:t>
            </a:r>
            <a:endParaRPr lang="en-US" sz="1600" b="1" dirty="0">
              <a:latin typeface="+mn-lt"/>
            </a:endParaRPr>
          </a:p>
        </p:txBody>
      </p:sp>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696200" y="6324600"/>
            <a:ext cx="1371600" cy="350900"/>
          </a:xfrm>
          <a:prstGeom prst="rect">
            <a:avLst/>
          </a:prstGeom>
        </p:spPr>
      </p:pic>
      <p:sp>
        <p:nvSpPr>
          <p:cNvPr id="11" name="TextBox 10"/>
          <p:cNvSpPr txBox="1"/>
          <p:nvPr/>
        </p:nvSpPr>
        <p:spPr>
          <a:xfrm>
            <a:off x="7620000" y="-64532"/>
            <a:ext cx="951778" cy="369332"/>
          </a:xfrm>
          <a:prstGeom prst="rect">
            <a:avLst/>
          </a:prstGeom>
          <a:noFill/>
        </p:spPr>
        <p:txBody>
          <a:bodyPr wrap="none" rtlCol="0">
            <a:spAutoFit/>
          </a:bodyPr>
          <a:lstStyle/>
          <a:p>
            <a:r>
              <a:rPr lang="en-US" b="1" dirty="0" smtClean="0"/>
              <a:t>US-</a:t>
            </a:r>
            <a:r>
              <a:rPr lang="en-US" b="1" dirty="0" err="1" smtClean="0"/>
              <a:t>Brw</a:t>
            </a:r>
            <a:endParaRPr lang="en-US" b="1" dirty="0"/>
          </a:p>
        </p:txBody>
      </p:sp>
      <p:graphicFrame>
        <p:nvGraphicFramePr>
          <p:cNvPr id="12" name="Table 11"/>
          <p:cNvGraphicFramePr>
            <a:graphicFrameLocks noGrp="1"/>
          </p:cNvGraphicFramePr>
          <p:nvPr>
            <p:extLst>
              <p:ext uri="{D42A27DB-BD31-4B8C-83A1-F6EECF244321}">
                <p14:modId xmlns:p14="http://schemas.microsoft.com/office/powerpoint/2010/main" val="2471930430"/>
              </p:ext>
            </p:extLst>
          </p:nvPr>
        </p:nvGraphicFramePr>
        <p:xfrm>
          <a:off x="7772400" y="381001"/>
          <a:ext cx="1981200" cy="5943599"/>
        </p:xfrm>
        <a:graphic>
          <a:graphicData uri="http://schemas.openxmlformats.org/drawingml/2006/table">
            <a:tbl>
              <a:tblPr firstRow="1" bandRow="1">
                <a:tableStyleId>{5C22544A-7EE6-4342-B048-85BDC9FD1C3A}</a:tableStyleId>
              </a:tblPr>
              <a:tblGrid>
                <a:gridCol w="1981200"/>
              </a:tblGrid>
              <a:tr h="381000">
                <a:tc>
                  <a:txBody>
                    <a:bodyPr/>
                    <a:lstStyle/>
                    <a:p>
                      <a:r>
                        <a:rPr lang="en-US" sz="1400" b="1" dirty="0" smtClean="0">
                          <a:solidFill>
                            <a:schemeClr val="tx1"/>
                          </a:solidFill>
                        </a:rPr>
                        <a:t>RGB</a:t>
                      </a:r>
                      <a:endParaRPr lang="en-US" sz="1400" b="1" dirty="0">
                        <a:solidFill>
                          <a:schemeClr val="tx1"/>
                        </a:solidFill>
                      </a:endParaRPr>
                    </a:p>
                  </a:txBody>
                  <a:tcPr>
                    <a:noFill/>
                  </a:tcPr>
                </a:tc>
              </a:tr>
              <a:tr h="457200">
                <a:tc>
                  <a:txBody>
                    <a:bodyPr/>
                    <a:lstStyle/>
                    <a:p>
                      <a:r>
                        <a:rPr lang="en-US" sz="1400" b="1" dirty="0" err="1" smtClean="0">
                          <a:solidFill>
                            <a:schemeClr val="tx1"/>
                          </a:solidFill>
                        </a:rPr>
                        <a:t>fAPAR</a:t>
                      </a:r>
                      <a:r>
                        <a:rPr lang="en-US" sz="1200" b="1" baseline="-25000" dirty="0" err="1" smtClean="0">
                          <a:solidFill>
                            <a:schemeClr val="tx1"/>
                          </a:solidFill>
                        </a:rPr>
                        <a:t>canopy</a:t>
                      </a:r>
                      <a:endParaRPr lang="en-US" sz="1200" b="1" baseline="-25000" dirty="0">
                        <a:solidFill>
                          <a:schemeClr val="tx1"/>
                        </a:solidFill>
                      </a:endParaRPr>
                    </a:p>
                  </a:txBody>
                  <a:tcPr>
                    <a:noFill/>
                  </a:tcPr>
                </a:tc>
              </a:tr>
              <a:tr h="457200">
                <a:tc>
                  <a:txBody>
                    <a:bodyPr/>
                    <a:lstStyle/>
                    <a:p>
                      <a:r>
                        <a:rPr lang="en-US" sz="1400" b="1" dirty="0" err="1" smtClean="0">
                          <a:solidFill>
                            <a:schemeClr val="tx1"/>
                          </a:solidFill>
                        </a:rPr>
                        <a:t>fAPAR</a:t>
                      </a:r>
                      <a:r>
                        <a:rPr lang="en-US" sz="1400" b="1" baseline="-25000" dirty="0" err="1" smtClean="0">
                          <a:solidFill>
                            <a:schemeClr val="tx1"/>
                          </a:solidFill>
                        </a:rPr>
                        <a:t>PV</a:t>
                      </a:r>
                      <a:endParaRPr lang="en-US" sz="1400" b="1" baseline="-25000" dirty="0">
                        <a:solidFill>
                          <a:schemeClr val="tx1"/>
                        </a:solidFill>
                      </a:endParaRPr>
                    </a:p>
                  </a:txBody>
                  <a:tcPr>
                    <a:noFill/>
                  </a:tcPr>
                </a:tc>
              </a:tr>
              <a:tr h="533400">
                <a:tc>
                  <a:txBody>
                    <a:bodyPr/>
                    <a:lstStyle/>
                    <a:p>
                      <a:r>
                        <a:rPr lang="en-US" sz="1400" b="1" dirty="0" err="1" smtClean="0">
                          <a:solidFill>
                            <a:schemeClr val="tx1"/>
                          </a:solidFill>
                        </a:rPr>
                        <a:t>fAPAR</a:t>
                      </a:r>
                      <a:r>
                        <a:rPr lang="en-US" sz="1400" b="1" baseline="-25000" dirty="0" err="1" smtClean="0">
                          <a:solidFill>
                            <a:schemeClr val="tx1"/>
                          </a:solidFill>
                        </a:rPr>
                        <a:t>NPV</a:t>
                      </a:r>
                      <a:endParaRPr lang="en-US" sz="1400" b="1" baseline="-25000" dirty="0">
                        <a:solidFill>
                          <a:schemeClr val="tx1"/>
                        </a:solidFill>
                      </a:endParaRPr>
                    </a:p>
                  </a:txBody>
                  <a:tcPr>
                    <a:noFill/>
                  </a:tcPr>
                </a:tc>
              </a:tr>
              <a:tr h="457200">
                <a:tc>
                  <a:txBody>
                    <a:bodyPr/>
                    <a:lstStyle/>
                    <a:p>
                      <a:r>
                        <a:rPr lang="en-US" sz="1400" b="1" dirty="0" smtClean="0">
                          <a:solidFill>
                            <a:schemeClr val="tx1"/>
                          </a:solidFill>
                        </a:rPr>
                        <a:t>NDVI</a:t>
                      </a:r>
                    </a:p>
                    <a:p>
                      <a:endParaRPr lang="en-US" sz="1400" b="1" dirty="0">
                        <a:solidFill>
                          <a:schemeClr val="tx1"/>
                        </a:solidFill>
                      </a:endParaRPr>
                    </a:p>
                  </a:txBody>
                  <a:tcPr>
                    <a:noFill/>
                  </a:tcPr>
                </a:tc>
              </a:tr>
              <a:tr h="7010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rPr>
                        <a:t>EVI</a:t>
                      </a:r>
                    </a:p>
                  </a:txBody>
                  <a:tcPr>
                    <a:noFill/>
                  </a:tcPr>
                </a:tc>
              </a:tr>
              <a:tr h="381000">
                <a:tc>
                  <a:txBody>
                    <a:bodyPr/>
                    <a:lstStyle/>
                    <a:p>
                      <a:r>
                        <a:rPr lang="en-US" sz="1400" b="1" dirty="0" smtClean="0">
                          <a:solidFill>
                            <a:schemeClr val="tx1"/>
                          </a:solidFill>
                        </a:rPr>
                        <a:t>RGB</a:t>
                      </a:r>
                      <a:endParaRPr lang="en-US" sz="1400" b="1" dirty="0">
                        <a:solidFill>
                          <a:schemeClr val="tx1"/>
                        </a:solidFill>
                      </a:endParaRPr>
                    </a:p>
                  </a:txBody>
                  <a:tcPr>
                    <a:noFill/>
                  </a:tcPr>
                </a:tc>
              </a:tr>
              <a:tr h="533400">
                <a:tc>
                  <a:txBody>
                    <a:bodyPr/>
                    <a:lstStyle/>
                    <a:p>
                      <a:r>
                        <a:rPr lang="en-US" sz="1400" b="1" dirty="0" err="1" smtClean="0">
                          <a:solidFill>
                            <a:schemeClr val="tx1"/>
                          </a:solidFill>
                        </a:rPr>
                        <a:t>fAPAR</a:t>
                      </a:r>
                      <a:r>
                        <a:rPr lang="en-US" sz="1200" b="1" baseline="-25000" dirty="0" err="1" smtClean="0">
                          <a:solidFill>
                            <a:schemeClr val="tx1"/>
                          </a:solidFill>
                        </a:rPr>
                        <a:t>canopy</a:t>
                      </a:r>
                      <a:endParaRPr lang="en-US" sz="1200" b="1" baseline="-25000" dirty="0">
                        <a:solidFill>
                          <a:schemeClr val="tx1"/>
                        </a:solidFill>
                      </a:endParaRPr>
                    </a:p>
                  </a:txBody>
                  <a:tcPr>
                    <a:noFill/>
                  </a:tcPr>
                </a:tc>
              </a:tr>
              <a:tr h="457200">
                <a:tc>
                  <a:txBody>
                    <a:bodyPr/>
                    <a:lstStyle/>
                    <a:p>
                      <a:r>
                        <a:rPr lang="en-US" sz="1400" b="1" dirty="0" err="1" smtClean="0">
                          <a:solidFill>
                            <a:schemeClr val="tx1"/>
                          </a:solidFill>
                        </a:rPr>
                        <a:t>fAPAR</a:t>
                      </a:r>
                      <a:r>
                        <a:rPr lang="en-US" sz="1400" b="1" baseline="-25000" dirty="0" err="1" smtClean="0">
                          <a:solidFill>
                            <a:schemeClr val="tx1"/>
                          </a:solidFill>
                        </a:rPr>
                        <a:t>PV</a:t>
                      </a:r>
                      <a:endParaRPr lang="en-US" sz="1400" b="1" baseline="-25000" dirty="0">
                        <a:solidFill>
                          <a:schemeClr val="tx1"/>
                        </a:solidFill>
                      </a:endParaRPr>
                    </a:p>
                  </a:txBody>
                  <a:tcPr>
                    <a:noFill/>
                  </a:tcPr>
                </a:tc>
              </a:tr>
              <a:tr h="533400">
                <a:tc>
                  <a:txBody>
                    <a:bodyPr/>
                    <a:lstStyle/>
                    <a:p>
                      <a:r>
                        <a:rPr lang="en-US" sz="1400" b="1" dirty="0" err="1" smtClean="0">
                          <a:solidFill>
                            <a:schemeClr val="tx1"/>
                          </a:solidFill>
                        </a:rPr>
                        <a:t>fAPAR</a:t>
                      </a:r>
                      <a:r>
                        <a:rPr lang="en-US" sz="1400" b="1" baseline="-25000" dirty="0" err="1" smtClean="0">
                          <a:solidFill>
                            <a:schemeClr val="tx1"/>
                          </a:solidFill>
                        </a:rPr>
                        <a:t>NPV</a:t>
                      </a:r>
                      <a:endParaRPr lang="en-US" sz="1400" b="1" baseline="-25000" dirty="0">
                        <a:solidFill>
                          <a:schemeClr val="tx1"/>
                        </a:solidFill>
                      </a:endParaRPr>
                    </a:p>
                  </a:txBody>
                  <a:tcPr>
                    <a:noFill/>
                  </a:tcPr>
                </a:tc>
              </a:tr>
              <a:tr h="533400">
                <a:tc>
                  <a:txBody>
                    <a:bodyPr/>
                    <a:lstStyle/>
                    <a:p>
                      <a:r>
                        <a:rPr lang="en-US" sz="1400" b="1" dirty="0" smtClean="0">
                          <a:solidFill>
                            <a:schemeClr val="tx1"/>
                          </a:solidFill>
                        </a:rPr>
                        <a:t>NDVI</a:t>
                      </a:r>
                    </a:p>
                  </a:txBody>
                  <a:tcPr>
                    <a:noFill/>
                  </a:tcPr>
                </a:tc>
              </a:tr>
              <a:tr h="4572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rPr>
                        <a:t>EVI</a:t>
                      </a:r>
                    </a:p>
                  </a:txBody>
                  <a:tcPr>
                    <a:noFill/>
                  </a:tcPr>
                </a:tc>
              </a:tr>
            </a:tbl>
          </a:graphicData>
        </a:graphic>
      </p:graphicFrame>
    </p:spTree>
    <p:extLst>
      <p:ext uri="{BB962C8B-B14F-4D97-AF65-F5344CB8AC3E}">
        <p14:creationId xmlns:p14="http://schemas.microsoft.com/office/powerpoint/2010/main" val="122179605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7200" y="838200"/>
            <a:ext cx="8424766" cy="3840479"/>
          </a:xfrm>
          <a:prstGeom prst="rect">
            <a:avLst/>
          </a:prstGeom>
        </p:spPr>
      </p:pic>
      <p:sp>
        <p:nvSpPr>
          <p:cNvPr id="8" name="Rectangle 7"/>
          <p:cNvSpPr/>
          <p:nvPr/>
        </p:nvSpPr>
        <p:spPr>
          <a:xfrm>
            <a:off x="0" y="4690408"/>
            <a:ext cx="9067799" cy="1938992"/>
          </a:xfrm>
          <a:prstGeom prst="rect">
            <a:avLst/>
          </a:prstGeom>
        </p:spPr>
        <p:txBody>
          <a:bodyPr wrap="square">
            <a:spAutoFit/>
          </a:bodyPr>
          <a:lstStyle/>
          <a:p>
            <a:pPr marL="342900" indent="-342900">
              <a:buFont typeface="Arial"/>
              <a:buChar char="•"/>
            </a:pPr>
            <a:r>
              <a:rPr lang="en-US" sz="2000" b="1" dirty="0" smtClean="0">
                <a:latin typeface="Times New Roman"/>
                <a:cs typeface="Times New Roman"/>
              </a:rPr>
              <a:t>NDVI </a:t>
            </a:r>
            <a:r>
              <a:rPr lang="en-US" sz="2000" b="1" dirty="0">
                <a:latin typeface="Times New Roman"/>
                <a:cs typeface="Times New Roman"/>
              </a:rPr>
              <a:t>and EVI could be negative for some MODIS pixels of this area</a:t>
            </a:r>
          </a:p>
          <a:p>
            <a:pPr marL="285750" indent="-285750">
              <a:buFont typeface="Arial"/>
              <a:buChar char="•"/>
            </a:pPr>
            <a:r>
              <a:rPr lang="en-US" sz="2000" b="1" dirty="0">
                <a:latin typeface="Times New Roman"/>
                <a:cs typeface="Times New Roman"/>
              </a:rPr>
              <a:t>During peak of growing season, NDVI&gt;</a:t>
            </a:r>
            <a:r>
              <a:rPr lang="en-US" sz="2000" b="1" dirty="0" err="1">
                <a:latin typeface="Times New Roman"/>
                <a:cs typeface="Times New Roman"/>
              </a:rPr>
              <a:t>fAPAR</a:t>
            </a:r>
            <a:r>
              <a:rPr lang="en-US" sz="2000" b="1" baseline="-25000" dirty="0" err="1">
                <a:latin typeface="Times New Roman"/>
                <a:cs typeface="Times New Roman"/>
              </a:rPr>
              <a:t>canopy</a:t>
            </a:r>
            <a:r>
              <a:rPr lang="en-US" sz="2000" b="1" dirty="0">
                <a:latin typeface="Times New Roman"/>
                <a:cs typeface="Times New Roman"/>
              </a:rPr>
              <a:t>&gt;EVI&gt;</a:t>
            </a:r>
            <a:r>
              <a:rPr lang="en-US" sz="2000" b="1" dirty="0" err="1">
                <a:latin typeface="Times New Roman"/>
                <a:cs typeface="Times New Roman"/>
              </a:rPr>
              <a:t>fAPAR</a:t>
            </a:r>
            <a:r>
              <a:rPr lang="en-US" sz="2000" b="1" baseline="-25000" dirty="0" err="1">
                <a:latin typeface="Times New Roman"/>
                <a:cs typeface="Times New Roman"/>
              </a:rPr>
              <a:t>PV</a:t>
            </a:r>
            <a:r>
              <a:rPr lang="en-US" sz="2000" b="1" dirty="0">
                <a:latin typeface="Times New Roman"/>
                <a:cs typeface="Times New Roman"/>
              </a:rPr>
              <a:t>&gt;</a:t>
            </a:r>
            <a:r>
              <a:rPr lang="en-US" sz="2000" b="1" dirty="0" err="1">
                <a:latin typeface="Times New Roman"/>
                <a:cs typeface="Times New Roman"/>
              </a:rPr>
              <a:t>fAPAR</a:t>
            </a:r>
            <a:r>
              <a:rPr lang="en-US" sz="2000" b="1" baseline="-25000" dirty="0" err="1">
                <a:latin typeface="Times New Roman"/>
                <a:cs typeface="Times New Roman"/>
              </a:rPr>
              <a:t>NPV</a:t>
            </a:r>
            <a:endParaRPr lang="en-US" sz="2000" b="1" dirty="0">
              <a:latin typeface="Times New Roman"/>
              <a:cs typeface="Times New Roman"/>
            </a:endParaRPr>
          </a:p>
          <a:p>
            <a:pPr marL="285750" indent="-285750">
              <a:buFont typeface="Arial"/>
              <a:buChar char="•"/>
            </a:pPr>
            <a:r>
              <a:rPr lang="en-US" sz="2000" b="1" dirty="0" err="1" smtClean="0">
                <a:latin typeface="Times New Roman"/>
                <a:cs typeface="Times New Roman"/>
              </a:rPr>
              <a:t>fAPAR</a:t>
            </a:r>
            <a:r>
              <a:rPr lang="en-US" sz="2000" b="1" baseline="-25000" dirty="0" err="1" smtClean="0">
                <a:latin typeface="Times New Roman"/>
                <a:cs typeface="Times New Roman"/>
              </a:rPr>
              <a:t>PV</a:t>
            </a:r>
            <a:r>
              <a:rPr lang="en-US" sz="2000" b="1" dirty="0" smtClean="0">
                <a:latin typeface="Times New Roman"/>
                <a:cs typeface="Times New Roman"/>
              </a:rPr>
              <a:t> maximum value is about 0.24, NDVI 0.6, </a:t>
            </a:r>
            <a:r>
              <a:rPr lang="en-US" sz="2000" b="1" dirty="0" err="1" smtClean="0">
                <a:latin typeface="Times New Roman"/>
                <a:cs typeface="Times New Roman"/>
              </a:rPr>
              <a:t>fAPAR</a:t>
            </a:r>
            <a:r>
              <a:rPr lang="en-US" sz="2000" b="1" baseline="-25000" dirty="0" err="1" smtClean="0">
                <a:latin typeface="Times New Roman"/>
                <a:cs typeface="Times New Roman"/>
              </a:rPr>
              <a:t>canopy</a:t>
            </a:r>
            <a:r>
              <a:rPr lang="en-US" sz="2000" b="1" dirty="0" smtClean="0">
                <a:latin typeface="Times New Roman"/>
                <a:cs typeface="Times New Roman"/>
              </a:rPr>
              <a:t> 0.47, EVI 0.35, </a:t>
            </a:r>
            <a:r>
              <a:rPr lang="en-US" sz="2000" b="1" dirty="0" err="1" smtClean="0">
                <a:latin typeface="Times New Roman"/>
                <a:cs typeface="Times New Roman"/>
              </a:rPr>
              <a:t>fAPAR</a:t>
            </a:r>
            <a:r>
              <a:rPr lang="en-US" sz="2000" b="1" baseline="-25000" dirty="0" err="1" smtClean="0">
                <a:latin typeface="Times New Roman"/>
                <a:cs typeface="Times New Roman"/>
              </a:rPr>
              <a:t>NPV</a:t>
            </a:r>
            <a:r>
              <a:rPr lang="en-US" sz="2000" b="1" dirty="0" smtClean="0">
                <a:latin typeface="Times New Roman"/>
                <a:cs typeface="Times New Roman"/>
              </a:rPr>
              <a:t> 0.21</a:t>
            </a:r>
          </a:p>
          <a:p>
            <a:pPr marL="285750" indent="-285750">
              <a:buFont typeface="Arial"/>
              <a:buChar char="•"/>
            </a:pPr>
            <a:r>
              <a:rPr lang="en-US" sz="2000" b="1" dirty="0" smtClean="0">
                <a:latin typeface="Times New Roman"/>
                <a:cs typeface="Times New Roman"/>
              </a:rPr>
              <a:t>In contrast to crop site US-Ne1, during growing season, </a:t>
            </a:r>
            <a:r>
              <a:rPr lang="en-US" sz="2000" b="1" dirty="0" err="1" smtClean="0">
                <a:latin typeface="Times New Roman"/>
                <a:cs typeface="Times New Roman"/>
              </a:rPr>
              <a:t>fAPAR</a:t>
            </a:r>
            <a:r>
              <a:rPr lang="en-US" sz="2000" b="1" baseline="-25000" dirty="0" err="1" smtClean="0">
                <a:latin typeface="Times New Roman"/>
                <a:cs typeface="Times New Roman"/>
              </a:rPr>
              <a:t>NPV</a:t>
            </a:r>
            <a:r>
              <a:rPr lang="en-US" sz="2000" b="1" dirty="0" smtClean="0">
                <a:latin typeface="Times New Roman"/>
                <a:cs typeface="Times New Roman"/>
              </a:rPr>
              <a:t> increases with </a:t>
            </a:r>
            <a:r>
              <a:rPr lang="en-US" sz="2000" b="1" dirty="0" err="1" smtClean="0">
                <a:latin typeface="Times New Roman"/>
                <a:cs typeface="Times New Roman"/>
              </a:rPr>
              <a:t>fAPAR</a:t>
            </a:r>
            <a:r>
              <a:rPr lang="en-US" sz="2000" b="1" baseline="-25000" dirty="0" err="1" smtClean="0">
                <a:latin typeface="Times New Roman"/>
                <a:cs typeface="Times New Roman"/>
              </a:rPr>
              <a:t>PV</a:t>
            </a:r>
            <a:r>
              <a:rPr lang="en-US" sz="2000" b="1" dirty="0" smtClean="0">
                <a:latin typeface="Times New Roman"/>
                <a:cs typeface="Times New Roman"/>
              </a:rPr>
              <a:t> until peak of growing season and decreases with </a:t>
            </a:r>
            <a:r>
              <a:rPr lang="en-US" sz="2000" b="1" dirty="0" err="1" smtClean="0">
                <a:latin typeface="Times New Roman"/>
                <a:cs typeface="Times New Roman"/>
              </a:rPr>
              <a:t>fAPAR</a:t>
            </a:r>
            <a:r>
              <a:rPr lang="en-US" sz="2000" b="1" baseline="-25000" dirty="0" err="1" smtClean="0">
                <a:latin typeface="Times New Roman"/>
                <a:cs typeface="Times New Roman"/>
              </a:rPr>
              <a:t>PV</a:t>
            </a:r>
            <a:r>
              <a:rPr lang="en-US" sz="2000" b="1" dirty="0" smtClean="0">
                <a:latin typeface="Times New Roman"/>
                <a:cs typeface="Times New Roman"/>
              </a:rPr>
              <a:t> after.</a:t>
            </a:r>
            <a:endParaRPr lang="en-US" sz="2000" b="1" dirty="0">
              <a:latin typeface="Times New Roman"/>
              <a:cs typeface="Times New Roman"/>
            </a:endParaRPr>
          </a:p>
        </p:txBody>
      </p:sp>
      <p:sp>
        <p:nvSpPr>
          <p:cNvPr id="9" name="TextBox 8"/>
          <p:cNvSpPr txBox="1"/>
          <p:nvPr/>
        </p:nvSpPr>
        <p:spPr>
          <a:xfrm>
            <a:off x="2057400" y="914400"/>
            <a:ext cx="607558" cy="369332"/>
          </a:xfrm>
          <a:prstGeom prst="rect">
            <a:avLst/>
          </a:prstGeom>
          <a:noFill/>
        </p:spPr>
        <p:txBody>
          <a:bodyPr wrap="none" rtlCol="0">
            <a:spAutoFit/>
          </a:bodyPr>
          <a:lstStyle/>
          <a:p>
            <a:r>
              <a:rPr lang="en-US" dirty="0" smtClean="0"/>
              <a:t>2006</a:t>
            </a:r>
            <a:endParaRPr lang="en-US" dirty="0"/>
          </a:p>
        </p:txBody>
      </p:sp>
      <p:sp>
        <p:nvSpPr>
          <p:cNvPr id="10" name="TextBox 9"/>
          <p:cNvSpPr txBox="1"/>
          <p:nvPr/>
        </p:nvSpPr>
        <p:spPr>
          <a:xfrm>
            <a:off x="6629400" y="917408"/>
            <a:ext cx="620683" cy="369332"/>
          </a:xfrm>
          <a:prstGeom prst="rect">
            <a:avLst/>
          </a:prstGeom>
          <a:noFill/>
        </p:spPr>
        <p:txBody>
          <a:bodyPr wrap="none" rtlCol="0">
            <a:spAutoFit/>
          </a:bodyPr>
          <a:lstStyle/>
          <a:p>
            <a:r>
              <a:rPr lang="en-US" dirty="0" smtClean="0"/>
              <a:t>2014</a:t>
            </a:r>
            <a:endParaRPr lang="en-US" dirty="0"/>
          </a:p>
        </p:txBody>
      </p:sp>
      <p:sp>
        <p:nvSpPr>
          <p:cNvPr id="6" name="TextBox 5"/>
          <p:cNvSpPr txBox="1"/>
          <p:nvPr/>
        </p:nvSpPr>
        <p:spPr>
          <a:xfrm>
            <a:off x="7620000" y="-64532"/>
            <a:ext cx="951778" cy="369332"/>
          </a:xfrm>
          <a:prstGeom prst="rect">
            <a:avLst/>
          </a:prstGeom>
          <a:noFill/>
        </p:spPr>
        <p:txBody>
          <a:bodyPr wrap="none" rtlCol="0">
            <a:spAutoFit/>
          </a:bodyPr>
          <a:lstStyle/>
          <a:p>
            <a:r>
              <a:rPr lang="en-US" b="1" dirty="0" smtClean="0"/>
              <a:t>US-</a:t>
            </a:r>
            <a:r>
              <a:rPr lang="en-US" b="1" dirty="0" err="1" smtClean="0"/>
              <a:t>Brw</a:t>
            </a:r>
            <a:endParaRPr lang="en-US" b="1" dirty="0"/>
          </a:p>
        </p:txBody>
      </p:sp>
      <p:sp>
        <p:nvSpPr>
          <p:cNvPr id="11" name="TextBox 10"/>
          <p:cNvSpPr txBox="1"/>
          <p:nvPr/>
        </p:nvSpPr>
        <p:spPr>
          <a:xfrm>
            <a:off x="14111" y="457200"/>
            <a:ext cx="3099351" cy="430887"/>
          </a:xfrm>
          <a:prstGeom prst="rect">
            <a:avLst/>
          </a:prstGeom>
          <a:noFill/>
        </p:spPr>
        <p:txBody>
          <a:bodyPr wrap="none" rtlCol="0">
            <a:spAutoFit/>
          </a:bodyPr>
          <a:lstStyle/>
          <a:p>
            <a:r>
              <a:rPr lang="en-US" sz="2200" b="1" dirty="0" smtClean="0"/>
              <a:t>Overall seasonal profiles</a:t>
            </a:r>
            <a:endParaRPr lang="en-US" sz="2200" b="1" dirty="0"/>
          </a:p>
        </p:txBody>
      </p:sp>
    </p:spTree>
    <p:extLst>
      <p:ext uri="{BB962C8B-B14F-4D97-AF65-F5344CB8AC3E}">
        <p14:creationId xmlns:p14="http://schemas.microsoft.com/office/powerpoint/2010/main" val="122179605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37885" y="914400"/>
            <a:ext cx="1713480" cy="369332"/>
          </a:xfrm>
          <a:prstGeom prst="rect">
            <a:avLst/>
          </a:prstGeom>
          <a:noFill/>
        </p:spPr>
        <p:txBody>
          <a:bodyPr wrap="none" rtlCol="0">
            <a:spAutoFit/>
          </a:bodyPr>
          <a:lstStyle/>
          <a:p>
            <a:r>
              <a:rPr lang="en-US" dirty="0" smtClean="0"/>
              <a:t>(a)   </a:t>
            </a:r>
            <a:r>
              <a:rPr lang="en-US" dirty="0"/>
              <a:t>b</a:t>
            </a:r>
            <a:r>
              <a:rPr lang="en-US" dirty="0" smtClean="0"/>
              <a:t>ias in 2006</a:t>
            </a:r>
            <a:endParaRPr lang="en-US" dirty="0"/>
          </a:p>
        </p:txBody>
      </p:sp>
      <p:sp>
        <p:nvSpPr>
          <p:cNvPr id="5" name="TextBox 4"/>
          <p:cNvSpPr txBox="1"/>
          <p:nvPr/>
        </p:nvSpPr>
        <p:spPr>
          <a:xfrm>
            <a:off x="5562600" y="926068"/>
            <a:ext cx="1724187" cy="369332"/>
          </a:xfrm>
          <a:prstGeom prst="rect">
            <a:avLst/>
          </a:prstGeom>
          <a:noFill/>
        </p:spPr>
        <p:txBody>
          <a:bodyPr wrap="none" rtlCol="0">
            <a:spAutoFit/>
          </a:bodyPr>
          <a:lstStyle/>
          <a:p>
            <a:r>
              <a:rPr lang="en-US" dirty="0" smtClean="0"/>
              <a:t>(b)   </a:t>
            </a:r>
            <a:r>
              <a:rPr lang="en-US" dirty="0"/>
              <a:t>b</a:t>
            </a:r>
            <a:r>
              <a:rPr lang="en-US" dirty="0" smtClean="0"/>
              <a:t>ias in 2014</a:t>
            </a:r>
            <a:endParaRPr lang="en-US" dirty="0"/>
          </a:p>
        </p:txBody>
      </p:sp>
      <p:sp>
        <p:nvSpPr>
          <p:cNvPr id="6" name="Rectangle 5"/>
          <p:cNvSpPr/>
          <p:nvPr/>
        </p:nvSpPr>
        <p:spPr>
          <a:xfrm>
            <a:off x="0" y="5042118"/>
            <a:ext cx="9144000" cy="1631216"/>
          </a:xfrm>
          <a:prstGeom prst="rect">
            <a:avLst/>
          </a:prstGeom>
        </p:spPr>
        <p:txBody>
          <a:bodyPr wrap="square">
            <a:spAutoFit/>
          </a:bodyPr>
          <a:lstStyle/>
          <a:p>
            <a:pPr marL="285750" indent="-285750">
              <a:buFont typeface="Arial"/>
              <a:buChar char="•"/>
            </a:pPr>
            <a:r>
              <a:rPr lang="en-US" sz="2000" b="1" dirty="0" smtClean="0">
                <a:latin typeface="Times New Roman"/>
                <a:cs typeface="Times New Roman"/>
              </a:rPr>
              <a:t>Bias from </a:t>
            </a:r>
            <a:r>
              <a:rPr lang="en-US" sz="2000" b="1" dirty="0" err="1" smtClean="0">
                <a:latin typeface="Times New Roman"/>
                <a:cs typeface="Times New Roman"/>
              </a:rPr>
              <a:t>fAPAR</a:t>
            </a:r>
            <a:r>
              <a:rPr lang="en-US" sz="2000" b="1" baseline="-25000" dirty="0" err="1" smtClean="0">
                <a:latin typeface="Times New Roman"/>
                <a:cs typeface="Times New Roman"/>
              </a:rPr>
              <a:t>canopy</a:t>
            </a:r>
            <a:r>
              <a:rPr lang="en-US" sz="2000" b="1" dirty="0" smtClean="0">
                <a:latin typeface="Times New Roman"/>
                <a:cs typeface="Times New Roman"/>
              </a:rPr>
              <a:t> quantitatively equals to </a:t>
            </a:r>
            <a:r>
              <a:rPr lang="en-US" sz="2000" b="1" dirty="0" err="1" smtClean="0">
                <a:latin typeface="Times New Roman"/>
                <a:cs typeface="Times New Roman"/>
              </a:rPr>
              <a:t>fAPAR</a:t>
            </a:r>
            <a:r>
              <a:rPr lang="en-US" sz="2000" b="1" baseline="-25000" dirty="0" err="1" smtClean="0">
                <a:latin typeface="Times New Roman"/>
                <a:cs typeface="Times New Roman"/>
              </a:rPr>
              <a:t>NPV</a:t>
            </a:r>
            <a:r>
              <a:rPr lang="en-US" sz="2000" b="1" dirty="0" smtClean="0">
                <a:latin typeface="Times New Roman"/>
                <a:cs typeface="Times New Roman"/>
              </a:rPr>
              <a:t>. Red lines represent bias from NDVI and blue lines represent bias from EVI</a:t>
            </a:r>
          </a:p>
          <a:p>
            <a:pPr marL="285750" indent="-285750">
              <a:buFont typeface="Arial"/>
              <a:buChar char="•"/>
            </a:pPr>
            <a:r>
              <a:rPr lang="en-US" sz="2000" b="1" dirty="0" smtClean="0">
                <a:latin typeface="Times New Roman"/>
                <a:cs typeface="Times New Roman"/>
              </a:rPr>
              <a:t>The biases change seasonally</a:t>
            </a:r>
          </a:p>
          <a:p>
            <a:pPr marL="285750" indent="-285750">
              <a:buFont typeface="Arial"/>
              <a:buChar char="•"/>
            </a:pPr>
            <a:r>
              <a:rPr lang="en-US" sz="2000" b="1" dirty="0" smtClean="0">
                <a:latin typeface="Times New Roman"/>
                <a:cs typeface="Times New Roman"/>
              </a:rPr>
              <a:t>The bias from </a:t>
            </a:r>
            <a:r>
              <a:rPr lang="en-US" sz="2000" b="1" dirty="0" err="1" smtClean="0">
                <a:latin typeface="Times New Roman"/>
                <a:cs typeface="Times New Roman"/>
              </a:rPr>
              <a:t>fAPAR</a:t>
            </a:r>
            <a:r>
              <a:rPr lang="en-US" sz="2000" b="1" baseline="-25000" dirty="0" err="1" smtClean="0">
                <a:latin typeface="Times New Roman"/>
                <a:cs typeface="Times New Roman"/>
              </a:rPr>
              <a:t>canopy</a:t>
            </a:r>
            <a:r>
              <a:rPr lang="en-US" sz="2000" b="1" dirty="0" smtClean="0">
                <a:latin typeface="Times New Roman"/>
                <a:cs typeface="Times New Roman"/>
              </a:rPr>
              <a:t> ranges from ~0.09 – 0.21, bias with NDVI can reach 0.35, bias with EVI can reach 0.1 </a:t>
            </a:r>
          </a:p>
        </p:txBody>
      </p:sp>
      <p:sp>
        <p:nvSpPr>
          <p:cNvPr id="7" name="TextBox 6"/>
          <p:cNvSpPr txBox="1"/>
          <p:nvPr/>
        </p:nvSpPr>
        <p:spPr>
          <a:xfrm>
            <a:off x="14111" y="457200"/>
            <a:ext cx="908309" cy="430887"/>
          </a:xfrm>
          <a:prstGeom prst="rect">
            <a:avLst/>
          </a:prstGeom>
          <a:noFill/>
        </p:spPr>
        <p:txBody>
          <a:bodyPr wrap="none" rtlCol="0">
            <a:spAutoFit/>
          </a:bodyPr>
          <a:lstStyle/>
          <a:p>
            <a:r>
              <a:rPr lang="en-US" sz="2200" b="1" dirty="0" smtClean="0"/>
              <a:t>Biases</a:t>
            </a:r>
            <a:endParaRPr lang="en-US" sz="2200" b="1" dirty="0"/>
          </a:p>
        </p:txBody>
      </p:sp>
      <p:sp>
        <p:nvSpPr>
          <p:cNvPr id="8" name="TextBox 7"/>
          <p:cNvSpPr txBox="1"/>
          <p:nvPr/>
        </p:nvSpPr>
        <p:spPr>
          <a:xfrm>
            <a:off x="7620000" y="-64532"/>
            <a:ext cx="951778" cy="369332"/>
          </a:xfrm>
          <a:prstGeom prst="rect">
            <a:avLst/>
          </a:prstGeom>
          <a:noFill/>
        </p:spPr>
        <p:txBody>
          <a:bodyPr wrap="none" rtlCol="0">
            <a:spAutoFit/>
          </a:bodyPr>
          <a:lstStyle/>
          <a:p>
            <a:r>
              <a:rPr lang="en-US" b="1" dirty="0" smtClean="0"/>
              <a:t>US-</a:t>
            </a:r>
            <a:r>
              <a:rPr lang="en-US" b="1" dirty="0" err="1" smtClean="0"/>
              <a:t>Brw</a:t>
            </a:r>
            <a:endParaRPr lang="en-US" b="1" dirty="0"/>
          </a:p>
        </p:txBody>
      </p:sp>
      <p:pic>
        <p:nvPicPr>
          <p:cNvPr id="2" name="Picture 1"/>
          <p:cNvPicPr>
            <a:picLocks noChangeAspect="1"/>
          </p:cNvPicPr>
          <p:nvPr/>
        </p:nvPicPr>
        <p:blipFill>
          <a:blip r:embed="rId2"/>
          <a:stretch>
            <a:fillRect/>
          </a:stretch>
        </p:blipFill>
        <p:spPr>
          <a:xfrm>
            <a:off x="457200" y="1295400"/>
            <a:ext cx="7972746" cy="3657600"/>
          </a:xfrm>
          <a:prstGeom prst="rect">
            <a:avLst/>
          </a:prstGeom>
        </p:spPr>
      </p:pic>
    </p:spTree>
    <p:extLst>
      <p:ext uri="{BB962C8B-B14F-4D97-AF65-F5344CB8AC3E}">
        <p14:creationId xmlns:p14="http://schemas.microsoft.com/office/powerpoint/2010/main" val="122179605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76300" y="1727200"/>
            <a:ext cx="7378700" cy="3403600"/>
          </a:xfrm>
          <a:prstGeom prst="rect">
            <a:avLst/>
          </a:prstGeom>
        </p:spPr>
      </p:pic>
      <p:sp>
        <p:nvSpPr>
          <p:cNvPr id="4" name="TextBox 3"/>
          <p:cNvSpPr txBox="1"/>
          <p:nvPr/>
        </p:nvSpPr>
        <p:spPr>
          <a:xfrm>
            <a:off x="1601410" y="1509569"/>
            <a:ext cx="1870036" cy="369332"/>
          </a:xfrm>
          <a:prstGeom prst="rect">
            <a:avLst/>
          </a:prstGeom>
          <a:noFill/>
        </p:spPr>
        <p:txBody>
          <a:bodyPr wrap="none" rtlCol="0">
            <a:spAutoFit/>
          </a:bodyPr>
          <a:lstStyle/>
          <a:p>
            <a:r>
              <a:rPr lang="en-US" dirty="0" smtClean="0"/>
              <a:t>(a)   </a:t>
            </a:r>
            <a:r>
              <a:rPr lang="en-US" dirty="0"/>
              <a:t>r</a:t>
            </a:r>
            <a:r>
              <a:rPr lang="en-US" dirty="0" smtClean="0"/>
              <a:t>atios in 2006</a:t>
            </a:r>
            <a:endParaRPr lang="en-US" dirty="0"/>
          </a:p>
        </p:txBody>
      </p:sp>
      <p:sp>
        <p:nvSpPr>
          <p:cNvPr id="5" name="TextBox 4"/>
          <p:cNvSpPr txBox="1"/>
          <p:nvPr/>
        </p:nvSpPr>
        <p:spPr>
          <a:xfrm>
            <a:off x="5306790" y="1512577"/>
            <a:ext cx="1880743" cy="369332"/>
          </a:xfrm>
          <a:prstGeom prst="rect">
            <a:avLst/>
          </a:prstGeom>
          <a:noFill/>
        </p:spPr>
        <p:txBody>
          <a:bodyPr wrap="none" rtlCol="0">
            <a:spAutoFit/>
          </a:bodyPr>
          <a:lstStyle/>
          <a:p>
            <a:r>
              <a:rPr lang="en-US" dirty="0" smtClean="0"/>
              <a:t>(b)   </a:t>
            </a:r>
            <a:r>
              <a:rPr lang="en-US" dirty="0"/>
              <a:t>r</a:t>
            </a:r>
            <a:r>
              <a:rPr lang="en-US" dirty="0" smtClean="0"/>
              <a:t>atios in 2014</a:t>
            </a:r>
            <a:endParaRPr lang="en-US" dirty="0"/>
          </a:p>
        </p:txBody>
      </p:sp>
      <p:sp>
        <p:nvSpPr>
          <p:cNvPr id="6" name="Rectangle 5"/>
          <p:cNvSpPr/>
          <p:nvPr/>
        </p:nvSpPr>
        <p:spPr>
          <a:xfrm>
            <a:off x="304800" y="5062931"/>
            <a:ext cx="8762999" cy="769441"/>
          </a:xfrm>
          <a:prstGeom prst="rect">
            <a:avLst/>
          </a:prstGeom>
        </p:spPr>
        <p:txBody>
          <a:bodyPr wrap="square">
            <a:spAutoFit/>
          </a:bodyPr>
          <a:lstStyle/>
          <a:p>
            <a:pPr marL="285750" indent="-285750">
              <a:buFont typeface="Arial"/>
              <a:buChar char="•"/>
            </a:pPr>
            <a:r>
              <a:rPr lang="en-US" sz="2200" b="1" dirty="0" smtClean="0">
                <a:latin typeface="Times New Roman"/>
                <a:cs typeface="Times New Roman"/>
              </a:rPr>
              <a:t>The ratio of </a:t>
            </a:r>
            <a:r>
              <a:rPr lang="en-US" sz="2200" b="1" dirty="0" err="1" smtClean="0">
                <a:latin typeface="Times New Roman"/>
                <a:cs typeface="Times New Roman"/>
              </a:rPr>
              <a:t>fAPAR</a:t>
            </a:r>
            <a:r>
              <a:rPr lang="en-US" sz="2200" b="1" baseline="-25000" dirty="0" err="1" smtClean="0">
                <a:latin typeface="Times New Roman"/>
                <a:cs typeface="Times New Roman"/>
              </a:rPr>
              <a:t>NPV</a:t>
            </a:r>
            <a:r>
              <a:rPr lang="en-US" sz="2200" b="1" dirty="0" smtClean="0">
                <a:latin typeface="Times New Roman"/>
                <a:cs typeface="Times New Roman"/>
              </a:rPr>
              <a:t>/</a:t>
            </a:r>
            <a:r>
              <a:rPr lang="en-US" sz="2200" b="1" dirty="0" err="1" smtClean="0">
                <a:latin typeface="Times New Roman"/>
                <a:cs typeface="Times New Roman"/>
              </a:rPr>
              <a:t>fAPAR</a:t>
            </a:r>
            <a:r>
              <a:rPr lang="en-US" sz="2200" b="1" baseline="-25000" dirty="0" err="1" smtClean="0">
                <a:latin typeface="Times New Roman"/>
                <a:cs typeface="Times New Roman"/>
              </a:rPr>
              <a:t>canopy</a:t>
            </a:r>
            <a:r>
              <a:rPr lang="en-US" sz="2200" b="1" dirty="0" smtClean="0">
                <a:latin typeface="Times New Roman"/>
                <a:cs typeface="Times New Roman"/>
              </a:rPr>
              <a:t>&gt; 40% for whole growing season</a:t>
            </a:r>
          </a:p>
          <a:p>
            <a:pPr marL="285750" indent="-285750">
              <a:buFont typeface="Arial"/>
              <a:buChar char="•"/>
            </a:pPr>
            <a:r>
              <a:rPr lang="en-US" sz="2200" b="1" dirty="0" smtClean="0">
                <a:latin typeface="Times New Roman"/>
                <a:cs typeface="Times New Roman"/>
              </a:rPr>
              <a:t>The ratio of </a:t>
            </a:r>
            <a:r>
              <a:rPr lang="en-US" sz="2200" b="1" dirty="0" err="1" smtClean="0">
                <a:latin typeface="Times New Roman"/>
                <a:cs typeface="Times New Roman"/>
              </a:rPr>
              <a:t>fAPAR</a:t>
            </a:r>
            <a:r>
              <a:rPr lang="en-US" sz="2200" b="1" baseline="-25000" dirty="0" err="1" smtClean="0">
                <a:latin typeface="Times New Roman"/>
                <a:cs typeface="Times New Roman"/>
              </a:rPr>
              <a:t>NPV</a:t>
            </a:r>
            <a:r>
              <a:rPr lang="en-US" sz="2200" b="1" dirty="0" smtClean="0">
                <a:latin typeface="Times New Roman"/>
                <a:cs typeface="Times New Roman"/>
              </a:rPr>
              <a:t>/</a:t>
            </a:r>
            <a:r>
              <a:rPr lang="en-US" sz="2200" b="1" dirty="0" err="1" smtClean="0">
                <a:latin typeface="Times New Roman"/>
                <a:cs typeface="Times New Roman"/>
              </a:rPr>
              <a:t>fAPAR</a:t>
            </a:r>
            <a:r>
              <a:rPr lang="en-US" sz="2200" b="1" baseline="-25000" dirty="0" err="1" smtClean="0">
                <a:latin typeface="Times New Roman"/>
                <a:cs typeface="Times New Roman"/>
              </a:rPr>
              <a:t>PV</a:t>
            </a:r>
            <a:r>
              <a:rPr lang="en-US" sz="2200" b="1" dirty="0" smtClean="0">
                <a:latin typeface="Times New Roman"/>
                <a:cs typeface="Times New Roman"/>
              </a:rPr>
              <a:t>&gt;80% in July and August</a:t>
            </a:r>
            <a:endParaRPr lang="en-US" sz="2200" b="1" dirty="0">
              <a:latin typeface="Times New Roman"/>
              <a:cs typeface="Times New Roman"/>
            </a:endParaRPr>
          </a:p>
        </p:txBody>
      </p:sp>
      <p:sp>
        <p:nvSpPr>
          <p:cNvPr id="7" name="TextBox 6"/>
          <p:cNvSpPr txBox="1"/>
          <p:nvPr/>
        </p:nvSpPr>
        <p:spPr>
          <a:xfrm>
            <a:off x="14111" y="457200"/>
            <a:ext cx="931590" cy="430887"/>
          </a:xfrm>
          <a:prstGeom prst="rect">
            <a:avLst/>
          </a:prstGeom>
          <a:noFill/>
        </p:spPr>
        <p:txBody>
          <a:bodyPr wrap="none" rtlCol="0">
            <a:spAutoFit/>
          </a:bodyPr>
          <a:lstStyle/>
          <a:p>
            <a:r>
              <a:rPr lang="en-US" sz="2200" b="1" dirty="0" smtClean="0"/>
              <a:t>Ratios</a:t>
            </a:r>
            <a:endParaRPr lang="en-US" sz="2200" b="1" dirty="0"/>
          </a:p>
        </p:txBody>
      </p:sp>
      <p:sp>
        <p:nvSpPr>
          <p:cNvPr id="8" name="TextBox 7"/>
          <p:cNvSpPr txBox="1"/>
          <p:nvPr/>
        </p:nvSpPr>
        <p:spPr>
          <a:xfrm>
            <a:off x="7620000" y="-64532"/>
            <a:ext cx="951778" cy="369332"/>
          </a:xfrm>
          <a:prstGeom prst="rect">
            <a:avLst/>
          </a:prstGeom>
          <a:noFill/>
        </p:spPr>
        <p:txBody>
          <a:bodyPr wrap="none" rtlCol="0">
            <a:spAutoFit/>
          </a:bodyPr>
          <a:lstStyle/>
          <a:p>
            <a:r>
              <a:rPr lang="en-US" b="1" dirty="0" smtClean="0"/>
              <a:t>US-</a:t>
            </a:r>
            <a:r>
              <a:rPr lang="en-US" b="1" dirty="0" err="1" smtClean="0"/>
              <a:t>Brw</a:t>
            </a:r>
            <a:endParaRPr lang="en-US" b="1" dirty="0"/>
          </a:p>
        </p:txBody>
      </p:sp>
    </p:spTree>
    <p:extLst>
      <p:ext uri="{BB962C8B-B14F-4D97-AF65-F5344CB8AC3E}">
        <p14:creationId xmlns:p14="http://schemas.microsoft.com/office/powerpoint/2010/main" val="364767740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990600"/>
            <a:ext cx="9144000" cy="2837014"/>
          </a:xfrm>
          <a:prstGeom prst="rect">
            <a:avLst/>
          </a:prstGeom>
        </p:spPr>
      </p:pic>
      <p:sp>
        <p:nvSpPr>
          <p:cNvPr id="4" name="TextBox 3"/>
          <p:cNvSpPr txBox="1"/>
          <p:nvPr/>
        </p:nvSpPr>
        <p:spPr>
          <a:xfrm>
            <a:off x="7620000" y="-64532"/>
            <a:ext cx="951778" cy="369332"/>
          </a:xfrm>
          <a:prstGeom prst="rect">
            <a:avLst/>
          </a:prstGeom>
          <a:noFill/>
        </p:spPr>
        <p:txBody>
          <a:bodyPr wrap="none" rtlCol="0">
            <a:spAutoFit/>
          </a:bodyPr>
          <a:lstStyle/>
          <a:p>
            <a:r>
              <a:rPr lang="en-US" b="1" dirty="0" smtClean="0"/>
              <a:t>US-</a:t>
            </a:r>
            <a:r>
              <a:rPr lang="en-US" b="1" dirty="0" err="1" smtClean="0"/>
              <a:t>Brw</a:t>
            </a:r>
            <a:endParaRPr lang="en-US" b="1" dirty="0"/>
          </a:p>
        </p:txBody>
      </p:sp>
      <p:sp>
        <p:nvSpPr>
          <p:cNvPr id="2" name="TextBox 1"/>
          <p:cNvSpPr txBox="1"/>
          <p:nvPr/>
        </p:nvSpPr>
        <p:spPr>
          <a:xfrm>
            <a:off x="14111" y="457200"/>
            <a:ext cx="2216046" cy="430887"/>
          </a:xfrm>
          <a:prstGeom prst="rect">
            <a:avLst/>
          </a:prstGeom>
          <a:noFill/>
        </p:spPr>
        <p:txBody>
          <a:bodyPr wrap="none" rtlCol="0">
            <a:spAutoFit/>
          </a:bodyPr>
          <a:lstStyle/>
          <a:p>
            <a:r>
              <a:rPr lang="en-US" sz="2200" b="1" dirty="0" smtClean="0"/>
              <a:t>Long term trend:</a:t>
            </a:r>
            <a:endParaRPr lang="en-US" sz="2200" b="1" dirty="0"/>
          </a:p>
        </p:txBody>
      </p:sp>
      <p:sp>
        <p:nvSpPr>
          <p:cNvPr id="7" name="TextBox 6"/>
          <p:cNvSpPr txBox="1"/>
          <p:nvPr/>
        </p:nvSpPr>
        <p:spPr>
          <a:xfrm>
            <a:off x="0" y="3988712"/>
            <a:ext cx="9144000" cy="2462212"/>
          </a:xfrm>
          <a:prstGeom prst="rect">
            <a:avLst/>
          </a:prstGeom>
          <a:noFill/>
        </p:spPr>
        <p:txBody>
          <a:bodyPr wrap="square" rtlCol="0">
            <a:spAutoFit/>
          </a:bodyPr>
          <a:lstStyle/>
          <a:p>
            <a:pPr marL="342900" indent="-342900">
              <a:buFont typeface="Arial"/>
              <a:buChar char="•"/>
            </a:pPr>
            <a:r>
              <a:rPr lang="en-US" sz="2200" b="1" dirty="0" smtClean="0"/>
              <a:t>NDVI: increasing</a:t>
            </a:r>
          </a:p>
          <a:p>
            <a:pPr marL="342900" indent="-342900">
              <a:buFont typeface="Arial"/>
              <a:buChar char="•"/>
            </a:pPr>
            <a:r>
              <a:rPr lang="en-US" sz="2200" b="1" dirty="0" smtClean="0"/>
              <a:t>EVI: very slightly increasing</a:t>
            </a:r>
          </a:p>
          <a:p>
            <a:pPr marL="342900" indent="-342900">
              <a:buFont typeface="Arial"/>
              <a:buChar char="•"/>
            </a:pPr>
            <a:r>
              <a:rPr lang="en-US" sz="2200" b="1" dirty="0" err="1" smtClean="0"/>
              <a:t>fAPAR</a:t>
            </a:r>
            <a:r>
              <a:rPr lang="en-US" sz="1400" b="1" dirty="0" err="1" smtClean="0"/>
              <a:t>canopy</a:t>
            </a:r>
            <a:r>
              <a:rPr lang="en-US" sz="2200" b="1" dirty="0" smtClean="0"/>
              <a:t>: flat</a:t>
            </a:r>
          </a:p>
          <a:p>
            <a:pPr marL="342900" indent="-342900">
              <a:buFont typeface="Arial"/>
              <a:buChar char="•"/>
            </a:pPr>
            <a:r>
              <a:rPr lang="en-US" sz="2200" b="1" dirty="0" err="1" smtClean="0"/>
              <a:t>fAPAR</a:t>
            </a:r>
            <a:r>
              <a:rPr lang="en-US" sz="1400" b="1" dirty="0" err="1" smtClean="0"/>
              <a:t>PV</a:t>
            </a:r>
            <a:r>
              <a:rPr lang="en-US" sz="2200" b="1" dirty="0" err="1" smtClean="0"/>
              <a:t>:flat</a:t>
            </a:r>
            <a:endParaRPr lang="en-US" sz="2200" b="1" dirty="0"/>
          </a:p>
          <a:p>
            <a:pPr marL="342900" indent="-342900">
              <a:buFont typeface="Arial"/>
              <a:buChar char="•"/>
            </a:pPr>
            <a:r>
              <a:rPr lang="en-US" sz="2200" b="1" dirty="0" err="1" smtClean="0"/>
              <a:t>fAPAR</a:t>
            </a:r>
            <a:r>
              <a:rPr lang="en-US" sz="1400" b="1" dirty="0" err="1" smtClean="0"/>
              <a:t>NPV</a:t>
            </a:r>
            <a:r>
              <a:rPr lang="en-US" sz="2200" b="1" dirty="0" err="1" smtClean="0"/>
              <a:t>:flat</a:t>
            </a:r>
            <a:endParaRPr lang="en-US" sz="2200" b="1" dirty="0" smtClean="0"/>
          </a:p>
          <a:p>
            <a:pPr marL="342900" indent="-342900">
              <a:buFont typeface="Arial"/>
              <a:buChar char="•"/>
            </a:pPr>
            <a:r>
              <a:rPr lang="en-US" sz="2200" b="1" dirty="0" smtClean="0"/>
              <a:t>IF long-term NDVI is increasing, it does not necessarily mean it becomes greener or has greater photosynthetic capacity</a:t>
            </a:r>
            <a:endParaRPr lang="en-US" sz="2200" b="1" dirty="0"/>
          </a:p>
        </p:txBody>
      </p:sp>
    </p:spTree>
    <p:extLst>
      <p:ext uri="{BB962C8B-B14F-4D97-AF65-F5344CB8AC3E}">
        <p14:creationId xmlns:p14="http://schemas.microsoft.com/office/powerpoint/2010/main" val="364767740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0" y="-457200"/>
            <a:ext cx="7772400" cy="1143000"/>
          </a:xfrm>
        </p:spPr>
        <p:txBody>
          <a:bodyPr/>
          <a:lstStyle/>
          <a:p>
            <a:r>
              <a:rPr lang="en-US" dirty="0">
                <a:solidFill>
                  <a:srgbClr val="0000FF"/>
                </a:solidFill>
              </a:rPr>
              <a:t>Outline</a:t>
            </a:r>
            <a:endParaRPr lang="en-CA" dirty="0">
              <a:solidFill>
                <a:srgbClr val="0000FF"/>
              </a:solidFill>
            </a:endParaRPr>
          </a:p>
        </p:txBody>
      </p:sp>
      <p:sp>
        <p:nvSpPr>
          <p:cNvPr id="5" name="Rectangle 3"/>
          <p:cNvSpPr txBox="1">
            <a:spLocks noChangeArrowheads="1"/>
          </p:cNvSpPr>
          <p:nvPr/>
        </p:nvSpPr>
        <p:spPr>
          <a:xfrm>
            <a:off x="0" y="762000"/>
            <a:ext cx="9144000" cy="6172200"/>
          </a:xfrm>
          <a:prstGeom prst="rect">
            <a:avLst/>
          </a:prstGeom>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r>
              <a:rPr lang="en-US" sz="3500" b="1" dirty="0" smtClean="0"/>
              <a:t>Introduction to the retrieval algorithm</a:t>
            </a:r>
            <a:r>
              <a:rPr lang="en-US" sz="3500" dirty="0" smtClean="0"/>
              <a:t>:</a:t>
            </a:r>
            <a:endParaRPr lang="en-US" sz="3500" dirty="0"/>
          </a:p>
          <a:p>
            <a:pPr marL="0" indent="0">
              <a:buNone/>
            </a:pPr>
            <a:r>
              <a:rPr lang="en-US" sz="3400" dirty="0" smtClean="0"/>
              <a:t>  </a:t>
            </a:r>
            <a:r>
              <a:rPr lang="en-US" sz="3400" u="sng" dirty="0" smtClean="0"/>
              <a:t>The advanced </a:t>
            </a:r>
            <a:r>
              <a:rPr lang="en-US" sz="3400" u="sng" dirty="0" err="1" smtClean="0"/>
              <a:t>Radiative</a:t>
            </a:r>
            <a:r>
              <a:rPr lang="en-US" sz="3400" u="sng" dirty="0" smtClean="0"/>
              <a:t> Transfer Model</a:t>
            </a:r>
            <a:r>
              <a:rPr lang="en-US" sz="3400" dirty="0" smtClean="0"/>
              <a:t>: </a:t>
            </a:r>
            <a:r>
              <a:rPr lang="en-US" sz="3000" dirty="0" smtClean="0"/>
              <a:t>Leaf Level, Canopy Level, and</a:t>
            </a:r>
            <a:r>
              <a:rPr lang="en-US" sz="3000" dirty="0"/>
              <a:t> </a:t>
            </a:r>
            <a:r>
              <a:rPr lang="en-US" sz="3000" dirty="0" smtClean="0"/>
              <a:t>Pixel Level</a:t>
            </a:r>
            <a:endParaRPr lang="en-US" sz="3000" dirty="0"/>
          </a:p>
          <a:p>
            <a:pPr marL="0" indent="0">
              <a:buNone/>
            </a:pPr>
            <a:r>
              <a:rPr lang="en-US" sz="3600" dirty="0"/>
              <a:t>  </a:t>
            </a:r>
            <a:r>
              <a:rPr lang="en-US" sz="3600" u="sng" dirty="0" smtClean="0"/>
              <a:t>Retrievals</a:t>
            </a:r>
            <a:r>
              <a:rPr lang="en-US" sz="3600" dirty="0" smtClean="0"/>
              <a:t>: </a:t>
            </a:r>
            <a:r>
              <a:rPr lang="en-US" sz="3000" dirty="0" smtClean="0"/>
              <a:t>Cover fractions of vegetation, soil, snow and surface water, </a:t>
            </a:r>
            <a:r>
              <a:rPr lang="en-US" sz="3000" dirty="0"/>
              <a:t>and </a:t>
            </a:r>
            <a:r>
              <a:rPr lang="en-US" sz="3000" dirty="0" err="1" smtClean="0"/>
              <a:t>fAPARs</a:t>
            </a:r>
            <a:r>
              <a:rPr lang="en-US" sz="3000" dirty="0" smtClean="0"/>
              <a:t> (</a:t>
            </a:r>
            <a:r>
              <a:rPr lang="en-US" sz="3000" dirty="0" err="1" smtClean="0"/>
              <a:t>fAPAR</a:t>
            </a:r>
            <a:r>
              <a:rPr lang="en-US" sz="3000" baseline="-25000" dirty="0" err="1" smtClean="0"/>
              <a:t>canopy</a:t>
            </a:r>
            <a:r>
              <a:rPr lang="en-US" sz="3000" dirty="0" smtClean="0"/>
              <a:t>, </a:t>
            </a:r>
            <a:r>
              <a:rPr lang="en-US" sz="3000" dirty="0" err="1" smtClean="0"/>
              <a:t>fAPAR</a:t>
            </a:r>
            <a:r>
              <a:rPr lang="en-US" sz="3000" baseline="-25000" dirty="0" err="1" smtClean="0"/>
              <a:t>PV</a:t>
            </a:r>
            <a:r>
              <a:rPr lang="en-US" sz="3000" dirty="0" smtClean="0"/>
              <a:t>, </a:t>
            </a:r>
            <a:r>
              <a:rPr lang="en-US" sz="3000" dirty="0" err="1" smtClean="0"/>
              <a:t>fAPAR</a:t>
            </a:r>
            <a:r>
              <a:rPr lang="en-US" sz="3000" baseline="-25000" dirty="0" err="1" smtClean="0"/>
              <a:t>NPV</a:t>
            </a:r>
            <a:r>
              <a:rPr lang="en-US" sz="3000" dirty="0" smtClean="0"/>
              <a:t>)</a:t>
            </a:r>
            <a:endParaRPr lang="en-US" sz="3000" dirty="0">
              <a:solidFill>
                <a:srgbClr val="0000FF"/>
              </a:solidFill>
            </a:endParaRPr>
          </a:p>
          <a:p>
            <a:r>
              <a:rPr lang="en-US" sz="3500" b="1" dirty="0" smtClean="0"/>
              <a:t>Prototype Product Development with Hyperion images</a:t>
            </a:r>
            <a:r>
              <a:rPr lang="en-US" sz="3500" dirty="0" smtClean="0"/>
              <a:t> </a:t>
            </a:r>
          </a:p>
          <a:p>
            <a:r>
              <a:rPr lang="en-US" sz="3500" b="1" dirty="0" smtClean="0"/>
              <a:t>Product Development with MODIS images and uncertainties in various estimates of </a:t>
            </a:r>
            <a:r>
              <a:rPr lang="en-US" sz="3500" b="1" dirty="0" err="1" smtClean="0"/>
              <a:t>fAPAR</a:t>
            </a:r>
            <a:r>
              <a:rPr lang="en-US" sz="3500" b="1" dirty="0" smtClean="0"/>
              <a:t> for photosynthesis (</a:t>
            </a:r>
            <a:r>
              <a:rPr lang="en-US" sz="3500" b="1" dirty="0" err="1" smtClean="0"/>
              <a:t>fAPAR</a:t>
            </a:r>
            <a:r>
              <a:rPr lang="en-US" sz="3500" b="1" baseline="-25000" dirty="0" err="1" smtClean="0"/>
              <a:t>PSN</a:t>
            </a:r>
            <a:r>
              <a:rPr lang="en-US" sz="3500" b="1" dirty="0" smtClean="0"/>
              <a:t>)</a:t>
            </a:r>
          </a:p>
          <a:p>
            <a:r>
              <a:rPr lang="en-US" sz="3500" b="1" dirty="0" smtClean="0"/>
              <a:t>Summary</a:t>
            </a:r>
            <a:endParaRPr lang="en-US" sz="3500" dirty="0" smtClean="0"/>
          </a:p>
        </p:txBody>
      </p:sp>
      <p:sp>
        <p:nvSpPr>
          <p:cNvPr id="2" name="Rectangle 1"/>
          <p:cNvSpPr/>
          <p:nvPr/>
        </p:nvSpPr>
        <p:spPr>
          <a:xfrm>
            <a:off x="0" y="685800"/>
            <a:ext cx="9144000" cy="228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45757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0" y="0"/>
            <a:ext cx="9144000" cy="6858000"/>
            <a:chOff x="0" y="0"/>
            <a:chExt cx="9144000" cy="6858000"/>
          </a:xfrm>
        </p:grpSpPr>
        <p:pic>
          <p:nvPicPr>
            <p:cNvPr id="21" name="Picture 20" descr="US_Brwpvgif.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2" name="TextBox 21"/>
            <p:cNvSpPr txBox="1"/>
            <p:nvPr/>
          </p:nvSpPr>
          <p:spPr>
            <a:xfrm>
              <a:off x="1371600" y="457200"/>
              <a:ext cx="6705600" cy="5909311"/>
            </a:xfrm>
            <a:prstGeom prst="rect">
              <a:avLst/>
            </a:prstGeom>
            <a:solidFill>
              <a:schemeClr val="bg1"/>
            </a:solidFill>
          </p:spPr>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
          <p:nvSpPr>
            <p:cNvPr id="23" name="TextBox 22"/>
            <p:cNvSpPr txBox="1"/>
            <p:nvPr/>
          </p:nvSpPr>
          <p:spPr>
            <a:xfrm>
              <a:off x="3810000" y="76200"/>
              <a:ext cx="1219200" cy="369332"/>
            </a:xfrm>
            <a:prstGeom prst="rect">
              <a:avLst/>
            </a:prstGeom>
            <a:solidFill>
              <a:schemeClr val="bg1"/>
            </a:solidFill>
          </p:spPr>
          <p:txBody>
            <a:bodyPr wrap="square" rtlCol="0">
              <a:spAutoFit/>
            </a:bodyPr>
            <a:lstStyle/>
            <a:p>
              <a:r>
                <a:rPr lang="en-US" dirty="0" smtClean="0"/>
                <a:t>     </a:t>
              </a:r>
              <a:endParaRPr lang="en-US" dirty="0"/>
            </a:p>
          </p:txBody>
        </p:sp>
      </p:grpSp>
      <p:sp>
        <p:nvSpPr>
          <p:cNvPr id="14" name="TextBox 13"/>
          <p:cNvSpPr txBox="1"/>
          <p:nvPr/>
        </p:nvSpPr>
        <p:spPr>
          <a:xfrm>
            <a:off x="990600" y="3440668"/>
            <a:ext cx="4648200" cy="369332"/>
          </a:xfrm>
          <a:prstGeom prst="rect">
            <a:avLst/>
          </a:prstGeom>
          <a:solidFill>
            <a:schemeClr val="bg1"/>
          </a:solidFill>
        </p:spPr>
        <p:txBody>
          <a:bodyPr wrap="square" rtlCol="0">
            <a:spAutoFit/>
          </a:bodyPr>
          <a:lstStyle/>
          <a:p>
            <a:r>
              <a:rPr lang="en-US" b="1" dirty="0" smtClean="0"/>
              <a:t>NDVI                                               EVI</a:t>
            </a:r>
            <a:endParaRPr lang="en-US" b="1" dirty="0"/>
          </a:p>
        </p:txBody>
      </p:sp>
      <p:pic>
        <p:nvPicPr>
          <p:cNvPr id="15" name="Picture 14" descr="US_Brwcanopygif.g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66800"/>
            <a:ext cx="3352800" cy="2514600"/>
          </a:xfrm>
          <a:prstGeom prst="rect">
            <a:avLst/>
          </a:prstGeom>
        </p:spPr>
      </p:pic>
      <p:pic>
        <p:nvPicPr>
          <p:cNvPr id="16" name="Picture 15" descr="US_Brwpvgif.gi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67000" y="1066800"/>
            <a:ext cx="3352800" cy="2514600"/>
          </a:xfrm>
          <a:prstGeom prst="rect">
            <a:avLst/>
          </a:prstGeom>
        </p:spPr>
      </p:pic>
      <p:pic>
        <p:nvPicPr>
          <p:cNvPr id="17" name="Picture 16" descr="US_Brwnpvgif.g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34000" y="1066800"/>
            <a:ext cx="3352800" cy="2514600"/>
          </a:xfrm>
          <a:prstGeom prst="rect">
            <a:avLst/>
          </a:prstGeom>
        </p:spPr>
      </p:pic>
      <p:pic>
        <p:nvPicPr>
          <p:cNvPr id="18" name="Picture 17" descr="US_Brwndvigif.gif"/>
          <p:cNvPicPr>
            <a:picLocks/>
          </p:cNvPicPr>
          <p:nvPr/>
        </p:nvPicPr>
        <p:blipFill>
          <a:blip r:embed="rId5" cstate="screen">
            <a:extLst>
              <a:ext uri="{28A0092B-C50C-407E-A947-70E740481C1C}">
                <a14:useLocalDpi xmlns:a14="http://schemas.microsoft.com/office/drawing/2010/main"/>
              </a:ext>
            </a:extLst>
          </a:blip>
          <a:stretch>
            <a:fillRect/>
          </a:stretch>
        </p:blipFill>
        <p:spPr>
          <a:xfrm>
            <a:off x="533400" y="3886200"/>
            <a:ext cx="2029968" cy="2029968"/>
          </a:xfrm>
          <a:prstGeom prst="rect">
            <a:avLst/>
          </a:prstGeom>
        </p:spPr>
      </p:pic>
      <p:pic>
        <p:nvPicPr>
          <p:cNvPr id="19" name="Picture 18" descr="US_Brwevigif.gif"/>
          <p:cNvPicPr>
            <a:picLocks/>
          </p:cNvPicPr>
          <p:nvPr/>
        </p:nvPicPr>
        <p:blipFill>
          <a:blip r:embed="rId6" cstate="screen">
            <a:extLst>
              <a:ext uri="{28A0092B-C50C-407E-A947-70E740481C1C}">
                <a14:useLocalDpi xmlns:a14="http://schemas.microsoft.com/office/drawing/2010/main"/>
              </a:ext>
            </a:extLst>
          </a:blip>
          <a:stretch>
            <a:fillRect/>
          </a:stretch>
        </p:blipFill>
        <p:spPr>
          <a:xfrm>
            <a:off x="3200400" y="3886200"/>
            <a:ext cx="2029968" cy="2029968"/>
          </a:xfrm>
          <a:prstGeom prst="rect">
            <a:avLst/>
          </a:prstGeom>
        </p:spPr>
      </p:pic>
      <p:sp>
        <p:nvSpPr>
          <p:cNvPr id="13" name="TextBox 12"/>
          <p:cNvSpPr txBox="1"/>
          <p:nvPr/>
        </p:nvSpPr>
        <p:spPr>
          <a:xfrm>
            <a:off x="838200" y="838200"/>
            <a:ext cx="7391400" cy="369332"/>
          </a:xfrm>
          <a:prstGeom prst="rect">
            <a:avLst/>
          </a:prstGeom>
          <a:solidFill>
            <a:schemeClr val="bg1"/>
          </a:solidFill>
        </p:spPr>
        <p:txBody>
          <a:bodyPr wrap="square" rtlCol="0">
            <a:spAutoFit/>
          </a:bodyPr>
          <a:lstStyle/>
          <a:p>
            <a:r>
              <a:rPr lang="en-US" b="1" dirty="0" err="1" smtClean="0"/>
              <a:t>fAPAR</a:t>
            </a:r>
            <a:r>
              <a:rPr lang="en-US" sz="1400" b="1" dirty="0" err="1" smtClean="0"/>
              <a:t>canopy</a:t>
            </a:r>
            <a:r>
              <a:rPr lang="en-US" b="1" dirty="0" smtClean="0"/>
              <a:t>                                   </a:t>
            </a:r>
            <a:r>
              <a:rPr lang="en-US" b="1" dirty="0" err="1" smtClean="0"/>
              <a:t>fAPAR</a:t>
            </a:r>
            <a:r>
              <a:rPr lang="en-US" b="1" baseline="-25000" dirty="0" err="1" smtClean="0"/>
              <a:t>PV</a:t>
            </a:r>
            <a:r>
              <a:rPr lang="en-US" b="1" dirty="0" smtClean="0"/>
              <a:t>                                     </a:t>
            </a:r>
            <a:r>
              <a:rPr lang="en-US" b="1" dirty="0" err="1" smtClean="0"/>
              <a:t>fAPAR</a:t>
            </a:r>
            <a:r>
              <a:rPr lang="en-US" b="1" baseline="-25000" dirty="0" err="1" smtClean="0"/>
              <a:t>NPV</a:t>
            </a:r>
            <a:r>
              <a:rPr lang="en-US" b="1" dirty="0" smtClean="0"/>
              <a:t>             </a:t>
            </a:r>
            <a:endParaRPr lang="en-US" b="1" dirty="0"/>
          </a:p>
        </p:txBody>
      </p:sp>
      <p:sp>
        <p:nvSpPr>
          <p:cNvPr id="24" name="TextBox 23"/>
          <p:cNvSpPr txBox="1"/>
          <p:nvPr/>
        </p:nvSpPr>
        <p:spPr>
          <a:xfrm>
            <a:off x="7620000" y="-64532"/>
            <a:ext cx="951778" cy="369332"/>
          </a:xfrm>
          <a:prstGeom prst="rect">
            <a:avLst/>
          </a:prstGeom>
          <a:noFill/>
        </p:spPr>
        <p:txBody>
          <a:bodyPr wrap="none" rtlCol="0">
            <a:spAutoFit/>
          </a:bodyPr>
          <a:lstStyle/>
          <a:p>
            <a:r>
              <a:rPr lang="en-US" b="1" dirty="0" smtClean="0"/>
              <a:t>US-</a:t>
            </a:r>
            <a:r>
              <a:rPr lang="en-US" b="1" dirty="0" err="1" smtClean="0"/>
              <a:t>Brw</a:t>
            </a:r>
            <a:endParaRPr lang="en-US" b="1" dirty="0"/>
          </a:p>
        </p:txBody>
      </p:sp>
      <p:pic>
        <p:nvPicPr>
          <p:cNvPr id="25" name="Picture 24"/>
          <p:cNvPicPr>
            <a:picLocks/>
          </p:cNvPicPr>
          <p:nvPr/>
        </p:nvPicPr>
        <p:blipFill>
          <a:blip r:embed="rId7" cstate="screen">
            <a:extLst>
              <a:ext uri="{28A0092B-C50C-407E-A947-70E740481C1C}">
                <a14:useLocalDpi xmlns:a14="http://schemas.microsoft.com/office/drawing/2010/main"/>
              </a:ext>
            </a:extLst>
          </a:blip>
          <a:stretch>
            <a:fillRect/>
          </a:stretch>
        </p:blipFill>
        <p:spPr>
          <a:xfrm>
            <a:off x="5943600" y="3886200"/>
            <a:ext cx="2029968" cy="2029968"/>
          </a:xfrm>
          <a:prstGeom prst="rect">
            <a:avLst/>
          </a:prstGeom>
        </p:spPr>
      </p:pic>
      <p:pic>
        <p:nvPicPr>
          <p:cNvPr id="26" name="Picture 25">
            <a:hlinkClick r:id="rId8" action="ppaction://hlinksldjump"/>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431442" y="6235465"/>
            <a:ext cx="548640" cy="548640"/>
          </a:xfrm>
          <a:prstGeom prst="rect">
            <a:avLst/>
          </a:prstGeom>
        </p:spPr>
      </p:pic>
      <p:sp>
        <p:nvSpPr>
          <p:cNvPr id="27" name="TextBox 26"/>
          <p:cNvSpPr txBox="1"/>
          <p:nvPr/>
        </p:nvSpPr>
        <p:spPr>
          <a:xfrm>
            <a:off x="152400" y="164068"/>
            <a:ext cx="960795" cy="369332"/>
          </a:xfrm>
          <a:prstGeom prst="rect">
            <a:avLst/>
          </a:prstGeom>
          <a:noFill/>
        </p:spPr>
        <p:txBody>
          <a:bodyPr wrap="none" rtlCol="0">
            <a:spAutoFit/>
          </a:bodyPr>
          <a:lstStyle/>
          <a:p>
            <a:r>
              <a:rPr lang="en-US" b="1" dirty="0" smtClean="0">
                <a:solidFill>
                  <a:srgbClr val="0000FF"/>
                </a:solidFill>
              </a:rPr>
              <a:t>Movie 2</a:t>
            </a:r>
            <a:endParaRPr lang="en-US" b="1" dirty="0">
              <a:solidFill>
                <a:srgbClr val="0000FF"/>
              </a:solidFill>
            </a:endParaRPr>
          </a:p>
        </p:txBody>
      </p:sp>
    </p:spTree>
    <p:extLst>
      <p:ext uri="{BB962C8B-B14F-4D97-AF65-F5344CB8AC3E}">
        <p14:creationId xmlns:p14="http://schemas.microsoft.com/office/powerpoint/2010/main" val="364767740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sz="quarter" idx="1"/>
          </p:nvPr>
        </p:nvSpPr>
        <p:spPr>
          <a:xfrm>
            <a:off x="0" y="1447800"/>
            <a:ext cx="9067800" cy="4572000"/>
          </a:xfrm>
        </p:spPr>
        <p:txBody>
          <a:bodyPr>
            <a:noAutofit/>
          </a:bodyPr>
          <a:lstStyle/>
          <a:p>
            <a:r>
              <a:rPr lang="en-US" sz="2300" dirty="0" smtClean="0"/>
              <a:t>Uncertainties in estimates of </a:t>
            </a:r>
            <a:r>
              <a:rPr lang="en-US" sz="2300" dirty="0" err="1" smtClean="0"/>
              <a:t>fAPAR</a:t>
            </a:r>
            <a:r>
              <a:rPr lang="en-US" sz="2300" dirty="0" smtClean="0"/>
              <a:t> for photosynthesis are significant when approximated with </a:t>
            </a:r>
            <a:r>
              <a:rPr lang="en-US" sz="2300" dirty="0" err="1" smtClean="0"/>
              <a:t>fAPAR</a:t>
            </a:r>
            <a:r>
              <a:rPr lang="en-US" sz="2300" baseline="-25000" dirty="0" err="1" smtClean="0"/>
              <a:t>canopy</a:t>
            </a:r>
            <a:r>
              <a:rPr lang="en-US" sz="2300" dirty="0" smtClean="0"/>
              <a:t>, NDVI and EVI</a:t>
            </a:r>
          </a:p>
          <a:p>
            <a:r>
              <a:rPr lang="en-US" sz="2300" dirty="0" smtClean="0"/>
              <a:t>The uncertainties change with plant functional types, spatially and temporally</a:t>
            </a:r>
          </a:p>
          <a:p>
            <a:r>
              <a:rPr lang="en-US" sz="2300" dirty="0" smtClean="0"/>
              <a:t>During </a:t>
            </a:r>
            <a:r>
              <a:rPr lang="en-US" sz="2300" dirty="0"/>
              <a:t>peak of plant growing </a:t>
            </a:r>
            <a:r>
              <a:rPr lang="en-US" sz="2300" dirty="0" smtClean="0"/>
              <a:t>season, the </a:t>
            </a:r>
            <a:r>
              <a:rPr lang="en-US" sz="2300" dirty="0" err="1" smtClean="0"/>
              <a:t>fAPAR</a:t>
            </a:r>
            <a:r>
              <a:rPr lang="en-US" sz="2300" baseline="-25000" dirty="0" err="1" smtClean="0"/>
              <a:t>NPV</a:t>
            </a:r>
            <a:r>
              <a:rPr lang="en-US" sz="2300" dirty="0" smtClean="0"/>
              <a:t> can be as much as 20% - 50% of </a:t>
            </a:r>
            <a:r>
              <a:rPr lang="en-US" sz="2300" dirty="0" err="1" smtClean="0"/>
              <a:t>fAPAR</a:t>
            </a:r>
            <a:r>
              <a:rPr lang="en-US" sz="2300" baseline="-25000" dirty="0" err="1" smtClean="0"/>
              <a:t>canopy</a:t>
            </a:r>
            <a:r>
              <a:rPr lang="en-US" sz="2300" dirty="0" smtClean="0"/>
              <a:t>, and 25% - 100% of </a:t>
            </a:r>
            <a:r>
              <a:rPr lang="en-US" sz="2300" dirty="0" err="1" smtClean="0"/>
              <a:t>fAPAR</a:t>
            </a:r>
            <a:r>
              <a:rPr lang="en-US" sz="2300" baseline="-25000" dirty="0" err="1" smtClean="0"/>
              <a:t>PV</a:t>
            </a:r>
            <a:r>
              <a:rPr lang="en-US" sz="2300" dirty="0" smtClean="0"/>
              <a:t>.</a:t>
            </a:r>
          </a:p>
          <a:p>
            <a:r>
              <a:rPr lang="en-US" sz="2300" dirty="0" smtClean="0"/>
              <a:t>Shape of seasonal </a:t>
            </a:r>
            <a:r>
              <a:rPr lang="en-US" sz="2300" dirty="0" err="1" smtClean="0"/>
              <a:t>fAPAR</a:t>
            </a:r>
            <a:r>
              <a:rPr lang="en-US" sz="2300" baseline="-25000" dirty="0" err="1" smtClean="0"/>
              <a:t>NPV</a:t>
            </a:r>
            <a:r>
              <a:rPr lang="en-US" sz="2300" dirty="0" smtClean="0"/>
              <a:t> profile changes with plant functional types (US-Ne1 has a unique bi-modal shape)</a:t>
            </a:r>
          </a:p>
          <a:p>
            <a:r>
              <a:rPr lang="en-US" sz="2300" dirty="0" smtClean="0"/>
              <a:t>The algorithm can be modified for VIIRS to produce the </a:t>
            </a:r>
            <a:r>
              <a:rPr lang="en-US" sz="2300" dirty="0" err="1" smtClean="0"/>
              <a:t>fAPAR</a:t>
            </a:r>
            <a:r>
              <a:rPr lang="en-US" sz="2300" baseline="-25000" dirty="0" err="1" smtClean="0"/>
              <a:t>canopy</a:t>
            </a:r>
            <a:r>
              <a:rPr lang="en-US" sz="2300" dirty="0" smtClean="0"/>
              <a:t>, </a:t>
            </a:r>
            <a:r>
              <a:rPr lang="en-US" sz="2300" dirty="0" err="1" smtClean="0"/>
              <a:t>fAPAR</a:t>
            </a:r>
            <a:r>
              <a:rPr lang="en-US" sz="2300" baseline="-25000" dirty="0" err="1" smtClean="0"/>
              <a:t>PV</a:t>
            </a:r>
            <a:r>
              <a:rPr lang="en-US" sz="2300" dirty="0" smtClean="0"/>
              <a:t> and </a:t>
            </a:r>
            <a:r>
              <a:rPr lang="en-US" sz="2300" dirty="0" err="1" smtClean="0"/>
              <a:t>fAPAR</a:t>
            </a:r>
            <a:r>
              <a:rPr lang="en-US" sz="2300" baseline="-25000" dirty="0" err="1" smtClean="0"/>
              <a:t>NPV</a:t>
            </a:r>
            <a:r>
              <a:rPr lang="en-US" sz="2300" dirty="0" smtClean="0"/>
              <a:t> products.</a:t>
            </a:r>
          </a:p>
          <a:p>
            <a:r>
              <a:rPr lang="en-US" sz="2300" dirty="0" smtClean="0"/>
              <a:t>Long term trend of NDVI might be different from long term trends of </a:t>
            </a:r>
            <a:r>
              <a:rPr lang="en-US" sz="2300" dirty="0" err="1" smtClean="0"/>
              <a:t>fAPAR</a:t>
            </a:r>
            <a:r>
              <a:rPr lang="en-US" sz="2300" baseline="-25000" dirty="0" err="1" smtClean="0"/>
              <a:t>canopy</a:t>
            </a:r>
            <a:r>
              <a:rPr lang="en-US" sz="2300" dirty="0" smtClean="0"/>
              <a:t>, </a:t>
            </a:r>
            <a:r>
              <a:rPr lang="en-US" sz="2300" dirty="0" err="1" smtClean="0"/>
              <a:t>fAPAR</a:t>
            </a:r>
            <a:r>
              <a:rPr lang="en-US" sz="2300" baseline="-25000" dirty="0" err="1" smtClean="0"/>
              <a:t>PV</a:t>
            </a:r>
            <a:r>
              <a:rPr lang="en-US" sz="2300" dirty="0" smtClean="0"/>
              <a:t> and/or </a:t>
            </a:r>
            <a:r>
              <a:rPr lang="en-US" sz="2300" dirty="0" err="1" smtClean="0"/>
              <a:t>fAPAR</a:t>
            </a:r>
            <a:r>
              <a:rPr lang="en-US" sz="2300" baseline="-25000" dirty="0" err="1" smtClean="0"/>
              <a:t>NPV</a:t>
            </a:r>
            <a:r>
              <a:rPr lang="en-US" sz="2300" dirty="0" smtClean="0"/>
              <a:t>. What should be used to indicate long term trends?</a:t>
            </a:r>
            <a:endParaRPr lang="en-US" sz="2300" dirty="0"/>
          </a:p>
        </p:txBody>
      </p:sp>
    </p:spTree>
    <p:extLst>
      <p:ext uri="{BB962C8B-B14F-4D97-AF65-F5344CB8AC3E}">
        <p14:creationId xmlns:p14="http://schemas.microsoft.com/office/powerpoint/2010/main" val="161962311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2819400" y="2438400"/>
            <a:ext cx="2509158" cy="677108"/>
          </a:xfrm>
          <a:prstGeom prst="rect">
            <a:avLst/>
          </a:prstGeom>
          <a:noFill/>
        </p:spPr>
        <p:txBody>
          <a:bodyPr wrap="none" rtlCol="0">
            <a:spAutoFit/>
          </a:bodyPr>
          <a:lstStyle/>
          <a:p>
            <a:r>
              <a:rPr lang="en-US" sz="3800" b="1" dirty="0" smtClean="0"/>
              <a:t>Thank you!</a:t>
            </a:r>
            <a:endParaRPr lang="en-US" sz="3800" b="1" dirty="0"/>
          </a:p>
        </p:txBody>
      </p:sp>
    </p:spTree>
    <p:extLst>
      <p:ext uri="{BB962C8B-B14F-4D97-AF65-F5344CB8AC3E}">
        <p14:creationId xmlns:p14="http://schemas.microsoft.com/office/powerpoint/2010/main" val="291810067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photosyn_process"/>
          <p:cNvPicPr>
            <a:picLocks noChangeAspect="1" noChangeArrowheads="1"/>
          </p:cNvPicPr>
          <p:nvPr/>
        </p:nvPicPr>
        <p:blipFill>
          <a:blip r:embed="rId3" cstate="print"/>
          <a:srcRect/>
          <a:stretch>
            <a:fillRect/>
          </a:stretch>
        </p:blipFill>
        <p:spPr bwMode="auto">
          <a:xfrm>
            <a:off x="381001" y="1447800"/>
            <a:ext cx="3590227" cy="2743200"/>
          </a:xfrm>
          <a:prstGeom prst="rect">
            <a:avLst/>
          </a:prstGeom>
          <a:noFill/>
          <a:ln w="9525">
            <a:noFill/>
            <a:miter lim="800000"/>
            <a:headEnd/>
            <a:tailEnd/>
          </a:ln>
        </p:spPr>
      </p:pic>
      <p:pic>
        <p:nvPicPr>
          <p:cNvPr id="4" name="Picture 2" descr="TZ08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 y="4800600"/>
            <a:ext cx="2854720" cy="1371600"/>
          </a:xfrm>
          <a:prstGeom prst="rect">
            <a:avLst/>
          </a:prstGeom>
          <a:noFill/>
          <a:ln w="9525">
            <a:noFill/>
            <a:miter lim="800000"/>
            <a:headEnd/>
            <a:tailEnd/>
          </a:ln>
        </p:spPr>
      </p:pic>
      <p:sp>
        <p:nvSpPr>
          <p:cNvPr id="5" name="Rectangle 3"/>
          <p:cNvSpPr>
            <a:spLocks noChangeArrowheads="1"/>
          </p:cNvSpPr>
          <p:nvPr/>
        </p:nvSpPr>
        <p:spPr bwMode="auto">
          <a:xfrm>
            <a:off x="304800" y="6167735"/>
            <a:ext cx="4653838" cy="276999"/>
          </a:xfrm>
          <a:prstGeom prst="rect">
            <a:avLst/>
          </a:prstGeom>
          <a:noFill/>
          <a:ln w="9525">
            <a:noFill/>
            <a:miter lim="800000"/>
            <a:headEnd/>
            <a:tailEnd/>
          </a:ln>
        </p:spPr>
        <p:txBody>
          <a:bodyPr wrap="square">
            <a:spAutoFit/>
          </a:bodyPr>
          <a:lstStyle/>
          <a:p>
            <a:pPr algn="l"/>
            <a:r>
              <a:rPr lang="en-US" sz="1200" b="0" dirty="0" smtClean="0">
                <a:latin typeface="Arial" charset="0"/>
                <a:hlinkClick r:id="rId5"/>
              </a:rPr>
              <a:t>http</a:t>
            </a:r>
            <a:r>
              <a:rPr lang="en-US" sz="1200" b="0" dirty="0">
                <a:latin typeface="Arial" charset="0"/>
                <a:hlinkClick r:id="rId5"/>
              </a:rPr>
              <a:t>://</a:t>
            </a:r>
            <a:r>
              <a:rPr lang="en-US" sz="1200" b="0" dirty="0" smtClean="0">
                <a:latin typeface="Arial" charset="0"/>
                <a:hlinkClick r:id="rId5"/>
              </a:rPr>
              <a:t>photoscience.la.asu.edu/photosyn/education/photointro.html</a:t>
            </a:r>
          </a:p>
        </p:txBody>
      </p:sp>
      <p:sp>
        <p:nvSpPr>
          <p:cNvPr id="6" name="Rectangle 3"/>
          <p:cNvSpPr>
            <a:spLocks noChangeArrowheads="1"/>
          </p:cNvSpPr>
          <p:nvPr/>
        </p:nvSpPr>
        <p:spPr bwMode="auto">
          <a:xfrm>
            <a:off x="381000" y="4191000"/>
            <a:ext cx="3962400" cy="523220"/>
          </a:xfrm>
          <a:prstGeom prst="rect">
            <a:avLst/>
          </a:prstGeom>
          <a:noFill/>
          <a:ln w="9525">
            <a:noFill/>
            <a:miter lim="800000"/>
            <a:headEnd/>
            <a:tailEnd/>
          </a:ln>
        </p:spPr>
        <p:txBody>
          <a:bodyPr wrap="square">
            <a:spAutoFit/>
          </a:bodyPr>
          <a:lstStyle/>
          <a:p>
            <a:pPr algn="l" eaLnBrk="0" hangingPunct="0"/>
            <a:r>
              <a:rPr lang="en-US" sz="1400" b="0" dirty="0">
                <a:latin typeface="Arial" charset="0"/>
                <a:sym typeface="Wingdings" pitchFamily="2" charset="2"/>
              </a:rPr>
              <a:t>	      light energy</a:t>
            </a:r>
          </a:p>
          <a:p>
            <a:pPr algn="l" eaLnBrk="0" hangingPunct="0"/>
            <a:r>
              <a:rPr lang="en-US" sz="1400" b="0" dirty="0">
                <a:latin typeface="Arial" charset="0"/>
                <a:sym typeface="Wingdings" pitchFamily="2" charset="2"/>
              </a:rPr>
              <a:t>6 CO</a:t>
            </a:r>
            <a:r>
              <a:rPr lang="en-US" sz="1400" b="0" baseline="-25000" dirty="0">
                <a:latin typeface="Arial" charset="0"/>
                <a:sym typeface="Wingdings" pitchFamily="2" charset="2"/>
              </a:rPr>
              <a:t>2</a:t>
            </a:r>
            <a:r>
              <a:rPr lang="en-US" sz="1400" b="0" dirty="0">
                <a:latin typeface="Arial" charset="0"/>
                <a:sym typeface="Wingdings" pitchFamily="2" charset="2"/>
              </a:rPr>
              <a:t> + 12 H</a:t>
            </a:r>
            <a:r>
              <a:rPr lang="en-US" sz="1400" b="0" baseline="-25000" dirty="0">
                <a:latin typeface="Arial" charset="0"/>
                <a:sym typeface="Wingdings" pitchFamily="2" charset="2"/>
              </a:rPr>
              <a:t>2</a:t>
            </a:r>
            <a:r>
              <a:rPr lang="en-US" sz="1400" b="0" dirty="0">
                <a:latin typeface="Arial" charset="0"/>
                <a:sym typeface="Wingdings" pitchFamily="2" charset="2"/>
              </a:rPr>
              <a:t>O   </a:t>
            </a:r>
            <a:r>
              <a:rPr lang="en-US" sz="1400" b="0" dirty="0">
                <a:latin typeface="Arial" charset="0"/>
                <a:sym typeface="Symbol" pitchFamily="18" charset="2"/>
              </a:rPr>
              <a:t></a:t>
            </a:r>
            <a:r>
              <a:rPr lang="en-US" sz="1400" b="0" dirty="0">
                <a:latin typeface="Arial" charset="0"/>
                <a:sym typeface="Wingdings" pitchFamily="2" charset="2"/>
              </a:rPr>
              <a:t>   C</a:t>
            </a:r>
            <a:r>
              <a:rPr lang="en-US" sz="1400" b="0" baseline="-25000" dirty="0">
                <a:latin typeface="Arial" charset="0"/>
                <a:sym typeface="Wingdings" pitchFamily="2" charset="2"/>
              </a:rPr>
              <a:t>6</a:t>
            </a:r>
            <a:r>
              <a:rPr lang="en-US" sz="1400" b="0" dirty="0">
                <a:latin typeface="Arial" charset="0"/>
                <a:sym typeface="Wingdings" pitchFamily="2" charset="2"/>
              </a:rPr>
              <a:t>H</a:t>
            </a:r>
            <a:r>
              <a:rPr lang="en-US" sz="1400" b="0" baseline="-25000" dirty="0">
                <a:latin typeface="Arial" charset="0"/>
                <a:sym typeface="Wingdings" pitchFamily="2" charset="2"/>
              </a:rPr>
              <a:t>12</a:t>
            </a:r>
            <a:r>
              <a:rPr lang="en-US" sz="1400" b="0" dirty="0">
                <a:latin typeface="Arial" charset="0"/>
                <a:sym typeface="Wingdings" pitchFamily="2" charset="2"/>
              </a:rPr>
              <a:t>O</a:t>
            </a:r>
            <a:r>
              <a:rPr lang="en-US" sz="1400" b="0" baseline="-25000" dirty="0">
                <a:latin typeface="Arial" charset="0"/>
                <a:sym typeface="Wingdings" pitchFamily="2" charset="2"/>
              </a:rPr>
              <a:t>6</a:t>
            </a:r>
            <a:r>
              <a:rPr lang="en-US" sz="1400" b="0" dirty="0">
                <a:latin typeface="Arial" charset="0"/>
                <a:sym typeface="Wingdings" pitchFamily="2" charset="2"/>
              </a:rPr>
              <a:t> + 6 O</a:t>
            </a:r>
            <a:r>
              <a:rPr lang="en-US" sz="1400" b="0" baseline="-25000" dirty="0">
                <a:latin typeface="Arial" charset="0"/>
                <a:sym typeface="Wingdings" pitchFamily="2" charset="2"/>
              </a:rPr>
              <a:t>2</a:t>
            </a:r>
            <a:r>
              <a:rPr lang="en-US" sz="1400" b="0" dirty="0">
                <a:latin typeface="Arial" charset="0"/>
                <a:sym typeface="Wingdings" pitchFamily="2" charset="2"/>
              </a:rPr>
              <a:t> + 6 H</a:t>
            </a:r>
            <a:r>
              <a:rPr lang="en-US" sz="1400" b="0" baseline="-25000" dirty="0">
                <a:latin typeface="Arial" charset="0"/>
                <a:sym typeface="Wingdings" pitchFamily="2" charset="2"/>
              </a:rPr>
              <a:t>2</a:t>
            </a:r>
            <a:r>
              <a:rPr lang="en-US" sz="1400" b="0" dirty="0">
                <a:latin typeface="Arial" charset="0"/>
                <a:sym typeface="Wingdings" pitchFamily="2" charset="2"/>
              </a:rPr>
              <a:t>O</a:t>
            </a:r>
          </a:p>
        </p:txBody>
      </p:sp>
      <p:sp>
        <p:nvSpPr>
          <p:cNvPr id="7" name="Text Placeholder 11"/>
          <p:cNvSpPr txBox="1">
            <a:spLocks/>
          </p:cNvSpPr>
          <p:nvPr/>
        </p:nvSpPr>
        <p:spPr>
          <a:xfrm>
            <a:off x="4648200" y="5029200"/>
            <a:ext cx="4267200" cy="1219200"/>
          </a:xfrm>
          <a:prstGeom prst="rect">
            <a:avLst/>
          </a:prstGeom>
          <a:solidFill>
            <a:srgbClr val="0000FF"/>
          </a:solidFill>
        </p:spPr>
        <p:txBody>
          <a:bodyPr vert="horz" lIns="91440" tIns="45720" rIns="91440" bIns="45720" rtlCol="0">
            <a:normAutofit fontScale="92500" lnSpcReduction="20000"/>
          </a:bodyPr>
          <a:lstStyle/>
          <a:p>
            <a:pPr marL="342900" marR="0" lvl="0" indent="-342900" defTabSz="914400" rtl="0" eaLnBrk="1" fontAlgn="auto" latinLnBrk="0" hangingPunct="1">
              <a:lnSpc>
                <a:spcPct val="100000"/>
              </a:lnSpc>
              <a:spcBef>
                <a:spcPct val="20000"/>
              </a:spcBef>
              <a:spcAft>
                <a:spcPts val="0"/>
              </a:spcAft>
              <a:buClrTx/>
              <a:buSzTx/>
              <a:tabLst/>
              <a:defRPr/>
            </a:pPr>
            <a:r>
              <a:rPr kumimoji="0" lang="en-US" sz="2400" b="0" i="0" u="none" strike="noStrike" kern="1200" cap="none" spc="0" normalizeH="0" baseline="0" noProof="0" dirty="0" smtClean="0">
                <a:ln>
                  <a:noFill/>
                </a:ln>
                <a:solidFill>
                  <a:schemeClr val="bg1"/>
                </a:solidFill>
                <a:effectLst/>
                <a:uLnTx/>
                <a:uFillTx/>
                <a:latin typeface="+mn-lt"/>
                <a:ea typeface="+mn-ea"/>
                <a:cs typeface="+mn-cs"/>
              </a:rPr>
              <a:t>A leaf contains PV (i.e., </a:t>
            </a:r>
            <a:r>
              <a:rPr kumimoji="0" lang="en-US" sz="2400" b="0" i="0" u="none" strike="noStrike" kern="1200" cap="none" spc="0" normalizeH="0" baseline="0" noProof="0" dirty="0" err="1" smtClean="0">
                <a:ln>
                  <a:noFill/>
                </a:ln>
                <a:solidFill>
                  <a:schemeClr val="bg1"/>
                </a:solidFill>
                <a:effectLst/>
                <a:uLnTx/>
                <a:uFillTx/>
                <a:latin typeface="+mn-lt"/>
                <a:ea typeface="+mn-ea"/>
                <a:cs typeface="+mn-cs"/>
              </a:rPr>
              <a:t>chl</a:t>
            </a:r>
            <a:r>
              <a:rPr kumimoji="0" lang="en-US" sz="2400" b="0" i="0" u="none" strike="noStrike" kern="1200" cap="none" spc="0" normalizeH="0" baseline="0" noProof="0" dirty="0" smtClean="0">
                <a:ln>
                  <a:noFill/>
                </a:ln>
                <a:solidFill>
                  <a:schemeClr val="bg1"/>
                </a:solidFill>
                <a:effectLst/>
                <a:uLnTx/>
                <a:uFillTx/>
                <a:latin typeface="+mn-lt"/>
                <a:ea typeface="+mn-ea"/>
                <a:cs typeface="+mn-cs"/>
              </a:rPr>
              <a:t>), and NPV components, including non-photosynthetic pigments, cell walls, veins, etc.</a:t>
            </a:r>
          </a:p>
        </p:txBody>
      </p:sp>
      <p:pic>
        <p:nvPicPr>
          <p:cNvPr id="8" name="Picture 3" descr="leaf"/>
          <p:cNvPicPr>
            <a:picLocks noGrp="1" noChangeAspect="1" noChangeArrowheads="1"/>
          </p:cNvPicPr>
          <p:nvPr>
            <p:ph sz="half" idx="4294967295"/>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5486400" y="3276600"/>
            <a:ext cx="2355279" cy="1645920"/>
          </a:xfrm>
          <a:prstGeom prst="rect">
            <a:avLst/>
          </a:prstGeom>
        </p:spPr>
      </p:pic>
      <p:sp>
        <p:nvSpPr>
          <p:cNvPr id="9" name="TextBox 8"/>
          <p:cNvSpPr txBox="1"/>
          <p:nvPr/>
        </p:nvSpPr>
        <p:spPr>
          <a:xfrm>
            <a:off x="4572000" y="1219200"/>
            <a:ext cx="4419600" cy="1569660"/>
          </a:xfrm>
          <a:prstGeom prst="rect">
            <a:avLst/>
          </a:prstGeom>
          <a:solidFill>
            <a:schemeClr val="tx1">
              <a:lumMod val="75000"/>
              <a:lumOff val="25000"/>
            </a:schemeClr>
          </a:solidFill>
          <a:ln>
            <a:solidFill>
              <a:schemeClr val="tx2"/>
            </a:solidFill>
          </a:ln>
        </p:spPr>
        <p:txBody>
          <a:bodyPr wrap="square" rtlCol="0">
            <a:spAutoFit/>
          </a:bodyPr>
          <a:lstStyle/>
          <a:p>
            <a:r>
              <a:rPr lang="en-US" sz="2400" i="1" dirty="0" smtClean="0">
                <a:solidFill>
                  <a:schemeClr val="bg1"/>
                </a:solidFill>
              </a:rPr>
              <a:t>Only the PAR absorbed by chlorophyll of the canopy, not the PAR absorbed by the foliage or by the entire canopy, is potentially available for photosynthesis.</a:t>
            </a:r>
            <a:endParaRPr lang="en-US" sz="2400" dirty="0">
              <a:solidFill>
                <a:schemeClr val="bg1"/>
              </a:solidFill>
            </a:endParaRPr>
          </a:p>
        </p:txBody>
      </p:sp>
      <p:sp>
        <p:nvSpPr>
          <p:cNvPr id="11" name="Title 6"/>
          <p:cNvSpPr txBox="1">
            <a:spLocks/>
          </p:cNvSpPr>
          <p:nvPr/>
        </p:nvSpPr>
        <p:spPr>
          <a:xfrm>
            <a:off x="0" y="152400"/>
            <a:ext cx="9144000" cy="838200"/>
          </a:xfrm>
          <a:prstGeom prst="rect">
            <a:avLst/>
          </a:prstGeom>
          <a:solidFill>
            <a:srgbClr val="0000FF"/>
          </a:solidFill>
        </p:spPr>
        <p:txBody>
          <a:bodyPr bIns="91440" anchor="b"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ltLang="zh-CN" sz="3000" dirty="0" smtClean="0">
                <a:solidFill>
                  <a:schemeClr val="bg1"/>
                </a:solidFill>
              </a:rPr>
              <a:t>Advanced </a:t>
            </a:r>
            <a:r>
              <a:rPr lang="en-US" altLang="zh-CN" sz="3000" dirty="0" err="1" smtClean="0">
                <a:solidFill>
                  <a:schemeClr val="bg1"/>
                </a:solidFill>
              </a:rPr>
              <a:t>radiative</a:t>
            </a:r>
            <a:r>
              <a:rPr lang="en-US" altLang="zh-CN" sz="3000" dirty="0" smtClean="0">
                <a:solidFill>
                  <a:schemeClr val="bg1"/>
                </a:solidFill>
              </a:rPr>
              <a:t> transfer model</a:t>
            </a:r>
            <a:endParaRPr lang="en-US" sz="3000" i="1" dirty="0">
              <a:solidFill>
                <a:schemeClr val="bg1"/>
              </a:solidFill>
            </a:endParaRPr>
          </a:p>
        </p:txBody>
      </p:sp>
    </p:spTree>
    <p:extLst>
      <p:ext uri="{BB962C8B-B14F-4D97-AF65-F5344CB8AC3E}">
        <p14:creationId xmlns:p14="http://schemas.microsoft.com/office/powerpoint/2010/main" val="315422752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p:cNvSpPr>
            <a:spLocks noGrp="1"/>
          </p:cNvSpPr>
          <p:nvPr>
            <p:ph type="title"/>
          </p:nvPr>
        </p:nvSpPr>
        <p:spPr>
          <a:xfrm>
            <a:off x="0" y="152400"/>
            <a:ext cx="9144000" cy="838200"/>
          </a:xfrm>
          <a:solidFill>
            <a:srgbClr val="0000FF"/>
          </a:solidFill>
        </p:spPr>
        <p:txBody>
          <a:bodyPr>
            <a:noAutofit/>
          </a:bodyPr>
          <a:lstStyle/>
          <a:p>
            <a:r>
              <a:rPr lang="en-US" altLang="zh-CN" sz="3000" dirty="0" smtClean="0">
                <a:solidFill>
                  <a:schemeClr val="bg1"/>
                </a:solidFill>
              </a:rPr>
              <a:t>Advanced </a:t>
            </a:r>
            <a:r>
              <a:rPr lang="en-US" altLang="zh-CN" sz="3000" dirty="0" err="1" smtClean="0">
                <a:solidFill>
                  <a:schemeClr val="bg1"/>
                </a:solidFill>
              </a:rPr>
              <a:t>radiative</a:t>
            </a:r>
            <a:r>
              <a:rPr lang="en-US" altLang="zh-CN" sz="3000" dirty="0" smtClean="0">
                <a:solidFill>
                  <a:schemeClr val="bg1"/>
                </a:solidFill>
              </a:rPr>
              <a:t> transfer model</a:t>
            </a:r>
            <a:endParaRPr lang="en-US" sz="3000" i="1" dirty="0">
              <a:solidFill>
                <a:schemeClr val="bg1"/>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1974794008"/>
              </p:ext>
            </p:extLst>
          </p:nvPr>
        </p:nvGraphicFramePr>
        <p:xfrm>
          <a:off x="-685800" y="1066800"/>
          <a:ext cx="9436635" cy="696023"/>
        </p:xfrm>
        <a:graphic>
          <a:graphicData uri="http://schemas.openxmlformats.org/drawingml/2006/table">
            <a:tbl>
              <a:tblPr firstRow="1" bandRow="1">
                <a:tableStyleId>{5C22544A-7EE6-4342-B048-85BDC9FD1C3A}</a:tableStyleId>
              </a:tblPr>
              <a:tblGrid>
                <a:gridCol w="1048515"/>
                <a:gridCol w="1048515"/>
                <a:gridCol w="1048515"/>
                <a:gridCol w="1048515"/>
                <a:gridCol w="1048515"/>
                <a:gridCol w="1048515"/>
                <a:gridCol w="1048515"/>
                <a:gridCol w="1048515"/>
                <a:gridCol w="1048515"/>
              </a:tblGrid>
              <a:tr h="696023">
                <a:tc>
                  <a:txBody>
                    <a:bodyPr/>
                    <a:lstStyle/>
                    <a:p>
                      <a:pPr algn="ctr"/>
                      <a:endParaRPr lang="en-US" sz="1800" dirty="0">
                        <a:solidFill>
                          <a:srgbClr val="0000FF"/>
                        </a:solidFill>
                      </a:endParaRPr>
                    </a:p>
                  </a:txBody>
                  <a:tcPr marL="30861" marR="30861" marT="15431" marB="15431">
                    <a:noFill/>
                  </a:tcPr>
                </a:tc>
                <a:tc>
                  <a:txBody>
                    <a:bodyPr/>
                    <a:lstStyle/>
                    <a:p>
                      <a:pPr algn="ctr"/>
                      <a:r>
                        <a:rPr lang="en-US" sz="1800" dirty="0" smtClean="0">
                          <a:solidFill>
                            <a:schemeClr val="tx1"/>
                          </a:solidFill>
                        </a:rPr>
                        <a:t>2013 </a:t>
                      </a:r>
                    </a:p>
                    <a:p>
                      <a:pPr algn="ctr"/>
                      <a:r>
                        <a:rPr lang="en-US" sz="1800" dirty="0" smtClean="0">
                          <a:solidFill>
                            <a:srgbClr val="0000FF"/>
                          </a:solidFill>
                        </a:rPr>
                        <a:t>163</a:t>
                      </a:r>
                      <a:endParaRPr lang="en-US" sz="1800" dirty="0">
                        <a:solidFill>
                          <a:srgbClr val="0000FF"/>
                        </a:solidFill>
                      </a:endParaRPr>
                    </a:p>
                  </a:txBody>
                  <a:tcPr marL="30861" marR="30861" marT="15431" marB="15431">
                    <a:noFill/>
                  </a:tcPr>
                </a:tc>
                <a:tc>
                  <a:txBody>
                    <a:bodyPr/>
                    <a:lstStyle/>
                    <a:p>
                      <a:pPr algn="ctr"/>
                      <a:r>
                        <a:rPr lang="en-US" sz="1800" dirty="0" smtClean="0">
                          <a:solidFill>
                            <a:schemeClr val="tx1"/>
                          </a:solidFill>
                        </a:rPr>
                        <a:t>2013</a:t>
                      </a:r>
                    </a:p>
                    <a:p>
                      <a:pPr algn="ctr"/>
                      <a:r>
                        <a:rPr lang="en-US" sz="1800" dirty="0" smtClean="0">
                          <a:solidFill>
                            <a:srgbClr val="0000FF"/>
                          </a:solidFill>
                        </a:rPr>
                        <a:t>168</a:t>
                      </a:r>
                      <a:endParaRPr lang="en-US" sz="1800" dirty="0">
                        <a:solidFill>
                          <a:srgbClr val="0000FF"/>
                        </a:solidFill>
                      </a:endParaRPr>
                    </a:p>
                  </a:txBody>
                  <a:tcPr marL="30861" marR="30861" marT="15431" marB="15431">
                    <a:noFill/>
                  </a:tcPr>
                </a:tc>
                <a:tc>
                  <a:txBody>
                    <a:bodyPr/>
                    <a:lstStyle/>
                    <a:p>
                      <a:pPr algn="ctr"/>
                      <a:r>
                        <a:rPr lang="en-US" sz="1800" dirty="0" smtClean="0">
                          <a:solidFill>
                            <a:schemeClr val="tx1"/>
                          </a:solidFill>
                        </a:rPr>
                        <a:t>2013</a:t>
                      </a:r>
                    </a:p>
                    <a:p>
                      <a:pPr algn="ctr"/>
                      <a:r>
                        <a:rPr lang="en-US" sz="1800" dirty="0" smtClean="0">
                          <a:solidFill>
                            <a:srgbClr val="0000FF"/>
                          </a:solidFill>
                        </a:rPr>
                        <a:t>171</a:t>
                      </a:r>
                      <a:endParaRPr lang="en-US" sz="1800" dirty="0">
                        <a:solidFill>
                          <a:srgbClr val="0000FF"/>
                        </a:solidFill>
                      </a:endParaRPr>
                    </a:p>
                  </a:txBody>
                  <a:tcPr marL="30861" marR="30861" marT="15431" marB="15431">
                    <a:noFill/>
                  </a:tcPr>
                </a:tc>
                <a:tc>
                  <a:txBody>
                    <a:bodyPr/>
                    <a:lstStyle/>
                    <a:p>
                      <a:pPr algn="ctr"/>
                      <a:r>
                        <a:rPr lang="en-US" sz="1800" dirty="0" smtClean="0">
                          <a:solidFill>
                            <a:schemeClr val="tx1"/>
                          </a:solidFill>
                        </a:rPr>
                        <a:t>2012</a:t>
                      </a:r>
                    </a:p>
                    <a:p>
                      <a:pPr algn="ctr"/>
                      <a:r>
                        <a:rPr lang="en-US" sz="1800" dirty="0" smtClean="0">
                          <a:solidFill>
                            <a:srgbClr val="0000FF"/>
                          </a:solidFill>
                        </a:rPr>
                        <a:t>172</a:t>
                      </a:r>
                      <a:endParaRPr lang="en-US" sz="1800" dirty="0">
                        <a:solidFill>
                          <a:srgbClr val="0000FF"/>
                        </a:solidFill>
                      </a:endParaRPr>
                    </a:p>
                  </a:txBody>
                  <a:tcPr marL="30861" marR="30861" marT="15431" marB="15431">
                    <a:noFill/>
                  </a:tcPr>
                </a:tc>
                <a:tc>
                  <a:txBody>
                    <a:bodyPr/>
                    <a:lstStyle/>
                    <a:p>
                      <a:pPr algn="ctr"/>
                      <a:r>
                        <a:rPr lang="en-US" sz="1800" dirty="0" smtClean="0">
                          <a:solidFill>
                            <a:schemeClr val="tx1"/>
                          </a:solidFill>
                        </a:rPr>
                        <a:t>2011 </a:t>
                      </a:r>
                    </a:p>
                    <a:p>
                      <a:pPr algn="ctr"/>
                      <a:r>
                        <a:rPr lang="en-US" sz="1800" dirty="0" smtClean="0">
                          <a:solidFill>
                            <a:srgbClr val="0000FF"/>
                          </a:solidFill>
                        </a:rPr>
                        <a:t>173</a:t>
                      </a:r>
                      <a:endParaRPr lang="en-US" sz="1800" dirty="0">
                        <a:solidFill>
                          <a:srgbClr val="0000FF"/>
                        </a:solidFill>
                      </a:endParaRPr>
                    </a:p>
                  </a:txBody>
                  <a:tcPr marL="30861" marR="30861" marT="15431" marB="15431">
                    <a:noFill/>
                  </a:tcPr>
                </a:tc>
                <a:tc>
                  <a:txBody>
                    <a:bodyPr/>
                    <a:lstStyle/>
                    <a:p>
                      <a:pPr algn="ctr"/>
                      <a:r>
                        <a:rPr lang="en-US" sz="1800" dirty="0" smtClean="0">
                          <a:solidFill>
                            <a:schemeClr val="tx1"/>
                          </a:solidFill>
                        </a:rPr>
                        <a:t>2008</a:t>
                      </a:r>
                    </a:p>
                    <a:p>
                      <a:pPr algn="ctr"/>
                      <a:r>
                        <a:rPr lang="en-US" sz="1800" dirty="0" smtClean="0">
                          <a:solidFill>
                            <a:srgbClr val="0000FF"/>
                          </a:solidFill>
                        </a:rPr>
                        <a:t>175</a:t>
                      </a:r>
                      <a:endParaRPr lang="en-US" sz="1800" dirty="0">
                        <a:solidFill>
                          <a:srgbClr val="0000FF"/>
                        </a:solidFill>
                      </a:endParaRPr>
                    </a:p>
                  </a:txBody>
                  <a:tcPr marL="30861" marR="30861" marT="15431" marB="15431">
                    <a:noFill/>
                  </a:tcPr>
                </a:tc>
                <a:tc>
                  <a:txBody>
                    <a:bodyPr/>
                    <a:lstStyle/>
                    <a:p>
                      <a:pPr algn="ctr"/>
                      <a:r>
                        <a:rPr lang="en-US" sz="1800" dirty="0" smtClean="0">
                          <a:solidFill>
                            <a:schemeClr val="tx1"/>
                          </a:solidFill>
                        </a:rPr>
                        <a:t>2010 </a:t>
                      </a:r>
                    </a:p>
                    <a:p>
                      <a:pPr algn="ctr"/>
                      <a:r>
                        <a:rPr lang="en-US" sz="1800" dirty="0" smtClean="0">
                          <a:solidFill>
                            <a:srgbClr val="0000FF"/>
                          </a:solidFill>
                        </a:rPr>
                        <a:t>189</a:t>
                      </a:r>
                      <a:endParaRPr lang="en-US" sz="1800" dirty="0">
                        <a:solidFill>
                          <a:srgbClr val="0000FF"/>
                        </a:solidFill>
                      </a:endParaRPr>
                    </a:p>
                  </a:txBody>
                  <a:tcPr marL="30861" marR="30861" marT="15431" marB="15431">
                    <a:noFill/>
                  </a:tcPr>
                </a:tc>
                <a:tc>
                  <a:txBody>
                    <a:bodyPr/>
                    <a:lstStyle/>
                    <a:p>
                      <a:pPr algn="ctr"/>
                      <a:r>
                        <a:rPr lang="en-US" sz="1800" dirty="0" smtClean="0">
                          <a:solidFill>
                            <a:schemeClr val="tx1"/>
                          </a:solidFill>
                        </a:rPr>
                        <a:t>2009</a:t>
                      </a:r>
                    </a:p>
                    <a:p>
                      <a:pPr algn="ctr"/>
                      <a:r>
                        <a:rPr lang="en-US" sz="1800" dirty="0" smtClean="0">
                          <a:solidFill>
                            <a:srgbClr val="0000FF"/>
                          </a:solidFill>
                        </a:rPr>
                        <a:t>201</a:t>
                      </a:r>
                      <a:endParaRPr lang="en-US" sz="1800" dirty="0">
                        <a:solidFill>
                          <a:srgbClr val="0000FF"/>
                        </a:solidFill>
                      </a:endParaRPr>
                    </a:p>
                  </a:txBody>
                  <a:tcPr marL="30861" marR="30861" marT="15431" marB="15431">
                    <a:noFill/>
                  </a:tcPr>
                </a:tc>
              </a:tr>
            </a:tbl>
          </a:graphicData>
        </a:graphic>
      </p:graphicFrame>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0710" y="1710689"/>
            <a:ext cx="8322477" cy="1038676"/>
          </a:xfrm>
          <a:prstGeom prst="rect">
            <a:avLst/>
          </a:prstGeom>
        </p:spPr>
      </p:pic>
      <p:pic>
        <p:nvPicPr>
          <p:cNvPr id="12" name="Picture 11"/>
          <p:cNvPicPr>
            <a:picLocks noChangeAspect="1"/>
          </p:cNvPicPr>
          <p:nvPr/>
        </p:nvPicPr>
        <p:blipFill>
          <a:blip r:embed="rId4"/>
          <a:stretch>
            <a:fillRect/>
          </a:stretch>
        </p:blipFill>
        <p:spPr>
          <a:xfrm>
            <a:off x="152587" y="2819400"/>
            <a:ext cx="3946320" cy="3712464"/>
          </a:xfrm>
          <a:prstGeom prst="rect">
            <a:avLst/>
          </a:prstGeom>
        </p:spPr>
      </p:pic>
      <p:sp>
        <p:nvSpPr>
          <p:cNvPr id="13" name="TextBox 12"/>
          <p:cNvSpPr txBox="1"/>
          <p:nvPr/>
        </p:nvSpPr>
        <p:spPr>
          <a:xfrm>
            <a:off x="381000" y="6359695"/>
            <a:ext cx="8077200" cy="492443"/>
          </a:xfrm>
          <a:prstGeom prst="rect">
            <a:avLst/>
          </a:prstGeom>
          <a:noFill/>
        </p:spPr>
        <p:txBody>
          <a:bodyPr wrap="square" rtlCol="0">
            <a:spAutoFit/>
          </a:bodyPr>
          <a:lstStyle/>
          <a:p>
            <a:r>
              <a:rPr lang="en-US" sz="2600" b="1" dirty="0" smtClean="0"/>
              <a:t>NLCD 2001 land cover map (center: the US-</a:t>
            </a:r>
            <a:r>
              <a:rPr lang="en-US" sz="2600" b="1" dirty="0" err="1" smtClean="0"/>
              <a:t>Brw</a:t>
            </a:r>
            <a:r>
              <a:rPr lang="en-US" sz="2600" b="1" dirty="0" smtClean="0"/>
              <a:t> site)</a:t>
            </a:r>
            <a:endParaRPr lang="en-US" sz="2600" b="1" dirty="0"/>
          </a:p>
        </p:txBody>
      </p:sp>
      <p:sp>
        <p:nvSpPr>
          <p:cNvPr id="3" name="Rectangle 2"/>
          <p:cNvSpPr/>
          <p:nvPr/>
        </p:nvSpPr>
        <p:spPr>
          <a:xfrm>
            <a:off x="4936339" y="6183868"/>
            <a:ext cx="3064661" cy="369332"/>
          </a:xfrm>
          <a:prstGeom prst="rect">
            <a:avLst/>
          </a:prstGeom>
        </p:spPr>
        <p:txBody>
          <a:bodyPr wrap="none">
            <a:spAutoFit/>
          </a:bodyPr>
          <a:lstStyle/>
          <a:p>
            <a:r>
              <a:rPr lang="en-US" dirty="0"/>
              <a:t>http://</a:t>
            </a:r>
            <a:r>
              <a:rPr lang="en-US" dirty="0" err="1"/>
              <a:t>ngee-arctic.blogspot.com</a:t>
            </a:r>
            <a:r>
              <a:rPr lang="en-US" dirty="0"/>
              <a:t>/</a:t>
            </a:r>
          </a:p>
        </p:txBody>
      </p:sp>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91187" y="2819400"/>
            <a:ext cx="2216199" cy="1371600"/>
          </a:xfrm>
          <a:prstGeom prst="rect">
            <a:avLst/>
          </a:prstGeom>
        </p:spPr>
      </p:pic>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52613" y="2819400"/>
            <a:ext cx="2210574" cy="1371600"/>
          </a:xfrm>
          <a:prstGeom prst="rect">
            <a:avLst/>
          </a:prstGeom>
        </p:spPr>
      </p:pic>
      <p:pic>
        <p:nvPicPr>
          <p:cNvPr id="6" name="Picture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91187" y="4648200"/>
            <a:ext cx="2216199" cy="1371600"/>
          </a:xfrm>
          <a:prstGeom prst="rect">
            <a:avLst/>
          </a:prstGeom>
        </p:spPr>
      </p:pic>
      <p:pic>
        <p:nvPicPr>
          <p:cNvPr id="7" name="Picture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52613" y="4648200"/>
            <a:ext cx="2210574" cy="1371600"/>
          </a:xfrm>
          <a:prstGeom prst="rect">
            <a:avLst/>
          </a:prstGeom>
        </p:spPr>
      </p:pic>
      <p:sp>
        <p:nvSpPr>
          <p:cNvPr id="14" name="Rectangle 13"/>
          <p:cNvSpPr/>
          <p:nvPr/>
        </p:nvSpPr>
        <p:spPr>
          <a:xfrm>
            <a:off x="4800600" y="4191000"/>
            <a:ext cx="3770796" cy="369332"/>
          </a:xfrm>
          <a:prstGeom prst="rect">
            <a:avLst/>
          </a:prstGeom>
        </p:spPr>
        <p:txBody>
          <a:bodyPr wrap="none">
            <a:spAutoFit/>
          </a:bodyPr>
          <a:lstStyle/>
          <a:p>
            <a:r>
              <a:rPr lang="en-US" dirty="0" smtClean="0"/>
              <a:t>July 12, 2013                        Aug 22,   2011</a:t>
            </a:r>
            <a:endParaRPr lang="en-US" dirty="0"/>
          </a:p>
        </p:txBody>
      </p:sp>
      <p:sp>
        <p:nvSpPr>
          <p:cNvPr id="15" name="Rectangle 14"/>
          <p:cNvSpPr/>
          <p:nvPr/>
        </p:nvSpPr>
        <p:spPr>
          <a:xfrm>
            <a:off x="4800600" y="5955268"/>
            <a:ext cx="3771811" cy="369332"/>
          </a:xfrm>
          <a:prstGeom prst="rect">
            <a:avLst/>
          </a:prstGeom>
        </p:spPr>
        <p:txBody>
          <a:bodyPr wrap="none">
            <a:spAutoFit/>
          </a:bodyPr>
          <a:lstStyle/>
          <a:p>
            <a:r>
              <a:rPr lang="en-US" dirty="0" smtClean="0"/>
              <a:t>Aug 30, 2014                       Sept 25,   2011</a:t>
            </a:r>
            <a:endParaRPr lang="en-US" dirty="0"/>
          </a:p>
        </p:txBody>
      </p:sp>
      <p:sp>
        <p:nvSpPr>
          <p:cNvPr id="10" name="TextBox 9"/>
          <p:cNvSpPr txBox="1"/>
          <p:nvPr/>
        </p:nvSpPr>
        <p:spPr>
          <a:xfrm>
            <a:off x="162791" y="3352800"/>
            <a:ext cx="207818" cy="369332"/>
          </a:xfrm>
          <a:prstGeom prst="rect">
            <a:avLst/>
          </a:prstGeom>
          <a:solidFill>
            <a:schemeClr val="bg1"/>
          </a:solidFill>
        </p:spPr>
        <p:txBody>
          <a:bodyPr wrap="square" rtlCol="0">
            <a:spAutoFit/>
          </a:bodyPr>
          <a:lstStyle/>
          <a:p>
            <a:endParaRPr lang="en-US" dirty="0"/>
          </a:p>
        </p:txBody>
      </p:sp>
      <p:sp>
        <p:nvSpPr>
          <p:cNvPr id="16" name="TextBox 15"/>
          <p:cNvSpPr txBox="1"/>
          <p:nvPr/>
        </p:nvSpPr>
        <p:spPr>
          <a:xfrm>
            <a:off x="152400" y="5421868"/>
            <a:ext cx="207818" cy="369332"/>
          </a:xfrm>
          <a:prstGeom prst="rect">
            <a:avLst/>
          </a:prstGeom>
          <a:solidFill>
            <a:schemeClr val="bg1"/>
          </a:solidFill>
        </p:spPr>
        <p:txBody>
          <a:bodyPr wrap="square" rtlCol="0">
            <a:spAutoFit/>
          </a:bodyPr>
          <a:lstStyle/>
          <a:p>
            <a:endParaRPr lang="en-US" dirty="0"/>
          </a:p>
        </p:txBody>
      </p:sp>
      <p:sp>
        <p:nvSpPr>
          <p:cNvPr id="17" name="Rectangle 16"/>
          <p:cNvSpPr>
            <a:spLocks noChangeAspect="1"/>
          </p:cNvSpPr>
          <p:nvPr/>
        </p:nvSpPr>
        <p:spPr>
          <a:xfrm>
            <a:off x="929640" y="2148840"/>
            <a:ext cx="137160" cy="13716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51505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p:cNvSpPr>
            <a:spLocks noGrp="1"/>
          </p:cNvSpPr>
          <p:nvPr>
            <p:ph type="title"/>
          </p:nvPr>
        </p:nvSpPr>
        <p:spPr>
          <a:xfrm>
            <a:off x="0" y="152400"/>
            <a:ext cx="9144000" cy="838200"/>
          </a:xfrm>
          <a:solidFill>
            <a:srgbClr val="0000FF"/>
          </a:solidFill>
        </p:spPr>
        <p:txBody>
          <a:bodyPr>
            <a:noAutofit/>
          </a:bodyPr>
          <a:lstStyle/>
          <a:p>
            <a:r>
              <a:rPr lang="en-US" altLang="zh-CN" sz="3000" dirty="0" smtClean="0">
                <a:solidFill>
                  <a:schemeClr val="bg1"/>
                </a:solidFill>
              </a:rPr>
              <a:t>Advanced RTM vs. traditional RTM for </a:t>
            </a:r>
            <a:r>
              <a:rPr lang="en-US" altLang="zh-CN" sz="3000" dirty="0" err="1" smtClean="0">
                <a:solidFill>
                  <a:schemeClr val="bg1"/>
                </a:solidFill>
              </a:rPr>
              <a:t>fAPAR</a:t>
            </a:r>
            <a:r>
              <a:rPr lang="en-US" altLang="zh-CN" sz="3000" dirty="0" smtClean="0">
                <a:solidFill>
                  <a:schemeClr val="bg1"/>
                </a:solidFill>
              </a:rPr>
              <a:t> retrieval</a:t>
            </a:r>
            <a:endParaRPr lang="en-US" sz="3000" i="1"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151640913"/>
              </p:ext>
            </p:extLst>
          </p:nvPr>
        </p:nvGraphicFramePr>
        <p:xfrm>
          <a:off x="304800" y="1524000"/>
          <a:ext cx="8458200" cy="4302759"/>
        </p:xfrm>
        <a:graphic>
          <a:graphicData uri="http://schemas.openxmlformats.org/drawingml/2006/table">
            <a:tbl>
              <a:tblPr firstRow="1" bandRow="1">
                <a:tableStyleId>{5C22544A-7EE6-4342-B048-85BDC9FD1C3A}</a:tableStyleId>
              </a:tblPr>
              <a:tblGrid>
                <a:gridCol w="4229100"/>
                <a:gridCol w="4229100"/>
              </a:tblGrid>
              <a:tr h="370840">
                <a:tc>
                  <a:txBody>
                    <a:bodyPr/>
                    <a:lstStyle/>
                    <a:p>
                      <a:pPr algn="ctr"/>
                      <a:r>
                        <a:rPr lang="en-US" dirty="0" smtClean="0"/>
                        <a:t>Traditional RTM</a:t>
                      </a:r>
                      <a:endParaRPr lang="en-US" dirty="0"/>
                    </a:p>
                  </a:txBody>
                  <a:tcPr/>
                </a:tc>
                <a:tc>
                  <a:txBody>
                    <a:bodyPr/>
                    <a:lstStyle/>
                    <a:p>
                      <a:pPr algn="ctr"/>
                      <a:r>
                        <a:rPr lang="en-US" dirty="0" smtClean="0"/>
                        <a:t>Our Advanced RTM</a:t>
                      </a:r>
                      <a:endParaRPr lang="en-US" dirty="0"/>
                    </a:p>
                  </a:txBody>
                  <a:tcPr/>
                </a:tc>
              </a:tr>
              <a:tr h="370840">
                <a:tc>
                  <a:txBody>
                    <a:bodyPr/>
                    <a:lstStyle/>
                    <a:p>
                      <a:r>
                        <a:rPr lang="en-US" dirty="0" smtClean="0"/>
                        <a:t>Consider only Canopy</a:t>
                      </a:r>
                      <a:r>
                        <a:rPr lang="en-US" baseline="0" dirty="0" smtClean="0"/>
                        <a:t> and</a:t>
                      </a:r>
                      <a:r>
                        <a:rPr lang="en-US" dirty="0" smtClean="0"/>
                        <a:t> Soil</a:t>
                      </a:r>
                      <a:endParaRPr lang="en-US" dirty="0"/>
                    </a:p>
                  </a:txBody>
                  <a:tcPr/>
                </a:tc>
                <a:tc>
                  <a:txBody>
                    <a:bodyPr/>
                    <a:lstStyle/>
                    <a:p>
                      <a:r>
                        <a:rPr lang="en-US" dirty="0" smtClean="0"/>
                        <a:t>Considers canopy,</a:t>
                      </a:r>
                      <a:r>
                        <a:rPr lang="en-US" baseline="0" dirty="0" smtClean="0"/>
                        <a:t> Soil, </a:t>
                      </a:r>
                      <a:r>
                        <a:rPr lang="en-US" b="1" baseline="0" dirty="0" smtClean="0"/>
                        <a:t>Snow, and Surface Water. </a:t>
                      </a:r>
                      <a:r>
                        <a:rPr lang="en-US" b="0" baseline="0" dirty="0" smtClean="0"/>
                        <a:t>Therefor, it also works for critical regions (High Latitude regions, </a:t>
                      </a:r>
                      <a:r>
                        <a:rPr lang="en-US" b="0" baseline="0" dirty="0" err="1" smtClean="0"/>
                        <a:t>ABoVE</a:t>
                      </a:r>
                      <a:r>
                        <a:rPr lang="en-US" b="0" baseline="0" dirty="0" smtClean="0"/>
                        <a:t>, HMA, coastal regions, wetlands, </a:t>
                      </a:r>
                      <a:r>
                        <a:rPr lang="en-US" b="0" baseline="0" dirty="0" err="1" smtClean="0"/>
                        <a:t>etc</a:t>
                      </a:r>
                      <a:r>
                        <a:rPr lang="en-US" b="0" baseline="0" dirty="0" smtClean="0"/>
                        <a:t>) and critical time periods (winter).</a:t>
                      </a:r>
                      <a:endParaRPr lang="en-US" b="0" dirty="0"/>
                    </a:p>
                  </a:txBody>
                  <a:tcPr/>
                </a:tc>
              </a:tr>
              <a:tr h="370840">
                <a:tc>
                  <a:txBody>
                    <a:bodyPr/>
                    <a:lstStyle/>
                    <a:p>
                      <a:r>
                        <a:rPr lang="en-US" dirty="0" smtClean="0"/>
                        <a:t>Need plant</a:t>
                      </a:r>
                      <a:r>
                        <a:rPr lang="en-US" baseline="0" dirty="0" smtClean="0"/>
                        <a:t> functional type/land cover type as input for retrieval</a:t>
                      </a:r>
                      <a:endParaRPr lang="en-US" dirty="0"/>
                    </a:p>
                  </a:txBody>
                  <a:tcPr/>
                </a:tc>
                <a:tc>
                  <a:txBody>
                    <a:bodyPr/>
                    <a:lstStyle/>
                    <a:p>
                      <a:r>
                        <a:rPr lang="en-US" dirty="0" smtClean="0"/>
                        <a:t>Does</a:t>
                      </a:r>
                      <a:r>
                        <a:rPr lang="en-US" baseline="0" dirty="0" smtClean="0"/>
                        <a:t> not need</a:t>
                      </a:r>
                      <a:endParaRPr lang="en-US" dirty="0"/>
                    </a:p>
                  </a:txBody>
                  <a:tcPr/>
                </a:tc>
              </a:tr>
              <a:tr h="370840">
                <a:tc>
                  <a:txBody>
                    <a:bodyPr/>
                    <a:lstStyle/>
                    <a:p>
                      <a:r>
                        <a:rPr lang="en-US" dirty="0" smtClean="0"/>
                        <a:t>Assume that leaf optics of each type is fixed anywhere and anytime, and pre-determined</a:t>
                      </a:r>
                      <a:endParaRPr lang="en-US" dirty="0"/>
                    </a:p>
                  </a:txBody>
                  <a:tcPr/>
                </a:tc>
                <a:tc>
                  <a:txBody>
                    <a:bodyPr/>
                    <a:lstStyle/>
                    <a:p>
                      <a:r>
                        <a:rPr lang="en-US" dirty="0" smtClean="0"/>
                        <a:t>Leaf</a:t>
                      </a:r>
                      <a:r>
                        <a:rPr lang="en-US" baseline="0" dirty="0" smtClean="0"/>
                        <a:t> optics is retrieved for each observation since leaf components (chlorophyll, dry matter, etc.) change seasonally and spatially even for same type</a:t>
                      </a:r>
                      <a:endParaRPr lang="en-US" dirty="0"/>
                    </a:p>
                  </a:txBody>
                  <a:tcPr/>
                </a:tc>
              </a:tr>
              <a:tr h="370840">
                <a:tc>
                  <a:txBody>
                    <a:bodyPr/>
                    <a:lstStyle/>
                    <a:p>
                      <a:r>
                        <a:rPr lang="en-US" dirty="0" smtClean="0"/>
                        <a:t>Retrieve </a:t>
                      </a:r>
                      <a:r>
                        <a:rPr lang="en-US" dirty="0" err="1" smtClean="0"/>
                        <a:t>fAPAR</a:t>
                      </a:r>
                      <a:r>
                        <a:rPr lang="en-US" baseline="-25000" dirty="0" err="1" smtClean="0"/>
                        <a:t>canopy</a:t>
                      </a:r>
                      <a:endParaRPr lang="en-US" baseline="-25000" dirty="0"/>
                    </a:p>
                  </a:txBody>
                  <a:tcPr/>
                </a:tc>
                <a:tc>
                  <a:txBody>
                    <a:bodyPr/>
                    <a:lstStyle/>
                    <a:p>
                      <a:r>
                        <a:rPr lang="en-US" dirty="0" smtClean="0"/>
                        <a:t>Retrieves </a:t>
                      </a:r>
                      <a:r>
                        <a:rPr lang="en-US" dirty="0" err="1" smtClean="0"/>
                        <a:t>fAPAR</a:t>
                      </a:r>
                      <a:r>
                        <a:rPr lang="en-US" baseline="-25000" dirty="0" err="1" smtClean="0"/>
                        <a:t>canopy</a:t>
                      </a:r>
                      <a:r>
                        <a:rPr lang="en-US" dirty="0" smtClean="0"/>
                        <a:t>, </a:t>
                      </a:r>
                      <a:r>
                        <a:rPr lang="en-US" dirty="0" err="1" smtClean="0"/>
                        <a:t>fAPAR</a:t>
                      </a:r>
                      <a:r>
                        <a:rPr lang="en-US" baseline="-25000" dirty="0" err="1" smtClean="0"/>
                        <a:t>chl</a:t>
                      </a:r>
                      <a:r>
                        <a:rPr lang="en-US" dirty="0" smtClean="0"/>
                        <a:t> (i.e., </a:t>
                      </a:r>
                      <a:r>
                        <a:rPr lang="en-US" dirty="0" err="1" smtClean="0"/>
                        <a:t>fAPAR</a:t>
                      </a:r>
                      <a:r>
                        <a:rPr lang="en-US" baseline="-25000" dirty="0" err="1" smtClean="0"/>
                        <a:t>PV</a:t>
                      </a:r>
                      <a:r>
                        <a:rPr lang="en-US" baseline="0" dirty="0" smtClean="0"/>
                        <a:t> or </a:t>
                      </a:r>
                      <a:r>
                        <a:rPr lang="en-US" baseline="0" dirty="0" err="1" smtClean="0"/>
                        <a:t>fAPAR</a:t>
                      </a:r>
                      <a:r>
                        <a:rPr lang="en-US" baseline="-25000" dirty="0" err="1" smtClean="0"/>
                        <a:t>PSN</a:t>
                      </a:r>
                      <a:r>
                        <a:rPr lang="en-US" dirty="0" smtClean="0"/>
                        <a:t>) and </a:t>
                      </a:r>
                      <a:r>
                        <a:rPr lang="en-US" dirty="0" err="1" smtClean="0"/>
                        <a:t>fAPAR</a:t>
                      </a:r>
                      <a:r>
                        <a:rPr lang="en-US" baseline="-25000" dirty="0" err="1" smtClean="0"/>
                        <a:t>NPV</a:t>
                      </a:r>
                      <a:endParaRPr lang="en-US" baseline="-25000" dirty="0"/>
                    </a:p>
                  </a:txBody>
                  <a:tcPr/>
                </a:tc>
              </a:tr>
            </a:tbl>
          </a:graphicData>
        </a:graphic>
      </p:graphicFrame>
    </p:spTree>
    <p:extLst>
      <p:ext uri="{BB962C8B-B14F-4D97-AF65-F5344CB8AC3E}">
        <p14:creationId xmlns:p14="http://schemas.microsoft.com/office/powerpoint/2010/main" val="274039453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10"/>
          <p:cNvGraphicFramePr>
            <a:graphicFrameLocks noChangeAspect="1"/>
          </p:cNvGraphicFramePr>
          <p:nvPr>
            <p:extLst>
              <p:ext uri="{D42A27DB-BD31-4B8C-83A1-F6EECF244321}">
                <p14:modId xmlns:p14="http://schemas.microsoft.com/office/powerpoint/2010/main" val="2781094984"/>
              </p:ext>
            </p:extLst>
          </p:nvPr>
        </p:nvGraphicFramePr>
        <p:xfrm>
          <a:off x="61468" y="1143000"/>
          <a:ext cx="9096376" cy="1884363"/>
        </p:xfrm>
        <a:graphic>
          <a:graphicData uri="http://schemas.openxmlformats.org/presentationml/2006/ole">
            <mc:AlternateContent xmlns:mc="http://schemas.openxmlformats.org/markup-compatibility/2006">
              <mc:Choice xmlns:v="urn:schemas-microsoft-com:vml" Requires="v">
                <p:oleObj spid="_x0000_s1421" name="Equation" r:id="rId4" imgW="2908300" imgH="596900" progId="Equation.3">
                  <p:embed/>
                </p:oleObj>
              </mc:Choice>
              <mc:Fallback>
                <p:oleObj name="Equation" r:id="rId4" imgW="2908300" imgH="596900" progId="Equation.3">
                  <p:embed/>
                  <p:pic>
                    <p:nvPicPr>
                      <p:cNvPr id="0" name=""/>
                      <p:cNvPicPr>
                        <a:picLocks noChangeAspect="1" noChangeArrowheads="1"/>
                      </p:cNvPicPr>
                      <p:nvPr/>
                    </p:nvPicPr>
                    <p:blipFill>
                      <a:blip r:embed="rId5"/>
                      <a:srcRect/>
                      <a:stretch>
                        <a:fillRect/>
                      </a:stretch>
                    </p:blipFill>
                    <p:spPr bwMode="auto">
                      <a:xfrm>
                        <a:off x="61468" y="1143000"/>
                        <a:ext cx="9096376" cy="1884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155"/>
          <p:cNvGraphicFramePr>
            <a:graphicFrameLocks noChangeAspect="1"/>
          </p:cNvGraphicFramePr>
          <p:nvPr>
            <p:extLst>
              <p:ext uri="{D42A27DB-BD31-4B8C-83A1-F6EECF244321}">
                <p14:modId xmlns:p14="http://schemas.microsoft.com/office/powerpoint/2010/main" val="2257375787"/>
              </p:ext>
            </p:extLst>
          </p:nvPr>
        </p:nvGraphicFramePr>
        <p:xfrm>
          <a:off x="76200" y="3124200"/>
          <a:ext cx="6475413" cy="3573463"/>
        </p:xfrm>
        <a:graphic>
          <a:graphicData uri="http://schemas.openxmlformats.org/presentationml/2006/ole">
            <mc:AlternateContent xmlns:mc="http://schemas.openxmlformats.org/markup-compatibility/2006">
              <mc:Choice xmlns:v="urn:schemas-microsoft-com:vml" Requires="v">
                <p:oleObj spid="_x0000_s1422" name="Equation" r:id="rId6" imgW="2070100" imgH="1130300" progId="Equation.3">
                  <p:embed/>
                </p:oleObj>
              </mc:Choice>
              <mc:Fallback>
                <p:oleObj name="Equation" r:id="rId6" imgW="2070100" imgH="1130300" progId="Equation.3">
                  <p:embed/>
                  <p:pic>
                    <p:nvPicPr>
                      <p:cNvPr id="0" name=""/>
                      <p:cNvPicPr>
                        <a:picLocks noChangeAspect="1" noChangeArrowheads="1"/>
                      </p:cNvPicPr>
                      <p:nvPr/>
                    </p:nvPicPr>
                    <p:blipFill>
                      <a:blip r:embed="rId7"/>
                      <a:srcRect/>
                      <a:stretch>
                        <a:fillRect/>
                      </a:stretch>
                    </p:blipFill>
                    <p:spPr bwMode="auto">
                      <a:xfrm>
                        <a:off x="76200" y="3124200"/>
                        <a:ext cx="6475413" cy="3573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itle 6"/>
          <p:cNvSpPr>
            <a:spLocks noGrp="1"/>
          </p:cNvSpPr>
          <p:nvPr>
            <p:ph type="title"/>
          </p:nvPr>
        </p:nvSpPr>
        <p:spPr>
          <a:xfrm>
            <a:off x="0" y="152400"/>
            <a:ext cx="9144000" cy="838200"/>
          </a:xfrm>
          <a:solidFill>
            <a:srgbClr val="0000FF"/>
          </a:solidFill>
        </p:spPr>
        <p:txBody>
          <a:bodyPr>
            <a:noAutofit/>
          </a:bodyPr>
          <a:lstStyle/>
          <a:p>
            <a:r>
              <a:rPr lang="en-US" altLang="zh-CN" sz="3000" dirty="0" smtClean="0">
                <a:solidFill>
                  <a:schemeClr val="bg1"/>
                </a:solidFill>
              </a:rPr>
              <a:t>Advanced </a:t>
            </a:r>
            <a:r>
              <a:rPr lang="en-US" altLang="zh-CN" sz="3000" dirty="0" err="1" smtClean="0">
                <a:solidFill>
                  <a:schemeClr val="bg1"/>
                </a:solidFill>
              </a:rPr>
              <a:t>radiative</a:t>
            </a:r>
            <a:r>
              <a:rPr lang="en-US" altLang="zh-CN" sz="3000" dirty="0" smtClean="0">
                <a:solidFill>
                  <a:schemeClr val="bg1"/>
                </a:solidFill>
              </a:rPr>
              <a:t> transfer model</a:t>
            </a:r>
            <a:endParaRPr lang="en-US" sz="3000" i="1" dirty="0">
              <a:solidFill>
                <a:schemeClr val="bg1"/>
              </a:solidFill>
            </a:endParaRPr>
          </a:p>
        </p:txBody>
      </p:sp>
    </p:spTree>
    <p:extLst>
      <p:ext uri="{BB962C8B-B14F-4D97-AF65-F5344CB8AC3E}">
        <p14:creationId xmlns:p14="http://schemas.microsoft.com/office/powerpoint/2010/main" val="185605386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47700" y="0"/>
            <a:ext cx="7832870" cy="6858000"/>
          </a:xfrm>
          <a:prstGeom prst="rect">
            <a:avLst/>
          </a:prstGeom>
        </p:spPr>
      </p:pic>
    </p:spTree>
    <p:extLst>
      <p:ext uri="{BB962C8B-B14F-4D97-AF65-F5344CB8AC3E}">
        <p14:creationId xmlns:p14="http://schemas.microsoft.com/office/powerpoint/2010/main" val="313822817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7772400" cy="1143000"/>
          </a:xfrm>
        </p:spPr>
        <p:txBody>
          <a:bodyPr/>
          <a:lstStyle/>
          <a:p>
            <a:r>
              <a:rPr lang="en-US" dirty="0" smtClean="0"/>
              <a:t>Selected Sites</a:t>
            </a:r>
            <a:endParaRPr lang="en-US" dirty="0"/>
          </a:p>
        </p:txBody>
      </p:sp>
      <p:pic>
        <p:nvPicPr>
          <p:cNvPr id="4" name="Content Placeholder 3"/>
          <p:cNvPicPr>
            <a:picLocks noGrp="1" noChangeAspect="1"/>
          </p:cNvPicPr>
          <p:nvPr>
            <p:ph sz="quarter" idx="1"/>
          </p:nvPr>
        </p:nvPicPr>
        <p:blipFill>
          <a:blip r:embed="rId3">
            <a:extLst>
              <a:ext uri="{28A0092B-C50C-407E-A947-70E740481C1C}">
                <a14:useLocalDpi xmlns:a14="http://schemas.microsoft.com/office/drawing/2010/main"/>
              </a:ext>
            </a:extLst>
          </a:blip>
          <a:stretch>
            <a:fillRect/>
          </a:stretch>
        </p:blipFill>
        <p:spPr>
          <a:xfrm>
            <a:off x="1153886" y="1447800"/>
            <a:ext cx="7293428" cy="4572000"/>
          </a:xfrm>
        </p:spPr>
      </p:pic>
      <p:sp>
        <p:nvSpPr>
          <p:cNvPr id="5" name="Flowchart: Connector 4">
            <a:hlinkClick r:id="" action="ppaction://noaction"/>
          </p:cNvPr>
          <p:cNvSpPr/>
          <p:nvPr/>
        </p:nvSpPr>
        <p:spPr>
          <a:xfrm>
            <a:off x="3550920" y="4038600"/>
            <a:ext cx="182880" cy="182880"/>
          </a:xfrm>
          <a:prstGeom prst="flowChartConnec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5">
            <a:hlinkClick r:id="" action="ppaction://noaction"/>
          </p:cNvPr>
          <p:cNvSpPr/>
          <p:nvPr/>
        </p:nvSpPr>
        <p:spPr>
          <a:xfrm>
            <a:off x="4617720" y="3703320"/>
            <a:ext cx="182880" cy="182880"/>
          </a:xfrm>
          <a:prstGeom prst="flowChartConnec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6400800" y="4267200"/>
            <a:ext cx="609600" cy="335280"/>
            <a:chOff x="6400800" y="4267200"/>
            <a:chExt cx="609600" cy="335280"/>
          </a:xfrm>
        </p:grpSpPr>
        <p:sp>
          <p:nvSpPr>
            <p:cNvPr id="7" name="Flowchart: Connector 6">
              <a:hlinkClick r:id="" action="ppaction://noaction"/>
            </p:cNvPr>
            <p:cNvSpPr/>
            <p:nvPr/>
          </p:nvSpPr>
          <p:spPr>
            <a:xfrm>
              <a:off x="6705600" y="4419600"/>
              <a:ext cx="182880" cy="182880"/>
            </a:xfrm>
            <a:prstGeom prst="flowChartConnec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400800" y="4267200"/>
              <a:ext cx="609600" cy="230832"/>
            </a:xfrm>
            <a:prstGeom prst="rect">
              <a:avLst/>
            </a:prstGeom>
            <a:noFill/>
          </p:spPr>
          <p:txBody>
            <a:bodyPr wrap="square" rtlCol="0">
              <a:spAutoFit/>
            </a:bodyPr>
            <a:lstStyle/>
            <a:p>
              <a:r>
                <a:rPr lang="en-US" sz="900" dirty="0" smtClean="0">
                  <a:latin typeface="Arial" panose="020B0604020202020204" pitchFamily="34" charset="0"/>
                  <a:cs typeface="Arial" panose="020B0604020202020204" pitchFamily="34" charset="0"/>
                </a:rPr>
                <a:t>US-Ho1</a:t>
              </a:r>
              <a:endParaRPr lang="en-US" sz="900" dirty="0">
                <a:latin typeface="Arial" panose="020B0604020202020204" pitchFamily="34" charset="0"/>
                <a:cs typeface="Arial" panose="020B0604020202020204" pitchFamily="34" charset="0"/>
              </a:endParaRPr>
            </a:p>
          </p:txBody>
        </p:sp>
      </p:grpSp>
      <p:grpSp>
        <p:nvGrpSpPr>
          <p:cNvPr id="23" name="Group 22"/>
          <p:cNvGrpSpPr/>
          <p:nvPr/>
        </p:nvGrpSpPr>
        <p:grpSpPr>
          <a:xfrm>
            <a:off x="5151120" y="4876800"/>
            <a:ext cx="731520" cy="269250"/>
            <a:chOff x="5151120" y="4876800"/>
            <a:chExt cx="731520" cy="269250"/>
          </a:xfrm>
        </p:grpSpPr>
        <p:sp>
          <p:nvSpPr>
            <p:cNvPr id="11" name="Flowchart: Connector 10">
              <a:hlinkClick r:id="" action="ppaction://noaction"/>
            </p:cNvPr>
            <p:cNvSpPr/>
            <p:nvPr/>
          </p:nvSpPr>
          <p:spPr>
            <a:xfrm>
              <a:off x="5151120" y="4876800"/>
              <a:ext cx="182880" cy="182880"/>
            </a:xfrm>
            <a:prstGeom prst="flowChartConnec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273040" y="4915218"/>
              <a:ext cx="609600" cy="230832"/>
            </a:xfrm>
            <a:prstGeom prst="rect">
              <a:avLst/>
            </a:prstGeom>
            <a:noFill/>
          </p:spPr>
          <p:txBody>
            <a:bodyPr wrap="square" rtlCol="0">
              <a:spAutoFit/>
            </a:bodyPr>
            <a:lstStyle/>
            <a:p>
              <a:r>
                <a:rPr lang="en-US" sz="900" dirty="0" smtClean="0">
                  <a:latin typeface="Arial" panose="020B0604020202020204" pitchFamily="34" charset="0"/>
                  <a:cs typeface="Arial" panose="020B0604020202020204" pitchFamily="34" charset="0"/>
                </a:rPr>
                <a:t>US-</a:t>
              </a:r>
              <a:r>
                <a:rPr lang="en-US" sz="900" dirty="0" err="1" smtClean="0">
                  <a:latin typeface="Arial" panose="020B0604020202020204" pitchFamily="34" charset="0"/>
                  <a:cs typeface="Arial" panose="020B0604020202020204" pitchFamily="34" charset="0"/>
                </a:rPr>
                <a:t>Kon</a:t>
              </a:r>
              <a:endParaRPr lang="en-US" sz="900" dirty="0">
                <a:latin typeface="Arial" panose="020B0604020202020204" pitchFamily="34" charset="0"/>
                <a:cs typeface="Arial" panose="020B0604020202020204" pitchFamily="34" charset="0"/>
              </a:endParaRPr>
            </a:p>
          </p:txBody>
        </p:sp>
      </p:grpSp>
      <p:sp>
        <p:nvSpPr>
          <p:cNvPr id="13" name="Flowchart: Connector 12">
            <a:hlinkClick r:id="" action="ppaction://noaction"/>
          </p:cNvPr>
          <p:cNvSpPr/>
          <p:nvPr/>
        </p:nvSpPr>
        <p:spPr>
          <a:xfrm>
            <a:off x="5151120" y="4732338"/>
            <a:ext cx="182880" cy="182880"/>
          </a:xfrm>
          <a:prstGeom prst="flowChartConnec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Table 14"/>
          <p:cNvGraphicFramePr>
            <a:graphicFrameLocks noGrp="1"/>
          </p:cNvGraphicFramePr>
          <p:nvPr>
            <p:extLst>
              <p:ext uri="{D42A27DB-BD31-4B8C-83A1-F6EECF244321}">
                <p14:modId xmlns:p14="http://schemas.microsoft.com/office/powerpoint/2010/main" val="1281427668"/>
              </p:ext>
            </p:extLst>
          </p:nvPr>
        </p:nvGraphicFramePr>
        <p:xfrm>
          <a:off x="196599" y="1295400"/>
          <a:ext cx="903803" cy="5405119"/>
        </p:xfrm>
        <a:graphic>
          <a:graphicData uri="http://schemas.openxmlformats.org/drawingml/2006/table">
            <a:tbl>
              <a:tblPr firstRow="1" bandRow="1">
                <a:tableStyleId>{5C22544A-7EE6-4342-B048-85BDC9FD1C3A}</a:tableStyleId>
              </a:tblPr>
              <a:tblGrid>
                <a:gridCol w="903803"/>
              </a:tblGrid>
              <a:tr h="370840">
                <a:tc>
                  <a:txBody>
                    <a:bodyPr/>
                    <a:lstStyle/>
                    <a:p>
                      <a:r>
                        <a:rPr lang="en-US" sz="1400" dirty="0" smtClean="0"/>
                        <a:t>Site Code</a:t>
                      </a:r>
                      <a:endParaRPr lang="en-US" sz="1400" dirty="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hlinkClick r:id="rId4" action="ppaction://hlinksldjump"/>
                        </a:rPr>
                        <a:t>US-Ne1</a:t>
                      </a:r>
                      <a:endParaRPr lang="en-US" sz="1400" dirty="0" smtClean="0"/>
                    </a:p>
                  </a:txBody>
                  <a:tcPr/>
                </a:tc>
              </a:tr>
              <a:tr h="212090">
                <a:tc>
                  <a:txBody>
                    <a:bodyPr/>
                    <a:lstStyle/>
                    <a:p>
                      <a:r>
                        <a:rPr lang="en-US" sz="1400" dirty="0" smtClean="0">
                          <a:hlinkClick r:id="rId5" action="ppaction://hlinksldjump"/>
                        </a:rPr>
                        <a:t>US-Ha1</a:t>
                      </a:r>
                      <a:endParaRPr lang="en-US" sz="1400" dirty="0"/>
                    </a:p>
                  </a:txBody>
                  <a:tcPr/>
                </a:tc>
              </a:tr>
              <a:tr h="1193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hlinkClick r:id="rId5" action="ppaction://hlinksldjump"/>
                        </a:rPr>
                        <a:t>US-</a:t>
                      </a:r>
                      <a:r>
                        <a:rPr lang="en-US" sz="1400" dirty="0" err="1" smtClean="0">
                          <a:hlinkClick r:id="rId5" action="ppaction://hlinksldjump"/>
                        </a:rPr>
                        <a:t>Brw</a:t>
                      </a:r>
                      <a:endParaRPr lang="en-US" sz="1400" dirty="0" smtClean="0"/>
                    </a:p>
                  </a:txBody>
                  <a:tcPr/>
                </a:tc>
              </a:tr>
              <a:tr h="0">
                <a:tc>
                  <a:txBody>
                    <a:bodyPr/>
                    <a:lstStyle/>
                    <a:p>
                      <a:r>
                        <a:rPr lang="en-US" sz="1400" dirty="0" smtClean="0">
                          <a:hlinkClick r:id="" action="ppaction://noaction"/>
                        </a:rPr>
                        <a:t>US-An3</a:t>
                      </a:r>
                      <a:endParaRPr lang="en-US" sz="1400" dirty="0"/>
                    </a:p>
                  </a:txBody>
                  <a:tcPr/>
                </a:tc>
              </a:tr>
              <a:tr h="0">
                <a:tc>
                  <a:txBody>
                    <a:bodyPr/>
                    <a:lstStyle/>
                    <a:p>
                      <a:r>
                        <a:rPr lang="en-US" sz="1400" dirty="0" smtClean="0">
                          <a:hlinkClick r:id="" action="ppaction://noaction"/>
                        </a:rPr>
                        <a:t>US-</a:t>
                      </a:r>
                      <a:r>
                        <a:rPr lang="en-US" sz="1400" dirty="0" err="1" smtClean="0">
                          <a:hlinkClick r:id="" action="ppaction://noaction"/>
                        </a:rPr>
                        <a:t>Prr</a:t>
                      </a:r>
                      <a:endParaRPr lang="en-US" sz="1400" dirty="0"/>
                    </a:p>
                  </a:txBody>
                  <a:tcPr/>
                </a:tc>
              </a:tr>
              <a:tr h="21209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hlinkClick r:id="" action="ppaction://noaction"/>
                        </a:rPr>
                        <a:t>US-Bn1</a:t>
                      </a:r>
                      <a:endParaRPr lang="en-US" sz="1400" dirty="0" smtClean="0"/>
                    </a:p>
                  </a:txBody>
                  <a:tcPr/>
                </a:tc>
              </a:tr>
              <a:tr h="119380">
                <a:tc>
                  <a:txBody>
                    <a:bodyPr/>
                    <a:lstStyle/>
                    <a:p>
                      <a:r>
                        <a:rPr lang="en-US" sz="1400" dirty="0" err="1" smtClean="0">
                          <a:hlinkClick r:id="" action="ppaction://noaction"/>
                        </a:rPr>
                        <a:t>Ary</a:t>
                      </a:r>
                      <a:r>
                        <a:rPr lang="en-US" sz="1400" dirty="0" smtClean="0">
                          <a:hlinkClick r:id="" action="ppaction://noaction"/>
                        </a:rPr>
                        <a:t>-Mas</a:t>
                      </a:r>
                      <a:endParaRPr lang="en-US" sz="1400" dirty="0"/>
                    </a:p>
                  </a:txBody>
                  <a:tcPr/>
                </a:tc>
              </a:tr>
              <a:tr h="0">
                <a:tc>
                  <a:txBody>
                    <a:bodyPr/>
                    <a:lstStyle/>
                    <a:p>
                      <a:r>
                        <a:rPr lang="en-US" sz="1400" dirty="0" smtClean="0">
                          <a:hlinkClick r:id="" action="ppaction://noaction"/>
                        </a:rPr>
                        <a:t>US-</a:t>
                      </a:r>
                      <a:r>
                        <a:rPr lang="en-US" sz="1400" dirty="0" err="1" smtClean="0">
                          <a:hlinkClick r:id="" action="ppaction://noaction"/>
                        </a:rPr>
                        <a:t>Kon</a:t>
                      </a:r>
                      <a:endParaRPr lang="en-US" sz="1400" dirty="0"/>
                    </a:p>
                  </a:txBody>
                  <a:tcPr/>
                </a:tc>
              </a:tr>
              <a:tr h="370840">
                <a:tc>
                  <a:txBody>
                    <a:bodyPr/>
                    <a:lstStyle/>
                    <a:p>
                      <a:r>
                        <a:rPr lang="en-US" sz="1400" dirty="0" smtClean="0">
                          <a:hlinkClick r:id="" action="ppaction://noaction"/>
                        </a:rPr>
                        <a:t>US-Ho1</a:t>
                      </a:r>
                      <a:endParaRPr lang="en-US" sz="1400" dirty="0"/>
                    </a:p>
                  </a:txBody>
                  <a:tcPr/>
                </a:tc>
              </a:tr>
              <a:tr h="370840">
                <a:tc>
                  <a:txBody>
                    <a:bodyPr/>
                    <a:lstStyle/>
                    <a:p>
                      <a:r>
                        <a:rPr lang="en-US" sz="1400" dirty="0" smtClean="0">
                          <a:hlinkClick r:id="" action="ppaction://noaction"/>
                        </a:rPr>
                        <a:t>US-</a:t>
                      </a:r>
                      <a:r>
                        <a:rPr lang="en-US" sz="1400" dirty="0" err="1" smtClean="0">
                          <a:hlinkClick r:id="" action="ppaction://noaction"/>
                        </a:rPr>
                        <a:t>PFa</a:t>
                      </a:r>
                      <a:endParaRPr lang="en-US" sz="1400" dirty="0"/>
                    </a:p>
                  </a:txBody>
                  <a:tcPr/>
                </a:tc>
              </a:tr>
              <a:tr h="370840">
                <a:tc>
                  <a:txBody>
                    <a:bodyPr/>
                    <a:lstStyle/>
                    <a:p>
                      <a:r>
                        <a:rPr lang="en-US" sz="1400" dirty="0" smtClean="0">
                          <a:hlinkClick r:id="" action="ppaction://noaction"/>
                        </a:rPr>
                        <a:t>US-</a:t>
                      </a:r>
                      <a:r>
                        <a:rPr lang="en-US" sz="1400" dirty="0" err="1" smtClean="0">
                          <a:hlinkClick r:id="" action="ppaction://noaction"/>
                        </a:rPr>
                        <a:t>Skr</a:t>
                      </a:r>
                      <a:endParaRPr lang="en-US" sz="1400" dirty="0"/>
                    </a:p>
                  </a:txBody>
                  <a:tcPr/>
                </a:tc>
              </a:tr>
              <a:tr h="370840">
                <a:tc>
                  <a:txBody>
                    <a:bodyPr/>
                    <a:lstStyle/>
                    <a:p>
                      <a:r>
                        <a:rPr lang="en-US" sz="1400" dirty="0" smtClean="0">
                          <a:hlinkClick r:id="" action="ppaction://noaction"/>
                        </a:rPr>
                        <a:t>US-Ton</a:t>
                      </a:r>
                      <a:endParaRPr lang="en-US" sz="1400" dirty="0"/>
                    </a:p>
                  </a:txBody>
                  <a:tcPr/>
                </a:tc>
              </a:tr>
              <a:tr h="370840">
                <a:tc>
                  <a:txBody>
                    <a:bodyPr/>
                    <a:lstStyle/>
                    <a:p>
                      <a:r>
                        <a:rPr lang="en-US" sz="1400" dirty="0" smtClean="0">
                          <a:hlinkClick r:id="" action="ppaction://noaction"/>
                        </a:rPr>
                        <a:t>CA-Ca1</a:t>
                      </a:r>
                      <a:endParaRPr lang="en-US" sz="1400" dirty="0"/>
                    </a:p>
                  </a:txBody>
                  <a:tcPr/>
                </a:tc>
              </a:tr>
              <a:tr h="370840">
                <a:tc>
                  <a:txBody>
                    <a:bodyPr/>
                    <a:lstStyle/>
                    <a:p>
                      <a:r>
                        <a:rPr lang="en-US" sz="1400" dirty="0" smtClean="0">
                          <a:hlinkClick r:id="" action="ppaction://noaction"/>
                        </a:rPr>
                        <a:t>CA-</a:t>
                      </a:r>
                      <a:r>
                        <a:rPr lang="en-US" sz="1400" dirty="0" err="1" smtClean="0">
                          <a:hlinkClick r:id="" action="ppaction://noaction"/>
                        </a:rPr>
                        <a:t>Oas</a:t>
                      </a:r>
                      <a:endParaRPr lang="en-US" sz="1400" dirty="0"/>
                    </a:p>
                  </a:txBody>
                  <a:tcPr/>
                </a:tc>
              </a:tr>
              <a:tr h="370840">
                <a:tc>
                  <a:txBody>
                    <a:bodyPr/>
                    <a:lstStyle/>
                    <a:p>
                      <a:r>
                        <a:rPr lang="en-US" sz="1400" dirty="0" smtClean="0">
                          <a:hlinkClick r:id="" action="ppaction://noaction"/>
                        </a:rPr>
                        <a:t>RU-Tur</a:t>
                      </a:r>
                      <a:endParaRPr lang="en-US" sz="1400" dirty="0"/>
                    </a:p>
                  </a:txBody>
                  <a:tcPr/>
                </a:tc>
              </a:tr>
            </a:tbl>
          </a:graphicData>
        </a:graphic>
      </p:graphicFrame>
      <p:sp>
        <p:nvSpPr>
          <p:cNvPr id="16" name="Flowchart: Connector 15">
            <a:hlinkClick r:id="" action="ppaction://noaction"/>
          </p:cNvPr>
          <p:cNvSpPr/>
          <p:nvPr/>
        </p:nvSpPr>
        <p:spPr>
          <a:xfrm>
            <a:off x="3779520" y="4953000"/>
            <a:ext cx="182880" cy="182880"/>
          </a:xfrm>
          <a:prstGeom prst="flowChartConnec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hlinkClick r:id="" action="ppaction://noaction"/>
          </p:cNvPr>
          <p:cNvSpPr/>
          <p:nvPr/>
        </p:nvSpPr>
        <p:spPr>
          <a:xfrm>
            <a:off x="2362200" y="2590800"/>
            <a:ext cx="182880" cy="182880"/>
          </a:xfrm>
          <a:prstGeom prst="flowChartConnec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hlinkClick r:id="" action="ppaction://noaction"/>
          </p:cNvPr>
          <p:cNvSpPr/>
          <p:nvPr/>
        </p:nvSpPr>
        <p:spPr>
          <a:xfrm>
            <a:off x="5486400" y="4346330"/>
            <a:ext cx="182880" cy="182880"/>
          </a:xfrm>
          <a:prstGeom prst="flowChartConnec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hlinkClick r:id="" action="ppaction://noaction"/>
          </p:cNvPr>
          <p:cNvSpPr/>
          <p:nvPr/>
        </p:nvSpPr>
        <p:spPr>
          <a:xfrm>
            <a:off x="6522720" y="4650432"/>
            <a:ext cx="182880" cy="182880"/>
          </a:xfrm>
          <a:prstGeom prst="flowChartConnec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522720" y="6269335"/>
            <a:ext cx="2133600" cy="461665"/>
          </a:xfrm>
          <a:prstGeom prst="rect">
            <a:avLst/>
          </a:prstGeom>
          <a:solidFill>
            <a:schemeClr val="accent1">
              <a:lumMod val="20000"/>
              <a:lumOff val="80000"/>
            </a:schemeClr>
          </a:solidFill>
        </p:spPr>
        <p:txBody>
          <a:bodyPr wrap="square" rtlCol="0">
            <a:spAutoFit/>
          </a:bodyPr>
          <a:lstStyle/>
          <a:p>
            <a:r>
              <a:rPr lang="en-US" sz="2400" dirty="0" smtClean="0">
                <a:hlinkClick r:id="rId6" action="ppaction://hlinksldjump"/>
              </a:rPr>
              <a:t>Go to Summary</a:t>
            </a:r>
            <a:endParaRPr lang="en-US" sz="2400" dirty="0"/>
          </a:p>
        </p:txBody>
      </p:sp>
      <p:sp>
        <p:nvSpPr>
          <p:cNvPr id="20" name="Flowchart: Connector 19">
            <a:hlinkClick r:id="rId7" action="ppaction://hlinksldjump"/>
          </p:cNvPr>
          <p:cNvSpPr/>
          <p:nvPr/>
        </p:nvSpPr>
        <p:spPr>
          <a:xfrm>
            <a:off x="2147977" y="1828800"/>
            <a:ext cx="182880" cy="182880"/>
          </a:xfrm>
          <a:prstGeom prst="flowChartConnec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240280" y="1788468"/>
            <a:ext cx="609600" cy="230832"/>
          </a:xfrm>
          <a:prstGeom prst="rect">
            <a:avLst/>
          </a:prstGeom>
          <a:noFill/>
        </p:spPr>
        <p:txBody>
          <a:bodyPr wrap="square" rtlCol="0">
            <a:spAutoFit/>
          </a:bodyPr>
          <a:lstStyle/>
          <a:p>
            <a:r>
              <a:rPr lang="en-US" sz="900" dirty="0" smtClean="0">
                <a:latin typeface="Arial" panose="020B0604020202020204" pitchFamily="34" charset="0"/>
                <a:cs typeface="Arial" panose="020B0604020202020204" pitchFamily="34" charset="0"/>
              </a:rPr>
              <a:t>US-An3</a:t>
            </a:r>
            <a:endParaRPr lang="en-US" sz="900" dirty="0">
              <a:latin typeface="Arial" panose="020B0604020202020204" pitchFamily="34" charset="0"/>
              <a:cs typeface="Arial" panose="020B0604020202020204" pitchFamily="34" charset="0"/>
            </a:endParaRPr>
          </a:p>
        </p:txBody>
      </p:sp>
      <p:sp>
        <p:nvSpPr>
          <p:cNvPr id="24" name="Flowchart: Connector 23">
            <a:hlinkClick r:id="" action="ppaction://noaction"/>
          </p:cNvPr>
          <p:cNvSpPr/>
          <p:nvPr/>
        </p:nvSpPr>
        <p:spPr>
          <a:xfrm>
            <a:off x="6019800" y="5791200"/>
            <a:ext cx="182880" cy="182880"/>
          </a:xfrm>
          <a:prstGeom prst="flowChartConnec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03271" y="284392"/>
            <a:ext cx="4572000" cy="2476713"/>
          </a:xfrm>
          <a:prstGeom prst="rect">
            <a:avLst/>
          </a:prstGeom>
          <a:ln w="28575">
            <a:solidFill>
              <a:srgbClr val="FF0000"/>
            </a:solidFill>
          </a:ln>
        </p:spPr>
      </p:pic>
      <p:sp>
        <p:nvSpPr>
          <p:cNvPr id="25" name="Flowchart: Connector 24">
            <a:hlinkClick r:id="rId9" action="ppaction://hlinksldjump"/>
          </p:cNvPr>
          <p:cNvSpPr/>
          <p:nvPr/>
        </p:nvSpPr>
        <p:spPr>
          <a:xfrm>
            <a:off x="5486400" y="632778"/>
            <a:ext cx="182880" cy="182880"/>
          </a:xfrm>
          <a:prstGeom prst="flowChartConnec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hlinkClick r:id="" action="ppaction://noaction"/>
          </p:cNvPr>
          <p:cNvSpPr/>
          <p:nvPr/>
        </p:nvSpPr>
        <p:spPr>
          <a:xfrm>
            <a:off x="5455920" y="1026746"/>
            <a:ext cx="182880" cy="182880"/>
          </a:xfrm>
          <a:prstGeom prst="flowChartConnec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hlinkClick r:id="" action="ppaction://noaction" highlightClick="1"/>
          </p:cNvPr>
          <p:cNvSpPr txBox="1"/>
          <p:nvPr/>
        </p:nvSpPr>
        <p:spPr>
          <a:xfrm>
            <a:off x="1219200" y="4648200"/>
            <a:ext cx="2438400" cy="1323439"/>
          </a:xfrm>
          <a:prstGeom prst="rect">
            <a:avLst/>
          </a:prstGeom>
          <a:solidFill>
            <a:srgbClr val="0000FF"/>
          </a:solidFill>
        </p:spPr>
        <p:txBody>
          <a:bodyPr wrap="square" rtlCol="0">
            <a:spAutoFit/>
          </a:bodyPr>
          <a:lstStyle/>
          <a:p>
            <a:r>
              <a:rPr lang="en-US" sz="1600" dirty="0" smtClean="0">
                <a:solidFill>
                  <a:schemeClr val="bg1"/>
                </a:solidFill>
                <a:latin typeface="Arial" panose="020B0604020202020204" pitchFamily="34" charset="0"/>
                <a:cs typeface="Arial" panose="020B0604020202020204" pitchFamily="34" charset="0"/>
              </a:rPr>
              <a:t>Processing for each site:</a:t>
            </a:r>
          </a:p>
          <a:p>
            <a:r>
              <a:rPr lang="en-US" sz="1600" dirty="0">
                <a:solidFill>
                  <a:schemeClr val="bg1"/>
                </a:solidFill>
                <a:latin typeface="Arial" panose="020B0604020202020204" pitchFamily="34" charset="0"/>
                <a:cs typeface="Arial" panose="020B0604020202020204" pitchFamily="34" charset="0"/>
              </a:rPr>
              <a:t>d</a:t>
            </a:r>
            <a:r>
              <a:rPr lang="en-US" sz="1600" dirty="0" smtClean="0">
                <a:solidFill>
                  <a:schemeClr val="bg1"/>
                </a:solidFill>
                <a:latin typeface="Arial" panose="020B0604020202020204" pitchFamily="34" charset="0"/>
                <a:cs typeface="Arial" panose="020B0604020202020204" pitchFamily="34" charset="0"/>
              </a:rPr>
              <a:t>efine it as center of grid</a:t>
            </a:r>
          </a:p>
          <a:p>
            <a:r>
              <a:rPr lang="en-US" sz="1600" dirty="0">
                <a:solidFill>
                  <a:schemeClr val="bg1"/>
                </a:solidFill>
                <a:latin typeface="Arial" panose="020B0604020202020204" pitchFamily="34" charset="0"/>
                <a:cs typeface="Arial" panose="020B0604020202020204" pitchFamily="34" charset="0"/>
              </a:rPr>
              <a:t>s</a:t>
            </a:r>
            <a:r>
              <a:rPr lang="en-US" sz="1600" dirty="0" smtClean="0">
                <a:solidFill>
                  <a:schemeClr val="bg1"/>
                </a:solidFill>
                <a:latin typeface="Arial" panose="020B0604020202020204" pitchFamily="34" charset="0"/>
                <a:cs typeface="Arial" panose="020B0604020202020204" pitchFamily="34" charset="0"/>
              </a:rPr>
              <a:t>ubset 50 km x 50 km</a:t>
            </a:r>
          </a:p>
          <a:p>
            <a:r>
              <a:rPr lang="en-US" sz="1600" dirty="0">
                <a:solidFill>
                  <a:schemeClr val="bg1"/>
                </a:solidFill>
                <a:latin typeface="Arial" panose="020B0604020202020204" pitchFamily="34" charset="0"/>
                <a:cs typeface="Arial" panose="020B0604020202020204" pitchFamily="34" charset="0"/>
              </a:rPr>
              <a:t>r</a:t>
            </a:r>
            <a:r>
              <a:rPr lang="en-US" sz="1600" dirty="0" smtClean="0">
                <a:solidFill>
                  <a:schemeClr val="bg1"/>
                </a:solidFill>
                <a:latin typeface="Arial" panose="020B0604020202020204" pitchFamily="34" charset="0"/>
                <a:cs typeface="Arial" panose="020B0604020202020204" pitchFamily="34" charset="0"/>
              </a:rPr>
              <a:t>etrieve </a:t>
            </a:r>
            <a:r>
              <a:rPr lang="en-US" sz="1600" dirty="0" err="1" smtClean="0">
                <a:solidFill>
                  <a:schemeClr val="bg1"/>
                </a:solidFill>
                <a:latin typeface="Arial" panose="020B0604020202020204" pitchFamily="34" charset="0"/>
                <a:cs typeface="Arial" panose="020B0604020202020204" pitchFamily="34" charset="0"/>
              </a:rPr>
              <a:t>fAPARs</a:t>
            </a:r>
            <a:endParaRPr lang="en-US" sz="1600" dirty="0" smtClean="0">
              <a:solidFill>
                <a:schemeClr val="bg1"/>
              </a:solidFill>
              <a:latin typeface="Arial" panose="020B0604020202020204" pitchFamily="34" charset="0"/>
              <a:cs typeface="Arial" panose="020B0604020202020204" pitchFamily="34" charset="0"/>
            </a:endParaRPr>
          </a:p>
          <a:p>
            <a:r>
              <a:rPr lang="en-US" sz="1600" dirty="0">
                <a:solidFill>
                  <a:schemeClr val="bg1"/>
                </a:solidFill>
                <a:latin typeface="Arial" panose="020B0604020202020204" pitchFamily="34" charset="0"/>
                <a:cs typeface="Arial" panose="020B0604020202020204" pitchFamily="34" charset="0"/>
              </a:rPr>
              <a:t>c</a:t>
            </a:r>
            <a:r>
              <a:rPr lang="en-US" sz="1600" dirty="0" smtClean="0">
                <a:solidFill>
                  <a:schemeClr val="bg1"/>
                </a:solidFill>
                <a:latin typeface="Arial" panose="020B0604020202020204" pitchFamily="34" charset="0"/>
                <a:cs typeface="Arial" panose="020B0604020202020204" pitchFamily="34" charset="0"/>
              </a:rPr>
              <a:t>ompute NDVI, EVI</a:t>
            </a:r>
          </a:p>
        </p:txBody>
      </p:sp>
      <p:cxnSp>
        <p:nvCxnSpPr>
          <p:cNvPr id="14" name="Straight Arrow Connector 13"/>
          <p:cNvCxnSpPr/>
          <p:nvPr/>
        </p:nvCxnSpPr>
        <p:spPr>
          <a:xfrm flipH="1" flipV="1">
            <a:off x="1219200" y="3733800"/>
            <a:ext cx="1066800" cy="91440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9471917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1295400" y="3840480"/>
            <a:ext cx="0" cy="4267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3384563" y="3840480"/>
            <a:ext cx="0" cy="4267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cxnSpLocks noChangeAspect="1"/>
          </p:cNvCxnSpPr>
          <p:nvPr/>
        </p:nvCxnSpPr>
        <p:spPr>
          <a:xfrm>
            <a:off x="1250963" y="4145280"/>
            <a:ext cx="2084832" cy="5615"/>
          </a:xfrm>
          <a:prstGeom prst="straightConnector1">
            <a:avLst/>
          </a:prstGeom>
          <a:ln>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784363" y="4069080"/>
            <a:ext cx="1925782" cy="461665"/>
          </a:xfrm>
          <a:prstGeom prst="rect">
            <a:avLst/>
          </a:prstGeom>
          <a:noFill/>
        </p:spPr>
        <p:txBody>
          <a:bodyPr wrap="square" rtlCol="0">
            <a:spAutoFit/>
          </a:bodyPr>
          <a:lstStyle/>
          <a:p>
            <a:r>
              <a:rPr lang="en-US" sz="2400" dirty="0" smtClean="0"/>
              <a:t>50 km</a:t>
            </a:r>
            <a:endParaRPr lang="en-US" sz="2400" dirty="0"/>
          </a:p>
        </p:txBody>
      </p:sp>
      <p:cxnSp>
        <p:nvCxnSpPr>
          <p:cNvPr id="8" name="Straight Connector 7"/>
          <p:cNvCxnSpPr/>
          <p:nvPr/>
        </p:nvCxnSpPr>
        <p:spPr>
          <a:xfrm>
            <a:off x="3384563" y="1783080"/>
            <a:ext cx="6182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384563" y="3840480"/>
            <a:ext cx="6182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noChangeAspect="1"/>
          </p:cNvCxnSpPr>
          <p:nvPr/>
        </p:nvCxnSpPr>
        <p:spPr>
          <a:xfrm>
            <a:off x="3613163" y="1783080"/>
            <a:ext cx="13424" cy="2084832"/>
          </a:xfrm>
          <a:prstGeom prst="straightConnector1">
            <a:avLst/>
          </a:prstGeom>
          <a:ln>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384563" y="2399883"/>
            <a:ext cx="609600" cy="830997"/>
          </a:xfrm>
          <a:prstGeom prst="rect">
            <a:avLst/>
          </a:prstGeom>
          <a:noFill/>
        </p:spPr>
        <p:txBody>
          <a:bodyPr wrap="square" rtlCol="0">
            <a:spAutoFit/>
          </a:bodyPr>
          <a:lstStyle/>
          <a:p>
            <a:r>
              <a:rPr lang="en-US" sz="2400" dirty="0" smtClean="0"/>
              <a:t>50</a:t>
            </a:r>
          </a:p>
          <a:p>
            <a:r>
              <a:rPr lang="en-US" sz="2400" dirty="0" smtClean="0"/>
              <a:t>km</a:t>
            </a:r>
            <a:endParaRPr lang="en-US" sz="2400" dirty="0"/>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7363" y="1783080"/>
            <a:ext cx="1339837" cy="2194560"/>
          </a:xfrm>
          <a:prstGeom prst="rect">
            <a:avLst/>
          </a:prstGeom>
        </p:spPr>
      </p:pic>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66229" y="1768709"/>
            <a:ext cx="2118334" cy="2084832"/>
          </a:xfrm>
          <a:prstGeom prst="rect">
            <a:avLst/>
          </a:prstGeom>
        </p:spPr>
      </p:pic>
      <p:pic>
        <p:nvPicPr>
          <p:cNvPr id="16" name="Picture 1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22763" y="1783080"/>
            <a:ext cx="2111255" cy="2084832"/>
          </a:xfrm>
          <a:prstGeom prst="rect">
            <a:avLst/>
          </a:prstGeom>
        </p:spPr>
      </p:pic>
      <p:graphicFrame>
        <p:nvGraphicFramePr>
          <p:cNvPr id="20" name="Table 19"/>
          <p:cNvGraphicFramePr>
            <a:graphicFrameLocks noGrp="1"/>
          </p:cNvGraphicFramePr>
          <p:nvPr>
            <p:extLst>
              <p:ext uri="{D42A27DB-BD31-4B8C-83A1-F6EECF244321}">
                <p14:modId xmlns:p14="http://schemas.microsoft.com/office/powerpoint/2010/main" val="4255405782"/>
              </p:ext>
            </p:extLst>
          </p:nvPr>
        </p:nvGraphicFramePr>
        <p:xfrm>
          <a:off x="1666890" y="4693920"/>
          <a:ext cx="6054727" cy="1097280"/>
        </p:xfrm>
        <a:graphic>
          <a:graphicData uri="http://schemas.openxmlformats.org/drawingml/2006/table">
            <a:tbl>
              <a:tblPr firstRow="1" bandRow="1">
                <a:tableStyleId>{5C22544A-7EE6-4342-B048-85BDC9FD1C3A}</a:tableStyleId>
              </a:tblPr>
              <a:tblGrid>
                <a:gridCol w="4505310"/>
                <a:gridCol w="1549417"/>
              </a:tblGrid>
              <a:tr h="330103">
                <a:tc>
                  <a:txBody>
                    <a:bodyPr/>
                    <a:lstStyle/>
                    <a:p>
                      <a:r>
                        <a:rPr lang="en-US" dirty="0" smtClean="0"/>
                        <a:t>2006 NLCD Class (center: Nebraska US-Ne1)</a:t>
                      </a:r>
                      <a:endParaRPr lang="en-US" dirty="0"/>
                    </a:p>
                  </a:txBody>
                  <a:tcPr/>
                </a:tc>
                <a:tc>
                  <a:txBody>
                    <a:bodyPr/>
                    <a:lstStyle/>
                    <a:p>
                      <a:r>
                        <a:rPr lang="en-US" dirty="0" smtClean="0"/>
                        <a:t>Percent(%)</a:t>
                      </a:r>
                      <a:endParaRPr lang="en-US" dirty="0"/>
                    </a:p>
                  </a:txBody>
                  <a:tcPr/>
                </a:tc>
              </a:tr>
              <a:tr h="330103">
                <a:tc>
                  <a:txBody>
                    <a:bodyPr/>
                    <a:lstStyle/>
                    <a:p>
                      <a:r>
                        <a:rPr lang="en-US" dirty="0" smtClean="0">
                          <a:solidFill>
                            <a:srgbClr val="FF0000"/>
                          </a:solidFill>
                        </a:rPr>
                        <a:t>71 Grassland/Herbaceous</a:t>
                      </a:r>
                      <a:endParaRPr lang="en-US" dirty="0">
                        <a:solidFill>
                          <a:srgbClr val="FF0000"/>
                        </a:solidFill>
                      </a:endParaRPr>
                    </a:p>
                  </a:txBody>
                  <a:tcPr/>
                </a:tc>
                <a:tc>
                  <a:txBody>
                    <a:bodyPr/>
                    <a:lstStyle/>
                    <a:p>
                      <a:r>
                        <a:rPr lang="en-US" dirty="0" smtClean="0">
                          <a:solidFill>
                            <a:srgbClr val="FF0000"/>
                          </a:solidFill>
                        </a:rPr>
                        <a:t>12.16</a:t>
                      </a:r>
                      <a:endParaRPr lang="en-US" dirty="0">
                        <a:solidFill>
                          <a:srgbClr val="FF0000"/>
                        </a:solidFill>
                      </a:endParaRPr>
                    </a:p>
                  </a:txBody>
                  <a:tcPr/>
                </a:tc>
              </a:tr>
              <a:tr h="330103">
                <a:tc>
                  <a:txBody>
                    <a:bodyPr/>
                    <a:lstStyle/>
                    <a:p>
                      <a:r>
                        <a:rPr lang="en-US" dirty="0" smtClean="0">
                          <a:solidFill>
                            <a:srgbClr val="FF0000"/>
                          </a:solidFill>
                        </a:rPr>
                        <a:t>82 Cultivated</a:t>
                      </a:r>
                      <a:r>
                        <a:rPr lang="en-US" baseline="0" dirty="0" smtClean="0">
                          <a:solidFill>
                            <a:srgbClr val="FF0000"/>
                          </a:solidFill>
                        </a:rPr>
                        <a:t> Crops</a:t>
                      </a:r>
                      <a:endParaRPr lang="en-US" dirty="0">
                        <a:solidFill>
                          <a:srgbClr val="FF0000"/>
                        </a:solidFill>
                      </a:endParaRPr>
                    </a:p>
                  </a:txBody>
                  <a:tcPr/>
                </a:tc>
                <a:tc>
                  <a:txBody>
                    <a:bodyPr/>
                    <a:lstStyle/>
                    <a:p>
                      <a:r>
                        <a:rPr lang="en-US" dirty="0" smtClean="0">
                          <a:solidFill>
                            <a:srgbClr val="FF0000"/>
                          </a:solidFill>
                        </a:rPr>
                        <a:t>70.95</a:t>
                      </a:r>
                      <a:endParaRPr lang="en-US" dirty="0">
                        <a:solidFill>
                          <a:srgbClr val="FF0000"/>
                        </a:solidFill>
                      </a:endParaRPr>
                    </a:p>
                  </a:txBody>
                  <a:tcPr/>
                </a:tc>
              </a:tr>
            </a:tbl>
          </a:graphicData>
        </a:graphic>
      </p:graphicFrame>
      <p:sp>
        <p:nvSpPr>
          <p:cNvPr id="21" name="TextBox 20"/>
          <p:cNvSpPr txBox="1"/>
          <p:nvPr/>
        </p:nvSpPr>
        <p:spPr>
          <a:xfrm>
            <a:off x="4603763" y="3916680"/>
            <a:ext cx="1524000" cy="369332"/>
          </a:xfrm>
          <a:prstGeom prst="rect">
            <a:avLst/>
          </a:prstGeom>
          <a:solidFill>
            <a:schemeClr val="bg1"/>
          </a:solidFill>
        </p:spPr>
        <p:txBody>
          <a:bodyPr wrap="square" rtlCol="0">
            <a:spAutoFit/>
          </a:bodyPr>
          <a:lstStyle/>
          <a:p>
            <a:r>
              <a:rPr lang="en-US" dirty="0" smtClean="0"/>
              <a:t>   NLCD 2006</a:t>
            </a:r>
            <a:endParaRPr lang="en-US" baseline="-25000" dirty="0"/>
          </a:p>
        </p:txBody>
      </p:sp>
      <p:sp>
        <p:nvSpPr>
          <p:cNvPr id="22" name="TextBox 21"/>
          <p:cNvSpPr txBox="1"/>
          <p:nvPr/>
        </p:nvSpPr>
        <p:spPr>
          <a:xfrm>
            <a:off x="0" y="0"/>
            <a:ext cx="9144000" cy="369332"/>
          </a:xfrm>
          <a:prstGeom prst="rect">
            <a:avLst/>
          </a:prstGeom>
          <a:solidFill>
            <a:srgbClr val="0000FF"/>
          </a:solidFill>
        </p:spPr>
        <p:txBody>
          <a:bodyPr wrap="square" rtlCol="0">
            <a:spAutoFit/>
          </a:bodyPr>
          <a:lstStyle/>
          <a:p>
            <a:r>
              <a:rPr lang="en-US" dirty="0" smtClean="0">
                <a:solidFill>
                  <a:schemeClr val="bg1"/>
                </a:solidFill>
              </a:rPr>
              <a:t>Study area: 50 km x 50 km surrounding the US-Ne1 crop flux tower site (US-Ne1) in Nebraska</a:t>
            </a:r>
            <a:endParaRPr lang="en-US" dirty="0">
              <a:solidFill>
                <a:schemeClr val="bg1"/>
              </a:solidFill>
            </a:endParaRPr>
          </a:p>
        </p:txBody>
      </p:sp>
      <p:sp>
        <p:nvSpPr>
          <p:cNvPr id="2" name="TextBox 1"/>
          <p:cNvSpPr txBox="1"/>
          <p:nvPr/>
        </p:nvSpPr>
        <p:spPr>
          <a:xfrm>
            <a:off x="-76200" y="6248400"/>
            <a:ext cx="9244043" cy="353943"/>
          </a:xfrm>
          <a:prstGeom prst="rect">
            <a:avLst/>
          </a:prstGeom>
          <a:noFill/>
        </p:spPr>
        <p:txBody>
          <a:bodyPr wrap="none" rtlCol="0">
            <a:spAutoFit/>
          </a:bodyPr>
          <a:lstStyle/>
          <a:p>
            <a:r>
              <a:rPr lang="en-US" sz="1700" b="1" dirty="0" smtClean="0"/>
              <a:t>There are three crop flux tower sites in this study area. We pick up US-Ne1 as the center of this area</a:t>
            </a:r>
            <a:endParaRPr lang="en-US" sz="1700" b="1" dirty="0"/>
          </a:p>
        </p:txBody>
      </p:sp>
    </p:spTree>
    <p:extLst>
      <p:ext uri="{BB962C8B-B14F-4D97-AF65-F5344CB8AC3E}">
        <p14:creationId xmlns:p14="http://schemas.microsoft.com/office/powerpoint/2010/main" val="722919151"/>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Equity</Template>
  <TotalTime>13073</TotalTime>
  <Words>2947</Words>
  <Application>Microsoft Macintosh PowerPoint</Application>
  <PresentationFormat>On-screen Show (4:3)</PresentationFormat>
  <Paragraphs>301</Paragraphs>
  <Slides>22</Slides>
  <Notes>16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24" baseType="lpstr">
      <vt:lpstr>Equity</vt:lpstr>
      <vt:lpstr>Equation</vt:lpstr>
      <vt:lpstr> Uncertainties in estimates of fAPAR for photosynthesis (fAPARPSN) when approximated with fAPARcanopy, NDVI and EVI</vt:lpstr>
      <vt:lpstr>Outline</vt:lpstr>
      <vt:lpstr>PowerPoint Presentation</vt:lpstr>
      <vt:lpstr>Advanced radiative transfer model</vt:lpstr>
      <vt:lpstr>Advanced RTM vs. traditional RTM for fAPAR retrieval</vt:lpstr>
      <vt:lpstr>Advanced radiative transfer model</vt:lpstr>
      <vt:lpstr>PowerPoint Presentation</vt:lpstr>
      <vt:lpstr>Selected Sites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Features of fAPARchl</dc:title>
  <dc:creator>Yen-Ben Cheng</dc:creator>
  <cp:lastModifiedBy>Maccherone , Brandon F. (GSFC-619.0)[SCIENCE SYSTEMS AND APPLICATIONS INC]</cp:lastModifiedBy>
  <cp:revision>868</cp:revision>
  <cp:lastPrinted>2016-06-14T14:02:40Z</cp:lastPrinted>
  <dcterms:created xsi:type="dcterms:W3CDTF">2006-08-16T00:00:00Z</dcterms:created>
  <dcterms:modified xsi:type="dcterms:W3CDTF">2016-06-14T14:03:26Z</dcterms:modified>
</cp:coreProperties>
</file>