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5"/>
  </p:notesMasterIdLst>
  <p:sldIdLst>
    <p:sldId id="263" r:id="rId4"/>
    <p:sldId id="447" r:id="rId5"/>
    <p:sldId id="456" r:id="rId6"/>
    <p:sldId id="455" r:id="rId7"/>
    <p:sldId id="373" r:id="rId8"/>
    <p:sldId id="466" r:id="rId9"/>
    <p:sldId id="468" r:id="rId10"/>
    <p:sldId id="469" r:id="rId11"/>
    <p:sldId id="435" r:id="rId12"/>
    <p:sldId id="398" r:id="rId13"/>
    <p:sldId id="399" r:id="rId14"/>
    <p:sldId id="400" r:id="rId15"/>
    <p:sldId id="397" r:id="rId16"/>
    <p:sldId id="448" r:id="rId17"/>
    <p:sldId id="374" r:id="rId18"/>
    <p:sldId id="402" r:id="rId19"/>
    <p:sldId id="401" r:id="rId20"/>
    <p:sldId id="377" r:id="rId21"/>
    <p:sldId id="404" r:id="rId22"/>
    <p:sldId id="403" r:id="rId23"/>
    <p:sldId id="381" r:id="rId24"/>
    <p:sldId id="406" r:id="rId25"/>
    <p:sldId id="434" r:id="rId26"/>
    <p:sldId id="407" r:id="rId27"/>
    <p:sldId id="408" r:id="rId28"/>
    <p:sldId id="409" r:id="rId29"/>
    <p:sldId id="410" r:id="rId30"/>
    <p:sldId id="449" r:id="rId31"/>
    <p:sldId id="411" r:id="rId32"/>
    <p:sldId id="442" r:id="rId33"/>
    <p:sldId id="443" r:id="rId34"/>
    <p:sldId id="444" r:id="rId35"/>
    <p:sldId id="452" r:id="rId36"/>
    <p:sldId id="451" r:id="rId37"/>
    <p:sldId id="445" r:id="rId38"/>
    <p:sldId id="465" r:id="rId39"/>
    <p:sldId id="429" r:id="rId40"/>
    <p:sldId id="405" r:id="rId41"/>
    <p:sldId id="412" r:id="rId42"/>
    <p:sldId id="417" r:id="rId43"/>
    <p:sldId id="418" r:id="rId44"/>
    <p:sldId id="461" r:id="rId45"/>
    <p:sldId id="464" r:id="rId46"/>
    <p:sldId id="450" r:id="rId47"/>
    <p:sldId id="437" r:id="rId48"/>
    <p:sldId id="392" r:id="rId49"/>
    <p:sldId id="438" r:id="rId50"/>
    <p:sldId id="396" r:id="rId51"/>
    <p:sldId id="453" r:id="rId52"/>
    <p:sldId id="462" r:id="rId53"/>
    <p:sldId id="463"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2F"/>
    <a:srgbClr val="8AAC46"/>
    <a:srgbClr val="FF6161"/>
    <a:srgbClr val="FFCC66"/>
    <a:srgbClr val="FF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245" autoAdjust="0"/>
  </p:normalViewPr>
  <p:slideViewPr>
    <p:cSldViewPr>
      <p:cViewPr varScale="1">
        <p:scale>
          <a:sx n="70" d="100"/>
          <a:sy n="70" d="100"/>
        </p:scale>
        <p:origin x="-3544" y="-104"/>
      </p:cViewPr>
      <p:guideLst>
        <p:guide orient="horz" pos="2160"/>
        <p:guide pos="2880"/>
      </p:guideLst>
    </p:cSldViewPr>
  </p:slideViewPr>
  <p:notesTextViewPr>
    <p:cViewPr>
      <p:scale>
        <a:sx n="1" d="1"/>
        <a:sy n="1" d="1"/>
      </p:scale>
      <p:origin x="0" y="0"/>
    </p:cViewPr>
  </p:notesTextViewPr>
  <p:sorterViewPr>
    <p:cViewPr>
      <p:scale>
        <a:sx n="44" d="100"/>
        <a:sy n="4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83BEC5-5353-4B3D-B06D-6CF099E8687B}" type="datetimeFigureOut">
              <a:rPr lang="en-US" smtClean="0"/>
              <a:t>6/14/16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156877-47A9-42A6-A57E-30F4A97535F6}" type="slidenum">
              <a:rPr lang="en-US" smtClean="0"/>
              <a:t>‹#›</a:t>
            </a:fld>
            <a:endParaRPr lang="en-US"/>
          </a:p>
        </p:txBody>
      </p:sp>
    </p:spTree>
    <p:extLst>
      <p:ext uri="{BB962C8B-B14F-4D97-AF65-F5344CB8AC3E}">
        <p14:creationId xmlns:p14="http://schemas.microsoft.com/office/powerpoint/2010/main" val="2059721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8A2DA-91BC-4902-AFE9-93B2E9DD839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789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8A2DA-91BC-4902-AFE9-93B2E9DD839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3444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Composite </a:t>
            </a:r>
            <a:r>
              <a:rPr lang="en-US" dirty="0" err="1" smtClean="0"/>
              <a:t>Fpar</a:t>
            </a:r>
            <a:r>
              <a:rPr lang="en-US" dirty="0" smtClean="0"/>
              <a:t> </a:t>
            </a:r>
          </a:p>
          <a:p>
            <a:r>
              <a:rPr lang="en-US" dirty="0" smtClean="0"/>
              <a:t>3x3</a:t>
            </a:r>
            <a:r>
              <a:rPr lang="en-US" baseline="0" dirty="0" smtClean="0"/>
              <a:t> window</a:t>
            </a:r>
            <a:endParaRPr lang="en-US" dirty="0"/>
          </a:p>
        </p:txBody>
      </p:sp>
      <p:sp>
        <p:nvSpPr>
          <p:cNvPr id="4" name="Slide Number Placeholder 3"/>
          <p:cNvSpPr>
            <a:spLocks noGrp="1"/>
          </p:cNvSpPr>
          <p:nvPr>
            <p:ph type="sldNum" sz="quarter" idx="10"/>
          </p:nvPr>
        </p:nvSpPr>
        <p:spPr/>
        <p:txBody>
          <a:bodyPr/>
          <a:lstStyle/>
          <a:p>
            <a:fld id="{74156877-47A9-42A6-A57E-30F4A97535F6}" type="slidenum">
              <a:rPr lang="en-US" smtClean="0"/>
              <a:t>42</a:t>
            </a:fld>
            <a:endParaRPr lang="en-US"/>
          </a:p>
        </p:txBody>
      </p:sp>
    </p:spTree>
    <p:extLst>
      <p:ext uri="{BB962C8B-B14F-4D97-AF65-F5344CB8AC3E}">
        <p14:creationId xmlns:p14="http://schemas.microsoft.com/office/powerpoint/2010/main" val="233286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predicted potential distributions of Tickell’s Brown Hornbills showed a broad agreement with the currently known distribution from 15 protected areas across Thailand. However, the model combined texture, fragmentation, and composition agreed better with the known range whereas the habitat composition model was over-predicted suitable habitat. </a:t>
            </a:r>
          </a:p>
          <a:p>
            <a:endParaRPr lang="en-US" dirty="0"/>
          </a:p>
        </p:txBody>
      </p:sp>
      <p:sp>
        <p:nvSpPr>
          <p:cNvPr id="4" name="Slide Number Placeholder 3"/>
          <p:cNvSpPr>
            <a:spLocks noGrp="1"/>
          </p:cNvSpPr>
          <p:nvPr>
            <p:ph type="sldNum" sz="quarter" idx="10"/>
          </p:nvPr>
        </p:nvSpPr>
        <p:spPr/>
        <p:txBody>
          <a:bodyPr/>
          <a:lstStyle/>
          <a:p>
            <a:fld id="{74156877-47A9-42A6-A57E-30F4A97535F6}" type="slidenum">
              <a:rPr lang="en-US" smtClean="0"/>
              <a:t>43</a:t>
            </a:fld>
            <a:endParaRPr lang="en-US"/>
          </a:p>
        </p:txBody>
      </p:sp>
    </p:spTree>
    <p:extLst>
      <p:ext uri="{BB962C8B-B14F-4D97-AF65-F5344CB8AC3E}">
        <p14:creationId xmlns:p14="http://schemas.microsoft.com/office/powerpoint/2010/main" val="3526240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156877-47A9-42A6-A57E-30F4A97535F6}" type="slidenum">
              <a:rPr lang="en-US" smtClean="0"/>
              <a:t>48</a:t>
            </a:fld>
            <a:endParaRPr lang="en-US"/>
          </a:p>
        </p:txBody>
      </p:sp>
    </p:spTree>
    <p:extLst>
      <p:ext uri="{BB962C8B-B14F-4D97-AF65-F5344CB8AC3E}">
        <p14:creationId xmlns:p14="http://schemas.microsoft.com/office/powerpoint/2010/main" val="4122022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Composite </a:t>
            </a:r>
            <a:r>
              <a:rPr lang="en-US" dirty="0" err="1" smtClean="0"/>
              <a:t>Fpar</a:t>
            </a:r>
            <a:r>
              <a:rPr lang="en-US" dirty="0" smtClean="0"/>
              <a:t> </a:t>
            </a:r>
          </a:p>
          <a:p>
            <a:r>
              <a:rPr lang="en-US" smtClean="0"/>
              <a:t>3x3</a:t>
            </a:r>
            <a:r>
              <a:rPr lang="en-US" baseline="0" smtClean="0"/>
              <a:t> window</a:t>
            </a:r>
            <a:endParaRPr lang="en-US"/>
          </a:p>
        </p:txBody>
      </p:sp>
      <p:sp>
        <p:nvSpPr>
          <p:cNvPr id="4" name="Slide Number Placeholder 3"/>
          <p:cNvSpPr>
            <a:spLocks noGrp="1"/>
          </p:cNvSpPr>
          <p:nvPr>
            <p:ph type="sldNum" sz="quarter" idx="10"/>
          </p:nvPr>
        </p:nvSpPr>
        <p:spPr/>
        <p:txBody>
          <a:bodyPr/>
          <a:lstStyle/>
          <a:p>
            <a:fld id="{74156877-47A9-42A6-A57E-30F4A97535F6}" type="slidenum">
              <a:rPr lang="en-US" smtClean="0"/>
              <a:t>50</a:t>
            </a:fld>
            <a:endParaRPr lang="en-US"/>
          </a:p>
        </p:txBody>
      </p:sp>
    </p:spTree>
    <p:extLst>
      <p:ext uri="{BB962C8B-B14F-4D97-AF65-F5344CB8AC3E}">
        <p14:creationId xmlns:p14="http://schemas.microsoft.com/office/powerpoint/2010/main" val="333927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Composite </a:t>
            </a:r>
            <a:r>
              <a:rPr lang="en-US" dirty="0" err="1" smtClean="0"/>
              <a:t>Fpar</a:t>
            </a:r>
            <a:r>
              <a:rPr lang="en-US" dirty="0" smtClean="0"/>
              <a:t> </a:t>
            </a:r>
          </a:p>
          <a:p>
            <a:r>
              <a:rPr lang="en-US" smtClean="0"/>
              <a:t>3x3</a:t>
            </a:r>
            <a:r>
              <a:rPr lang="en-US" baseline="0" smtClean="0"/>
              <a:t> window</a:t>
            </a:r>
            <a:endParaRPr lang="en-US"/>
          </a:p>
        </p:txBody>
      </p:sp>
      <p:sp>
        <p:nvSpPr>
          <p:cNvPr id="4" name="Slide Number Placeholder 3"/>
          <p:cNvSpPr>
            <a:spLocks noGrp="1"/>
          </p:cNvSpPr>
          <p:nvPr>
            <p:ph type="sldNum" sz="quarter" idx="10"/>
          </p:nvPr>
        </p:nvSpPr>
        <p:spPr/>
        <p:txBody>
          <a:bodyPr/>
          <a:lstStyle/>
          <a:p>
            <a:fld id="{74156877-47A9-42A6-A57E-30F4A97535F6}" type="slidenum">
              <a:rPr lang="en-US" smtClean="0"/>
              <a:t>51</a:t>
            </a:fld>
            <a:endParaRPr lang="en-US"/>
          </a:p>
        </p:txBody>
      </p:sp>
    </p:spTree>
    <p:extLst>
      <p:ext uri="{BB962C8B-B14F-4D97-AF65-F5344CB8AC3E}">
        <p14:creationId xmlns:p14="http://schemas.microsoft.com/office/powerpoint/2010/main" val="400719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C13BCF-2000-4C82-80F5-442B780615A7}" type="datetimeFigureOut">
              <a:rPr lang="en-US" smtClean="0"/>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423408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13BCF-2000-4C82-80F5-442B780615A7}" type="datetimeFigureOut">
              <a:rPr lang="en-US" smtClean="0"/>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2706061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13BCF-2000-4C82-80F5-442B780615A7}" type="datetimeFigureOut">
              <a:rPr lang="en-US" smtClean="0"/>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131677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468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447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932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092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833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975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774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198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13BCF-2000-4C82-80F5-442B780615A7}" type="datetimeFigureOut">
              <a:rPr lang="en-US" smtClean="0"/>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683151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479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03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491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5829B2-B00B-4A1C-83F8-E29D4CD7B053}" type="datetime1">
              <a:rPr lang="en-US" smtClean="0">
                <a:solidFill>
                  <a:prstClr val="white">
                    <a:tint val="75000"/>
                  </a:prstClr>
                </a:solidFill>
              </a:rPr>
              <a:pPr/>
              <a:t>6/14/16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51466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407A78-4F3F-4A07-B7FE-F27EC0B2C572}" type="datetime1">
              <a:rPr lang="en-US" smtClean="0">
                <a:solidFill>
                  <a:prstClr val="white">
                    <a:tint val="75000"/>
                  </a:prstClr>
                </a:solidFill>
              </a:rPr>
              <a:pPr/>
              <a:t>6/14/16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1190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2F6348-B02E-4CB7-8CF2-C772B8C84D56}" type="datetime1">
              <a:rPr lang="en-US" smtClean="0">
                <a:solidFill>
                  <a:prstClr val="white">
                    <a:tint val="75000"/>
                  </a:prstClr>
                </a:solidFill>
              </a:rPr>
              <a:pPr/>
              <a:t>6/14/16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25830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843BFA9-0DB1-4ED9-A193-60F8A1D13748}" type="datetime1">
              <a:rPr lang="en-US" smtClean="0">
                <a:solidFill>
                  <a:prstClr val="white">
                    <a:tint val="75000"/>
                  </a:prstClr>
                </a:solidFill>
              </a:rPr>
              <a:pPr/>
              <a:t>6/14/16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76018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4654F6-C2CD-433B-82BA-D3931B20E6D9}" type="datetime1">
              <a:rPr lang="en-US" smtClean="0">
                <a:solidFill>
                  <a:prstClr val="white">
                    <a:tint val="75000"/>
                  </a:prstClr>
                </a:solidFill>
              </a:rPr>
              <a:pPr/>
              <a:t>6/14/16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50932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510533-FECE-4904-9798-4DC6DD81E7BA}" type="datetime1">
              <a:rPr lang="en-US" smtClean="0">
                <a:solidFill>
                  <a:prstClr val="white">
                    <a:tint val="75000"/>
                  </a:prstClr>
                </a:solidFill>
              </a:rPr>
              <a:pPr/>
              <a:t>6/14/16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60574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7A425-BC27-4AB1-B14E-A2035E31F015}" type="datetime1">
              <a:rPr lang="en-US" smtClean="0">
                <a:solidFill>
                  <a:prstClr val="white">
                    <a:tint val="75000"/>
                  </a:prstClr>
                </a:solidFill>
              </a:rPr>
              <a:pPr/>
              <a:t>6/14/16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45481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C13BCF-2000-4C82-80F5-442B780615A7}" type="datetimeFigureOut">
              <a:rPr lang="en-US" smtClean="0"/>
              <a:t>6/14/16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1433470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8AA9E-483C-4C4B-8132-367F3717FB6D}" type="datetime1">
              <a:rPr lang="en-US" smtClean="0">
                <a:solidFill>
                  <a:prstClr val="white">
                    <a:tint val="75000"/>
                  </a:prstClr>
                </a:solidFill>
              </a:rPr>
              <a:pPr/>
              <a:t>6/14/16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8491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0BE954-651E-4714-B9C6-D3AC4E9592F6}" type="datetime1">
              <a:rPr lang="en-US" smtClean="0">
                <a:solidFill>
                  <a:prstClr val="white">
                    <a:tint val="75000"/>
                  </a:prstClr>
                </a:solidFill>
              </a:rPr>
              <a:pPr/>
              <a:t>6/14/16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35610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EB1FD0-6333-4AE6-A455-0FC75B4098BC}" type="datetime1">
              <a:rPr lang="en-US" smtClean="0">
                <a:solidFill>
                  <a:prstClr val="white">
                    <a:tint val="75000"/>
                  </a:prstClr>
                </a:solidFill>
              </a:rPr>
              <a:pPr/>
              <a:t>6/14/16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68635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75F662-B036-4426-A8E2-D0F9C88F1C6D}" type="datetime1">
              <a:rPr lang="en-US" smtClean="0">
                <a:solidFill>
                  <a:prstClr val="white">
                    <a:tint val="75000"/>
                  </a:prstClr>
                </a:solidFill>
              </a:rPr>
              <a:pPr/>
              <a:t>6/14/16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3812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C13BCF-2000-4C82-80F5-442B780615A7}" type="datetimeFigureOut">
              <a:rPr lang="en-US" smtClean="0"/>
              <a:t>6/14/16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638597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13BCF-2000-4C82-80F5-442B780615A7}" type="datetimeFigureOut">
              <a:rPr lang="en-US" smtClean="0"/>
              <a:t>6/14/16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1753033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C13BCF-2000-4C82-80F5-442B780615A7}" type="datetimeFigureOut">
              <a:rPr lang="en-US" smtClean="0"/>
              <a:t>6/14/16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36491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C13BCF-2000-4C82-80F5-442B780615A7}" type="datetimeFigureOut">
              <a:rPr lang="en-US" smtClean="0"/>
              <a:t>6/14/16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3556086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C13BCF-2000-4C82-80F5-442B780615A7}" type="datetimeFigureOut">
              <a:rPr lang="en-US" smtClean="0"/>
              <a:t>6/14/16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944425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C13BCF-2000-4C82-80F5-442B780615A7}" type="datetimeFigureOut">
              <a:rPr lang="en-US" smtClean="0"/>
              <a:t>6/14/16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37EC8-EDB8-4F32-B516-EA133496A0E0}" type="slidenum">
              <a:rPr lang="en-US" smtClean="0"/>
              <a:t>‹#›</a:t>
            </a:fld>
            <a:endParaRPr lang="en-US"/>
          </a:p>
        </p:txBody>
      </p:sp>
    </p:spTree>
    <p:extLst>
      <p:ext uri="{BB962C8B-B14F-4D97-AF65-F5344CB8AC3E}">
        <p14:creationId xmlns:p14="http://schemas.microsoft.com/office/powerpoint/2010/main" val="3365261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C13BCF-2000-4C82-80F5-442B780615A7}" type="datetimeFigureOut">
              <a:rPr lang="en-US" smtClean="0"/>
              <a:t>6/14/16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37EC8-EDB8-4F32-B516-EA133496A0E0}" type="slidenum">
              <a:rPr lang="en-US" smtClean="0"/>
              <a:t>‹#›</a:t>
            </a:fld>
            <a:endParaRPr lang="en-US"/>
          </a:p>
        </p:txBody>
      </p:sp>
    </p:spTree>
    <p:extLst>
      <p:ext uri="{BB962C8B-B14F-4D97-AF65-F5344CB8AC3E}">
        <p14:creationId xmlns:p14="http://schemas.microsoft.com/office/powerpoint/2010/main" val="358788981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4C64A0-1D2D-4D80-AD59-9E1078464B19}" type="datetimeFigureOut">
              <a:rPr lang="en-US" smtClean="0">
                <a:solidFill>
                  <a:prstClr val="black">
                    <a:tint val="75000"/>
                  </a:prstClr>
                </a:solidFill>
              </a:rPr>
              <a:pPr/>
              <a:t>6/14/16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E76D5-2AF7-4FB7-BBFE-D3B73F624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295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50E70-4EA1-40D9-9138-5247D7DC5656}" type="datetime1">
              <a:rPr lang="en-US" smtClean="0">
                <a:solidFill>
                  <a:prstClr val="white">
                    <a:tint val="75000"/>
                  </a:prstClr>
                </a:solidFill>
              </a:rPr>
              <a:pPr/>
              <a:t>6/14/16</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4EE0A-C6D0-4268-BE66-DD0FDE243BA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906714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microsoft.com/office/2007/relationships/hdphoto" Target="../media/hdphoto3.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3.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jpe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microsoft.com/office/2007/relationships/hdphoto" Target="../media/hdphoto1.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microsoft.com/office/2007/relationships/hdphoto" Target="../media/hdphoto2.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1828800"/>
            <a:ext cx="8534400" cy="1470025"/>
          </a:xfrm>
        </p:spPr>
        <p:txBody>
          <a:bodyPr>
            <a:noAutofit/>
          </a:bodyPr>
          <a:lstStyle/>
          <a:p>
            <a:r>
              <a:rPr lang="en-US" sz="3600" dirty="0" smtClean="0"/>
              <a:t>Testing the Dynamic Habitat Indices </a:t>
            </a:r>
            <a:br>
              <a:rPr lang="en-US" sz="3600" dirty="0" smtClean="0"/>
            </a:br>
            <a:r>
              <a:rPr lang="en-US" sz="3600" dirty="0" smtClean="0"/>
              <a:t>from MODIS</a:t>
            </a:r>
            <a:br>
              <a:rPr lang="en-US" sz="3600" dirty="0" smtClean="0"/>
            </a:br>
            <a:r>
              <a:rPr lang="en-US" sz="3600" dirty="0" smtClean="0"/>
              <a:t>for biodiversity and conservation</a:t>
            </a:r>
            <a:r>
              <a:rPr lang="en-US" sz="3600" dirty="0"/>
              <a:t/>
            </a:r>
            <a:br>
              <a:rPr lang="en-US" sz="3600" dirty="0"/>
            </a:br>
            <a:endParaRPr lang="en-US" sz="3600" dirty="0"/>
          </a:p>
        </p:txBody>
      </p:sp>
      <p:sp>
        <p:nvSpPr>
          <p:cNvPr id="2" name="Subtitle 1"/>
          <p:cNvSpPr>
            <a:spLocks noGrp="1"/>
          </p:cNvSpPr>
          <p:nvPr>
            <p:ph type="subTitle" idx="1"/>
          </p:nvPr>
        </p:nvSpPr>
        <p:spPr>
          <a:xfrm>
            <a:off x="838200" y="3581400"/>
            <a:ext cx="7467600" cy="2667000"/>
          </a:xfrm>
        </p:spPr>
        <p:txBody>
          <a:bodyPr>
            <a:normAutofit fontScale="70000" lnSpcReduction="20000"/>
          </a:bodyPr>
          <a:lstStyle/>
          <a:p>
            <a:r>
              <a:rPr lang="en-US" dirty="0"/>
              <a:t>Volker C. </a:t>
            </a:r>
            <a:r>
              <a:rPr lang="en-US" dirty="0" err="1"/>
              <a:t>Radeloff</a:t>
            </a:r>
            <a:r>
              <a:rPr lang="en-US" dirty="0"/>
              <a:t>, </a:t>
            </a:r>
            <a:r>
              <a:rPr lang="en-US" dirty="0" smtClean="0"/>
              <a:t>University </a:t>
            </a:r>
            <a:r>
              <a:rPr lang="en-US" dirty="0"/>
              <a:t>of </a:t>
            </a:r>
            <a:r>
              <a:rPr lang="en-US" dirty="0" smtClean="0"/>
              <a:t>Wisconsin-Madison</a:t>
            </a:r>
            <a:br>
              <a:rPr lang="en-US" dirty="0" smtClean="0"/>
            </a:br>
            <a:endParaRPr lang="en-US" sz="1500" dirty="0"/>
          </a:p>
          <a:p>
            <a:r>
              <a:rPr lang="en-US" dirty="0"/>
              <a:t>M. </a:t>
            </a:r>
            <a:r>
              <a:rPr lang="en-US" dirty="0" err="1"/>
              <a:t>Hobi</a:t>
            </a:r>
            <a:r>
              <a:rPr lang="en-US" dirty="0"/>
              <a:t>, </a:t>
            </a:r>
            <a:r>
              <a:rPr lang="en-US" dirty="0" smtClean="0"/>
              <a:t>M. </a:t>
            </a:r>
            <a:r>
              <a:rPr lang="en-US" dirty="0" err="1" smtClean="0"/>
              <a:t>Dubinin</a:t>
            </a:r>
            <a:r>
              <a:rPr lang="en-US" dirty="0" smtClean="0"/>
              <a:t>, N</a:t>
            </a:r>
            <a:r>
              <a:rPr lang="en-US" dirty="0"/>
              <a:t>. </a:t>
            </a:r>
            <a:r>
              <a:rPr lang="en-US" dirty="0" err="1"/>
              <a:t>Suttidate</a:t>
            </a:r>
            <a:r>
              <a:rPr lang="en-US" dirty="0"/>
              <a:t>, </a:t>
            </a:r>
            <a:r>
              <a:rPr lang="en-US" dirty="0" smtClean="0"/>
              <a:t>E. </a:t>
            </a:r>
            <a:r>
              <a:rPr lang="en-US" dirty="0" err="1" smtClean="0"/>
              <a:t>Razenkova</a:t>
            </a:r>
            <a:r>
              <a:rPr lang="en-US" dirty="0" smtClean="0"/>
              <a:t/>
            </a:r>
            <a:br>
              <a:rPr lang="en-US" dirty="0" smtClean="0"/>
            </a:br>
            <a:endParaRPr lang="en-US" sz="1500" dirty="0" smtClean="0"/>
          </a:p>
          <a:p>
            <a:r>
              <a:rPr lang="en-US" dirty="0" smtClean="0"/>
              <a:t>B</a:t>
            </a:r>
            <a:r>
              <a:rPr lang="en-US" dirty="0"/>
              <a:t>. </a:t>
            </a:r>
            <a:r>
              <a:rPr lang="en-US" dirty="0" err="1"/>
              <a:t>Borisov</a:t>
            </a:r>
            <a:r>
              <a:rPr lang="en-US" dirty="0"/>
              <a:t>, T. Brooks, M. Clayton, N. Coops, </a:t>
            </a:r>
            <a:r>
              <a:rPr lang="en-US" dirty="0" smtClean="0"/>
              <a:t>C</a:t>
            </a:r>
            <a:r>
              <a:rPr lang="en-US" dirty="0"/>
              <a:t>. Graham, </a:t>
            </a:r>
            <a:r>
              <a:rPr lang="en-US" dirty="0" smtClean="0"/>
              <a:t/>
            </a:r>
            <a:br>
              <a:rPr lang="en-US" dirty="0" smtClean="0"/>
            </a:br>
            <a:r>
              <a:rPr lang="en-US" dirty="0" smtClean="0"/>
              <a:t>T</a:t>
            </a:r>
            <a:r>
              <a:rPr lang="en-US" dirty="0"/>
              <a:t>. Ives, T. </a:t>
            </a:r>
            <a:r>
              <a:rPr lang="en-US" dirty="0" err="1"/>
              <a:t>Kuemmerle</a:t>
            </a:r>
            <a:r>
              <a:rPr lang="en-US" dirty="0"/>
              <a:t>, </a:t>
            </a:r>
            <a:r>
              <a:rPr lang="en-US" dirty="0" smtClean="0"/>
              <a:t>A</a:t>
            </a:r>
            <a:r>
              <a:rPr lang="en-US" dirty="0"/>
              <a:t>. Pidgeon, C. </a:t>
            </a:r>
            <a:r>
              <a:rPr lang="en-US" dirty="0" err="1" smtClean="0"/>
              <a:t>Rondinini</a:t>
            </a:r>
            <a:endParaRPr lang="en-US" dirty="0" smtClean="0"/>
          </a:p>
          <a:p>
            <a:endParaRPr lang="en-US" dirty="0" smtClean="0"/>
          </a:p>
          <a:p>
            <a:endParaRPr lang="en-US" dirty="0"/>
          </a:p>
          <a:p>
            <a:r>
              <a:rPr lang="en-US" dirty="0" smtClean="0"/>
              <a:t>NASA MODIS Science Team Meeting, 6/9/2016</a:t>
            </a:r>
            <a:endParaRPr lang="en-US" dirty="0"/>
          </a:p>
        </p:txBody>
      </p:sp>
    </p:spTree>
    <p:extLst>
      <p:ext uri="{BB962C8B-B14F-4D97-AF65-F5344CB8AC3E}">
        <p14:creationId xmlns:p14="http://schemas.microsoft.com/office/powerpoint/2010/main" val="9170618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4000" cy="7065819"/>
          </a:xfrm>
        </p:spPr>
      </p:pic>
      <p:sp>
        <p:nvSpPr>
          <p:cNvPr id="2" name="Title 1"/>
          <p:cNvSpPr>
            <a:spLocks noGrp="1"/>
          </p:cNvSpPr>
          <p:nvPr>
            <p:ph type="title"/>
          </p:nvPr>
        </p:nvSpPr>
        <p:spPr>
          <a:xfrm>
            <a:off x="457200" y="5562600"/>
            <a:ext cx="8229600" cy="1143000"/>
          </a:xfrm>
        </p:spPr>
        <p:txBody>
          <a:bodyPr>
            <a:normAutofit/>
          </a:bodyPr>
          <a:lstStyle/>
          <a:p>
            <a:r>
              <a:rPr lang="en-US" sz="3600" dirty="0" smtClean="0"/>
              <a:t>FPAR – Cumulative</a:t>
            </a:r>
            <a:endParaRPr lang="en-US" sz="3600" dirty="0"/>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The Dynamic Habitat Indices</a:t>
            </a:r>
            <a:endParaRPr lang="en-US" dirty="0"/>
          </a:p>
        </p:txBody>
      </p:sp>
    </p:spTree>
    <p:extLst>
      <p:ext uri="{BB962C8B-B14F-4D97-AF65-F5344CB8AC3E}">
        <p14:creationId xmlns:p14="http://schemas.microsoft.com/office/powerpoint/2010/main" val="42020460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4000" cy="7065819"/>
          </a:xfrm>
        </p:spPr>
      </p:pic>
      <p:sp>
        <p:nvSpPr>
          <p:cNvPr id="2" name="Title 1"/>
          <p:cNvSpPr>
            <a:spLocks noGrp="1"/>
          </p:cNvSpPr>
          <p:nvPr>
            <p:ph type="title"/>
          </p:nvPr>
        </p:nvSpPr>
        <p:spPr>
          <a:xfrm>
            <a:off x="457200" y="5562600"/>
            <a:ext cx="8229600" cy="1143000"/>
          </a:xfrm>
        </p:spPr>
        <p:txBody>
          <a:bodyPr>
            <a:normAutofit/>
          </a:bodyPr>
          <a:lstStyle/>
          <a:p>
            <a:r>
              <a:rPr lang="en-US" sz="3600" dirty="0" smtClean="0"/>
              <a:t>FPAR – Minimum</a:t>
            </a:r>
            <a:endParaRPr lang="en-US" sz="3600" dirty="0"/>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The Dynamic Habitat Indices</a:t>
            </a:r>
            <a:endParaRPr lang="en-US" dirty="0"/>
          </a:p>
        </p:txBody>
      </p:sp>
    </p:spTree>
    <p:extLst>
      <p:ext uri="{BB962C8B-B14F-4D97-AF65-F5344CB8AC3E}">
        <p14:creationId xmlns:p14="http://schemas.microsoft.com/office/powerpoint/2010/main" val="26904740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4000" cy="7065819"/>
          </a:xfrm>
        </p:spPr>
      </p:pic>
      <p:sp>
        <p:nvSpPr>
          <p:cNvPr id="2" name="Title 1"/>
          <p:cNvSpPr>
            <a:spLocks noGrp="1"/>
          </p:cNvSpPr>
          <p:nvPr>
            <p:ph type="title"/>
          </p:nvPr>
        </p:nvSpPr>
        <p:spPr>
          <a:xfrm>
            <a:off x="457200" y="5562600"/>
            <a:ext cx="8229600" cy="1143000"/>
          </a:xfrm>
        </p:spPr>
        <p:txBody>
          <a:bodyPr>
            <a:normAutofit/>
          </a:bodyPr>
          <a:lstStyle/>
          <a:p>
            <a:r>
              <a:rPr lang="en-US" sz="3600" dirty="0" smtClean="0"/>
              <a:t>FPAR – Variability</a:t>
            </a:r>
            <a:endParaRPr lang="en-US" sz="3600" dirty="0"/>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The Dynamic Habitat Indices</a:t>
            </a:r>
            <a:endParaRPr lang="en-US" dirty="0"/>
          </a:p>
        </p:txBody>
      </p:sp>
    </p:spTree>
    <p:extLst>
      <p:ext uri="{BB962C8B-B14F-4D97-AF65-F5344CB8AC3E}">
        <p14:creationId xmlns:p14="http://schemas.microsoft.com/office/powerpoint/2010/main" val="478332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4000" cy="7065819"/>
          </a:xfrm>
        </p:spPr>
      </p:pic>
      <p:sp>
        <p:nvSpPr>
          <p:cNvPr id="2" name="Title 1"/>
          <p:cNvSpPr>
            <a:spLocks noGrp="1"/>
          </p:cNvSpPr>
          <p:nvPr>
            <p:ph type="title"/>
          </p:nvPr>
        </p:nvSpPr>
        <p:spPr>
          <a:xfrm>
            <a:off x="457200" y="5562600"/>
            <a:ext cx="8229600" cy="1143000"/>
          </a:xfrm>
        </p:spPr>
        <p:txBody>
          <a:bodyPr>
            <a:normAutofit/>
          </a:bodyPr>
          <a:lstStyle/>
          <a:p>
            <a:r>
              <a:rPr lang="en-US" sz="3600" dirty="0" smtClean="0"/>
              <a:t>FPAR DHIs </a:t>
            </a:r>
            <a:br>
              <a:rPr lang="en-US" sz="3600" dirty="0" smtClean="0"/>
            </a:br>
            <a:r>
              <a:rPr lang="en-US" sz="900" dirty="0" smtClean="0"/>
              <a:t/>
            </a:r>
            <a:br>
              <a:rPr lang="en-US" sz="900" dirty="0" smtClean="0"/>
            </a:br>
            <a:r>
              <a:rPr lang="en-US" sz="2400" dirty="0" smtClean="0"/>
              <a:t>Variability, Cumulative, and Minimum in RGB</a:t>
            </a:r>
            <a:endParaRPr lang="en-US" sz="2400"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The Dynamic Habitat Indices</a:t>
            </a:r>
            <a:endParaRPr lang="en-US" dirty="0"/>
          </a:p>
        </p:txBody>
      </p:sp>
    </p:spTree>
    <p:extLst>
      <p:ext uri="{BB962C8B-B14F-4D97-AF65-F5344CB8AC3E}">
        <p14:creationId xmlns:p14="http://schemas.microsoft.com/office/powerpoint/2010/main" val="6023011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25209" y="1417638"/>
            <a:ext cx="3967460" cy="2087562"/>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600200"/>
            <a:ext cx="4495800" cy="4525963"/>
          </a:xfrm>
        </p:spPr>
        <p:txBody>
          <a:bodyPr>
            <a:normAutofit/>
          </a:bodyPr>
          <a:lstStyle/>
          <a:p>
            <a:pPr marL="571500" indent="-571500">
              <a:spcAft>
                <a:spcPts val="2400"/>
              </a:spcAft>
              <a:buFont typeface="+mj-lt"/>
              <a:buAutoNum type="romanUcPeriod"/>
            </a:pPr>
            <a:r>
              <a:rPr lang="en-US" dirty="0" smtClean="0"/>
              <a:t>Background: the Dynamic Habitat Indices</a:t>
            </a:r>
          </a:p>
          <a:p>
            <a:pPr marL="571500" indent="-571500">
              <a:spcAft>
                <a:spcPts val="2400"/>
              </a:spcAft>
              <a:buFont typeface="+mj-lt"/>
              <a:buAutoNum type="romanUcPeriod"/>
            </a:pPr>
            <a:r>
              <a:rPr lang="en-US" dirty="0" smtClean="0"/>
              <a:t>Datasets: Composite and annual DHIs </a:t>
            </a:r>
          </a:p>
          <a:p>
            <a:pPr marL="571500" indent="-571500">
              <a:spcAft>
                <a:spcPts val="2400"/>
              </a:spcAft>
              <a:buFont typeface="+mj-lt"/>
              <a:buAutoNum type="romanUcPeriod"/>
            </a:pPr>
            <a:r>
              <a:rPr lang="en-US" dirty="0" smtClean="0"/>
              <a:t>Case studies: DHIs and biodiversity</a:t>
            </a:r>
            <a:endParaRPr lang="en-US" dirty="0"/>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Effect>
                      <a14:brightnessContrast bright="-21000"/>
                    </a14:imgEffect>
                  </a14:imgLayer>
                </a14:imgProps>
              </a:ext>
              <a:ext uri="{28A0092B-C50C-407E-A947-70E740481C1C}">
                <a14:useLocalDpi xmlns:a14="http://schemas.microsoft.com/office/drawing/2010/main"/>
              </a:ext>
            </a:extLst>
          </a:blip>
          <a:stretch>
            <a:fillRect/>
          </a:stretch>
        </p:blipFill>
        <p:spPr>
          <a:xfrm>
            <a:off x="5029200" y="3327450"/>
            <a:ext cx="2514600" cy="1537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tretch>
            <a:fillRect/>
          </a:stretch>
        </p:blipFill>
        <p:spPr>
          <a:xfrm>
            <a:off x="5791200" y="4738749"/>
            <a:ext cx="3001887" cy="1481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9525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sp>
        <p:nvSpPr>
          <p:cNvPr id="3" name="Content Placeholder 2"/>
          <p:cNvSpPr>
            <a:spLocks noGrp="1"/>
          </p:cNvSpPr>
          <p:nvPr>
            <p:ph idx="1"/>
          </p:nvPr>
        </p:nvSpPr>
        <p:spPr/>
        <p:txBody>
          <a:bodyPr>
            <a:normAutofit/>
          </a:bodyPr>
          <a:lstStyle/>
          <a:p>
            <a:r>
              <a:rPr lang="en-US" dirty="0" smtClean="0"/>
              <a:t>MODIS Composite DHIs for 2003-2014</a:t>
            </a:r>
          </a:p>
          <a:p>
            <a:pPr lvl="1"/>
            <a:r>
              <a:rPr lang="en-US" dirty="0" smtClean="0"/>
              <a:t>Why: MODIS vegetation data have some noise and phenology varies among years</a:t>
            </a:r>
          </a:p>
          <a:p>
            <a:pPr lvl="1"/>
            <a:r>
              <a:rPr lang="en-US" dirty="0" smtClean="0"/>
              <a:t>The median of all observations for a date</a:t>
            </a:r>
          </a:p>
          <a:p>
            <a:pPr lvl="1"/>
            <a:r>
              <a:rPr lang="en-US" dirty="0" smtClean="0"/>
              <a:t>Only good MODIS QA flags</a:t>
            </a:r>
          </a:p>
          <a:p>
            <a:pPr lvl="1"/>
            <a:r>
              <a:rPr lang="en-US" dirty="0" smtClean="0"/>
              <a:t>No-data as functional zeros</a:t>
            </a:r>
          </a:p>
          <a:p>
            <a:pPr lvl="2"/>
            <a:r>
              <a:rPr lang="en-US" dirty="0" smtClean="0"/>
              <a:t>Northern Latitudes</a:t>
            </a:r>
          </a:p>
          <a:p>
            <a:pPr lvl="2"/>
            <a:r>
              <a:rPr lang="en-US" dirty="0" smtClean="0"/>
              <a:t>Snow and deserts</a:t>
            </a:r>
            <a:endParaRPr lang="en-US" dirty="0"/>
          </a:p>
        </p:txBody>
      </p:sp>
    </p:spTree>
    <p:extLst>
      <p:ext uri="{BB962C8B-B14F-4D97-AF65-F5344CB8AC3E}">
        <p14:creationId xmlns:p14="http://schemas.microsoft.com/office/powerpoint/2010/main" val="1765916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 y="182885"/>
            <a:ext cx="9145537" cy="7067006"/>
          </a:xfrm>
        </p:spPr>
      </p:pic>
      <p:sp>
        <p:nvSpPr>
          <p:cNvPr id="2" name="Title 1"/>
          <p:cNvSpPr>
            <a:spLocks noGrp="1"/>
          </p:cNvSpPr>
          <p:nvPr>
            <p:ph type="title"/>
          </p:nvPr>
        </p:nvSpPr>
        <p:spPr>
          <a:xfrm>
            <a:off x="457967" y="5562600"/>
            <a:ext cx="8229600" cy="1143000"/>
          </a:xfrm>
        </p:spPr>
        <p:txBody>
          <a:bodyPr>
            <a:normAutofit/>
          </a:bodyPr>
          <a:lstStyle/>
          <a:p>
            <a:r>
              <a:rPr lang="en-US" sz="3600" dirty="0" smtClean="0"/>
              <a:t>FPAR July 2002</a:t>
            </a:r>
            <a:endParaRPr lang="en-US" sz="3600"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Datasets</a:t>
            </a:r>
            <a:endParaRPr lang="en-US" dirty="0"/>
          </a:p>
        </p:txBody>
      </p:sp>
    </p:spTree>
    <p:extLst>
      <p:ext uri="{BB962C8B-B14F-4D97-AF65-F5344CB8AC3E}">
        <p14:creationId xmlns:p14="http://schemas.microsoft.com/office/powerpoint/2010/main" val="921508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84071"/>
            <a:ext cx="9144000" cy="7065819"/>
          </a:xfrm>
        </p:spPr>
      </p:pic>
      <p:sp>
        <p:nvSpPr>
          <p:cNvPr id="2" name="Title 1"/>
          <p:cNvSpPr>
            <a:spLocks noGrp="1"/>
          </p:cNvSpPr>
          <p:nvPr>
            <p:ph type="title"/>
          </p:nvPr>
        </p:nvSpPr>
        <p:spPr>
          <a:xfrm>
            <a:off x="457200" y="5562600"/>
            <a:ext cx="8229600" cy="1143000"/>
          </a:xfrm>
        </p:spPr>
        <p:txBody>
          <a:bodyPr>
            <a:normAutofit/>
          </a:bodyPr>
          <a:lstStyle/>
          <a:p>
            <a:r>
              <a:rPr lang="en-US" sz="3600" dirty="0" smtClean="0"/>
              <a:t>FPAR January 2002</a:t>
            </a:r>
            <a:endParaRPr lang="en-US" sz="3600"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Datasets</a:t>
            </a:r>
            <a:endParaRPr lang="en-US" dirty="0"/>
          </a:p>
        </p:txBody>
      </p:sp>
    </p:spTree>
    <p:extLst>
      <p:ext uri="{BB962C8B-B14F-4D97-AF65-F5344CB8AC3E}">
        <p14:creationId xmlns:p14="http://schemas.microsoft.com/office/powerpoint/2010/main" val="18200166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33047873"/>
              </p:ext>
            </p:extLst>
          </p:nvPr>
        </p:nvGraphicFramePr>
        <p:xfrm>
          <a:off x="1181100" y="2438400"/>
          <a:ext cx="6781800" cy="2494280"/>
        </p:xfrm>
        <a:graphic>
          <a:graphicData uri="http://schemas.openxmlformats.org/drawingml/2006/table">
            <a:tbl>
              <a:tblPr firstRow="1" bandRow="1">
                <a:tableStyleId>{5C22544A-7EE6-4342-B048-85BDC9FD1C3A}</a:tableStyleId>
              </a:tblPr>
              <a:tblGrid>
                <a:gridCol w="968829"/>
                <a:gridCol w="968829"/>
                <a:gridCol w="850417"/>
                <a:gridCol w="828887"/>
                <a:gridCol w="904240"/>
                <a:gridCol w="888998"/>
                <a:gridCol w="1371600"/>
              </a:tblGrid>
              <a:tr h="685800">
                <a:tc>
                  <a:txBody>
                    <a:bodyPr/>
                    <a:lstStyle/>
                    <a:p>
                      <a:endParaRPr lang="en-US" dirty="0"/>
                    </a:p>
                  </a:txBody>
                  <a:tcPr/>
                </a:tc>
                <a:tc>
                  <a:txBody>
                    <a:bodyPr/>
                    <a:lstStyle/>
                    <a:p>
                      <a:endParaRPr lang="en-US" dirty="0"/>
                    </a:p>
                  </a:txBody>
                  <a:tcPr/>
                </a:tc>
                <a:tc gridSpan="2">
                  <a:txBody>
                    <a:bodyPr/>
                    <a:lstStyle/>
                    <a:p>
                      <a:pPr algn="ctr"/>
                      <a:r>
                        <a:rPr lang="en-US" dirty="0" smtClean="0"/>
                        <a:t>MOD13A2</a:t>
                      </a:r>
                    </a:p>
                    <a:p>
                      <a:pPr algn="ctr"/>
                      <a:r>
                        <a:rPr lang="en-US" dirty="0" smtClean="0"/>
                        <a:t>Terra</a:t>
                      </a:r>
                      <a:endParaRPr lang="en-US" dirty="0"/>
                    </a:p>
                  </a:txBody>
                  <a:tcPr/>
                </a:tc>
                <a:tc hMerge="1">
                  <a:txBody>
                    <a:bodyPr/>
                    <a:lstStyle/>
                    <a:p>
                      <a:endParaRPr lang="en-US" dirty="0"/>
                    </a:p>
                  </a:txBody>
                  <a:tcPr/>
                </a:tc>
                <a:tc gridSpan="2">
                  <a:txBody>
                    <a:bodyPr/>
                    <a:lstStyle/>
                    <a:p>
                      <a:pPr algn="ctr"/>
                      <a:r>
                        <a:rPr lang="en-US" dirty="0" smtClean="0"/>
                        <a:t>MOD15A2</a:t>
                      </a:r>
                    </a:p>
                    <a:p>
                      <a:pPr algn="ctr"/>
                      <a:r>
                        <a:rPr lang="en-US" dirty="0" err="1" smtClean="0"/>
                        <a:t>Terra+Aqua</a:t>
                      </a:r>
                      <a:endParaRPr lang="en-US" dirty="0"/>
                    </a:p>
                  </a:txBody>
                  <a:tcPr/>
                </a:tc>
                <a:tc hMerge="1">
                  <a:txBody>
                    <a:bodyPr/>
                    <a:lstStyle/>
                    <a:p>
                      <a:endParaRPr lang="en-US" dirty="0"/>
                    </a:p>
                  </a:txBody>
                  <a:tcPr/>
                </a:tc>
                <a:tc>
                  <a:txBody>
                    <a:bodyPr/>
                    <a:lstStyle/>
                    <a:p>
                      <a:pPr algn="ctr"/>
                      <a:r>
                        <a:rPr lang="en-US" dirty="0" smtClean="0"/>
                        <a:t>MOD17A2</a:t>
                      </a:r>
                    </a:p>
                    <a:p>
                      <a:pPr algn="ctr"/>
                      <a:r>
                        <a:rPr lang="en-US" dirty="0" smtClean="0"/>
                        <a:t>Terra</a:t>
                      </a:r>
                      <a:endParaRPr lang="en-US" dirty="0"/>
                    </a:p>
                  </a:txBody>
                  <a:tcPr/>
                </a:tc>
              </a:tr>
              <a:tr h="182880">
                <a:tc>
                  <a:txBody>
                    <a:bodyPr/>
                    <a:lstStyle/>
                    <a:p>
                      <a:pPr algn="ctr"/>
                      <a:endParaRPr lang="en-US" b="1" dirty="0">
                        <a:solidFill>
                          <a:schemeClr val="tx1"/>
                        </a:solidFill>
                      </a:endParaRPr>
                    </a:p>
                  </a:txBody>
                  <a:tcPr>
                    <a:solidFill>
                      <a:schemeClr val="bg2">
                        <a:lumMod val="60000"/>
                        <a:lumOff val="40000"/>
                      </a:schemeClr>
                    </a:solidFill>
                  </a:tcPr>
                </a:tc>
                <a:tc>
                  <a:txBody>
                    <a:bodyPr/>
                    <a:lstStyle/>
                    <a:p>
                      <a:pPr algn="ctr"/>
                      <a:endParaRPr lang="en-US" b="1" dirty="0">
                        <a:solidFill>
                          <a:schemeClr val="tx1"/>
                        </a:solidFill>
                      </a:endParaRPr>
                    </a:p>
                  </a:txBody>
                  <a:tcPr>
                    <a:solidFill>
                      <a:schemeClr val="bg2">
                        <a:lumMod val="60000"/>
                        <a:lumOff val="40000"/>
                      </a:schemeClr>
                    </a:solidFill>
                  </a:tcPr>
                </a:tc>
                <a:tc>
                  <a:txBody>
                    <a:bodyPr/>
                    <a:lstStyle/>
                    <a:p>
                      <a:pPr algn="ctr"/>
                      <a:r>
                        <a:rPr lang="en-US" b="1" dirty="0" smtClean="0">
                          <a:solidFill>
                            <a:schemeClr val="tx1"/>
                          </a:solidFill>
                        </a:rPr>
                        <a:t>NDVI</a:t>
                      </a:r>
                      <a:endParaRPr lang="en-US" b="1" dirty="0">
                        <a:solidFill>
                          <a:schemeClr val="tx1"/>
                        </a:solidFill>
                      </a:endParaRPr>
                    </a:p>
                  </a:txBody>
                  <a:tcPr>
                    <a:solidFill>
                      <a:schemeClr val="bg2">
                        <a:lumMod val="60000"/>
                        <a:lumOff val="40000"/>
                      </a:schemeClr>
                    </a:solidFill>
                  </a:tcPr>
                </a:tc>
                <a:tc>
                  <a:txBody>
                    <a:bodyPr/>
                    <a:lstStyle/>
                    <a:p>
                      <a:pPr algn="ctr"/>
                      <a:r>
                        <a:rPr lang="en-US" b="1" dirty="0" smtClean="0">
                          <a:solidFill>
                            <a:schemeClr val="tx1"/>
                          </a:solidFill>
                        </a:rPr>
                        <a:t>EVI</a:t>
                      </a:r>
                      <a:endParaRPr lang="en-US" b="1" dirty="0">
                        <a:solidFill>
                          <a:schemeClr val="tx1"/>
                        </a:solidFill>
                      </a:endParaRPr>
                    </a:p>
                  </a:txBody>
                  <a:tcPr>
                    <a:solidFill>
                      <a:schemeClr val="bg2">
                        <a:lumMod val="60000"/>
                        <a:lumOff val="40000"/>
                      </a:schemeClr>
                    </a:solidFill>
                  </a:tcPr>
                </a:tc>
                <a:tc>
                  <a:txBody>
                    <a:bodyPr/>
                    <a:lstStyle/>
                    <a:p>
                      <a:pPr algn="ctr"/>
                      <a:r>
                        <a:rPr lang="en-US" b="1" dirty="0" smtClean="0">
                          <a:solidFill>
                            <a:schemeClr val="tx1"/>
                          </a:solidFill>
                        </a:rPr>
                        <a:t>FPAR</a:t>
                      </a:r>
                      <a:endParaRPr lang="en-US" b="1" dirty="0">
                        <a:solidFill>
                          <a:schemeClr val="tx1"/>
                        </a:solidFill>
                      </a:endParaRPr>
                    </a:p>
                  </a:txBody>
                  <a:tcPr>
                    <a:solidFill>
                      <a:schemeClr val="bg2">
                        <a:lumMod val="60000"/>
                        <a:lumOff val="40000"/>
                      </a:schemeClr>
                    </a:solidFill>
                  </a:tcPr>
                </a:tc>
                <a:tc>
                  <a:txBody>
                    <a:bodyPr/>
                    <a:lstStyle/>
                    <a:p>
                      <a:pPr algn="ctr"/>
                      <a:r>
                        <a:rPr lang="en-US" b="1" dirty="0" smtClean="0">
                          <a:solidFill>
                            <a:schemeClr val="tx1"/>
                          </a:solidFill>
                        </a:rPr>
                        <a:t>LAI</a:t>
                      </a:r>
                      <a:endParaRPr lang="en-US" b="1" dirty="0">
                        <a:solidFill>
                          <a:schemeClr val="tx1"/>
                        </a:solidFill>
                      </a:endParaRPr>
                    </a:p>
                  </a:txBody>
                  <a:tcPr>
                    <a:solidFill>
                      <a:schemeClr val="bg2">
                        <a:lumMod val="60000"/>
                        <a:lumOff val="40000"/>
                      </a:schemeClr>
                    </a:solidFill>
                  </a:tcPr>
                </a:tc>
                <a:tc>
                  <a:txBody>
                    <a:bodyPr/>
                    <a:lstStyle/>
                    <a:p>
                      <a:pPr algn="ctr"/>
                      <a:r>
                        <a:rPr lang="en-US" b="1" dirty="0" smtClean="0">
                          <a:solidFill>
                            <a:schemeClr val="tx1"/>
                          </a:solidFill>
                        </a:rPr>
                        <a:t>GPP</a:t>
                      </a:r>
                      <a:endParaRPr lang="en-US" b="1" dirty="0">
                        <a:solidFill>
                          <a:schemeClr val="tx1"/>
                        </a:solidFill>
                      </a:endParaRPr>
                    </a:p>
                  </a:txBody>
                  <a:tcPr>
                    <a:solidFill>
                      <a:schemeClr val="bg2">
                        <a:lumMod val="60000"/>
                        <a:lumOff val="40000"/>
                      </a:schemeClr>
                    </a:solidFill>
                  </a:tcPr>
                </a:tc>
              </a:tr>
              <a:tr h="716280">
                <a:tc>
                  <a:txBody>
                    <a:bodyPr/>
                    <a:lstStyle/>
                    <a:p>
                      <a:pPr algn="ctr"/>
                      <a:r>
                        <a:rPr lang="en-US" dirty="0" smtClean="0"/>
                        <a:t>16-day</a:t>
                      </a:r>
                      <a:endParaRPr lang="en-US" dirty="0"/>
                    </a:p>
                  </a:txBody>
                  <a:tcPr/>
                </a:tc>
                <a:tc>
                  <a:txBody>
                    <a:bodyPr/>
                    <a:lstStyle/>
                    <a:p>
                      <a:pPr algn="ctr"/>
                      <a:r>
                        <a:rPr lang="en-US" dirty="0" smtClean="0"/>
                        <a:t>1-km</a:t>
                      </a:r>
                      <a:endParaRPr lang="en-US" dirty="0"/>
                    </a:p>
                  </a:txBody>
                  <a:tcPr/>
                </a:tc>
                <a:tc>
                  <a:txBody>
                    <a:bodyPr/>
                    <a:lstStyle/>
                    <a:p>
                      <a:pPr algn="ctr"/>
                      <a:r>
                        <a:rPr lang="en-US" sz="3200" b="1" dirty="0" smtClean="0">
                          <a:solidFill>
                            <a:schemeClr val="accent3">
                              <a:lumMod val="75000"/>
                            </a:schemeClr>
                          </a:solidFill>
                        </a:rPr>
                        <a:t>√</a:t>
                      </a:r>
                      <a:endParaRPr lang="en-US" sz="3200" b="1" dirty="0">
                        <a:solidFill>
                          <a:schemeClr val="accent3">
                            <a:lumMod val="75000"/>
                          </a:schemeClr>
                        </a:solidFill>
                      </a:endParaRPr>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accent3">
                              <a:lumMod val="75000"/>
                            </a:schemeClr>
                          </a:solidFill>
                        </a:rPr>
                        <a:t>√</a:t>
                      </a:r>
                    </a:p>
                  </a:txBody>
                  <a:tcPr>
                    <a:solidFill>
                      <a:schemeClr val="accent3">
                        <a:lumMod val="60000"/>
                        <a:lumOff val="40000"/>
                      </a:schemeClr>
                    </a:solidFill>
                  </a:tcPr>
                </a:tc>
                <a:tc>
                  <a:txBody>
                    <a:bodyPr/>
                    <a:lstStyle/>
                    <a:p>
                      <a:pPr algn="ctr"/>
                      <a:r>
                        <a:rPr lang="en-US" dirty="0" smtClean="0"/>
                        <a:t>NA</a:t>
                      </a:r>
                      <a:endParaRPr lang="en-US" dirty="0"/>
                    </a:p>
                  </a:txBody>
                  <a:tcPr>
                    <a:solidFill>
                      <a:schemeClr val="tx1">
                        <a:lumMod val="85000"/>
                      </a:schemeClr>
                    </a:solidFill>
                  </a:tcPr>
                </a:tc>
                <a:tc>
                  <a:txBody>
                    <a:bodyPr/>
                    <a:lstStyle/>
                    <a:p>
                      <a:pPr algn="ctr"/>
                      <a:r>
                        <a:rPr lang="en-US" dirty="0" smtClean="0"/>
                        <a:t>NA</a:t>
                      </a:r>
                      <a:endParaRPr lang="en-US" dirty="0"/>
                    </a:p>
                  </a:txBody>
                  <a:tcPr>
                    <a:solidFill>
                      <a:schemeClr val="tx1">
                        <a:lumMod val="85000"/>
                      </a:schemeClr>
                    </a:solidFill>
                  </a:tcPr>
                </a:tc>
                <a:tc>
                  <a:txBody>
                    <a:bodyPr/>
                    <a:lstStyle/>
                    <a:p>
                      <a:pPr algn="ctr"/>
                      <a:r>
                        <a:rPr lang="en-US" dirty="0" smtClean="0"/>
                        <a:t>NA</a:t>
                      </a:r>
                      <a:endParaRPr lang="en-US" dirty="0"/>
                    </a:p>
                  </a:txBody>
                  <a:tcPr>
                    <a:solidFill>
                      <a:schemeClr val="tx1">
                        <a:lumMod val="85000"/>
                      </a:schemeClr>
                    </a:solidFill>
                  </a:tcPr>
                </a:tc>
              </a:tr>
              <a:tr h="726440">
                <a:tc>
                  <a:txBody>
                    <a:bodyPr/>
                    <a:lstStyle/>
                    <a:p>
                      <a:pPr algn="ctr"/>
                      <a:r>
                        <a:rPr lang="en-US" dirty="0" smtClean="0"/>
                        <a:t>8-day</a:t>
                      </a:r>
                      <a:endParaRPr lang="en-US" dirty="0"/>
                    </a:p>
                  </a:txBody>
                  <a:tcPr/>
                </a:tc>
                <a:tc>
                  <a:txBody>
                    <a:bodyPr/>
                    <a:lstStyle/>
                    <a:p>
                      <a:pPr algn="ctr"/>
                      <a:r>
                        <a:rPr lang="en-US" dirty="0" smtClean="0"/>
                        <a:t>1-km</a:t>
                      </a:r>
                      <a:endParaRPr lang="en-US" dirty="0"/>
                    </a:p>
                  </a:txBody>
                  <a:tcPr/>
                </a:tc>
                <a:tc>
                  <a:txBody>
                    <a:bodyPr/>
                    <a:lstStyle/>
                    <a:p>
                      <a:pPr algn="ctr"/>
                      <a:r>
                        <a:rPr lang="en-US" dirty="0" smtClean="0"/>
                        <a:t>NA</a:t>
                      </a:r>
                      <a:endParaRPr lang="en-US" dirty="0"/>
                    </a:p>
                  </a:txBody>
                  <a:tcPr>
                    <a:solidFill>
                      <a:schemeClr val="tx1">
                        <a:lumMod val="85000"/>
                      </a:schemeClr>
                    </a:solidFill>
                  </a:tcPr>
                </a:tc>
                <a:tc>
                  <a:txBody>
                    <a:bodyPr/>
                    <a:lstStyle/>
                    <a:p>
                      <a:pPr algn="ctr"/>
                      <a:r>
                        <a:rPr lang="en-US" dirty="0" smtClean="0"/>
                        <a:t>NA</a:t>
                      </a:r>
                      <a:endParaRPr lang="en-US" dirty="0"/>
                    </a:p>
                  </a:txBody>
                  <a:tcP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accent3">
                              <a:lumMod val="75000"/>
                            </a:schemeClr>
                          </a:solidFill>
                        </a:rPr>
                        <a:t>√</a:t>
                      </a:r>
                      <a:endParaRPr lang="en-US" sz="3200" b="1" dirty="0"/>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accent3">
                              <a:lumMod val="75000"/>
                            </a:schemeClr>
                          </a:solidFill>
                        </a:rPr>
                        <a:t>√</a:t>
                      </a:r>
                      <a:endParaRPr lang="en-US" sz="3200" b="1" dirty="0"/>
                    </a:p>
                  </a:txBody>
                  <a:tcPr>
                    <a:solidFill>
                      <a:schemeClr val="accent3">
                        <a:lumMod val="60000"/>
                        <a:lumOff val="40000"/>
                      </a:schemeClr>
                    </a:solidFill>
                  </a:tcPr>
                </a:tc>
                <a:tc>
                  <a:txBody>
                    <a:bodyPr/>
                    <a:lstStyle/>
                    <a:p>
                      <a:pPr algn="ctr"/>
                      <a:r>
                        <a:rPr lang="en-US" dirty="0" smtClean="0"/>
                        <a:t>…</a:t>
                      </a:r>
                      <a:endParaRPr lang="en-US" dirty="0"/>
                    </a:p>
                  </a:txBody>
                  <a:tcPr>
                    <a:solidFill>
                      <a:schemeClr val="accent6">
                        <a:lumMod val="60000"/>
                        <a:lumOff val="40000"/>
                      </a:schemeClr>
                    </a:solidFill>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942536022"/>
              </p:ext>
            </p:extLst>
          </p:nvPr>
        </p:nvGraphicFramePr>
        <p:xfrm>
          <a:off x="847725" y="1676400"/>
          <a:ext cx="7448549" cy="4494209"/>
        </p:xfrm>
        <a:graphic>
          <a:graphicData uri="http://schemas.openxmlformats.org/drawingml/2006/table">
            <a:tbl>
              <a:tblPr firstRow="1" firstCol="1" bandRow="1">
                <a:tableStyleId>{5C22544A-7EE6-4342-B048-85BDC9FD1C3A}</a:tableStyleId>
              </a:tblPr>
              <a:tblGrid>
                <a:gridCol w="746063"/>
                <a:gridCol w="1458487"/>
                <a:gridCol w="1245450"/>
                <a:gridCol w="1360162"/>
                <a:gridCol w="1294612"/>
                <a:gridCol w="1343775"/>
              </a:tblGrid>
              <a:tr h="519111">
                <a:tc>
                  <a:txBody>
                    <a:bodyPr/>
                    <a:lstStyle/>
                    <a:p>
                      <a:pPr marL="0" marR="0" algn="ctr">
                        <a:lnSpc>
                          <a:spcPct val="107000"/>
                        </a:lnSpc>
                        <a:spcBef>
                          <a:spcPts val="0"/>
                        </a:spcBef>
                        <a:spcAft>
                          <a:spcPts val="0"/>
                        </a:spcAft>
                      </a:pPr>
                      <a:r>
                        <a:rPr lang="en-US" sz="1600" dirty="0" smtClean="0">
                          <a:effectLst/>
                        </a:rPr>
                        <a:t>Index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rPr>
                        <a:t>Product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Platform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Temporal resolution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Spatial resolution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Composite DHI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1374">
                <a:tc>
                  <a:txBody>
                    <a:bodyPr/>
                    <a:lstStyle/>
                    <a:p>
                      <a:pPr marL="0" marR="0" algn="ctr">
                        <a:lnSpc>
                          <a:spcPct val="107000"/>
                        </a:lnSpc>
                        <a:spcBef>
                          <a:spcPts val="0"/>
                        </a:spcBef>
                        <a:spcAft>
                          <a:spcPts val="0"/>
                        </a:spcAft>
                      </a:pPr>
                      <a:r>
                        <a:rPr lang="en-US" sz="1600" dirty="0">
                          <a:solidFill>
                            <a:schemeClr val="bg1"/>
                          </a:solidFill>
                          <a:effectLst/>
                        </a:rPr>
                        <a:t>NDVI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MOD13A2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Terra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16-day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p>
                  </a:txBody>
                  <a:tcPr marL="68580" marR="68580" marT="0" marB="0" anchor="ctr">
                    <a:solidFill>
                      <a:srgbClr val="8AAC46"/>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NDVI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1600" dirty="0">
                          <a:effectLst/>
                        </a:rPr>
                        <a:t>MOD13A1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1600" dirty="0">
                          <a:effectLst/>
                        </a:rPr>
                        <a:t>Terra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1600" dirty="0">
                          <a:effectLst/>
                        </a:rPr>
                        <a:t>16-day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tabLst>
                          <a:tab pos="372745" algn="dec"/>
                        </a:tabLst>
                      </a:pPr>
                      <a:r>
                        <a:rPr lang="en-US" sz="1600" dirty="0">
                          <a:effectLst/>
                        </a:rPr>
                        <a:t>500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In progress</a:t>
                      </a:r>
                    </a:p>
                  </a:txBody>
                  <a:tcPr marL="68580" marR="68580" marT="0" marB="0" anchor="ctr">
                    <a:solidFill>
                      <a:schemeClr val="accent6">
                        <a:lumMod val="60000"/>
                        <a:lumOff val="40000"/>
                      </a:schemeClr>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EVI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MOD13A2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Terra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a:effectLst/>
                        </a:rPr>
                        <a:t>16-day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a:effectLst/>
                        </a:rPr>
                        <a:t>1000 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p>
                  </a:txBody>
                  <a:tcPr marL="68580" marR="68580" marT="0" marB="0" anchor="ctr">
                    <a:solidFill>
                      <a:srgbClr val="8AAC46"/>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EVI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1600" dirty="0">
                          <a:effectLst/>
                        </a:rPr>
                        <a:t>MOD13A1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1600" dirty="0">
                          <a:effectLst/>
                        </a:rPr>
                        <a:t>Terra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1600" dirty="0">
                          <a:effectLst/>
                        </a:rPr>
                        <a:t>16-day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tabLst>
                          <a:tab pos="372745" algn="dec"/>
                        </a:tabLst>
                      </a:pPr>
                      <a:r>
                        <a:rPr lang="en-US" sz="1600" dirty="0">
                          <a:effectLst/>
                        </a:rPr>
                        <a:t>500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In progress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FPAR</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MCD15A2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rPr>
                        <a:t>Terra/Aqua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8-day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FPAR</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MCD15A3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rPr>
                        <a:t>Terra/Aqua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4-day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p>
                  </a:txBody>
                  <a:tcPr marL="68580" marR="68580" marT="0" marB="0" anchor="ctr">
                    <a:solidFill>
                      <a:srgbClr val="8AAC46"/>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LAI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a:effectLst/>
                        </a:rPr>
                        <a:t>MCD15A2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rPr>
                        <a:t>Terra/Aqua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8-day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LAI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a:effectLst/>
                        </a:rPr>
                        <a:t>MCD15A3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rPr>
                        <a:t>Terra/Aqua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4-day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p>
                  </a:txBody>
                  <a:tcPr marL="68580" marR="68580" marT="0" marB="0" anchor="ctr">
                    <a:solidFill>
                      <a:srgbClr val="8AAC46"/>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GPP</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a:effectLst/>
                        </a:rPr>
                        <a:t>MOD17A2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a:effectLst/>
                        </a:rPr>
                        <a:t>Terra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a:effectLst/>
                        </a:rPr>
                        <a:t>8-day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p>
                  </a:txBody>
                  <a:tcPr marL="68580" marR="68580" marT="0" marB="0" anchor="ctr">
                    <a:solidFill>
                      <a:srgbClr val="8AAC46"/>
                    </a:solidFill>
                  </a:tcPr>
                </a:tc>
              </a:tr>
            </a:tbl>
          </a:graphicData>
        </a:graphic>
      </p:graphicFrame>
    </p:spTree>
    <p:extLst>
      <p:ext uri="{BB962C8B-B14F-4D97-AF65-F5344CB8AC3E}">
        <p14:creationId xmlns:p14="http://schemas.microsoft.com/office/powerpoint/2010/main" val="1698347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84071"/>
            <a:ext cx="9144000" cy="7065819"/>
          </a:xfrm>
        </p:spPr>
      </p:pic>
      <p:sp>
        <p:nvSpPr>
          <p:cNvPr id="2" name="Title 1"/>
          <p:cNvSpPr>
            <a:spLocks noGrp="1"/>
          </p:cNvSpPr>
          <p:nvPr>
            <p:ph type="title"/>
          </p:nvPr>
        </p:nvSpPr>
        <p:spPr>
          <a:xfrm>
            <a:off x="457200" y="5791200"/>
            <a:ext cx="8229600" cy="1143000"/>
          </a:xfrm>
        </p:spPr>
        <p:txBody>
          <a:bodyPr>
            <a:normAutofit/>
          </a:bodyPr>
          <a:lstStyle/>
          <a:p>
            <a:r>
              <a:rPr lang="en-US" sz="3600" dirty="0"/>
              <a:t>Composite </a:t>
            </a:r>
            <a:r>
              <a:rPr lang="en-US" sz="3600" dirty="0" smtClean="0"/>
              <a:t>EVI </a:t>
            </a:r>
            <a:r>
              <a:rPr lang="en-US" sz="3600" dirty="0"/>
              <a:t>DHIs</a:t>
            </a:r>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Datasets</a:t>
            </a:r>
            <a:endParaRPr lang="en-US" dirty="0"/>
          </a:p>
        </p:txBody>
      </p:sp>
    </p:spTree>
    <p:extLst>
      <p:ext uri="{BB962C8B-B14F-4D97-AF65-F5344CB8AC3E}">
        <p14:creationId xmlns:p14="http://schemas.microsoft.com/office/powerpoint/2010/main" val="8746783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25209" y="1417638"/>
            <a:ext cx="3967460" cy="2087562"/>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600200"/>
            <a:ext cx="4495800" cy="4525963"/>
          </a:xfrm>
        </p:spPr>
        <p:txBody>
          <a:bodyPr>
            <a:normAutofit/>
          </a:bodyPr>
          <a:lstStyle/>
          <a:p>
            <a:pPr marL="571500" indent="-571500">
              <a:spcAft>
                <a:spcPts val="2400"/>
              </a:spcAft>
              <a:buFont typeface="+mj-lt"/>
              <a:buAutoNum type="romanUcPeriod"/>
            </a:pPr>
            <a:r>
              <a:rPr lang="en-US" dirty="0" smtClean="0"/>
              <a:t>Background: the Dynamic Habitat Indices</a:t>
            </a:r>
          </a:p>
          <a:p>
            <a:pPr marL="571500" indent="-571500">
              <a:spcAft>
                <a:spcPts val="2400"/>
              </a:spcAft>
              <a:buFont typeface="+mj-lt"/>
              <a:buAutoNum type="romanUcPeriod"/>
            </a:pPr>
            <a:r>
              <a:rPr lang="en-US" dirty="0" smtClean="0"/>
              <a:t>Datasets: Composite and annual DHIs </a:t>
            </a:r>
          </a:p>
          <a:p>
            <a:pPr marL="571500" indent="-571500">
              <a:spcAft>
                <a:spcPts val="2400"/>
              </a:spcAft>
              <a:buFont typeface="+mj-lt"/>
              <a:buAutoNum type="romanUcPeriod"/>
            </a:pPr>
            <a:r>
              <a:rPr lang="en-US" dirty="0" smtClean="0"/>
              <a:t>Case studies: DHIs and biodiversity</a:t>
            </a:r>
            <a:endParaRPr lang="en-US" dirty="0"/>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Effect>
                      <a14:brightnessContrast bright="-21000"/>
                    </a14:imgEffect>
                  </a14:imgLayer>
                </a14:imgProps>
              </a:ext>
              <a:ext uri="{28A0092B-C50C-407E-A947-70E740481C1C}">
                <a14:useLocalDpi xmlns:a14="http://schemas.microsoft.com/office/drawing/2010/main"/>
              </a:ext>
            </a:extLst>
          </a:blip>
          <a:stretch>
            <a:fillRect/>
          </a:stretch>
        </p:blipFill>
        <p:spPr>
          <a:xfrm>
            <a:off x="5029200" y="3327450"/>
            <a:ext cx="2514600" cy="1537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tretch>
            <a:fillRect/>
          </a:stretch>
        </p:blipFill>
        <p:spPr>
          <a:xfrm>
            <a:off x="5791200" y="4738749"/>
            <a:ext cx="3001887" cy="1481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0610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 y="184072"/>
            <a:ext cx="9144000" cy="7065818"/>
          </a:xfrm>
        </p:spPr>
      </p:pic>
      <p:sp>
        <p:nvSpPr>
          <p:cNvPr id="2" name="Title 1"/>
          <p:cNvSpPr>
            <a:spLocks noGrp="1"/>
          </p:cNvSpPr>
          <p:nvPr>
            <p:ph type="title"/>
          </p:nvPr>
        </p:nvSpPr>
        <p:spPr>
          <a:xfrm>
            <a:off x="457201" y="5750859"/>
            <a:ext cx="8229600" cy="1143000"/>
          </a:xfrm>
        </p:spPr>
        <p:txBody>
          <a:bodyPr>
            <a:normAutofit/>
          </a:bodyPr>
          <a:lstStyle/>
          <a:p>
            <a:r>
              <a:rPr lang="en-US" sz="3600" dirty="0" smtClean="0"/>
              <a:t>Composite LAI DHIs</a:t>
            </a:r>
            <a:endParaRPr lang="en-US" sz="3600" dirty="0"/>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Datasets</a:t>
            </a:r>
            <a:endParaRPr lang="en-US" dirty="0"/>
          </a:p>
        </p:txBody>
      </p:sp>
    </p:spTree>
    <p:extLst>
      <p:ext uri="{BB962C8B-B14F-4D97-AF65-F5344CB8AC3E}">
        <p14:creationId xmlns:p14="http://schemas.microsoft.com/office/powerpoint/2010/main" val="1489846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9769" y="1417638"/>
            <a:ext cx="8153400" cy="4602212"/>
          </a:xfrm>
          <a:prstGeom prst="rect">
            <a:avLst/>
          </a:prstGeom>
        </p:spPr>
      </p:pic>
    </p:spTree>
    <p:extLst>
      <p:ext uri="{BB962C8B-B14F-4D97-AF65-F5344CB8AC3E}">
        <p14:creationId xmlns:p14="http://schemas.microsoft.com/office/powerpoint/2010/main" val="622228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449846"/>
            <a:ext cx="8229600" cy="4645223"/>
          </a:xfrm>
          <a:prstGeom prst="rect">
            <a:avLst/>
          </a:prstGeom>
        </p:spPr>
      </p:pic>
    </p:spTree>
    <p:extLst>
      <p:ext uri="{BB962C8B-B14F-4D97-AF65-F5344CB8AC3E}">
        <p14:creationId xmlns:p14="http://schemas.microsoft.com/office/powerpoint/2010/main" val="1092926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sp>
        <p:nvSpPr>
          <p:cNvPr id="3" name="Content Placeholder 2"/>
          <p:cNvSpPr>
            <a:spLocks noGrp="1"/>
          </p:cNvSpPr>
          <p:nvPr>
            <p:ph idx="1"/>
          </p:nvPr>
        </p:nvSpPr>
        <p:spPr/>
        <p:txBody>
          <a:bodyPr>
            <a:normAutofit/>
          </a:bodyPr>
          <a:lstStyle/>
          <a:p>
            <a:r>
              <a:rPr lang="en-US" dirty="0" smtClean="0"/>
              <a:t>Annual DHIs</a:t>
            </a:r>
          </a:p>
          <a:p>
            <a:pPr lvl="1"/>
            <a:r>
              <a:rPr lang="en-US" dirty="0" smtClean="0"/>
              <a:t>Why: </a:t>
            </a:r>
            <a:r>
              <a:rPr lang="en-US" dirty="0"/>
              <a:t>One person’s </a:t>
            </a:r>
            <a:r>
              <a:rPr lang="en-US" dirty="0" smtClean="0"/>
              <a:t/>
            </a:r>
            <a:br>
              <a:rPr lang="en-US" dirty="0" smtClean="0"/>
            </a:br>
            <a:r>
              <a:rPr lang="en-US" dirty="0" smtClean="0"/>
              <a:t>noise </a:t>
            </a:r>
            <a:r>
              <a:rPr lang="en-US" dirty="0"/>
              <a:t>is </a:t>
            </a:r>
            <a:r>
              <a:rPr lang="en-US" dirty="0" smtClean="0"/>
              <a:t>another’s </a:t>
            </a:r>
            <a:br>
              <a:rPr lang="en-US" dirty="0" smtClean="0"/>
            </a:br>
            <a:r>
              <a:rPr lang="en-US" dirty="0" smtClean="0"/>
              <a:t>data</a:t>
            </a:r>
          </a:p>
          <a:p>
            <a:pPr lvl="1"/>
            <a:r>
              <a:rPr lang="en-US" dirty="0" smtClean="0"/>
              <a:t>Smoothing annual </a:t>
            </a:r>
            <a:br>
              <a:rPr lang="en-US" dirty="0" smtClean="0"/>
            </a:br>
            <a:r>
              <a:rPr lang="en-US" dirty="0" smtClean="0"/>
              <a:t>phenology</a:t>
            </a:r>
            <a:endParaRPr lang="en-US" dirty="0"/>
          </a:p>
          <a:p>
            <a:pPr lvl="2"/>
            <a:r>
              <a:rPr lang="en-US" dirty="0" smtClean="0"/>
              <a:t>Iterative median</a:t>
            </a:r>
          </a:p>
          <a:p>
            <a:pPr lvl="2"/>
            <a:r>
              <a:rPr lang="en-US" dirty="0" err="1" smtClean="0"/>
              <a:t>Savitzky-Golay</a:t>
            </a:r>
            <a:endParaRPr lang="en-US" dirty="0" smtClean="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4953000" y="1752600"/>
            <a:ext cx="358140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5296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graphicFrame>
        <p:nvGraphicFramePr>
          <p:cNvPr id="5" name="Table 4"/>
          <p:cNvGraphicFramePr>
            <a:graphicFrameLocks noGrp="1"/>
          </p:cNvGraphicFramePr>
          <p:nvPr>
            <p:extLst/>
          </p:nvPr>
        </p:nvGraphicFramePr>
        <p:xfrm>
          <a:off x="1181100" y="2438400"/>
          <a:ext cx="6781800" cy="2494280"/>
        </p:xfrm>
        <a:graphic>
          <a:graphicData uri="http://schemas.openxmlformats.org/drawingml/2006/table">
            <a:tbl>
              <a:tblPr firstRow="1" bandRow="1">
                <a:tableStyleId>{5C22544A-7EE6-4342-B048-85BDC9FD1C3A}</a:tableStyleId>
              </a:tblPr>
              <a:tblGrid>
                <a:gridCol w="968829"/>
                <a:gridCol w="968829"/>
                <a:gridCol w="850417"/>
                <a:gridCol w="828887"/>
                <a:gridCol w="904240"/>
                <a:gridCol w="888998"/>
                <a:gridCol w="1371600"/>
              </a:tblGrid>
              <a:tr h="685800">
                <a:tc>
                  <a:txBody>
                    <a:bodyPr/>
                    <a:lstStyle/>
                    <a:p>
                      <a:endParaRPr lang="en-US" dirty="0"/>
                    </a:p>
                  </a:txBody>
                  <a:tcPr/>
                </a:tc>
                <a:tc>
                  <a:txBody>
                    <a:bodyPr/>
                    <a:lstStyle/>
                    <a:p>
                      <a:endParaRPr lang="en-US" dirty="0"/>
                    </a:p>
                  </a:txBody>
                  <a:tcPr/>
                </a:tc>
                <a:tc gridSpan="2">
                  <a:txBody>
                    <a:bodyPr/>
                    <a:lstStyle/>
                    <a:p>
                      <a:pPr algn="ctr"/>
                      <a:r>
                        <a:rPr lang="en-US" dirty="0" smtClean="0"/>
                        <a:t>MOD13A2</a:t>
                      </a:r>
                    </a:p>
                    <a:p>
                      <a:pPr algn="ctr"/>
                      <a:r>
                        <a:rPr lang="en-US" dirty="0" smtClean="0"/>
                        <a:t>Terra</a:t>
                      </a:r>
                      <a:endParaRPr lang="en-US" dirty="0"/>
                    </a:p>
                  </a:txBody>
                  <a:tcPr/>
                </a:tc>
                <a:tc hMerge="1">
                  <a:txBody>
                    <a:bodyPr/>
                    <a:lstStyle/>
                    <a:p>
                      <a:endParaRPr lang="en-US" dirty="0"/>
                    </a:p>
                  </a:txBody>
                  <a:tcPr/>
                </a:tc>
                <a:tc gridSpan="2">
                  <a:txBody>
                    <a:bodyPr/>
                    <a:lstStyle/>
                    <a:p>
                      <a:pPr algn="ctr"/>
                      <a:r>
                        <a:rPr lang="en-US" dirty="0" smtClean="0"/>
                        <a:t>MOD15A2</a:t>
                      </a:r>
                    </a:p>
                    <a:p>
                      <a:pPr algn="ctr"/>
                      <a:r>
                        <a:rPr lang="en-US" dirty="0" err="1" smtClean="0"/>
                        <a:t>Terra+Aqua</a:t>
                      </a:r>
                      <a:endParaRPr lang="en-US" dirty="0"/>
                    </a:p>
                  </a:txBody>
                  <a:tcPr/>
                </a:tc>
                <a:tc hMerge="1">
                  <a:txBody>
                    <a:bodyPr/>
                    <a:lstStyle/>
                    <a:p>
                      <a:endParaRPr lang="en-US" dirty="0"/>
                    </a:p>
                  </a:txBody>
                  <a:tcPr/>
                </a:tc>
                <a:tc>
                  <a:txBody>
                    <a:bodyPr/>
                    <a:lstStyle/>
                    <a:p>
                      <a:pPr algn="ctr"/>
                      <a:r>
                        <a:rPr lang="en-US" dirty="0" smtClean="0"/>
                        <a:t>MOD17A2</a:t>
                      </a:r>
                    </a:p>
                    <a:p>
                      <a:pPr algn="ctr"/>
                      <a:r>
                        <a:rPr lang="en-US" dirty="0" smtClean="0"/>
                        <a:t>Terra</a:t>
                      </a:r>
                      <a:endParaRPr lang="en-US" dirty="0"/>
                    </a:p>
                  </a:txBody>
                  <a:tcPr/>
                </a:tc>
              </a:tr>
              <a:tr h="182880">
                <a:tc>
                  <a:txBody>
                    <a:bodyPr/>
                    <a:lstStyle/>
                    <a:p>
                      <a:pPr algn="ctr"/>
                      <a:endParaRPr lang="en-US" b="1" dirty="0">
                        <a:solidFill>
                          <a:schemeClr val="tx1"/>
                        </a:solidFill>
                      </a:endParaRPr>
                    </a:p>
                  </a:txBody>
                  <a:tcPr>
                    <a:solidFill>
                      <a:schemeClr val="bg2">
                        <a:lumMod val="60000"/>
                        <a:lumOff val="40000"/>
                      </a:schemeClr>
                    </a:solidFill>
                  </a:tcPr>
                </a:tc>
                <a:tc>
                  <a:txBody>
                    <a:bodyPr/>
                    <a:lstStyle/>
                    <a:p>
                      <a:pPr algn="ctr"/>
                      <a:endParaRPr lang="en-US" b="1" dirty="0">
                        <a:solidFill>
                          <a:schemeClr val="tx1"/>
                        </a:solidFill>
                      </a:endParaRPr>
                    </a:p>
                  </a:txBody>
                  <a:tcPr>
                    <a:solidFill>
                      <a:schemeClr val="bg2">
                        <a:lumMod val="60000"/>
                        <a:lumOff val="40000"/>
                      </a:schemeClr>
                    </a:solidFill>
                  </a:tcPr>
                </a:tc>
                <a:tc>
                  <a:txBody>
                    <a:bodyPr/>
                    <a:lstStyle/>
                    <a:p>
                      <a:pPr algn="ctr"/>
                      <a:r>
                        <a:rPr lang="en-US" b="1" dirty="0" smtClean="0">
                          <a:solidFill>
                            <a:schemeClr val="tx1"/>
                          </a:solidFill>
                        </a:rPr>
                        <a:t>NDVI</a:t>
                      </a:r>
                      <a:endParaRPr lang="en-US" b="1" dirty="0">
                        <a:solidFill>
                          <a:schemeClr val="tx1"/>
                        </a:solidFill>
                      </a:endParaRPr>
                    </a:p>
                  </a:txBody>
                  <a:tcPr>
                    <a:solidFill>
                      <a:schemeClr val="bg2">
                        <a:lumMod val="60000"/>
                        <a:lumOff val="40000"/>
                      </a:schemeClr>
                    </a:solidFill>
                  </a:tcPr>
                </a:tc>
                <a:tc>
                  <a:txBody>
                    <a:bodyPr/>
                    <a:lstStyle/>
                    <a:p>
                      <a:pPr algn="ctr"/>
                      <a:r>
                        <a:rPr lang="en-US" b="1" dirty="0" smtClean="0">
                          <a:solidFill>
                            <a:schemeClr val="tx1"/>
                          </a:solidFill>
                        </a:rPr>
                        <a:t>EVI</a:t>
                      </a:r>
                      <a:endParaRPr lang="en-US" b="1" dirty="0">
                        <a:solidFill>
                          <a:schemeClr val="tx1"/>
                        </a:solidFill>
                      </a:endParaRPr>
                    </a:p>
                  </a:txBody>
                  <a:tcPr>
                    <a:solidFill>
                      <a:schemeClr val="bg2">
                        <a:lumMod val="60000"/>
                        <a:lumOff val="40000"/>
                      </a:schemeClr>
                    </a:solidFill>
                  </a:tcPr>
                </a:tc>
                <a:tc>
                  <a:txBody>
                    <a:bodyPr/>
                    <a:lstStyle/>
                    <a:p>
                      <a:pPr algn="ctr"/>
                      <a:r>
                        <a:rPr lang="en-US" b="1" dirty="0" smtClean="0">
                          <a:solidFill>
                            <a:schemeClr val="tx1"/>
                          </a:solidFill>
                        </a:rPr>
                        <a:t>FPAR</a:t>
                      </a:r>
                      <a:endParaRPr lang="en-US" b="1" dirty="0">
                        <a:solidFill>
                          <a:schemeClr val="tx1"/>
                        </a:solidFill>
                      </a:endParaRPr>
                    </a:p>
                  </a:txBody>
                  <a:tcPr>
                    <a:solidFill>
                      <a:schemeClr val="bg2">
                        <a:lumMod val="60000"/>
                        <a:lumOff val="40000"/>
                      </a:schemeClr>
                    </a:solidFill>
                  </a:tcPr>
                </a:tc>
                <a:tc>
                  <a:txBody>
                    <a:bodyPr/>
                    <a:lstStyle/>
                    <a:p>
                      <a:pPr algn="ctr"/>
                      <a:r>
                        <a:rPr lang="en-US" b="1" dirty="0" smtClean="0">
                          <a:solidFill>
                            <a:schemeClr val="tx1"/>
                          </a:solidFill>
                        </a:rPr>
                        <a:t>LAI</a:t>
                      </a:r>
                      <a:endParaRPr lang="en-US" b="1" dirty="0">
                        <a:solidFill>
                          <a:schemeClr val="tx1"/>
                        </a:solidFill>
                      </a:endParaRPr>
                    </a:p>
                  </a:txBody>
                  <a:tcPr>
                    <a:solidFill>
                      <a:schemeClr val="bg2">
                        <a:lumMod val="60000"/>
                        <a:lumOff val="40000"/>
                      </a:schemeClr>
                    </a:solidFill>
                  </a:tcPr>
                </a:tc>
                <a:tc>
                  <a:txBody>
                    <a:bodyPr/>
                    <a:lstStyle/>
                    <a:p>
                      <a:pPr algn="ctr"/>
                      <a:r>
                        <a:rPr lang="en-US" b="1" dirty="0" smtClean="0">
                          <a:solidFill>
                            <a:schemeClr val="tx1"/>
                          </a:solidFill>
                        </a:rPr>
                        <a:t>GPP</a:t>
                      </a:r>
                      <a:endParaRPr lang="en-US" b="1" dirty="0">
                        <a:solidFill>
                          <a:schemeClr val="tx1"/>
                        </a:solidFill>
                      </a:endParaRPr>
                    </a:p>
                  </a:txBody>
                  <a:tcPr>
                    <a:solidFill>
                      <a:schemeClr val="bg2">
                        <a:lumMod val="60000"/>
                        <a:lumOff val="40000"/>
                      </a:schemeClr>
                    </a:solidFill>
                  </a:tcPr>
                </a:tc>
              </a:tr>
              <a:tr h="716280">
                <a:tc>
                  <a:txBody>
                    <a:bodyPr/>
                    <a:lstStyle/>
                    <a:p>
                      <a:pPr algn="ctr"/>
                      <a:r>
                        <a:rPr lang="en-US" dirty="0" smtClean="0"/>
                        <a:t>16-day</a:t>
                      </a:r>
                      <a:endParaRPr lang="en-US" dirty="0"/>
                    </a:p>
                  </a:txBody>
                  <a:tcPr/>
                </a:tc>
                <a:tc>
                  <a:txBody>
                    <a:bodyPr/>
                    <a:lstStyle/>
                    <a:p>
                      <a:pPr algn="ctr"/>
                      <a:r>
                        <a:rPr lang="en-US" dirty="0" smtClean="0"/>
                        <a:t>1-km</a:t>
                      </a:r>
                      <a:endParaRPr lang="en-US" dirty="0"/>
                    </a:p>
                  </a:txBody>
                  <a:tcPr/>
                </a:tc>
                <a:tc>
                  <a:txBody>
                    <a:bodyPr/>
                    <a:lstStyle/>
                    <a:p>
                      <a:pPr algn="ctr"/>
                      <a:r>
                        <a:rPr lang="en-US" sz="3200" b="1" dirty="0" smtClean="0">
                          <a:solidFill>
                            <a:schemeClr val="accent3">
                              <a:lumMod val="75000"/>
                            </a:schemeClr>
                          </a:solidFill>
                        </a:rPr>
                        <a:t>√</a:t>
                      </a:r>
                      <a:endParaRPr lang="en-US" sz="3200" b="1" dirty="0">
                        <a:solidFill>
                          <a:schemeClr val="accent3">
                            <a:lumMod val="75000"/>
                          </a:schemeClr>
                        </a:solidFill>
                      </a:endParaRPr>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accent3">
                              <a:lumMod val="75000"/>
                            </a:schemeClr>
                          </a:solidFill>
                        </a:rPr>
                        <a:t>√</a:t>
                      </a:r>
                    </a:p>
                  </a:txBody>
                  <a:tcPr>
                    <a:solidFill>
                      <a:schemeClr val="accent3">
                        <a:lumMod val="60000"/>
                        <a:lumOff val="40000"/>
                      </a:schemeClr>
                    </a:solidFill>
                  </a:tcPr>
                </a:tc>
                <a:tc>
                  <a:txBody>
                    <a:bodyPr/>
                    <a:lstStyle/>
                    <a:p>
                      <a:pPr algn="ctr"/>
                      <a:r>
                        <a:rPr lang="en-US" dirty="0" smtClean="0"/>
                        <a:t>NA</a:t>
                      </a:r>
                      <a:endParaRPr lang="en-US" dirty="0"/>
                    </a:p>
                  </a:txBody>
                  <a:tcPr>
                    <a:solidFill>
                      <a:schemeClr val="tx1">
                        <a:lumMod val="85000"/>
                      </a:schemeClr>
                    </a:solidFill>
                  </a:tcPr>
                </a:tc>
                <a:tc>
                  <a:txBody>
                    <a:bodyPr/>
                    <a:lstStyle/>
                    <a:p>
                      <a:pPr algn="ctr"/>
                      <a:r>
                        <a:rPr lang="en-US" dirty="0" smtClean="0"/>
                        <a:t>NA</a:t>
                      </a:r>
                      <a:endParaRPr lang="en-US" dirty="0"/>
                    </a:p>
                  </a:txBody>
                  <a:tcPr>
                    <a:solidFill>
                      <a:schemeClr val="tx1">
                        <a:lumMod val="85000"/>
                      </a:schemeClr>
                    </a:solidFill>
                  </a:tcPr>
                </a:tc>
                <a:tc>
                  <a:txBody>
                    <a:bodyPr/>
                    <a:lstStyle/>
                    <a:p>
                      <a:pPr algn="ctr"/>
                      <a:r>
                        <a:rPr lang="en-US" dirty="0" smtClean="0"/>
                        <a:t>NA</a:t>
                      </a:r>
                      <a:endParaRPr lang="en-US" dirty="0"/>
                    </a:p>
                  </a:txBody>
                  <a:tcPr>
                    <a:solidFill>
                      <a:schemeClr val="tx1">
                        <a:lumMod val="85000"/>
                      </a:schemeClr>
                    </a:solidFill>
                  </a:tcPr>
                </a:tc>
              </a:tr>
              <a:tr h="726440">
                <a:tc>
                  <a:txBody>
                    <a:bodyPr/>
                    <a:lstStyle/>
                    <a:p>
                      <a:pPr algn="ctr"/>
                      <a:r>
                        <a:rPr lang="en-US" dirty="0" smtClean="0"/>
                        <a:t>8-day</a:t>
                      </a:r>
                      <a:endParaRPr lang="en-US" dirty="0"/>
                    </a:p>
                  </a:txBody>
                  <a:tcPr/>
                </a:tc>
                <a:tc>
                  <a:txBody>
                    <a:bodyPr/>
                    <a:lstStyle/>
                    <a:p>
                      <a:pPr algn="ctr"/>
                      <a:r>
                        <a:rPr lang="en-US" dirty="0" smtClean="0"/>
                        <a:t>1-km</a:t>
                      </a:r>
                      <a:endParaRPr lang="en-US" dirty="0"/>
                    </a:p>
                  </a:txBody>
                  <a:tcPr/>
                </a:tc>
                <a:tc>
                  <a:txBody>
                    <a:bodyPr/>
                    <a:lstStyle/>
                    <a:p>
                      <a:pPr algn="ctr"/>
                      <a:r>
                        <a:rPr lang="en-US" dirty="0" smtClean="0"/>
                        <a:t>NA</a:t>
                      </a:r>
                      <a:endParaRPr lang="en-US" dirty="0"/>
                    </a:p>
                  </a:txBody>
                  <a:tcPr>
                    <a:solidFill>
                      <a:schemeClr val="tx1">
                        <a:lumMod val="85000"/>
                      </a:schemeClr>
                    </a:solidFill>
                  </a:tcPr>
                </a:tc>
                <a:tc>
                  <a:txBody>
                    <a:bodyPr/>
                    <a:lstStyle/>
                    <a:p>
                      <a:pPr algn="ctr"/>
                      <a:r>
                        <a:rPr lang="en-US" dirty="0" smtClean="0"/>
                        <a:t>NA</a:t>
                      </a:r>
                      <a:endParaRPr lang="en-US" dirty="0"/>
                    </a:p>
                  </a:txBody>
                  <a:tcP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accent3">
                              <a:lumMod val="75000"/>
                            </a:schemeClr>
                          </a:solidFill>
                        </a:rPr>
                        <a:t>√</a:t>
                      </a:r>
                      <a:endParaRPr lang="en-US" sz="3200" b="1" dirty="0"/>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accent3">
                              <a:lumMod val="75000"/>
                            </a:schemeClr>
                          </a:solidFill>
                        </a:rPr>
                        <a:t>√</a:t>
                      </a:r>
                      <a:endParaRPr lang="en-US" sz="3200" b="1" dirty="0"/>
                    </a:p>
                  </a:txBody>
                  <a:tcPr>
                    <a:solidFill>
                      <a:schemeClr val="accent3">
                        <a:lumMod val="60000"/>
                        <a:lumOff val="40000"/>
                      </a:schemeClr>
                    </a:solidFill>
                  </a:tcPr>
                </a:tc>
                <a:tc>
                  <a:txBody>
                    <a:bodyPr/>
                    <a:lstStyle/>
                    <a:p>
                      <a:pPr algn="ctr"/>
                      <a:r>
                        <a:rPr lang="en-US" dirty="0" smtClean="0"/>
                        <a:t>…</a:t>
                      </a:r>
                      <a:endParaRPr lang="en-US" dirty="0"/>
                    </a:p>
                  </a:txBody>
                  <a:tcPr>
                    <a:solidFill>
                      <a:schemeClr val="accent6">
                        <a:lumMod val="60000"/>
                        <a:lumOff val="40000"/>
                      </a:schemeClr>
                    </a:solidFill>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683023567"/>
              </p:ext>
            </p:extLst>
          </p:nvPr>
        </p:nvGraphicFramePr>
        <p:xfrm>
          <a:off x="457200" y="1951139"/>
          <a:ext cx="8153402" cy="3611461"/>
        </p:xfrm>
        <a:graphic>
          <a:graphicData uri="http://schemas.openxmlformats.org/drawingml/2006/table">
            <a:tbl>
              <a:tblPr firstRow="1" firstCol="1" bandRow="1">
                <a:tableStyleId>{5C22544A-7EE6-4342-B048-85BDC9FD1C3A}</a:tableStyleId>
              </a:tblPr>
              <a:tblGrid>
                <a:gridCol w="816663"/>
                <a:gridCol w="1428196"/>
                <a:gridCol w="1399392"/>
                <a:gridCol w="1321648"/>
                <a:gridCol w="1243904"/>
                <a:gridCol w="855184"/>
                <a:gridCol w="1088415"/>
              </a:tblGrid>
              <a:tr h="519111">
                <a:tc>
                  <a:txBody>
                    <a:bodyPr/>
                    <a:lstStyle/>
                    <a:p>
                      <a:pPr marL="0" marR="0" algn="ctr">
                        <a:lnSpc>
                          <a:spcPct val="107000"/>
                        </a:lnSpc>
                        <a:spcBef>
                          <a:spcPts val="0"/>
                        </a:spcBef>
                        <a:spcAft>
                          <a:spcPts val="0"/>
                        </a:spcAft>
                      </a:pPr>
                      <a:r>
                        <a:rPr lang="en-US" sz="1600" dirty="0" smtClean="0">
                          <a:effectLst/>
                        </a:rPr>
                        <a:t>Index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rPr>
                        <a:t>Product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Platform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Temporal resolution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Spatial resolution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DHIs yearly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DHIs smoothed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1374">
                <a:tc>
                  <a:txBody>
                    <a:bodyPr/>
                    <a:lstStyle/>
                    <a:p>
                      <a:pPr marL="0" marR="0" algn="ctr">
                        <a:lnSpc>
                          <a:spcPct val="107000"/>
                        </a:lnSpc>
                        <a:spcBef>
                          <a:spcPts val="0"/>
                        </a:spcBef>
                        <a:spcAft>
                          <a:spcPts val="0"/>
                        </a:spcAft>
                      </a:pPr>
                      <a:r>
                        <a:rPr lang="en-US" sz="1600" dirty="0">
                          <a:solidFill>
                            <a:schemeClr val="bg1"/>
                          </a:solidFill>
                          <a:effectLst/>
                        </a:rPr>
                        <a:t>NDVI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MOD13A2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Terra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16-day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I.P.</a:t>
                      </a:r>
                    </a:p>
                  </a:txBody>
                  <a:tcPr marL="68580" marR="68580" marT="0" marB="0" anchor="ctr">
                    <a:solidFill>
                      <a:schemeClr val="accent6">
                        <a:lumMod val="60000"/>
                        <a:lumOff val="40000"/>
                      </a:schemeClr>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EVI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1600" dirty="0">
                          <a:effectLst/>
                        </a:rPr>
                        <a:t>MOD13A2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1600" dirty="0">
                          <a:effectLst/>
                        </a:rPr>
                        <a:t>Terra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1600" dirty="0">
                          <a:effectLst/>
                        </a:rPr>
                        <a:t>16-day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I.P.</a:t>
                      </a:r>
                    </a:p>
                  </a:txBody>
                  <a:tcPr marL="68580" marR="68580" marT="0" marB="0" anchor="ctr">
                    <a:solidFill>
                      <a:schemeClr val="accent6">
                        <a:lumMod val="60000"/>
                        <a:lumOff val="4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I.P.</a:t>
                      </a:r>
                    </a:p>
                  </a:txBody>
                  <a:tcPr marL="68580" marR="68580" marT="0" marB="0" anchor="ctr">
                    <a:solidFill>
                      <a:schemeClr val="accent6">
                        <a:lumMod val="60000"/>
                        <a:lumOff val="40000"/>
                      </a:schemeClr>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FPAR</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MCD15A2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rPr>
                        <a:t>Terra/Aqua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8-day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FPAR</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MCD15A3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rPr>
                        <a:t>Terra/Aqua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4-day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nchor="ctr">
                    <a:solidFill>
                      <a:schemeClr val="tx1">
                        <a:lumMod val="85000"/>
                      </a:schemeClr>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LAI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a:effectLst/>
                        </a:rPr>
                        <a:t>MCD15A2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rPr>
                        <a:t>Terra/Aqua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8-day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I.P.</a:t>
                      </a:r>
                    </a:p>
                  </a:txBody>
                  <a:tcPr marL="68580" marR="68580" marT="0" marB="0" anchor="ctr">
                    <a:solidFill>
                      <a:schemeClr val="accent6">
                        <a:lumMod val="60000"/>
                        <a:lumOff val="40000"/>
                      </a:schemeClr>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LAI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MCD15A3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smtClean="0">
                          <a:effectLst/>
                        </a:rPr>
                        <a:t>Terra/Aqua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4-day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nchor="ctr">
                    <a:solidFill>
                      <a:schemeClr val="tx1">
                        <a:lumMod val="85000"/>
                      </a:schemeClr>
                    </a:solidFill>
                  </a:tcPr>
                </a:tc>
              </a:tr>
              <a:tr h="441374">
                <a:tc>
                  <a:txBody>
                    <a:bodyPr/>
                    <a:lstStyle/>
                    <a:p>
                      <a:pPr marL="0" marR="0" algn="ctr">
                        <a:lnSpc>
                          <a:spcPct val="107000"/>
                        </a:lnSpc>
                        <a:spcBef>
                          <a:spcPts val="0"/>
                        </a:spcBef>
                        <a:spcAft>
                          <a:spcPts val="0"/>
                        </a:spcAft>
                      </a:pPr>
                      <a:r>
                        <a:rPr lang="en-US" sz="1600" dirty="0">
                          <a:solidFill>
                            <a:schemeClr val="bg1"/>
                          </a:solidFill>
                          <a:effectLst/>
                        </a:rPr>
                        <a:t>GPP</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a:effectLst/>
                        </a:rPr>
                        <a:t>MOD17A2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a:effectLst/>
                        </a:rPr>
                        <a:t>Terra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pPr>
                      <a:r>
                        <a:rPr lang="en-US" sz="1600" dirty="0">
                          <a:effectLst/>
                        </a:rPr>
                        <a:t>8-day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algn="ctr">
                        <a:lnSpc>
                          <a:spcPct val="107000"/>
                        </a:lnSpc>
                        <a:spcBef>
                          <a:spcPts val="0"/>
                        </a:spcBef>
                        <a:spcAft>
                          <a:spcPts val="0"/>
                        </a:spcAft>
                        <a:tabLst>
                          <a:tab pos="372745" algn="dec"/>
                        </a:tabLst>
                      </a:pPr>
                      <a:r>
                        <a:rPr lang="en-US" sz="1600" dirty="0">
                          <a:effectLst/>
                        </a:rPr>
                        <a:t>1000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Done</a:t>
                      </a:r>
                    </a:p>
                  </a:txBody>
                  <a:tcPr marL="68580" marR="68580" marT="0" marB="0" anchor="ctr">
                    <a:solidFill>
                      <a:srgbClr val="8AAC46"/>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I.P.</a:t>
                      </a:r>
                    </a:p>
                  </a:txBody>
                  <a:tcPr marL="68580" marR="68580" marT="0" marB="0" anchor="ctr">
                    <a:solidFill>
                      <a:schemeClr val="accent6">
                        <a:lumMod val="60000"/>
                        <a:lumOff val="40000"/>
                      </a:schemeClr>
                    </a:solidFill>
                  </a:tcPr>
                </a:tc>
              </a:tr>
            </a:tbl>
          </a:graphicData>
        </a:graphic>
      </p:graphicFrame>
    </p:spTree>
    <p:extLst>
      <p:ext uri="{BB962C8B-B14F-4D97-AF65-F5344CB8AC3E}">
        <p14:creationId xmlns:p14="http://schemas.microsoft.com/office/powerpoint/2010/main" val="4028669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649" y="276350"/>
            <a:ext cx="9144001" cy="6581650"/>
          </a:xfrm>
        </p:spPr>
      </p:pic>
      <p:sp>
        <p:nvSpPr>
          <p:cNvPr id="2" name="Title 1"/>
          <p:cNvSpPr>
            <a:spLocks noGrp="1"/>
          </p:cNvSpPr>
          <p:nvPr>
            <p:ph type="title"/>
          </p:nvPr>
        </p:nvSpPr>
        <p:spPr>
          <a:xfrm>
            <a:off x="443551" y="5486400"/>
            <a:ext cx="8229600" cy="1143000"/>
          </a:xfrm>
        </p:spPr>
        <p:txBody>
          <a:bodyPr>
            <a:normAutofit/>
          </a:bodyPr>
          <a:lstStyle/>
          <a:p>
            <a:r>
              <a:rPr lang="en-US" sz="3600" dirty="0" smtClean="0"/>
              <a:t>FPAR DHIs 2003</a:t>
            </a:r>
            <a:endParaRPr lang="en-US" sz="3600"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Datasets</a:t>
            </a:r>
            <a:endParaRPr lang="en-US" dirty="0"/>
          </a:p>
        </p:txBody>
      </p:sp>
    </p:spTree>
    <p:extLst>
      <p:ext uri="{BB962C8B-B14F-4D97-AF65-F5344CB8AC3E}">
        <p14:creationId xmlns:p14="http://schemas.microsoft.com/office/powerpoint/2010/main" val="1015956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648" y="276351"/>
            <a:ext cx="9144000" cy="6581649"/>
          </a:xfrm>
        </p:spPr>
      </p:pic>
      <p:sp>
        <p:nvSpPr>
          <p:cNvPr id="2" name="Title 1"/>
          <p:cNvSpPr>
            <a:spLocks noGrp="1"/>
          </p:cNvSpPr>
          <p:nvPr>
            <p:ph type="title"/>
          </p:nvPr>
        </p:nvSpPr>
        <p:spPr>
          <a:xfrm>
            <a:off x="443552" y="5486400"/>
            <a:ext cx="8229600" cy="1143000"/>
          </a:xfrm>
        </p:spPr>
        <p:txBody>
          <a:bodyPr>
            <a:normAutofit/>
          </a:bodyPr>
          <a:lstStyle/>
          <a:p>
            <a:r>
              <a:rPr lang="en-US" sz="3600" dirty="0" smtClean="0"/>
              <a:t>FPAR </a:t>
            </a:r>
            <a:r>
              <a:rPr lang="en-US" sz="3600" dirty="0"/>
              <a:t>DHIs 2012</a:t>
            </a:r>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Datasets</a:t>
            </a:r>
            <a:endParaRPr lang="en-US" dirty="0"/>
          </a:p>
        </p:txBody>
      </p:sp>
    </p:spTree>
    <p:extLst>
      <p:ext uri="{BB962C8B-B14F-4D97-AF65-F5344CB8AC3E}">
        <p14:creationId xmlns:p14="http://schemas.microsoft.com/office/powerpoint/2010/main" val="32590264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987" y="1524000"/>
            <a:ext cx="7778026" cy="4744350"/>
          </a:xfrm>
          <a:prstGeom prst="rect">
            <a:avLst/>
          </a:prstGeom>
        </p:spPr>
      </p:pic>
    </p:spTree>
    <p:extLst>
      <p:ext uri="{BB962C8B-B14F-4D97-AF65-F5344CB8AC3E}">
        <p14:creationId xmlns:p14="http://schemas.microsoft.com/office/powerpoint/2010/main" val="1555856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25209" y="1417638"/>
            <a:ext cx="3967460" cy="2087562"/>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600200"/>
            <a:ext cx="4495800" cy="4525963"/>
          </a:xfrm>
        </p:spPr>
        <p:txBody>
          <a:bodyPr>
            <a:normAutofit/>
          </a:bodyPr>
          <a:lstStyle/>
          <a:p>
            <a:pPr marL="571500" indent="-571500">
              <a:spcAft>
                <a:spcPts val="2400"/>
              </a:spcAft>
              <a:buFont typeface="+mj-lt"/>
              <a:buAutoNum type="romanUcPeriod"/>
            </a:pPr>
            <a:r>
              <a:rPr lang="en-US" dirty="0" smtClean="0"/>
              <a:t>Background: the Dynamic Habitat Indices</a:t>
            </a:r>
          </a:p>
          <a:p>
            <a:pPr marL="571500" indent="-571500">
              <a:spcAft>
                <a:spcPts val="2400"/>
              </a:spcAft>
              <a:buFont typeface="+mj-lt"/>
              <a:buAutoNum type="romanUcPeriod"/>
            </a:pPr>
            <a:r>
              <a:rPr lang="en-US" dirty="0" smtClean="0"/>
              <a:t>Datasets: Composite and annual DHIs </a:t>
            </a:r>
          </a:p>
          <a:p>
            <a:pPr marL="571500" indent="-571500">
              <a:spcAft>
                <a:spcPts val="2400"/>
              </a:spcAft>
              <a:buFont typeface="+mj-lt"/>
              <a:buAutoNum type="romanUcPeriod"/>
            </a:pPr>
            <a:r>
              <a:rPr lang="en-US" dirty="0" smtClean="0"/>
              <a:t>Case studies: DHIs and biodiversity</a:t>
            </a:r>
            <a:endParaRPr lang="en-US" dirty="0"/>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Effect>
                      <a14:brightnessContrast bright="-21000"/>
                    </a14:imgEffect>
                  </a14:imgLayer>
                </a14:imgProps>
              </a:ext>
              <a:ext uri="{28A0092B-C50C-407E-A947-70E740481C1C}">
                <a14:useLocalDpi xmlns:a14="http://schemas.microsoft.com/office/drawing/2010/main"/>
              </a:ext>
            </a:extLst>
          </a:blip>
          <a:stretch>
            <a:fillRect/>
          </a:stretch>
        </p:blipFill>
        <p:spPr>
          <a:xfrm>
            <a:off x="5029200" y="3327450"/>
            <a:ext cx="2514600" cy="1537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tretch>
            <a:fillRect/>
          </a:stretch>
        </p:blipFill>
        <p:spPr>
          <a:xfrm>
            <a:off x="5791200" y="4738749"/>
            <a:ext cx="3001887" cy="1481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14190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762" y="-96011"/>
            <a:ext cx="8331438" cy="6320167"/>
          </a:xfrm>
          <a:prstGeom prst="rect">
            <a:avLst/>
          </a:prstGeom>
        </p:spPr>
      </p:pic>
      <p:sp>
        <p:nvSpPr>
          <p:cNvPr id="2" name="Title 1"/>
          <p:cNvSpPr>
            <a:spLocks noGrp="1"/>
          </p:cNvSpPr>
          <p:nvPr>
            <p:ph type="title"/>
          </p:nvPr>
        </p:nvSpPr>
        <p:spPr>
          <a:xfrm>
            <a:off x="381000" y="5181600"/>
            <a:ext cx="8229600" cy="1143000"/>
          </a:xfrm>
        </p:spPr>
        <p:txBody>
          <a:bodyPr>
            <a:normAutofit/>
          </a:bodyPr>
          <a:lstStyle/>
          <a:p>
            <a:r>
              <a:rPr lang="en-US" sz="3600" dirty="0" smtClean="0"/>
              <a:t>Composite FPAR DHIs</a:t>
            </a:r>
            <a:endParaRPr lang="en-US" sz="3600" dirty="0"/>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Book Antiqua" panose="02040602050305030304" pitchFamily="18" charset="0"/>
              </a:rPr>
              <a:t>DHIs and global biodiversity</a:t>
            </a:r>
            <a:endParaRPr lang="en-US" dirty="0">
              <a:latin typeface="Book Antiqua" panose="02040602050305030304" pitchFamily="18" charset="0"/>
            </a:endParaRPr>
          </a:p>
        </p:txBody>
      </p:sp>
    </p:spTree>
    <p:extLst>
      <p:ext uri="{BB962C8B-B14F-4D97-AF65-F5344CB8AC3E}">
        <p14:creationId xmlns:p14="http://schemas.microsoft.com/office/powerpoint/2010/main" val="4192157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Dynamic Habitat Indices</a:t>
            </a:r>
            <a:endParaRPr lang="en-US" dirty="0"/>
          </a:p>
        </p:txBody>
      </p:sp>
      <p:sp>
        <p:nvSpPr>
          <p:cNvPr id="3" name="Content Placeholder 2"/>
          <p:cNvSpPr>
            <a:spLocks noGrp="1"/>
          </p:cNvSpPr>
          <p:nvPr>
            <p:ph idx="1"/>
          </p:nvPr>
        </p:nvSpPr>
        <p:spPr>
          <a:xfrm>
            <a:off x="457200" y="1600201"/>
            <a:ext cx="5029200" cy="3810000"/>
          </a:xfrm>
        </p:spPr>
        <p:txBody>
          <a:bodyPr>
            <a:normAutofit/>
          </a:bodyPr>
          <a:lstStyle/>
          <a:p>
            <a:r>
              <a:rPr lang="en-US" sz="2800" dirty="0" smtClean="0"/>
              <a:t>Understanding biodiversity patterns is a BIG scientific question</a:t>
            </a:r>
          </a:p>
        </p:txBody>
      </p:sp>
      <p:pic>
        <p:nvPicPr>
          <p:cNvPr id="4" name="Picture 3"/>
          <p:cNvPicPr>
            <a:picLocks noChangeAspect="1"/>
          </p:cNvPicPr>
          <p:nvPr/>
        </p:nvPicPr>
        <p:blipFill>
          <a:blip r:embed="rId2"/>
          <a:stretch>
            <a:fillRect/>
          </a:stretch>
        </p:blipFill>
        <p:spPr>
          <a:xfrm>
            <a:off x="5562600" y="1417638"/>
            <a:ext cx="3055889" cy="2801937"/>
          </a:xfrm>
          <a:prstGeom prst="rect">
            <a:avLst/>
          </a:prstGeom>
          <a:ln>
            <a:noFill/>
          </a:ln>
          <a:effectLst>
            <a:softEdge rad="112500"/>
          </a:effectLst>
        </p:spPr>
      </p:pic>
    </p:spTree>
    <p:extLst>
      <p:ext uri="{BB962C8B-B14F-4D97-AF65-F5344CB8AC3E}">
        <p14:creationId xmlns:p14="http://schemas.microsoft.com/office/powerpoint/2010/main" val="3098947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elmers2\Datasets\DHI\DHI_annualmapexports\Amphibs.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94562" cy="7104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Amphibians</a:t>
            </a:r>
            <a:endParaRPr lang="en-US" dirty="0"/>
          </a:p>
        </p:txBody>
      </p:sp>
      <p:sp>
        <p:nvSpPr>
          <p:cNvPr id="5" name="TextBox 4"/>
          <p:cNvSpPr txBox="1"/>
          <p:nvPr/>
        </p:nvSpPr>
        <p:spPr>
          <a:xfrm>
            <a:off x="2957248" y="5486400"/>
            <a:ext cx="3280065" cy="769441"/>
          </a:xfrm>
          <a:prstGeom prst="rect">
            <a:avLst/>
          </a:prstGeom>
          <a:noFill/>
        </p:spPr>
        <p:txBody>
          <a:bodyPr wrap="none" rtlCol="0">
            <a:spAutoFit/>
          </a:bodyPr>
          <a:lstStyle/>
          <a:p>
            <a:r>
              <a:rPr lang="en-US" sz="4400" dirty="0" smtClean="0">
                <a:solidFill>
                  <a:prstClr val="white"/>
                </a:solidFill>
                <a:latin typeface="Book Antiqua" panose="02040602050305030304" pitchFamily="18" charset="0"/>
              </a:rPr>
              <a:t>Amphibians</a:t>
            </a:r>
          </a:p>
        </p:txBody>
      </p:sp>
      <p:sp>
        <p:nvSpPr>
          <p:cNvPr id="6"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Book Antiqua" panose="02040602050305030304" pitchFamily="18" charset="0"/>
              </a:rPr>
              <a:t>DHIs and global biodiversity</a:t>
            </a:r>
            <a:endParaRPr lang="en-US"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7250463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elmers2\Datasets\DHI\DHI_annualmapexports\Mammals.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288"/>
            <a:ext cx="9194561" cy="7104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Mammals</a:t>
            </a:r>
            <a:endParaRPr lang="en-US" dirty="0"/>
          </a:p>
        </p:txBody>
      </p:sp>
      <p:sp>
        <p:nvSpPr>
          <p:cNvPr id="5" name="TextBox 4"/>
          <p:cNvSpPr txBox="1"/>
          <p:nvPr/>
        </p:nvSpPr>
        <p:spPr>
          <a:xfrm>
            <a:off x="3256207" y="5486400"/>
            <a:ext cx="2682145" cy="769441"/>
          </a:xfrm>
          <a:prstGeom prst="rect">
            <a:avLst/>
          </a:prstGeom>
          <a:noFill/>
        </p:spPr>
        <p:txBody>
          <a:bodyPr wrap="none" rtlCol="0">
            <a:spAutoFit/>
          </a:bodyPr>
          <a:lstStyle/>
          <a:p>
            <a:r>
              <a:rPr lang="en-US" sz="4400" dirty="0" smtClean="0">
                <a:solidFill>
                  <a:prstClr val="white"/>
                </a:solidFill>
                <a:latin typeface="Book Antiqua" panose="02040602050305030304" pitchFamily="18" charset="0"/>
              </a:rPr>
              <a:t>Mammals</a:t>
            </a:r>
          </a:p>
        </p:txBody>
      </p:sp>
      <p:sp>
        <p:nvSpPr>
          <p:cNvPr id="6"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bg1"/>
                </a:solidFill>
                <a:latin typeface="Book Antiqua" panose="02040602050305030304" pitchFamily="18" charset="0"/>
              </a:rPr>
              <a:t>DHIs and global biodiversity</a:t>
            </a:r>
            <a:endParaRPr lang="en-US"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5283656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elmers2\Datasets\DHI\DHI_annualmapexports\Mammals.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288"/>
            <a:ext cx="9194561" cy="7104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Mammals</a:t>
            </a:r>
            <a:endParaRPr lang="en-US" dirty="0"/>
          </a:p>
        </p:txBody>
      </p:sp>
      <p:sp>
        <p:nvSpPr>
          <p:cNvPr id="5" name="TextBox 4"/>
          <p:cNvSpPr txBox="1"/>
          <p:nvPr/>
        </p:nvSpPr>
        <p:spPr>
          <a:xfrm>
            <a:off x="4034948" y="5486400"/>
            <a:ext cx="1378904" cy="707886"/>
          </a:xfrm>
          <a:prstGeom prst="rect">
            <a:avLst/>
          </a:prstGeom>
          <a:noFill/>
        </p:spPr>
        <p:txBody>
          <a:bodyPr wrap="none" rtlCol="0">
            <a:spAutoFit/>
          </a:bodyPr>
          <a:lstStyle/>
          <a:p>
            <a:r>
              <a:rPr lang="en-US" sz="4000" dirty="0" smtClean="0">
                <a:solidFill>
                  <a:prstClr val="white"/>
                </a:solidFill>
                <a:latin typeface="Book Antiqua" panose="02040602050305030304" pitchFamily="18" charset="0"/>
              </a:rPr>
              <a:t>Birds</a:t>
            </a:r>
          </a:p>
        </p:txBody>
      </p:sp>
      <p:pic>
        <p:nvPicPr>
          <p:cNvPr id="7" name="Picture 6"/>
          <p:cNvPicPr/>
          <p:nvPr/>
        </p:nvPicPr>
        <p:blipFill>
          <a:blip r:embed="rId3">
            <a:extLst>
              <a:ext uri="{28A0092B-C50C-407E-A947-70E740481C1C}">
                <a14:useLocalDpi xmlns:a14="http://schemas.microsoft.com/office/drawing/2010/main"/>
              </a:ext>
            </a:extLst>
          </a:blip>
          <a:srcRect/>
          <a:stretch>
            <a:fillRect/>
          </a:stretch>
        </p:blipFill>
        <p:spPr bwMode="auto">
          <a:xfrm>
            <a:off x="0" y="1349829"/>
            <a:ext cx="9194561" cy="3631474"/>
          </a:xfrm>
          <a:prstGeom prst="rect">
            <a:avLst/>
          </a:prstGeom>
          <a:noFill/>
          <a:ln>
            <a:noFill/>
          </a:ln>
        </p:spPr>
      </p:pic>
      <p:sp>
        <p:nvSpPr>
          <p:cNvPr id="6"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Book Antiqua" panose="02040602050305030304" pitchFamily="18" charset="0"/>
              </a:rPr>
              <a:t>DHIs and global biodiversity</a:t>
            </a:r>
            <a:endParaRPr lang="en-US"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5449866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DHIs and global biodiversity</a:t>
            </a:r>
            <a:endParaRPr lang="en-US" dirty="0"/>
          </a:p>
        </p:txBody>
      </p:sp>
      <p:graphicFrame>
        <p:nvGraphicFramePr>
          <p:cNvPr id="6" name="Content Placeholder 5"/>
          <p:cNvGraphicFramePr>
            <a:graphicFrameLocks noGrp="1"/>
          </p:cNvGraphicFramePr>
          <p:nvPr>
            <p:ph idx="1"/>
          </p:nvPr>
        </p:nvGraphicFramePr>
        <p:xfrm>
          <a:off x="457200" y="1905000"/>
          <a:ext cx="8229600" cy="365760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algn="ctr">
                        <a:lnSpc>
                          <a:spcPct val="100000"/>
                        </a:lnSpc>
                        <a:spcBef>
                          <a:spcPts val="1200"/>
                        </a:spcBef>
                      </a:pPr>
                      <a:endParaRPr lang="en-US" sz="2400" dirty="0">
                        <a:effectLst>
                          <a:outerShdw blurRad="38100" dist="38100" dir="2700000" algn="tl">
                            <a:srgbClr val="000000">
                              <a:alpha val="43137"/>
                            </a:srgbClr>
                          </a:outerShdw>
                        </a:effectLst>
                      </a:endParaRPr>
                    </a:p>
                  </a:txBody>
                  <a:tcPr anchor="ctr"/>
                </a:tc>
                <a:tc>
                  <a:txBody>
                    <a:bodyPr/>
                    <a:lstStyle/>
                    <a:p>
                      <a:pPr algn="ctr">
                        <a:lnSpc>
                          <a:spcPct val="100000"/>
                        </a:lnSpc>
                        <a:spcBef>
                          <a:spcPts val="1200"/>
                        </a:spcBef>
                      </a:pPr>
                      <a:r>
                        <a:rPr lang="en-US" sz="2400" dirty="0" smtClean="0">
                          <a:effectLst>
                            <a:outerShdw blurRad="38100" dist="38100" dir="2700000" algn="tl">
                              <a:srgbClr val="000000">
                                <a:alpha val="43137"/>
                              </a:srgbClr>
                            </a:outerShdw>
                          </a:effectLst>
                        </a:rPr>
                        <a:t>DHI-Cumulative</a:t>
                      </a:r>
                      <a:endParaRPr lang="en-US" sz="2400" dirty="0">
                        <a:effectLst>
                          <a:outerShdw blurRad="38100" dist="38100" dir="2700000" algn="tl">
                            <a:srgbClr val="000000">
                              <a:alpha val="43137"/>
                            </a:srgbClr>
                          </a:outerShdw>
                        </a:effectLst>
                      </a:endParaRPr>
                    </a:p>
                  </a:txBody>
                  <a:tcPr anchor="ctr"/>
                </a:tc>
                <a:tc>
                  <a:txBody>
                    <a:bodyPr/>
                    <a:lstStyle/>
                    <a:p>
                      <a:pPr algn="ctr">
                        <a:lnSpc>
                          <a:spcPct val="100000"/>
                        </a:lnSpc>
                        <a:spcBef>
                          <a:spcPts val="1200"/>
                        </a:spcBef>
                      </a:pPr>
                      <a:r>
                        <a:rPr lang="en-US" sz="2400" dirty="0" smtClean="0">
                          <a:effectLst>
                            <a:outerShdw blurRad="38100" dist="38100" dir="2700000" algn="tl">
                              <a:srgbClr val="000000">
                                <a:alpha val="43137"/>
                              </a:srgbClr>
                            </a:outerShdw>
                          </a:effectLst>
                        </a:rPr>
                        <a:t>DHI-Minimum</a:t>
                      </a:r>
                      <a:endParaRPr lang="en-US" sz="2400" dirty="0">
                        <a:effectLst>
                          <a:outerShdw blurRad="38100" dist="38100" dir="2700000" algn="tl">
                            <a:srgbClr val="000000">
                              <a:alpha val="43137"/>
                            </a:srgbClr>
                          </a:outerShdw>
                        </a:effectLst>
                      </a:endParaRPr>
                    </a:p>
                  </a:txBody>
                  <a:tcPr anchor="ctr"/>
                </a:tc>
                <a:tc>
                  <a:txBody>
                    <a:bodyPr/>
                    <a:lstStyle/>
                    <a:p>
                      <a:pPr algn="ctr">
                        <a:lnSpc>
                          <a:spcPct val="100000"/>
                        </a:lnSpc>
                        <a:spcBef>
                          <a:spcPts val="1200"/>
                        </a:spcBef>
                      </a:pPr>
                      <a:r>
                        <a:rPr lang="en-US" sz="2400" dirty="0" smtClean="0">
                          <a:effectLst>
                            <a:outerShdw blurRad="38100" dist="38100" dir="2700000" algn="tl">
                              <a:srgbClr val="000000">
                                <a:alpha val="43137"/>
                              </a:srgbClr>
                            </a:outerShdw>
                          </a:effectLst>
                        </a:rPr>
                        <a:t>DHI-Variability</a:t>
                      </a:r>
                      <a:endParaRPr lang="en-US" sz="2400" dirty="0">
                        <a:effectLst>
                          <a:outerShdw blurRad="38100" dist="38100" dir="2700000" algn="tl">
                            <a:srgbClr val="000000">
                              <a:alpha val="43137"/>
                            </a:srgbClr>
                          </a:outerShdw>
                        </a:effectLst>
                      </a:endParaRPr>
                    </a:p>
                  </a:txBody>
                  <a:tcPr anchor="ctr"/>
                </a:tc>
              </a:tr>
              <a:tr h="370840">
                <a:tc>
                  <a:txBody>
                    <a:bodyPr/>
                    <a:lstStyle/>
                    <a:p>
                      <a:pPr algn="ctr">
                        <a:lnSpc>
                          <a:spcPct val="200000"/>
                        </a:lnSpc>
                        <a:spcBef>
                          <a:spcPts val="1200"/>
                        </a:spcBef>
                      </a:pPr>
                      <a:r>
                        <a:rPr lang="en-US" sz="2400" dirty="0" smtClean="0">
                          <a:effectLst>
                            <a:outerShdw blurRad="38100" dist="38100" dir="2700000" algn="tl">
                              <a:srgbClr val="000000">
                                <a:alpha val="43137"/>
                              </a:srgbClr>
                            </a:outerShdw>
                          </a:effectLst>
                        </a:rPr>
                        <a:t>Amphibians</a:t>
                      </a:r>
                      <a:endParaRPr lang="en-US" sz="2400" dirty="0">
                        <a:effectLst>
                          <a:outerShdw blurRad="38100" dist="38100" dir="2700000" algn="tl">
                            <a:srgbClr val="000000">
                              <a:alpha val="43137"/>
                            </a:srgbClr>
                          </a:outerShdw>
                        </a:effectLst>
                      </a:endParaRPr>
                    </a:p>
                  </a:txBody>
                  <a:tcPr anchor="ctr"/>
                </a:tc>
                <a:tc>
                  <a:txBody>
                    <a:bodyPr/>
                    <a:lstStyle/>
                    <a:p>
                      <a:pPr algn="ctr">
                        <a:lnSpc>
                          <a:spcPct val="200000"/>
                        </a:lnSpc>
                        <a:spcBef>
                          <a:spcPts val="1200"/>
                        </a:spcBef>
                      </a:pPr>
                      <a:r>
                        <a:rPr lang="en-US" sz="2800" dirty="0" smtClean="0">
                          <a:effectLst>
                            <a:outerShdw blurRad="38100" dist="38100" dir="2700000" algn="tl">
                              <a:srgbClr val="000000">
                                <a:alpha val="43137"/>
                              </a:srgbClr>
                            </a:outerShdw>
                          </a:effectLst>
                        </a:rPr>
                        <a:t>0.68</a:t>
                      </a:r>
                      <a:endParaRPr lang="en-US" sz="2800" dirty="0">
                        <a:effectLst>
                          <a:outerShdw blurRad="38100" dist="38100" dir="2700000" algn="tl">
                            <a:srgbClr val="000000">
                              <a:alpha val="43137"/>
                            </a:srgbClr>
                          </a:outerShdw>
                        </a:effectLst>
                      </a:endParaRPr>
                    </a:p>
                  </a:txBody>
                  <a:tcPr anchor="ctr"/>
                </a:tc>
                <a:tc>
                  <a:txBody>
                    <a:bodyPr/>
                    <a:lstStyle/>
                    <a:p>
                      <a:pPr algn="ctr">
                        <a:lnSpc>
                          <a:spcPct val="200000"/>
                        </a:lnSpc>
                        <a:spcBef>
                          <a:spcPts val="1200"/>
                        </a:spcBef>
                      </a:pPr>
                      <a:r>
                        <a:rPr lang="en-US" sz="2800" dirty="0" smtClean="0">
                          <a:effectLst>
                            <a:outerShdw blurRad="38100" dist="38100" dir="2700000" algn="tl">
                              <a:srgbClr val="000000">
                                <a:alpha val="43137"/>
                              </a:srgbClr>
                            </a:outerShdw>
                          </a:effectLst>
                        </a:rPr>
                        <a:t>0.70</a:t>
                      </a:r>
                      <a:endParaRPr lang="en-US" sz="2800" dirty="0">
                        <a:effectLst>
                          <a:outerShdw blurRad="38100" dist="38100" dir="2700000" algn="tl">
                            <a:srgbClr val="000000">
                              <a:alpha val="43137"/>
                            </a:srgbClr>
                          </a:outerShdw>
                        </a:effectLst>
                      </a:endParaRPr>
                    </a:p>
                  </a:txBody>
                  <a:tcPr anchor="ctr"/>
                </a:tc>
                <a:tc>
                  <a:txBody>
                    <a:bodyPr/>
                    <a:lstStyle/>
                    <a:p>
                      <a:pPr algn="ctr">
                        <a:lnSpc>
                          <a:spcPct val="200000"/>
                        </a:lnSpc>
                        <a:spcBef>
                          <a:spcPts val="1200"/>
                        </a:spcBef>
                      </a:pPr>
                      <a:r>
                        <a:rPr lang="en-US" sz="2800" dirty="0" smtClean="0">
                          <a:effectLst>
                            <a:outerShdw blurRad="38100" dist="38100" dir="2700000" algn="tl">
                              <a:srgbClr val="000000">
                                <a:alpha val="43137"/>
                              </a:srgbClr>
                            </a:outerShdw>
                          </a:effectLst>
                        </a:rPr>
                        <a:t>-0.51</a:t>
                      </a:r>
                      <a:endParaRPr lang="en-US" sz="2800" dirty="0">
                        <a:effectLst>
                          <a:outerShdw blurRad="38100" dist="38100" dir="2700000" algn="tl">
                            <a:srgbClr val="000000">
                              <a:alpha val="43137"/>
                            </a:srgbClr>
                          </a:outerShdw>
                        </a:effectLst>
                      </a:endParaRPr>
                    </a:p>
                  </a:txBody>
                  <a:tcPr anchor="ctr"/>
                </a:tc>
              </a:tr>
              <a:tr h="370840">
                <a:tc>
                  <a:txBody>
                    <a:bodyPr/>
                    <a:lstStyle/>
                    <a:p>
                      <a:pPr algn="ctr">
                        <a:lnSpc>
                          <a:spcPct val="200000"/>
                        </a:lnSpc>
                        <a:spcBef>
                          <a:spcPts val="1200"/>
                        </a:spcBef>
                      </a:pPr>
                      <a:r>
                        <a:rPr lang="en-US" sz="2400" dirty="0" smtClean="0">
                          <a:effectLst>
                            <a:outerShdw blurRad="38100" dist="38100" dir="2700000" algn="tl">
                              <a:srgbClr val="000000">
                                <a:alpha val="43137"/>
                              </a:srgbClr>
                            </a:outerShdw>
                          </a:effectLst>
                        </a:rPr>
                        <a:t>Birds</a:t>
                      </a:r>
                      <a:endParaRPr lang="en-US" sz="2400" dirty="0">
                        <a:effectLst>
                          <a:outerShdw blurRad="38100" dist="38100" dir="2700000" algn="tl">
                            <a:srgbClr val="000000">
                              <a:alpha val="43137"/>
                            </a:srgbClr>
                          </a:outerShdw>
                        </a:effectLst>
                      </a:endParaRPr>
                    </a:p>
                  </a:txBody>
                  <a:tcPr anchor="ctr"/>
                </a:tc>
                <a:tc>
                  <a:txBody>
                    <a:bodyPr/>
                    <a:lstStyle/>
                    <a:p>
                      <a:pPr algn="ctr">
                        <a:lnSpc>
                          <a:spcPct val="200000"/>
                        </a:lnSpc>
                        <a:spcBef>
                          <a:spcPts val="1200"/>
                        </a:spcBef>
                      </a:pPr>
                      <a:r>
                        <a:rPr lang="en-US" sz="2800" dirty="0" smtClean="0">
                          <a:effectLst>
                            <a:outerShdw blurRad="38100" dist="38100" dir="2700000" algn="tl">
                              <a:srgbClr val="000000">
                                <a:alpha val="43137"/>
                              </a:srgbClr>
                            </a:outerShdw>
                          </a:effectLst>
                        </a:rPr>
                        <a:t>0.70</a:t>
                      </a:r>
                      <a:endParaRPr lang="en-US" sz="2800" dirty="0">
                        <a:effectLst>
                          <a:outerShdw blurRad="38100" dist="38100" dir="2700000" algn="tl">
                            <a:srgbClr val="000000">
                              <a:alpha val="43137"/>
                            </a:srgbClr>
                          </a:outerShdw>
                        </a:effectLst>
                      </a:endParaRPr>
                    </a:p>
                  </a:txBody>
                  <a:tcPr anchor="ctr"/>
                </a:tc>
                <a:tc>
                  <a:txBody>
                    <a:bodyPr/>
                    <a:lstStyle/>
                    <a:p>
                      <a:pPr algn="ctr">
                        <a:lnSpc>
                          <a:spcPct val="200000"/>
                        </a:lnSpc>
                        <a:spcBef>
                          <a:spcPts val="1200"/>
                        </a:spcBef>
                      </a:pPr>
                      <a:r>
                        <a:rPr lang="en-US" sz="2800" dirty="0" smtClean="0">
                          <a:effectLst>
                            <a:outerShdw blurRad="38100" dist="38100" dir="2700000" algn="tl">
                              <a:srgbClr val="000000">
                                <a:alpha val="43137"/>
                              </a:srgbClr>
                            </a:outerShdw>
                          </a:effectLst>
                        </a:rPr>
                        <a:t>0.71</a:t>
                      </a:r>
                      <a:endParaRPr lang="en-US" sz="2800" dirty="0">
                        <a:effectLst>
                          <a:outerShdw blurRad="38100" dist="38100" dir="2700000" algn="tl">
                            <a:srgbClr val="000000">
                              <a:alpha val="43137"/>
                            </a:srgbClr>
                          </a:outerShdw>
                        </a:effectLst>
                      </a:endParaRPr>
                    </a:p>
                  </a:txBody>
                  <a:tcPr anchor="ctr"/>
                </a:tc>
                <a:tc>
                  <a:txBody>
                    <a:bodyPr/>
                    <a:lstStyle/>
                    <a:p>
                      <a:pPr algn="ctr">
                        <a:lnSpc>
                          <a:spcPct val="200000"/>
                        </a:lnSpc>
                        <a:spcBef>
                          <a:spcPts val="1200"/>
                        </a:spcBef>
                      </a:pPr>
                      <a:r>
                        <a:rPr lang="en-US" sz="2800" dirty="0" smtClean="0">
                          <a:effectLst>
                            <a:outerShdw blurRad="38100" dist="38100" dir="2700000" algn="tl">
                              <a:srgbClr val="000000">
                                <a:alpha val="43137"/>
                              </a:srgbClr>
                            </a:outerShdw>
                          </a:effectLst>
                        </a:rPr>
                        <a:t>-0.68</a:t>
                      </a:r>
                      <a:endParaRPr lang="en-US" sz="2800" dirty="0">
                        <a:effectLst>
                          <a:outerShdw blurRad="38100" dist="38100" dir="2700000" algn="tl">
                            <a:srgbClr val="000000">
                              <a:alpha val="43137"/>
                            </a:srgbClr>
                          </a:outerShdw>
                        </a:effectLst>
                      </a:endParaRPr>
                    </a:p>
                  </a:txBody>
                  <a:tcPr anchor="ctr"/>
                </a:tc>
              </a:tr>
              <a:tr h="370840">
                <a:tc>
                  <a:txBody>
                    <a:bodyPr/>
                    <a:lstStyle/>
                    <a:p>
                      <a:pPr algn="ctr">
                        <a:lnSpc>
                          <a:spcPct val="200000"/>
                        </a:lnSpc>
                        <a:spcBef>
                          <a:spcPts val="1200"/>
                        </a:spcBef>
                      </a:pPr>
                      <a:r>
                        <a:rPr lang="en-US" sz="2400" dirty="0" smtClean="0">
                          <a:effectLst>
                            <a:outerShdw blurRad="38100" dist="38100" dir="2700000" algn="tl">
                              <a:srgbClr val="000000">
                                <a:alpha val="43137"/>
                              </a:srgbClr>
                            </a:outerShdw>
                          </a:effectLst>
                        </a:rPr>
                        <a:t>Mammals</a:t>
                      </a:r>
                      <a:endParaRPr lang="en-US" sz="2400" dirty="0">
                        <a:effectLst>
                          <a:outerShdw blurRad="38100" dist="38100" dir="2700000" algn="tl">
                            <a:srgbClr val="000000">
                              <a:alpha val="43137"/>
                            </a:srgbClr>
                          </a:outerShdw>
                        </a:effectLst>
                      </a:endParaRPr>
                    </a:p>
                  </a:txBody>
                  <a:tcPr anchor="ctr"/>
                </a:tc>
                <a:tc>
                  <a:txBody>
                    <a:bodyPr/>
                    <a:lstStyle/>
                    <a:p>
                      <a:pPr algn="ctr">
                        <a:lnSpc>
                          <a:spcPct val="200000"/>
                        </a:lnSpc>
                        <a:spcBef>
                          <a:spcPts val="1200"/>
                        </a:spcBef>
                      </a:pPr>
                      <a:r>
                        <a:rPr lang="en-US" sz="2800" dirty="0" smtClean="0">
                          <a:effectLst>
                            <a:outerShdw blurRad="38100" dist="38100" dir="2700000" algn="tl">
                              <a:srgbClr val="000000">
                                <a:alpha val="43137"/>
                              </a:srgbClr>
                            </a:outerShdw>
                          </a:effectLst>
                        </a:rPr>
                        <a:t>0.70</a:t>
                      </a:r>
                      <a:endParaRPr lang="en-US" sz="2800" dirty="0">
                        <a:effectLst>
                          <a:outerShdw blurRad="38100" dist="38100" dir="2700000" algn="tl">
                            <a:srgbClr val="000000">
                              <a:alpha val="43137"/>
                            </a:srgbClr>
                          </a:outerShdw>
                        </a:effectLst>
                      </a:endParaRPr>
                    </a:p>
                  </a:txBody>
                  <a:tcPr anchor="ctr"/>
                </a:tc>
                <a:tc>
                  <a:txBody>
                    <a:bodyPr/>
                    <a:lstStyle/>
                    <a:p>
                      <a:pPr algn="ctr">
                        <a:lnSpc>
                          <a:spcPct val="200000"/>
                        </a:lnSpc>
                        <a:spcBef>
                          <a:spcPts val="1200"/>
                        </a:spcBef>
                      </a:pPr>
                      <a:r>
                        <a:rPr lang="en-US" sz="2800" dirty="0" smtClean="0">
                          <a:effectLst>
                            <a:outerShdw blurRad="38100" dist="38100" dir="2700000" algn="tl">
                              <a:srgbClr val="000000">
                                <a:alpha val="43137"/>
                              </a:srgbClr>
                            </a:outerShdw>
                          </a:effectLst>
                        </a:rPr>
                        <a:t>0.71</a:t>
                      </a:r>
                      <a:endParaRPr lang="en-US" sz="2800" dirty="0">
                        <a:effectLst>
                          <a:outerShdw blurRad="38100" dist="38100" dir="2700000" algn="tl">
                            <a:srgbClr val="000000">
                              <a:alpha val="43137"/>
                            </a:srgbClr>
                          </a:outerShdw>
                        </a:effectLst>
                      </a:endParaRPr>
                    </a:p>
                  </a:txBody>
                  <a:tcPr anchor="ctr"/>
                </a:tc>
                <a:tc>
                  <a:txBody>
                    <a:bodyPr/>
                    <a:lstStyle/>
                    <a:p>
                      <a:pPr algn="ctr">
                        <a:lnSpc>
                          <a:spcPct val="200000"/>
                        </a:lnSpc>
                        <a:spcBef>
                          <a:spcPts val="1200"/>
                        </a:spcBef>
                      </a:pPr>
                      <a:r>
                        <a:rPr lang="en-US" sz="2800" dirty="0" smtClean="0">
                          <a:effectLst>
                            <a:outerShdw blurRad="38100" dist="38100" dir="2700000" algn="tl">
                              <a:srgbClr val="000000">
                                <a:alpha val="43137"/>
                              </a:srgbClr>
                            </a:outerShdw>
                          </a:effectLst>
                        </a:rPr>
                        <a:t>-0.58</a:t>
                      </a:r>
                      <a:endParaRPr lang="en-US" sz="2800" dirty="0">
                        <a:effectLst>
                          <a:outerShdw blurRad="38100" dist="38100" dir="2700000" algn="tl">
                            <a:srgbClr val="000000">
                              <a:alpha val="43137"/>
                            </a:srgbClr>
                          </a:outerShdw>
                        </a:effectLst>
                      </a:endParaRPr>
                    </a:p>
                  </a:txBody>
                  <a:tcPr anchor="ctr"/>
                </a:tc>
              </a:tr>
            </a:tbl>
          </a:graphicData>
        </a:graphic>
      </p:graphicFrame>
      <p:sp>
        <p:nvSpPr>
          <p:cNvPr id="7" name="TextBox 6"/>
          <p:cNvSpPr txBox="1"/>
          <p:nvPr/>
        </p:nvSpPr>
        <p:spPr>
          <a:xfrm>
            <a:off x="3810000" y="5710535"/>
            <a:ext cx="5715000" cy="461665"/>
          </a:xfrm>
          <a:prstGeom prst="rect">
            <a:avLst/>
          </a:prstGeom>
          <a:noFill/>
        </p:spPr>
        <p:txBody>
          <a:bodyPr wrap="square" rtlCol="0">
            <a:spAutoFit/>
          </a:bodyPr>
          <a:lstStyle/>
          <a:p>
            <a:r>
              <a:rPr lang="en-US" sz="2400" dirty="0" smtClean="0"/>
              <a:t>Pearson’s correlation coefficients (</a:t>
            </a:r>
            <a:r>
              <a:rPr lang="en-US" sz="2400" i="1" dirty="0" smtClean="0"/>
              <a:t>r</a:t>
            </a:r>
            <a:r>
              <a:rPr lang="en-US" sz="2400" dirty="0" smtClean="0"/>
              <a:t>)</a:t>
            </a:r>
            <a:endParaRPr lang="en-US" sz="2400" dirty="0"/>
          </a:p>
        </p:txBody>
      </p:sp>
    </p:spTree>
    <p:extLst>
      <p:ext uri="{BB962C8B-B14F-4D97-AF65-F5344CB8AC3E}">
        <p14:creationId xmlns:p14="http://schemas.microsoft.com/office/powerpoint/2010/main" val="1754687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DHIs and global biodiversity</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1602494"/>
            <a:ext cx="7620000" cy="4543425"/>
          </a:xfrm>
          <a:prstGeom prst="rect">
            <a:avLst/>
          </a:prstGeom>
        </p:spPr>
      </p:pic>
    </p:spTree>
    <p:extLst>
      <p:ext uri="{BB962C8B-B14F-4D97-AF65-F5344CB8AC3E}">
        <p14:creationId xmlns:p14="http://schemas.microsoft.com/office/powerpoint/2010/main" val="21604329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4000" cy="7065819"/>
          </a:xfrm>
        </p:spPr>
      </p:pic>
      <p:sp>
        <p:nvSpPr>
          <p:cNvPr id="2" name="Title 1"/>
          <p:cNvSpPr>
            <a:spLocks noGrp="1"/>
          </p:cNvSpPr>
          <p:nvPr>
            <p:ph type="title"/>
          </p:nvPr>
        </p:nvSpPr>
        <p:spPr>
          <a:xfrm>
            <a:off x="457200" y="5562600"/>
            <a:ext cx="8229600" cy="1143000"/>
          </a:xfrm>
        </p:spPr>
        <p:txBody>
          <a:bodyPr>
            <a:normAutofit/>
          </a:bodyPr>
          <a:lstStyle/>
          <a:p>
            <a:r>
              <a:rPr lang="en-US" sz="3200" dirty="0" smtClean="0"/>
              <a:t>Composite FPAR DHIs</a:t>
            </a:r>
            <a:endParaRPr lang="en-US" sz="3200" dirty="0"/>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DHIs and global biodiversity</a:t>
            </a:r>
            <a:endParaRPr lang="en-US" dirty="0"/>
          </a:p>
        </p:txBody>
      </p:sp>
    </p:spTree>
    <p:extLst>
      <p:ext uri="{BB962C8B-B14F-4D97-AF65-F5344CB8AC3E}">
        <p14:creationId xmlns:p14="http://schemas.microsoft.com/office/powerpoint/2010/main" val="262540595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4000" cy="7065819"/>
          </a:xfrm>
        </p:spPr>
      </p:pic>
      <p:sp>
        <p:nvSpPr>
          <p:cNvPr id="2" name="Title 1"/>
          <p:cNvSpPr>
            <a:spLocks noGrp="1"/>
          </p:cNvSpPr>
          <p:nvPr>
            <p:ph type="title"/>
          </p:nvPr>
        </p:nvSpPr>
        <p:spPr>
          <a:xfrm>
            <a:off x="457200" y="5562600"/>
            <a:ext cx="8229600" cy="1143000"/>
          </a:xfrm>
        </p:spPr>
        <p:txBody>
          <a:bodyPr>
            <a:normAutofit/>
          </a:bodyPr>
          <a:lstStyle/>
          <a:p>
            <a:r>
              <a:rPr lang="en-US" sz="3200" dirty="0" smtClean="0"/>
              <a:t>Composite FPAR DHIs</a:t>
            </a:r>
            <a:endParaRPr lang="en-US" sz="3200" dirty="0"/>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DHIs and global biodiversity</a:t>
            </a:r>
            <a:endParaRPr lang="en-US" dirty="0"/>
          </a:p>
        </p:txBody>
      </p:sp>
      <p:sp>
        <p:nvSpPr>
          <p:cNvPr id="5" name="Oval 4"/>
          <p:cNvSpPr/>
          <p:nvPr/>
        </p:nvSpPr>
        <p:spPr>
          <a:xfrm>
            <a:off x="6781800" y="3352800"/>
            <a:ext cx="838200" cy="838200"/>
          </a:xfrm>
          <a:prstGeom prst="ellipse">
            <a:avLst/>
          </a:prstGeom>
          <a:noFill/>
          <a:ln w="127000">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42447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2721" y="1524000"/>
            <a:ext cx="6598557" cy="4572000"/>
          </a:xfrm>
          <a:prstGeom prst="rect">
            <a:avLst/>
          </a:prstGeom>
        </p:spPr>
      </p:pic>
      <p:sp>
        <p:nvSpPr>
          <p:cNvPr id="4" name="Title 3"/>
          <p:cNvSpPr>
            <a:spLocks noGrp="1"/>
          </p:cNvSpPr>
          <p:nvPr>
            <p:ph type="title"/>
          </p:nvPr>
        </p:nvSpPr>
        <p:spPr/>
        <p:txBody>
          <a:bodyPr/>
          <a:lstStyle/>
          <a:p>
            <a:r>
              <a:rPr lang="en-US" dirty="0" smtClean="0"/>
              <a:t>Composite FPAR DHIs</a:t>
            </a:r>
            <a:endParaRPr lang="en-US" dirty="0"/>
          </a:p>
        </p:txBody>
      </p:sp>
    </p:spTree>
    <p:extLst>
      <p:ext uri="{BB962C8B-B14F-4D97-AF65-F5344CB8AC3E}">
        <p14:creationId xmlns:p14="http://schemas.microsoft.com/office/powerpoint/2010/main" val="33555934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2721" y="1524000"/>
            <a:ext cx="6598557" cy="4572000"/>
          </a:xfrm>
          <a:prstGeom prst="rect">
            <a:avLst/>
          </a:prstGeom>
        </p:spPr>
      </p:pic>
      <p:sp>
        <p:nvSpPr>
          <p:cNvPr id="4" name="Title 3"/>
          <p:cNvSpPr>
            <a:spLocks noGrp="1"/>
          </p:cNvSpPr>
          <p:nvPr>
            <p:ph type="title"/>
          </p:nvPr>
        </p:nvSpPr>
        <p:spPr/>
        <p:txBody>
          <a:bodyPr/>
          <a:lstStyle/>
          <a:p>
            <a:r>
              <a:rPr lang="en-US" dirty="0" smtClean="0"/>
              <a:t>Composite FPAR DHIs</a:t>
            </a:r>
            <a:endParaRPr lang="en-US" dirty="0"/>
          </a:p>
        </p:txBody>
      </p:sp>
      <p:pic>
        <p:nvPicPr>
          <p:cNvPr id="6" name="Picture 2" descr="http://silvis.forest.wisc.edu/sites/default/files/uploads/photos/Naparat_pictur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3400" y="3733800"/>
            <a:ext cx="24384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2493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Thailand – bird species richness</a:t>
            </a:r>
            <a:endParaRPr lang="en-US" dirty="0"/>
          </a:p>
        </p:txBody>
      </p:sp>
      <p:pic>
        <p:nvPicPr>
          <p:cNvPr id="4" name="Picture 3" descr="C:\Users\naparat\Desktop\sdm_bird_ricness_nil.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000" y="1394940"/>
            <a:ext cx="6766560" cy="5120640"/>
          </a:xfrm>
          <a:prstGeom prst="rect">
            <a:avLst/>
          </a:prstGeom>
          <a:noFill/>
          <a:ln>
            <a:noFill/>
          </a:ln>
        </p:spPr>
      </p:pic>
    </p:spTree>
    <p:extLst>
      <p:ext uri="{BB962C8B-B14F-4D97-AF65-F5344CB8AC3E}">
        <p14:creationId xmlns:p14="http://schemas.microsoft.com/office/powerpoint/2010/main" val="1053535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Dynamic Habitat Indices</a:t>
            </a:r>
            <a:endParaRPr lang="en-US" dirty="0"/>
          </a:p>
        </p:txBody>
      </p:sp>
      <p:sp>
        <p:nvSpPr>
          <p:cNvPr id="3" name="Content Placeholder 2"/>
          <p:cNvSpPr>
            <a:spLocks noGrp="1"/>
          </p:cNvSpPr>
          <p:nvPr>
            <p:ph idx="1"/>
          </p:nvPr>
        </p:nvSpPr>
        <p:spPr>
          <a:xfrm>
            <a:off x="457200" y="1600201"/>
            <a:ext cx="5029200" cy="3810000"/>
          </a:xfrm>
        </p:spPr>
        <p:txBody>
          <a:bodyPr>
            <a:normAutofit/>
          </a:bodyPr>
          <a:lstStyle/>
          <a:p>
            <a:r>
              <a:rPr lang="en-US" sz="2800" dirty="0" smtClean="0"/>
              <a:t>Understanding biodiversity patterns is a BIG scientific question</a:t>
            </a:r>
          </a:p>
        </p:txBody>
      </p:sp>
      <p:sp>
        <p:nvSpPr>
          <p:cNvPr id="5" name="Content Placeholder 2"/>
          <p:cNvSpPr txBox="1">
            <a:spLocks/>
          </p:cNvSpPr>
          <p:nvPr/>
        </p:nvSpPr>
        <p:spPr>
          <a:xfrm>
            <a:off x="3942468" y="5181600"/>
            <a:ext cx="4744331" cy="12133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t>Biodiversity loss is a major challenge for society</a:t>
            </a:r>
            <a:endParaRPr lang="en-US" sz="2400" dirty="0" smtClean="0"/>
          </a:p>
        </p:txBody>
      </p:sp>
      <p:pic>
        <p:nvPicPr>
          <p:cNvPr id="2050" name="Picture 2" descr="http://www.mysterium.com/bbc.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3657600"/>
            <a:ext cx="2723268" cy="26611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562600" y="1417638"/>
            <a:ext cx="3055889" cy="2801937"/>
          </a:xfrm>
          <a:prstGeom prst="rect">
            <a:avLst/>
          </a:prstGeom>
          <a:ln>
            <a:noFill/>
          </a:ln>
          <a:effectLst>
            <a:softEdge rad="112500"/>
          </a:effectLst>
        </p:spPr>
      </p:pic>
    </p:spTree>
    <p:extLst>
      <p:ext uri="{BB962C8B-B14F-4D97-AF65-F5344CB8AC3E}">
        <p14:creationId xmlns:p14="http://schemas.microsoft.com/office/powerpoint/2010/main" val="3259550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1752600"/>
            <a:ext cx="4191000" cy="403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Thailand – bird species richness</a:t>
            </a:r>
            <a:endParaRPr lang="en-US" dirty="0"/>
          </a:p>
        </p:txBody>
      </p:sp>
      <p:grpSp>
        <p:nvGrpSpPr>
          <p:cNvPr id="6" name="Group 5"/>
          <p:cNvGrpSpPr/>
          <p:nvPr/>
        </p:nvGrpSpPr>
        <p:grpSpPr>
          <a:xfrm>
            <a:off x="2514600" y="1856478"/>
            <a:ext cx="3921587" cy="3931920"/>
            <a:chOff x="2514600" y="1856478"/>
            <a:chExt cx="3921587" cy="3931920"/>
          </a:xfrm>
        </p:grpSpPr>
        <p:pic>
          <p:nvPicPr>
            <p:cNvPr id="7" name="Picture 2" descr="V:\nsuttidate\Misc\NESSF2015\NESSF2015_Figure\NESSF2015_Fig2b.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4600" y="1856478"/>
              <a:ext cx="3921587" cy="39319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5"/>
            <p:cNvSpPr txBox="1"/>
            <p:nvPr/>
          </p:nvSpPr>
          <p:spPr>
            <a:xfrm>
              <a:off x="3120224" y="1856478"/>
              <a:ext cx="10668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bg1"/>
                  </a:solidFill>
                </a:rPr>
                <a:t>R</a:t>
              </a:r>
              <a:r>
                <a:rPr lang="en-US" baseline="30000" dirty="0">
                  <a:solidFill>
                    <a:schemeClr val="bg1"/>
                  </a:solidFill>
                </a:rPr>
                <a:t>2 </a:t>
              </a:r>
              <a:r>
                <a:rPr lang="en-US" dirty="0">
                  <a:solidFill>
                    <a:schemeClr val="bg1"/>
                  </a:solidFill>
                </a:rPr>
                <a:t>= 0.63 </a:t>
              </a:r>
              <a:r>
                <a:rPr lang="en-US" baseline="30000" dirty="0">
                  <a:solidFill>
                    <a:schemeClr val="bg1"/>
                  </a:solidFill>
                </a:rPr>
                <a:t> </a:t>
              </a:r>
            </a:p>
          </p:txBody>
        </p:sp>
      </p:grpSp>
    </p:spTree>
    <p:extLst>
      <p:ext uri="{BB962C8B-B14F-4D97-AF65-F5344CB8AC3E}">
        <p14:creationId xmlns:p14="http://schemas.microsoft.com/office/powerpoint/2010/main" val="1700594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C:\Users\naparat\Desktop\dhi_ggplot2\sdm_hier.jpeg"/>
          <p:cNvPicPr>
            <a:picLocks/>
          </p:cNvPicPr>
          <p:nvPr/>
        </p:nvPicPr>
        <p:blipFill rotWithShape="1">
          <a:blip r:embed="rId2" cstate="screen">
            <a:extLst>
              <a:ext uri="{28A0092B-C50C-407E-A947-70E740481C1C}">
                <a14:useLocalDpi xmlns:a14="http://schemas.microsoft.com/office/drawing/2010/main"/>
              </a:ext>
            </a:extLst>
          </a:blip>
          <a:srcRect/>
          <a:stretch/>
        </p:blipFill>
        <p:spPr bwMode="auto">
          <a:xfrm>
            <a:off x="1524000" y="1417638"/>
            <a:ext cx="6096000" cy="4953000"/>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smtClean="0"/>
              <a:t>Thailand – bird species richness</a:t>
            </a:r>
            <a:endParaRPr lang="en-US" dirty="0"/>
          </a:p>
        </p:txBody>
      </p:sp>
    </p:spTree>
    <p:extLst>
      <p:ext uri="{BB962C8B-B14F-4D97-AF65-F5344CB8AC3E}">
        <p14:creationId xmlns:p14="http://schemas.microsoft.com/office/powerpoint/2010/main" val="228329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Thailand – Bird habitat</a:t>
            </a:r>
            <a:endParaRPr lang="en-US" dirty="0"/>
          </a:p>
        </p:txBody>
      </p:sp>
      <p:sp>
        <p:nvSpPr>
          <p:cNvPr id="5" name="Rectangle 4"/>
          <p:cNvSpPr/>
          <p:nvPr/>
        </p:nvSpPr>
        <p:spPr>
          <a:xfrm>
            <a:off x="444810" y="1600200"/>
            <a:ext cx="8241990" cy="3352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57200" y="1722438"/>
            <a:ext cx="4032037" cy="3230562"/>
          </a:xfrm>
          <a:prstGeom prst="rect">
            <a:avLst/>
          </a:prstGeom>
        </p:spPr>
      </p:pic>
      <p:pic>
        <p:nvPicPr>
          <p:cNvPr id="6" name="Picture 5"/>
          <p:cNvPicPr>
            <a:picLocks noChangeAspect="1"/>
          </p:cNvPicPr>
          <p:nvPr/>
        </p:nvPicPr>
        <p:blipFill>
          <a:blip r:embed="rId4"/>
          <a:stretch>
            <a:fillRect/>
          </a:stretch>
        </p:blipFill>
        <p:spPr>
          <a:xfrm>
            <a:off x="4471020" y="1689105"/>
            <a:ext cx="4139580" cy="3092215"/>
          </a:xfrm>
          <a:prstGeom prst="rect">
            <a:avLst/>
          </a:prstGeom>
        </p:spPr>
      </p:pic>
      <p:sp>
        <p:nvSpPr>
          <p:cNvPr id="7" name="Title 1"/>
          <p:cNvSpPr txBox="1">
            <a:spLocks/>
          </p:cNvSpPr>
          <p:nvPr/>
        </p:nvSpPr>
        <p:spPr>
          <a:xfrm>
            <a:off x="609600" y="51624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Texture of FPAR DHI-1 (cumulative)</a:t>
            </a:r>
            <a:endParaRPr lang="en-US" sz="3600" dirty="0"/>
          </a:p>
        </p:txBody>
      </p:sp>
    </p:spTree>
    <p:extLst>
      <p:ext uri="{BB962C8B-B14F-4D97-AF65-F5344CB8AC3E}">
        <p14:creationId xmlns:p14="http://schemas.microsoft.com/office/powerpoint/2010/main" val="3862868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600" y="1447800"/>
            <a:ext cx="8686800" cy="4352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Thailand – Bird habitat</a:t>
            </a:r>
            <a:endParaRPr lang="en-US" dirty="0"/>
          </a:p>
        </p:txBody>
      </p:sp>
      <p:grpSp>
        <p:nvGrpSpPr>
          <p:cNvPr id="4" name="Group 3"/>
          <p:cNvGrpSpPr/>
          <p:nvPr/>
        </p:nvGrpSpPr>
        <p:grpSpPr>
          <a:xfrm>
            <a:off x="447472" y="1676400"/>
            <a:ext cx="8408402" cy="4123796"/>
            <a:chOff x="535490" y="2298016"/>
            <a:chExt cx="8408402" cy="4123796"/>
          </a:xfrm>
        </p:grpSpPr>
        <p:pic>
          <p:nvPicPr>
            <p:cNvPr id="5" name="Picture 4" descr="V:\nsuttidate\chapter3_0915\chapter3_figure_111715\fig_TBH_ALL_nil.tif"/>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3492" y="2307012"/>
              <a:ext cx="3200400" cy="4114800"/>
            </a:xfrm>
            <a:prstGeom prst="rect">
              <a:avLst/>
            </a:prstGeom>
            <a:noFill/>
            <a:ln>
              <a:noFill/>
            </a:ln>
          </p:spPr>
        </p:pic>
        <p:pic>
          <p:nvPicPr>
            <p:cNvPr id="6" name="Picture 5" descr="V:\nsuttidate\chapter3_0915\chapter3_figure_111715\fig_TBH_HAB_nil.tif"/>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01189" y="2307012"/>
              <a:ext cx="3200400" cy="4114800"/>
            </a:xfrm>
            <a:prstGeom prst="rect">
              <a:avLst/>
            </a:prstGeom>
            <a:noFill/>
            <a:ln>
              <a:noFill/>
            </a:ln>
          </p:spPr>
        </p:pic>
        <p:pic>
          <p:nvPicPr>
            <p:cNvPr id="7" name="Picture 4" descr="Hornbill, Brown Tickells (male) @ Kaeng Krachan"/>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5490" y="2666214"/>
              <a:ext cx="2377440" cy="3414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96990" y="2307012"/>
              <a:ext cx="2825407" cy="338554"/>
            </a:xfrm>
            <a:prstGeom prst="rect">
              <a:avLst/>
            </a:prstGeom>
            <a:noFill/>
          </p:spPr>
          <p:txBody>
            <a:bodyPr wrap="square" rtlCol="0">
              <a:spAutoFit/>
            </a:bodyPr>
            <a:lstStyle/>
            <a:p>
              <a:r>
                <a:rPr lang="en-US" sz="1600" dirty="0" smtClean="0">
                  <a:solidFill>
                    <a:schemeClr val="bg1"/>
                  </a:solidFill>
                </a:rPr>
                <a:t>Habitat composition model</a:t>
              </a:r>
              <a:endParaRPr lang="en-US" sz="1600" dirty="0">
                <a:solidFill>
                  <a:schemeClr val="bg1"/>
                </a:solidFill>
              </a:endParaRPr>
            </a:p>
          </p:txBody>
        </p:sp>
        <p:sp>
          <p:nvSpPr>
            <p:cNvPr id="9" name="TextBox 8"/>
            <p:cNvSpPr txBox="1"/>
            <p:nvPr/>
          </p:nvSpPr>
          <p:spPr>
            <a:xfrm>
              <a:off x="6101589" y="2301520"/>
              <a:ext cx="2467310" cy="338554"/>
            </a:xfrm>
            <a:prstGeom prst="rect">
              <a:avLst/>
            </a:prstGeom>
            <a:noFill/>
          </p:spPr>
          <p:txBody>
            <a:bodyPr wrap="square" rtlCol="0">
              <a:spAutoFit/>
            </a:bodyPr>
            <a:lstStyle/>
            <a:p>
              <a:r>
                <a:rPr lang="en-US" sz="1600" dirty="0" smtClean="0">
                  <a:solidFill>
                    <a:schemeClr val="bg1"/>
                  </a:solidFill>
                </a:rPr>
                <a:t>Habitat + texture model</a:t>
              </a:r>
              <a:endParaRPr lang="en-US" sz="1600" dirty="0">
                <a:solidFill>
                  <a:schemeClr val="bg1"/>
                </a:solidFill>
              </a:endParaRPr>
            </a:p>
          </p:txBody>
        </p:sp>
        <p:sp>
          <p:nvSpPr>
            <p:cNvPr id="10" name="TextBox 9"/>
            <p:cNvSpPr txBox="1"/>
            <p:nvPr/>
          </p:nvSpPr>
          <p:spPr>
            <a:xfrm>
              <a:off x="880949" y="2298016"/>
              <a:ext cx="1929548" cy="338554"/>
            </a:xfrm>
            <a:prstGeom prst="rect">
              <a:avLst/>
            </a:prstGeom>
            <a:noFill/>
          </p:spPr>
          <p:txBody>
            <a:bodyPr wrap="square" rtlCol="0">
              <a:spAutoFit/>
            </a:bodyPr>
            <a:lstStyle/>
            <a:p>
              <a:r>
                <a:rPr lang="en-US" sz="1600" i="1" dirty="0" err="1" smtClean="0">
                  <a:solidFill>
                    <a:schemeClr val="bg1"/>
                  </a:solidFill>
                </a:rPr>
                <a:t>Anorrhinus</a:t>
              </a:r>
              <a:r>
                <a:rPr lang="en-US" sz="1600" i="1" dirty="0" smtClean="0">
                  <a:solidFill>
                    <a:schemeClr val="bg1"/>
                  </a:solidFill>
                </a:rPr>
                <a:t> </a:t>
              </a:r>
              <a:r>
                <a:rPr lang="en-US" sz="1600" i="1" dirty="0" err="1" smtClean="0">
                  <a:solidFill>
                    <a:schemeClr val="bg1"/>
                  </a:solidFill>
                </a:rPr>
                <a:t>tickelli</a:t>
              </a:r>
              <a:endParaRPr lang="en-US" sz="1600" i="1" dirty="0">
                <a:solidFill>
                  <a:schemeClr val="bg1"/>
                </a:solidFill>
              </a:endParaRPr>
            </a:p>
          </p:txBody>
        </p:sp>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87089" y="4953000"/>
              <a:ext cx="228600" cy="548640"/>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96658" y="4953000"/>
              <a:ext cx="228600" cy="548640"/>
            </a:xfrm>
            <a:prstGeom prst="rect">
              <a:avLst/>
            </a:prstGeom>
          </p:spPr>
        </p:pic>
        <p:sp>
          <p:nvSpPr>
            <p:cNvPr id="13" name="TextBox 12"/>
            <p:cNvSpPr txBox="1"/>
            <p:nvPr/>
          </p:nvSpPr>
          <p:spPr>
            <a:xfrm>
              <a:off x="4538496" y="4914366"/>
              <a:ext cx="578722" cy="261610"/>
            </a:xfrm>
            <a:prstGeom prst="rect">
              <a:avLst/>
            </a:prstGeom>
            <a:noFill/>
          </p:spPr>
          <p:txBody>
            <a:bodyPr wrap="square" rtlCol="0">
              <a:spAutoFit/>
            </a:bodyPr>
            <a:lstStyle/>
            <a:p>
              <a:r>
                <a:rPr lang="en-US" sz="1100" dirty="0" smtClean="0">
                  <a:solidFill>
                    <a:schemeClr val="bg1"/>
                  </a:solidFill>
                </a:rPr>
                <a:t>High</a:t>
              </a:r>
              <a:endParaRPr lang="en-US" sz="1100" dirty="0">
                <a:solidFill>
                  <a:schemeClr val="bg1"/>
                </a:solidFill>
              </a:endParaRPr>
            </a:p>
          </p:txBody>
        </p:sp>
        <p:sp>
          <p:nvSpPr>
            <p:cNvPr id="14" name="TextBox 13"/>
            <p:cNvSpPr txBox="1"/>
            <p:nvPr/>
          </p:nvSpPr>
          <p:spPr>
            <a:xfrm>
              <a:off x="4542140" y="5329647"/>
              <a:ext cx="464532" cy="261610"/>
            </a:xfrm>
            <a:prstGeom prst="rect">
              <a:avLst/>
            </a:prstGeom>
            <a:noFill/>
          </p:spPr>
          <p:txBody>
            <a:bodyPr wrap="square" rtlCol="0">
              <a:spAutoFit/>
            </a:bodyPr>
            <a:lstStyle/>
            <a:p>
              <a:r>
                <a:rPr lang="en-US" sz="1100" dirty="0" smtClean="0">
                  <a:solidFill>
                    <a:schemeClr val="bg1"/>
                  </a:solidFill>
                </a:rPr>
                <a:t>Low</a:t>
              </a:r>
              <a:endParaRPr lang="en-US" sz="1100" dirty="0">
                <a:solidFill>
                  <a:schemeClr val="bg1"/>
                </a:solidFill>
              </a:endParaRPr>
            </a:p>
          </p:txBody>
        </p:sp>
        <p:sp>
          <p:nvSpPr>
            <p:cNvPr id="15" name="TextBox 14"/>
            <p:cNvSpPr txBox="1"/>
            <p:nvPr/>
          </p:nvSpPr>
          <p:spPr>
            <a:xfrm>
              <a:off x="7565933" y="5329644"/>
              <a:ext cx="464532" cy="261610"/>
            </a:xfrm>
            <a:prstGeom prst="rect">
              <a:avLst/>
            </a:prstGeom>
            <a:noFill/>
          </p:spPr>
          <p:txBody>
            <a:bodyPr wrap="square" rtlCol="0">
              <a:spAutoFit/>
            </a:bodyPr>
            <a:lstStyle/>
            <a:p>
              <a:r>
                <a:rPr lang="en-US" sz="1100" dirty="0" smtClean="0">
                  <a:solidFill>
                    <a:schemeClr val="bg1"/>
                  </a:solidFill>
                </a:rPr>
                <a:t>Low</a:t>
              </a:r>
              <a:endParaRPr lang="en-US" sz="1100" dirty="0">
                <a:solidFill>
                  <a:schemeClr val="bg1"/>
                </a:solidFill>
              </a:endParaRPr>
            </a:p>
          </p:txBody>
        </p:sp>
        <p:sp>
          <p:nvSpPr>
            <p:cNvPr id="16" name="TextBox 15"/>
            <p:cNvSpPr txBox="1"/>
            <p:nvPr/>
          </p:nvSpPr>
          <p:spPr>
            <a:xfrm>
              <a:off x="7565932" y="4914366"/>
              <a:ext cx="633807" cy="261610"/>
            </a:xfrm>
            <a:prstGeom prst="rect">
              <a:avLst/>
            </a:prstGeom>
            <a:noFill/>
          </p:spPr>
          <p:txBody>
            <a:bodyPr wrap="square" rtlCol="0">
              <a:spAutoFit/>
            </a:bodyPr>
            <a:lstStyle/>
            <a:p>
              <a:r>
                <a:rPr lang="en-US" sz="1100" dirty="0" smtClean="0">
                  <a:solidFill>
                    <a:schemeClr val="bg1"/>
                  </a:solidFill>
                </a:rPr>
                <a:t>High</a:t>
              </a:r>
              <a:endParaRPr lang="en-US" sz="1100" dirty="0">
                <a:solidFill>
                  <a:schemeClr val="bg1"/>
                </a:solidFill>
              </a:endParaRPr>
            </a:p>
          </p:txBody>
        </p:sp>
      </p:grpSp>
    </p:spTree>
    <p:extLst>
      <p:ext uri="{BB962C8B-B14F-4D97-AF65-F5344CB8AC3E}">
        <p14:creationId xmlns:p14="http://schemas.microsoft.com/office/powerpoint/2010/main" val="401632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25209" y="1417638"/>
            <a:ext cx="3967460" cy="2087562"/>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600200"/>
            <a:ext cx="4495800" cy="4525963"/>
          </a:xfrm>
        </p:spPr>
        <p:txBody>
          <a:bodyPr>
            <a:normAutofit/>
          </a:bodyPr>
          <a:lstStyle/>
          <a:p>
            <a:pPr marL="571500" indent="-571500">
              <a:spcAft>
                <a:spcPts val="2400"/>
              </a:spcAft>
              <a:buFont typeface="+mj-lt"/>
              <a:buAutoNum type="romanUcPeriod"/>
            </a:pPr>
            <a:r>
              <a:rPr lang="en-US" dirty="0" smtClean="0"/>
              <a:t>Background: the Dynamic Habitat Indices</a:t>
            </a:r>
          </a:p>
          <a:p>
            <a:pPr marL="571500" indent="-571500">
              <a:spcAft>
                <a:spcPts val="2400"/>
              </a:spcAft>
              <a:buFont typeface="+mj-lt"/>
              <a:buAutoNum type="romanUcPeriod"/>
            </a:pPr>
            <a:r>
              <a:rPr lang="en-US" dirty="0" smtClean="0"/>
              <a:t>Datasets: Composite and annual DHIs </a:t>
            </a:r>
          </a:p>
          <a:p>
            <a:pPr marL="571500" indent="-571500">
              <a:spcAft>
                <a:spcPts val="2400"/>
              </a:spcAft>
              <a:buFont typeface="+mj-lt"/>
              <a:buAutoNum type="romanUcPeriod"/>
            </a:pPr>
            <a:r>
              <a:rPr lang="en-US" dirty="0" smtClean="0"/>
              <a:t>Case studies: DHIs and biodiversity</a:t>
            </a:r>
            <a:endParaRPr lang="en-US" dirty="0"/>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Effect>
                      <a14:brightnessContrast bright="-21000"/>
                    </a14:imgEffect>
                  </a14:imgLayer>
                </a14:imgProps>
              </a:ext>
              <a:ext uri="{28A0092B-C50C-407E-A947-70E740481C1C}">
                <a14:useLocalDpi xmlns:a14="http://schemas.microsoft.com/office/drawing/2010/main"/>
              </a:ext>
            </a:extLst>
          </a:blip>
          <a:stretch>
            <a:fillRect/>
          </a:stretch>
        </p:blipFill>
        <p:spPr>
          <a:xfrm>
            <a:off x="5029200" y="3327450"/>
            <a:ext cx="2514600" cy="1537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tretch>
            <a:fillRect/>
          </a:stretch>
        </p:blipFill>
        <p:spPr>
          <a:xfrm>
            <a:off x="5791200" y="4738749"/>
            <a:ext cx="3001887" cy="1481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80410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600200"/>
            <a:ext cx="7848600" cy="4525963"/>
          </a:xfrm>
        </p:spPr>
        <p:txBody>
          <a:bodyPr/>
          <a:lstStyle/>
          <a:p>
            <a:pPr marL="0" indent="0">
              <a:spcAft>
                <a:spcPts val="1200"/>
              </a:spcAft>
              <a:buNone/>
            </a:pPr>
            <a:r>
              <a:rPr lang="en-US" dirty="0" smtClean="0"/>
              <a:t>I.  Background</a:t>
            </a:r>
          </a:p>
          <a:p>
            <a:pPr lvl="1">
              <a:spcAft>
                <a:spcPts val="1200"/>
              </a:spcAft>
            </a:pPr>
            <a:r>
              <a:rPr lang="en-US" dirty="0" smtClean="0"/>
              <a:t>The DHIs are based on biodiversity theory</a:t>
            </a:r>
          </a:p>
          <a:p>
            <a:pPr lvl="1">
              <a:spcAft>
                <a:spcPts val="1200"/>
              </a:spcAft>
            </a:pPr>
            <a:r>
              <a:rPr lang="en-US" dirty="0" smtClean="0"/>
              <a:t>Three aspects</a:t>
            </a:r>
            <a:br>
              <a:rPr lang="en-US" dirty="0" smtClean="0"/>
            </a:br>
            <a:r>
              <a:rPr lang="en-US" dirty="0" smtClean="0"/>
              <a:t>of productivity</a:t>
            </a:r>
            <a:br>
              <a:rPr lang="en-US" dirty="0" smtClean="0"/>
            </a:br>
            <a:r>
              <a:rPr lang="en-US" dirty="0" smtClean="0"/>
              <a:t>that are key for</a:t>
            </a:r>
            <a:br>
              <a:rPr lang="en-US" dirty="0" smtClean="0"/>
            </a:br>
            <a:r>
              <a:rPr lang="en-US" dirty="0" smtClean="0"/>
              <a:t>biodiversity</a:t>
            </a:r>
          </a:p>
        </p:txBody>
      </p:sp>
      <p:pic>
        <p:nvPicPr>
          <p:cNvPr id="5" name="Picture 4"/>
          <p:cNvPicPr>
            <a:picLocks noChangeAspect="1"/>
          </p:cNvPicPr>
          <p:nvPr/>
        </p:nvPicPr>
        <p:blipFill>
          <a:blip r:embed="rId2"/>
          <a:stretch>
            <a:fillRect/>
          </a:stretch>
        </p:blipFill>
        <p:spPr>
          <a:xfrm>
            <a:off x="3733800" y="2971800"/>
            <a:ext cx="5143500" cy="2457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6697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600200"/>
            <a:ext cx="6096000" cy="4525963"/>
          </a:xfrm>
        </p:spPr>
        <p:txBody>
          <a:bodyPr/>
          <a:lstStyle/>
          <a:p>
            <a:pPr marL="0" indent="0">
              <a:spcAft>
                <a:spcPts val="1200"/>
              </a:spcAft>
              <a:buNone/>
            </a:pPr>
            <a:r>
              <a:rPr lang="en-US" dirty="0" smtClean="0"/>
              <a:t>II.  Datasets: largely completed</a:t>
            </a:r>
          </a:p>
          <a:p>
            <a:pPr lvl="1">
              <a:spcAft>
                <a:spcPts val="1200"/>
              </a:spcAft>
            </a:pPr>
            <a:r>
              <a:rPr lang="en-US" dirty="0" smtClean="0"/>
              <a:t>Composite DHIs</a:t>
            </a:r>
          </a:p>
          <a:p>
            <a:pPr lvl="1">
              <a:spcAft>
                <a:spcPts val="1200"/>
              </a:spcAft>
            </a:pPr>
            <a:r>
              <a:rPr lang="en-US" dirty="0" smtClean="0"/>
              <a:t>Annual DHIs </a:t>
            </a:r>
          </a:p>
          <a:p>
            <a:pPr lvl="1">
              <a:spcAft>
                <a:spcPts val="1200"/>
              </a:spcAft>
            </a:pPr>
            <a:r>
              <a:rPr lang="en-US" dirty="0" smtClean="0"/>
              <a:t>Next: online data </a:t>
            </a:r>
            <a:br>
              <a:rPr lang="en-US" dirty="0" smtClean="0"/>
            </a:br>
            <a:r>
              <a:rPr lang="en-US" dirty="0" smtClean="0"/>
              <a:t>viewing and </a:t>
            </a:r>
            <a:br>
              <a:rPr lang="en-US" dirty="0" smtClean="0"/>
            </a:br>
            <a:r>
              <a:rPr lang="en-US" dirty="0" smtClean="0"/>
              <a:t>downloading</a:t>
            </a: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bright="-21000"/>
                    </a14:imgEffect>
                  </a14:imgLayer>
                </a14:imgProps>
              </a:ext>
              <a:ext uri="{28A0092B-C50C-407E-A947-70E740481C1C}">
                <a14:useLocalDpi xmlns:a14="http://schemas.microsoft.com/office/drawing/2010/main"/>
              </a:ext>
            </a:extLst>
          </a:blip>
          <a:stretch>
            <a:fillRect/>
          </a:stretch>
        </p:blipFill>
        <p:spPr>
          <a:xfrm>
            <a:off x="4724400" y="2590800"/>
            <a:ext cx="3863028"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771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4191000" y="3657600"/>
            <a:ext cx="4800600" cy="2369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ph idx="1"/>
          </p:nvPr>
        </p:nvSpPr>
        <p:spPr>
          <a:xfrm>
            <a:off x="457200" y="1600200"/>
            <a:ext cx="8229600" cy="4525963"/>
          </a:xfrm>
        </p:spPr>
        <p:txBody>
          <a:bodyPr>
            <a:noAutofit/>
          </a:bodyPr>
          <a:lstStyle/>
          <a:p>
            <a:pPr marL="0" indent="0">
              <a:spcAft>
                <a:spcPts val="1200"/>
              </a:spcAft>
              <a:buNone/>
            </a:pPr>
            <a:r>
              <a:rPr lang="en-US" dirty="0" smtClean="0"/>
              <a:t>III.  DHIs and biodiversity</a:t>
            </a:r>
          </a:p>
          <a:p>
            <a:pPr lvl="1"/>
            <a:r>
              <a:rPr lang="en-US" dirty="0" smtClean="0"/>
              <a:t>All three DHIs predict global species richness</a:t>
            </a:r>
            <a:br>
              <a:rPr lang="en-US" dirty="0" smtClean="0"/>
            </a:br>
            <a:r>
              <a:rPr lang="en-US" dirty="0" smtClean="0"/>
              <a:t>of amphibians, mammals, and birds</a:t>
            </a:r>
          </a:p>
          <a:p>
            <a:pPr lvl="1"/>
            <a:r>
              <a:rPr lang="en-US" dirty="0" smtClean="0"/>
              <a:t>For birds in Thailand, </a:t>
            </a:r>
            <a:br>
              <a:rPr lang="en-US" dirty="0" smtClean="0"/>
            </a:br>
            <a:r>
              <a:rPr lang="en-US" dirty="0" smtClean="0"/>
              <a:t>cumulative DHI</a:t>
            </a:r>
            <a:br>
              <a:rPr lang="en-US" dirty="0" smtClean="0"/>
            </a:br>
            <a:r>
              <a:rPr lang="en-US" dirty="0" smtClean="0"/>
              <a:t>mattered most</a:t>
            </a:r>
          </a:p>
          <a:p>
            <a:pPr lvl="1"/>
            <a:r>
              <a:rPr lang="en-US" dirty="0" smtClean="0"/>
              <a:t>Complementary to</a:t>
            </a:r>
            <a:br>
              <a:rPr lang="en-US" dirty="0" smtClean="0"/>
            </a:br>
            <a:r>
              <a:rPr lang="en-US" dirty="0" smtClean="0"/>
              <a:t>other predictors</a:t>
            </a:r>
          </a:p>
          <a:p>
            <a:pPr lvl="1"/>
            <a:r>
              <a:rPr lang="en-US" dirty="0" smtClean="0"/>
              <a:t>More in progress…</a:t>
            </a:r>
          </a:p>
        </p:txBody>
      </p:sp>
    </p:spTree>
    <p:extLst>
      <p:ext uri="{BB962C8B-B14F-4D97-AF65-F5344CB8AC3E}">
        <p14:creationId xmlns:p14="http://schemas.microsoft.com/office/powerpoint/2010/main" val="635858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88819"/>
            <a:ext cx="9144000" cy="7065819"/>
          </a:xfrm>
          <a:prstGeom prst="rect">
            <a:avLst/>
          </a:prstGeom>
        </p:spPr>
      </p:pic>
      <p:sp>
        <p:nvSpPr>
          <p:cNvPr id="6" name="Title 5"/>
          <p:cNvSpPr>
            <a:spLocks noGrp="1"/>
          </p:cNvSpPr>
          <p:nvPr>
            <p:ph type="ctrTitle"/>
          </p:nvPr>
        </p:nvSpPr>
        <p:spPr>
          <a:xfrm>
            <a:off x="4876800" y="5080000"/>
            <a:ext cx="3352800" cy="1473200"/>
          </a:xfrm>
        </p:spPr>
        <p:txBody>
          <a:bodyPr/>
          <a:lstStyle/>
          <a:p>
            <a:r>
              <a:rPr lang="en-US" dirty="0" smtClean="0"/>
              <a:t>Thank you!</a:t>
            </a:r>
            <a:endParaRPr lang="en-US" dirty="0"/>
          </a:p>
        </p:txBody>
      </p:sp>
    </p:spTree>
    <p:extLst>
      <p:ext uri="{BB962C8B-B14F-4D97-AF65-F5344CB8AC3E}">
        <p14:creationId xmlns:p14="http://schemas.microsoft.com/office/powerpoint/2010/main" val="156546679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47257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Dynamic Habitat Indices</a:t>
            </a:r>
            <a:endParaRPr lang="en-US" dirty="0"/>
          </a:p>
        </p:txBody>
      </p:sp>
      <p:sp>
        <p:nvSpPr>
          <p:cNvPr id="3" name="Content Placeholder 2"/>
          <p:cNvSpPr>
            <a:spLocks noGrp="1"/>
          </p:cNvSpPr>
          <p:nvPr>
            <p:ph idx="1"/>
          </p:nvPr>
        </p:nvSpPr>
        <p:spPr>
          <a:xfrm>
            <a:off x="457200" y="1600201"/>
            <a:ext cx="5029200" cy="3810000"/>
          </a:xfrm>
        </p:spPr>
        <p:txBody>
          <a:bodyPr>
            <a:normAutofit/>
          </a:bodyPr>
          <a:lstStyle/>
          <a:p>
            <a:r>
              <a:rPr lang="en-US" sz="2800" dirty="0" smtClean="0"/>
              <a:t>Biodiversity theory predicts high species richness where:</a:t>
            </a:r>
          </a:p>
          <a:p>
            <a:pPr lvl="1"/>
            <a:r>
              <a:rPr lang="en-US" sz="2400" dirty="0" smtClean="0"/>
              <a:t>Available energy is high</a:t>
            </a:r>
          </a:p>
          <a:p>
            <a:pPr lvl="1"/>
            <a:r>
              <a:rPr lang="en-US" sz="2400" dirty="0" smtClean="0"/>
              <a:t>Minimum energy is high</a:t>
            </a:r>
          </a:p>
          <a:p>
            <a:pPr lvl="1"/>
            <a:r>
              <a:rPr lang="en-US" sz="2400" dirty="0" smtClean="0"/>
              <a:t>Variability in energy is low</a:t>
            </a:r>
          </a:p>
        </p:txBody>
      </p:sp>
      <p:pic>
        <p:nvPicPr>
          <p:cNvPr id="1026" name="Picture 2" descr="Robert MacArthu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8800" y="1752599"/>
            <a:ext cx="3048000" cy="322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258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409700" y="1417638"/>
            <a:ext cx="6096000" cy="4953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Thailand – DHI-1 texture</a:t>
            </a:r>
            <a:endParaRPr lang="en-US" dirty="0"/>
          </a:p>
        </p:txBody>
      </p:sp>
      <p:grpSp>
        <p:nvGrpSpPr>
          <p:cNvPr id="5" name="Group 4"/>
          <p:cNvGrpSpPr/>
          <p:nvPr/>
        </p:nvGrpSpPr>
        <p:grpSpPr>
          <a:xfrm>
            <a:off x="2209800" y="1417638"/>
            <a:ext cx="4521658" cy="4273616"/>
            <a:chOff x="179882" y="2172941"/>
            <a:chExt cx="4521658" cy="4273616"/>
          </a:xfrm>
        </p:grpSpPr>
        <p:pic>
          <p:nvPicPr>
            <p:cNvPr id="6" name="Picture 5" descr="V:\nsuttidate\chapter3_0915\chapter3_figure_111715\fig1_study_area.tif"/>
            <p:cNvPicPr/>
            <p:nvPr/>
          </p:nvPicPr>
          <p:blipFill rotWithShape="1">
            <a:blip r:embed="rId3" cstate="screen">
              <a:extLst>
                <a:ext uri="{28A0092B-C50C-407E-A947-70E740481C1C}">
                  <a14:useLocalDpi xmlns:a14="http://schemas.microsoft.com/office/drawing/2010/main"/>
                </a:ext>
              </a:extLst>
            </a:blip>
            <a:srcRect l="22946" t="12489" r="23609" b="8260"/>
            <a:stretch/>
          </p:blipFill>
          <p:spPr bwMode="auto">
            <a:xfrm>
              <a:off x="179882" y="2240317"/>
              <a:ext cx="2194560" cy="4206240"/>
            </a:xfrm>
            <a:prstGeom prst="rect">
              <a:avLst/>
            </a:prstGeom>
            <a:noFill/>
            <a:ln>
              <a:noFill/>
            </a:ln>
            <a:extLst>
              <a:ext uri="{53640926-AAD7-44d8-BBD7-CCE9431645EC}">
                <a14:shadowObscured xmlns:a14="http://schemas.microsoft.com/office/drawing/2010/main"/>
              </a:ext>
            </a:extLst>
          </p:spPr>
        </p:pic>
        <p:pic>
          <p:nvPicPr>
            <p:cNvPr id="7" name="Picture 2" descr="V:\nsuttidate\Dissertation\dissertation_figure\MSPA.ti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705" t="10934" r="23075" b="11727"/>
            <a:stretch/>
          </p:blipFill>
          <p:spPr bwMode="auto">
            <a:xfrm>
              <a:off x="2422862" y="2172941"/>
              <a:ext cx="2278678" cy="4206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V:\nsuttidate\chapter3_0915\chapter3_figure_111715\fig1_study_area_legend_111715.tif"/>
            <p:cNvPicPr/>
            <p:nvPr/>
          </p:nvPicPr>
          <p:blipFill rotWithShape="1">
            <a:blip r:embed="rId5" cstate="screen">
              <a:extLst>
                <a:ext uri="{28A0092B-C50C-407E-A947-70E740481C1C}">
                  <a14:useLocalDpi xmlns:a14="http://schemas.microsoft.com/office/drawing/2010/main"/>
                </a:ext>
              </a:extLst>
            </a:blip>
            <a:srcRect/>
            <a:stretch/>
          </p:blipFill>
          <p:spPr bwMode="auto">
            <a:xfrm>
              <a:off x="1097280" y="4648200"/>
              <a:ext cx="274320" cy="1188720"/>
            </a:xfrm>
            <a:prstGeom prst="rect">
              <a:avLst/>
            </a:prstGeom>
            <a:noFill/>
            <a:ln>
              <a:noFill/>
            </a:ln>
            <a:extLst>
              <a:ext uri="{53640926-AAD7-44d8-BBD7-CCE9431645EC}">
                <a14:shadowObscured xmlns:a14="http://schemas.microsoft.com/office/drawing/2010/main"/>
              </a:ext>
            </a:extLst>
          </p:spPr>
        </p:pic>
        <p:sp>
          <p:nvSpPr>
            <p:cNvPr id="9" name="Text Box 7177"/>
            <p:cNvSpPr txBox="1"/>
            <p:nvPr/>
          </p:nvSpPr>
          <p:spPr>
            <a:xfrm>
              <a:off x="1322882" y="4580824"/>
              <a:ext cx="1752600" cy="120367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300"/>
                </a:spcAft>
              </a:pPr>
              <a:r>
                <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Lowland Evergreen</a:t>
              </a:r>
            </a:p>
            <a:p>
              <a:pPr marL="0" marR="0">
                <a:spcBef>
                  <a:spcPts val="0"/>
                </a:spcBef>
                <a:spcAft>
                  <a:spcPts val="300"/>
                </a:spcAft>
              </a:pPr>
              <a:r>
                <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Dry Evergreen</a:t>
              </a:r>
            </a:p>
            <a:p>
              <a:pPr marL="0" marR="0">
                <a:spcBef>
                  <a:spcPts val="0"/>
                </a:spcBef>
                <a:spcAft>
                  <a:spcPts val="300"/>
                </a:spcAft>
              </a:pPr>
              <a:r>
                <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Montane Evergreen</a:t>
              </a:r>
            </a:p>
            <a:p>
              <a:pPr marL="0" marR="0">
                <a:spcBef>
                  <a:spcPts val="0"/>
                </a:spcBef>
                <a:spcAft>
                  <a:spcPts val="300"/>
                </a:spcAft>
              </a:pPr>
              <a:r>
                <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Mixed Deciduous</a:t>
              </a:r>
            </a:p>
            <a:p>
              <a:pPr marL="0" marR="0">
                <a:spcBef>
                  <a:spcPts val="0"/>
                </a:spcBef>
                <a:spcAft>
                  <a:spcPts val="300"/>
                </a:spcAft>
              </a:pPr>
              <a:r>
                <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Dry Dipterocarp</a:t>
              </a:r>
            </a:p>
            <a:p>
              <a:pPr marL="0" marR="0">
                <a:spcBef>
                  <a:spcPts val="0"/>
                </a:spcBef>
                <a:spcAft>
                  <a:spcPts val="300"/>
                </a:spcAft>
              </a:pPr>
              <a:r>
                <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Secondary-growth</a:t>
              </a:r>
            </a:p>
            <a:p>
              <a:pPr marL="0" marR="0">
                <a:lnSpc>
                  <a:spcPct val="200000"/>
                </a:lnSpc>
                <a:spcBef>
                  <a:spcPts val="0"/>
                </a:spcBef>
                <a:spcAft>
                  <a:spcPts val="1000"/>
                </a:spcAft>
              </a:pPr>
              <a:r>
                <a:rPr lang="en-US"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1000"/>
                </a:spcAft>
              </a:pPr>
              <a:r>
                <a:rPr lang="en-US"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0" name="Group 9"/>
            <p:cNvGrpSpPr/>
            <p:nvPr/>
          </p:nvGrpSpPr>
          <p:grpSpPr>
            <a:xfrm>
              <a:off x="3345801" y="4739640"/>
              <a:ext cx="251793" cy="914400"/>
              <a:chOff x="3370010" y="3901440"/>
              <a:chExt cx="251793" cy="904132"/>
            </a:xfrm>
          </p:grpSpPr>
          <p:sp>
            <p:nvSpPr>
              <p:cNvPr id="12" name="Rectangle 11"/>
              <p:cNvSpPr/>
              <p:nvPr/>
            </p:nvSpPr>
            <p:spPr>
              <a:xfrm>
                <a:off x="3370010" y="3901440"/>
                <a:ext cx="251793" cy="1371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3" name="Rectangle 12"/>
              <p:cNvSpPr/>
              <p:nvPr/>
            </p:nvSpPr>
            <p:spPr>
              <a:xfrm>
                <a:off x="3370010" y="4093183"/>
                <a:ext cx="251793"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4" name="Rectangle 13"/>
              <p:cNvSpPr/>
              <p:nvPr/>
            </p:nvSpPr>
            <p:spPr>
              <a:xfrm>
                <a:off x="3370010" y="4284926"/>
                <a:ext cx="251793" cy="1371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5" name="Rectangle 14"/>
              <p:cNvSpPr/>
              <p:nvPr/>
            </p:nvSpPr>
            <p:spPr>
              <a:xfrm>
                <a:off x="3370010" y="4476669"/>
                <a:ext cx="251793" cy="1371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6" name="Rectangle 15"/>
              <p:cNvSpPr/>
              <p:nvPr/>
            </p:nvSpPr>
            <p:spPr>
              <a:xfrm>
                <a:off x="3370010" y="4668412"/>
                <a:ext cx="251793" cy="1371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grpSp>
        <p:sp>
          <p:nvSpPr>
            <p:cNvPr id="11" name="Text Box 7177"/>
            <p:cNvSpPr txBox="1"/>
            <p:nvPr/>
          </p:nvSpPr>
          <p:spPr>
            <a:xfrm>
              <a:off x="3587675" y="4679223"/>
              <a:ext cx="1011807" cy="115769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pPr>
              <a:r>
                <a:rPr lang="en-US"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Core</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Edge</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Perforation</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sz="1200" dirty="0" smtClean="0">
                  <a:solidFill>
                    <a:schemeClr val="bg1"/>
                  </a:solidFill>
                  <a:latin typeface="Arial" panose="020B0604020202020204" pitchFamily="34" charset="0"/>
                  <a:ea typeface="Calibri" panose="020F0502020204030204" pitchFamily="34" charset="0"/>
                  <a:cs typeface="Arial" panose="020B0604020202020204" pitchFamily="34" charset="0"/>
                </a:rPr>
                <a:t>Bridge</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Loop</a:t>
              </a:r>
              <a:r>
                <a:rPr lang="en-US"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1000"/>
                </a:spcAft>
              </a:pPr>
              <a:r>
                <a:rPr lang="en-US"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85013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1417638"/>
            <a:ext cx="6096000" cy="4953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Thailand – Bird habitat</a:t>
            </a:r>
            <a:endParaRPr lang="en-US" dirty="0"/>
          </a:p>
        </p:txBody>
      </p:sp>
      <p:pic>
        <p:nvPicPr>
          <p:cNvPr id="18" name="Picture 17" descr="V:\nsuttidate\chapter3_0915\chapter3_figure_111715\fig4_DeltaAUC1.tiff"/>
          <p:cNvPicPr/>
          <p:nvPr/>
        </p:nvPicPr>
        <p:blipFill rotWithShape="1">
          <a:blip r:embed="rId3" cstate="screen">
            <a:extLst>
              <a:ext uri="{28A0092B-C50C-407E-A947-70E740481C1C}">
                <a14:useLocalDpi xmlns:a14="http://schemas.microsoft.com/office/drawing/2010/main"/>
              </a:ext>
            </a:extLst>
          </a:blip>
          <a:srcRect/>
          <a:stretch/>
        </p:blipFill>
        <p:spPr bwMode="auto">
          <a:xfrm>
            <a:off x="1524000" y="1562418"/>
            <a:ext cx="6089515" cy="46634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8514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www.itp.net/images/content/592958/article/17198-shutters_artic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2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601858">
            <a:off x="1831459" y="5800849"/>
            <a:ext cx="1660519" cy="923330"/>
          </a:xfrm>
          <a:prstGeom prst="rect">
            <a:avLst/>
          </a:prstGeom>
          <a:noFill/>
        </p:spPr>
        <p:txBody>
          <a:bodyPr wrap="none" lIns="91440" tIns="45720" rIns="91440" bIns="45720">
            <a:spAutoFit/>
          </a:bodyPr>
          <a:lstStyle/>
          <a:p>
            <a:pPr algn="ctr"/>
            <a:r>
              <a:rPr lang="en-US" sz="5400" b="1" dirty="0" smtClean="0">
                <a:ln w="0"/>
                <a:solidFill>
                  <a:srgbClr val="29AF8C">
                    <a:lumMod val="40000"/>
                    <a:lumOff val="60000"/>
                  </a:srgbClr>
                </a:solidFill>
                <a:effectLst>
                  <a:outerShdw blurRad="38100" dist="38100" dir="2700000" algn="tl">
                    <a:srgbClr val="000000">
                      <a:alpha val="43137"/>
                    </a:srgbClr>
                  </a:outerShdw>
                </a:effectLst>
              </a:rPr>
              <a:t>NDVI</a:t>
            </a:r>
            <a:endParaRPr lang="en-US" sz="5400" b="1" dirty="0">
              <a:ln w="0"/>
              <a:solidFill>
                <a:srgbClr val="29AF8C">
                  <a:lumMod val="40000"/>
                  <a:lumOff val="60000"/>
                </a:srgbClr>
              </a:solidFill>
              <a:effectLst>
                <a:outerShdw blurRad="38100" dist="38100" dir="2700000" algn="tl">
                  <a:srgbClr val="000000">
                    <a:alpha val="43137"/>
                  </a:srgbClr>
                </a:outerShdw>
              </a:effectLst>
            </a:endParaRPr>
          </a:p>
        </p:txBody>
      </p:sp>
      <p:sp>
        <p:nvSpPr>
          <p:cNvPr id="7" name="Rectangle 6"/>
          <p:cNvSpPr/>
          <p:nvPr/>
        </p:nvSpPr>
        <p:spPr>
          <a:xfrm rot="20178205">
            <a:off x="7508825" y="5662457"/>
            <a:ext cx="1378904" cy="923330"/>
          </a:xfrm>
          <a:prstGeom prst="rect">
            <a:avLst/>
          </a:prstGeom>
          <a:noFill/>
        </p:spPr>
        <p:txBody>
          <a:bodyPr wrap="none" lIns="91440" tIns="45720" rIns="91440" bIns="45720">
            <a:spAutoFit/>
          </a:bodyPr>
          <a:lstStyle/>
          <a:p>
            <a:pPr algn="ctr"/>
            <a:r>
              <a:rPr lang="en-US" sz="5400" b="1" dirty="0" smtClean="0">
                <a:ln w="0"/>
                <a:solidFill>
                  <a:srgbClr val="29AF8C">
                    <a:lumMod val="40000"/>
                    <a:lumOff val="60000"/>
                  </a:srgbClr>
                </a:solidFill>
                <a:effectLst>
                  <a:outerShdw blurRad="38100" dist="38100" dir="2700000" algn="tl">
                    <a:srgbClr val="000000">
                      <a:alpha val="43137"/>
                    </a:srgbClr>
                  </a:outerShdw>
                </a:effectLst>
              </a:rPr>
              <a:t>NPP</a:t>
            </a:r>
            <a:endParaRPr lang="en-US" sz="5400" b="1" dirty="0">
              <a:ln w="0"/>
              <a:solidFill>
                <a:srgbClr val="29AF8C">
                  <a:lumMod val="40000"/>
                  <a:lumOff val="60000"/>
                </a:srgbClr>
              </a:solidFill>
              <a:effectLst>
                <a:outerShdw blurRad="38100" dist="38100" dir="2700000" algn="tl">
                  <a:srgbClr val="000000">
                    <a:alpha val="43137"/>
                  </a:srgbClr>
                </a:outerShdw>
              </a:effectLst>
            </a:endParaRPr>
          </a:p>
        </p:txBody>
      </p:sp>
      <p:sp>
        <p:nvSpPr>
          <p:cNvPr id="8" name="Rectangle 7"/>
          <p:cNvSpPr/>
          <p:nvPr/>
        </p:nvSpPr>
        <p:spPr>
          <a:xfrm rot="21128532">
            <a:off x="185092" y="4426451"/>
            <a:ext cx="1970924" cy="830997"/>
          </a:xfrm>
          <a:prstGeom prst="rect">
            <a:avLst/>
          </a:prstGeom>
          <a:noFill/>
        </p:spPr>
        <p:txBody>
          <a:bodyPr wrap="none" lIns="91440" tIns="45720" rIns="91440" bIns="45720">
            <a:spAutoFit/>
          </a:bodyPr>
          <a:lstStyle/>
          <a:p>
            <a:pPr algn="ctr"/>
            <a:r>
              <a:rPr lang="en-US" sz="4800" b="1" dirty="0" smtClean="0">
                <a:ln w="0"/>
                <a:solidFill>
                  <a:srgbClr val="29AF8C">
                    <a:lumMod val="40000"/>
                    <a:lumOff val="60000"/>
                  </a:srgbClr>
                </a:solidFill>
                <a:effectLst>
                  <a:outerShdw blurRad="38100" dist="38100" dir="2700000" algn="tl">
                    <a:srgbClr val="000000">
                      <a:alpha val="43137"/>
                    </a:srgbClr>
                  </a:outerShdw>
                </a:effectLst>
              </a:rPr>
              <a:t>AVHRR</a:t>
            </a:r>
            <a:endParaRPr lang="en-US" sz="4800" b="1" dirty="0">
              <a:ln w="0"/>
              <a:solidFill>
                <a:srgbClr val="29AF8C">
                  <a:lumMod val="40000"/>
                  <a:lumOff val="60000"/>
                </a:srgbClr>
              </a:solidFill>
              <a:effectLst>
                <a:outerShdw blurRad="38100" dist="38100" dir="2700000" algn="tl">
                  <a:srgbClr val="000000">
                    <a:alpha val="43137"/>
                  </a:srgbClr>
                </a:outerShdw>
              </a:effectLst>
            </a:endParaRPr>
          </a:p>
        </p:txBody>
      </p:sp>
      <p:sp>
        <p:nvSpPr>
          <p:cNvPr id="9" name="Rectangle 8"/>
          <p:cNvSpPr/>
          <p:nvPr/>
        </p:nvSpPr>
        <p:spPr>
          <a:xfrm rot="789693">
            <a:off x="4479101" y="4789383"/>
            <a:ext cx="1535485" cy="923330"/>
          </a:xfrm>
          <a:prstGeom prst="rect">
            <a:avLst/>
          </a:prstGeom>
          <a:noFill/>
        </p:spPr>
        <p:txBody>
          <a:bodyPr wrap="none" lIns="91440" tIns="45720" rIns="91440" bIns="45720">
            <a:spAutoFit/>
          </a:bodyPr>
          <a:lstStyle/>
          <a:p>
            <a:pPr algn="ctr"/>
            <a:r>
              <a:rPr lang="en-US" sz="5400" b="1" dirty="0" err="1" smtClean="0">
                <a:ln w="0"/>
                <a:solidFill>
                  <a:srgbClr val="29AF8C">
                    <a:lumMod val="40000"/>
                    <a:lumOff val="60000"/>
                  </a:srgbClr>
                </a:solidFill>
                <a:effectLst>
                  <a:outerShdw blurRad="38100" dist="38100" dir="2700000" algn="tl">
                    <a:srgbClr val="000000">
                      <a:alpha val="43137"/>
                    </a:srgbClr>
                  </a:outerShdw>
                </a:effectLst>
              </a:rPr>
              <a:t>fPAR</a:t>
            </a:r>
            <a:endParaRPr lang="en-US" sz="5400" b="1" dirty="0">
              <a:ln w="0"/>
              <a:solidFill>
                <a:srgbClr val="29AF8C">
                  <a:lumMod val="40000"/>
                  <a:lumOff val="60000"/>
                </a:srgbClr>
              </a:solidFill>
              <a:effectLst>
                <a:outerShdw blurRad="38100" dist="38100" dir="2700000" algn="tl">
                  <a:srgbClr val="000000">
                    <a:alpha val="43137"/>
                  </a:srgbClr>
                </a:outerShdw>
              </a:effectLst>
            </a:endParaRPr>
          </a:p>
        </p:txBody>
      </p:sp>
      <p:sp>
        <p:nvSpPr>
          <p:cNvPr id="10" name="Rectangle 9"/>
          <p:cNvSpPr/>
          <p:nvPr/>
        </p:nvSpPr>
        <p:spPr>
          <a:xfrm rot="20459691">
            <a:off x="7034482" y="1841741"/>
            <a:ext cx="1832553" cy="769441"/>
          </a:xfrm>
          <a:prstGeom prst="rect">
            <a:avLst/>
          </a:prstGeom>
          <a:noFill/>
        </p:spPr>
        <p:txBody>
          <a:bodyPr wrap="none" lIns="91440" tIns="45720" rIns="91440" bIns="45720">
            <a:spAutoFit/>
          </a:bodyPr>
          <a:lstStyle/>
          <a:p>
            <a:pPr algn="ctr"/>
            <a:r>
              <a:rPr lang="en-US" sz="4400" b="1" dirty="0" smtClean="0">
                <a:ln w="0"/>
                <a:solidFill>
                  <a:srgbClr val="29AF8C">
                    <a:lumMod val="40000"/>
                    <a:lumOff val="60000"/>
                  </a:srgbClr>
                </a:solidFill>
                <a:effectLst>
                  <a:outerShdw blurRad="38100" dist="38100" dir="2700000" algn="tl">
                    <a:srgbClr val="000000">
                      <a:alpha val="43137"/>
                    </a:srgbClr>
                  </a:outerShdw>
                </a:effectLst>
              </a:rPr>
              <a:t>MODIS</a:t>
            </a:r>
            <a:endParaRPr lang="en-US" sz="4400" b="1" dirty="0">
              <a:ln w="0"/>
              <a:solidFill>
                <a:srgbClr val="29AF8C">
                  <a:lumMod val="40000"/>
                  <a:lumOff val="60000"/>
                </a:srgbClr>
              </a:solidFill>
              <a:effectLst>
                <a:outerShdw blurRad="38100" dist="38100" dir="2700000" algn="tl">
                  <a:srgbClr val="000000">
                    <a:alpha val="43137"/>
                  </a:srgbClr>
                </a:outerShdw>
              </a:effectLst>
            </a:endParaRPr>
          </a:p>
        </p:txBody>
      </p:sp>
      <p:sp>
        <p:nvSpPr>
          <p:cNvPr id="11" name="Rectangle 10"/>
          <p:cNvSpPr/>
          <p:nvPr/>
        </p:nvSpPr>
        <p:spPr>
          <a:xfrm rot="20553023">
            <a:off x="709535" y="3186954"/>
            <a:ext cx="944489" cy="769441"/>
          </a:xfrm>
          <a:prstGeom prst="rect">
            <a:avLst/>
          </a:prstGeom>
          <a:noFill/>
        </p:spPr>
        <p:txBody>
          <a:bodyPr wrap="none" lIns="91440" tIns="45720" rIns="91440" bIns="45720">
            <a:spAutoFit/>
          </a:bodyPr>
          <a:lstStyle/>
          <a:p>
            <a:pPr algn="ctr"/>
            <a:r>
              <a:rPr lang="en-US" sz="4400" b="1" dirty="0" smtClean="0">
                <a:ln w="0"/>
                <a:solidFill>
                  <a:srgbClr val="29AF8C">
                    <a:lumMod val="40000"/>
                    <a:lumOff val="60000"/>
                  </a:srgbClr>
                </a:solidFill>
                <a:effectLst>
                  <a:outerShdw blurRad="38100" dist="38100" dir="2700000" algn="tl">
                    <a:srgbClr val="000000">
                      <a:alpha val="43137"/>
                    </a:srgbClr>
                  </a:outerShdw>
                </a:effectLst>
              </a:rPr>
              <a:t>EVI</a:t>
            </a:r>
            <a:endParaRPr lang="en-US" sz="4400" b="1" dirty="0">
              <a:ln w="0"/>
              <a:solidFill>
                <a:srgbClr val="29AF8C">
                  <a:lumMod val="40000"/>
                  <a:lumOff val="60000"/>
                </a:srgbClr>
              </a:solidFill>
              <a:effectLst>
                <a:outerShdw blurRad="38100" dist="38100" dir="2700000" algn="tl">
                  <a:srgbClr val="000000">
                    <a:alpha val="43137"/>
                  </a:srgbClr>
                </a:outerShdw>
              </a:effectLst>
            </a:endParaRPr>
          </a:p>
        </p:txBody>
      </p:sp>
      <p:sp>
        <p:nvSpPr>
          <p:cNvPr id="12" name="Rectangle 11"/>
          <p:cNvSpPr/>
          <p:nvPr/>
        </p:nvSpPr>
        <p:spPr>
          <a:xfrm rot="21226766">
            <a:off x="641030" y="1446671"/>
            <a:ext cx="3359253" cy="646331"/>
          </a:xfrm>
          <a:prstGeom prst="rect">
            <a:avLst/>
          </a:prstGeom>
          <a:noFill/>
        </p:spPr>
        <p:txBody>
          <a:bodyPr wrap="none" lIns="91440" tIns="45720" rIns="91440" bIns="45720">
            <a:spAutoFit/>
          </a:bodyPr>
          <a:lstStyle/>
          <a:p>
            <a:pPr algn="ctr"/>
            <a:r>
              <a:rPr lang="en-US" sz="3600" b="1" dirty="0" smtClean="0">
                <a:ln w="0"/>
                <a:solidFill>
                  <a:srgbClr val="29AF8C">
                    <a:lumMod val="40000"/>
                    <a:lumOff val="60000"/>
                  </a:srgbClr>
                </a:solidFill>
                <a:effectLst>
                  <a:outerShdw blurRad="38100" dist="38100" dir="2700000" algn="tl">
                    <a:srgbClr val="000000">
                      <a:alpha val="43137"/>
                    </a:srgbClr>
                  </a:outerShdw>
                </a:effectLst>
              </a:rPr>
              <a:t>SPOT Vegetation</a:t>
            </a:r>
            <a:endParaRPr lang="en-US" sz="3600" b="1" dirty="0">
              <a:ln w="0"/>
              <a:solidFill>
                <a:srgbClr val="29AF8C">
                  <a:lumMod val="40000"/>
                  <a:lumOff val="60000"/>
                </a:srgbClr>
              </a:solidFill>
              <a:effectLst>
                <a:outerShdw blurRad="38100" dist="38100" dir="2700000" algn="tl">
                  <a:srgbClr val="000000">
                    <a:alpha val="43137"/>
                  </a:srgbClr>
                </a:outerShdw>
              </a:effectLst>
            </a:endParaRPr>
          </a:p>
        </p:txBody>
      </p:sp>
      <p:sp>
        <p:nvSpPr>
          <p:cNvPr id="13" name="Rectangle 12"/>
          <p:cNvSpPr/>
          <p:nvPr/>
        </p:nvSpPr>
        <p:spPr>
          <a:xfrm rot="1020676">
            <a:off x="6208794" y="1011253"/>
            <a:ext cx="1144351" cy="707886"/>
          </a:xfrm>
          <a:prstGeom prst="rect">
            <a:avLst/>
          </a:prstGeom>
          <a:noFill/>
        </p:spPr>
        <p:txBody>
          <a:bodyPr wrap="none" lIns="91440" tIns="45720" rIns="91440" bIns="45720">
            <a:spAutoFit/>
          </a:bodyPr>
          <a:lstStyle/>
          <a:p>
            <a:pPr algn="ctr"/>
            <a:r>
              <a:rPr lang="en-US" sz="4000" b="1" dirty="0" smtClean="0">
                <a:ln w="0"/>
                <a:solidFill>
                  <a:srgbClr val="29AF8C">
                    <a:lumMod val="40000"/>
                    <a:lumOff val="60000"/>
                  </a:srgbClr>
                </a:solidFill>
                <a:effectLst>
                  <a:outerShdw blurRad="38100" dist="38100" dir="2700000" algn="tl">
                    <a:srgbClr val="000000">
                      <a:alpha val="43137"/>
                    </a:srgbClr>
                  </a:outerShdw>
                </a:effectLst>
              </a:rPr>
              <a:t>SAVI</a:t>
            </a:r>
            <a:endParaRPr lang="en-US" sz="4000" b="1" dirty="0">
              <a:ln w="0"/>
              <a:solidFill>
                <a:srgbClr val="29AF8C">
                  <a:lumMod val="40000"/>
                  <a:lumOff val="60000"/>
                </a:srgbClr>
              </a:solidFill>
              <a:effectLst>
                <a:outerShdw blurRad="38100" dist="38100" dir="2700000" algn="tl">
                  <a:srgbClr val="000000">
                    <a:alpha val="43137"/>
                  </a:srgbClr>
                </a:outerShdw>
              </a:effectLst>
            </a:endParaRPr>
          </a:p>
        </p:txBody>
      </p:sp>
      <p:sp>
        <p:nvSpPr>
          <p:cNvPr id="14" name="Rectangle 13"/>
          <p:cNvSpPr/>
          <p:nvPr/>
        </p:nvSpPr>
        <p:spPr>
          <a:xfrm rot="1048729">
            <a:off x="7860913" y="2935013"/>
            <a:ext cx="981359" cy="830997"/>
          </a:xfrm>
          <a:prstGeom prst="rect">
            <a:avLst/>
          </a:prstGeom>
          <a:noFill/>
        </p:spPr>
        <p:txBody>
          <a:bodyPr wrap="none" lIns="91440" tIns="45720" rIns="91440" bIns="45720">
            <a:spAutoFit/>
          </a:bodyPr>
          <a:lstStyle/>
          <a:p>
            <a:pPr algn="ctr"/>
            <a:r>
              <a:rPr lang="en-US" sz="4800" b="1" dirty="0" smtClean="0">
                <a:ln w="0"/>
                <a:solidFill>
                  <a:srgbClr val="29AF8C">
                    <a:lumMod val="40000"/>
                    <a:lumOff val="60000"/>
                  </a:srgbClr>
                </a:solidFill>
                <a:effectLst>
                  <a:outerShdw blurRad="38100" dist="38100" dir="2700000" algn="tl">
                    <a:srgbClr val="000000">
                      <a:alpha val="43137"/>
                    </a:srgbClr>
                  </a:outerShdw>
                </a:effectLst>
              </a:rPr>
              <a:t>LAI</a:t>
            </a:r>
            <a:endParaRPr lang="en-US" sz="4800" b="1" dirty="0">
              <a:ln w="0"/>
              <a:solidFill>
                <a:srgbClr val="29AF8C">
                  <a:lumMod val="40000"/>
                  <a:lumOff val="60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1558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90936"/>
            <a:ext cx="9100406" cy="6445254"/>
          </a:xfrm>
          <a:prstGeom prst="rect">
            <a:avLst/>
          </a:prstGeom>
        </p:spPr>
      </p:pic>
    </p:spTree>
    <p:extLst>
      <p:ext uri="{BB962C8B-B14F-4D97-AF65-F5344CB8AC3E}">
        <p14:creationId xmlns:p14="http://schemas.microsoft.com/office/powerpoint/2010/main" val="194041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90936"/>
            <a:ext cx="9100406" cy="6445254"/>
          </a:xfrm>
          <a:prstGeom prst="rect">
            <a:avLst/>
          </a:prstGeom>
        </p:spPr>
      </p:pic>
      <p:sp>
        <p:nvSpPr>
          <p:cNvPr id="6" name="Rectangle 5"/>
          <p:cNvSpPr/>
          <p:nvPr/>
        </p:nvSpPr>
        <p:spPr>
          <a:xfrm rot="21345335">
            <a:off x="5025470" y="3963216"/>
            <a:ext cx="1660519" cy="872959"/>
          </a:xfrm>
          <a:prstGeom prst="rect">
            <a:avLst/>
          </a:prstGeom>
          <a:noFill/>
        </p:spPr>
        <p:txBody>
          <a:bodyPr wrap="none" lIns="91440" tIns="45720" rIns="91440" bIns="45720">
            <a:prstTxWarp prst="textArchUp">
              <a:avLst/>
            </a:prstTxWarp>
            <a:spAutoFit/>
          </a:bodyPr>
          <a:lstStyle/>
          <a:p>
            <a:pPr algn="ctr"/>
            <a:r>
              <a:rPr lang="en-US" sz="6600" b="1" dirty="0" smtClean="0">
                <a:ln w="9525">
                  <a:solidFill>
                    <a:prstClr val="black"/>
                  </a:solidFill>
                  <a:prstDash val="solid"/>
                </a:ln>
                <a:solidFill>
                  <a:srgbClr val="FF0000"/>
                </a:solidFill>
                <a:effectLst>
                  <a:outerShdw blurRad="12700" dist="38100" dir="2700000" algn="tl" rotWithShape="0">
                    <a:srgbClr val="C9492C">
                      <a:lumMod val="60000"/>
                      <a:lumOff val="40000"/>
                    </a:srgbClr>
                  </a:outerShdw>
                </a:effectLst>
              </a:rPr>
              <a:t>NDVI</a:t>
            </a:r>
            <a:endParaRPr lang="en-US" sz="6600" b="1" dirty="0">
              <a:ln w="9525">
                <a:solidFill>
                  <a:prstClr val="black"/>
                </a:solidFill>
                <a:prstDash val="solid"/>
              </a:ln>
              <a:solidFill>
                <a:srgbClr val="FF0000"/>
              </a:solidFill>
              <a:effectLst>
                <a:outerShdw blurRad="12700" dist="38100" dir="2700000" algn="tl" rotWithShape="0">
                  <a:srgbClr val="C9492C">
                    <a:lumMod val="60000"/>
                    <a:lumOff val="40000"/>
                  </a:srgbClr>
                </a:outerShdw>
              </a:effectLst>
            </a:endParaRPr>
          </a:p>
        </p:txBody>
      </p:sp>
    </p:spTree>
    <p:extLst>
      <p:ext uri="{BB962C8B-B14F-4D97-AF65-F5344CB8AC3E}">
        <p14:creationId xmlns:p14="http://schemas.microsoft.com/office/powerpoint/2010/main" val="340060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Dynamic Habitat Indices</a:t>
            </a:r>
            <a:endParaRPr lang="en-US" dirty="0"/>
          </a:p>
        </p:txBody>
      </p:sp>
      <p:sp>
        <p:nvSpPr>
          <p:cNvPr id="3" name="Content Placeholder 2"/>
          <p:cNvSpPr>
            <a:spLocks noGrp="1"/>
          </p:cNvSpPr>
          <p:nvPr>
            <p:ph idx="1"/>
          </p:nvPr>
        </p:nvSpPr>
        <p:spPr/>
        <p:txBody>
          <a:bodyPr>
            <a:normAutofit/>
          </a:bodyPr>
          <a:lstStyle/>
          <a:p>
            <a:r>
              <a:rPr lang="en-US" dirty="0" smtClean="0"/>
              <a:t>Plant productivity is a proxy for the energy available for biotic communities</a:t>
            </a:r>
          </a:p>
          <a:p>
            <a:r>
              <a:rPr lang="en-US" dirty="0" smtClean="0"/>
              <a:t>The DHIs summarize</a:t>
            </a:r>
            <a:br>
              <a:rPr lang="en-US" dirty="0" smtClean="0"/>
            </a:br>
            <a:r>
              <a:rPr lang="en-US" dirty="0" smtClean="0"/>
              <a:t>three key attributes of </a:t>
            </a:r>
            <a:br>
              <a:rPr lang="en-US" dirty="0" smtClean="0"/>
            </a:br>
            <a:r>
              <a:rPr lang="en-US" dirty="0" smtClean="0"/>
              <a:t>annual productivity</a:t>
            </a:r>
          </a:p>
          <a:p>
            <a:pPr lvl="1"/>
            <a:r>
              <a:rPr lang="en-US" dirty="0" smtClean="0"/>
              <a:t>Cumulative</a:t>
            </a:r>
          </a:p>
          <a:p>
            <a:pPr lvl="1"/>
            <a:r>
              <a:rPr lang="en-US" dirty="0" smtClean="0"/>
              <a:t>Minimum</a:t>
            </a:r>
          </a:p>
          <a:p>
            <a:pPr lvl="1"/>
            <a:r>
              <a:rPr lang="en-US" dirty="0" smtClean="0"/>
              <a:t>Variability (CV)</a:t>
            </a:r>
          </a:p>
        </p:txBody>
      </p:sp>
      <p:pic>
        <p:nvPicPr>
          <p:cNvPr id="4" name="Picture 10" descr="graph_fi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5400" y="3200400"/>
            <a:ext cx="3696077" cy="274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500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3E4F19A7-A959-40BB-972C-4880BAF8EB0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12289</TotalTime>
  <Words>827</Words>
  <Application>Microsoft Macintosh PowerPoint</Application>
  <PresentationFormat>On-screen Show (4:3)</PresentationFormat>
  <Paragraphs>349</Paragraphs>
  <Slides>51</Slides>
  <Notes>7</Notes>
  <HiddenSlides>0</HiddenSlides>
  <MMClips>0</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Office Theme</vt:lpstr>
      <vt:lpstr>1_Office Theme</vt:lpstr>
      <vt:lpstr>2_Office Theme</vt:lpstr>
      <vt:lpstr>Testing the Dynamic Habitat Indices  from MODIS for biodiversity and conservation </vt:lpstr>
      <vt:lpstr>Outline</vt:lpstr>
      <vt:lpstr>The Dynamic Habitat Indices</vt:lpstr>
      <vt:lpstr>The Dynamic Habitat Indices</vt:lpstr>
      <vt:lpstr>The Dynamic Habitat Indices</vt:lpstr>
      <vt:lpstr>PowerPoint Presentation</vt:lpstr>
      <vt:lpstr>PowerPoint Presentation</vt:lpstr>
      <vt:lpstr>PowerPoint Presentation</vt:lpstr>
      <vt:lpstr>The Dynamic Habitat Indices</vt:lpstr>
      <vt:lpstr>FPAR – Cumulative</vt:lpstr>
      <vt:lpstr>FPAR – Minimum</vt:lpstr>
      <vt:lpstr>FPAR – Variability</vt:lpstr>
      <vt:lpstr>FPAR DHIs   Variability, Cumulative, and Minimum in RGB</vt:lpstr>
      <vt:lpstr>Outline</vt:lpstr>
      <vt:lpstr>Datasets</vt:lpstr>
      <vt:lpstr>FPAR July 2002</vt:lpstr>
      <vt:lpstr>FPAR January 2002</vt:lpstr>
      <vt:lpstr>Datasets</vt:lpstr>
      <vt:lpstr>Composite EVI DHIs</vt:lpstr>
      <vt:lpstr>Composite LAI DHIs</vt:lpstr>
      <vt:lpstr>Datasets</vt:lpstr>
      <vt:lpstr>Datasets</vt:lpstr>
      <vt:lpstr>Datasets</vt:lpstr>
      <vt:lpstr>Datasets</vt:lpstr>
      <vt:lpstr>FPAR DHIs 2003</vt:lpstr>
      <vt:lpstr>FPAR DHIs 2012</vt:lpstr>
      <vt:lpstr>Datasets</vt:lpstr>
      <vt:lpstr>Outline</vt:lpstr>
      <vt:lpstr>Composite FPAR DHIs</vt:lpstr>
      <vt:lpstr>Amphibians</vt:lpstr>
      <vt:lpstr>Mammals</vt:lpstr>
      <vt:lpstr>Mammals</vt:lpstr>
      <vt:lpstr>DHIs and global biodiversity</vt:lpstr>
      <vt:lpstr>DHIs and global biodiversity</vt:lpstr>
      <vt:lpstr>Composite FPAR DHIs</vt:lpstr>
      <vt:lpstr>Composite FPAR DHIs</vt:lpstr>
      <vt:lpstr>Composite FPAR DHIs</vt:lpstr>
      <vt:lpstr>Composite FPAR DHIs</vt:lpstr>
      <vt:lpstr>Thailand – bird species richness</vt:lpstr>
      <vt:lpstr>Thailand – bird species richness</vt:lpstr>
      <vt:lpstr>Thailand – bird species richness</vt:lpstr>
      <vt:lpstr>Thailand – Bird habitat</vt:lpstr>
      <vt:lpstr>Thailand – Bird habitat</vt:lpstr>
      <vt:lpstr>Outline</vt:lpstr>
      <vt:lpstr>Conclusions</vt:lpstr>
      <vt:lpstr>Conclusions</vt:lpstr>
      <vt:lpstr>Conclusions</vt:lpstr>
      <vt:lpstr>Thank you!</vt:lpstr>
      <vt:lpstr>PowerPoint Presentation</vt:lpstr>
      <vt:lpstr>Thailand – DHI-1 texture</vt:lpstr>
      <vt:lpstr>Thailand – Bird habitat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Volker</dc:creator>
  <cp:lastModifiedBy>Maccherone , Brandon F. (GSFC-619.0)[SCIENCE SYSTEMS AND APPLICATIONS INC]</cp:lastModifiedBy>
  <cp:revision>181</cp:revision>
  <dcterms:created xsi:type="dcterms:W3CDTF">2016-03-01T19:12:48Z</dcterms:created>
  <dcterms:modified xsi:type="dcterms:W3CDTF">2016-06-14T14:04:13Z</dcterms:modified>
</cp:coreProperties>
</file>