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8" r:id="rId3"/>
    <p:sldMasterId id="2147483696" r:id="rId4"/>
  </p:sldMasterIdLst>
  <p:notesMasterIdLst>
    <p:notesMasterId r:id="rId30"/>
  </p:notesMasterIdLst>
  <p:sldIdLst>
    <p:sldId id="256" r:id="rId5"/>
    <p:sldId id="257" r:id="rId6"/>
    <p:sldId id="258" r:id="rId7"/>
    <p:sldId id="270" r:id="rId8"/>
    <p:sldId id="272" r:id="rId9"/>
    <p:sldId id="273" r:id="rId10"/>
    <p:sldId id="274" r:id="rId11"/>
    <p:sldId id="276" r:id="rId12"/>
    <p:sldId id="262" r:id="rId13"/>
    <p:sldId id="263" r:id="rId14"/>
    <p:sldId id="278" r:id="rId15"/>
    <p:sldId id="265" r:id="rId16"/>
    <p:sldId id="266" r:id="rId17"/>
    <p:sldId id="280" r:id="rId18"/>
    <p:sldId id="271" r:id="rId19"/>
    <p:sldId id="268" r:id="rId20"/>
    <p:sldId id="281" r:id="rId21"/>
    <p:sldId id="282" r:id="rId22"/>
    <p:sldId id="283" r:id="rId23"/>
    <p:sldId id="284" r:id="rId24"/>
    <p:sldId id="285" r:id="rId25"/>
    <p:sldId id="286" r:id="rId26"/>
    <p:sldId id="287" r:id="rId27"/>
    <p:sldId id="288" r:id="rId28"/>
    <p:sldId id="28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606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34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BAA86A-607F-43E8-8871-FA58D7A577F4}" type="datetimeFigureOut">
              <a:rPr lang="en-US" smtClean="0"/>
              <a:pPr/>
              <a:t>6/14/16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1EFBB1-45DA-455D-9D7E-10EB8D92D7C9}" type="slidenum">
              <a:rPr lang="en-US" smtClean="0"/>
              <a:pPr/>
              <a:t>‹#›</a:t>
            </a:fld>
            <a:endParaRPr lang="en-US"/>
          </a:p>
        </p:txBody>
      </p:sp>
    </p:spTree>
    <p:extLst>
      <p:ext uri="{BB962C8B-B14F-4D97-AF65-F5344CB8AC3E}">
        <p14:creationId xmlns:p14="http://schemas.microsoft.com/office/powerpoint/2010/main" val="80594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1EFBB1-45DA-455D-9D7E-10EB8D92D7C9}"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871F4F-8370-4B99-82E9-4A2B1A6FCA7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972517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9D8BA-54FD-40AD-8174-D1AD3FEBA2E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287411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B17DE0-16FF-43DD-97B4-F526341FC8FD}" type="datetime1">
              <a:rPr lang="en-US" smtClean="0"/>
              <a:pPr/>
              <a:t>6/14/16</a:t>
            </a:fld>
            <a:endParaRPr lang="en-US"/>
          </a:p>
        </p:txBody>
      </p:sp>
      <p:sp>
        <p:nvSpPr>
          <p:cNvPr id="5" name="Footer Placeholder 4"/>
          <p:cNvSpPr>
            <a:spLocks noGrp="1"/>
          </p:cNvSpPr>
          <p:nvPr>
            <p:ph type="ftr" sz="quarter" idx="11"/>
          </p:nvPr>
        </p:nvSpPr>
        <p:spPr/>
        <p:txBody>
          <a:bodyPr/>
          <a:lstStyle/>
          <a:p>
            <a:r>
              <a:rPr lang="en-US" smtClean="0"/>
              <a:t>MODIS/VIIRS Science Team Meeting, 6-10 June 2016 G. Riggs, M. Tschudi, D.Hall, M. Roman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190DD-A6AE-4F8A-80B3-4C545A250D66}" type="datetime1">
              <a:rPr lang="en-US" smtClean="0"/>
              <a:pPr/>
              <a:t>6/14/16</a:t>
            </a:fld>
            <a:endParaRPr lang="en-US"/>
          </a:p>
        </p:txBody>
      </p:sp>
      <p:sp>
        <p:nvSpPr>
          <p:cNvPr id="5" name="Footer Placeholder 4"/>
          <p:cNvSpPr>
            <a:spLocks noGrp="1"/>
          </p:cNvSpPr>
          <p:nvPr>
            <p:ph type="ftr" sz="quarter" idx="11"/>
          </p:nvPr>
        </p:nvSpPr>
        <p:spPr/>
        <p:txBody>
          <a:bodyPr/>
          <a:lstStyle/>
          <a:p>
            <a:r>
              <a:rPr lang="en-US" smtClean="0"/>
              <a:t>MODIS/VIIRS Science Team Meeting, 6-10 June 2016 G. Riggs, M. Tschudi, D.Hall, M. Roman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DAD85-6988-4CBB-A214-CFE614ED242C}" type="datetime1">
              <a:rPr lang="en-US" smtClean="0"/>
              <a:pPr/>
              <a:t>6/14/16</a:t>
            </a:fld>
            <a:endParaRPr lang="en-US"/>
          </a:p>
        </p:txBody>
      </p:sp>
      <p:sp>
        <p:nvSpPr>
          <p:cNvPr id="5" name="Footer Placeholder 4"/>
          <p:cNvSpPr>
            <a:spLocks noGrp="1"/>
          </p:cNvSpPr>
          <p:nvPr>
            <p:ph type="ftr" sz="quarter" idx="11"/>
          </p:nvPr>
        </p:nvSpPr>
        <p:spPr/>
        <p:txBody>
          <a:bodyPr/>
          <a:lstStyle/>
          <a:p>
            <a:r>
              <a:rPr lang="en-US" smtClean="0"/>
              <a:t>MODIS/VIIRS Science Team Meeting, 6-10 June 2016 G. Riggs, M. Tschudi, D.Hall, M. Roman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808"/>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23"/>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419F18-E4D3-4048-BBEB-D4CBDC830903}" type="datetime1">
              <a:rPr lang="en-US" smtClean="0">
                <a:solidFill>
                  <a:prstClr val="black"/>
                </a:solidFill>
              </a:rPr>
              <a:pPr/>
              <a:t>6/14/16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6" name="Slide Number Placeholder 5"/>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8861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9"/>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8C2BB9-FCED-4132-A909-749831752B8B}" type="datetime1">
              <a:rPr lang="en-US" smtClean="0">
                <a:solidFill>
                  <a:prstClr val="black"/>
                </a:solidFill>
              </a:rPr>
              <a:pPr/>
              <a:t>6/14/16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6" name="Slide Number Placeholder 5"/>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35250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86"/>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80"/>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8EF0BC-4E15-4C6F-8B92-0D9AF63F23EE}" type="datetime1">
              <a:rPr lang="en-US" smtClean="0">
                <a:solidFill>
                  <a:prstClr val="black"/>
                </a:solidFill>
              </a:rPr>
              <a:pPr/>
              <a:t>6/14/16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6" name="Slide Number Placeholder 5"/>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8174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3" y="618540"/>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9"/>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9"/>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348F74-6A88-46F2-A72F-85A5B8520C29}" type="datetime1">
              <a:rPr lang="en-US" smtClean="0">
                <a:solidFill>
                  <a:prstClr val="black"/>
                </a:solidFill>
              </a:rPr>
              <a:pPr/>
              <a:t>6/14/16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7" name="Slide Number Placeholder 6"/>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15750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3" y="618540"/>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7" y="2371018"/>
            <a:ext cx="365510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3" y="3051035"/>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61" y="3051035"/>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B68712-2732-4B64-BA77-8B1A938E8E8C}" type="datetime1">
              <a:rPr lang="en-US" smtClean="0">
                <a:solidFill>
                  <a:prstClr val="black"/>
                </a:solidFill>
              </a:rPr>
              <a:pPr/>
              <a:t>6/14/16</a:t>
            </a:fld>
            <a:endParaRPr lang="en-US">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9" name="Slide Number Placeholder 8"/>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2885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A04747-B058-458B-A2B7-6AB4178D23FD}" type="datetime1">
              <a:rPr lang="en-US" smtClean="0">
                <a:solidFill>
                  <a:prstClr val="black"/>
                </a:solidFill>
              </a:rPr>
              <a:pPr/>
              <a:t>6/14/16</a:t>
            </a:fld>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5" name="Slide Number Placeholder 4"/>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96771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20343114-5133-43BF-9AA8-AA3B695BCEF1}" type="datetime1">
              <a:rPr lang="en-US" smtClean="0">
                <a:solidFill>
                  <a:prstClr val="black"/>
                </a:solidFill>
              </a:rPr>
              <a:pPr/>
              <a:t>6/14/16</a:t>
            </a:fld>
            <a:endParaRPr lang="en-US">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4" name="Slide Number Placeholder 3"/>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5397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9" y="609623"/>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2"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2A68C-7911-44F9-8BF5-E0A6D6B54011}" type="datetime1">
              <a:rPr lang="en-US" smtClean="0">
                <a:solidFill>
                  <a:prstClr val="black"/>
                </a:solidFill>
              </a:rPr>
              <a:pPr/>
              <a:t>6/14/16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7" name="Slide Number Placeholder 6"/>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4246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5CDC6-346F-4E3E-A1AA-4777EA1BA2BC}" type="datetime1">
              <a:rPr lang="en-US" smtClean="0"/>
              <a:pPr/>
              <a:t>6/14/16</a:t>
            </a:fld>
            <a:endParaRPr lang="en-US"/>
          </a:p>
        </p:txBody>
      </p:sp>
      <p:sp>
        <p:nvSpPr>
          <p:cNvPr id="5" name="Footer Placeholder 4"/>
          <p:cNvSpPr>
            <a:spLocks noGrp="1"/>
          </p:cNvSpPr>
          <p:nvPr>
            <p:ph type="ftr" sz="quarter" idx="11"/>
          </p:nvPr>
        </p:nvSpPr>
        <p:spPr/>
        <p:txBody>
          <a:bodyPr/>
          <a:lstStyle/>
          <a:p>
            <a:r>
              <a:rPr lang="en-US" smtClean="0"/>
              <a:t>MODIS/VIIRS Science Team Meeting, 6-10 June 2016 G. Riggs, M. Tschudi, D.Hall, M. Roman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7" y="609600"/>
            <a:ext cx="4451227"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68613"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632875"/>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4ECB6-9A15-49C0-93B1-826351B6376F}" type="datetime1">
              <a:rPr lang="en-US" smtClean="0">
                <a:solidFill>
                  <a:prstClr val="black"/>
                </a:solidFill>
              </a:rPr>
              <a:pPr/>
              <a:t>6/14/16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7" name="Slide Number Placeholder 6"/>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15484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60"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7F5178-325D-4D62-B443-F18671F3ED58}" type="datetime1">
              <a:rPr lang="en-US" smtClean="0">
                <a:solidFill>
                  <a:prstClr val="black"/>
                </a:solidFill>
              </a:rPr>
              <a:pPr/>
              <a:t>6/14/16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7" name="Slide Number Placeholder 6"/>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86819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22"/>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3B1728-905E-428D-B6BD-3B34C2DEDDC8}" type="datetime1">
              <a:rPr lang="en-US" smtClean="0">
                <a:solidFill>
                  <a:prstClr val="black"/>
                </a:solidFill>
              </a:rPr>
              <a:pPr/>
              <a:t>6/14/16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7" name="Slide Number Placeholder 6"/>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80268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819"/>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EF83C-3C52-43A4-844B-C125C21A9CD8}" type="datetime1">
              <a:rPr lang="en-US" smtClean="0">
                <a:solidFill>
                  <a:prstClr val="black"/>
                </a:solidFill>
              </a:rPr>
              <a:pPr/>
              <a:t>6/14/16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7" name="Slide Number Placeholder 6"/>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2195183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44"/>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E163E-2569-46EB-8163-5A56C8A630F4}" type="datetime1">
              <a:rPr lang="en-US" smtClean="0">
                <a:solidFill>
                  <a:prstClr val="black"/>
                </a:solidFill>
              </a:rPr>
              <a:pPr/>
              <a:t>6/14/16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7" name="Slide Number Placeholder 6"/>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13362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78"/>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9"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23" y="2943378"/>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78"/>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23B7FE5-64DF-4D31-B7EF-60B4453362F7}" type="datetime1">
              <a:rPr lang="en-US" smtClean="0">
                <a:solidFill>
                  <a:prstClr val="black"/>
                </a:solidFill>
              </a:rPr>
              <a:pPr/>
              <a:t>6/14/16</a:t>
            </a:fld>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5" name="Slide Number Placeholder 4"/>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8754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2"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42"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2"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103"/>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85"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2" y="4781101"/>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5BB97DD-2DBC-4125-93B6-1EBB688887C6}" type="datetime1">
              <a:rPr lang="en-US" smtClean="0">
                <a:solidFill>
                  <a:prstClr val="black"/>
                </a:solidFill>
              </a:rPr>
              <a:pPr/>
              <a:t>6/14/16</a:t>
            </a:fld>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5" name="Slide Number Placeholder 4"/>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65599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9"/>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38DC36-152E-4D66-82DD-F3C5363DC92D}" type="datetime1">
              <a:rPr lang="en-US" smtClean="0">
                <a:solidFill>
                  <a:prstClr val="black"/>
                </a:solidFill>
              </a:rPr>
              <a:pPr/>
              <a:t>6/14/16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6" name="Slide Number Placeholder 5"/>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60255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86" y="609624"/>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24"/>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9EEB8C-9A19-43EA-ADA6-8BC9127907D8}" type="datetime1">
              <a:rPr lang="en-US" smtClean="0">
                <a:solidFill>
                  <a:prstClr val="black"/>
                </a:solidFill>
              </a:rPr>
              <a:pPr/>
              <a:t>6/14/16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6" name="Slide Number Placeholder 5"/>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33107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80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2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450736-BFE6-422D-8A84-03FDBECB836D}" type="datetime1">
              <a:rPr lang="en-US" smtClean="0">
                <a:solidFill>
                  <a:prstClr val="black"/>
                </a:solidFill>
              </a:rPr>
              <a:pPr/>
              <a:t>6/14/16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6" name="Slide Number Placeholder 5"/>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8861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9874F2-5648-4390-88E8-20D692FC0ACF}" type="datetime1">
              <a:rPr lang="en-US" smtClean="0"/>
              <a:pPr/>
              <a:t>6/14/16</a:t>
            </a:fld>
            <a:endParaRPr lang="en-US"/>
          </a:p>
        </p:txBody>
      </p:sp>
      <p:sp>
        <p:nvSpPr>
          <p:cNvPr id="5" name="Footer Placeholder 4"/>
          <p:cNvSpPr>
            <a:spLocks noGrp="1"/>
          </p:cNvSpPr>
          <p:nvPr>
            <p:ph type="ftr" sz="quarter" idx="11"/>
          </p:nvPr>
        </p:nvSpPr>
        <p:spPr/>
        <p:txBody>
          <a:bodyPr/>
          <a:lstStyle/>
          <a:p>
            <a:r>
              <a:rPr lang="en-US" smtClean="0"/>
              <a:t>MODIS/VIIRS Science Team Meeting, 6-10 June 2016 G. Riggs, M. Tschudi, D.Hall, M. Roman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9"/>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7EC4E4-ECA4-4BD9-82CF-E55EB761F665}" type="datetime1">
              <a:rPr lang="en-US" smtClean="0">
                <a:solidFill>
                  <a:prstClr val="black"/>
                </a:solidFill>
              </a:rPr>
              <a:pPr/>
              <a:t>6/14/16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6" name="Slide Number Placeholder 5"/>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35250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8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7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1A73DC-93B7-44A4-9ED0-002AC048ED03}" type="datetime1">
              <a:rPr lang="en-US" smtClean="0">
                <a:solidFill>
                  <a:prstClr val="black"/>
                </a:solidFill>
              </a:rPr>
              <a:pPr/>
              <a:t>6/14/16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6" name="Slide Number Placeholder 5"/>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81746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3" y="61853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9"/>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9"/>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D3EDC6-EA4B-4078-9A7F-D1546DF65CEB}" type="datetime1">
              <a:rPr lang="en-US" smtClean="0">
                <a:solidFill>
                  <a:prstClr val="black"/>
                </a:solidFill>
              </a:rPr>
              <a:pPr/>
              <a:t>6/14/16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7" name="Slide Number Placeholder 6"/>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15750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3" y="61853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7" y="2371018"/>
            <a:ext cx="365510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3" y="305103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60" y="305103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6E7B2-5D3F-4551-A43D-59CE5630407A}" type="datetime1">
              <a:rPr lang="en-US" smtClean="0">
                <a:solidFill>
                  <a:prstClr val="black"/>
                </a:solidFill>
              </a:rPr>
              <a:pPr/>
              <a:t>6/14/16</a:t>
            </a:fld>
            <a:endParaRPr lang="en-US">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9" name="Slide Number Placeholder 8"/>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28857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543160-7A29-46B9-9F8A-2384D7983B68}" type="datetime1">
              <a:rPr lang="en-US" smtClean="0">
                <a:solidFill>
                  <a:prstClr val="black"/>
                </a:solidFill>
              </a:rPr>
              <a:pPr/>
              <a:t>6/14/16</a:t>
            </a:fld>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5" name="Slide Number Placeholder 4"/>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967715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0229AF6-131D-4DC5-84A9-640593DDB3CF}" type="datetime1">
              <a:rPr lang="en-US" smtClean="0">
                <a:solidFill>
                  <a:prstClr val="black"/>
                </a:solidFill>
              </a:rPr>
              <a:pPr/>
              <a:t>6/14/16</a:t>
            </a:fld>
            <a:endParaRPr lang="en-US">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4" name="Slide Number Placeholder 3"/>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5397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9" y="60962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84660-BA56-4E96-9912-FD67946A5C24}" type="datetime1">
              <a:rPr lang="en-US" smtClean="0">
                <a:solidFill>
                  <a:prstClr val="black"/>
                </a:solidFill>
              </a:rPr>
              <a:pPr/>
              <a:t>6/14/16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7" name="Slide Number Placeholder 6"/>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424652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7" y="609600"/>
            <a:ext cx="4451227"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6861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632873"/>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B3732F-A0F8-426F-B5F1-E2D7B522DE9C}" type="datetime1">
              <a:rPr lang="en-US" smtClean="0">
                <a:solidFill>
                  <a:prstClr val="black"/>
                </a:solidFill>
              </a:rPr>
              <a:pPr/>
              <a:t>6/14/16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7" name="Slide Number Placeholder 6"/>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15484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60"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8D80C7-FD54-457C-9AF5-743457BD9B2A}" type="datetime1">
              <a:rPr lang="en-US" smtClean="0">
                <a:solidFill>
                  <a:prstClr val="black"/>
                </a:solidFill>
              </a:rPr>
              <a:pPr/>
              <a:t>6/14/16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7" name="Slide Number Placeholder 6"/>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86819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2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089149-73A2-43C9-8EE9-34FBC37699FE}" type="datetime1">
              <a:rPr lang="en-US" smtClean="0">
                <a:solidFill>
                  <a:prstClr val="black"/>
                </a:solidFill>
              </a:rPr>
              <a:pPr/>
              <a:t>6/14/16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7" name="Slide Number Placeholder 6"/>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8026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77728A-016C-41F8-A7E4-64FD50D0010D}" type="datetime1">
              <a:rPr lang="en-US" smtClean="0"/>
              <a:pPr/>
              <a:t>6/14/16</a:t>
            </a:fld>
            <a:endParaRPr lang="en-US"/>
          </a:p>
        </p:txBody>
      </p:sp>
      <p:sp>
        <p:nvSpPr>
          <p:cNvPr id="6" name="Footer Placeholder 5"/>
          <p:cNvSpPr>
            <a:spLocks noGrp="1"/>
          </p:cNvSpPr>
          <p:nvPr>
            <p:ph type="ftr" sz="quarter" idx="11"/>
          </p:nvPr>
        </p:nvSpPr>
        <p:spPr/>
        <p:txBody>
          <a:bodyPr/>
          <a:lstStyle/>
          <a:p>
            <a:r>
              <a:rPr lang="en-US" smtClean="0"/>
              <a:t>MODIS/VIIRS Science Team Meeting, 6-10 June 2016 G. Riggs, M. Tschudi, D.Hall, M. Roman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81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FA846-E2A1-4E79-8710-377B76269CEF}" type="datetime1">
              <a:rPr lang="en-US" smtClean="0">
                <a:solidFill>
                  <a:prstClr val="black"/>
                </a:solidFill>
              </a:rPr>
              <a:pPr/>
              <a:t>6/14/16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7" name="Slide Number Placeholder 6"/>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21951831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4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59E6E-9D7F-45F4-B871-674A092C24A6}" type="datetime1">
              <a:rPr lang="en-US" smtClean="0">
                <a:solidFill>
                  <a:prstClr val="black"/>
                </a:solidFill>
              </a:rPr>
              <a:pPr/>
              <a:t>6/14/16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7" name="Slide Number Placeholder 6"/>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13362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7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9"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22" y="294337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7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14A6443-0564-4811-965F-E4168EDB0526}" type="datetime1">
              <a:rPr lang="en-US" smtClean="0">
                <a:solidFill>
                  <a:prstClr val="black"/>
                </a:solidFill>
              </a:rPr>
              <a:pPr/>
              <a:t>6/14/16</a:t>
            </a:fld>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5" name="Slide Number Placeholder 4"/>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8754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1"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4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10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84"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2" y="478109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6805B3E-E29A-4034-B2AD-450F1B86A255}" type="datetime1">
              <a:rPr lang="en-US" smtClean="0">
                <a:solidFill>
                  <a:prstClr val="black"/>
                </a:solidFill>
              </a:rPr>
              <a:pPr/>
              <a:t>6/14/16</a:t>
            </a:fld>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5" name="Slide Number Placeholder 4"/>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655993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9"/>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6B6B00-868D-4658-8618-F253C9108797}" type="datetime1">
              <a:rPr lang="en-US" smtClean="0">
                <a:solidFill>
                  <a:prstClr val="black"/>
                </a:solidFill>
              </a:rPr>
              <a:pPr/>
              <a:t>6/14/16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6" name="Slide Number Placeholder 5"/>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602553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85" y="60962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2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FC62A3-4088-4008-9CB4-616EE4C6B48B}" type="datetime1">
              <a:rPr lang="en-US" smtClean="0">
                <a:solidFill>
                  <a:prstClr val="black"/>
                </a:solidFill>
              </a:rPr>
              <a:pPr/>
              <a:t>6/14/16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6" name="Slide Number Placeholder 5"/>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331079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98"/>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13"/>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5DB213-0449-44DE-8C41-DD88ED391B41}" type="datetime1">
              <a:rPr lang="en-US" smtClean="0">
                <a:solidFill>
                  <a:prstClr val="black"/>
                </a:solidFill>
              </a:rPr>
              <a:pPr/>
              <a:t>6/14/16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6" name="Slide Number Placeholder 5"/>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88611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9"/>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F986D4-0025-487C-B62F-D77AE64C2410}" type="datetime1">
              <a:rPr lang="en-US" smtClean="0">
                <a:solidFill>
                  <a:prstClr val="black"/>
                </a:solidFill>
              </a:rPr>
              <a:pPr/>
              <a:t>6/14/16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6" name="Slide Number Placeholder 5"/>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352509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76"/>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70"/>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2E5A9C-05F3-42D0-8019-8F56E69E92B5}" type="datetime1">
              <a:rPr lang="en-US" smtClean="0">
                <a:solidFill>
                  <a:prstClr val="black"/>
                </a:solidFill>
              </a:rPr>
              <a:pPr/>
              <a:t>6/14/16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6" name="Slide Number Placeholder 5"/>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81746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3" y="618530"/>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9"/>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9"/>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DC045F-EBD8-470C-8BB3-FA92144BB1D8}" type="datetime1">
              <a:rPr lang="en-US" smtClean="0">
                <a:solidFill>
                  <a:prstClr val="black"/>
                </a:solidFill>
              </a:rPr>
              <a:pPr/>
              <a:t>6/14/16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7" name="Slide Number Placeholder 6"/>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1575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9CC063-B802-4D50-BCE1-6A1B62079482}" type="datetime1">
              <a:rPr lang="en-US" smtClean="0"/>
              <a:pPr/>
              <a:t>6/14/16</a:t>
            </a:fld>
            <a:endParaRPr lang="en-US"/>
          </a:p>
        </p:txBody>
      </p:sp>
      <p:sp>
        <p:nvSpPr>
          <p:cNvPr id="8" name="Footer Placeholder 7"/>
          <p:cNvSpPr>
            <a:spLocks noGrp="1"/>
          </p:cNvSpPr>
          <p:nvPr>
            <p:ph type="ftr" sz="quarter" idx="11"/>
          </p:nvPr>
        </p:nvSpPr>
        <p:spPr/>
        <p:txBody>
          <a:bodyPr/>
          <a:lstStyle/>
          <a:p>
            <a:r>
              <a:rPr lang="en-US" smtClean="0"/>
              <a:t>MODIS/VIIRS Science Team Meeting, 6-10 June 2016 G. Riggs, M. Tschudi, D.Hall, M. Roman</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3" y="618530"/>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7" y="2371018"/>
            <a:ext cx="365510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3" y="3051025"/>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6" y="3051025"/>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6C1F4A-2AB8-49CC-91AE-7FA918B1A94D}" type="datetime1">
              <a:rPr lang="en-US" smtClean="0">
                <a:solidFill>
                  <a:prstClr val="black"/>
                </a:solidFill>
              </a:rPr>
              <a:pPr/>
              <a:t>6/14/16</a:t>
            </a:fld>
            <a:endParaRPr lang="en-US">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9" name="Slide Number Placeholder 8"/>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28857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EA7483-F446-4576-B504-8E2DCB4413DC}" type="datetime1">
              <a:rPr lang="en-US" smtClean="0">
                <a:solidFill>
                  <a:prstClr val="black"/>
                </a:solidFill>
              </a:rPr>
              <a:pPr/>
              <a:t>6/14/16</a:t>
            </a:fld>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5" name="Slide Number Placeholder 4"/>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96771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EFA5864-D493-47E6-9CB4-15514A8E8A4A}" type="datetime1">
              <a:rPr lang="en-US" smtClean="0">
                <a:solidFill>
                  <a:prstClr val="black"/>
                </a:solidFill>
              </a:rPr>
              <a:pPr/>
              <a:t>6/14/16</a:t>
            </a:fld>
            <a:endParaRPr lang="en-US">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4" name="Slide Number Placeholder 3"/>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53976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9" y="609613"/>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7"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9976A-C5BE-4B5E-B100-F6CB937A229C}" type="datetime1">
              <a:rPr lang="en-US" smtClean="0">
                <a:solidFill>
                  <a:prstClr val="black"/>
                </a:solidFill>
              </a:rPr>
              <a:pPr/>
              <a:t>6/14/16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7" name="Slide Number Placeholder 6"/>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424652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7" y="609600"/>
            <a:ext cx="4451227"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68608"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632865"/>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A09938-5314-4AE3-9BA9-422A5DA58471}" type="datetime1">
              <a:rPr lang="en-US" smtClean="0">
                <a:solidFill>
                  <a:prstClr val="black"/>
                </a:solidFill>
              </a:rPr>
              <a:pPr/>
              <a:t>6/14/16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7" name="Slide Number Placeholder 6"/>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154841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60"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9FB827-F7F1-4614-B831-05676DAF8AEC}" type="datetime1">
              <a:rPr lang="en-US" smtClean="0">
                <a:solidFill>
                  <a:prstClr val="black"/>
                </a:solidFill>
              </a:rPr>
              <a:pPr/>
              <a:t>6/14/16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7" name="Slide Number Placeholder 6"/>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868198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12"/>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17A3D-D4D2-47C8-AEC2-27FF92901B8B}" type="datetime1">
              <a:rPr lang="en-US" smtClean="0">
                <a:solidFill>
                  <a:prstClr val="black"/>
                </a:solidFill>
              </a:rPr>
              <a:pPr/>
              <a:t>6/14/16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7" name="Slide Number Placeholder 6"/>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802687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809"/>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41AC34-1E66-4D32-B686-DF67D702E734}" type="datetime1">
              <a:rPr lang="en-US" smtClean="0">
                <a:solidFill>
                  <a:prstClr val="black"/>
                </a:solidFill>
              </a:rPr>
              <a:pPr/>
              <a:t>6/14/16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7" name="Slide Number Placeholder 6"/>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21951831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34"/>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F894F-2EBB-40BD-BBDF-0DBCBA40CC07}" type="datetime1">
              <a:rPr lang="en-US" smtClean="0">
                <a:solidFill>
                  <a:prstClr val="black"/>
                </a:solidFill>
              </a:rPr>
              <a:pPr/>
              <a:t>6/14/16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7" name="Slide Number Placeholder 6"/>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133627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68"/>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8"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8" y="2943368"/>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68"/>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31C85F6-898F-4794-B040-265446BD5A4F}" type="datetime1">
              <a:rPr lang="en-US" smtClean="0">
                <a:solidFill>
                  <a:prstClr val="black"/>
                </a:solidFill>
              </a:rPr>
              <a:pPr/>
              <a:t>6/14/16</a:t>
            </a:fld>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5" name="Slide Number Placeholder 4"/>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875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BF79A8-8C65-4682-A7EE-FDB107EAAF51}" type="datetime1">
              <a:rPr lang="en-US" smtClean="0"/>
              <a:pPr/>
              <a:t>6/14/16</a:t>
            </a:fld>
            <a:endParaRPr lang="en-US"/>
          </a:p>
        </p:txBody>
      </p:sp>
      <p:sp>
        <p:nvSpPr>
          <p:cNvPr id="4" name="Footer Placeholder 3"/>
          <p:cNvSpPr>
            <a:spLocks noGrp="1"/>
          </p:cNvSpPr>
          <p:nvPr>
            <p:ph type="ftr" sz="quarter" idx="11"/>
          </p:nvPr>
        </p:nvSpPr>
        <p:spPr/>
        <p:txBody>
          <a:bodyPr/>
          <a:lstStyle/>
          <a:p>
            <a:r>
              <a:rPr lang="en-US" smtClean="0"/>
              <a:t>MODIS/VIIRS Science Team Meeting, 6-10 June 2016 G. Riggs, M. Tschudi, D.Hall, M. Roman</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7"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7"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7"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93"/>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80"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2" y="4781091"/>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31D48B7-E413-4671-95D4-49202399A3BF}" type="datetime1">
              <a:rPr lang="en-US" smtClean="0">
                <a:solidFill>
                  <a:prstClr val="black"/>
                </a:solidFill>
              </a:rPr>
              <a:pPr/>
              <a:t>6/14/16</a:t>
            </a:fld>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5" name="Slide Number Placeholder 4"/>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655993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9"/>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7D476A-9AEA-44C7-9795-4F954D333B9C}" type="datetime1">
              <a:rPr lang="en-US" smtClean="0">
                <a:solidFill>
                  <a:prstClr val="black"/>
                </a:solidFill>
              </a:rPr>
              <a:pPr/>
              <a:t>6/14/16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6" name="Slide Number Placeholder 5"/>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602553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81" y="609614"/>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14"/>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F54071-4C6E-4DC8-AFB2-5680CA9F8A8A}" type="datetime1">
              <a:rPr lang="en-US" smtClean="0">
                <a:solidFill>
                  <a:prstClr val="black"/>
                </a:solidFill>
              </a:rPr>
              <a:pPr/>
              <a:t>6/14/16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6" name="Slide Number Placeholder 5"/>
          <p:cNvSpPr>
            <a:spLocks noGrp="1"/>
          </p:cNvSpPr>
          <p:nvPr>
            <p:ph type="sldNum" sz="quarter" idx="12"/>
          </p:nvPr>
        </p:nvSpPr>
        <p:spPr/>
        <p:txBody>
          <a:body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3310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6C33E-BD69-4044-A1B8-D9E63249A404}" type="datetime1">
              <a:rPr lang="en-US" smtClean="0"/>
              <a:pPr/>
              <a:t>6/14/16</a:t>
            </a:fld>
            <a:endParaRPr lang="en-US"/>
          </a:p>
        </p:txBody>
      </p:sp>
      <p:sp>
        <p:nvSpPr>
          <p:cNvPr id="3" name="Footer Placeholder 2"/>
          <p:cNvSpPr>
            <a:spLocks noGrp="1"/>
          </p:cNvSpPr>
          <p:nvPr>
            <p:ph type="ftr" sz="quarter" idx="11"/>
          </p:nvPr>
        </p:nvSpPr>
        <p:spPr/>
        <p:txBody>
          <a:bodyPr/>
          <a:lstStyle/>
          <a:p>
            <a:r>
              <a:rPr lang="en-US" smtClean="0"/>
              <a:t>MODIS/VIIRS Science Team Meeting, 6-10 June 2016 G. Riggs, M. Tschudi, D.Hall, M. Roman</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002C3D-5872-43AA-B463-D08D5238A1F6}" type="datetime1">
              <a:rPr lang="en-US" smtClean="0"/>
              <a:pPr/>
              <a:t>6/14/16</a:t>
            </a:fld>
            <a:endParaRPr lang="en-US"/>
          </a:p>
        </p:txBody>
      </p:sp>
      <p:sp>
        <p:nvSpPr>
          <p:cNvPr id="6" name="Footer Placeholder 5"/>
          <p:cNvSpPr>
            <a:spLocks noGrp="1"/>
          </p:cNvSpPr>
          <p:nvPr>
            <p:ph type="ftr" sz="quarter" idx="11"/>
          </p:nvPr>
        </p:nvSpPr>
        <p:spPr/>
        <p:txBody>
          <a:bodyPr/>
          <a:lstStyle/>
          <a:p>
            <a:r>
              <a:rPr lang="en-US" smtClean="0"/>
              <a:t>MODIS/VIIRS Science Team Meeting, 6-10 June 2016 G. Riggs, M. Tschudi, D.Hall, M. Roman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060E5-9836-41D6-8B38-D08943486061}" type="datetime1">
              <a:rPr lang="en-US" smtClean="0"/>
              <a:pPr/>
              <a:t>6/14/16</a:t>
            </a:fld>
            <a:endParaRPr lang="en-US"/>
          </a:p>
        </p:txBody>
      </p:sp>
      <p:sp>
        <p:nvSpPr>
          <p:cNvPr id="6" name="Footer Placeholder 5"/>
          <p:cNvSpPr>
            <a:spLocks noGrp="1"/>
          </p:cNvSpPr>
          <p:nvPr>
            <p:ph type="ftr" sz="quarter" idx="11"/>
          </p:nvPr>
        </p:nvSpPr>
        <p:spPr/>
        <p:txBody>
          <a:bodyPr/>
          <a:lstStyle/>
          <a:p>
            <a:r>
              <a:rPr lang="en-US" smtClean="0"/>
              <a:t>MODIS/VIIRS Science Team Meeting, 6-10 June 2016 G. Riggs, M. Tschudi, D.Hall, M. Roman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theme" Target="../theme/theme2.xml"/><Relationship Id="rId19"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slideLayout" Target="../slideLayouts/slideLayout44.xml"/><Relationship Id="rId17" Type="http://schemas.openxmlformats.org/officeDocument/2006/relationships/slideLayout" Target="../slideLayouts/slideLayout45.xml"/><Relationship Id="rId18" Type="http://schemas.openxmlformats.org/officeDocument/2006/relationships/theme" Target="../theme/theme3.xml"/><Relationship Id="rId19" Type="http://schemas.openxmlformats.org/officeDocument/2006/relationships/image" Target="../media/image1.png"/><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Relationship Id="rId16" Type="http://schemas.openxmlformats.org/officeDocument/2006/relationships/slideLayout" Target="../slideLayouts/slideLayout61.xml"/><Relationship Id="rId17" Type="http://schemas.openxmlformats.org/officeDocument/2006/relationships/slideLayout" Target="../slideLayouts/slideLayout62.xml"/><Relationship Id="rId18" Type="http://schemas.openxmlformats.org/officeDocument/2006/relationships/theme" Target="../theme/theme4.xml"/><Relationship Id="rId19" Type="http://schemas.openxmlformats.org/officeDocument/2006/relationships/image" Target="../media/image1.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7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1DF96-5DB5-41AE-9C5B-F5C987566BE9}" type="datetime1">
              <a:rPr lang="en-US" smtClean="0"/>
              <a:pPr/>
              <a:t>6/14/16</a:t>
            </a:fld>
            <a:endParaRPr lang="en-US"/>
          </a:p>
        </p:txBody>
      </p:sp>
      <p:sp>
        <p:nvSpPr>
          <p:cNvPr id="5" name="Footer Placeholder 4"/>
          <p:cNvSpPr>
            <a:spLocks noGrp="1"/>
          </p:cNvSpPr>
          <p:nvPr>
            <p:ph type="ftr" sz="quarter" idx="3"/>
          </p:nvPr>
        </p:nvSpPr>
        <p:spPr>
          <a:xfrm>
            <a:off x="3124200" y="635637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MODIS/VIIRS Science Team Meeting, 6-10 June 2016 G. Riggs, M. Tschudi, D.Hall, M. Roman</a:t>
            </a:r>
            <a:endParaRPr lang="en-US"/>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extLst>
              <a:ext uri="{28A0092B-C50C-407E-A947-70E740481C1C}">
                <a14:useLocalDpi xmlns:a14="http://schemas.microsoft.com/office/drawing/2010/main"/>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3" y="618540"/>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9"/>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98"/>
            <a:ext cx="2057400" cy="365125"/>
          </a:xfrm>
          <a:prstGeom prst="rect">
            <a:avLst/>
          </a:prstGeom>
        </p:spPr>
        <p:txBody>
          <a:bodyPr vert="horz" lIns="91440" tIns="45720" rIns="91440" bIns="45720" rtlCol="0" anchor="ctr"/>
          <a:lstStyle>
            <a:lvl1pPr algn="r">
              <a:defRPr sz="1000">
                <a:solidFill>
                  <a:schemeClr val="tx1"/>
                </a:solidFill>
              </a:defRPr>
            </a:lvl1pPr>
          </a:lstStyle>
          <a:p>
            <a:fld id="{F26BC881-1870-4F64-A092-D7E22598C46A}" type="datetime1">
              <a:rPr lang="en-US" smtClean="0">
                <a:solidFill>
                  <a:prstClr val="black"/>
                </a:solidFill>
              </a:rPr>
              <a:pPr/>
              <a:t>6/14/16</a:t>
            </a:fld>
            <a:endParaRPr lang="en-US">
              <a:solidFill>
                <a:prstClr val="black"/>
              </a:solidFill>
            </a:endParaRPr>
          </a:p>
        </p:txBody>
      </p:sp>
      <p:sp>
        <p:nvSpPr>
          <p:cNvPr id="5" name="Footer Placeholder 4"/>
          <p:cNvSpPr>
            <a:spLocks noGrp="1"/>
          </p:cNvSpPr>
          <p:nvPr>
            <p:ph type="ftr" sz="quarter" idx="3"/>
          </p:nvPr>
        </p:nvSpPr>
        <p:spPr>
          <a:xfrm>
            <a:off x="685342" y="5883298"/>
            <a:ext cx="5004665" cy="36512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6" name="Slide Number Placeholder 5"/>
          <p:cNvSpPr>
            <a:spLocks noGrp="1"/>
          </p:cNvSpPr>
          <p:nvPr>
            <p:ph type="sldNum" sz="quarter" idx="4"/>
          </p:nvPr>
        </p:nvSpPr>
        <p:spPr>
          <a:xfrm>
            <a:off x="7885520" y="5883298"/>
            <a:ext cx="573161" cy="365125"/>
          </a:xfrm>
          <a:prstGeom prst="rect">
            <a:avLst/>
          </a:prstGeom>
        </p:spPr>
        <p:txBody>
          <a:bodyPr vert="horz" lIns="91440" tIns="45720" rIns="91440" bIns="45720" rtlCol="0" anchor="ctr"/>
          <a:lstStyle>
            <a:lvl1pPr algn="r">
              <a:defRPr sz="1000">
                <a:solidFill>
                  <a:schemeClr val="tx1"/>
                </a:solidFill>
              </a:defRPr>
            </a:lvl1p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15078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extLst>
              <a:ext uri="{28A0092B-C50C-407E-A947-70E740481C1C}">
                <a14:useLocalDpi xmlns:a14="http://schemas.microsoft.com/office/drawing/2010/main"/>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3" y="61853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9"/>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96"/>
            <a:ext cx="2057400" cy="365125"/>
          </a:xfrm>
          <a:prstGeom prst="rect">
            <a:avLst/>
          </a:prstGeom>
        </p:spPr>
        <p:txBody>
          <a:bodyPr vert="horz" lIns="91440" tIns="45720" rIns="91440" bIns="45720" rtlCol="0" anchor="ctr"/>
          <a:lstStyle>
            <a:lvl1pPr algn="r">
              <a:defRPr sz="1000">
                <a:solidFill>
                  <a:schemeClr val="tx1"/>
                </a:solidFill>
              </a:defRPr>
            </a:lvl1pPr>
          </a:lstStyle>
          <a:p>
            <a:fld id="{0DE6CEFC-72E3-4B83-B005-BC24FC727520}" type="datetime1">
              <a:rPr lang="en-US" smtClean="0">
                <a:solidFill>
                  <a:prstClr val="black"/>
                </a:solidFill>
              </a:rPr>
              <a:pPr/>
              <a:t>6/14/16</a:t>
            </a:fld>
            <a:endParaRPr lang="en-US">
              <a:solidFill>
                <a:prstClr val="black"/>
              </a:solidFill>
            </a:endParaRPr>
          </a:p>
        </p:txBody>
      </p:sp>
      <p:sp>
        <p:nvSpPr>
          <p:cNvPr id="5" name="Footer Placeholder 4"/>
          <p:cNvSpPr>
            <a:spLocks noGrp="1"/>
          </p:cNvSpPr>
          <p:nvPr>
            <p:ph type="ftr" sz="quarter" idx="3"/>
          </p:nvPr>
        </p:nvSpPr>
        <p:spPr>
          <a:xfrm>
            <a:off x="685341" y="5883296"/>
            <a:ext cx="5004665" cy="36512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6" name="Slide Number Placeholder 5"/>
          <p:cNvSpPr>
            <a:spLocks noGrp="1"/>
          </p:cNvSpPr>
          <p:nvPr>
            <p:ph type="sldNum" sz="quarter" idx="4"/>
          </p:nvPr>
        </p:nvSpPr>
        <p:spPr>
          <a:xfrm>
            <a:off x="7885519" y="5883296"/>
            <a:ext cx="573161" cy="365125"/>
          </a:xfrm>
          <a:prstGeom prst="rect">
            <a:avLst/>
          </a:prstGeom>
        </p:spPr>
        <p:txBody>
          <a:bodyPr vert="horz" lIns="91440" tIns="45720" rIns="91440" bIns="45720" rtlCol="0" anchor="ctr"/>
          <a:lstStyle>
            <a:lvl1pPr algn="r">
              <a:defRPr sz="1000">
                <a:solidFill>
                  <a:schemeClr val="tx1"/>
                </a:solidFill>
              </a:defRPr>
            </a:lvl1p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150781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extLst>
              <a:ext uri="{28A0092B-C50C-407E-A947-70E740481C1C}">
                <a14:useLocalDpi xmlns:a14="http://schemas.microsoft.com/office/drawing/2010/main"/>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3" y="618530"/>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9"/>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88"/>
            <a:ext cx="2057400" cy="365125"/>
          </a:xfrm>
          <a:prstGeom prst="rect">
            <a:avLst/>
          </a:prstGeom>
        </p:spPr>
        <p:txBody>
          <a:bodyPr vert="horz" lIns="91440" tIns="45720" rIns="91440" bIns="45720" rtlCol="0" anchor="ctr"/>
          <a:lstStyle>
            <a:lvl1pPr algn="r">
              <a:defRPr sz="1000">
                <a:solidFill>
                  <a:schemeClr val="tx1"/>
                </a:solidFill>
              </a:defRPr>
            </a:lvl1pPr>
          </a:lstStyle>
          <a:p>
            <a:fld id="{85871783-6717-4E51-B79A-3D7C90F7BDE2}" type="datetime1">
              <a:rPr lang="en-US" smtClean="0">
                <a:solidFill>
                  <a:prstClr val="black"/>
                </a:solidFill>
              </a:rPr>
              <a:pPr/>
              <a:t>6/14/16</a:t>
            </a:fld>
            <a:endParaRPr lang="en-US">
              <a:solidFill>
                <a:prstClr val="black"/>
              </a:solidFill>
            </a:endParaRPr>
          </a:p>
        </p:txBody>
      </p:sp>
      <p:sp>
        <p:nvSpPr>
          <p:cNvPr id="5" name="Footer Placeholder 4"/>
          <p:cNvSpPr>
            <a:spLocks noGrp="1"/>
          </p:cNvSpPr>
          <p:nvPr>
            <p:ph type="ftr" sz="quarter" idx="3"/>
          </p:nvPr>
        </p:nvSpPr>
        <p:spPr>
          <a:xfrm>
            <a:off x="685337" y="5883288"/>
            <a:ext cx="5004665" cy="36512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6" name="Slide Number Placeholder 5"/>
          <p:cNvSpPr>
            <a:spLocks noGrp="1"/>
          </p:cNvSpPr>
          <p:nvPr>
            <p:ph type="sldNum" sz="quarter" idx="4"/>
          </p:nvPr>
        </p:nvSpPr>
        <p:spPr>
          <a:xfrm>
            <a:off x="7885515" y="5883288"/>
            <a:ext cx="573161" cy="365125"/>
          </a:xfrm>
          <a:prstGeom prst="rect">
            <a:avLst/>
          </a:prstGeom>
        </p:spPr>
        <p:txBody>
          <a:bodyPr vert="horz" lIns="91440" tIns="45720" rIns="91440" bIns="45720" rtlCol="0" anchor="ctr"/>
          <a:lstStyle>
            <a:lvl1pPr algn="r">
              <a:defRPr sz="1000">
                <a:solidFill>
                  <a:schemeClr val="tx1"/>
                </a:solidFill>
              </a:defRPr>
            </a:lvl1pPr>
          </a:lstStyle>
          <a:p>
            <a:fld id="{F05ECE65-8153-4BA0-BF6E-2F1C8AFB45C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150781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landweb.nascom.nasa.gov/" TargetMode="External"/><Relationship Id="rId5" Type="http://schemas.openxmlformats.org/officeDocument/2006/relationships/image" Target="../media/image24.png"/><Relationship Id="rId1" Type="http://schemas.openxmlformats.org/officeDocument/2006/relationships/slideLayout" Target="../slideLayouts/slideLayout34.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26.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27.png"/><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29.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30.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3"/>
            <a:ext cx="7772400" cy="1470025"/>
          </a:xfrm>
        </p:spPr>
        <p:txBody>
          <a:bodyPr/>
          <a:lstStyle/>
          <a:p>
            <a:r>
              <a:rPr lang="en-US" b="1" dirty="0" smtClean="0"/>
              <a:t>MODIS/VIIRS Snow and Ice</a:t>
            </a:r>
            <a:endParaRPr lang="en-US" b="1" dirty="0"/>
          </a:p>
        </p:txBody>
      </p:sp>
      <p:sp>
        <p:nvSpPr>
          <p:cNvPr id="3" name="Subtitle 2"/>
          <p:cNvSpPr>
            <a:spLocks noGrp="1"/>
          </p:cNvSpPr>
          <p:nvPr>
            <p:ph type="subTitle" idx="1"/>
          </p:nvPr>
        </p:nvSpPr>
        <p:spPr>
          <a:xfrm>
            <a:off x="1371600" y="3124200"/>
            <a:ext cx="6400800" cy="2819400"/>
          </a:xfrm>
        </p:spPr>
        <p:txBody>
          <a:bodyPr>
            <a:noAutofit/>
          </a:bodyPr>
          <a:lstStyle/>
          <a:p>
            <a:r>
              <a:rPr lang="en-US" sz="1600" b="1" dirty="0" smtClean="0">
                <a:solidFill>
                  <a:schemeClr val="tx1"/>
                </a:solidFill>
              </a:rPr>
              <a:t>George Riggs </a:t>
            </a:r>
          </a:p>
          <a:p>
            <a:r>
              <a:rPr lang="en-US" sz="1400" b="1" dirty="0" smtClean="0">
                <a:solidFill>
                  <a:schemeClr val="tx1"/>
                </a:solidFill>
              </a:rPr>
              <a:t>NASA/GSFC Code 615/SSAI</a:t>
            </a:r>
          </a:p>
          <a:p>
            <a:r>
              <a:rPr lang="en-US" sz="1600" b="1" dirty="0" smtClean="0">
                <a:solidFill>
                  <a:schemeClr val="tx1"/>
                </a:solidFill>
              </a:rPr>
              <a:t>Mark </a:t>
            </a:r>
            <a:r>
              <a:rPr lang="en-US" sz="1600" b="1" dirty="0" err="1" smtClean="0">
                <a:solidFill>
                  <a:schemeClr val="tx1"/>
                </a:solidFill>
              </a:rPr>
              <a:t>Tschudi</a:t>
            </a:r>
            <a:endParaRPr lang="en-US" sz="1600" b="1" dirty="0" smtClean="0">
              <a:solidFill>
                <a:schemeClr val="tx1"/>
              </a:solidFill>
            </a:endParaRPr>
          </a:p>
          <a:p>
            <a:r>
              <a:rPr lang="en-US" sz="1400" b="1" dirty="0" smtClean="0">
                <a:solidFill>
                  <a:schemeClr val="tx1"/>
                </a:solidFill>
              </a:rPr>
              <a:t>University of Colorado</a:t>
            </a:r>
          </a:p>
          <a:p>
            <a:r>
              <a:rPr lang="en-US" sz="1600" b="1" dirty="0" smtClean="0">
                <a:solidFill>
                  <a:schemeClr val="tx1"/>
                </a:solidFill>
              </a:rPr>
              <a:t>Miguel Roman</a:t>
            </a:r>
          </a:p>
          <a:p>
            <a:r>
              <a:rPr lang="en-US" sz="1400" b="1" dirty="0" smtClean="0">
                <a:solidFill>
                  <a:schemeClr val="tx1"/>
                </a:solidFill>
              </a:rPr>
              <a:t>NASA/GSFC Code 619</a:t>
            </a:r>
          </a:p>
          <a:p>
            <a:r>
              <a:rPr lang="en-US" sz="1600" b="1" dirty="0" smtClean="0">
                <a:solidFill>
                  <a:schemeClr val="tx1"/>
                </a:solidFill>
              </a:rPr>
              <a:t>Dorothy K. Hall</a:t>
            </a:r>
          </a:p>
          <a:p>
            <a:r>
              <a:rPr lang="en-US" sz="1400" b="1" dirty="0" smtClean="0">
                <a:solidFill>
                  <a:schemeClr val="tx1"/>
                </a:solidFill>
              </a:rPr>
              <a:t>Under Contract to the Terrestrial Information </a:t>
            </a:r>
          </a:p>
          <a:p>
            <a:r>
              <a:rPr lang="en-US" sz="1400" b="1" dirty="0" smtClean="0">
                <a:solidFill>
                  <a:schemeClr val="tx1"/>
                </a:solidFill>
              </a:rPr>
              <a:t>Systems Laboratory, Code 619</a:t>
            </a:r>
            <a:endParaRPr lang="en-US" sz="1600" b="1" dirty="0">
              <a:solidFill>
                <a:schemeClr val="tx1"/>
              </a:solidFill>
            </a:endParaRPr>
          </a:p>
        </p:txBody>
      </p:sp>
      <p:pic>
        <p:nvPicPr>
          <p:cNvPr id="4" name="Picture 119" descr="nasa-logo-tran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11" y="304800"/>
            <a:ext cx="1073225" cy="914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11"/>
            <a:ext cx="7315200" cy="4924425"/>
          </a:xfrm>
          <a:prstGeom prst="rect">
            <a:avLst/>
          </a:prstGeom>
          <a:noFill/>
        </p:spPr>
        <p:txBody>
          <a:bodyPr wrap="square" rtlCol="0">
            <a:spAutoFit/>
          </a:bodyPr>
          <a:lstStyle/>
          <a:p>
            <a:pPr algn="ctr"/>
            <a:r>
              <a:rPr lang="en-US" dirty="0" smtClean="0"/>
              <a:t>Our process is to develop and test the science of the algorithm on our computer using IDL then to code the science into the PGE using the LSIPS computing environment.  </a:t>
            </a:r>
          </a:p>
          <a:p>
            <a:endParaRPr lang="en-US" dirty="0" smtClean="0"/>
          </a:p>
          <a:p>
            <a:r>
              <a:rPr lang="en-US" sz="1600" dirty="0" smtClean="0"/>
              <a:t>Gain access to LSIPS computing environment.  </a:t>
            </a:r>
          </a:p>
          <a:p>
            <a:endParaRPr lang="en-US" sz="1600" dirty="0" smtClean="0"/>
          </a:p>
          <a:p>
            <a:r>
              <a:rPr lang="en-US" sz="1600" dirty="0" smtClean="0"/>
              <a:t>Develop code i.e. the operational PGE in the LSIPS computing environment following the guidelines from LSIPS and using their coding environment setup.  </a:t>
            </a:r>
          </a:p>
          <a:p>
            <a:endParaRPr lang="en-US" sz="1600" dirty="0" smtClean="0"/>
          </a:p>
          <a:p>
            <a:r>
              <a:rPr lang="en-US" sz="1600" dirty="0" smtClean="0"/>
              <a:t>Initial step was to adapt the MODIS C6 algorithm PGE07 to run with VIIRS data inputs.  </a:t>
            </a:r>
          </a:p>
          <a:p>
            <a:endParaRPr lang="en-US" sz="1600" dirty="0" smtClean="0"/>
          </a:p>
          <a:p>
            <a:r>
              <a:rPr lang="en-US" sz="1600" dirty="0" smtClean="0"/>
              <a:t>Next we revised that algorithm into the NASA VIIRS snow cover algorithm PGE507.</a:t>
            </a:r>
          </a:p>
          <a:p>
            <a:endParaRPr lang="en-US" sz="1600" dirty="0" smtClean="0"/>
          </a:p>
          <a:p>
            <a:r>
              <a:rPr lang="en-US" sz="1600" dirty="0" smtClean="0"/>
              <a:t>Next we coded to output the product in HDF5 using the LSIPS HDF5 libraries.  We have coded and tested VNP10_L2 algorithm and output as LSIPS PGE507. </a:t>
            </a:r>
          </a:p>
          <a:p>
            <a:r>
              <a:rPr lang="en-US" sz="1600" dirty="0" smtClean="0"/>
              <a:t>  </a:t>
            </a:r>
          </a:p>
          <a:p>
            <a:r>
              <a:rPr lang="en-US" sz="1600" dirty="0" smtClean="0"/>
              <a:t>Develop and test code using input data from an LSIPS Archive Set (AS).</a:t>
            </a:r>
          </a:p>
          <a:p>
            <a:endParaRPr lang="en-US" sz="1600" dirty="0" smtClean="0"/>
          </a:p>
          <a:p>
            <a:r>
              <a:rPr lang="en-US" sz="1600" dirty="0" smtClean="0"/>
              <a:t>LSIPS runs unit and global tests </a:t>
            </a:r>
            <a:r>
              <a:rPr lang="en-US" dirty="0" smtClean="0"/>
              <a:t> </a:t>
            </a:r>
          </a:p>
        </p:txBody>
      </p:sp>
      <p:sp>
        <p:nvSpPr>
          <p:cNvPr id="3" name="TextBox 2"/>
          <p:cNvSpPr txBox="1"/>
          <p:nvPr/>
        </p:nvSpPr>
        <p:spPr>
          <a:xfrm>
            <a:off x="1066800" y="152422"/>
            <a:ext cx="7010400" cy="461665"/>
          </a:xfrm>
          <a:prstGeom prst="rect">
            <a:avLst/>
          </a:prstGeom>
          <a:noFill/>
        </p:spPr>
        <p:txBody>
          <a:bodyPr wrap="square" rtlCol="0">
            <a:spAutoFit/>
          </a:bodyPr>
          <a:lstStyle/>
          <a:p>
            <a:pPr algn="ctr"/>
            <a:r>
              <a:rPr lang="en-US" sz="2400" b="1" dirty="0" smtClean="0"/>
              <a:t>NASA VIIRS VNP10 Snow Cover Algorithm I</a:t>
            </a:r>
            <a:endParaRPr lang="en-US" sz="2400" b="1" dirty="0"/>
          </a:p>
        </p:txBody>
      </p:sp>
      <p:sp>
        <p:nvSpPr>
          <p:cNvPr id="5" name="Footer Placeholder 4"/>
          <p:cNvSpPr>
            <a:spLocks noGrp="1"/>
          </p:cNvSpPr>
          <p:nvPr>
            <p:ph type="ftr" sz="quarter" idx="11"/>
          </p:nvPr>
        </p:nvSpPr>
        <p:spPr>
          <a:xfrm>
            <a:off x="3124200" y="6356372"/>
            <a:ext cx="3502152" cy="365125"/>
          </a:xfrm>
        </p:spPr>
        <p:txBody>
          <a:bodyPr/>
          <a:lstStyle/>
          <a:p>
            <a:r>
              <a:rPr lang="en-US" dirty="0" smtClean="0"/>
              <a:t>MODIS/VIIRS Science Team Meeting, 6-10 June 2016 G. Riggs, M. </a:t>
            </a:r>
            <a:r>
              <a:rPr lang="en-US" dirty="0" err="1" smtClean="0"/>
              <a:t>Tschudi</a:t>
            </a:r>
            <a:r>
              <a:rPr lang="en-US" dirty="0" smtClean="0"/>
              <a:t>, </a:t>
            </a:r>
            <a:r>
              <a:rPr lang="en-US" dirty="0" err="1" smtClean="0"/>
              <a:t>D.Hall</a:t>
            </a:r>
            <a:r>
              <a:rPr lang="en-US" dirty="0" smtClean="0"/>
              <a:t>, M. Roman</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11"/>
            <a:ext cx="7315200" cy="4801314"/>
          </a:xfrm>
          <a:prstGeom prst="rect">
            <a:avLst/>
          </a:prstGeom>
          <a:noFill/>
        </p:spPr>
        <p:txBody>
          <a:bodyPr wrap="square" rtlCol="0">
            <a:spAutoFit/>
          </a:bodyPr>
          <a:lstStyle/>
          <a:p>
            <a:endParaRPr lang="en-US" dirty="0" smtClean="0"/>
          </a:p>
          <a:p>
            <a:r>
              <a:rPr lang="en-US" dirty="0" smtClean="0"/>
              <a:t>Current version of PGE507 runs with LSIPS IDPS versions of VIIRS data products. </a:t>
            </a:r>
            <a:endParaRPr lang="en-US" b="1" dirty="0" smtClean="0"/>
          </a:p>
          <a:p>
            <a:pPr algn="ctr"/>
            <a:r>
              <a:rPr lang="en-US" b="1" dirty="0" smtClean="0"/>
              <a:t>VNP10_L2 product is in HDF5</a:t>
            </a:r>
            <a:r>
              <a:rPr lang="en-US" dirty="0" smtClean="0"/>
              <a:t> </a:t>
            </a:r>
          </a:p>
          <a:p>
            <a:endParaRPr lang="en-US" dirty="0" smtClean="0"/>
          </a:p>
          <a:p>
            <a:r>
              <a:rPr lang="en-US" dirty="0" smtClean="0"/>
              <a:t>We have a version of PGE507 that runs with LSIPS NASA  VNP* L1B input products.  Code revised to read HDF5.  </a:t>
            </a:r>
          </a:p>
          <a:p>
            <a:endParaRPr lang="en-US" dirty="0" smtClean="0"/>
          </a:p>
          <a:p>
            <a:r>
              <a:rPr lang="en-US" dirty="0" smtClean="0"/>
              <a:t>Working in the LSIPS computing environment allows for:</a:t>
            </a:r>
          </a:p>
          <a:p>
            <a:pPr>
              <a:buFont typeface="Wingdings" pitchFamily="2" charset="2"/>
              <a:buChar char="Ø"/>
            </a:pPr>
            <a:r>
              <a:rPr lang="en-US" dirty="0" smtClean="0"/>
              <a:t> efficient delivery of algorithm code and download of CM </a:t>
            </a:r>
            <a:r>
              <a:rPr lang="en-US" dirty="0" err="1" smtClean="0"/>
              <a:t>baselined</a:t>
            </a:r>
            <a:r>
              <a:rPr lang="en-US" dirty="0" smtClean="0"/>
              <a:t> code</a:t>
            </a:r>
          </a:p>
          <a:p>
            <a:pPr>
              <a:buFont typeface="Wingdings" pitchFamily="2" charset="2"/>
              <a:buChar char="Ø"/>
            </a:pPr>
            <a:endParaRPr lang="en-US" dirty="0" smtClean="0"/>
          </a:p>
          <a:p>
            <a:pPr>
              <a:buFont typeface="Wingdings" pitchFamily="2" charset="2"/>
              <a:buChar char="Ø"/>
            </a:pPr>
            <a:r>
              <a:rPr lang="en-US" dirty="0" smtClean="0"/>
              <a:t> comparison of codes and test runs between the PI coding in LSIPS  to unit or global test runs made by LSIPS/LDOPE  focus on science and data content consistencies and are not side tracked by differences attributable to different operating systems or PGE versions between the PI’s computing environment and LSIPS.    </a:t>
            </a:r>
          </a:p>
          <a:p>
            <a:endParaRPr lang="en-US" dirty="0" smtClean="0"/>
          </a:p>
        </p:txBody>
      </p:sp>
      <p:sp>
        <p:nvSpPr>
          <p:cNvPr id="3" name="TextBox 2"/>
          <p:cNvSpPr txBox="1"/>
          <p:nvPr/>
        </p:nvSpPr>
        <p:spPr>
          <a:xfrm>
            <a:off x="1066800" y="152422"/>
            <a:ext cx="7010400" cy="461665"/>
          </a:xfrm>
          <a:prstGeom prst="rect">
            <a:avLst/>
          </a:prstGeom>
          <a:noFill/>
        </p:spPr>
        <p:txBody>
          <a:bodyPr wrap="square" rtlCol="0">
            <a:spAutoFit/>
          </a:bodyPr>
          <a:lstStyle/>
          <a:p>
            <a:pPr algn="ctr"/>
            <a:r>
              <a:rPr lang="en-US" sz="2400" b="1" dirty="0" smtClean="0"/>
              <a:t>NASA VIIRS VNP10 Snow Cover Algorithm  II</a:t>
            </a:r>
            <a:endParaRPr lang="en-US" sz="2400" b="1" dirty="0"/>
          </a:p>
        </p:txBody>
      </p:sp>
      <p:sp>
        <p:nvSpPr>
          <p:cNvPr id="5" name="Footer Placeholder 4"/>
          <p:cNvSpPr>
            <a:spLocks noGrp="1"/>
          </p:cNvSpPr>
          <p:nvPr>
            <p:ph type="ftr" sz="quarter" idx="11"/>
          </p:nvPr>
        </p:nvSpPr>
        <p:spPr>
          <a:xfrm>
            <a:off x="3124200" y="6356372"/>
            <a:ext cx="3502152" cy="365125"/>
          </a:xfrm>
        </p:spPr>
        <p:txBody>
          <a:bodyPr/>
          <a:lstStyle/>
          <a:p>
            <a:r>
              <a:rPr lang="en-US" dirty="0" smtClean="0"/>
              <a:t>MODIS/VIIRS Science Team Meeting, 6-10 June 2016 G. Riggs, M. </a:t>
            </a:r>
            <a:r>
              <a:rPr lang="en-US" dirty="0" err="1" smtClean="0"/>
              <a:t>Tschudi</a:t>
            </a:r>
            <a:r>
              <a:rPr lang="en-US" dirty="0" smtClean="0"/>
              <a:t>, </a:t>
            </a:r>
            <a:r>
              <a:rPr lang="en-US" dirty="0" err="1" smtClean="0"/>
              <a:t>D.Hall</a:t>
            </a:r>
            <a:r>
              <a:rPr lang="en-US" dirty="0" smtClean="0"/>
              <a:t>, M. Roman</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7315200" cy="5355312"/>
          </a:xfrm>
          <a:prstGeom prst="rect">
            <a:avLst/>
          </a:prstGeom>
          <a:noFill/>
        </p:spPr>
        <p:txBody>
          <a:bodyPr wrap="square" rtlCol="0">
            <a:spAutoFit/>
          </a:bodyPr>
          <a:lstStyle/>
          <a:p>
            <a:r>
              <a:rPr lang="en-US" dirty="0" smtClean="0"/>
              <a:t>VNP10_L2 products are in HDF5.  Required redesign of the products from MODIS heritage HDF4-EOS.  </a:t>
            </a:r>
          </a:p>
          <a:p>
            <a:endParaRPr lang="en-US" dirty="0" smtClean="0"/>
          </a:p>
          <a:p>
            <a:r>
              <a:rPr lang="en-US" dirty="0" smtClean="0"/>
              <a:t>Specifications/requirements for the products are emerging from several sources and for differing reasons.</a:t>
            </a:r>
          </a:p>
          <a:p>
            <a:endParaRPr lang="en-US" dirty="0" smtClean="0"/>
          </a:p>
          <a:p>
            <a:r>
              <a:rPr lang="en-US" dirty="0" smtClean="0"/>
              <a:t>PI develops the science data content for datasets and attributes. </a:t>
            </a:r>
          </a:p>
          <a:p>
            <a:endParaRPr lang="en-US" dirty="0" smtClean="0"/>
          </a:p>
          <a:p>
            <a:r>
              <a:rPr lang="en-US" dirty="0" smtClean="0"/>
              <a:t>We interact with NSIDC for developing data content regarding snow cover datasets, </a:t>
            </a:r>
            <a:r>
              <a:rPr lang="en-US" dirty="0" err="1" smtClean="0"/>
              <a:t>geolocation</a:t>
            </a:r>
            <a:r>
              <a:rPr lang="en-US" dirty="0" smtClean="0"/>
              <a:t> data, and for attributes, primarily to support their data services and tools for users.  </a:t>
            </a:r>
          </a:p>
          <a:p>
            <a:endParaRPr lang="en-US" dirty="0" smtClean="0"/>
          </a:p>
          <a:p>
            <a:r>
              <a:rPr lang="en-US" dirty="0" smtClean="0"/>
              <a:t>Conform to NetCDF4 Climate Forecasting Version 1.6 conventions for relevant metadata (HDF5 attributes).  </a:t>
            </a:r>
          </a:p>
          <a:p>
            <a:endParaRPr lang="en-US" dirty="0" smtClean="0"/>
          </a:p>
          <a:p>
            <a:r>
              <a:rPr lang="en-US" dirty="0" smtClean="0"/>
              <a:t>LSIPS – provides attributes relevant to tracking production, PGE and Collection versions, provenance of data product, DOIs…</a:t>
            </a:r>
          </a:p>
          <a:p>
            <a:endParaRPr lang="en-US" dirty="0" smtClean="0"/>
          </a:p>
          <a:p>
            <a:r>
              <a:rPr lang="en-US" dirty="0" smtClean="0"/>
              <a:t>Draft of VNP10_L2 data product user guide has been completed.</a:t>
            </a:r>
          </a:p>
        </p:txBody>
      </p:sp>
      <p:sp>
        <p:nvSpPr>
          <p:cNvPr id="3" name="TextBox 2"/>
          <p:cNvSpPr txBox="1"/>
          <p:nvPr/>
        </p:nvSpPr>
        <p:spPr>
          <a:xfrm>
            <a:off x="1066800" y="152422"/>
            <a:ext cx="7010400" cy="461665"/>
          </a:xfrm>
          <a:prstGeom prst="rect">
            <a:avLst/>
          </a:prstGeom>
          <a:noFill/>
        </p:spPr>
        <p:txBody>
          <a:bodyPr wrap="square" rtlCol="0">
            <a:spAutoFit/>
          </a:bodyPr>
          <a:lstStyle/>
          <a:p>
            <a:pPr algn="ctr"/>
            <a:r>
              <a:rPr lang="en-US" sz="2400" b="1" dirty="0" smtClean="0"/>
              <a:t>NASA VIIRS VNP10 Snow Cover HDF5 Product Design</a:t>
            </a:r>
            <a:endParaRPr lang="en-US" sz="2400" b="1" dirty="0"/>
          </a:p>
        </p:txBody>
      </p:sp>
      <p:sp>
        <p:nvSpPr>
          <p:cNvPr id="5" name="Footer Placeholder 4"/>
          <p:cNvSpPr>
            <a:spLocks noGrp="1"/>
          </p:cNvSpPr>
          <p:nvPr>
            <p:ph type="ftr" sz="quarter" idx="11"/>
          </p:nvPr>
        </p:nvSpPr>
        <p:spPr>
          <a:xfrm>
            <a:off x="3124200" y="6356372"/>
            <a:ext cx="3502152" cy="365125"/>
          </a:xfrm>
        </p:spPr>
        <p:txBody>
          <a:bodyPr/>
          <a:lstStyle/>
          <a:p>
            <a:r>
              <a:rPr lang="en-US" dirty="0" smtClean="0"/>
              <a:t>MODIS/VIIRS Science Team Meeting, 6-10 June 2016 G. Riggs, M. </a:t>
            </a:r>
            <a:r>
              <a:rPr lang="en-US" dirty="0" err="1" smtClean="0"/>
              <a:t>Tschudi</a:t>
            </a:r>
            <a:r>
              <a:rPr lang="en-US" dirty="0" smtClean="0"/>
              <a:t>, </a:t>
            </a:r>
            <a:r>
              <a:rPr lang="en-US" dirty="0" err="1" smtClean="0"/>
              <a:t>D.Hall</a:t>
            </a:r>
            <a:r>
              <a:rPr lang="en-US" dirty="0" smtClean="0"/>
              <a:t>, M. Roman</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p:cNvSpPr txBox="1"/>
          <p:nvPr/>
        </p:nvSpPr>
        <p:spPr>
          <a:xfrm>
            <a:off x="457200" y="1066811"/>
            <a:ext cx="5562600" cy="4801314"/>
          </a:xfrm>
          <a:prstGeom prst="rect">
            <a:avLst/>
          </a:prstGeom>
          <a:noFill/>
        </p:spPr>
        <p:txBody>
          <a:bodyPr wrap="square" rtlCol="0">
            <a:spAutoFit/>
          </a:bodyPr>
          <a:lstStyle/>
          <a:p>
            <a:r>
              <a:rPr lang="en-US" dirty="0" smtClean="0"/>
              <a:t>HDF5 “VNP10_L2*.h5" {</a:t>
            </a:r>
          </a:p>
          <a:p>
            <a:r>
              <a:rPr lang="en-US" dirty="0" smtClean="0"/>
              <a:t>FILE_CONTENTS {</a:t>
            </a:r>
          </a:p>
          <a:p>
            <a:r>
              <a:rPr lang="en-US" dirty="0" smtClean="0"/>
              <a:t> group      /</a:t>
            </a:r>
          </a:p>
          <a:p>
            <a:r>
              <a:rPr lang="en-US" dirty="0" smtClean="0"/>
              <a:t> group      /</a:t>
            </a:r>
            <a:r>
              <a:rPr lang="en-US" dirty="0" err="1" smtClean="0"/>
              <a:t>GeolocationData</a:t>
            </a:r>
            <a:endParaRPr lang="en-US" dirty="0" smtClean="0"/>
          </a:p>
          <a:p>
            <a:r>
              <a:rPr lang="en-US" dirty="0" smtClean="0"/>
              <a:t> dataset    /</a:t>
            </a:r>
            <a:r>
              <a:rPr lang="en-US" dirty="0" err="1" smtClean="0"/>
              <a:t>GeolocationData</a:t>
            </a:r>
            <a:r>
              <a:rPr lang="en-US" dirty="0" smtClean="0"/>
              <a:t>/Latitude</a:t>
            </a:r>
          </a:p>
          <a:p>
            <a:r>
              <a:rPr lang="en-US" dirty="0" smtClean="0"/>
              <a:t> dataset    /</a:t>
            </a:r>
            <a:r>
              <a:rPr lang="en-US" dirty="0" err="1" smtClean="0"/>
              <a:t>GeolocationData</a:t>
            </a:r>
            <a:r>
              <a:rPr lang="en-US" dirty="0" smtClean="0"/>
              <a:t>/Longitude</a:t>
            </a:r>
          </a:p>
          <a:p>
            <a:r>
              <a:rPr lang="en-US" dirty="0" smtClean="0"/>
              <a:t> group      /</a:t>
            </a:r>
            <a:r>
              <a:rPr lang="en-US" dirty="0" err="1" smtClean="0"/>
              <a:t>SnowData</a:t>
            </a:r>
            <a:endParaRPr lang="en-US" dirty="0" smtClean="0"/>
          </a:p>
          <a:p>
            <a:r>
              <a:rPr lang="en-US" dirty="0" smtClean="0"/>
              <a:t> dataset    /</a:t>
            </a:r>
            <a:r>
              <a:rPr lang="en-US" dirty="0" err="1" smtClean="0"/>
              <a:t>SnowData</a:t>
            </a:r>
            <a:r>
              <a:rPr lang="en-US" dirty="0" smtClean="0"/>
              <a:t>/</a:t>
            </a:r>
            <a:r>
              <a:rPr lang="en-US" dirty="0" err="1" smtClean="0"/>
              <a:t>Algorithm_bit_flags_QA</a:t>
            </a:r>
            <a:endParaRPr lang="en-US" dirty="0" smtClean="0"/>
          </a:p>
          <a:p>
            <a:r>
              <a:rPr lang="en-US" dirty="0" smtClean="0"/>
              <a:t> dataset    /</a:t>
            </a:r>
            <a:r>
              <a:rPr lang="en-US" dirty="0" err="1" smtClean="0"/>
              <a:t>SnowData</a:t>
            </a:r>
            <a:r>
              <a:rPr lang="en-US" dirty="0" smtClean="0"/>
              <a:t>/</a:t>
            </a:r>
            <a:r>
              <a:rPr lang="en-US" dirty="0" err="1" smtClean="0"/>
              <a:t>Basic_QA</a:t>
            </a:r>
            <a:endParaRPr lang="en-US" dirty="0" smtClean="0"/>
          </a:p>
          <a:p>
            <a:r>
              <a:rPr lang="en-US" dirty="0" smtClean="0"/>
              <a:t> dataset    /</a:t>
            </a:r>
            <a:r>
              <a:rPr lang="en-US" dirty="0" err="1" smtClean="0"/>
              <a:t>SnowData</a:t>
            </a:r>
            <a:r>
              <a:rPr lang="en-US" dirty="0" smtClean="0"/>
              <a:t>/NDSI</a:t>
            </a:r>
          </a:p>
          <a:p>
            <a:r>
              <a:rPr lang="en-US" dirty="0" smtClean="0"/>
              <a:t> dataset    /</a:t>
            </a:r>
            <a:r>
              <a:rPr lang="en-US" dirty="0" err="1" smtClean="0"/>
              <a:t>SnowData</a:t>
            </a:r>
            <a:r>
              <a:rPr lang="en-US" dirty="0" smtClean="0"/>
              <a:t>/</a:t>
            </a:r>
            <a:r>
              <a:rPr lang="en-US" dirty="0" err="1" smtClean="0"/>
              <a:t>NDSI_Snow_Cover</a:t>
            </a:r>
            <a:endParaRPr lang="en-US" dirty="0" smtClean="0"/>
          </a:p>
          <a:p>
            <a:r>
              <a:rPr lang="en-US" dirty="0" smtClean="0"/>
              <a:t> }</a:t>
            </a:r>
          </a:p>
          <a:p>
            <a:r>
              <a:rPr lang="en-US" dirty="0" smtClean="0"/>
              <a:t>}</a:t>
            </a:r>
          </a:p>
          <a:p>
            <a:endParaRPr lang="en-US" dirty="0" smtClean="0"/>
          </a:p>
          <a:p>
            <a:r>
              <a:rPr lang="en-US" dirty="0" smtClean="0"/>
              <a:t>All datasets include attributes. LSIPS generates file level (global) attributes.  </a:t>
            </a:r>
          </a:p>
          <a:p>
            <a:endParaRPr lang="en-US" dirty="0"/>
          </a:p>
        </p:txBody>
      </p:sp>
      <p:sp>
        <p:nvSpPr>
          <p:cNvPr id="3" name="TextBox 2"/>
          <p:cNvSpPr txBox="1"/>
          <p:nvPr/>
        </p:nvSpPr>
        <p:spPr>
          <a:xfrm>
            <a:off x="1066800" y="452757"/>
            <a:ext cx="7010400" cy="461665"/>
          </a:xfrm>
          <a:prstGeom prst="rect">
            <a:avLst/>
          </a:prstGeom>
          <a:noFill/>
        </p:spPr>
        <p:txBody>
          <a:bodyPr wrap="square" rtlCol="0">
            <a:spAutoFit/>
          </a:bodyPr>
          <a:lstStyle/>
          <a:p>
            <a:pPr algn="ctr"/>
            <a:r>
              <a:rPr lang="en-US" sz="2400" b="1" dirty="0" smtClean="0"/>
              <a:t>NASA VIIRS VNP10 HDF5 Product Description</a:t>
            </a:r>
            <a:endParaRPr lang="en-US" sz="2400" b="1" dirty="0"/>
          </a:p>
        </p:txBody>
      </p:sp>
      <p:sp>
        <p:nvSpPr>
          <p:cNvPr id="6" name="Footer Placeholder 5"/>
          <p:cNvSpPr>
            <a:spLocks noGrp="1"/>
          </p:cNvSpPr>
          <p:nvPr>
            <p:ph type="ftr" sz="quarter" idx="11"/>
          </p:nvPr>
        </p:nvSpPr>
        <p:spPr>
          <a:xfrm>
            <a:off x="3124200" y="6356372"/>
            <a:ext cx="3502152" cy="365125"/>
          </a:xfrm>
        </p:spPr>
        <p:txBody>
          <a:bodyPr/>
          <a:lstStyle/>
          <a:p>
            <a:r>
              <a:rPr lang="en-US" dirty="0" smtClean="0"/>
              <a:t>MODIS/VIIRS Science Team Meeting, 6-10 June 2016 G. Riggs, M. </a:t>
            </a:r>
            <a:r>
              <a:rPr lang="en-US" dirty="0" err="1" smtClean="0"/>
              <a:t>Tschudi</a:t>
            </a:r>
            <a:r>
              <a:rPr lang="en-US" dirty="0" smtClean="0"/>
              <a:t>, </a:t>
            </a:r>
            <a:r>
              <a:rPr lang="en-US" dirty="0" err="1" smtClean="0"/>
              <a:t>D.Hall</a:t>
            </a:r>
            <a:r>
              <a:rPr lang="en-US" dirty="0" smtClean="0"/>
              <a:t>, M. Roman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NP10_L2.A2016024.1810.h5.ndsi_snow_cov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 y="2901696"/>
            <a:ext cx="3030394" cy="3118104"/>
          </a:xfrm>
          <a:prstGeom prst="rect">
            <a:avLst/>
          </a:prstGeom>
        </p:spPr>
      </p:pic>
      <p:pic>
        <p:nvPicPr>
          <p:cNvPr id="4" name="Picture 3" descr="VNP10_L2.A2016024.1810.h5.ndsi.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4602" y="2819400"/>
            <a:ext cx="3258441" cy="3118104"/>
          </a:xfrm>
          <a:prstGeom prst="rect">
            <a:avLst/>
          </a:prstGeom>
        </p:spPr>
      </p:pic>
      <p:pic>
        <p:nvPicPr>
          <p:cNvPr id="5" name="Picture 4" descr="NPP_VIAE_L1.A2016024.1810.rgb.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 y="0"/>
            <a:ext cx="3258441" cy="3118104"/>
          </a:xfrm>
          <a:prstGeom prst="rect">
            <a:avLst/>
          </a:prstGeom>
        </p:spPr>
      </p:pic>
      <p:pic>
        <p:nvPicPr>
          <p:cNvPr id="6" name="Picture 5" descr="VNP10_L2.A2016024.1810.h5.qabitflag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48840" y="2825496"/>
            <a:ext cx="3218971" cy="3118104"/>
          </a:xfrm>
          <a:prstGeom prst="rect">
            <a:avLst/>
          </a:prstGeom>
        </p:spPr>
      </p:pic>
      <p:sp>
        <p:nvSpPr>
          <p:cNvPr id="7" name="TextBox 6"/>
          <p:cNvSpPr txBox="1"/>
          <p:nvPr/>
        </p:nvSpPr>
        <p:spPr>
          <a:xfrm>
            <a:off x="2659738" y="2831068"/>
            <a:ext cx="3241657" cy="369332"/>
          </a:xfrm>
          <a:prstGeom prst="rect">
            <a:avLst/>
          </a:prstGeom>
          <a:noFill/>
        </p:spPr>
        <p:txBody>
          <a:bodyPr wrap="none" rtlCol="0">
            <a:spAutoFit/>
          </a:bodyPr>
          <a:lstStyle/>
          <a:p>
            <a:r>
              <a:rPr lang="en-US" b="1" dirty="0" smtClean="0"/>
              <a:t>VNP10_L2.A2016024.1810 .*.h5</a:t>
            </a:r>
            <a:endParaRPr lang="en-US" b="1" dirty="0"/>
          </a:p>
        </p:txBody>
      </p:sp>
      <p:sp>
        <p:nvSpPr>
          <p:cNvPr id="8" name="TextBox 7"/>
          <p:cNvSpPr txBox="1"/>
          <p:nvPr/>
        </p:nvSpPr>
        <p:spPr>
          <a:xfrm>
            <a:off x="457200" y="5562600"/>
            <a:ext cx="1979068" cy="369332"/>
          </a:xfrm>
          <a:prstGeom prst="rect">
            <a:avLst/>
          </a:prstGeom>
          <a:noFill/>
        </p:spPr>
        <p:txBody>
          <a:bodyPr wrap="none" rtlCol="0">
            <a:spAutoFit/>
          </a:bodyPr>
          <a:lstStyle/>
          <a:p>
            <a:r>
              <a:rPr lang="en-US" dirty="0" err="1" smtClean="0"/>
              <a:t>NDSI_Snow_Cover</a:t>
            </a:r>
            <a:r>
              <a:rPr lang="en-US" dirty="0" smtClean="0"/>
              <a:t> </a:t>
            </a:r>
            <a:endParaRPr lang="en-US" dirty="0"/>
          </a:p>
        </p:txBody>
      </p:sp>
      <p:sp>
        <p:nvSpPr>
          <p:cNvPr id="9" name="TextBox 8"/>
          <p:cNvSpPr txBox="1"/>
          <p:nvPr/>
        </p:nvSpPr>
        <p:spPr>
          <a:xfrm>
            <a:off x="4313096" y="5574268"/>
            <a:ext cx="639919" cy="369332"/>
          </a:xfrm>
          <a:prstGeom prst="rect">
            <a:avLst/>
          </a:prstGeom>
          <a:noFill/>
        </p:spPr>
        <p:txBody>
          <a:bodyPr wrap="none" rtlCol="0">
            <a:spAutoFit/>
          </a:bodyPr>
          <a:lstStyle/>
          <a:p>
            <a:r>
              <a:rPr lang="en-US" dirty="0" smtClean="0"/>
              <a:t>NDSI</a:t>
            </a:r>
            <a:endParaRPr lang="en-US" dirty="0"/>
          </a:p>
        </p:txBody>
      </p:sp>
      <p:sp>
        <p:nvSpPr>
          <p:cNvPr id="10" name="TextBox 9"/>
          <p:cNvSpPr txBox="1"/>
          <p:nvPr/>
        </p:nvSpPr>
        <p:spPr>
          <a:xfrm>
            <a:off x="6248400" y="5562600"/>
            <a:ext cx="2488182" cy="369332"/>
          </a:xfrm>
          <a:prstGeom prst="rect">
            <a:avLst/>
          </a:prstGeom>
          <a:noFill/>
        </p:spPr>
        <p:txBody>
          <a:bodyPr wrap="none" rtlCol="0">
            <a:spAutoFit/>
          </a:bodyPr>
          <a:lstStyle/>
          <a:p>
            <a:r>
              <a:rPr lang="en-US" dirty="0" err="1" smtClean="0"/>
              <a:t>Algorithm_bit_flags_QA</a:t>
            </a:r>
            <a:r>
              <a:rPr lang="en-US" dirty="0" smtClean="0"/>
              <a:t> </a:t>
            </a:r>
            <a:endParaRPr lang="en-US" dirty="0"/>
          </a:p>
        </p:txBody>
      </p:sp>
      <p:sp>
        <p:nvSpPr>
          <p:cNvPr id="11" name="TextBox 10"/>
          <p:cNvSpPr txBox="1"/>
          <p:nvPr/>
        </p:nvSpPr>
        <p:spPr>
          <a:xfrm>
            <a:off x="3352800" y="762011"/>
            <a:ext cx="5105400" cy="923330"/>
          </a:xfrm>
          <a:prstGeom prst="rect">
            <a:avLst/>
          </a:prstGeom>
          <a:noFill/>
        </p:spPr>
        <p:txBody>
          <a:bodyPr wrap="square" rtlCol="0">
            <a:spAutoFit/>
          </a:bodyPr>
          <a:lstStyle/>
          <a:p>
            <a:r>
              <a:rPr lang="en-US" dirty="0" smtClean="0"/>
              <a:t>False color image of NPP_VIAE_L1.A2016024.1810.P1_03110.*.</a:t>
            </a:r>
            <a:r>
              <a:rPr lang="en-US" dirty="0" err="1" smtClean="0"/>
              <a:t>hdf</a:t>
            </a:r>
            <a:r>
              <a:rPr lang="en-US" dirty="0" smtClean="0"/>
              <a:t>   bands I1,I2, I3, showing snow in hues of yellow.  </a:t>
            </a:r>
            <a:endParaRPr lang="en-US" dirty="0"/>
          </a:p>
        </p:txBody>
      </p:sp>
      <p:sp>
        <p:nvSpPr>
          <p:cNvPr id="13" name="TextBox 12"/>
          <p:cNvSpPr txBox="1"/>
          <p:nvPr/>
        </p:nvSpPr>
        <p:spPr>
          <a:xfrm>
            <a:off x="3657600" y="228600"/>
            <a:ext cx="4267200" cy="369332"/>
          </a:xfrm>
          <a:prstGeom prst="rect">
            <a:avLst/>
          </a:prstGeom>
          <a:noFill/>
        </p:spPr>
        <p:txBody>
          <a:bodyPr wrap="square" rtlCol="0">
            <a:spAutoFit/>
          </a:bodyPr>
          <a:lstStyle/>
          <a:p>
            <a:r>
              <a:rPr lang="en-US" b="1" dirty="0" smtClean="0"/>
              <a:t>NASA VNP10_L2 Example </a:t>
            </a:r>
            <a:endParaRPr lang="en-US" b="1" dirty="0"/>
          </a:p>
        </p:txBody>
      </p:sp>
      <p:grpSp>
        <p:nvGrpSpPr>
          <p:cNvPr id="14" name="Group 13"/>
          <p:cNvGrpSpPr/>
          <p:nvPr/>
        </p:nvGrpSpPr>
        <p:grpSpPr>
          <a:xfrm>
            <a:off x="152411" y="3429000"/>
            <a:ext cx="1250951" cy="1930400"/>
            <a:chOff x="7086600" y="1524000"/>
            <a:chExt cx="1250951" cy="1930400"/>
          </a:xfrm>
        </p:grpSpPr>
        <p:sp>
          <p:nvSpPr>
            <p:cNvPr id="15" name="AutoShape 47"/>
            <p:cNvSpPr>
              <a:spLocks noChangeArrowheads="1"/>
            </p:cNvSpPr>
            <p:nvPr/>
          </p:nvSpPr>
          <p:spPr bwMode="auto">
            <a:xfrm>
              <a:off x="7194550" y="2782887"/>
              <a:ext cx="230188" cy="112713"/>
            </a:xfrm>
            <a:prstGeom prst="roundRect">
              <a:avLst>
                <a:gd name="adj" fmla="val 1426"/>
              </a:avLst>
            </a:prstGeom>
            <a:solidFill>
              <a:srgbClr val="8787FF"/>
            </a:solidFill>
            <a:ln w="9525">
              <a:solidFill>
                <a:srgbClr val="000000"/>
              </a:solidFill>
              <a:round/>
              <a:headEnd/>
              <a:tailEnd/>
            </a:ln>
          </p:spPr>
          <p:txBody>
            <a:bodyPr wrap="none" anchor="ctr"/>
            <a:lstStyle/>
            <a:p>
              <a:endParaRPr lang="en-US"/>
            </a:p>
          </p:txBody>
        </p:sp>
        <p:sp>
          <p:nvSpPr>
            <p:cNvPr id="16" name="AutoShape 48"/>
            <p:cNvSpPr>
              <a:spLocks noChangeArrowheads="1"/>
            </p:cNvSpPr>
            <p:nvPr/>
          </p:nvSpPr>
          <p:spPr bwMode="auto">
            <a:xfrm>
              <a:off x="7194550" y="2557463"/>
              <a:ext cx="230188" cy="112713"/>
            </a:xfrm>
            <a:prstGeom prst="roundRect">
              <a:avLst>
                <a:gd name="adj" fmla="val 1426"/>
              </a:avLst>
            </a:prstGeom>
            <a:solidFill>
              <a:srgbClr val="A5A5FF"/>
            </a:solidFill>
            <a:ln w="9525">
              <a:solidFill>
                <a:srgbClr val="000000"/>
              </a:solidFill>
              <a:round/>
              <a:headEnd/>
              <a:tailEnd/>
            </a:ln>
          </p:spPr>
          <p:txBody>
            <a:bodyPr wrap="none" anchor="ctr"/>
            <a:lstStyle/>
            <a:p>
              <a:endParaRPr lang="en-US"/>
            </a:p>
          </p:txBody>
        </p:sp>
        <p:sp>
          <p:nvSpPr>
            <p:cNvPr id="17" name="AutoShape 49"/>
            <p:cNvSpPr>
              <a:spLocks noChangeArrowheads="1"/>
            </p:cNvSpPr>
            <p:nvPr/>
          </p:nvSpPr>
          <p:spPr bwMode="auto">
            <a:xfrm>
              <a:off x="7194550" y="2447925"/>
              <a:ext cx="230188" cy="112713"/>
            </a:xfrm>
            <a:prstGeom prst="roundRect">
              <a:avLst>
                <a:gd name="adj" fmla="val 1426"/>
              </a:avLst>
            </a:prstGeom>
            <a:solidFill>
              <a:srgbClr val="B4B4FF"/>
            </a:solidFill>
            <a:ln w="9525">
              <a:solidFill>
                <a:srgbClr val="000000"/>
              </a:solidFill>
              <a:round/>
              <a:headEnd/>
              <a:tailEnd/>
            </a:ln>
          </p:spPr>
          <p:txBody>
            <a:bodyPr wrap="none" anchor="ctr"/>
            <a:lstStyle/>
            <a:p>
              <a:endParaRPr lang="en-US"/>
            </a:p>
          </p:txBody>
        </p:sp>
        <p:sp>
          <p:nvSpPr>
            <p:cNvPr id="18" name="AutoShape 50"/>
            <p:cNvSpPr>
              <a:spLocks noChangeArrowheads="1"/>
            </p:cNvSpPr>
            <p:nvPr/>
          </p:nvSpPr>
          <p:spPr bwMode="auto">
            <a:xfrm>
              <a:off x="7194550" y="2338388"/>
              <a:ext cx="230188" cy="112713"/>
            </a:xfrm>
            <a:prstGeom prst="roundRect">
              <a:avLst>
                <a:gd name="adj" fmla="val 1426"/>
              </a:avLst>
            </a:prstGeom>
            <a:solidFill>
              <a:srgbClr val="C3C3FF"/>
            </a:solidFill>
            <a:ln w="9525">
              <a:solidFill>
                <a:srgbClr val="000000"/>
              </a:solidFill>
              <a:round/>
              <a:headEnd/>
              <a:tailEnd/>
            </a:ln>
          </p:spPr>
          <p:txBody>
            <a:bodyPr wrap="none" anchor="ctr"/>
            <a:lstStyle/>
            <a:p>
              <a:endParaRPr lang="en-US"/>
            </a:p>
          </p:txBody>
        </p:sp>
        <p:sp>
          <p:nvSpPr>
            <p:cNvPr id="19" name="AutoShape 51"/>
            <p:cNvSpPr>
              <a:spLocks noChangeArrowheads="1"/>
            </p:cNvSpPr>
            <p:nvPr/>
          </p:nvSpPr>
          <p:spPr bwMode="auto">
            <a:xfrm>
              <a:off x="7194550" y="2228850"/>
              <a:ext cx="230188" cy="112713"/>
            </a:xfrm>
            <a:prstGeom prst="roundRect">
              <a:avLst>
                <a:gd name="adj" fmla="val 1426"/>
              </a:avLst>
            </a:prstGeom>
            <a:solidFill>
              <a:srgbClr val="D2D2FF"/>
            </a:solidFill>
            <a:ln w="9525">
              <a:solidFill>
                <a:srgbClr val="000000"/>
              </a:solidFill>
              <a:round/>
              <a:headEnd/>
              <a:tailEnd/>
            </a:ln>
          </p:spPr>
          <p:txBody>
            <a:bodyPr wrap="none" anchor="ctr"/>
            <a:lstStyle/>
            <a:p>
              <a:endParaRPr lang="en-US"/>
            </a:p>
          </p:txBody>
        </p:sp>
        <p:sp>
          <p:nvSpPr>
            <p:cNvPr id="20" name="AutoShape 52"/>
            <p:cNvSpPr>
              <a:spLocks noChangeArrowheads="1"/>
            </p:cNvSpPr>
            <p:nvPr/>
          </p:nvSpPr>
          <p:spPr bwMode="auto">
            <a:xfrm>
              <a:off x="7194550" y="2119313"/>
              <a:ext cx="228600" cy="109538"/>
            </a:xfrm>
            <a:prstGeom prst="roundRect">
              <a:avLst>
                <a:gd name="adj" fmla="val 1468"/>
              </a:avLst>
            </a:prstGeom>
            <a:solidFill>
              <a:srgbClr val="E1E1FF"/>
            </a:solidFill>
            <a:ln w="9525">
              <a:solidFill>
                <a:schemeClr val="tx1"/>
              </a:solidFill>
              <a:round/>
              <a:headEnd/>
              <a:tailEnd/>
            </a:ln>
          </p:spPr>
          <p:txBody>
            <a:bodyPr wrap="none" anchor="ctr"/>
            <a:lstStyle/>
            <a:p>
              <a:endParaRPr lang="en-US"/>
            </a:p>
          </p:txBody>
        </p:sp>
        <p:sp>
          <p:nvSpPr>
            <p:cNvPr id="21" name="AutoShape 53"/>
            <p:cNvSpPr>
              <a:spLocks noChangeArrowheads="1"/>
            </p:cNvSpPr>
            <p:nvPr/>
          </p:nvSpPr>
          <p:spPr bwMode="auto">
            <a:xfrm>
              <a:off x="7194550" y="2009775"/>
              <a:ext cx="230188" cy="112713"/>
            </a:xfrm>
            <a:prstGeom prst="roundRect">
              <a:avLst>
                <a:gd name="adj" fmla="val 1426"/>
              </a:avLst>
            </a:prstGeom>
            <a:solidFill>
              <a:srgbClr val="F0F0FF"/>
            </a:solidFill>
            <a:ln w="9525">
              <a:solidFill>
                <a:srgbClr val="000000"/>
              </a:solidFill>
              <a:round/>
              <a:headEnd/>
              <a:tailEnd/>
            </a:ln>
          </p:spPr>
          <p:txBody>
            <a:bodyPr wrap="none" anchor="ctr"/>
            <a:lstStyle/>
            <a:p>
              <a:endParaRPr lang="en-US"/>
            </a:p>
          </p:txBody>
        </p:sp>
        <p:sp>
          <p:nvSpPr>
            <p:cNvPr id="22" name="AutoShape 54"/>
            <p:cNvSpPr>
              <a:spLocks noChangeArrowheads="1"/>
            </p:cNvSpPr>
            <p:nvPr/>
          </p:nvSpPr>
          <p:spPr bwMode="auto">
            <a:xfrm>
              <a:off x="7194550" y="1900238"/>
              <a:ext cx="230188" cy="112713"/>
            </a:xfrm>
            <a:prstGeom prst="roundRect">
              <a:avLst>
                <a:gd name="adj" fmla="val 1426"/>
              </a:avLst>
            </a:prstGeom>
            <a:solidFill>
              <a:srgbClr val="FFFFFF"/>
            </a:solidFill>
            <a:ln w="9525">
              <a:solidFill>
                <a:srgbClr val="000000"/>
              </a:solidFill>
              <a:round/>
              <a:headEnd/>
              <a:tailEnd/>
            </a:ln>
          </p:spPr>
          <p:txBody>
            <a:bodyPr wrap="none" anchor="ctr"/>
            <a:lstStyle/>
            <a:p>
              <a:endParaRPr lang="en-US"/>
            </a:p>
          </p:txBody>
        </p:sp>
        <p:sp>
          <p:nvSpPr>
            <p:cNvPr id="23" name="Text Box 55"/>
            <p:cNvSpPr txBox="1">
              <a:spLocks noChangeArrowheads="1"/>
            </p:cNvSpPr>
            <p:nvPr/>
          </p:nvSpPr>
          <p:spPr bwMode="auto">
            <a:xfrm>
              <a:off x="7423152" y="2727325"/>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20</a:t>
              </a:r>
              <a:endParaRPr lang="en-GB" sz="1000" dirty="0">
                <a:solidFill>
                  <a:srgbClr val="000000"/>
                </a:solidFill>
              </a:endParaRPr>
            </a:p>
          </p:txBody>
        </p:sp>
        <p:sp>
          <p:nvSpPr>
            <p:cNvPr id="24" name="Text Box 56"/>
            <p:cNvSpPr txBox="1">
              <a:spLocks noChangeArrowheads="1"/>
            </p:cNvSpPr>
            <p:nvPr/>
          </p:nvSpPr>
          <p:spPr bwMode="auto">
            <a:xfrm>
              <a:off x="7423150" y="2490788"/>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40</a:t>
              </a:r>
              <a:endParaRPr lang="en-GB" sz="1000" dirty="0">
                <a:solidFill>
                  <a:srgbClr val="000000"/>
                </a:solidFill>
              </a:endParaRPr>
            </a:p>
          </p:txBody>
        </p:sp>
        <p:sp>
          <p:nvSpPr>
            <p:cNvPr id="25" name="Text Box 57"/>
            <p:cNvSpPr txBox="1">
              <a:spLocks noChangeArrowheads="1"/>
            </p:cNvSpPr>
            <p:nvPr/>
          </p:nvSpPr>
          <p:spPr bwMode="auto">
            <a:xfrm>
              <a:off x="7423150" y="2381250"/>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50</a:t>
              </a:r>
              <a:endParaRPr lang="en-GB" sz="1000" dirty="0">
                <a:solidFill>
                  <a:srgbClr val="000000"/>
                </a:solidFill>
              </a:endParaRPr>
            </a:p>
          </p:txBody>
        </p:sp>
        <p:sp>
          <p:nvSpPr>
            <p:cNvPr id="26" name="Text Box 58"/>
            <p:cNvSpPr txBox="1">
              <a:spLocks noChangeArrowheads="1"/>
            </p:cNvSpPr>
            <p:nvPr/>
          </p:nvSpPr>
          <p:spPr bwMode="auto">
            <a:xfrm>
              <a:off x="7423150" y="2271713"/>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60</a:t>
              </a:r>
              <a:endParaRPr lang="en-GB" sz="1000" dirty="0">
                <a:solidFill>
                  <a:srgbClr val="000000"/>
                </a:solidFill>
              </a:endParaRPr>
            </a:p>
          </p:txBody>
        </p:sp>
        <p:sp>
          <p:nvSpPr>
            <p:cNvPr id="27" name="Text Box 59"/>
            <p:cNvSpPr txBox="1">
              <a:spLocks noChangeArrowheads="1"/>
            </p:cNvSpPr>
            <p:nvPr/>
          </p:nvSpPr>
          <p:spPr bwMode="auto">
            <a:xfrm>
              <a:off x="7423150" y="2162175"/>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70</a:t>
              </a:r>
              <a:endParaRPr lang="en-GB" sz="1000" dirty="0">
                <a:solidFill>
                  <a:srgbClr val="000000"/>
                </a:solidFill>
              </a:endParaRPr>
            </a:p>
          </p:txBody>
        </p:sp>
        <p:sp>
          <p:nvSpPr>
            <p:cNvPr id="28" name="Text Box 60"/>
            <p:cNvSpPr txBox="1">
              <a:spLocks noChangeArrowheads="1"/>
            </p:cNvSpPr>
            <p:nvPr/>
          </p:nvSpPr>
          <p:spPr bwMode="auto">
            <a:xfrm>
              <a:off x="7419975" y="2055813"/>
              <a:ext cx="695325" cy="244475"/>
            </a:xfrm>
            <a:prstGeom prst="rect">
              <a:avLst/>
            </a:prstGeom>
            <a:noFill/>
            <a:ln w="9525">
              <a:noFill/>
              <a:round/>
              <a:headEnd/>
              <a:tailEnd/>
            </a:ln>
          </p:spPr>
          <p:txBody>
            <a:bodyPr lIns="90000" tIns="45000" rIns="90000" bIns="45000"/>
            <a:lstStyle/>
            <a:p>
              <a:r>
                <a:rPr lang="en-GB" sz="1000" dirty="0">
                  <a:solidFill>
                    <a:srgbClr val="000000"/>
                  </a:solidFill>
                </a:rPr>
                <a:t>  </a:t>
              </a:r>
              <a:r>
                <a:rPr lang="en-GB" sz="1000" dirty="0" smtClean="0">
                  <a:solidFill>
                    <a:srgbClr val="000000"/>
                  </a:solidFill>
                </a:rPr>
                <a:t>80</a:t>
              </a:r>
              <a:endParaRPr lang="en-GB" sz="1000" dirty="0">
                <a:solidFill>
                  <a:srgbClr val="000000"/>
                </a:solidFill>
              </a:endParaRPr>
            </a:p>
          </p:txBody>
        </p:sp>
        <p:sp>
          <p:nvSpPr>
            <p:cNvPr id="29" name="Text Box 61"/>
            <p:cNvSpPr txBox="1">
              <a:spLocks noChangeArrowheads="1"/>
            </p:cNvSpPr>
            <p:nvPr/>
          </p:nvSpPr>
          <p:spPr bwMode="auto">
            <a:xfrm>
              <a:off x="7423150" y="1941513"/>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90</a:t>
              </a:r>
              <a:endParaRPr lang="en-GB" sz="1000" dirty="0">
                <a:solidFill>
                  <a:srgbClr val="000000"/>
                </a:solidFill>
              </a:endParaRPr>
            </a:p>
          </p:txBody>
        </p:sp>
        <p:sp>
          <p:nvSpPr>
            <p:cNvPr id="30" name="Text Box 62"/>
            <p:cNvSpPr txBox="1">
              <a:spLocks noChangeArrowheads="1"/>
            </p:cNvSpPr>
            <p:nvPr/>
          </p:nvSpPr>
          <p:spPr bwMode="auto">
            <a:xfrm>
              <a:off x="7423150" y="1831975"/>
              <a:ext cx="731838" cy="244475"/>
            </a:xfrm>
            <a:prstGeom prst="rect">
              <a:avLst/>
            </a:prstGeom>
            <a:noFill/>
            <a:ln w="9525">
              <a:noFill/>
              <a:round/>
              <a:headEnd/>
              <a:tailEnd/>
            </a:ln>
          </p:spPr>
          <p:txBody>
            <a:bodyPr lIns="90000" tIns="45000" rIns="90000" bIns="45000"/>
            <a:lstStyle/>
            <a:p>
              <a:pPr>
                <a:tabLst>
                  <a:tab pos="723900" algn="l"/>
                </a:tabLst>
              </a:pPr>
              <a:r>
                <a:rPr lang="en-GB" sz="1000" dirty="0" smtClean="0">
                  <a:solidFill>
                    <a:srgbClr val="000000"/>
                  </a:solidFill>
                </a:rPr>
                <a:t>100</a:t>
              </a:r>
              <a:endParaRPr lang="en-GB" sz="1000" dirty="0">
                <a:solidFill>
                  <a:srgbClr val="000000"/>
                </a:solidFill>
              </a:endParaRPr>
            </a:p>
          </p:txBody>
        </p:sp>
        <p:sp>
          <p:nvSpPr>
            <p:cNvPr id="31" name="Text Box 63"/>
            <p:cNvSpPr txBox="1">
              <a:spLocks noChangeArrowheads="1"/>
            </p:cNvSpPr>
            <p:nvPr/>
          </p:nvSpPr>
          <p:spPr bwMode="auto">
            <a:xfrm>
              <a:off x="7086600" y="1524000"/>
              <a:ext cx="1250951" cy="398463"/>
            </a:xfrm>
            <a:prstGeom prst="rect">
              <a:avLst/>
            </a:prstGeom>
            <a:noFill/>
            <a:ln w="9525">
              <a:noFill/>
              <a:round/>
              <a:headEnd/>
              <a:tailEnd/>
            </a:ln>
          </p:spPr>
          <p:txBody>
            <a:bodyPr lIns="90000" tIns="45000" rIns="90000" bIns="45000"/>
            <a:lstStyle/>
            <a:p>
              <a:pPr>
                <a:tabLst>
                  <a:tab pos="723900" algn="l"/>
                </a:tabLst>
              </a:pPr>
              <a:r>
                <a:rPr lang="en-GB" sz="1000" dirty="0" smtClean="0">
                  <a:solidFill>
                    <a:srgbClr val="000000"/>
                  </a:solidFill>
                </a:rPr>
                <a:t>NDSI </a:t>
              </a:r>
              <a:endParaRPr lang="en-GB" sz="1000" dirty="0">
                <a:solidFill>
                  <a:srgbClr val="000000"/>
                </a:solidFill>
              </a:endParaRPr>
            </a:p>
            <a:p>
              <a:pPr>
                <a:tabLst>
                  <a:tab pos="723900" algn="l"/>
                </a:tabLst>
              </a:pPr>
              <a:r>
                <a:rPr lang="en-GB" sz="1000" dirty="0">
                  <a:solidFill>
                    <a:srgbClr val="000000"/>
                  </a:solidFill>
                </a:rPr>
                <a:t>SNOW COVER</a:t>
              </a:r>
            </a:p>
          </p:txBody>
        </p:sp>
        <p:sp>
          <p:nvSpPr>
            <p:cNvPr id="32" name="Text Box 65"/>
            <p:cNvSpPr txBox="1">
              <a:spLocks noChangeArrowheads="1"/>
            </p:cNvSpPr>
            <p:nvPr/>
          </p:nvSpPr>
          <p:spPr bwMode="auto">
            <a:xfrm>
              <a:off x="7439024" y="3048000"/>
              <a:ext cx="685801" cy="274638"/>
            </a:xfrm>
            <a:prstGeom prst="rect">
              <a:avLst/>
            </a:prstGeom>
            <a:noFill/>
            <a:ln w="9525">
              <a:noFill/>
              <a:round/>
              <a:headEnd/>
              <a:tailEnd/>
            </a:ln>
          </p:spPr>
          <p:txBody>
            <a:bodyPr lIns="90000" tIns="45000" rIns="90000" bIns="45000"/>
            <a:lstStyle/>
            <a:p>
              <a:r>
                <a:rPr lang="en-GB" sz="1000">
                  <a:solidFill>
                    <a:srgbClr val="000000"/>
                  </a:solidFill>
                </a:rPr>
                <a:t>Cloud</a:t>
              </a:r>
            </a:p>
          </p:txBody>
        </p:sp>
        <p:sp>
          <p:nvSpPr>
            <p:cNvPr id="33" name="Text Box 66"/>
            <p:cNvSpPr txBox="1">
              <a:spLocks noChangeArrowheads="1"/>
            </p:cNvSpPr>
            <p:nvPr/>
          </p:nvSpPr>
          <p:spPr bwMode="auto">
            <a:xfrm>
              <a:off x="7442199" y="3209925"/>
              <a:ext cx="682626" cy="244475"/>
            </a:xfrm>
            <a:prstGeom prst="rect">
              <a:avLst/>
            </a:prstGeom>
            <a:noFill/>
            <a:ln w="9525">
              <a:noFill/>
              <a:round/>
              <a:headEnd/>
              <a:tailEnd/>
            </a:ln>
          </p:spPr>
          <p:txBody>
            <a:bodyPr lIns="90000" tIns="45000" rIns="90000" bIns="45000"/>
            <a:lstStyle/>
            <a:p>
              <a:r>
                <a:rPr lang="en-GB" sz="1000" dirty="0">
                  <a:solidFill>
                    <a:srgbClr val="000000"/>
                  </a:solidFill>
                </a:rPr>
                <a:t>Water</a:t>
              </a:r>
            </a:p>
          </p:txBody>
        </p:sp>
        <p:sp>
          <p:nvSpPr>
            <p:cNvPr id="34" name="AutoShape 69"/>
            <p:cNvSpPr>
              <a:spLocks noChangeArrowheads="1"/>
            </p:cNvSpPr>
            <p:nvPr/>
          </p:nvSpPr>
          <p:spPr bwMode="auto">
            <a:xfrm>
              <a:off x="7213599" y="3276600"/>
              <a:ext cx="230188" cy="112713"/>
            </a:xfrm>
            <a:prstGeom prst="roundRect">
              <a:avLst>
                <a:gd name="adj" fmla="val 1426"/>
              </a:avLst>
            </a:prstGeom>
            <a:solidFill>
              <a:srgbClr val="0000FF"/>
            </a:solidFill>
            <a:ln w="9525">
              <a:solidFill>
                <a:srgbClr val="000000"/>
              </a:solidFill>
              <a:round/>
              <a:headEnd/>
              <a:tailEnd/>
            </a:ln>
          </p:spPr>
          <p:txBody>
            <a:bodyPr wrap="none" anchor="ctr"/>
            <a:lstStyle/>
            <a:p>
              <a:endParaRPr lang="en-US"/>
            </a:p>
          </p:txBody>
        </p:sp>
        <p:sp>
          <p:nvSpPr>
            <p:cNvPr id="35" name="AutoShape 70"/>
            <p:cNvSpPr>
              <a:spLocks noChangeArrowheads="1"/>
            </p:cNvSpPr>
            <p:nvPr/>
          </p:nvSpPr>
          <p:spPr bwMode="auto">
            <a:xfrm>
              <a:off x="7213599" y="3111500"/>
              <a:ext cx="230188" cy="112713"/>
            </a:xfrm>
            <a:prstGeom prst="roundRect">
              <a:avLst>
                <a:gd name="adj" fmla="val 1426"/>
              </a:avLst>
            </a:prstGeom>
            <a:solidFill>
              <a:srgbClr val="ABABAB"/>
            </a:solidFill>
            <a:ln w="9525">
              <a:solidFill>
                <a:srgbClr val="000000"/>
              </a:solidFill>
              <a:round/>
              <a:headEnd/>
              <a:tailEnd/>
            </a:ln>
          </p:spPr>
          <p:txBody>
            <a:bodyPr wrap="none" anchor="ctr"/>
            <a:lstStyle/>
            <a:p>
              <a:endParaRPr lang="en-US"/>
            </a:p>
          </p:txBody>
        </p:sp>
        <p:sp>
          <p:nvSpPr>
            <p:cNvPr id="36" name="AutoShape 68"/>
            <p:cNvSpPr>
              <a:spLocks noChangeArrowheads="1"/>
            </p:cNvSpPr>
            <p:nvPr/>
          </p:nvSpPr>
          <p:spPr bwMode="auto">
            <a:xfrm>
              <a:off x="7200900" y="2906712"/>
              <a:ext cx="230188" cy="112713"/>
            </a:xfrm>
            <a:prstGeom prst="roundRect">
              <a:avLst>
                <a:gd name="adj" fmla="val 1426"/>
              </a:avLst>
            </a:prstGeom>
            <a:solidFill>
              <a:srgbClr val="2F7357"/>
            </a:solidFill>
            <a:ln w="9525">
              <a:solidFill>
                <a:srgbClr val="000000"/>
              </a:solidFill>
              <a:round/>
              <a:headEnd/>
              <a:tailEnd/>
            </a:ln>
          </p:spPr>
          <p:txBody>
            <a:bodyPr wrap="none" anchor="ctr"/>
            <a:lstStyle/>
            <a:p>
              <a:endParaRPr lang="en-US"/>
            </a:p>
          </p:txBody>
        </p:sp>
        <p:sp>
          <p:nvSpPr>
            <p:cNvPr id="37" name="AutoShape 68"/>
            <p:cNvSpPr>
              <a:spLocks noChangeArrowheads="1"/>
            </p:cNvSpPr>
            <p:nvPr/>
          </p:nvSpPr>
          <p:spPr bwMode="auto">
            <a:xfrm>
              <a:off x="7200900" y="2667000"/>
              <a:ext cx="230188" cy="112713"/>
            </a:xfrm>
            <a:prstGeom prst="roundRect">
              <a:avLst>
                <a:gd name="adj" fmla="val 1426"/>
              </a:avLst>
            </a:prstGeom>
            <a:solidFill>
              <a:srgbClr val="9696FF"/>
            </a:solidFill>
            <a:ln w="9525">
              <a:solidFill>
                <a:srgbClr val="000000"/>
              </a:solidFill>
              <a:round/>
              <a:headEnd/>
              <a:tailEnd/>
            </a:ln>
          </p:spPr>
          <p:txBody>
            <a:bodyPr wrap="none" anchor="ctr"/>
            <a:lstStyle/>
            <a:p>
              <a:endParaRPr lang="en-US"/>
            </a:p>
          </p:txBody>
        </p:sp>
        <p:sp>
          <p:nvSpPr>
            <p:cNvPr id="38" name="Text Box 55"/>
            <p:cNvSpPr txBox="1">
              <a:spLocks noChangeArrowheads="1"/>
            </p:cNvSpPr>
            <p:nvPr/>
          </p:nvSpPr>
          <p:spPr bwMode="auto">
            <a:xfrm>
              <a:off x="7429500" y="2600325"/>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30</a:t>
              </a:r>
              <a:endParaRPr lang="en-GB" sz="1000" dirty="0">
                <a:solidFill>
                  <a:srgbClr val="000000"/>
                </a:solidFill>
              </a:endParaRPr>
            </a:p>
          </p:txBody>
        </p:sp>
        <p:sp>
          <p:nvSpPr>
            <p:cNvPr id="39" name="Text Box 55"/>
            <p:cNvSpPr txBox="1">
              <a:spLocks noChangeArrowheads="1"/>
            </p:cNvSpPr>
            <p:nvPr/>
          </p:nvSpPr>
          <p:spPr bwMode="auto">
            <a:xfrm>
              <a:off x="7429500" y="2847975"/>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  0</a:t>
              </a:r>
              <a:endParaRPr lang="en-GB" sz="1000" dirty="0">
                <a:solidFill>
                  <a:srgbClr val="000000"/>
                </a:solidFill>
              </a:endParaRPr>
            </a:p>
          </p:txBody>
        </p:sp>
      </p:grpSp>
      <p:grpSp>
        <p:nvGrpSpPr>
          <p:cNvPr id="40" name="Group 39"/>
          <p:cNvGrpSpPr/>
          <p:nvPr/>
        </p:nvGrpSpPr>
        <p:grpSpPr>
          <a:xfrm>
            <a:off x="2743201" y="3581405"/>
            <a:ext cx="1778000" cy="587375"/>
            <a:chOff x="2162175" y="6248400"/>
            <a:chExt cx="1778000" cy="587375"/>
          </a:xfrm>
        </p:grpSpPr>
        <p:sp>
          <p:nvSpPr>
            <p:cNvPr id="41" name="AutoShape 142"/>
            <p:cNvSpPr>
              <a:spLocks noChangeArrowheads="1"/>
            </p:cNvSpPr>
            <p:nvPr/>
          </p:nvSpPr>
          <p:spPr bwMode="auto">
            <a:xfrm>
              <a:off x="2286000" y="6477000"/>
              <a:ext cx="230187" cy="112713"/>
            </a:xfrm>
            <a:prstGeom prst="roundRect">
              <a:avLst>
                <a:gd name="adj" fmla="val 1426"/>
              </a:avLst>
            </a:prstGeom>
            <a:solidFill>
              <a:schemeClr val="tx1">
                <a:lumMod val="95000"/>
                <a:lumOff val="5000"/>
              </a:schemeClr>
            </a:solidFill>
            <a:ln w="9525">
              <a:solidFill>
                <a:srgbClr val="000000"/>
              </a:solidFill>
              <a:round/>
              <a:headEnd/>
              <a:tailEnd/>
            </a:ln>
          </p:spPr>
          <p:txBody>
            <a:bodyPr wrap="none" anchor="ctr"/>
            <a:lstStyle/>
            <a:p>
              <a:endParaRPr lang="en-US"/>
            </a:p>
          </p:txBody>
        </p:sp>
        <p:sp>
          <p:nvSpPr>
            <p:cNvPr id="42" name="AutoShape 142"/>
            <p:cNvSpPr>
              <a:spLocks noChangeArrowheads="1"/>
            </p:cNvSpPr>
            <p:nvPr/>
          </p:nvSpPr>
          <p:spPr bwMode="auto">
            <a:xfrm>
              <a:off x="2514600" y="6477000"/>
              <a:ext cx="230187" cy="112713"/>
            </a:xfrm>
            <a:prstGeom prst="roundRect">
              <a:avLst>
                <a:gd name="adj" fmla="val 1426"/>
              </a:avLst>
            </a:prstGeom>
            <a:solidFill>
              <a:srgbClr val="404040"/>
            </a:solidFill>
            <a:ln w="9525">
              <a:solidFill>
                <a:srgbClr val="000000"/>
              </a:solidFill>
              <a:round/>
              <a:headEnd/>
              <a:tailEnd/>
            </a:ln>
          </p:spPr>
          <p:txBody>
            <a:bodyPr wrap="none" anchor="ctr"/>
            <a:lstStyle/>
            <a:p>
              <a:endParaRPr lang="en-US"/>
            </a:p>
          </p:txBody>
        </p:sp>
        <p:sp>
          <p:nvSpPr>
            <p:cNvPr id="43" name="AutoShape 142"/>
            <p:cNvSpPr>
              <a:spLocks noChangeArrowheads="1"/>
            </p:cNvSpPr>
            <p:nvPr/>
          </p:nvSpPr>
          <p:spPr bwMode="auto">
            <a:xfrm>
              <a:off x="2743200" y="6477000"/>
              <a:ext cx="230187" cy="112713"/>
            </a:xfrm>
            <a:prstGeom prst="roundRect">
              <a:avLst>
                <a:gd name="adj" fmla="val 1426"/>
              </a:avLst>
            </a:prstGeom>
            <a:solidFill>
              <a:srgbClr val="606060"/>
            </a:solidFill>
            <a:ln w="9525">
              <a:solidFill>
                <a:srgbClr val="000000"/>
              </a:solidFill>
              <a:round/>
              <a:headEnd/>
              <a:tailEnd/>
            </a:ln>
          </p:spPr>
          <p:txBody>
            <a:bodyPr wrap="none" anchor="ctr"/>
            <a:lstStyle/>
            <a:p>
              <a:endParaRPr lang="en-US"/>
            </a:p>
          </p:txBody>
        </p:sp>
        <p:sp>
          <p:nvSpPr>
            <p:cNvPr id="44" name="AutoShape 142"/>
            <p:cNvSpPr>
              <a:spLocks noChangeArrowheads="1"/>
            </p:cNvSpPr>
            <p:nvPr/>
          </p:nvSpPr>
          <p:spPr bwMode="auto">
            <a:xfrm>
              <a:off x="2971800" y="6477000"/>
              <a:ext cx="230187" cy="112713"/>
            </a:xfrm>
            <a:prstGeom prst="roundRect">
              <a:avLst>
                <a:gd name="adj" fmla="val 1426"/>
              </a:avLst>
            </a:prstGeom>
            <a:solidFill>
              <a:schemeClr val="bg1">
                <a:lumMod val="65000"/>
              </a:schemeClr>
            </a:solidFill>
            <a:ln w="9525">
              <a:solidFill>
                <a:srgbClr val="000000"/>
              </a:solidFill>
              <a:round/>
              <a:headEnd/>
              <a:tailEnd/>
            </a:ln>
          </p:spPr>
          <p:txBody>
            <a:bodyPr wrap="none" anchor="ctr"/>
            <a:lstStyle/>
            <a:p>
              <a:endParaRPr lang="en-US"/>
            </a:p>
          </p:txBody>
        </p:sp>
        <p:sp>
          <p:nvSpPr>
            <p:cNvPr id="45" name="AutoShape 142"/>
            <p:cNvSpPr>
              <a:spLocks noChangeArrowheads="1"/>
            </p:cNvSpPr>
            <p:nvPr/>
          </p:nvSpPr>
          <p:spPr bwMode="auto">
            <a:xfrm>
              <a:off x="3200400" y="6477000"/>
              <a:ext cx="230187" cy="112713"/>
            </a:xfrm>
            <a:prstGeom prst="roundRect">
              <a:avLst>
                <a:gd name="adj" fmla="val 1426"/>
              </a:avLst>
            </a:prstGeom>
            <a:solidFill>
              <a:schemeClr val="bg1">
                <a:lumMod val="85000"/>
              </a:schemeClr>
            </a:solidFill>
            <a:ln w="9525">
              <a:solidFill>
                <a:srgbClr val="000000"/>
              </a:solidFill>
              <a:round/>
              <a:headEnd/>
              <a:tailEnd/>
            </a:ln>
          </p:spPr>
          <p:txBody>
            <a:bodyPr wrap="none" anchor="ctr"/>
            <a:lstStyle/>
            <a:p>
              <a:endParaRPr lang="en-US"/>
            </a:p>
          </p:txBody>
        </p:sp>
        <p:sp>
          <p:nvSpPr>
            <p:cNvPr id="46" name="AutoShape 142"/>
            <p:cNvSpPr>
              <a:spLocks noChangeArrowheads="1"/>
            </p:cNvSpPr>
            <p:nvPr/>
          </p:nvSpPr>
          <p:spPr bwMode="auto">
            <a:xfrm>
              <a:off x="3429000" y="6477000"/>
              <a:ext cx="230187" cy="112713"/>
            </a:xfrm>
            <a:prstGeom prst="roundRect">
              <a:avLst>
                <a:gd name="adj" fmla="val 1426"/>
              </a:avLst>
            </a:prstGeom>
            <a:solidFill>
              <a:schemeClr val="bg1"/>
            </a:solidFill>
            <a:ln w="9525">
              <a:solidFill>
                <a:srgbClr val="000000"/>
              </a:solidFill>
              <a:round/>
              <a:headEnd/>
              <a:tailEnd/>
            </a:ln>
          </p:spPr>
          <p:txBody>
            <a:bodyPr wrap="none" anchor="ctr"/>
            <a:lstStyle/>
            <a:p>
              <a:endParaRPr lang="en-US"/>
            </a:p>
          </p:txBody>
        </p:sp>
        <p:sp>
          <p:nvSpPr>
            <p:cNvPr id="47" name="Text Box 141"/>
            <p:cNvSpPr txBox="1">
              <a:spLocks noChangeArrowheads="1"/>
            </p:cNvSpPr>
            <p:nvPr/>
          </p:nvSpPr>
          <p:spPr bwMode="auto">
            <a:xfrm>
              <a:off x="3257550" y="6581775"/>
              <a:ext cx="682625" cy="244475"/>
            </a:xfrm>
            <a:prstGeom prst="rect">
              <a:avLst/>
            </a:prstGeom>
            <a:noFill/>
            <a:ln w="9525">
              <a:noFill/>
              <a:round/>
              <a:headEnd/>
              <a:tailEnd/>
            </a:ln>
          </p:spPr>
          <p:txBody>
            <a:bodyPr lIns="90000" tIns="45000" rIns="90000" bIns="45000"/>
            <a:lstStyle/>
            <a:p>
              <a:r>
                <a:rPr lang="en-GB" sz="1000" dirty="0" smtClean="0">
                  <a:solidFill>
                    <a:srgbClr val="000000"/>
                  </a:solidFill>
                </a:rPr>
                <a:t>       1.0</a:t>
              </a:r>
              <a:endParaRPr lang="en-GB" sz="1000" dirty="0">
                <a:solidFill>
                  <a:srgbClr val="000000"/>
                </a:solidFill>
              </a:endParaRPr>
            </a:p>
          </p:txBody>
        </p:sp>
        <p:sp>
          <p:nvSpPr>
            <p:cNvPr id="48" name="Text Box 141"/>
            <p:cNvSpPr txBox="1">
              <a:spLocks noChangeArrowheads="1"/>
            </p:cNvSpPr>
            <p:nvPr/>
          </p:nvSpPr>
          <p:spPr bwMode="auto">
            <a:xfrm>
              <a:off x="2162175" y="6591300"/>
              <a:ext cx="682625" cy="244475"/>
            </a:xfrm>
            <a:prstGeom prst="rect">
              <a:avLst/>
            </a:prstGeom>
            <a:noFill/>
            <a:ln w="9525">
              <a:noFill/>
              <a:round/>
              <a:headEnd/>
              <a:tailEnd/>
            </a:ln>
          </p:spPr>
          <p:txBody>
            <a:bodyPr lIns="90000" tIns="45000" rIns="90000" bIns="45000"/>
            <a:lstStyle/>
            <a:p>
              <a:r>
                <a:rPr lang="en-GB" sz="1000" dirty="0" smtClean="0">
                  <a:solidFill>
                    <a:srgbClr val="000000"/>
                  </a:solidFill>
                </a:rPr>
                <a:t>       0.0</a:t>
              </a:r>
              <a:endParaRPr lang="en-GB" sz="1000" dirty="0">
                <a:solidFill>
                  <a:srgbClr val="000000"/>
                </a:solidFill>
              </a:endParaRPr>
            </a:p>
          </p:txBody>
        </p:sp>
        <p:sp>
          <p:nvSpPr>
            <p:cNvPr id="49" name="Text Box 138"/>
            <p:cNvSpPr txBox="1">
              <a:spLocks noChangeArrowheads="1"/>
            </p:cNvSpPr>
            <p:nvPr/>
          </p:nvSpPr>
          <p:spPr bwMode="auto">
            <a:xfrm>
              <a:off x="2257425" y="6248400"/>
              <a:ext cx="1447800" cy="228600"/>
            </a:xfrm>
            <a:prstGeom prst="rect">
              <a:avLst/>
            </a:prstGeom>
            <a:noFill/>
            <a:ln w="9525">
              <a:noFill/>
              <a:round/>
              <a:headEnd/>
              <a:tailEnd/>
            </a:ln>
          </p:spPr>
          <p:txBody>
            <a:bodyPr lIns="90000" tIns="45000" rIns="90000" bIns="45000"/>
            <a:lstStyle/>
            <a:p>
              <a:pPr algn="ctr">
                <a:tabLst>
                  <a:tab pos="723900" algn="l"/>
                </a:tabLst>
              </a:pPr>
              <a:r>
                <a:rPr lang="en-GB" sz="1000" dirty="0" smtClean="0">
                  <a:solidFill>
                    <a:srgbClr val="000000"/>
                  </a:solidFill>
                </a:rPr>
                <a:t>NDSI range</a:t>
              </a:r>
              <a:endParaRPr lang="en-GB" sz="1000" dirty="0">
                <a:solidFill>
                  <a:srgbClr val="000000"/>
                </a:solidFill>
              </a:endParaRPr>
            </a:p>
          </p:txBody>
        </p:sp>
      </p:grpSp>
      <p:sp>
        <p:nvSpPr>
          <p:cNvPr id="51" name="AutoShape 126"/>
          <p:cNvSpPr>
            <a:spLocks noChangeArrowheads="1"/>
          </p:cNvSpPr>
          <p:nvPr/>
        </p:nvSpPr>
        <p:spPr bwMode="auto">
          <a:xfrm>
            <a:off x="6744677" y="6472607"/>
            <a:ext cx="283307" cy="156791"/>
          </a:xfrm>
          <a:prstGeom prst="roundRect">
            <a:avLst>
              <a:gd name="adj" fmla="val 1426"/>
            </a:avLst>
          </a:prstGeom>
          <a:solidFill>
            <a:srgbClr val="FFFF00"/>
          </a:solidFill>
          <a:ln w="9525">
            <a:solidFill>
              <a:srgbClr val="000000"/>
            </a:solidFill>
            <a:round/>
            <a:headEnd/>
            <a:tailEnd/>
          </a:ln>
        </p:spPr>
        <p:txBody>
          <a:bodyPr wrap="none" anchor="ctr"/>
          <a:lstStyle/>
          <a:p>
            <a:endParaRPr lang="en-US"/>
          </a:p>
        </p:txBody>
      </p:sp>
      <p:sp>
        <p:nvSpPr>
          <p:cNvPr id="52" name="AutoShape 127"/>
          <p:cNvSpPr>
            <a:spLocks noChangeArrowheads="1"/>
          </p:cNvSpPr>
          <p:nvPr/>
        </p:nvSpPr>
        <p:spPr bwMode="auto">
          <a:xfrm>
            <a:off x="6744677" y="6320232"/>
            <a:ext cx="281354" cy="152374"/>
          </a:xfrm>
          <a:prstGeom prst="roundRect">
            <a:avLst>
              <a:gd name="adj" fmla="val 1468"/>
            </a:avLst>
          </a:prstGeom>
          <a:solidFill>
            <a:srgbClr val="EE0000"/>
          </a:solidFill>
          <a:ln w="9525">
            <a:solidFill>
              <a:srgbClr val="000000"/>
            </a:solidFill>
            <a:round/>
            <a:headEnd/>
            <a:tailEnd/>
          </a:ln>
        </p:spPr>
        <p:txBody>
          <a:bodyPr wrap="none" anchor="ctr"/>
          <a:lstStyle/>
          <a:p>
            <a:endParaRPr lang="en-US"/>
          </a:p>
        </p:txBody>
      </p:sp>
      <p:sp>
        <p:nvSpPr>
          <p:cNvPr id="53" name="AutoShape 128"/>
          <p:cNvSpPr>
            <a:spLocks noChangeArrowheads="1"/>
          </p:cNvSpPr>
          <p:nvPr/>
        </p:nvSpPr>
        <p:spPr bwMode="auto">
          <a:xfrm>
            <a:off x="6744677" y="6167807"/>
            <a:ext cx="283307" cy="156791"/>
          </a:xfrm>
          <a:prstGeom prst="roundRect">
            <a:avLst>
              <a:gd name="adj" fmla="val 1426"/>
            </a:avLst>
          </a:prstGeom>
          <a:solidFill>
            <a:srgbClr val="66FF33"/>
          </a:solidFill>
          <a:ln w="9525">
            <a:solidFill>
              <a:srgbClr val="000000"/>
            </a:solidFill>
            <a:round/>
            <a:headEnd/>
            <a:tailEnd/>
          </a:ln>
        </p:spPr>
        <p:txBody>
          <a:bodyPr wrap="none" anchor="ctr"/>
          <a:lstStyle/>
          <a:p>
            <a:endParaRPr lang="en-US"/>
          </a:p>
        </p:txBody>
      </p:sp>
      <p:sp>
        <p:nvSpPr>
          <p:cNvPr id="54" name="AutoShape 129"/>
          <p:cNvSpPr>
            <a:spLocks noChangeArrowheads="1"/>
          </p:cNvSpPr>
          <p:nvPr/>
        </p:nvSpPr>
        <p:spPr bwMode="auto">
          <a:xfrm>
            <a:off x="6744677" y="6019562"/>
            <a:ext cx="283307" cy="152638"/>
          </a:xfrm>
          <a:prstGeom prst="roundRect">
            <a:avLst>
              <a:gd name="adj" fmla="val 1426"/>
            </a:avLst>
          </a:prstGeom>
          <a:solidFill>
            <a:schemeClr val="tx1"/>
          </a:solidFill>
          <a:ln w="9525">
            <a:solidFill>
              <a:srgbClr val="000000"/>
            </a:solidFill>
            <a:round/>
            <a:headEnd/>
            <a:tailEnd/>
          </a:ln>
        </p:spPr>
        <p:txBody>
          <a:bodyPr wrap="none" anchor="ctr"/>
          <a:lstStyle/>
          <a:p>
            <a:endParaRPr lang="en-US"/>
          </a:p>
        </p:txBody>
      </p:sp>
      <p:sp>
        <p:nvSpPr>
          <p:cNvPr id="55" name="Text Box 134"/>
          <p:cNvSpPr txBox="1">
            <a:spLocks noChangeArrowheads="1"/>
          </p:cNvSpPr>
          <p:nvPr/>
        </p:nvSpPr>
        <p:spPr bwMode="auto">
          <a:xfrm>
            <a:off x="7026031" y="6444344"/>
            <a:ext cx="1127369" cy="187680"/>
          </a:xfrm>
          <a:prstGeom prst="rect">
            <a:avLst/>
          </a:prstGeom>
          <a:noFill/>
          <a:ln w="9525">
            <a:noFill/>
            <a:round/>
            <a:headEnd/>
            <a:tailEnd/>
          </a:ln>
        </p:spPr>
        <p:txBody>
          <a:bodyPr lIns="90000" tIns="45000" rIns="90000" bIns="45000"/>
          <a:lstStyle/>
          <a:p>
            <a:pPr>
              <a:tabLst>
                <a:tab pos="723900" algn="l"/>
              </a:tabLst>
            </a:pPr>
            <a:r>
              <a:rPr lang="en-GB" sz="1000" dirty="0" smtClean="0">
                <a:solidFill>
                  <a:srgbClr val="000000"/>
                </a:solidFill>
              </a:rPr>
              <a:t>Low NDSI screen</a:t>
            </a:r>
            <a:endParaRPr lang="en-GB" sz="1000" dirty="0">
              <a:solidFill>
                <a:srgbClr val="000000"/>
              </a:solidFill>
            </a:endParaRPr>
          </a:p>
        </p:txBody>
      </p:sp>
      <p:sp>
        <p:nvSpPr>
          <p:cNvPr id="56" name="Text Box 136"/>
          <p:cNvSpPr txBox="1">
            <a:spLocks noChangeArrowheads="1"/>
          </p:cNvSpPr>
          <p:nvPr/>
        </p:nvSpPr>
        <p:spPr bwMode="auto">
          <a:xfrm>
            <a:off x="7026031" y="6125682"/>
            <a:ext cx="1086338" cy="188030"/>
          </a:xfrm>
          <a:prstGeom prst="rect">
            <a:avLst/>
          </a:prstGeom>
          <a:noFill/>
          <a:ln w="9525">
            <a:noFill/>
            <a:round/>
            <a:headEnd/>
            <a:tailEnd/>
          </a:ln>
        </p:spPr>
        <p:txBody>
          <a:bodyPr lIns="90000" tIns="45000" rIns="90000" bIns="45000"/>
          <a:lstStyle/>
          <a:p>
            <a:pPr>
              <a:tabLst>
                <a:tab pos="723900" algn="l"/>
              </a:tabLst>
            </a:pPr>
            <a:r>
              <a:rPr lang="en-GB" sz="1000" dirty="0" smtClean="0">
                <a:solidFill>
                  <a:srgbClr val="000000"/>
                </a:solidFill>
              </a:rPr>
              <a:t>Inland water</a:t>
            </a:r>
            <a:endParaRPr lang="en-GB" sz="1000" dirty="0">
              <a:solidFill>
                <a:srgbClr val="000000"/>
              </a:solidFill>
            </a:endParaRPr>
          </a:p>
        </p:txBody>
      </p:sp>
      <p:sp>
        <p:nvSpPr>
          <p:cNvPr id="57" name="Text Box 137"/>
          <p:cNvSpPr txBox="1">
            <a:spLocks noChangeArrowheads="1"/>
          </p:cNvSpPr>
          <p:nvPr/>
        </p:nvSpPr>
        <p:spPr bwMode="auto">
          <a:xfrm>
            <a:off x="7010122" y="5987144"/>
            <a:ext cx="1273908" cy="177446"/>
          </a:xfrm>
          <a:prstGeom prst="rect">
            <a:avLst/>
          </a:prstGeom>
          <a:noFill/>
          <a:ln w="9525">
            <a:noFill/>
            <a:round/>
            <a:headEnd/>
            <a:tailEnd/>
          </a:ln>
        </p:spPr>
        <p:txBody>
          <a:bodyPr lIns="90000" tIns="45000" rIns="90000" bIns="45000"/>
          <a:lstStyle/>
          <a:p>
            <a:pPr>
              <a:tabLst>
                <a:tab pos="723900" algn="l"/>
              </a:tabLst>
            </a:pPr>
            <a:r>
              <a:rPr lang="en-GB" sz="1000" dirty="0" smtClean="0">
                <a:solidFill>
                  <a:srgbClr val="000000"/>
                </a:solidFill>
              </a:rPr>
              <a:t>Unspecified</a:t>
            </a:r>
            <a:endParaRPr lang="en-GB" sz="1000" dirty="0">
              <a:solidFill>
                <a:srgbClr val="000000"/>
              </a:solidFill>
            </a:endParaRPr>
          </a:p>
        </p:txBody>
      </p:sp>
      <p:sp>
        <p:nvSpPr>
          <p:cNvPr id="59" name="Footer Placeholder 58"/>
          <p:cNvSpPr>
            <a:spLocks noGrp="1"/>
          </p:cNvSpPr>
          <p:nvPr>
            <p:ph type="ftr" sz="quarter" idx="11"/>
          </p:nvPr>
        </p:nvSpPr>
        <p:spPr>
          <a:xfrm>
            <a:off x="3124200" y="6356372"/>
            <a:ext cx="3502152" cy="365125"/>
          </a:xfrm>
        </p:spPr>
        <p:txBody>
          <a:bodyPr/>
          <a:lstStyle/>
          <a:p>
            <a:r>
              <a:rPr lang="en-US" dirty="0" smtClean="0"/>
              <a:t>MODIS/VIIRS Science Team Meeting, 6-10 June 2016 G. Riggs, M. </a:t>
            </a:r>
            <a:r>
              <a:rPr lang="en-US" dirty="0" err="1" smtClean="0"/>
              <a:t>Tschudi</a:t>
            </a:r>
            <a:r>
              <a:rPr lang="en-US" dirty="0" smtClean="0"/>
              <a:t>, </a:t>
            </a:r>
            <a:r>
              <a:rPr lang="en-US" dirty="0" err="1" smtClean="0"/>
              <a:t>D.Hall</a:t>
            </a:r>
            <a:r>
              <a:rPr lang="en-US" dirty="0" smtClean="0"/>
              <a:t>, M. Roman</a:t>
            </a:r>
            <a:endParaRPr lang="en-US" dirty="0"/>
          </a:p>
        </p:txBody>
      </p:sp>
      <p:sp>
        <p:nvSpPr>
          <p:cNvPr id="60" name="Slide Number Placeholder 59"/>
          <p:cNvSpPr>
            <a:spLocks noGrp="1"/>
          </p:cNvSpPr>
          <p:nvPr>
            <p:ph type="sldNum" sz="quarter" idx="12"/>
          </p:nvPr>
        </p:nvSpPr>
        <p:spPr>
          <a:xfrm>
            <a:off x="6705600" y="6340475"/>
            <a:ext cx="2133600" cy="365125"/>
          </a:xfrm>
        </p:spPr>
        <p:txBody>
          <a:bodyPr/>
          <a:lstStyle/>
          <a:p>
            <a:fld id="{B6F15528-21DE-4FAA-801E-634DDDAF4B2B}" type="slidenum">
              <a:rPr lang="en-US" smtClean="0"/>
              <a:pPr/>
              <a:t>14</a:t>
            </a:fld>
            <a:endParaRPr lang="en-US" dirty="0"/>
          </a:p>
        </p:txBody>
      </p:sp>
      <p:sp>
        <p:nvSpPr>
          <p:cNvPr id="61" name="Text Box 134"/>
          <p:cNvSpPr txBox="1">
            <a:spLocks noChangeArrowheads="1"/>
          </p:cNvSpPr>
          <p:nvPr/>
        </p:nvSpPr>
        <p:spPr bwMode="auto">
          <a:xfrm>
            <a:off x="7032168" y="6281054"/>
            <a:ext cx="1919410" cy="194117"/>
          </a:xfrm>
          <a:prstGeom prst="rect">
            <a:avLst/>
          </a:prstGeom>
          <a:noFill/>
          <a:ln w="9525">
            <a:noFill/>
            <a:round/>
            <a:headEnd/>
            <a:tailEnd/>
          </a:ln>
        </p:spPr>
        <p:txBody>
          <a:bodyPr lIns="90000" tIns="45000" rIns="90000" bIns="45000"/>
          <a:lstStyle/>
          <a:p>
            <a:pPr>
              <a:tabLst>
                <a:tab pos="723900" algn="l"/>
              </a:tabLst>
            </a:pPr>
            <a:r>
              <a:rPr lang="en-GB" sz="1000" dirty="0" smtClean="0">
                <a:solidFill>
                  <a:srgbClr val="000000"/>
                </a:solidFill>
              </a:rPr>
              <a:t>Low VIS  screen</a:t>
            </a:r>
            <a:endParaRPr lang="en-GB" sz="1000"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709568" y="1155546"/>
          <a:ext cx="5715000" cy="4731239"/>
        </p:xfrm>
        <a:graphic>
          <a:graphicData uri="http://schemas.openxmlformats.org/drawingml/2006/table">
            <a:tbl>
              <a:tblPr firstRow="1" bandCol="1">
                <a:tableStyleId>{616DA210-FB5B-4158-B5E0-FEB733F419BA}</a:tableStyleId>
              </a:tblPr>
              <a:tblGrid>
                <a:gridCol w="2857500"/>
                <a:gridCol w="2857500"/>
              </a:tblGrid>
              <a:tr h="499725">
                <a:tc gridSpan="2">
                  <a:txBody>
                    <a:bodyPr/>
                    <a:lstStyle/>
                    <a:p>
                      <a:pPr algn="ctr"/>
                      <a:endParaRPr lang="en-US" dirty="0">
                        <a:solidFill>
                          <a:schemeClr val="tx1">
                            <a:lumMod val="65000"/>
                            <a:lumOff val="35000"/>
                          </a:schemeClr>
                        </a:solidFill>
                      </a:endParaRPr>
                    </a:p>
                  </a:txBody>
                  <a:tcPr>
                    <a:solidFill>
                      <a:schemeClr val="bg2">
                        <a:lumMod val="50000"/>
                      </a:schemeClr>
                    </a:solidFill>
                  </a:tcPr>
                </a:tc>
                <a:tc hMerge="1">
                  <a:txBody>
                    <a:bodyPr/>
                    <a:lstStyle/>
                    <a:p>
                      <a:endParaRPr lang="en-US" dirty="0"/>
                    </a:p>
                  </a:txBody>
                  <a:tcPr/>
                </a:tc>
              </a:tr>
              <a:tr h="421250">
                <a:tc>
                  <a:txBody>
                    <a:bodyPr/>
                    <a:lstStyle/>
                    <a:p>
                      <a:pPr algn="ctr"/>
                      <a:r>
                        <a:rPr lang="en-US" dirty="0" smtClean="0"/>
                        <a:t>MOD10_L2</a:t>
                      </a:r>
                      <a:r>
                        <a:rPr lang="en-US" baseline="0" dirty="0" smtClean="0"/>
                        <a:t> C6</a:t>
                      </a:r>
                      <a:endParaRPr lang="en-US" dirty="0"/>
                    </a:p>
                  </a:txBody>
                  <a:tcPr/>
                </a:tc>
                <a:tc>
                  <a:txBody>
                    <a:bodyPr/>
                    <a:lstStyle/>
                    <a:p>
                      <a:pPr algn="ctr"/>
                      <a:r>
                        <a:rPr lang="en-US" dirty="0" smtClean="0"/>
                        <a:t>VNP10_L2</a:t>
                      </a:r>
                      <a:endParaRPr lang="en-US" dirty="0"/>
                    </a:p>
                  </a:txBody>
                  <a:tcPr/>
                </a:tc>
              </a:tr>
              <a:tr h="947812">
                <a:tc>
                  <a:txBody>
                    <a:bodyPr/>
                    <a:lstStyle/>
                    <a:p>
                      <a:pPr marL="0" marR="0" indent="0" algn="l" defTabSz="4075572" rtl="0" eaLnBrk="1" fontAlgn="auto" latinLnBrk="0" hangingPunct="1">
                        <a:lnSpc>
                          <a:spcPct val="100000"/>
                        </a:lnSpc>
                        <a:spcBef>
                          <a:spcPts val="0"/>
                        </a:spcBef>
                        <a:spcAft>
                          <a:spcPts val="0"/>
                        </a:spcAft>
                        <a:buClrTx/>
                        <a:buSzTx/>
                        <a:buFontTx/>
                        <a:buNone/>
                        <a:tabLst/>
                        <a:defRPr/>
                      </a:pPr>
                      <a:r>
                        <a:rPr lang="en-US" sz="1200" dirty="0" err="1" smtClean="0"/>
                        <a:t>NDSI_Snow_Cover</a:t>
                      </a:r>
                      <a:r>
                        <a:rPr lang="en-US" sz="1200" dirty="0" smtClean="0"/>
                        <a:t>, --</a:t>
                      </a:r>
                      <a:r>
                        <a:rPr lang="en-US" sz="1200" baseline="0" dirty="0" smtClean="0"/>
                        <a:t> Snow cover map by NDSI in 0-100 range, with masked features.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NDSI_Snow_Cover</a:t>
                      </a:r>
                      <a:r>
                        <a:rPr lang="en-US" sz="1200" dirty="0" smtClean="0"/>
                        <a:t>, --</a:t>
                      </a:r>
                      <a:r>
                        <a:rPr lang="en-US" sz="1200" baseline="0" dirty="0" smtClean="0"/>
                        <a:t> Snow cover map by NDSI in 0-100 range, with masked features.  </a:t>
                      </a:r>
                      <a:endParaRPr lang="en-US" sz="1200" dirty="0" smtClean="0"/>
                    </a:p>
                  </a:txBody>
                  <a:tcPr/>
                </a:tc>
              </a:tr>
              <a:tr h="947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NDSI_Snow_Cover_Algorithm_Flags_QA</a:t>
                      </a:r>
                      <a:r>
                        <a:rPr lang="en-US" sz="1200" baseline="0" dirty="0" smtClean="0"/>
                        <a:t> – bit flags for data screens applied in the algorithm.</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NDSI_Snow_Cover_Algorithm_Flags_QA</a:t>
                      </a:r>
                      <a:r>
                        <a:rPr lang="en-US" sz="1200" baseline="0" dirty="0" smtClean="0"/>
                        <a:t> – bit flags for data screens applied in the algorithm.</a:t>
                      </a:r>
                      <a:endParaRPr lang="en-US" sz="1200" dirty="0" smtClean="0"/>
                    </a:p>
                    <a:p>
                      <a:endParaRPr lang="en-US" sz="1200" dirty="0"/>
                    </a:p>
                  </a:txBody>
                  <a:tcPr/>
                </a:tc>
              </a:tr>
              <a:tr h="526563">
                <a:tc>
                  <a:txBody>
                    <a:bodyPr/>
                    <a:lstStyle/>
                    <a:p>
                      <a:pPr marL="0" marR="0" indent="0" algn="l" defTabSz="4075572" rtl="0" eaLnBrk="1" fontAlgn="auto" latinLnBrk="0" hangingPunct="1">
                        <a:lnSpc>
                          <a:spcPct val="100000"/>
                        </a:lnSpc>
                        <a:spcBef>
                          <a:spcPts val="0"/>
                        </a:spcBef>
                        <a:spcAft>
                          <a:spcPts val="0"/>
                        </a:spcAft>
                        <a:buClrTx/>
                        <a:buSzTx/>
                        <a:buFontTx/>
                        <a:buNone/>
                        <a:tabLst/>
                        <a:defRPr/>
                      </a:pPr>
                      <a:r>
                        <a:rPr lang="en-US" sz="1200" dirty="0" smtClean="0"/>
                        <a:t>NDSI </a:t>
                      </a:r>
                      <a:r>
                        <a:rPr lang="en-US" sz="1200" dirty="0" err="1" smtClean="0"/>
                        <a:t>Snow_Cover_Basic_QA</a:t>
                      </a:r>
                      <a:r>
                        <a:rPr lang="en-US" sz="1200" dirty="0" smtClean="0"/>
                        <a:t>, basic quality value</a:t>
                      </a:r>
                    </a:p>
                  </a:txBody>
                  <a:tcPr/>
                </a:tc>
                <a:tc>
                  <a:txBody>
                    <a:bodyPr/>
                    <a:lstStyle/>
                    <a:p>
                      <a:r>
                        <a:rPr lang="en-US" sz="1200" dirty="0" err="1" smtClean="0"/>
                        <a:t>NDSI_Snow_Cover_Basic_QA</a:t>
                      </a:r>
                      <a:r>
                        <a:rPr lang="en-US" sz="1200" dirty="0" smtClean="0"/>
                        <a:t>,</a:t>
                      </a:r>
                      <a:r>
                        <a:rPr lang="en-US" sz="1200" baseline="0" dirty="0" smtClean="0"/>
                        <a:t> -- basic quality value</a:t>
                      </a:r>
                      <a:endParaRPr lang="en-US" sz="1200" dirty="0"/>
                    </a:p>
                  </a:txBody>
                  <a:tcPr/>
                </a:tc>
              </a:tr>
              <a:tr h="737187">
                <a:tc>
                  <a:txBody>
                    <a:bodyPr/>
                    <a:lstStyle/>
                    <a:p>
                      <a:pPr marL="0" marR="0" indent="0" algn="l" defTabSz="4075572" rtl="0" eaLnBrk="1" fontAlgn="auto" latinLnBrk="0" hangingPunct="1">
                        <a:lnSpc>
                          <a:spcPct val="100000"/>
                        </a:lnSpc>
                        <a:spcBef>
                          <a:spcPts val="0"/>
                        </a:spcBef>
                        <a:spcAft>
                          <a:spcPts val="0"/>
                        </a:spcAft>
                        <a:buClrTx/>
                        <a:buSzTx/>
                        <a:buFontTx/>
                        <a:buNone/>
                        <a:tabLst/>
                        <a:defRPr/>
                      </a:pPr>
                      <a:r>
                        <a:rPr lang="en-US" sz="1200" dirty="0" smtClean="0"/>
                        <a:t>NDSI</a:t>
                      </a:r>
                      <a:r>
                        <a:rPr lang="en-US" sz="1200" baseline="0" dirty="0" smtClean="0"/>
                        <a:t> – NDSI value for all land and inland water pixels in a swath</a:t>
                      </a:r>
                      <a:endParaRPr lang="en-US" sz="1200" dirty="0" smtClean="0"/>
                    </a:p>
                  </a:txBody>
                  <a:tcPr/>
                </a:tc>
                <a:tc>
                  <a:txBody>
                    <a:bodyPr/>
                    <a:lstStyle/>
                    <a:p>
                      <a:r>
                        <a:rPr lang="en-US" sz="1200" dirty="0" smtClean="0"/>
                        <a:t>NDSI</a:t>
                      </a:r>
                      <a:r>
                        <a:rPr lang="en-US" sz="1200" baseline="0" dirty="0" smtClean="0"/>
                        <a:t> – NDSI value for all land and inland water pixels in a swath</a:t>
                      </a:r>
                      <a:endParaRPr lang="en-US" sz="1200" dirty="0"/>
                    </a:p>
                  </a:txBody>
                  <a:tcPr/>
                </a:tc>
              </a:tr>
              <a:tr h="325445">
                <a:tc>
                  <a:txBody>
                    <a:bodyPr/>
                    <a:lstStyle/>
                    <a:p>
                      <a:r>
                        <a:rPr lang="en-US" sz="1200" dirty="0" smtClean="0"/>
                        <a:t>Latitude</a:t>
                      </a:r>
                      <a:r>
                        <a:rPr lang="en-US" sz="1200" baseline="0" dirty="0" smtClean="0"/>
                        <a:t> (5 km resolution)</a:t>
                      </a:r>
                      <a:endParaRPr lang="en-US" sz="1200" dirty="0"/>
                    </a:p>
                  </a:txBody>
                  <a:tcPr/>
                </a:tc>
                <a:tc>
                  <a:txBody>
                    <a:bodyPr/>
                    <a:lstStyle/>
                    <a:p>
                      <a:r>
                        <a:rPr lang="en-US" sz="1200" dirty="0" smtClean="0"/>
                        <a:t>Latitude</a:t>
                      </a:r>
                      <a:r>
                        <a:rPr lang="en-US" sz="1200" baseline="0" dirty="0" smtClean="0"/>
                        <a:t> (375 m resolution)</a:t>
                      </a:r>
                      <a:endParaRPr lang="en-US" sz="1200" dirty="0"/>
                    </a:p>
                  </a:txBody>
                  <a:tcPr/>
                </a:tc>
              </a:tr>
              <a:tr h="325445">
                <a:tc>
                  <a:txBody>
                    <a:bodyPr/>
                    <a:lstStyle/>
                    <a:p>
                      <a:r>
                        <a:rPr lang="en-US" sz="1200" dirty="0" smtClean="0"/>
                        <a:t>Longitude</a:t>
                      </a:r>
                      <a:r>
                        <a:rPr lang="en-US" sz="1200" baseline="0" dirty="0" smtClean="0"/>
                        <a:t> (5  km resolution)</a:t>
                      </a:r>
                      <a:endParaRPr lang="en-US" sz="1200" dirty="0"/>
                    </a:p>
                  </a:txBody>
                  <a:tcPr/>
                </a:tc>
                <a:tc>
                  <a:txBody>
                    <a:bodyPr/>
                    <a:lstStyle/>
                    <a:p>
                      <a:r>
                        <a:rPr lang="en-US" sz="1200" dirty="0" smtClean="0"/>
                        <a:t>Longitude</a:t>
                      </a:r>
                      <a:r>
                        <a:rPr lang="en-US" sz="1200" baseline="0" dirty="0" smtClean="0"/>
                        <a:t> (375 m resolution)</a:t>
                      </a:r>
                      <a:endParaRPr lang="en-US" sz="1200" dirty="0"/>
                    </a:p>
                  </a:txBody>
                  <a:tcPr/>
                </a:tc>
              </a:tr>
            </a:tbl>
          </a:graphicData>
        </a:graphic>
      </p:graphicFrame>
      <p:sp>
        <p:nvSpPr>
          <p:cNvPr id="8" name="TextBox 7"/>
          <p:cNvSpPr txBox="1"/>
          <p:nvPr/>
        </p:nvSpPr>
        <p:spPr>
          <a:xfrm>
            <a:off x="914400" y="304800"/>
            <a:ext cx="7315200" cy="523220"/>
          </a:xfrm>
          <a:prstGeom prst="rect">
            <a:avLst/>
          </a:prstGeom>
          <a:noFill/>
        </p:spPr>
        <p:txBody>
          <a:bodyPr wrap="square" rtlCol="0">
            <a:spAutoFit/>
          </a:bodyPr>
          <a:lstStyle/>
          <a:p>
            <a:pPr algn="ctr"/>
            <a:r>
              <a:rPr lang="en-US" sz="2800" b="1" dirty="0" smtClean="0"/>
              <a:t>MODIS and VIIRS Snow Cover Continuity</a:t>
            </a:r>
            <a:endParaRPr lang="en-US" sz="2800" b="1" dirty="0"/>
          </a:p>
        </p:txBody>
      </p:sp>
      <p:sp>
        <p:nvSpPr>
          <p:cNvPr id="10" name="Footer Placeholder 9"/>
          <p:cNvSpPr>
            <a:spLocks noGrp="1"/>
          </p:cNvSpPr>
          <p:nvPr>
            <p:ph type="ftr" sz="quarter" idx="11"/>
          </p:nvPr>
        </p:nvSpPr>
        <p:spPr>
          <a:xfrm>
            <a:off x="3124200" y="6356372"/>
            <a:ext cx="3502152" cy="365125"/>
          </a:xfrm>
        </p:spPr>
        <p:txBody>
          <a:bodyPr/>
          <a:lstStyle/>
          <a:p>
            <a:r>
              <a:rPr lang="en-US" dirty="0" smtClean="0"/>
              <a:t>MODIS/VIIRS Science Team Meeting, 6-10 June 2016 G. Riggs, M. </a:t>
            </a:r>
            <a:r>
              <a:rPr lang="en-US" dirty="0" err="1" smtClean="0"/>
              <a:t>Tschudi</a:t>
            </a:r>
            <a:r>
              <a:rPr lang="en-US" dirty="0" smtClean="0"/>
              <a:t>, </a:t>
            </a:r>
            <a:r>
              <a:rPr lang="en-US" dirty="0" err="1" smtClean="0"/>
              <a:t>D.Hall</a:t>
            </a:r>
            <a:r>
              <a:rPr lang="en-US" dirty="0" smtClean="0"/>
              <a:t>, M. Roman</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315200" cy="523220"/>
          </a:xfrm>
          <a:prstGeom prst="rect">
            <a:avLst/>
          </a:prstGeom>
          <a:noFill/>
        </p:spPr>
        <p:txBody>
          <a:bodyPr wrap="square" rtlCol="0">
            <a:spAutoFit/>
          </a:bodyPr>
          <a:lstStyle/>
          <a:p>
            <a:pPr algn="ctr"/>
            <a:r>
              <a:rPr lang="en-US" sz="2800" b="1" dirty="0" smtClean="0"/>
              <a:t>MODIS and VIIRS Snow Cover Continuity</a:t>
            </a:r>
            <a:endParaRPr lang="en-US" sz="2800" b="1" dirty="0"/>
          </a:p>
        </p:txBody>
      </p:sp>
      <p:sp>
        <p:nvSpPr>
          <p:cNvPr id="3" name="TextBox 2"/>
          <p:cNvSpPr txBox="1"/>
          <p:nvPr/>
        </p:nvSpPr>
        <p:spPr>
          <a:xfrm>
            <a:off x="914400" y="1600200"/>
            <a:ext cx="7315200" cy="3416320"/>
          </a:xfrm>
          <a:prstGeom prst="rect">
            <a:avLst/>
          </a:prstGeom>
          <a:noFill/>
        </p:spPr>
        <p:txBody>
          <a:bodyPr wrap="square" rtlCol="0">
            <a:spAutoFit/>
          </a:bodyPr>
          <a:lstStyle/>
          <a:p>
            <a:r>
              <a:rPr lang="en-US" dirty="0" smtClean="0"/>
              <a:t>Snow cover algorithms are very similar:  MODIS C6 and VIIRS VNP10</a:t>
            </a:r>
          </a:p>
          <a:p>
            <a:r>
              <a:rPr lang="en-US" dirty="0" smtClean="0"/>
              <a:t>Spatial resolution different:  MODIS 500 m,  VIIRS 375 m </a:t>
            </a:r>
          </a:p>
          <a:p>
            <a:endParaRPr lang="en-US" dirty="0" smtClean="0"/>
          </a:p>
          <a:p>
            <a:r>
              <a:rPr lang="en-US" dirty="0" smtClean="0"/>
              <a:t>Data product content is same but the file format is different: </a:t>
            </a:r>
          </a:p>
          <a:p>
            <a:r>
              <a:rPr lang="en-US" dirty="0" smtClean="0"/>
              <a:t> MODIS C6 SDSs HDF4-EOS and VIIRS VNP10 datasets, HDF5</a:t>
            </a:r>
          </a:p>
          <a:p>
            <a:endParaRPr lang="en-US" dirty="0" smtClean="0"/>
          </a:p>
          <a:p>
            <a:r>
              <a:rPr lang="en-US" dirty="0" smtClean="0"/>
              <a:t>Challenges of improving accuracy, primarily alleviating problems of cloud/snow confusion are similar in both MODIS and VIIRS associated with:</a:t>
            </a:r>
          </a:p>
          <a:p>
            <a:pPr algn="ctr">
              <a:buFont typeface="Arial" pitchFamily="34" charset="0"/>
              <a:buChar char="•"/>
            </a:pPr>
            <a:r>
              <a:rPr lang="en-US" dirty="0" err="1" smtClean="0"/>
              <a:t>Subpixel</a:t>
            </a:r>
            <a:r>
              <a:rPr lang="en-US" dirty="0" smtClean="0"/>
              <a:t> cloud contamination</a:t>
            </a:r>
          </a:p>
          <a:p>
            <a:pPr algn="ctr">
              <a:buFont typeface="Arial" pitchFamily="34" charset="0"/>
              <a:buChar char="•"/>
            </a:pPr>
            <a:r>
              <a:rPr lang="en-US" dirty="0" smtClean="0"/>
              <a:t>Cloud mask setting of snow/ice background flag</a:t>
            </a:r>
          </a:p>
          <a:p>
            <a:pPr algn="ctr">
              <a:buFont typeface="Arial" pitchFamily="34" charset="0"/>
              <a:buChar char="•"/>
            </a:pPr>
            <a:r>
              <a:rPr lang="en-US" dirty="0" smtClean="0"/>
              <a:t>Spectral discrimination of snow free surfaces from snow covered surfaces</a:t>
            </a:r>
          </a:p>
          <a:p>
            <a:endParaRPr lang="en-US" dirty="0"/>
          </a:p>
        </p:txBody>
      </p:sp>
      <p:sp>
        <p:nvSpPr>
          <p:cNvPr id="5" name="Footer Placeholder 4"/>
          <p:cNvSpPr>
            <a:spLocks noGrp="1"/>
          </p:cNvSpPr>
          <p:nvPr>
            <p:ph type="ftr" sz="quarter" idx="11"/>
          </p:nvPr>
        </p:nvSpPr>
        <p:spPr>
          <a:xfrm>
            <a:off x="3124200" y="6356372"/>
            <a:ext cx="3502152" cy="365125"/>
          </a:xfrm>
        </p:spPr>
        <p:txBody>
          <a:bodyPr/>
          <a:lstStyle/>
          <a:p>
            <a:r>
              <a:rPr lang="en-US" dirty="0" smtClean="0"/>
              <a:t>MODIS/VIIRS Science Team Meeting, 6-10 June 2016 G. Riggs, M. </a:t>
            </a:r>
            <a:r>
              <a:rPr lang="en-US" dirty="0" err="1" smtClean="0"/>
              <a:t>Tschudi</a:t>
            </a:r>
            <a:r>
              <a:rPr lang="en-US" dirty="0" smtClean="0"/>
              <a:t>, </a:t>
            </a:r>
            <a:r>
              <a:rPr lang="en-US" dirty="0" err="1" smtClean="0"/>
              <a:t>D.Hall</a:t>
            </a:r>
            <a:r>
              <a:rPr lang="en-US" dirty="0" smtClean="0"/>
              <a:t>, M. Roman</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33798" y="76200"/>
            <a:ext cx="7848600" cy="1325563"/>
          </a:xfrm>
        </p:spPr>
        <p:txBody>
          <a:bodyPr>
            <a:normAutofit fontScale="90000"/>
          </a:bodyPr>
          <a:lstStyle/>
          <a:p>
            <a:r>
              <a:rPr lang="en-US" dirty="0" smtClean="0"/>
              <a:t>Suomi-</a:t>
            </a:r>
            <a:r>
              <a:rPr lang="en-US" dirty="0" err="1" smtClean="0"/>
              <a:t>npp</a:t>
            </a:r>
            <a:r>
              <a:rPr lang="en-US" dirty="0" smtClean="0"/>
              <a:t> VIIRS </a:t>
            </a:r>
            <a:br>
              <a:rPr lang="en-US" dirty="0" smtClean="0"/>
            </a:br>
            <a:r>
              <a:rPr lang="en-US" dirty="0" smtClean="0"/>
              <a:t>Ice Surface Temperature (IST)</a:t>
            </a:r>
            <a:endParaRPr lang="en-US" dirty="0"/>
          </a:p>
        </p:txBody>
      </p:sp>
      <p:sp>
        <p:nvSpPr>
          <p:cNvPr id="2" name="Footer Placeholder 1"/>
          <p:cNvSpPr>
            <a:spLocks noGrp="1"/>
          </p:cNvSpPr>
          <p:nvPr>
            <p:ph type="ftr" sz="quarter" idx="11"/>
          </p:nvPr>
        </p:nvSpPr>
        <p:spPr>
          <a:xfrm>
            <a:off x="4139335" y="6492875"/>
            <a:ext cx="5004665" cy="365125"/>
          </a:xfrm>
        </p:spPr>
        <p:txBody>
          <a:bodyPr/>
          <a:lstStyle/>
          <a:p>
            <a:r>
              <a:rPr lang="en-US" smtClean="0">
                <a:solidFill>
                  <a:prstClr val="black"/>
                </a:solidFill>
              </a:rPr>
              <a:t>MODIS/VIIRS Science Team Meeting, 6-10 June 2016 G. Riggs, M. Tschudi, D.Hall, M. Roman</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96E36F11-A39A-294D-A59D-6180D50ED29D}" type="slidenum">
              <a:rPr lang="en-US" smtClean="0">
                <a:solidFill>
                  <a:prstClr val="black"/>
                </a:solidFill>
              </a:rPr>
              <a:pPr/>
              <a:t>17</a:t>
            </a:fld>
            <a:endParaRPr lang="en-US" dirty="0">
              <a:solidFill>
                <a:prstClr val="black"/>
              </a:solidFill>
            </a:endParaRPr>
          </a:p>
        </p:txBody>
      </p:sp>
      <p:sp>
        <p:nvSpPr>
          <p:cNvPr id="10" name="Rectangle 9"/>
          <p:cNvSpPr/>
          <p:nvPr/>
        </p:nvSpPr>
        <p:spPr>
          <a:xfrm>
            <a:off x="946674" y="1219200"/>
            <a:ext cx="7239000" cy="5863144"/>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rPr>
              <a:t>The VIIRS Ice Surface Temperature (IST) product</a:t>
            </a:r>
          </a:p>
          <a:p>
            <a:pPr marL="742950" lvl="1" indent="-285750">
              <a:buFont typeface="Arial" panose="020B0604020202020204" pitchFamily="34" charset="0"/>
              <a:buChar char="•"/>
            </a:pPr>
            <a:r>
              <a:rPr lang="en-US" dirty="0">
                <a:solidFill>
                  <a:prstClr val="black"/>
                </a:solidFill>
              </a:rPr>
              <a:t>p</a:t>
            </a:r>
            <a:r>
              <a:rPr lang="en-US" dirty="0" smtClean="0">
                <a:solidFill>
                  <a:prstClr val="black"/>
                </a:solidFill>
              </a:rPr>
              <a:t>rovides surface </a:t>
            </a:r>
            <a:r>
              <a:rPr lang="en-US" dirty="0">
                <a:solidFill>
                  <a:prstClr val="black"/>
                </a:solidFill>
              </a:rPr>
              <a:t>temperatures retrieved at VIIRS moderate resolution (750m)</a:t>
            </a:r>
          </a:p>
          <a:p>
            <a:pPr marL="742950" lvl="1" indent="-285750">
              <a:buFont typeface="Arial" panose="020B0604020202020204" pitchFamily="34" charset="0"/>
              <a:buChar char="•"/>
            </a:pPr>
            <a:r>
              <a:rPr lang="en-US" dirty="0">
                <a:solidFill>
                  <a:prstClr val="black"/>
                </a:solidFill>
              </a:rPr>
              <a:t>for Arctic and Antarctic sea ice </a:t>
            </a:r>
          </a:p>
          <a:p>
            <a:pPr marL="742950" lvl="1" indent="-285750">
              <a:buFont typeface="Arial" panose="020B0604020202020204" pitchFamily="34" charset="0"/>
              <a:buChar char="•"/>
            </a:pPr>
            <a:r>
              <a:rPr lang="en-US" dirty="0">
                <a:solidFill>
                  <a:prstClr val="black"/>
                </a:solidFill>
              </a:rPr>
              <a:t>for both day and </a:t>
            </a:r>
            <a:r>
              <a:rPr lang="en-US" dirty="0" smtClean="0">
                <a:solidFill>
                  <a:prstClr val="black"/>
                </a:solidFill>
              </a:rPr>
              <a:t>night</a:t>
            </a:r>
          </a:p>
          <a:p>
            <a:pPr lvl="1"/>
            <a:endParaRPr lang="en-US" dirty="0">
              <a:solidFill>
                <a:prstClr val="black"/>
              </a:solidFill>
            </a:endParaRPr>
          </a:p>
          <a:p>
            <a:pPr marL="457200" indent="-457200">
              <a:spcAft>
                <a:spcPts val="1200"/>
              </a:spcAft>
              <a:buFont typeface="Arial" pitchFamily="34" charset="0"/>
              <a:buChar char="•"/>
              <a:defRPr/>
            </a:pPr>
            <a:r>
              <a:rPr lang="en-US" dirty="0" smtClean="0">
                <a:solidFill>
                  <a:prstClr val="black"/>
                </a:solidFill>
              </a:rPr>
              <a:t>The </a:t>
            </a:r>
            <a:r>
              <a:rPr lang="en-US" dirty="0">
                <a:solidFill>
                  <a:prstClr val="black"/>
                </a:solidFill>
              </a:rPr>
              <a:t>baseline split window </a:t>
            </a:r>
            <a:r>
              <a:rPr lang="en-US" dirty="0" smtClean="0">
                <a:solidFill>
                  <a:prstClr val="black"/>
                </a:solidFill>
              </a:rPr>
              <a:t>algorithm, shown below, is a </a:t>
            </a:r>
            <a:r>
              <a:rPr lang="en-US" dirty="0">
                <a:solidFill>
                  <a:prstClr val="black"/>
                </a:solidFill>
              </a:rPr>
              <a:t>statistical regression method </a:t>
            </a:r>
            <a:r>
              <a:rPr lang="en-US" dirty="0" smtClean="0">
                <a:solidFill>
                  <a:prstClr val="black"/>
                </a:solidFill>
              </a:rPr>
              <a:t>that is based on the AVHRR </a:t>
            </a:r>
            <a:r>
              <a:rPr lang="en-US" dirty="0">
                <a:solidFill>
                  <a:prstClr val="black"/>
                </a:solidFill>
              </a:rPr>
              <a:t>heritage IST algorithm </a:t>
            </a:r>
            <a:r>
              <a:rPr lang="en-US" i="1" dirty="0">
                <a:solidFill>
                  <a:prstClr val="black"/>
                </a:solidFill>
              </a:rPr>
              <a:t>(Key and </a:t>
            </a:r>
            <a:r>
              <a:rPr lang="en-US" i="1" dirty="0" err="1" smtClean="0">
                <a:solidFill>
                  <a:prstClr val="black"/>
                </a:solidFill>
              </a:rPr>
              <a:t>Haefliger</a:t>
            </a:r>
            <a:r>
              <a:rPr lang="en-US" i="1" dirty="0">
                <a:solidFill>
                  <a:prstClr val="black"/>
                </a:solidFill>
              </a:rPr>
              <a:t>.,</a:t>
            </a:r>
            <a:r>
              <a:rPr lang="en-US" dirty="0">
                <a:solidFill>
                  <a:prstClr val="black"/>
                </a:solidFill>
              </a:rPr>
              <a:t> </a:t>
            </a:r>
            <a:r>
              <a:rPr lang="en-US" dirty="0" smtClean="0">
                <a:solidFill>
                  <a:prstClr val="black"/>
                </a:solidFill>
              </a:rPr>
              <a:t>1992)</a:t>
            </a:r>
            <a:endParaRPr lang="fr-FR" dirty="0" smtClean="0">
              <a:solidFill>
                <a:prstClr val="black"/>
              </a:solidFill>
            </a:endParaRPr>
          </a:p>
          <a:p>
            <a:pPr algn="ctr"/>
            <a:r>
              <a:rPr lang="fr-FR" dirty="0" smtClean="0">
                <a:solidFill>
                  <a:prstClr val="black"/>
                </a:solidFill>
              </a:rPr>
              <a:t>IST= </a:t>
            </a:r>
            <a:r>
              <a:rPr lang="fr-FR" dirty="0" err="1" smtClean="0">
                <a:solidFill>
                  <a:prstClr val="black"/>
                </a:solidFill>
              </a:rPr>
              <a:t>a</a:t>
            </a:r>
            <a:r>
              <a:rPr lang="fr-FR" baseline="-25000" dirty="0" err="1" smtClean="0">
                <a:solidFill>
                  <a:prstClr val="black"/>
                </a:solidFill>
              </a:rPr>
              <a:t>o</a:t>
            </a:r>
            <a:r>
              <a:rPr lang="fr-FR" baseline="-25000" dirty="0" smtClean="0">
                <a:solidFill>
                  <a:prstClr val="black"/>
                </a:solidFill>
              </a:rPr>
              <a:t> </a:t>
            </a:r>
            <a:r>
              <a:rPr lang="fr-FR" dirty="0" smtClean="0">
                <a:solidFill>
                  <a:prstClr val="black"/>
                </a:solidFill>
              </a:rPr>
              <a:t>+ a</a:t>
            </a:r>
            <a:r>
              <a:rPr lang="fr-FR" baseline="-25000" dirty="0" smtClean="0">
                <a:solidFill>
                  <a:prstClr val="black"/>
                </a:solidFill>
              </a:rPr>
              <a:t>1</a:t>
            </a:r>
            <a:r>
              <a:rPr lang="fr-FR" dirty="0" smtClean="0">
                <a:solidFill>
                  <a:prstClr val="black"/>
                </a:solidFill>
              </a:rPr>
              <a:t>T</a:t>
            </a:r>
            <a:r>
              <a:rPr lang="fr-FR" baseline="-25000" dirty="0" smtClean="0">
                <a:solidFill>
                  <a:prstClr val="black"/>
                </a:solidFill>
              </a:rPr>
              <a:t>M15 </a:t>
            </a:r>
            <a:r>
              <a:rPr lang="fr-FR" dirty="0" smtClean="0">
                <a:solidFill>
                  <a:prstClr val="black"/>
                </a:solidFill>
              </a:rPr>
              <a:t>+ a</a:t>
            </a:r>
            <a:r>
              <a:rPr lang="fr-FR" baseline="-25000" dirty="0" smtClean="0">
                <a:solidFill>
                  <a:prstClr val="black"/>
                </a:solidFill>
              </a:rPr>
              <a:t>2</a:t>
            </a:r>
            <a:r>
              <a:rPr lang="fr-FR" dirty="0" smtClean="0">
                <a:solidFill>
                  <a:prstClr val="black"/>
                </a:solidFill>
              </a:rPr>
              <a:t>(T</a:t>
            </a:r>
            <a:r>
              <a:rPr lang="fr-FR" baseline="-25000" dirty="0" smtClean="0">
                <a:solidFill>
                  <a:prstClr val="black"/>
                </a:solidFill>
              </a:rPr>
              <a:t>M15</a:t>
            </a:r>
            <a:r>
              <a:rPr lang="fr-FR" dirty="0" smtClean="0">
                <a:solidFill>
                  <a:prstClr val="black"/>
                </a:solidFill>
              </a:rPr>
              <a:t>-T</a:t>
            </a:r>
            <a:r>
              <a:rPr lang="fr-FR" baseline="-25000" dirty="0" smtClean="0">
                <a:solidFill>
                  <a:prstClr val="black"/>
                </a:solidFill>
              </a:rPr>
              <a:t>M16</a:t>
            </a:r>
            <a:r>
              <a:rPr lang="fr-FR" dirty="0" smtClean="0">
                <a:solidFill>
                  <a:prstClr val="black"/>
                </a:solidFill>
              </a:rPr>
              <a:t>) + a</a:t>
            </a:r>
            <a:r>
              <a:rPr lang="fr-FR" baseline="-25000" dirty="0" smtClean="0">
                <a:solidFill>
                  <a:prstClr val="black"/>
                </a:solidFill>
              </a:rPr>
              <a:t>3</a:t>
            </a:r>
            <a:r>
              <a:rPr lang="fr-FR" i="1" dirty="0" smtClean="0">
                <a:solidFill>
                  <a:prstClr val="black"/>
                </a:solidFill>
              </a:rPr>
              <a:t>(</a:t>
            </a:r>
            <a:r>
              <a:rPr lang="fr-FR" b="1" i="1" dirty="0" smtClean="0">
                <a:solidFill>
                  <a:prstClr val="black"/>
                </a:solidFill>
              </a:rPr>
              <a:t>T</a:t>
            </a:r>
            <a:r>
              <a:rPr lang="fr-FR" b="1" i="1" baseline="-25000" dirty="0" smtClean="0">
                <a:solidFill>
                  <a:prstClr val="black"/>
                </a:solidFill>
              </a:rPr>
              <a:t>M15</a:t>
            </a:r>
            <a:r>
              <a:rPr lang="fr-FR" b="1" i="1" dirty="0" smtClean="0">
                <a:solidFill>
                  <a:prstClr val="black"/>
                </a:solidFill>
              </a:rPr>
              <a:t>-T</a:t>
            </a:r>
            <a:r>
              <a:rPr lang="fr-FR" b="1" i="1" baseline="-25000" dirty="0" smtClean="0">
                <a:solidFill>
                  <a:prstClr val="black"/>
                </a:solidFill>
              </a:rPr>
              <a:t>M16</a:t>
            </a:r>
            <a:r>
              <a:rPr lang="fr-FR" i="1" dirty="0" smtClean="0">
                <a:solidFill>
                  <a:prstClr val="black"/>
                </a:solidFill>
              </a:rPr>
              <a:t>)</a:t>
            </a:r>
            <a:r>
              <a:rPr lang="fr-FR" dirty="0" smtClean="0">
                <a:solidFill>
                  <a:prstClr val="black"/>
                </a:solidFill>
              </a:rPr>
              <a:t>(sec(</a:t>
            </a:r>
            <a:r>
              <a:rPr lang="fr-FR" i="1" dirty="0" smtClean="0">
                <a:solidFill>
                  <a:prstClr val="black"/>
                </a:solidFill>
              </a:rPr>
              <a:t>z</a:t>
            </a:r>
            <a:r>
              <a:rPr lang="fr-FR" dirty="0" smtClean="0">
                <a:solidFill>
                  <a:prstClr val="black"/>
                </a:solidFill>
              </a:rPr>
              <a:t>)-1)</a:t>
            </a:r>
            <a:endParaRPr lang="en-US" dirty="0" smtClean="0">
              <a:solidFill>
                <a:prstClr val="black"/>
              </a:solidFill>
            </a:endParaRPr>
          </a:p>
          <a:p>
            <a:pPr algn="ctr"/>
            <a:endParaRPr lang="en-US" dirty="0">
              <a:solidFill>
                <a:prstClr val="black"/>
              </a:solidFill>
            </a:endParaRPr>
          </a:p>
          <a:p>
            <a:pPr algn="ctr"/>
            <a:r>
              <a:rPr lang="fr-FR" sz="1600" dirty="0">
                <a:solidFill>
                  <a:prstClr val="black"/>
                </a:solidFill>
              </a:rPr>
              <a:t>T</a:t>
            </a:r>
            <a:r>
              <a:rPr lang="fr-FR" sz="1600" baseline="-25000" dirty="0">
                <a:solidFill>
                  <a:prstClr val="black"/>
                </a:solidFill>
              </a:rPr>
              <a:t>M15 </a:t>
            </a:r>
            <a:r>
              <a:rPr lang="fr-FR" sz="1600" dirty="0">
                <a:solidFill>
                  <a:prstClr val="black"/>
                </a:solidFill>
              </a:rPr>
              <a:t>and T</a:t>
            </a:r>
            <a:r>
              <a:rPr lang="fr-FR" sz="1600" baseline="-25000" dirty="0">
                <a:solidFill>
                  <a:prstClr val="black"/>
                </a:solidFill>
              </a:rPr>
              <a:t>M16</a:t>
            </a:r>
            <a:r>
              <a:rPr lang="fr-FR" sz="1600" dirty="0">
                <a:solidFill>
                  <a:prstClr val="black"/>
                </a:solidFill>
              </a:rPr>
              <a:t> : VIIRS TOA </a:t>
            </a:r>
            <a:r>
              <a:rPr lang="fr-FR" sz="1600" dirty="0" err="1">
                <a:solidFill>
                  <a:prstClr val="black"/>
                </a:solidFill>
              </a:rPr>
              <a:t>TB’s</a:t>
            </a:r>
            <a:r>
              <a:rPr lang="fr-FR" sz="1600" dirty="0">
                <a:solidFill>
                  <a:prstClr val="black"/>
                </a:solidFill>
              </a:rPr>
              <a:t> for the VIIRS M15 and M16 bands</a:t>
            </a:r>
          </a:p>
          <a:p>
            <a:pPr algn="ctr"/>
            <a:r>
              <a:rPr lang="fr-FR" sz="1600" dirty="0">
                <a:solidFill>
                  <a:prstClr val="black"/>
                </a:solidFill>
              </a:rPr>
              <a:t>z: the satellite </a:t>
            </a:r>
            <a:r>
              <a:rPr lang="fr-FR" sz="1600" dirty="0" err="1">
                <a:solidFill>
                  <a:prstClr val="black"/>
                </a:solidFill>
              </a:rPr>
              <a:t>zenith</a:t>
            </a:r>
            <a:r>
              <a:rPr lang="fr-FR" sz="1600" dirty="0">
                <a:solidFill>
                  <a:prstClr val="black"/>
                </a:solidFill>
              </a:rPr>
              <a:t> angle </a:t>
            </a:r>
          </a:p>
          <a:p>
            <a:pPr algn="ctr"/>
            <a:r>
              <a:rPr lang="fr-FR" sz="1600" dirty="0" err="1">
                <a:solidFill>
                  <a:prstClr val="black"/>
                </a:solidFill>
              </a:rPr>
              <a:t>a</a:t>
            </a:r>
            <a:r>
              <a:rPr lang="fr-FR" sz="1600" baseline="-25000" dirty="0" err="1">
                <a:solidFill>
                  <a:prstClr val="black"/>
                </a:solidFill>
              </a:rPr>
              <a:t>o</a:t>
            </a:r>
            <a:r>
              <a:rPr lang="fr-FR" sz="1600" baseline="-25000" dirty="0">
                <a:solidFill>
                  <a:prstClr val="black"/>
                </a:solidFill>
              </a:rPr>
              <a:t>, </a:t>
            </a:r>
            <a:r>
              <a:rPr lang="fr-FR" sz="1600" dirty="0">
                <a:solidFill>
                  <a:prstClr val="black"/>
                </a:solidFill>
              </a:rPr>
              <a:t>a</a:t>
            </a:r>
            <a:r>
              <a:rPr lang="fr-FR" sz="1600" baseline="-25000" dirty="0">
                <a:solidFill>
                  <a:prstClr val="black"/>
                </a:solidFill>
              </a:rPr>
              <a:t>1, </a:t>
            </a:r>
            <a:r>
              <a:rPr lang="fr-FR" sz="1600" dirty="0">
                <a:solidFill>
                  <a:prstClr val="black"/>
                </a:solidFill>
              </a:rPr>
              <a:t>a</a:t>
            </a:r>
            <a:r>
              <a:rPr lang="fr-FR" sz="1600" baseline="-25000" dirty="0">
                <a:solidFill>
                  <a:prstClr val="black"/>
                </a:solidFill>
              </a:rPr>
              <a:t>2, </a:t>
            </a:r>
            <a:r>
              <a:rPr lang="fr-FR" sz="1600" dirty="0">
                <a:solidFill>
                  <a:prstClr val="black"/>
                </a:solidFill>
              </a:rPr>
              <a:t>a</a:t>
            </a:r>
            <a:r>
              <a:rPr lang="fr-FR" sz="1600" baseline="-25000" dirty="0">
                <a:solidFill>
                  <a:prstClr val="black"/>
                </a:solidFill>
              </a:rPr>
              <a:t>3 </a:t>
            </a:r>
            <a:r>
              <a:rPr lang="fr-FR" sz="1600" dirty="0">
                <a:solidFill>
                  <a:prstClr val="black"/>
                </a:solidFill>
              </a:rPr>
              <a:t> : </a:t>
            </a:r>
            <a:r>
              <a:rPr lang="fr-FR" sz="1600" dirty="0" err="1">
                <a:solidFill>
                  <a:prstClr val="black"/>
                </a:solidFill>
              </a:rPr>
              <a:t>regression</a:t>
            </a:r>
            <a:r>
              <a:rPr lang="fr-FR" sz="1600" dirty="0">
                <a:solidFill>
                  <a:prstClr val="black"/>
                </a:solidFill>
              </a:rPr>
              <a:t> coefficients.  </a:t>
            </a:r>
          </a:p>
          <a:p>
            <a:pPr algn="ctr"/>
            <a:endParaRPr lang="en-US" sz="1600" dirty="0">
              <a:solidFill>
                <a:prstClr val="black"/>
              </a:solidFill>
            </a:endParaRPr>
          </a:p>
          <a:p>
            <a:pPr marL="457200" indent="-457200">
              <a:spcAft>
                <a:spcPts val="1200"/>
              </a:spcAft>
              <a:buFont typeface="Arial" pitchFamily="34" charset="0"/>
              <a:buChar char="•"/>
              <a:defRPr/>
            </a:pPr>
            <a:r>
              <a:rPr lang="en-US" dirty="0">
                <a:solidFill>
                  <a:prstClr val="black"/>
                </a:solidFill>
              </a:rPr>
              <a:t>Threshold Measurement Uncertainty = </a:t>
            </a:r>
            <a:r>
              <a:rPr lang="en-US" b="1" dirty="0">
                <a:solidFill>
                  <a:prstClr val="black"/>
                </a:solidFill>
              </a:rPr>
              <a:t>1K </a:t>
            </a:r>
            <a:r>
              <a:rPr lang="en-US" dirty="0">
                <a:solidFill>
                  <a:prstClr val="black"/>
                </a:solidFill>
              </a:rPr>
              <a:t>over a measurement range of </a:t>
            </a:r>
            <a:r>
              <a:rPr lang="en-US" dirty="0" smtClean="0">
                <a:solidFill>
                  <a:prstClr val="black"/>
                </a:solidFill>
              </a:rPr>
              <a:t>213–280 </a:t>
            </a:r>
            <a:r>
              <a:rPr lang="en-US" dirty="0">
                <a:solidFill>
                  <a:prstClr val="black"/>
                </a:solidFill>
              </a:rPr>
              <a:t>K.</a:t>
            </a:r>
            <a:endParaRPr lang="en-US" b="1" dirty="0">
              <a:solidFill>
                <a:prstClr val="black"/>
              </a:solidFill>
            </a:endParaRPr>
          </a:p>
          <a:p>
            <a:pPr marL="457200" indent="-457200">
              <a:spcAft>
                <a:spcPts val="1200"/>
              </a:spcAft>
              <a:defRPr/>
            </a:pPr>
            <a:r>
              <a:rPr lang="en-US" dirty="0">
                <a:solidFill>
                  <a:prstClr val="black"/>
                </a:solidFill>
              </a:rPr>
              <a:t>  </a:t>
            </a:r>
            <a:r>
              <a:rPr lang="en-US" sz="1100" i="1" dirty="0">
                <a:solidFill>
                  <a:prstClr val="black"/>
                </a:solidFill>
              </a:rPr>
              <a:t>Key, J., and M. </a:t>
            </a:r>
            <a:r>
              <a:rPr lang="en-US" sz="1100" i="1" dirty="0" err="1" smtClean="0">
                <a:solidFill>
                  <a:prstClr val="black"/>
                </a:solidFill>
              </a:rPr>
              <a:t>Haefliger</a:t>
            </a:r>
            <a:r>
              <a:rPr lang="en-US" sz="1100" i="1" dirty="0" smtClean="0">
                <a:solidFill>
                  <a:prstClr val="black"/>
                </a:solidFill>
              </a:rPr>
              <a:t> </a:t>
            </a:r>
            <a:r>
              <a:rPr lang="en-US" sz="1100" i="1" dirty="0">
                <a:solidFill>
                  <a:prstClr val="black"/>
                </a:solidFill>
              </a:rPr>
              <a:t>(1992), Arctic ice surface temperature retrieval from AVHRR thermal channels, J. </a:t>
            </a:r>
            <a:r>
              <a:rPr lang="en-US" sz="1100" i="1" dirty="0" err="1">
                <a:solidFill>
                  <a:prstClr val="black"/>
                </a:solidFill>
              </a:rPr>
              <a:t>Geophys</a:t>
            </a:r>
            <a:r>
              <a:rPr lang="en-US" sz="1100" i="1" dirty="0">
                <a:solidFill>
                  <a:prstClr val="black"/>
                </a:solidFill>
              </a:rPr>
              <a:t>. Res., 97(D5), 5885–5893.</a:t>
            </a:r>
          </a:p>
          <a:p>
            <a:pPr marL="457200" indent="-457200">
              <a:spcAft>
                <a:spcPts val="1200"/>
              </a:spcAft>
              <a:defRPr/>
            </a:pPr>
            <a:endParaRPr lang="en-US" dirty="0">
              <a:solidFill>
                <a:prstClr val="black"/>
              </a:solidFill>
            </a:endParaRPr>
          </a:p>
        </p:txBody>
      </p:sp>
    </p:spTree>
    <p:extLst>
      <p:ext uri="{BB962C8B-B14F-4D97-AF65-F5344CB8AC3E}">
        <p14:creationId xmlns:p14="http://schemas.microsoft.com/office/powerpoint/2010/main" val="27040849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IST Needed by </a:t>
            </a:r>
            <a:r>
              <a:rPr lang="en-US" dirty="0" err="1" smtClean="0"/>
              <a:t>nasa’s</a:t>
            </a:r>
            <a:r>
              <a:rPr lang="en-US" dirty="0" smtClean="0"/>
              <a:t> operation </a:t>
            </a:r>
            <a:r>
              <a:rPr lang="en-US" dirty="0" err="1" smtClean="0"/>
              <a:t>icebridge</a:t>
            </a:r>
            <a:r>
              <a:rPr lang="en-US" dirty="0" smtClean="0"/>
              <a:t> (OIB)</a:t>
            </a:r>
            <a:endParaRPr lang="en-US" dirty="0"/>
          </a:p>
        </p:txBody>
      </p:sp>
      <p:sp>
        <p:nvSpPr>
          <p:cNvPr id="4" name="Footer Placeholder 3"/>
          <p:cNvSpPr>
            <a:spLocks noGrp="1"/>
          </p:cNvSpPr>
          <p:nvPr>
            <p:ph type="ftr" sz="quarter" idx="11"/>
          </p:nvPr>
        </p:nvSpPr>
        <p:spPr/>
        <p:txBody>
          <a:bodyPr/>
          <a:lstStyle/>
          <a:p>
            <a:r>
              <a:rPr lang="en-US" smtClean="0">
                <a:solidFill>
                  <a:prstClr val="black"/>
                </a:solidFill>
              </a:rPr>
              <a:t>MODIS/VIIRS Science Team Meeting, 6-10 June 2016 G. Riggs, M. Tschudi, D.Hall, M. Roman</a:t>
            </a:r>
            <a:endParaRPr lang="en-US">
              <a:solidFill>
                <a:prstClr val="black"/>
              </a:solidFill>
            </a:endParaRPr>
          </a:p>
        </p:txBody>
      </p:sp>
      <p:sp>
        <p:nvSpPr>
          <p:cNvPr id="5" name="Slide Number Placeholder 4"/>
          <p:cNvSpPr>
            <a:spLocks noGrp="1"/>
          </p:cNvSpPr>
          <p:nvPr>
            <p:ph type="sldNum" sz="quarter" idx="12"/>
          </p:nvPr>
        </p:nvSpPr>
        <p:spPr/>
        <p:txBody>
          <a:bodyPr/>
          <a:lstStyle/>
          <a:p>
            <a:fld id="{F05ECE65-8153-4BA0-BF6E-2F1C8AFB45CE}" type="slidenum">
              <a:rPr lang="en-US" smtClean="0">
                <a:solidFill>
                  <a:prstClr val="black"/>
                </a:solidFill>
              </a:rPr>
              <a:pPr/>
              <a:t>18</a:t>
            </a:fld>
            <a:endParaRPr lang="en-US">
              <a:solidFill>
                <a:prstClr val="black"/>
              </a:solidFill>
            </a:endParaRPr>
          </a:p>
        </p:txBody>
      </p:sp>
      <p:pic>
        <p:nvPicPr>
          <p:cNvPr id="1026" name="Picture 2" descr="http://landweb.nascom.nasa.gov/NPP/browse/icons/legend.NPP_VSTIP_L2C-N.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5341" y="4800599"/>
            <a:ext cx="2157413" cy="838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304800" y="1981200"/>
            <a:ext cx="2743200" cy="2743200"/>
          </a:xfrm>
          <a:prstGeom prst="rect">
            <a:avLst/>
          </a:prstGeom>
        </p:spPr>
      </p:pic>
      <p:sp>
        <p:nvSpPr>
          <p:cNvPr id="7" name="TextBox 6"/>
          <p:cNvSpPr txBox="1"/>
          <p:nvPr/>
        </p:nvSpPr>
        <p:spPr>
          <a:xfrm>
            <a:off x="4296114" y="2272145"/>
            <a:ext cx="4847897"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IST: April 24, 2016</a:t>
            </a:r>
          </a:p>
          <a:p>
            <a:pPr marL="285750" indent="-285750">
              <a:buFont typeface="Arial" panose="020B0604020202020204" pitchFamily="34" charset="0"/>
              <a:buChar char="•"/>
            </a:pPr>
            <a:r>
              <a:rPr lang="en-US" dirty="0">
                <a:solidFill>
                  <a:prstClr val="black"/>
                </a:solidFill>
              </a:rPr>
              <a:t>Produced by </a:t>
            </a:r>
            <a:r>
              <a:rPr lang="en-US" dirty="0">
                <a:solidFill>
                  <a:prstClr val="black"/>
                </a:solidFill>
                <a:hlinkClick r:id="rId4"/>
              </a:rPr>
              <a:t>http://</a:t>
            </a:r>
            <a:r>
              <a:rPr lang="en-US" dirty="0" smtClean="0">
                <a:solidFill>
                  <a:prstClr val="black"/>
                </a:solidFill>
                <a:hlinkClick r:id="rId4"/>
              </a:rPr>
              <a:t>landweb.nascom.nasa.gov</a:t>
            </a:r>
            <a:r>
              <a:rPr lang="en-US" dirty="0" smtClean="0">
                <a:solidFill>
                  <a:prstClr val="black"/>
                </a:solidFill>
              </a:rPr>
              <a:t> (NASA Goddard)</a:t>
            </a:r>
          </a:p>
          <a:p>
            <a:pPr marL="285750" indent="-285750">
              <a:buFont typeface="Arial" panose="020B0604020202020204" pitchFamily="34" charset="0"/>
              <a:buChar char="•"/>
            </a:pPr>
            <a:r>
              <a:rPr lang="en-US" dirty="0" smtClean="0">
                <a:solidFill>
                  <a:prstClr val="black"/>
                </a:solidFill>
              </a:rPr>
              <a:t>Utilized by NASA OIB Science Team during OIB Spring 2016 P-3 deployment</a:t>
            </a:r>
          </a:p>
          <a:p>
            <a:pPr marL="285750" indent="-285750">
              <a:buFont typeface="Arial" panose="020B0604020202020204" pitchFamily="34" charset="0"/>
              <a:buChar char="•"/>
            </a:pPr>
            <a:r>
              <a:rPr lang="en-US" dirty="0" smtClean="0">
                <a:solidFill>
                  <a:prstClr val="black"/>
                </a:solidFill>
              </a:rPr>
              <a:t>Needed to assess melt onset in Beaufort Sea</a:t>
            </a:r>
          </a:p>
          <a:p>
            <a:pPr marL="742950" lvl="1" indent="-285750">
              <a:buFont typeface="Arial" panose="020B0604020202020204" pitchFamily="34" charset="0"/>
              <a:buChar char="•"/>
            </a:pPr>
            <a:r>
              <a:rPr lang="en-US" dirty="0" smtClean="0">
                <a:solidFill>
                  <a:prstClr val="black"/>
                </a:solidFill>
              </a:rPr>
              <a:t>Performance of OIB RADARs affected when surface layer begins to melt</a:t>
            </a:r>
          </a:p>
          <a:p>
            <a:pPr marL="285750" indent="-285750">
              <a:buFont typeface="Arial" panose="020B0604020202020204" pitchFamily="34" charset="0"/>
              <a:buChar char="•"/>
            </a:pPr>
            <a:r>
              <a:rPr lang="en-US" dirty="0" smtClean="0">
                <a:solidFill>
                  <a:prstClr val="black"/>
                </a:solidFill>
              </a:rPr>
              <a:t>Will also be compared to OIB onboard IST imagers</a:t>
            </a:r>
            <a:endParaRPr lang="en-US" dirty="0">
              <a:solidFill>
                <a:prstClr val="black"/>
              </a:solidFill>
            </a:endParaRPr>
          </a:p>
        </p:txBody>
      </p:sp>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41511" y="2214717"/>
            <a:ext cx="1201889" cy="2146213"/>
          </a:xfrm>
          <a:prstGeom prst="rect">
            <a:avLst/>
          </a:prstGeom>
        </p:spPr>
      </p:pic>
    </p:spTree>
    <p:extLst>
      <p:ext uri="{BB962C8B-B14F-4D97-AF65-F5344CB8AC3E}">
        <p14:creationId xmlns:p14="http://schemas.microsoft.com/office/powerpoint/2010/main" val="1695022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3" y="195480"/>
            <a:ext cx="7773338" cy="1596177"/>
          </a:xfrm>
        </p:spPr>
        <p:txBody>
          <a:bodyPr>
            <a:normAutofit/>
          </a:bodyPr>
          <a:lstStyle/>
          <a:p>
            <a:pPr algn="ctr"/>
            <a:r>
              <a:rPr lang="en-US" sz="4000" dirty="0" smtClean="0"/>
              <a:t>NASA VIIRS IST</a:t>
            </a:r>
            <a:endParaRPr lang="en-US" sz="4000" dirty="0"/>
          </a:p>
        </p:txBody>
      </p:sp>
      <p:sp>
        <p:nvSpPr>
          <p:cNvPr id="3" name="Footer Placeholder 2"/>
          <p:cNvSpPr>
            <a:spLocks noGrp="1"/>
          </p:cNvSpPr>
          <p:nvPr>
            <p:ph type="ftr" sz="quarter" idx="11"/>
          </p:nvPr>
        </p:nvSpPr>
        <p:spPr>
          <a:xfrm>
            <a:off x="685338" y="6248415"/>
            <a:ext cx="5004665" cy="365125"/>
          </a:xfrm>
        </p:spPr>
        <p:txBody>
          <a:bodyPr/>
          <a:lstStyle/>
          <a:p>
            <a:r>
              <a:rPr lang="en-US" smtClean="0">
                <a:solidFill>
                  <a:prstClr val="black"/>
                </a:solidFill>
              </a:rPr>
              <a:t>MODIS/VIIRS Science Team Meeting, 6-10 June 2016 G. Riggs, M. Tschudi, D.Hall, M. Roman</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solidFill>
              </a:rPr>
              <a:pPr/>
              <a:t>19</a:t>
            </a:fld>
            <a:endParaRPr lang="en-US"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28738" y="1436806"/>
            <a:ext cx="2085975" cy="4676775"/>
          </a:xfrm>
          <a:prstGeom prst="rect">
            <a:avLst/>
          </a:prstGeom>
        </p:spPr>
      </p:pic>
      <p:sp>
        <p:nvSpPr>
          <p:cNvPr id="9" name="TextBox 8"/>
          <p:cNvSpPr txBox="1"/>
          <p:nvPr/>
        </p:nvSpPr>
        <p:spPr>
          <a:xfrm>
            <a:off x="3499946" y="1791658"/>
            <a:ext cx="4882054" cy="4278094"/>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Initial </a:t>
            </a:r>
            <a:r>
              <a:rPr lang="en-US" dirty="0">
                <a:solidFill>
                  <a:prstClr val="black"/>
                </a:solidFill>
              </a:rPr>
              <a:t>code generated from MODIS code by NASA’s </a:t>
            </a:r>
            <a:r>
              <a:rPr lang="en-US" dirty="0" smtClean="0">
                <a:solidFill>
                  <a:prstClr val="black"/>
                </a:solidFill>
              </a:rPr>
              <a:t>Land Science </a:t>
            </a:r>
            <a:r>
              <a:rPr lang="en-US" dirty="0">
                <a:solidFill>
                  <a:prstClr val="black"/>
                </a:solidFill>
              </a:rPr>
              <a:t>Investigator-led Processing System </a:t>
            </a:r>
            <a:r>
              <a:rPr lang="en-US" dirty="0" smtClean="0">
                <a:solidFill>
                  <a:prstClr val="black"/>
                </a:solidFill>
              </a:rPr>
              <a:t>(LSIPS</a:t>
            </a:r>
            <a:r>
              <a:rPr lang="en-US" dirty="0">
                <a:solidFill>
                  <a:prstClr val="black"/>
                </a:solidFill>
              </a:rPr>
              <a:t>) </a:t>
            </a:r>
          </a:p>
          <a:p>
            <a:pPr marL="285750" indent="-285750">
              <a:buFont typeface="Arial" panose="020B0604020202020204" pitchFamily="34" charset="0"/>
              <a:buChar char="•"/>
            </a:pPr>
            <a:r>
              <a:rPr lang="en-US" dirty="0">
                <a:solidFill>
                  <a:prstClr val="black"/>
                </a:solidFill>
              </a:rPr>
              <a:t>Code being updated for VIIRS (calibration coefficients, etc.)</a:t>
            </a:r>
          </a:p>
          <a:p>
            <a:pPr marL="285750" indent="-285750">
              <a:buFont typeface="Arial" panose="020B0604020202020204" pitchFamily="34" charset="0"/>
              <a:buChar char="•"/>
            </a:pPr>
            <a:r>
              <a:rPr lang="en-US" dirty="0">
                <a:solidFill>
                  <a:prstClr val="black"/>
                </a:solidFill>
              </a:rPr>
              <a:t>New Quality Flags to be added</a:t>
            </a:r>
          </a:p>
          <a:p>
            <a:pPr marL="285750" indent="-285750">
              <a:buFont typeface="Arial" panose="020B0604020202020204" pitchFamily="34" charset="0"/>
              <a:buChar char="•"/>
            </a:pPr>
            <a:r>
              <a:rPr lang="en-US" dirty="0">
                <a:solidFill>
                  <a:prstClr val="black"/>
                </a:solidFill>
              </a:rPr>
              <a:t>Inter-comparison: MODIS, NCEP</a:t>
            </a:r>
          </a:p>
          <a:p>
            <a:pPr marL="285750" indent="-285750">
              <a:buFont typeface="Arial" panose="020B0604020202020204" pitchFamily="34" charset="0"/>
              <a:buChar char="•"/>
            </a:pPr>
            <a:r>
              <a:rPr lang="en-US" dirty="0">
                <a:solidFill>
                  <a:prstClr val="black"/>
                </a:solidFill>
              </a:rPr>
              <a:t>Validation: </a:t>
            </a:r>
            <a:r>
              <a:rPr lang="en-US" dirty="0" err="1">
                <a:solidFill>
                  <a:prstClr val="black"/>
                </a:solidFill>
              </a:rPr>
              <a:t>IceBridge</a:t>
            </a:r>
            <a:r>
              <a:rPr lang="en-US" dirty="0">
                <a:solidFill>
                  <a:prstClr val="black"/>
                </a:solidFill>
              </a:rPr>
              <a:t>, </a:t>
            </a:r>
            <a:r>
              <a:rPr lang="en-US" dirty="0" smtClean="0">
                <a:solidFill>
                  <a:prstClr val="black"/>
                </a:solidFill>
              </a:rPr>
              <a:t>buoys</a:t>
            </a:r>
          </a:p>
          <a:p>
            <a:pPr marL="285750" indent="-285750">
              <a:buFont typeface="Arial" panose="020B0604020202020204" pitchFamily="34" charset="0"/>
              <a:buChar char="•"/>
            </a:pPr>
            <a:r>
              <a:rPr lang="en-US" dirty="0" smtClean="0">
                <a:solidFill>
                  <a:prstClr val="black"/>
                </a:solidFill>
              </a:rPr>
              <a:t>First draft of ATBD delivered Jan. 2016</a:t>
            </a:r>
            <a:endParaRPr lang="en-US" dirty="0">
              <a:solidFill>
                <a:prstClr val="black"/>
              </a:solidFill>
            </a:endParaRPr>
          </a:p>
          <a:p>
            <a:pPr marL="285750" indent="-285750">
              <a:buFont typeface="Arial" panose="020B0604020202020204" pitchFamily="34" charset="0"/>
              <a:buChar char="•"/>
            </a:pPr>
            <a:endParaRPr lang="en-US" dirty="0">
              <a:solidFill>
                <a:prstClr val="black"/>
              </a:solidFill>
            </a:endParaRPr>
          </a:p>
          <a:p>
            <a:r>
              <a:rPr lang="en-US" sz="1400" i="1" dirty="0">
                <a:solidFill>
                  <a:prstClr val="black"/>
                </a:solidFill>
              </a:rPr>
              <a:t>Left: VIIRS IST (K) from the NASA VIIRS IST </a:t>
            </a:r>
            <a:r>
              <a:rPr lang="en-US" sz="1400" i="1" dirty="0" smtClean="0">
                <a:solidFill>
                  <a:prstClr val="black"/>
                </a:solidFill>
              </a:rPr>
              <a:t>product</a:t>
            </a:r>
          </a:p>
          <a:p>
            <a:r>
              <a:rPr lang="en-US" sz="1400" i="1" dirty="0" smtClean="0">
                <a:solidFill>
                  <a:prstClr val="black"/>
                </a:solidFill>
              </a:rPr>
              <a:t>	uses new calibration coefficients from J. Key</a:t>
            </a:r>
            <a:endParaRPr lang="en-US" sz="1400" i="1" dirty="0">
              <a:solidFill>
                <a:prstClr val="black"/>
              </a:solidFill>
            </a:endParaRPr>
          </a:p>
          <a:p>
            <a:pPr lvl="1"/>
            <a:r>
              <a:rPr lang="en-US" sz="1400" i="1" dirty="0" smtClean="0">
                <a:solidFill>
                  <a:prstClr val="black"/>
                </a:solidFill>
              </a:rPr>
              <a:t>	Sept </a:t>
            </a:r>
            <a:r>
              <a:rPr lang="en-US" sz="1400" i="1" dirty="0">
                <a:solidFill>
                  <a:prstClr val="black"/>
                </a:solidFill>
              </a:rPr>
              <a:t>12, 2014, 21:10 UTC</a:t>
            </a:r>
          </a:p>
          <a:p>
            <a:pPr lvl="1"/>
            <a:r>
              <a:rPr lang="en-US" sz="1400" i="1" dirty="0" smtClean="0">
                <a:solidFill>
                  <a:prstClr val="black"/>
                </a:solidFill>
              </a:rPr>
              <a:t>	Beaufort </a:t>
            </a:r>
            <a:r>
              <a:rPr lang="en-US" sz="1400" i="1" dirty="0">
                <a:solidFill>
                  <a:prstClr val="black"/>
                </a:solidFill>
              </a:rPr>
              <a:t>Sea, AK</a:t>
            </a:r>
          </a:p>
          <a:p>
            <a:endParaRPr lang="en-US" dirty="0">
              <a:solidFill>
                <a:prstClr val="black"/>
              </a:solidFill>
            </a:endParaRPr>
          </a:p>
          <a:p>
            <a:pPr marL="285750" indent="-285750">
              <a:buFont typeface="Arial" panose="020B0604020202020204" pitchFamily="34" charset="0"/>
              <a:buChar char="•"/>
            </a:pPr>
            <a:endParaRPr lang="en-US" dirty="0">
              <a:solidFill>
                <a:prstClr val="black"/>
              </a:solidFill>
            </a:endParaRPr>
          </a:p>
        </p:txBody>
      </p:sp>
    </p:spTree>
    <p:extLst>
      <p:ext uri="{BB962C8B-B14F-4D97-AF65-F5344CB8AC3E}">
        <p14:creationId xmlns:p14="http://schemas.microsoft.com/office/powerpoint/2010/main" val="218733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MODIS C6 Snow Algorithm</a:t>
            </a:r>
            <a:endParaRPr lang="en-US" dirty="0"/>
          </a:p>
        </p:txBody>
      </p:sp>
      <p:sp>
        <p:nvSpPr>
          <p:cNvPr id="4" name="TextBox 3"/>
          <p:cNvSpPr txBox="1"/>
          <p:nvPr/>
        </p:nvSpPr>
        <p:spPr>
          <a:xfrm>
            <a:off x="914400" y="1600211"/>
            <a:ext cx="7315200" cy="3970318"/>
          </a:xfrm>
          <a:prstGeom prst="rect">
            <a:avLst/>
          </a:prstGeom>
          <a:noFill/>
        </p:spPr>
        <p:txBody>
          <a:bodyPr wrap="square" rtlCol="0">
            <a:spAutoFit/>
          </a:bodyPr>
          <a:lstStyle/>
          <a:p>
            <a:r>
              <a:rPr lang="en-US" dirty="0" smtClean="0"/>
              <a:t>Detection of snow cover extent for hydrologic and climatology applications or research</a:t>
            </a:r>
          </a:p>
          <a:p>
            <a:endParaRPr lang="en-US" dirty="0" smtClean="0"/>
          </a:p>
          <a:p>
            <a:r>
              <a:rPr lang="en-US" dirty="0" smtClean="0"/>
              <a:t>Snow cover detection uses the Normalized Difference Snow Index (NDSI) technique</a:t>
            </a:r>
          </a:p>
          <a:p>
            <a:endParaRPr lang="en-US" dirty="0" smtClean="0"/>
          </a:p>
          <a:p>
            <a:r>
              <a:rPr lang="en-US" dirty="0" smtClean="0"/>
              <a:t>Snow cover always has NDSI &gt; 0.0</a:t>
            </a:r>
          </a:p>
          <a:p>
            <a:endParaRPr lang="en-US" dirty="0" smtClean="0"/>
          </a:p>
          <a:p>
            <a:r>
              <a:rPr lang="en-US" dirty="0" smtClean="0"/>
              <a:t>A surface with NDSI &gt; 0.0 is not always snow cover</a:t>
            </a:r>
          </a:p>
          <a:p>
            <a:endParaRPr lang="en-US" dirty="0" smtClean="0"/>
          </a:p>
          <a:p>
            <a:r>
              <a:rPr lang="en-US" dirty="0" smtClean="0"/>
              <a:t>Data screens are applied to alleviate snow commission errors and flag uncertain snow cover detections</a:t>
            </a:r>
          </a:p>
          <a:p>
            <a:endParaRPr lang="en-US" dirty="0" smtClean="0"/>
          </a:p>
          <a:p>
            <a:r>
              <a:rPr lang="en-US" dirty="0" smtClean="0"/>
              <a:t>Fractional snow cover (FSC) is not calculated in C6</a:t>
            </a:r>
          </a:p>
        </p:txBody>
      </p:sp>
      <p:sp>
        <p:nvSpPr>
          <p:cNvPr id="6" name="Footer Placeholder 5"/>
          <p:cNvSpPr>
            <a:spLocks noGrp="1"/>
          </p:cNvSpPr>
          <p:nvPr>
            <p:ph type="ftr" sz="quarter" idx="11"/>
          </p:nvPr>
        </p:nvSpPr>
        <p:spPr>
          <a:xfrm>
            <a:off x="2776368" y="6399928"/>
            <a:ext cx="3581400" cy="320675"/>
          </a:xfrm>
        </p:spPr>
        <p:txBody>
          <a:bodyPr/>
          <a:lstStyle/>
          <a:p>
            <a:r>
              <a:rPr lang="en-US" dirty="0" smtClean="0">
                <a:solidFill>
                  <a:schemeClr val="tx1">
                    <a:lumMod val="50000"/>
                    <a:lumOff val="50000"/>
                  </a:schemeClr>
                </a:solidFill>
              </a:rPr>
              <a:t>MODIS/VIIRS Science Team Meeting, 6-10 June 2016 G. Riggs, M. </a:t>
            </a:r>
            <a:r>
              <a:rPr lang="en-US" dirty="0" err="1" smtClean="0">
                <a:solidFill>
                  <a:schemeClr val="tx1">
                    <a:lumMod val="50000"/>
                    <a:lumOff val="50000"/>
                  </a:schemeClr>
                </a:solidFill>
              </a:rPr>
              <a:t>Tschudi</a:t>
            </a:r>
            <a:r>
              <a:rPr lang="en-US" dirty="0" smtClean="0">
                <a:solidFill>
                  <a:schemeClr val="tx1">
                    <a:lumMod val="50000"/>
                    <a:lumOff val="50000"/>
                  </a:schemeClr>
                </a:solidFill>
              </a:rPr>
              <a:t>, </a:t>
            </a:r>
            <a:r>
              <a:rPr lang="en-US" dirty="0" err="1" smtClean="0">
                <a:solidFill>
                  <a:schemeClr val="tx1">
                    <a:lumMod val="50000"/>
                    <a:lumOff val="50000"/>
                  </a:schemeClr>
                </a:solidFill>
              </a:rPr>
              <a:t>D.Hall</a:t>
            </a:r>
            <a:r>
              <a:rPr lang="en-US" dirty="0" smtClean="0">
                <a:solidFill>
                  <a:schemeClr val="tx1">
                    <a:lumMod val="50000"/>
                    <a:lumOff val="50000"/>
                  </a:schemeClr>
                </a:solidFill>
              </a:rPr>
              <a:t>, M. Roman</a:t>
            </a:r>
            <a:endParaRPr lang="en-US" dirty="0">
              <a:solidFill>
                <a:schemeClr val="tx1">
                  <a:lumMod val="50000"/>
                  <a:lumOff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NASA IST vs. </a:t>
            </a:r>
            <a:r>
              <a:rPr lang="en-US" dirty="0" err="1" smtClean="0"/>
              <a:t>idps</a:t>
            </a:r>
            <a:r>
              <a:rPr lang="en-US" dirty="0" smtClean="0"/>
              <a:t> </a:t>
            </a:r>
            <a:r>
              <a:rPr lang="en-US" dirty="0" err="1" smtClean="0"/>
              <a:t>ist</a:t>
            </a:r>
            <a:endParaRPr lang="en-US" dirty="0"/>
          </a:p>
        </p:txBody>
      </p:sp>
      <p:sp>
        <p:nvSpPr>
          <p:cNvPr id="3" name="Footer Placeholder 2"/>
          <p:cNvSpPr>
            <a:spLocks noGrp="1"/>
          </p:cNvSpPr>
          <p:nvPr>
            <p:ph type="ftr" sz="quarter" idx="11"/>
          </p:nvPr>
        </p:nvSpPr>
        <p:spPr/>
        <p:txBody>
          <a:bodyPr/>
          <a:lstStyle/>
          <a:p>
            <a:r>
              <a:rPr lang="en-US" smtClean="0"/>
              <a:t>MODIS/VIIRS Science Team Meeting, 6-10 June 2016 G. Riggs, M. Tschudi, D.Hall, M. Roman</a:t>
            </a:r>
            <a:endParaRPr lang="en-US"/>
          </a:p>
        </p:txBody>
      </p:sp>
      <p:sp>
        <p:nvSpPr>
          <p:cNvPr id="4" name="Slide Number Placeholder 3"/>
          <p:cNvSpPr>
            <a:spLocks noGrp="1"/>
          </p:cNvSpPr>
          <p:nvPr>
            <p:ph type="sldNum" sz="quarter" idx="12"/>
          </p:nvPr>
        </p:nvSpPr>
        <p:spPr/>
        <p:txBody>
          <a:bodyPr/>
          <a:lstStyle/>
          <a:p>
            <a:fld id="{F05ECE65-8153-4BA0-BF6E-2F1C8AFB45CE}" type="slidenum">
              <a:rPr lang="en-US" smtClean="0"/>
              <a:pPr/>
              <a:t>20</a:t>
            </a:fld>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5335" y="2214694"/>
            <a:ext cx="4364093" cy="3636744"/>
          </a:xfrm>
          <a:prstGeom prst="rect">
            <a:avLst/>
          </a:prstGeom>
        </p:spPr>
      </p:pic>
      <p:sp>
        <p:nvSpPr>
          <p:cNvPr id="13" name="TextBox 12"/>
          <p:cNvSpPr txBox="1"/>
          <p:nvPr/>
        </p:nvSpPr>
        <p:spPr>
          <a:xfrm>
            <a:off x="5202621" y="2740409"/>
            <a:ext cx="3594538" cy="3139321"/>
          </a:xfrm>
          <a:prstGeom prst="rect">
            <a:avLst/>
          </a:prstGeom>
          <a:noFill/>
        </p:spPr>
        <p:txBody>
          <a:bodyPr wrap="square" rtlCol="0">
            <a:spAutoFit/>
          </a:bodyPr>
          <a:lstStyle/>
          <a:p>
            <a:r>
              <a:rPr lang="en-US" dirty="0" smtClean="0"/>
              <a:t>IST for previous scene:</a:t>
            </a:r>
          </a:p>
          <a:p>
            <a:endParaRPr lang="en-US" dirty="0" smtClean="0"/>
          </a:p>
          <a:p>
            <a:r>
              <a:rPr lang="en-US" dirty="0" smtClean="0"/>
              <a:t>_____ NASA VIIRS IST algorithm with MODIS calibration coefficients</a:t>
            </a:r>
          </a:p>
          <a:p>
            <a:r>
              <a:rPr lang="en-US" dirty="0" smtClean="0"/>
              <a:t>- - - - NASA VIIRS algorithm with updated calibration coefficients</a:t>
            </a:r>
          </a:p>
          <a:p>
            <a:r>
              <a:rPr lang="en-US" dirty="0" smtClean="0"/>
              <a:t>_ . _ . NOAA IDPS IST</a:t>
            </a:r>
          </a:p>
          <a:p>
            <a:endParaRPr lang="en-US" dirty="0"/>
          </a:p>
          <a:p>
            <a:pPr marL="285750" indent="-285750">
              <a:buFontTx/>
              <a:buChar char="-"/>
            </a:pPr>
            <a:r>
              <a:rPr lang="en-US" dirty="0" smtClean="0"/>
              <a:t>NASA IST looks comparable to the IDPS IST</a:t>
            </a:r>
          </a:p>
        </p:txBody>
      </p:sp>
    </p:spTree>
    <p:extLst>
      <p:ext uri="{BB962C8B-B14F-4D97-AF65-F5344CB8AC3E}">
        <p14:creationId xmlns:p14="http://schemas.microsoft.com/office/powerpoint/2010/main" val="1649161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3" y="112910"/>
            <a:ext cx="7773338" cy="1596177"/>
          </a:xfrm>
        </p:spPr>
        <p:txBody>
          <a:bodyPr/>
          <a:lstStyle/>
          <a:p>
            <a:r>
              <a:rPr lang="en-US" dirty="0" smtClean="0"/>
              <a:t>NASA </a:t>
            </a:r>
            <a:r>
              <a:rPr lang="en-US" dirty="0" err="1" smtClean="0"/>
              <a:t>viirs</a:t>
            </a:r>
            <a:r>
              <a:rPr lang="en-US" dirty="0" smtClean="0"/>
              <a:t> sea ice cover</a:t>
            </a:r>
            <a:endParaRPr lang="en-US" dirty="0"/>
          </a:p>
        </p:txBody>
      </p:sp>
      <p:sp>
        <p:nvSpPr>
          <p:cNvPr id="3" name="Footer Placeholder 2"/>
          <p:cNvSpPr>
            <a:spLocks noGrp="1"/>
          </p:cNvSpPr>
          <p:nvPr>
            <p:ph type="ftr" sz="quarter" idx="11"/>
          </p:nvPr>
        </p:nvSpPr>
        <p:spPr/>
        <p:txBody>
          <a:bodyPr/>
          <a:lstStyle/>
          <a:p>
            <a:r>
              <a:rPr lang="en-US" smtClean="0"/>
              <a:t>MODIS/VIIRS Science Team Meeting, 6-10 June 2016 G. Riggs, M. Tschudi, D.Hall, M. Roman</a:t>
            </a:r>
            <a:endParaRPr lang="en-US"/>
          </a:p>
        </p:txBody>
      </p:sp>
      <p:sp>
        <p:nvSpPr>
          <p:cNvPr id="4" name="Slide Number Placeholder 3"/>
          <p:cNvSpPr>
            <a:spLocks noGrp="1"/>
          </p:cNvSpPr>
          <p:nvPr>
            <p:ph type="sldNum" sz="quarter" idx="12"/>
          </p:nvPr>
        </p:nvSpPr>
        <p:spPr/>
        <p:txBody>
          <a:bodyPr/>
          <a:lstStyle/>
          <a:p>
            <a:fld id="{F05ECE65-8153-4BA0-BF6E-2F1C8AFB45CE}" type="slidenum">
              <a:rPr lang="en-US" smtClean="0"/>
              <a:pPr/>
              <a:t>21</a:t>
            </a:fld>
            <a:endParaRPr lang="en-US"/>
          </a:p>
        </p:txBody>
      </p:sp>
      <p:sp>
        <p:nvSpPr>
          <p:cNvPr id="6" name="TextBox 5"/>
          <p:cNvSpPr txBox="1"/>
          <p:nvPr/>
        </p:nvSpPr>
        <p:spPr>
          <a:xfrm>
            <a:off x="545534" y="1524000"/>
            <a:ext cx="1907211" cy="4832092"/>
          </a:xfrm>
          <a:prstGeom prst="rect">
            <a:avLst/>
          </a:prstGeom>
          <a:noFill/>
        </p:spPr>
        <p:txBody>
          <a:bodyPr wrap="square" rtlCol="0">
            <a:spAutoFit/>
          </a:bodyPr>
          <a:lstStyle/>
          <a:p>
            <a:pPr marL="285750" indent="-285750">
              <a:buFont typeface="Arial" panose="020B0604020202020204" pitchFamily="34" charset="0"/>
              <a:buChar char="•"/>
            </a:pPr>
            <a:r>
              <a:rPr lang="en-US" sz="1600" dirty="0"/>
              <a:t>Sea ice </a:t>
            </a:r>
            <a:r>
              <a:rPr lang="en-US" sz="1600" dirty="0" smtClean="0"/>
              <a:t>cover can aid in the estimation of sea ice extent using pmw data</a:t>
            </a:r>
          </a:p>
          <a:p>
            <a:pPr marL="285750" indent="-285750">
              <a:buFont typeface="Arial" panose="020B0604020202020204" pitchFamily="34" charset="0"/>
              <a:buChar char="•"/>
            </a:pPr>
            <a:r>
              <a:rPr lang="en-US" sz="1600" dirty="0" smtClean="0"/>
              <a:t>Sea ice extent </a:t>
            </a:r>
            <a:r>
              <a:rPr lang="en-US" sz="1600" dirty="0"/>
              <a:t>= areal coverage of sea ice over the </a:t>
            </a:r>
            <a:r>
              <a:rPr lang="en-US" sz="1600" dirty="0" smtClean="0"/>
              <a:t>Arctic </a:t>
            </a:r>
            <a:r>
              <a:rPr lang="en-US" sz="1600" dirty="0"/>
              <a:t>(km</a:t>
            </a:r>
            <a:r>
              <a:rPr lang="en-US" sz="1600" baseline="30000" dirty="0"/>
              <a:t>2</a:t>
            </a:r>
            <a:r>
              <a:rPr lang="en-US" sz="1600" dirty="0" smtClean="0"/>
              <a:t>)</a:t>
            </a:r>
          </a:p>
          <a:p>
            <a:pPr marL="285750" indent="-285750">
              <a:buFont typeface="Arial" panose="020B0604020202020204" pitchFamily="34" charset="0"/>
              <a:buChar char="•"/>
            </a:pPr>
            <a:r>
              <a:rPr lang="en-US" sz="1600" dirty="0" smtClean="0"/>
              <a:t>Sea ice extent is important for trends in ice extent, sea ice modeling, navigation, operations, </a:t>
            </a:r>
            <a:r>
              <a:rPr lang="en-US" sz="1400" dirty="0" smtClean="0"/>
              <a:t>…</a:t>
            </a:r>
          </a:p>
          <a:p>
            <a:pPr marL="285750" indent="-285750">
              <a:buFont typeface="Arial" panose="020B0604020202020204" pitchFamily="34" charset="0"/>
              <a:buChar char="•"/>
            </a:pPr>
            <a:endParaRPr lang="en-US" dirty="0"/>
          </a:p>
          <a:p>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41050" y="1596353"/>
            <a:ext cx="2697805" cy="4286922"/>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7152" y="2214703"/>
            <a:ext cx="3159429" cy="2405275"/>
          </a:xfrm>
          <a:prstGeom prst="rect">
            <a:avLst/>
          </a:prstGeom>
        </p:spPr>
      </p:pic>
    </p:spTree>
    <p:extLst>
      <p:ext uri="{BB962C8B-B14F-4D97-AF65-F5344CB8AC3E}">
        <p14:creationId xmlns:p14="http://schemas.microsoft.com/office/powerpoint/2010/main" val="3314841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a:t>
            </a:r>
            <a:r>
              <a:rPr lang="en-US" dirty="0" err="1" smtClean="0"/>
              <a:t>viirs</a:t>
            </a:r>
            <a:r>
              <a:rPr lang="en-US" dirty="0" smtClean="0"/>
              <a:t> sea ice cover algorithm</a:t>
            </a:r>
            <a:endParaRPr lang="en-US" dirty="0"/>
          </a:p>
        </p:txBody>
      </p:sp>
      <p:sp>
        <p:nvSpPr>
          <p:cNvPr id="3" name="Footer Placeholder 2"/>
          <p:cNvSpPr>
            <a:spLocks noGrp="1"/>
          </p:cNvSpPr>
          <p:nvPr>
            <p:ph type="ftr" sz="quarter" idx="11"/>
          </p:nvPr>
        </p:nvSpPr>
        <p:spPr>
          <a:xfrm>
            <a:off x="228600" y="6324600"/>
            <a:ext cx="5004665" cy="365125"/>
          </a:xfrm>
        </p:spPr>
        <p:txBody>
          <a:bodyPr/>
          <a:lstStyle/>
          <a:p>
            <a:r>
              <a:rPr lang="en-US" dirty="0" smtClean="0"/>
              <a:t>MODIS/VIIRS Science Team Meeting, 6-10 June 2016 G. Riggs, M. </a:t>
            </a:r>
            <a:r>
              <a:rPr lang="en-US" dirty="0" err="1" smtClean="0"/>
              <a:t>Tschudi</a:t>
            </a:r>
            <a:r>
              <a:rPr lang="en-US" dirty="0" smtClean="0"/>
              <a:t>, </a:t>
            </a:r>
            <a:r>
              <a:rPr lang="en-US" dirty="0" err="1" smtClean="0"/>
              <a:t>D.Hall</a:t>
            </a:r>
            <a:r>
              <a:rPr lang="en-US" dirty="0" smtClean="0"/>
              <a:t>, M. Roman</a:t>
            </a:r>
            <a:endParaRPr lang="en-US" dirty="0"/>
          </a:p>
        </p:txBody>
      </p:sp>
      <p:sp>
        <p:nvSpPr>
          <p:cNvPr id="4" name="Slide Number Placeholder 3"/>
          <p:cNvSpPr>
            <a:spLocks noGrp="1"/>
          </p:cNvSpPr>
          <p:nvPr>
            <p:ph type="sldNum" sz="quarter" idx="12"/>
          </p:nvPr>
        </p:nvSpPr>
        <p:spPr/>
        <p:txBody>
          <a:bodyPr/>
          <a:lstStyle/>
          <a:p>
            <a:fld id="{F05ECE65-8153-4BA0-BF6E-2F1C8AFB45CE}" type="slidenum">
              <a:rPr lang="en-US" smtClean="0"/>
              <a:pPr/>
              <a:t>22</a:t>
            </a:fld>
            <a:endParaRPr lang="en-US"/>
          </a:p>
        </p:txBody>
      </p:sp>
      <p:sp>
        <p:nvSpPr>
          <p:cNvPr id="5" name="TextBox 4"/>
          <p:cNvSpPr txBox="1"/>
          <p:nvPr/>
        </p:nvSpPr>
        <p:spPr>
          <a:xfrm>
            <a:off x="1106695" y="2086988"/>
            <a:ext cx="6930614"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Utilizes </a:t>
            </a:r>
            <a:r>
              <a:rPr lang="en-US" dirty="0"/>
              <a:t>the Normalized Difference Snow Index (NDSI</a:t>
            </a:r>
            <a:r>
              <a:rPr lang="en-US" dirty="0" smtClean="0"/>
              <a:t>):</a:t>
            </a:r>
          </a:p>
          <a:p>
            <a:pPr marL="285750" indent="-285750">
              <a:buFont typeface="Arial" panose="020B0604020202020204" pitchFamily="34" charset="0"/>
              <a:buChar char="•"/>
            </a:pPr>
            <a:endParaRPr lang="en-US" dirty="0"/>
          </a:p>
          <a:p>
            <a:r>
              <a:rPr lang="en-US" dirty="0"/>
              <a:t>NDSI = [</a:t>
            </a:r>
            <a:r>
              <a:rPr lang="en-US" dirty="0" smtClean="0"/>
              <a:t>VIIRS M4 (0.555µm) – VIIRS M10 (1.61µm)] </a:t>
            </a:r>
            <a:r>
              <a:rPr lang="en-US" dirty="0"/>
              <a:t>/ </a:t>
            </a:r>
            <a:r>
              <a:rPr lang="en-US" dirty="0" smtClean="0"/>
              <a:t>[</a:t>
            </a:r>
            <a:r>
              <a:rPr lang="en-US" dirty="0"/>
              <a:t>VIIRS </a:t>
            </a:r>
            <a:r>
              <a:rPr lang="en-US" dirty="0" smtClean="0"/>
              <a:t>M4 + </a:t>
            </a:r>
            <a:r>
              <a:rPr lang="en-US" dirty="0"/>
              <a:t>VIIRS </a:t>
            </a:r>
            <a:r>
              <a:rPr lang="en-US" dirty="0" smtClean="0"/>
              <a:t>M10]</a:t>
            </a:r>
          </a:p>
          <a:p>
            <a:endParaRPr lang="en-US" dirty="0"/>
          </a:p>
          <a:p>
            <a:pPr marL="285750" indent="-285750">
              <a:buFont typeface="Arial" panose="020B0604020202020204" pitchFamily="34" charset="0"/>
              <a:buChar char="•"/>
            </a:pPr>
            <a:r>
              <a:rPr lang="en-US" dirty="0"/>
              <a:t>If </a:t>
            </a:r>
            <a:r>
              <a:rPr lang="en-US" dirty="0" smtClean="0"/>
              <a:t>NDSI </a:t>
            </a:r>
            <a:r>
              <a:rPr lang="en-US" dirty="0">
                <a:sym typeface="Symbol" panose="05050102010706020507" pitchFamily="18" charset="2"/>
              </a:rPr>
              <a:t></a:t>
            </a:r>
            <a:r>
              <a:rPr lang="en-US" dirty="0"/>
              <a:t> 0.4 and </a:t>
            </a:r>
            <a:r>
              <a:rPr lang="en-US" dirty="0" smtClean="0"/>
              <a:t>VIIRS M4 &gt; threshold, </a:t>
            </a:r>
            <a:r>
              <a:rPr lang="en-US" dirty="0"/>
              <a:t>then </a:t>
            </a:r>
            <a:r>
              <a:rPr lang="en-US" dirty="0" smtClean="0"/>
              <a:t>pixel </a:t>
            </a:r>
            <a:r>
              <a:rPr lang="en-US" dirty="0"/>
              <a:t>contains snow covered sea </a:t>
            </a:r>
            <a:r>
              <a:rPr lang="en-US" dirty="0" smtClean="0"/>
              <a:t>ice</a:t>
            </a:r>
          </a:p>
          <a:p>
            <a:endParaRPr lang="en-US" dirty="0" smtClean="0"/>
          </a:p>
          <a:p>
            <a:pPr marL="285750" indent="-285750">
              <a:buFont typeface="Arial" panose="020B0604020202020204" pitchFamily="34" charset="0"/>
              <a:buChar char="•"/>
            </a:pPr>
            <a:r>
              <a:rPr lang="en-US" dirty="0" smtClean="0"/>
              <a:t>Relatively </a:t>
            </a:r>
            <a:r>
              <a:rPr lang="en-US" dirty="0"/>
              <a:t>thin sea ice (&lt; 10 cm, with no snow cover) which has a lower </a:t>
            </a:r>
            <a:r>
              <a:rPr lang="en-US" dirty="0" err="1"/>
              <a:t>albedo</a:t>
            </a:r>
            <a:r>
              <a:rPr lang="en-US" dirty="0"/>
              <a:t> </a:t>
            </a:r>
            <a:r>
              <a:rPr lang="en-US" dirty="0" smtClean="0"/>
              <a:t>may </a:t>
            </a:r>
            <a:r>
              <a:rPr lang="en-US" dirty="0"/>
              <a:t>not be detected using the </a:t>
            </a:r>
            <a:r>
              <a:rPr lang="en-US" dirty="0" smtClean="0"/>
              <a:t>NDSI.  Methods to detect thin sea ice are being investigated.    </a:t>
            </a:r>
            <a:endParaRPr lang="en-US" dirty="0"/>
          </a:p>
        </p:txBody>
      </p:sp>
    </p:spTree>
    <p:extLst>
      <p:ext uri="{BB962C8B-B14F-4D97-AF65-F5344CB8AC3E}">
        <p14:creationId xmlns:p14="http://schemas.microsoft.com/office/powerpoint/2010/main" val="3778308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91336"/>
            <a:ext cx="7773338" cy="1170864"/>
          </a:xfrm>
        </p:spPr>
        <p:txBody>
          <a:bodyPr>
            <a:normAutofit/>
          </a:bodyPr>
          <a:lstStyle/>
          <a:p>
            <a:r>
              <a:rPr lang="en-US" sz="2400" dirty="0" err="1" smtClean="0"/>
              <a:t>NASa</a:t>
            </a:r>
            <a:r>
              <a:rPr lang="en-US" sz="2400" dirty="0" smtClean="0"/>
              <a:t> </a:t>
            </a:r>
            <a:r>
              <a:rPr lang="en-US" sz="2400" dirty="0" err="1" smtClean="0"/>
              <a:t>viirs</a:t>
            </a:r>
            <a:r>
              <a:rPr lang="en-US" sz="2400" dirty="0" smtClean="0"/>
              <a:t> sea ice cover test run</a:t>
            </a:r>
            <a:endParaRPr lang="en-US" sz="2400" dirty="0"/>
          </a:p>
        </p:txBody>
      </p:sp>
      <p:sp>
        <p:nvSpPr>
          <p:cNvPr id="3" name="Footer Placeholder 2"/>
          <p:cNvSpPr>
            <a:spLocks noGrp="1"/>
          </p:cNvSpPr>
          <p:nvPr>
            <p:ph type="ftr" sz="quarter" idx="11"/>
          </p:nvPr>
        </p:nvSpPr>
        <p:spPr/>
        <p:txBody>
          <a:bodyPr/>
          <a:lstStyle/>
          <a:p>
            <a:r>
              <a:rPr lang="en-US" smtClean="0"/>
              <a:t>MODIS/VIIRS Science Team Meeting, 6-10 June 2016 G. Riggs, M. Tschudi, D.Hall, M. Roman</a:t>
            </a:r>
            <a:endParaRPr lang="en-US"/>
          </a:p>
        </p:txBody>
      </p:sp>
      <p:sp>
        <p:nvSpPr>
          <p:cNvPr id="4" name="Slide Number Placeholder 3"/>
          <p:cNvSpPr>
            <a:spLocks noGrp="1"/>
          </p:cNvSpPr>
          <p:nvPr>
            <p:ph type="sldNum" sz="quarter" idx="12"/>
          </p:nvPr>
        </p:nvSpPr>
        <p:spPr/>
        <p:txBody>
          <a:bodyPr/>
          <a:lstStyle/>
          <a:p>
            <a:fld id="{F05ECE65-8153-4BA0-BF6E-2F1C8AFB45CE}" type="slidenum">
              <a:rPr lang="en-US" smtClean="0"/>
              <a:pPr/>
              <a:t>23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5466" y="0"/>
            <a:ext cx="1988467" cy="6858000"/>
          </a:xfrm>
          <a:prstGeom prst="rect">
            <a:avLst/>
          </a:prstGeom>
        </p:spPr>
      </p:pic>
      <p:sp>
        <p:nvSpPr>
          <p:cNvPr id="6" name="TextBox 5"/>
          <p:cNvSpPr txBox="1"/>
          <p:nvPr/>
        </p:nvSpPr>
        <p:spPr>
          <a:xfrm>
            <a:off x="952763" y="2025508"/>
            <a:ext cx="4469803"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Sea ice extent code using VIIRS channels</a:t>
            </a:r>
          </a:p>
          <a:p>
            <a:pPr marL="285750" indent="-285750">
              <a:buFont typeface="Arial" panose="020B0604020202020204" pitchFamily="34" charset="0"/>
              <a:buChar char="•"/>
            </a:pPr>
            <a:r>
              <a:rPr lang="en-US" dirty="0" smtClean="0"/>
              <a:t>April 7, 2015</a:t>
            </a:r>
          </a:p>
          <a:p>
            <a:pPr marL="285750" indent="-285750">
              <a:buFont typeface="Arial" panose="020B0604020202020204" pitchFamily="34" charset="0"/>
              <a:buChar char="•"/>
            </a:pPr>
            <a:r>
              <a:rPr lang="en-US" dirty="0" smtClean="0"/>
              <a:t>Beaufort Sea – multiyear ice floes</a:t>
            </a:r>
          </a:p>
          <a:p>
            <a:pPr marL="285750" indent="-285750">
              <a:buFont typeface="Arial" panose="020B0604020202020204" pitchFamily="34" charset="0"/>
              <a:buChar char="•"/>
            </a:pPr>
            <a:r>
              <a:rPr lang="en-US" dirty="0" smtClean="0"/>
              <a:t>Can envision a follow-on sea ice concentration product</a:t>
            </a:r>
            <a:endParaRPr lang="en-US" dirty="0"/>
          </a:p>
        </p:txBody>
      </p:sp>
    </p:spTree>
    <p:extLst>
      <p:ext uri="{BB962C8B-B14F-4D97-AF65-F5344CB8AC3E}">
        <p14:creationId xmlns:p14="http://schemas.microsoft.com/office/powerpoint/2010/main" val="1887612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LSIPS access summary</a:t>
            </a:r>
            <a:endParaRPr lang="en-US" dirty="0"/>
          </a:p>
        </p:txBody>
      </p:sp>
      <p:sp>
        <p:nvSpPr>
          <p:cNvPr id="3" name="Footer Placeholder 2"/>
          <p:cNvSpPr>
            <a:spLocks noGrp="1"/>
          </p:cNvSpPr>
          <p:nvPr>
            <p:ph type="ftr" sz="quarter" idx="11"/>
          </p:nvPr>
        </p:nvSpPr>
        <p:spPr/>
        <p:txBody>
          <a:bodyPr/>
          <a:lstStyle/>
          <a:p>
            <a:r>
              <a:rPr lang="en-US" smtClean="0"/>
              <a:t>MODIS/VIIRS Science Team Meeting, 6-10 June 2016 G. Riggs, M. Tschudi, D.Hall, M. Roman</a:t>
            </a:r>
            <a:endParaRPr lang="en-US"/>
          </a:p>
        </p:txBody>
      </p:sp>
      <p:sp>
        <p:nvSpPr>
          <p:cNvPr id="4" name="Slide Number Placeholder 3"/>
          <p:cNvSpPr>
            <a:spLocks noGrp="1"/>
          </p:cNvSpPr>
          <p:nvPr>
            <p:ph type="sldNum" sz="quarter" idx="12"/>
          </p:nvPr>
        </p:nvSpPr>
        <p:spPr/>
        <p:txBody>
          <a:bodyPr/>
          <a:lstStyle/>
          <a:p>
            <a:fld id="{F05ECE65-8153-4BA0-BF6E-2F1C8AFB45CE}" type="slidenum">
              <a:rPr lang="en-US" smtClean="0"/>
              <a:pPr/>
              <a:t>24</a:t>
            </a:fld>
            <a:endParaRPr lang="en-US"/>
          </a:p>
        </p:txBody>
      </p:sp>
      <p:sp>
        <p:nvSpPr>
          <p:cNvPr id="7" name="TextBox 6"/>
          <p:cNvSpPr txBox="1"/>
          <p:nvPr/>
        </p:nvSpPr>
        <p:spPr>
          <a:xfrm>
            <a:off x="812202" y="2632932"/>
            <a:ext cx="3759798"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Have received / used NASA token</a:t>
            </a:r>
          </a:p>
          <a:p>
            <a:pPr marL="285750" indent="-285750">
              <a:buFont typeface="Arial" panose="020B0604020202020204" pitchFamily="34" charset="0"/>
              <a:buChar char="•"/>
            </a:pPr>
            <a:r>
              <a:rPr lang="en-US" dirty="0" smtClean="0"/>
              <a:t>Have NASA Launchpad access</a:t>
            </a:r>
          </a:p>
          <a:p>
            <a:pPr marL="285750" indent="-285750">
              <a:buFont typeface="Arial" panose="020B0604020202020204" pitchFamily="34" charset="0"/>
              <a:buChar char="•"/>
            </a:pPr>
            <a:r>
              <a:rPr lang="en-US" dirty="0" smtClean="0"/>
              <a:t>Took necessary training</a:t>
            </a:r>
          </a:p>
          <a:p>
            <a:pPr marL="285750" indent="-285750">
              <a:buFont typeface="Arial" panose="020B0604020202020204" pitchFamily="34" charset="0"/>
              <a:buChar char="•"/>
            </a:pPr>
            <a:r>
              <a:rPr lang="en-US" dirty="0"/>
              <a:t>Have been activated on cluster</a:t>
            </a:r>
          </a:p>
          <a:p>
            <a:pPr marL="285750" indent="-285750">
              <a:buFont typeface="Arial" panose="020B0604020202020204" pitchFamily="34" charset="0"/>
              <a:buChar char="•"/>
            </a:pPr>
            <a:r>
              <a:rPr lang="en-US" dirty="0" smtClean="0"/>
              <a:t>At “press time,” working an access issue to the LSIPS</a:t>
            </a:r>
            <a:endParaRPr lang="en-US" dirty="0"/>
          </a:p>
        </p:txBody>
      </p:sp>
      <p:pic>
        <p:nvPicPr>
          <p:cNvPr id="1026" name="Picture 2" descr="Picture"/>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253036" y="2214694"/>
            <a:ext cx="2478881"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022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08 31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r>
              <a:rPr lang="en-US" b="1" i="1" dirty="0" smtClean="0">
                <a:latin typeface="Comic Sans MS" pitchFamily="66" charset="0"/>
              </a:rPr>
              <a:t>Thank you</a:t>
            </a:r>
            <a:endParaRPr lang="en-US" b="1" i="1" dirty="0">
              <a:latin typeface="Comic Sans MS" pitchFamily="66" charset="0"/>
            </a:endParaRPr>
          </a:p>
        </p:txBody>
      </p:sp>
      <p:sp>
        <p:nvSpPr>
          <p:cNvPr id="2" name="Footer Placeholder 1"/>
          <p:cNvSpPr>
            <a:spLocks noGrp="1"/>
          </p:cNvSpPr>
          <p:nvPr>
            <p:ph type="ftr" sz="quarter" idx="11"/>
          </p:nvPr>
        </p:nvSpPr>
        <p:spPr/>
        <p:txBody>
          <a:bodyPr/>
          <a:lstStyle/>
          <a:p>
            <a:r>
              <a:rPr lang="en-US" smtClean="0"/>
              <a:t>MODIS/VIIRS Science Team Meeting, 6-10 June 2016 G. Riggs, M. Tschudi, D.Hall, M. Roman</a:t>
            </a:r>
            <a:endParaRPr lang="en-US"/>
          </a:p>
        </p:txBody>
      </p:sp>
      <p:sp>
        <p:nvSpPr>
          <p:cNvPr id="3" name="Slide Number Placeholder 2"/>
          <p:cNvSpPr>
            <a:spLocks noGrp="1"/>
          </p:cNvSpPr>
          <p:nvPr>
            <p:ph type="sldNum" sz="quarter" idx="12"/>
          </p:nvPr>
        </p:nvSpPr>
        <p:spPr/>
        <p:txBody>
          <a:bodyPr/>
          <a:lstStyle/>
          <a:p>
            <a:fld id="{F05ECE65-8153-4BA0-BF6E-2F1C8AFB45CE}" type="slidenum">
              <a:rPr lang="en-US" smtClean="0"/>
              <a:pPr/>
              <a:t>25</a:t>
            </a:fld>
            <a:endParaRPr lang="en-US"/>
          </a:p>
        </p:txBody>
      </p:sp>
    </p:spTree>
    <p:extLst>
      <p:ext uri="{BB962C8B-B14F-4D97-AF65-F5344CB8AC3E}">
        <p14:creationId xmlns:p14="http://schemas.microsoft.com/office/powerpoint/2010/main" val="2756520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MODIS C6 Snow Algorithm</a:t>
            </a:r>
            <a:endParaRPr lang="en-US" sz="3200" dirty="0"/>
          </a:p>
        </p:txBody>
      </p:sp>
      <p:sp>
        <p:nvSpPr>
          <p:cNvPr id="4" name="TextBox 3"/>
          <p:cNvSpPr txBox="1"/>
          <p:nvPr/>
        </p:nvSpPr>
        <p:spPr>
          <a:xfrm>
            <a:off x="914400" y="914400"/>
            <a:ext cx="7315200" cy="5355312"/>
          </a:xfrm>
          <a:prstGeom prst="rect">
            <a:avLst/>
          </a:prstGeom>
          <a:noFill/>
        </p:spPr>
        <p:txBody>
          <a:bodyPr wrap="square" rtlCol="0">
            <a:spAutoFit/>
          </a:bodyPr>
          <a:lstStyle/>
          <a:p>
            <a:r>
              <a:rPr lang="en-US" dirty="0" smtClean="0"/>
              <a:t>NDSI snow detection applied to all land and inland water pixels.  MOD02HKM TOA reflectance input.  MODIS land/water mask used.  </a:t>
            </a:r>
          </a:p>
          <a:p>
            <a:r>
              <a:rPr lang="en-US" dirty="0" smtClean="0"/>
              <a:t>Clouds masked with MODIS cloud mask product MOD35_L2. </a:t>
            </a:r>
          </a:p>
          <a:p>
            <a:endParaRPr lang="en-US" dirty="0" smtClean="0"/>
          </a:p>
          <a:p>
            <a:r>
              <a:rPr lang="en-US" dirty="0" smtClean="0"/>
              <a:t>Data screens applied to alleviate snow commission errors and flag uncertain snow cover detection situations. </a:t>
            </a:r>
          </a:p>
          <a:p>
            <a:pPr>
              <a:buFont typeface="Arial" pitchFamily="34" charset="0"/>
              <a:buChar char="•"/>
            </a:pPr>
            <a:r>
              <a:rPr lang="en-US" dirty="0" smtClean="0"/>
              <a:t>Inland water flag</a:t>
            </a:r>
          </a:p>
          <a:p>
            <a:pPr>
              <a:buFont typeface="Arial" pitchFamily="34" charset="0"/>
              <a:buChar char="•"/>
            </a:pPr>
            <a:r>
              <a:rPr lang="en-US" dirty="0" smtClean="0"/>
              <a:t>Low visible reflectance screen</a:t>
            </a:r>
          </a:p>
          <a:p>
            <a:pPr>
              <a:buFont typeface="Arial" pitchFamily="34" charset="0"/>
              <a:buChar char="•"/>
            </a:pPr>
            <a:r>
              <a:rPr lang="en-US" dirty="0" smtClean="0"/>
              <a:t>Low NDSI screen</a:t>
            </a:r>
          </a:p>
          <a:p>
            <a:pPr>
              <a:buFont typeface="Arial" pitchFamily="34" charset="0"/>
              <a:buChar char="•"/>
            </a:pPr>
            <a:r>
              <a:rPr lang="en-US" dirty="0" smtClean="0"/>
              <a:t>Surface temperature and height screen/flag</a:t>
            </a:r>
          </a:p>
          <a:p>
            <a:pPr>
              <a:buFont typeface="Arial" pitchFamily="34" charset="0"/>
              <a:buChar char="•"/>
            </a:pPr>
            <a:r>
              <a:rPr lang="en-US" dirty="0" smtClean="0"/>
              <a:t>High SWIR screen/flag</a:t>
            </a:r>
          </a:p>
          <a:p>
            <a:pPr>
              <a:buFont typeface="Arial" pitchFamily="34" charset="0"/>
              <a:buChar char="•"/>
            </a:pPr>
            <a:r>
              <a:rPr lang="en-US" dirty="0" smtClean="0"/>
              <a:t>Solar zenith flag</a:t>
            </a:r>
          </a:p>
          <a:p>
            <a:endParaRPr lang="en-US" dirty="0" smtClean="0"/>
          </a:p>
          <a:p>
            <a:pPr>
              <a:buFont typeface="Arial" pitchFamily="34" charset="0"/>
              <a:buChar char="•"/>
            </a:pPr>
            <a:r>
              <a:rPr lang="en-US" dirty="0" smtClean="0"/>
              <a:t>  QA bit flags are set for snow cover detections that are changed to no snow and are set for  higher uncertainty in  snow cover detection, and for high solar zenith angles. </a:t>
            </a:r>
          </a:p>
          <a:p>
            <a:endParaRPr lang="en-US" dirty="0" smtClean="0"/>
          </a:p>
          <a:p>
            <a:r>
              <a:rPr lang="en-US" dirty="0" smtClean="0"/>
              <a:t>The NDSI values are output for all land and inland water pixels --  cloud mask is not applied.  </a:t>
            </a:r>
          </a:p>
        </p:txBody>
      </p:sp>
      <p:sp>
        <p:nvSpPr>
          <p:cNvPr id="6" name="Footer Placeholder 5"/>
          <p:cNvSpPr>
            <a:spLocks noGrp="1"/>
          </p:cNvSpPr>
          <p:nvPr>
            <p:ph type="ftr" sz="quarter" idx="11"/>
          </p:nvPr>
        </p:nvSpPr>
        <p:spPr>
          <a:xfrm>
            <a:off x="3124200" y="6324622"/>
            <a:ext cx="3505200" cy="396875"/>
          </a:xfrm>
        </p:spPr>
        <p:txBody>
          <a:bodyPr/>
          <a:lstStyle/>
          <a:p>
            <a:r>
              <a:rPr lang="en-US" dirty="0" smtClean="0"/>
              <a:t>MODIS/VIIRS Science Team Meeting, 6-10 June 2016 G. Riggs, M. </a:t>
            </a:r>
            <a:r>
              <a:rPr lang="en-US" dirty="0" err="1" smtClean="0"/>
              <a:t>Tschudi</a:t>
            </a:r>
            <a:r>
              <a:rPr lang="en-US" dirty="0" smtClean="0"/>
              <a:t>, </a:t>
            </a:r>
            <a:r>
              <a:rPr lang="en-US" dirty="0" err="1" smtClean="0"/>
              <a:t>D.Hall</a:t>
            </a:r>
            <a:r>
              <a:rPr lang="en-US" dirty="0" smtClean="0"/>
              <a:t>, M. Roman</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400" dirty="0" smtClean="0"/>
              <a:t>MODIS C5 to C6 Snow Products Data Content Comparison</a:t>
            </a:r>
            <a:endParaRPr lang="en-US" sz="2400" dirty="0"/>
          </a:p>
        </p:txBody>
      </p:sp>
      <p:graphicFrame>
        <p:nvGraphicFramePr>
          <p:cNvPr id="6" name="Table 5"/>
          <p:cNvGraphicFramePr>
            <a:graphicFrameLocks noGrp="1"/>
          </p:cNvGraphicFramePr>
          <p:nvPr/>
        </p:nvGraphicFramePr>
        <p:xfrm>
          <a:off x="152400" y="914403"/>
          <a:ext cx="4267200" cy="5029201"/>
        </p:xfrm>
        <a:graphic>
          <a:graphicData uri="http://schemas.openxmlformats.org/drawingml/2006/table">
            <a:tbl>
              <a:tblPr firstRow="1" bandCol="1">
                <a:tableStyleId>{616DA210-FB5B-4158-B5E0-FEB733F419BA}</a:tableStyleId>
              </a:tblPr>
              <a:tblGrid>
                <a:gridCol w="2133600"/>
                <a:gridCol w="2133600"/>
              </a:tblGrid>
              <a:tr h="409040">
                <a:tc gridSpan="2">
                  <a:txBody>
                    <a:bodyPr/>
                    <a:lstStyle/>
                    <a:p>
                      <a:pPr algn="ctr"/>
                      <a:r>
                        <a:rPr lang="en-US" dirty="0" smtClean="0"/>
                        <a:t>MOD10_L2  SDSs</a:t>
                      </a:r>
                      <a:endParaRPr lang="en-US" dirty="0"/>
                    </a:p>
                  </a:txBody>
                  <a:tcPr/>
                </a:tc>
                <a:tc hMerge="1">
                  <a:txBody>
                    <a:bodyPr/>
                    <a:lstStyle/>
                    <a:p>
                      <a:endParaRPr lang="en-US" dirty="0"/>
                    </a:p>
                  </a:txBody>
                  <a:tcPr/>
                </a:tc>
              </a:tr>
              <a:tr h="409040">
                <a:tc>
                  <a:txBody>
                    <a:bodyPr/>
                    <a:lstStyle/>
                    <a:p>
                      <a:pPr algn="ctr"/>
                      <a:r>
                        <a:rPr lang="en-US" dirty="0" smtClean="0"/>
                        <a:t>C5</a:t>
                      </a:r>
                      <a:endParaRPr lang="en-US" dirty="0"/>
                    </a:p>
                  </a:txBody>
                  <a:tcPr/>
                </a:tc>
                <a:tc>
                  <a:txBody>
                    <a:bodyPr/>
                    <a:lstStyle/>
                    <a:p>
                      <a:pPr algn="ctr"/>
                      <a:r>
                        <a:rPr lang="en-US" dirty="0" smtClean="0"/>
                        <a:t>C6</a:t>
                      </a:r>
                      <a:endParaRPr lang="en-US" dirty="0"/>
                    </a:p>
                  </a:txBody>
                  <a:tcPr/>
                </a:tc>
              </a:tr>
              <a:tr h="511300">
                <a:tc>
                  <a:txBody>
                    <a:bodyPr/>
                    <a:lstStyle/>
                    <a:p>
                      <a:r>
                        <a:rPr lang="en-US" sz="1200" dirty="0" err="1" smtClean="0"/>
                        <a:t>Snow_Cover</a:t>
                      </a:r>
                      <a:r>
                        <a:rPr lang="en-US" sz="1200" dirty="0" smtClean="0"/>
                        <a:t> , binary snow cover, with masked features </a:t>
                      </a:r>
                      <a:endParaRPr lang="en-US" sz="1200" dirty="0"/>
                    </a:p>
                  </a:txBody>
                  <a:tcPr/>
                </a:tc>
                <a:tc>
                  <a:txBody>
                    <a:bodyPr/>
                    <a:lstStyle/>
                    <a:p>
                      <a:pPr marL="0" marR="0" indent="0" algn="l" defTabSz="4075572" rtl="0" eaLnBrk="1" fontAlgn="auto" latinLnBrk="0" hangingPunct="1">
                        <a:lnSpc>
                          <a:spcPct val="100000"/>
                        </a:lnSpc>
                        <a:spcBef>
                          <a:spcPts val="0"/>
                        </a:spcBef>
                        <a:spcAft>
                          <a:spcPts val="0"/>
                        </a:spcAft>
                        <a:buClrTx/>
                        <a:buSzTx/>
                        <a:buFontTx/>
                        <a:buNone/>
                        <a:tabLst/>
                        <a:defRPr/>
                      </a:pPr>
                      <a:endParaRPr lang="en-US" sz="1200" dirty="0" smtClean="0"/>
                    </a:p>
                  </a:txBody>
                  <a:tcPr/>
                </a:tc>
              </a:tr>
              <a:tr h="920339">
                <a:tc>
                  <a:txBody>
                    <a:bodyPr/>
                    <a:lstStyle/>
                    <a:p>
                      <a:pPr marL="0" marR="0" indent="0" algn="l" defTabSz="4075572" rtl="0" eaLnBrk="1" fontAlgn="auto" latinLnBrk="0" hangingPunct="1">
                        <a:lnSpc>
                          <a:spcPct val="100000"/>
                        </a:lnSpc>
                        <a:spcBef>
                          <a:spcPts val="0"/>
                        </a:spcBef>
                        <a:spcAft>
                          <a:spcPts val="0"/>
                        </a:spcAft>
                        <a:buClrTx/>
                        <a:buSzTx/>
                        <a:buFontTx/>
                        <a:buNone/>
                        <a:tabLst/>
                        <a:defRPr/>
                      </a:pPr>
                      <a:r>
                        <a:rPr lang="en-US" sz="1200" dirty="0" err="1" smtClean="0"/>
                        <a:t>Fractional_Snow_Cover</a:t>
                      </a:r>
                      <a:r>
                        <a:rPr lang="en-US" sz="1200" dirty="0" smtClean="0"/>
                        <a:t>,</a:t>
                      </a:r>
                      <a:r>
                        <a:rPr lang="en-US" sz="1200" baseline="0" dirty="0" smtClean="0"/>
                        <a:t> 0-100% with masked features</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NDSI_Snow_Cover</a:t>
                      </a:r>
                      <a:r>
                        <a:rPr lang="en-US" sz="1200" dirty="0" smtClean="0"/>
                        <a:t>, --</a:t>
                      </a:r>
                      <a:r>
                        <a:rPr lang="en-US" sz="1200" baseline="0" dirty="0" smtClean="0"/>
                        <a:t> Snow cover map by NDSI in 0-100 range, with masked features.  </a:t>
                      </a:r>
                      <a:endParaRPr lang="en-US" sz="1200" dirty="0" smtClean="0"/>
                    </a:p>
                    <a:p>
                      <a:endParaRPr lang="en-US" sz="1200" dirty="0"/>
                    </a:p>
                  </a:txBody>
                  <a:tcPr/>
                </a:tc>
              </a:tr>
              <a:tr h="920339">
                <a:tc>
                  <a:txBody>
                    <a:bodyPr/>
                    <a:lstStyle/>
                    <a:p>
                      <a:endParaRPr lang="en-US" sz="1200" dirty="0"/>
                    </a:p>
                  </a:txBody>
                  <a:tcPr/>
                </a:tc>
                <a:tc>
                  <a:txBody>
                    <a:bodyPr/>
                    <a:lstStyle/>
                    <a:p>
                      <a:r>
                        <a:rPr lang="en-US" sz="1200" dirty="0" err="1" smtClean="0"/>
                        <a:t>NDSI_Snow_Cover_Algorithm_Flags_QA</a:t>
                      </a:r>
                      <a:r>
                        <a:rPr lang="en-US" sz="1200" baseline="0" dirty="0" smtClean="0"/>
                        <a:t> – bit flags for data screens applied in the algorithm.</a:t>
                      </a:r>
                      <a:endParaRPr lang="en-US" sz="1200" dirty="0"/>
                    </a:p>
                  </a:txBody>
                  <a:tcPr/>
                </a:tc>
              </a:tr>
              <a:tr h="511300">
                <a:tc>
                  <a:txBody>
                    <a:bodyPr/>
                    <a:lstStyle/>
                    <a:p>
                      <a:pPr marL="0" marR="0" indent="0" algn="l" defTabSz="4075572" rtl="0" eaLnBrk="1" fontAlgn="auto" latinLnBrk="0" hangingPunct="1">
                        <a:lnSpc>
                          <a:spcPct val="100000"/>
                        </a:lnSpc>
                        <a:spcBef>
                          <a:spcPts val="0"/>
                        </a:spcBef>
                        <a:spcAft>
                          <a:spcPts val="0"/>
                        </a:spcAft>
                        <a:buClrTx/>
                        <a:buSzTx/>
                        <a:buFontTx/>
                        <a:buNone/>
                        <a:tabLst/>
                        <a:defRPr/>
                      </a:pPr>
                      <a:r>
                        <a:rPr lang="en-US" sz="1200" dirty="0" err="1" smtClean="0"/>
                        <a:t>Snow_Cover_Pixel_QA</a:t>
                      </a:r>
                      <a:r>
                        <a:rPr lang="en-US" sz="1200" dirty="0" smtClean="0"/>
                        <a:t>, basic quality value</a:t>
                      </a:r>
                    </a:p>
                  </a:txBody>
                  <a:tcPr/>
                </a:tc>
                <a:tc>
                  <a:txBody>
                    <a:bodyPr/>
                    <a:lstStyle/>
                    <a:p>
                      <a:r>
                        <a:rPr lang="en-US" sz="1200" dirty="0" err="1" smtClean="0"/>
                        <a:t>NDSI_Snow_Cover_Basic_QA</a:t>
                      </a:r>
                      <a:r>
                        <a:rPr lang="en-US" sz="1200" dirty="0" smtClean="0"/>
                        <a:t>,</a:t>
                      </a:r>
                      <a:r>
                        <a:rPr lang="en-US" sz="1200" baseline="0" dirty="0" smtClean="0"/>
                        <a:t> -- basic quality value</a:t>
                      </a:r>
                      <a:endParaRPr lang="en-US" sz="1200" dirty="0"/>
                    </a:p>
                  </a:txBody>
                  <a:tcPr/>
                </a:tc>
              </a:tr>
              <a:tr h="715819">
                <a:tc>
                  <a:txBody>
                    <a:bodyPr/>
                    <a:lstStyle/>
                    <a:p>
                      <a:pPr marL="0" marR="0" indent="0" algn="l" defTabSz="4075572" rtl="0" eaLnBrk="1" fontAlgn="auto" latinLnBrk="0" hangingPunct="1">
                        <a:lnSpc>
                          <a:spcPct val="100000"/>
                        </a:lnSpc>
                        <a:spcBef>
                          <a:spcPts val="0"/>
                        </a:spcBef>
                        <a:spcAft>
                          <a:spcPts val="0"/>
                        </a:spcAft>
                        <a:buClrTx/>
                        <a:buSzTx/>
                        <a:buFontTx/>
                        <a:buNone/>
                        <a:tabLst/>
                        <a:defRPr/>
                      </a:pPr>
                      <a:endParaRPr lang="en-US" sz="1200" dirty="0" smtClean="0"/>
                    </a:p>
                  </a:txBody>
                  <a:tcPr/>
                </a:tc>
                <a:tc>
                  <a:txBody>
                    <a:bodyPr/>
                    <a:lstStyle/>
                    <a:p>
                      <a:r>
                        <a:rPr lang="en-US" sz="1200" dirty="0" smtClean="0"/>
                        <a:t>NDSI</a:t>
                      </a:r>
                      <a:r>
                        <a:rPr lang="en-US" sz="1200" baseline="0" dirty="0" smtClean="0"/>
                        <a:t> – NDSI value for all land and inland water pixels in a swath</a:t>
                      </a:r>
                      <a:endParaRPr lang="en-US" sz="1200" dirty="0"/>
                    </a:p>
                  </a:txBody>
                  <a:tcPr/>
                </a:tc>
              </a:tr>
              <a:tr h="316012">
                <a:tc>
                  <a:txBody>
                    <a:bodyPr/>
                    <a:lstStyle/>
                    <a:p>
                      <a:r>
                        <a:rPr lang="en-US" sz="1200" dirty="0" smtClean="0"/>
                        <a:t>Latitude</a:t>
                      </a:r>
                      <a:r>
                        <a:rPr lang="en-US" sz="1200" baseline="0" dirty="0" smtClean="0"/>
                        <a:t> (5km resolution)</a:t>
                      </a:r>
                      <a:endParaRPr lang="en-US" sz="1200" dirty="0"/>
                    </a:p>
                  </a:txBody>
                  <a:tcPr/>
                </a:tc>
                <a:tc>
                  <a:txBody>
                    <a:bodyPr/>
                    <a:lstStyle/>
                    <a:p>
                      <a:r>
                        <a:rPr lang="en-US" sz="1200" dirty="0" smtClean="0"/>
                        <a:t>Latitude</a:t>
                      </a:r>
                      <a:r>
                        <a:rPr lang="en-US" sz="1200" baseline="0" dirty="0" smtClean="0"/>
                        <a:t> (5km resolution)</a:t>
                      </a:r>
                      <a:endParaRPr lang="en-US" sz="1200" dirty="0"/>
                    </a:p>
                  </a:txBody>
                  <a:tcPr/>
                </a:tc>
              </a:tr>
              <a:tr h="316012">
                <a:tc>
                  <a:txBody>
                    <a:bodyPr/>
                    <a:lstStyle/>
                    <a:p>
                      <a:r>
                        <a:rPr lang="en-US" sz="1200" dirty="0" smtClean="0"/>
                        <a:t>Longitude</a:t>
                      </a:r>
                      <a:r>
                        <a:rPr lang="en-US" sz="1200" baseline="0" dirty="0" smtClean="0"/>
                        <a:t> (5km resolution)</a:t>
                      </a:r>
                      <a:endParaRPr lang="en-US" sz="1200" dirty="0"/>
                    </a:p>
                  </a:txBody>
                  <a:tcPr/>
                </a:tc>
                <a:tc>
                  <a:txBody>
                    <a:bodyPr/>
                    <a:lstStyle/>
                    <a:p>
                      <a:r>
                        <a:rPr lang="en-US" sz="1200" dirty="0" smtClean="0"/>
                        <a:t>Longitude</a:t>
                      </a:r>
                      <a:r>
                        <a:rPr lang="en-US" sz="1200" baseline="0" dirty="0" smtClean="0"/>
                        <a:t> (5km resolution)</a:t>
                      </a:r>
                      <a:endParaRPr lang="en-US" sz="1200" dirty="0"/>
                    </a:p>
                  </a:txBody>
                  <a:tcPr/>
                </a:tc>
              </a:tr>
            </a:tbl>
          </a:graphicData>
        </a:graphic>
      </p:graphicFrame>
      <p:graphicFrame>
        <p:nvGraphicFramePr>
          <p:cNvPr id="7" name="Table 6"/>
          <p:cNvGraphicFramePr>
            <a:graphicFrameLocks noGrp="1"/>
          </p:cNvGraphicFramePr>
          <p:nvPr/>
        </p:nvGraphicFramePr>
        <p:xfrm>
          <a:off x="4648200" y="914408"/>
          <a:ext cx="4267200" cy="5345213"/>
        </p:xfrm>
        <a:graphic>
          <a:graphicData uri="http://schemas.openxmlformats.org/drawingml/2006/table">
            <a:tbl>
              <a:tblPr firstRow="1" bandCol="1">
                <a:tableStyleId>{616DA210-FB5B-4158-B5E0-FEB733F419BA}</a:tableStyleId>
              </a:tblPr>
              <a:tblGrid>
                <a:gridCol w="2133600"/>
                <a:gridCol w="2133600"/>
              </a:tblGrid>
              <a:tr h="409040">
                <a:tc gridSpan="2">
                  <a:txBody>
                    <a:bodyPr/>
                    <a:lstStyle/>
                    <a:p>
                      <a:pPr algn="ctr"/>
                      <a:r>
                        <a:rPr lang="en-US" dirty="0" smtClean="0"/>
                        <a:t>MOD10A1  SDSs</a:t>
                      </a:r>
                      <a:endParaRPr lang="en-US" dirty="0"/>
                    </a:p>
                  </a:txBody>
                  <a:tcPr/>
                </a:tc>
                <a:tc hMerge="1">
                  <a:txBody>
                    <a:bodyPr/>
                    <a:lstStyle/>
                    <a:p>
                      <a:endParaRPr lang="en-US" dirty="0"/>
                    </a:p>
                  </a:txBody>
                  <a:tcPr/>
                </a:tc>
              </a:tr>
              <a:tr h="409040">
                <a:tc>
                  <a:txBody>
                    <a:bodyPr/>
                    <a:lstStyle/>
                    <a:p>
                      <a:pPr algn="ctr"/>
                      <a:r>
                        <a:rPr lang="en-US" dirty="0" smtClean="0"/>
                        <a:t>C5</a:t>
                      </a:r>
                      <a:endParaRPr lang="en-US" dirty="0"/>
                    </a:p>
                  </a:txBody>
                  <a:tcPr/>
                </a:tc>
                <a:tc>
                  <a:txBody>
                    <a:bodyPr/>
                    <a:lstStyle/>
                    <a:p>
                      <a:pPr algn="ctr"/>
                      <a:r>
                        <a:rPr lang="en-US" dirty="0" smtClean="0"/>
                        <a:t>C6</a:t>
                      </a:r>
                      <a:endParaRPr lang="en-US" dirty="0"/>
                    </a:p>
                  </a:txBody>
                  <a:tcPr/>
                </a:tc>
              </a:tr>
              <a:tr h="511300">
                <a:tc>
                  <a:txBody>
                    <a:bodyPr/>
                    <a:lstStyle/>
                    <a:p>
                      <a:r>
                        <a:rPr lang="en-US" sz="1200" dirty="0" err="1" smtClean="0"/>
                        <a:t>Snow_Cover</a:t>
                      </a:r>
                      <a:r>
                        <a:rPr lang="en-US" sz="1200" dirty="0" smtClean="0"/>
                        <a:t> , binary snow cover, with masked features </a:t>
                      </a:r>
                      <a:endParaRPr lang="en-US" sz="1200" dirty="0"/>
                    </a:p>
                  </a:txBody>
                  <a:tcPr/>
                </a:tc>
                <a:tc>
                  <a:txBody>
                    <a:bodyPr/>
                    <a:lstStyle/>
                    <a:p>
                      <a:pPr marL="0" marR="0" indent="0" algn="l" defTabSz="4075572" rtl="0" eaLnBrk="1" fontAlgn="auto" latinLnBrk="0" hangingPunct="1">
                        <a:lnSpc>
                          <a:spcPct val="100000"/>
                        </a:lnSpc>
                        <a:spcBef>
                          <a:spcPts val="0"/>
                        </a:spcBef>
                        <a:spcAft>
                          <a:spcPts val="0"/>
                        </a:spcAft>
                        <a:buClrTx/>
                        <a:buSzTx/>
                        <a:buFontTx/>
                        <a:buNone/>
                        <a:tabLst/>
                        <a:defRPr/>
                      </a:pPr>
                      <a:endParaRPr lang="en-US" sz="1200" dirty="0" smtClean="0"/>
                    </a:p>
                  </a:txBody>
                  <a:tcPr/>
                </a:tc>
              </a:tr>
              <a:tr h="920339">
                <a:tc>
                  <a:txBody>
                    <a:bodyPr/>
                    <a:lstStyle/>
                    <a:p>
                      <a:pPr marL="0" marR="0" indent="0" algn="l" defTabSz="4075572" rtl="0" eaLnBrk="1" fontAlgn="auto" latinLnBrk="0" hangingPunct="1">
                        <a:lnSpc>
                          <a:spcPct val="100000"/>
                        </a:lnSpc>
                        <a:spcBef>
                          <a:spcPts val="0"/>
                        </a:spcBef>
                        <a:spcAft>
                          <a:spcPts val="0"/>
                        </a:spcAft>
                        <a:buClrTx/>
                        <a:buSzTx/>
                        <a:buFontTx/>
                        <a:buNone/>
                        <a:tabLst/>
                        <a:defRPr/>
                      </a:pPr>
                      <a:r>
                        <a:rPr lang="en-US" sz="1200" dirty="0" err="1" smtClean="0"/>
                        <a:t>Fractional_Snow_Cover</a:t>
                      </a:r>
                      <a:r>
                        <a:rPr lang="en-US" sz="1200" dirty="0" smtClean="0"/>
                        <a:t>,</a:t>
                      </a:r>
                      <a:r>
                        <a:rPr lang="en-US" sz="1200" baseline="0" dirty="0" smtClean="0"/>
                        <a:t> 0-100% with masked features</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NDSI_Snow_Cover</a:t>
                      </a:r>
                      <a:r>
                        <a:rPr lang="en-US" sz="1200" dirty="0" smtClean="0"/>
                        <a:t>, --</a:t>
                      </a:r>
                      <a:r>
                        <a:rPr lang="en-US" sz="1200" baseline="0" dirty="0" smtClean="0"/>
                        <a:t> Snow cover map by NDSI in 0-100 range, with masked features.  </a:t>
                      </a:r>
                      <a:endParaRPr lang="en-US" sz="1200" dirty="0" smtClean="0"/>
                    </a:p>
                    <a:p>
                      <a:endParaRPr lang="en-US" sz="1200" dirty="0"/>
                    </a:p>
                  </a:txBody>
                  <a:tcPr/>
                </a:tc>
              </a:tr>
              <a:tr h="920339">
                <a:tc>
                  <a:txBody>
                    <a:bodyPr/>
                    <a:lstStyle/>
                    <a:p>
                      <a:endParaRPr lang="en-US" sz="1200" dirty="0"/>
                    </a:p>
                  </a:txBody>
                  <a:tcPr/>
                </a:tc>
                <a:tc>
                  <a:txBody>
                    <a:bodyPr/>
                    <a:lstStyle/>
                    <a:p>
                      <a:r>
                        <a:rPr lang="en-US" sz="1200" dirty="0" err="1" smtClean="0"/>
                        <a:t>NDSI_Snow_Cover_Algorithm_Flags_QA</a:t>
                      </a:r>
                      <a:r>
                        <a:rPr lang="en-US" sz="1200" baseline="0" dirty="0" smtClean="0"/>
                        <a:t> – bit flags for data screens applied in the algorithm.</a:t>
                      </a:r>
                      <a:endParaRPr lang="en-US" sz="1200" dirty="0"/>
                    </a:p>
                  </a:txBody>
                  <a:tcPr/>
                </a:tc>
              </a:tr>
              <a:tr h="511300">
                <a:tc>
                  <a:txBody>
                    <a:bodyPr/>
                    <a:lstStyle/>
                    <a:p>
                      <a:pPr marL="0" marR="0" indent="0" algn="l" defTabSz="4075572" rtl="0" eaLnBrk="1" fontAlgn="auto" latinLnBrk="0" hangingPunct="1">
                        <a:lnSpc>
                          <a:spcPct val="100000"/>
                        </a:lnSpc>
                        <a:spcBef>
                          <a:spcPts val="0"/>
                        </a:spcBef>
                        <a:spcAft>
                          <a:spcPts val="0"/>
                        </a:spcAft>
                        <a:buClrTx/>
                        <a:buSzTx/>
                        <a:buFontTx/>
                        <a:buNone/>
                        <a:tabLst/>
                        <a:defRPr/>
                      </a:pPr>
                      <a:r>
                        <a:rPr lang="en-US" sz="1200" dirty="0" err="1" smtClean="0"/>
                        <a:t>Snow_Cover_Pixel_QA</a:t>
                      </a:r>
                      <a:r>
                        <a:rPr lang="en-US" sz="1200" dirty="0" smtClean="0"/>
                        <a:t>, basic quality value</a:t>
                      </a:r>
                    </a:p>
                  </a:txBody>
                  <a:tcPr/>
                </a:tc>
                <a:tc>
                  <a:txBody>
                    <a:bodyPr/>
                    <a:lstStyle/>
                    <a:p>
                      <a:r>
                        <a:rPr lang="en-US" sz="1200" dirty="0" err="1" smtClean="0"/>
                        <a:t>NDSI_Snow_Cover_Basic_QA</a:t>
                      </a:r>
                      <a:r>
                        <a:rPr lang="en-US" sz="1200" dirty="0" smtClean="0"/>
                        <a:t>,</a:t>
                      </a:r>
                      <a:r>
                        <a:rPr lang="en-US" sz="1200" baseline="0" dirty="0" smtClean="0"/>
                        <a:t> -- basic quality value</a:t>
                      </a:r>
                      <a:endParaRPr lang="en-US" sz="1200" dirty="0"/>
                    </a:p>
                  </a:txBody>
                  <a:tcPr/>
                </a:tc>
              </a:tr>
              <a:tr h="715819">
                <a:tc>
                  <a:txBody>
                    <a:bodyPr/>
                    <a:lstStyle/>
                    <a:p>
                      <a:pPr marL="0" marR="0" indent="0" algn="l" defTabSz="4075572" rtl="0" eaLnBrk="1" fontAlgn="auto" latinLnBrk="0" hangingPunct="1">
                        <a:lnSpc>
                          <a:spcPct val="100000"/>
                        </a:lnSpc>
                        <a:spcBef>
                          <a:spcPts val="0"/>
                        </a:spcBef>
                        <a:spcAft>
                          <a:spcPts val="0"/>
                        </a:spcAft>
                        <a:buClrTx/>
                        <a:buSzTx/>
                        <a:buFontTx/>
                        <a:buNone/>
                        <a:tabLst/>
                        <a:defRPr/>
                      </a:pPr>
                      <a:endParaRPr lang="en-US" sz="1200" dirty="0" smtClean="0"/>
                    </a:p>
                  </a:txBody>
                  <a:tcPr/>
                </a:tc>
                <a:tc>
                  <a:txBody>
                    <a:bodyPr/>
                    <a:lstStyle/>
                    <a:p>
                      <a:r>
                        <a:rPr lang="en-US" sz="1200" dirty="0" smtClean="0"/>
                        <a:t>NDSI</a:t>
                      </a:r>
                      <a:r>
                        <a:rPr lang="en-US" sz="1200" baseline="0" dirty="0" smtClean="0"/>
                        <a:t> – NDSI value for all land and inland water pixels in a swath</a:t>
                      </a:r>
                      <a:endParaRPr lang="en-US" sz="1200" dirty="0"/>
                    </a:p>
                  </a:txBody>
                  <a:tcPr/>
                </a:tc>
              </a:tr>
              <a:tr h="316012">
                <a:tc>
                  <a:txBody>
                    <a:bodyPr/>
                    <a:lstStyle/>
                    <a:p>
                      <a:r>
                        <a:rPr lang="en-US" sz="1200" dirty="0" err="1" smtClean="0"/>
                        <a:t>Snow_Albedo_Daily_Tile</a:t>
                      </a:r>
                      <a:endParaRPr lang="en-US" sz="1200" dirty="0"/>
                    </a:p>
                  </a:txBody>
                  <a:tcPr/>
                </a:tc>
                <a:tc>
                  <a:txBody>
                    <a:bodyPr/>
                    <a:lstStyle/>
                    <a:p>
                      <a:r>
                        <a:rPr lang="en-US" sz="1200" dirty="0" err="1" smtClean="0"/>
                        <a:t>Snow_Albedo_Daily_Tile</a:t>
                      </a:r>
                      <a:endParaRPr lang="en-US" sz="1200" dirty="0"/>
                    </a:p>
                  </a:txBody>
                  <a:tcPr/>
                </a:tc>
              </a:tr>
              <a:tr h="316012">
                <a:tc>
                  <a:txBody>
                    <a:bodyPr/>
                    <a:lstStyle/>
                    <a:p>
                      <a:endParaRPr lang="en-US" sz="1200" dirty="0"/>
                    </a:p>
                  </a:txBody>
                  <a:tcPr/>
                </a:tc>
                <a:tc>
                  <a:txBody>
                    <a:bodyPr/>
                    <a:lstStyle/>
                    <a:p>
                      <a:r>
                        <a:rPr lang="en-US" sz="1200" dirty="0" err="1" smtClean="0"/>
                        <a:t>orbit</a:t>
                      </a:r>
                      <a:r>
                        <a:rPr lang="en-US" sz="1200" baseline="0" dirty="0" err="1" smtClean="0"/>
                        <a:t>_pnt</a:t>
                      </a:r>
                      <a:r>
                        <a:rPr lang="en-US" sz="1200" baseline="0" dirty="0" smtClean="0"/>
                        <a:t> (</a:t>
                      </a:r>
                      <a:r>
                        <a:rPr lang="en-US" sz="1200" i="1" baseline="0" dirty="0" smtClean="0"/>
                        <a:t>pointer</a:t>
                      </a:r>
                      <a:r>
                        <a:rPr lang="en-US" sz="1200" baseline="0" dirty="0" smtClean="0"/>
                        <a:t>)</a:t>
                      </a:r>
                      <a:endParaRPr lang="en-US" sz="1200" dirty="0"/>
                    </a:p>
                  </a:txBody>
                  <a:tcPr/>
                </a:tc>
              </a:tr>
              <a:tr h="316012">
                <a:tc>
                  <a:txBody>
                    <a:bodyPr/>
                    <a:lstStyle/>
                    <a:p>
                      <a:endParaRPr lang="en-US" sz="1200" dirty="0"/>
                    </a:p>
                  </a:txBody>
                  <a:tcPr/>
                </a:tc>
                <a:tc>
                  <a:txBody>
                    <a:bodyPr/>
                    <a:lstStyle/>
                    <a:p>
                      <a:r>
                        <a:rPr lang="en-US" sz="1200" dirty="0" err="1" smtClean="0"/>
                        <a:t>granule_pnt</a:t>
                      </a:r>
                      <a:r>
                        <a:rPr lang="en-US" sz="1200" baseline="0" dirty="0" smtClean="0"/>
                        <a:t> (</a:t>
                      </a:r>
                      <a:r>
                        <a:rPr lang="en-US" sz="1200" i="1" baseline="0" dirty="0" smtClean="0"/>
                        <a:t>pointer</a:t>
                      </a:r>
                      <a:r>
                        <a:rPr lang="en-US" sz="1200" baseline="0" dirty="0" smtClean="0"/>
                        <a:t>)</a:t>
                      </a:r>
                      <a:endParaRPr lang="en-US" sz="1200" dirty="0"/>
                    </a:p>
                  </a:txBody>
                  <a:tcPr/>
                </a:tc>
              </a:tr>
            </a:tbl>
          </a:graphicData>
        </a:graphic>
      </p:graphicFrame>
      <p:sp>
        <p:nvSpPr>
          <p:cNvPr id="8" name="Footer Placeholder 7"/>
          <p:cNvSpPr>
            <a:spLocks noGrp="1"/>
          </p:cNvSpPr>
          <p:nvPr>
            <p:ph type="ftr" sz="quarter" idx="11"/>
          </p:nvPr>
        </p:nvSpPr>
        <p:spPr>
          <a:xfrm>
            <a:off x="3124200" y="6356372"/>
            <a:ext cx="3502152" cy="365125"/>
          </a:xfrm>
        </p:spPr>
        <p:txBody>
          <a:bodyPr/>
          <a:lstStyle/>
          <a:p>
            <a:r>
              <a:rPr lang="en-US" dirty="0" smtClean="0"/>
              <a:t>MODIS/VIIRS Science Team Meeting, 6-10 June 2016 G. Riggs, M. </a:t>
            </a:r>
            <a:r>
              <a:rPr lang="en-US" dirty="0" err="1" smtClean="0"/>
              <a:t>Tschudi</a:t>
            </a:r>
            <a:r>
              <a:rPr lang="en-US" dirty="0" smtClean="0"/>
              <a:t>, </a:t>
            </a:r>
            <a:r>
              <a:rPr lang="en-US" dirty="0" err="1" smtClean="0"/>
              <a:t>D.Hall</a:t>
            </a:r>
            <a:r>
              <a:rPr lang="en-US" dirty="0" smtClean="0"/>
              <a:t>, M. Roman</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10_L2.A2010170.1900.005.2010171021949.sierra_nevada_FSC.png"/>
          <p:cNvPicPr>
            <a:picLocks noChangeAspect="1"/>
          </p:cNvPicPr>
          <p:nvPr/>
        </p:nvPicPr>
        <p:blipFill>
          <a:blip r:embed="rId2" cstate="print"/>
          <a:stretch>
            <a:fillRect/>
          </a:stretch>
        </p:blipFill>
        <p:spPr>
          <a:xfrm>
            <a:off x="228600" y="838200"/>
            <a:ext cx="4343400" cy="4136572"/>
          </a:xfrm>
          <a:prstGeom prst="rect">
            <a:avLst/>
          </a:prstGeom>
        </p:spPr>
      </p:pic>
      <p:pic>
        <p:nvPicPr>
          <p:cNvPr id="3" name="Picture 2" descr="MOD10_L2.A2010170.1900.006.2016090022041.sierra_nevada_ndsi_snow_cover.png"/>
          <p:cNvPicPr>
            <a:picLocks noChangeAspect="1"/>
          </p:cNvPicPr>
          <p:nvPr/>
        </p:nvPicPr>
        <p:blipFill>
          <a:blip r:embed="rId3" cstate="print"/>
          <a:stretch>
            <a:fillRect/>
          </a:stretch>
        </p:blipFill>
        <p:spPr>
          <a:xfrm>
            <a:off x="4648200" y="838200"/>
            <a:ext cx="4343400" cy="4136572"/>
          </a:xfrm>
          <a:prstGeom prst="rect">
            <a:avLst/>
          </a:prstGeom>
        </p:spPr>
      </p:pic>
      <p:sp>
        <p:nvSpPr>
          <p:cNvPr id="4" name="TextBox 3"/>
          <p:cNvSpPr txBox="1"/>
          <p:nvPr/>
        </p:nvSpPr>
        <p:spPr>
          <a:xfrm>
            <a:off x="685800" y="228611"/>
            <a:ext cx="7086600" cy="646331"/>
          </a:xfrm>
          <a:prstGeom prst="rect">
            <a:avLst/>
          </a:prstGeom>
          <a:noFill/>
        </p:spPr>
        <p:txBody>
          <a:bodyPr wrap="square" rtlCol="0">
            <a:spAutoFit/>
          </a:bodyPr>
          <a:lstStyle/>
          <a:p>
            <a:pPr algn="ctr"/>
            <a:r>
              <a:rPr lang="en-US" b="1" dirty="0" smtClean="0"/>
              <a:t>Spring – summer mountain snow cover omission error prevalent in C5 is corrected in C6  </a:t>
            </a:r>
            <a:endParaRPr lang="en-US" b="1" dirty="0"/>
          </a:p>
        </p:txBody>
      </p:sp>
      <p:sp>
        <p:nvSpPr>
          <p:cNvPr id="5" name="TextBox 4"/>
          <p:cNvSpPr txBox="1"/>
          <p:nvPr/>
        </p:nvSpPr>
        <p:spPr>
          <a:xfrm>
            <a:off x="3581400" y="1219222"/>
            <a:ext cx="609600" cy="584775"/>
          </a:xfrm>
          <a:prstGeom prst="rect">
            <a:avLst/>
          </a:prstGeom>
          <a:noFill/>
        </p:spPr>
        <p:txBody>
          <a:bodyPr wrap="square" rtlCol="0">
            <a:spAutoFit/>
          </a:bodyPr>
          <a:lstStyle/>
          <a:p>
            <a:r>
              <a:rPr lang="en-US" sz="3200" b="1" dirty="0" smtClean="0">
                <a:solidFill>
                  <a:schemeClr val="bg1"/>
                </a:solidFill>
              </a:rPr>
              <a:t>C5</a:t>
            </a:r>
            <a:endParaRPr lang="en-US" sz="3200" b="1" dirty="0">
              <a:solidFill>
                <a:schemeClr val="bg1"/>
              </a:solidFill>
            </a:endParaRPr>
          </a:p>
        </p:txBody>
      </p:sp>
      <p:sp>
        <p:nvSpPr>
          <p:cNvPr id="6" name="TextBox 5"/>
          <p:cNvSpPr txBox="1"/>
          <p:nvPr/>
        </p:nvSpPr>
        <p:spPr>
          <a:xfrm>
            <a:off x="8229600" y="1295422"/>
            <a:ext cx="609600" cy="584775"/>
          </a:xfrm>
          <a:prstGeom prst="rect">
            <a:avLst/>
          </a:prstGeom>
          <a:noFill/>
        </p:spPr>
        <p:txBody>
          <a:bodyPr wrap="square" rtlCol="0">
            <a:spAutoFit/>
          </a:bodyPr>
          <a:lstStyle/>
          <a:p>
            <a:r>
              <a:rPr lang="en-US" sz="3200" b="1" dirty="0" smtClean="0">
                <a:solidFill>
                  <a:schemeClr val="bg1"/>
                </a:solidFill>
              </a:rPr>
              <a:t>C6</a:t>
            </a:r>
            <a:endParaRPr lang="en-US" sz="3200" b="1" dirty="0">
              <a:solidFill>
                <a:schemeClr val="bg1"/>
              </a:solidFill>
            </a:endParaRPr>
          </a:p>
        </p:txBody>
      </p:sp>
      <p:sp>
        <p:nvSpPr>
          <p:cNvPr id="7" name="TextBox 6"/>
          <p:cNvSpPr txBox="1"/>
          <p:nvPr/>
        </p:nvSpPr>
        <p:spPr>
          <a:xfrm>
            <a:off x="457200" y="5029200"/>
            <a:ext cx="8153400" cy="830997"/>
          </a:xfrm>
          <a:prstGeom prst="rect">
            <a:avLst/>
          </a:prstGeom>
          <a:noFill/>
        </p:spPr>
        <p:txBody>
          <a:bodyPr wrap="square" rtlCol="0">
            <a:spAutoFit/>
          </a:bodyPr>
          <a:lstStyle/>
          <a:p>
            <a:r>
              <a:rPr lang="en-US" sz="1600" dirty="0" smtClean="0"/>
              <a:t>MOD10_L2.A2010170.1900 (19 June) Sierra Nevada region. C6 has greatly improved accuracy compared to C5. C6 snow cover extent is ~2303 km</a:t>
            </a:r>
            <a:r>
              <a:rPr lang="en-US" sz="1600" baseline="30000" dirty="0" smtClean="0"/>
              <a:t>2</a:t>
            </a:r>
            <a:r>
              <a:rPr lang="en-US" sz="1600" dirty="0" smtClean="0"/>
              <a:t> greater than in C5 which is ~ 74% improvement.  The surface temperature screen is not applied on mountains in C6.   </a:t>
            </a:r>
          </a:p>
        </p:txBody>
      </p:sp>
      <p:grpSp>
        <p:nvGrpSpPr>
          <p:cNvPr id="8" name="Group 7"/>
          <p:cNvGrpSpPr/>
          <p:nvPr/>
        </p:nvGrpSpPr>
        <p:grpSpPr>
          <a:xfrm>
            <a:off x="457200" y="2971800"/>
            <a:ext cx="1276350" cy="1952625"/>
            <a:chOff x="2667000" y="1752600"/>
            <a:chExt cx="1276350" cy="1952625"/>
          </a:xfrm>
        </p:grpSpPr>
        <p:sp>
          <p:nvSpPr>
            <p:cNvPr id="9" name="AutoShape 122"/>
            <p:cNvSpPr>
              <a:spLocks noChangeArrowheads="1"/>
            </p:cNvSpPr>
            <p:nvPr/>
          </p:nvSpPr>
          <p:spPr bwMode="auto">
            <a:xfrm>
              <a:off x="2774950" y="2897188"/>
              <a:ext cx="230187" cy="112713"/>
            </a:xfrm>
            <a:prstGeom prst="roundRect">
              <a:avLst>
                <a:gd name="adj" fmla="val 1426"/>
              </a:avLst>
            </a:prstGeom>
            <a:solidFill>
              <a:srgbClr val="3288FF"/>
            </a:solidFill>
            <a:ln w="9525">
              <a:solidFill>
                <a:srgbClr val="000000"/>
              </a:solidFill>
              <a:round/>
              <a:headEnd/>
              <a:tailEnd/>
            </a:ln>
          </p:spPr>
          <p:txBody>
            <a:bodyPr wrap="none" anchor="ctr"/>
            <a:lstStyle/>
            <a:p>
              <a:endParaRPr lang="en-US"/>
            </a:p>
          </p:txBody>
        </p:sp>
        <p:sp>
          <p:nvSpPr>
            <p:cNvPr id="10" name="AutoShape 123"/>
            <p:cNvSpPr>
              <a:spLocks noChangeArrowheads="1"/>
            </p:cNvSpPr>
            <p:nvPr/>
          </p:nvSpPr>
          <p:spPr bwMode="auto">
            <a:xfrm>
              <a:off x="2774950" y="2786063"/>
              <a:ext cx="230187" cy="112713"/>
            </a:xfrm>
            <a:prstGeom prst="roundRect">
              <a:avLst>
                <a:gd name="adj" fmla="val 1426"/>
              </a:avLst>
            </a:prstGeom>
            <a:solidFill>
              <a:srgbClr val="4CA5FF"/>
            </a:solidFill>
            <a:ln w="9525">
              <a:solidFill>
                <a:srgbClr val="000000"/>
              </a:solidFill>
              <a:round/>
              <a:headEnd/>
              <a:tailEnd/>
            </a:ln>
          </p:spPr>
          <p:txBody>
            <a:bodyPr wrap="none" anchor="ctr"/>
            <a:lstStyle/>
            <a:p>
              <a:endParaRPr lang="en-US"/>
            </a:p>
          </p:txBody>
        </p:sp>
        <p:sp>
          <p:nvSpPr>
            <p:cNvPr id="11" name="AutoShape 124"/>
            <p:cNvSpPr>
              <a:spLocks noChangeArrowheads="1"/>
            </p:cNvSpPr>
            <p:nvPr/>
          </p:nvSpPr>
          <p:spPr bwMode="auto">
            <a:xfrm>
              <a:off x="2774950" y="2676525"/>
              <a:ext cx="230187" cy="112713"/>
            </a:xfrm>
            <a:prstGeom prst="roundRect">
              <a:avLst>
                <a:gd name="adj" fmla="val 1426"/>
              </a:avLst>
            </a:prstGeom>
            <a:solidFill>
              <a:srgbClr val="65BFFF"/>
            </a:solidFill>
            <a:ln w="9525">
              <a:solidFill>
                <a:srgbClr val="000000"/>
              </a:solidFill>
              <a:round/>
              <a:headEnd/>
              <a:tailEnd/>
            </a:ln>
          </p:spPr>
          <p:txBody>
            <a:bodyPr wrap="none" anchor="ctr"/>
            <a:lstStyle/>
            <a:p>
              <a:endParaRPr lang="en-US"/>
            </a:p>
          </p:txBody>
        </p:sp>
        <p:sp>
          <p:nvSpPr>
            <p:cNvPr id="12" name="AutoShape 125"/>
            <p:cNvSpPr>
              <a:spLocks noChangeArrowheads="1"/>
            </p:cNvSpPr>
            <p:nvPr/>
          </p:nvSpPr>
          <p:spPr bwMode="auto">
            <a:xfrm>
              <a:off x="2774950" y="2566988"/>
              <a:ext cx="230187" cy="112713"/>
            </a:xfrm>
            <a:prstGeom prst="roundRect">
              <a:avLst>
                <a:gd name="adj" fmla="val 1426"/>
              </a:avLst>
            </a:prstGeom>
            <a:solidFill>
              <a:srgbClr val="7FD4FF"/>
            </a:solidFill>
            <a:ln w="9525">
              <a:solidFill>
                <a:srgbClr val="000000"/>
              </a:solidFill>
              <a:round/>
              <a:headEnd/>
              <a:tailEnd/>
            </a:ln>
          </p:spPr>
          <p:txBody>
            <a:bodyPr wrap="none" anchor="ctr"/>
            <a:lstStyle/>
            <a:p>
              <a:endParaRPr lang="en-US"/>
            </a:p>
          </p:txBody>
        </p:sp>
        <p:sp>
          <p:nvSpPr>
            <p:cNvPr id="13" name="AutoShape 126"/>
            <p:cNvSpPr>
              <a:spLocks noChangeArrowheads="1"/>
            </p:cNvSpPr>
            <p:nvPr/>
          </p:nvSpPr>
          <p:spPr bwMode="auto">
            <a:xfrm>
              <a:off x="2774950" y="2457450"/>
              <a:ext cx="230187" cy="112713"/>
            </a:xfrm>
            <a:prstGeom prst="roundRect">
              <a:avLst>
                <a:gd name="adj" fmla="val 1426"/>
              </a:avLst>
            </a:prstGeom>
            <a:solidFill>
              <a:srgbClr val="99E5FF"/>
            </a:solidFill>
            <a:ln w="9525">
              <a:solidFill>
                <a:srgbClr val="000000"/>
              </a:solidFill>
              <a:round/>
              <a:headEnd/>
              <a:tailEnd/>
            </a:ln>
          </p:spPr>
          <p:txBody>
            <a:bodyPr wrap="none" anchor="ctr"/>
            <a:lstStyle/>
            <a:p>
              <a:endParaRPr lang="en-US"/>
            </a:p>
          </p:txBody>
        </p:sp>
        <p:sp>
          <p:nvSpPr>
            <p:cNvPr id="14" name="AutoShape 127"/>
            <p:cNvSpPr>
              <a:spLocks noChangeArrowheads="1"/>
            </p:cNvSpPr>
            <p:nvPr/>
          </p:nvSpPr>
          <p:spPr bwMode="auto">
            <a:xfrm>
              <a:off x="2774950" y="2347913"/>
              <a:ext cx="228600" cy="109538"/>
            </a:xfrm>
            <a:prstGeom prst="roundRect">
              <a:avLst>
                <a:gd name="adj" fmla="val 1468"/>
              </a:avLst>
            </a:prstGeom>
            <a:solidFill>
              <a:srgbClr val="B2F2FF"/>
            </a:solidFill>
            <a:ln w="9525">
              <a:solidFill>
                <a:srgbClr val="000000"/>
              </a:solidFill>
              <a:round/>
              <a:headEnd/>
              <a:tailEnd/>
            </a:ln>
          </p:spPr>
          <p:txBody>
            <a:bodyPr wrap="none" anchor="ctr"/>
            <a:lstStyle/>
            <a:p>
              <a:endParaRPr lang="en-US"/>
            </a:p>
          </p:txBody>
        </p:sp>
        <p:sp>
          <p:nvSpPr>
            <p:cNvPr id="15" name="AutoShape 128"/>
            <p:cNvSpPr>
              <a:spLocks noChangeArrowheads="1"/>
            </p:cNvSpPr>
            <p:nvPr/>
          </p:nvSpPr>
          <p:spPr bwMode="auto">
            <a:xfrm>
              <a:off x="2774950" y="2238375"/>
              <a:ext cx="230187" cy="112713"/>
            </a:xfrm>
            <a:prstGeom prst="roundRect">
              <a:avLst>
                <a:gd name="adj" fmla="val 1426"/>
              </a:avLst>
            </a:prstGeom>
            <a:solidFill>
              <a:srgbClr val="CCFAFF"/>
            </a:solidFill>
            <a:ln w="9525">
              <a:solidFill>
                <a:srgbClr val="000000"/>
              </a:solidFill>
              <a:round/>
              <a:headEnd/>
              <a:tailEnd/>
            </a:ln>
          </p:spPr>
          <p:txBody>
            <a:bodyPr wrap="none" anchor="ctr"/>
            <a:lstStyle/>
            <a:p>
              <a:endParaRPr lang="en-US"/>
            </a:p>
          </p:txBody>
        </p:sp>
        <p:sp>
          <p:nvSpPr>
            <p:cNvPr id="16" name="AutoShape 129"/>
            <p:cNvSpPr>
              <a:spLocks noChangeArrowheads="1"/>
            </p:cNvSpPr>
            <p:nvPr/>
          </p:nvSpPr>
          <p:spPr bwMode="auto">
            <a:xfrm>
              <a:off x="2774950" y="2128838"/>
              <a:ext cx="230187" cy="112713"/>
            </a:xfrm>
            <a:prstGeom prst="roundRect">
              <a:avLst>
                <a:gd name="adj" fmla="val 1426"/>
              </a:avLst>
            </a:prstGeom>
            <a:solidFill>
              <a:srgbClr val="E5FFFF"/>
            </a:solidFill>
            <a:ln w="9525">
              <a:solidFill>
                <a:srgbClr val="000000"/>
              </a:solidFill>
              <a:round/>
              <a:headEnd/>
              <a:tailEnd/>
            </a:ln>
          </p:spPr>
          <p:txBody>
            <a:bodyPr wrap="none" anchor="ctr"/>
            <a:lstStyle/>
            <a:p>
              <a:endParaRPr lang="en-US"/>
            </a:p>
          </p:txBody>
        </p:sp>
        <p:sp>
          <p:nvSpPr>
            <p:cNvPr id="17" name="Text Box 130"/>
            <p:cNvSpPr txBox="1">
              <a:spLocks noChangeArrowheads="1"/>
            </p:cNvSpPr>
            <p:nvPr/>
          </p:nvSpPr>
          <p:spPr bwMode="auto">
            <a:xfrm>
              <a:off x="3003550" y="2828925"/>
              <a:ext cx="731837" cy="244475"/>
            </a:xfrm>
            <a:prstGeom prst="rect">
              <a:avLst/>
            </a:prstGeom>
            <a:noFill/>
            <a:ln w="9525">
              <a:noFill/>
              <a:round/>
              <a:headEnd/>
              <a:tailEnd/>
            </a:ln>
          </p:spPr>
          <p:txBody>
            <a:bodyPr lIns="90000" tIns="45000" rIns="90000" bIns="45000"/>
            <a:lstStyle/>
            <a:p>
              <a:pPr>
                <a:tabLst>
                  <a:tab pos="723900" algn="l"/>
                </a:tabLst>
              </a:pPr>
              <a:r>
                <a:rPr lang="en-GB" sz="1000">
                  <a:solidFill>
                    <a:srgbClr val="000000"/>
                  </a:solidFill>
                </a:rPr>
                <a:t>  1-20%</a:t>
              </a:r>
            </a:p>
          </p:txBody>
        </p:sp>
        <p:sp>
          <p:nvSpPr>
            <p:cNvPr id="18" name="Text Box 131"/>
            <p:cNvSpPr txBox="1">
              <a:spLocks noChangeArrowheads="1"/>
            </p:cNvSpPr>
            <p:nvPr/>
          </p:nvSpPr>
          <p:spPr bwMode="auto">
            <a:xfrm>
              <a:off x="3003550" y="2719388"/>
              <a:ext cx="731837" cy="244475"/>
            </a:xfrm>
            <a:prstGeom prst="rect">
              <a:avLst/>
            </a:prstGeom>
            <a:noFill/>
            <a:ln w="9525">
              <a:noFill/>
              <a:round/>
              <a:headEnd/>
              <a:tailEnd/>
            </a:ln>
          </p:spPr>
          <p:txBody>
            <a:bodyPr lIns="90000" tIns="45000" rIns="90000" bIns="45000"/>
            <a:lstStyle/>
            <a:p>
              <a:pPr>
                <a:tabLst>
                  <a:tab pos="723900" algn="l"/>
                </a:tabLst>
              </a:pPr>
              <a:r>
                <a:rPr lang="en-GB" sz="1000">
                  <a:solidFill>
                    <a:srgbClr val="000000"/>
                  </a:solidFill>
                </a:rPr>
                <a:t>21-40%</a:t>
              </a:r>
            </a:p>
          </p:txBody>
        </p:sp>
        <p:sp>
          <p:nvSpPr>
            <p:cNvPr id="19" name="Text Box 132"/>
            <p:cNvSpPr txBox="1">
              <a:spLocks noChangeArrowheads="1"/>
            </p:cNvSpPr>
            <p:nvPr/>
          </p:nvSpPr>
          <p:spPr bwMode="auto">
            <a:xfrm>
              <a:off x="3003550" y="2609850"/>
              <a:ext cx="731837" cy="244475"/>
            </a:xfrm>
            <a:prstGeom prst="rect">
              <a:avLst/>
            </a:prstGeom>
            <a:noFill/>
            <a:ln w="9525">
              <a:noFill/>
              <a:round/>
              <a:headEnd/>
              <a:tailEnd/>
            </a:ln>
          </p:spPr>
          <p:txBody>
            <a:bodyPr lIns="90000" tIns="45000" rIns="90000" bIns="45000"/>
            <a:lstStyle/>
            <a:p>
              <a:pPr>
                <a:tabLst>
                  <a:tab pos="723900" algn="l"/>
                </a:tabLst>
              </a:pPr>
              <a:r>
                <a:rPr lang="en-GB" sz="1000">
                  <a:solidFill>
                    <a:srgbClr val="000000"/>
                  </a:solidFill>
                </a:rPr>
                <a:t>41-50%</a:t>
              </a:r>
            </a:p>
          </p:txBody>
        </p:sp>
        <p:sp>
          <p:nvSpPr>
            <p:cNvPr id="20" name="Text Box 133"/>
            <p:cNvSpPr txBox="1">
              <a:spLocks noChangeArrowheads="1"/>
            </p:cNvSpPr>
            <p:nvPr/>
          </p:nvSpPr>
          <p:spPr bwMode="auto">
            <a:xfrm>
              <a:off x="3003550" y="2500313"/>
              <a:ext cx="731837" cy="244475"/>
            </a:xfrm>
            <a:prstGeom prst="rect">
              <a:avLst/>
            </a:prstGeom>
            <a:noFill/>
            <a:ln w="9525">
              <a:noFill/>
              <a:round/>
              <a:headEnd/>
              <a:tailEnd/>
            </a:ln>
          </p:spPr>
          <p:txBody>
            <a:bodyPr lIns="90000" tIns="45000" rIns="90000" bIns="45000"/>
            <a:lstStyle/>
            <a:p>
              <a:pPr>
                <a:tabLst>
                  <a:tab pos="723900" algn="l"/>
                </a:tabLst>
              </a:pPr>
              <a:r>
                <a:rPr lang="en-GB" sz="1000">
                  <a:solidFill>
                    <a:srgbClr val="000000"/>
                  </a:solidFill>
                </a:rPr>
                <a:t>51-60%</a:t>
              </a:r>
            </a:p>
          </p:txBody>
        </p:sp>
        <p:sp>
          <p:nvSpPr>
            <p:cNvPr id="21" name="Text Box 134"/>
            <p:cNvSpPr txBox="1">
              <a:spLocks noChangeArrowheads="1"/>
            </p:cNvSpPr>
            <p:nvPr/>
          </p:nvSpPr>
          <p:spPr bwMode="auto">
            <a:xfrm>
              <a:off x="3003550" y="2390775"/>
              <a:ext cx="731837" cy="244475"/>
            </a:xfrm>
            <a:prstGeom prst="rect">
              <a:avLst/>
            </a:prstGeom>
            <a:noFill/>
            <a:ln w="9525">
              <a:noFill/>
              <a:round/>
              <a:headEnd/>
              <a:tailEnd/>
            </a:ln>
          </p:spPr>
          <p:txBody>
            <a:bodyPr lIns="90000" tIns="45000" rIns="90000" bIns="45000"/>
            <a:lstStyle/>
            <a:p>
              <a:pPr>
                <a:tabLst>
                  <a:tab pos="723900" algn="l"/>
                </a:tabLst>
              </a:pPr>
              <a:r>
                <a:rPr lang="en-GB" sz="1000">
                  <a:solidFill>
                    <a:srgbClr val="000000"/>
                  </a:solidFill>
                </a:rPr>
                <a:t>61-70%</a:t>
              </a:r>
            </a:p>
          </p:txBody>
        </p:sp>
        <p:sp>
          <p:nvSpPr>
            <p:cNvPr id="22" name="Text Box 135"/>
            <p:cNvSpPr txBox="1">
              <a:spLocks noChangeArrowheads="1"/>
            </p:cNvSpPr>
            <p:nvPr/>
          </p:nvSpPr>
          <p:spPr bwMode="auto">
            <a:xfrm>
              <a:off x="3000375" y="2284413"/>
              <a:ext cx="695325" cy="244475"/>
            </a:xfrm>
            <a:prstGeom prst="rect">
              <a:avLst/>
            </a:prstGeom>
            <a:noFill/>
            <a:ln w="9525">
              <a:noFill/>
              <a:round/>
              <a:headEnd/>
              <a:tailEnd/>
            </a:ln>
          </p:spPr>
          <p:txBody>
            <a:bodyPr lIns="90000" tIns="45000" rIns="90000" bIns="45000"/>
            <a:lstStyle/>
            <a:p>
              <a:r>
                <a:rPr lang="en-GB" sz="1000">
                  <a:solidFill>
                    <a:srgbClr val="000000"/>
                  </a:solidFill>
                </a:rPr>
                <a:t>71-80%</a:t>
              </a:r>
            </a:p>
          </p:txBody>
        </p:sp>
        <p:sp>
          <p:nvSpPr>
            <p:cNvPr id="23" name="Text Box 136"/>
            <p:cNvSpPr txBox="1">
              <a:spLocks noChangeArrowheads="1"/>
            </p:cNvSpPr>
            <p:nvPr/>
          </p:nvSpPr>
          <p:spPr bwMode="auto">
            <a:xfrm>
              <a:off x="3003550" y="2170113"/>
              <a:ext cx="731837" cy="244475"/>
            </a:xfrm>
            <a:prstGeom prst="rect">
              <a:avLst/>
            </a:prstGeom>
            <a:noFill/>
            <a:ln w="9525">
              <a:noFill/>
              <a:round/>
              <a:headEnd/>
              <a:tailEnd/>
            </a:ln>
          </p:spPr>
          <p:txBody>
            <a:bodyPr lIns="90000" tIns="45000" rIns="90000" bIns="45000"/>
            <a:lstStyle/>
            <a:p>
              <a:pPr>
                <a:tabLst>
                  <a:tab pos="723900" algn="l"/>
                </a:tabLst>
              </a:pPr>
              <a:r>
                <a:rPr lang="en-GB" sz="1000">
                  <a:solidFill>
                    <a:srgbClr val="000000"/>
                  </a:solidFill>
                </a:rPr>
                <a:t>81-90%</a:t>
              </a:r>
            </a:p>
          </p:txBody>
        </p:sp>
        <p:sp>
          <p:nvSpPr>
            <p:cNvPr id="24" name="Text Box 137"/>
            <p:cNvSpPr txBox="1">
              <a:spLocks noChangeArrowheads="1"/>
            </p:cNvSpPr>
            <p:nvPr/>
          </p:nvSpPr>
          <p:spPr bwMode="auto">
            <a:xfrm>
              <a:off x="3003550" y="2060575"/>
              <a:ext cx="731837"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91-100%</a:t>
              </a:r>
            </a:p>
          </p:txBody>
        </p:sp>
        <p:sp>
          <p:nvSpPr>
            <p:cNvPr id="25" name="Text Box 138"/>
            <p:cNvSpPr txBox="1">
              <a:spLocks noChangeArrowheads="1"/>
            </p:cNvSpPr>
            <p:nvPr/>
          </p:nvSpPr>
          <p:spPr bwMode="auto">
            <a:xfrm>
              <a:off x="2667000" y="1752600"/>
              <a:ext cx="1250949" cy="398463"/>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FRACTIONAL </a:t>
              </a:r>
            </a:p>
            <a:p>
              <a:pPr>
                <a:tabLst>
                  <a:tab pos="723900" algn="l"/>
                </a:tabLst>
              </a:pPr>
              <a:r>
                <a:rPr lang="en-GB" sz="1000" dirty="0">
                  <a:solidFill>
                    <a:srgbClr val="000000"/>
                  </a:solidFill>
                </a:rPr>
                <a:t>SNOW COVER</a:t>
              </a:r>
            </a:p>
          </p:txBody>
        </p:sp>
        <p:sp>
          <p:nvSpPr>
            <p:cNvPr id="26" name="Text Box 139"/>
            <p:cNvSpPr txBox="1">
              <a:spLocks noChangeArrowheads="1"/>
            </p:cNvSpPr>
            <p:nvPr/>
          </p:nvSpPr>
          <p:spPr bwMode="auto">
            <a:xfrm>
              <a:off x="3000375" y="3117850"/>
              <a:ext cx="685800" cy="274638"/>
            </a:xfrm>
            <a:prstGeom prst="rect">
              <a:avLst/>
            </a:prstGeom>
            <a:noFill/>
            <a:ln w="9525">
              <a:noFill/>
              <a:round/>
              <a:headEnd/>
              <a:tailEnd/>
            </a:ln>
          </p:spPr>
          <p:txBody>
            <a:bodyPr lIns="90000" tIns="45000" rIns="90000" bIns="45000"/>
            <a:lstStyle/>
            <a:p>
              <a:r>
                <a:rPr lang="en-GB" sz="1000" dirty="0">
                  <a:solidFill>
                    <a:srgbClr val="000000"/>
                  </a:solidFill>
                </a:rPr>
                <a:t>Cloud</a:t>
              </a:r>
            </a:p>
          </p:txBody>
        </p:sp>
        <p:sp>
          <p:nvSpPr>
            <p:cNvPr id="27" name="Text Box 140"/>
            <p:cNvSpPr txBox="1">
              <a:spLocks noChangeArrowheads="1"/>
            </p:cNvSpPr>
            <p:nvPr/>
          </p:nvSpPr>
          <p:spPr bwMode="auto">
            <a:xfrm>
              <a:off x="3005137" y="3298825"/>
              <a:ext cx="682625" cy="244475"/>
            </a:xfrm>
            <a:prstGeom prst="rect">
              <a:avLst/>
            </a:prstGeom>
            <a:noFill/>
            <a:ln w="9525">
              <a:noFill/>
              <a:round/>
              <a:headEnd/>
              <a:tailEnd/>
            </a:ln>
          </p:spPr>
          <p:txBody>
            <a:bodyPr lIns="90000" tIns="45000" rIns="90000" bIns="45000"/>
            <a:lstStyle/>
            <a:p>
              <a:r>
                <a:rPr lang="en-GB" sz="1000" dirty="0" smtClean="0">
                  <a:solidFill>
                    <a:srgbClr val="000000"/>
                  </a:solidFill>
                </a:rPr>
                <a:t>Night</a:t>
              </a:r>
              <a:endParaRPr lang="en-GB" sz="1000" dirty="0">
                <a:solidFill>
                  <a:srgbClr val="000000"/>
                </a:solidFill>
              </a:endParaRPr>
            </a:p>
          </p:txBody>
        </p:sp>
        <p:sp>
          <p:nvSpPr>
            <p:cNvPr id="28" name="Text Box 141"/>
            <p:cNvSpPr txBox="1">
              <a:spLocks noChangeArrowheads="1"/>
            </p:cNvSpPr>
            <p:nvPr/>
          </p:nvSpPr>
          <p:spPr bwMode="auto">
            <a:xfrm>
              <a:off x="3005137" y="2952750"/>
              <a:ext cx="682625" cy="244475"/>
            </a:xfrm>
            <a:prstGeom prst="rect">
              <a:avLst/>
            </a:prstGeom>
            <a:noFill/>
            <a:ln w="9525">
              <a:noFill/>
              <a:round/>
              <a:headEnd/>
              <a:tailEnd/>
            </a:ln>
          </p:spPr>
          <p:txBody>
            <a:bodyPr lIns="90000" tIns="45000" rIns="90000" bIns="45000"/>
            <a:lstStyle/>
            <a:p>
              <a:r>
                <a:rPr lang="en-GB" sz="1000" dirty="0" smtClean="0">
                  <a:solidFill>
                    <a:srgbClr val="000000"/>
                  </a:solidFill>
                </a:rPr>
                <a:t>       0%</a:t>
              </a:r>
              <a:endParaRPr lang="en-GB" sz="1000" dirty="0">
                <a:solidFill>
                  <a:srgbClr val="000000"/>
                </a:solidFill>
              </a:endParaRPr>
            </a:p>
          </p:txBody>
        </p:sp>
        <p:sp>
          <p:nvSpPr>
            <p:cNvPr id="29" name="AutoShape 142"/>
            <p:cNvSpPr>
              <a:spLocks noChangeArrowheads="1"/>
            </p:cNvSpPr>
            <p:nvPr/>
          </p:nvSpPr>
          <p:spPr bwMode="auto">
            <a:xfrm>
              <a:off x="2771775" y="3009900"/>
              <a:ext cx="230187" cy="112713"/>
            </a:xfrm>
            <a:prstGeom prst="roundRect">
              <a:avLst>
                <a:gd name="adj" fmla="val 1426"/>
              </a:avLst>
            </a:prstGeom>
            <a:solidFill>
              <a:srgbClr val="2F7357"/>
            </a:solidFill>
            <a:ln w="9525">
              <a:solidFill>
                <a:srgbClr val="000000"/>
              </a:solidFill>
              <a:round/>
              <a:headEnd/>
              <a:tailEnd/>
            </a:ln>
          </p:spPr>
          <p:txBody>
            <a:bodyPr wrap="none" anchor="ctr"/>
            <a:lstStyle/>
            <a:p>
              <a:endParaRPr lang="en-US"/>
            </a:p>
          </p:txBody>
        </p:sp>
        <p:sp>
          <p:nvSpPr>
            <p:cNvPr id="30" name="AutoShape 143"/>
            <p:cNvSpPr>
              <a:spLocks noChangeArrowheads="1"/>
            </p:cNvSpPr>
            <p:nvPr/>
          </p:nvSpPr>
          <p:spPr bwMode="auto">
            <a:xfrm>
              <a:off x="2776537" y="3336925"/>
              <a:ext cx="230187" cy="112713"/>
            </a:xfrm>
            <a:prstGeom prst="roundRect">
              <a:avLst>
                <a:gd name="adj" fmla="val 1426"/>
              </a:avLst>
            </a:prstGeom>
            <a:solidFill>
              <a:srgbClr val="A0522D"/>
            </a:solidFill>
            <a:ln w="9525">
              <a:solidFill>
                <a:srgbClr val="000000"/>
              </a:solidFill>
              <a:round/>
              <a:headEnd/>
              <a:tailEnd/>
            </a:ln>
          </p:spPr>
          <p:txBody>
            <a:bodyPr wrap="none" anchor="ctr"/>
            <a:lstStyle/>
            <a:p>
              <a:endParaRPr lang="en-US"/>
            </a:p>
          </p:txBody>
        </p:sp>
        <p:sp>
          <p:nvSpPr>
            <p:cNvPr id="31" name="AutoShape 144"/>
            <p:cNvSpPr>
              <a:spLocks noChangeArrowheads="1"/>
            </p:cNvSpPr>
            <p:nvPr/>
          </p:nvSpPr>
          <p:spPr bwMode="auto">
            <a:xfrm>
              <a:off x="2776537" y="3171825"/>
              <a:ext cx="230187" cy="112713"/>
            </a:xfrm>
            <a:prstGeom prst="roundRect">
              <a:avLst>
                <a:gd name="adj" fmla="val 1426"/>
              </a:avLst>
            </a:prstGeom>
            <a:solidFill>
              <a:srgbClr val="BFBCBF"/>
            </a:solidFill>
            <a:ln w="9525">
              <a:solidFill>
                <a:srgbClr val="000000"/>
              </a:solidFill>
              <a:round/>
              <a:headEnd/>
              <a:tailEnd/>
            </a:ln>
          </p:spPr>
          <p:txBody>
            <a:bodyPr wrap="none" anchor="ctr"/>
            <a:lstStyle/>
            <a:p>
              <a:endParaRPr lang="en-US"/>
            </a:p>
          </p:txBody>
        </p:sp>
        <p:sp>
          <p:nvSpPr>
            <p:cNvPr id="32" name="AutoShape 142"/>
            <p:cNvSpPr>
              <a:spLocks noChangeArrowheads="1"/>
            </p:cNvSpPr>
            <p:nvPr/>
          </p:nvSpPr>
          <p:spPr bwMode="auto">
            <a:xfrm>
              <a:off x="2776171" y="3492500"/>
              <a:ext cx="230187" cy="112713"/>
            </a:xfrm>
            <a:prstGeom prst="roundRect">
              <a:avLst>
                <a:gd name="adj" fmla="val 1426"/>
              </a:avLst>
            </a:prstGeom>
            <a:solidFill>
              <a:schemeClr val="tx1"/>
            </a:solidFill>
            <a:ln w="9525">
              <a:solidFill>
                <a:srgbClr val="000000"/>
              </a:solidFill>
              <a:round/>
              <a:headEnd/>
              <a:tailEnd/>
            </a:ln>
          </p:spPr>
          <p:txBody>
            <a:bodyPr wrap="none" anchor="ctr"/>
            <a:lstStyle/>
            <a:p>
              <a:endParaRPr lang="en-US"/>
            </a:p>
          </p:txBody>
        </p:sp>
        <p:sp>
          <p:nvSpPr>
            <p:cNvPr id="33" name="Text Box 141"/>
            <p:cNvSpPr txBox="1">
              <a:spLocks noChangeArrowheads="1"/>
            </p:cNvSpPr>
            <p:nvPr/>
          </p:nvSpPr>
          <p:spPr bwMode="auto">
            <a:xfrm>
              <a:off x="2995612" y="3460750"/>
              <a:ext cx="947738" cy="244475"/>
            </a:xfrm>
            <a:prstGeom prst="rect">
              <a:avLst/>
            </a:prstGeom>
            <a:noFill/>
            <a:ln w="9525">
              <a:noFill/>
              <a:round/>
              <a:headEnd/>
              <a:tailEnd/>
            </a:ln>
          </p:spPr>
          <p:txBody>
            <a:bodyPr lIns="90000" tIns="45000" rIns="90000" bIns="45000"/>
            <a:lstStyle/>
            <a:p>
              <a:r>
                <a:rPr lang="en-GB" sz="1000" dirty="0" smtClean="0">
                  <a:solidFill>
                    <a:srgbClr val="000000"/>
                  </a:solidFill>
                </a:rPr>
                <a:t>No data</a:t>
              </a:r>
              <a:endParaRPr lang="en-GB" sz="1000" dirty="0">
                <a:solidFill>
                  <a:srgbClr val="000000"/>
                </a:solidFill>
              </a:endParaRPr>
            </a:p>
          </p:txBody>
        </p:sp>
      </p:grpSp>
      <p:grpSp>
        <p:nvGrpSpPr>
          <p:cNvPr id="61" name="Group 60"/>
          <p:cNvGrpSpPr/>
          <p:nvPr/>
        </p:nvGrpSpPr>
        <p:grpSpPr>
          <a:xfrm>
            <a:off x="4876811" y="2971800"/>
            <a:ext cx="1250951" cy="1930400"/>
            <a:chOff x="7086600" y="1524000"/>
            <a:chExt cx="1250951" cy="1930400"/>
          </a:xfrm>
        </p:grpSpPr>
        <p:sp>
          <p:nvSpPr>
            <p:cNvPr id="62" name="AutoShape 47"/>
            <p:cNvSpPr>
              <a:spLocks noChangeArrowheads="1"/>
            </p:cNvSpPr>
            <p:nvPr/>
          </p:nvSpPr>
          <p:spPr bwMode="auto">
            <a:xfrm>
              <a:off x="7194550" y="2782887"/>
              <a:ext cx="230188" cy="112713"/>
            </a:xfrm>
            <a:prstGeom prst="roundRect">
              <a:avLst>
                <a:gd name="adj" fmla="val 1426"/>
              </a:avLst>
            </a:prstGeom>
            <a:solidFill>
              <a:srgbClr val="8787FF"/>
            </a:solidFill>
            <a:ln w="9525">
              <a:solidFill>
                <a:srgbClr val="000000"/>
              </a:solidFill>
              <a:round/>
              <a:headEnd/>
              <a:tailEnd/>
            </a:ln>
          </p:spPr>
          <p:txBody>
            <a:bodyPr wrap="none" anchor="ctr"/>
            <a:lstStyle/>
            <a:p>
              <a:endParaRPr lang="en-US"/>
            </a:p>
          </p:txBody>
        </p:sp>
        <p:sp>
          <p:nvSpPr>
            <p:cNvPr id="63" name="AutoShape 48"/>
            <p:cNvSpPr>
              <a:spLocks noChangeArrowheads="1"/>
            </p:cNvSpPr>
            <p:nvPr/>
          </p:nvSpPr>
          <p:spPr bwMode="auto">
            <a:xfrm>
              <a:off x="7194550" y="2557463"/>
              <a:ext cx="230188" cy="112713"/>
            </a:xfrm>
            <a:prstGeom prst="roundRect">
              <a:avLst>
                <a:gd name="adj" fmla="val 1426"/>
              </a:avLst>
            </a:prstGeom>
            <a:solidFill>
              <a:srgbClr val="A5A5FF"/>
            </a:solidFill>
            <a:ln w="9525">
              <a:solidFill>
                <a:srgbClr val="000000"/>
              </a:solidFill>
              <a:round/>
              <a:headEnd/>
              <a:tailEnd/>
            </a:ln>
          </p:spPr>
          <p:txBody>
            <a:bodyPr wrap="none" anchor="ctr"/>
            <a:lstStyle/>
            <a:p>
              <a:endParaRPr lang="en-US"/>
            </a:p>
          </p:txBody>
        </p:sp>
        <p:sp>
          <p:nvSpPr>
            <p:cNvPr id="64" name="AutoShape 49"/>
            <p:cNvSpPr>
              <a:spLocks noChangeArrowheads="1"/>
            </p:cNvSpPr>
            <p:nvPr/>
          </p:nvSpPr>
          <p:spPr bwMode="auto">
            <a:xfrm>
              <a:off x="7194550" y="2447925"/>
              <a:ext cx="230188" cy="112713"/>
            </a:xfrm>
            <a:prstGeom prst="roundRect">
              <a:avLst>
                <a:gd name="adj" fmla="val 1426"/>
              </a:avLst>
            </a:prstGeom>
            <a:solidFill>
              <a:srgbClr val="B4B4FF"/>
            </a:solidFill>
            <a:ln w="9525">
              <a:solidFill>
                <a:srgbClr val="000000"/>
              </a:solidFill>
              <a:round/>
              <a:headEnd/>
              <a:tailEnd/>
            </a:ln>
          </p:spPr>
          <p:txBody>
            <a:bodyPr wrap="none" anchor="ctr"/>
            <a:lstStyle/>
            <a:p>
              <a:endParaRPr lang="en-US"/>
            </a:p>
          </p:txBody>
        </p:sp>
        <p:sp>
          <p:nvSpPr>
            <p:cNvPr id="65" name="AutoShape 50"/>
            <p:cNvSpPr>
              <a:spLocks noChangeArrowheads="1"/>
            </p:cNvSpPr>
            <p:nvPr/>
          </p:nvSpPr>
          <p:spPr bwMode="auto">
            <a:xfrm>
              <a:off x="7194550" y="2338388"/>
              <a:ext cx="230188" cy="112713"/>
            </a:xfrm>
            <a:prstGeom prst="roundRect">
              <a:avLst>
                <a:gd name="adj" fmla="val 1426"/>
              </a:avLst>
            </a:prstGeom>
            <a:solidFill>
              <a:srgbClr val="C3C3FF"/>
            </a:solidFill>
            <a:ln w="9525">
              <a:solidFill>
                <a:srgbClr val="000000"/>
              </a:solidFill>
              <a:round/>
              <a:headEnd/>
              <a:tailEnd/>
            </a:ln>
          </p:spPr>
          <p:txBody>
            <a:bodyPr wrap="none" anchor="ctr"/>
            <a:lstStyle/>
            <a:p>
              <a:endParaRPr lang="en-US"/>
            </a:p>
          </p:txBody>
        </p:sp>
        <p:sp>
          <p:nvSpPr>
            <p:cNvPr id="66" name="AutoShape 51"/>
            <p:cNvSpPr>
              <a:spLocks noChangeArrowheads="1"/>
            </p:cNvSpPr>
            <p:nvPr/>
          </p:nvSpPr>
          <p:spPr bwMode="auto">
            <a:xfrm>
              <a:off x="7194550" y="2228850"/>
              <a:ext cx="230188" cy="112713"/>
            </a:xfrm>
            <a:prstGeom prst="roundRect">
              <a:avLst>
                <a:gd name="adj" fmla="val 1426"/>
              </a:avLst>
            </a:prstGeom>
            <a:solidFill>
              <a:srgbClr val="D2D2FF"/>
            </a:solidFill>
            <a:ln w="9525">
              <a:solidFill>
                <a:srgbClr val="000000"/>
              </a:solidFill>
              <a:round/>
              <a:headEnd/>
              <a:tailEnd/>
            </a:ln>
          </p:spPr>
          <p:txBody>
            <a:bodyPr wrap="none" anchor="ctr"/>
            <a:lstStyle/>
            <a:p>
              <a:endParaRPr lang="en-US"/>
            </a:p>
          </p:txBody>
        </p:sp>
        <p:sp>
          <p:nvSpPr>
            <p:cNvPr id="67" name="AutoShape 52"/>
            <p:cNvSpPr>
              <a:spLocks noChangeArrowheads="1"/>
            </p:cNvSpPr>
            <p:nvPr/>
          </p:nvSpPr>
          <p:spPr bwMode="auto">
            <a:xfrm>
              <a:off x="7194550" y="2119313"/>
              <a:ext cx="228600" cy="109538"/>
            </a:xfrm>
            <a:prstGeom prst="roundRect">
              <a:avLst>
                <a:gd name="adj" fmla="val 1468"/>
              </a:avLst>
            </a:prstGeom>
            <a:solidFill>
              <a:srgbClr val="E1E1FF"/>
            </a:solidFill>
            <a:ln w="9525">
              <a:solidFill>
                <a:schemeClr val="tx1"/>
              </a:solidFill>
              <a:round/>
              <a:headEnd/>
              <a:tailEnd/>
            </a:ln>
          </p:spPr>
          <p:txBody>
            <a:bodyPr wrap="none" anchor="ctr"/>
            <a:lstStyle/>
            <a:p>
              <a:endParaRPr lang="en-US"/>
            </a:p>
          </p:txBody>
        </p:sp>
        <p:sp>
          <p:nvSpPr>
            <p:cNvPr id="68" name="AutoShape 53"/>
            <p:cNvSpPr>
              <a:spLocks noChangeArrowheads="1"/>
            </p:cNvSpPr>
            <p:nvPr/>
          </p:nvSpPr>
          <p:spPr bwMode="auto">
            <a:xfrm>
              <a:off x="7194550" y="2009775"/>
              <a:ext cx="230188" cy="112713"/>
            </a:xfrm>
            <a:prstGeom prst="roundRect">
              <a:avLst>
                <a:gd name="adj" fmla="val 1426"/>
              </a:avLst>
            </a:prstGeom>
            <a:solidFill>
              <a:srgbClr val="F0F0FF"/>
            </a:solidFill>
            <a:ln w="9525">
              <a:solidFill>
                <a:srgbClr val="000000"/>
              </a:solidFill>
              <a:round/>
              <a:headEnd/>
              <a:tailEnd/>
            </a:ln>
          </p:spPr>
          <p:txBody>
            <a:bodyPr wrap="none" anchor="ctr"/>
            <a:lstStyle/>
            <a:p>
              <a:endParaRPr lang="en-US"/>
            </a:p>
          </p:txBody>
        </p:sp>
        <p:sp>
          <p:nvSpPr>
            <p:cNvPr id="69" name="AutoShape 54"/>
            <p:cNvSpPr>
              <a:spLocks noChangeArrowheads="1"/>
            </p:cNvSpPr>
            <p:nvPr/>
          </p:nvSpPr>
          <p:spPr bwMode="auto">
            <a:xfrm>
              <a:off x="7194550" y="1900238"/>
              <a:ext cx="230188" cy="112713"/>
            </a:xfrm>
            <a:prstGeom prst="roundRect">
              <a:avLst>
                <a:gd name="adj" fmla="val 1426"/>
              </a:avLst>
            </a:prstGeom>
            <a:solidFill>
              <a:srgbClr val="FFFFFF"/>
            </a:solidFill>
            <a:ln w="9525">
              <a:solidFill>
                <a:srgbClr val="000000"/>
              </a:solidFill>
              <a:round/>
              <a:headEnd/>
              <a:tailEnd/>
            </a:ln>
          </p:spPr>
          <p:txBody>
            <a:bodyPr wrap="none" anchor="ctr"/>
            <a:lstStyle/>
            <a:p>
              <a:endParaRPr lang="en-US"/>
            </a:p>
          </p:txBody>
        </p:sp>
        <p:sp>
          <p:nvSpPr>
            <p:cNvPr id="70" name="Text Box 55"/>
            <p:cNvSpPr txBox="1">
              <a:spLocks noChangeArrowheads="1"/>
            </p:cNvSpPr>
            <p:nvPr/>
          </p:nvSpPr>
          <p:spPr bwMode="auto">
            <a:xfrm>
              <a:off x="7423152" y="2727325"/>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20</a:t>
              </a:r>
              <a:endParaRPr lang="en-GB" sz="1000" dirty="0">
                <a:solidFill>
                  <a:srgbClr val="000000"/>
                </a:solidFill>
              </a:endParaRPr>
            </a:p>
          </p:txBody>
        </p:sp>
        <p:sp>
          <p:nvSpPr>
            <p:cNvPr id="71" name="Text Box 56"/>
            <p:cNvSpPr txBox="1">
              <a:spLocks noChangeArrowheads="1"/>
            </p:cNvSpPr>
            <p:nvPr/>
          </p:nvSpPr>
          <p:spPr bwMode="auto">
            <a:xfrm>
              <a:off x="7423150" y="2490788"/>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40</a:t>
              </a:r>
              <a:endParaRPr lang="en-GB" sz="1000" dirty="0">
                <a:solidFill>
                  <a:srgbClr val="000000"/>
                </a:solidFill>
              </a:endParaRPr>
            </a:p>
          </p:txBody>
        </p:sp>
        <p:sp>
          <p:nvSpPr>
            <p:cNvPr id="72" name="Text Box 57"/>
            <p:cNvSpPr txBox="1">
              <a:spLocks noChangeArrowheads="1"/>
            </p:cNvSpPr>
            <p:nvPr/>
          </p:nvSpPr>
          <p:spPr bwMode="auto">
            <a:xfrm>
              <a:off x="7423150" y="2381250"/>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50</a:t>
              </a:r>
              <a:endParaRPr lang="en-GB" sz="1000" dirty="0">
                <a:solidFill>
                  <a:srgbClr val="000000"/>
                </a:solidFill>
              </a:endParaRPr>
            </a:p>
          </p:txBody>
        </p:sp>
        <p:sp>
          <p:nvSpPr>
            <p:cNvPr id="73" name="Text Box 58"/>
            <p:cNvSpPr txBox="1">
              <a:spLocks noChangeArrowheads="1"/>
            </p:cNvSpPr>
            <p:nvPr/>
          </p:nvSpPr>
          <p:spPr bwMode="auto">
            <a:xfrm>
              <a:off x="7423150" y="2271713"/>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60</a:t>
              </a:r>
              <a:endParaRPr lang="en-GB" sz="1000" dirty="0">
                <a:solidFill>
                  <a:srgbClr val="000000"/>
                </a:solidFill>
              </a:endParaRPr>
            </a:p>
          </p:txBody>
        </p:sp>
        <p:sp>
          <p:nvSpPr>
            <p:cNvPr id="74" name="Text Box 59"/>
            <p:cNvSpPr txBox="1">
              <a:spLocks noChangeArrowheads="1"/>
            </p:cNvSpPr>
            <p:nvPr/>
          </p:nvSpPr>
          <p:spPr bwMode="auto">
            <a:xfrm>
              <a:off x="7423150" y="2162175"/>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70</a:t>
              </a:r>
              <a:endParaRPr lang="en-GB" sz="1000" dirty="0">
                <a:solidFill>
                  <a:srgbClr val="000000"/>
                </a:solidFill>
              </a:endParaRPr>
            </a:p>
          </p:txBody>
        </p:sp>
        <p:sp>
          <p:nvSpPr>
            <p:cNvPr id="75" name="Text Box 60"/>
            <p:cNvSpPr txBox="1">
              <a:spLocks noChangeArrowheads="1"/>
            </p:cNvSpPr>
            <p:nvPr/>
          </p:nvSpPr>
          <p:spPr bwMode="auto">
            <a:xfrm>
              <a:off x="7419975" y="2055813"/>
              <a:ext cx="695325" cy="244475"/>
            </a:xfrm>
            <a:prstGeom prst="rect">
              <a:avLst/>
            </a:prstGeom>
            <a:noFill/>
            <a:ln w="9525">
              <a:noFill/>
              <a:round/>
              <a:headEnd/>
              <a:tailEnd/>
            </a:ln>
          </p:spPr>
          <p:txBody>
            <a:bodyPr lIns="90000" tIns="45000" rIns="90000" bIns="45000"/>
            <a:lstStyle/>
            <a:p>
              <a:r>
                <a:rPr lang="en-GB" sz="1000" dirty="0">
                  <a:solidFill>
                    <a:srgbClr val="000000"/>
                  </a:solidFill>
                </a:rPr>
                <a:t>  </a:t>
              </a:r>
              <a:r>
                <a:rPr lang="en-GB" sz="1000" dirty="0" smtClean="0">
                  <a:solidFill>
                    <a:srgbClr val="000000"/>
                  </a:solidFill>
                </a:rPr>
                <a:t>80</a:t>
              </a:r>
              <a:endParaRPr lang="en-GB" sz="1000" dirty="0">
                <a:solidFill>
                  <a:srgbClr val="000000"/>
                </a:solidFill>
              </a:endParaRPr>
            </a:p>
          </p:txBody>
        </p:sp>
        <p:sp>
          <p:nvSpPr>
            <p:cNvPr id="76" name="Text Box 61"/>
            <p:cNvSpPr txBox="1">
              <a:spLocks noChangeArrowheads="1"/>
            </p:cNvSpPr>
            <p:nvPr/>
          </p:nvSpPr>
          <p:spPr bwMode="auto">
            <a:xfrm>
              <a:off x="7423150" y="1941513"/>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90</a:t>
              </a:r>
              <a:endParaRPr lang="en-GB" sz="1000" dirty="0">
                <a:solidFill>
                  <a:srgbClr val="000000"/>
                </a:solidFill>
              </a:endParaRPr>
            </a:p>
          </p:txBody>
        </p:sp>
        <p:sp>
          <p:nvSpPr>
            <p:cNvPr id="77" name="Text Box 62"/>
            <p:cNvSpPr txBox="1">
              <a:spLocks noChangeArrowheads="1"/>
            </p:cNvSpPr>
            <p:nvPr/>
          </p:nvSpPr>
          <p:spPr bwMode="auto">
            <a:xfrm>
              <a:off x="7423150" y="1831975"/>
              <a:ext cx="731838" cy="244475"/>
            </a:xfrm>
            <a:prstGeom prst="rect">
              <a:avLst/>
            </a:prstGeom>
            <a:noFill/>
            <a:ln w="9525">
              <a:noFill/>
              <a:round/>
              <a:headEnd/>
              <a:tailEnd/>
            </a:ln>
          </p:spPr>
          <p:txBody>
            <a:bodyPr lIns="90000" tIns="45000" rIns="90000" bIns="45000"/>
            <a:lstStyle/>
            <a:p>
              <a:pPr>
                <a:tabLst>
                  <a:tab pos="723900" algn="l"/>
                </a:tabLst>
              </a:pPr>
              <a:r>
                <a:rPr lang="en-GB" sz="1000" dirty="0" smtClean="0">
                  <a:solidFill>
                    <a:srgbClr val="000000"/>
                  </a:solidFill>
                </a:rPr>
                <a:t>100</a:t>
              </a:r>
              <a:endParaRPr lang="en-GB" sz="1000" dirty="0">
                <a:solidFill>
                  <a:srgbClr val="000000"/>
                </a:solidFill>
              </a:endParaRPr>
            </a:p>
          </p:txBody>
        </p:sp>
        <p:sp>
          <p:nvSpPr>
            <p:cNvPr id="78" name="Text Box 63"/>
            <p:cNvSpPr txBox="1">
              <a:spLocks noChangeArrowheads="1"/>
            </p:cNvSpPr>
            <p:nvPr/>
          </p:nvSpPr>
          <p:spPr bwMode="auto">
            <a:xfrm>
              <a:off x="7086600" y="1524000"/>
              <a:ext cx="1250951" cy="398463"/>
            </a:xfrm>
            <a:prstGeom prst="rect">
              <a:avLst/>
            </a:prstGeom>
            <a:noFill/>
            <a:ln w="9525">
              <a:noFill/>
              <a:round/>
              <a:headEnd/>
              <a:tailEnd/>
            </a:ln>
          </p:spPr>
          <p:txBody>
            <a:bodyPr lIns="90000" tIns="45000" rIns="90000" bIns="45000"/>
            <a:lstStyle/>
            <a:p>
              <a:pPr>
                <a:tabLst>
                  <a:tab pos="723900" algn="l"/>
                </a:tabLst>
              </a:pPr>
              <a:r>
                <a:rPr lang="en-GB" sz="1000" dirty="0" smtClean="0">
                  <a:solidFill>
                    <a:srgbClr val="000000"/>
                  </a:solidFill>
                </a:rPr>
                <a:t>NDSI </a:t>
              </a:r>
              <a:endParaRPr lang="en-GB" sz="1000" dirty="0">
                <a:solidFill>
                  <a:srgbClr val="000000"/>
                </a:solidFill>
              </a:endParaRPr>
            </a:p>
            <a:p>
              <a:pPr>
                <a:tabLst>
                  <a:tab pos="723900" algn="l"/>
                </a:tabLst>
              </a:pPr>
              <a:r>
                <a:rPr lang="en-GB" sz="1000" dirty="0">
                  <a:solidFill>
                    <a:srgbClr val="000000"/>
                  </a:solidFill>
                </a:rPr>
                <a:t>SNOW COVER</a:t>
              </a:r>
            </a:p>
          </p:txBody>
        </p:sp>
        <p:sp>
          <p:nvSpPr>
            <p:cNvPr id="79" name="Text Box 65"/>
            <p:cNvSpPr txBox="1">
              <a:spLocks noChangeArrowheads="1"/>
            </p:cNvSpPr>
            <p:nvPr/>
          </p:nvSpPr>
          <p:spPr bwMode="auto">
            <a:xfrm>
              <a:off x="7439024" y="3048000"/>
              <a:ext cx="685801" cy="274638"/>
            </a:xfrm>
            <a:prstGeom prst="rect">
              <a:avLst/>
            </a:prstGeom>
            <a:noFill/>
            <a:ln w="9525">
              <a:noFill/>
              <a:round/>
              <a:headEnd/>
              <a:tailEnd/>
            </a:ln>
          </p:spPr>
          <p:txBody>
            <a:bodyPr lIns="90000" tIns="45000" rIns="90000" bIns="45000"/>
            <a:lstStyle/>
            <a:p>
              <a:r>
                <a:rPr lang="en-GB" sz="1000">
                  <a:solidFill>
                    <a:srgbClr val="000000"/>
                  </a:solidFill>
                </a:rPr>
                <a:t>Cloud</a:t>
              </a:r>
            </a:p>
          </p:txBody>
        </p:sp>
        <p:sp>
          <p:nvSpPr>
            <p:cNvPr id="80" name="Text Box 66"/>
            <p:cNvSpPr txBox="1">
              <a:spLocks noChangeArrowheads="1"/>
            </p:cNvSpPr>
            <p:nvPr/>
          </p:nvSpPr>
          <p:spPr bwMode="auto">
            <a:xfrm>
              <a:off x="7442199" y="3209925"/>
              <a:ext cx="682626" cy="244475"/>
            </a:xfrm>
            <a:prstGeom prst="rect">
              <a:avLst/>
            </a:prstGeom>
            <a:noFill/>
            <a:ln w="9525">
              <a:noFill/>
              <a:round/>
              <a:headEnd/>
              <a:tailEnd/>
            </a:ln>
          </p:spPr>
          <p:txBody>
            <a:bodyPr lIns="90000" tIns="45000" rIns="90000" bIns="45000"/>
            <a:lstStyle/>
            <a:p>
              <a:r>
                <a:rPr lang="en-GB" sz="1000" dirty="0">
                  <a:solidFill>
                    <a:srgbClr val="000000"/>
                  </a:solidFill>
                </a:rPr>
                <a:t>Water</a:t>
              </a:r>
            </a:p>
          </p:txBody>
        </p:sp>
        <p:sp>
          <p:nvSpPr>
            <p:cNvPr id="81" name="AutoShape 69"/>
            <p:cNvSpPr>
              <a:spLocks noChangeArrowheads="1"/>
            </p:cNvSpPr>
            <p:nvPr/>
          </p:nvSpPr>
          <p:spPr bwMode="auto">
            <a:xfrm>
              <a:off x="7213599" y="3276600"/>
              <a:ext cx="230188" cy="112713"/>
            </a:xfrm>
            <a:prstGeom prst="roundRect">
              <a:avLst>
                <a:gd name="adj" fmla="val 1426"/>
              </a:avLst>
            </a:prstGeom>
            <a:solidFill>
              <a:srgbClr val="0000FF"/>
            </a:solidFill>
            <a:ln w="9525">
              <a:solidFill>
                <a:srgbClr val="000000"/>
              </a:solidFill>
              <a:round/>
              <a:headEnd/>
              <a:tailEnd/>
            </a:ln>
          </p:spPr>
          <p:txBody>
            <a:bodyPr wrap="none" anchor="ctr"/>
            <a:lstStyle/>
            <a:p>
              <a:endParaRPr lang="en-US"/>
            </a:p>
          </p:txBody>
        </p:sp>
        <p:sp>
          <p:nvSpPr>
            <p:cNvPr id="82" name="AutoShape 70"/>
            <p:cNvSpPr>
              <a:spLocks noChangeArrowheads="1"/>
            </p:cNvSpPr>
            <p:nvPr/>
          </p:nvSpPr>
          <p:spPr bwMode="auto">
            <a:xfrm>
              <a:off x="7213599" y="3111500"/>
              <a:ext cx="230188" cy="112713"/>
            </a:xfrm>
            <a:prstGeom prst="roundRect">
              <a:avLst>
                <a:gd name="adj" fmla="val 1426"/>
              </a:avLst>
            </a:prstGeom>
            <a:solidFill>
              <a:srgbClr val="ABABAB"/>
            </a:solidFill>
            <a:ln w="9525">
              <a:solidFill>
                <a:srgbClr val="000000"/>
              </a:solidFill>
              <a:round/>
              <a:headEnd/>
              <a:tailEnd/>
            </a:ln>
          </p:spPr>
          <p:txBody>
            <a:bodyPr wrap="none" anchor="ctr"/>
            <a:lstStyle/>
            <a:p>
              <a:endParaRPr lang="en-US"/>
            </a:p>
          </p:txBody>
        </p:sp>
        <p:sp>
          <p:nvSpPr>
            <p:cNvPr id="83" name="AutoShape 68"/>
            <p:cNvSpPr>
              <a:spLocks noChangeArrowheads="1"/>
            </p:cNvSpPr>
            <p:nvPr/>
          </p:nvSpPr>
          <p:spPr bwMode="auto">
            <a:xfrm>
              <a:off x="7200900" y="2906712"/>
              <a:ext cx="230188" cy="112713"/>
            </a:xfrm>
            <a:prstGeom prst="roundRect">
              <a:avLst>
                <a:gd name="adj" fmla="val 1426"/>
              </a:avLst>
            </a:prstGeom>
            <a:solidFill>
              <a:srgbClr val="2F7357"/>
            </a:solidFill>
            <a:ln w="9525">
              <a:solidFill>
                <a:srgbClr val="000000"/>
              </a:solidFill>
              <a:round/>
              <a:headEnd/>
              <a:tailEnd/>
            </a:ln>
          </p:spPr>
          <p:txBody>
            <a:bodyPr wrap="none" anchor="ctr"/>
            <a:lstStyle/>
            <a:p>
              <a:endParaRPr lang="en-US"/>
            </a:p>
          </p:txBody>
        </p:sp>
        <p:sp>
          <p:nvSpPr>
            <p:cNvPr id="84" name="AutoShape 68"/>
            <p:cNvSpPr>
              <a:spLocks noChangeArrowheads="1"/>
            </p:cNvSpPr>
            <p:nvPr/>
          </p:nvSpPr>
          <p:spPr bwMode="auto">
            <a:xfrm>
              <a:off x="7200900" y="2667000"/>
              <a:ext cx="230188" cy="112713"/>
            </a:xfrm>
            <a:prstGeom prst="roundRect">
              <a:avLst>
                <a:gd name="adj" fmla="val 1426"/>
              </a:avLst>
            </a:prstGeom>
            <a:solidFill>
              <a:srgbClr val="9696FF"/>
            </a:solidFill>
            <a:ln w="9525">
              <a:solidFill>
                <a:srgbClr val="000000"/>
              </a:solidFill>
              <a:round/>
              <a:headEnd/>
              <a:tailEnd/>
            </a:ln>
          </p:spPr>
          <p:txBody>
            <a:bodyPr wrap="none" anchor="ctr"/>
            <a:lstStyle/>
            <a:p>
              <a:endParaRPr lang="en-US"/>
            </a:p>
          </p:txBody>
        </p:sp>
        <p:sp>
          <p:nvSpPr>
            <p:cNvPr id="85" name="Text Box 55"/>
            <p:cNvSpPr txBox="1">
              <a:spLocks noChangeArrowheads="1"/>
            </p:cNvSpPr>
            <p:nvPr/>
          </p:nvSpPr>
          <p:spPr bwMode="auto">
            <a:xfrm>
              <a:off x="7429500" y="2600325"/>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30</a:t>
              </a:r>
              <a:endParaRPr lang="en-GB" sz="1000" dirty="0">
                <a:solidFill>
                  <a:srgbClr val="000000"/>
                </a:solidFill>
              </a:endParaRPr>
            </a:p>
          </p:txBody>
        </p:sp>
        <p:sp>
          <p:nvSpPr>
            <p:cNvPr id="86" name="Text Box 55"/>
            <p:cNvSpPr txBox="1">
              <a:spLocks noChangeArrowheads="1"/>
            </p:cNvSpPr>
            <p:nvPr/>
          </p:nvSpPr>
          <p:spPr bwMode="auto">
            <a:xfrm>
              <a:off x="7429500" y="2847975"/>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  0</a:t>
              </a:r>
              <a:endParaRPr lang="en-GB" sz="1000" dirty="0">
                <a:solidFill>
                  <a:srgbClr val="000000"/>
                </a:solidFill>
              </a:endParaRPr>
            </a:p>
          </p:txBody>
        </p:sp>
      </p:grpSp>
      <p:sp>
        <p:nvSpPr>
          <p:cNvPr id="87" name="Footer Placeholder 86"/>
          <p:cNvSpPr>
            <a:spLocks noGrp="1"/>
          </p:cNvSpPr>
          <p:nvPr>
            <p:ph type="ftr" sz="quarter" idx="11"/>
          </p:nvPr>
        </p:nvSpPr>
        <p:spPr>
          <a:xfrm>
            <a:off x="3124200" y="6356372"/>
            <a:ext cx="3502152" cy="365125"/>
          </a:xfrm>
        </p:spPr>
        <p:txBody>
          <a:bodyPr/>
          <a:lstStyle/>
          <a:p>
            <a:r>
              <a:rPr lang="en-US" dirty="0" smtClean="0"/>
              <a:t>MODIS/VIIRS Science Team Meeting, 6-10 June 2016 G. Riggs, M. </a:t>
            </a:r>
            <a:r>
              <a:rPr lang="en-US" dirty="0" err="1" smtClean="0"/>
              <a:t>Tschudi</a:t>
            </a:r>
            <a:r>
              <a:rPr lang="en-US" dirty="0" smtClean="0"/>
              <a:t>, </a:t>
            </a:r>
            <a:r>
              <a:rPr lang="en-US" dirty="0" err="1" smtClean="0"/>
              <a:t>D.Hall</a:t>
            </a:r>
            <a:r>
              <a:rPr lang="en-US" dirty="0" smtClean="0"/>
              <a:t>, M. Roman</a:t>
            </a:r>
            <a:endParaRPr lang="en-US" dirty="0"/>
          </a:p>
        </p:txBody>
      </p:sp>
      <p:sp>
        <p:nvSpPr>
          <p:cNvPr id="88" name="Slide Number Placeholder 87"/>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02HKM.A2003003.0440.006.2012268060747.reflectcube.146.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 y="0"/>
            <a:ext cx="3049501" cy="4572000"/>
          </a:xfrm>
          <a:prstGeom prst="rect">
            <a:avLst/>
          </a:prstGeom>
        </p:spPr>
      </p:pic>
      <p:pic>
        <p:nvPicPr>
          <p:cNvPr id="3" name="Picture 2" descr="MOD10_L2.A2003003.0440.006.2016058102816.ndsi_snow.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6510" y="0"/>
            <a:ext cx="3049501" cy="4572000"/>
          </a:xfrm>
          <a:prstGeom prst="rect">
            <a:avLst/>
          </a:prstGeom>
        </p:spPr>
      </p:pic>
      <p:pic>
        <p:nvPicPr>
          <p:cNvPr id="4" name="Picture 3" descr="MOD10_L2.A2003003.0440.006.2016058102816.notsnowscreen.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4510" y="0"/>
            <a:ext cx="3049501" cy="4572000"/>
          </a:xfrm>
          <a:prstGeom prst="rect">
            <a:avLst/>
          </a:prstGeom>
        </p:spPr>
      </p:pic>
      <p:sp>
        <p:nvSpPr>
          <p:cNvPr id="5" name="TextBox 4"/>
          <p:cNvSpPr txBox="1"/>
          <p:nvPr/>
        </p:nvSpPr>
        <p:spPr>
          <a:xfrm>
            <a:off x="0" y="4648222"/>
            <a:ext cx="2895600" cy="461665"/>
          </a:xfrm>
          <a:prstGeom prst="rect">
            <a:avLst/>
          </a:prstGeom>
          <a:noFill/>
        </p:spPr>
        <p:txBody>
          <a:bodyPr wrap="square" rtlCol="0">
            <a:spAutoFit/>
          </a:bodyPr>
          <a:lstStyle/>
          <a:p>
            <a:r>
              <a:rPr lang="en-US" sz="1200" dirty="0" smtClean="0"/>
              <a:t>MOD02HKM.A2003003.0440.006.*.</a:t>
            </a:r>
            <a:r>
              <a:rPr lang="en-US" sz="1200" dirty="0" err="1" smtClean="0"/>
              <a:t>hdf</a:t>
            </a:r>
            <a:r>
              <a:rPr lang="en-US" sz="1200" dirty="0" smtClean="0"/>
              <a:t> RGB of bands 1,4,6</a:t>
            </a:r>
            <a:endParaRPr lang="en-US" sz="1200" dirty="0"/>
          </a:p>
        </p:txBody>
      </p:sp>
      <p:sp>
        <p:nvSpPr>
          <p:cNvPr id="6" name="TextBox 5"/>
          <p:cNvSpPr txBox="1"/>
          <p:nvPr/>
        </p:nvSpPr>
        <p:spPr>
          <a:xfrm>
            <a:off x="3048000" y="4648222"/>
            <a:ext cx="2895600" cy="461665"/>
          </a:xfrm>
          <a:prstGeom prst="rect">
            <a:avLst/>
          </a:prstGeom>
          <a:noFill/>
        </p:spPr>
        <p:txBody>
          <a:bodyPr wrap="square" rtlCol="0">
            <a:spAutoFit/>
          </a:bodyPr>
          <a:lstStyle/>
          <a:p>
            <a:r>
              <a:rPr lang="en-US" sz="1200" dirty="0" smtClean="0"/>
              <a:t>MOD10_L2.A2003003.0440.006.*.</a:t>
            </a:r>
            <a:r>
              <a:rPr lang="en-US" sz="1200" dirty="0" err="1" smtClean="0"/>
              <a:t>hdf</a:t>
            </a:r>
            <a:endParaRPr lang="en-US" sz="1200" dirty="0" smtClean="0"/>
          </a:p>
          <a:p>
            <a:r>
              <a:rPr lang="en-US" sz="1200" dirty="0" err="1" smtClean="0"/>
              <a:t>NDSI_Snow_Cover</a:t>
            </a:r>
            <a:endParaRPr lang="en-US" sz="1200" dirty="0"/>
          </a:p>
        </p:txBody>
      </p:sp>
      <p:sp>
        <p:nvSpPr>
          <p:cNvPr id="7" name="TextBox 6"/>
          <p:cNvSpPr txBox="1"/>
          <p:nvPr/>
        </p:nvSpPr>
        <p:spPr>
          <a:xfrm>
            <a:off x="6172200" y="4648222"/>
            <a:ext cx="2971800" cy="461665"/>
          </a:xfrm>
          <a:prstGeom prst="rect">
            <a:avLst/>
          </a:prstGeom>
          <a:noFill/>
        </p:spPr>
        <p:txBody>
          <a:bodyPr wrap="square" rtlCol="0">
            <a:spAutoFit/>
          </a:bodyPr>
          <a:lstStyle/>
          <a:p>
            <a:r>
              <a:rPr lang="en-US" sz="1200" dirty="0" smtClean="0"/>
              <a:t>MOD10_L2.A2003003.0440.006.*.</a:t>
            </a:r>
            <a:r>
              <a:rPr lang="en-US" sz="1200" dirty="0" err="1" smtClean="0"/>
              <a:t>hdf</a:t>
            </a:r>
            <a:endParaRPr lang="en-US" sz="1200" dirty="0" smtClean="0"/>
          </a:p>
          <a:p>
            <a:r>
              <a:rPr lang="en-US" sz="1200" dirty="0" smtClean="0"/>
              <a:t>Mask of bit 3 of the QA algorithm flags </a:t>
            </a:r>
          </a:p>
        </p:txBody>
      </p:sp>
      <p:sp>
        <p:nvSpPr>
          <p:cNvPr id="8" name="TextBox 7"/>
          <p:cNvSpPr txBox="1"/>
          <p:nvPr/>
        </p:nvSpPr>
        <p:spPr>
          <a:xfrm>
            <a:off x="152400" y="5257811"/>
            <a:ext cx="8763000" cy="1077218"/>
          </a:xfrm>
          <a:prstGeom prst="rect">
            <a:avLst/>
          </a:prstGeom>
          <a:noFill/>
        </p:spPr>
        <p:txBody>
          <a:bodyPr wrap="square" rtlCol="0">
            <a:spAutoFit/>
          </a:bodyPr>
          <a:lstStyle/>
          <a:p>
            <a:r>
              <a:rPr lang="en-US" sz="1600" dirty="0" smtClean="0"/>
              <a:t>The combined surface temperature and height screen effectively blocks erroneous snow cover detections at low elevations that may not be blocked by other data screens, does not affect high elevation snow cover detection.  Where that screen blocks snow commission error shown in red on right image.   Himalayas in north half of swath, India and Bay of Bengal to the south.</a:t>
            </a:r>
            <a:endParaRPr lang="en-US" sz="1600" dirty="0"/>
          </a:p>
        </p:txBody>
      </p:sp>
      <p:sp>
        <p:nvSpPr>
          <p:cNvPr id="10" name="Footer Placeholder 9"/>
          <p:cNvSpPr>
            <a:spLocks noGrp="1"/>
          </p:cNvSpPr>
          <p:nvPr>
            <p:ph type="ftr" sz="quarter" idx="11"/>
          </p:nvPr>
        </p:nvSpPr>
        <p:spPr>
          <a:xfrm>
            <a:off x="3124200" y="6356372"/>
            <a:ext cx="3502152" cy="365125"/>
          </a:xfrm>
        </p:spPr>
        <p:txBody>
          <a:bodyPr/>
          <a:lstStyle/>
          <a:p>
            <a:r>
              <a:rPr lang="en-US" dirty="0" smtClean="0"/>
              <a:t>MODIS/VIIRS Science Team Meeting, 6-10 June 2016 G. Riggs, M. </a:t>
            </a:r>
            <a:r>
              <a:rPr lang="en-US" dirty="0" err="1" smtClean="0"/>
              <a:t>Tschudi</a:t>
            </a:r>
            <a:r>
              <a:rPr lang="en-US" dirty="0" smtClean="0"/>
              <a:t>, </a:t>
            </a:r>
            <a:r>
              <a:rPr lang="en-US" dirty="0" err="1" smtClean="0"/>
              <a:t>D.Hall</a:t>
            </a:r>
            <a:r>
              <a:rPr lang="en-US" dirty="0" smtClean="0"/>
              <a:t>, M. Roman</a:t>
            </a:r>
            <a:endParaRPr lang="en-US"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6</a:t>
            </a:fld>
            <a:endParaRPr lang="en-US"/>
          </a:p>
        </p:txBody>
      </p:sp>
      <p:sp>
        <p:nvSpPr>
          <p:cNvPr id="12" name="TextBox 11"/>
          <p:cNvSpPr txBox="1"/>
          <p:nvPr/>
        </p:nvSpPr>
        <p:spPr>
          <a:xfrm>
            <a:off x="7086600" y="3276600"/>
            <a:ext cx="1905000" cy="738664"/>
          </a:xfrm>
          <a:prstGeom prst="rect">
            <a:avLst/>
          </a:prstGeom>
          <a:noFill/>
        </p:spPr>
        <p:txBody>
          <a:bodyPr wrap="square" rtlCol="0">
            <a:spAutoFit/>
          </a:bodyPr>
          <a:lstStyle/>
          <a:p>
            <a:pPr algn="ctr"/>
            <a:r>
              <a:rPr lang="en-US" sz="1400" dirty="0" smtClean="0">
                <a:solidFill>
                  <a:schemeClr val="bg1"/>
                </a:solidFill>
              </a:rPr>
              <a:t>Low elevation &amp; surface temperature screen on – not snow</a:t>
            </a:r>
            <a:endParaRPr lang="en-US" sz="1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YD10A1.A2016024.h11v05.005.2016026061937.fsc.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228600"/>
            <a:ext cx="3200400" cy="3200400"/>
          </a:xfrm>
          <a:prstGeom prst="rect">
            <a:avLst/>
          </a:prstGeom>
        </p:spPr>
      </p:pic>
      <p:pic>
        <p:nvPicPr>
          <p:cNvPr id="5" name="Picture 4" descr="MYD09GA.A2016024.h11v05.006.2016026061705.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0" y="1905000"/>
            <a:ext cx="3200400" cy="3200400"/>
          </a:xfrm>
          <a:prstGeom prst="rect">
            <a:avLst/>
          </a:prstGeom>
        </p:spPr>
      </p:pic>
      <p:pic>
        <p:nvPicPr>
          <p:cNvPr id="4" name="Picture 3" descr="MYD10A1.A2016024.h11v05.006.2016026062259.ndsisnow.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7800" y="228600"/>
            <a:ext cx="3200400" cy="3200400"/>
          </a:xfrm>
          <a:prstGeom prst="rect">
            <a:avLst/>
          </a:prstGeom>
        </p:spPr>
      </p:pic>
      <p:sp>
        <p:nvSpPr>
          <p:cNvPr id="8" name="TextBox 7"/>
          <p:cNvSpPr txBox="1"/>
          <p:nvPr/>
        </p:nvSpPr>
        <p:spPr>
          <a:xfrm>
            <a:off x="152400" y="5181622"/>
            <a:ext cx="4953000" cy="1169551"/>
          </a:xfrm>
          <a:prstGeom prst="rect">
            <a:avLst/>
          </a:prstGeom>
          <a:noFill/>
        </p:spPr>
        <p:txBody>
          <a:bodyPr wrap="square" rtlCol="0">
            <a:spAutoFit/>
          </a:bodyPr>
          <a:lstStyle/>
          <a:p>
            <a:r>
              <a:rPr lang="en-US" sz="1400" dirty="0" smtClean="0"/>
              <a:t>In C6 the QIR technique is used to restore Aqua MODIS band6 data for use in the snow algorithm    More accurate mapping of snow cover in C6 compared to C5 notably in difficult to detect situations along snow extent boundary as flagged by the algorithm QA bit flags.  </a:t>
            </a:r>
          </a:p>
        </p:txBody>
      </p:sp>
      <p:sp>
        <p:nvSpPr>
          <p:cNvPr id="9" name="TextBox 8"/>
          <p:cNvSpPr txBox="1"/>
          <p:nvPr/>
        </p:nvSpPr>
        <p:spPr>
          <a:xfrm>
            <a:off x="1371600" y="228600"/>
            <a:ext cx="2819400" cy="523220"/>
          </a:xfrm>
          <a:prstGeom prst="rect">
            <a:avLst/>
          </a:prstGeom>
          <a:noFill/>
        </p:spPr>
        <p:txBody>
          <a:bodyPr wrap="square" rtlCol="0">
            <a:spAutoFit/>
          </a:bodyPr>
          <a:lstStyle/>
          <a:p>
            <a:r>
              <a:rPr lang="en-US" sz="1400" b="1" dirty="0" smtClean="0"/>
              <a:t>MYD10A1.A2016024.h11v05.005 fractional </a:t>
            </a:r>
            <a:r>
              <a:rPr lang="en-US" sz="1400" b="1" dirty="0" err="1" smtClean="0"/>
              <a:t>snowcover</a:t>
            </a:r>
            <a:r>
              <a:rPr lang="en-US" sz="1400" b="1" dirty="0" smtClean="0"/>
              <a:t> – band7</a:t>
            </a:r>
            <a:endParaRPr lang="en-US" sz="1400" b="1" dirty="0"/>
          </a:p>
        </p:txBody>
      </p:sp>
      <p:sp>
        <p:nvSpPr>
          <p:cNvPr id="10" name="TextBox 9"/>
          <p:cNvSpPr txBox="1"/>
          <p:nvPr/>
        </p:nvSpPr>
        <p:spPr>
          <a:xfrm>
            <a:off x="6096000" y="2667000"/>
            <a:ext cx="2819400" cy="523220"/>
          </a:xfrm>
          <a:prstGeom prst="rect">
            <a:avLst/>
          </a:prstGeom>
          <a:noFill/>
        </p:spPr>
        <p:txBody>
          <a:bodyPr wrap="square" rtlCol="0">
            <a:spAutoFit/>
          </a:bodyPr>
          <a:lstStyle/>
          <a:p>
            <a:r>
              <a:rPr lang="en-US" sz="1400" b="1" dirty="0" smtClean="0"/>
              <a:t>MYD10A1.A2016024.h11v05.006 </a:t>
            </a:r>
            <a:r>
              <a:rPr lang="en-US" sz="1400" b="1" dirty="0" err="1" smtClean="0"/>
              <a:t>NDSI_Snow_Cover</a:t>
            </a:r>
            <a:endParaRPr lang="en-US" sz="1400" b="1" dirty="0"/>
          </a:p>
        </p:txBody>
      </p:sp>
      <p:pic>
        <p:nvPicPr>
          <p:cNvPr id="11" name="Picture 10" descr="MYD10A1.A2016024.h11v05.006.2016026062259.qabitflags.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57800" y="3505200"/>
            <a:ext cx="3200400" cy="3200400"/>
          </a:xfrm>
          <a:prstGeom prst="rect">
            <a:avLst/>
          </a:prstGeom>
        </p:spPr>
      </p:pic>
      <p:sp>
        <p:nvSpPr>
          <p:cNvPr id="12" name="TextBox 11"/>
          <p:cNvSpPr txBox="1"/>
          <p:nvPr/>
        </p:nvSpPr>
        <p:spPr>
          <a:xfrm>
            <a:off x="6324600" y="5562622"/>
            <a:ext cx="2819400" cy="1169551"/>
          </a:xfrm>
          <a:prstGeom prst="rect">
            <a:avLst/>
          </a:prstGeom>
          <a:noFill/>
        </p:spPr>
        <p:txBody>
          <a:bodyPr wrap="square" rtlCol="0">
            <a:spAutoFit/>
          </a:bodyPr>
          <a:lstStyle/>
          <a:p>
            <a:r>
              <a:rPr lang="en-US" sz="1400" b="1" dirty="0" smtClean="0"/>
              <a:t>MYD10A1.A2016024.h11v05.006  Algorithm QA bit flags for changed snow detection or uncertain snow detection  </a:t>
            </a:r>
            <a:r>
              <a:rPr lang="en-US" sz="1400" dirty="0" smtClean="0"/>
              <a:t>Typically along boundary of snow cover.  </a:t>
            </a:r>
            <a:endParaRPr lang="en-US" sz="1400" b="1" dirty="0"/>
          </a:p>
        </p:txBody>
      </p:sp>
      <p:sp>
        <p:nvSpPr>
          <p:cNvPr id="13" name="TextBox 12"/>
          <p:cNvSpPr txBox="1"/>
          <p:nvPr/>
        </p:nvSpPr>
        <p:spPr>
          <a:xfrm>
            <a:off x="2362200" y="4572000"/>
            <a:ext cx="2819400" cy="523220"/>
          </a:xfrm>
          <a:prstGeom prst="rect">
            <a:avLst/>
          </a:prstGeom>
          <a:noFill/>
        </p:spPr>
        <p:txBody>
          <a:bodyPr wrap="square" rtlCol="0">
            <a:spAutoFit/>
          </a:bodyPr>
          <a:lstStyle/>
          <a:p>
            <a:r>
              <a:rPr lang="en-US" sz="1400" b="1" dirty="0" smtClean="0"/>
              <a:t>MOD09GA.A2016024.h11v05.006 RGB bands 1,4,6</a:t>
            </a:r>
            <a:endParaRPr lang="en-US" sz="1400" b="1" dirty="0"/>
          </a:p>
        </p:txBody>
      </p:sp>
      <p:sp>
        <p:nvSpPr>
          <p:cNvPr id="15" name="TextBox 14"/>
          <p:cNvSpPr txBox="1"/>
          <p:nvPr/>
        </p:nvSpPr>
        <p:spPr>
          <a:xfrm>
            <a:off x="228600" y="3810006"/>
            <a:ext cx="1447800" cy="923330"/>
          </a:xfrm>
          <a:prstGeom prst="rect">
            <a:avLst/>
          </a:prstGeom>
          <a:noFill/>
        </p:spPr>
        <p:txBody>
          <a:bodyPr wrap="square" rtlCol="0">
            <a:spAutoFit/>
          </a:bodyPr>
          <a:lstStyle/>
          <a:p>
            <a:pPr algn="ctr"/>
            <a:r>
              <a:rPr lang="en-US" b="1" dirty="0" smtClean="0"/>
              <a:t>Aqua MYD10 uses QIR of Band 6</a:t>
            </a:r>
            <a:endParaRPr lang="en-US" b="1" dirty="0"/>
          </a:p>
        </p:txBody>
      </p:sp>
      <p:sp>
        <p:nvSpPr>
          <p:cNvPr id="16" name="Footer Placeholder 15"/>
          <p:cNvSpPr>
            <a:spLocks noGrp="1"/>
          </p:cNvSpPr>
          <p:nvPr>
            <p:ph type="ftr" sz="quarter" idx="11"/>
          </p:nvPr>
        </p:nvSpPr>
        <p:spPr>
          <a:xfrm>
            <a:off x="3124200" y="6356372"/>
            <a:ext cx="3502152" cy="365125"/>
          </a:xfrm>
        </p:spPr>
        <p:txBody>
          <a:bodyPr/>
          <a:lstStyle/>
          <a:p>
            <a:r>
              <a:rPr lang="en-US" dirty="0" smtClean="0"/>
              <a:t>MODIS/VIIRS Science Team Meeting, 6-10 June 2016 G. Riggs, M. </a:t>
            </a:r>
            <a:r>
              <a:rPr lang="en-US" dirty="0" err="1" smtClean="0"/>
              <a:t>Tschudi</a:t>
            </a:r>
            <a:r>
              <a:rPr lang="en-US" dirty="0" smtClean="0"/>
              <a:t>, </a:t>
            </a:r>
            <a:r>
              <a:rPr lang="en-US" dirty="0" err="1" smtClean="0"/>
              <a:t>D.Hall</a:t>
            </a:r>
            <a:r>
              <a:rPr lang="en-US" dirty="0" smtClean="0"/>
              <a:t>, M. Roman</a:t>
            </a:r>
            <a:endParaRPr lang="en-US" dirty="0"/>
          </a:p>
        </p:txBody>
      </p:sp>
      <p:sp>
        <p:nvSpPr>
          <p:cNvPr id="14" name="Slide Number Placeholder 13"/>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D10A1.A2016112.h09v05.006.2016114073159.ndsisnowcover.ge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609600"/>
            <a:ext cx="4591534" cy="1828800"/>
          </a:xfrm>
          <a:prstGeom prst="rect">
            <a:avLst/>
          </a:prstGeom>
        </p:spPr>
      </p:pic>
      <p:pic>
        <p:nvPicPr>
          <p:cNvPr id="5" name="Picture 4" descr="MOD10A1.A2016112.h09v05.006.2016114073159.ndsi.ge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2514600"/>
            <a:ext cx="4591534" cy="1828800"/>
          </a:xfrm>
          <a:prstGeom prst="rect">
            <a:avLst/>
          </a:prstGeom>
        </p:spPr>
      </p:pic>
      <p:pic>
        <p:nvPicPr>
          <p:cNvPr id="6" name="Picture 5" descr="MOD10A1.A2016112.h09v05.006.2016114073159.granulepointer.ge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4419600"/>
            <a:ext cx="4591534" cy="1828800"/>
          </a:xfrm>
          <a:prstGeom prst="rect">
            <a:avLst/>
          </a:prstGeom>
        </p:spPr>
      </p:pic>
      <p:sp>
        <p:nvSpPr>
          <p:cNvPr id="7" name="TextBox 6"/>
          <p:cNvSpPr txBox="1"/>
          <p:nvPr/>
        </p:nvSpPr>
        <p:spPr>
          <a:xfrm>
            <a:off x="5562600" y="1143000"/>
            <a:ext cx="3810000" cy="369332"/>
          </a:xfrm>
          <a:prstGeom prst="rect">
            <a:avLst/>
          </a:prstGeom>
          <a:noFill/>
        </p:spPr>
        <p:txBody>
          <a:bodyPr wrap="square" rtlCol="0">
            <a:spAutoFit/>
          </a:bodyPr>
          <a:lstStyle/>
          <a:p>
            <a:r>
              <a:rPr lang="en-US" dirty="0" smtClean="0"/>
              <a:t>MOD10A1.A2016112.h09v05.006</a:t>
            </a:r>
            <a:endParaRPr lang="en-US" dirty="0"/>
          </a:p>
        </p:txBody>
      </p:sp>
      <p:grpSp>
        <p:nvGrpSpPr>
          <p:cNvPr id="35" name="Group 34"/>
          <p:cNvGrpSpPr/>
          <p:nvPr/>
        </p:nvGrpSpPr>
        <p:grpSpPr>
          <a:xfrm>
            <a:off x="4800611" y="457200"/>
            <a:ext cx="1250951" cy="1930400"/>
            <a:chOff x="7086600" y="1524000"/>
            <a:chExt cx="1250951" cy="1930400"/>
          </a:xfrm>
        </p:grpSpPr>
        <p:sp>
          <p:nvSpPr>
            <p:cNvPr id="36" name="AutoShape 47"/>
            <p:cNvSpPr>
              <a:spLocks noChangeArrowheads="1"/>
            </p:cNvSpPr>
            <p:nvPr/>
          </p:nvSpPr>
          <p:spPr bwMode="auto">
            <a:xfrm>
              <a:off x="7194550" y="2782887"/>
              <a:ext cx="230188" cy="112713"/>
            </a:xfrm>
            <a:prstGeom prst="roundRect">
              <a:avLst>
                <a:gd name="adj" fmla="val 1426"/>
              </a:avLst>
            </a:prstGeom>
            <a:solidFill>
              <a:srgbClr val="8787FF"/>
            </a:solidFill>
            <a:ln w="9525">
              <a:solidFill>
                <a:srgbClr val="000000"/>
              </a:solidFill>
              <a:round/>
              <a:headEnd/>
              <a:tailEnd/>
            </a:ln>
          </p:spPr>
          <p:txBody>
            <a:bodyPr wrap="none" anchor="ctr"/>
            <a:lstStyle/>
            <a:p>
              <a:endParaRPr lang="en-US"/>
            </a:p>
          </p:txBody>
        </p:sp>
        <p:sp>
          <p:nvSpPr>
            <p:cNvPr id="37" name="AutoShape 48"/>
            <p:cNvSpPr>
              <a:spLocks noChangeArrowheads="1"/>
            </p:cNvSpPr>
            <p:nvPr/>
          </p:nvSpPr>
          <p:spPr bwMode="auto">
            <a:xfrm>
              <a:off x="7194550" y="2557463"/>
              <a:ext cx="230188" cy="112713"/>
            </a:xfrm>
            <a:prstGeom prst="roundRect">
              <a:avLst>
                <a:gd name="adj" fmla="val 1426"/>
              </a:avLst>
            </a:prstGeom>
            <a:solidFill>
              <a:srgbClr val="A5A5FF"/>
            </a:solidFill>
            <a:ln w="9525">
              <a:solidFill>
                <a:srgbClr val="000000"/>
              </a:solidFill>
              <a:round/>
              <a:headEnd/>
              <a:tailEnd/>
            </a:ln>
          </p:spPr>
          <p:txBody>
            <a:bodyPr wrap="none" anchor="ctr"/>
            <a:lstStyle/>
            <a:p>
              <a:endParaRPr lang="en-US"/>
            </a:p>
          </p:txBody>
        </p:sp>
        <p:sp>
          <p:nvSpPr>
            <p:cNvPr id="38" name="AutoShape 49"/>
            <p:cNvSpPr>
              <a:spLocks noChangeArrowheads="1"/>
            </p:cNvSpPr>
            <p:nvPr/>
          </p:nvSpPr>
          <p:spPr bwMode="auto">
            <a:xfrm>
              <a:off x="7194550" y="2447925"/>
              <a:ext cx="230188" cy="112713"/>
            </a:xfrm>
            <a:prstGeom prst="roundRect">
              <a:avLst>
                <a:gd name="adj" fmla="val 1426"/>
              </a:avLst>
            </a:prstGeom>
            <a:solidFill>
              <a:srgbClr val="B4B4FF"/>
            </a:solidFill>
            <a:ln w="9525">
              <a:solidFill>
                <a:srgbClr val="000000"/>
              </a:solidFill>
              <a:round/>
              <a:headEnd/>
              <a:tailEnd/>
            </a:ln>
          </p:spPr>
          <p:txBody>
            <a:bodyPr wrap="none" anchor="ctr"/>
            <a:lstStyle/>
            <a:p>
              <a:endParaRPr lang="en-US"/>
            </a:p>
          </p:txBody>
        </p:sp>
        <p:sp>
          <p:nvSpPr>
            <p:cNvPr id="39" name="AutoShape 50"/>
            <p:cNvSpPr>
              <a:spLocks noChangeArrowheads="1"/>
            </p:cNvSpPr>
            <p:nvPr/>
          </p:nvSpPr>
          <p:spPr bwMode="auto">
            <a:xfrm>
              <a:off x="7194550" y="2338388"/>
              <a:ext cx="230188" cy="112713"/>
            </a:xfrm>
            <a:prstGeom prst="roundRect">
              <a:avLst>
                <a:gd name="adj" fmla="val 1426"/>
              </a:avLst>
            </a:prstGeom>
            <a:solidFill>
              <a:srgbClr val="C3C3FF"/>
            </a:solidFill>
            <a:ln w="9525">
              <a:solidFill>
                <a:srgbClr val="000000"/>
              </a:solidFill>
              <a:round/>
              <a:headEnd/>
              <a:tailEnd/>
            </a:ln>
          </p:spPr>
          <p:txBody>
            <a:bodyPr wrap="none" anchor="ctr"/>
            <a:lstStyle/>
            <a:p>
              <a:endParaRPr lang="en-US"/>
            </a:p>
          </p:txBody>
        </p:sp>
        <p:sp>
          <p:nvSpPr>
            <p:cNvPr id="40" name="AutoShape 51"/>
            <p:cNvSpPr>
              <a:spLocks noChangeArrowheads="1"/>
            </p:cNvSpPr>
            <p:nvPr/>
          </p:nvSpPr>
          <p:spPr bwMode="auto">
            <a:xfrm>
              <a:off x="7194550" y="2228850"/>
              <a:ext cx="230188" cy="112713"/>
            </a:xfrm>
            <a:prstGeom prst="roundRect">
              <a:avLst>
                <a:gd name="adj" fmla="val 1426"/>
              </a:avLst>
            </a:prstGeom>
            <a:solidFill>
              <a:srgbClr val="D2D2FF"/>
            </a:solidFill>
            <a:ln w="9525">
              <a:solidFill>
                <a:srgbClr val="000000"/>
              </a:solidFill>
              <a:round/>
              <a:headEnd/>
              <a:tailEnd/>
            </a:ln>
          </p:spPr>
          <p:txBody>
            <a:bodyPr wrap="none" anchor="ctr"/>
            <a:lstStyle/>
            <a:p>
              <a:endParaRPr lang="en-US"/>
            </a:p>
          </p:txBody>
        </p:sp>
        <p:sp>
          <p:nvSpPr>
            <p:cNvPr id="41" name="AutoShape 52"/>
            <p:cNvSpPr>
              <a:spLocks noChangeArrowheads="1"/>
            </p:cNvSpPr>
            <p:nvPr/>
          </p:nvSpPr>
          <p:spPr bwMode="auto">
            <a:xfrm>
              <a:off x="7194550" y="2119313"/>
              <a:ext cx="228600" cy="109538"/>
            </a:xfrm>
            <a:prstGeom prst="roundRect">
              <a:avLst>
                <a:gd name="adj" fmla="val 1468"/>
              </a:avLst>
            </a:prstGeom>
            <a:solidFill>
              <a:srgbClr val="E1E1FF"/>
            </a:solidFill>
            <a:ln w="9525">
              <a:solidFill>
                <a:schemeClr val="tx1"/>
              </a:solidFill>
              <a:round/>
              <a:headEnd/>
              <a:tailEnd/>
            </a:ln>
          </p:spPr>
          <p:txBody>
            <a:bodyPr wrap="none" anchor="ctr"/>
            <a:lstStyle/>
            <a:p>
              <a:endParaRPr lang="en-US"/>
            </a:p>
          </p:txBody>
        </p:sp>
        <p:sp>
          <p:nvSpPr>
            <p:cNvPr id="42" name="AutoShape 53"/>
            <p:cNvSpPr>
              <a:spLocks noChangeArrowheads="1"/>
            </p:cNvSpPr>
            <p:nvPr/>
          </p:nvSpPr>
          <p:spPr bwMode="auto">
            <a:xfrm>
              <a:off x="7194550" y="2009775"/>
              <a:ext cx="230188" cy="112713"/>
            </a:xfrm>
            <a:prstGeom prst="roundRect">
              <a:avLst>
                <a:gd name="adj" fmla="val 1426"/>
              </a:avLst>
            </a:prstGeom>
            <a:solidFill>
              <a:srgbClr val="F0F0FF"/>
            </a:solidFill>
            <a:ln w="9525">
              <a:solidFill>
                <a:srgbClr val="000000"/>
              </a:solidFill>
              <a:round/>
              <a:headEnd/>
              <a:tailEnd/>
            </a:ln>
          </p:spPr>
          <p:txBody>
            <a:bodyPr wrap="none" anchor="ctr"/>
            <a:lstStyle/>
            <a:p>
              <a:endParaRPr lang="en-US"/>
            </a:p>
          </p:txBody>
        </p:sp>
        <p:sp>
          <p:nvSpPr>
            <p:cNvPr id="43" name="AutoShape 54"/>
            <p:cNvSpPr>
              <a:spLocks noChangeArrowheads="1"/>
            </p:cNvSpPr>
            <p:nvPr/>
          </p:nvSpPr>
          <p:spPr bwMode="auto">
            <a:xfrm>
              <a:off x="7194550" y="1900238"/>
              <a:ext cx="230188" cy="112713"/>
            </a:xfrm>
            <a:prstGeom prst="roundRect">
              <a:avLst>
                <a:gd name="adj" fmla="val 1426"/>
              </a:avLst>
            </a:prstGeom>
            <a:solidFill>
              <a:srgbClr val="FFFFFF"/>
            </a:solidFill>
            <a:ln w="9525">
              <a:solidFill>
                <a:srgbClr val="000000"/>
              </a:solidFill>
              <a:round/>
              <a:headEnd/>
              <a:tailEnd/>
            </a:ln>
          </p:spPr>
          <p:txBody>
            <a:bodyPr wrap="none" anchor="ctr"/>
            <a:lstStyle/>
            <a:p>
              <a:endParaRPr lang="en-US"/>
            </a:p>
          </p:txBody>
        </p:sp>
        <p:sp>
          <p:nvSpPr>
            <p:cNvPr id="44" name="Text Box 55"/>
            <p:cNvSpPr txBox="1">
              <a:spLocks noChangeArrowheads="1"/>
            </p:cNvSpPr>
            <p:nvPr/>
          </p:nvSpPr>
          <p:spPr bwMode="auto">
            <a:xfrm>
              <a:off x="7423152" y="2727325"/>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20</a:t>
              </a:r>
              <a:endParaRPr lang="en-GB" sz="1000" dirty="0">
                <a:solidFill>
                  <a:srgbClr val="000000"/>
                </a:solidFill>
              </a:endParaRPr>
            </a:p>
          </p:txBody>
        </p:sp>
        <p:sp>
          <p:nvSpPr>
            <p:cNvPr id="45" name="Text Box 56"/>
            <p:cNvSpPr txBox="1">
              <a:spLocks noChangeArrowheads="1"/>
            </p:cNvSpPr>
            <p:nvPr/>
          </p:nvSpPr>
          <p:spPr bwMode="auto">
            <a:xfrm>
              <a:off x="7423150" y="2490788"/>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40</a:t>
              </a:r>
              <a:endParaRPr lang="en-GB" sz="1000" dirty="0">
                <a:solidFill>
                  <a:srgbClr val="000000"/>
                </a:solidFill>
              </a:endParaRPr>
            </a:p>
          </p:txBody>
        </p:sp>
        <p:sp>
          <p:nvSpPr>
            <p:cNvPr id="46" name="Text Box 57"/>
            <p:cNvSpPr txBox="1">
              <a:spLocks noChangeArrowheads="1"/>
            </p:cNvSpPr>
            <p:nvPr/>
          </p:nvSpPr>
          <p:spPr bwMode="auto">
            <a:xfrm>
              <a:off x="7423150" y="2381250"/>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50</a:t>
              </a:r>
              <a:endParaRPr lang="en-GB" sz="1000" dirty="0">
                <a:solidFill>
                  <a:srgbClr val="000000"/>
                </a:solidFill>
              </a:endParaRPr>
            </a:p>
          </p:txBody>
        </p:sp>
        <p:sp>
          <p:nvSpPr>
            <p:cNvPr id="47" name="Text Box 58"/>
            <p:cNvSpPr txBox="1">
              <a:spLocks noChangeArrowheads="1"/>
            </p:cNvSpPr>
            <p:nvPr/>
          </p:nvSpPr>
          <p:spPr bwMode="auto">
            <a:xfrm>
              <a:off x="7423150" y="2271713"/>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60</a:t>
              </a:r>
              <a:endParaRPr lang="en-GB" sz="1000" dirty="0">
                <a:solidFill>
                  <a:srgbClr val="000000"/>
                </a:solidFill>
              </a:endParaRPr>
            </a:p>
          </p:txBody>
        </p:sp>
        <p:sp>
          <p:nvSpPr>
            <p:cNvPr id="48" name="Text Box 59"/>
            <p:cNvSpPr txBox="1">
              <a:spLocks noChangeArrowheads="1"/>
            </p:cNvSpPr>
            <p:nvPr/>
          </p:nvSpPr>
          <p:spPr bwMode="auto">
            <a:xfrm>
              <a:off x="7423150" y="2162175"/>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70</a:t>
              </a:r>
              <a:endParaRPr lang="en-GB" sz="1000" dirty="0">
                <a:solidFill>
                  <a:srgbClr val="000000"/>
                </a:solidFill>
              </a:endParaRPr>
            </a:p>
          </p:txBody>
        </p:sp>
        <p:sp>
          <p:nvSpPr>
            <p:cNvPr id="49" name="Text Box 60"/>
            <p:cNvSpPr txBox="1">
              <a:spLocks noChangeArrowheads="1"/>
            </p:cNvSpPr>
            <p:nvPr/>
          </p:nvSpPr>
          <p:spPr bwMode="auto">
            <a:xfrm>
              <a:off x="7419975" y="2055813"/>
              <a:ext cx="695325" cy="244475"/>
            </a:xfrm>
            <a:prstGeom prst="rect">
              <a:avLst/>
            </a:prstGeom>
            <a:noFill/>
            <a:ln w="9525">
              <a:noFill/>
              <a:round/>
              <a:headEnd/>
              <a:tailEnd/>
            </a:ln>
          </p:spPr>
          <p:txBody>
            <a:bodyPr lIns="90000" tIns="45000" rIns="90000" bIns="45000"/>
            <a:lstStyle/>
            <a:p>
              <a:r>
                <a:rPr lang="en-GB" sz="1000" dirty="0">
                  <a:solidFill>
                    <a:srgbClr val="000000"/>
                  </a:solidFill>
                </a:rPr>
                <a:t>  </a:t>
              </a:r>
              <a:r>
                <a:rPr lang="en-GB" sz="1000" dirty="0" smtClean="0">
                  <a:solidFill>
                    <a:srgbClr val="000000"/>
                  </a:solidFill>
                </a:rPr>
                <a:t>80</a:t>
              </a:r>
              <a:endParaRPr lang="en-GB" sz="1000" dirty="0">
                <a:solidFill>
                  <a:srgbClr val="000000"/>
                </a:solidFill>
              </a:endParaRPr>
            </a:p>
          </p:txBody>
        </p:sp>
        <p:sp>
          <p:nvSpPr>
            <p:cNvPr id="50" name="Text Box 61"/>
            <p:cNvSpPr txBox="1">
              <a:spLocks noChangeArrowheads="1"/>
            </p:cNvSpPr>
            <p:nvPr/>
          </p:nvSpPr>
          <p:spPr bwMode="auto">
            <a:xfrm>
              <a:off x="7423150" y="1941513"/>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90</a:t>
              </a:r>
              <a:endParaRPr lang="en-GB" sz="1000" dirty="0">
                <a:solidFill>
                  <a:srgbClr val="000000"/>
                </a:solidFill>
              </a:endParaRPr>
            </a:p>
          </p:txBody>
        </p:sp>
        <p:sp>
          <p:nvSpPr>
            <p:cNvPr id="51" name="Text Box 62"/>
            <p:cNvSpPr txBox="1">
              <a:spLocks noChangeArrowheads="1"/>
            </p:cNvSpPr>
            <p:nvPr/>
          </p:nvSpPr>
          <p:spPr bwMode="auto">
            <a:xfrm>
              <a:off x="7423150" y="1831975"/>
              <a:ext cx="731838" cy="244475"/>
            </a:xfrm>
            <a:prstGeom prst="rect">
              <a:avLst/>
            </a:prstGeom>
            <a:noFill/>
            <a:ln w="9525">
              <a:noFill/>
              <a:round/>
              <a:headEnd/>
              <a:tailEnd/>
            </a:ln>
          </p:spPr>
          <p:txBody>
            <a:bodyPr lIns="90000" tIns="45000" rIns="90000" bIns="45000"/>
            <a:lstStyle/>
            <a:p>
              <a:pPr>
                <a:tabLst>
                  <a:tab pos="723900" algn="l"/>
                </a:tabLst>
              </a:pPr>
              <a:r>
                <a:rPr lang="en-GB" sz="1000" dirty="0" smtClean="0">
                  <a:solidFill>
                    <a:srgbClr val="000000"/>
                  </a:solidFill>
                </a:rPr>
                <a:t>100</a:t>
              </a:r>
              <a:endParaRPr lang="en-GB" sz="1000" dirty="0">
                <a:solidFill>
                  <a:srgbClr val="000000"/>
                </a:solidFill>
              </a:endParaRPr>
            </a:p>
          </p:txBody>
        </p:sp>
        <p:sp>
          <p:nvSpPr>
            <p:cNvPr id="52" name="Text Box 63"/>
            <p:cNvSpPr txBox="1">
              <a:spLocks noChangeArrowheads="1"/>
            </p:cNvSpPr>
            <p:nvPr/>
          </p:nvSpPr>
          <p:spPr bwMode="auto">
            <a:xfrm>
              <a:off x="7086600" y="1524000"/>
              <a:ext cx="1250951" cy="398463"/>
            </a:xfrm>
            <a:prstGeom prst="rect">
              <a:avLst/>
            </a:prstGeom>
            <a:noFill/>
            <a:ln w="9525">
              <a:noFill/>
              <a:round/>
              <a:headEnd/>
              <a:tailEnd/>
            </a:ln>
          </p:spPr>
          <p:txBody>
            <a:bodyPr lIns="90000" tIns="45000" rIns="90000" bIns="45000"/>
            <a:lstStyle/>
            <a:p>
              <a:pPr>
                <a:tabLst>
                  <a:tab pos="723900" algn="l"/>
                </a:tabLst>
              </a:pPr>
              <a:r>
                <a:rPr lang="en-GB" sz="1000" dirty="0" smtClean="0">
                  <a:solidFill>
                    <a:srgbClr val="000000"/>
                  </a:solidFill>
                </a:rPr>
                <a:t>NDSI </a:t>
              </a:r>
              <a:endParaRPr lang="en-GB" sz="1000" dirty="0">
                <a:solidFill>
                  <a:srgbClr val="000000"/>
                </a:solidFill>
              </a:endParaRPr>
            </a:p>
            <a:p>
              <a:pPr>
                <a:tabLst>
                  <a:tab pos="723900" algn="l"/>
                </a:tabLst>
              </a:pPr>
              <a:r>
                <a:rPr lang="en-GB" sz="1000" dirty="0">
                  <a:solidFill>
                    <a:srgbClr val="000000"/>
                  </a:solidFill>
                </a:rPr>
                <a:t>SNOW COVER</a:t>
              </a:r>
            </a:p>
          </p:txBody>
        </p:sp>
        <p:sp>
          <p:nvSpPr>
            <p:cNvPr id="53" name="Text Box 65"/>
            <p:cNvSpPr txBox="1">
              <a:spLocks noChangeArrowheads="1"/>
            </p:cNvSpPr>
            <p:nvPr/>
          </p:nvSpPr>
          <p:spPr bwMode="auto">
            <a:xfrm>
              <a:off x="7439024" y="3048000"/>
              <a:ext cx="685801" cy="274638"/>
            </a:xfrm>
            <a:prstGeom prst="rect">
              <a:avLst/>
            </a:prstGeom>
            <a:noFill/>
            <a:ln w="9525">
              <a:noFill/>
              <a:round/>
              <a:headEnd/>
              <a:tailEnd/>
            </a:ln>
          </p:spPr>
          <p:txBody>
            <a:bodyPr lIns="90000" tIns="45000" rIns="90000" bIns="45000"/>
            <a:lstStyle/>
            <a:p>
              <a:r>
                <a:rPr lang="en-GB" sz="1000">
                  <a:solidFill>
                    <a:srgbClr val="000000"/>
                  </a:solidFill>
                </a:rPr>
                <a:t>Cloud</a:t>
              </a:r>
            </a:p>
          </p:txBody>
        </p:sp>
        <p:sp>
          <p:nvSpPr>
            <p:cNvPr id="54" name="Text Box 66"/>
            <p:cNvSpPr txBox="1">
              <a:spLocks noChangeArrowheads="1"/>
            </p:cNvSpPr>
            <p:nvPr/>
          </p:nvSpPr>
          <p:spPr bwMode="auto">
            <a:xfrm>
              <a:off x="7442199" y="3209925"/>
              <a:ext cx="682626" cy="244475"/>
            </a:xfrm>
            <a:prstGeom prst="rect">
              <a:avLst/>
            </a:prstGeom>
            <a:noFill/>
            <a:ln w="9525">
              <a:noFill/>
              <a:round/>
              <a:headEnd/>
              <a:tailEnd/>
            </a:ln>
          </p:spPr>
          <p:txBody>
            <a:bodyPr lIns="90000" tIns="45000" rIns="90000" bIns="45000"/>
            <a:lstStyle/>
            <a:p>
              <a:r>
                <a:rPr lang="en-GB" sz="1000" dirty="0">
                  <a:solidFill>
                    <a:srgbClr val="000000"/>
                  </a:solidFill>
                </a:rPr>
                <a:t>Water</a:t>
              </a:r>
            </a:p>
          </p:txBody>
        </p:sp>
        <p:sp>
          <p:nvSpPr>
            <p:cNvPr id="55" name="AutoShape 69"/>
            <p:cNvSpPr>
              <a:spLocks noChangeArrowheads="1"/>
            </p:cNvSpPr>
            <p:nvPr/>
          </p:nvSpPr>
          <p:spPr bwMode="auto">
            <a:xfrm>
              <a:off x="7213599" y="3276600"/>
              <a:ext cx="230188" cy="112713"/>
            </a:xfrm>
            <a:prstGeom prst="roundRect">
              <a:avLst>
                <a:gd name="adj" fmla="val 1426"/>
              </a:avLst>
            </a:prstGeom>
            <a:solidFill>
              <a:srgbClr val="0000FF"/>
            </a:solidFill>
            <a:ln w="9525">
              <a:solidFill>
                <a:srgbClr val="000000"/>
              </a:solidFill>
              <a:round/>
              <a:headEnd/>
              <a:tailEnd/>
            </a:ln>
          </p:spPr>
          <p:txBody>
            <a:bodyPr wrap="none" anchor="ctr"/>
            <a:lstStyle/>
            <a:p>
              <a:endParaRPr lang="en-US"/>
            </a:p>
          </p:txBody>
        </p:sp>
        <p:sp>
          <p:nvSpPr>
            <p:cNvPr id="56" name="AutoShape 70"/>
            <p:cNvSpPr>
              <a:spLocks noChangeArrowheads="1"/>
            </p:cNvSpPr>
            <p:nvPr/>
          </p:nvSpPr>
          <p:spPr bwMode="auto">
            <a:xfrm>
              <a:off x="7213599" y="3111500"/>
              <a:ext cx="230188" cy="112713"/>
            </a:xfrm>
            <a:prstGeom prst="roundRect">
              <a:avLst>
                <a:gd name="adj" fmla="val 1426"/>
              </a:avLst>
            </a:prstGeom>
            <a:solidFill>
              <a:srgbClr val="ABABAB"/>
            </a:solidFill>
            <a:ln w="9525">
              <a:solidFill>
                <a:srgbClr val="000000"/>
              </a:solidFill>
              <a:round/>
              <a:headEnd/>
              <a:tailEnd/>
            </a:ln>
          </p:spPr>
          <p:txBody>
            <a:bodyPr wrap="none" anchor="ctr"/>
            <a:lstStyle/>
            <a:p>
              <a:endParaRPr lang="en-US"/>
            </a:p>
          </p:txBody>
        </p:sp>
        <p:sp>
          <p:nvSpPr>
            <p:cNvPr id="57" name="AutoShape 68"/>
            <p:cNvSpPr>
              <a:spLocks noChangeArrowheads="1"/>
            </p:cNvSpPr>
            <p:nvPr/>
          </p:nvSpPr>
          <p:spPr bwMode="auto">
            <a:xfrm>
              <a:off x="7200900" y="2906712"/>
              <a:ext cx="230188" cy="112713"/>
            </a:xfrm>
            <a:prstGeom prst="roundRect">
              <a:avLst>
                <a:gd name="adj" fmla="val 1426"/>
              </a:avLst>
            </a:prstGeom>
            <a:solidFill>
              <a:srgbClr val="2F7357"/>
            </a:solidFill>
            <a:ln w="9525">
              <a:solidFill>
                <a:srgbClr val="000000"/>
              </a:solidFill>
              <a:round/>
              <a:headEnd/>
              <a:tailEnd/>
            </a:ln>
          </p:spPr>
          <p:txBody>
            <a:bodyPr wrap="none" anchor="ctr"/>
            <a:lstStyle/>
            <a:p>
              <a:endParaRPr lang="en-US"/>
            </a:p>
          </p:txBody>
        </p:sp>
        <p:sp>
          <p:nvSpPr>
            <p:cNvPr id="58" name="AutoShape 68"/>
            <p:cNvSpPr>
              <a:spLocks noChangeArrowheads="1"/>
            </p:cNvSpPr>
            <p:nvPr/>
          </p:nvSpPr>
          <p:spPr bwMode="auto">
            <a:xfrm>
              <a:off x="7200900" y="2667000"/>
              <a:ext cx="230188" cy="112713"/>
            </a:xfrm>
            <a:prstGeom prst="roundRect">
              <a:avLst>
                <a:gd name="adj" fmla="val 1426"/>
              </a:avLst>
            </a:prstGeom>
            <a:solidFill>
              <a:srgbClr val="9696FF"/>
            </a:solidFill>
            <a:ln w="9525">
              <a:solidFill>
                <a:srgbClr val="000000"/>
              </a:solidFill>
              <a:round/>
              <a:headEnd/>
              <a:tailEnd/>
            </a:ln>
          </p:spPr>
          <p:txBody>
            <a:bodyPr wrap="none" anchor="ctr"/>
            <a:lstStyle/>
            <a:p>
              <a:endParaRPr lang="en-US"/>
            </a:p>
          </p:txBody>
        </p:sp>
        <p:sp>
          <p:nvSpPr>
            <p:cNvPr id="59" name="Text Box 55"/>
            <p:cNvSpPr txBox="1">
              <a:spLocks noChangeArrowheads="1"/>
            </p:cNvSpPr>
            <p:nvPr/>
          </p:nvSpPr>
          <p:spPr bwMode="auto">
            <a:xfrm>
              <a:off x="7429500" y="2600325"/>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30</a:t>
              </a:r>
              <a:endParaRPr lang="en-GB" sz="1000" dirty="0">
                <a:solidFill>
                  <a:srgbClr val="000000"/>
                </a:solidFill>
              </a:endParaRPr>
            </a:p>
          </p:txBody>
        </p:sp>
        <p:sp>
          <p:nvSpPr>
            <p:cNvPr id="60" name="Text Box 55"/>
            <p:cNvSpPr txBox="1">
              <a:spLocks noChangeArrowheads="1"/>
            </p:cNvSpPr>
            <p:nvPr/>
          </p:nvSpPr>
          <p:spPr bwMode="auto">
            <a:xfrm>
              <a:off x="7429500" y="2847975"/>
              <a:ext cx="731838" cy="244475"/>
            </a:xfrm>
            <a:prstGeom prst="rect">
              <a:avLst/>
            </a:prstGeom>
            <a:noFill/>
            <a:ln w="9525">
              <a:noFill/>
              <a:round/>
              <a:headEnd/>
              <a:tailEnd/>
            </a:ln>
          </p:spPr>
          <p:txBody>
            <a:bodyPr lIns="90000" tIns="45000" rIns="90000" bIns="45000"/>
            <a:lstStyle/>
            <a:p>
              <a:pPr>
                <a:tabLst>
                  <a:tab pos="723900" algn="l"/>
                </a:tabLst>
              </a:pPr>
              <a:r>
                <a:rPr lang="en-GB" sz="1000" dirty="0">
                  <a:solidFill>
                    <a:srgbClr val="000000"/>
                  </a:solidFill>
                </a:rPr>
                <a:t>  </a:t>
              </a:r>
              <a:r>
                <a:rPr lang="en-GB" sz="1000" dirty="0" smtClean="0">
                  <a:solidFill>
                    <a:srgbClr val="000000"/>
                  </a:solidFill>
                </a:rPr>
                <a:t>  0</a:t>
              </a:r>
              <a:endParaRPr lang="en-GB" sz="1000" dirty="0">
                <a:solidFill>
                  <a:srgbClr val="000000"/>
                </a:solidFill>
              </a:endParaRPr>
            </a:p>
          </p:txBody>
        </p:sp>
      </p:grpSp>
      <p:grpSp>
        <p:nvGrpSpPr>
          <p:cNvPr id="61" name="Group 60"/>
          <p:cNvGrpSpPr/>
          <p:nvPr/>
        </p:nvGrpSpPr>
        <p:grpSpPr>
          <a:xfrm>
            <a:off x="381001" y="3886201"/>
            <a:ext cx="1778000" cy="587375"/>
            <a:chOff x="2162175" y="6248400"/>
            <a:chExt cx="1778000" cy="587375"/>
          </a:xfrm>
        </p:grpSpPr>
        <p:sp>
          <p:nvSpPr>
            <p:cNvPr id="62" name="AutoShape 142"/>
            <p:cNvSpPr>
              <a:spLocks noChangeArrowheads="1"/>
            </p:cNvSpPr>
            <p:nvPr/>
          </p:nvSpPr>
          <p:spPr bwMode="auto">
            <a:xfrm>
              <a:off x="2286000" y="6477000"/>
              <a:ext cx="230187" cy="112713"/>
            </a:xfrm>
            <a:prstGeom prst="roundRect">
              <a:avLst>
                <a:gd name="adj" fmla="val 1426"/>
              </a:avLst>
            </a:prstGeom>
            <a:solidFill>
              <a:schemeClr val="tx1">
                <a:lumMod val="95000"/>
                <a:lumOff val="5000"/>
              </a:schemeClr>
            </a:solidFill>
            <a:ln w="9525">
              <a:solidFill>
                <a:srgbClr val="000000"/>
              </a:solidFill>
              <a:round/>
              <a:headEnd/>
              <a:tailEnd/>
            </a:ln>
          </p:spPr>
          <p:txBody>
            <a:bodyPr wrap="none" anchor="ctr"/>
            <a:lstStyle/>
            <a:p>
              <a:endParaRPr lang="en-US"/>
            </a:p>
          </p:txBody>
        </p:sp>
        <p:sp>
          <p:nvSpPr>
            <p:cNvPr id="63" name="AutoShape 142"/>
            <p:cNvSpPr>
              <a:spLocks noChangeArrowheads="1"/>
            </p:cNvSpPr>
            <p:nvPr/>
          </p:nvSpPr>
          <p:spPr bwMode="auto">
            <a:xfrm>
              <a:off x="2514600" y="6477000"/>
              <a:ext cx="230187" cy="112713"/>
            </a:xfrm>
            <a:prstGeom prst="roundRect">
              <a:avLst>
                <a:gd name="adj" fmla="val 1426"/>
              </a:avLst>
            </a:prstGeom>
            <a:solidFill>
              <a:srgbClr val="404040"/>
            </a:solidFill>
            <a:ln w="9525">
              <a:solidFill>
                <a:srgbClr val="000000"/>
              </a:solidFill>
              <a:round/>
              <a:headEnd/>
              <a:tailEnd/>
            </a:ln>
          </p:spPr>
          <p:txBody>
            <a:bodyPr wrap="none" anchor="ctr"/>
            <a:lstStyle/>
            <a:p>
              <a:endParaRPr lang="en-US"/>
            </a:p>
          </p:txBody>
        </p:sp>
        <p:sp>
          <p:nvSpPr>
            <p:cNvPr id="64" name="AutoShape 142"/>
            <p:cNvSpPr>
              <a:spLocks noChangeArrowheads="1"/>
            </p:cNvSpPr>
            <p:nvPr/>
          </p:nvSpPr>
          <p:spPr bwMode="auto">
            <a:xfrm>
              <a:off x="2743200" y="6477000"/>
              <a:ext cx="230187" cy="112713"/>
            </a:xfrm>
            <a:prstGeom prst="roundRect">
              <a:avLst>
                <a:gd name="adj" fmla="val 1426"/>
              </a:avLst>
            </a:prstGeom>
            <a:solidFill>
              <a:srgbClr val="606060"/>
            </a:solidFill>
            <a:ln w="9525">
              <a:solidFill>
                <a:srgbClr val="000000"/>
              </a:solidFill>
              <a:round/>
              <a:headEnd/>
              <a:tailEnd/>
            </a:ln>
          </p:spPr>
          <p:txBody>
            <a:bodyPr wrap="none" anchor="ctr"/>
            <a:lstStyle/>
            <a:p>
              <a:endParaRPr lang="en-US"/>
            </a:p>
          </p:txBody>
        </p:sp>
        <p:sp>
          <p:nvSpPr>
            <p:cNvPr id="65" name="AutoShape 142"/>
            <p:cNvSpPr>
              <a:spLocks noChangeArrowheads="1"/>
            </p:cNvSpPr>
            <p:nvPr/>
          </p:nvSpPr>
          <p:spPr bwMode="auto">
            <a:xfrm>
              <a:off x="2971800" y="6477000"/>
              <a:ext cx="230187" cy="112713"/>
            </a:xfrm>
            <a:prstGeom prst="roundRect">
              <a:avLst>
                <a:gd name="adj" fmla="val 1426"/>
              </a:avLst>
            </a:prstGeom>
            <a:solidFill>
              <a:schemeClr val="bg1">
                <a:lumMod val="65000"/>
              </a:schemeClr>
            </a:solidFill>
            <a:ln w="9525">
              <a:solidFill>
                <a:srgbClr val="000000"/>
              </a:solidFill>
              <a:round/>
              <a:headEnd/>
              <a:tailEnd/>
            </a:ln>
          </p:spPr>
          <p:txBody>
            <a:bodyPr wrap="none" anchor="ctr"/>
            <a:lstStyle/>
            <a:p>
              <a:endParaRPr lang="en-US"/>
            </a:p>
          </p:txBody>
        </p:sp>
        <p:sp>
          <p:nvSpPr>
            <p:cNvPr id="66" name="AutoShape 142"/>
            <p:cNvSpPr>
              <a:spLocks noChangeArrowheads="1"/>
            </p:cNvSpPr>
            <p:nvPr/>
          </p:nvSpPr>
          <p:spPr bwMode="auto">
            <a:xfrm>
              <a:off x="3200400" y="6477000"/>
              <a:ext cx="230187" cy="112713"/>
            </a:xfrm>
            <a:prstGeom prst="roundRect">
              <a:avLst>
                <a:gd name="adj" fmla="val 1426"/>
              </a:avLst>
            </a:prstGeom>
            <a:solidFill>
              <a:schemeClr val="bg1">
                <a:lumMod val="85000"/>
              </a:schemeClr>
            </a:solidFill>
            <a:ln w="9525">
              <a:solidFill>
                <a:srgbClr val="000000"/>
              </a:solidFill>
              <a:round/>
              <a:headEnd/>
              <a:tailEnd/>
            </a:ln>
          </p:spPr>
          <p:txBody>
            <a:bodyPr wrap="none" anchor="ctr"/>
            <a:lstStyle/>
            <a:p>
              <a:endParaRPr lang="en-US"/>
            </a:p>
          </p:txBody>
        </p:sp>
        <p:sp>
          <p:nvSpPr>
            <p:cNvPr id="67" name="AutoShape 142"/>
            <p:cNvSpPr>
              <a:spLocks noChangeArrowheads="1"/>
            </p:cNvSpPr>
            <p:nvPr/>
          </p:nvSpPr>
          <p:spPr bwMode="auto">
            <a:xfrm>
              <a:off x="3429000" y="6477000"/>
              <a:ext cx="230187" cy="112713"/>
            </a:xfrm>
            <a:prstGeom prst="roundRect">
              <a:avLst>
                <a:gd name="adj" fmla="val 1426"/>
              </a:avLst>
            </a:prstGeom>
            <a:solidFill>
              <a:schemeClr val="bg1"/>
            </a:solidFill>
            <a:ln w="9525">
              <a:solidFill>
                <a:srgbClr val="000000"/>
              </a:solidFill>
              <a:round/>
              <a:headEnd/>
              <a:tailEnd/>
            </a:ln>
          </p:spPr>
          <p:txBody>
            <a:bodyPr wrap="none" anchor="ctr"/>
            <a:lstStyle/>
            <a:p>
              <a:endParaRPr lang="en-US"/>
            </a:p>
          </p:txBody>
        </p:sp>
        <p:sp>
          <p:nvSpPr>
            <p:cNvPr id="68" name="Text Box 141"/>
            <p:cNvSpPr txBox="1">
              <a:spLocks noChangeArrowheads="1"/>
            </p:cNvSpPr>
            <p:nvPr/>
          </p:nvSpPr>
          <p:spPr bwMode="auto">
            <a:xfrm>
              <a:off x="3257550" y="6581775"/>
              <a:ext cx="682625" cy="244475"/>
            </a:xfrm>
            <a:prstGeom prst="rect">
              <a:avLst/>
            </a:prstGeom>
            <a:noFill/>
            <a:ln w="9525">
              <a:noFill/>
              <a:round/>
              <a:headEnd/>
              <a:tailEnd/>
            </a:ln>
          </p:spPr>
          <p:txBody>
            <a:bodyPr lIns="90000" tIns="45000" rIns="90000" bIns="45000"/>
            <a:lstStyle/>
            <a:p>
              <a:r>
                <a:rPr lang="en-GB" sz="1000" dirty="0" smtClean="0">
                  <a:solidFill>
                    <a:srgbClr val="000000"/>
                  </a:solidFill>
                </a:rPr>
                <a:t>       1.0</a:t>
              </a:r>
              <a:endParaRPr lang="en-GB" sz="1000" dirty="0">
                <a:solidFill>
                  <a:srgbClr val="000000"/>
                </a:solidFill>
              </a:endParaRPr>
            </a:p>
          </p:txBody>
        </p:sp>
        <p:sp>
          <p:nvSpPr>
            <p:cNvPr id="69" name="Text Box 141"/>
            <p:cNvSpPr txBox="1">
              <a:spLocks noChangeArrowheads="1"/>
            </p:cNvSpPr>
            <p:nvPr/>
          </p:nvSpPr>
          <p:spPr bwMode="auto">
            <a:xfrm>
              <a:off x="2162175" y="6591300"/>
              <a:ext cx="682625" cy="244475"/>
            </a:xfrm>
            <a:prstGeom prst="rect">
              <a:avLst/>
            </a:prstGeom>
            <a:noFill/>
            <a:ln w="9525">
              <a:noFill/>
              <a:round/>
              <a:headEnd/>
              <a:tailEnd/>
            </a:ln>
          </p:spPr>
          <p:txBody>
            <a:bodyPr lIns="90000" tIns="45000" rIns="90000" bIns="45000"/>
            <a:lstStyle/>
            <a:p>
              <a:r>
                <a:rPr lang="en-GB" sz="1000" dirty="0" smtClean="0">
                  <a:solidFill>
                    <a:srgbClr val="000000"/>
                  </a:solidFill>
                </a:rPr>
                <a:t>       0.0</a:t>
              </a:r>
              <a:endParaRPr lang="en-GB" sz="1000" dirty="0">
                <a:solidFill>
                  <a:srgbClr val="000000"/>
                </a:solidFill>
              </a:endParaRPr>
            </a:p>
          </p:txBody>
        </p:sp>
        <p:sp>
          <p:nvSpPr>
            <p:cNvPr id="70" name="Text Box 138"/>
            <p:cNvSpPr txBox="1">
              <a:spLocks noChangeArrowheads="1"/>
            </p:cNvSpPr>
            <p:nvPr/>
          </p:nvSpPr>
          <p:spPr bwMode="auto">
            <a:xfrm>
              <a:off x="2257425" y="6248400"/>
              <a:ext cx="1447800" cy="228600"/>
            </a:xfrm>
            <a:prstGeom prst="rect">
              <a:avLst/>
            </a:prstGeom>
            <a:noFill/>
            <a:ln w="9525">
              <a:noFill/>
              <a:round/>
              <a:headEnd/>
              <a:tailEnd/>
            </a:ln>
          </p:spPr>
          <p:txBody>
            <a:bodyPr lIns="90000" tIns="45000" rIns="90000" bIns="45000"/>
            <a:lstStyle/>
            <a:p>
              <a:pPr algn="ctr">
                <a:tabLst>
                  <a:tab pos="723900" algn="l"/>
                </a:tabLst>
              </a:pPr>
              <a:r>
                <a:rPr lang="en-GB" sz="1000" dirty="0" smtClean="0">
                  <a:solidFill>
                    <a:srgbClr val="000000"/>
                  </a:solidFill>
                </a:rPr>
                <a:t>NDSI range</a:t>
              </a:r>
              <a:endParaRPr lang="en-GB" sz="1000" dirty="0">
                <a:solidFill>
                  <a:srgbClr val="000000"/>
                </a:solidFill>
              </a:endParaRPr>
            </a:p>
          </p:txBody>
        </p:sp>
      </p:grpSp>
      <p:sp>
        <p:nvSpPr>
          <p:cNvPr id="71" name="TextBox 70"/>
          <p:cNvSpPr txBox="1"/>
          <p:nvPr/>
        </p:nvSpPr>
        <p:spPr>
          <a:xfrm>
            <a:off x="4953000" y="4648211"/>
            <a:ext cx="3810000" cy="1077218"/>
          </a:xfrm>
          <a:prstGeom prst="rect">
            <a:avLst/>
          </a:prstGeom>
          <a:noFill/>
        </p:spPr>
        <p:txBody>
          <a:bodyPr wrap="square" rtlCol="0">
            <a:spAutoFit/>
          </a:bodyPr>
          <a:lstStyle/>
          <a:p>
            <a:r>
              <a:rPr lang="en-US" sz="1600" dirty="0" err="1" smtClean="0"/>
              <a:t>Granule_ptr</a:t>
            </a:r>
            <a:endParaRPr lang="en-US" sz="1600" dirty="0" smtClean="0"/>
          </a:p>
          <a:p>
            <a:r>
              <a:rPr lang="en-US" sz="1600" dirty="0" smtClean="0"/>
              <a:t>Pointer to input MOD10_L2, use as index to get swath start time from list of product inputs in the metadata.</a:t>
            </a:r>
            <a:endParaRPr lang="en-US" sz="1600" dirty="0"/>
          </a:p>
        </p:txBody>
      </p:sp>
      <p:sp>
        <p:nvSpPr>
          <p:cNvPr id="72" name="TextBox 71"/>
          <p:cNvSpPr txBox="1"/>
          <p:nvPr/>
        </p:nvSpPr>
        <p:spPr>
          <a:xfrm>
            <a:off x="2057400" y="4964668"/>
            <a:ext cx="1447800" cy="369332"/>
          </a:xfrm>
          <a:prstGeom prst="rect">
            <a:avLst/>
          </a:prstGeom>
          <a:noFill/>
        </p:spPr>
        <p:txBody>
          <a:bodyPr wrap="square" rtlCol="0">
            <a:spAutoFit/>
          </a:bodyPr>
          <a:lstStyle/>
          <a:p>
            <a:r>
              <a:rPr lang="en-US" dirty="0" smtClean="0"/>
              <a:t>1740 UTC</a:t>
            </a:r>
            <a:endParaRPr lang="en-US" dirty="0"/>
          </a:p>
        </p:txBody>
      </p:sp>
      <p:sp>
        <p:nvSpPr>
          <p:cNvPr id="73" name="TextBox 72"/>
          <p:cNvSpPr txBox="1"/>
          <p:nvPr/>
        </p:nvSpPr>
        <p:spPr>
          <a:xfrm>
            <a:off x="2438400" y="5955268"/>
            <a:ext cx="1447800" cy="369332"/>
          </a:xfrm>
          <a:prstGeom prst="rect">
            <a:avLst/>
          </a:prstGeom>
          <a:noFill/>
        </p:spPr>
        <p:txBody>
          <a:bodyPr wrap="square" rtlCol="0">
            <a:spAutoFit/>
          </a:bodyPr>
          <a:lstStyle/>
          <a:p>
            <a:r>
              <a:rPr lang="en-US" dirty="0" smtClean="0"/>
              <a:t>1745 UTC</a:t>
            </a:r>
            <a:endParaRPr lang="en-US" dirty="0"/>
          </a:p>
        </p:txBody>
      </p:sp>
      <p:sp>
        <p:nvSpPr>
          <p:cNvPr id="74" name="TextBox 73"/>
          <p:cNvSpPr txBox="1"/>
          <p:nvPr/>
        </p:nvSpPr>
        <p:spPr>
          <a:xfrm>
            <a:off x="228600" y="4343400"/>
            <a:ext cx="1447800" cy="369332"/>
          </a:xfrm>
          <a:prstGeom prst="rect">
            <a:avLst/>
          </a:prstGeom>
          <a:noFill/>
        </p:spPr>
        <p:txBody>
          <a:bodyPr wrap="square" rtlCol="0">
            <a:spAutoFit/>
          </a:bodyPr>
          <a:lstStyle/>
          <a:p>
            <a:r>
              <a:rPr lang="en-US" dirty="0" smtClean="0"/>
              <a:t>1920 UTC</a:t>
            </a:r>
            <a:endParaRPr lang="en-US" dirty="0"/>
          </a:p>
        </p:txBody>
      </p:sp>
      <p:sp>
        <p:nvSpPr>
          <p:cNvPr id="86" name="TextBox 85"/>
          <p:cNvSpPr txBox="1"/>
          <p:nvPr/>
        </p:nvSpPr>
        <p:spPr>
          <a:xfrm>
            <a:off x="4876800" y="3276600"/>
            <a:ext cx="1447800" cy="369332"/>
          </a:xfrm>
          <a:prstGeom prst="rect">
            <a:avLst/>
          </a:prstGeom>
          <a:noFill/>
        </p:spPr>
        <p:txBody>
          <a:bodyPr wrap="square" rtlCol="0">
            <a:spAutoFit/>
          </a:bodyPr>
          <a:lstStyle/>
          <a:p>
            <a:r>
              <a:rPr lang="en-US" dirty="0" smtClean="0"/>
              <a:t>NDSI</a:t>
            </a:r>
            <a:endParaRPr lang="en-US" dirty="0"/>
          </a:p>
        </p:txBody>
      </p:sp>
      <p:sp>
        <p:nvSpPr>
          <p:cNvPr id="76" name="TextBox 75"/>
          <p:cNvSpPr txBox="1"/>
          <p:nvPr/>
        </p:nvSpPr>
        <p:spPr>
          <a:xfrm>
            <a:off x="685800" y="228600"/>
            <a:ext cx="7086600" cy="369332"/>
          </a:xfrm>
          <a:prstGeom prst="rect">
            <a:avLst/>
          </a:prstGeom>
          <a:noFill/>
        </p:spPr>
        <p:txBody>
          <a:bodyPr wrap="square" rtlCol="0">
            <a:spAutoFit/>
          </a:bodyPr>
          <a:lstStyle/>
          <a:p>
            <a:pPr algn="ctr"/>
            <a:r>
              <a:rPr lang="en-US" b="1" dirty="0" smtClean="0"/>
              <a:t>Time of observation included in C6  M*D10A1 products</a:t>
            </a:r>
            <a:endParaRPr lang="en-US" b="1" dirty="0"/>
          </a:p>
        </p:txBody>
      </p:sp>
      <p:sp>
        <p:nvSpPr>
          <p:cNvPr id="77" name="Footer Placeholder 76"/>
          <p:cNvSpPr>
            <a:spLocks noGrp="1"/>
          </p:cNvSpPr>
          <p:nvPr>
            <p:ph type="ftr" sz="quarter" idx="11"/>
          </p:nvPr>
        </p:nvSpPr>
        <p:spPr>
          <a:xfrm>
            <a:off x="3124200" y="6356372"/>
            <a:ext cx="3502152" cy="365125"/>
          </a:xfrm>
        </p:spPr>
        <p:txBody>
          <a:bodyPr/>
          <a:lstStyle/>
          <a:p>
            <a:r>
              <a:rPr lang="en-US" dirty="0" smtClean="0"/>
              <a:t>MODIS/VIIRS Science Team Meeting, 6-10 June 2016 G. Riggs, M. </a:t>
            </a:r>
            <a:r>
              <a:rPr lang="en-US" dirty="0" err="1" smtClean="0"/>
              <a:t>Tschudi</a:t>
            </a:r>
            <a:r>
              <a:rPr lang="en-US" dirty="0" smtClean="0"/>
              <a:t>, </a:t>
            </a:r>
            <a:r>
              <a:rPr lang="en-US" dirty="0" err="1" smtClean="0"/>
              <a:t>D.Hall</a:t>
            </a:r>
            <a:r>
              <a:rPr lang="en-US" dirty="0" smtClean="0"/>
              <a:t>, M. Roman</a:t>
            </a:r>
            <a:endParaRPr lang="en-US" dirty="0"/>
          </a:p>
        </p:txBody>
      </p:sp>
      <p:sp>
        <p:nvSpPr>
          <p:cNvPr id="75" name="Slide Number Placeholder 74"/>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14422"/>
            <a:ext cx="7315200" cy="4524315"/>
          </a:xfrm>
          <a:prstGeom prst="rect">
            <a:avLst/>
          </a:prstGeom>
          <a:noFill/>
        </p:spPr>
        <p:txBody>
          <a:bodyPr wrap="square" rtlCol="0">
            <a:spAutoFit/>
          </a:bodyPr>
          <a:lstStyle/>
          <a:p>
            <a:r>
              <a:rPr lang="en-US" dirty="0" smtClean="0"/>
              <a:t>NSIDC released C6 products in  April and May 2016</a:t>
            </a:r>
          </a:p>
          <a:p>
            <a:endParaRPr lang="en-US" dirty="0" smtClean="0"/>
          </a:p>
          <a:p>
            <a:r>
              <a:rPr lang="en-US" dirty="0" smtClean="0"/>
              <a:t>MODIS C6 user guide is available</a:t>
            </a:r>
          </a:p>
          <a:p>
            <a:endParaRPr lang="en-US" dirty="0" smtClean="0"/>
          </a:p>
          <a:p>
            <a:r>
              <a:rPr lang="en-US" dirty="0" smtClean="0"/>
              <a:t>C6 data product content is different from C5</a:t>
            </a:r>
          </a:p>
          <a:p>
            <a:endParaRPr lang="en-US" dirty="0" smtClean="0"/>
          </a:p>
          <a:p>
            <a:r>
              <a:rPr lang="en-US" dirty="0" smtClean="0"/>
              <a:t>Users familiar with the C5 binary snow cover and FSC data will have to adjust to using the new </a:t>
            </a:r>
            <a:r>
              <a:rPr lang="en-US" dirty="0" err="1" smtClean="0"/>
              <a:t>NDSI_Snow_Cover</a:t>
            </a:r>
            <a:r>
              <a:rPr lang="en-US" dirty="0" smtClean="0"/>
              <a:t> data.  </a:t>
            </a:r>
          </a:p>
          <a:p>
            <a:endParaRPr lang="en-US" dirty="0" smtClean="0"/>
          </a:p>
          <a:p>
            <a:r>
              <a:rPr lang="en-US" dirty="0" smtClean="0"/>
              <a:t>Providing users with the NDSI data enables them to have flexibility in deriving snow cover area SCA maps for their purposes. </a:t>
            </a:r>
          </a:p>
          <a:p>
            <a:endParaRPr lang="en-US" dirty="0" smtClean="0"/>
          </a:p>
          <a:p>
            <a:r>
              <a:rPr lang="en-US" dirty="0" smtClean="0"/>
              <a:t>Users  can use the  </a:t>
            </a:r>
            <a:r>
              <a:rPr lang="en-US" dirty="0" err="1" smtClean="0"/>
              <a:t>Algorithm_flags_QA</a:t>
            </a:r>
            <a:r>
              <a:rPr lang="en-US" dirty="0" smtClean="0"/>
              <a:t> data  to evaluate the snow cover data  for their particular research or application.  Also possible to adjust snow cover extent by combining the algorithm flags, snow cover and NDSI data.  </a:t>
            </a:r>
          </a:p>
        </p:txBody>
      </p:sp>
      <p:sp>
        <p:nvSpPr>
          <p:cNvPr id="4" name="Title 1"/>
          <p:cNvSpPr txBox="1">
            <a:spLocks/>
          </p:cNvSpPr>
          <p:nvPr/>
        </p:nvSpPr>
        <p:spPr>
          <a:xfrm>
            <a:off x="457200" y="274638"/>
            <a:ext cx="8229600" cy="5635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j-lt"/>
                <a:ea typeface="+mj-ea"/>
                <a:cs typeface="+mj-cs"/>
              </a:rPr>
              <a:t>MODIS C6</a:t>
            </a:r>
            <a:r>
              <a:rPr kumimoji="0" lang="en-US" sz="2400" b="1" i="0" u="none" strike="noStrike" kern="1200" cap="none" spc="0" normalizeH="0" noProof="0" dirty="0" smtClean="0">
                <a:ln>
                  <a:noFill/>
                </a:ln>
                <a:solidFill>
                  <a:schemeClr val="tx1"/>
                </a:solidFill>
                <a:effectLst/>
                <a:uLnTx/>
                <a:uFillTx/>
                <a:latin typeface="+mj-lt"/>
                <a:ea typeface="+mj-ea"/>
                <a:cs typeface="+mj-cs"/>
              </a:rPr>
              <a:t> Products Released</a:t>
            </a: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Footer Placeholder 4"/>
          <p:cNvSpPr>
            <a:spLocks noGrp="1"/>
          </p:cNvSpPr>
          <p:nvPr>
            <p:ph type="ftr" sz="quarter" idx="11"/>
          </p:nvPr>
        </p:nvSpPr>
        <p:spPr>
          <a:xfrm>
            <a:off x="3124200" y="6356372"/>
            <a:ext cx="3502152" cy="365125"/>
          </a:xfrm>
        </p:spPr>
        <p:txBody>
          <a:bodyPr/>
          <a:lstStyle/>
          <a:p>
            <a:r>
              <a:rPr lang="en-US" dirty="0" smtClean="0"/>
              <a:t>MODIS/VIIRS Science Team Meeting, 6-10 June 2016 G. Riggs, M. </a:t>
            </a:r>
            <a:r>
              <a:rPr lang="en-US" dirty="0" err="1" smtClean="0"/>
              <a:t>Tschudi</a:t>
            </a:r>
            <a:r>
              <a:rPr lang="en-US" dirty="0" smtClean="0"/>
              <a:t>, </a:t>
            </a:r>
            <a:r>
              <a:rPr lang="en-US" dirty="0" err="1" smtClean="0"/>
              <a:t>D.Hall</a:t>
            </a:r>
            <a:r>
              <a:rPr lang="en-US" dirty="0" smtClean="0"/>
              <a:t>, M. Roman</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3.xml><?xml version="1.0" encoding="utf-8"?>
<a:theme xmlns:a="http://schemas.openxmlformats.org/drawingml/2006/main" name="1_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4.xml><?xml version="1.0" encoding="utf-8"?>
<a:theme xmlns:a="http://schemas.openxmlformats.org/drawingml/2006/main" name="2_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3764</TotalTime>
  <Words>2984</Words>
  <Application>Microsoft Macintosh PowerPoint</Application>
  <PresentationFormat>On-screen Show (4:3)</PresentationFormat>
  <Paragraphs>375</Paragraphs>
  <Slides>25</Slides>
  <Notes>3</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Office Theme</vt:lpstr>
      <vt:lpstr>Droplet</vt:lpstr>
      <vt:lpstr>1_Droplet</vt:lpstr>
      <vt:lpstr>2_Droplet</vt:lpstr>
      <vt:lpstr>MODIS/VIIRS Snow and Ice</vt:lpstr>
      <vt:lpstr>MODIS C6 Snow Algorithm</vt:lpstr>
      <vt:lpstr>MODIS C6 Snow Algorithm</vt:lpstr>
      <vt:lpstr>MODIS C5 to C6 Snow Products Data Content Comparison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Suomi-npp VIIRS  Ice Surface Temperature (IST)</vt:lpstr>
      <vt:lpstr>IST Needed by nasa’s operation icebridge (OIB)</vt:lpstr>
      <vt:lpstr>NASA VIIRS IST</vt:lpstr>
      <vt:lpstr>NASA IST vs. idps ist</vt:lpstr>
      <vt:lpstr>NASA viirs sea ice cover</vt:lpstr>
      <vt:lpstr>Nasa viirs sea ice cover algorithm</vt:lpstr>
      <vt:lpstr>NASa viirs sea ice cover test run</vt:lpstr>
      <vt:lpstr>NASA LSIPS access summary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Riggs, George A. (GSFC-615.0)[SCIENCE SYSTEMS AND APPLICATIONS INC]</dc:creator>
  <cp:lastModifiedBy>Maccherone , Brandon F. (GSFC-619.0)[SCIENCE SYSTEMS AND APPLICATIONS INC]</cp:lastModifiedBy>
  <cp:revision>58</cp:revision>
  <dcterms:created xsi:type="dcterms:W3CDTF">2006-08-16T00:00:00Z</dcterms:created>
  <dcterms:modified xsi:type="dcterms:W3CDTF">2016-06-14T14:06:28Z</dcterms:modified>
</cp:coreProperties>
</file>