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sldIdLst>
    <p:sldId id="278" r:id="rId2"/>
    <p:sldId id="287" r:id="rId3"/>
    <p:sldId id="301" r:id="rId4"/>
    <p:sldId id="302" r:id="rId5"/>
    <p:sldId id="274" r:id="rId6"/>
    <p:sldId id="261" r:id="rId7"/>
    <p:sldId id="258" r:id="rId8"/>
    <p:sldId id="259" r:id="rId9"/>
    <p:sldId id="257" r:id="rId10"/>
    <p:sldId id="288" r:id="rId11"/>
    <p:sldId id="290" r:id="rId12"/>
    <p:sldId id="289" r:id="rId13"/>
    <p:sldId id="300" r:id="rId14"/>
    <p:sldId id="299" r:id="rId15"/>
    <p:sldId id="303" r:id="rId16"/>
    <p:sldId id="305" r:id="rId17"/>
    <p:sldId id="304" r:id="rId18"/>
    <p:sldId id="29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40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wgregg\Documents\wptext\meetings\oceanoptics\oo2014\isassim_trends.xls" TargetMode="External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gregg\Documents\wptext\meetings\aguaslo\agusf2015\oci_assim+sats.xlsx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gregg\Documents\wptext\meetings\aguaslo\agusf2015\oci_assim+sats.xlsx" TargetMode="External"/><Relationship Id="rId2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/>
              <a:t>Global Annual Median Chlorophyll</a:t>
            </a:r>
          </a:p>
        </c:rich>
      </c:tx>
      <c:layout>
        <c:manualLayout>
          <c:xMode val="edge"/>
          <c:yMode val="edge"/>
          <c:x val="0.338512763596008"/>
          <c:y val="0.132137030995106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76803551609331"/>
          <c:y val="0.122349102773247"/>
          <c:w val="0.901220865704772"/>
          <c:h val="0.802610114192496"/>
        </c:manualLayout>
      </c:layout>
      <c:lineChart>
        <c:grouping val="standard"/>
        <c:varyColors val="0"/>
        <c:ser>
          <c:idx val="0"/>
          <c:order val="0"/>
          <c:tx>
            <c:v>global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'exp576'!$Q$2:$Q$16</c:f>
                <c:numCache>
                  <c:formatCode>General</c:formatCode>
                  <c:ptCount val="15"/>
                  <c:pt idx="0">
                    <c:v>0.0181000000000001</c:v>
                  </c:pt>
                  <c:pt idx="1">
                    <c:v>0.0241</c:v>
                  </c:pt>
                  <c:pt idx="2">
                    <c:v>0.0208</c:v>
                  </c:pt>
                  <c:pt idx="3">
                    <c:v>0.0163</c:v>
                  </c:pt>
                  <c:pt idx="4">
                    <c:v>0.0204</c:v>
                  </c:pt>
                  <c:pt idx="5">
                    <c:v>0.0168</c:v>
                  </c:pt>
                  <c:pt idx="6">
                    <c:v>0.0206</c:v>
                  </c:pt>
                  <c:pt idx="7">
                    <c:v>0.0211</c:v>
                  </c:pt>
                  <c:pt idx="8">
                    <c:v>0.0191</c:v>
                  </c:pt>
                  <c:pt idx="9">
                    <c:v>0.0154000000000001</c:v>
                  </c:pt>
                  <c:pt idx="10">
                    <c:v>0.0175000000000001</c:v>
                  </c:pt>
                  <c:pt idx="11">
                    <c:v>0.0182000000000001</c:v>
                  </c:pt>
                  <c:pt idx="12">
                    <c:v>0.0170000000000001</c:v>
                  </c:pt>
                  <c:pt idx="13">
                    <c:v>0.0179000000000001</c:v>
                  </c:pt>
                  <c:pt idx="14">
                    <c:v>0.0184000000000001</c:v>
                  </c:pt>
                </c:numCache>
              </c:numRef>
            </c:plus>
            <c:minus>
              <c:numRef>
                <c:f>'exp576'!$Q$2:$Q$16</c:f>
                <c:numCache>
                  <c:formatCode>General</c:formatCode>
                  <c:ptCount val="15"/>
                  <c:pt idx="0">
                    <c:v>0.0181000000000001</c:v>
                  </c:pt>
                  <c:pt idx="1">
                    <c:v>0.0241</c:v>
                  </c:pt>
                  <c:pt idx="2">
                    <c:v>0.0208</c:v>
                  </c:pt>
                  <c:pt idx="3">
                    <c:v>0.0163</c:v>
                  </c:pt>
                  <c:pt idx="4">
                    <c:v>0.0204</c:v>
                  </c:pt>
                  <c:pt idx="5">
                    <c:v>0.0168</c:v>
                  </c:pt>
                  <c:pt idx="6">
                    <c:v>0.0206</c:v>
                  </c:pt>
                  <c:pt idx="7">
                    <c:v>0.0211</c:v>
                  </c:pt>
                  <c:pt idx="8">
                    <c:v>0.0191</c:v>
                  </c:pt>
                  <c:pt idx="9">
                    <c:v>0.0154000000000001</c:v>
                  </c:pt>
                  <c:pt idx="10">
                    <c:v>0.0175000000000001</c:v>
                  </c:pt>
                  <c:pt idx="11">
                    <c:v>0.0182000000000001</c:v>
                  </c:pt>
                  <c:pt idx="12">
                    <c:v>0.0170000000000001</c:v>
                  </c:pt>
                  <c:pt idx="13">
                    <c:v>0.0179000000000001</c:v>
                  </c:pt>
                  <c:pt idx="14">
                    <c:v>0.0184000000000001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ysDash"/>
              </a:ln>
            </c:spPr>
          </c:errBars>
          <c:cat>
            <c:numRef>
              <c:f>'exp576'!$A$2:$A$16</c:f>
              <c:numCache>
                <c:formatCode>General</c:formatCode>
                <c:ptCount val="15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</c:numCache>
            </c:numRef>
          </c:cat>
          <c:val>
            <c:numRef>
              <c:f>'exp576'!$L$2:$L$16</c:f>
              <c:numCache>
                <c:formatCode>0.0000</c:formatCode>
                <c:ptCount val="15"/>
                <c:pt idx="0">
                  <c:v>0.1221</c:v>
                </c:pt>
                <c:pt idx="1">
                  <c:v>0.1346</c:v>
                </c:pt>
                <c:pt idx="2">
                  <c:v>0.1332</c:v>
                </c:pt>
                <c:pt idx="3">
                  <c:v>0.1278</c:v>
                </c:pt>
                <c:pt idx="4">
                  <c:v>0.1213</c:v>
                </c:pt>
                <c:pt idx="5">
                  <c:v>0.1248</c:v>
                </c:pt>
                <c:pt idx="6">
                  <c:v>0.1268</c:v>
                </c:pt>
                <c:pt idx="7">
                  <c:v>0.1267</c:v>
                </c:pt>
                <c:pt idx="8">
                  <c:v>0.1232</c:v>
                </c:pt>
                <c:pt idx="9">
                  <c:v>0.1264</c:v>
                </c:pt>
                <c:pt idx="10">
                  <c:v>0.1296</c:v>
                </c:pt>
                <c:pt idx="11">
                  <c:v>0.1255</c:v>
                </c:pt>
                <c:pt idx="12">
                  <c:v>0.1251</c:v>
                </c:pt>
                <c:pt idx="13">
                  <c:v>0.126</c:v>
                </c:pt>
                <c:pt idx="14">
                  <c:v>0.1199</c:v>
                </c:pt>
              </c:numCache>
            </c:numRef>
          </c:val>
          <c:smooth val="0"/>
        </c:ser>
        <c:ser>
          <c:idx val="1"/>
          <c:order val="1"/>
          <c:tx>
            <c:v>df12global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RSqr val="0"/>
            <c:dispEq val="0"/>
          </c:trendline>
          <c:val>
            <c:numRef>
              <c:f>'exp576'!$L$2:$L$15</c:f>
              <c:numCache>
                <c:formatCode>0.0000</c:formatCode>
                <c:ptCount val="14"/>
                <c:pt idx="0">
                  <c:v>0.1221</c:v>
                </c:pt>
                <c:pt idx="1">
                  <c:v>0.1346</c:v>
                </c:pt>
                <c:pt idx="2">
                  <c:v>0.1332</c:v>
                </c:pt>
                <c:pt idx="3">
                  <c:v>0.1278</c:v>
                </c:pt>
                <c:pt idx="4">
                  <c:v>0.1213</c:v>
                </c:pt>
                <c:pt idx="5">
                  <c:v>0.1248</c:v>
                </c:pt>
                <c:pt idx="6">
                  <c:v>0.1268</c:v>
                </c:pt>
                <c:pt idx="7">
                  <c:v>0.1267</c:v>
                </c:pt>
                <c:pt idx="8">
                  <c:v>0.1232</c:v>
                </c:pt>
                <c:pt idx="9">
                  <c:v>0.1264</c:v>
                </c:pt>
                <c:pt idx="10">
                  <c:v>0.1296</c:v>
                </c:pt>
                <c:pt idx="11">
                  <c:v>0.1255</c:v>
                </c:pt>
                <c:pt idx="12">
                  <c:v>0.1251</c:v>
                </c:pt>
                <c:pt idx="13">
                  <c:v>0.126</c:v>
                </c:pt>
              </c:numCache>
            </c:numRef>
          </c:val>
          <c:smooth val="0"/>
        </c:ser>
        <c:ser>
          <c:idx val="2"/>
          <c:order val="2"/>
          <c:tx>
            <c:v>df12cwfs-modis2003</c:v>
          </c:tx>
          <c:spPr>
            <a:ln w="38100">
              <a:solidFill>
                <a:srgbClr val="FF66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RSqr val="0"/>
            <c:dispEq val="0"/>
          </c:trendline>
          <c:val>
            <c:numRef>
              <c:f>'exp576'!$V$17:$V$30</c:f>
              <c:numCache>
                <c:formatCode>0.0000</c:formatCode>
                <c:ptCount val="14"/>
                <c:pt idx="0">
                  <c:v>0.1468</c:v>
                </c:pt>
                <c:pt idx="1">
                  <c:v>0.1598</c:v>
                </c:pt>
                <c:pt idx="2">
                  <c:v>0.1626</c:v>
                </c:pt>
                <c:pt idx="3">
                  <c:v>0.158000000000001</c:v>
                </c:pt>
                <c:pt idx="4">
                  <c:v>0.1545</c:v>
                </c:pt>
                <c:pt idx="5">
                  <c:v>0.1462</c:v>
                </c:pt>
                <c:pt idx="6">
                  <c:v>0.147900000000001</c:v>
                </c:pt>
                <c:pt idx="7">
                  <c:v>0.1493</c:v>
                </c:pt>
                <c:pt idx="8">
                  <c:v>0.1502</c:v>
                </c:pt>
                <c:pt idx="9">
                  <c:v>0.1456</c:v>
                </c:pt>
                <c:pt idx="10">
                  <c:v>0.145900000000001</c:v>
                </c:pt>
                <c:pt idx="11">
                  <c:v>0.1452</c:v>
                </c:pt>
                <c:pt idx="12">
                  <c:v>0.146400000000001</c:v>
                </c:pt>
                <c:pt idx="13">
                  <c:v>0.147</c:v>
                </c:pt>
              </c:numCache>
            </c:numRef>
          </c:val>
          <c:smooth val="0"/>
        </c:ser>
        <c:ser>
          <c:idx val="3"/>
          <c:order val="3"/>
          <c:tx>
            <c:v>cwfsmodis</c:v>
          </c:tx>
          <c:spPr>
            <a:ln w="38100">
              <a:solidFill>
                <a:srgbClr val="FF6600"/>
              </a:solidFill>
              <a:prstDash val="solid"/>
            </a:ln>
          </c:spPr>
          <c:marker>
            <c:symbol val="none"/>
          </c:marker>
          <c:val>
            <c:numRef>
              <c:f>'exp576'!$V$17:$V$31</c:f>
              <c:numCache>
                <c:formatCode>0.0000</c:formatCode>
                <c:ptCount val="15"/>
                <c:pt idx="0">
                  <c:v>0.1468</c:v>
                </c:pt>
                <c:pt idx="1">
                  <c:v>0.1598</c:v>
                </c:pt>
                <c:pt idx="2">
                  <c:v>0.1626</c:v>
                </c:pt>
                <c:pt idx="3">
                  <c:v>0.158000000000001</c:v>
                </c:pt>
                <c:pt idx="4">
                  <c:v>0.1545</c:v>
                </c:pt>
                <c:pt idx="5">
                  <c:v>0.1462</c:v>
                </c:pt>
                <c:pt idx="6">
                  <c:v>0.147900000000001</c:v>
                </c:pt>
                <c:pt idx="7">
                  <c:v>0.1493</c:v>
                </c:pt>
                <c:pt idx="8">
                  <c:v>0.1502</c:v>
                </c:pt>
                <c:pt idx="9">
                  <c:v>0.1456</c:v>
                </c:pt>
                <c:pt idx="10">
                  <c:v>0.145900000000001</c:v>
                </c:pt>
                <c:pt idx="11">
                  <c:v>0.1452</c:v>
                </c:pt>
                <c:pt idx="12">
                  <c:v>0.146400000000001</c:v>
                </c:pt>
                <c:pt idx="13">
                  <c:v>0.147</c:v>
                </c:pt>
                <c:pt idx="14">
                  <c:v>0.1406</c:v>
                </c:pt>
              </c:numCache>
            </c:numRef>
          </c:val>
          <c:smooth val="0"/>
        </c:ser>
        <c:ser>
          <c:idx val="4"/>
          <c:order val="4"/>
          <c:tx>
            <c:v>cwfs</c:v>
          </c:tx>
          <c:spPr>
            <a:ln w="38100">
              <a:solidFill>
                <a:srgbClr val="FF6600"/>
              </a:solidFill>
              <a:prstDash val="solid"/>
            </a:ln>
          </c:spPr>
          <c:marker>
            <c:symbol val="none"/>
          </c:marker>
          <c:val>
            <c:numRef>
              <c:f>'exp576'!$V$2:$V$13</c:f>
              <c:numCache>
                <c:formatCode>0.0000</c:formatCode>
                <c:ptCount val="12"/>
                <c:pt idx="0">
                  <c:v>0.1468</c:v>
                </c:pt>
                <c:pt idx="1">
                  <c:v>0.1598</c:v>
                </c:pt>
                <c:pt idx="2">
                  <c:v>0.1626</c:v>
                </c:pt>
                <c:pt idx="3">
                  <c:v>0.158000000000001</c:v>
                </c:pt>
                <c:pt idx="4">
                  <c:v>0.1545</c:v>
                </c:pt>
                <c:pt idx="5">
                  <c:v>0.157400000000001</c:v>
                </c:pt>
                <c:pt idx="6">
                  <c:v>0.156700000000001</c:v>
                </c:pt>
                <c:pt idx="7">
                  <c:v>0.1591</c:v>
                </c:pt>
                <c:pt idx="8">
                  <c:v>0.155200000000001</c:v>
                </c:pt>
                <c:pt idx="9">
                  <c:v>0.156200000000001</c:v>
                </c:pt>
                <c:pt idx="10">
                  <c:v>0.1558</c:v>
                </c:pt>
                <c:pt idx="11">
                  <c:v>0.160400000000001</c:v>
                </c:pt>
              </c:numCache>
            </c:numRef>
          </c:val>
          <c:smooth val="0"/>
        </c:ser>
        <c:ser>
          <c:idx val="5"/>
          <c:order val="5"/>
          <c:tx>
            <c:v>modis</c:v>
          </c:tx>
          <c:spPr>
            <a:ln w="38100">
              <a:solidFill>
                <a:srgbClr val="33CCCC"/>
              </a:solidFill>
              <a:prstDash val="solid"/>
            </a:ln>
          </c:spPr>
          <c:marker>
            <c:symbol val="none"/>
          </c:marker>
          <c:val>
            <c:numRef>
              <c:f>'exp576'!$Z$2:$Z$16</c:f>
              <c:numCache>
                <c:formatCode>General</c:formatCode>
                <c:ptCount val="15"/>
                <c:pt idx="5" formatCode="0.0000">
                  <c:v>0.1462</c:v>
                </c:pt>
                <c:pt idx="6" formatCode="0.0000">
                  <c:v>0.147900000000001</c:v>
                </c:pt>
                <c:pt idx="7" formatCode="0.0000">
                  <c:v>0.1493</c:v>
                </c:pt>
                <c:pt idx="8" formatCode="0.0000">
                  <c:v>0.1502</c:v>
                </c:pt>
                <c:pt idx="9" formatCode="0.0000">
                  <c:v>0.1456</c:v>
                </c:pt>
                <c:pt idx="10" formatCode="0.0000">
                  <c:v>0.145900000000001</c:v>
                </c:pt>
                <c:pt idx="11" formatCode="0.0000">
                  <c:v>0.1452</c:v>
                </c:pt>
                <c:pt idx="12" formatCode="0.0000">
                  <c:v>0.146400000000001</c:v>
                </c:pt>
                <c:pt idx="13" formatCode="0.0000">
                  <c:v>0.147</c:v>
                </c:pt>
                <c:pt idx="14" formatCode="0.0000">
                  <c:v>0.1406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9045096"/>
        <c:axId val="-2078556616"/>
      </c:lineChart>
      <c:catAx>
        <c:axId val="-2079045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78556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78556616"/>
        <c:scaling>
          <c:orientation val="minMax"/>
          <c:min val="0.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lgDashDot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Chlorophyll mg m</a:t>
                </a:r>
                <a:r>
                  <a:rPr lang="en-US" sz="1400" b="0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-3</a:t>
                </a:r>
              </a:p>
            </c:rich>
          </c:tx>
          <c:layout>
            <c:manualLayout>
              <c:xMode val="edge"/>
              <c:yMode val="edge"/>
              <c:x val="0.00443951165371812"/>
              <c:y val="0.390429581294186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7904509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Global Annual Median Chlorophyll</a:t>
            </a:r>
          </a:p>
        </c:rich>
      </c:tx>
      <c:layout>
        <c:manualLayout>
          <c:xMode val="edge"/>
          <c:yMode val="edge"/>
          <c:x val="0.319215768232123"/>
          <c:y val="0.046416557537701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aqua oci</c:v>
          </c:tx>
          <c:spPr>
            <a:ln w="50800">
              <a:solidFill>
                <a:srgbClr val="00B0F0"/>
              </a:solidFill>
            </a:ln>
          </c:spPr>
          <c:marker>
            <c:symbol val="diamond"/>
            <c:size val="7"/>
            <c:spPr>
              <a:solidFill>
                <a:sysClr val="windowText" lastClr="000000"/>
              </a:solidFill>
            </c:spPr>
          </c:marker>
          <c:cat>
            <c:numRef>
              <c:f>data!$AG$3:$AG$19</c:f>
              <c:numCache>
                <c:formatCode>General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</c:numCache>
            </c:numRef>
          </c:cat>
          <c:val>
            <c:numRef>
              <c:f>data!$AM$3:$AM$19</c:f>
              <c:numCache>
                <c:formatCode>General</c:formatCode>
                <c:ptCount val="17"/>
                <c:pt idx="5" formatCode="0.0000">
                  <c:v>0.1448</c:v>
                </c:pt>
                <c:pt idx="6" formatCode="0.0000">
                  <c:v>0.1491</c:v>
                </c:pt>
                <c:pt idx="7" formatCode="0.0000">
                  <c:v>0.1493</c:v>
                </c:pt>
                <c:pt idx="8" formatCode="0.0000">
                  <c:v>0.1477</c:v>
                </c:pt>
                <c:pt idx="9" formatCode="0.0000">
                  <c:v>0.1446</c:v>
                </c:pt>
                <c:pt idx="10" formatCode="0.0000">
                  <c:v>0.1462</c:v>
                </c:pt>
                <c:pt idx="11" formatCode="0.0000">
                  <c:v>0.1464</c:v>
                </c:pt>
                <c:pt idx="12" formatCode="0.0000">
                  <c:v>0.1503</c:v>
                </c:pt>
                <c:pt idx="13" formatCode="0.0000">
                  <c:v>0.1526</c:v>
                </c:pt>
                <c:pt idx="14" formatCode="0.0000">
                  <c:v>0.1491</c:v>
                </c:pt>
                <c:pt idx="15" formatCode="0.0000">
                  <c:v>0.1544</c:v>
                </c:pt>
                <c:pt idx="16" formatCode="0.0000">
                  <c:v>0.1553</c:v>
                </c:pt>
              </c:numCache>
            </c:numRef>
          </c:val>
          <c:smooth val="0"/>
        </c:ser>
        <c:ser>
          <c:idx val="2"/>
          <c:order val="1"/>
          <c:tx>
            <c:v>viirs oci</c:v>
          </c:tx>
          <c:spPr>
            <a:ln w="50800">
              <a:solidFill>
                <a:srgbClr val="00B050"/>
              </a:solidFill>
            </a:ln>
          </c:spPr>
          <c:marker>
            <c:symbol val="diamond"/>
            <c:size val="7"/>
            <c:spPr>
              <a:solidFill>
                <a:sysClr val="windowText" lastClr="000000"/>
              </a:solidFill>
            </c:spPr>
          </c:marker>
          <c:cat>
            <c:numRef>
              <c:f>data!$AG$3:$AG$19</c:f>
              <c:numCache>
                <c:formatCode>General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</c:numCache>
            </c:numRef>
          </c:cat>
          <c:val>
            <c:numRef>
              <c:f>data!$AQ$3:$AQ$19</c:f>
              <c:numCache>
                <c:formatCode>General</c:formatCode>
                <c:ptCount val="17"/>
                <c:pt idx="14" formatCode="0.0000">
                  <c:v>0.145</c:v>
                </c:pt>
                <c:pt idx="15" formatCode="0.0000">
                  <c:v>0.1423</c:v>
                </c:pt>
                <c:pt idx="16" formatCode="0.0000">
                  <c:v>0.1454</c:v>
                </c:pt>
              </c:numCache>
            </c:numRef>
          </c:val>
          <c:smooth val="0"/>
        </c:ser>
        <c:ser>
          <c:idx val="0"/>
          <c:order val="2"/>
          <c:tx>
            <c:v>cwfs oci</c:v>
          </c:tx>
          <c:spPr>
            <a:ln w="50800">
              <a:solidFill>
                <a:srgbClr val="FFC000"/>
              </a:solidFill>
            </a:ln>
          </c:spPr>
          <c:marker>
            <c:symbol val="diamond"/>
            <c:size val="7"/>
            <c:spPr>
              <a:solidFill>
                <a:schemeClr val="tx1"/>
              </a:solidFill>
            </c:spPr>
          </c:marker>
          <c:cat>
            <c:numRef>
              <c:f>data!$AG$3:$AG$19</c:f>
              <c:numCache>
                <c:formatCode>General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</c:numCache>
            </c:numRef>
          </c:cat>
          <c:val>
            <c:numRef>
              <c:f>data!$AI$3:$AI$15</c:f>
              <c:numCache>
                <c:formatCode>General</c:formatCode>
                <c:ptCount val="13"/>
                <c:pt idx="0">
                  <c:v>0.1351</c:v>
                </c:pt>
                <c:pt idx="1">
                  <c:v>0.1424</c:v>
                </c:pt>
                <c:pt idx="2">
                  <c:v>0.1457</c:v>
                </c:pt>
                <c:pt idx="3">
                  <c:v>0.1421</c:v>
                </c:pt>
                <c:pt idx="4" formatCode="0.0000">
                  <c:v>0.1416</c:v>
                </c:pt>
                <c:pt idx="5" formatCode="0.0000">
                  <c:v>0.1447</c:v>
                </c:pt>
                <c:pt idx="6" formatCode="0.0000">
                  <c:v>0.1467</c:v>
                </c:pt>
                <c:pt idx="7" formatCode="0.0000">
                  <c:v>0.1483</c:v>
                </c:pt>
                <c:pt idx="8" formatCode="0.0000">
                  <c:v>0.146</c:v>
                </c:pt>
                <c:pt idx="9" formatCode="0.0000">
                  <c:v>0.147</c:v>
                </c:pt>
                <c:pt idx="10" formatCode="0.0000">
                  <c:v>0.1481</c:v>
                </c:pt>
                <c:pt idx="11" formatCode="0.0000">
                  <c:v>0.1479</c:v>
                </c:pt>
                <c:pt idx="12" formatCode="0.0000">
                  <c:v>0.1499</c:v>
                </c:pt>
              </c:numCache>
            </c:numRef>
          </c:val>
          <c:smooth val="0"/>
        </c:ser>
        <c:ser>
          <c:idx val="3"/>
          <c:order val="3"/>
          <c:tx>
            <c:v>assim oci</c:v>
          </c:tx>
          <c:spPr>
            <a:ln w="50800">
              <a:solidFill>
                <a:srgbClr val="0070C0"/>
              </a:solidFill>
            </a:ln>
          </c:spPr>
          <c:marker>
            <c:symbol val="diamond"/>
            <c:size val="7"/>
            <c:spPr>
              <a:solidFill>
                <a:sysClr val="windowText" lastClr="000000"/>
              </a:solidFill>
            </c:spPr>
          </c:marker>
          <c:val>
            <c:numRef>
              <c:f>data!$Q$3:$Q$19</c:f>
              <c:numCache>
                <c:formatCode>0.0000</c:formatCode>
                <c:ptCount val="17"/>
                <c:pt idx="0">
                  <c:v>0.126</c:v>
                </c:pt>
                <c:pt idx="1">
                  <c:v>0.1339</c:v>
                </c:pt>
                <c:pt idx="2">
                  <c:v>0.1343</c:v>
                </c:pt>
                <c:pt idx="3">
                  <c:v>0.1298</c:v>
                </c:pt>
                <c:pt idx="4">
                  <c:v>0.1266</c:v>
                </c:pt>
                <c:pt idx="5">
                  <c:v>0.128</c:v>
                </c:pt>
                <c:pt idx="6">
                  <c:v>0.1299</c:v>
                </c:pt>
                <c:pt idx="7">
                  <c:v>0.1299</c:v>
                </c:pt>
                <c:pt idx="8">
                  <c:v>0.1265</c:v>
                </c:pt>
                <c:pt idx="9">
                  <c:v>0.1299</c:v>
                </c:pt>
                <c:pt idx="10">
                  <c:v>0.1331</c:v>
                </c:pt>
                <c:pt idx="11">
                  <c:v>0.1297</c:v>
                </c:pt>
                <c:pt idx="12">
                  <c:v>0.1335</c:v>
                </c:pt>
                <c:pt idx="13">
                  <c:v>0.1335</c:v>
                </c:pt>
                <c:pt idx="14">
                  <c:v>0.1267</c:v>
                </c:pt>
                <c:pt idx="15">
                  <c:v>0.1247</c:v>
                </c:pt>
                <c:pt idx="16">
                  <c:v>0.1272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51004472"/>
        <c:axId val="-1951037816"/>
      </c:lineChart>
      <c:catAx>
        <c:axId val="-1951004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-1951037816"/>
        <c:crosses val="autoZero"/>
        <c:auto val="1"/>
        <c:lblAlgn val="ctr"/>
        <c:lblOffset val="100"/>
        <c:noMultiLvlLbl val="0"/>
      </c:catAx>
      <c:valAx>
        <c:axId val="-1951037816"/>
        <c:scaling>
          <c:orientation val="minMax"/>
          <c:max val="0.17"/>
          <c:min val="0.11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-1951004472"/>
        <c:crosses val="autoZero"/>
        <c:crossBetween val="between"/>
      </c:valAx>
      <c:spPr>
        <a:noFill/>
        <a:ln w="381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Global Annual Median Chlorophyll</a:t>
            </a:r>
          </a:p>
        </c:rich>
      </c:tx>
      <c:layout>
        <c:manualLayout>
          <c:xMode val="edge"/>
          <c:yMode val="edge"/>
          <c:x val="0.322145345800878"/>
          <c:y val="0.0383441127485356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0613796095865005"/>
          <c:y val="0.0248731410534192"/>
          <c:w val="0.92690208013848"/>
          <c:h val="0.917072473869035"/>
        </c:manualLayout>
      </c:layout>
      <c:lineChart>
        <c:grouping val="standard"/>
        <c:varyColors val="0"/>
        <c:ser>
          <c:idx val="0"/>
          <c:order val="0"/>
          <c:tx>
            <c:v>sats</c:v>
          </c:tx>
          <c:spPr>
            <a:ln w="50800">
              <a:solidFill>
                <a:srgbClr val="FFC000"/>
              </a:solidFill>
            </a:ln>
          </c:spPr>
          <c:marker>
            <c:symbol val="diamond"/>
            <c:size val="7"/>
            <c:spPr>
              <a:solidFill>
                <a:schemeClr val="tx1"/>
              </a:solidFill>
            </c:spPr>
          </c:marker>
          <c:trendline>
            <c:spPr>
              <a:ln w="25400"/>
            </c:spPr>
            <c:trendlineType val="linear"/>
            <c:dispRSqr val="0"/>
            <c:dispEq val="0"/>
          </c:trendline>
          <c:cat>
            <c:numRef>
              <c:f>data!$AD$3:$AD$19</c:f>
              <c:numCache>
                <c:formatCode>General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</c:numCache>
            </c:numRef>
          </c:cat>
          <c:val>
            <c:numRef>
              <c:f>data!$AE$3:$AE$19</c:f>
              <c:numCache>
                <c:formatCode>General</c:formatCode>
                <c:ptCount val="17"/>
                <c:pt idx="0">
                  <c:v>0.1351</c:v>
                </c:pt>
                <c:pt idx="1">
                  <c:v>0.1424</c:v>
                </c:pt>
                <c:pt idx="2">
                  <c:v>0.1457</c:v>
                </c:pt>
                <c:pt idx="3">
                  <c:v>0.1421</c:v>
                </c:pt>
                <c:pt idx="4" formatCode="0.0000">
                  <c:v>0.1416</c:v>
                </c:pt>
                <c:pt idx="5" formatCode="0.0000">
                  <c:v>0.1448</c:v>
                </c:pt>
                <c:pt idx="6" formatCode="0.0000">
                  <c:v>0.1491</c:v>
                </c:pt>
                <c:pt idx="7" formatCode="0.0000">
                  <c:v>0.1493</c:v>
                </c:pt>
                <c:pt idx="8" formatCode="0.0000">
                  <c:v>0.1477</c:v>
                </c:pt>
                <c:pt idx="9" formatCode="0.0000">
                  <c:v>0.1446</c:v>
                </c:pt>
                <c:pt idx="10" formatCode="0.0000">
                  <c:v>0.1462</c:v>
                </c:pt>
                <c:pt idx="11" formatCode="0.0000">
                  <c:v>0.1464</c:v>
                </c:pt>
                <c:pt idx="12" formatCode="0.0000">
                  <c:v>0.1503</c:v>
                </c:pt>
                <c:pt idx="13" formatCode="0.0000">
                  <c:v>0.1526</c:v>
                </c:pt>
                <c:pt idx="14" formatCode="0.0000">
                  <c:v>0.145</c:v>
                </c:pt>
                <c:pt idx="15" formatCode="0.0000">
                  <c:v>0.1423</c:v>
                </c:pt>
                <c:pt idx="16" formatCode="0.0000">
                  <c:v>0.1454</c:v>
                </c:pt>
              </c:numCache>
            </c:numRef>
          </c:val>
          <c:smooth val="0"/>
        </c:ser>
        <c:ser>
          <c:idx val="1"/>
          <c:order val="1"/>
          <c:tx>
            <c:v>assim oci</c:v>
          </c:tx>
          <c:spPr>
            <a:ln w="50800">
              <a:solidFill>
                <a:srgbClr val="0070C0"/>
              </a:solidFill>
            </a:ln>
          </c:spPr>
          <c:marker>
            <c:symbol val="diamond"/>
            <c:size val="7"/>
            <c:spPr>
              <a:solidFill>
                <a:sysClr val="windowText" lastClr="000000"/>
              </a:solidFill>
            </c:spPr>
          </c:marker>
          <c:trendline>
            <c:spPr>
              <a:ln w="25400"/>
            </c:spPr>
            <c:trendlineType val="linear"/>
            <c:dispRSqr val="0"/>
            <c:dispEq val="0"/>
          </c:trendline>
          <c:val>
            <c:numRef>
              <c:f>data!$Q$3:$Q$19</c:f>
              <c:numCache>
                <c:formatCode>0.0000</c:formatCode>
                <c:ptCount val="17"/>
                <c:pt idx="0">
                  <c:v>0.126</c:v>
                </c:pt>
                <c:pt idx="1">
                  <c:v>0.1339</c:v>
                </c:pt>
                <c:pt idx="2">
                  <c:v>0.1343</c:v>
                </c:pt>
                <c:pt idx="3">
                  <c:v>0.1298</c:v>
                </c:pt>
                <c:pt idx="4">
                  <c:v>0.1266</c:v>
                </c:pt>
                <c:pt idx="5">
                  <c:v>0.128</c:v>
                </c:pt>
                <c:pt idx="6">
                  <c:v>0.1299</c:v>
                </c:pt>
                <c:pt idx="7">
                  <c:v>0.1299</c:v>
                </c:pt>
                <c:pt idx="8">
                  <c:v>0.1265</c:v>
                </c:pt>
                <c:pt idx="9">
                  <c:v>0.1299</c:v>
                </c:pt>
                <c:pt idx="10">
                  <c:v>0.1331</c:v>
                </c:pt>
                <c:pt idx="11">
                  <c:v>0.1297</c:v>
                </c:pt>
                <c:pt idx="12">
                  <c:v>0.1335</c:v>
                </c:pt>
                <c:pt idx="13">
                  <c:v>0.1335</c:v>
                </c:pt>
                <c:pt idx="14">
                  <c:v>0.1267</c:v>
                </c:pt>
                <c:pt idx="15">
                  <c:v>0.1247</c:v>
                </c:pt>
                <c:pt idx="16">
                  <c:v>0.1272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2278504"/>
        <c:axId val="-1953641704"/>
      </c:lineChart>
      <c:catAx>
        <c:axId val="-204227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-1953641704"/>
        <c:crosses val="autoZero"/>
        <c:auto val="1"/>
        <c:lblAlgn val="ctr"/>
        <c:lblOffset val="100"/>
        <c:noMultiLvlLbl val="0"/>
      </c:catAx>
      <c:valAx>
        <c:axId val="-1953641704"/>
        <c:scaling>
          <c:orientation val="minMax"/>
          <c:max val="0.17"/>
          <c:min val="0.1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42278504"/>
        <c:crosses val="autoZero"/>
        <c:crossBetween val="between"/>
      </c:valAx>
      <c:spPr>
        <a:noFill/>
        <a:ln w="381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0.11464</cdr:x>
      <cdr:y>0.18352</cdr:y>
    </cdr:from>
    <cdr:to>
      <cdr:x>0.20622</cdr:x>
      <cdr:y>0.22283</cdr:y>
    </cdr:to>
    <cdr:sp macro="" textlink="">
      <cdr:nvSpPr>
        <cdr:cNvPr id="1228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83843" y="1071541"/>
          <a:ext cx="785921" cy="2295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t>SeaWiFS</a:t>
          </a:r>
        </a:p>
      </cdr:txBody>
    </cdr:sp>
  </cdr:relSizeAnchor>
  <cdr:relSizeAnchor xmlns:cdr="http://schemas.openxmlformats.org/drawingml/2006/chartDrawing">
    <cdr:from>
      <cdr:x>0.5384</cdr:x>
      <cdr:y>0.39725</cdr:y>
    </cdr:from>
    <cdr:to>
      <cdr:x>0.66602</cdr:x>
      <cdr:y>0.43656</cdr:y>
    </cdr:to>
    <cdr:sp macro="" textlink="">
      <cdr:nvSpPr>
        <cdr:cNvPr id="1229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20562" y="2319473"/>
          <a:ext cx="1095236" cy="2295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t>MODIS-Aqua</a:t>
          </a:r>
        </a:p>
      </cdr:txBody>
    </cdr:sp>
  </cdr:relSizeAnchor>
  <cdr:relSizeAnchor xmlns:cdr="http://schemas.openxmlformats.org/drawingml/2006/chartDrawing">
    <cdr:from>
      <cdr:x>0.55836</cdr:x>
      <cdr:y>0.66966</cdr:y>
    </cdr:from>
    <cdr:to>
      <cdr:x>0.82852</cdr:x>
      <cdr:y>0.71904</cdr:y>
    </cdr:to>
    <cdr:sp macro="" textlink="">
      <cdr:nvSpPr>
        <cdr:cNvPr id="1229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91860" y="3910013"/>
          <a:ext cx="2318554" cy="2883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  <a:r>
            <a:rPr lang="en-US" sz="14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Assimilated</a:t>
          </a:r>
          <a:r>
            <a:rPr lang="en-US" sz="14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: r = -0.219  NS</a:t>
          </a:r>
        </a:p>
      </cdr:txBody>
    </cdr:sp>
  </cdr:relSizeAnchor>
  <cdr:relSizeAnchor xmlns:cdr="http://schemas.openxmlformats.org/drawingml/2006/chartDrawing">
    <cdr:from>
      <cdr:x>0.67706</cdr:x>
      <cdr:y>0.29135</cdr:y>
    </cdr:from>
    <cdr:to>
      <cdr:x>0.94425</cdr:x>
      <cdr:y>0.36893</cdr:y>
    </cdr:to>
    <cdr:sp macro="" textlink="">
      <cdr:nvSpPr>
        <cdr:cNvPr id="1229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10535" y="1701116"/>
          <a:ext cx="2293042" cy="4529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 w="9525">
          <a:solidFill>
            <a:schemeClr val="bg1">
              <a:lumMod val="85000"/>
            </a:schemeClr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 dirty="0" err="1">
              <a:solidFill>
                <a:srgbClr val="000000"/>
              </a:solidFill>
              <a:latin typeface="Arial"/>
              <a:cs typeface="Arial"/>
            </a:rPr>
            <a:t>SeaWiFS</a:t>
          </a:r>
          <a:r>
            <a:rPr lang="en-US" sz="14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/MODIS: r = -0.654  P&lt;0.02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0.08693</cdr:x>
      <cdr:y>0.34259</cdr:y>
    </cdr:from>
    <cdr:to>
      <cdr:x>0.19127</cdr:x>
      <cdr:y>0.38829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3696" y="2155907"/>
          <a:ext cx="904648" cy="287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aseline="0" dirty="0" err="1"/>
            <a:t>SeaWiFS</a:t>
          </a:r>
          <a:endParaRPr lang="en-US" sz="1600" baseline="0" dirty="0"/>
        </a:p>
      </cdr:txBody>
    </cdr:sp>
  </cdr:relSizeAnchor>
  <cdr:relSizeAnchor xmlns:cdr="http://schemas.openxmlformats.org/drawingml/2006/chartDrawing">
    <cdr:from>
      <cdr:x>0.82618</cdr:x>
      <cdr:y>0.19728</cdr:y>
    </cdr:from>
    <cdr:to>
      <cdr:x>0.9658</cdr:x>
      <cdr:y>0.23686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163138" y="1241507"/>
          <a:ext cx="1210557" cy="249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dirty="0"/>
            <a:t>MODIS-Aqua</a:t>
          </a:r>
        </a:p>
      </cdr:txBody>
    </cdr:sp>
  </cdr:relSizeAnchor>
  <cdr:relSizeAnchor xmlns:cdr="http://schemas.openxmlformats.org/drawingml/2006/chartDrawing">
    <cdr:from>
      <cdr:x>0.80761</cdr:x>
      <cdr:y>0.42735</cdr:y>
    </cdr:from>
    <cdr:to>
      <cdr:x>0.88241</cdr:x>
      <cdr:y>0.46827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002096" y="2689307"/>
          <a:ext cx="648556" cy="257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VIIRS</a:t>
          </a:r>
        </a:p>
      </cdr:txBody>
    </cdr:sp>
  </cdr:relSizeAnchor>
  <cdr:relSizeAnchor xmlns:cdr="http://schemas.openxmlformats.org/drawingml/2006/chartDrawing">
    <cdr:from>
      <cdr:x>0.35521</cdr:x>
      <cdr:y>0.70375</cdr:y>
    </cdr:from>
    <cdr:to>
      <cdr:x>0.69484</cdr:x>
      <cdr:y>0.74903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079778" y="4428708"/>
          <a:ext cx="2944581" cy="284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aseline="0"/>
            <a:t>Assimilation SeaWiFS-Aqua-VIIRS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0.33146</cdr:x>
      <cdr:y>0.70375</cdr:y>
    </cdr:from>
    <cdr:to>
      <cdr:x>0.70516</cdr:x>
      <cdr:y>0.75679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73822" y="4428708"/>
          <a:ext cx="3240088" cy="333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800" baseline="0"/>
            <a:t>Assimilation SeaWiFS-Aqua-VIIRS</a:t>
          </a:r>
        </a:p>
      </cdr:txBody>
    </cdr:sp>
  </cdr:relSizeAnchor>
  <cdr:relSizeAnchor xmlns:cdr="http://schemas.openxmlformats.org/drawingml/2006/chartDrawing">
    <cdr:from>
      <cdr:x>0.5709</cdr:x>
      <cdr:y>0.24579</cdr:y>
    </cdr:from>
    <cdr:to>
      <cdr:x>0.78967</cdr:x>
      <cdr:y>0.29625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49775" y="1546767"/>
          <a:ext cx="1896828" cy="317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aseline="0"/>
            <a:t> SeaWiFS-Aqua-VIIRS</a:t>
          </a:r>
        </a:p>
      </cdr:txBody>
    </cdr:sp>
  </cdr:relSizeAnchor>
  <cdr:relSizeAnchor xmlns:cdr="http://schemas.openxmlformats.org/drawingml/2006/chartDrawing">
    <cdr:from>
      <cdr:x>0.66104</cdr:x>
      <cdr:y>0.3881</cdr:y>
    </cdr:from>
    <cdr:to>
      <cdr:x>0.81691</cdr:x>
      <cdr:y>0.43597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731304" y="2442301"/>
          <a:ext cx="1351423" cy="301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aseline="0"/>
            <a:t>r = 0.48  P&lt;0.05</a:t>
          </a:r>
        </a:p>
      </cdr:txBody>
    </cdr:sp>
  </cdr:relSizeAnchor>
  <cdr:relSizeAnchor xmlns:cdr="http://schemas.openxmlformats.org/drawingml/2006/chartDrawing">
    <cdr:from>
      <cdr:x>0.68826</cdr:x>
      <cdr:y>0.65071</cdr:y>
    </cdr:from>
    <cdr:to>
      <cdr:x>0.81314</cdr:x>
      <cdr:y>0.69728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967367" y="4094926"/>
          <a:ext cx="1082734" cy="293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aseline="0"/>
            <a:t>r = -0.17  NS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A35BB-4713-4CE2-9E91-1CF6D88DC0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4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0F7A1-8722-4D74-BAE6-1DAF6EB76A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E503B-525A-4A92-9576-B2FB1D9DF0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4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D36A0-F032-4D00-9772-B89389AC48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3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EAF41-4469-47E7-B191-C6E1AA1298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2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7EFE0-3E9B-446A-A84C-171D37E948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4712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629A6-D433-4A88-8340-C38BABAA38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0727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0F729-5818-41F1-A236-2093B88B45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7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55FEF-7371-484E-8608-244466C4F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4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515A8-B384-45D5-A86F-1B06292A73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0855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3052D-6ACC-46BB-84B3-2C5A1A1556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5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BF9346-4019-4899-A39D-E9CD862FA0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5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641866"/>
            <a:ext cx="9144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dirty="0" smtClean="0"/>
              <a:t>VIIRS Ocean Color Data and Global Modeling: Extending </a:t>
            </a:r>
            <a:r>
              <a:rPr lang="en-US" sz="2400" dirty="0"/>
              <a:t>the Time Series of Ocean Biology from Space</a:t>
            </a:r>
          </a:p>
          <a:p>
            <a:pPr algn="ctr" eaLnBrk="0" hangingPunct="0"/>
            <a:endParaRPr lang="en-US" sz="12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hangingPunct="0"/>
            <a:endParaRPr lang="en-US" sz="12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hangingPunct="0"/>
            <a:endParaRPr lang="en-US" sz="2000" dirty="0">
              <a:cs typeface="Times New Roman" pitchFamily="18" charset="0"/>
            </a:endParaRPr>
          </a:p>
          <a:p>
            <a:pPr algn="ctr" eaLnBrk="0" hangingPunct="0"/>
            <a:endParaRPr lang="en-US" sz="2000" dirty="0">
              <a:cs typeface="Times New Roman" pitchFamily="18" charset="0"/>
            </a:endParaRPr>
          </a:p>
          <a:p>
            <a:pPr algn="ctr" eaLnBrk="0" hangingPunct="0"/>
            <a:endParaRPr lang="en-US" sz="2000" dirty="0">
              <a:cs typeface="Times New Roman" pitchFamily="18" charset="0"/>
            </a:endParaRPr>
          </a:p>
          <a:p>
            <a:pPr algn="ctr" eaLnBrk="0" hangingPunct="0"/>
            <a:endParaRPr lang="en-US" sz="2000" dirty="0">
              <a:cs typeface="Times New Roman" pitchFamily="18" charset="0"/>
            </a:endParaRPr>
          </a:p>
          <a:p>
            <a:pPr algn="ctr" eaLnBrk="0" hangingPunct="0"/>
            <a:endParaRPr lang="en-US" sz="2000" dirty="0">
              <a:cs typeface="Times New Roman" pitchFamily="18" charset="0"/>
            </a:endParaRPr>
          </a:p>
          <a:p>
            <a:pPr algn="ctr" eaLnBrk="0" hangingPunct="0"/>
            <a:endParaRPr lang="en-US" sz="2000" dirty="0">
              <a:cs typeface="Times New Roman" pitchFamily="18" charset="0"/>
            </a:endParaRPr>
          </a:p>
          <a:p>
            <a:pPr algn="ctr" eaLnBrk="0" hangingPunct="0"/>
            <a:endParaRPr lang="en-US" sz="2000" dirty="0">
              <a:cs typeface="Times New Roman" pitchFamily="18" charset="0"/>
            </a:endParaRPr>
          </a:p>
          <a:p>
            <a:pPr algn="ctr" eaLnBrk="0" hangingPunct="0"/>
            <a:r>
              <a:rPr lang="en-US" sz="2000" dirty="0" smtClean="0">
                <a:cs typeface="Times New Roman" pitchFamily="18" charset="0"/>
              </a:rPr>
              <a:t>Cecile S. Rousseaux</a:t>
            </a:r>
          </a:p>
          <a:p>
            <a:pPr algn="ctr" eaLnBrk="0" hangingPunct="0"/>
            <a:r>
              <a:rPr lang="en-US" sz="2000" dirty="0" smtClean="0">
                <a:cs typeface="Times New Roman" pitchFamily="18" charset="0"/>
              </a:rPr>
              <a:t>Watson W. Gregg</a:t>
            </a:r>
            <a:endParaRPr lang="en-US" sz="2000" dirty="0"/>
          </a:p>
          <a:p>
            <a:pPr algn="ctr" eaLnBrk="0" hangingPunct="0"/>
            <a:r>
              <a:rPr lang="en-US" sz="2000" dirty="0">
                <a:cs typeface="Times New Roman" pitchFamily="18" charset="0"/>
              </a:rPr>
              <a:t>NASA Global Modeling and Assimilation </a:t>
            </a:r>
            <a:r>
              <a:rPr lang="en-US" sz="2000" dirty="0" smtClean="0">
                <a:cs typeface="Times New Roman" pitchFamily="18" charset="0"/>
              </a:rPr>
              <a:t>Office</a:t>
            </a:r>
          </a:p>
          <a:p>
            <a:pPr algn="ctr" eaLnBrk="0" hangingPunct="0"/>
            <a:r>
              <a:rPr lang="en-US" sz="2000" dirty="0" smtClean="0">
                <a:cs typeface="Times New Roman" pitchFamily="18" charset="0"/>
              </a:rPr>
              <a:t>USRA</a:t>
            </a:r>
            <a:endParaRPr lang="en-US" sz="2000" dirty="0"/>
          </a:p>
          <a:p>
            <a:pPr algn="ctr" eaLnBrk="0" hangingPunct="0"/>
            <a:endParaRPr lang="en-US" sz="2000" dirty="0" smtClean="0">
              <a:cs typeface="Times New Roman" pitchFamily="18" charset="0"/>
            </a:endParaRPr>
          </a:p>
          <a:p>
            <a:pPr algn="ctr" eaLnBrk="0" hangingPunct="0"/>
            <a:endParaRPr lang="en-US" sz="2000" dirty="0" smtClean="0">
              <a:cs typeface="Times New Roman" pitchFamily="18" charset="0"/>
            </a:endParaRPr>
          </a:p>
          <a:p>
            <a:pPr algn="ctr" eaLnBrk="0" hangingPunct="0"/>
            <a:endParaRPr lang="en-US" sz="2000" dirty="0">
              <a:cs typeface="Times New Roman" pitchFamily="18" charset="0"/>
            </a:endParaRPr>
          </a:p>
          <a:p>
            <a:pPr algn="ctr" eaLnBrk="0" hangingPunct="0"/>
            <a:r>
              <a:rPr lang="en-US" i="1" dirty="0" smtClean="0">
                <a:cs typeface="Times New Roman" pitchFamily="18" charset="0"/>
              </a:rPr>
              <a:t>MODIS/VIIRS Science Team Meeting, Silver Spring, June 9</a:t>
            </a:r>
            <a:r>
              <a:rPr lang="en-US" i="1" baseline="30000" dirty="0" smtClean="0">
                <a:cs typeface="Times New Roman" pitchFamily="18" charset="0"/>
              </a:rPr>
              <a:t>th</a:t>
            </a:r>
            <a:r>
              <a:rPr lang="en-US" i="1" dirty="0" smtClean="0">
                <a:cs typeface="Times New Roman" pitchFamily="18" charset="0"/>
              </a:rPr>
              <a:t> 2016</a:t>
            </a:r>
            <a:endParaRPr lang="en-US" i="1" dirty="0">
              <a:cs typeface="Times New Roman" pitchFamily="18" charset="0"/>
            </a:endParaRPr>
          </a:p>
        </p:txBody>
      </p:sp>
      <p:pic>
        <p:nvPicPr>
          <p:cNvPr id="2051" name="Picture 5" descr="GMAO 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0190" y="2430791"/>
            <a:ext cx="25146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NASA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423357"/>
            <a:ext cx="11969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 noGrp="1"/>
          </p:cNvGraphicFramePr>
          <p:nvPr/>
        </p:nvGraphicFramePr>
        <p:xfrm>
          <a:off x="280987" y="509587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3000" y="6400800"/>
            <a:ext cx="4039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Gregg and Rousseaux 2014; JGR Oceans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-304800" y="3048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+mj-lt"/>
              <a:buAutoNum type="arabicPeriod" startAt="2"/>
            </a:pPr>
            <a:r>
              <a:rPr lang="en-US" b="1" dirty="0"/>
              <a:t>Detection of trends in ocean biogeochemistry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2286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SeaWIFS</a:t>
            </a:r>
            <a:r>
              <a:rPr lang="en-US" dirty="0" smtClean="0"/>
              <a:t>: R2010.0</a:t>
            </a:r>
          </a:p>
          <a:p>
            <a:r>
              <a:rPr lang="en-US" dirty="0" smtClean="0"/>
              <a:t>MODIS: R2013.1</a:t>
            </a:r>
          </a:p>
          <a:p>
            <a:r>
              <a:rPr lang="en-US" dirty="0" smtClean="0"/>
              <a:t>OCX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457200"/>
            <a:ext cx="318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Significant Trends 1998-2012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1600200"/>
            <a:ext cx="430887" cy="108619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/>
              <a:t>% per year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6248400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Chlorophyll mg m</a:t>
            </a:r>
            <a:r>
              <a:rPr lang="en-US" sz="1600" baseline="30000" dirty="0" smtClean="0"/>
              <a:t>-3</a:t>
            </a:r>
            <a:endParaRPr lang="en-US" sz="16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5104112" y="6519446"/>
            <a:ext cx="4039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Gregg and Rousseaux 2014; JGR Oceans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374808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26429" y="37338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524000"/>
            <a:ext cx="8915401" cy="49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56224" y="6519446"/>
            <a:ext cx="5687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Rousseaux and Gregg, 2015; Global Biogeochemical Cycles</a:t>
            </a:r>
            <a:endParaRPr lang="en-US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505200" cy="152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8161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Increasing occurrence of</a:t>
            </a:r>
          </a:p>
          <a:p>
            <a:r>
              <a:rPr lang="en-US" sz="1600" dirty="0" err="1" smtClean="0"/>
              <a:t>coccolithophores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In North Atlantic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Rivero-Calle</a:t>
            </a:r>
            <a:r>
              <a:rPr lang="en-US" sz="1600" dirty="0" smtClean="0"/>
              <a:t>, 2015; Science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524000"/>
            <a:ext cx="89154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0400" y="1981200"/>
            <a:ext cx="0" cy="53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00400" y="2286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00400" y="2514600"/>
            <a:ext cx="1066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96200" y="2019300"/>
            <a:ext cx="0" cy="53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96200" y="2562225"/>
            <a:ext cx="1066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86229" y="4474534"/>
            <a:ext cx="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86229" y="5007934"/>
            <a:ext cx="106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72400" y="4477460"/>
            <a:ext cx="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88120" y="5010860"/>
            <a:ext cx="914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05000" y="719468"/>
            <a:ext cx="914400" cy="24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6904" y="282493"/>
          <a:ext cx="8670192" cy="629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76200" y="2380692"/>
            <a:ext cx="430887" cy="186525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/>
              <a:t>Chlorophyll  mg m</a:t>
            </a:r>
            <a:r>
              <a:rPr lang="en-US" sz="1600" baseline="30000" dirty="0" smtClean="0"/>
              <a:t>-3</a:t>
            </a:r>
            <a:endParaRPr lang="en-US" sz="16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76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R2014.0, OCI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6904" y="282493"/>
          <a:ext cx="8670192" cy="629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76200" y="2380692"/>
            <a:ext cx="430887" cy="186525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/>
              <a:t>Chlorophyll  mg m</a:t>
            </a:r>
            <a:r>
              <a:rPr lang="en-US" sz="1600" baseline="30000" dirty="0" smtClean="0"/>
              <a:t>-3</a:t>
            </a:r>
            <a:endParaRPr lang="en-US" sz="16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76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R2014.0, OCI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3048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+mj-lt"/>
              <a:buAutoNum type="arabicPeriod" startAt="3"/>
            </a:pPr>
            <a:r>
              <a:rPr lang="en-US" b="1" dirty="0"/>
              <a:t>Forecast seasonal to decadal variability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9069"/>
            <a:ext cx="8915400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172200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Significant correlation of model versus satellite: </a:t>
            </a:r>
          </a:p>
          <a:p>
            <a:r>
              <a:rPr lang="en-US" dirty="0" smtClean="0"/>
              <a:t>SeaWiFS (R=0.77), MODIS (R=0.64), VIIRS (R=0.74)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3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7891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GMAO Seasonal Forecast Data (e.g. wind stress, SST, shortwave radiation)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2400" y="711322"/>
            <a:ext cx="8915400" cy="4698878"/>
            <a:chOff x="152400" y="1397122"/>
            <a:chExt cx="8915400" cy="46988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" y="1397122"/>
              <a:ext cx="8763000" cy="4698878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2895600" y="2226734"/>
              <a:ext cx="304800" cy="609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048000" y="1905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‘Truth’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6705600" y="3330772"/>
              <a:ext cx="1181100" cy="314067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705600" y="37338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Monthly forecast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6976533" y="3004429"/>
              <a:ext cx="910167" cy="64041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7298267" y="2720457"/>
              <a:ext cx="588433" cy="91511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7581900" y="2419552"/>
              <a:ext cx="304800" cy="121602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7886700" y="2155000"/>
              <a:ext cx="0" cy="148057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54" y="821769"/>
            <a:ext cx="5514975" cy="51911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04800" y="57150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NOAA Climate Prediction Center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125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447800"/>
            <a:ext cx="8932253" cy="4038600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838200" y="45720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     </a:t>
            </a:r>
            <a:r>
              <a:rPr lang="en-US" sz="2000" dirty="0" smtClean="0"/>
              <a:t>Forecasting Chlorophyll in the 2015-2016 El Ni</a:t>
            </a:r>
            <a:r>
              <a:rPr lang="el-GR" sz="2000" dirty="0" smtClean="0"/>
              <a:t>ñ</a:t>
            </a:r>
            <a:r>
              <a:rPr lang="en-US" sz="2000" dirty="0" smtClean="0"/>
              <a:t>o using VIIRS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791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 for ENSO but also HABs, heat content,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04800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Summary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5240" y="963247"/>
            <a:ext cx="84982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•"/>
              <a:defRPr/>
            </a:pPr>
            <a:r>
              <a:rPr lang="en-US" altLang="en-US" dirty="0" smtClean="0"/>
              <a:t> </a:t>
            </a:r>
            <a:r>
              <a:rPr lang="en-US" altLang="en-US" dirty="0"/>
              <a:t>A rigorous integration of </a:t>
            </a:r>
            <a:r>
              <a:rPr lang="en-US" altLang="en-US" dirty="0" smtClean="0"/>
              <a:t>satellite </a:t>
            </a:r>
            <a:r>
              <a:rPr lang="en-US" altLang="en-US" dirty="0"/>
              <a:t>data and models via data assimilation shows </a:t>
            </a:r>
          </a:p>
          <a:p>
            <a:pPr marL="1425575" lvl="1" indent="-285750">
              <a:spcAft>
                <a:spcPts val="1200"/>
              </a:spcAft>
              <a:buFontTx/>
              <a:buChar char="•"/>
              <a:defRPr/>
            </a:pPr>
            <a:r>
              <a:rPr lang="en-US" altLang="en-US" dirty="0"/>
              <a:t>Reduction of inconsistencies between chlorophyll observed by different satellites/sensors</a:t>
            </a:r>
          </a:p>
          <a:p>
            <a:pPr marL="1425575" lvl="1" indent="-285750">
              <a:spcAft>
                <a:spcPts val="1200"/>
              </a:spcAft>
              <a:buFontTx/>
              <a:buChar char="•"/>
              <a:defRPr/>
            </a:pPr>
            <a:r>
              <a:rPr lang="en-US" altLang="en-US" dirty="0"/>
              <a:t>Reduction of sampling biases among the </a:t>
            </a:r>
            <a:r>
              <a:rPr lang="en-US" altLang="en-US" dirty="0" smtClean="0"/>
              <a:t>sensors</a:t>
            </a:r>
          </a:p>
          <a:p>
            <a:pPr marL="1425575" lvl="1" indent="-285750">
              <a:spcAft>
                <a:spcPts val="1200"/>
              </a:spcAft>
              <a:buFontTx/>
              <a:buChar char="•"/>
              <a:defRPr/>
            </a:pPr>
            <a:r>
              <a:rPr lang="en-US" altLang="en-US" dirty="0" smtClean="0"/>
              <a:t>Provide a global coverage and information on products that cannot (currently) be derived from ocean color</a:t>
            </a:r>
            <a:endParaRPr lang="en-US" alt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Enables </a:t>
            </a:r>
            <a:r>
              <a:rPr lang="en-US" altLang="en-US" dirty="0"/>
              <a:t>trend detection over decades with multiple </a:t>
            </a:r>
            <a:r>
              <a:rPr lang="en-US" altLang="en-US" dirty="0" smtClean="0"/>
              <a:t>satellites</a:t>
            </a:r>
          </a:p>
          <a:p>
            <a:pPr marL="285750" indent="-285750">
              <a:spcAft>
                <a:spcPts val="1200"/>
              </a:spcAft>
              <a:buFontTx/>
              <a:buChar char="•"/>
              <a:defRPr/>
            </a:pPr>
            <a:r>
              <a:rPr lang="en-US" dirty="0" smtClean="0"/>
              <a:t>Next step: Use </a:t>
            </a:r>
            <a:r>
              <a:rPr lang="en-US" dirty="0"/>
              <a:t>of VIIRS in improving and evaluating forecast chlorophyll in ENSO events is promising</a:t>
            </a:r>
          </a:p>
          <a:p>
            <a:pPr marL="285750" indent="-285750">
              <a:spcAft>
                <a:spcPts val="1200"/>
              </a:spcAft>
              <a:buFontTx/>
              <a:buChar char="•"/>
              <a:defRPr/>
            </a:pPr>
            <a:endParaRPr lang="en-US" alt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533400" y="754396"/>
            <a:ext cx="815339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Maximize use of satellite data via data assimilation into global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Improve </a:t>
            </a:r>
            <a:r>
              <a:rPr lang="en-US" dirty="0"/>
              <a:t>the representation of past and present variability and </a:t>
            </a:r>
            <a:r>
              <a:rPr lang="en-US" dirty="0" smtClean="0"/>
              <a:t>change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Detection of trends in ocean biogeochemistry</a:t>
            </a:r>
            <a:endParaRPr lang="en-US" dirty="0"/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Forecast </a:t>
            </a:r>
            <a:r>
              <a:rPr lang="en-US" dirty="0"/>
              <a:t>seasonal to decadal </a:t>
            </a:r>
            <a:r>
              <a:rPr lang="en-US" dirty="0" smtClean="0"/>
              <a:t>variability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Ocean Color Chlorophyll Data; assimilate into the NASA Ocean Biogeochemical Model (NOBM)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</a:t>
            </a:r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78344" y="3758070"/>
            <a:ext cx="4667780" cy="892175"/>
            <a:chOff x="1515533" y="1077913"/>
            <a:chExt cx="4667780" cy="89217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524000" y="1447800"/>
              <a:ext cx="4419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1515533" y="1077913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1997</a:t>
              </a: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486400" y="1600200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2010</a:t>
              </a:r>
            </a:p>
          </p:txBody>
        </p: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3276600" y="1077913"/>
              <a:ext cx="11588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SeaWiFS</a:t>
              </a: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2320311" y="5023779"/>
            <a:ext cx="5257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010399" y="4574044"/>
            <a:ext cx="69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2002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4067799" y="4574044"/>
            <a:ext cx="155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MODIS-Aqua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608204" y="5240264"/>
            <a:ext cx="2209800" cy="392113"/>
            <a:chOff x="6019800" y="4256087"/>
            <a:chExt cx="2209800" cy="392113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400800" y="4648200"/>
              <a:ext cx="1828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6019800" y="4267200"/>
              <a:ext cx="6810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2011</a:t>
              </a:r>
            </a:p>
          </p:txBody>
        </p:sp>
        <p:sp>
          <p:nvSpPr>
            <p:cNvPr id="14" name="TextBox 17"/>
            <p:cNvSpPr txBox="1">
              <a:spLocks noChangeArrowheads="1"/>
            </p:cNvSpPr>
            <p:nvPr/>
          </p:nvSpPr>
          <p:spPr bwMode="auto">
            <a:xfrm>
              <a:off x="6677025" y="4256087"/>
              <a:ext cx="15525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S-NPP VIIRS</a:t>
              </a:r>
            </a:p>
          </p:txBody>
        </p:sp>
      </p:grpSp>
      <p:pic>
        <p:nvPicPr>
          <p:cNvPr id="15" name="Picture 2" descr="C:\Users\wgregg\Documents\wptext\meetings\aguaslo\agusf2015\SeaStar satellite orbit - SeaWiFS - Wikipedia, the free encyclopedia_files\SeaStar_satellite_orbi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127957"/>
            <a:ext cx="94914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Artist's rendition of the Aqua satellite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311" y="5023778"/>
            <a:ext cx="184547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Suomi NPP satellit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991" y="5617618"/>
            <a:ext cx="2209800" cy="124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326800" y="160005"/>
            <a:ext cx="624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u="sng" dirty="0" smtClean="0"/>
              <a:t>Use of Ocean Color in global numerical models</a:t>
            </a:r>
            <a:endParaRPr lang="en-US" sz="2000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3"/>
          <p:cNvSpPr>
            <a:spLocks noChangeShapeType="1"/>
          </p:cNvSpPr>
          <p:nvPr/>
        </p:nvSpPr>
        <p:spPr bwMode="auto">
          <a:xfrm flipH="1">
            <a:off x="7456488" y="1524000"/>
            <a:ext cx="11112" cy="2254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57"/>
          <p:cNvSpPr>
            <a:spLocks noChangeArrowheads="1"/>
          </p:cNvSpPr>
          <p:nvPr/>
        </p:nvSpPr>
        <p:spPr bwMode="auto">
          <a:xfrm>
            <a:off x="6553200" y="1143000"/>
            <a:ext cx="1600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Rectangle 56"/>
          <p:cNvSpPr>
            <a:spLocks noChangeArrowheads="1"/>
          </p:cNvSpPr>
          <p:nvPr/>
        </p:nvSpPr>
        <p:spPr bwMode="auto">
          <a:xfrm>
            <a:off x="3810000" y="533400"/>
            <a:ext cx="1905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194175" y="650875"/>
            <a:ext cx="1890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657600" y="1905000"/>
            <a:ext cx="1981200" cy="10668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Radiative</a:t>
            </a:r>
          </a:p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Model</a:t>
            </a:r>
          </a:p>
          <a:p>
            <a:pPr algn="ctr"/>
            <a:r>
              <a:rPr lang="en-US" altLang="en-US" sz="2400">
                <a:latin typeface="Times New Roman" panose="02020603050405020304" pitchFamily="18" charset="0"/>
              </a:rPr>
              <a:t>(OASIM)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77000" y="3733800"/>
            <a:ext cx="2286000" cy="1136650"/>
          </a:xfrm>
          <a:prstGeom prst="rect">
            <a:avLst/>
          </a:prstGeom>
          <a:solidFill>
            <a:srgbClr val="3399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Circulation Model</a:t>
            </a:r>
          </a:p>
          <a:p>
            <a:pPr algn="ctr"/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(Poseidon)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0" y="3854450"/>
            <a:ext cx="2209800" cy="1066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NOBM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2673350" y="2590800"/>
            <a:ext cx="984250" cy="127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705600" y="1216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Winds       SST</a:t>
            </a:r>
            <a:endParaRPr lang="en-US" altLang="en-US" sz="2000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5638800" y="2590800"/>
            <a:ext cx="874713" cy="1173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H="1" flipV="1">
            <a:off x="5638800" y="2971800"/>
            <a:ext cx="8382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V="1">
            <a:off x="2954338" y="2971800"/>
            <a:ext cx="703262" cy="890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4724400" y="3429000"/>
            <a:ext cx="1285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Times New Roman" panose="02020603050405020304" pitchFamily="18" charset="0"/>
              </a:rPr>
              <a:t>Layer Depths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200400" y="3429000"/>
            <a:ext cx="511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Times New Roman" panose="02020603050405020304" pitchFamily="18" charset="0"/>
              </a:rPr>
              <a:t>IOP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2438400" y="2719388"/>
            <a:ext cx="8842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     </a:t>
            </a:r>
            <a:r>
              <a:rPr lang="en-US" altLang="en-US" sz="1600"/>
              <a:t>E</a:t>
            </a:r>
            <a:r>
              <a:rPr lang="en-US" altLang="en-US" baseline="-25000"/>
              <a:t>d</a:t>
            </a:r>
            <a:r>
              <a:rPr lang="en-US" altLang="en-US" sz="1600"/>
              <a:t>(</a:t>
            </a:r>
            <a:r>
              <a:rPr lang="el-GR" altLang="en-US" sz="1600">
                <a:cs typeface="Times New Roman" panose="02020603050405020304" pitchFamily="18" charset="0"/>
              </a:rPr>
              <a:t>λ</a:t>
            </a:r>
            <a:r>
              <a:rPr lang="en-US" altLang="en-US" sz="1600">
                <a:cs typeface="Times New Roman" panose="02020603050405020304" pitchFamily="18" charset="0"/>
              </a:rPr>
              <a:t>)</a:t>
            </a:r>
            <a:endParaRPr lang="el-GR" altLang="en-US" sz="1600">
              <a:cs typeface="Times New Roman" panose="02020603050405020304" pitchFamily="18" charset="0"/>
            </a:endParaRPr>
          </a:p>
          <a:p>
            <a:r>
              <a:rPr lang="en-US" altLang="en-US" sz="1600"/>
              <a:t>E</a:t>
            </a:r>
            <a:r>
              <a:rPr lang="en-US" altLang="en-US" baseline="-25000"/>
              <a:t>s</a:t>
            </a:r>
            <a:r>
              <a:rPr lang="en-US" altLang="en-US" sz="1600"/>
              <a:t>(</a:t>
            </a:r>
            <a:r>
              <a:rPr lang="el-GR" altLang="en-US" sz="1600">
                <a:cs typeface="Times New Roman" panose="02020603050405020304" pitchFamily="18" charset="0"/>
              </a:rPr>
              <a:t>λ</a:t>
            </a:r>
            <a:r>
              <a:rPr lang="en-US" altLang="en-US" sz="1600">
                <a:cs typeface="Times New Roman" panose="02020603050405020304" pitchFamily="18" charset="0"/>
              </a:rPr>
              <a:t>)</a:t>
            </a:r>
            <a:endParaRPr lang="el-GR" altLang="en-US" sz="1600">
              <a:cs typeface="Times New Roman" panose="02020603050405020304" pitchFamily="18" charset="0"/>
            </a:endParaRP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3810000" y="533400"/>
            <a:ext cx="1905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Winds, ozone, relative humidity, pressure, precip, clouds, aerosols</a:t>
            </a:r>
            <a:endParaRPr lang="el-GR" altLang="en-US"/>
          </a:p>
        </p:txBody>
      </p:sp>
      <p:sp>
        <p:nvSpPr>
          <p:cNvPr id="18" name="Line 44"/>
          <p:cNvSpPr>
            <a:spLocks noChangeShapeType="1"/>
          </p:cNvSpPr>
          <p:nvPr/>
        </p:nvSpPr>
        <p:spPr bwMode="auto">
          <a:xfrm>
            <a:off x="4648200" y="15240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 flipH="1">
            <a:off x="1905000" y="1295400"/>
            <a:ext cx="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46"/>
          <p:cNvSpPr>
            <a:spLocks noChangeShapeType="1"/>
          </p:cNvSpPr>
          <p:nvPr/>
        </p:nvSpPr>
        <p:spPr bwMode="auto">
          <a:xfrm flipH="1">
            <a:off x="2968625" y="4616450"/>
            <a:ext cx="3508375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3810000" y="4648200"/>
            <a:ext cx="183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Times New Roman" panose="02020603050405020304" pitchFamily="18" charset="0"/>
              </a:rPr>
              <a:t>Advection-diffusion</a:t>
            </a: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3581400" y="4267200"/>
            <a:ext cx="2428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Times New Roman" panose="02020603050405020304" pitchFamily="18" charset="0"/>
              </a:rPr>
              <a:t>Temperature, Layer Depths</a:t>
            </a:r>
          </a:p>
        </p:txBody>
      </p:sp>
      <p:sp>
        <p:nvSpPr>
          <p:cNvPr id="23" name="Text Box 52"/>
          <p:cNvSpPr txBox="1">
            <a:spLocks noChangeArrowheads="1"/>
          </p:cNvSpPr>
          <p:nvPr/>
        </p:nvSpPr>
        <p:spPr bwMode="auto">
          <a:xfrm>
            <a:off x="6094413" y="2947988"/>
            <a:ext cx="9159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E</a:t>
            </a:r>
            <a:r>
              <a:rPr lang="en-US" altLang="en-US" baseline="-25000"/>
              <a:t>d</a:t>
            </a:r>
            <a:r>
              <a:rPr lang="en-US" altLang="en-US" sz="1600"/>
              <a:t>(</a:t>
            </a:r>
            <a:r>
              <a:rPr lang="el-GR" altLang="en-US" sz="1600">
                <a:cs typeface="Times New Roman" panose="02020603050405020304" pitchFamily="18" charset="0"/>
              </a:rPr>
              <a:t>λ</a:t>
            </a:r>
            <a:r>
              <a:rPr lang="en-US" altLang="en-US" sz="1600">
                <a:cs typeface="Times New Roman" panose="02020603050405020304" pitchFamily="18" charset="0"/>
              </a:rPr>
              <a:t>)</a:t>
            </a:r>
            <a:endParaRPr lang="el-GR" altLang="en-US" sz="1600">
              <a:cs typeface="Times New Roman" panose="02020603050405020304" pitchFamily="18" charset="0"/>
            </a:endParaRPr>
          </a:p>
          <a:p>
            <a:r>
              <a:rPr lang="en-US" altLang="en-US" sz="1600"/>
              <a:t>     E</a:t>
            </a:r>
            <a:r>
              <a:rPr lang="en-US" altLang="en-US" baseline="-25000"/>
              <a:t>s</a:t>
            </a:r>
            <a:r>
              <a:rPr lang="en-US" altLang="en-US" sz="1600"/>
              <a:t>(</a:t>
            </a:r>
            <a:r>
              <a:rPr lang="el-GR" altLang="en-US" sz="1600">
                <a:cs typeface="Times New Roman" panose="02020603050405020304" pitchFamily="18" charset="0"/>
              </a:rPr>
              <a:t>λ</a:t>
            </a:r>
            <a:r>
              <a:rPr lang="en-US" altLang="en-US" sz="1600">
                <a:cs typeface="Times New Roman" panose="02020603050405020304" pitchFamily="18" charset="0"/>
              </a:rPr>
              <a:t>)</a:t>
            </a:r>
            <a:endParaRPr lang="el-GR" altLang="en-US" sz="1600">
              <a:cs typeface="Times New Roman" panose="02020603050405020304" pitchFamily="18" charset="0"/>
            </a:endParaRPr>
          </a:p>
        </p:txBody>
      </p:sp>
      <p:grpSp>
        <p:nvGrpSpPr>
          <p:cNvPr id="24" name="Group 59"/>
          <p:cNvGrpSpPr>
            <a:grpSpLocks/>
          </p:cNvGrpSpPr>
          <p:nvPr/>
        </p:nvGrpSpPr>
        <p:grpSpPr bwMode="auto">
          <a:xfrm>
            <a:off x="381000" y="5029200"/>
            <a:ext cx="4876800" cy="1169988"/>
            <a:chOff x="1872" y="3552"/>
            <a:chExt cx="3072" cy="737"/>
          </a:xfrm>
        </p:grpSpPr>
        <p:sp>
          <p:nvSpPr>
            <p:cNvPr id="25" name="Text Box 54"/>
            <p:cNvSpPr txBox="1">
              <a:spLocks noChangeArrowheads="1"/>
            </p:cNvSpPr>
            <p:nvPr/>
          </p:nvSpPr>
          <p:spPr bwMode="auto">
            <a:xfrm>
              <a:off x="1920" y="3744"/>
              <a:ext cx="7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Outputs:</a:t>
              </a:r>
            </a:p>
          </p:txBody>
        </p:sp>
        <p:sp>
          <p:nvSpPr>
            <p:cNvPr id="26" name="Rectangle 58"/>
            <p:cNvSpPr>
              <a:spLocks noChangeArrowheads="1"/>
            </p:cNvSpPr>
            <p:nvPr/>
          </p:nvSpPr>
          <p:spPr bwMode="auto">
            <a:xfrm>
              <a:off x="1872" y="3552"/>
              <a:ext cx="3072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2688" y="3552"/>
              <a:ext cx="1763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latin typeface="Times New Roman" panose="02020603050405020304" pitchFamily="18" charset="0"/>
                </a:rPr>
                <a:t>Chlorophyll,</a:t>
              </a:r>
              <a:r>
                <a:rPr lang="en-US" altLang="en-US" dirty="0">
                  <a:solidFill>
                    <a:srgbClr val="0099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dirty="0">
                  <a:latin typeface="Times New Roman" panose="02020603050405020304" pitchFamily="18" charset="0"/>
                </a:rPr>
                <a:t>Phytoplankton Groups</a:t>
              </a:r>
            </a:p>
            <a:p>
              <a:r>
                <a:rPr lang="en-US" altLang="en-US" dirty="0">
                  <a:latin typeface="Times New Roman" panose="02020603050405020304" pitchFamily="18" charset="0"/>
                </a:rPr>
                <a:t>Primary Production</a:t>
              </a:r>
            </a:p>
            <a:p>
              <a:r>
                <a:rPr lang="en-US" altLang="en-US" dirty="0">
                  <a:latin typeface="Times New Roman" panose="02020603050405020304" pitchFamily="18" charset="0"/>
                </a:rPr>
                <a:t>Nutrients</a:t>
              </a:r>
            </a:p>
            <a:p>
              <a:r>
                <a:rPr lang="en-US" altLang="en-US" dirty="0">
                  <a:latin typeface="Times New Roman" panose="02020603050405020304" pitchFamily="18" charset="0"/>
                </a:rPr>
                <a:t>DOC, DIC, </a:t>
              </a:r>
              <a:r>
                <a:rPr lang="en-US" altLang="en-US" dirty="0" smtClean="0">
                  <a:latin typeface="Times New Roman" panose="02020603050405020304" pitchFamily="18" charset="0"/>
                </a:rPr>
                <a:t>pCO</a:t>
              </a:r>
              <a:r>
                <a:rPr lang="en-US" altLang="en-US" baseline="-25000" dirty="0" smtClean="0">
                  <a:latin typeface="Times New Roman" panose="02020603050405020304" pitchFamily="18" charset="0"/>
                </a:rPr>
                <a:t>2</a:t>
              </a:r>
              <a:r>
                <a:rPr lang="en-US" altLang="en-US" dirty="0" smtClean="0">
                  <a:latin typeface="Times New Roman" panose="02020603050405020304" pitchFamily="18" charset="0"/>
                </a:rPr>
                <a:t>, alkalinity, CDOC</a:t>
              </a:r>
              <a:endParaRPr lang="en-US" altLang="en-US" dirty="0">
                <a:latin typeface="Times New Roman" panose="02020603050405020304" pitchFamily="18" charset="0"/>
              </a:endParaRPr>
            </a:p>
            <a:p>
              <a:r>
                <a:rPr lang="en-US" altLang="en-US" dirty="0">
                  <a:latin typeface="Times New Roman" panose="02020603050405020304" pitchFamily="18" charset="0"/>
                </a:rPr>
                <a:t>Spectral Irradiance/Radiance</a:t>
              </a:r>
            </a:p>
          </p:txBody>
        </p:sp>
      </p:grpSp>
      <p:sp>
        <p:nvSpPr>
          <p:cNvPr id="28" name="Rectangle 55"/>
          <p:cNvSpPr>
            <a:spLocks noChangeArrowheads="1"/>
          </p:cNvSpPr>
          <p:nvPr/>
        </p:nvSpPr>
        <p:spPr bwMode="auto">
          <a:xfrm>
            <a:off x="990600" y="838200"/>
            <a:ext cx="2133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2185988" y="838200"/>
            <a:ext cx="839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Sea Ice</a:t>
            </a: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990600" y="838200"/>
            <a:ext cx="1025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Dust (Fe)</a:t>
            </a:r>
          </a:p>
        </p:txBody>
      </p:sp>
      <p:sp>
        <p:nvSpPr>
          <p:cNvPr id="31" name="Text Box 60"/>
          <p:cNvSpPr txBox="1">
            <a:spLocks noChangeArrowheads="1"/>
          </p:cNvSpPr>
          <p:nvPr/>
        </p:nvSpPr>
        <p:spPr bwMode="auto">
          <a:xfrm>
            <a:off x="1752600" y="1066800"/>
            <a:ext cx="53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CO</a:t>
            </a:r>
            <a:r>
              <a:rPr lang="en-US" altLang="en-US" baseline="-25000"/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4800" y="152400"/>
            <a:ext cx="8534400" cy="609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304800" y="152400"/>
            <a:ext cx="853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NASA Ocean Biogeochemical Model</a:t>
            </a: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6400800" y="55260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/>
              <a:t>E</a:t>
            </a:r>
            <a:r>
              <a:rPr lang="en-US" altLang="en-US" sz="1200" i="1" baseline="-25000"/>
              <a:t>d</a:t>
            </a:r>
            <a:r>
              <a:rPr lang="en-US" altLang="en-US" sz="1200" i="1"/>
              <a:t>(</a:t>
            </a:r>
            <a:r>
              <a:rPr lang="el-GR" altLang="en-US" sz="1200" i="1">
                <a:cs typeface="Times New Roman" panose="02020603050405020304" pitchFamily="18" charset="0"/>
              </a:rPr>
              <a:t>λ</a:t>
            </a:r>
            <a:r>
              <a:rPr lang="en-US" altLang="en-US" sz="1200" i="1">
                <a:cs typeface="Times New Roman" panose="02020603050405020304" pitchFamily="18" charset="0"/>
              </a:rPr>
              <a:t>)=downwelling irradiance</a:t>
            </a:r>
            <a:endParaRPr lang="el-GR" altLang="en-US" sz="1200" i="1">
              <a:cs typeface="Times New Roman" panose="02020603050405020304" pitchFamily="18" charset="0"/>
            </a:endParaRPr>
          </a:p>
          <a:p>
            <a:r>
              <a:rPr lang="en-US" altLang="en-US" sz="1200" i="1"/>
              <a:t>E</a:t>
            </a:r>
            <a:r>
              <a:rPr lang="en-US" altLang="en-US" sz="1200" i="1" baseline="-25000"/>
              <a:t>s</a:t>
            </a:r>
            <a:r>
              <a:rPr lang="en-US" altLang="en-US" sz="1200" i="1"/>
              <a:t>(</a:t>
            </a:r>
            <a:r>
              <a:rPr lang="el-GR" altLang="en-US" sz="1200" i="1">
                <a:cs typeface="Times New Roman" panose="02020603050405020304" pitchFamily="18" charset="0"/>
              </a:rPr>
              <a:t>λ</a:t>
            </a:r>
            <a:r>
              <a:rPr lang="en-US" altLang="en-US" sz="1200" i="1">
                <a:cs typeface="Times New Roman" panose="02020603050405020304" pitchFamily="18" charset="0"/>
              </a:rPr>
              <a:t>)=surface irradiance</a:t>
            </a:r>
          </a:p>
          <a:p>
            <a:r>
              <a:rPr lang="en-US" altLang="en-US" sz="1200" i="1">
                <a:cs typeface="Times New Roman" panose="02020603050405020304" pitchFamily="18" charset="0"/>
              </a:rPr>
              <a:t>IOP=Inherent Optical Properties</a:t>
            </a:r>
            <a:endParaRPr lang="el-GR" altLang="en-US" sz="1200" i="1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2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228600"/>
            <a:ext cx="731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Calibri" panose="020F0502020204030204" pitchFamily="34" charset="0"/>
              </a:rPr>
              <a:t>NASA Ocean Biogeochemical Model</a:t>
            </a:r>
            <a:endParaRPr lang="en-US" altLang="en-US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n-US">
                <a:latin typeface="Calibri" panose="020F0502020204030204" pitchFamily="34" charset="0"/>
              </a:rPr>
              <a:t> </a:t>
            </a:r>
          </a:p>
          <a:p>
            <a:pPr algn="ctr"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320307-F576-41BA-B9C5-F0915096706B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822103"/>
            <a:ext cx="8473440" cy="58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0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ssimday_viir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28"/>
          <a:stretch>
            <a:fillRect/>
          </a:stretch>
        </p:blipFill>
        <p:spPr bwMode="auto">
          <a:xfrm>
            <a:off x="533400" y="3192462"/>
            <a:ext cx="80010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1143000" y="6397625"/>
            <a:ext cx="678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 dirty="0"/>
              <a:t>Ice fields are shown in white.                                   Missing data is shown in black.</a:t>
            </a: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 rot="5400000" flipH="1">
            <a:off x="7820818" y="4769643"/>
            <a:ext cx="1735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Chlorophyll  mg m</a:t>
            </a:r>
            <a:r>
              <a:rPr lang="en-US" sz="1400" baseline="30000" dirty="0"/>
              <a:t>-3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660499"/>
            <a:ext cx="8382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It is widely known that data assimilation improves model results.</a:t>
            </a:r>
          </a:p>
          <a:p>
            <a:r>
              <a:rPr lang="en-US" sz="1600" dirty="0" smtClean="0"/>
              <a:t>It is less widely known that data assimilation also improves data representations</a:t>
            </a:r>
          </a:p>
          <a:p>
            <a:r>
              <a:rPr lang="en-US" sz="1600" dirty="0" smtClean="0"/>
              <a:t>Global mean chlorophyll representations are distorted by gaps in sampling.  Ocean color missions typically observe only about </a:t>
            </a:r>
            <a:r>
              <a:rPr lang="en-US" sz="1600" b="1" dirty="0" smtClean="0"/>
              <a:t>15%</a:t>
            </a:r>
            <a:r>
              <a:rPr lang="en-US" sz="1600" dirty="0" smtClean="0"/>
              <a:t> of the ocean per day </a:t>
            </a:r>
          </a:p>
          <a:p>
            <a:r>
              <a:rPr lang="en-US" sz="1600" dirty="0" smtClean="0"/>
              <a:t>Due to:</a:t>
            </a:r>
          </a:p>
          <a:p>
            <a:r>
              <a:rPr lang="en-US" sz="1600" b="1" dirty="0" smtClean="0"/>
              <a:t>	inter-orbit gaps</a:t>
            </a:r>
            <a:endParaRPr lang="en-US" sz="1600" dirty="0" smtClean="0"/>
          </a:p>
          <a:p>
            <a:r>
              <a:rPr lang="en-US" sz="1600" b="1" dirty="0" smtClean="0"/>
              <a:t>	insufficient light for detection at high latitudes</a:t>
            </a:r>
            <a:endParaRPr lang="en-US" sz="1600" dirty="0" smtClean="0"/>
          </a:p>
          <a:p>
            <a:r>
              <a:rPr lang="en-US" sz="1600" b="1" dirty="0" smtClean="0"/>
              <a:t>	sun glint</a:t>
            </a:r>
            <a:endParaRPr lang="en-US" sz="1600" dirty="0" smtClean="0"/>
          </a:p>
          <a:p>
            <a:r>
              <a:rPr lang="en-US" sz="1600" b="1" dirty="0" smtClean="0"/>
              <a:t>	clouds</a:t>
            </a:r>
            <a:endParaRPr lang="en-US" sz="1600" dirty="0" smtClean="0"/>
          </a:p>
          <a:p>
            <a:r>
              <a:rPr lang="en-US" sz="1600" b="1" dirty="0" smtClean="0"/>
              <a:t>	aerosols</a:t>
            </a: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-609600" y="218142"/>
            <a:ext cx="975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+mj-lt"/>
              <a:buAutoNum type="arabicPeriod"/>
            </a:pPr>
            <a:r>
              <a:rPr lang="en-US" b="1" dirty="0"/>
              <a:t>Improve the representation of past and present variability and change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qes200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76200"/>
            <a:ext cx="58404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aqbln20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5864225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729456" y="3872707"/>
            <a:ext cx="19192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Assimilated</a:t>
            </a:r>
          </a:p>
          <a:p>
            <a:r>
              <a:rPr lang="en-US" sz="1600" dirty="0"/>
              <a:t>Global Annual </a:t>
            </a:r>
          </a:p>
          <a:p>
            <a:r>
              <a:rPr lang="en-US" sz="1600" dirty="0"/>
              <a:t>Median Chlorophyll</a:t>
            </a:r>
          </a:p>
          <a:p>
            <a:r>
              <a:rPr lang="en-US" sz="1600" dirty="0"/>
              <a:t>for MODIS-Aqua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731837" y="1160463"/>
            <a:ext cx="19192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Global Annual </a:t>
            </a:r>
          </a:p>
          <a:p>
            <a:r>
              <a:rPr lang="en-US" sz="1600"/>
              <a:t>Median Chlorophyll</a:t>
            </a:r>
          </a:p>
          <a:p>
            <a:r>
              <a:rPr lang="en-US" sz="1600"/>
              <a:t>for MODIS-Aqua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0" y="622935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 dirty="0"/>
              <a:t>Note the plumes of high chlorophyll in the Southern Ocean that are artifacts of sampling. Missing data along some continental shelves, which is due to the underlying model domain. </a:t>
            </a:r>
          </a:p>
        </p:txBody>
      </p:sp>
      <p:sp>
        <p:nvSpPr>
          <p:cNvPr id="9223" name="Text Box 16"/>
          <p:cNvSpPr txBox="1">
            <a:spLocks noChangeArrowheads="1"/>
          </p:cNvSpPr>
          <p:nvPr/>
        </p:nvSpPr>
        <p:spPr bwMode="auto">
          <a:xfrm rot="-5400000">
            <a:off x="8125618" y="2770982"/>
            <a:ext cx="1731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Chlorophyll mg m</a:t>
            </a:r>
            <a:r>
              <a:rPr lang="en-US" sz="1400" baseline="30000"/>
              <a:t>-3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28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Effects of assimilation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 rot="-5400000">
            <a:off x="1189832" y="3269456"/>
            <a:ext cx="1735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Chlorophyll  mg m</a:t>
            </a:r>
            <a:r>
              <a:rPr lang="en-US" sz="1400" baseline="30000"/>
              <a:t>-3</a:t>
            </a:r>
          </a:p>
        </p:txBody>
      </p:sp>
      <p:pic>
        <p:nvPicPr>
          <p:cNvPr id="6147" name="Picture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58"/>
          <a:stretch>
            <a:fillRect/>
          </a:stretch>
        </p:blipFill>
        <p:spPr bwMode="auto">
          <a:xfrm>
            <a:off x="2400300" y="0"/>
            <a:ext cx="46863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90"/>
          <a:stretch>
            <a:fillRect/>
          </a:stretch>
        </p:blipFill>
        <p:spPr bwMode="auto">
          <a:xfrm>
            <a:off x="2381250" y="3176588"/>
            <a:ext cx="47053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 rot="-5400000">
            <a:off x="1072356" y="3118644"/>
            <a:ext cx="166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Chlorophyll mg m</a:t>
            </a:r>
            <a:r>
              <a:rPr lang="en-US" sz="1400" baseline="30000"/>
              <a:t>-3</a:t>
            </a:r>
          </a:p>
        </p:txBody>
      </p:sp>
      <p:pic>
        <p:nvPicPr>
          <p:cNvPr id="7171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1577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51577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qua20130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60706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viirs20130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721100"/>
            <a:ext cx="60706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304800" y="6096000"/>
            <a:ext cx="874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Antarctic</a:t>
            </a:r>
          </a:p>
        </p:txBody>
      </p:sp>
      <p:sp>
        <p:nvSpPr>
          <p:cNvPr id="8197" name="Line 11"/>
          <p:cNvSpPr>
            <a:spLocks noChangeShapeType="1"/>
          </p:cNvSpPr>
          <p:nvPr/>
        </p:nvSpPr>
        <p:spPr bwMode="auto">
          <a:xfrm flipV="1">
            <a:off x="1143000" y="6096000"/>
            <a:ext cx="1447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50813" y="3581400"/>
            <a:ext cx="114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North Indian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912813" y="2057400"/>
            <a:ext cx="1677987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912813" y="3886200"/>
            <a:ext cx="1677987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7847013" y="3352800"/>
            <a:ext cx="1238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North Central</a:t>
            </a:r>
          </a:p>
          <a:p>
            <a:r>
              <a:rPr lang="en-US" sz="1400"/>
              <a:t>Atlantic</a:t>
            </a:r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 flipH="1" flipV="1">
            <a:off x="6781800" y="2057400"/>
            <a:ext cx="1524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4"/>
          <p:cNvSpPr>
            <a:spLocks noChangeShapeType="1"/>
          </p:cNvSpPr>
          <p:nvPr/>
        </p:nvSpPr>
        <p:spPr bwMode="auto">
          <a:xfrm flipH="1">
            <a:off x="6781800" y="3886200"/>
            <a:ext cx="1522413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Text Box 16"/>
          <p:cNvSpPr txBox="1">
            <a:spLocks noChangeArrowheads="1"/>
          </p:cNvSpPr>
          <p:nvPr/>
        </p:nvSpPr>
        <p:spPr bwMode="auto">
          <a:xfrm rot="-5400000">
            <a:off x="7135019" y="1801019"/>
            <a:ext cx="1731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Chlorophyll mg m</a:t>
            </a:r>
            <a:r>
              <a:rPr lang="en-US" sz="1400" baseline="30000"/>
              <a:t>-3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866900" y="195461"/>
            <a:ext cx="853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 dirty="0"/>
              <a:t>Differences in sampling between MODIS-Aqua (top) and VIIRS (bottom</a:t>
            </a:r>
            <a:r>
              <a:rPr lang="en-US" sz="1400" dirty="0" smtClean="0"/>
              <a:t>)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8400</TotalTime>
  <Words>709</Words>
  <Application>Microsoft Macintosh PowerPoint</Application>
  <PresentationFormat>On-screen Show (4:3)</PresentationFormat>
  <Paragraphs>154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gregg</dc:creator>
  <cp:lastModifiedBy>Maccherone , Brandon F. (GSFC-619.0)[SCIENCE SYSTEMS AND APPLICATIONS INC]</cp:lastModifiedBy>
  <cp:revision>198</cp:revision>
  <cp:lastPrinted>2016-06-14T14:44:46Z</cp:lastPrinted>
  <dcterms:created xsi:type="dcterms:W3CDTF">2014-02-18T00:09:32Z</dcterms:created>
  <dcterms:modified xsi:type="dcterms:W3CDTF">2016-06-14T14:44:48Z</dcterms:modified>
</cp:coreProperties>
</file>