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  <p:sldMasterId id="2147483715" r:id="rId3"/>
    <p:sldMasterId id="2147483727" r:id="rId4"/>
    <p:sldMasterId id="2147483739" r:id="rId5"/>
    <p:sldMasterId id="2147483751" r:id="rId6"/>
    <p:sldMasterId id="2147483763" r:id="rId7"/>
    <p:sldMasterId id="2147483777" r:id="rId8"/>
    <p:sldMasterId id="2147483789" r:id="rId9"/>
  </p:sldMasterIdLst>
  <p:notesMasterIdLst>
    <p:notesMasterId r:id="rId21"/>
  </p:notesMasterIdLst>
  <p:sldIdLst>
    <p:sldId id="267" r:id="rId10"/>
    <p:sldId id="274" r:id="rId11"/>
    <p:sldId id="271" r:id="rId12"/>
    <p:sldId id="270" r:id="rId13"/>
    <p:sldId id="269" r:id="rId14"/>
    <p:sldId id="272" r:id="rId15"/>
    <p:sldId id="273" r:id="rId16"/>
    <p:sldId id="260" r:id="rId17"/>
    <p:sldId id="262" r:id="rId18"/>
    <p:sldId id="261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5A174-793D-47DE-B3A5-830448CB76C5}" type="doc">
      <dgm:prSet loTypeId="urn:microsoft.com/office/officeart/2005/8/layout/hProcess3" loCatId="process" qsTypeId="urn:microsoft.com/office/officeart/2005/8/quickstyle/3d6" qsCatId="3D" csTypeId="urn:microsoft.com/office/officeart/2005/8/colors/accent1_2" csCatId="accent1" phldr="1"/>
      <dgm:spPr>
        <a:scene3d>
          <a:camera prst="perspectiveRelaxedModerately" fov="3000000" zoom="92000">
            <a:rot lat="19199996" lon="0" rev="0"/>
          </a:camera>
          <a:lightRig rig="balanced" dir="t">
            <a:rot lat="0" lon="0" rev="12700000"/>
          </a:lightRig>
        </a:scene3d>
      </dgm:spPr>
    </dgm:pt>
    <dgm:pt modelId="{BB976E4E-BE54-4657-8C04-FF6AE5189FAB}">
      <dgm:prSet phldrT="[Text]" custT="1"/>
      <dgm:spPr/>
      <dgm:t>
        <a:bodyPr/>
        <a:lstStyle/>
        <a:p>
          <a:r>
            <a:rPr lang="en-US" sz="1800" b="1" dirty="0" smtClean="0"/>
            <a:t>Geo-statistical Generalized Additive Model </a:t>
          </a:r>
          <a:endParaRPr lang="en-US" sz="1800" b="1" dirty="0"/>
        </a:p>
      </dgm:t>
    </dgm:pt>
    <dgm:pt modelId="{675C062D-4CCE-4300-BB46-78BA22EE22DF}" type="parTrans" cxnId="{23CF43EE-9719-436E-BB03-49989977A461}">
      <dgm:prSet/>
      <dgm:spPr/>
      <dgm:t>
        <a:bodyPr/>
        <a:lstStyle/>
        <a:p>
          <a:endParaRPr lang="en-US"/>
        </a:p>
      </dgm:t>
    </dgm:pt>
    <dgm:pt modelId="{8B94418B-30E4-4301-9A8B-853DADDCE2B0}" type="sibTrans" cxnId="{23CF43EE-9719-436E-BB03-49989977A461}">
      <dgm:prSet/>
      <dgm:spPr/>
      <dgm:t>
        <a:bodyPr/>
        <a:lstStyle/>
        <a:p>
          <a:endParaRPr lang="en-US"/>
        </a:p>
      </dgm:t>
    </dgm:pt>
    <dgm:pt modelId="{9CADD3D2-712B-4AFA-8E96-64567E7D0362}" type="pres">
      <dgm:prSet presAssocID="{CEE5A174-793D-47DE-B3A5-830448CB76C5}" presName="Name0" presStyleCnt="0">
        <dgm:presLayoutVars>
          <dgm:dir/>
          <dgm:animLvl val="lvl"/>
          <dgm:resizeHandles val="exact"/>
        </dgm:presLayoutVars>
      </dgm:prSet>
      <dgm:spPr/>
    </dgm:pt>
    <dgm:pt modelId="{AAA3D719-8B4C-4F7A-8017-DEC66192312F}" type="pres">
      <dgm:prSet presAssocID="{CEE5A174-793D-47DE-B3A5-830448CB76C5}" presName="dummy" presStyleCnt="0"/>
      <dgm:spPr/>
    </dgm:pt>
    <dgm:pt modelId="{9B6FE3C4-A5B0-4FCA-A8F3-FFD201731E62}" type="pres">
      <dgm:prSet presAssocID="{CEE5A174-793D-47DE-B3A5-830448CB76C5}" presName="linH" presStyleCnt="0"/>
      <dgm:spPr/>
    </dgm:pt>
    <dgm:pt modelId="{1968A092-FF54-46B4-8B44-8B9CAD78896E}" type="pres">
      <dgm:prSet presAssocID="{CEE5A174-793D-47DE-B3A5-830448CB76C5}" presName="padding1" presStyleCnt="0"/>
      <dgm:spPr/>
    </dgm:pt>
    <dgm:pt modelId="{9482EE33-9E03-4F32-8250-CCB4BA7B5EDF}" type="pres">
      <dgm:prSet presAssocID="{BB976E4E-BE54-4657-8C04-FF6AE5189FAB}" presName="linV" presStyleCnt="0"/>
      <dgm:spPr/>
    </dgm:pt>
    <dgm:pt modelId="{50F65589-2AE3-4E57-8434-293D33C60FB4}" type="pres">
      <dgm:prSet presAssocID="{BB976E4E-BE54-4657-8C04-FF6AE5189FAB}" presName="spVertical1" presStyleCnt="0"/>
      <dgm:spPr/>
    </dgm:pt>
    <dgm:pt modelId="{06236B8B-2C87-49C5-95E2-1533483A15EB}" type="pres">
      <dgm:prSet presAssocID="{BB976E4E-BE54-4657-8C04-FF6AE5189FAB}" presName="parTx" presStyleLbl="revTx" presStyleIdx="0" presStyleCnt="1" custScaleX="535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08AD2-FA0D-44D0-AF78-347F765D543E}" type="pres">
      <dgm:prSet presAssocID="{BB976E4E-BE54-4657-8C04-FF6AE5189FAB}" presName="spVertical2" presStyleCnt="0"/>
      <dgm:spPr/>
    </dgm:pt>
    <dgm:pt modelId="{7A8A94B3-8B05-409A-A1E7-CBE57E12E14E}" type="pres">
      <dgm:prSet presAssocID="{BB976E4E-BE54-4657-8C04-FF6AE5189FAB}" presName="spVertical3" presStyleCnt="0"/>
      <dgm:spPr/>
    </dgm:pt>
    <dgm:pt modelId="{9C38D5FE-90CE-4F75-9D9D-8E3C674D62E5}" type="pres">
      <dgm:prSet presAssocID="{CEE5A174-793D-47DE-B3A5-830448CB76C5}" presName="padding2" presStyleCnt="0"/>
      <dgm:spPr/>
    </dgm:pt>
    <dgm:pt modelId="{B708FF6E-BA03-46DE-AFD1-2E0BE98BE915}" type="pres">
      <dgm:prSet presAssocID="{CEE5A174-793D-47DE-B3A5-830448CB76C5}" presName="negArrow" presStyleCnt="0"/>
      <dgm:spPr/>
    </dgm:pt>
    <dgm:pt modelId="{A0A432E2-D182-493E-94B4-B6FC82FF9C4D}" type="pres">
      <dgm:prSet presAssocID="{CEE5A174-793D-47DE-B3A5-830448CB76C5}" presName="backgroundArrow" presStyleLbl="node1" presStyleIdx="0" presStyleCnt="1" custLinFactNeighborX="-2433" custLinFactNeighborY="-8758"/>
      <dgm:spPr/>
    </dgm:pt>
  </dgm:ptLst>
  <dgm:cxnLst>
    <dgm:cxn modelId="{63219F17-A35A-47B4-9B49-BC95D96F211E}" type="presOf" srcId="{CEE5A174-793D-47DE-B3A5-830448CB76C5}" destId="{9CADD3D2-712B-4AFA-8E96-64567E7D0362}" srcOrd="0" destOrd="0" presId="urn:microsoft.com/office/officeart/2005/8/layout/hProcess3"/>
    <dgm:cxn modelId="{23CF43EE-9719-436E-BB03-49989977A461}" srcId="{CEE5A174-793D-47DE-B3A5-830448CB76C5}" destId="{BB976E4E-BE54-4657-8C04-FF6AE5189FAB}" srcOrd="0" destOrd="0" parTransId="{675C062D-4CCE-4300-BB46-78BA22EE22DF}" sibTransId="{8B94418B-30E4-4301-9A8B-853DADDCE2B0}"/>
    <dgm:cxn modelId="{06D5AEDB-A546-4FAA-876B-1C3E11AEA147}" type="presOf" srcId="{BB976E4E-BE54-4657-8C04-FF6AE5189FAB}" destId="{06236B8B-2C87-49C5-95E2-1533483A15EB}" srcOrd="0" destOrd="0" presId="urn:microsoft.com/office/officeart/2005/8/layout/hProcess3"/>
    <dgm:cxn modelId="{4C2CFE24-261A-4520-B3D7-DA8F20BD39F8}" type="presParOf" srcId="{9CADD3D2-712B-4AFA-8E96-64567E7D0362}" destId="{AAA3D719-8B4C-4F7A-8017-DEC66192312F}" srcOrd="0" destOrd="0" presId="urn:microsoft.com/office/officeart/2005/8/layout/hProcess3"/>
    <dgm:cxn modelId="{453226F2-2A28-4EF2-9D1B-27BE4C188598}" type="presParOf" srcId="{9CADD3D2-712B-4AFA-8E96-64567E7D0362}" destId="{9B6FE3C4-A5B0-4FCA-A8F3-FFD201731E62}" srcOrd="1" destOrd="0" presId="urn:microsoft.com/office/officeart/2005/8/layout/hProcess3"/>
    <dgm:cxn modelId="{7865EF70-B21E-45E4-A3BF-3F93BBAD3E66}" type="presParOf" srcId="{9B6FE3C4-A5B0-4FCA-A8F3-FFD201731E62}" destId="{1968A092-FF54-46B4-8B44-8B9CAD78896E}" srcOrd="0" destOrd="0" presId="urn:microsoft.com/office/officeart/2005/8/layout/hProcess3"/>
    <dgm:cxn modelId="{C407AC58-4F39-4923-996F-C75EE20667AE}" type="presParOf" srcId="{9B6FE3C4-A5B0-4FCA-A8F3-FFD201731E62}" destId="{9482EE33-9E03-4F32-8250-CCB4BA7B5EDF}" srcOrd="1" destOrd="0" presId="urn:microsoft.com/office/officeart/2005/8/layout/hProcess3"/>
    <dgm:cxn modelId="{7AB92C12-E0AF-48F5-A9B7-7C34E9D32510}" type="presParOf" srcId="{9482EE33-9E03-4F32-8250-CCB4BA7B5EDF}" destId="{50F65589-2AE3-4E57-8434-293D33C60FB4}" srcOrd="0" destOrd="0" presId="urn:microsoft.com/office/officeart/2005/8/layout/hProcess3"/>
    <dgm:cxn modelId="{81612325-F910-408F-8A1E-A72CA6899928}" type="presParOf" srcId="{9482EE33-9E03-4F32-8250-CCB4BA7B5EDF}" destId="{06236B8B-2C87-49C5-95E2-1533483A15EB}" srcOrd="1" destOrd="0" presId="urn:microsoft.com/office/officeart/2005/8/layout/hProcess3"/>
    <dgm:cxn modelId="{CA000800-F94A-4414-8238-8539765FC7DA}" type="presParOf" srcId="{9482EE33-9E03-4F32-8250-CCB4BA7B5EDF}" destId="{87708AD2-FA0D-44D0-AF78-347F765D543E}" srcOrd="2" destOrd="0" presId="urn:microsoft.com/office/officeart/2005/8/layout/hProcess3"/>
    <dgm:cxn modelId="{950A829A-FB94-445F-93E4-92E401EFB32E}" type="presParOf" srcId="{9482EE33-9E03-4F32-8250-CCB4BA7B5EDF}" destId="{7A8A94B3-8B05-409A-A1E7-CBE57E12E14E}" srcOrd="3" destOrd="0" presId="urn:microsoft.com/office/officeart/2005/8/layout/hProcess3"/>
    <dgm:cxn modelId="{3BFA4884-F024-4C33-A220-410D9AEC84E4}" type="presParOf" srcId="{9B6FE3C4-A5B0-4FCA-A8F3-FFD201731E62}" destId="{9C38D5FE-90CE-4F75-9D9D-8E3C674D62E5}" srcOrd="2" destOrd="0" presId="urn:microsoft.com/office/officeart/2005/8/layout/hProcess3"/>
    <dgm:cxn modelId="{8586AEAA-5853-4AF3-AFA6-FD6F8ADB9C9E}" type="presParOf" srcId="{9B6FE3C4-A5B0-4FCA-A8F3-FFD201731E62}" destId="{B708FF6E-BA03-46DE-AFD1-2E0BE98BE915}" srcOrd="3" destOrd="0" presId="urn:microsoft.com/office/officeart/2005/8/layout/hProcess3"/>
    <dgm:cxn modelId="{62A8A1B2-B310-449C-99E4-A274D8CDFD66}" type="presParOf" srcId="{9B6FE3C4-A5B0-4FCA-A8F3-FFD201731E62}" destId="{A0A432E2-D182-493E-94B4-B6FC82FF9C4D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432E2-D182-493E-94B4-B6FC82FF9C4D}">
      <dsp:nvSpPr>
        <dsp:cNvPr id="0" name=""/>
        <dsp:cNvSpPr/>
      </dsp:nvSpPr>
      <dsp:spPr>
        <a:xfrm>
          <a:off x="0" y="0"/>
          <a:ext cx="2525009" cy="1440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236B8B-2C87-49C5-95E2-1533483A15EB}">
      <dsp:nvSpPr>
        <dsp:cNvPr id="0" name=""/>
        <dsp:cNvSpPr/>
      </dsp:nvSpPr>
      <dsp:spPr>
        <a:xfrm>
          <a:off x="202990" y="377969"/>
          <a:ext cx="2069517" cy="720000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RelaxedModerately" fov="3000000" zoom="92000">
            <a:rot lat="19199996" lon="0" rev="0"/>
          </a:camera>
          <a:lightRig rig="balanced" dir="t">
            <a:rot lat="0" lon="0" rev="12700000"/>
          </a:lightRig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Geo-statistical Generalized Additive Model </a:t>
          </a:r>
          <a:endParaRPr lang="en-US" sz="1800" b="1" kern="1200" dirty="0"/>
        </a:p>
      </dsp:txBody>
      <dsp:txXfrm>
        <a:off x="202990" y="377969"/>
        <a:ext cx="2069517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2F45D-E705-4611-ABF4-D0FDB0461896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62F06-320E-4C07-8938-E4584D8CC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6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30" eaLnBrk="0" hangingPunct="0">
              <a:defRPr sz="2700">
                <a:solidFill>
                  <a:schemeClr val="tx1"/>
                </a:solidFill>
                <a:latin typeface="Arial Black" pitchFamily="34" charset="0"/>
              </a:defRPr>
            </a:lvl1pPr>
            <a:lvl2pPr marL="729577" indent="-280607" defTabSz="913530" eaLnBrk="0" hangingPunct="0">
              <a:defRPr sz="2700">
                <a:solidFill>
                  <a:schemeClr val="tx1"/>
                </a:solidFill>
                <a:latin typeface="Arial Black" pitchFamily="34" charset="0"/>
              </a:defRPr>
            </a:lvl2pPr>
            <a:lvl3pPr marL="1122426" indent="-224485" defTabSz="913530" eaLnBrk="0" hangingPunct="0">
              <a:defRPr sz="2700">
                <a:solidFill>
                  <a:schemeClr val="tx1"/>
                </a:solidFill>
                <a:latin typeface="Arial Black" pitchFamily="34" charset="0"/>
              </a:defRPr>
            </a:lvl3pPr>
            <a:lvl4pPr marL="1571396" indent="-224485" defTabSz="913530" eaLnBrk="0" hangingPunct="0">
              <a:defRPr sz="2700">
                <a:solidFill>
                  <a:schemeClr val="tx1"/>
                </a:solidFill>
                <a:latin typeface="Arial Black" pitchFamily="34" charset="0"/>
              </a:defRPr>
            </a:lvl4pPr>
            <a:lvl5pPr marL="2020367" indent="-224485" defTabSz="913530" eaLnBrk="0" hangingPunct="0">
              <a:defRPr sz="2700">
                <a:solidFill>
                  <a:schemeClr val="tx1"/>
                </a:solidFill>
                <a:latin typeface="Arial Black" pitchFamily="34" charset="0"/>
              </a:defRPr>
            </a:lvl5pPr>
            <a:lvl6pPr marL="2469337" indent="-224485" defTabSz="91353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itchFamily="34" charset="0"/>
              </a:defRPr>
            </a:lvl6pPr>
            <a:lvl7pPr marL="2918308" indent="-224485" defTabSz="91353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itchFamily="34" charset="0"/>
              </a:defRPr>
            </a:lvl7pPr>
            <a:lvl8pPr marL="3367278" indent="-224485" defTabSz="91353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itchFamily="34" charset="0"/>
              </a:defRPr>
            </a:lvl8pPr>
            <a:lvl9pPr marL="3816248" indent="-224485" defTabSz="91353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fld id="{690DFDC7-415E-4B3F-BC18-B5349775901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856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76C992-32C6-48F8-9B22-57357119E995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57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B07A8A-66A3-48B9-B5E3-607B1B33E32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32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714FED-DB93-4980-8D8E-0752BC362D10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7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716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7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CD2D1-2087-4D6A-9BFE-A72D112B92E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90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CD2D1-2087-4D6A-9BFE-A72D112B92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63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CD2D1-2087-4D6A-9BFE-A72D112B92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98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41A7F0B-4B03-4589-A32A-C43CCF95BB21}" type="slidenum">
              <a:rPr lang="en-US" altLang="en-US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8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6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B728-4EE4-439E-981B-861A2A17F331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0644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13A7-654A-4C8C-8E2B-5242DA627370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817831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7C84A58-BD0E-471C-A9B5-F32F9DFD0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137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522F7F6-7F6E-40AA-AF4A-CB96192CA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949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FA3AED3-6700-4018-B065-4BE263BAE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432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AD3D5D0-6092-42FB-8036-591281DD4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982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EDD1385-6AC2-41E8-8676-655ED81E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910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787946A-5B03-4710-8288-979A9D464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830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9FB812A-4C02-4EFB-ABB5-3EB9D3688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443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BE3969C-7B2A-4AF4-82C3-367CA4A45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078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14FE93D-05F5-45BF-9B68-C12720296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130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F810A84-B0AB-4BDF-9791-619CBD2C4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7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E434-DEA0-4462-859C-CB5554A15918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09840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D972C-A696-429D-84B9-D5F7C0AFD758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1288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ACCE-9664-46DA-8B82-C202B5E4104C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98480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D0235-9702-4F8E-982C-B1E114FD49DB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00959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6A63-7384-4BBE-94D2-65B300440B06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06063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CE2B-064E-42CA-ABBD-8D5E30EF06E2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70951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163E-A82D-4823-9782-359DA840D619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93122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74815-DD6A-40E4-AF94-694AF67065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74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8E74-117B-4A43-9CFC-88B2DB583A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2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DE17-60C3-4A0A-A278-CCD72EBE9719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81047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6F075-6D08-4207-A50E-B81F11B1E3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00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D895-2A31-4F8F-98F2-443AB0B3D8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92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15A0F-FEC9-4761-B019-3FDFF6F8EF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99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C9A98-ABEE-4AEC-9AEE-8D16632C9D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660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01CB7-2192-47A5-AEEA-6D8A1A666E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16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B3C2-251E-474E-88A9-A7B350760A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57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363A1-9579-4935-BE5E-CAFAF4EE65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08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3A5E0-14AB-4F9D-A633-84D80DE069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80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C35D1-3236-4739-860D-8EE56B806C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359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5B833-92DC-4215-9411-A78FE53689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6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5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8074-C740-426A-841E-729B42465DE3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647100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7656F-672B-40E8-8D85-C1068B4958B0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652B3-8E19-434F-8357-61051C73B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9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F9AF6-A68F-42E1-A7CF-897670639777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DCAE8-EB70-4694-BF07-9C00DC639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17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B4A35-CF4A-4CBC-9E98-FCA96D597124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E181D-EEC2-4D30-BD69-FB4572721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4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1EE7E-35C3-444C-998B-92CC511817C4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5E26F-7B97-4AF0-8FA9-DDE0E1145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507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89205-DCF2-47B9-8B41-6230605BDF7A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4F905-BB5E-4131-83A5-A34E765C1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80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3E9C6-02F3-4035-B0E0-5F1C8C3F711F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D8EA6-447D-48FD-B280-546D13FEA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73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AA60A-E784-4918-B57B-4F22FEF6A62F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D39F9-9DE6-4E2A-AF2F-12E92666F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437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0BF37-F43C-4F7E-821A-2FE1624E4590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89A16-8F0E-461E-B121-722DCBC0B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77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6625F-BCE0-4B23-ADD5-525E64BF9A76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F58D4-5701-4CE7-8E08-135F1D8DE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56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020FC-940D-4C75-A63B-969502E16AC9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BF7FE-EB16-43A8-AE72-C75867EBA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5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715B-F0F4-4FF6-9D03-E2E43667520D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37216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2A06D-ED9D-49CB-B8AE-EDF67F757DD5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70619-2775-4628-8732-95CBBF2E0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894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B9AB0E8-70F3-4316-BEB2-8D47E47CDE37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977529-E59D-4701-A505-1353D2577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909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9000F42-98BB-4B68-88A0-D2A233C566FE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6C80CCC-6400-4514-B40D-E95D91E6E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407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C4573E-A952-46FC-B217-9E0EC3AA7A0D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DA24661-C4B4-480B-ABFE-D53026E04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716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6AEC352-D5AA-4554-8E3B-1BAD910F271A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9F51C70-8CF4-4BB7-A16F-A8C964C4A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231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1265FD3-81B0-4379-A027-557878EAF4D0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8E602D9-FF94-4776-B4F5-B0C0A6B7B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613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0EC8A27-5D1F-4330-A007-B912A60FE2F8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EA09947-6410-426B-8834-EE375AC75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142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A1A1112-17EC-4842-A096-81EE7511E724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A2AD26-66A7-483D-9284-B11F379E0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44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78B4212-7D12-499F-8E01-717B1597D9F2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125872B-2C87-44C0-ACDC-435000A07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30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974F5B8-1F72-4C05-9C35-65806809DB2B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3C11B43-5929-4C4E-AD16-27BEFBD76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8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35FB-37AE-4BE4-A576-51A92BC5831F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179442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D743DEB-8037-4969-833C-98ED93A697D6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83F394D-1363-43E5-BBAA-5BC31BA98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501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69219F-A9CF-4527-A5E6-5D642A7FE05C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A82AA70-8D1E-4A45-875A-E94E0ABD3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06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</p:grpSp>
      </p:grpSp>
      <p:sp>
        <p:nvSpPr>
          <p:cNvPr id="11791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791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65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8B724216-2659-814F-9E7F-F9E99B281B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60" name="Picture 9" descr="culogo-larg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26" y="6480748"/>
            <a:ext cx="1201518" cy="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160" descr="12-16-Lasp-no-type-cobrand-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2" t="38787" r="17136" b="44765"/>
          <a:stretch/>
        </p:blipFill>
        <p:spPr>
          <a:xfrm>
            <a:off x="1219200" y="6533744"/>
            <a:ext cx="971550" cy="2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656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529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081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601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793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690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923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1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0460-D084-4C02-A217-C466D5072442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897122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727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199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9588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75FB6-D83E-46CF-B274-8AF5BEE43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36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820AF-C2B5-4482-ACA0-696AFE049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122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E4769-C56B-4815-B89C-282162F2A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684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7A8A4-5F8C-43B3-A73A-27979E849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65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1527F-B0CD-4E03-A4B5-8AD3B06F6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557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10D7A-0341-479C-BD6A-9988DC1FB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213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1FFC5-E7A5-43DC-AA86-140E221DE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8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5A84-CF8A-4577-8072-E8E2E1CC3CEA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252094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62587-95D3-4FE3-982C-EF9CC051C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307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B5253-0453-4509-8916-DA31C0627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700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E5E64-9472-4438-A8B9-7235DFA70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579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2D6EC-FD2B-483D-9C0D-51AB9DBB8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189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</p:grpSp>
      <p:sp>
        <p:nvSpPr>
          <p:cNvPr id="4609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9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C0398-59D3-43D2-B433-65810C802A00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721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ABCA1-28F9-4D44-A45B-AEB9AE5DAD2A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667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DC764-6C4B-4891-83D2-6114CE045BC0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534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76E4A-4A25-4015-AC21-86DC976F6EFB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871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B5C9F-8943-4B07-A2A3-0EF356CB1D0F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065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64A24-4503-4BF8-AEA2-9F1450D94131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2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A9DA-6DF2-4844-B89D-2D040AD088D8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457700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B0B56-A0C8-4D87-B791-983580FEA96D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661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A099B-BFCC-4C4B-B385-DAAD62B2F721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088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D7D57-88D2-4366-A4C9-27B30163E31E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690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149CE-2F30-4443-B0F4-68D812D62F4D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209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75F9F-4A55-4855-99FF-D86355AC9225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684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DDCAD-406A-4AB0-AE52-AB0DAA3FD99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093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3BF7F-56EC-4ABC-871B-21A64DC12D25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61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38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927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4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EDE8B-6D99-42FE-B3EC-114ED39B8219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6/8/2016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445900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825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620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595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198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406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304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18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884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4DCEF84-AE68-4BF6-98AA-085375E87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645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90662D1-B5FE-4342-85C4-14A5DE0D9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8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200"/>
            <a:fld id="{59161162-FFD0-46AE-9493-545A5E8D4CDD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457200"/>
              <a:t>6/8/2016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200"/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Spatially explicit estimation of optimal light use efficiency for improved satellite data driven ecosystem productivity modeling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457200"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54627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CFE647-7E48-423E-939A-076423DCB52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8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3E52334-FB8A-408F-BA40-8AC453E91CE6}" type="datetimeFigureOut">
              <a:rPr lang="en-US">
                <a:cs typeface="Arial" pitchFamily="34" charset="0"/>
              </a:rPr>
              <a:pPr>
                <a:defRPr/>
              </a:pPr>
              <a:t>6/8/2016</a:t>
            </a:fld>
            <a:endParaRPr lang="en-U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7F5E45D-7CA5-49C9-93DF-1EEE4F8F29D2}" type="slidenum">
              <a:rPr lang="en-US">
                <a:cs typeface="Arial" pitchFamily="34" charset="0"/>
              </a:rPr>
              <a:pPr>
                <a:defRPr/>
              </a:pPr>
              <a:t>‹#›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1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C60ED6C-07F4-44B5-8C2C-89F164637D0B}" type="datetimeFigureOut">
              <a:rPr lang="en-US">
                <a:cs typeface="Arial" pitchFamily="34" charset="0"/>
              </a:rPr>
              <a:pPr>
                <a:defRPr/>
              </a:pPr>
              <a:t>6/8/2016</a:t>
            </a:fld>
            <a:endParaRPr lang="en-U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0E6B90A-7B10-459B-8E92-E4A83A56FEDE}" type="slidenum">
              <a:rPr lang="en-US">
                <a:cs typeface="Arial" pitchFamily="34" charset="0"/>
              </a:rPr>
              <a:pPr>
                <a:defRPr/>
              </a:pPr>
              <a:t>‹#›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96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740" name="Freeform 4"/>
              <p:cNvSpPr>
                <a:spLocks/>
              </p:cNvSpPr>
              <p:nvPr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41" name="Freeform 5"/>
              <p:cNvSpPr>
                <a:spLocks/>
              </p:cNvSpPr>
              <p:nvPr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42" name="Freeform 6"/>
              <p:cNvSpPr>
                <a:spLocks/>
              </p:cNvSpPr>
              <p:nvPr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43" name="Freeform 7"/>
              <p:cNvSpPr>
                <a:spLocks/>
              </p:cNvSpPr>
              <p:nvPr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44" name="Freeform 8"/>
              <p:cNvSpPr>
                <a:spLocks/>
              </p:cNvSpPr>
              <p:nvPr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45" name="Freeform 9"/>
              <p:cNvSpPr>
                <a:spLocks/>
              </p:cNvSpPr>
              <p:nvPr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46" name="Freeform 10"/>
              <p:cNvSpPr>
                <a:spLocks/>
              </p:cNvSpPr>
              <p:nvPr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47" name="Freeform 11"/>
              <p:cNvSpPr>
                <a:spLocks/>
              </p:cNvSpPr>
              <p:nvPr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48" name="Freeform 12"/>
              <p:cNvSpPr>
                <a:spLocks/>
              </p:cNvSpPr>
              <p:nvPr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49" name="Freeform 13"/>
              <p:cNvSpPr>
                <a:spLocks/>
              </p:cNvSpPr>
              <p:nvPr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50" name="Freeform 14"/>
              <p:cNvSpPr>
                <a:spLocks/>
              </p:cNvSpPr>
              <p:nvPr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51" name="Freeform 15"/>
              <p:cNvSpPr>
                <a:spLocks/>
              </p:cNvSpPr>
              <p:nvPr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52" name="Freeform 16"/>
              <p:cNvSpPr>
                <a:spLocks/>
              </p:cNvSpPr>
              <p:nvPr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16754" name="Rectangle 18"/>
              <p:cNvSpPr>
                <a:spLocks noChangeArrowheads="1"/>
              </p:cNvSpPr>
              <p:nvPr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55" name="Rectangle 19"/>
              <p:cNvSpPr>
                <a:spLocks noChangeArrowheads="1"/>
              </p:cNvSpPr>
              <p:nvPr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56" name="Rectangle 20"/>
              <p:cNvSpPr>
                <a:spLocks noChangeArrowheads="1"/>
              </p:cNvSpPr>
              <p:nvPr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57" name="Rectangle 21"/>
              <p:cNvSpPr>
                <a:spLocks noChangeArrowheads="1"/>
              </p:cNvSpPr>
              <p:nvPr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58" name="Rectangle 22"/>
              <p:cNvSpPr>
                <a:spLocks noChangeArrowheads="1"/>
              </p:cNvSpPr>
              <p:nvPr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59" name="Rectangle 23"/>
              <p:cNvSpPr>
                <a:spLocks noChangeArrowheads="1"/>
              </p:cNvSpPr>
              <p:nvPr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60" name="Rectangle 24"/>
              <p:cNvSpPr>
                <a:spLocks noChangeArrowheads="1"/>
              </p:cNvSpPr>
              <p:nvPr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61" name="Rectangle 25"/>
              <p:cNvSpPr>
                <a:spLocks noChangeArrowheads="1"/>
              </p:cNvSpPr>
              <p:nvPr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62" name="Rectangle 26"/>
              <p:cNvSpPr>
                <a:spLocks noChangeArrowheads="1"/>
              </p:cNvSpPr>
              <p:nvPr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63" name="Rectangle 27"/>
              <p:cNvSpPr>
                <a:spLocks noChangeArrowheads="1"/>
              </p:cNvSpPr>
              <p:nvPr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64" name="Rectangle 28"/>
              <p:cNvSpPr>
                <a:spLocks noChangeArrowheads="1"/>
              </p:cNvSpPr>
              <p:nvPr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65" name="Rectangle 29"/>
              <p:cNvSpPr>
                <a:spLocks noChangeArrowheads="1"/>
              </p:cNvSpPr>
              <p:nvPr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66" name="Rectangle 30"/>
              <p:cNvSpPr>
                <a:spLocks noChangeArrowheads="1"/>
              </p:cNvSpPr>
              <p:nvPr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67" name="Rectangle 31"/>
              <p:cNvSpPr>
                <a:spLocks noChangeArrowheads="1"/>
              </p:cNvSpPr>
              <p:nvPr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68" name="Rectangle 32"/>
              <p:cNvSpPr>
                <a:spLocks noChangeArrowheads="1"/>
              </p:cNvSpPr>
              <p:nvPr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69" name="Rectangle 33"/>
              <p:cNvSpPr>
                <a:spLocks noChangeArrowheads="1"/>
              </p:cNvSpPr>
              <p:nvPr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70" name="Rectangle 34"/>
              <p:cNvSpPr>
                <a:spLocks noChangeArrowheads="1"/>
              </p:cNvSpPr>
              <p:nvPr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71" name="Rectangle 35"/>
              <p:cNvSpPr>
                <a:spLocks noChangeArrowheads="1"/>
              </p:cNvSpPr>
              <p:nvPr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72" name="Rectangle 36"/>
              <p:cNvSpPr>
                <a:spLocks noChangeArrowheads="1"/>
              </p:cNvSpPr>
              <p:nvPr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73" name="Rectangle 37"/>
              <p:cNvSpPr>
                <a:spLocks noChangeArrowheads="1"/>
              </p:cNvSpPr>
              <p:nvPr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74" name="Rectangle 38"/>
              <p:cNvSpPr>
                <a:spLocks noChangeArrowheads="1"/>
              </p:cNvSpPr>
              <p:nvPr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75" name="Rectangle 39"/>
              <p:cNvSpPr>
                <a:spLocks noChangeArrowheads="1"/>
              </p:cNvSpPr>
              <p:nvPr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76" name="Rectangle 40"/>
              <p:cNvSpPr>
                <a:spLocks noChangeArrowheads="1"/>
              </p:cNvSpPr>
              <p:nvPr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77" name="Rectangle 41"/>
              <p:cNvSpPr>
                <a:spLocks noChangeArrowheads="1"/>
              </p:cNvSpPr>
              <p:nvPr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78" name="Rectangle 42"/>
              <p:cNvSpPr>
                <a:spLocks noChangeArrowheads="1"/>
              </p:cNvSpPr>
              <p:nvPr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79" name="Rectangle 43"/>
              <p:cNvSpPr>
                <a:spLocks noChangeArrowheads="1"/>
              </p:cNvSpPr>
              <p:nvPr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80" name="Rectangle 44"/>
              <p:cNvSpPr>
                <a:spLocks noChangeArrowheads="1"/>
              </p:cNvSpPr>
              <p:nvPr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81" name="Rectangle 45"/>
              <p:cNvSpPr>
                <a:spLocks noChangeArrowheads="1"/>
              </p:cNvSpPr>
              <p:nvPr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82" name="Rectangle 46"/>
              <p:cNvSpPr>
                <a:spLocks noChangeArrowheads="1"/>
              </p:cNvSpPr>
              <p:nvPr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83" name="Rectangle 47"/>
              <p:cNvSpPr>
                <a:spLocks noChangeArrowheads="1"/>
              </p:cNvSpPr>
              <p:nvPr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84" name="Rectangle 48"/>
              <p:cNvSpPr>
                <a:spLocks noChangeArrowheads="1"/>
              </p:cNvSpPr>
              <p:nvPr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85" name="Rectangle 49"/>
              <p:cNvSpPr>
                <a:spLocks noChangeArrowheads="1"/>
              </p:cNvSpPr>
              <p:nvPr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86" name="Rectangle 50"/>
              <p:cNvSpPr>
                <a:spLocks noChangeArrowheads="1"/>
              </p:cNvSpPr>
              <p:nvPr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87" name="Rectangle 51"/>
              <p:cNvSpPr>
                <a:spLocks noChangeArrowheads="1"/>
              </p:cNvSpPr>
              <p:nvPr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88" name="Rectangle 52"/>
              <p:cNvSpPr>
                <a:spLocks noChangeArrowheads="1"/>
              </p:cNvSpPr>
              <p:nvPr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89" name="Rectangle 53"/>
              <p:cNvSpPr>
                <a:spLocks noChangeArrowheads="1"/>
              </p:cNvSpPr>
              <p:nvPr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90" name="Rectangle 54"/>
              <p:cNvSpPr>
                <a:spLocks noChangeArrowheads="1"/>
              </p:cNvSpPr>
              <p:nvPr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91" name="Rectangle 55"/>
              <p:cNvSpPr>
                <a:spLocks noChangeArrowheads="1"/>
              </p:cNvSpPr>
              <p:nvPr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92" name="Rectangle 56"/>
              <p:cNvSpPr>
                <a:spLocks noChangeArrowheads="1"/>
              </p:cNvSpPr>
              <p:nvPr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93" name="Rectangle 57"/>
              <p:cNvSpPr>
                <a:spLocks noChangeArrowheads="1"/>
              </p:cNvSpPr>
              <p:nvPr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94" name="Rectangle 58"/>
              <p:cNvSpPr>
                <a:spLocks noChangeArrowheads="1"/>
              </p:cNvSpPr>
              <p:nvPr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95" name="Rectangle 59"/>
              <p:cNvSpPr>
                <a:spLocks noChangeArrowheads="1"/>
              </p:cNvSpPr>
              <p:nvPr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96" name="Rectangle 60"/>
              <p:cNvSpPr>
                <a:spLocks noChangeArrowheads="1"/>
              </p:cNvSpPr>
              <p:nvPr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97" name="Rectangle 61"/>
              <p:cNvSpPr>
                <a:spLocks noChangeArrowheads="1"/>
              </p:cNvSpPr>
              <p:nvPr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98" name="Rectangle 62"/>
              <p:cNvSpPr>
                <a:spLocks noChangeArrowheads="1"/>
              </p:cNvSpPr>
              <p:nvPr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799" name="Rectangle 63"/>
              <p:cNvSpPr>
                <a:spLocks noChangeArrowheads="1"/>
              </p:cNvSpPr>
              <p:nvPr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00" name="Rectangle 64"/>
              <p:cNvSpPr>
                <a:spLocks noChangeArrowheads="1"/>
              </p:cNvSpPr>
              <p:nvPr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01" name="Rectangle 65"/>
              <p:cNvSpPr>
                <a:spLocks noChangeArrowheads="1"/>
              </p:cNvSpPr>
              <p:nvPr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02" name="Rectangle 66"/>
              <p:cNvSpPr>
                <a:spLocks noChangeArrowheads="1"/>
              </p:cNvSpPr>
              <p:nvPr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03" name="Rectangle 67"/>
              <p:cNvSpPr>
                <a:spLocks noChangeArrowheads="1"/>
              </p:cNvSpPr>
              <p:nvPr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04" name="Rectangle 68"/>
              <p:cNvSpPr>
                <a:spLocks noChangeArrowheads="1"/>
              </p:cNvSpPr>
              <p:nvPr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05" name="Rectangle 69"/>
              <p:cNvSpPr>
                <a:spLocks noChangeArrowheads="1"/>
              </p:cNvSpPr>
              <p:nvPr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06" name="Rectangle 70"/>
              <p:cNvSpPr>
                <a:spLocks noChangeArrowheads="1"/>
              </p:cNvSpPr>
              <p:nvPr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07" name="Rectangle 71"/>
              <p:cNvSpPr>
                <a:spLocks noChangeArrowheads="1"/>
              </p:cNvSpPr>
              <p:nvPr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08" name="Rectangle 72"/>
              <p:cNvSpPr>
                <a:spLocks noChangeArrowheads="1"/>
              </p:cNvSpPr>
              <p:nvPr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09" name="Rectangle 73"/>
              <p:cNvSpPr>
                <a:spLocks noChangeArrowheads="1"/>
              </p:cNvSpPr>
              <p:nvPr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10" name="Rectangle 74"/>
              <p:cNvSpPr>
                <a:spLocks noChangeArrowheads="1"/>
              </p:cNvSpPr>
              <p:nvPr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11" name="Rectangle 75"/>
              <p:cNvSpPr>
                <a:spLocks noChangeArrowheads="1"/>
              </p:cNvSpPr>
              <p:nvPr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12" name="Rectangle 76"/>
              <p:cNvSpPr>
                <a:spLocks noChangeArrowheads="1"/>
              </p:cNvSpPr>
              <p:nvPr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13" name="Rectangle 77"/>
              <p:cNvSpPr>
                <a:spLocks noChangeArrowheads="1"/>
              </p:cNvSpPr>
              <p:nvPr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14" name="Rectangle 78"/>
              <p:cNvSpPr>
                <a:spLocks noChangeArrowheads="1"/>
              </p:cNvSpPr>
              <p:nvPr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15" name="Rectangle 79"/>
              <p:cNvSpPr>
                <a:spLocks noChangeArrowheads="1"/>
              </p:cNvSpPr>
              <p:nvPr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16" name="Rectangle 80"/>
              <p:cNvSpPr>
                <a:spLocks noChangeArrowheads="1"/>
              </p:cNvSpPr>
              <p:nvPr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17" name="Freeform 81"/>
              <p:cNvSpPr>
                <a:spLocks/>
              </p:cNvSpPr>
              <p:nvPr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18" name="Rectangle 82"/>
              <p:cNvSpPr>
                <a:spLocks noChangeArrowheads="1"/>
              </p:cNvSpPr>
              <p:nvPr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19" name="Rectangle 83"/>
              <p:cNvSpPr>
                <a:spLocks noChangeArrowheads="1"/>
              </p:cNvSpPr>
              <p:nvPr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20" name="Rectangle 84"/>
              <p:cNvSpPr>
                <a:spLocks noChangeArrowheads="1"/>
              </p:cNvSpPr>
              <p:nvPr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21" name="Rectangle 85"/>
              <p:cNvSpPr>
                <a:spLocks noChangeArrowheads="1"/>
              </p:cNvSpPr>
              <p:nvPr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22" name="Rectangle 86"/>
              <p:cNvSpPr>
                <a:spLocks noChangeArrowheads="1"/>
              </p:cNvSpPr>
              <p:nvPr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23" name="Rectangle 87"/>
              <p:cNvSpPr>
                <a:spLocks noChangeArrowheads="1"/>
              </p:cNvSpPr>
              <p:nvPr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24" name="Rectangle 88"/>
              <p:cNvSpPr>
                <a:spLocks noChangeArrowheads="1"/>
              </p:cNvSpPr>
              <p:nvPr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25" name="Rectangle 89"/>
              <p:cNvSpPr>
                <a:spLocks noChangeArrowheads="1"/>
              </p:cNvSpPr>
              <p:nvPr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26" name="Rectangle 90"/>
              <p:cNvSpPr>
                <a:spLocks noChangeArrowheads="1"/>
              </p:cNvSpPr>
              <p:nvPr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27" name="Rectangle 91"/>
              <p:cNvSpPr>
                <a:spLocks noChangeArrowheads="1"/>
              </p:cNvSpPr>
              <p:nvPr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28" name="Rectangle 92"/>
              <p:cNvSpPr>
                <a:spLocks noChangeArrowheads="1"/>
              </p:cNvSpPr>
              <p:nvPr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29" name="Rectangle 93"/>
              <p:cNvSpPr>
                <a:spLocks noChangeArrowheads="1"/>
              </p:cNvSpPr>
              <p:nvPr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30" name="Rectangle 94"/>
              <p:cNvSpPr>
                <a:spLocks noChangeArrowheads="1"/>
              </p:cNvSpPr>
              <p:nvPr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31" name="Rectangle 95"/>
              <p:cNvSpPr>
                <a:spLocks noChangeArrowheads="1"/>
              </p:cNvSpPr>
              <p:nvPr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32" name="Rectangle 96"/>
              <p:cNvSpPr>
                <a:spLocks noChangeArrowheads="1"/>
              </p:cNvSpPr>
              <p:nvPr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33" name="Rectangle 97"/>
              <p:cNvSpPr>
                <a:spLocks noChangeArrowheads="1"/>
              </p:cNvSpPr>
              <p:nvPr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34" name="Rectangle 98"/>
              <p:cNvSpPr>
                <a:spLocks noChangeArrowheads="1"/>
              </p:cNvSpPr>
              <p:nvPr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35" name="Rectangle 99"/>
              <p:cNvSpPr>
                <a:spLocks noChangeArrowheads="1"/>
              </p:cNvSpPr>
              <p:nvPr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36" name="Rectangle 100"/>
              <p:cNvSpPr>
                <a:spLocks noChangeArrowheads="1"/>
              </p:cNvSpPr>
              <p:nvPr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37" name="Rectangle 101"/>
              <p:cNvSpPr>
                <a:spLocks noChangeArrowheads="1"/>
              </p:cNvSpPr>
              <p:nvPr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38" name="Rectangle 102"/>
              <p:cNvSpPr>
                <a:spLocks noChangeArrowheads="1"/>
              </p:cNvSpPr>
              <p:nvPr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39" name="Rectangle 103"/>
              <p:cNvSpPr>
                <a:spLocks noChangeArrowheads="1"/>
              </p:cNvSpPr>
              <p:nvPr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40" name="Rectangle 104"/>
              <p:cNvSpPr>
                <a:spLocks noChangeArrowheads="1"/>
              </p:cNvSpPr>
              <p:nvPr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41" name="Rectangle 105"/>
              <p:cNvSpPr>
                <a:spLocks noChangeArrowheads="1"/>
              </p:cNvSpPr>
              <p:nvPr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42" name="Rectangle 106"/>
              <p:cNvSpPr>
                <a:spLocks noChangeArrowheads="1"/>
              </p:cNvSpPr>
              <p:nvPr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43" name="Rectangle 107"/>
              <p:cNvSpPr>
                <a:spLocks noChangeArrowheads="1"/>
              </p:cNvSpPr>
              <p:nvPr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44" name="Rectangle 108"/>
              <p:cNvSpPr>
                <a:spLocks noChangeArrowheads="1"/>
              </p:cNvSpPr>
              <p:nvPr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45" name="Rectangle 109"/>
              <p:cNvSpPr>
                <a:spLocks noChangeArrowheads="1"/>
              </p:cNvSpPr>
              <p:nvPr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46" name="Rectangle 110"/>
              <p:cNvSpPr>
                <a:spLocks noChangeArrowheads="1"/>
              </p:cNvSpPr>
              <p:nvPr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47" name="Rectangle 111"/>
              <p:cNvSpPr>
                <a:spLocks noChangeArrowheads="1"/>
              </p:cNvSpPr>
              <p:nvPr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48" name="Rectangle 112"/>
              <p:cNvSpPr>
                <a:spLocks noChangeArrowheads="1"/>
              </p:cNvSpPr>
              <p:nvPr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49" name="Rectangle 113"/>
              <p:cNvSpPr>
                <a:spLocks noChangeArrowheads="1"/>
              </p:cNvSpPr>
              <p:nvPr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50" name="Rectangle 114"/>
              <p:cNvSpPr>
                <a:spLocks noChangeArrowheads="1"/>
              </p:cNvSpPr>
              <p:nvPr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51" name="Rectangle 115"/>
              <p:cNvSpPr>
                <a:spLocks noChangeArrowheads="1"/>
              </p:cNvSpPr>
              <p:nvPr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52" name="Rectangle 116"/>
              <p:cNvSpPr>
                <a:spLocks noChangeArrowheads="1"/>
              </p:cNvSpPr>
              <p:nvPr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53" name="Rectangle 117"/>
              <p:cNvSpPr>
                <a:spLocks noChangeArrowheads="1"/>
              </p:cNvSpPr>
              <p:nvPr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54" name="Rectangle 118"/>
              <p:cNvSpPr>
                <a:spLocks noChangeArrowheads="1"/>
              </p:cNvSpPr>
              <p:nvPr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55" name="Rectangle 119"/>
              <p:cNvSpPr>
                <a:spLocks noChangeArrowheads="1"/>
              </p:cNvSpPr>
              <p:nvPr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56" name="Rectangle 120"/>
              <p:cNvSpPr>
                <a:spLocks noChangeArrowheads="1"/>
              </p:cNvSpPr>
              <p:nvPr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57" name="Rectangle 121"/>
              <p:cNvSpPr>
                <a:spLocks noChangeArrowheads="1"/>
              </p:cNvSpPr>
              <p:nvPr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58" name="Rectangle 122"/>
              <p:cNvSpPr>
                <a:spLocks noChangeArrowheads="1"/>
              </p:cNvSpPr>
              <p:nvPr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59" name="Rectangle 123"/>
              <p:cNvSpPr>
                <a:spLocks noChangeArrowheads="1"/>
              </p:cNvSpPr>
              <p:nvPr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60" name="Rectangle 124"/>
              <p:cNvSpPr>
                <a:spLocks noChangeArrowheads="1"/>
              </p:cNvSpPr>
              <p:nvPr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61" name="Rectangle 125"/>
              <p:cNvSpPr>
                <a:spLocks noChangeArrowheads="1"/>
              </p:cNvSpPr>
              <p:nvPr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62" name="Rectangle 126"/>
              <p:cNvSpPr>
                <a:spLocks noChangeArrowheads="1"/>
              </p:cNvSpPr>
              <p:nvPr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63" name="Rectangle 127"/>
              <p:cNvSpPr>
                <a:spLocks noChangeArrowheads="1"/>
              </p:cNvSpPr>
              <p:nvPr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64" name="Rectangle 128"/>
              <p:cNvSpPr>
                <a:spLocks noChangeArrowheads="1"/>
              </p:cNvSpPr>
              <p:nvPr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65" name="Rectangle 129"/>
              <p:cNvSpPr>
                <a:spLocks noChangeArrowheads="1"/>
              </p:cNvSpPr>
              <p:nvPr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66" name="Rectangle 130"/>
              <p:cNvSpPr>
                <a:spLocks noChangeArrowheads="1"/>
              </p:cNvSpPr>
              <p:nvPr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67" name="Rectangle 131"/>
              <p:cNvSpPr>
                <a:spLocks noChangeArrowheads="1"/>
              </p:cNvSpPr>
              <p:nvPr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68" name="Rectangle 132"/>
              <p:cNvSpPr>
                <a:spLocks noChangeArrowheads="1"/>
              </p:cNvSpPr>
              <p:nvPr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69" name="Rectangle 133"/>
              <p:cNvSpPr>
                <a:spLocks noChangeArrowheads="1"/>
              </p:cNvSpPr>
              <p:nvPr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70" name="Rectangle 134"/>
              <p:cNvSpPr>
                <a:spLocks noChangeArrowheads="1"/>
              </p:cNvSpPr>
              <p:nvPr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71" name="Rectangle 135"/>
              <p:cNvSpPr>
                <a:spLocks noChangeArrowheads="1"/>
              </p:cNvSpPr>
              <p:nvPr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72" name="Rectangle 136"/>
              <p:cNvSpPr>
                <a:spLocks noChangeArrowheads="1"/>
              </p:cNvSpPr>
              <p:nvPr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73" name="Rectangle 137"/>
              <p:cNvSpPr>
                <a:spLocks noChangeArrowheads="1"/>
              </p:cNvSpPr>
              <p:nvPr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74" name="Freeform 138"/>
              <p:cNvSpPr>
                <a:spLocks/>
              </p:cNvSpPr>
              <p:nvPr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75" name="Freeform 139"/>
              <p:cNvSpPr>
                <a:spLocks/>
              </p:cNvSpPr>
              <p:nvPr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76" name="Freeform 140"/>
              <p:cNvSpPr>
                <a:spLocks/>
              </p:cNvSpPr>
              <p:nvPr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77" name="Freeform 141"/>
              <p:cNvSpPr>
                <a:spLocks/>
              </p:cNvSpPr>
              <p:nvPr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78" name="Freeform 142"/>
              <p:cNvSpPr>
                <a:spLocks/>
              </p:cNvSpPr>
              <p:nvPr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79" name="Freeform 143"/>
              <p:cNvSpPr>
                <a:spLocks/>
              </p:cNvSpPr>
              <p:nvPr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80" name="Freeform 144"/>
              <p:cNvSpPr>
                <a:spLocks/>
              </p:cNvSpPr>
              <p:nvPr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81" name="Freeform 145"/>
              <p:cNvSpPr>
                <a:spLocks/>
              </p:cNvSpPr>
              <p:nvPr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82" name="Freeform 146"/>
              <p:cNvSpPr>
                <a:spLocks/>
              </p:cNvSpPr>
              <p:nvPr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83" name="Rectangle 147"/>
              <p:cNvSpPr>
                <a:spLocks noChangeArrowheads="1"/>
              </p:cNvSpPr>
              <p:nvPr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84" name="Rectangle 148"/>
              <p:cNvSpPr>
                <a:spLocks noChangeArrowheads="1"/>
              </p:cNvSpPr>
              <p:nvPr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85" name="Freeform 149"/>
              <p:cNvSpPr>
                <a:spLocks/>
              </p:cNvSpPr>
              <p:nvPr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86" name="Freeform 150"/>
              <p:cNvSpPr>
                <a:spLocks/>
              </p:cNvSpPr>
              <p:nvPr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87" name="Freeform 151"/>
              <p:cNvSpPr>
                <a:spLocks/>
              </p:cNvSpPr>
              <p:nvPr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  <p:sp>
            <p:nvSpPr>
              <p:cNvPr id="116888" name="Oval 152"/>
              <p:cNvSpPr>
                <a:spLocks noChangeArrowheads="1"/>
              </p:cNvSpPr>
              <p:nvPr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</p:grpSp>
      </p:grpSp>
      <p:sp>
        <p:nvSpPr>
          <p:cNvPr id="11688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689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3051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latin typeface="Optim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689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51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0">
                <a:latin typeface="Optim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689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Optim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689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9" name="Picture 9" descr="culogo-larg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7626" y="6480748"/>
            <a:ext cx="1201518" cy="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159" descr="12-16-Lasp-no-type-cobrand-.png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2" t="38787" r="17136" b="44765"/>
          <a:stretch/>
        </p:blipFill>
        <p:spPr>
          <a:xfrm>
            <a:off x="1219200" y="6533744"/>
            <a:ext cx="971550" cy="2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0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7B4A24"/>
          </a:solidFill>
          <a:effectLst>
            <a:outerShdw blurRad="38100" dist="38100" dir="2700000" algn="tl">
              <a:srgbClr val="000000">
                <a:alpha val="43000"/>
              </a:srgbClr>
            </a:outerShdw>
          </a:effectLst>
          <a:latin typeface="Optima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7B4A24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7B4A24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7B4A24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7B4A24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rgbClr val="7B4A24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rgbClr val="7B4A24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rgbClr val="7B4A24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rgbClr val="7B4A24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65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itchFamily="-11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Optima"/>
          <a:ea typeface="ＭＳ Ｐゴシック" pitchFamily="-65" charset="-128"/>
          <a:cs typeface="ＭＳ Ｐゴシック" pitchFamily="-65" charset="-128"/>
        </a:defRPr>
      </a:lvl1pPr>
      <a:lvl2pPr marL="509588" indent="-1682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Optima"/>
          <a:ea typeface="ＭＳ Ｐゴシック" pitchFamily="-65" charset="-128"/>
        </a:defRPr>
      </a:lvl2pPr>
      <a:lvl3pPr marL="798513" indent="-1746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itchFamily="-112" charset="2"/>
        <a:buChar char="ü"/>
        <a:defRPr sz="1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Optima"/>
          <a:ea typeface="ＭＳ Ｐゴシック" pitchFamily="-65" charset="-128"/>
        </a:defRPr>
      </a:lvl3pPr>
      <a:lvl4pPr marL="1089025" indent="-1762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Optima"/>
          <a:ea typeface="ＭＳ Ｐゴシック" pitchFamily="-65" charset="-128"/>
        </a:defRPr>
      </a:lvl4pPr>
      <a:lvl5pPr marL="1370013" indent="-1666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Optima"/>
          <a:ea typeface="ＭＳ Ｐゴシック" pitchFamily="-65" charset="-128"/>
        </a:defRPr>
      </a:lvl5pPr>
      <a:lvl6pPr marL="1827213" indent="-166688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-65" charset="-128"/>
        </a:defRPr>
      </a:lvl6pPr>
      <a:lvl7pPr marL="2284413" indent="-166688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-65" charset="-128"/>
        </a:defRPr>
      </a:lvl7pPr>
      <a:lvl8pPr marL="2741613" indent="-166688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-65" charset="-128"/>
        </a:defRPr>
      </a:lvl8pPr>
      <a:lvl9pPr marL="3198813" indent="-166688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2D14A5-D1FA-45E1-A543-C7F16A3C89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5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4505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506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506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506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506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506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506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506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506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506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506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507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507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507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507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</p:grpSp>
      <p:sp>
        <p:nvSpPr>
          <p:cNvPr id="4507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7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507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507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347DC6-E202-4F9A-8617-F7792A138482}" type="slidenum">
              <a:rPr lang="en-US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4507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66522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20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4BB9AB-DAB6-4025-9621-4FAACEF74D1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9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iff"/><Relationship Id="rId13" Type="http://schemas.microsoft.com/office/2007/relationships/diagramDrawing" Target="../diagrams/drawing1.xml"/><Relationship Id="rId3" Type="http://schemas.openxmlformats.org/officeDocument/2006/relationships/image" Target="../media/image20.tiff"/><Relationship Id="rId7" Type="http://schemas.openxmlformats.org/officeDocument/2006/relationships/image" Target="../media/image24.tiff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tiff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22.tiff"/><Relationship Id="rId15" Type="http://schemas.openxmlformats.org/officeDocument/2006/relationships/image" Target="../media/image27.tif"/><Relationship Id="rId10" Type="http://schemas.openxmlformats.org/officeDocument/2006/relationships/diagramLayout" Target="../diagrams/layout1.xml"/><Relationship Id="rId4" Type="http://schemas.openxmlformats.org/officeDocument/2006/relationships/image" Target="../media/image21.tif"/><Relationship Id="rId9" Type="http://schemas.openxmlformats.org/officeDocument/2006/relationships/diagramData" Target="../diagrams/data1.xml"/><Relationship Id="rId14" Type="http://schemas.openxmlformats.org/officeDocument/2006/relationships/image" Target="../media/image26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apollo08_earthr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228600" y="0"/>
            <a:ext cx="8610600" cy="74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i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i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i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Whats</a:t>
            </a:r>
            <a:r>
              <a:rPr lang="en-US" altLang="en-US" sz="36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new with MODIS </a:t>
            </a:r>
            <a:r>
              <a:rPr lang="en-US" altLang="en-US" sz="36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NPP, GPP and ET</a:t>
            </a:r>
            <a:endParaRPr lang="en-US" altLang="en-US" sz="3600" b="1" i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i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i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i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i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MODIS/VIIRS Science Team Meeting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i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i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June 9, 2016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i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Steven W. Running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Numerical </a:t>
            </a:r>
            <a:r>
              <a:rPr lang="en-US" altLang="en-US" sz="2400" b="1" i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Terradynamic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Simulation Group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College of Forestry and Conservation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University of  Montana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i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i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181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86" y="300064"/>
            <a:ext cx="1392542" cy="908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05" y="630373"/>
            <a:ext cx="1605923" cy="1078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33" y="976031"/>
            <a:ext cx="1475690" cy="983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32" y="1212671"/>
            <a:ext cx="1639891" cy="1171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76" y="1542293"/>
            <a:ext cx="1866539" cy="1251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5" name="Plus 24"/>
          <p:cNvSpPr/>
          <p:nvPr/>
        </p:nvSpPr>
        <p:spPr>
          <a:xfrm>
            <a:off x="1310986" y="2774595"/>
            <a:ext cx="446810" cy="52737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14" y="3120190"/>
            <a:ext cx="4618886" cy="2999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048495989"/>
              </p:ext>
            </p:extLst>
          </p:nvPr>
        </p:nvGraphicFramePr>
        <p:xfrm>
          <a:off x="2447041" y="3705476"/>
          <a:ext cx="2525009" cy="1475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3" name="Striped Right Arrow 32"/>
          <p:cNvSpPr/>
          <p:nvPr/>
        </p:nvSpPr>
        <p:spPr>
          <a:xfrm rot="16449122">
            <a:off x="6618082" y="2706090"/>
            <a:ext cx="1419160" cy="531978"/>
          </a:xfrm>
          <a:prstGeom prst="stripedRightArrow">
            <a:avLst/>
          </a:prstGeom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2Left">
              <a:rot lat="887596" lon="2648659" rev="2119739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Testing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3935" y="1116814"/>
            <a:ext cx="809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white"/>
                </a:solidFill>
              </a:rPr>
              <a:t>Traits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160" y="1593153"/>
            <a:ext cx="907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white"/>
                </a:solidFill>
              </a:rPr>
              <a:t>Topography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0985" y="1863304"/>
            <a:ext cx="91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white"/>
                </a:solidFill>
              </a:rPr>
              <a:t>Soil water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5768" y="2266406"/>
            <a:ext cx="905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white"/>
                </a:solidFill>
              </a:rPr>
              <a:t>Crop areas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7381" y="2709697"/>
            <a:ext cx="1361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white"/>
                </a:solidFill>
              </a:rPr>
              <a:t>Percent cover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86" y="5390368"/>
            <a:ext cx="2099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white"/>
                </a:solidFill>
              </a:rPr>
              <a:t>45 Tower Training </a:t>
            </a:r>
            <a:r>
              <a:rPr lang="en-US" sz="1600" dirty="0">
                <a:solidFill>
                  <a:prstClr val="white"/>
                </a:solidFill>
              </a:rPr>
              <a:t>sites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1164" y="1931707"/>
            <a:ext cx="1684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white"/>
                </a:solidFill>
              </a:rPr>
              <a:t>17 Tower Testing </a:t>
            </a:r>
            <a:r>
              <a:rPr lang="en-US" sz="1600" dirty="0">
                <a:solidFill>
                  <a:prstClr val="white"/>
                </a:solidFill>
              </a:rPr>
              <a:t>sites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1515" y="5780912"/>
            <a:ext cx="1342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err="1" smtClean="0">
                <a:solidFill>
                  <a:prstClr val="white"/>
                </a:solidFill>
              </a:rPr>
              <a:t>LUE</a:t>
            </a:r>
            <a:r>
              <a:rPr lang="en-US" sz="1600" baseline="-25000" dirty="0" err="1" smtClean="0">
                <a:solidFill>
                  <a:prstClr val="white"/>
                </a:solidFill>
              </a:rPr>
              <a:t>opt</a:t>
            </a:r>
            <a:endParaRPr lang="en-US" sz="1600" baseline="-25000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6549"/>
            <a:ext cx="2483943" cy="1779243"/>
          </a:xfrm>
          <a:prstGeom prst="ellipse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635000"/>
          </a:effectLst>
          <a:scene3d>
            <a:camera prst="perspectiveRelaxedModerately" fov="5400000">
              <a:rot lat="19800000" lon="1200000" rev="20820000"/>
            </a:camera>
            <a:lightRig rig="threePt" dir="t"/>
          </a:scene3d>
          <a:sp3d>
            <a:bevelT w="165100" prst="coolSlant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410" y="660711"/>
            <a:ext cx="2247704" cy="1600774"/>
          </a:xfrm>
          <a:prstGeom prst="ellipse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scene3d>
            <a:camera prst="perspectiveRelaxedModerately">
              <a:rot lat="19800000" lon="1200000" rev="20820000"/>
            </a:camera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427438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ChangeArrowheads="1"/>
          </p:cNvSpPr>
          <p:nvPr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457200" y="228600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Global Annual 1-km ET over 2000-2010</a:t>
            </a:r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533400" y="762000"/>
            <a:ext cx="777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Global average MODIS ET over vegetated land surface is 568.7 ± 358.2 mm yr</a:t>
            </a:r>
            <a:r>
              <a:rPr lang="en-US" altLang="en-US" sz="2400" baseline="30000">
                <a:solidFill>
                  <a:srgbClr val="000000"/>
                </a:solidFill>
              </a:rPr>
              <a:t>-1</a:t>
            </a:r>
            <a:r>
              <a:rPr lang="en-US" altLang="en-US" sz="240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5365" name="Picture 5" descr="MERRAGMAO_1kmalb_0.05deg_GE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87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GLOBAL NPP TREND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1" cy="4953000"/>
          </a:xfrm>
        </p:spPr>
      </p:pic>
    </p:spTree>
    <p:extLst>
      <p:ext uri="{BB962C8B-B14F-4D97-AF65-F5344CB8AC3E}">
        <p14:creationId xmlns:p14="http://schemas.microsoft.com/office/powerpoint/2010/main" val="17116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3138" y="0"/>
            <a:ext cx="5523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Garamond" pitchFamily="18" charset="0"/>
              </a:rPr>
              <a:t>Net Primary Productivity Indicator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Y:\NCA_Indicators\NCAC_NASA_Team_Meeting\Report_Visuals\NPP_anomaly_2000_2001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3"/>
          <a:stretch/>
        </p:blipFill>
        <p:spPr bwMode="auto">
          <a:xfrm>
            <a:off x="1371600" y="533400"/>
            <a:ext cx="7620000" cy="304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roup 20"/>
          <p:cNvGrpSpPr/>
          <p:nvPr/>
        </p:nvGrpSpPr>
        <p:grpSpPr>
          <a:xfrm>
            <a:off x="436636" y="4665806"/>
            <a:ext cx="1529071" cy="1447800"/>
            <a:chOff x="7467600" y="4191000"/>
            <a:chExt cx="1529071" cy="1447800"/>
          </a:xfrm>
        </p:grpSpPr>
        <p:grpSp>
          <p:nvGrpSpPr>
            <p:cNvPr id="14" name="Group 13"/>
            <p:cNvGrpSpPr/>
            <p:nvPr/>
          </p:nvGrpSpPr>
          <p:grpSpPr>
            <a:xfrm>
              <a:off x="7467600" y="4267200"/>
              <a:ext cx="381000" cy="1295400"/>
              <a:chOff x="7543800" y="3962400"/>
              <a:chExt cx="381000" cy="12954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7543800" y="3962400"/>
                <a:ext cx="381000" cy="15240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543800" y="4191000"/>
                <a:ext cx="381000" cy="1524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543800" y="4419600"/>
                <a:ext cx="381000" cy="152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543800" y="4648200"/>
                <a:ext cx="381000" cy="1524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543800" y="4876800"/>
                <a:ext cx="381000" cy="152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543800" y="5105400"/>
                <a:ext cx="381000" cy="1524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848600" y="4191000"/>
              <a:ext cx="11432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pitchFamily="-112" charset="0"/>
                </a:rPr>
                <a:t>&gt; 80 gC m</a:t>
              </a:r>
              <a:r>
                <a:rPr lang="en-US" sz="1200" b="1" baseline="30000" dirty="0">
                  <a:solidFill>
                    <a:prstClr val="black"/>
                  </a:solidFill>
                  <a:latin typeface="Arial" pitchFamily="-112" charset="0"/>
                </a:rPr>
                <a:t>2</a:t>
              </a:r>
              <a:r>
                <a:rPr lang="en-US" sz="1200" b="1" dirty="0">
                  <a:solidFill>
                    <a:prstClr val="black"/>
                  </a:solidFill>
                  <a:latin typeface="Arial" pitchFamily="-112" charset="0"/>
                </a:rPr>
                <a:t> yr</a:t>
              </a:r>
              <a:r>
                <a:rPr lang="en-US" sz="1200" b="1" baseline="30000" dirty="0">
                  <a:solidFill>
                    <a:prstClr val="black"/>
                  </a:solidFill>
                  <a:latin typeface="Arial" pitchFamily="-112" charset="0"/>
                </a:rPr>
                <a:t>-1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48600" y="4447401"/>
              <a:ext cx="1101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pitchFamily="-112" charset="0"/>
                </a:rPr>
                <a:t>&gt; 40 gC m</a:t>
              </a:r>
              <a:r>
                <a:rPr lang="en-US" sz="1200" b="1" baseline="30000" dirty="0">
                  <a:solidFill>
                    <a:prstClr val="black"/>
                  </a:solidFill>
                  <a:latin typeface="Arial" pitchFamily="-112" charset="0"/>
                </a:rPr>
                <a:t>2</a:t>
              </a:r>
              <a:r>
                <a:rPr lang="en-US" sz="1200" b="1" dirty="0">
                  <a:solidFill>
                    <a:prstClr val="black"/>
                  </a:solidFill>
                  <a:latin typeface="Arial" pitchFamily="-112" charset="0"/>
                </a:rPr>
                <a:t> yr</a:t>
              </a:r>
              <a:r>
                <a:rPr lang="en-US" sz="1200" b="1" baseline="30000" dirty="0">
                  <a:solidFill>
                    <a:prstClr val="black"/>
                  </a:solidFill>
                  <a:latin typeface="Arial" pitchFamily="-112" charset="0"/>
                </a:rPr>
                <a:t>-1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48600" y="4676001"/>
              <a:ext cx="10230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pitchFamily="-112" charset="0"/>
                </a:rPr>
                <a:t>&gt; 0 gC m</a:t>
              </a:r>
              <a:r>
                <a:rPr lang="en-US" sz="1200" b="1" baseline="30000" dirty="0">
                  <a:solidFill>
                    <a:prstClr val="black"/>
                  </a:solidFill>
                  <a:latin typeface="Arial" pitchFamily="-112" charset="0"/>
                </a:rPr>
                <a:t>2</a:t>
              </a:r>
              <a:r>
                <a:rPr lang="en-US" sz="1200" b="1" dirty="0">
                  <a:solidFill>
                    <a:prstClr val="black"/>
                  </a:solidFill>
                  <a:latin typeface="Arial" pitchFamily="-112" charset="0"/>
                </a:rPr>
                <a:t> yr</a:t>
              </a:r>
              <a:r>
                <a:rPr lang="en-US" sz="1200" b="1" baseline="30000" dirty="0">
                  <a:solidFill>
                    <a:prstClr val="black"/>
                  </a:solidFill>
                  <a:latin typeface="Arial" pitchFamily="-112" charset="0"/>
                </a:rPr>
                <a:t>-1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48600" y="4904601"/>
              <a:ext cx="10230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pitchFamily="-112" charset="0"/>
                </a:rPr>
                <a:t>&lt; 0 gC m</a:t>
              </a:r>
              <a:r>
                <a:rPr lang="en-US" sz="1200" b="1" baseline="30000" dirty="0">
                  <a:solidFill>
                    <a:prstClr val="black"/>
                  </a:solidFill>
                  <a:latin typeface="Arial" pitchFamily="-112" charset="0"/>
                </a:rPr>
                <a:t>2</a:t>
              </a:r>
              <a:r>
                <a:rPr lang="en-US" sz="1200" b="1" dirty="0">
                  <a:solidFill>
                    <a:prstClr val="black"/>
                  </a:solidFill>
                  <a:latin typeface="Arial" pitchFamily="-112" charset="0"/>
                </a:rPr>
                <a:t> yr</a:t>
              </a:r>
              <a:r>
                <a:rPr lang="en-US" sz="1200" b="1" baseline="30000" dirty="0">
                  <a:solidFill>
                    <a:prstClr val="black"/>
                  </a:solidFill>
                  <a:latin typeface="Arial" pitchFamily="-112" charset="0"/>
                </a:rPr>
                <a:t>-1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48600" y="5133201"/>
              <a:ext cx="11480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pitchFamily="-112" charset="0"/>
                </a:rPr>
                <a:t>&lt; -40 gC m</a:t>
              </a:r>
              <a:r>
                <a:rPr lang="en-US" sz="1200" b="1" baseline="30000" dirty="0">
                  <a:solidFill>
                    <a:prstClr val="black"/>
                  </a:solidFill>
                  <a:latin typeface="Arial" pitchFamily="-112" charset="0"/>
                </a:rPr>
                <a:t>2</a:t>
              </a:r>
              <a:r>
                <a:rPr lang="en-US" sz="1200" b="1" dirty="0">
                  <a:solidFill>
                    <a:prstClr val="black"/>
                  </a:solidFill>
                  <a:latin typeface="Arial" pitchFamily="-112" charset="0"/>
                </a:rPr>
                <a:t> yr</a:t>
              </a:r>
              <a:r>
                <a:rPr lang="en-US" sz="1200" b="1" baseline="30000" dirty="0">
                  <a:solidFill>
                    <a:prstClr val="black"/>
                  </a:solidFill>
                  <a:latin typeface="Arial" pitchFamily="-112" charset="0"/>
                </a:rPr>
                <a:t>-1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48600" y="5361801"/>
              <a:ext cx="11480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pitchFamily="-112" charset="0"/>
                </a:rPr>
                <a:t>&lt; -80 gC m</a:t>
              </a:r>
              <a:r>
                <a:rPr lang="en-US" sz="1200" b="1" baseline="30000" dirty="0">
                  <a:solidFill>
                    <a:prstClr val="black"/>
                  </a:solidFill>
                  <a:latin typeface="Arial" pitchFamily="-112" charset="0"/>
                </a:rPr>
                <a:t>2</a:t>
              </a:r>
              <a:r>
                <a:rPr lang="en-US" sz="1200" b="1" dirty="0">
                  <a:solidFill>
                    <a:prstClr val="black"/>
                  </a:solidFill>
                  <a:latin typeface="Arial" pitchFamily="-112" charset="0"/>
                </a:rPr>
                <a:t> yr</a:t>
              </a:r>
              <a:r>
                <a:rPr lang="en-US" sz="1200" b="1" baseline="30000" dirty="0">
                  <a:solidFill>
                    <a:prstClr val="black"/>
                  </a:solidFill>
                  <a:latin typeface="Arial" pitchFamily="-112" charset="0"/>
                </a:rPr>
                <a:t>-1</a:t>
              </a:r>
            </a:p>
          </p:txBody>
        </p:sp>
      </p:grpSp>
      <p:pic>
        <p:nvPicPr>
          <p:cNvPr id="23" name="Picture 3" descr="Y:\NCA_Indicators\NCAC_NASA_Team_Meeting\Report_Visuals\NPP_anomaly_Grasslands_map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CE9D8"/>
              </a:clrFrom>
              <a:clrTo>
                <a:srgbClr val="ECE9D8">
                  <a:alpha val="0"/>
                </a:srgbClr>
              </a:clrTo>
            </a:clrChange>
          </a:blip>
          <a:srcRect l="1" t="37112" r="87096" b="14860"/>
          <a:stretch/>
        </p:blipFill>
        <p:spPr bwMode="auto">
          <a:xfrm>
            <a:off x="381000" y="1091916"/>
            <a:ext cx="1143000" cy="20955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29043" y="760512"/>
            <a:ext cx="1142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-112" charset="0"/>
              </a:rPr>
              <a:t>NPP (gC/m</a:t>
            </a:r>
            <a:r>
              <a:rPr lang="en-US" sz="1400" b="1" baseline="30000" dirty="0">
                <a:solidFill>
                  <a:prstClr val="black"/>
                </a:solidFill>
                <a:latin typeface="Arial" pitchFamily="-112" charset="0"/>
              </a:rPr>
              <a:t>2</a:t>
            </a:r>
            <a:r>
              <a:rPr lang="en-US" sz="1400" b="1" dirty="0">
                <a:solidFill>
                  <a:prstClr val="black"/>
                </a:solidFill>
                <a:latin typeface="Arial" pitchFamily="-112" charset="0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" y="3817203"/>
            <a:ext cx="1926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-112" charset="0"/>
              </a:rPr>
              <a:t>Percentage of area above or below the 13-year NPP average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5703" r="3654"/>
          <a:stretch/>
        </p:blipFill>
        <p:spPr>
          <a:xfrm>
            <a:off x="2099715" y="3352800"/>
            <a:ext cx="5748885" cy="3505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45" t="22103" r="-44" b="24599"/>
          <a:stretch/>
        </p:blipFill>
        <p:spPr>
          <a:xfrm>
            <a:off x="7848600" y="3505200"/>
            <a:ext cx="286108" cy="295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6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0"/>
            <a:ext cx="8229600" cy="1143000"/>
          </a:xfrm>
        </p:spPr>
        <p:txBody>
          <a:bodyPr/>
          <a:lstStyle/>
          <a:p>
            <a:r>
              <a:rPr lang="en-US" sz="2000" b="1" dirty="0" smtClean="0"/>
              <a:t>Smith et al 2016 Nature Climate Change, (6) p306-311</a:t>
            </a:r>
            <a:endParaRPr lang="en-US" sz="2000" b="1" dirty="0"/>
          </a:p>
        </p:txBody>
      </p:sp>
      <p:pic>
        <p:nvPicPr>
          <p:cNvPr id="371714" name="Picture 2" descr="C:\Users\steve.running\Documents\1-PendingPapers\BillSmith\NatureCC2015\Figure1_resize.tif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839200" cy="616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-2903"/>
            <a:ext cx="7411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Verdana" pitchFamily="34" charset="0"/>
              </a:rPr>
              <a:t>CMIP5 projections of NPP are too strong</a:t>
            </a:r>
            <a:endParaRPr lang="en-US" sz="2400" b="1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11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11652" name="Picture 2" descr="Potential limits to vegetation net primary production based on fundamental physiological limits by solar radiation, water balance, and temperature (from Churkina &amp; Running, 1998; Nemani et al., 2003; Running et al., 2004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9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53" name="Rectangle 3"/>
          <p:cNvSpPr>
            <a:spLocks noChangeArrowheads="1"/>
          </p:cNvSpPr>
          <p:nvPr/>
        </p:nvSpPr>
        <p:spPr bwMode="auto">
          <a:xfrm>
            <a:off x="34925" y="5943600"/>
            <a:ext cx="90805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Potential limits to vegetation net primary production based on fundamental physiological limits by solar radiation, water balance, and temperature  (from Churkina &amp; Running, 1998; Nemani et al., 2003; Running et al., 2004).</a:t>
            </a:r>
            <a:endParaRPr lang="en-US" altLang="en-US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1654" name="Rectangle 4"/>
          <p:cNvSpPr>
            <a:spLocks noChangeArrowheads="1"/>
          </p:cNvSpPr>
          <p:nvPr/>
        </p:nvSpPr>
        <p:spPr bwMode="auto">
          <a:xfrm>
            <a:off x="3235325" y="4295775"/>
            <a:ext cx="5943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EAEAEA"/>
                </a:solidFill>
                <a:latin typeface="Arial" pitchFamily="34" charset="0"/>
                <a:cs typeface="Arial" pitchFamily="34" charset="0"/>
              </a:rPr>
              <a:t>Water = 40%, Temperature = 33%, Radiation = 27%</a:t>
            </a:r>
          </a:p>
        </p:txBody>
      </p:sp>
    </p:spTree>
    <p:extLst>
      <p:ext uri="{BB962C8B-B14F-4D97-AF65-F5344CB8AC3E}">
        <p14:creationId xmlns:p14="http://schemas.microsoft.com/office/powerpoint/2010/main" val="35326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9860" name="Picture 4" descr="globalegs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861" name="Rectangle 5"/>
          <p:cNvSpPr>
            <a:spLocks noChangeArrowheads="1"/>
          </p:cNvSpPr>
          <p:nvPr/>
        </p:nvSpPr>
        <p:spPr bwMode="auto">
          <a:xfrm>
            <a:off x="4405313" y="6521450"/>
            <a:ext cx="4738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 </a:t>
            </a:r>
            <a:r>
              <a:rPr lang="en-US" sz="1400" b="1">
                <a:solidFill>
                  <a:srgbClr val="000000"/>
                </a:solidFill>
              </a:rPr>
              <a:t>Jolly, Nemani, Running. Global Change Biology 2005 </a:t>
            </a:r>
          </a:p>
        </p:txBody>
      </p:sp>
    </p:spTree>
    <p:extLst>
      <p:ext uri="{BB962C8B-B14F-4D97-AF65-F5344CB8AC3E}">
        <p14:creationId xmlns:p14="http://schemas.microsoft.com/office/powerpoint/2010/main" val="251402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/>
          <p:cNvSpPr>
            <a:spLocks noChangeShapeType="1"/>
          </p:cNvSpPr>
          <p:nvPr/>
        </p:nvSpPr>
        <p:spPr bwMode="auto">
          <a:xfrm>
            <a:off x="6781800" y="1543050"/>
            <a:ext cx="990600" cy="3533775"/>
          </a:xfrm>
          <a:prstGeom prst="line">
            <a:avLst/>
          </a:prstGeom>
          <a:noFill/>
          <a:ln w="63500">
            <a:solidFill>
              <a:srgbClr val="660033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72175" y="4667250"/>
            <a:ext cx="3048000" cy="1981200"/>
            <a:chOff x="3762" y="2940"/>
            <a:chExt cx="1920" cy="1248"/>
          </a:xfrm>
        </p:grpSpPr>
        <p:sp>
          <p:nvSpPr>
            <p:cNvPr id="46106" name="Text Box 4"/>
            <p:cNvSpPr txBox="1">
              <a:spLocks noChangeArrowheads="1"/>
            </p:cNvSpPr>
            <p:nvPr/>
          </p:nvSpPr>
          <p:spPr bwMode="auto">
            <a:xfrm>
              <a:off x="3762" y="3900"/>
              <a:ext cx="5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660033"/>
                  </a:solidFill>
                  <a:latin typeface="Arial" charset="0"/>
                </a:rPr>
                <a:t>VPD</a:t>
              </a:r>
            </a:p>
          </p:txBody>
        </p:sp>
        <p:pic>
          <p:nvPicPr>
            <p:cNvPr id="46107" name="Picture 5" descr="VPDavg_DAO2002_D168_outlin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62" y="2940"/>
              <a:ext cx="1920" cy="1013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</p:spPr>
        </p:pic>
        <p:sp>
          <p:nvSpPr>
            <p:cNvPr id="46108" name="Rectangle 6"/>
            <p:cNvSpPr>
              <a:spLocks noChangeArrowheads="1"/>
            </p:cNvSpPr>
            <p:nvPr/>
          </p:nvSpPr>
          <p:spPr bwMode="auto">
            <a:xfrm>
              <a:off x="3762" y="2940"/>
              <a:ext cx="1920" cy="1008"/>
            </a:xfrm>
            <a:prstGeom prst="rect">
              <a:avLst/>
            </a:prstGeom>
            <a:noFill/>
            <a:ln w="38100">
              <a:solidFill>
                <a:srgbClr val="66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733800" y="3990975"/>
            <a:ext cx="3276600" cy="2060575"/>
            <a:chOff x="2352" y="2514"/>
            <a:chExt cx="2064" cy="1298"/>
          </a:xfrm>
        </p:grpSpPr>
        <p:sp>
          <p:nvSpPr>
            <p:cNvPr id="46103" name="Text Box 8"/>
            <p:cNvSpPr txBox="1">
              <a:spLocks noChangeArrowheads="1"/>
            </p:cNvSpPr>
            <p:nvPr/>
          </p:nvSpPr>
          <p:spPr bwMode="auto">
            <a:xfrm>
              <a:off x="2352" y="3524"/>
              <a:ext cx="12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660033"/>
                  </a:solidFill>
                  <a:latin typeface="Arial" charset="0"/>
                </a:rPr>
                <a:t>Temperature</a:t>
              </a:r>
            </a:p>
          </p:txBody>
        </p:sp>
        <p:pic>
          <p:nvPicPr>
            <p:cNvPr id="46104" name="Picture 9" descr="Tavg_DAO2002_D168_outlin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2" y="2522"/>
              <a:ext cx="2064" cy="1038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</p:spPr>
        </p:pic>
        <p:sp>
          <p:nvSpPr>
            <p:cNvPr id="46105" name="Rectangle 10"/>
            <p:cNvSpPr>
              <a:spLocks noChangeArrowheads="1"/>
            </p:cNvSpPr>
            <p:nvPr/>
          </p:nvSpPr>
          <p:spPr bwMode="auto">
            <a:xfrm>
              <a:off x="2352" y="2514"/>
              <a:ext cx="2064" cy="1056"/>
            </a:xfrm>
            <a:prstGeom prst="rect">
              <a:avLst/>
            </a:prstGeom>
            <a:noFill/>
            <a:ln w="38100">
              <a:solidFill>
                <a:srgbClr val="66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</p:grpSp>
      <p:sp>
        <p:nvSpPr>
          <p:cNvPr id="138251" name="Rectangle 11"/>
          <p:cNvSpPr>
            <a:spLocks noChangeArrowheads="1"/>
          </p:cNvSpPr>
          <p:nvPr/>
        </p:nvSpPr>
        <p:spPr bwMode="auto">
          <a:xfrm>
            <a:off x="381000" y="19050"/>
            <a:ext cx="876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EC85E"/>
              </a:buClr>
              <a:buSzPct val="70000"/>
              <a:buFont typeface="Wingdings" pitchFamily="2" charset="2"/>
              <a:buNone/>
              <a:tabLst>
                <a:tab pos="3770313" algn="l"/>
              </a:tabLst>
              <a:defRPr/>
            </a:pPr>
            <a:r>
              <a:rPr lang="en-US" sz="3200" b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GPP = Light  X  Conversion Efficiency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EC85E"/>
              </a:buClr>
              <a:buSzPct val="70000"/>
              <a:buFont typeface="Wingdings" pitchFamily="2" charset="2"/>
              <a:buNone/>
              <a:tabLst>
                <a:tab pos="3770313" algn="l"/>
              </a:tabLst>
              <a:defRPr/>
            </a:pPr>
            <a:endParaRPr lang="en-US" sz="2400" b="1"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EC85E"/>
              </a:buClr>
              <a:buSzPct val="70000"/>
              <a:buFont typeface="Wingdings" pitchFamily="2" charset="2"/>
              <a:buNone/>
              <a:tabLst>
                <a:tab pos="3770313" algn="l"/>
              </a:tabLst>
              <a:defRPr/>
            </a:pPr>
            <a:r>
              <a:rPr lang="en-US" sz="3600" b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GPP</a:t>
            </a:r>
            <a:r>
              <a:rPr lang="en-US" sz="3200" b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 (PAR)</a:t>
            </a:r>
            <a:r>
              <a:rPr lang="en-US" sz="3600" b="1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3600" b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3200" b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6000" b="1" i="1" baseline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</a:t>
            </a:r>
          </a:p>
        </p:txBody>
      </p:sp>
      <p:sp>
        <p:nvSpPr>
          <p:cNvPr id="46086" name="Line 12"/>
          <p:cNvSpPr>
            <a:spLocks noChangeShapeType="1"/>
          </p:cNvSpPr>
          <p:nvPr/>
        </p:nvSpPr>
        <p:spPr bwMode="auto">
          <a:xfrm>
            <a:off x="3429000" y="476250"/>
            <a:ext cx="838200" cy="609600"/>
          </a:xfrm>
          <a:prstGeom prst="line">
            <a:avLst/>
          </a:prstGeom>
          <a:noFill/>
          <a:ln w="50800">
            <a:solidFill>
              <a:srgbClr val="3333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6087" name="Line 13"/>
          <p:cNvSpPr>
            <a:spLocks noChangeShapeType="1"/>
          </p:cNvSpPr>
          <p:nvPr/>
        </p:nvSpPr>
        <p:spPr bwMode="auto">
          <a:xfrm>
            <a:off x="5943600" y="476250"/>
            <a:ext cx="762000" cy="609600"/>
          </a:xfrm>
          <a:prstGeom prst="line">
            <a:avLst/>
          </a:prstGeom>
          <a:noFill/>
          <a:ln w="50800">
            <a:solidFill>
              <a:srgbClr val="3333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6088" name="Line 14"/>
          <p:cNvSpPr>
            <a:spLocks noChangeShapeType="1"/>
          </p:cNvSpPr>
          <p:nvPr/>
        </p:nvSpPr>
        <p:spPr bwMode="auto">
          <a:xfrm flipV="1">
            <a:off x="3429000" y="1695450"/>
            <a:ext cx="838200" cy="1600200"/>
          </a:xfrm>
          <a:prstGeom prst="line">
            <a:avLst/>
          </a:prstGeom>
          <a:noFill/>
          <a:ln w="63500">
            <a:solidFill>
              <a:srgbClr val="660033"/>
            </a:solidFill>
            <a:round/>
            <a:headEnd/>
            <a:tailEnd type="stealth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6089" name="Line 15"/>
          <p:cNvSpPr>
            <a:spLocks noChangeShapeType="1"/>
          </p:cNvSpPr>
          <p:nvPr/>
        </p:nvSpPr>
        <p:spPr bwMode="auto">
          <a:xfrm flipH="1">
            <a:off x="5334000" y="1543050"/>
            <a:ext cx="1371600" cy="2438400"/>
          </a:xfrm>
          <a:prstGeom prst="line">
            <a:avLst/>
          </a:prstGeom>
          <a:noFill/>
          <a:ln w="63500">
            <a:solidFill>
              <a:srgbClr val="660033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905000" y="1314450"/>
            <a:ext cx="685800" cy="381000"/>
            <a:chOff x="1200" y="1056"/>
            <a:chExt cx="432" cy="240"/>
          </a:xfrm>
        </p:grpSpPr>
        <p:sp>
          <p:nvSpPr>
            <p:cNvPr id="46101" name="Line 17"/>
            <p:cNvSpPr>
              <a:spLocks noChangeShapeType="1"/>
            </p:cNvSpPr>
            <p:nvPr/>
          </p:nvSpPr>
          <p:spPr bwMode="auto">
            <a:xfrm flipH="1">
              <a:off x="1200" y="1056"/>
              <a:ext cx="432" cy="0"/>
            </a:xfrm>
            <a:prstGeom prst="line">
              <a:avLst/>
            </a:prstGeom>
            <a:noFill/>
            <a:ln w="38100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6102" name="Line 18"/>
            <p:cNvSpPr>
              <a:spLocks noChangeShapeType="1"/>
            </p:cNvSpPr>
            <p:nvPr/>
          </p:nvSpPr>
          <p:spPr bwMode="auto">
            <a:xfrm>
              <a:off x="1200" y="1056"/>
              <a:ext cx="0" cy="240"/>
            </a:xfrm>
            <a:prstGeom prst="line">
              <a:avLst/>
            </a:prstGeom>
            <a:noFill/>
            <a:ln w="38100">
              <a:solidFill>
                <a:srgbClr val="33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666875" y="3241675"/>
            <a:ext cx="3200400" cy="2092325"/>
            <a:chOff x="1050" y="2042"/>
            <a:chExt cx="2016" cy="1318"/>
          </a:xfrm>
        </p:grpSpPr>
        <p:pic>
          <p:nvPicPr>
            <p:cNvPr id="46098" name="Picture 20" descr="mod15_BU_v4_4km_2003_apr_fpar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1" y="2042"/>
              <a:ext cx="2015" cy="1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9" name="Text Box 21"/>
            <p:cNvSpPr txBox="1">
              <a:spLocks noChangeArrowheads="1"/>
            </p:cNvSpPr>
            <p:nvPr/>
          </p:nvSpPr>
          <p:spPr bwMode="auto">
            <a:xfrm>
              <a:off x="1050" y="3072"/>
              <a:ext cx="10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660033"/>
                  </a:solidFill>
                  <a:latin typeface="Arial" charset="0"/>
                </a:rPr>
                <a:t>fPAR, PAR</a:t>
              </a:r>
            </a:p>
          </p:txBody>
        </p:sp>
        <p:sp>
          <p:nvSpPr>
            <p:cNvPr id="46100" name="Rectangle 22"/>
            <p:cNvSpPr>
              <a:spLocks noChangeArrowheads="1"/>
            </p:cNvSpPr>
            <p:nvPr/>
          </p:nvSpPr>
          <p:spPr bwMode="auto">
            <a:xfrm>
              <a:off x="1050" y="2043"/>
              <a:ext cx="2016" cy="1056"/>
            </a:xfrm>
            <a:prstGeom prst="rect">
              <a:avLst/>
            </a:prstGeom>
            <a:noFill/>
            <a:ln w="38100">
              <a:solidFill>
                <a:srgbClr val="66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163513" y="1720850"/>
            <a:ext cx="3132137" cy="2119313"/>
            <a:chOff x="103" y="1084"/>
            <a:chExt cx="1973" cy="1335"/>
          </a:xfrm>
        </p:grpSpPr>
        <p:pic>
          <p:nvPicPr>
            <p:cNvPr id="46095" name="Picture 24" descr="MOD17A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7" y="1087"/>
              <a:ext cx="1952" cy="1037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</p:spPr>
        </p:pic>
        <p:sp>
          <p:nvSpPr>
            <p:cNvPr id="46096" name="Rectangle 25"/>
            <p:cNvSpPr>
              <a:spLocks noChangeArrowheads="1"/>
            </p:cNvSpPr>
            <p:nvPr/>
          </p:nvSpPr>
          <p:spPr bwMode="auto">
            <a:xfrm>
              <a:off x="108" y="1084"/>
              <a:ext cx="1968" cy="1051"/>
            </a:xfrm>
            <a:prstGeom prst="rect">
              <a:avLst/>
            </a:prstGeom>
            <a:noFill/>
            <a:ln w="38100">
              <a:solidFill>
                <a:srgbClr val="66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6097" name="Text Box 26"/>
            <p:cNvSpPr txBox="1">
              <a:spLocks noChangeArrowheads="1"/>
            </p:cNvSpPr>
            <p:nvPr/>
          </p:nvSpPr>
          <p:spPr bwMode="auto">
            <a:xfrm>
              <a:off x="103" y="2092"/>
              <a:ext cx="5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i="1">
                  <a:solidFill>
                    <a:srgbClr val="660033"/>
                  </a:solidFill>
                  <a:latin typeface="Arial" charset="0"/>
                </a:rPr>
                <a:t>GPP</a:t>
              </a:r>
            </a:p>
          </p:txBody>
        </p:sp>
      </p:grpSp>
      <p:sp>
        <p:nvSpPr>
          <p:cNvPr id="46093" name="Line 27"/>
          <p:cNvSpPr>
            <a:spLocks noChangeShapeType="1"/>
          </p:cNvSpPr>
          <p:nvPr/>
        </p:nvSpPr>
        <p:spPr bwMode="auto">
          <a:xfrm>
            <a:off x="6934200" y="1524000"/>
            <a:ext cx="914400" cy="1104900"/>
          </a:xfrm>
          <a:prstGeom prst="line">
            <a:avLst/>
          </a:prstGeom>
          <a:noFill/>
          <a:ln w="63500">
            <a:solidFill>
              <a:srgbClr val="660033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6094" name="Rectangle 28"/>
          <p:cNvSpPr>
            <a:spLocks noChangeArrowheads="1"/>
          </p:cNvSpPr>
          <p:nvPr/>
        </p:nvSpPr>
        <p:spPr bwMode="auto">
          <a:xfrm>
            <a:off x="7639050" y="2587625"/>
            <a:ext cx="15732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660033"/>
                </a:solidFill>
                <a:latin typeface="Arial" charset="0"/>
              </a:rPr>
              <a:t>Biome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660033"/>
                </a:solidFill>
                <a:latin typeface="Arial" charset="0"/>
              </a:rPr>
              <a:t>Properties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660033"/>
                </a:solidFill>
                <a:latin typeface="Arial" charset="0"/>
              </a:rPr>
              <a:t>Look-Up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660033"/>
                </a:solidFill>
                <a:latin typeface="Arial" charset="0"/>
              </a:rPr>
              <a:t>Table (</a:t>
            </a:r>
            <a:r>
              <a:rPr lang="en-US" sz="2000" i="1">
                <a:solidFill>
                  <a:srgbClr val="660033"/>
                </a:solidFill>
                <a:latin typeface="Arial" charset="0"/>
                <a:sym typeface="Symbol" pitchFamily="18" charset="2"/>
              </a:rPr>
              <a:t></a:t>
            </a:r>
            <a:r>
              <a:rPr lang="en-US" sz="2000" b="1" i="1" baseline="-25000">
                <a:solidFill>
                  <a:srgbClr val="660033"/>
                </a:solidFill>
                <a:latin typeface="Arial" charset="0"/>
                <a:sym typeface="Symbol" pitchFamily="18" charset="2"/>
              </a:rPr>
              <a:t>max </a:t>
            </a:r>
            <a:r>
              <a:rPr lang="en-US" sz="2000" b="1" i="1">
                <a:solidFill>
                  <a:srgbClr val="660033"/>
                </a:solidFill>
                <a:latin typeface="Arial" charset="0"/>
                <a:sym typeface="Symbol" pitchFamily="18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08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923806"/>
            <a:ext cx="468305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Croplands show largest </a:t>
            </a:r>
            <a:r>
              <a:rPr lang="en-US" sz="2400" dirty="0" err="1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LUE</a:t>
            </a:r>
            <a:r>
              <a:rPr lang="en-US" sz="2400" baseline="-25000" dirty="0" err="1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</a:t>
            </a:r>
            <a:r>
              <a:rPr lang="en-US" sz="2400" baseline="-25000" dirty="0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variability.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55F51">
                  <a:lumMod val="20000"/>
                  <a:lumOff val="8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MOD17 </a:t>
            </a:r>
            <a:r>
              <a:rPr lang="en-US" sz="2400" dirty="0" err="1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LUE</a:t>
            </a:r>
            <a:r>
              <a:rPr lang="en-US" sz="2400" baseline="-25000" dirty="0" err="1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2400" dirty="0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LUE</a:t>
            </a:r>
            <a:r>
              <a:rPr lang="en-US" sz="2400" baseline="-25000" dirty="0" err="1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</a:t>
            </a:r>
            <a:r>
              <a:rPr lang="en-US" sz="2400" dirty="0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CRO, GRA, DBF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55F51">
                  <a:lumMod val="20000"/>
                  <a:lumOff val="8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MOD17 </a:t>
            </a:r>
            <a:r>
              <a:rPr lang="en-US" sz="2400" dirty="0" err="1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LUE</a:t>
            </a:r>
            <a:r>
              <a:rPr lang="en-US" sz="2400" baseline="-25000" dirty="0" err="1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2400" dirty="0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LUE</a:t>
            </a:r>
            <a:r>
              <a:rPr lang="en-US" sz="2400" baseline="-25000" dirty="0" err="1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</a:t>
            </a:r>
            <a:r>
              <a:rPr lang="en-US" sz="2400" dirty="0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CSH.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Aggregating </a:t>
            </a:r>
            <a:r>
              <a:rPr lang="en-US" sz="2400" dirty="0" err="1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LUE</a:t>
            </a:r>
            <a:r>
              <a:rPr lang="en-US" sz="2400" baseline="-25000" dirty="0" err="1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</a:t>
            </a:r>
            <a:r>
              <a:rPr lang="en-US" sz="2400" dirty="0">
                <a:solidFill>
                  <a:srgbClr val="455F51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variability within coarse plant functional type (PFT) classes leads to large model LUE and GPP error.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6438900"/>
            <a:ext cx="9144001" cy="419100"/>
          </a:xfrm>
          <a:prstGeom prst="rect">
            <a:avLst/>
          </a:prstGeom>
          <a:gradFill>
            <a:gsLst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  <a:alpha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Spatially explicit estimation of optimal light use efficiency for improved satellite data driven ecosystem productivity modeling. Nima Madani, John S. Kimball, Steve W. Running. AGU  2014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269" y="0"/>
            <a:ext cx="4042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CB1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variability in </a:t>
            </a:r>
            <a:r>
              <a:rPr lang="en-US" sz="2800" b="1" dirty="0" err="1">
                <a:solidFill>
                  <a:srgbClr val="FCB1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LUE</a:t>
            </a:r>
            <a:r>
              <a:rPr lang="en-US" sz="2800" b="1" baseline="-25000" dirty="0" err="1">
                <a:solidFill>
                  <a:srgbClr val="FCB1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</a:t>
            </a:r>
            <a:r>
              <a:rPr lang="en-US" sz="2800" b="1" dirty="0">
                <a:solidFill>
                  <a:srgbClr val="FCB1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" t="7032" r="5616" b="3436"/>
          <a:stretch/>
        </p:blipFill>
        <p:spPr>
          <a:xfrm>
            <a:off x="4697966" y="3"/>
            <a:ext cx="4446035" cy="645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3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897049"/>
            <a:ext cx="8991600" cy="4953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0" y="-33250"/>
            <a:ext cx="808805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2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mpass Template">
  <a:themeElements>
    <a:clrScheme name="Compass Template 8">
      <a:dk1>
        <a:srgbClr val="000000"/>
      </a:dk1>
      <a:lt1>
        <a:srgbClr val="DDDCC5"/>
      </a:lt1>
      <a:dk2>
        <a:srgbClr val="95934B"/>
      </a:dk2>
      <a:lt2>
        <a:srgbClr val="DBDAC3"/>
      </a:lt2>
      <a:accent1>
        <a:srgbClr val="EAEBE1"/>
      </a:accent1>
      <a:accent2>
        <a:srgbClr val="9DB0B7"/>
      </a:accent2>
      <a:accent3>
        <a:srgbClr val="EBEBDF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Compass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ompass Template 1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4C0000"/>
        </a:accent1>
        <a:accent2>
          <a:srgbClr val="FF9900"/>
        </a:accent2>
        <a:accent3>
          <a:srgbClr val="C0AAAA"/>
        </a:accent3>
        <a:accent4>
          <a:srgbClr val="DADADA"/>
        </a:accent4>
        <a:accent5>
          <a:srgbClr val="B2AAAA"/>
        </a:accent5>
        <a:accent6>
          <a:srgbClr val="E78A00"/>
        </a:accent6>
        <a:hlink>
          <a:srgbClr val="FFDF57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Template 2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7A5C40"/>
        </a:accent1>
        <a:accent2>
          <a:srgbClr val="FFFF99"/>
        </a:accent2>
        <a:accent3>
          <a:srgbClr val="D3C3B8"/>
        </a:accent3>
        <a:accent4>
          <a:srgbClr val="DADADA"/>
        </a:accent4>
        <a:accent5>
          <a:srgbClr val="BEB5AF"/>
        </a:accent5>
        <a:accent6>
          <a:srgbClr val="E7E78A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Template 3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Template 4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005452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AB3B3"/>
        </a:accent5>
        <a:accent6>
          <a:srgbClr val="00B95C"/>
        </a:accent6>
        <a:hlink>
          <a:srgbClr val="CC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Template 5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333333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ADADAD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Template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0048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AAB1AA"/>
        </a:accent5>
        <a:accent6>
          <a:srgbClr val="6E8704"/>
        </a:accent6>
        <a:hlink>
          <a:srgbClr val="99FF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Template 7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57574D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B4B4B2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Template 8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Template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5685</TotalTime>
  <Words>308</Words>
  <Application>Microsoft Office PowerPoint</Application>
  <PresentationFormat>On-screen Show (4:3)</PresentationFormat>
  <Paragraphs>73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11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Comic Sans MS</vt:lpstr>
      <vt:lpstr>Garamond</vt:lpstr>
      <vt:lpstr>Optima</vt:lpstr>
      <vt:lpstr>Symbol</vt:lpstr>
      <vt:lpstr>Times New Roman</vt:lpstr>
      <vt:lpstr>Verdana</vt:lpstr>
      <vt:lpstr>Wingdings</vt:lpstr>
      <vt:lpstr>Depth</vt:lpstr>
      <vt:lpstr>Default Design</vt:lpstr>
      <vt:lpstr>19_Office Theme</vt:lpstr>
      <vt:lpstr>18_Office Theme</vt:lpstr>
      <vt:lpstr>Compass Template</vt:lpstr>
      <vt:lpstr>16_Default Design</vt:lpstr>
      <vt:lpstr>Cliff</vt:lpstr>
      <vt:lpstr>1_Office Theme</vt:lpstr>
      <vt:lpstr>2_Default Design</vt:lpstr>
      <vt:lpstr>PowerPoint Presentation</vt:lpstr>
      <vt:lpstr>GLOBAL NPP TREND</vt:lpstr>
      <vt:lpstr>PowerPoint Presentation</vt:lpstr>
      <vt:lpstr>Smith et al 2016 Nature Climate Change, (6) p306-311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Running</dc:creator>
  <cp:lastModifiedBy>steve.running</cp:lastModifiedBy>
  <cp:revision>18</cp:revision>
  <dcterms:created xsi:type="dcterms:W3CDTF">2015-05-11T22:51:32Z</dcterms:created>
  <dcterms:modified xsi:type="dcterms:W3CDTF">2016-06-08T11:44:53Z</dcterms:modified>
</cp:coreProperties>
</file>