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embeddings/oleObject1.bin" ContentType="application/vnd.openxmlformats-officedocument.oleObject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  <p:sldMasterId id="2147483802" r:id="rId2"/>
    <p:sldMasterId id="2147483814" r:id="rId3"/>
    <p:sldMasterId id="2147483826" r:id="rId4"/>
    <p:sldMasterId id="2147483838" r:id="rId5"/>
    <p:sldMasterId id="2147483850" r:id="rId6"/>
    <p:sldMasterId id="2147483862" r:id="rId7"/>
    <p:sldMasterId id="2147483887" r:id="rId8"/>
    <p:sldMasterId id="2147483899" r:id="rId9"/>
    <p:sldMasterId id="2147483911" r:id="rId10"/>
    <p:sldMasterId id="2147483923" r:id="rId11"/>
    <p:sldMasterId id="2147483935" r:id="rId12"/>
    <p:sldMasterId id="2147483948" r:id="rId13"/>
  </p:sldMasterIdLst>
  <p:notesMasterIdLst>
    <p:notesMasterId r:id="rId34"/>
  </p:notesMasterIdLst>
  <p:sldIdLst>
    <p:sldId id="256" r:id="rId14"/>
    <p:sldId id="258" r:id="rId15"/>
    <p:sldId id="259" r:id="rId16"/>
    <p:sldId id="261" r:id="rId17"/>
    <p:sldId id="260" r:id="rId18"/>
    <p:sldId id="268" r:id="rId19"/>
    <p:sldId id="276" r:id="rId20"/>
    <p:sldId id="277" r:id="rId21"/>
    <p:sldId id="263" r:id="rId22"/>
    <p:sldId id="262" r:id="rId23"/>
    <p:sldId id="269" r:id="rId24"/>
    <p:sldId id="270" r:id="rId25"/>
    <p:sldId id="264" r:id="rId26"/>
    <p:sldId id="265" r:id="rId27"/>
    <p:sldId id="266" r:id="rId28"/>
    <p:sldId id="271" r:id="rId29"/>
    <p:sldId id="272" r:id="rId30"/>
    <p:sldId id="273" r:id="rId31"/>
    <p:sldId id="274" r:id="rId32"/>
    <p:sldId id="27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300" y="4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8" d="100"/>
        <a:sy n="8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malakar\Dropbox\atJPL\materials_write\MOD21ATBD\Rval_ATBD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cap="none" spc="0" normalizeH="0" baseline="0">
                <a:solidFill>
                  <a:schemeClr val="tx1"/>
                </a:solidFill>
                <a:latin typeface="Arial Narrow" panose="020B0606020202030204" pitchFamily="34" charset="0"/>
                <a:ea typeface="+mj-ea"/>
                <a:cs typeface="+mj-cs"/>
              </a:defRPr>
            </a:pPr>
            <a:r>
              <a:rPr lang="en-US">
                <a:solidFill>
                  <a:schemeClr val="tx1"/>
                </a:solidFill>
                <a:latin typeface="Arial Narrow" panose="020B0606020202030204" pitchFamily="34" charset="0"/>
              </a:rPr>
              <a:t>RMSE (K)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MOD21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Algodones</c:v>
                </c:pt>
                <c:pt idx="1">
                  <c:v>Great Sands</c:v>
                </c:pt>
                <c:pt idx="2">
                  <c:v>Kelso</c:v>
                </c:pt>
                <c:pt idx="3">
                  <c:v>Killpecker</c:v>
                </c:pt>
                <c:pt idx="4">
                  <c:v>Little Sahara</c:v>
                </c:pt>
                <c:pt idx="5">
                  <c:v>White Sands</c:v>
                </c:pt>
                <c:pt idx="6">
                  <c:v>RedWood</c:v>
                </c:pt>
                <c:pt idx="7">
                  <c:v>Txgrass</c:v>
                </c:pt>
                <c:pt idx="8">
                  <c:v>SaltonSea</c:v>
                </c:pt>
                <c:pt idx="9">
                  <c:v>Tahoe</c:v>
                </c:pt>
              </c:strCache>
            </c:strRef>
          </c:cat>
          <c:val>
            <c:numRef>
              <c:f>Sheet1!$B$2:$B$11</c:f>
              <c:numCache>
                <c:formatCode>0.0</c:formatCode>
                <c:ptCount val="10"/>
                <c:pt idx="0">
                  <c:v>1.1</c:v>
                </c:pt>
                <c:pt idx="1">
                  <c:v>0.7</c:v>
                </c:pt>
                <c:pt idx="2">
                  <c:v>1.5</c:v>
                </c:pt>
                <c:pt idx="3">
                  <c:v>0.8</c:v>
                </c:pt>
                <c:pt idx="4">
                  <c:v>0.5</c:v>
                </c:pt>
                <c:pt idx="5">
                  <c:v>1.1</c:v>
                </c:pt>
                <c:pt idx="6">
                  <c:v>1.3</c:v>
                </c:pt>
                <c:pt idx="7">
                  <c:v>1.0</c:v>
                </c:pt>
                <c:pt idx="8">
                  <c:v>1.2</c:v>
                </c:pt>
                <c:pt idx="9">
                  <c:v>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F47-424E-B030-934593D783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MOD11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0.00921658986175115"/>
                  <c:y val="0.009276437847866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F47-424E-B030-934593D783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108024691358024"/>
                  <c:y val="0.015532774153463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F47-424E-B030-934593D783B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Algodones</c:v>
                </c:pt>
                <c:pt idx="1">
                  <c:v>Great Sands</c:v>
                </c:pt>
                <c:pt idx="2">
                  <c:v>Kelso</c:v>
                </c:pt>
                <c:pt idx="3">
                  <c:v>Killpecker</c:v>
                </c:pt>
                <c:pt idx="4">
                  <c:v>Little Sahara</c:v>
                </c:pt>
                <c:pt idx="5">
                  <c:v>White Sands</c:v>
                </c:pt>
                <c:pt idx="6">
                  <c:v>RedWood</c:v>
                </c:pt>
                <c:pt idx="7">
                  <c:v>Txgrass</c:v>
                </c:pt>
                <c:pt idx="8">
                  <c:v>SaltonSea</c:v>
                </c:pt>
                <c:pt idx="9">
                  <c:v>Tahoe</c:v>
                </c:pt>
              </c:strCache>
            </c:strRef>
          </c:cat>
          <c:val>
            <c:numRef>
              <c:f>Sheet1!$C$2:$C$11</c:f>
              <c:numCache>
                <c:formatCode>0.0</c:formatCode>
                <c:ptCount val="10"/>
                <c:pt idx="0">
                  <c:v>2.8</c:v>
                </c:pt>
                <c:pt idx="1">
                  <c:v>4.0</c:v>
                </c:pt>
                <c:pt idx="2">
                  <c:v>4.1</c:v>
                </c:pt>
                <c:pt idx="3">
                  <c:v>3.9</c:v>
                </c:pt>
                <c:pt idx="4">
                  <c:v>3.2</c:v>
                </c:pt>
                <c:pt idx="5">
                  <c:v>1.1</c:v>
                </c:pt>
                <c:pt idx="6">
                  <c:v>0.9</c:v>
                </c:pt>
                <c:pt idx="7">
                  <c:v>1.2</c:v>
                </c:pt>
                <c:pt idx="8">
                  <c:v>1.5</c:v>
                </c:pt>
                <c:pt idx="9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F47-424E-B030-934593D783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1810332264"/>
        <c:axId val="1810310088"/>
      </c:barChart>
      <c:catAx>
        <c:axId val="18103322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0310088"/>
        <c:crosses val="autoZero"/>
        <c:auto val="1"/>
        <c:lblAlgn val="ctr"/>
        <c:lblOffset val="100"/>
        <c:noMultiLvlLbl val="0"/>
      </c:catAx>
      <c:valAx>
        <c:axId val="1810310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0332264"/>
        <c:crosses val="autoZero"/>
        <c:crossBetween val="between"/>
        <c:majorUnit val="1.0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734912389423544"/>
          <c:y val="0.0465983224603914"/>
          <c:w val="0.161042213473316"/>
          <c:h val="0.1978281023352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Relationship Id="rId2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2F45D-E705-4611-ABF4-D0FDB0461896}" type="datetimeFigureOut">
              <a:rPr lang="en-US" smtClean="0"/>
              <a:t>6/14/16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62F06-320E-4C07-8938-E4584D8CC8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60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41A7F0B-4B03-4589-A32A-C43CCF95BB21}" type="slidenum">
              <a:rPr lang="en-US" altLang="en-US">
                <a:solidFill>
                  <a:srgbClr val="000000"/>
                </a:solidFill>
              </a:rPr>
              <a:pPr eaLnBrk="1" hangingPunct="1"/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3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9408E74-0A91-4D08-B26D-6821DA1867CD}" type="slidenum">
              <a:rPr lang="en-US" altLang="en-US" smtClean="0">
                <a:solidFill>
                  <a:prstClr val="black"/>
                </a:solidFill>
              </a:rPr>
              <a:pPr/>
              <a:t>7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32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7A211D6-E511-48F8-92D7-57ACFD972132}" type="slidenum">
              <a:rPr lang="en-US" altLang="en-US" smtClean="0">
                <a:solidFill>
                  <a:prstClr val="black"/>
                </a:solidFill>
              </a:rPr>
              <a:pPr/>
              <a:t>8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79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23E20D-2DE3-484C-B8B4-29FA773849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81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595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Here is a example</a:t>
            </a:r>
            <a:r>
              <a:rPr lang="en-US" baseline="0" dirty="0" smtClean="0"/>
              <a:t> of how the two algorithms works.</a:t>
            </a:r>
          </a:p>
          <a:p>
            <a:pPr lvl="0">
              <a:spcBef>
                <a:spcPts val="0"/>
              </a:spcBef>
              <a:buNone/>
            </a:pPr>
            <a:endParaRPr lang="en-US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On the right we have Landsat images in 654 composite collected at different time to show the deforestation event.</a:t>
            </a:r>
          </a:p>
          <a:p>
            <a:pPr lvl="0">
              <a:spcBef>
                <a:spcPts val="0"/>
              </a:spcBef>
              <a:buNone/>
            </a:pPr>
            <a:endParaRPr lang="en-US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On the left side we have time series plotted.</a:t>
            </a:r>
          </a:p>
          <a:p>
            <a:pPr lvl="0">
              <a:spcBef>
                <a:spcPts val="0"/>
              </a:spcBef>
              <a:buNone/>
            </a:pPr>
            <a:endParaRPr lang="en-US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The top one is the Landsat-based approach, with less </a:t>
            </a:r>
            <a:r>
              <a:rPr lang="en-US" baseline="0" dirty="0" err="1" smtClean="0"/>
              <a:t>observataion</a:t>
            </a:r>
            <a:r>
              <a:rPr lang="en-US" baseline="0" dirty="0" smtClean="0"/>
              <a:t>.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The one in the middle is the NRT-MODIS algorithm. </a:t>
            </a:r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And the bottom one is the Fusion approach.</a:t>
            </a:r>
          </a:p>
          <a:p>
            <a:pPr lvl="0">
              <a:spcBef>
                <a:spcPts val="0"/>
              </a:spcBef>
              <a:buNone/>
            </a:pPr>
            <a:endParaRPr lang="en-US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The red dash line is where the model think the change happened. The blue dash line is when the model detected that change.</a:t>
            </a:r>
          </a:p>
          <a:p>
            <a:pPr lvl="0">
              <a:spcBef>
                <a:spcPts val="0"/>
              </a:spcBef>
              <a:buNone/>
            </a:pPr>
            <a:endParaRPr lang="en-US" baseline="0" dirty="0" smtClean="0"/>
          </a:p>
          <a:p>
            <a:pPr lvl="0">
              <a:spcBef>
                <a:spcPts val="0"/>
              </a:spcBef>
              <a:buNone/>
            </a:pPr>
            <a:r>
              <a:rPr lang="en-US" baseline="0" dirty="0" smtClean="0"/>
              <a:t>We can see the two MODIS approach have way more observation than the Landsat approach, and therefore detects the change way earlier.</a:t>
            </a:r>
            <a:endParaRPr lang="en-US" dirty="0" smtClean="0"/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6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66B99-7191-4C41-A3ED-64083AB6D595}" type="slidenum">
              <a:rPr lang="de-CH" alt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CH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4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4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jpe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6.png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7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8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6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7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2" Type="http://schemas.openxmlformats.org/officeDocument/2006/relationships/image" Target="../media/image8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vmlDrawing" Target="../drawings/vmlDrawing1.vml"/><Relationship Id="rId2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DCEF84-AE68-4BF6-98AA-085375E87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6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BE3969C-7B2A-4AF4-82C3-367CA4A45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078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090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-76200"/>
            <a:ext cx="9144000" cy="5791200"/>
          </a:xfrm>
          <a:prstGeom prst="rect">
            <a:avLst/>
          </a:prstGeom>
          <a:gradFill>
            <a:gsLst>
              <a:gs pos="0">
                <a:schemeClr val="dk1"/>
              </a:gs>
              <a:gs pos="100000">
                <a:srgbClr val="333333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sz="2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0" y="5638800"/>
            <a:ext cx="9144000" cy="12191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sz="2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" name="Shape 20"/>
          <p:cNvCxnSpPr/>
          <p:nvPr/>
        </p:nvCxnSpPr>
        <p:spPr>
          <a:xfrm>
            <a:off x="0" y="5638800"/>
            <a:ext cx="9144000" cy="0"/>
          </a:xfrm>
          <a:prstGeom prst="straightConnector1">
            <a:avLst/>
          </a:prstGeom>
          <a:noFill/>
          <a:ln w="9525" cap="flat" cmpd="sng">
            <a:solidFill>
              <a:srgbClr val="4D4D4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" name="Shape 2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8600" y="6019800"/>
            <a:ext cx="968374" cy="434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ubTitle" idx="1"/>
          </p:nvPr>
        </p:nvSpPr>
        <p:spPr>
          <a:xfrm>
            <a:off x="1371600" y="32004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400" b="0" i="0" u="none" strike="noStrike" cap="non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0063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79247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7924799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1000"/>
              </a:spcAft>
              <a:buClr>
                <a:srgbClr val="980000"/>
              </a:buClr>
              <a:buSzPct val="100000"/>
              <a:buFont typeface="Noto Sans Symbols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lnSpc>
                <a:spcPct val="100000"/>
              </a:lnSpc>
              <a:spcBef>
                <a:spcPts val="360"/>
              </a:spcBef>
              <a:spcAft>
                <a:spcPts val="1000"/>
              </a:spcAft>
              <a:buClr>
                <a:srgbClr val="980000"/>
              </a:buClr>
              <a:buFont typeface="Noto Sans Symbols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259150" y="0"/>
            <a:ext cx="4389000" cy="28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000" kern="0">
                <a:solidFill>
                  <a:srgbClr val="B7B7B7"/>
                </a:solidFill>
                <a:cs typeface="Arial"/>
                <a:sym typeface="Arial"/>
              </a:rPr>
              <a:t>MODIS-BASED NEAR REAL-TIME MONITORING</a:t>
            </a:r>
          </a:p>
        </p:txBody>
      </p:sp>
      <p:sp>
        <p:nvSpPr>
          <p:cNvPr id="29" name="Shape 29"/>
          <p:cNvSpPr txBox="1"/>
          <p:nvPr/>
        </p:nvSpPr>
        <p:spPr>
          <a:xfrm>
            <a:off x="4754950" y="0"/>
            <a:ext cx="3985200" cy="28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r>
              <a:rPr lang="en-US" sz="1000" kern="0">
                <a:solidFill>
                  <a:srgbClr val="999999"/>
                </a:solidFill>
                <a:cs typeface="Arial"/>
                <a:sym typeface="Arial"/>
              </a:rPr>
              <a:t>06/09/2016</a:t>
            </a:r>
          </a:p>
        </p:txBody>
      </p:sp>
    </p:spTree>
    <p:extLst>
      <p:ext uri="{BB962C8B-B14F-4D97-AF65-F5344CB8AC3E}">
        <p14:creationId xmlns:p14="http://schemas.microsoft.com/office/powerpoint/2010/main" val="4059926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0424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0427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79247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38862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648200" y="1828800"/>
            <a:ext cx="38862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1759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90623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79247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4495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0725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rgbClr val="2675B4"/>
              </a:buClr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362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4FE93D-05F5-45BF-9B68-C12720296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130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79247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 rot="5400000">
            <a:off x="2628900" y="-190499"/>
            <a:ext cx="3886200" cy="792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8639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 rot="5400000">
            <a:off x="5067300" y="2247900"/>
            <a:ext cx="4953000" cy="1981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 rot="5400000">
            <a:off x="1028699" y="342900"/>
            <a:ext cx="4953000" cy="579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>
                <a:solidFill>
                  <a:srgbClr val="D9D9D9"/>
                </a:solidFill>
              </a:rPr>
              <a:pPr algn="r">
                <a:buSzPct val="25000"/>
              </a:pPr>
              <a:t>‹#›</a:t>
            </a:fld>
            <a:endParaRPr lang="en-US" sz="4400" b="1">
              <a:solidFill>
                <a:srgbClr val="D9D9D9"/>
              </a:solidFill>
            </a:endParaRPr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49781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F335-0D5C-40D0-A81C-F0E6C573D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63399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top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63754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973ED-3CA8-486F-9949-DD3997A21E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8554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6BA8A-0601-43A9-B8B5-ED1A0EDD8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9061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1EB8C-AA48-40A1-93C5-45D84C0D9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4078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AB25D-921A-4BF2-B813-46D0E92871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1404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F5A82-3698-4C51-BB5C-E620EAF62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24663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2CF5-04B4-48DD-BF91-886DFA49B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74494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342D9-7451-4ED4-A7D3-AA01D44F7B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07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F810A84-B0AB-4BDF-9791-619CBD2C4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744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28423-A651-4546-AD82-8911A111A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1739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6A057-3DC0-48D4-986F-07D652B065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1662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56CD8-71C0-448A-9FB0-7CB7C4F6D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6141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10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5181600" y="6656388"/>
            <a:ext cx="3962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 smtClean="0">
                <a:solidFill>
                  <a:prstClr val="black"/>
                </a:solidFill>
              </a:rPr>
              <a:t>MODIS &amp; VIIRS Vegetation Indices   - June 6 –10, 2016; Silver Spring, MD</a:t>
            </a:r>
          </a:p>
        </p:txBody>
      </p:sp>
    </p:spTree>
    <p:extLst>
      <p:ext uri="{BB962C8B-B14F-4D97-AF65-F5344CB8AC3E}">
        <p14:creationId xmlns:p14="http://schemas.microsoft.com/office/powerpoint/2010/main" val="16013343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8" descr="NASA Insig good 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6186488"/>
            <a:ext cx="6588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514600" y="6356350"/>
            <a:ext cx="5867400" cy="365125"/>
          </a:xfrm>
        </p:spPr>
        <p:txBody>
          <a:bodyPr/>
          <a:lstStyle>
            <a:lvl1pPr algn="r">
              <a:defRPr sz="1200" b="0" dirty="0">
                <a:latin typeface="+mj-lt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n-US"/>
              <a:t>Vegetation Indices : AVHRR to MODIS to VIIRS  - May 18 – May 22, 2015; Silver Spring, MD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1836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6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8F9B7-6F5E-4B54-B149-CDBFB617686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71ED-642A-4C5C-8B27-1F4ABF5FF3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03745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7" name="Picture 9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2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E9714-ACF6-485A-B3B0-DF7B7BC66F6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08C9E-F2D4-4BA6-A416-F2D35D18AF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350354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9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03C81-5774-4D4F-BD25-233962D3CA9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9FA1-8734-41F7-BDB5-3E74561435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20353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5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0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E9807-3532-4105-834B-D8F53912BC7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8E30E-B9C9-44DA-934B-EF72D74D2D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340582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8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4" name="Picture 9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9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CB843-5ADB-4D78-875F-8E9E7237C12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3B6D9-B267-4EF6-98C9-8D6ADA361D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580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014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7" name="Picture 9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2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2BE52-86F5-416A-B931-FCD4080D1A8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CE62-CCB7-4F5D-8497-DE17FC1713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7788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7" name="Picture 9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2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9F51D-813C-4805-BBD3-D5551184F25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1AEA-999D-477A-8B2B-5D395D95CD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5738973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6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B5C97-464E-4782-BCE2-AA4376FAFE8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0CE4-28DC-4C6D-A9E9-065903300E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51725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6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87DDF-FEE3-4AEC-9261-1F3C60BD8BA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A1F5-C33F-43C3-B0E2-5C6FAEC624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29322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9D9C2-054E-4AFD-98D8-2F25ED9F78A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5BC9-CE52-40CD-987C-C11F198E9C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944006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10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5181600" y="6656388"/>
            <a:ext cx="3962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dirty="0" smtClean="0">
                <a:solidFill>
                  <a:prstClr val="black"/>
                </a:solidFill>
              </a:rPr>
              <a:t>MODIS &amp; VIIRS Vegetation Indices   - June 6 –10, 2016; Silver Spring, MD</a:t>
            </a:r>
          </a:p>
        </p:txBody>
      </p:sp>
    </p:spTree>
    <p:extLst>
      <p:ext uri="{BB962C8B-B14F-4D97-AF65-F5344CB8AC3E}">
        <p14:creationId xmlns:p14="http://schemas.microsoft.com/office/powerpoint/2010/main" val="18634775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8" descr="NASA Insig good 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6186488"/>
            <a:ext cx="658813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514600" y="6356350"/>
            <a:ext cx="5867400" cy="365125"/>
          </a:xfrm>
        </p:spPr>
        <p:txBody>
          <a:bodyPr/>
          <a:lstStyle>
            <a:lvl1pPr algn="r">
              <a:defRPr sz="1200" b="0" dirty="0">
                <a:latin typeface="+mj-lt"/>
                <a:ea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>
              <a:defRPr/>
            </a:pPr>
            <a:r>
              <a:rPr lang="en-US"/>
              <a:t>Vegetation Indices : AVHRR to MODIS to VIIRS  - May 18 – May 22, 2015; Silver Spring, MD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089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6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8F9B7-6F5E-4B54-B149-CDBFB617686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71ED-642A-4C5C-8B27-1F4ABF5FF3F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415704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7" name="Picture 9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2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E9714-ACF6-485A-B3B0-DF7B7BC66F6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08C9E-F2D4-4BA6-A416-F2D35D18AF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68188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9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03C81-5774-4D4F-BD25-233962D3CA9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E9FA1-8734-41F7-BDB5-3E74561435D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5814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550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5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8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0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1E9807-3532-4105-834B-D8F53912BC7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8E30E-B9C9-44DA-934B-EF72D74D2D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118803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8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4" name="Picture 9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7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9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CB843-5ADB-4D78-875F-8E9E7237C12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3B6D9-B267-4EF6-98C9-8D6ADA361D6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81526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7" name="Picture 9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2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2BE52-86F5-416A-B931-FCD4080D1A8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CE62-CCB7-4F5D-8497-DE17FC1713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3933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8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7" name="Picture 9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10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2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9F51D-813C-4805-BBD3-D5551184F25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1AEA-999D-477A-8B2B-5D395D95CD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984093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6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B5C97-464E-4782-BCE2-AA4376FAFE8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0CE4-28DC-4C6D-A9E9-065903300E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627071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>
            <a:cxnSpLocks noChangeShapeType="1"/>
          </p:cNvCxnSpPr>
          <p:nvPr userDrawn="1"/>
        </p:nvCxnSpPr>
        <p:spPr bwMode="auto">
          <a:xfrm>
            <a:off x="0" y="990600"/>
            <a:ext cx="9144000" cy="0"/>
          </a:xfrm>
          <a:prstGeom prst="line">
            <a:avLst/>
          </a:prstGeom>
          <a:noFill/>
          <a:ln w="19050" algn="ctr">
            <a:solidFill>
              <a:srgbClr val="558E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7772400" y="6172200"/>
            <a:ext cx="1236663" cy="609600"/>
            <a:chOff x="9525" y="19050"/>
            <a:chExt cx="1854200" cy="914400"/>
          </a:xfrm>
        </p:grpSpPr>
        <p:pic>
          <p:nvPicPr>
            <p:cNvPr id="6" name="Picture 7" descr="NOAA Color Use smalltrans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9050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 descr="NASA Insig good 1"/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41275"/>
              <a:ext cx="987425" cy="82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10"/>
          <p:cNvGrpSpPr>
            <a:grpSpLocks/>
          </p:cNvGrpSpPr>
          <p:nvPr userDrawn="1"/>
        </p:nvGrpSpPr>
        <p:grpSpPr bwMode="auto">
          <a:xfrm>
            <a:off x="76200" y="30163"/>
            <a:ext cx="1630363" cy="1228725"/>
            <a:chOff x="641763" y="685800"/>
            <a:chExt cx="2634837" cy="2067113"/>
          </a:xfrm>
        </p:grpSpPr>
        <p:pic>
          <p:nvPicPr>
            <p:cNvPr id="9" name="Picture 1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6858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641763" y="1219200"/>
              <a:ext cx="1644237" cy="1533713"/>
              <a:chOff x="641763" y="1219200"/>
              <a:chExt cx="1644237" cy="1533713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3663" y="1219200"/>
                <a:ext cx="1182337" cy="11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1763" y="1872838"/>
                <a:ext cx="882237" cy="880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87DDF-FEE3-4AEC-9261-1F3C60BD8BA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FA1F5-C33F-43C3-B0E2-5C6FAEC624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82062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9D9C2-054E-4AFD-98D8-2F25ED9F78A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C5BC9-CE52-40CD-987C-C11F198E9C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4304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95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73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12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98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1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90662D1-B5FE-4342-85C4-14A5DE0D9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18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636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99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38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44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151121-5AE1-4218-9505-C42F19F88D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77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B2EBB-E11E-4CFF-B6E1-9E277BF3189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79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32FC6-4F17-4743-97B9-B711AE1689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44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914B22-4F54-4CDD-B1EE-364A72375B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104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FB8C4-D5C2-475C-8D82-A351F58CA72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6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B6D28B-8B39-4FC4-B01B-5B211976F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6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7C84A58-BD0E-471C-A9B5-F32F9DFD01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13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FFD945-53AC-4665-8A0C-493C0E554A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29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0413A9-218F-4802-B1CB-E7980F3D28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224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273222-D7F0-4320-8B24-296152AB6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17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493F41-FE61-485F-8F9E-61B2910A2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70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F031B5-FE57-423D-A83D-2719EFBD3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754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52400" y="1600200"/>
            <a:ext cx="167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endParaRPr lang="en-US" sz="1200">
              <a:solidFill>
                <a:srgbClr val="001466"/>
              </a:solidFill>
              <a:latin typeface="Verdana" pitchFamily="-112" charset="0"/>
              <a:ea typeface="ＭＳ Ｐゴシック" pitchFamily="-112" charset="-128"/>
            </a:endParaRPr>
          </a:p>
        </p:txBody>
      </p:sp>
      <p:sp>
        <p:nvSpPr>
          <p:cNvPr id="6" name="Line 18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-106" charset="-128"/>
            </a:endParaRPr>
          </a:p>
        </p:txBody>
      </p:sp>
      <p:graphicFrame>
        <p:nvGraphicFramePr>
          <p:cNvPr id="7" name="Object 19"/>
          <p:cNvGraphicFramePr>
            <a:graphicFrameLocks noChangeAspect="1"/>
          </p:cNvGraphicFramePr>
          <p:nvPr/>
        </p:nvGraphicFramePr>
        <p:xfrm>
          <a:off x="152400" y="152400"/>
          <a:ext cx="8382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Image" r:id="rId3" imgW="2742857" imgH="2285714" progId="">
                  <p:embed/>
                </p:oleObj>
              </mc:Choice>
              <mc:Fallback>
                <p:oleObj name="Image" r:id="rId3" imgW="2742857" imgH="22857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52400"/>
                        <a:ext cx="8382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9000" y="280988"/>
            <a:ext cx="208280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000000"/>
                </a:solidFill>
                <a:ea typeface="ＭＳ Ｐゴシック" pitchFamily="-112" charset="-128"/>
              </a:rPr>
              <a:t>Jet Propulsion Laboratory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>
                <a:solidFill>
                  <a:srgbClr val="000000"/>
                </a:solidFill>
                <a:ea typeface="ＭＳ Ｐゴシック" pitchFamily="-112" charset="-128"/>
              </a:rPr>
              <a:t>California Institute of Technology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00" b="1">
              <a:solidFill>
                <a:srgbClr val="000000"/>
              </a:solidFill>
              <a:latin typeface="Century Gothic" pitchFamily="-112" charset="0"/>
              <a:ea typeface="ＭＳ Ｐゴシック" pitchFamily="-112" charset="-128"/>
            </a:endParaRPr>
          </a:p>
        </p:txBody>
      </p:sp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0" y="4953000"/>
            <a:ext cx="4648200" cy="0"/>
          </a:xfrm>
          <a:prstGeom prst="line">
            <a:avLst/>
          </a:prstGeom>
          <a:noFill/>
          <a:ln w="317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-106" charset="-128"/>
            </a:endParaRPr>
          </a:p>
        </p:txBody>
      </p:sp>
      <p:pic>
        <p:nvPicPr>
          <p:cNvPr id="10" name="Picture 16" descr="PS_5D2_20091003_4084.jp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3454400"/>
            <a:ext cx="4495800" cy="29972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7243763" y="6430963"/>
            <a:ext cx="1860550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rgbClr val="000000"/>
                </a:solidFill>
                <a:ea typeface="ＭＳ Ｐゴシック" pitchFamily="-112" charset="-128"/>
              </a:rPr>
              <a:t>Mono Lake, California, October 2009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5029200"/>
            <a:ext cx="4114800" cy="18288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953000" y="6629400"/>
            <a:ext cx="2133600" cy="152400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391400" y="6613525"/>
            <a:ext cx="1676400" cy="168275"/>
          </a:xfrm>
        </p:spPr>
        <p:txBody>
          <a:bodyPr/>
          <a:lstStyle>
            <a:lvl1pPr algn="r">
              <a:defRPr sz="1000"/>
            </a:lvl1pPr>
          </a:lstStyle>
          <a:p>
            <a:pPr>
              <a:defRPr/>
            </a:pPr>
            <a:fld id="{2D436BFB-7990-4233-9D17-8A5AA8C46E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80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BE6B6-1152-474A-9643-71035BEBA8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659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1948A-8C50-4AE1-A364-75BB1D3C44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6766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06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CE653-8296-4271-BDAE-0F5557B07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39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2A792-1B64-4040-B2C4-AE385F065D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7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22F7F6-7F6E-40AA-AF4A-CB96192CA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94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6DE4-AA89-433E-A7D2-3AD1472809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10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CE97B-0281-4D3D-AA6A-430D43494A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6195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CD203-9E88-4D0E-AB47-B2B8223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53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D94DD-8C67-4159-BAAD-85D308E81E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2813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A9559-06BC-4387-801A-4D33601A2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28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7E4D2-180E-4F8B-9C99-6405DD49C0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82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A2A34-6B6F-4543-84C2-5699249B17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697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7BC4-C73F-4948-87AC-10D31C0F80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758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8F92D-1183-CA47-9587-F017C25C26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84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7CD58-4A9B-174C-ADCE-7ADE301BC4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4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A3AED3-6700-4018-B065-4BE263BAE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432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6D34F-58BC-3643-A542-C4FE8016B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74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E4B5E-822B-E242-9B49-D955E0B7E0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25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18A0D-8D48-A049-91B7-10463A1DFEB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682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4FE06-4BF6-D647-9CB3-253397F788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305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06508-A1C6-0142-ACC8-9121E32E5B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646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F3F0-DC2B-9D47-865D-B4A4CEDF08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6473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52B4-5A5F-754F-84B9-97E08DD7A7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48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467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866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83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D3D5D0-6092-42FB-8036-591281DD4A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982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2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11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188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465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321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081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233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054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FCF8D-9E60-4647-8C24-FA54F1BB18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389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24D02D-D8BA-4B9E-87BE-1E2BC959A8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49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DD1385-6AC2-41E8-8676-655ED81E18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910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F9F84-11E3-4C9E-AF40-0029BA5FE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377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3CF4E-D96B-48A9-8D60-F19E896E1E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220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1D8E1-515F-437D-9CF9-3C7AA344B8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447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2FB90-D068-4F04-AB26-F0D914CE1CA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422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E41132-7ADC-4CDE-9DC0-D3A1D8322C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290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A0836-4C67-4831-9D7F-29B627FB8DA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72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065CD5-9F74-470A-88ED-D00503C8F8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53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8C07F-C0C9-4B32-8FE7-0404635221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1120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9A4B0-3D79-49D7-A39B-006C1FF4F5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6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787946A-5B03-4710-8288-979A9D464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830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49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694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045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57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058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087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028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093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225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9FB812A-4C02-4EFB-ABB5-3EB9D3688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443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957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260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92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788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962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968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692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711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361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9FF1-4CA4-B048-806D-D324D8D1C01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47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13" Type="http://schemas.openxmlformats.org/officeDocument/2006/relationships/image" Target="../media/image4.png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1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4BB9AB-DAB6-4025-9621-4FAACEF74D1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9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-42863"/>
            <a:ext cx="9144000" cy="347662"/>
          </a:xfrm>
          <a:prstGeom prst="rect">
            <a:avLst/>
          </a:prstGeom>
          <a:gradFill>
            <a:gsLst>
              <a:gs pos="0">
                <a:srgbClr val="333333"/>
              </a:gs>
              <a:gs pos="100000">
                <a:schemeClr val="dk1"/>
              </a:gs>
            </a:gsLst>
            <a:lin ang="54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 sz="2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7924799" cy="685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828800"/>
            <a:ext cx="7924799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1000"/>
              </a:spcAft>
              <a:buClr>
                <a:srgbClr val="980000"/>
              </a:buClr>
              <a:buSzPct val="100000"/>
              <a:buFont typeface="Noto Sans Symbols"/>
              <a:buChar char="■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100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rgbClr val="2675B4"/>
              </a:buClr>
              <a:buSzPct val="1000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609600" y="0"/>
            <a:ext cx="51053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kern="0">
              <a:solidFill>
                <a:srgbClr val="FFFFFF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086600" y="5903912"/>
            <a:ext cx="1447800" cy="685799"/>
          </a:xfrm>
          <a:prstGeom prst="rect">
            <a:avLst/>
          </a:prstGeom>
          <a:noFill/>
          <a:ln>
            <a:noFill/>
          </a:ln>
        </p:spPr>
        <p:txBody>
          <a:bodyPr lIns="91425" tIns="0" rIns="91425" bIns="0" anchor="t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4400" b="1" kern="0">
                <a:solidFill>
                  <a:srgbClr val="D9D9D9"/>
                </a:solidFill>
                <a:ea typeface="Arial"/>
                <a:cs typeface="Arial"/>
                <a:sym typeface="Arial"/>
              </a:rPr>
              <a:pPr algn="r">
                <a:buSzPct val="25000"/>
              </a:pPr>
              <a:t>‹#›</a:t>
            </a:fld>
            <a:endParaRPr lang="en-US" sz="4400" b="1" kern="0">
              <a:solidFill>
                <a:srgbClr val="D9D9D9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629400" y="0"/>
            <a:ext cx="1904999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kern="0"/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6019800"/>
            <a:ext cx="968400" cy="43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05997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de-CH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de-CH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CH" altLang="en-US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DC67A6-4AEC-4B68-94DB-B051B95E650E}" type="slidenum">
              <a:rPr lang="en-US" altLang="en-US"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5838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21B5BA4F-F607-4504-AF25-71B337826F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 Narrow" panose="020B0606020202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1EDBF-17DF-4AA6-886C-8FE0B01719A8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2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fld id="{21B5BA4F-F607-4504-AF25-71B337826F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6/14/16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 Narrow" panose="020B0606020202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D1EDBF-17DF-4AA6-886C-8FE0B01719A8}" type="slidenum">
              <a:rPr lang="en-US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Narrow" panose="020B0606020202030204" pitchFamily="34" charset="0"/>
          <a:ea typeface="Arial Narrow" panose="020B0606020202030204" pitchFamily="34" charset="0"/>
          <a:cs typeface="Arial Narrow" panose="020B0606020202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Narrow"/>
          <a:ea typeface="Arial Narrow" panose="020B0606020202030204" pitchFamily="34" charset="0"/>
          <a:cs typeface="Arial Narrow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A5BE3-0DB9-4362-B9D1-D1C2687100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741EB-F721-4036-B62B-E8988134C3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6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B0B7CC-B6CF-4B1C-9E1A-132098BB15E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4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2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81400" y="6477000"/>
            <a:ext cx="2133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2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FC7CEE-35C0-4D35-8441-8559F685527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0" y="6210300"/>
            <a:ext cx="9144000" cy="0"/>
          </a:xfrm>
          <a:prstGeom prst="line">
            <a:avLst/>
          </a:prstGeom>
          <a:noFill/>
          <a:ln w="317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-106" charset="-128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238" y="6334125"/>
            <a:ext cx="488950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>
                <a:solidFill>
                  <a:srgbClr val="000000"/>
                </a:solidFill>
                <a:ea typeface="ＭＳ Ｐゴシック" pitchFamily="-112" charset="-128"/>
              </a:rPr>
              <a:t>Jet Propulsion Laboratory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b="1">
                <a:solidFill>
                  <a:srgbClr val="000000"/>
                </a:solidFill>
                <a:ea typeface="ＭＳ Ｐゴシック" pitchFamily="-112" charset="-128"/>
              </a:rPr>
              <a:t>California Institute of Technology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00" b="1">
              <a:solidFill>
                <a:srgbClr val="000000"/>
              </a:solidFill>
              <a:latin typeface="Century Gothic" pitchFamily="-112" charset="0"/>
              <a:ea typeface="ＭＳ Ｐゴシック" pitchFamily="-112" charset="-128"/>
            </a:endParaRP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9719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DEBA908-EB54-2443-A7EB-06F554AB08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5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C13BCF-2000-4C82-80F5-442B780615A7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37EC8-EDB8-4F32-B516-EA133496A0E0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46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3D912A1-7198-401A-86B3-FD0BDFB6E1B5}" type="slidenum">
              <a:rPr lang="en-US" alt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250C0-DFCE-45B6-B107-F598EF1336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6/14/16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60B2A-12D3-49F0-B3A4-F0940FFBFD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9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55384CF1-77CB-C141-A2CA-A0E68D6F88B9}" type="datetimeFigureOut">
              <a:rPr lang="en-US" smtClean="0">
                <a:solidFill>
                  <a:prstClr val="white"/>
                </a:solidFill>
              </a:rPr>
              <a:pPr defTabSz="457200"/>
              <a:t>6/14/16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1FD09FF1-4CA4-B048-806D-D324D8D1C016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29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6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1.e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3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emf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gif"/><Relationship Id="rId20" Type="http://schemas.openxmlformats.org/officeDocument/2006/relationships/image" Target="../media/image65.png"/><Relationship Id="rId21" Type="http://schemas.openxmlformats.org/officeDocument/2006/relationships/image" Target="../media/image66.png"/><Relationship Id="rId22" Type="http://schemas.openxmlformats.org/officeDocument/2006/relationships/image" Target="../media/image67.png"/><Relationship Id="rId23" Type="http://schemas.openxmlformats.org/officeDocument/2006/relationships/image" Target="../media/image68.png"/><Relationship Id="rId24" Type="http://schemas.openxmlformats.org/officeDocument/2006/relationships/image" Target="../media/image69.png"/><Relationship Id="rId25" Type="http://schemas.openxmlformats.org/officeDocument/2006/relationships/image" Target="../media/image70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60.jpeg"/><Relationship Id="rId16" Type="http://schemas.openxmlformats.org/officeDocument/2006/relationships/image" Target="../media/image61.png"/><Relationship Id="rId17" Type="http://schemas.openxmlformats.org/officeDocument/2006/relationships/image" Target="../media/image62.jpeg"/><Relationship Id="rId18" Type="http://schemas.openxmlformats.org/officeDocument/2006/relationships/image" Target="../media/image63.jpeg"/><Relationship Id="rId19" Type="http://schemas.openxmlformats.org/officeDocument/2006/relationships/image" Target="../media/image64.jpeg"/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3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35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MODLAND SUMMARY</a:t>
            </a:r>
            <a:br>
              <a:rPr lang="en-US" dirty="0" smtClean="0"/>
            </a:br>
            <a:r>
              <a:rPr lang="en-US" dirty="0" err="1" smtClean="0"/>
              <a:t>SWRunning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10 </a:t>
            </a:r>
            <a:r>
              <a:rPr lang="en-US" dirty="0"/>
              <a:t>J</a:t>
            </a:r>
            <a:r>
              <a:rPr lang="en-US" dirty="0" smtClean="0"/>
              <a:t>une 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4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5321" y="1198725"/>
            <a:ext cx="5379000" cy="49260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The Importance of Record Length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321" y="1198725"/>
            <a:ext cx="5379001" cy="49260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076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73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612" b="5158"/>
          <a:stretch/>
        </p:blipFill>
        <p:spPr bwMode="auto">
          <a:xfrm>
            <a:off x="680935" y="393835"/>
            <a:ext cx="7850221" cy="620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954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06581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62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Composite FPAR DHIs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DHIs and global biodiversity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6781800" y="3352800"/>
            <a:ext cx="838200" cy="838200"/>
          </a:xfrm>
          <a:prstGeom prst="ellipse">
            <a:avLst/>
          </a:prstGeom>
          <a:noFill/>
          <a:ln w="127000">
            <a:solidFill>
              <a:srgbClr val="FF2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2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2721" y="1524000"/>
            <a:ext cx="6598557" cy="4572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Composite FPAR DHIs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55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3"/>
          <p:cNvGraphicFramePr>
            <a:graphicFrameLocks noChangeAspect="1"/>
          </p:cNvGraphicFramePr>
          <p:nvPr/>
        </p:nvGraphicFramePr>
        <p:xfrm>
          <a:off x="1808163" y="914400"/>
          <a:ext cx="3319462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Worksheet" r:id="rId4" imgW="5791200" imgH="10096500" progId="Excel.Sheet.8">
                  <p:embed/>
                </p:oleObj>
              </mc:Choice>
              <mc:Fallback>
                <p:oleObj name="Worksheet" r:id="rId4" imgW="5791200" imgH="100965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8163" y="914400"/>
                        <a:ext cx="3319462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334000" y="1295400"/>
            <a:ext cx="3733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Table shows R</a:t>
            </a:r>
            <a:r>
              <a:rPr lang="en-US" altLang="en-US" sz="2000" baseline="30000" smtClean="0">
                <a:solidFill>
                  <a:srgbClr val="000000"/>
                </a:solidFill>
              </a:rPr>
              <a:t>2</a:t>
            </a:r>
            <a:r>
              <a:rPr lang="en-US" altLang="en-US" sz="2000" smtClean="0">
                <a:solidFill>
                  <a:srgbClr val="000000"/>
                </a:solidFill>
              </a:rPr>
              <a:t> with Daily GEP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Color coded as: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R</a:t>
            </a:r>
            <a:r>
              <a:rPr lang="en-US" altLang="en-US" sz="2000" baseline="30000" smtClean="0">
                <a:solidFill>
                  <a:srgbClr val="000000"/>
                </a:solidFill>
              </a:rPr>
              <a:t>2</a:t>
            </a:r>
            <a:r>
              <a:rPr lang="en-US" altLang="en-US" sz="2000" smtClean="0">
                <a:solidFill>
                  <a:srgbClr val="000000"/>
                </a:solidFill>
              </a:rPr>
              <a:t>≥0.5 - Yellow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rgbClr val="000000"/>
                </a:solidFill>
              </a:rPr>
              <a:t>R</a:t>
            </a:r>
            <a:r>
              <a:rPr lang="en-US" altLang="en-US" sz="2000" baseline="30000" smtClean="0">
                <a:solidFill>
                  <a:srgbClr val="000000"/>
                </a:solidFill>
              </a:rPr>
              <a:t>2 </a:t>
            </a:r>
            <a:r>
              <a:rPr lang="en-US" altLang="en-US" sz="2000" smtClean="0">
                <a:solidFill>
                  <a:srgbClr val="000000"/>
                </a:solidFill>
              </a:rPr>
              <a:t>≥ 0.7 - Red</a:t>
            </a:r>
          </a:p>
        </p:txBody>
      </p:sp>
      <p:graphicFrame>
        <p:nvGraphicFramePr>
          <p:cNvPr id="29699" name="Object 7"/>
          <p:cNvGraphicFramePr>
            <a:graphicFrameLocks noChangeAspect="1"/>
          </p:cNvGraphicFramePr>
          <p:nvPr/>
        </p:nvGraphicFramePr>
        <p:xfrm>
          <a:off x="5410200" y="3352800"/>
          <a:ext cx="294005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6" imgW="1587500" imgH="444500" progId="Equation.3">
                  <p:embed/>
                </p:oleObj>
              </mc:Choice>
              <mc:Fallback>
                <p:oleObj name="Equation" r:id="rId6" imgW="1587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352800"/>
                        <a:ext cx="2940050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8" name="AutoShape 6"/>
          <p:cNvSpPr>
            <a:spLocks/>
          </p:cNvSpPr>
          <p:nvPr/>
        </p:nvSpPr>
        <p:spPr bwMode="auto">
          <a:xfrm>
            <a:off x="1558925" y="1066800"/>
            <a:ext cx="193675" cy="1066800"/>
          </a:xfrm>
          <a:prstGeom prst="leftBrace">
            <a:avLst>
              <a:gd name="adj1" fmla="val 666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39" name="AutoShape 7"/>
          <p:cNvSpPr>
            <a:spLocks/>
          </p:cNvSpPr>
          <p:nvPr/>
        </p:nvSpPr>
        <p:spPr bwMode="auto">
          <a:xfrm>
            <a:off x="1558925" y="2278063"/>
            <a:ext cx="193675" cy="846137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40" name="AutoShape 8"/>
          <p:cNvSpPr>
            <a:spLocks/>
          </p:cNvSpPr>
          <p:nvPr/>
        </p:nvSpPr>
        <p:spPr bwMode="auto">
          <a:xfrm>
            <a:off x="1524000" y="3200400"/>
            <a:ext cx="228600" cy="1981200"/>
          </a:xfrm>
          <a:prstGeom prst="leftBrace">
            <a:avLst>
              <a:gd name="adj1" fmla="val 1208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41" name="AutoShape 9"/>
          <p:cNvSpPr>
            <a:spLocks/>
          </p:cNvSpPr>
          <p:nvPr/>
        </p:nvSpPr>
        <p:spPr bwMode="auto">
          <a:xfrm>
            <a:off x="1524000" y="5334000"/>
            <a:ext cx="244475" cy="431800"/>
          </a:xfrm>
          <a:prstGeom prst="leftBrace">
            <a:avLst>
              <a:gd name="adj1" fmla="val 291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42" name="AutoShape 10"/>
          <p:cNvSpPr>
            <a:spLocks/>
          </p:cNvSpPr>
          <p:nvPr/>
        </p:nvSpPr>
        <p:spPr bwMode="auto">
          <a:xfrm>
            <a:off x="1524000" y="6324600"/>
            <a:ext cx="228600" cy="342900"/>
          </a:xfrm>
          <a:prstGeom prst="leftBrace">
            <a:avLst>
              <a:gd name="adj1" fmla="val 208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43" name="AutoShape 11"/>
          <p:cNvSpPr>
            <a:spLocks/>
          </p:cNvSpPr>
          <p:nvPr/>
        </p:nvSpPr>
        <p:spPr bwMode="auto">
          <a:xfrm>
            <a:off x="1546225" y="5827713"/>
            <a:ext cx="206375" cy="420687"/>
          </a:xfrm>
          <a:prstGeom prst="leftBrace">
            <a:avLst>
              <a:gd name="adj1" fmla="val 29167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457200" y="1257300"/>
            <a:ext cx="11112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Deciduous Broadleaf Forest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425450" y="2376488"/>
            <a:ext cx="11112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Evergreen Broadleaf Forest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384175" y="3821113"/>
            <a:ext cx="11112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Evergreen </a:t>
            </a:r>
            <a:r>
              <a:rPr lang="en-US" sz="1400" dirty="0" err="1">
                <a:solidFill>
                  <a:srgbClr val="000000"/>
                </a:solidFill>
              </a:rPr>
              <a:t>Needleleaf</a:t>
            </a:r>
            <a:r>
              <a:rPr lang="en-US" sz="1400" dirty="0">
                <a:solidFill>
                  <a:srgbClr val="000000"/>
                </a:solidFill>
              </a:rPr>
              <a:t> Forest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381000" y="5410200"/>
            <a:ext cx="1111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Grassland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396875" y="6346825"/>
            <a:ext cx="1111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Wetlands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381000" y="5791200"/>
            <a:ext cx="11112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Shrub/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Savanna</a:t>
            </a:r>
          </a:p>
        </p:txBody>
      </p:sp>
      <p:sp>
        <p:nvSpPr>
          <p:cNvPr id="2971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381000"/>
          </a:xfrm>
        </p:spPr>
        <p:txBody>
          <a:bodyPr/>
          <a:lstStyle/>
          <a:p>
            <a:r>
              <a:rPr lang="en-US" altLang="en-US" sz="2800" smtClean="0"/>
              <a:t>Evaluation of MODIS PRI Reference Bands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57200" y="533400"/>
            <a:ext cx="7543800" cy="1588"/>
          </a:xfrm>
          <a:prstGeom prst="line">
            <a:avLst/>
          </a:prstGeom>
          <a:solidFill>
            <a:schemeClr val="accent1"/>
          </a:solidFill>
          <a:ln w="53975" cap="flat" cmpd="sng" algn="ctr">
            <a:gradFill flip="none" rotWithShape="1">
              <a:gsLst>
                <a:gs pos="0">
                  <a:schemeClr val="tx1"/>
                </a:gs>
                <a:gs pos="100000">
                  <a:srgbClr val="FFFFFF"/>
                </a:gs>
                <a:gs pos="31000">
                  <a:schemeClr val="accent2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714" name="TextBox 2"/>
          <p:cNvSpPr txBox="1">
            <a:spLocks noChangeArrowheads="1"/>
          </p:cNvSpPr>
          <p:nvPr/>
        </p:nvSpPr>
        <p:spPr bwMode="auto">
          <a:xfrm>
            <a:off x="1627188" y="596900"/>
            <a:ext cx="33353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</a:rPr>
              <a:t>Ref Bands    12    10     1      3      4</a:t>
            </a: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562600" y="4473575"/>
            <a:ext cx="327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PRI(11,1) = Chlorophyll-Carotenoid Index (CCI)</a:t>
            </a:r>
          </a:p>
        </p:txBody>
      </p:sp>
    </p:spTree>
    <p:extLst>
      <p:ext uri="{BB962C8B-B14F-4D97-AF65-F5344CB8AC3E}">
        <p14:creationId xmlns:p14="http://schemas.microsoft.com/office/powerpoint/2010/main" val="301803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6200"/>
            <a:ext cx="7086600" cy="49371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+mn-lt"/>
                <a:ea typeface="Osaka" charset="0"/>
                <a:cs typeface="Century Gothic"/>
              </a:rPr>
              <a:t>Extracting Phenology Data From Webcam Images</a:t>
            </a:r>
          </a:p>
        </p:txBody>
      </p:sp>
      <p:pic>
        <p:nvPicPr>
          <p:cNvPr id="5" name="Picture 7" descr="RGB Mod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7153" y="595819"/>
            <a:ext cx="2056314" cy="205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3518516" y="2534262"/>
            <a:ext cx="186959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defTabSz="457200" eaLnBrk="1" hangingPunct="1"/>
            <a:r>
              <a:rPr lang="en-US" sz="1400" dirty="0">
                <a:solidFill>
                  <a:prstClr val="white"/>
                </a:solidFill>
                <a:latin typeface="Calibri"/>
                <a:cs typeface="Arial" charset="0"/>
              </a:rPr>
              <a:t>RGB Color Model</a:t>
            </a:r>
          </a:p>
        </p:txBody>
      </p:sp>
      <p:cxnSp>
        <p:nvCxnSpPr>
          <p:cNvPr id="7" name="Straight Connector 6"/>
          <p:cNvCxnSpPr>
            <a:stCxn id="11" idx="2"/>
            <a:endCxn id="8" idx="0"/>
          </p:cNvCxnSpPr>
          <p:nvPr/>
        </p:nvCxnSpPr>
        <p:spPr bwMode="auto">
          <a:xfrm>
            <a:off x="1659265" y="2911294"/>
            <a:ext cx="1082438" cy="99621"/>
          </a:xfrm>
          <a:prstGeom prst="line">
            <a:avLst/>
          </a:prstGeom>
          <a:ln w="5715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5400" y="3010915"/>
            <a:ext cx="1712606" cy="13283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453" y="3010915"/>
            <a:ext cx="1712606" cy="13283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025" y="3010915"/>
            <a:ext cx="1712606" cy="132836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harvard_2008_08_24_12014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265" y="664510"/>
            <a:ext cx="3031999" cy="224678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206" y="4428295"/>
            <a:ext cx="9181857" cy="2414587"/>
            <a:chOff x="457200" y="4482082"/>
            <a:chExt cx="8166984" cy="2147318"/>
          </a:xfrm>
        </p:grpSpPr>
        <p:sp>
          <p:nvSpPr>
            <p:cNvPr id="13" name="Rectangle 12"/>
            <p:cNvSpPr/>
            <p:nvPr/>
          </p:nvSpPr>
          <p:spPr>
            <a:xfrm>
              <a:off x="457200" y="4482082"/>
              <a:ext cx="8166984" cy="214731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 sz="2000">
                <a:solidFill>
                  <a:prstClr val="white"/>
                </a:solidFill>
              </a:endParaRPr>
            </a:p>
          </p:txBody>
        </p:sp>
        <p:pic>
          <p:nvPicPr>
            <p:cNvPr id="14" name="Picture 1" descr="Richardson_Figure 2b.eps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107" t="4564" r="9224" b="1611"/>
            <a:stretch>
              <a:fillRect/>
            </a:stretch>
          </p:blipFill>
          <p:spPr bwMode="auto">
            <a:xfrm>
              <a:off x="838199" y="4571999"/>
              <a:ext cx="7543801" cy="1981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61"/>
            <p:cNvSpPr txBox="1">
              <a:spLocks noChangeArrowheads="1"/>
            </p:cNvSpPr>
            <p:nvPr/>
          </p:nvSpPr>
          <p:spPr bwMode="auto">
            <a:xfrm rot="16200000">
              <a:off x="-269558" y="5359526"/>
              <a:ext cx="1890750" cy="2326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9pPr>
            </a:lstStyle>
            <a:p>
              <a:pPr algn="ctr" defTabSz="457200" eaLnBrk="1" hangingPunct="1"/>
              <a:r>
                <a:rPr lang="en-US" sz="1100">
                  <a:solidFill>
                    <a:prstClr val="white"/>
                  </a:solidFill>
                </a:rPr>
                <a:t>Canopy “Greenness”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6041946" y="2903187"/>
            <a:ext cx="2710185" cy="1345014"/>
            <a:chOff x="6859766" y="2780544"/>
            <a:chExt cx="2095802" cy="1039250"/>
          </a:xfrm>
        </p:grpSpPr>
        <p:sp>
          <p:nvSpPr>
            <p:cNvPr id="17" name="TextBox 67"/>
            <p:cNvSpPr txBox="1">
              <a:spLocks noChangeArrowheads="1"/>
            </p:cNvSpPr>
            <p:nvPr/>
          </p:nvSpPr>
          <p:spPr bwMode="auto">
            <a:xfrm>
              <a:off x="6859766" y="2780544"/>
              <a:ext cx="2095802" cy="285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9pPr>
            </a:lstStyle>
            <a:p>
              <a:pPr algn="ctr" defTabSz="457200" eaLnBrk="1" hangingPunct="1"/>
              <a:r>
                <a:rPr lang="en-US" sz="1800" dirty="0">
                  <a:solidFill>
                    <a:srgbClr val="FFFFFF"/>
                  </a:solidFill>
                  <a:latin typeface="Calibri"/>
                  <a:cs typeface="Calibri"/>
                </a:rPr>
                <a:t>Canopy “Greenness</a:t>
              </a:r>
              <a:r>
                <a:rPr lang="en-US" sz="1800" dirty="0" smtClean="0">
                  <a:solidFill>
                    <a:srgbClr val="FFFFFF"/>
                  </a:solidFill>
                  <a:latin typeface="Calibri"/>
                  <a:cs typeface="Calibri"/>
                </a:rPr>
                <a:t>” (GCC)</a:t>
              </a:r>
              <a:endParaRPr lang="en-US" sz="1800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pic>
          <p:nvPicPr>
            <p:cNvPr id="18" name="Picture 71" descr="GCC Equatio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413" y="3089431"/>
              <a:ext cx="1645160" cy="73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492281" y="1111693"/>
            <a:ext cx="1921339" cy="1013554"/>
            <a:chOff x="7007738" y="1377864"/>
            <a:chExt cx="1498524" cy="790064"/>
          </a:xfrm>
        </p:grpSpPr>
        <p:sp>
          <p:nvSpPr>
            <p:cNvPr id="20" name="TextBox 65"/>
            <p:cNvSpPr txBox="1">
              <a:spLocks noChangeArrowheads="1"/>
            </p:cNvSpPr>
            <p:nvPr/>
          </p:nvSpPr>
          <p:spPr bwMode="auto">
            <a:xfrm>
              <a:off x="7196729" y="1377864"/>
              <a:ext cx="1117068" cy="311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Osaka" charset="0"/>
                  <a:cs typeface="Osaka" charset="0"/>
                </a:defRPr>
              </a:lvl9pPr>
            </a:lstStyle>
            <a:p>
              <a:pPr algn="ctr" defTabSz="457200" eaLnBrk="1" hangingPunct="1"/>
              <a:r>
                <a:rPr lang="en-US" sz="2000" dirty="0">
                  <a:solidFill>
                    <a:srgbClr val="FF0000"/>
                  </a:solidFill>
                  <a:latin typeface="Calibri"/>
                  <a:cs typeface="Calibri"/>
                </a:rPr>
                <a:t>R</a:t>
              </a:r>
              <a:r>
                <a:rPr lang="en-US" sz="2000" dirty="0">
                  <a:solidFill>
                    <a:srgbClr val="008000"/>
                  </a:solidFill>
                  <a:latin typeface="Calibri"/>
                  <a:cs typeface="Calibri"/>
                </a:rPr>
                <a:t>G</a:t>
              </a:r>
              <a:r>
                <a:rPr lang="en-US" sz="2000" dirty="0">
                  <a:solidFill>
                    <a:srgbClr val="3366FF"/>
                  </a:solidFill>
                  <a:latin typeface="Calibri"/>
                  <a:cs typeface="Calibri"/>
                </a:rPr>
                <a:t>B</a:t>
              </a:r>
              <a:r>
                <a:rPr lang="en-US" sz="2000" dirty="0">
                  <a:solidFill>
                    <a:prstClr val="white"/>
                  </a:solidFill>
                  <a:latin typeface="Calibri"/>
                  <a:cs typeface="Calibri"/>
                </a:rPr>
                <a:t> </a:t>
              </a:r>
              <a:r>
                <a:rPr lang="en-US" sz="2000" dirty="0" smtClean="0">
                  <a:solidFill>
                    <a:prstClr val="white"/>
                  </a:solidFill>
                  <a:latin typeface="Calibri"/>
                  <a:cs typeface="Calibri"/>
                </a:rPr>
                <a:t>Triplet:</a:t>
              </a:r>
              <a:endParaRPr lang="en-US" sz="2000" dirty="0">
                <a:solidFill>
                  <a:prstClr val="white"/>
                </a:solidFill>
                <a:latin typeface="Calibri"/>
                <a:cs typeface="Calibri"/>
              </a:endParaRPr>
            </a:p>
          </p:txBody>
        </p:sp>
        <p:pic>
          <p:nvPicPr>
            <p:cNvPr id="21" name="Picture 74" descr="Triple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738" y="1791460"/>
              <a:ext cx="1498524" cy="376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485081" y="6572661"/>
            <a:ext cx="27489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Osaka" charset="0"/>
                <a:cs typeface="Osaka" charset="0"/>
              </a:defRPr>
            </a:lvl9pPr>
          </a:lstStyle>
          <a:p>
            <a:pPr defTabSz="457200" eaLnBrk="1" hangingPunct="1"/>
            <a:r>
              <a:rPr lang="en-US" sz="1050" dirty="0">
                <a:solidFill>
                  <a:prstClr val="black"/>
                </a:solidFill>
              </a:rPr>
              <a:t>Richardson et al. (2013) in Schwartz (ed.)</a:t>
            </a:r>
          </a:p>
        </p:txBody>
      </p:sp>
    </p:spTree>
    <p:extLst>
      <p:ext uri="{BB962C8B-B14F-4D97-AF65-F5344CB8AC3E}">
        <p14:creationId xmlns:p14="http://schemas.microsoft.com/office/powerpoint/2010/main" val="74899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RELEVANT</a:t>
            </a:r>
            <a:br>
              <a:rPr lang="en-US" dirty="0" smtClean="0"/>
            </a:br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9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200" y="1809125"/>
            <a:ext cx="5412623" cy="140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200" y="3196787"/>
            <a:ext cx="5412624" cy="140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6200" y="422775"/>
            <a:ext cx="5412626" cy="140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/>
          <p:nvPr/>
        </p:nvSpPr>
        <p:spPr>
          <a:xfrm>
            <a:off x="919350" y="1514350"/>
            <a:ext cx="3639900" cy="3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Landsat-based (CCDC): most spatial details 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x="860300" y="4482450"/>
            <a:ext cx="56511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2013                                                    2014                                                    2015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919350" y="2885950"/>
            <a:ext cx="3215100" cy="3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MODIS-based: easiest to implement </a:t>
            </a:r>
          </a:p>
          <a:p>
            <a:pPr>
              <a:lnSpc>
                <a:spcPct val="115000"/>
              </a:lnSpc>
            </a:pPr>
            <a:endParaRPr sz="1200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919350" y="4257550"/>
            <a:ext cx="3215100" cy="35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Fusion:  detects change faster</a:t>
            </a:r>
          </a:p>
          <a:p>
            <a:pPr>
              <a:lnSpc>
                <a:spcPct val="115000"/>
              </a:lnSpc>
            </a:pPr>
            <a:endParaRPr sz="1200"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658750" y="346600"/>
            <a:ext cx="457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0.4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651400" y="843825"/>
            <a:ext cx="457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0.3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651400" y="1341050"/>
            <a:ext cx="457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0.2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651400" y="1882875"/>
            <a:ext cx="457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0.9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651400" y="2397300"/>
            <a:ext cx="457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0.7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651400" y="2911750"/>
            <a:ext cx="457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0.5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727600" y="3468325"/>
            <a:ext cx="457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0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588025" y="3906875"/>
            <a:ext cx="457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-0.1</a:t>
            </a:r>
          </a:p>
        </p:txBody>
      </p:sp>
      <p:sp>
        <p:nvSpPr>
          <p:cNvPr id="198" name="Shape 198"/>
          <p:cNvSpPr txBox="1"/>
          <p:nvPr/>
        </p:nvSpPr>
        <p:spPr>
          <a:xfrm>
            <a:off x="588025" y="4345425"/>
            <a:ext cx="457200" cy="299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1200" b="1" kern="0">
                <a:solidFill>
                  <a:srgbClr val="000000"/>
                </a:solidFill>
                <a:cs typeface="Arial"/>
                <a:sym typeface="Arial"/>
              </a:rPr>
              <a:t>-0.2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4675" y="1885950"/>
            <a:ext cx="1582375" cy="15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04675" y="3427462"/>
            <a:ext cx="1582375" cy="15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4675" y="4951425"/>
            <a:ext cx="1582375" cy="15823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/>
        </p:nvSpPr>
        <p:spPr>
          <a:xfrm>
            <a:off x="8205025" y="879212"/>
            <a:ext cx="641400" cy="4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2013</a:t>
            </a:r>
          </a:p>
          <a:p>
            <a:pPr algn="ctr"/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228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8205025" y="2429337"/>
            <a:ext cx="641400" cy="4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2014</a:t>
            </a:r>
          </a:p>
          <a:p>
            <a:pPr algn="ctr"/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135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8205025" y="4029837"/>
            <a:ext cx="641400" cy="4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2014</a:t>
            </a:r>
          </a:p>
          <a:p>
            <a:pPr algn="ctr"/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167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x="8205025" y="5494812"/>
            <a:ext cx="641400" cy="4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ctr"/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2014</a:t>
            </a:r>
          </a:p>
          <a:p>
            <a:pPr algn="ctr"/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231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100775" y="870150"/>
            <a:ext cx="550500" cy="4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NIR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55325" y="2413675"/>
            <a:ext cx="641400" cy="4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NDVI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100775" y="3818100"/>
            <a:ext cx="550500" cy="4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NIR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300025" y="4957300"/>
            <a:ext cx="5725200" cy="109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 kern="0">
                <a:solidFill>
                  <a:srgbClr val="000000"/>
                </a:solidFill>
                <a:cs typeface="Arial"/>
                <a:sym typeface="Arial"/>
              </a:rPr>
              <a:t>Three different time series analyses of a recent deforestation event in Pará, Brazil </a:t>
            </a:r>
          </a:p>
        </p:txBody>
      </p:sp>
      <p:pic>
        <p:nvPicPr>
          <p:cNvPr id="211" name="Shape 2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04675" y="361950"/>
            <a:ext cx="1582375" cy="158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Shape 212"/>
          <p:cNvCxnSpPr>
            <a:stCxn id="211" idx="1"/>
          </p:cNvCxnSpPr>
          <p:nvPr/>
        </p:nvCxnSpPr>
        <p:spPr>
          <a:xfrm rot="10800000">
            <a:off x="2864775" y="950637"/>
            <a:ext cx="3639900" cy="202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3" name="Shape 213"/>
          <p:cNvCxnSpPr>
            <a:stCxn id="199" idx="1"/>
          </p:cNvCxnSpPr>
          <p:nvPr/>
        </p:nvCxnSpPr>
        <p:spPr>
          <a:xfrm rot="10800000">
            <a:off x="4665075" y="1153437"/>
            <a:ext cx="1839600" cy="15237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4" name="Shape 214"/>
          <p:cNvCxnSpPr>
            <a:stCxn id="200" idx="1"/>
          </p:cNvCxnSpPr>
          <p:nvPr/>
        </p:nvCxnSpPr>
        <p:spPr>
          <a:xfrm rot="10800000">
            <a:off x="4943775" y="1508450"/>
            <a:ext cx="1560900" cy="27102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5" name="Shape 215"/>
          <p:cNvCxnSpPr>
            <a:stCxn id="201" idx="1"/>
          </p:cNvCxnSpPr>
          <p:nvPr/>
        </p:nvCxnSpPr>
        <p:spPr>
          <a:xfrm rot="10800000">
            <a:off x="5501475" y="1724112"/>
            <a:ext cx="1003200" cy="4018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16" name="Shape 216"/>
          <p:cNvCxnSpPr/>
          <p:nvPr/>
        </p:nvCxnSpPr>
        <p:spPr>
          <a:xfrm flipH="1">
            <a:off x="4799075" y="3271687"/>
            <a:ext cx="12600" cy="1356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17" name="Shape 217"/>
          <p:cNvCxnSpPr/>
          <p:nvPr/>
        </p:nvCxnSpPr>
        <p:spPr>
          <a:xfrm flipH="1">
            <a:off x="5421262" y="459150"/>
            <a:ext cx="12600" cy="1356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18" name="Shape 218"/>
          <p:cNvCxnSpPr/>
          <p:nvPr/>
        </p:nvCxnSpPr>
        <p:spPr>
          <a:xfrm flipH="1">
            <a:off x="4811662" y="1830750"/>
            <a:ext cx="12600" cy="1356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219" name="Shape 219"/>
          <p:cNvSpPr txBox="1"/>
          <p:nvPr/>
        </p:nvSpPr>
        <p:spPr>
          <a:xfrm>
            <a:off x="-20875" y="4033525"/>
            <a:ext cx="1027200" cy="4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400" b="1" kern="0">
                <a:solidFill>
                  <a:srgbClr val="000000"/>
                </a:solidFill>
                <a:cs typeface="Arial"/>
                <a:sym typeface="Arial"/>
              </a:rPr>
              <a:t>Residual</a:t>
            </a:r>
          </a:p>
        </p:txBody>
      </p:sp>
      <p:cxnSp>
        <p:nvCxnSpPr>
          <p:cNvPr id="220" name="Shape 220"/>
          <p:cNvCxnSpPr/>
          <p:nvPr/>
        </p:nvCxnSpPr>
        <p:spPr>
          <a:xfrm flipH="1">
            <a:off x="6259462" y="459150"/>
            <a:ext cx="12600" cy="1356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21" name="Shape 221"/>
          <p:cNvCxnSpPr/>
          <p:nvPr/>
        </p:nvCxnSpPr>
        <p:spPr>
          <a:xfrm flipH="1">
            <a:off x="4877712" y="1830750"/>
            <a:ext cx="12600" cy="1356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22" name="Shape 222"/>
          <p:cNvCxnSpPr/>
          <p:nvPr/>
        </p:nvCxnSpPr>
        <p:spPr>
          <a:xfrm flipH="1">
            <a:off x="4871412" y="3271700"/>
            <a:ext cx="12600" cy="13563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223" name="Shape 223"/>
          <p:cNvSpPr txBox="1"/>
          <p:nvPr/>
        </p:nvSpPr>
        <p:spPr>
          <a:xfrm>
            <a:off x="3866625" y="5894450"/>
            <a:ext cx="2256300" cy="58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-US" b="1" kern="0">
                <a:solidFill>
                  <a:srgbClr val="FF0000"/>
                </a:solidFill>
                <a:cs typeface="Arial"/>
                <a:sym typeface="Arial"/>
              </a:rPr>
              <a:t>Date of change</a:t>
            </a:r>
          </a:p>
          <a:p>
            <a:r>
              <a:rPr lang="en-US" b="1" kern="0">
                <a:solidFill>
                  <a:srgbClr val="0000FF"/>
                </a:solidFill>
                <a:cs typeface="Arial"/>
                <a:sym typeface="Arial"/>
              </a:rPr>
              <a:t>Date of detection</a:t>
            </a:r>
          </a:p>
        </p:txBody>
      </p:sp>
      <p:cxnSp>
        <p:nvCxnSpPr>
          <p:cNvPr id="224" name="Shape 224"/>
          <p:cNvCxnSpPr/>
          <p:nvPr/>
        </p:nvCxnSpPr>
        <p:spPr>
          <a:xfrm rot="10800000">
            <a:off x="3309350" y="6135225"/>
            <a:ext cx="532200" cy="12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225" name="Shape 225"/>
          <p:cNvCxnSpPr/>
          <p:nvPr/>
        </p:nvCxnSpPr>
        <p:spPr>
          <a:xfrm rot="10800000">
            <a:off x="3309350" y="6363825"/>
            <a:ext cx="532200" cy="129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dash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936531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66172" y="44624"/>
            <a:ext cx="8229600" cy="648072"/>
          </a:xfrm>
        </p:spPr>
        <p:txBody>
          <a:bodyPr/>
          <a:lstStyle/>
          <a:p>
            <a:r>
              <a:rPr lang="en-US" sz="3600" b="1" dirty="0">
                <a:latin typeface="Avenir Heavy" charset="0"/>
                <a:ea typeface="Avenir Heavy" charset="0"/>
                <a:cs typeface="Avenir Heavy" charset="0"/>
              </a:rPr>
              <a:t>CEOS-LPV </a:t>
            </a:r>
            <a:r>
              <a:rPr lang="en-US" sz="3600" b="1" dirty="0" smtClean="0">
                <a:latin typeface="Avenir Heavy" charset="0"/>
                <a:ea typeface="Avenir Heavy" charset="0"/>
                <a:cs typeface="Avenir Heavy" charset="0"/>
              </a:rPr>
              <a:t>5-Year Roadmap</a:t>
            </a:r>
            <a:endParaRPr lang="en-US" sz="36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7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902896" y="6381750"/>
            <a:ext cx="2133600" cy="365125"/>
          </a:xfrm>
        </p:spPr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88" name="Rectangle 2"/>
          <p:cNvSpPr>
            <a:spLocks noChangeArrowheads="1"/>
          </p:cNvSpPr>
          <p:nvPr/>
        </p:nvSpPr>
        <p:spPr bwMode="auto">
          <a:xfrm>
            <a:off x="601089" y="980728"/>
            <a:ext cx="8037635" cy="5760640"/>
          </a:xfrm>
          <a:prstGeom prst="rect">
            <a:avLst/>
          </a:prstGeom>
          <a:solidFill>
            <a:srgbClr val="EFFFE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1700" b="1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9" name="Rectangle 3"/>
          <p:cNvSpPr>
            <a:spLocks noChangeArrowheads="1"/>
          </p:cNvSpPr>
          <p:nvPr/>
        </p:nvSpPr>
        <p:spPr bwMode="auto">
          <a:xfrm>
            <a:off x="611560" y="980728"/>
            <a:ext cx="8037635" cy="57606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90" name="Text Box 28"/>
          <p:cNvSpPr txBox="1">
            <a:spLocks noChangeArrowheads="1"/>
          </p:cNvSpPr>
          <p:nvPr/>
        </p:nvSpPr>
        <p:spPr bwMode="auto">
          <a:xfrm>
            <a:off x="476697" y="652626"/>
            <a:ext cx="7335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000" b="1" dirty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&lt;</a:t>
            </a:r>
            <a:r>
              <a:rPr lang="en-GB" altLang="en-US" sz="20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2016                   2017                    2018                   2019                     &gt;2020</a:t>
            </a:r>
            <a:endParaRPr lang="en-US" altLang="en-US" sz="20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pic>
        <p:nvPicPr>
          <p:cNvPr id="91" name="Picture 90" descr="http://eospso.nasa.gov/sites/default/files/thumbs/ECOSTRESS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0" t="18838" r="8010"/>
          <a:stretch/>
        </p:blipFill>
        <p:spPr bwMode="auto">
          <a:xfrm>
            <a:off x="4427984" y="4885595"/>
            <a:ext cx="648072" cy="477846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pic>
        <p:nvPicPr>
          <p:cNvPr id="93" name="Picture 6" descr="http://eospso.nasa.gov/sites/default/files/thumbs/NISAR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0578" y="4733031"/>
            <a:ext cx="456397" cy="67653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pic>
        <p:nvPicPr>
          <p:cNvPr id="94" name="Picture 12" descr="http://eospso.nasa.gov/sites/default/files/thumbs/ICESat-2_0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8182" y="4747888"/>
            <a:ext cx="786748" cy="680931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grpSp>
        <p:nvGrpSpPr>
          <p:cNvPr id="95" name="Group 6"/>
          <p:cNvGrpSpPr>
            <a:grpSpLocks/>
          </p:cNvGrpSpPr>
          <p:nvPr/>
        </p:nvGrpSpPr>
        <p:grpSpPr bwMode="auto">
          <a:xfrm>
            <a:off x="827584" y="980728"/>
            <a:ext cx="6273311" cy="5760640"/>
            <a:chOff x="432" y="528"/>
            <a:chExt cx="3072" cy="5472"/>
          </a:xfrm>
        </p:grpSpPr>
        <p:sp>
          <p:nvSpPr>
            <p:cNvPr id="96" name="Line 8"/>
            <p:cNvSpPr>
              <a:spLocks noChangeShapeType="1"/>
            </p:cNvSpPr>
            <p:nvPr/>
          </p:nvSpPr>
          <p:spPr bwMode="auto">
            <a:xfrm>
              <a:off x="2727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0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97" name="Line 9"/>
            <p:cNvSpPr>
              <a:spLocks noChangeShapeType="1"/>
            </p:cNvSpPr>
            <p:nvPr/>
          </p:nvSpPr>
          <p:spPr bwMode="auto">
            <a:xfrm>
              <a:off x="1968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0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98" name="Line 10"/>
            <p:cNvSpPr>
              <a:spLocks noChangeShapeType="1"/>
            </p:cNvSpPr>
            <p:nvPr/>
          </p:nvSpPr>
          <p:spPr bwMode="auto">
            <a:xfrm>
              <a:off x="1200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0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99" name="Line 11"/>
            <p:cNvSpPr>
              <a:spLocks noChangeShapeType="1"/>
            </p:cNvSpPr>
            <p:nvPr/>
          </p:nvSpPr>
          <p:spPr bwMode="auto">
            <a:xfrm>
              <a:off x="432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0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  <p:sp>
          <p:nvSpPr>
            <p:cNvPr id="100" name="Line 7"/>
            <p:cNvSpPr>
              <a:spLocks noChangeShapeType="1"/>
            </p:cNvSpPr>
            <p:nvPr/>
          </p:nvSpPr>
          <p:spPr bwMode="auto">
            <a:xfrm>
              <a:off x="3504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70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101" name="AutoShape 14"/>
          <p:cNvSpPr>
            <a:spLocks noChangeArrowheads="1"/>
          </p:cNvSpPr>
          <p:nvPr/>
        </p:nvSpPr>
        <p:spPr bwMode="auto">
          <a:xfrm>
            <a:off x="3779912" y="2141096"/>
            <a:ext cx="1368152" cy="317500"/>
          </a:xfrm>
          <a:prstGeom prst="chevron">
            <a:avLst>
              <a:gd name="adj" fmla="val 29685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Biomass Protocol </a:t>
            </a: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    (</a:t>
            </a:r>
            <a:r>
              <a:rPr lang="en-GB" altLang="en-US" sz="1200" b="1" dirty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Lead </a:t>
            </a: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Agencies: NASA/ESA)</a:t>
            </a:r>
            <a:endParaRPr lang="en-US" altLang="en-US" sz="12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102" name="AutoShape 17"/>
          <p:cNvSpPr>
            <a:spLocks noChangeArrowheads="1"/>
          </p:cNvSpPr>
          <p:nvPr/>
        </p:nvSpPr>
        <p:spPr bwMode="auto">
          <a:xfrm>
            <a:off x="2617068" y="3429000"/>
            <a:ext cx="2897120" cy="317500"/>
          </a:xfrm>
          <a:prstGeom prst="chevron">
            <a:avLst>
              <a:gd name="adj" fmla="val 36748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Atmospheric Correction and VI Protocols        (Lead Agencies: ESA/NOAA)</a:t>
            </a:r>
            <a:endParaRPr lang="en-GB" altLang="en-US" sz="12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103" name="AutoShape 17"/>
          <p:cNvSpPr>
            <a:spLocks noChangeArrowheads="1"/>
          </p:cNvSpPr>
          <p:nvPr/>
        </p:nvSpPr>
        <p:spPr bwMode="auto">
          <a:xfrm>
            <a:off x="3347864" y="1731007"/>
            <a:ext cx="3024336" cy="317500"/>
          </a:xfrm>
          <a:prstGeom prst="chevron">
            <a:avLst>
              <a:gd name="adj" fmla="val 36748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Phenology, ET, &amp; Soil Moisture Protocols            (Lead Agency: NASA)</a:t>
            </a:r>
            <a:endParaRPr lang="en-US" altLang="en-US" sz="12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pic>
        <p:nvPicPr>
          <p:cNvPr id="104" name="Picture 27" descr="http://www.ozemle.net/wp-content/uploads/2013/05/esa-biomass-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991"/>
          <a:stretch/>
        </p:blipFill>
        <p:spPr bwMode="auto">
          <a:xfrm>
            <a:off x="7984013" y="4869160"/>
            <a:ext cx="548427" cy="5736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5" name="TextBox 104"/>
          <p:cNvSpPr txBox="1"/>
          <p:nvPr/>
        </p:nvSpPr>
        <p:spPr>
          <a:xfrm>
            <a:off x="7984013" y="5301208"/>
            <a:ext cx="5277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Biomass</a:t>
            </a:r>
            <a:endParaRPr lang="en-US" sz="7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06" name="AutoShape 19"/>
          <p:cNvSpPr>
            <a:spLocks noChangeArrowheads="1"/>
          </p:cNvSpPr>
          <p:nvPr/>
        </p:nvSpPr>
        <p:spPr bwMode="auto">
          <a:xfrm>
            <a:off x="699641" y="4005064"/>
            <a:ext cx="7040709" cy="389989"/>
          </a:xfrm>
          <a:prstGeom prst="chevron">
            <a:avLst>
              <a:gd name="adj" fmla="val 46643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Field Campaigns and IOPs</a:t>
            </a:r>
          </a:p>
        </p:txBody>
      </p:sp>
      <p:pic>
        <p:nvPicPr>
          <p:cNvPr id="107" name="Picture 29" descr="NE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4093041"/>
            <a:ext cx="694944" cy="19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31" descr="http://www.emast.org.au/wp-content/uploads/2014/08/TERN-Logo-250pix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186" y="4034648"/>
            <a:ext cx="436880" cy="3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3" descr="http://blogs.helsinki.fi/atmscience/files/2013/06/logotransparent-ICOS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648" y="4037892"/>
            <a:ext cx="1029502" cy="32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AutoShape 17"/>
          <p:cNvSpPr>
            <a:spLocks noChangeArrowheads="1"/>
          </p:cNvSpPr>
          <p:nvPr/>
        </p:nvSpPr>
        <p:spPr bwMode="auto">
          <a:xfrm>
            <a:off x="715602" y="1731007"/>
            <a:ext cx="2704270" cy="317500"/>
          </a:xfrm>
          <a:prstGeom prst="chevron">
            <a:avLst>
              <a:gd name="adj" fmla="val 36748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Albedo, Burned Area, &amp; LST Protocols</a:t>
            </a:r>
            <a:endParaRPr lang="en-US" altLang="en-US" sz="12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>
            <a:off x="611560" y="1628800"/>
            <a:ext cx="803763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AutoShape 17"/>
          <p:cNvSpPr>
            <a:spLocks noChangeArrowheads="1"/>
          </p:cNvSpPr>
          <p:nvPr/>
        </p:nvSpPr>
        <p:spPr bwMode="auto">
          <a:xfrm>
            <a:off x="715602" y="3068960"/>
            <a:ext cx="2488246" cy="317500"/>
          </a:xfrm>
          <a:prstGeom prst="chevron">
            <a:avLst>
              <a:gd name="adj" fmla="val 36748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WGCV Atmospheric Correction </a:t>
            </a:r>
            <a:r>
              <a:rPr lang="en-GB" altLang="en-US" sz="1200" b="1" dirty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Intercomparison </a:t>
            </a: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Exercise (Lead Agency: ESA)</a:t>
            </a:r>
            <a:endParaRPr lang="en-GB" altLang="en-US" sz="12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>
            <a:off x="611560" y="2996952"/>
            <a:ext cx="803763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611560" y="3845079"/>
            <a:ext cx="803763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11560" y="4653136"/>
            <a:ext cx="80376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7812360" y="764705"/>
            <a:ext cx="1176704" cy="3960440"/>
            <a:chOff x="7740352" y="1284288"/>
            <a:chExt cx="1176704" cy="4289425"/>
          </a:xfrm>
        </p:grpSpPr>
        <p:sp>
          <p:nvSpPr>
            <p:cNvPr id="117" name="AutoShape 5"/>
            <p:cNvSpPr>
              <a:spLocks noChangeArrowheads="1"/>
            </p:cNvSpPr>
            <p:nvPr/>
          </p:nvSpPr>
          <p:spPr bwMode="auto">
            <a:xfrm>
              <a:off x="7740352" y="1284288"/>
              <a:ext cx="1176704" cy="4289425"/>
            </a:xfrm>
            <a:prstGeom prst="roundRect">
              <a:avLst>
                <a:gd name="adj" fmla="val 16667"/>
              </a:avLst>
            </a:prstGeom>
            <a:solidFill>
              <a:srgbClr val="C5FFC5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en-US" sz="4800">
                <a:solidFill>
                  <a:prstClr val="black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1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957019" y="1417639"/>
              <a:ext cx="747346" cy="29686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ea typeface="ＭＳ Ｐゴシック" pitchFamily="34" charset="-128"/>
                </a:rPr>
                <a:t>Vision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809068" y="1988840"/>
              <a:ext cx="1083412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b="1" dirty="0" smtClean="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All missions</a:t>
              </a:r>
              <a:r>
                <a:rPr lang="en-US" altLang="en-US" sz="1100" b="1" dirty="0" smtClean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</a:rPr>
                <a:t> </a:t>
              </a:r>
              <a:r>
                <a:rPr lang="en-US" altLang="en-US" sz="11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</a:rPr>
                <a:t>support </a:t>
              </a:r>
              <a:r>
                <a:rPr lang="en-US" altLang="en-US" sz="1100" b="1" dirty="0" smtClean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</a:rPr>
                <a:t>validation &amp; </a:t>
              </a:r>
              <a:r>
                <a:rPr lang="en-US" altLang="en-US" sz="1100" b="1" dirty="0" smtClean="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validation </a:t>
              </a:r>
              <a:r>
                <a:rPr lang="en-US" altLang="en-US" sz="1100" b="1" dirty="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is on-going</a:t>
              </a:r>
              <a:endParaRPr lang="en-US" altLang="en-US" sz="11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  <a:p>
              <a:pPr marL="0" lv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1100" b="1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  <a:p>
              <a:pPr marL="0" lv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b="1" dirty="0" smtClean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</a:rPr>
                <a:t>Uncertainty </a:t>
              </a:r>
              <a:r>
                <a:rPr lang="en-US" altLang="en-US" sz="11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</a:rPr>
                <a:t>information determined through </a:t>
              </a:r>
              <a:r>
                <a:rPr lang="en-US" altLang="en-US" sz="1100" b="1" dirty="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standard </a:t>
              </a:r>
              <a:r>
                <a:rPr lang="en-US" altLang="en-US" sz="1100" b="1" dirty="0" smtClean="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practices &amp; protocols</a:t>
              </a:r>
              <a:endParaRPr lang="en-US" altLang="en-US" sz="11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  <a:p>
              <a:pPr marL="0" lv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altLang="en-US" sz="1100" b="1" dirty="0" smtClean="0">
                <a:solidFill>
                  <a:srgbClr val="0000FF"/>
                </a:solidFill>
                <a:latin typeface="Arial" charset="0"/>
                <a:ea typeface="ＭＳ Ｐゴシック" pitchFamily="34" charset="-128"/>
              </a:endParaRPr>
            </a:p>
            <a:p>
              <a:pPr marL="0" lvl="1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100" b="1" dirty="0" smtClean="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Algorithms </a:t>
              </a:r>
              <a:r>
                <a:rPr lang="en-US" altLang="en-US" sz="1100" b="1" dirty="0">
                  <a:solidFill>
                    <a:srgbClr val="0000FF"/>
                  </a:solidFill>
                  <a:latin typeface="Arial" charset="0"/>
                  <a:ea typeface="ＭＳ Ｐゴシック" pitchFamily="34" charset="-128"/>
                </a:rPr>
                <a:t>are iteratively improved</a:t>
              </a:r>
              <a:r>
                <a:rPr lang="en-US" altLang="en-US" sz="1100" b="1" dirty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</a:rPr>
                <a:t> based on validation </a:t>
              </a:r>
              <a:r>
                <a:rPr lang="en-US" altLang="en-US" sz="1100" b="1" dirty="0" smtClean="0">
                  <a:solidFill>
                    <a:prstClr val="black"/>
                  </a:solidFill>
                  <a:latin typeface="Arial" charset="0"/>
                  <a:ea typeface="ＭＳ Ｐゴシック" pitchFamily="34" charset="-128"/>
                </a:rPr>
                <a:t>results</a:t>
              </a:r>
              <a:endParaRPr lang="en-US" altLang="en-US" sz="1100" b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sp>
        <p:nvSpPr>
          <p:cNvPr id="124" name="AutoShape 15"/>
          <p:cNvSpPr>
            <a:spLocks noChangeArrowheads="1"/>
          </p:cNvSpPr>
          <p:nvPr/>
        </p:nvSpPr>
        <p:spPr bwMode="auto">
          <a:xfrm>
            <a:off x="715602" y="1165696"/>
            <a:ext cx="4798586" cy="319088"/>
          </a:xfrm>
          <a:prstGeom prst="chevron">
            <a:avLst>
              <a:gd name="adj" fmla="val 35403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Operational Validation Framework: Land Product Characterization System        (Lead Agencies: USGS/NOAA)</a:t>
            </a:r>
            <a:endParaRPr lang="en-US" altLang="en-US" sz="12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sp>
        <p:nvSpPr>
          <p:cNvPr id="126" name="AutoShape 14"/>
          <p:cNvSpPr>
            <a:spLocks noChangeArrowheads="1"/>
          </p:cNvSpPr>
          <p:nvPr/>
        </p:nvSpPr>
        <p:spPr bwMode="auto">
          <a:xfrm>
            <a:off x="709742" y="2132856"/>
            <a:ext cx="3106436" cy="317500"/>
          </a:xfrm>
          <a:prstGeom prst="chevron">
            <a:avLst>
              <a:gd name="adj" fmla="val 29685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CEOS Carbon Actions 7/8 (NASA CMS Program)</a:t>
            </a:r>
            <a:endParaRPr lang="en-US" altLang="en-US" sz="12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pic>
        <p:nvPicPr>
          <p:cNvPr id="127" name="Picture 4" descr="http://eospso.nasa.gov/sites/default/files/thumbs/SMAP.pn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4171" y="4757316"/>
            <a:ext cx="365581" cy="65161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28" name="Straight Arrow Connector 127"/>
          <p:cNvCxnSpPr/>
          <p:nvPr/>
        </p:nvCxnSpPr>
        <p:spPr>
          <a:xfrm>
            <a:off x="1392383" y="6579205"/>
            <a:ext cx="2065197" cy="12033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4224034" y="5915583"/>
            <a:ext cx="2012896" cy="6999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6444208" y="4885595"/>
            <a:ext cx="792088" cy="1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7636975" y="5011312"/>
            <a:ext cx="319401" cy="1864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8" descr="JECAM Intl logo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3804" y="4037892"/>
            <a:ext cx="800524" cy="33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0" descr="http://eospso.nasa.gov/sites/default/files/thumbs/JPSS-2.png"/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1" t="6027" r="6970" b="-1"/>
          <a:stretch/>
        </p:blipFill>
        <p:spPr bwMode="auto">
          <a:xfrm>
            <a:off x="7364390" y="6189893"/>
            <a:ext cx="591984" cy="49187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1" name="Straight Arrow Connector 140"/>
          <p:cNvCxnSpPr/>
          <p:nvPr/>
        </p:nvCxnSpPr>
        <p:spPr>
          <a:xfrm>
            <a:off x="4108256" y="6429716"/>
            <a:ext cx="3272056" cy="18015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8" descr="http://eospso.nasa.gov/sites/default/files/thumbs/JPSS-1.pn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6181781"/>
            <a:ext cx="616376" cy="499989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cxnSp>
        <p:nvCxnSpPr>
          <p:cNvPr id="143" name="Straight Arrow Connector 142"/>
          <p:cNvCxnSpPr/>
          <p:nvPr/>
        </p:nvCxnSpPr>
        <p:spPr>
          <a:xfrm>
            <a:off x="3644642" y="4813587"/>
            <a:ext cx="2112109" cy="1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Picture 2" descr="http://eospso.nasa.gov/sites/default/files/thumbs/GEDI.png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4725144"/>
            <a:ext cx="832309" cy="575979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pic>
        <p:nvPicPr>
          <p:cNvPr id="145" name="Picture 25" descr="http://www.esa.int/var/esa/storage/images/esa_multimedia/images/2015/01/sentinel-2_mission_logo/15221056-3-eng-GB/Sentinel-2_mission_logo_rnb_small.jpg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533"/>
          <a:stretch/>
        </p:blipFill>
        <p:spPr bwMode="auto">
          <a:xfrm>
            <a:off x="1259632" y="5804765"/>
            <a:ext cx="864096" cy="19431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6" name="Picture 12" descr="http://eospso.nasa.gov/sites/default/files/thumbs/Landsat8_1.pn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4793" y="5772088"/>
            <a:ext cx="609655" cy="2362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7" name="TextBox 146"/>
          <p:cNvSpPr txBox="1"/>
          <p:nvPr/>
        </p:nvSpPr>
        <p:spPr>
          <a:xfrm>
            <a:off x="7994793" y="6006311"/>
            <a:ext cx="609655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Landsat 9</a:t>
            </a:r>
            <a:endParaRPr lang="en-US" sz="7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860388" y="5761365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ＭＳ Ｐゴシック" pitchFamily="34" charset="-128"/>
              </a:rPr>
              <a:t>a/b</a:t>
            </a:r>
            <a:endParaRPr lang="en-US" sz="1000" b="1" dirty="0">
              <a:solidFill>
                <a:srgbClr val="0070C0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cxnSp>
        <p:nvCxnSpPr>
          <p:cNvPr id="149" name="Straight Arrow Connector 148"/>
          <p:cNvCxnSpPr/>
          <p:nvPr/>
        </p:nvCxnSpPr>
        <p:spPr>
          <a:xfrm>
            <a:off x="2691046" y="5915583"/>
            <a:ext cx="800834" cy="3499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/>
          <p:cNvGrpSpPr/>
          <p:nvPr/>
        </p:nvGrpSpPr>
        <p:grpSpPr>
          <a:xfrm>
            <a:off x="6236930" y="5775067"/>
            <a:ext cx="999366" cy="246221"/>
            <a:chOff x="6236930" y="5775067"/>
            <a:chExt cx="999366" cy="246221"/>
          </a:xfrm>
        </p:grpSpPr>
        <p:pic>
          <p:nvPicPr>
            <p:cNvPr id="151" name="Picture 23" descr="http://www.esa.int/var/esa/storage/images/esa_multimedia/images/2015/09/sentinel-3_mission_logo/15629325-1-eng-GB/Sentinel-3_mission_logo_rnb_small.jpg"/>
            <p:cNvPicPr>
              <a:picLocks noChangeAspect="1" noChangeArrowheads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6837"/>
            <a:stretch/>
          </p:blipFill>
          <p:spPr bwMode="auto">
            <a:xfrm>
              <a:off x="6236930" y="5793081"/>
              <a:ext cx="999366" cy="228206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52" name="Rectangle 151"/>
            <p:cNvSpPr/>
            <p:nvPr/>
          </p:nvSpPr>
          <p:spPr>
            <a:xfrm>
              <a:off x="6987510" y="5775067"/>
              <a:ext cx="2487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ＭＳ Ｐゴシック" pitchFamily="34" charset="-128"/>
                </a:rPr>
                <a:t>c</a:t>
              </a:r>
              <a:endParaRPr lang="en-US" sz="10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2195736" y="5775066"/>
            <a:ext cx="1057932" cy="400110"/>
            <a:chOff x="1979712" y="5817674"/>
            <a:chExt cx="1057932" cy="400110"/>
          </a:xfrm>
        </p:grpSpPr>
        <p:pic>
          <p:nvPicPr>
            <p:cNvPr id="154" name="Picture 23" descr="http://www.esa.int/var/esa/storage/images/esa_multimedia/images/2015/09/sentinel-3_mission_logo/15629325-1-eng-GB/Sentinel-3_mission_logo_rnb_small.jpg"/>
            <p:cNvPicPr>
              <a:picLocks noChangeAspect="1" noChangeArrowheads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3159"/>
            <a:stretch/>
          </p:blipFill>
          <p:spPr bwMode="auto">
            <a:xfrm>
              <a:off x="1979712" y="5846298"/>
              <a:ext cx="886420" cy="217598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55" name="Rectangle 154"/>
            <p:cNvSpPr/>
            <p:nvPr/>
          </p:nvSpPr>
          <p:spPr>
            <a:xfrm>
              <a:off x="2673442" y="5817674"/>
              <a:ext cx="36420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ＭＳ Ｐゴシック" pitchFamily="34" charset="-128"/>
                </a:rPr>
                <a:t>A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ＭＳ Ｐゴシック" pitchFamily="34" charset="-128"/>
                </a:rPr>
                <a:t>/ 1b</a:t>
              </a:r>
              <a:endParaRPr lang="en-US" sz="10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3491880" y="5775066"/>
            <a:ext cx="1008112" cy="246221"/>
            <a:chOff x="3347864" y="5817674"/>
            <a:chExt cx="1008112" cy="246221"/>
          </a:xfrm>
        </p:grpSpPr>
        <p:pic>
          <p:nvPicPr>
            <p:cNvPr id="157" name="Picture 23" descr="http://www.esa.int/var/esa/storage/images/esa_multimedia/images/2015/09/sentinel-3_mission_logo/15629325-1-eng-GB/Sentinel-3_mission_logo_rnb_small.jpg"/>
            <p:cNvPicPr>
              <a:picLocks noChangeAspect="1" noChangeArrowheads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1207"/>
            <a:stretch/>
          </p:blipFill>
          <p:spPr bwMode="auto">
            <a:xfrm>
              <a:off x="3347864" y="5835689"/>
              <a:ext cx="951210" cy="18951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58" name="Rectangle 157"/>
            <p:cNvSpPr/>
            <p:nvPr/>
          </p:nvSpPr>
          <p:spPr>
            <a:xfrm>
              <a:off x="4107190" y="5817674"/>
              <a:ext cx="2487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70C0"/>
                  </a:solidFill>
                  <a:latin typeface="Arial Narrow" panose="020B0606020202030204" pitchFamily="34" charset="0"/>
                  <a:ea typeface="ＭＳ Ｐゴシック" pitchFamily="34" charset="-128"/>
                </a:rPr>
                <a:t>b</a:t>
              </a:r>
              <a:endParaRPr lang="en-US" sz="10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endParaRPr>
            </a:p>
          </p:txBody>
        </p:sp>
      </p:grpSp>
      <p:cxnSp>
        <p:nvCxnSpPr>
          <p:cNvPr id="159" name="Straight Arrow Connector 158"/>
          <p:cNvCxnSpPr/>
          <p:nvPr/>
        </p:nvCxnSpPr>
        <p:spPr>
          <a:xfrm>
            <a:off x="1193278" y="6129050"/>
            <a:ext cx="6801515" cy="3078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611560" y="5517232"/>
            <a:ext cx="80376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613632" y="465313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34" charset="-128"/>
              </a:rPr>
              <a:t>New Missions</a:t>
            </a:r>
            <a:endParaRPr lang="en-US" sz="1400" b="1" dirty="0">
              <a:solidFill>
                <a:prstClr val="black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11560" y="5497487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34" charset="-128"/>
              </a:rPr>
              <a:t>Sustained Missions</a:t>
            </a:r>
            <a:endParaRPr lang="en-US" sz="1400" b="1" dirty="0">
              <a:solidFill>
                <a:prstClr val="black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670331" y="5857527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34" charset="-128"/>
              </a:rPr>
              <a:t>Morning</a:t>
            </a:r>
            <a:endParaRPr lang="en-US" sz="1400" b="1" dirty="0">
              <a:solidFill>
                <a:prstClr val="black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475703" y="6204136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 Narrow" panose="020B0606020202030204" pitchFamily="34" charset="0"/>
                <a:ea typeface="ＭＳ Ｐゴシック" pitchFamily="34" charset="-128"/>
              </a:rPr>
              <a:t>Afternoon</a:t>
            </a:r>
            <a:endParaRPr lang="en-US" sz="1400" b="1" dirty="0">
              <a:solidFill>
                <a:prstClr val="black"/>
              </a:solidFill>
              <a:latin typeface="Arial Narrow" panose="020B0606020202030204" pitchFamily="34" charset="0"/>
              <a:ea typeface="ＭＳ Ｐゴシック" pitchFamily="34" charset="-128"/>
            </a:endParaRPr>
          </a:p>
        </p:txBody>
      </p:sp>
      <p:pic>
        <p:nvPicPr>
          <p:cNvPr id="165" name="Picture 19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068" y="4071497"/>
            <a:ext cx="1592922" cy="24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" name="AutoShape 17"/>
          <p:cNvSpPr>
            <a:spLocks noChangeArrowheads="1"/>
          </p:cNvSpPr>
          <p:nvPr/>
        </p:nvSpPr>
        <p:spPr bwMode="auto">
          <a:xfrm>
            <a:off x="683568" y="2564904"/>
            <a:ext cx="2016224" cy="317500"/>
          </a:xfrm>
          <a:prstGeom prst="chevron">
            <a:avLst>
              <a:gd name="adj" fmla="val 36748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z="12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pic>
        <p:nvPicPr>
          <p:cNvPr id="167" name="Picture 2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598" y="2576894"/>
            <a:ext cx="950880" cy="29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AutoShape 17"/>
          <p:cNvSpPr>
            <a:spLocks noChangeArrowheads="1"/>
          </p:cNvSpPr>
          <p:nvPr/>
        </p:nvSpPr>
        <p:spPr bwMode="auto">
          <a:xfrm>
            <a:off x="2627783" y="2564904"/>
            <a:ext cx="3164415" cy="317500"/>
          </a:xfrm>
          <a:prstGeom prst="chevron">
            <a:avLst>
              <a:gd name="adj" fmla="val 36748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ECV protocols </a:t>
            </a:r>
            <a:r>
              <a:rPr lang="en-US" altLang="en-US" sz="1200" b="1" dirty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and procedures for </a:t>
            </a:r>
            <a:r>
              <a:rPr lang="en-US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Snow ECV          </a:t>
            </a: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(</a:t>
            </a:r>
            <a:r>
              <a:rPr lang="en-GB" altLang="en-US" sz="1200" b="1" dirty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Lead </a:t>
            </a:r>
            <a:r>
              <a:rPr lang="en-GB" altLang="en-US" sz="1200" b="1" dirty="0" smtClean="0">
                <a:solidFill>
                  <a:prstClr val="black"/>
                </a:solidFill>
                <a:latin typeface="Arial Narrow" pitchFamily="34" charset="0"/>
                <a:ea typeface="ＭＳ Ｐゴシック" pitchFamily="34" charset="-128"/>
              </a:rPr>
              <a:t>Agency: ESA)</a:t>
            </a:r>
            <a:endParaRPr lang="en-GB" altLang="en-US" sz="1200" b="1" dirty="0">
              <a:solidFill>
                <a:prstClr val="black"/>
              </a:solidFill>
              <a:latin typeface="Arial Narrow" pitchFamily="34" charset="0"/>
              <a:ea typeface="ＭＳ Ｐゴシック" pitchFamily="34" charset="-128"/>
            </a:endParaRPr>
          </a:p>
        </p:txBody>
      </p:sp>
      <p:pic>
        <p:nvPicPr>
          <p:cNvPr id="169" name="Picture 12" descr="http://eospso.nasa.gov/sites/default/files/thumbs/Landsat8_1.png"/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5972158"/>
            <a:ext cx="864096" cy="4806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0" name="Rectangle 169"/>
          <p:cNvSpPr/>
          <p:nvPr/>
        </p:nvSpPr>
        <p:spPr>
          <a:xfrm>
            <a:off x="1259632" y="5804765"/>
            <a:ext cx="864096" cy="648571"/>
          </a:xfrm>
          <a:prstGeom prst="rect">
            <a:avLst/>
          </a:prstGeom>
          <a:noFill/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prstClr val="white"/>
              </a:solidFill>
            </a:endParaRPr>
          </a:p>
        </p:txBody>
      </p:sp>
      <p:pic>
        <p:nvPicPr>
          <p:cNvPr id="171" name="Picture 6" descr="http://eospso.nasa.gov/sites/default/files/thumbs/Suomi-NPP_0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05" y="5799558"/>
            <a:ext cx="533319" cy="402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2" name="Picture 6" descr="http://eospso.nasa.gov/sites/default/files/thumbs/Suomi-NPP_0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05" y="6015582"/>
            <a:ext cx="533319" cy="402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3" name="Picture 6" descr="http://eospso.nasa.gov/sites/default/files/thumbs/Suomi-NPP_0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05" y="6231606"/>
            <a:ext cx="533319" cy="402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4" name="TextBox 173"/>
          <p:cNvSpPr txBox="1"/>
          <p:nvPr/>
        </p:nvSpPr>
        <p:spPr>
          <a:xfrm>
            <a:off x="649894" y="6561638"/>
            <a:ext cx="753754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Terra/Aqua/S-NPP</a:t>
            </a:r>
            <a:endParaRPr lang="en-US" sz="7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3664869" y="6561638"/>
            <a:ext cx="302616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JPSS-1</a:t>
            </a:r>
            <a:endParaRPr lang="en-US" sz="7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7524328" y="6561638"/>
            <a:ext cx="302616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JPSS-2</a:t>
            </a:r>
            <a:endParaRPr lang="en-US" sz="7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050" name="Picture 2" descr="http://eospso.nasa.gov/sites/default/files/thumbs/HysplRI_0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3298" y="5476545"/>
            <a:ext cx="814215" cy="61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3267" y="5534142"/>
            <a:ext cx="773850" cy="41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17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350838"/>
          </a:xfrm>
        </p:spPr>
        <p:txBody>
          <a:bodyPr/>
          <a:lstStyle/>
          <a:p>
            <a:r>
              <a:rPr lang="en-US" dirty="0" smtClean="0"/>
              <a:t>NEW?? PRODUCTS</a:t>
            </a:r>
            <a:br>
              <a:rPr lang="en-US" dirty="0" smtClean="0"/>
            </a:br>
            <a:r>
              <a:rPr lang="en-US" dirty="0" smtClean="0"/>
              <a:t>WITH Collection 6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Collection 7???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78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1143000"/>
          </a:xfrm>
        </p:spPr>
        <p:txBody>
          <a:bodyPr/>
          <a:lstStyle/>
          <a:p>
            <a:r>
              <a:rPr lang="en-US" dirty="0" smtClean="0"/>
              <a:t>MY FINAL THOUGHT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Datasets now long enough to look for global change trends, requiring huge attention to processing details</a:t>
            </a:r>
          </a:p>
          <a:p>
            <a:r>
              <a:rPr lang="en-US" dirty="0" smtClean="0"/>
              <a:t>BUT old sensors degrading, and crosswalks to new sensors a challenge</a:t>
            </a:r>
          </a:p>
          <a:p>
            <a:r>
              <a:rPr lang="en-US" dirty="0" smtClean="0"/>
              <a:t>AND bigger user community, including policy</a:t>
            </a:r>
          </a:p>
          <a:p>
            <a:pPr marL="0" indent="0">
              <a:buNone/>
            </a:pPr>
            <a:r>
              <a:rPr lang="en-US" dirty="0" smtClean="0"/>
              <a:t>SO OUR WORK IS GETTING HARDER, NOT EASIER!!</a:t>
            </a:r>
          </a:p>
        </p:txBody>
      </p:sp>
    </p:spTree>
    <p:extLst>
      <p:ext uri="{BB962C8B-B14F-4D97-AF65-F5344CB8AC3E}">
        <p14:creationId xmlns:p14="http://schemas.microsoft.com/office/powerpoint/2010/main" val="496109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High-resolution incident shortwave radiation and PAR products over land from MODIS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66800"/>
            <a:ext cx="8534400" cy="35052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New </a:t>
            </a:r>
            <a:r>
              <a:rPr lang="en-US" dirty="0" smtClean="0"/>
              <a:t>high </a:t>
            </a:r>
            <a:r>
              <a:rPr lang="en-US" dirty="0"/>
              <a:t>spatial resolution insolation and PAR products </a:t>
            </a:r>
            <a:endParaRPr lang="en-US" dirty="0" smtClean="0"/>
          </a:p>
          <a:p>
            <a:pPr lvl="1"/>
            <a:r>
              <a:rPr lang="en-US" dirty="0" smtClean="0"/>
              <a:t>Needed by the terrestrial modeling community</a:t>
            </a:r>
            <a:r>
              <a:rPr lang="en-US" dirty="0"/>
              <a:t> </a:t>
            </a:r>
            <a:r>
              <a:rPr lang="en-US" dirty="0" smtClean="0"/>
              <a:t>(~1˚ for existing datasets)</a:t>
            </a:r>
          </a:p>
          <a:p>
            <a:pPr lvl="1"/>
            <a:r>
              <a:rPr lang="en-US" dirty="0" smtClean="0"/>
              <a:t>3-hr, daily mean.</a:t>
            </a:r>
          </a:p>
          <a:p>
            <a:pPr lvl="1"/>
            <a:r>
              <a:rPr lang="en-US" dirty="0" smtClean="0"/>
              <a:t>5km tile-based and 0.05</a:t>
            </a:r>
            <a:r>
              <a:rPr lang="en-US" dirty="0"/>
              <a:t> ˚</a:t>
            </a:r>
            <a:r>
              <a:rPr lang="en-US" dirty="0" smtClean="0"/>
              <a:t> CMG.</a:t>
            </a:r>
          </a:p>
          <a:p>
            <a:r>
              <a:rPr lang="en-US" dirty="0" smtClean="0"/>
              <a:t>Using a fast and robust LUT-based method.</a:t>
            </a:r>
          </a:p>
          <a:p>
            <a:pPr lvl="1"/>
            <a:r>
              <a:rPr lang="en-US" dirty="0" smtClean="0"/>
              <a:t>Zhang et al. RSE 2014;</a:t>
            </a:r>
          </a:p>
          <a:p>
            <a:pPr lvl="1"/>
            <a:r>
              <a:rPr lang="en-US" dirty="0" smtClean="0"/>
              <a:t>Three-year </a:t>
            </a:r>
            <a:r>
              <a:rPr lang="en-US" dirty="0"/>
              <a:t>prototype products </a:t>
            </a:r>
            <a:r>
              <a:rPr lang="en-US" dirty="0" smtClean="0"/>
              <a:t>generated;</a:t>
            </a:r>
            <a:endParaRPr lang="en-US" dirty="0"/>
          </a:p>
          <a:p>
            <a:pPr lvl="1"/>
            <a:r>
              <a:rPr lang="en-US" dirty="0" smtClean="0"/>
              <a:t>Extensively validated and inter-compared.</a:t>
            </a:r>
          </a:p>
          <a:p>
            <a:r>
              <a:rPr lang="en-US" dirty="0" smtClean="0"/>
              <a:t>Codes have been delivered and tested at MODAPS.</a:t>
            </a:r>
          </a:p>
          <a:p>
            <a:pPr lvl="1"/>
            <a:r>
              <a:rPr lang="en-US" dirty="0" smtClean="0"/>
              <a:t>PGE and ESDT have been assigned;</a:t>
            </a:r>
          </a:p>
          <a:p>
            <a:pPr lvl="1"/>
            <a:r>
              <a:rPr lang="en-US" dirty="0" smtClean="0"/>
              <a:t>Initial products will come out soon.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6" descr="D:\OneDrive\ProjectProposalWriting\Producing Incident Shortwave Radiation and Photosynthetically Active Radiation Products over Land Surfaces from MODIS and Geostationary Satellite Data\MODISDSR.V01.A2010001.MCD.2016064203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" y="4495800"/>
            <a:ext cx="3949065" cy="19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6477000"/>
            <a:ext cx="434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Example of daily DSR (MCD18C1) on Jan. 1</a:t>
            </a:r>
            <a:r>
              <a:rPr lang="en-US" sz="1400" baseline="30000" dirty="0" smtClean="0">
                <a:solidFill>
                  <a:prstClr val="black"/>
                </a:solidFill>
              </a:rPr>
              <a:t>st</a:t>
            </a:r>
            <a:r>
              <a:rPr lang="en-US" sz="1400" dirty="0" smtClean="0">
                <a:solidFill>
                  <a:prstClr val="black"/>
                </a:solidFill>
              </a:rPr>
              <a:t>, 2010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291" y="4419600"/>
            <a:ext cx="2895600" cy="231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6550223"/>
            <a:ext cx="3059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Validating monthly shortwave radiation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13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76200" y="76200"/>
            <a:ext cx="8991600" cy="67056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5363" name="Rectangle 9"/>
          <p:cNvSpPr>
            <a:spLocks noChangeArrowheads="1"/>
          </p:cNvSpPr>
          <p:nvPr/>
        </p:nvSpPr>
        <p:spPr bwMode="auto">
          <a:xfrm>
            <a:off x="457200" y="228600"/>
            <a:ext cx="815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Global Annual 1-km ET over 2000-2010</a:t>
            </a:r>
          </a:p>
        </p:txBody>
      </p:sp>
      <p:sp>
        <p:nvSpPr>
          <p:cNvPr id="15364" name="Rectangle 12"/>
          <p:cNvSpPr>
            <a:spLocks noChangeArrowheads="1"/>
          </p:cNvSpPr>
          <p:nvPr/>
        </p:nvSpPr>
        <p:spPr bwMode="auto">
          <a:xfrm>
            <a:off x="533400" y="762000"/>
            <a:ext cx="777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Global average MODIS ET over vegetated land surface is 568.7 ± 358.2 mm yr</a:t>
            </a:r>
            <a:r>
              <a:rPr lang="en-US" altLang="en-US" sz="2400" baseline="30000">
                <a:solidFill>
                  <a:srgbClr val="000000"/>
                </a:solidFill>
              </a:rPr>
              <a:t>-1</a:t>
            </a:r>
            <a:r>
              <a:rPr lang="en-US" altLang="en-US" sz="240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15365" name="Picture 5" descr="MERRAGMAO_1kmalb_0.05deg_GE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542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" y="1524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MODIS LST Validation Summary 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457200" y="1295400"/>
          <a:ext cx="8229600" cy="4177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>
          <a:xfrm>
            <a:off x="609600" y="1981200"/>
            <a:ext cx="4876800" cy="3168234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5149434"/>
            <a:ext cx="32004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</a:rPr>
              <a:t>MOD11 larger uncertainty over bare regions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</a:rPr>
              <a:t>(3-5 K)</a:t>
            </a:r>
            <a:endParaRPr lang="en-US" sz="2400" dirty="0">
              <a:solidFill>
                <a:srgbClr val="0033CC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33CC"/>
              </a:solidFill>
              <a:latin typeface="Arial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486400" y="2590801"/>
            <a:ext cx="3352800" cy="2558634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5323025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</a:rPr>
              <a:t>MOD11 more stable over </a:t>
            </a:r>
            <a:r>
              <a:rPr lang="en-US" sz="2400" dirty="0" err="1" smtClean="0">
                <a:solidFill>
                  <a:srgbClr val="0033CC"/>
                </a:solidFill>
                <a:latin typeface="Arial" pitchFamily="34" charset="0"/>
              </a:rPr>
              <a:t>graybodies</a:t>
            </a:r>
            <a:r>
              <a:rPr lang="en-US" sz="2400" dirty="0" smtClean="0">
                <a:solidFill>
                  <a:srgbClr val="0033CC"/>
                </a:solidFill>
                <a:latin typeface="Arial" pitchFamily="34" charset="0"/>
              </a:rPr>
              <a:t> (higher precision)</a:t>
            </a:r>
            <a:endParaRPr lang="en-US" sz="2400" dirty="0">
              <a:solidFill>
                <a:srgbClr val="0033CC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39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TREND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Requires huge attention to sensor and processing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896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4125913"/>
            <a:ext cx="6467475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1366838"/>
            <a:ext cx="6467475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5867400" y="2330450"/>
            <a:ext cx="425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5838825" y="2897188"/>
            <a:ext cx="42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6013450" y="4633913"/>
            <a:ext cx="425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C6</a:t>
            </a: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6080125" y="5670550"/>
            <a:ext cx="425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C5</a:t>
            </a:r>
          </a:p>
        </p:txBody>
      </p:sp>
      <p:sp>
        <p:nvSpPr>
          <p:cNvPr id="29704" name="TextBox 4"/>
          <p:cNvSpPr txBox="1">
            <a:spLocks noChangeArrowheads="1"/>
          </p:cNvSpPr>
          <p:nvPr/>
        </p:nvSpPr>
        <p:spPr bwMode="auto">
          <a:xfrm>
            <a:off x="2351088" y="1492250"/>
            <a:ext cx="2754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All needleleaf cover (Taiga)</a:t>
            </a:r>
          </a:p>
        </p:txBody>
      </p:sp>
      <p:sp>
        <p:nvSpPr>
          <p:cNvPr id="29705" name="TextBox 4"/>
          <p:cNvSpPr txBox="1">
            <a:spLocks noChangeArrowheads="1"/>
          </p:cNvSpPr>
          <p:nvPr/>
        </p:nvSpPr>
        <p:spPr bwMode="auto">
          <a:xfrm>
            <a:off x="1981200" y="4237038"/>
            <a:ext cx="391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All evergreen broadleaf cover (Tropics)</a:t>
            </a:r>
          </a:p>
        </p:txBody>
      </p:sp>
      <p:sp>
        <p:nvSpPr>
          <p:cNvPr id="29707" name="TextBox 12"/>
          <p:cNvSpPr txBox="1">
            <a:spLocks noChangeArrowheads="1"/>
          </p:cNvSpPr>
          <p:nvPr/>
        </p:nvSpPr>
        <p:spPr bwMode="auto">
          <a:xfrm>
            <a:off x="6727825" y="3303588"/>
            <a:ext cx="20859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</a:rPr>
              <a:t>Consistent across all data filtering approaches.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</a:rPr>
              <a:t>Major differences between the two collections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</a:rPr>
              <a:t>Taiga: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</a:rPr>
              <a:t>C6 ~ C5  :  no clear trend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</a:rPr>
              <a:t>Tropics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</a:rPr>
              <a:t>C6 : </a:t>
            </a:r>
            <a:r>
              <a:rPr lang="en-US" altLang="en-US" sz="1400" dirty="0" smtClean="0">
                <a:solidFill>
                  <a:srgbClr val="00B050"/>
                </a:solidFill>
              </a:rPr>
              <a:t>Greening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dirty="0" smtClean="0">
                <a:solidFill>
                  <a:prstClr val="black"/>
                </a:solidFill>
              </a:rPr>
              <a:t>C5 : </a:t>
            </a:r>
            <a:r>
              <a:rPr lang="en-US" altLang="en-US" sz="1400" dirty="0" smtClean="0">
                <a:solidFill>
                  <a:srgbClr val="F79646">
                    <a:lumMod val="75000"/>
                  </a:srgbClr>
                </a:solidFill>
              </a:rPr>
              <a:t>Browning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76400" y="266700"/>
            <a:ext cx="73914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prstClr val="black"/>
                </a:solidFill>
                <a:cs typeface="Times New Roman" panose="02020603050405020304" pitchFamily="18" charset="0"/>
              </a:rPr>
              <a:t>Specific Biomes Signal Anomalies/Trends</a:t>
            </a:r>
            <a:endParaRPr lang="en-US" altLang="en-US" sz="3600" b="1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29708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1366838"/>
            <a:ext cx="2219325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39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562100" y="266700"/>
            <a:ext cx="7277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smtClean="0">
                <a:solidFill>
                  <a:prstClr val="black"/>
                </a:solidFill>
                <a:cs typeface="Times New Roman" panose="02020603050405020304" pitchFamily="18" charset="0"/>
              </a:rPr>
              <a:t>Terra-Aqua-VIIRS (Tropics)</a:t>
            </a:r>
            <a:endParaRPr lang="en-US" altLang="en-US" sz="4800" b="1" smtClean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3379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2743200"/>
            <a:ext cx="88201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20589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8"/>
          <p:cNvSpPr txBox="1">
            <a:spLocks noChangeArrowheads="1"/>
          </p:cNvSpPr>
          <p:nvPr/>
        </p:nvSpPr>
        <p:spPr bwMode="auto">
          <a:xfrm>
            <a:off x="4786313" y="4997450"/>
            <a:ext cx="66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VIIRS</a:t>
            </a:r>
          </a:p>
        </p:txBody>
      </p:sp>
      <p:sp>
        <p:nvSpPr>
          <p:cNvPr id="33798" name="TextBox 9"/>
          <p:cNvSpPr txBox="1">
            <a:spLocks noChangeArrowheads="1"/>
          </p:cNvSpPr>
          <p:nvPr/>
        </p:nvSpPr>
        <p:spPr bwMode="auto">
          <a:xfrm>
            <a:off x="5751513" y="4081463"/>
            <a:ext cx="657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Terra</a:t>
            </a:r>
          </a:p>
        </p:txBody>
      </p:sp>
      <p:sp>
        <p:nvSpPr>
          <p:cNvPr id="33799" name="TextBox 10"/>
          <p:cNvSpPr txBox="1">
            <a:spLocks noChangeArrowheads="1"/>
          </p:cNvSpPr>
          <p:nvPr/>
        </p:nvSpPr>
        <p:spPr bwMode="auto">
          <a:xfrm>
            <a:off x="5116513" y="3632200"/>
            <a:ext cx="671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Aqua</a:t>
            </a:r>
          </a:p>
        </p:txBody>
      </p:sp>
      <p:grpSp>
        <p:nvGrpSpPr>
          <p:cNvPr id="33800" name="Group 11"/>
          <p:cNvGrpSpPr>
            <a:grpSpLocks/>
          </p:cNvGrpSpPr>
          <p:nvPr/>
        </p:nvGrpSpPr>
        <p:grpSpPr bwMode="auto">
          <a:xfrm>
            <a:off x="3762375" y="4127500"/>
            <a:ext cx="304800" cy="673100"/>
            <a:chOff x="5980888" y="2133600"/>
            <a:chExt cx="228600" cy="142672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5980888" y="2133600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5980888" y="2276272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096379" y="2133600"/>
              <a:ext cx="0" cy="14267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801" name="TextBox 15"/>
          <p:cNvSpPr txBox="1">
            <a:spLocks noChangeArrowheads="1"/>
          </p:cNvSpPr>
          <p:nvPr/>
        </p:nvSpPr>
        <p:spPr bwMode="auto">
          <a:xfrm>
            <a:off x="152400" y="2262188"/>
            <a:ext cx="4229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 Narrow" panose="020B0606020202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Global Error Envelope ~0.04-0.05 VI Unit</a:t>
            </a:r>
          </a:p>
        </p:txBody>
      </p:sp>
      <p:cxnSp>
        <p:nvCxnSpPr>
          <p:cNvPr id="17" name="Elbow Connector 16"/>
          <p:cNvCxnSpPr/>
          <p:nvPr/>
        </p:nvCxnSpPr>
        <p:spPr>
          <a:xfrm>
            <a:off x="2160588" y="2632075"/>
            <a:ext cx="1749425" cy="16764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99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6-06-04 at 10.54.18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944" y="4006296"/>
            <a:ext cx="4008902" cy="285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53449" y="883584"/>
            <a:ext cx="381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b="1" u="sng" dirty="0" smtClean="0">
                <a:solidFill>
                  <a:srgbClr val="008000"/>
                </a:solidFill>
                <a:latin typeface="Cambria"/>
                <a:cs typeface="Cambria"/>
              </a:rPr>
              <a:t>MODISLAI &amp; FPAR – 2016 UPDATE</a:t>
            </a:r>
            <a:endParaRPr lang="en-US" u="sng" dirty="0">
              <a:solidFill>
                <a:srgbClr val="008000"/>
              </a:solidFill>
              <a:latin typeface="Cambria"/>
              <a:cs typeface="Cambria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CB7B7-15E6-4245-A3E2-B92748BF4A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Screen Shot 2016-06-04 at 10.13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24"/>
            <a:ext cx="9144000" cy="729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984" y="1398151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Cambria"/>
                <a:cs typeface="Cambria"/>
              </a:rPr>
              <a:t>Does MODIS see a “greener Earth”?</a:t>
            </a:r>
          </a:p>
        </p:txBody>
      </p:sp>
      <p:pic>
        <p:nvPicPr>
          <p:cNvPr id="11" name="Picture 10" descr="Screen Shot 2016-06-04 at 10.59.21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944" y="1317732"/>
            <a:ext cx="4008902" cy="27796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728" y="1996598"/>
            <a:ext cx="1881001" cy="12458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2541" y="3359832"/>
            <a:ext cx="1907188" cy="14303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931" y="4903129"/>
            <a:ext cx="1963798" cy="14717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6418" y="246138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 smtClean="0">
                <a:solidFill>
                  <a:prstClr val="black"/>
                </a:solidFill>
                <a:latin typeface="Cambria"/>
                <a:cs typeface="Cambria"/>
              </a:rPr>
              <a:t>Taejin</a:t>
            </a:r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 Park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609" y="3991257"/>
            <a:ext cx="9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Kai Yan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3609" y="536791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latin typeface="Cambria"/>
                <a:cs typeface="Cambria"/>
              </a:rPr>
              <a:t>Chi Chen</a:t>
            </a:r>
            <a:endParaRPr lang="en-US" dirty="0">
              <a:solidFill>
                <a:prstClr val="black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9140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07_JPL_PP template4">
  <a:themeElements>
    <a:clrScheme name="2007_JPL_PP template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7_JPL_PP template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7_JPL_PP template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_JPL_PP template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_JPL_PP template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_JPL_PP template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_JPL_PP template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7_JPL_PP template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_JPL_PP template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_JPL_PP template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_JPL_PP template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_JPL_PP template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_JPL_PP template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7_JPL_PP template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6789</TotalTime>
  <Words>827</Words>
  <Application>Microsoft Macintosh PowerPoint</Application>
  <PresentationFormat>On-screen Show (4:3)</PresentationFormat>
  <Paragraphs>162</Paragraphs>
  <Slides>20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2_Default Design</vt:lpstr>
      <vt:lpstr>Office Theme</vt:lpstr>
      <vt:lpstr>1_Office Theme</vt:lpstr>
      <vt:lpstr>2007_JPL_PP template4</vt:lpstr>
      <vt:lpstr>2_Office Theme</vt:lpstr>
      <vt:lpstr>3_Office Theme</vt:lpstr>
      <vt:lpstr>Blank Presentation</vt:lpstr>
      <vt:lpstr>5_Office Theme</vt:lpstr>
      <vt:lpstr>6_Office Theme</vt:lpstr>
      <vt:lpstr>1_Blank Presentation</vt:lpstr>
      <vt:lpstr>7_Office Theme</vt:lpstr>
      <vt:lpstr>8_Office Theme</vt:lpstr>
      <vt:lpstr>4_Office Theme</vt:lpstr>
      <vt:lpstr>Image</vt:lpstr>
      <vt:lpstr>Worksheet</vt:lpstr>
      <vt:lpstr>Equation</vt:lpstr>
      <vt:lpstr>MODLAND SUMMARY SWRunning  10 June 2016</vt:lpstr>
      <vt:lpstr>NEW?? PRODUCTS WITH Collection 6  Collection 7???</vt:lpstr>
      <vt:lpstr>High-resolution incident shortwave radiation and PAR products over land from MODIS</vt:lpstr>
      <vt:lpstr>PowerPoint Presentation</vt:lpstr>
      <vt:lpstr>MODIS LST Validation Summary </vt:lpstr>
      <vt:lpstr>TIME SERIES TREND ANALYSES</vt:lpstr>
      <vt:lpstr>PowerPoint Presentation</vt:lpstr>
      <vt:lpstr>PowerPoint Presentation</vt:lpstr>
      <vt:lpstr>PowerPoint Presentation</vt:lpstr>
      <vt:lpstr>The Importance of Record Length</vt:lpstr>
      <vt:lpstr>NEW SCIENCE</vt:lpstr>
      <vt:lpstr>PowerPoint Presentation</vt:lpstr>
      <vt:lpstr>Composite FPAR DHIs</vt:lpstr>
      <vt:lpstr>Composite FPAR DHIs</vt:lpstr>
      <vt:lpstr>Evaluation of MODIS PRI Reference Bands</vt:lpstr>
      <vt:lpstr>Extracting Phenology Data From Webcam Images</vt:lpstr>
      <vt:lpstr>POLICY RELEVANT SCIENCE</vt:lpstr>
      <vt:lpstr>PowerPoint Presentation</vt:lpstr>
      <vt:lpstr>CEOS-LPV 5-Year Roadmap</vt:lpstr>
      <vt:lpstr>MY FINAL THOUGHT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Running</dc:creator>
  <cp:lastModifiedBy>Maccherone , Brandon F. (GSFC-619.0)[SCIENCE SYSTEMS AND APPLICATIONS INC]</cp:lastModifiedBy>
  <cp:revision>27</cp:revision>
  <dcterms:created xsi:type="dcterms:W3CDTF">2015-05-11T22:51:32Z</dcterms:created>
  <dcterms:modified xsi:type="dcterms:W3CDTF">2016-06-14T14:58:13Z</dcterms:modified>
</cp:coreProperties>
</file>