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78" r:id="rId4"/>
    <p:sldId id="308" r:id="rId5"/>
    <p:sldId id="309" r:id="rId6"/>
    <p:sldId id="290" r:id="rId7"/>
    <p:sldId id="293" r:id="rId8"/>
    <p:sldId id="294" r:id="rId9"/>
    <p:sldId id="301" r:id="rId10"/>
    <p:sldId id="302" r:id="rId11"/>
    <p:sldId id="313" r:id="rId12"/>
    <p:sldId id="283" r:id="rId13"/>
    <p:sldId id="311" r:id="rId14"/>
    <p:sldId id="310" r:id="rId15"/>
    <p:sldId id="312" r:id="rId16"/>
    <p:sldId id="304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04F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C05D-9410-465F-8BD6-B639D642C577}" type="datetimeFigureOut">
              <a:rPr lang="en-US" smtClean="0"/>
              <a:pPr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F8BBB-8F83-44B6-98BC-44F3C6F2B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5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FCB3-D221-4ABB-A943-80E853488ABD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9C71-A309-49E6-9D57-760CFDE01898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FD0D-26FC-4A3C-8B3B-DB5EB538AAD7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4457-6F8E-43A9-AF50-7BE0E55224F0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C48D-59BC-4320-803B-E10C66DD6553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0D9D-5AED-4513-A27D-ACDD45500FDE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A3C1-6D81-4F37-94C8-B3E831A7A56D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4A1-123F-4C21-AC62-4FC57F971801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52B-3C88-49BC-9F33-2CDBF8882E19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F1C5-CE90-4161-A5ED-AD1090E27B92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A29B-C3BA-4E02-96BC-E0A72F4BBF64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58D3-6EAC-4339-8308-7DC20FE615D9}" type="datetime1">
              <a:rPr lang="en-US" smtClean="0"/>
              <a:pPr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jpe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BRDF/Albedo/NBAR: Extending MODIS to VIIRS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Crystal Schaaf, Yan Liu, Qingsong Sun, Zhan Li,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Zhuosen Wang</a:t>
            </a:r>
            <a:endParaRPr lang="en-US" baseline="30000" dirty="0" smtClean="0">
              <a:solidFill>
                <a:schemeClr val="tx1"/>
              </a:solidFill>
            </a:endParaRPr>
          </a:p>
          <a:p>
            <a:endParaRPr lang="en-US" baseline="30000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University of Massachusetts-Boston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NASA Goddard Space Flight Center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June 2016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65" descr="http://upload.wikimedia.org/wikipedia/en/thumb/c/ce/UMASSBOSTON_ID_blue.v2.png/220px-UMASSBOSTON_ID_blue.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1828800" cy="197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eabass.gsfc.nasa.gov/seabass/images/NASA_Logo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497" y="228600"/>
            <a:ext cx="187890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3745833"/>
            <a:ext cx="2744340" cy="2883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582" y="533400"/>
            <a:ext cx="2698218" cy="2883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892" y="533398"/>
            <a:ext cx="2582908" cy="2883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768" y="533398"/>
            <a:ext cx="2629032" cy="2883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570" y="3720264"/>
            <a:ext cx="2560430" cy="2883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2794" y="3657600"/>
            <a:ext cx="2631206" cy="2883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400"/>
            <a:ext cx="1789652" cy="17896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959" y="2362200"/>
            <a:ext cx="10709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H11v04</a:t>
            </a:r>
          </a:p>
          <a:p>
            <a:r>
              <a:rPr lang="en-US" sz="1350" dirty="0"/>
              <a:t>2014267</a:t>
            </a:r>
          </a:p>
          <a:p>
            <a:r>
              <a:rPr lang="en-US" sz="1350" dirty="0"/>
              <a:t>R,G,B:0:0.2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2080" y="0"/>
            <a:ext cx="1850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Land cover: cropland and forest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5028" y="2514600"/>
            <a:ext cx="111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" charset="0"/>
              </a:rPr>
              <a:t>1:1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" charset="0"/>
              </a:rPr>
              <a:t>0.025 offset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564163" y="2596190"/>
            <a:ext cx="317158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7564163" y="2760802"/>
            <a:ext cx="317158" cy="0"/>
          </a:xfrm>
          <a:prstGeom prst="line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83526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01" r="15553"/>
          <a:stretch/>
        </p:blipFill>
        <p:spPr>
          <a:xfrm>
            <a:off x="3733800" y="675233"/>
            <a:ext cx="2767332" cy="30585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118"/>
            <a:ext cx="19498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Land cover: snow and 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5" r="16178"/>
          <a:stretch/>
        </p:blipFill>
        <p:spPr>
          <a:xfrm>
            <a:off x="984532" y="3799433"/>
            <a:ext cx="2901668" cy="3058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0" r="15480"/>
          <a:stretch/>
        </p:blipFill>
        <p:spPr>
          <a:xfrm>
            <a:off x="984532" y="748479"/>
            <a:ext cx="2749269" cy="2985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6" r="16210"/>
          <a:stretch/>
        </p:blipFill>
        <p:spPr>
          <a:xfrm>
            <a:off x="3660335" y="3799433"/>
            <a:ext cx="2740465" cy="3058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62" r="15947"/>
          <a:stretch/>
        </p:blipFill>
        <p:spPr>
          <a:xfrm>
            <a:off x="6248400" y="3799432"/>
            <a:ext cx="2727030" cy="305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1853109" cy="1853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27" y="2713419"/>
            <a:ext cx="13329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H16v02</a:t>
            </a:r>
          </a:p>
          <a:p>
            <a:r>
              <a:rPr lang="en-US" sz="1350" dirty="0"/>
              <a:t>2014267</a:t>
            </a:r>
          </a:p>
          <a:p>
            <a:r>
              <a:rPr lang="en-US" sz="1350" dirty="0"/>
              <a:t>R,G,B:0.5:1.0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4199" y="2724090"/>
            <a:ext cx="1312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" charset="0"/>
              </a:rPr>
              <a:t>1:1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" charset="0"/>
              </a:rPr>
              <a:t>0.025 offset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589523" y="2863252"/>
            <a:ext cx="37272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7589523" y="3027864"/>
            <a:ext cx="372726" cy="0"/>
          </a:xfrm>
          <a:prstGeom prst="line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27" r="9698"/>
          <a:stretch/>
        </p:blipFill>
        <p:spPr>
          <a:xfrm>
            <a:off x="6324600" y="767284"/>
            <a:ext cx="2650830" cy="29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9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Product Validation/Evaluation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CEOS/WGCV/Land Product Validation (LPV)</a:t>
            </a:r>
          </a:p>
          <a:p>
            <a:pPr lvl="1"/>
            <a:r>
              <a:rPr lang="en-US" dirty="0" smtClean="0"/>
              <a:t>Albedo </a:t>
            </a:r>
          </a:p>
          <a:p>
            <a:pPr lvl="2"/>
            <a:r>
              <a:rPr lang="en-US" dirty="0" smtClean="0"/>
              <a:t>Co-chair of LPV Radiation Subgroup</a:t>
            </a:r>
          </a:p>
          <a:p>
            <a:pPr lvl="2"/>
            <a:r>
              <a:rPr lang="en-US" dirty="0" smtClean="0"/>
              <a:t>Baseline Surface Radiation Network (BSRN)</a:t>
            </a:r>
          </a:p>
          <a:p>
            <a:pPr lvl="3"/>
            <a:r>
              <a:rPr lang="en-US" dirty="0" smtClean="0"/>
              <a:t>Gold Standard of Albedo Measures </a:t>
            </a:r>
          </a:p>
          <a:p>
            <a:pPr lvl="3"/>
            <a:r>
              <a:rPr lang="en-US" dirty="0" smtClean="0"/>
              <a:t>SURFRAD (NOAA) US component of BSRN</a:t>
            </a:r>
          </a:p>
          <a:p>
            <a:pPr lvl="2"/>
            <a:r>
              <a:rPr lang="en-US" dirty="0" err="1" smtClean="0"/>
              <a:t>Ameriflux</a:t>
            </a:r>
            <a:r>
              <a:rPr lang="en-US" dirty="0" smtClean="0"/>
              <a:t> (DOE)</a:t>
            </a:r>
          </a:p>
          <a:p>
            <a:pPr lvl="2"/>
            <a:r>
              <a:rPr lang="en-US" dirty="0" smtClean="0"/>
              <a:t>NEON (NSF)</a:t>
            </a:r>
          </a:p>
          <a:p>
            <a:pPr lvl="2"/>
            <a:r>
              <a:rPr lang="en-US" dirty="0" err="1" smtClean="0"/>
              <a:t>Fluxnet</a:t>
            </a:r>
            <a:r>
              <a:rPr lang="en-US" dirty="0" smtClean="0"/>
              <a:t>, TERN, </a:t>
            </a:r>
            <a:r>
              <a:rPr lang="en-US" dirty="0" err="1" smtClean="0"/>
              <a:t>Eumetsat</a:t>
            </a:r>
            <a:r>
              <a:rPr lang="en-US" dirty="0" smtClean="0"/>
              <a:t>/SAVS etc. </a:t>
            </a:r>
          </a:p>
          <a:p>
            <a:pPr lvl="2"/>
            <a:r>
              <a:rPr lang="en-US" dirty="0" smtClean="0"/>
              <a:t>Use only spatially representative sites (</a:t>
            </a:r>
            <a:r>
              <a:rPr lang="en-US" dirty="0" err="1" smtClean="0"/>
              <a:t>Rom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2009)</a:t>
            </a:r>
            <a:endParaRPr lang="en-US" dirty="0" smtClean="0"/>
          </a:p>
          <a:p>
            <a:pPr lvl="1"/>
            <a:r>
              <a:rPr lang="en-US" dirty="0" smtClean="0"/>
              <a:t>BRDF</a:t>
            </a:r>
          </a:p>
          <a:p>
            <a:pPr lvl="2"/>
            <a:r>
              <a:rPr lang="en-US" dirty="0" smtClean="0"/>
              <a:t>MALIBU: </a:t>
            </a:r>
            <a:r>
              <a:rPr lang="en-US" b="1" dirty="0" smtClean="0"/>
              <a:t>M</a:t>
            </a:r>
            <a:r>
              <a:rPr lang="en-US" dirty="0" smtClean="0"/>
              <a:t>ulti </a:t>
            </a:r>
            <a:r>
              <a:rPr lang="en-US" b="1" dirty="0" err="1"/>
              <a:t>A</a:t>
            </a:r>
            <a:r>
              <a:rPr lang="en-US" dirty="0" err="1"/>
              <a:t>ng</a:t>
            </a:r>
            <a:r>
              <a:rPr lang="en-US" b="1" dirty="0" err="1"/>
              <a:t>L</a:t>
            </a:r>
            <a:r>
              <a:rPr lang="en-US" dirty="0" err="1"/>
              <a:t>e</a:t>
            </a:r>
            <a:r>
              <a:rPr lang="en-US" dirty="0"/>
              <a:t> Imaging Bidirectional Reflectance Distribution Function (</a:t>
            </a:r>
            <a:r>
              <a:rPr lang="en-US" b="1" dirty="0"/>
              <a:t>B</a:t>
            </a:r>
            <a:r>
              <a:rPr lang="en-US" dirty="0"/>
              <a:t>RDF) </a:t>
            </a:r>
            <a:r>
              <a:rPr lang="en-US" b="1" dirty="0"/>
              <a:t>U</a:t>
            </a:r>
            <a:r>
              <a:rPr lang="en-US" dirty="0"/>
              <a:t>nmanned aerial system Project</a:t>
            </a:r>
            <a:r>
              <a:rPr lang="en-US" b="1" dirty="0"/>
              <a:t> </a:t>
            </a:r>
            <a:endParaRPr lang="en-US" b="1" dirty="0" smtClean="0"/>
          </a:p>
          <a:p>
            <a:pPr lvl="3"/>
            <a:r>
              <a:rPr lang="en-US" dirty="0" smtClean="0"/>
              <a:t>Participating in the MALIBU deployment over the Pawnee National Grasslands in Colorado in July 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6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10" descr="F:\Presentation\BSRN\Re%3a_Here_is_what_I_can_find\desert_rock_tower_fp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9" y="76200"/>
            <a:ext cx="2260958" cy="226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MODIS and VIIRS evaluation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6612"/>
            <a:ext cx="9144000" cy="43513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844" y="838200"/>
            <a:ext cx="214515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7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15" descr="F:\Presentation\BSRN\Re%3a_Here_is_what_I_can_find\boulder_tbl_tower_fp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9" y="76199"/>
            <a:ext cx="2286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547114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MODIS and VIIRS evaluation</a:t>
            </a:r>
            <a:endParaRPr lang="en-US" sz="4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6613"/>
            <a:ext cx="9144000" cy="4351387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844" y="838200"/>
            <a:ext cx="214515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7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11" descr="F:\Presentation\BSRN\Re%3a_Here_is_what_I_can_find\fort_peck_tower_fp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6" y="76200"/>
            <a:ext cx="2260958" cy="226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MODIS and VIIRS evaluation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6612"/>
            <a:ext cx="9144000" cy="43513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844" y="838200"/>
            <a:ext cx="214515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Snow free </a:t>
            </a:r>
            <a:br>
              <a:rPr lang="en-US" dirty="0" smtClean="0"/>
            </a:br>
            <a:r>
              <a:rPr lang="en-US" dirty="0" smtClean="0"/>
              <a:t>Spatially representative sites </a:t>
            </a:r>
            <a:r>
              <a:rPr lang="en-US" sz="3600" dirty="0" smtClean="0"/>
              <a:t>(Desert Rock, 						Table </a:t>
            </a:r>
            <a:r>
              <a:rPr lang="en-US" sz="3600" dirty="0" err="1" smtClean="0"/>
              <a:t>Mtn</a:t>
            </a:r>
            <a:r>
              <a:rPr lang="en-US" sz="3600" dirty="0" smtClean="0"/>
              <a:t>, Ft Peck)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951037"/>
            <a:ext cx="461413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4572000"/>
            <a:ext cx="1028700" cy="45640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94096"/>
              </p:ext>
            </p:extLst>
          </p:nvPr>
        </p:nvGraphicFramePr>
        <p:xfrm>
          <a:off x="5029200" y="4178723"/>
          <a:ext cx="3951027" cy="124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19861"/>
                <a:gridCol w="1265583"/>
                <a:gridCol w="1265583"/>
              </a:tblGrid>
              <a:tr h="2387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Stats.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000" marR="140000" marT="70000" marB="7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MODIS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000" marR="140000" marT="70000" marB="7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VIIRS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000" marR="140000" marT="70000" marB="70000" anchor="ctr"/>
                </a:tc>
              </a:tr>
              <a:tr h="2387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Obs.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000" marR="140000" marT="70000" marB="7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000" marR="140000" marT="70000" marB="7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000" marR="140000" marT="70000" marB="70000" anchor="ctr"/>
                </a:tc>
              </a:tr>
              <a:tr h="179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000" marR="140000" marT="70000" marB="7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000" marR="140000" marT="70000" marB="7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000" marR="140000" marT="70000" marB="70000" anchor="ctr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 flipH="1" flipV="1">
            <a:off x="3733800" y="46482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3733800" y="4876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BRDF/NBAR/Albedo MODIS to VIIRS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587569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Summary</a:t>
            </a:r>
          </a:p>
          <a:p>
            <a:r>
              <a:rPr lang="en-US" dirty="0" smtClean="0"/>
              <a:t>MODIS</a:t>
            </a:r>
          </a:p>
          <a:p>
            <a:pPr lvl="1"/>
            <a:r>
              <a:rPr lang="en-US" dirty="0" smtClean="0"/>
              <a:t>Collection V006 reprocessing up to DOY 56 2015</a:t>
            </a:r>
          </a:p>
          <a:p>
            <a:pPr lvl="1"/>
            <a:r>
              <a:rPr lang="en-US" dirty="0" smtClean="0"/>
              <a:t>Excellent evaluations over representative tower sites </a:t>
            </a:r>
          </a:p>
          <a:p>
            <a:r>
              <a:rPr lang="en-US" dirty="0" smtClean="0"/>
              <a:t>VIIRS </a:t>
            </a:r>
          </a:p>
          <a:p>
            <a:pPr lvl="1"/>
            <a:r>
              <a:rPr lang="en-US" dirty="0" smtClean="0"/>
              <a:t>Just received latest VNP09 (HDF5) to evaluate</a:t>
            </a:r>
          </a:p>
          <a:p>
            <a:pPr lvl="1"/>
            <a:r>
              <a:rPr lang="en-US" smtClean="0"/>
              <a:t>Excellent initial </a:t>
            </a:r>
            <a:r>
              <a:rPr lang="en-US" dirty="0" smtClean="0"/>
              <a:t>evaluations over representative sites 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omparable to MODIS (long term continuity)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6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MODIS and VIIRS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614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MODIS V006</a:t>
            </a:r>
          </a:p>
          <a:p>
            <a:pPr lvl="1"/>
            <a:r>
              <a:rPr lang="en-US" dirty="0" smtClean="0"/>
              <a:t>Terra AND Aqua (morning and afternoon)</a:t>
            </a:r>
          </a:p>
          <a:p>
            <a:pPr lvl="1"/>
            <a:r>
              <a:rPr lang="en-US" dirty="0" smtClean="0"/>
              <a:t>DAILY BRDF, Albedo, NBAR (Nadir BRDF Adjusted Reflectance)</a:t>
            </a:r>
          </a:p>
          <a:p>
            <a:pPr lvl="2"/>
            <a:r>
              <a:rPr lang="en-US" dirty="0" smtClean="0"/>
              <a:t>NBAR-vegetation indices used in </a:t>
            </a:r>
            <a:r>
              <a:rPr lang="en-US" dirty="0" err="1" smtClean="0"/>
              <a:t>phenological</a:t>
            </a:r>
            <a:r>
              <a:rPr lang="en-US" dirty="0" smtClean="0"/>
              <a:t> research</a:t>
            </a:r>
          </a:p>
          <a:p>
            <a:pPr lvl="1"/>
            <a:r>
              <a:rPr lang="en-US" dirty="0" smtClean="0"/>
              <a:t>500m Tiles, 30arc-second CMG</a:t>
            </a:r>
          </a:p>
          <a:p>
            <a:pPr lvl="1"/>
            <a:r>
              <a:rPr lang="en-US" dirty="0" smtClean="0"/>
              <a:t>7 bands, 3 </a:t>
            </a:r>
            <a:r>
              <a:rPr lang="en-US" dirty="0" err="1"/>
              <a:t>B</a:t>
            </a:r>
            <a:r>
              <a:rPr lang="en-US" dirty="0" err="1" smtClean="0"/>
              <a:t>roadbands</a:t>
            </a:r>
            <a:endParaRPr lang="en-US" dirty="0" smtClean="0"/>
          </a:p>
          <a:p>
            <a:pPr lvl="1"/>
            <a:r>
              <a:rPr lang="en-US" dirty="0" smtClean="0"/>
              <a:t>QA, uncertainty measures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VIIRS </a:t>
            </a:r>
          </a:p>
          <a:p>
            <a:pPr lvl="1"/>
            <a:r>
              <a:rPr lang="en-US" dirty="0" smtClean="0"/>
              <a:t>Suomi NPP only (afternoon)</a:t>
            </a:r>
          </a:p>
          <a:p>
            <a:pPr lvl="1"/>
            <a:r>
              <a:rPr lang="en-US" dirty="0" smtClean="0"/>
              <a:t>DAILY BRDF, Albedo, NBAR</a:t>
            </a:r>
          </a:p>
          <a:p>
            <a:pPr lvl="1"/>
            <a:r>
              <a:rPr lang="en-US" dirty="0" smtClean="0"/>
              <a:t>500m Tiles (3 I-Bands), 1km (9 M-Bands, 3 </a:t>
            </a:r>
            <a:r>
              <a:rPr lang="en-US" dirty="0" err="1"/>
              <a:t>B</a:t>
            </a:r>
            <a:r>
              <a:rPr lang="en-US" dirty="0" err="1" smtClean="0"/>
              <a:t>roadbands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QA, uncertainty measures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LANCE NRT products delivered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610" y="563960"/>
            <a:ext cx="4199790" cy="2011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025" y="4735065"/>
            <a:ext cx="4272375" cy="2046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150" y="2645366"/>
            <a:ext cx="4252276" cy="20028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634198"/>
            <a:ext cx="4257199" cy="20656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4698063"/>
            <a:ext cx="4191371" cy="20568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721767"/>
            <a:ext cx="4282486" cy="20026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10000" y="639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E04F"/>
                </a:solidFill>
              </a:rPr>
              <a:t>High Quality</a:t>
            </a:r>
          </a:p>
          <a:p>
            <a:r>
              <a:rPr lang="en-US" sz="1200" dirty="0" smtClean="0">
                <a:solidFill>
                  <a:srgbClr val="CC00FF"/>
                </a:solidFill>
              </a:rPr>
              <a:t>Poor Quality (Backup </a:t>
            </a:r>
            <a:r>
              <a:rPr lang="en-US" sz="1200" dirty="0" err="1" smtClean="0">
                <a:solidFill>
                  <a:srgbClr val="CC00FF"/>
                </a:solidFill>
              </a:rPr>
              <a:t>Alg</a:t>
            </a:r>
            <a:r>
              <a:rPr lang="en-US" sz="1200" dirty="0" smtClean="0">
                <a:solidFill>
                  <a:srgbClr val="CC00FF"/>
                </a:solidFill>
              </a:rPr>
              <a:t>)</a:t>
            </a:r>
            <a:endParaRPr lang="en-US" sz="1200" dirty="0">
              <a:solidFill>
                <a:srgbClr val="CC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2145268"/>
            <a:ext cx="138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WSAlbedo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91000" y="4202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NBAR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38600" y="6183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95400" y="228600"/>
            <a:ext cx="88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4419" y="228600"/>
            <a:ext cx="152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VIIRS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17636" y="105781"/>
            <a:ext cx="253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May 2014 (DOY 132)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6582" y="6428418"/>
            <a:ext cx="886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Data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92276" y="6464373"/>
            <a:ext cx="212524" cy="3290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6200" y="4442936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M5-Red(0-0.3)</a:t>
            </a:r>
            <a:endParaRPr lang="en-US" sz="1400" b="1" dirty="0" smtClean="0">
              <a:latin typeface="+mj-lt"/>
            </a:endParaRPr>
          </a:p>
          <a:p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M4-Green </a:t>
            </a:r>
            <a:r>
              <a:rPr lang="en-US" sz="1400" b="1" dirty="0">
                <a:solidFill>
                  <a:srgbClr val="00B050"/>
                </a:solidFill>
                <a:latin typeface="+mj-lt"/>
              </a:rPr>
              <a:t>(0-0.3</a:t>
            </a:r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)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M3-Blue(0-0.3)</a:t>
            </a:r>
            <a:endParaRPr lang="en-US" sz="1400" b="1" dirty="0" smtClean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81400" y="2398165"/>
            <a:ext cx="2258103" cy="434656"/>
            <a:chOff x="6338544" y="5056291"/>
            <a:chExt cx="2428240" cy="537107"/>
          </a:xfrm>
        </p:grpSpPr>
        <p:pic>
          <p:nvPicPr>
            <p:cNvPr id="12" name="Picture 11"/>
            <p:cNvPicPr/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40" t="6925" r="3881" b="5351"/>
            <a:stretch/>
          </p:blipFill>
          <p:spPr bwMode="auto">
            <a:xfrm>
              <a:off x="6450485" y="5471796"/>
              <a:ext cx="2230568" cy="1216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338544" y="5056291"/>
              <a:ext cx="2428240" cy="494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0                            0.6</a:t>
              </a:r>
              <a:endParaRPr lang="en-US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20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Efforts Underway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3715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Incorporation of Upstream Enhancements</a:t>
            </a:r>
          </a:p>
          <a:p>
            <a:r>
              <a:rPr lang="en-US" sz="3800" dirty="0" smtClean="0"/>
              <a:t>VIIRS and MODIS effective spatial resolutions</a:t>
            </a:r>
          </a:p>
          <a:p>
            <a:pPr lvl="1"/>
            <a:r>
              <a:rPr lang="en-US" sz="3200" dirty="0" smtClean="0"/>
              <a:t>Campagnolo</a:t>
            </a:r>
            <a:r>
              <a:rPr lang="en-US" sz="3200" dirty="0"/>
              <a:t>, M. L., Sun, Q., Liu, Y., Schaaf, C. B., Wang, Z., &amp; </a:t>
            </a:r>
            <a:r>
              <a:rPr lang="en-US" sz="3200" dirty="0" err="1"/>
              <a:t>Román</a:t>
            </a:r>
            <a:r>
              <a:rPr lang="en-US" sz="3200" dirty="0"/>
              <a:t>, M. O. (2016). Estimating the Effective Spatial Resolution of the Operational BRDF, Albedo, and Nadir Reflectance Products from MODIS and VIIRS. Remote Sensing of Environment, 175, </a:t>
            </a:r>
            <a:r>
              <a:rPr lang="en-US" sz="3200" dirty="0" smtClean="0"/>
              <a:t>52–64.</a:t>
            </a:r>
          </a:p>
          <a:p>
            <a:r>
              <a:rPr lang="en-US" sz="3800" dirty="0"/>
              <a:t>VIIRS and MODIS </a:t>
            </a:r>
            <a:r>
              <a:rPr lang="en-US" sz="3800" dirty="0" smtClean="0"/>
              <a:t>Aqua combined </a:t>
            </a:r>
            <a:endParaRPr lang="en-US" sz="3800" dirty="0"/>
          </a:p>
          <a:p>
            <a:pPr lvl="1"/>
            <a:r>
              <a:rPr lang="en-US" sz="3800" dirty="0"/>
              <a:t>What happens when Terra finally ends</a:t>
            </a:r>
            <a:r>
              <a:rPr lang="en-US" sz="3800" dirty="0" smtClean="0"/>
              <a:t>….</a:t>
            </a:r>
          </a:p>
          <a:p>
            <a:r>
              <a:rPr lang="en-US" sz="3800" dirty="0"/>
              <a:t>VIIRS N2B </a:t>
            </a:r>
          </a:p>
          <a:p>
            <a:pPr lvl="1"/>
            <a:r>
              <a:rPr lang="en-US" sz="3800" dirty="0"/>
              <a:t>Narrow spectral </a:t>
            </a:r>
            <a:r>
              <a:rPr lang="en-US" sz="3800" dirty="0" smtClean="0"/>
              <a:t>to </a:t>
            </a:r>
            <a:r>
              <a:rPr lang="en-US" sz="3800" dirty="0"/>
              <a:t>broadband </a:t>
            </a:r>
            <a:r>
              <a:rPr lang="en-US" sz="3800" dirty="0" smtClean="0"/>
              <a:t>albedo conversions</a:t>
            </a:r>
            <a:endParaRPr lang="en-US" sz="3800" dirty="0"/>
          </a:p>
          <a:p>
            <a:pPr lvl="1"/>
            <a:r>
              <a:rPr lang="en-US" sz="3800" dirty="0" smtClean="0"/>
              <a:t>Land surface types and snow covered</a:t>
            </a:r>
          </a:p>
          <a:p>
            <a:r>
              <a:rPr lang="en-US" sz="3800" dirty="0" smtClean="0"/>
              <a:t>Evaluation/validation of MODIS and VIIRS over spatially representative field sites</a:t>
            </a:r>
            <a:endParaRPr lang="en-US" sz="3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MODIS VIIRS effective resolution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131" y="1236616"/>
            <a:ext cx="7037553" cy="53927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838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Along E-W estimated resolution (m)	Along N-S estimated resolution (m)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2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MODIS and VIIRS Combined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759775"/>
            <a:ext cx="3467100" cy="3417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100" y="1759777"/>
            <a:ext cx="3467100" cy="3417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140377"/>
            <a:ext cx="224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h19v07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5117" y="5112576"/>
            <a:ext cx="224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h12v03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33184"/>
            <a:ext cx="241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DOY 185-200, 2012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29400" y="5424551"/>
            <a:ext cx="2365434" cy="747649"/>
            <a:chOff x="6781800" y="1190009"/>
            <a:chExt cx="1866900" cy="747649"/>
          </a:xfrm>
        </p:grpSpPr>
        <p:grpSp>
          <p:nvGrpSpPr>
            <p:cNvPr id="11" name="Group 10"/>
            <p:cNvGrpSpPr/>
            <p:nvPr/>
          </p:nvGrpSpPr>
          <p:grpSpPr>
            <a:xfrm>
              <a:off x="6781800" y="1266097"/>
              <a:ext cx="91440" cy="568695"/>
              <a:chOff x="6781800" y="1266097"/>
              <a:chExt cx="91440" cy="568695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6781800" y="1266097"/>
                <a:ext cx="91440" cy="9144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781800" y="1504724"/>
                <a:ext cx="91440" cy="91440"/>
                <a:chOff x="7162800" y="1788228"/>
                <a:chExt cx="91440" cy="91440"/>
              </a:xfrm>
            </p:grpSpPr>
            <p:cxnSp>
              <p:nvCxnSpPr>
                <p:cNvPr id="20" name="Straight Connector 19"/>
                <p:cNvCxnSpPr/>
                <p:nvPr/>
              </p:nvCxnSpPr>
              <p:spPr bwMode="auto">
                <a:xfrm>
                  <a:off x="7162800" y="1834792"/>
                  <a:ext cx="9144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7208520" y="1788228"/>
                  <a:ext cx="0" cy="9144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6781800" y="1743352"/>
                <a:ext cx="91440" cy="91440"/>
                <a:chOff x="7162800" y="1788228"/>
                <a:chExt cx="91440" cy="91440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7162800" y="1834792"/>
                  <a:ext cx="9144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7208520" y="1788228"/>
                  <a:ext cx="0" cy="9144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2" name="Rectangle 11"/>
            <p:cNvSpPr/>
            <p:nvPr/>
          </p:nvSpPr>
          <p:spPr>
            <a:xfrm>
              <a:off x="6896100" y="1190009"/>
              <a:ext cx="1752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VIIRS observations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96100" y="1437325"/>
              <a:ext cx="1752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MODIS Aqua  observations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96100" y="1660659"/>
              <a:ext cx="1752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Sun positions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81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226" y="3339521"/>
            <a:ext cx="4951774" cy="267248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226" y="228600"/>
            <a:ext cx="4951774" cy="2672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8574" y="622992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DOY 025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622992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DOY 185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6447845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ed (vis) band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4951774" cy="267248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9521"/>
            <a:ext cx="4951774" cy="26724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10577" y="228600"/>
            <a:ext cx="1775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Aqua only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0577" y="2901089"/>
            <a:ext cx="1775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Aqua 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VIIRS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Green: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igh quality </a:t>
            </a:r>
          </a:p>
          <a:p>
            <a:r>
              <a:rPr lang="en-US" dirty="0" smtClean="0"/>
              <a:t>Magenta: poorer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1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and VIIRS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70" y="2101834"/>
            <a:ext cx="8509030" cy="4254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70" y="2101834"/>
            <a:ext cx="8509030" cy="42545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1589100"/>
            <a:ext cx="4840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WSA NIR 025, 2012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5437241"/>
            <a:ext cx="2562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Aqua + VIIRS</a:t>
            </a:r>
            <a:endParaRPr lang="en-US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2412" y="5437241"/>
            <a:ext cx="4840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Aqua-only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4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37" r="15376"/>
          <a:stretch/>
        </p:blipFill>
        <p:spPr>
          <a:xfrm>
            <a:off x="990600" y="3727843"/>
            <a:ext cx="3002062" cy="3130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4" r="14306"/>
          <a:stretch/>
        </p:blipFill>
        <p:spPr>
          <a:xfrm>
            <a:off x="990600" y="609600"/>
            <a:ext cx="3048000" cy="3130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05" r="15369"/>
          <a:stretch/>
        </p:blipFill>
        <p:spPr>
          <a:xfrm>
            <a:off x="3662484" y="533400"/>
            <a:ext cx="2844060" cy="315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36" r="15602"/>
          <a:stretch/>
        </p:blipFill>
        <p:spPr>
          <a:xfrm>
            <a:off x="6223468" y="533400"/>
            <a:ext cx="2817095" cy="3130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27" r="14930"/>
          <a:stretch/>
        </p:blipFill>
        <p:spPr>
          <a:xfrm>
            <a:off x="3750665" y="3727843"/>
            <a:ext cx="3016010" cy="3130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36" r="16144"/>
          <a:stretch/>
        </p:blipFill>
        <p:spPr>
          <a:xfrm>
            <a:off x="6225199" y="3727843"/>
            <a:ext cx="2807598" cy="3130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"/>
            <a:ext cx="19050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3669"/>
            <a:ext cx="2966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Land cover</a:t>
            </a:r>
            <a:r>
              <a:rPr lang="en-US" sz="1350" dirty="0"/>
              <a:t>: Shrub, grass, </a:t>
            </a:r>
            <a:r>
              <a:rPr lang="en-US" sz="1350" dirty="0" smtClean="0"/>
              <a:t>barren </a:t>
            </a:r>
            <a:r>
              <a:rPr lang="en-US" sz="1350" dirty="0"/>
              <a:t>or sparsely vegetated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769" y="2708909"/>
            <a:ext cx="97904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H08v05</a:t>
            </a:r>
          </a:p>
          <a:p>
            <a:r>
              <a:rPr lang="en-US" sz="1350" dirty="0"/>
              <a:t>2014267</a:t>
            </a:r>
          </a:p>
          <a:p>
            <a:r>
              <a:rPr lang="en-US" sz="1350" dirty="0"/>
              <a:t>R,G,B:0:0.4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31799" y="2724090"/>
            <a:ext cx="1312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" charset="0"/>
              </a:rPr>
              <a:t>1:1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" charset="0"/>
              </a:rPr>
              <a:t>0.025 offset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37123" y="2863252"/>
            <a:ext cx="37272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7437123" y="3027864"/>
            <a:ext cx="372726" cy="0"/>
          </a:xfrm>
          <a:prstGeom prst="line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0409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620</Words>
  <Application>Microsoft Macintosh PowerPoint</Application>
  <PresentationFormat>On-screen Show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BRDF/Albedo/NBAR: Extending MODIS to VIIRS</vt:lpstr>
      <vt:lpstr>MODIS and VIIRS Products</vt:lpstr>
      <vt:lpstr>PowerPoint Presentation</vt:lpstr>
      <vt:lpstr>Efforts Underway</vt:lpstr>
      <vt:lpstr>MODIS VIIRS effective resolution</vt:lpstr>
      <vt:lpstr>MODIS and VIIRS Combined</vt:lpstr>
      <vt:lpstr>PowerPoint Presentation</vt:lpstr>
      <vt:lpstr>MODIS and VIIRS</vt:lpstr>
      <vt:lpstr>PowerPoint Presentation</vt:lpstr>
      <vt:lpstr>PowerPoint Presentation</vt:lpstr>
      <vt:lpstr>PowerPoint Presentation</vt:lpstr>
      <vt:lpstr>Land Product Validation/Evaluation</vt:lpstr>
      <vt:lpstr>MODIS and VIIRS evaluation</vt:lpstr>
      <vt:lpstr>MODIS and VIIRS evaluation</vt:lpstr>
      <vt:lpstr>MODIS and VIIRS evaluation</vt:lpstr>
      <vt:lpstr>Snow free  Spatially representative sites (Desert Rock,       Table Mtn, Ft Peck)</vt:lpstr>
      <vt:lpstr>BRDF/NBAR/Albedo MODIS to VIIRS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MODIS V6 BRDF/albedo</dc:title>
  <dc:creator>zhuosen</dc:creator>
  <cp:lastModifiedBy>Maccherone , Brandon F. (GSFC-619.0)[SCIENCE SYSTEMS AND APPLICATIONS INC]</cp:lastModifiedBy>
  <cp:revision>395</cp:revision>
  <dcterms:created xsi:type="dcterms:W3CDTF">2006-08-16T00:00:00Z</dcterms:created>
  <dcterms:modified xsi:type="dcterms:W3CDTF">2016-06-14T14:07:53Z</dcterms:modified>
</cp:coreProperties>
</file>