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Verbessel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F401C33-83E5-425A-B669-563DAE1A519E}">
  <a:tblStyle styleId="{FF401C33-83E5-425A-B669-563DAE1A519E}"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p:restoredTop sz="50000"/>
  </p:normalViewPr>
  <p:slideViewPr>
    <p:cSldViewPr snapToGrid="0" snapToObjects="1">
      <p:cViewPr varScale="1">
        <p:scale>
          <a:sx n="34" d="100"/>
          <a:sy n="34" d="100"/>
        </p:scale>
        <p:origin x="-340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minor comment - BFAST is designed for change detection and trend analysis of time series
BFASTmonitor is developed/optimised for near real-time monitoring
I'll provide a animation for that.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lang="en-US"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042893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Times New Roman"/>
                <a:ea typeface="Times New Roman"/>
                <a:cs typeface="Times New Roman"/>
                <a:sym typeface="Times New Roman"/>
              </a:rPr>
              <a:t>1</a:t>
            </a:fld>
            <a:endParaRPr lang="en-US" sz="1200">
              <a:solidFill>
                <a:schemeClr val="dk1"/>
              </a:solidFill>
              <a:latin typeface="Times New Roman"/>
              <a:ea typeface="Times New Roman"/>
              <a:cs typeface="Times New Roman"/>
              <a:sym typeface="Times New Roman"/>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Times New Roman"/>
                <a:ea typeface="Times New Roman"/>
                <a:cs typeface="Times New Roman"/>
                <a:sym typeface="Times New Roman"/>
              </a:rPr>
              <a:t>First</a:t>
            </a:r>
            <a:r>
              <a:rPr lang="en-US" sz="1200" b="0" i="0" u="none" strike="noStrike" cap="none" baseline="0" dirty="0" smtClean="0">
                <a:solidFill>
                  <a:schemeClr val="dk1"/>
                </a:solidFill>
                <a:latin typeface="Times New Roman"/>
                <a:ea typeface="Times New Roman"/>
                <a:cs typeface="Times New Roman"/>
                <a:sym typeface="Times New Roman"/>
              </a:rPr>
              <a:t> I would like to thank my advisor Curtis and Pontus. </a:t>
            </a:r>
          </a:p>
          <a:p>
            <a:pPr marL="0" marR="0" lvl="0" indent="0" algn="l" rtl="0">
              <a:spcBef>
                <a:spcPts val="0"/>
              </a:spcBef>
              <a:spcAft>
                <a:spcPts val="0"/>
              </a:spcAft>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 also want to acknowledge my collaborator Eric Bullock and Stephan </a:t>
            </a:r>
            <a:r>
              <a:rPr lang="en-US" sz="1200" b="0" i="0" u="none" strike="noStrike" cap="none" baseline="0" dirty="0" err="1" smtClean="0">
                <a:solidFill>
                  <a:schemeClr val="dk1"/>
                </a:solidFill>
                <a:latin typeface="Times New Roman"/>
                <a:ea typeface="Times New Roman"/>
                <a:cs typeface="Times New Roman"/>
                <a:sym typeface="Times New Roman"/>
              </a:rPr>
              <a:t>Estel</a:t>
            </a:r>
            <a:r>
              <a:rPr lang="en-US" sz="1200" b="0" i="0" u="none" strike="noStrike" cap="none" baseline="0" dirty="0" smtClean="0">
                <a:solidFill>
                  <a:schemeClr val="dk1"/>
                </a:solidFill>
                <a:latin typeface="Times New Roman"/>
                <a:ea typeface="Times New Roman"/>
                <a:cs typeface="Times New Roman"/>
                <a:sym typeface="Times New Roman"/>
              </a:rPr>
              <a:t> who spent a lot of time of this project.</a:t>
            </a:r>
          </a:p>
          <a:p>
            <a:pPr marL="0" marR="0" lvl="0" indent="0" algn="l" rtl="0">
              <a:spcBef>
                <a:spcPts val="0"/>
              </a:spcBef>
              <a:spcAft>
                <a:spcPts val="0"/>
              </a:spcAft>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Our project focusing on trying to use MODIS data to monitor forest disturbance in near real-time.</a:t>
            </a:r>
          </a:p>
          <a:p>
            <a:pPr marL="0" marR="0" lvl="0" indent="0" algn="l" rtl="0">
              <a:spcBef>
                <a:spcPts val="0"/>
              </a:spcBef>
              <a:spcAft>
                <a:spcPts val="0"/>
              </a:spcAft>
              <a:buSzPct val="25000"/>
              <a:buNone/>
            </a:pPr>
            <a:endParaRPr lang="en-US" sz="1200" b="0" i="0" u="none" strike="noStrike" cap="none" baseline="0" dirty="0" smtClean="0">
              <a:solidFill>
                <a:schemeClr val="dk1"/>
              </a:solidFill>
              <a:latin typeface="Times New Roman"/>
              <a:ea typeface="Times New Roman"/>
              <a:cs typeface="Times New Roman"/>
              <a:sym typeface="Times New Roman"/>
            </a:endParaRPr>
          </a:p>
          <a:p>
            <a:pPr marL="0" marR="0" lvl="0" indent="0" algn="l" rtl="0">
              <a:spcBef>
                <a:spcPts val="0"/>
              </a:spcBef>
              <a:spcAft>
                <a:spcPts val="0"/>
              </a:spcAft>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 will talk briefly on the objectives of our project, what we are trying to achieve.</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Then I’ll talk about the two different algorithms we developed.</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I’ll show some preliminary results that we have so far. </a:t>
            </a:r>
          </a:p>
          <a:p>
            <a:pPr marL="0" marR="0" lvl="0" indent="0" algn="l" rtl="0">
              <a:spcBef>
                <a:spcPts val="0"/>
              </a:spcBef>
              <a:spcAft>
                <a:spcPts val="0"/>
              </a:spcAft>
              <a:buSzPct val="25000"/>
              <a:buNone/>
            </a:pPr>
            <a:r>
              <a:rPr lang="en-US" sz="1200" b="0" i="0" u="none" strike="noStrike" cap="none" baseline="0" dirty="0" smtClean="0">
                <a:solidFill>
                  <a:schemeClr val="dk1"/>
                </a:solidFill>
                <a:latin typeface="Times New Roman"/>
                <a:ea typeface="Times New Roman"/>
                <a:cs typeface="Times New Roman"/>
                <a:sym typeface="Times New Roman"/>
              </a:rPr>
              <a:t>And then finally I’ll talk about our plan to develop a framework for assessing near real-time change products.</a:t>
            </a:r>
          </a:p>
          <a:p>
            <a:pPr marL="0" marR="0" lvl="0" indent="0" algn="l" rtl="0">
              <a:spcBef>
                <a:spcPts val="0"/>
              </a:spcBef>
              <a:spcAft>
                <a:spcPts val="0"/>
              </a:spcAft>
              <a:buSzPct val="25000"/>
              <a:buNone/>
            </a:pPr>
            <a:endParaRPr sz="12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69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Here is another example</a:t>
            </a:r>
            <a:r>
              <a:rPr lang="en-US" baseline="0" dirty="0" smtClean="0"/>
              <a:t> of a very small deforestation event, only about the size of two MODIS pixels.</a:t>
            </a:r>
          </a:p>
          <a:p>
            <a:pPr lvl="0" rtl="0">
              <a:spcBef>
                <a:spcPts val="0"/>
              </a:spcBef>
              <a:buNone/>
            </a:pPr>
            <a:endParaRPr lang="en-US" baseline="0" dirty="0" smtClean="0"/>
          </a:p>
          <a:p>
            <a:pPr lvl="0" rtl="0">
              <a:spcBef>
                <a:spcPts val="0"/>
              </a:spcBef>
              <a:buNone/>
            </a:pPr>
            <a:r>
              <a:rPr lang="en-US" baseline="0" dirty="0" smtClean="0"/>
              <a:t>And the two MODIS approach still captures the change pretty well.</a:t>
            </a:r>
            <a:endParaRPr lang="en-US" dirty="0" smtClean="0"/>
          </a:p>
          <a:p>
            <a:pPr lvl="0" rtl="0">
              <a:spcBef>
                <a:spcPts val="0"/>
              </a:spcBef>
              <a:buNone/>
            </a:pPr>
            <a:endParaRPr dirty="0"/>
          </a:p>
        </p:txBody>
      </p:sp>
      <p:sp>
        <p:nvSpPr>
          <p:cNvPr id="279" name="Shape 279"/>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102520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Here is a interesting</a:t>
            </a:r>
            <a:r>
              <a:rPr lang="en-US" baseline="0" dirty="0" smtClean="0"/>
              <a:t> example of a very subtle deforestation event.</a:t>
            </a:r>
          </a:p>
          <a:p>
            <a:pPr lvl="0" rtl="0">
              <a:spcBef>
                <a:spcPts val="0"/>
              </a:spcBef>
              <a:buNone/>
            </a:pPr>
            <a:endParaRPr lang="en-US" baseline="0" dirty="0" smtClean="0"/>
          </a:p>
          <a:p>
            <a:pPr lvl="0" rtl="0">
              <a:spcBef>
                <a:spcPts val="0"/>
              </a:spcBef>
              <a:buNone/>
            </a:pPr>
            <a:r>
              <a:rPr lang="en-US" baseline="0" dirty="0" smtClean="0"/>
              <a:t>In this case, The Landsat approach actually place the change earlier than the fusion approach. </a:t>
            </a:r>
          </a:p>
          <a:p>
            <a:pPr lvl="0" rtl="0">
              <a:spcBef>
                <a:spcPts val="0"/>
              </a:spcBef>
              <a:buNone/>
            </a:pPr>
            <a:r>
              <a:rPr lang="en-US" baseline="0" dirty="0" smtClean="0"/>
              <a:t>But the fusion approach still finds the change earlier than the Landsat approach.</a:t>
            </a:r>
          </a:p>
          <a:p>
            <a:pPr lvl="0" rtl="0">
              <a:spcBef>
                <a:spcPts val="0"/>
              </a:spcBef>
              <a:buNone/>
            </a:pPr>
            <a:endParaRPr lang="en-US" baseline="0" dirty="0" smtClean="0"/>
          </a:p>
          <a:p>
            <a:pPr lvl="0" rtl="0">
              <a:spcBef>
                <a:spcPts val="0"/>
              </a:spcBef>
              <a:buNone/>
            </a:pPr>
            <a:r>
              <a:rPr lang="en-US" baseline="0" dirty="0" smtClean="0"/>
              <a:t>And in this case the NRT-CCDC algorithm seem to work better.</a:t>
            </a:r>
          </a:p>
          <a:p>
            <a:pPr lvl="0" rtl="0">
              <a:spcBef>
                <a:spcPts val="0"/>
              </a:spcBef>
              <a:buNone/>
            </a:pPr>
            <a:endParaRPr dirty="0"/>
          </a:p>
        </p:txBody>
      </p:sp>
      <p:sp>
        <p:nvSpPr>
          <p:cNvPr id="330" name="Shape 330"/>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135049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r>
              <a:rPr lang="en-US" dirty="0" smtClean="0"/>
              <a:t>I’ve showed couple individual</a:t>
            </a:r>
            <a:r>
              <a:rPr lang="en-US" baseline="0" dirty="0" smtClean="0"/>
              <a:t> changes. To get a sense how complex they can be. </a:t>
            </a:r>
          </a:p>
          <a:p>
            <a:pPr lvl="0">
              <a:spcBef>
                <a:spcPts val="0"/>
              </a:spcBef>
              <a:buNone/>
            </a:pPr>
            <a:r>
              <a:rPr lang="en-US" baseline="0" dirty="0" smtClean="0"/>
              <a:t>Here’s how our change map actually looks like.</a:t>
            </a:r>
          </a:p>
          <a:p>
            <a:pPr lvl="0">
              <a:spcBef>
                <a:spcPts val="0"/>
              </a:spcBef>
              <a:buNone/>
            </a:pPr>
            <a:endParaRPr lang="en-US" baseline="0" dirty="0" smtClean="0"/>
          </a:p>
          <a:p>
            <a:pPr lvl="0">
              <a:spcBef>
                <a:spcPts val="0"/>
              </a:spcBef>
              <a:buNone/>
            </a:pPr>
            <a:r>
              <a:rPr lang="en-US" baseline="0" dirty="0" smtClean="0"/>
              <a:t>On the left is a recent Landsat 8 image in 654 composite. </a:t>
            </a:r>
          </a:p>
          <a:p>
            <a:pPr lvl="0">
              <a:spcBef>
                <a:spcPts val="0"/>
              </a:spcBef>
              <a:buNone/>
            </a:pPr>
            <a:r>
              <a:rPr lang="en-US" baseline="0" dirty="0" smtClean="0"/>
              <a:t>On the right is the change map from the fusion approach. Blue areas are non-forest or deforestation before 2013. And red areas are changes that happened between 2013 and the end of 2015</a:t>
            </a:r>
          </a:p>
          <a:p>
            <a:pPr lvl="0">
              <a:spcBef>
                <a:spcPts val="0"/>
              </a:spcBef>
              <a:buNone/>
            </a:pPr>
            <a:endParaRPr lang="en-US" baseline="0" dirty="0" smtClean="0"/>
          </a:p>
          <a:p>
            <a:pPr lvl="0">
              <a:spcBef>
                <a:spcPts val="0"/>
              </a:spcBef>
              <a:buNone/>
            </a:pPr>
            <a:r>
              <a:rPr lang="en-US" baseline="0" dirty="0" smtClean="0"/>
              <a:t>The map looks ok, but there’s really no way to tell how accurate it is until we do a actual accuracy assessment. And this is way we want to develop a framework for assessment</a:t>
            </a:r>
            <a:endParaRPr lang="en-US" dirty="0" smtClean="0"/>
          </a:p>
          <a:p>
            <a:pPr lvl="0">
              <a:spcBef>
                <a:spcPts val="0"/>
              </a:spcBef>
              <a:buNone/>
            </a:pPr>
            <a:endParaRPr dirty="0"/>
          </a:p>
        </p:txBody>
      </p:sp>
      <p:sp>
        <p:nvSpPr>
          <p:cNvPr id="382" name="Shape 38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783368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In</a:t>
            </a:r>
            <a:r>
              <a:rPr lang="en-US" baseline="0" dirty="0" smtClean="0"/>
              <a:t> the last five years, we’ve tried to push the guidance of accuracy assessment based on statistically inference within the community. </a:t>
            </a:r>
          </a:p>
          <a:p>
            <a:pPr lvl="0" rtl="0">
              <a:spcBef>
                <a:spcPts val="0"/>
              </a:spcBef>
              <a:buNone/>
            </a:pPr>
            <a:r>
              <a:rPr lang="en-US" baseline="0" dirty="0" smtClean="0"/>
              <a:t>But the guidance focuses on area estimation.</a:t>
            </a:r>
          </a:p>
          <a:p>
            <a:pPr lvl="0" rtl="0">
              <a:spcBef>
                <a:spcPts val="0"/>
              </a:spcBef>
              <a:buNone/>
            </a:pPr>
            <a:endParaRPr lang="en-US" baseline="0" dirty="0" smtClean="0"/>
          </a:p>
          <a:p>
            <a:pPr lvl="0" rtl="0">
              <a:spcBef>
                <a:spcPts val="0"/>
              </a:spcBef>
              <a:buNone/>
            </a:pPr>
            <a:r>
              <a:rPr lang="en-US" baseline="0" dirty="0" smtClean="0"/>
              <a:t>Now in this near real-time case, we are not trying to estimate the area of deforestation. But rather we trying to identify the event as soon as possible. So that maybe law enforcement agencies can take action. </a:t>
            </a:r>
          </a:p>
          <a:p>
            <a:pPr lvl="0" rtl="0">
              <a:spcBef>
                <a:spcPts val="0"/>
              </a:spcBef>
              <a:buNone/>
            </a:pPr>
            <a:endParaRPr lang="en-US" baseline="0" dirty="0" smtClean="0"/>
          </a:p>
          <a:p>
            <a:pPr lvl="0" rtl="0">
              <a:spcBef>
                <a:spcPts val="0"/>
              </a:spcBef>
              <a:buNone/>
            </a:pPr>
            <a:r>
              <a:rPr lang="en-US" baseline="0" dirty="0" smtClean="0"/>
              <a:t>So the old guidance doesn't apply in near real-time monitoring.</a:t>
            </a:r>
          </a:p>
          <a:p>
            <a:pPr lvl="0" rtl="0">
              <a:spcBef>
                <a:spcPts val="0"/>
              </a:spcBef>
              <a:buNone/>
            </a:pPr>
            <a:endParaRPr lang="en-US" baseline="0" dirty="0" smtClean="0"/>
          </a:p>
          <a:p>
            <a:pPr lvl="0" rtl="0">
              <a:spcBef>
                <a:spcPts val="0"/>
              </a:spcBef>
              <a:buNone/>
            </a:pPr>
            <a:r>
              <a:rPr lang="en-US" baseline="0" dirty="0" smtClean="0"/>
              <a:t>And we feel that there’s a need for a new guidance. So we wanted to develop this new assessment framework in the near real-time context, to focus on disturbance event. </a:t>
            </a:r>
          </a:p>
          <a:p>
            <a:pPr lvl="0" rtl="0">
              <a:spcBef>
                <a:spcPts val="0"/>
              </a:spcBef>
              <a:buNone/>
            </a:pPr>
            <a:r>
              <a:rPr lang="en-US" baseline="0" dirty="0" smtClean="0"/>
              <a:t>And try to answer the question such as how good can we detect those change events? How fast can we detect change? And also what is the size and magnitude of the change that we can detect using MODIS data?</a:t>
            </a:r>
            <a:endParaRPr lang="en-US" dirty="0" smtClean="0"/>
          </a:p>
          <a:p>
            <a:pPr lvl="0" rtl="0">
              <a:spcBef>
                <a:spcPts val="0"/>
              </a:spcBef>
              <a:buNone/>
            </a:pPr>
            <a:endParaRPr dirty="0"/>
          </a:p>
        </p:txBody>
      </p:sp>
      <p:sp>
        <p:nvSpPr>
          <p:cNvPr id="397" name="Shape 39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1102520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r>
              <a:rPr lang="en-US" dirty="0" smtClean="0"/>
              <a:t>With those questions in mind. We developed a assessment</a:t>
            </a:r>
            <a:r>
              <a:rPr lang="en-US" baseline="0" dirty="0" smtClean="0"/>
              <a:t> frame work.</a:t>
            </a:r>
          </a:p>
          <a:p>
            <a:pPr lvl="0">
              <a:spcBef>
                <a:spcPts val="0"/>
              </a:spcBef>
              <a:buNone/>
            </a:pPr>
            <a:endParaRPr lang="en-US" baseline="0" dirty="0" smtClean="0"/>
          </a:p>
          <a:p>
            <a:pPr lvl="0">
              <a:spcBef>
                <a:spcPts val="0"/>
              </a:spcBef>
              <a:buNone/>
            </a:pPr>
            <a:r>
              <a:rPr lang="en-US" baseline="0" dirty="0" smtClean="0"/>
              <a:t>And we applied our framework to assess the results of our two algorithms. We also included a operational near real-time product called Terra-</a:t>
            </a:r>
            <a:r>
              <a:rPr lang="en-US" baseline="0" dirty="0" err="1" smtClean="0"/>
              <a:t>i</a:t>
            </a:r>
            <a:r>
              <a:rPr lang="en-US" baseline="0" dirty="0" smtClean="0"/>
              <a:t>. </a:t>
            </a:r>
          </a:p>
          <a:p>
            <a:pPr lvl="0">
              <a:spcBef>
                <a:spcPts val="0"/>
              </a:spcBef>
              <a:buNone/>
            </a:pPr>
            <a:endParaRPr lang="en-US" baseline="0" dirty="0" smtClean="0"/>
          </a:p>
          <a:p>
            <a:pPr lvl="0">
              <a:spcBef>
                <a:spcPts val="0"/>
              </a:spcBef>
              <a:buNone/>
            </a:pPr>
            <a:r>
              <a:rPr lang="en-US" baseline="0" dirty="0" smtClean="0"/>
              <a:t>We selected three Landsat scenes as our population of assessment. Two located in Brazil, and another one in Columbia Amazon.</a:t>
            </a:r>
          </a:p>
          <a:p>
            <a:pPr lvl="0">
              <a:spcBef>
                <a:spcPts val="0"/>
              </a:spcBef>
              <a:buNone/>
            </a:pPr>
            <a:endParaRPr lang="en-US" baseline="0" dirty="0" smtClean="0"/>
          </a:p>
          <a:p>
            <a:pPr lvl="0">
              <a:spcBef>
                <a:spcPts val="0"/>
              </a:spcBef>
              <a:buNone/>
            </a:pPr>
            <a:r>
              <a:rPr lang="en-US" baseline="0" dirty="0" smtClean="0"/>
              <a:t>We created a stratification based on the levels of agreement among the three maps. </a:t>
            </a:r>
          </a:p>
          <a:p>
            <a:pPr lvl="0">
              <a:spcBef>
                <a:spcPts val="0"/>
              </a:spcBef>
              <a:buNone/>
            </a:pPr>
            <a:endParaRPr lang="en-US" baseline="0" dirty="0" smtClean="0"/>
          </a:p>
          <a:p>
            <a:pPr lvl="0">
              <a:spcBef>
                <a:spcPts val="0"/>
              </a:spcBef>
              <a:buNone/>
            </a:pPr>
            <a:r>
              <a:rPr lang="en-US" baseline="0" dirty="0" smtClean="0"/>
              <a:t>We also added information from the Landsat-based approach to try to target errors of omission.</a:t>
            </a:r>
            <a:endParaRPr lang="en-US" dirty="0" smtClean="0"/>
          </a:p>
          <a:p>
            <a:pPr lvl="0">
              <a:spcBef>
                <a:spcPts val="0"/>
              </a:spcBef>
              <a:buNone/>
            </a:pPr>
            <a:endParaRPr dirty="0"/>
          </a:p>
        </p:txBody>
      </p:sp>
      <p:sp>
        <p:nvSpPr>
          <p:cNvPr id="405" name="Shape 405"/>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2044897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Here is a zoom-in</a:t>
            </a:r>
            <a:r>
              <a:rPr lang="en-US" baseline="0" dirty="0" smtClean="0"/>
              <a:t> look of our stratification. </a:t>
            </a:r>
          </a:p>
          <a:p>
            <a:pPr lvl="0" rtl="0">
              <a:spcBef>
                <a:spcPts val="0"/>
              </a:spcBef>
              <a:buNone/>
            </a:pPr>
            <a:endParaRPr lang="en-US" baseline="0" dirty="0" smtClean="0"/>
          </a:p>
          <a:p>
            <a:pPr lvl="0" rtl="0">
              <a:spcBef>
                <a:spcPts val="0"/>
              </a:spcBef>
              <a:buNone/>
            </a:pPr>
            <a:r>
              <a:rPr lang="en-US" baseline="0" dirty="0" smtClean="0"/>
              <a:t>We have areas where all three maps flag change. We have areas where two maps flag change and we also have areas where only one map flags change.</a:t>
            </a:r>
          </a:p>
          <a:p>
            <a:pPr lvl="0" rtl="0">
              <a:spcBef>
                <a:spcPts val="0"/>
              </a:spcBef>
              <a:buNone/>
            </a:pPr>
            <a:endParaRPr lang="en-US" baseline="0" dirty="0" smtClean="0"/>
          </a:p>
          <a:p>
            <a:pPr lvl="0" rtl="0">
              <a:spcBef>
                <a:spcPts val="0"/>
              </a:spcBef>
              <a:buNone/>
            </a:pPr>
            <a:r>
              <a:rPr lang="en-US" baseline="0" dirty="0" smtClean="0"/>
              <a:t>Then we also have areas where the Landsat based approach thinks there’s change. We included that to try to target errors of omission.</a:t>
            </a:r>
          </a:p>
          <a:p>
            <a:pPr lvl="0" rtl="0">
              <a:spcBef>
                <a:spcPts val="0"/>
              </a:spcBef>
              <a:buNone/>
            </a:pPr>
            <a:endParaRPr lang="en-US" baseline="0" dirty="0" smtClean="0"/>
          </a:p>
          <a:p>
            <a:pPr lvl="0" rtl="0">
              <a:spcBef>
                <a:spcPts val="0"/>
              </a:spcBef>
              <a:buNone/>
            </a:pPr>
            <a:r>
              <a:rPr lang="en-US" baseline="0" dirty="0" smtClean="0"/>
              <a:t>So we selected our sample based on this stratification.</a:t>
            </a:r>
          </a:p>
          <a:p>
            <a:pPr lvl="0" rtl="0">
              <a:spcBef>
                <a:spcPts val="0"/>
              </a:spcBef>
              <a:buNone/>
            </a:pPr>
            <a:endParaRPr dirty="0"/>
          </a:p>
        </p:txBody>
      </p:sp>
      <p:sp>
        <p:nvSpPr>
          <p:cNvPr id="412" name="Shape 41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196751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r>
              <a:rPr lang="en-US" dirty="0" smtClean="0"/>
              <a:t>Here is some details of our sample design. I’m just going</a:t>
            </a:r>
            <a:r>
              <a:rPr lang="en-US" baseline="0" dirty="0" smtClean="0"/>
              <a:t> to quickly go through this. I can come back to this later if anyone is interested in the details. </a:t>
            </a:r>
          </a:p>
          <a:p>
            <a:pPr lvl="0">
              <a:spcBef>
                <a:spcPts val="0"/>
              </a:spcBef>
              <a:buNone/>
            </a:pPr>
            <a:endParaRPr lang="en-US" baseline="0" dirty="0" smtClean="0"/>
          </a:p>
          <a:p>
            <a:pPr lvl="0">
              <a:spcBef>
                <a:spcPts val="0"/>
              </a:spcBef>
              <a:buNone/>
            </a:pPr>
            <a:r>
              <a:rPr lang="en-US" baseline="0" dirty="0" smtClean="0"/>
              <a:t>We selected a total of 765 samples. </a:t>
            </a:r>
          </a:p>
          <a:p>
            <a:pPr lvl="0">
              <a:spcBef>
                <a:spcPts val="0"/>
              </a:spcBef>
              <a:buNone/>
            </a:pPr>
            <a:r>
              <a:rPr lang="en-US" baseline="0" dirty="0" smtClean="0"/>
              <a:t>We have finished collecting reference data for all the samples. And they are reviewed and checked carefully.</a:t>
            </a:r>
          </a:p>
          <a:p>
            <a:pPr lvl="0">
              <a:spcBef>
                <a:spcPts val="0"/>
              </a:spcBef>
              <a:buNone/>
            </a:pPr>
            <a:endParaRPr lang="en-US" baseline="0" dirty="0" smtClean="0"/>
          </a:p>
          <a:p>
            <a:pPr lvl="0">
              <a:spcBef>
                <a:spcPts val="0"/>
              </a:spcBef>
              <a:buNone/>
            </a:pPr>
            <a:r>
              <a:rPr lang="en-US" baseline="0" dirty="0" smtClean="0"/>
              <a:t>We are currently still working on trying to analyze our results.</a:t>
            </a:r>
          </a:p>
          <a:p>
            <a:pPr lvl="0">
              <a:spcBef>
                <a:spcPts val="0"/>
              </a:spcBef>
              <a:buNone/>
            </a:pPr>
            <a:r>
              <a:rPr lang="en-US" baseline="0" dirty="0" smtClean="0"/>
              <a:t>We don’t have statistical results so far. </a:t>
            </a:r>
          </a:p>
          <a:p>
            <a:pPr lvl="0">
              <a:spcBef>
                <a:spcPts val="0"/>
              </a:spcBef>
              <a:buNone/>
            </a:pPr>
            <a:r>
              <a:rPr lang="en-US" baseline="0" dirty="0" smtClean="0"/>
              <a:t>So I’m just going to show you one example of a change event.</a:t>
            </a:r>
            <a:endParaRPr lang="en-US" dirty="0" smtClean="0"/>
          </a:p>
          <a:p>
            <a:pPr lvl="0">
              <a:spcBef>
                <a:spcPts val="0"/>
              </a:spcBef>
              <a:buNone/>
            </a:pPr>
            <a:endParaRPr dirty="0"/>
          </a:p>
        </p:txBody>
      </p:sp>
      <p:sp>
        <p:nvSpPr>
          <p:cNvPr id="419" name="Shape 419"/>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1365180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r>
              <a:rPr lang="en-US" dirty="0" smtClean="0"/>
              <a:t>Here what</a:t>
            </a:r>
            <a:r>
              <a:rPr lang="en-US" baseline="0" dirty="0" smtClean="0"/>
              <a:t> we have on the top row is Landsat images through time that shows the progression of a change event. On the left side is the change event that we identified in our reference dataset in purple.</a:t>
            </a:r>
          </a:p>
          <a:p>
            <a:pPr lvl="0">
              <a:spcBef>
                <a:spcPts val="0"/>
              </a:spcBef>
              <a:buNone/>
            </a:pPr>
            <a:endParaRPr lang="en-US" baseline="0" dirty="0" smtClean="0"/>
          </a:p>
          <a:p>
            <a:pPr lvl="0">
              <a:spcBef>
                <a:spcPts val="0"/>
              </a:spcBef>
              <a:buNone/>
            </a:pPr>
            <a:r>
              <a:rPr lang="en-US" baseline="0" dirty="0" smtClean="0"/>
              <a:t>Followed by the results of the three products that we are assessing. </a:t>
            </a:r>
          </a:p>
          <a:p>
            <a:pPr lvl="0">
              <a:spcBef>
                <a:spcPts val="0"/>
              </a:spcBef>
              <a:buNone/>
            </a:pPr>
            <a:r>
              <a:rPr lang="en-US" baseline="0" dirty="0" smtClean="0"/>
              <a:t>In the middle we have the time of the Landsat image, year and day of year.</a:t>
            </a:r>
          </a:p>
          <a:p>
            <a:pPr lvl="0">
              <a:spcBef>
                <a:spcPts val="0"/>
              </a:spcBef>
              <a:buNone/>
            </a:pPr>
            <a:endParaRPr lang="en-US" baseline="0" dirty="0" smtClean="0"/>
          </a:p>
          <a:p>
            <a:pPr lvl="0">
              <a:spcBef>
                <a:spcPts val="0"/>
              </a:spcBef>
              <a:buNone/>
            </a:pPr>
            <a:r>
              <a:rPr lang="en-US" baseline="0" dirty="0" smtClean="0"/>
              <a:t>We can see that all products captured the event, this is a big event.</a:t>
            </a:r>
          </a:p>
          <a:p>
            <a:pPr lvl="0">
              <a:spcBef>
                <a:spcPts val="0"/>
              </a:spcBef>
              <a:buNone/>
            </a:pPr>
            <a:endParaRPr lang="en-US" baseline="0" dirty="0" smtClean="0"/>
          </a:p>
          <a:p>
            <a:pPr lvl="0">
              <a:spcBef>
                <a:spcPts val="0"/>
              </a:spcBef>
              <a:buNone/>
            </a:pPr>
            <a:r>
              <a:rPr lang="en-US" baseline="0" dirty="0" smtClean="0"/>
              <a:t>The Fusion and Near Real-time CCDC approach kind of captures the change faster than Terra-</a:t>
            </a:r>
            <a:r>
              <a:rPr lang="en-US" baseline="0" dirty="0" err="1" smtClean="0"/>
              <a:t>i</a:t>
            </a:r>
            <a:r>
              <a:rPr lang="en-US" baseline="0" dirty="0" smtClean="0"/>
              <a:t>. especially the fusion approach, captures the shape of the event pretty well.</a:t>
            </a:r>
          </a:p>
          <a:p>
            <a:pPr lvl="0">
              <a:spcBef>
                <a:spcPts val="0"/>
              </a:spcBef>
              <a:buNone/>
            </a:pPr>
            <a:endParaRPr lang="en-US" baseline="0" dirty="0" smtClean="0"/>
          </a:p>
          <a:p>
            <a:pPr lvl="0">
              <a:spcBef>
                <a:spcPts val="0"/>
              </a:spcBef>
              <a:buNone/>
            </a:pPr>
            <a:r>
              <a:rPr lang="en-US" baseline="0" dirty="0" smtClean="0"/>
              <a:t>This is just one example. We are currently in the process of analyzing the results and try to get answers statistically.</a:t>
            </a:r>
            <a:endParaRPr lang="en-US" dirty="0" smtClean="0"/>
          </a:p>
          <a:p>
            <a:pPr lvl="0">
              <a:spcBef>
                <a:spcPts val="0"/>
              </a:spcBef>
              <a:buNone/>
            </a:pPr>
            <a:endParaRPr dirty="0"/>
          </a:p>
        </p:txBody>
      </p:sp>
      <p:sp>
        <p:nvSpPr>
          <p:cNvPr id="428" name="Shape 428"/>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54038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r>
              <a:rPr lang="en-US" dirty="0" smtClean="0"/>
              <a:t>The three</a:t>
            </a:r>
            <a:r>
              <a:rPr lang="en-US" baseline="0" dirty="0" smtClean="0"/>
              <a:t> products, Terra-</a:t>
            </a:r>
            <a:r>
              <a:rPr lang="en-US" baseline="0" dirty="0" err="1" smtClean="0"/>
              <a:t>i</a:t>
            </a:r>
            <a:r>
              <a:rPr lang="en-US" baseline="0" dirty="0" smtClean="0"/>
              <a:t> and the results from our two algorithms are really examples of three different levels of operational-readiness.</a:t>
            </a:r>
          </a:p>
          <a:p>
            <a:pPr lvl="0">
              <a:spcBef>
                <a:spcPts val="0"/>
              </a:spcBef>
              <a:buNone/>
            </a:pPr>
            <a:endParaRPr lang="en-US" baseline="0" dirty="0" smtClean="0"/>
          </a:p>
          <a:p>
            <a:pPr lvl="0">
              <a:spcBef>
                <a:spcPts val="0"/>
              </a:spcBef>
              <a:buNone/>
            </a:pPr>
            <a:r>
              <a:rPr lang="en-US" baseline="0" dirty="0" smtClean="0"/>
              <a:t>First we have terra-I that is already operational</a:t>
            </a:r>
            <a:r>
              <a:rPr lang="is-IS" baseline="0" dirty="0" smtClean="0"/>
              <a:t>…</a:t>
            </a:r>
          </a:p>
          <a:p>
            <a:pPr lvl="0">
              <a:spcBef>
                <a:spcPts val="0"/>
              </a:spcBef>
              <a:buNone/>
            </a:pPr>
            <a:endParaRPr lang="is-IS" baseline="0" dirty="0" smtClean="0"/>
          </a:p>
          <a:p>
            <a:pPr lvl="0">
              <a:spcBef>
                <a:spcPts val="0"/>
              </a:spcBef>
              <a:buNone/>
            </a:pPr>
            <a:r>
              <a:rPr lang="is-IS" baseline="0" dirty="0" smtClean="0"/>
              <a:t>Then we have the Near R</a:t>
            </a:r>
            <a:r>
              <a:rPr lang="en-US" baseline="0" dirty="0" smtClean="0"/>
              <a:t>e</a:t>
            </a:r>
            <a:r>
              <a:rPr lang="is-IS" baseline="0" dirty="0" smtClean="0"/>
              <a:t>al-Time CCDC...</a:t>
            </a:r>
          </a:p>
          <a:p>
            <a:pPr lvl="0">
              <a:spcBef>
                <a:spcPts val="0"/>
              </a:spcBef>
              <a:buNone/>
            </a:pPr>
            <a:endParaRPr lang="is-IS" baseline="0" dirty="0" smtClean="0"/>
          </a:p>
          <a:p>
            <a:pPr lvl="0">
              <a:spcBef>
                <a:spcPts val="0"/>
              </a:spcBef>
              <a:buNone/>
            </a:pPr>
            <a:r>
              <a:rPr lang="is-IS" baseline="0" dirty="0" smtClean="0"/>
              <a:t>And finally we have the Fusion approach...</a:t>
            </a:r>
          </a:p>
          <a:p>
            <a:pPr lvl="0">
              <a:spcBef>
                <a:spcPts val="0"/>
              </a:spcBef>
              <a:buNone/>
            </a:pPr>
            <a:r>
              <a:rPr lang="is-IS" baseline="0" dirty="0" smtClean="0"/>
              <a:t>Which may have the potentila to detect change faster and more accurate but required more efforts.</a:t>
            </a:r>
          </a:p>
          <a:p>
            <a:pPr lvl="0">
              <a:spcBef>
                <a:spcPts val="0"/>
              </a:spcBef>
              <a:buNone/>
            </a:pPr>
            <a:endParaRPr lang="is-IS" baseline="0" dirty="0" smtClean="0"/>
          </a:p>
          <a:p>
            <a:pPr lvl="0">
              <a:spcBef>
                <a:spcPts val="0"/>
              </a:spcBef>
              <a:buNone/>
            </a:pPr>
            <a:r>
              <a:rPr lang="is-IS" baseline="0" dirty="0" smtClean="0"/>
              <a:t>We are trying to make Near Real-Time CCDC approach operational. Our vision on the Fusion approach is more like if we already have the Landsat based CCDC monitoring in place maybe for the LCMAP project for example, and on top of that we will have this fusion thing running and try to detect change in near real-time.</a:t>
            </a:r>
          </a:p>
          <a:p>
            <a:pPr lvl="0">
              <a:spcBef>
                <a:spcPts val="0"/>
              </a:spcBef>
              <a:buNone/>
            </a:pPr>
            <a:endParaRPr dirty="0"/>
          </a:p>
        </p:txBody>
      </p:sp>
      <p:sp>
        <p:nvSpPr>
          <p:cNvPr id="474" name="Shape 474"/>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304089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We</a:t>
            </a:r>
            <a:r>
              <a:rPr lang="en-US" baseline="0" dirty="0" smtClean="0"/>
              <a:t> are currently testing the result from Near Real-time CCDC, to have it operational. We tried to host the data online using </a:t>
            </a:r>
            <a:r>
              <a:rPr lang="en-US" baseline="0" dirty="0" err="1" smtClean="0"/>
              <a:t>MapBox</a:t>
            </a:r>
            <a:r>
              <a:rPr lang="en-US" baseline="0" dirty="0" smtClean="0"/>
              <a:t>. We tried to update it daily and have it accessible. </a:t>
            </a:r>
          </a:p>
          <a:p>
            <a:pPr lvl="0" rtl="0">
              <a:spcBef>
                <a:spcPts val="0"/>
              </a:spcBef>
              <a:buNone/>
            </a:pPr>
            <a:endParaRPr lang="en-US" baseline="0" dirty="0" smtClean="0"/>
          </a:p>
          <a:p>
            <a:pPr lvl="0" rtl="0">
              <a:spcBef>
                <a:spcPts val="0"/>
              </a:spcBef>
              <a:buNone/>
            </a:pPr>
            <a:r>
              <a:rPr lang="en-US" baseline="0" dirty="0" smtClean="0"/>
              <a:t>My collaborator Eric has spent a lot of time trying to fix it. I’m not sure it will work on this browser today, but I have a screenshot here just in case. </a:t>
            </a:r>
          </a:p>
          <a:p>
            <a:pPr lvl="0" rtl="0">
              <a:spcBef>
                <a:spcPts val="0"/>
              </a:spcBef>
              <a:buNone/>
            </a:pPr>
            <a:endParaRPr lang="en-US" baseline="0" dirty="0" smtClean="0"/>
          </a:p>
          <a:p>
            <a:pPr lvl="0" rtl="0">
              <a:spcBef>
                <a:spcPts val="0"/>
              </a:spcBef>
              <a:buNone/>
            </a:pPr>
            <a:r>
              <a:rPr lang="en-US" baseline="0" dirty="0" smtClean="0"/>
              <a:t>Let’s give it a try…</a:t>
            </a:r>
            <a:endParaRPr lang="en-US" dirty="0" smtClean="0"/>
          </a:p>
          <a:p>
            <a:pPr lvl="0" rtl="0">
              <a:spcBef>
                <a:spcPts val="0"/>
              </a:spcBef>
              <a:buNone/>
            </a:pPr>
            <a:endParaRPr dirty="0"/>
          </a:p>
        </p:txBody>
      </p:sp>
      <p:sp>
        <p:nvSpPr>
          <p:cNvPr id="482" name="Shape 48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19</a:t>
            </a:fld>
            <a:endParaRPr lang="en-US"/>
          </a:p>
        </p:txBody>
      </p:sp>
    </p:spTree>
    <p:extLst>
      <p:ext uri="{BB962C8B-B14F-4D97-AF65-F5344CB8AC3E}">
        <p14:creationId xmlns:p14="http://schemas.microsoft.com/office/powerpoint/2010/main" val="130345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We have three</a:t>
            </a:r>
            <a:r>
              <a:rPr lang="en-US" baseline="0" dirty="0" smtClean="0"/>
              <a:t> main objectives for our project.</a:t>
            </a:r>
          </a:p>
          <a:p>
            <a:pPr lvl="0" rtl="0">
              <a:spcBef>
                <a:spcPts val="0"/>
              </a:spcBef>
              <a:buNone/>
            </a:pPr>
            <a:endParaRPr lang="en-US" baseline="0" dirty="0" smtClean="0"/>
          </a:p>
          <a:p>
            <a:pPr lvl="0" rtl="0">
              <a:spcBef>
                <a:spcPts val="0"/>
              </a:spcBef>
              <a:buNone/>
            </a:pPr>
            <a:r>
              <a:rPr lang="en-US" baseline="0" dirty="0" smtClean="0"/>
              <a:t>The first one of course is to develop algorithms to monitor forest disturbance in near real-time.</a:t>
            </a:r>
          </a:p>
          <a:p>
            <a:pPr lvl="0" rtl="0">
              <a:spcBef>
                <a:spcPts val="0"/>
              </a:spcBef>
              <a:buNone/>
            </a:pPr>
            <a:r>
              <a:rPr lang="en-US" baseline="0" dirty="0" smtClean="0"/>
              <a:t>We developed two algorithms. </a:t>
            </a:r>
          </a:p>
          <a:p>
            <a:pPr lvl="0" rtl="0">
              <a:spcBef>
                <a:spcPts val="0"/>
              </a:spcBef>
              <a:buNone/>
            </a:pPr>
            <a:endParaRPr lang="en-US" baseline="0" dirty="0" smtClean="0"/>
          </a:p>
          <a:p>
            <a:pPr lvl="0" rtl="0">
              <a:spcBef>
                <a:spcPts val="0"/>
              </a:spcBef>
              <a:buNone/>
            </a:pPr>
            <a:r>
              <a:rPr lang="en-US" baseline="0" dirty="0" smtClean="0"/>
              <a:t>One apply…</a:t>
            </a:r>
          </a:p>
          <a:p>
            <a:pPr lvl="0" rtl="0">
              <a:spcBef>
                <a:spcPts val="0"/>
              </a:spcBef>
              <a:buNone/>
            </a:pPr>
            <a:r>
              <a:rPr lang="en-US" baseline="0" dirty="0" smtClean="0"/>
              <a:t>The other is based on fusion of Landsat and MODIS data...</a:t>
            </a:r>
          </a:p>
          <a:p>
            <a:pPr lvl="0" rtl="0">
              <a:spcBef>
                <a:spcPts val="0"/>
              </a:spcBef>
              <a:buNone/>
            </a:pPr>
            <a:endParaRPr lang="en-US" baseline="0" dirty="0" smtClean="0"/>
          </a:p>
          <a:p>
            <a:pPr lvl="0" rtl="0">
              <a:spcBef>
                <a:spcPts val="0"/>
              </a:spcBef>
              <a:buNone/>
            </a:pPr>
            <a:r>
              <a:rPr lang="en-US" baseline="0" dirty="0" smtClean="0"/>
              <a:t>Our second goal is to </a:t>
            </a:r>
            <a:r>
              <a:rPr lang="en-US" baseline="0" dirty="0" err="1" smtClean="0"/>
              <a:t>developa</a:t>
            </a:r>
            <a:r>
              <a:rPr lang="en-US" baseline="0" dirty="0" smtClean="0"/>
              <a:t> framework for assessment of the performance not just for our results only, but also as a guideline for </a:t>
            </a:r>
            <a:r>
              <a:rPr lang="en-US" baseline="0" dirty="0" err="1" smtClean="0"/>
              <a:t>assesiing</a:t>
            </a:r>
            <a:r>
              <a:rPr lang="en-US" baseline="0" dirty="0" smtClean="0"/>
              <a:t> any near real-time change products.</a:t>
            </a:r>
          </a:p>
          <a:p>
            <a:pPr lvl="0" rtl="0">
              <a:spcBef>
                <a:spcPts val="0"/>
              </a:spcBef>
              <a:buNone/>
            </a:pPr>
            <a:endParaRPr lang="en-US" baseline="0" dirty="0" smtClean="0"/>
          </a:p>
          <a:p>
            <a:pPr lvl="0" rtl="0">
              <a:spcBef>
                <a:spcPts val="0"/>
              </a:spcBef>
              <a:buNone/>
            </a:pPr>
            <a:r>
              <a:rPr lang="en-US" baseline="0" dirty="0" smtClean="0"/>
              <a:t>Our last objective is to develop prototype of operational near real-time change products that is updated routinely and also </a:t>
            </a:r>
            <a:r>
              <a:rPr lang="en-US" baseline="0" dirty="0" err="1" smtClean="0"/>
              <a:t>accessable</a:t>
            </a:r>
            <a:r>
              <a:rPr lang="en-US" baseline="0" dirty="0" smtClean="0"/>
              <a:t>.</a:t>
            </a:r>
            <a:endParaRPr lang="en-US" dirty="0" smtClean="0"/>
          </a:p>
          <a:p>
            <a:pPr lvl="0" rtl="0">
              <a:spcBef>
                <a:spcPts val="0"/>
              </a:spcBef>
              <a:buNone/>
            </a:pPr>
            <a:endParaRPr dirty="0"/>
          </a:p>
        </p:txBody>
      </p:sp>
      <p:sp>
        <p:nvSpPr>
          <p:cNvPr id="97" name="Shape 9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a:t>
            </a:fld>
            <a:endParaRPr lang="en-US"/>
          </a:p>
        </p:txBody>
      </p:sp>
    </p:spTree>
    <p:extLst>
      <p:ext uri="{BB962C8B-B14F-4D97-AF65-F5344CB8AC3E}">
        <p14:creationId xmlns:p14="http://schemas.microsoft.com/office/powerpoint/2010/main" val="168169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Here’s a brief</a:t>
            </a:r>
            <a:r>
              <a:rPr lang="en-US" baseline="0" dirty="0" smtClean="0"/>
              <a:t> summary of what I just talked about.</a:t>
            </a:r>
          </a:p>
          <a:p>
            <a:pPr lvl="0" rtl="0">
              <a:spcBef>
                <a:spcPts val="0"/>
              </a:spcBef>
              <a:buNone/>
            </a:pPr>
            <a:endParaRPr lang="en-US" baseline="0" dirty="0" smtClean="0"/>
          </a:p>
          <a:p>
            <a:pPr lvl="0" rtl="0">
              <a:spcBef>
                <a:spcPts val="0"/>
              </a:spcBef>
              <a:buNone/>
            </a:pPr>
            <a:r>
              <a:rPr lang="en-US" baseline="0" dirty="0" smtClean="0"/>
              <a:t>We developed…</a:t>
            </a:r>
          </a:p>
          <a:p>
            <a:pPr lvl="0" rtl="0">
              <a:spcBef>
                <a:spcPts val="0"/>
              </a:spcBef>
              <a:buNone/>
            </a:pPr>
            <a:r>
              <a:rPr lang="en-US" baseline="0" dirty="0" smtClean="0"/>
              <a:t>We are currently working on...</a:t>
            </a:r>
          </a:p>
          <a:p>
            <a:pPr lvl="0" rtl="0">
              <a:spcBef>
                <a:spcPts val="0"/>
              </a:spcBef>
              <a:buNone/>
            </a:pPr>
            <a:r>
              <a:rPr lang="en-US" baseline="0" dirty="0" smtClean="0"/>
              <a:t>And in the future we plan to...</a:t>
            </a:r>
            <a:endParaRPr lang="en-US" dirty="0" smtClean="0"/>
          </a:p>
          <a:p>
            <a:pPr lvl="0" rtl="0">
              <a:spcBef>
                <a:spcPts val="0"/>
              </a:spcBef>
              <a:buNone/>
            </a:pPr>
            <a:endParaRPr dirty="0"/>
          </a:p>
        </p:txBody>
      </p:sp>
      <p:sp>
        <p:nvSpPr>
          <p:cNvPr id="491" name="Shape 491"/>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20</a:t>
            </a:fld>
            <a:endParaRPr lang="en-US"/>
          </a:p>
        </p:txBody>
      </p:sp>
    </p:spTree>
    <p:extLst>
      <p:ext uri="{BB962C8B-B14F-4D97-AF65-F5344CB8AC3E}">
        <p14:creationId xmlns:p14="http://schemas.microsoft.com/office/powerpoint/2010/main" val="3500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Both</a:t>
            </a:r>
            <a:r>
              <a:rPr lang="en-US" baseline="0" dirty="0" smtClean="0"/>
              <a:t> our two algorithms are based on our work with Landsat time series.</a:t>
            </a:r>
          </a:p>
          <a:p>
            <a:pPr lvl="0" rtl="0">
              <a:spcBef>
                <a:spcPts val="0"/>
              </a:spcBef>
              <a:buNone/>
            </a:pPr>
            <a:endParaRPr lang="en-US" baseline="0" dirty="0" smtClean="0"/>
          </a:p>
          <a:p>
            <a:pPr lvl="0" rtl="0">
              <a:spcBef>
                <a:spcPts val="0"/>
              </a:spcBef>
              <a:buNone/>
            </a:pPr>
            <a:r>
              <a:rPr lang="en-US" baseline="0" dirty="0" smtClean="0"/>
              <a:t>Our group we developed this Landsat time series model we called Continuous Change Detection and Classification, or CCDC.</a:t>
            </a:r>
          </a:p>
          <a:p>
            <a:pPr lvl="0" rtl="0">
              <a:spcBef>
                <a:spcPts val="0"/>
              </a:spcBef>
              <a:buNone/>
            </a:pPr>
            <a:endParaRPr lang="en-US" baseline="0" dirty="0" smtClean="0"/>
          </a:p>
          <a:p>
            <a:pPr lvl="0" rtl="0">
              <a:spcBef>
                <a:spcPts val="0"/>
              </a:spcBef>
              <a:buNone/>
            </a:pPr>
            <a:r>
              <a:rPr lang="en-US" baseline="0" dirty="0" smtClean="0"/>
              <a:t>What it does is basically it fits a two term harmonic model to try to capture the seasonality and trend in the time series of surface reflectance.</a:t>
            </a:r>
          </a:p>
          <a:p>
            <a:pPr lvl="0" rtl="0">
              <a:spcBef>
                <a:spcPts val="0"/>
              </a:spcBef>
              <a:buNone/>
            </a:pPr>
            <a:endParaRPr lang="en-US" baseline="0" dirty="0" smtClean="0"/>
          </a:p>
          <a:p>
            <a:pPr lvl="0" rtl="0">
              <a:spcBef>
                <a:spcPts val="0"/>
              </a:spcBef>
              <a:buNone/>
            </a:pPr>
            <a:r>
              <a:rPr lang="en-US" baseline="0" dirty="0" smtClean="0"/>
              <a:t>The model updates itself as new observation comes in and it detects change by comparing new observation to the predicted value.</a:t>
            </a:r>
          </a:p>
          <a:p>
            <a:pPr lvl="0" rtl="0">
              <a:spcBef>
                <a:spcPts val="0"/>
              </a:spcBef>
              <a:buNone/>
            </a:pPr>
            <a:endParaRPr lang="en-US" baseline="0" dirty="0" smtClean="0"/>
          </a:p>
          <a:p>
            <a:pPr lvl="0" rtl="0">
              <a:spcBef>
                <a:spcPts val="0"/>
              </a:spcBef>
              <a:buNone/>
            </a:pPr>
            <a:r>
              <a:rPr lang="en-US" baseline="0" dirty="0" smtClean="0"/>
              <a:t>Down here is a example of the CCDC result on Landsat data. This is near infrared band. The dots are Landsat observations and the curve is the model fit. When the observations start to be different from model prediction, it detects the change there where the red dash line is. And it will eventually start to fit a new model after the change.</a:t>
            </a:r>
            <a:endParaRPr lang="en-US" dirty="0" smtClean="0"/>
          </a:p>
          <a:p>
            <a:pPr lvl="0" rtl="0">
              <a:spcBef>
                <a:spcPts val="0"/>
              </a:spcBef>
              <a:buNone/>
            </a:pPr>
            <a:endParaRPr dirty="0"/>
          </a:p>
        </p:txBody>
      </p:sp>
      <p:sp>
        <p:nvSpPr>
          <p:cNvPr id="105" name="Shape 105"/>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171463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So</a:t>
            </a:r>
            <a:r>
              <a:rPr lang="en-US" baseline="0" dirty="0" smtClean="0"/>
              <a:t> our first algorithm for near real-time monitoring using MODIS data is just a simple modification of the CCDC model to directly apply it on MODIS daily gridded surface reflectance data.</a:t>
            </a:r>
          </a:p>
          <a:p>
            <a:pPr lvl="0" rtl="0">
              <a:spcBef>
                <a:spcPts val="0"/>
              </a:spcBef>
              <a:buNone/>
            </a:pPr>
            <a:r>
              <a:rPr lang="en-US" baseline="0" dirty="0" smtClean="0"/>
              <a:t>We call it Near Real Time CCDC</a:t>
            </a:r>
          </a:p>
          <a:p>
            <a:pPr lvl="0" rtl="0">
              <a:spcBef>
                <a:spcPts val="0"/>
              </a:spcBef>
              <a:buNone/>
            </a:pPr>
            <a:endParaRPr lang="en-US" baseline="0" dirty="0" smtClean="0"/>
          </a:p>
          <a:p>
            <a:pPr lvl="0" rtl="0">
              <a:spcBef>
                <a:spcPts val="0"/>
              </a:spcBef>
              <a:buNone/>
            </a:pPr>
            <a:r>
              <a:rPr lang="en-US" baseline="0" dirty="0" smtClean="0"/>
              <a:t>We do a simple screening of the data based on view angle. </a:t>
            </a:r>
          </a:p>
          <a:p>
            <a:pPr lvl="0" rtl="0">
              <a:spcBef>
                <a:spcPts val="0"/>
              </a:spcBef>
              <a:buNone/>
            </a:pPr>
            <a:r>
              <a:rPr lang="en-US" baseline="0" dirty="0" smtClean="0"/>
              <a:t>We use only data with view zenith angle lower than 35 degree.</a:t>
            </a:r>
          </a:p>
          <a:p>
            <a:pPr lvl="0" rtl="0">
              <a:spcBef>
                <a:spcPts val="0"/>
              </a:spcBef>
              <a:buNone/>
            </a:pPr>
            <a:endParaRPr lang="en-US" baseline="0" dirty="0" smtClean="0"/>
          </a:p>
          <a:p>
            <a:pPr lvl="0" rtl="0">
              <a:spcBef>
                <a:spcPts val="0"/>
              </a:spcBef>
              <a:buNone/>
            </a:pPr>
            <a:r>
              <a:rPr lang="en-US" baseline="0" dirty="0" smtClean="0"/>
              <a:t>The change detection is based on 250m NDVI </a:t>
            </a:r>
          </a:p>
          <a:p>
            <a:pPr lvl="0" rtl="0">
              <a:spcBef>
                <a:spcPts val="0"/>
              </a:spcBef>
              <a:buNone/>
            </a:pPr>
            <a:r>
              <a:rPr lang="en-US" baseline="0" dirty="0" smtClean="0"/>
              <a:t>We also use 500m green and short wave infrared bands for multi-temporal cloud screening.</a:t>
            </a:r>
            <a:endParaRPr lang="en-US" dirty="0" smtClean="0"/>
          </a:p>
          <a:p>
            <a:pPr lvl="0" rtl="0">
              <a:spcBef>
                <a:spcPts val="0"/>
              </a:spcBef>
              <a:buNone/>
            </a:pPr>
            <a:endParaRPr dirty="0"/>
          </a:p>
        </p:txBody>
      </p:sp>
      <p:sp>
        <p:nvSpPr>
          <p:cNvPr id="122" name="Shape 12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95774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Here is a example</a:t>
            </a:r>
            <a:r>
              <a:rPr lang="en-US" baseline="0" dirty="0" smtClean="0"/>
              <a:t> of the result from Near Real Time CCDC.</a:t>
            </a:r>
          </a:p>
          <a:p>
            <a:pPr lvl="0" rtl="0">
              <a:spcBef>
                <a:spcPts val="0"/>
              </a:spcBef>
              <a:buNone/>
            </a:pPr>
            <a:endParaRPr lang="en-US" baseline="0" dirty="0" smtClean="0"/>
          </a:p>
          <a:p>
            <a:pPr lvl="0" rtl="0">
              <a:spcBef>
                <a:spcPts val="0"/>
              </a:spcBef>
              <a:buNone/>
            </a:pPr>
            <a:r>
              <a:rPr lang="en-US" baseline="0" dirty="0" smtClean="0"/>
              <a:t>On the top here we have two Landsat images in true color. One before the change and one after. </a:t>
            </a:r>
          </a:p>
          <a:p>
            <a:pPr lvl="0" rtl="0">
              <a:spcBef>
                <a:spcPts val="0"/>
              </a:spcBef>
              <a:buNone/>
            </a:pPr>
            <a:endParaRPr lang="en-US" baseline="0" dirty="0" smtClean="0"/>
          </a:p>
          <a:p>
            <a:pPr lvl="0" rtl="0">
              <a:spcBef>
                <a:spcPts val="0"/>
              </a:spcBef>
              <a:buNone/>
            </a:pPr>
            <a:r>
              <a:rPr lang="en-US" baseline="0" dirty="0" smtClean="0"/>
              <a:t>On the bottom here we have the time series of NDVI from MODIS. </a:t>
            </a:r>
          </a:p>
          <a:p>
            <a:pPr lvl="0" rtl="0">
              <a:spcBef>
                <a:spcPts val="0"/>
              </a:spcBef>
              <a:buNone/>
            </a:pPr>
            <a:r>
              <a:rPr lang="en-US" baseline="0" dirty="0" smtClean="0"/>
              <a:t>We can see the model fit and then a change is detected here and a new model is fitted after the change.</a:t>
            </a:r>
            <a:endParaRPr lang="en-US" dirty="0" smtClean="0"/>
          </a:p>
          <a:p>
            <a:pPr lvl="0" rtl="0">
              <a:spcBef>
                <a:spcPts val="0"/>
              </a:spcBef>
              <a:buNone/>
            </a:pPr>
            <a:endParaRPr dirty="0"/>
          </a:p>
        </p:txBody>
      </p:sp>
      <p:sp>
        <p:nvSpPr>
          <p:cNvPr id="130" name="Shape 130"/>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42423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Our second algorithm</a:t>
            </a:r>
            <a:r>
              <a:rPr lang="en-US" baseline="0" dirty="0" smtClean="0"/>
              <a:t> is a little bit more complicated. It is based on fusion of Landsat and MODIS data. </a:t>
            </a:r>
          </a:p>
          <a:p>
            <a:pPr lvl="0" rtl="0">
              <a:spcBef>
                <a:spcPts val="0"/>
              </a:spcBef>
              <a:buNone/>
            </a:pPr>
            <a:endParaRPr lang="en-US" baseline="0" dirty="0" smtClean="0"/>
          </a:p>
          <a:p>
            <a:pPr lvl="0" rtl="0">
              <a:spcBef>
                <a:spcPts val="0"/>
              </a:spcBef>
              <a:buNone/>
            </a:pPr>
            <a:r>
              <a:rPr lang="en-US" baseline="0" dirty="0" smtClean="0"/>
              <a:t>Instead of gridded product, the fusion approach uses swath surface reflectance data to identify the footprint of each MODIS observation.</a:t>
            </a:r>
          </a:p>
          <a:p>
            <a:pPr lvl="0" rtl="0">
              <a:spcBef>
                <a:spcPts val="0"/>
              </a:spcBef>
              <a:buNone/>
            </a:pPr>
            <a:endParaRPr lang="en-US" baseline="0" dirty="0" smtClean="0"/>
          </a:p>
          <a:p>
            <a:pPr lvl="0" rtl="0">
              <a:spcBef>
                <a:spcPts val="0"/>
              </a:spcBef>
              <a:buNone/>
            </a:pPr>
            <a:r>
              <a:rPr lang="en-US" baseline="0" dirty="0" smtClean="0"/>
              <a:t>We use the Landsat-based CCDC time series model to predict each MODIS swath observation. </a:t>
            </a:r>
          </a:p>
          <a:p>
            <a:pPr lvl="0" rtl="0">
              <a:spcBef>
                <a:spcPts val="0"/>
              </a:spcBef>
              <a:buNone/>
            </a:pPr>
            <a:endParaRPr lang="en-US" baseline="0" dirty="0" smtClean="0"/>
          </a:p>
          <a:p>
            <a:pPr lvl="0" rtl="0">
              <a:spcBef>
                <a:spcPts val="0"/>
              </a:spcBef>
              <a:buNone/>
            </a:pPr>
            <a:r>
              <a:rPr lang="en-US" baseline="0" dirty="0" smtClean="0"/>
              <a:t>Then we compare our prediction with the observed Swath data to detect change.</a:t>
            </a:r>
            <a:endParaRPr lang="en-US" dirty="0" smtClean="0"/>
          </a:p>
          <a:p>
            <a:pPr lvl="0" rtl="0">
              <a:spcBef>
                <a:spcPts val="0"/>
              </a:spcBef>
              <a:buNone/>
            </a:pPr>
            <a:endParaRPr dirty="0"/>
          </a:p>
        </p:txBody>
      </p:sp>
      <p:sp>
        <p:nvSpPr>
          <p:cNvPr id="154" name="Shape 154"/>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71988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Here is a example of our</a:t>
            </a:r>
            <a:r>
              <a:rPr lang="en-US" baseline="0" dirty="0" smtClean="0"/>
              <a:t> Fusion approach. </a:t>
            </a:r>
          </a:p>
          <a:p>
            <a:pPr lvl="0" rtl="0">
              <a:spcBef>
                <a:spcPts val="0"/>
              </a:spcBef>
              <a:buNone/>
            </a:pPr>
            <a:endParaRPr lang="en-US" baseline="0" dirty="0" smtClean="0"/>
          </a:p>
          <a:p>
            <a:pPr lvl="0" rtl="0">
              <a:spcBef>
                <a:spcPts val="0"/>
              </a:spcBef>
              <a:buNone/>
            </a:pPr>
            <a:r>
              <a:rPr lang="en-US" baseline="0" dirty="0" smtClean="0"/>
              <a:t>This is a time series of the residual which is basically the difference between our prediction and the actual observation. </a:t>
            </a:r>
          </a:p>
          <a:p>
            <a:pPr lvl="0" rtl="0">
              <a:spcBef>
                <a:spcPts val="0"/>
              </a:spcBef>
              <a:buNone/>
            </a:pPr>
            <a:endParaRPr lang="en-US" baseline="0" dirty="0" smtClean="0"/>
          </a:p>
          <a:p>
            <a:pPr lvl="0" rtl="0">
              <a:spcBef>
                <a:spcPts val="0"/>
              </a:spcBef>
              <a:buNone/>
            </a:pPr>
            <a:r>
              <a:rPr lang="en-US" baseline="0" dirty="0" smtClean="0"/>
              <a:t>We use the two 250m bands, I’m showing here is an example of the red band.</a:t>
            </a:r>
          </a:p>
          <a:p>
            <a:pPr lvl="0" rtl="0">
              <a:spcBef>
                <a:spcPts val="0"/>
              </a:spcBef>
              <a:buNone/>
            </a:pPr>
            <a:endParaRPr lang="en-US" baseline="0" dirty="0" smtClean="0"/>
          </a:p>
          <a:p>
            <a:pPr lvl="0" rtl="0">
              <a:spcBef>
                <a:spcPts val="0"/>
              </a:spcBef>
              <a:buNone/>
            </a:pPr>
            <a:r>
              <a:rPr lang="en-US" baseline="0" dirty="0" smtClean="0"/>
              <a:t>As we can see if when there’s no land cover change, the residual is almost a flat line near 0.</a:t>
            </a:r>
          </a:p>
          <a:p>
            <a:pPr lvl="0" rtl="0">
              <a:spcBef>
                <a:spcPts val="0"/>
              </a:spcBef>
              <a:buNone/>
            </a:pPr>
            <a:endParaRPr lang="en-US" baseline="0" dirty="0" smtClean="0"/>
          </a:p>
          <a:p>
            <a:pPr lvl="0" rtl="0">
              <a:spcBef>
                <a:spcPts val="0"/>
              </a:spcBef>
              <a:buNone/>
            </a:pPr>
            <a:r>
              <a:rPr lang="en-US" baseline="0" dirty="0" smtClean="0"/>
              <a:t>Here’s where the change occurred and the residual started to dance around. </a:t>
            </a:r>
          </a:p>
          <a:p>
            <a:pPr lvl="0" rtl="0">
              <a:spcBef>
                <a:spcPts val="0"/>
              </a:spcBef>
              <a:buNone/>
            </a:pPr>
            <a:endParaRPr lang="en-US" baseline="0" dirty="0" smtClean="0"/>
          </a:p>
          <a:p>
            <a:pPr lvl="0" rtl="0">
              <a:spcBef>
                <a:spcPts val="0"/>
              </a:spcBef>
              <a:buNone/>
            </a:pPr>
            <a:r>
              <a:rPr lang="en-US" baseline="0" dirty="0" smtClean="0"/>
              <a:t>So our fusion model will detect this change in residual and hence capture the change event.</a:t>
            </a:r>
            <a:endParaRPr lang="en-US" dirty="0" smtClean="0"/>
          </a:p>
          <a:p>
            <a:pPr lvl="0" rtl="0">
              <a:spcBef>
                <a:spcPts val="0"/>
              </a:spcBef>
              <a:buNone/>
            </a:pPr>
            <a:endParaRPr dirty="0"/>
          </a:p>
        </p:txBody>
      </p:sp>
      <p:sp>
        <p:nvSpPr>
          <p:cNvPr id="162" name="Shape 16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6497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r>
              <a:rPr lang="en-US" dirty="0" smtClean="0"/>
              <a:t>Here is a example</a:t>
            </a:r>
            <a:r>
              <a:rPr lang="en-US" baseline="0" dirty="0" smtClean="0"/>
              <a:t> of how the two algorithms works.</a:t>
            </a:r>
          </a:p>
          <a:p>
            <a:pPr lvl="0">
              <a:spcBef>
                <a:spcPts val="0"/>
              </a:spcBef>
              <a:buNone/>
            </a:pPr>
            <a:endParaRPr lang="en-US" baseline="0" dirty="0" smtClean="0"/>
          </a:p>
          <a:p>
            <a:pPr lvl="0">
              <a:spcBef>
                <a:spcPts val="0"/>
              </a:spcBef>
              <a:buNone/>
            </a:pPr>
            <a:r>
              <a:rPr lang="en-US" baseline="0" dirty="0" smtClean="0"/>
              <a:t>On the right we have Landsat images in 654 composite collected at different time to show the deforestation event.</a:t>
            </a:r>
          </a:p>
          <a:p>
            <a:pPr lvl="0">
              <a:spcBef>
                <a:spcPts val="0"/>
              </a:spcBef>
              <a:buNone/>
            </a:pPr>
            <a:endParaRPr lang="en-US" baseline="0" dirty="0" smtClean="0"/>
          </a:p>
          <a:p>
            <a:pPr lvl="0">
              <a:spcBef>
                <a:spcPts val="0"/>
              </a:spcBef>
              <a:buNone/>
            </a:pPr>
            <a:r>
              <a:rPr lang="en-US" baseline="0" dirty="0" smtClean="0"/>
              <a:t>On the left side we have time series plotted.</a:t>
            </a:r>
          </a:p>
          <a:p>
            <a:pPr lvl="0">
              <a:spcBef>
                <a:spcPts val="0"/>
              </a:spcBef>
              <a:buNone/>
            </a:pPr>
            <a:endParaRPr lang="en-US" baseline="0" dirty="0" smtClean="0"/>
          </a:p>
          <a:p>
            <a:pPr lvl="0">
              <a:spcBef>
                <a:spcPts val="0"/>
              </a:spcBef>
              <a:buNone/>
            </a:pPr>
            <a:r>
              <a:rPr lang="en-US" baseline="0" dirty="0" smtClean="0"/>
              <a:t>The top one is the Landsat-based approach, with less </a:t>
            </a:r>
            <a:r>
              <a:rPr lang="en-US" baseline="0" dirty="0" err="1" smtClean="0"/>
              <a:t>observataion</a:t>
            </a:r>
            <a:r>
              <a:rPr lang="en-US" baseline="0" dirty="0" smtClean="0"/>
              <a:t>.</a:t>
            </a:r>
          </a:p>
          <a:p>
            <a:pPr lvl="0">
              <a:spcBef>
                <a:spcPts val="0"/>
              </a:spcBef>
              <a:buNone/>
            </a:pPr>
            <a:r>
              <a:rPr lang="en-US" baseline="0" dirty="0" smtClean="0"/>
              <a:t>The one in the middle is the NRT-MODIS algorithm. </a:t>
            </a:r>
          </a:p>
          <a:p>
            <a:pPr lvl="0">
              <a:spcBef>
                <a:spcPts val="0"/>
              </a:spcBef>
              <a:buNone/>
            </a:pPr>
            <a:r>
              <a:rPr lang="en-US" baseline="0" dirty="0" smtClean="0"/>
              <a:t>And the bottom one is the Fusion approach.</a:t>
            </a:r>
          </a:p>
          <a:p>
            <a:pPr lvl="0">
              <a:spcBef>
                <a:spcPts val="0"/>
              </a:spcBef>
              <a:buNone/>
            </a:pPr>
            <a:endParaRPr lang="en-US" baseline="0" dirty="0" smtClean="0"/>
          </a:p>
          <a:p>
            <a:pPr lvl="0">
              <a:spcBef>
                <a:spcPts val="0"/>
              </a:spcBef>
              <a:buNone/>
            </a:pPr>
            <a:r>
              <a:rPr lang="en-US" baseline="0" dirty="0" smtClean="0"/>
              <a:t>The red dash line is where the model think the change happened. The blue dash line is when the model detected that change.</a:t>
            </a:r>
          </a:p>
          <a:p>
            <a:pPr lvl="0">
              <a:spcBef>
                <a:spcPts val="0"/>
              </a:spcBef>
              <a:buNone/>
            </a:pPr>
            <a:endParaRPr lang="en-US" baseline="0" dirty="0" smtClean="0"/>
          </a:p>
          <a:p>
            <a:pPr lvl="0">
              <a:spcBef>
                <a:spcPts val="0"/>
              </a:spcBef>
              <a:buNone/>
            </a:pPr>
            <a:r>
              <a:rPr lang="en-US" baseline="0" dirty="0" smtClean="0"/>
              <a:t>We can see the two MODIS approach have way more observation than the Landsat approach, and therefore detects the change way earlier.</a:t>
            </a:r>
            <a:endParaRPr lang="en-US" dirty="0" smtClean="0"/>
          </a:p>
          <a:p>
            <a:pPr lvl="0">
              <a:spcBef>
                <a:spcPts val="0"/>
              </a:spcBef>
              <a:buNone/>
            </a:pPr>
            <a:endParaRPr dirty="0"/>
          </a:p>
        </p:txBody>
      </p:sp>
      <p:sp>
        <p:nvSpPr>
          <p:cNvPr id="181" name="Shape 181"/>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5965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r>
              <a:rPr lang="en-US" dirty="0" smtClean="0"/>
              <a:t>Here is another example</a:t>
            </a:r>
            <a:r>
              <a:rPr lang="en-US" baseline="0" dirty="0" smtClean="0"/>
              <a:t> of a very recent deforestation in late 2015.</a:t>
            </a:r>
          </a:p>
          <a:p>
            <a:pPr lvl="0" rtl="0">
              <a:spcBef>
                <a:spcPts val="0"/>
              </a:spcBef>
              <a:buNone/>
            </a:pPr>
            <a:r>
              <a:rPr lang="en-US" baseline="0" dirty="0" smtClean="0"/>
              <a:t>This is in </a:t>
            </a:r>
            <a:r>
              <a:rPr lang="en-US" baseline="0" dirty="0" err="1" smtClean="0"/>
              <a:t>Rondonia</a:t>
            </a:r>
            <a:r>
              <a:rPr lang="en-US" baseline="0" dirty="0" smtClean="0"/>
              <a:t>, Brazil.</a:t>
            </a:r>
          </a:p>
          <a:p>
            <a:pPr lvl="0" rtl="0">
              <a:spcBef>
                <a:spcPts val="0"/>
              </a:spcBef>
              <a:buNone/>
            </a:pPr>
            <a:endParaRPr lang="en-US" baseline="0" dirty="0" smtClean="0"/>
          </a:p>
          <a:p>
            <a:pPr lvl="0" rtl="0">
              <a:spcBef>
                <a:spcPts val="0"/>
              </a:spcBef>
              <a:buNone/>
            </a:pPr>
            <a:r>
              <a:rPr lang="en-US" baseline="0" dirty="0" smtClean="0"/>
              <a:t>We can see that the Landsat approach hasn’t detected the change yet.</a:t>
            </a:r>
            <a:endParaRPr lang="en-US" dirty="0" smtClean="0"/>
          </a:p>
          <a:p>
            <a:pPr lvl="0" rtl="0">
              <a:spcBef>
                <a:spcPts val="0"/>
              </a:spcBef>
              <a:buNone/>
            </a:pPr>
            <a:endParaRPr dirty="0"/>
          </a:p>
        </p:txBody>
      </p:sp>
      <p:sp>
        <p:nvSpPr>
          <p:cNvPr id="229" name="Shape 229"/>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189641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76200"/>
            <a:ext cx="9144000" cy="5791200"/>
          </a:xfrm>
          <a:prstGeom prst="rect">
            <a:avLst/>
          </a:prstGeom>
          <a:gradFill>
            <a:gsLst>
              <a:gs pos="0">
                <a:schemeClr val="dk1"/>
              </a:gs>
              <a:gs pos="100000">
                <a:srgbClr val="333333"/>
              </a:gs>
            </a:gsLst>
            <a:lin ang="5400000" scaled="0"/>
          </a:gra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9" name="Shape 19"/>
          <p:cNvSpPr/>
          <p:nvPr/>
        </p:nvSpPr>
        <p:spPr>
          <a:xfrm>
            <a:off x="0" y="5638800"/>
            <a:ext cx="9144000" cy="1219199"/>
          </a:xfrm>
          <a:prstGeom prst="rect">
            <a:avLst/>
          </a:prstGeom>
          <a:solidFill>
            <a:schemeClr val="dk1"/>
          </a:soli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cxnSp>
        <p:nvCxnSpPr>
          <p:cNvPr id="20" name="Shape 20"/>
          <p:cNvCxnSpPr/>
          <p:nvPr/>
        </p:nvCxnSpPr>
        <p:spPr>
          <a:xfrm>
            <a:off x="0" y="5638800"/>
            <a:ext cx="9144000" cy="0"/>
          </a:xfrm>
          <a:prstGeom prst="straightConnector1">
            <a:avLst/>
          </a:prstGeom>
          <a:noFill/>
          <a:ln w="9525" cap="flat" cmpd="sng">
            <a:solidFill>
              <a:srgbClr val="4D4D4D"/>
            </a:solidFill>
            <a:prstDash val="solid"/>
            <a:round/>
            <a:headEnd type="none" w="med" len="med"/>
            <a:tailEnd type="none" w="med" len="med"/>
          </a:ln>
        </p:spPr>
      </p:cxnSp>
      <p:pic>
        <p:nvPicPr>
          <p:cNvPr id="21" name="Shape 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038600" y="6019800"/>
            <a:ext cx="968374" cy="434974"/>
          </a:xfrm>
          <a:prstGeom prst="rect">
            <a:avLst/>
          </a:prstGeom>
          <a:noFill/>
          <a:ln>
            <a:noFill/>
          </a:ln>
        </p:spPr>
      </p:pic>
      <p:sp>
        <p:nvSpPr>
          <p:cNvPr id="22" name="Shape 22"/>
          <p:cNvSpPr txBox="1">
            <a:spLocks noGrp="1"/>
          </p:cNvSpPr>
          <p:nvPr>
            <p:ph type="ctrTitle"/>
          </p:nvPr>
        </p:nvSpPr>
        <p:spPr>
          <a:xfrm>
            <a:off x="685800" y="1600200"/>
            <a:ext cx="77724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6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ubTitle" idx="1"/>
          </p:nvPr>
        </p:nvSpPr>
        <p:spPr>
          <a:xfrm>
            <a:off x="1371600" y="3200400"/>
            <a:ext cx="6400799" cy="1752600"/>
          </a:xfrm>
          <a:prstGeom prst="rect">
            <a:avLst/>
          </a:prstGeom>
          <a:noFill/>
          <a:ln>
            <a:noFill/>
          </a:ln>
        </p:spPr>
        <p:txBody>
          <a:bodyPr lIns="91425" tIns="91425" rIns="91425" bIns="91425" anchor="t" anchorCtr="0"/>
          <a:lstStyle>
            <a:lvl1pPr marL="0" marR="0" lvl="0" indent="0" algn="ctr" rtl="0">
              <a:spcBef>
                <a:spcPts val="480"/>
              </a:spcBef>
              <a:spcAft>
                <a:spcPts val="0"/>
              </a:spcAft>
              <a:buClr>
                <a:srgbClr val="2675B4"/>
              </a:buClr>
              <a:buFont typeface="Noto Sans Symbols"/>
              <a:buNone/>
              <a:defRPr sz="2400" b="0" i="0" u="none" strike="noStrike" cap="none">
                <a:solidFill>
                  <a:srgbClr val="CCCCCC"/>
                </a:solidFill>
                <a:latin typeface="Arial"/>
                <a:ea typeface="Arial"/>
                <a:cs typeface="Arial"/>
                <a:sym typeface="Arial"/>
              </a:defRPr>
            </a:lvl1pPr>
            <a:lvl2pPr marL="742950" marR="0" lvl="1" indent="-17145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600" y="762000"/>
            <a:ext cx="7924799" cy="685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body" idx="1"/>
          </p:nvPr>
        </p:nvSpPr>
        <p:spPr>
          <a:xfrm rot="5400000">
            <a:off x="2628900" y="-190499"/>
            <a:ext cx="3886200" cy="7924799"/>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75B4"/>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7145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609600" y="0"/>
            <a:ext cx="5105399" cy="304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9" name="Shape 79"/>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80" name="Shape 80"/>
          <p:cNvSpPr txBox="1">
            <a:spLocks noGrp="1"/>
          </p:cNvSpPr>
          <p:nvPr>
            <p:ph type="dt" idx="10"/>
          </p:nvPr>
        </p:nvSpPr>
        <p:spPr>
          <a:xfrm>
            <a:off x="6629400" y="0"/>
            <a:ext cx="1904999" cy="30479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5067300" y="2247900"/>
            <a:ext cx="4953000" cy="19811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body" idx="1"/>
          </p:nvPr>
        </p:nvSpPr>
        <p:spPr>
          <a:xfrm rot="5400000">
            <a:off x="1028699" y="342900"/>
            <a:ext cx="4953000" cy="5791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75B4"/>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7145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609600" y="0"/>
            <a:ext cx="5105399" cy="304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5" name="Shape 85"/>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86" name="Shape 86"/>
          <p:cNvSpPr txBox="1">
            <a:spLocks noGrp="1"/>
          </p:cNvSpPr>
          <p:nvPr>
            <p:ph type="dt" idx="10"/>
          </p:nvPr>
        </p:nvSpPr>
        <p:spPr>
          <a:xfrm>
            <a:off x="6629400" y="0"/>
            <a:ext cx="1904999" cy="30479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09600" y="762000"/>
            <a:ext cx="7924799" cy="685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1"/>
          </p:nvPr>
        </p:nvSpPr>
        <p:spPr>
          <a:xfrm>
            <a:off x="609600" y="1828800"/>
            <a:ext cx="7924799" cy="3886200"/>
          </a:xfrm>
          <a:prstGeom prst="rect">
            <a:avLst/>
          </a:prstGeom>
          <a:noFill/>
          <a:ln>
            <a:noFill/>
          </a:ln>
        </p:spPr>
        <p:txBody>
          <a:bodyPr lIns="91425" tIns="91425" rIns="91425" bIns="91425" anchor="t" anchorCtr="0"/>
          <a:lstStyle>
            <a:lvl1pPr marL="342900" marR="0" lvl="0" indent="-190500" algn="l" rtl="0">
              <a:lnSpc>
                <a:spcPct val="100000"/>
              </a:lnSpc>
              <a:spcBef>
                <a:spcPts val="480"/>
              </a:spcBef>
              <a:spcAft>
                <a:spcPts val="1000"/>
              </a:spcAft>
              <a:buClr>
                <a:srgbClr val="980000"/>
              </a:buClr>
              <a:buSzPct val="100000"/>
              <a:buFont typeface="Noto Sans Symbols"/>
              <a:defRPr sz="2400" b="0" i="0" u="none" strike="noStrike" cap="none">
                <a:solidFill>
                  <a:schemeClr val="dk1"/>
                </a:solidFill>
                <a:latin typeface="Arial"/>
                <a:ea typeface="Arial"/>
                <a:cs typeface="Arial"/>
                <a:sym typeface="Arial"/>
              </a:defRPr>
            </a:lvl1pPr>
            <a:lvl2pPr marL="742950" marR="0" lvl="1" indent="-171450" algn="l" rtl="0">
              <a:lnSpc>
                <a:spcPct val="100000"/>
              </a:lnSpc>
              <a:spcBef>
                <a:spcPts val="360"/>
              </a:spcBef>
              <a:spcAft>
                <a:spcPts val="1000"/>
              </a:spcAft>
              <a:buClr>
                <a:srgbClr val="980000"/>
              </a:buClr>
              <a:buFont typeface="Noto Sans Symbols"/>
              <a:defRPr sz="1800" b="0" i="0" u="none" strike="noStrike" cap="none">
                <a:solidFill>
                  <a:schemeClr val="dk1"/>
                </a:solidFill>
                <a:latin typeface="Arial"/>
                <a:ea typeface="Arial"/>
                <a:cs typeface="Arial"/>
                <a:sym typeface="Arial"/>
              </a:defRPr>
            </a:lvl2pPr>
            <a:lvl3pPr marL="1143000" marR="0" lvl="2" indent="-114300" algn="l" rtl="0">
              <a:lnSpc>
                <a:spcPct val="100000"/>
              </a:lnSpc>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3pPr>
            <a:lvl4pPr marL="1600200" marR="0" lvl="3" indent="-114300" algn="l" rtl="0">
              <a:lnSpc>
                <a:spcPct val="100000"/>
              </a:lnSpc>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114300" algn="l" rtl="0">
              <a:lnSpc>
                <a:spcPct val="100000"/>
              </a:lnSpc>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114300" algn="l" rtl="0">
              <a:lnSpc>
                <a:spcPct val="100000"/>
              </a:lnSpc>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7pPr>
            <a:lvl8pPr marL="3429000" marR="0" lvl="7" indent="-114300" algn="l" rtl="0">
              <a:lnSpc>
                <a:spcPct val="100000"/>
              </a:lnSpc>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8pPr>
            <a:lvl9pPr marL="3886200" marR="0" lvl="8" indent="-114300" algn="l" rtl="0">
              <a:lnSpc>
                <a:spcPct val="100000"/>
              </a:lnSpc>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28" name="Shape 28"/>
          <p:cNvSpPr txBox="1"/>
          <p:nvPr/>
        </p:nvSpPr>
        <p:spPr>
          <a:xfrm>
            <a:off x="259150" y="0"/>
            <a:ext cx="4389000" cy="288000"/>
          </a:xfrm>
          <a:prstGeom prst="rect">
            <a:avLst/>
          </a:prstGeom>
          <a:noFill/>
          <a:ln>
            <a:noFill/>
          </a:ln>
        </p:spPr>
        <p:txBody>
          <a:bodyPr lIns="91425" tIns="91425" rIns="91425" bIns="91425" anchor="ctr" anchorCtr="0">
            <a:noAutofit/>
          </a:bodyPr>
          <a:lstStyle/>
          <a:p>
            <a:pPr lvl="0">
              <a:spcBef>
                <a:spcPts val="0"/>
              </a:spcBef>
              <a:buNone/>
            </a:pPr>
            <a:r>
              <a:rPr lang="en-US" sz="1000">
                <a:solidFill>
                  <a:srgbClr val="B7B7B7"/>
                </a:solidFill>
              </a:rPr>
              <a:t>MODIS-BASED NEAR REAL-TIME MONITORING</a:t>
            </a:r>
          </a:p>
        </p:txBody>
      </p:sp>
      <p:sp>
        <p:nvSpPr>
          <p:cNvPr id="29" name="Shape 29"/>
          <p:cNvSpPr txBox="1"/>
          <p:nvPr/>
        </p:nvSpPr>
        <p:spPr>
          <a:xfrm>
            <a:off x="4754950" y="0"/>
            <a:ext cx="3985200" cy="288000"/>
          </a:xfrm>
          <a:prstGeom prst="rect">
            <a:avLst/>
          </a:prstGeom>
          <a:noFill/>
          <a:ln>
            <a:noFill/>
          </a:ln>
        </p:spPr>
        <p:txBody>
          <a:bodyPr lIns="91425" tIns="91425" rIns="91425" bIns="91425" anchor="ctr" anchorCtr="0">
            <a:noAutofit/>
          </a:bodyPr>
          <a:lstStyle/>
          <a:p>
            <a:pPr lvl="0" algn="r" rtl="0">
              <a:spcBef>
                <a:spcPts val="0"/>
              </a:spcBef>
              <a:buNone/>
            </a:pPr>
            <a:r>
              <a:rPr lang="en-US" sz="1000">
                <a:solidFill>
                  <a:srgbClr val="999999"/>
                </a:solidFill>
              </a:rPr>
              <a:t>06/09/2016</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
        <p:cNvGrpSpPr/>
        <p:nvPr/>
      </p:nvGrpSpPr>
      <p:grpSpPr>
        <a:xfrm>
          <a:off x="0" y="0"/>
          <a:ext cx="0" cy="0"/>
          <a:chOff x="0" y="0"/>
          <a:chExt cx="0" cy="0"/>
        </a:xfrm>
      </p:grpSpPr>
      <p:sp>
        <p:nvSpPr>
          <p:cNvPr id="31" name="Shape 31"/>
          <p:cNvSpPr txBox="1">
            <a:spLocks noGrp="1"/>
          </p:cNvSpPr>
          <p:nvPr>
            <p:ph type="ftr" idx="11"/>
          </p:nvPr>
        </p:nvSpPr>
        <p:spPr>
          <a:xfrm>
            <a:off x="609600" y="0"/>
            <a:ext cx="5105399" cy="304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2" name="Shape 32"/>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33" name="Shape 33"/>
          <p:cNvSpPr txBox="1">
            <a:spLocks noGrp="1"/>
          </p:cNvSpPr>
          <p:nvPr>
            <p:ph type="dt" idx="10"/>
          </p:nvPr>
        </p:nvSpPr>
        <p:spPr>
          <a:xfrm>
            <a:off x="6629400" y="0"/>
            <a:ext cx="1904999" cy="30479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2675B4"/>
              </a:buClr>
              <a:buFont typeface="Noto Sans Symbols"/>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rgbClr val="2675B4"/>
              </a:buClr>
              <a:buFont typeface="Noto Sans Symbols"/>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rgbClr val="2675B4"/>
              </a:buClr>
              <a:buFont typeface="Noto Sans Symbols"/>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rgbClr val="2675B4"/>
              </a:buClr>
              <a:buFont typeface="Noto Sans Symbols"/>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rgbClr val="2675B4"/>
              </a:buClr>
              <a:buFont typeface="Noto Sans Symbols"/>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rgbClr val="2675B4"/>
              </a:buClr>
              <a:buFont typeface="Noto Sans Symbols"/>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rgbClr val="2675B4"/>
              </a:buClr>
              <a:buFont typeface="Noto Sans Symbols"/>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rgbClr val="2675B4"/>
              </a:buClr>
              <a:buFont typeface="Noto Sans Symbols"/>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rgbClr val="2675B4"/>
              </a:buClr>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609600" y="0"/>
            <a:ext cx="5105399" cy="304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38" name="Shape 38"/>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39" name="Shape 39"/>
          <p:cNvSpPr txBox="1">
            <a:spLocks noGrp="1"/>
          </p:cNvSpPr>
          <p:nvPr>
            <p:ph type="dt" idx="10"/>
          </p:nvPr>
        </p:nvSpPr>
        <p:spPr>
          <a:xfrm>
            <a:off x="6629400" y="0"/>
            <a:ext cx="1904999" cy="30479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0" y="762000"/>
            <a:ext cx="7924799" cy="685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1"/>
          </p:nvPr>
        </p:nvSpPr>
        <p:spPr>
          <a:xfrm>
            <a:off x="609600" y="1828800"/>
            <a:ext cx="3886200" cy="38862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2675B4"/>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rgbClr val="2675B4"/>
              </a:buClr>
              <a:buSzPct val="100000"/>
              <a:buFont typeface="Noto Sans Symbols"/>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648200" y="1828800"/>
            <a:ext cx="3886200" cy="38862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rgbClr val="2675B4"/>
              </a:buClr>
              <a:buSzPct val="100000"/>
              <a:buFont typeface="Noto Sans Symbols"/>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rgbClr val="2675B4"/>
              </a:buClr>
              <a:buSzPct val="100000"/>
              <a:buFont typeface="Noto Sans Symbols"/>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609600" y="0"/>
            <a:ext cx="5105399" cy="304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5" name="Shape 45"/>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46" name="Shape 46"/>
          <p:cNvSpPr txBox="1">
            <a:spLocks noGrp="1"/>
          </p:cNvSpPr>
          <p:nvPr>
            <p:ph type="dt" idx="10"/>
          </p:nvPr>
        </p:nvSpPr>
        <p:spPr>
          <a:xfrm>
            <a:off x="6629400" y="0"/>
            <a:ext cx="1904999" cy="30479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675B4"/>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rgbClr val="2675B4"/>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rgbClr val="2675B4"/>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75B4"/>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rgbClr val="2675B4"/>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rgbClr val="2675B4"/>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rgbClr val="2675B4"/>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rgbClr val="2675B4"/>
              </a:buClr>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2675B4"/>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2675B4"/>
              </a:buClr>
              <a:buSzPct val="1000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ftr" idx="11"/>
          </p:nvPr>
        </p:nvSpPr>
        <p:spPr>
          <a:xfrm>
            <a:off x="609600" y="0"/>
            <a:ext cx="5105399" cy="304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4" name="Shape 54"/>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55" name="Shape 55"/>
          <p:cNvSpPr txBox="1">
            <a:spLocks noGrp="1"/>
          </p:cNvSpPr>
          <p:nvPr>
            <p:ph type="dt" idx="10"/>
          </p:nvPr>
        </p:nvSpPr>
        <p:spPr>
          <a:xfrm>
            <a:off x="6629400" y="0"/>
            <a:ext cx="1904999" cy="30479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09600" y="762000"/>
            <a:ext cx="7924799" cy="685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609600" y="0"/>
            <a:ext cx="5105399" cy="304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9" name="Shape 59"/>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60" name="Shape 60"/>
          <p:cNvSpPr txBox="1">
            <a:spLocks noGrp="1"/>
          </p:cNvSpPr>
          <p:nvPr>
            <p:ph type="dt" idx="10"/>
          </p:nvPr>
        </p:nvSpPr>
        <p:spPr>
          <a:xfrm>
            <a:off x="6629400" y="0"/>
            <a:ext cx="1904999" cy="30479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rgbClr val="2675B4"/>
              </a:buClr>
              <a:buSzPct val="100000"/>
              <a:buFont typeface="Noto Sans Symbols"/>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2675B4"/>
              </a:buClr>
              <a:buSzPct val="100000"/>
              <a:buFont typeface="Noto Sans Symbols"/>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2675B4"/>
              </a:buClr>
              <a:buSzPct val="100000"/>
              <a:buFont typeface="Noto Sans Symbols"/>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2675B4"/>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2675B4"/>
              </a:buClr>
              <a:buFont typeface="Noto Sans Symbols"/>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rgbClr val="2675B4"/>
              </a:buClr>
              <a:buFont typeface="Noto Sans Symbols"/>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rgbClr val="2675B4"/>
              </a:buClr>
              <a:buFont typeface="Noto Sans Symbols"/>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609600" y="0"/>
            <a:ext cx="5105399" cy="304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6" name="Shape 66"/>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67" name="Shape 67"/>
          <p:cNvSpPr txBox="1">
            <a:spLocks noGrp="1"/>
          </p:cNvSpPr>
          <p:nvPr>
            <p:ph type="dt" idx="10"/>
          </p:nvPr>
        </p:nvSpPr>
        <p:spPr>
          <a:xfrm>
            <a:off x="6629400" y="0"/>
            <a:ext cx="1904999" cy="30479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70" name="Shape 7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rgbClr val="2675B4"/>
              </a:buClr>
              <a:buFont typeface="Noto Sans Symbols"/>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rgbClr val="2675B4"/>
              </a:buClr>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rgbClr val="2675B4"/>
              </a:buClr>
              <a:buFont typeface="Noto Sans Symbols"/>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2675B4"/>
              </a:buClr>
              <a:buFont typeface="Noto Sans Symbols"/>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2675B4"/>
              </a:buClr>
              <a:buFont typeface="Noto Sans Symbols"/>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2675B4"/>
              </a:buClr>
              <a:buFont typeface="Noto Sans Symbols"/>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2675B4"/>
              </a:buClr>
              <a:buFont typeface="Noto Sans Symbols"/>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2675B4"/>
              </a:buClr>
              <a:buFont typeface="Noto Sans Symbols"/>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2675B4"/>
              </a:buClr>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rgbClr val="2675B4"/>
              </a:buClr>
              <a:buFont typeface="Noto Sans Symbols"/>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rgbClr val="2675B4"/>
              </a:buClr>
              <a:buFont typeface="Noto Sans Symbols"/>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rgbClr val="2675B4"/>
              </a:buClr>
              <a:buFont typeface="Noto Sans Symbols"/>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rgbClr val="2675B4"/>
              </a:buClr>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609600" y="0"/>
            <a:ext cx="5105399" cy="304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3" name="Shape 73"/>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a:solidFill>
                  <a:srgbClr val="D9D9D9"/>
                </a:solidFill>
                <a:latin typeface="Arial"/>
                <a:ea typeface="Arial"/>
                <a:cs typeface="Arial"/>
                <a:sym typeface="Arial"/>
              </a:rPr>
              <a:t>‹#›</a:t>
            </a:fld>
            <a:endParaRPr lang="en-US" sz="4400" b="1">
              <a:solidFill>
                <a:srgbClr val="D9D9D9"/>
              </a:solidFill>
              <a:latin typeface="Arial"/>
              <a:ea typeface="Arial"/>
              <a:cs typeface="Arial"/>
              <a:sym typeface="Arial"/>
            </a:endParaRPr>
          </a:p>
        </p:txBody>
      </p:sp>
      <p:sp>
        <p:nvSpPr>
          <p:cNvPr id="74" name="Shape 74"/>
          <p:cNvSpPr txBox="1">
            <a:spLocks noGrp="1"/>
          </p:cNvSpPr>
          <p:nvPr>
            <p:ph type="dt" idx="10"/>
          </p:nvPr>
        </p:nvSpPr>
        <p:spPr>
          <a:xfrm>
            <a:off x="6629400" y="0"/>
            <a:ext cx="1904999" cy="304799"/>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42863"/>
            <a:ext cx="9144000" cy="347662"/>
          </a:xfrm>
          <a:prstGeom prst="rect">
            <a:avLst/>
          </a:prstGeom>
          <a:gradFill>
            <a:gsLst>
              <a:gs pos="0">
                <a:srgbClr val="333333"/>
              </a:gs>
              <a:gs pos="100000">
                <a:schemeClr val="dk1"/>
              </a:gs>
            </a:gsLst>
            <a:lin ang="5400000" scaled="0"/>
          </a:gradFill>
          <a:ln>
            <a:noFill/>
          </a:ln>
        </p:spPr>
        <p:txBody>
          <a:bodyPr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1" name="Shape 11"/>
          <p:cNvSpPr txBox="1">
            <a:spLocks noGrp="1"/>
          </p:cNvSpPr>
          <p:nvPr>
            <p:ph type="title"/>
          </p:nvPr>
        </p:nvSpPr>
        <p:spPr>
          <a:xfrm>
            <a:off x="609600" y="762000"/>
            <a:ext cx="7924799" cy="68579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6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36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36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36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36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36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36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36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3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609600" y="1828800"/>
            <a:ext cx="7924799" cy="3886200"/>
          </a:xfrm>
          <a:prstGeom prst="rect">
            <a:avLst/>
          </a:prstGeom>
          <a:noFill/>
          <a:ln>
            <a:noFill/>
          </a:ln>
        </p:spPr>
        <p:txBody>
          <a:bodyPr lIns="91425" tIns="91425" rIns="91425" bIns="91425" anchor="t" anchorCtr="0"/>
          <a:lstStyle>
            <a:lvl1pPr marL="342900" marR="0" lvl="0" indent="-190500" algn="l" rtl="0">
              <a:spcBef>
                <a:spcPts val="480"/>
              </a:spcBef>
              <a:spcAft>
                <a:spcPts val="1000"/>
              </a:spcAft>
              <a:buClr>
                <a:srgbClr val="980000"/>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71450" algn="l" rtl="0">
              <a:spcBef>
                <a:spcPts val="360"/>
              </a:spcBef>
              <a:spcAft>
                <a:spcPts val="100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2675B4"/>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609600" y="0"/>
            <a:ext cx="5105399" cy="304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chemeClr val="lt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Shape 14"/>
          <p:cNvSpPr txBox="1">
            <a:spLocks noGrp="1"/>
          </p:cNvSpPr>
          <p:nvPr>
            <p:ph type="sldNum" idx="12"/>
          </p:nvPr>
        </p:nvSpPr>
        <p:spPr>
          <a:xfrm>
            <a:off x="7086600" y="5903912"/>
            <a:ext cx="1447800" cy="685799"/>
          </a:xfrm>
          <a:prstGeom prst="rect">
            <a:avLst/>
          </a:prstGeom>
          <a:noFill/>
          <a:ln>
            <a:noFill/>
          </a:ln>
        </p:spPr>
        <p:txBody>
          <a:bodyPr lIns="91425" tIns="0" rIns="91425" bIns="0" anchor="t" anchorCtr="0">
            <a:noAutofit/>
          </a:bodyPr>
          <a:lstStyle/>
          <a:p>
            <a:pPr marL="0" marR="0" lvl="0" indent="0" algn="r" rtl="0">
              <a:spcBef>
                <a:spcPts val="0"/>
              </a:spcBef>
              <a:spcAft>
                <a:spcPts val="0"/>
              </a:spcAft>
              <a:buSzPct val="25000"/>
              <a:buNone/>
            </a:pPr>
            <a:fld id="{00000000-1234-1234-1234-123412341234}" type="slidenum">
              <a:rPr lang="en-US" sz="4400" b="1" u="none">
                <a:solidFill>
                  <a:srgbClr val="D9D9D9"/>
                </a:solidFill>
                <a:latin typeface="Arial"/>
                <a:ea typeface="Arial"/>
                <a:cs typeface="Arial"/>
                <a:sym typeface="Arial"/>
              </a:rPr>
              <a:t>‹#›</a:t>
            </a:fld>
            <a:endParaRPr lang="en-US" sz="4400" b="1" u="none">
              <a:solidFill>
                <a:srgbClr val="D9D9D9"/>
              </a:solidFill>
              <a:latin typeface="Arial"/>
              <a:ea typeface="Arial"/>
              <a:cs typeface="Arial"/>
              <a:sym typeface="Arial"/>
            </a:endParaRPr>
          </a:p>
        </p:txBody>
      </p:sp>
      <p:sp>
        <p:nvSpPr>
          <p:cNvPr id="15" name="Shape 15"/>
          <p:cNvSpPr txBox="1">
            <a:spLocks noGrp="1"/>
          </p:cNvSpPr>
          <p:nvPr>
            <p:ph type="dt" idx="10"/>
          </p:nvPr>
        </p:nvSpPr>
        <p:spPr>
          <a:xfrm>
            <a:off x="6629400" y="0"/>
            <a:ext cx="1904999" cy="304799"/>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1200">
                <a:solidFill>
                  <a:srgbClr val="808080"/>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2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2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2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2400" b="0" i="0" u="none" strike="noStrike" cap="none">
                <a:solidFill>
                  <a:schemeClr val="dk1"/>
                </a:solidFill>
                <a:latin typeface="Times New Roman"/>
                <a:ea typeface="Times New Roman"/>
                <a:cs typeface="Times New Roman"/>
                <a:sym typeface="Times New Roman"/>
              </a:defRPr>
            </a:lvl9pPr>
          </a:lstStyle>
          <a:p>
            <a:endParaRPr/>
          </a:p>
        </p:txBody>
      </p:sp>
      <p:pic>
        <p:nvPicPr>
          <p:cNvPr id="16" name="Shape 16"/>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62000" y="6019800"/>
            <a:ext cx="968400" cy="435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9" Type="http://schemas.openxmlformats.org/officeDocument/2006/relationships/image" Target="../media/image4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 Id="rId25" Type="http://schemas.openxmlformats.org/officeDocument/2006/relationships/image" Target="../media/image61.png"/><Relationship Id="rId10" Type="http://schemas.openxmlformats.org/officeDocument/2006/relationships/image" Target="../media/image46.png"/><Relationship Id="rId11" Type="http://schemas.openxmlformats.org/officeDocument/2006/relationships/image" Target="../media/image47.png"/><Relationship Id="rId12" Type="http://schemas.openxmlformats.org/officeDocument/2006/relationships/image" Target="../media/image48.png"/><Relationship Id="rId13" Type="http://schemas.openxmlformats.org/officeDocument/2006/relationships/image" Target="../media/image49.png"/><Relationship Id="rId14" Type="http://schemas.openxmlformats.org/officeDocument/2006/relationships/image" Target="../media/image50.png"/><Relationship Id="rId15" Type="http://schemas.openxmlformats.org/officeDocument/2006/relationships/image" Target="../media/image51.png"/><Relationship Id="rId16" Type="http://schemas.openxmlformats.org/officeDocument/2006/relationships/image" Target="../media/image52.png"/><Relationship Id="rId17" Type="http://schemas.openxmlformats.org/officeDocument/2006/relationships/image" Target="../media/image53.png"/><Relationship Id="rId18" Type="http://schemas.openxmlformats.org/officeDocument/2006/relationships/image" Target="../media/image54.png"/><Relationship Id="rId19"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bullocke.github.io/NRT/" TargetMode="External"/><Relationship Id="rId4"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704850" y="2590800"/>
            <a:ext cx="8077200" cy="1981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2675B4"/>
              </a:buClr>
              <a:buSzPct val="25000"/>
              <a:buFont typeface="Noto Sans Symbols"/>
              <a:buNone/>
            </a:pPr>
            <a:r>
              <a:rPr lang="en-US" sz="2800">
                <a:solidFill>
                  <a:schemeClr val="lt1"/>
                </a:solidFill>
              </a:rPr>
              <a:t>Near real-time </a:t>
            </a:r>
            <a:r>
              <a:rPr lang="en-US" sz="2800">
                <a:solidFill>
                  <a:schemeClr val="lt1"/>
                </a:solidFill>
                <a:latin typeface="Arial"/>
                <a:ea typeface="Arial"/>
                <a:cs typeface="Arial"/>
                <a:sym typeface="Arial"/>
              </a:rPr>
              <a:t>monitoring of </a:t>
            </a:r>
            <a:r>
              <a:rPr lang="en-US" sz="2800">
                <a:solidFill>
                  <a:schemeClr val="lt1"/>
                </a:solidFill>
              </a:rPr>
              <a:t>forest disturbance using MODIS data: algorithms and assessment framework</a:t>
            </a:r>
          </a:p>
          <a:p>
            <a:pPr marL="0" marR="0" lvl="0" indent="0" algn="l" rtl="0">
              <a:spcBef>
                <a:spcPts val="0"/>
              </a:spcBef>
              <a:spcAft>
                <a:spcPts val="0"/>
              </a:spcAft>
              <a:buClr>
                <a:srgbClr val="2675B4"/>
              </a:buClr>
              <a:buFont typeface="Noto Sans Symbols"/>
              <a:buNone/>
            </a:pPr>
            <a:endParaRPr sz="2800">
              <a:solidFill>
                <a:schemeClr val="lt1"/>
              </a:solidFill>
            </a:endParaRPr>
          </a:p>
          <a:p>
            <a:pPr lvl="0" rtl="0">
              <a:spcBef>
                <a:spcPts val="0"/>
              </a:spcBef>
              <a:buClr>
                <a:schemeClr val="dk1"/>
              </a:buClr>
              <a:buFont typeface="Arial"/>
              <a:buNone/>
            </a:pPr>
            <a:endParaRPr sz="2000">
              <a:solidFill>
                <a:schemeClr val="lt1"/>
              </a:solidFill>
            </a:endParaRPr>
          </a:p>
          <a:p>
            <a:pPr lvl="0" rtl="0">
              <a:spcBef>
                <a:spcPts val="0"/>
              </a:spcBef>
              <a:buClr>
                <a:schemeClr val="dk1"/>
              </a:buClr>
              <a:buSzPct val="25000"/>
              <a:buFont typeface="Arial"/>
              <a:buNone/>
            </a:pPr>
            <a:r>
              <a:rPr lang="en-US" sz="2000">
                <a:solidFill>
                  <a:schemeClr val="lt1"/>
                </a:solidFill>
              </a:rPr>
              <a:t>X Tang, P Olofsson, EL Bullock, S Estel, CE Woodcock </a:t>
            </a:r>
          </a:p>
        </p:txBody>
      </p:sp>
      <p:sp>
        <p:nvSpPr>
          <p:cNvPr id="93" name="Shape 93"/>
          <p:cNvSpPr txBox="1">
            <a:spLocks noGrp="1"/>
          </p:cNvSpPr>
          <p:nvPr>
            <p:ph type="ctrTitle"/>
          </p:nvPr>
        </p:nvSpPr>
        <p:spPr>
          <a:xfrm>
            <a:off x="685800" y="304800"/>
            <a:ext cx="7772400" cy="1143000"/>
          </a:xfrm>
          <a:prstGeom prst="rect">
            <a:avLst/>
          </a:prstGeom>
          <a:noFill/>
          <a:ln>
            <a:noFill/>
          </a:ln>
        </p:spPr>
        <p:txBody>
          <a:bodyPr lIns="91425" tIns="45700" rIns="91425" bIns="45700" anchor="ctr" anchorCtr="0">
            <a:noAutofit/>
          </a:bodyPr>
          <a:lstStyle/>
          <a:p>
            <a:pPr marL="0" marR="0" lvl="0" indent="0" algn="l" rtl="0">
              <a:lnSpc>
                <a:spcPct val="115000"/>
              </a:lnSpc>
              <a:spcBef>
                <a:spcPts val="0"/>
              </a:spcBef>
              <a:spcAft>
                <a:spcPts val="0"/>
              </a:spcAft>
              <a:buSzPct val="25000"/>
              <a:buNone/>
            </a:pPr>
            <a:r>
              <a:rPr lang="en-US" sz="1800">
                <a:solidFill>
                  <a:srgbClr val="CCCCCC"/>
                </a:solidFill>
              </a:rPr>
              <a:t>MODIS Science Team Meeting</a:t>
            </a:r>
          </a:p>
          <a:p>
            <a:pPr marL="0" marR="0" lvl="0" indent="0" algn="l" rtl="0">
              <a:lnSpc>
                <a:spcPct val="115000"/>
              </a:lnSpc>
              <a:spcBef>
                <a:spcPts val="0"/>
              </a:spcBef>
              <a:spcAft>
                <a:spcPts val="0"/>
              </a:spcAft>
              <a:buSzPct val="25000"/>
              <a:buNone/>
            </a:pPr>
            <a:r>
              <a:rPr lang="en-US" sz="1400" i="1">
                <a:solidFill>
                  <a:srgbClr val="CCCCCC"/>
                </a:solidFill>
              </a:rPr>
              <a:t>June 6-10, 2016, Silver Spring, 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Shape 281"/>
          <p:cNvPicPr preferRelativeResize="0"/>
          <p:nvPr/>
        </p:nvPicPr>
        <p:blipFill>
          <a:blip r:embed="rId3">
            <a:alphaModFix/>
          </a:blip>
          <a:stretch>
            <a:fillRect/>
          </a:stretch>
        </p:blipFill>
        <p:spPr>
          <a:xfrm>
            <a:off x="6511400" y="4951425"/>
            <a:ext cx="1582375" cy="1582375"/>
          </a:xfrm>
          <a:prstGeom prst="rect">
            <a:avLst/>
          </a:prstGeom>
          <a:noFill/>
          <a:ln>
            <a:noFill/>
          </a:ln>
        </p:spPr>
      </p:pic>
      <p:pic>
        <p:nvPicPr>
          <p:cNvPr id="282" name="Shape 28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1187" y="3462724"/>
            <a:ext cx="5469327" cy="1458124"/>
          </a:xfrm>
          <a:prstGeom prst="rect">
            <a:avLst/>
          </a:prstGeom>
          <a:noFill/>
          <a:ln>
            <a:noFill/>
          </a:ln>
        </p:spPr>
      </p:pic>
      <p:pic>
        <p:nvPicPr>
          <p:cNvPr id="283" name="Shape 28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56200" y="1926377"/>
            <a:ext cx="5412624" cy="1470047"/>
          </a:xfrm>
          <a:prstGeom prst="rect">
            <a:avLst/>
          </a:prstGeom>
          <a:noFill/>
          <a:ln>
            <a:noFill/>
          </a:ln>
        </p:spPr>
      </p:pic>
      <p:pic>
        <p:nvPicPr>
          <p:cNvPr id="284" name="Shape 28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56200" y="396372"/>
            <a:ext cx="5412624" cy="1458127"/>
          </a:xfrm>
          <a:prstGeom prst="rect">
            <a:avLst/>
          </a:prstGeom>
          <a:noFill/>
          <a:ln>
            <a:noFill/>
          </a:ln>
        </p:spPr>
      </p:pic>
      <p:sp>
        <p:nvSpPr>
          <p:cNvPr id="285" name="Shape 285"/>
          <p:cNvSpPr txBox="1"/>
          <p:nvPr/>
        </p:nvSpPr>
        <p:spPr>
          <a:xfrm>
            <a:off x="930125" y="1602887"/>
            <a:ext cx="36399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Landsat-based (CCDC): most spatial details </a:t>
            </a:r>
          </a:p>
        </p:txBody>
      </p:sp>
      <p:sp>
        <p:nvSpPr>
          <p:cNvPr id="286" name="Shape 286"/>
          <p:cNvSpPr txBox="1"/>
          <p:nvPr/>
        </p:nvSpPr>
        <p:spPr>
          <a:xfrm>
            <a:off x="860300" y="4787250"/>
            <a:ext cx="5651100" cy="299700"/>
          </a:xfrm>
          <a:prstGeom prst="rect">
            <a:avLst/>
          </a:prstGeom>
          <a:noFill/>
          <a:ln>
            <a:noFill/>
          </a:ln>
        </p:spPr>
        <p:txBody>
          <a:bodyPr lIns="91425" tIns="91425" rIns="91425" bIns="91425" anchor="t" anchorCtr="0">
            <a:noAutofit/>
          </a:bodyPr>
          <a:lstStyle/>
          <a:p>
            <a:pPr lvl="0" rtl="0">
              <a:spcBef>
                <a:spcPts val="0"/>
              </a:spcBef>
              <a:buNone/>
            </a:pPr>
            <a:r>
              <a:rPr lang="en-US" sz="1200" b="1"/>
              <a:t>2013                                                    2014                                                    2015</a:t>
            </a:r>
          </a:p>
        </p:txBody>
      </p:sp>
      <p:sp>
        <p:nvSpPr>
          <p:cNvPr id="287" name="Shape 287"/>
          <p:cNvSpPr txBox="1"/>
          <p:nvPr/>
        </p:nvSpPr>
        <p:spPr>
          <a:xfrm>
            <a:off x="919350" y="3114550"/>
            <a:ext cx="32151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MODIS-based: easiest to implement </a:t>
            </a:r>
          </a:p>
          <a:p>
            <a:pPr lvl="0" rtl="0">
              <a:lnSpc>
                <a:spcPct val="115000"/>
              </a:lnSpc>
              <a:spcBef>
                <a:spcPts val="0"/>
              </a:spcBef>
              <a:buNone/>
            </a:pPr>
            <a:endParaRPr sz="1200" b="1">
              <a:solidFill>
                <a:schemeClr val="dk1"/>
              </a:solidFill>
            </a:endParaRPr>
          </a:p>
        </p:txBody>
      </p:sp>
      <p:sp>
        <p:nvSpPr>
          <p:cNvPr id="288" name="Shape 288"/>
          <p:cNvSpPr txBox="1"/>
          <p:nvPr/>
        </p:nvSpPr>
        <p:spPr>
          <a:xfrm>
            <a:off x="919350" y="4638550"/>
            <a:ext cx="32151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Fusion:  detects change faster</a:t>
            </a:r>
          </a:p>
          <a:p>
            <a:pPr lvl="0" rtl="0">
              <a:lnSpc>
                <a:spcPct val="115000"/>
              </a:lnSpc>
              <a:spcBef>
                <a:spcPts val="0"/>
              </a:spcBef>
              <a:buNone/>
            </a:pPr>
            <a:endParaRPr sz="1200" b="1">
              <a:solidFill>
                <a:schemeClr val="dk1"/>
              </a:solidFill>
            </a:endParaRPr>
          </a:p>
        </p:txBody>
      </p:sp>
      <p:sp>
        <p:nvSpPr>
          <p:cNvPr id="289" name="Shape 289"/>
          <p:cNvSpPr txBox="1"/>
          <p:nvPr/>
        </p:nvSpPr>
        <p:spPr>
          <a:xfrm>
            <a:off x="588025" y="44917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0.4</a:t>
            </a:r>
          </a:p>
        </p:txBody>
      </p:sp>
      <p:sp>
        <p:nvSpPr>
          <p:cNvPr id="290" name="Shape 290"/>
          <p:cNvSpPr txBox="1"/>
          <p:nvPr/>
        </p:nvSpPr>
        <p:spPr>
          <a:xfrm>
            <a:off x="588025" y="895112"/>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0.3</a:t>
            </a:r>
          </a:p>
        </p:txBody>
      </p:sp>
      <p:sp>
        <p:nvSpPr>
          <p:cNvPr id="291" name="Shape 291"/>
          <p:cNvSpPr txBox="1"/>
          <p:nvPr/>
        </p:nvSpPr>
        <p:spPr>
          <a:xfrm>
            <a:off x="588025" y="134107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0.2</a:t>
            </a:r>
          </a:p>
        </p:txBody>
      </p:sp>
      <p:sp>
        <p:nvSpPr>
          <p:cNvPr id="292" name="Shape 292"/>
          <p:cNvSpPr txBox="1"/>
          <p:nvPr/>
        </p:nvSpPr>
        <p:spPr>
          <a:xfrm>
            <a:off x="575200" y="1792987"/>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1.0</a:t>
            </a:r>
          </a:p>
        </p:txBody>
      </p:sp>
      <p:sp>
        <p:nvSpPr>
          <p:cNvPr id="293" name="Shape 293"/>
          <p:cNvSpPr txBox="1"/>
          <p:nvPr/>
        </p:nvSpPr>
        <p:spPr>
          <a:xfrm>
            <a:off x="588025" y="25034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0.8</a:t>
            </a:r>
          </a:p>
        </p:txBody>
      </p:sp>
      <p:sp>
        <p:nvSpPr>
          <p:cNvPr id="294" name="Shape 294"/>
          <p:cNvSpPr txBox="1"/>
          <p:nvPr/>
        </p:nvSpPr>
        <p:spPr>
          <a:xfrm>
            <a:off x="588025" y="3213837"/>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0.6</a:t>
            </a:r>
          </a:p>
        </p:txBody>
      </p:sp>
      <p:sp>
        <p:nvSpPr>
          <p:cNvPr id="295" name="Shape 295"/>
          <p:cNvSpPr txBox="1"/>
          <p:nvPr/>
        </p:nvSpPr>
        <p:spPr>
          <a:xfrm>
            <a:off x="696725" y="3612712"/>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a:t>
            </a:r>
          </a:p>
        </p:txBody>
      </p:sp>
      <p:sp>
        <p:nvSpPr>
          <p:cNvPr id="296" name="Shape 296"/>
          <p:cNvSpPr txBox="1"/>
          <p:nvPr/>
        </p:nvSpPr>
        <p:spPr>
          <a:xfrm>
            <a:off x="588025" y="413547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-0.1</a:t>
            </a:r>
          </a:p>
        </p:txBody>
      </p:sp>
      <p:sp>
        <p:nvSpPr>
          <p:cNvPr id="297" name="Shape 297"/>
          <p:cNvSpPr txBox="1"/>
          <p:nvPr/>
        </p:nvSpPr>
        <p:spPr>
          <a:xfrm>
            <a:off x="588025" y="46502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-0.2</a:t>
            </a:r>
          </a:p>
        </p:txBody>
      </p:sp>
      <p:sp>
        <p:nvSpPr>
          <p:cNvPr id="298" name="Shape 298"/>
          <p:cNvSpPr txBox="1"/>
          <p:nvPr/>
        </p:nvSpPr>
        <p:spPr>
          <a:xfrm>
            <a:off x="8205025" y="879212"/>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2013</a:t>
            </a:r>
          </a:p>
          <a:p>
            <a:pPr lvl="0" algn="ctr" rtl="0">
              <a:spcBef>
                <a:spcPts val="0"/>
              </a:spcBef>
              <a:buNone/>
            </a:pPr>
            <a:r>
              <a:rPr lang="en-US" b="1"/>
              <a:t>295</a:t>
            </a:r>
          </a:p>
        </p:txBody>
      </p:sp>
      <p:sp>
        <p:nvSpPr>
          <p:cNvPr id="299" name="Shape 299"/>
          <p:cNvSpPr txBox="1"/>
          <p:nvPr/>
        </p:nvSpPr>
        <p:spPr>
          <a:xfrm>
            <a:off x="8205025" y="2429337"/>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2014</a:t>
            </a:r>
          </a:p>
          <a:p>
            <a:pPr lvl="0" algn="ctr" rtl="0">
              <a:spcBef>
                <a:spcPts val="0"/>
              </a:spcBef>
              <a:buNone/>
            </a:pPr>
            <a:r>
              <a:rPr lang="en-US" b="1"/>
              <a:t>138</a:t>
            </a:r>
          </a:p>
        </p:txBody>
      </p:sp>
      <p:sp>
        <p:nvSpPr>
          <p:cNvPr id="300" name="Shape 300"/>
          <p:cNvSpPr txBox="1"/>
          <p:nvPr/>
        </p:nvSpPr>
        <p:spPr>
          <a:xfrm>
            <a:off x="8205025" y="4029837"/>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2014</a:t>
            </a:r>
          </a:p>
          <a:p>
            <a:pPr lvl="0" algn="ctr" rtl="0">
              <a:spcBef>
                <a:spcPts val="0"/>
              </a:spcBef>
              <a:buNone/>
            </a:pPr>
            <a:r>
              <a:rPr lang="en-US" b="1"/>
              <a:t>162</a:t>
            </a:r>
          </a:p>
        </p:txBody>
      </p:sp>
      <p:sp>
        <p:nvSpPr>
          <p:cNvPr id="301" name="Shape 301"/>
          <p:cNvSpPr txBox="1"/>
          <p:nvPr/>
        </p:nvSpPr>
        <p:spPr>
          <a:xfrm>
            <a:off x="8205025" y="5494812"/>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2014</a:t>
            </a:r>
          </a:p>
          <a:p>
            <a:pPr lvl="0" algn="ctr" rtl="0">
              <a:spcBef>
                <a:spcPts val="0"/>
              </a:spcBef>
              <a:buNone/>
            </a:pPr>
            <a:r>
              <a:rPr lang="en-US" b="1"/>
              <a:t>234</a:t>
            </a:r>
          </a:p>
        </p:txBody>
      </p:sp>
      <p:sp>
        <p:nvSpPr>
          <p:cNvPr id="302" name="Shape 302"/>
          <p:cNvSpPr txBox="1"/>
          <p:nvPr/>
        </p:nvSpPr>
        <p:spPr>
          <a:xfrm>
            <a:off x="100775" y="821137"/>
            <a:ext cx="550500" cy="495600"/>
          </a:xfrm>
          <a:prstGeom prst="rect">
            <a:avLst/>
          </a:prstGeom>
          <a:noFill/>
          <a:ln>
            <a:noFill/>
          </a:ln>
        </p:spPr>
        <p:txBody>
          <a:bodyPr lIns="91425" tIns="91425" rIns="91425" bIns="91425" anchor="t" anchorCtr="0">
            <a:noAutofit/>
          </a:bodyPr>
          <a:lstStyle/>
          <a:p>
            <a:pPr lvl="0" rtl="0">
              <a:spcBef>
                <a:spcPts val="0"/>
              </a:spcBef>
              <a:buNone/>
            </a:pPr>
            <a:r>
              <a:rPr lang="en-US" b="1"/>
              <a:t>NIR</a:t>
            </a:r>
          </a:p>
        </p:txBody>
      </p:sp>
      <p:sp>
        <p:nvSpPr>
          <p:cNvPr id="303" name="Shape 303"/>
          <p:cNvSpPr txBox="1"/>
          <p:nvPr/>
        </p:nvSpPr>
        <p:spPr>
          <a:xfrm>
            <a:off x="55325" y="2413675"/>
            <a:ext cx="641400" cy="495600"/>
          </a:xfrm>
          <a:prstGeom prst="rect">
            <a:avLst/>
          </a:prstGeom>
          <a:noFill/>
          <a:ln>
            <a:noFill/>
          </a:ln>
        </p:spPr>
        <p:txBody>
          <a:bodyPr lIns="91425" tIns="91425" rIns="91425" bIns="91425" anchor="t" anchorCtr="0">
            <a:noAutofit/>
          </a:bodyPr>
          <a:lstStyle/>
          <a:p>
            <a:pPr lvl="0" rtl="0">
              <a:spcBef>
                <a:spcPts val="0"/>
              </a:spcBef>
              <a:buNone/>
            </a:pPr>
            <a:r>
              <a:rPr lang="en-US" b="1"/>
              <a:t>NDVI</a:t>
            </a:r>
          </a:p>
        </p:txBody>
      </p:sp>
      <p:sp>
        <p:nvSpPr>
          <p:cNvPr id="304" name="Shape 304"/>
          <p:cNvSpPr txBox="1"/>
          <p:nvPr/>
        </p:nvSpPr>
        <p:spPr>
          <a:xfrm>
            <a:off x="100775" y="3682175"/>
            <a:ext cx="550500" cy="495600"/>
          </a:xfrm>
          <a:prstGeom prst="rect">
            <a:avLst/>
          </a:prstGeom>
          <a:noFill/>
          <a:ln>
            <a:noFill/>
          </a:ln>
        </p:spPr>
        <p:txBody>
          <a:bodyPr lIns="91425" tIns="91425" rIns="91425" bIns="91425" anchor="t" anchorCtr="0">
            <a:noAutofit/>
          </a:bodyPr>
          <a:lstStyle/>
          <a:p>
            <a:pPr lvl="0" rtl="0">
              <a:spcBef>
                <a:spcPts val="0"/>
              </a:spcBef>
              <a:buNone/>
            </a:pPr>
            <a:r>
              <a:rPr lang="en-US" b="1"/>
              <a:t>NIR</a:t>
            </a:r>
          </a:p>
        </p:txBody>
      </p:sp>
      <p:cxnSp>
        <p:nvCxnSpPr>
          <p:cNvPr id="306" name="Shape 306"/>
          <p:cNvCxnSpPr>
            <a:stCxn id="307" idx="1"/>
          </p:cNvCxnSpPr>
          <p:nvPr/>
        </p:nvCxnSpPr>
        <p:spPr>
          <a:xfrm rot="10800000">
            <a:off x="3207075" y="963537"/>
            <a:ext cx="3297600" cy="189600"/>
          </a:xfrm>
          <a:prstGeom prst="straightConnector1">
            <a:avLst/>
          </a:prstGeom>
          <a:noFill/>
          <a:ln w="19050" cap="flat" cmpd="sng">
            <a:solidFill>
              <a:srgbClr val="666666"/>
            </a:solidFill>
            <a:prstDash val="solid"/>
            <a:round/>
            <a:headEnd type="none" w="lg" len="lg"/>
            <a:tailEnd type="triangle" w="lg" len="lg"/>
          </a:ln>
        </p:spPr>
      </p:cxnSp>
      <p:cxnSp>
        <p:nvCxnSpPr>
          <p:cNvPr id="308" name="Shape 308"/>
          <p:cNvCxnSpPr>
            <a:stCxn id="309" idx="1"/>
          </p:cNvCxnSpPr>
          <p:nvPr/>
        </p:nvCxnSpPr>
        <p:spPr>
          <a:xfrm rot="10800000">
            <a:off x="4626800" y="1660682"/>
            <a:ext cx="1884600" cy="1000800"/>
          </a:xfrm>
          <a:prstGeom prst="straightConnector1">
            <a:avLst/>
          </a:prstGeom>
          <a:noFill/>
          <a:ln w="19050" cap="flat" cmpd="sng">
            <a:solidFill>
              <a:srgbClr val="666666"/>
            </a:solidFill>
            <a:prstDash val="solid"/>
            <a:round/>
            <a:headEnd type="none" w="lg" len="lg"/>
            <a:tailEnd type="triangle" w="lg" len="lg"/>
          </a:ln>
        </p:spPr>
      </p:cxnSp>
      <p:cxnSp>
        <p:nvCxnSpPr>
          <p:cNvPr id="310" name="Shape 310"/>
          <p:cNvCxnSpPr>
            <a:stCxn id="311" idx="1"/>
          </p:cNvCxnSpPr>
          <p:nvPr/>
        </p:nvCxnSpPr>
        <p:spPr>
          <a:xfrm rot="10800000">
            <a:off x="5045175" y="1419650"/>
            <a:ext cx="1459500" cy="2799000"/>
          </a:xfrm>
          <a:prstGeom prst="straightConnector1">
            <a:avLst/>
          </a:prstGeom>
          <a:noFill/>
          <a:ln w="19050" cap="flat" cmpd="sng">
            <a:solidFill>
              <a:srgbClr val="666666"/>
            </a:solidFill>
            <a:prstDash val="solid"/>
            <a:round/>
            <a:headEnd type="none" w="lg" len="lg"/>
            <a:tailEnd type="triangle" w="lg" len="lg"/>
          </a:ln>
        </p:spPr>
      </p:cxnSp>
      <p:cxnSp>
        <p:nvCxnSpPr>
          <p:cNvPr id="312" name="Shape 312"/>
          <p:cNvCxnSpPr>
            <a:stCxn id="313" idx="1"/>
          </p:cNvCxnSpPr>
          <p:nvPr/>
        </p:nvCxnSpPr>
        <p:spPr>
          <a:xfrm rot="10800000">
            <a:off x="5425575" y="1609812"/>
            <a:ext cx="1079100" cy="4132800"/>
          </a:xfrm>
          <a:prstGeom prst="straightConnector1">
            <a:avLst/>
          </a:prstGeom>
          <a:noFill/>
          <a:ln w="19050" cap="flat" cmpd="sng">
            <a:solidFill>
              <a:srgbClr val="666666"/>
            </a:solidFill>
            <a:prstDash val="solid"/>
            <a:round/>
            <a:headEnd type="none" w="lg" len="lg"/>
            <a:tailEnd type="triangle" w="lg" len="lg"/>
          </a:ln>
        </p:spPr>
      </p:cxnSp>
      <p:sp>
        <p:nvSpPr>
          <p:cNvPr id="314" name="Shape 314"/>
          <p:cNvSpPr txBox="1"/>
          <p:nvPr/>
        </p:nvSpPr>
        <p:spPr>
          <a:xfrm>
            <a:off x="-20875" y="3881125"/>
            <a:ext cx="1027200" cy="495600"/>
          </a:xfrm>
          <a:prstGeom prst="rect">
            <a:avLst/>
          </a:prstGeom>
          <a:noFill/>
          <a:ln>
            <a:noFill/>
          </a:ln>
        </p:spPr>
        <p:txBody>
          <a:bodyPr lIns="91425" tIns="91425" rIns="91425" bIns="91425" anchor="t" anchorCtr="0">
            <a:noAutofit/>
          </a:bodyPr>
          <a:lstStyle/>
          <a:p>
            <a:pPr lvl="0" rtl="0">
              <a:spcBef>
                <a:spcPts val="0"/>
              </a:spcBef>
              <a:buNone/>
            </a:pPr>
            <a:r>
              <a:rPr lang="en-US" b="1"/>
              <a:t>Residual</a:t>
            </a:r>
          </a:p>
        </p:txBody>
      </p:sp>
      <p:cxnSp>
        <p:nvCxnSpPr>
          <p:cNvPr id="315" name="Shape 315"/>
          <p:cNvCxnSpPr/>
          <p:nvPr/>
        </p:nvCxnSpPr>
        <p:spPr>
          <a:xfrm flipH="1">
            <a:off x="4976737" y="1980450"/>
            <a:ext cx="12600" cy="1356300"/>
          </a:xfrm>
          <a:prstGeom prst="straightConnector1">
            <a:avLst/>
          </a:prstGeom>
          <a:noFill/>
          <a:ln w="28575" cap="flat" cmpd="sng">
            <a:solidFill>
              <a:srgbClr val="FF0000"/>
            </a:solidFill>
            <a:prstDash val="dash"/>
            <a:round/>
            <a:headEnd type="none" w="lg" len="lg"/>
            <a:tailEnd type="none" w="lg" len="lg"/>
          </a:ln>
        </p:spPr>
      </p:cxnSp>
      <p:cxnSp>
        <p:nvCxnSpPr>
          <p:cNvPr id="316" name="Shape 316"/>
          <p:cNvCxnSpPr/>
          <p:nvPr/>
        </p:nvCxnSpPr>
        <p:spPr>
          <a:xfrm flipH="1">
            <a:off x="5014637" y="503775"/>
            <a:ext cx="12600" cy="1356300"/>
          </a:xfrm>
          <a:prstGeom prst="straightConnector1">
            <a:avLst/>
          </a:prstGeom>
          <a:noFill/>
          <a:ln w="28575" cap="flat" cmpd="sng">
            <a:solidFill>
              <a:srgbClr val="FF0000"/>
            </a:solidFill>
            <a:prstDash val="dash"/>
            <a:round/>
            <a:headEnd type="none" w="lg" len="lg"/>
            <a:tailEnd type="none" w="lg" len="lg"/>
          </a:ln>
        </p:spPr>
      </p:cxnSp>
      <p:cxnSp>
        <p:nvCxnSpPr>
          <p:cNvPr id="317" name="Shape 317"/>
          <p:cNvCxnSpPr/>
          <p:nvPr/>
        </p:nvCxnSpPr>
        <p:spPr>
          <a:xfrm flipH="1">
            <a:off x="4849962" y="3513625"/>
            <a:ext cx="12600" cy="1356300"/>
          </a:xfrm>
          <a:prstGeom prst="straightConnector1">
            <a:avLst/>
          </a:prstGeom>
          <a:noFill/>
          <a:ln w="28575" cap="flat" cmpd="sng">
            <a:solidFill>
              <a:srgbClr val="FF0000"/>
            </a:solidFill>
            <a:prstDash val="dash"/>
            <a:round/>
            <a:headEnd type="none" w="lg" len="lg"/>
            <a:tailEnd type="none" w="lg" len="lg"/>
          </a:ln>
        </p:spPr>
      </p:cxnSp>
      <p:pic>
        <p:nvPicPr>
          <p:cNvPr id="318" name="Shape 318"/>
          <p:cNvPicPr preferRelativeResize="0"/>
          <p:nvPr/>
        </p:nvPicPr>
        <p:blipFill>
          <a:blip r:embed="rId7">
            <a:alphaModFix/>
          </a:blip>
          <a:stretch>
            <a:fillRect/>
          </a:stretch>
        </p:blipFill>
        <p:spPr>
          <a:xfrm>
            <a:off x="6511400" y="3427425"/>
            <a:ext cx="1582375" cy="1582375"/>
          </a:xfrm>
          <a:prstGeom prst="rect">
            <a:avLst/>
          </a:prstGeom>
          <a:noFill/>
          <a:ln>
            <a:noFill/>
          </a:ln>
        </p:spPr>
      </p:pic>
      <p:pic>
        <p:nvPicPr>
          <p:cNvPr id="319" name="Shape 319"/>
          <p:cNvPicPr preferRelativeResize="0"/>
          <p:nvPr/>
        </p:nvPicPr>
        <p:blipFill>
          <a:blip r:embed="rId8">
            <a:alphaModFix/>
          </a:blip>
          <a:stretch>
            <a:fillRect/>
          </a:stretch>
        </p:blipFill>
        <p:spPr>
          <a:xfrm>
            <a:off x="6511387" y="334237"/>
            <a:ext cx="1582375" cy="1582375"/>
          </a:xfrm>
          <a:prstGeom prst="rect">
            <a:avLst/>
          </a:prstGeom>
          <a:noFill/>
          <a:ln>
            <a:noFill/>
          </a:ln>
        </p:spPr>
      </p:pic>
      <p:pic>
        <p:nvPicPr>
          <p:cNvPr id="309" name="Shape 309"/>
          <p:cNvPicPr preferRelativeResize="0"/>
          <p:nvPr/>
        </p:nvPicPr>
        <p:blipFill>
          <a:blip r:embed="rId9">
            <a:alphaModFix/>
          </a:blip>
          <a:stretch>
            <a:fillRect/>
          </a:stretch>
        </p:blipFill>
        <p:spPr>
          <a:xfrm>
            <a:off x="6511400" y="1870295"/>
            <a:ext cx="1582375" cy="1582375"/>
          </a:xfrm>
          <a:prstGeom prst="rect">
            <a:avLst/>
          </a:prstGeom>
          <a:noFill/>
          <a:ln>
            <a:noFill/>
          </a:ln>
        </p:spPr>
      </p:pic>
      <p:cxnSp>
        <p:nvCxnSpPr>
          <p:cNvPr id="320" name="Shape 320"/>
          <p:cNvCxnSpPr/>
          <p:nvPr/>
        </p:nvCxnSpPr>
        <p:spPr>
          <a:xfrm flipH="1">
            <a:off x="5763012" y="503775"/>
            <a:ext cx="12600" cy="1356300"/>
          </a:xfrm>
          <a:prstGeom prst="straightConnector1">
            <a:avLst/>
          </a:prstGeom>
          <a:noFill/>
          <a:ln w="28575" cap="flat" cmpd="sng">
            <a:solidFill>
              <a:srgbClr val="0000FF"/>
            </a:solidFill>
            <a:prstDash val="dash"/>
            <a:round/>
            <a:headEnd type="none" w="lg" len="lg"/>
            <a:tailEnd type="none" w="lg" len="lg"/>
          </a:ln>
        </p:spPr>
      </p:cxnSp>
      <p:cxnSp>
        <p:nvCxnSpPr>
          <p:cNvPr id="321" name="Shape 321"/>
          <p:cNvCxnSpPr/>
          <p:nvPr/>
        </p:nvCxnSpPr>
        <p:spPr>
          <a:xfrm flipH="1">
            <a:off x="4935612" y="3513625"/>
            <a:ext cx="12600" cy="1356300"/>
          </a:xfrm>
          <a:prstGeom prst="straightConnector1">
            <a:avLst/>
          </a:prstGeom>
          <a:noFill/>
          <a:ln w="28575" cap="flat" cmpd="sng">
            <a:solidFill>
              <a:srgbClr val="0000FF"/>
            </a:solidFill>
            <a:prstDash val="dash"/>
            <a:round/>
            <a:headEnd type="none" w="lg" len="lg"/>
            <a:tailEnd type="none" w="lg" len="lg"/>
          </a:ln>
        </p:spPr>
      </p:cxnSp>
      <p:cxnSp>
        <p:nvCxnSpPr>
          <p:cNvPr id="322" name="Shape 322"/>
          <p:cNvCxnSpPr/>
          <p:nvPr/>
        </p:nvCxnSpPr>
        <p:spPr>
          <a:xfrm flipH="1">
            <a:off x="5106487" y="1980450"/>
            <a:ext cx="12600" cy="1356300"/>
          </a:xfrm>
          <a:prstGeom prst="straightConnector1">
            <a:avLst/>
          </a:prstGeom>
          <a:noFill/>
          <a:ln w="28575" cap="flat" cmpd="sng">
            <a:solidFill>
              <a:srgbClr val="0000FF"/>
            </a:solidFill>
            <a:prstDash val="dash"/>
            <a:round/>
            <a:headEnd type="none" w="lg" len="lg"/>
            <a:tailEnd type="none" w="lg" len="lg"/>
          </a:ln>
        </p:spPr>
      </p:cxnSp>
      <p:sp>
        <p:nvSpPr>
          <p:cNvPr id="323" name="Shape 323"/>
          <p:cNvSpPr txBox="1"/>
          <p:nvPr/>
        </p:nvSpPr>
        <p:spPr>
          <a:xfrm>
            <a:off x="3866625" y="5970650"/>
            <a:ext cx="2256300" cy="5832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0000"/>
                </a:solidFill>
              </a:rPr>
              <a:t>Date of change</a:t>
            </a:r>
          </a:p>
          <a:p>
            <a:pPr lvl="0" rtl="0">
              <a:spcBef>
                <a:spcPts val="0"/>
              </a:spcBef>
              <a:buNone/>
            </a:pPr>
            <a:r>
              <a:rPr lang="en-US" b="1">
                <a:solidFill>
                  <a:srgbClr val="0000FF"/>
                </a:solidFill>
              </a:rPr>
              <a:t>Date of detection</a:t>
            </a:r>
          </a:p>
        </p:txBody>
      </p:sp>
      <p:cxnSp>
        <p:nvCxnSpPr>
          <p:cNvPr id="324" name="Shape 324"/>
          <p:cNvCxnSpPr/>
          <p:nvPr/>
        </p:nvCxnSpPr>
        <p:spPr>
          <a:xfrm rot="10800000">
            <a:off x="3309350" y="6135225"/>
            <a:ext cx="532200" cy="12900"/>
          </a:xfrm>
          <a:prstGeom prst="straightConnector1">
            <a:avLst/>
          </a:prstGeom>
          <a:noFill/>
          <a:ln w="28575" cap="flat" cmpd="sng">
            <a:solidFill>
              <a:srgbClr val="FF0000"/>
            </a:solidFill>
            <a:prstDash val="dash"/>
            <a:round/>
            <a:headEnd type="none" w="lg" len="lg"/>
            <a:tailEnd type="none" w="lg" len="lg"/>
          </a:ln>
        </p:spPr>
      </p:cxnSp>
      <p:cxnSp>
        <p:nvCxnSpPr>
          <p:cNvPr id="325" name="Shape 325"/>
          <p:cNvCxnSpPr/>
          <p:nvPr/>
        </p:nvCxnSpPr>
        <p:spPr>
          <a:xfrm rot="10800000">
            <a:off x="3309350" y="6363825"/>
            <a:ext cx="532200" cy="12900"/>
          </a:xfrm>
          <a:prstGeom prst="straightConnector1">
            <a:avLst/>
          </a:prstGeom>
          <a:noFill/>
          <a:ln w="28575" cap="flat" cmpd="sng">
            <a:solidFill>
              <a:srgbClr val="0000FF"/>
            </a:solidFill>
            <a:prstDash val="dash"/>
            <a:round/>
            <a:headEnd type="none" w="lg" len="lg"/>
            <a:tailEnd type="none" w="lg" len="lg"/>
          </a:ln>
        </p:spPr>
      </p:cxnSp>
      <p:sp>
        <p:nvSpPr>
          <p:cNvPr id="326" name="Shape 326"/>
          <p:cNvSpPr txBox="1"/>
          <p:nvPr/>
        </p:nvSpPr>
        <p:spPr>
          <a:xfrm>
            <a:off x="300025" y="5185900"/>
            <a:ext cx="5725200" cy="1098900"/>
          </a:xfrm>
          <a:prstGeom prst="rect">
            <a:avLst/>
          </a:prstGeom>
          <a:noFill/>
          <a:ln>
            <a:noFill/>
          </a:ln>
        </p:spPr>
        <p:txBody>
          <a:bodyPr lIns="91425" tIns="91425" rIns="91425" bIns="91425" anchor="t" anchorCtr="0">
            <a:noAutofit/>
          </a:bodyPr>
          <a:lstStyle/>
          <a:p>
            <a:pPr lvl="0" rtl="0">
              <a:lnSpc>
                <a:spcPct val="100000"/>
              </a:lnSpc>
              <a:spcBef>
                <a:spcPts val="0"/>
              </a:spcBef>
              <a:spcAft>
                <a:spcPts val="600"/>
              </a:spcAft>
              <a:buNone/>
            </a:pPr>
            <a:r>
              <a:rPr lang="en-US" sz="2000">
                <a:solidFill>
                  <a:schemeClr val="dk1"/>
                </a:solidFill>
              </a:rPr>
              <a:t>Three different time series analyses of a recent deforestation event in Rondônia, Brazil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Shape 332"/>
          <p:cNvPicPr preferRelativeResize="0"/>
          <p:nvPr/>
        </p:nvPicPr>
        <p:blipFill>
          <a:blip r:embed="rId3">
            <a:alphaModFix/>
          </a:blip>
          <a:stretch>
            <a:fillRect/>
          </a:stretch>
        </p:blipFill>
        <p:spPr>
          <a:xfrm>
            <a:off x="6505587" y="4951425"/>
            <a:ext cx="1582375" cy="1582375"/>
          </a:xfrm>
          <a:prstGeom prst="rect">
            <a:avLst/>
          </a:prstGeom>
          <a:noFill/>
          <a:ln>
            <a:noFill/>
          </a:ln>
        </p:spPr>
      </p:pic>
      <p:pic>
        <p:nvPicPr>
          <p:cNvPr id="333" name="Shape 333"/>
          <p:cNvPicPr preferRelativeResize="0"/>
          <p:nvPr/>
        </p:nvPicPr>
        <p:blipFill>
          <a:blip r:embed="rId4">
            <a:alphaModFix/>
          </a:blip>
          <a:stretch>
            <a:fillRect/>
          </a:stretch>
        </p:blipFill>
        <p:spPr>
          <a:xfrm>
            <a:off x="6505600" y="3427425"/>
            <a:ext cx="1582375" cy="1582375"/>
          </a:xfrm>
          <a:prstGeom prst="rect">
            <a:avLst/>
          </a:prstGeom>
          <a:noFill/>
          <a:ln>
            <a:noFill/>
          </a:ln>
        </p:spPr>
      </p:pic>
      <p:pic>
        <p:nvPicPr>
          <p:cNvPr id="334" name="Shape 33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74075" y="3264925"/>
            <a:ext cx="5397123" cy="1400050"/>
          </a:xfrm>
          <a:prstGeom prst="rect">
            <a:avLst/>
          </a:prstGeom>
          <a:noFill/>
          <a:ln>
            <a:noFill/>
          </a:ln>
        </p:spPr>
      </p:pic>
      <p:pic>
        <p:nvPicPr>
          <p:cNvPr id="335" name="Shape 33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74075" y="1817125"/>
            <a:ext cx="5397123" cy="1408449"/>
          </a:xfrm>
          <a:prstGeom prst="rect">
            <a:avLst/>
          </a:prstGeom>
          <a:noFill/>
          <a:ln>
            <a:noFill/>
          </a:ln>
        </p:spPr>
      </p:pic>
      <p:pic>
        <p:nvPicPr>
          <p:cNvPr id="336" name="Shape 33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74075" y="377725"/>
            <a:ext cx="5412624" cy="1400062"/>
          </a:xfrm>
          <a:prstGeom prst="rect">
            <a:avLst/>
          </a:prstGeom>
          <a:noFill/>
          <a:ln>
            <a:noFill/>
          </a:ln>
        </p:spPr>
      </p:pic>
      <p:sp>
        <p:nvSpPr>
          <p:cNvPr id="337" name="Shape 337"/>
          <p:cNvSpPr txBox="1"/>
          <p:nvPr/>
        </p:nvSpPr>
        <p:spPr>
          <a:xfrm>
            <a:off x="919350" y="1514350"/>
            <a:ext cx="36399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Landsat-based (CCDC): most spatial details </a:t>
            </a:r>
          </a:p>
        </p:txBody>
      </p:sp>
      <p:sp>
        <p:nvSpPr>
          <p:cNvPr id="338" name="Shape 338"/>
          <p:cNvSpPr txBox="1"/>
          <p:nvPr/>
        </p:nvSpPr>
        <p:spPr>
          <a:xfrm>
            <a:off x="860300" y="4558650"/>
            <a:ext cx="5651100" cy="299700"/>
          </a:xfrm>
          <a:prstGeom prst="rect">
            <a:avLst/>
          </a:prstGeom>
          <a:noFill/>
          <a:ln>
            <a:noFill/>
          </a:ln>
        </p:spPr>
        <p:txBody>
          <a:bodyPr lIns="91425" tIns="91425" rIns="91425" bIns="91425" anchor="t" anchorCtr="0">
            <a:noAutofit/>
          </a:bodyPr>
          <a:lstStyle/>
          <a:p>
            <a:pPr lvl="0" rtl="0">
              <a:spcBef>
                <a:spcPts val="0"/>
              </a:spcBef>
              <a:buNone/>
            </a:pPr>
            <a:r>
              <a:rPr lang="en-US" sz="1200" b="1"/>
              <a:t>2014                                                    2015                                                    2016</a:t>
            </a:r>
          </a:p>
        </p:txBody>
      </p:sp>
      <p:sp>
        <p:nvSpPr>
          <p:cNvPr id="339" name="Shape 339"/>
          <p:cNvSpPr txBox="1"/>
          <p:nvPr/>
        </p:nvSpPr>
        <p:spPr>
          <a:xfrm>
            <a:off x="919350" y="2955087"/>
            <a:ext cx="32151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MODIS-based: easiest to implement </a:t>
            </a:r>
          </a:p>
          <a:p>
            <a:pPr lvl="0" rtl="0">
              <a:lnSpc>
                <a:spcPct val="115000"/>
              </a:lnSpc>
              <a:spcBef>
                <a:spcPts val="0"/>
              </a:spcBef>
              <a:buNone/>
            </a:pPr>
            <a:endParaRPr sz="1200" b="1">
              <a:solidFill>
                <a:schemeClr val="dk1"/>
              </a:solidFill>
            </a:endParaRPr>
          </a:p>
        </p:txBody>
      </p:sp>
      <p:sp>
        <p:nvSpPr>
          <p:cNvPr id="340" name="Shape 340"/>
          <p:cNvSpPr txBox="1"/>
          <p:nvPr/>
        </p:nvSpPr>
        <p:spPr>
          <a:xfrm>
            <a:off x="919350" y="4395825"/>
            <a:ext cx="32151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Fusion:  detects change faster</a:t>
            </a:r>
          </a:p>
          <a:p>
            <a:pPr lvl="0" rtl="0">
              <a:lnSpc>
                <a:spcPct val="115000"/>
              </a:lnSpc>
              <a:spcBef>
                <a:spcPts val="0"/>
              </a:spcBef>
              <a:buNone/>
            </a:pPr>
            <a:endParaRPr sz="1200" b="1">
              <a:solidFill>
                <a:schemeClr val="dk1"/>
              </a:solidFill>
            </a:endParaRPr>
          </a:p>
        </p:txBody>
      </p:sp>
      <p:sp>
        <p:nvSpPr>
          <p:cNvPr id="341" name="Shape 341"/>
          <p:cNvSpPr txBox="1"/>
          <p:nvPr/>
        </p:nvSpPr>
        <p:spPr>
          <a:xfrm>
            <a:off x="658750" y="42280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0.4</a:t>
            </a:r>
          </a:p>
        </p:txBody>
      </p:sp>
      <p:sp>
        <p:nvSpPr>
          <p:cNvPr id="342" name="Shape 342"/>
          <p:cNvSpPr txBox="1"/>
          <p:nvPr/>
        </p:nvSpPr>
        <p:spPr>
          <a:xfrm>
            <a:off x="651400" y="8438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0.3</a:t>
            </a:r>
          </a:p>
        </p:txBody>
      </p:sp>
      <p:sp>
        <p:nvSpPr>
          <p:cNvPr id="343" name="Shape 343"/>
          <p:cNvSpPr txBox="1"/>
          <p:nvPr/>
        </p:nvSpPr>
        <p:spPr>
          <a:xfrm>
            <a:off x="651400" y="126485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0.2</a:t>
            </a:r>
          </a:p>
        </p:txBody>
      </p:sp>
      <p:sp>
        <p:nvSpPr>
          <p:cNvPr id="344" name="Shape 344"/>
          <p:cNvSpPr txBox="1"/>
          <p:nvPr/>
        </p:nvSpPr>
        <p:spPr>
          <a:xfrm>
            <a:off x="651400" y="173047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1.0</a:t>
            </a:r>
          </a:p>
        </p:txBody>
      </p:sp>
      <p:sp>
        <p:nvSpPr>
          <p:cNvPr id="345" name="Shape 345"/>
          <p:cNvSpPr txBox="1"/>
          <p:nvPr/>
        </p:nvSpPr>
        <p:spPr>
          <a:xfrm>
            <a:off x="651400" y="2359212"/>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0.8</a:t>
            </a:r>
          </a:p>
        </p:txBody>
      </p:sp>
      <p:sp>
        <p:nvSpPr>
          <p:cNvPr id="346" name="Shape 346"/>
          <p:cNvSpPr txBox="1"/>
          <p:nvPr/>
        </p:nvSpPr>
        <p:spPr>
          <a:xfrm>
            <a:off x="651400" y="298795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0.6</a:t>
            </a:r>
          </a:p>
        </p:txBody>
      </p:sp>
      <p:sp>
        <p:nvSpPr>
          <p:cNvPr id="347" name="Shape 347"/>
          <p:cNvSpPr txBox="1"/>
          <p:nvPr/>
        </p:nvSpPr>
        <p:spPr>
          <a:xfrm>
            <a:off x="727600" y="34683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a:t>
            </a:r>
          </a:p>
        </p:txBody>
      </p:sp>
      <p:sp>
        <p:nvSpPr>
          <p:cNvPr id="348" name="Shape 348"/>
          <p:cNvSpPr txBox="1"/>
          <p:nvPr/>
        </p:nvSpPr>
        <p:spPr>
          <a:xfrm>
            <a:off x="588025" y="390687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-0.1</a:t>
            </a:r>
          </a:p>
        </p:txBody>
      </p:sp>
      <p:sp>
        <p:nvSpPr>
          <p:cNvPr id="349" name="Shape 349"/>
          <p:cNvSpPr txBox="1"/>
          <p:nvPr/>
        </p:nvSpPr>
        <p:spPr>
          <a:xfrm>
            <a:off x="588025" y="43454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-0.2</a:t>
            </a:r>
          </a:p>
        </p:txBody>
      </p:sp>
      <p:sp>
        <p:nvSpPr>
          <p:cNvPr id="350" name="Shape 350"/>
          <p:cNvSpPr txBox="1"/>
          <p:nvPr/>
        </p:nvSpPr>
        <p:spPr>
          <a:xfrm>
            <a:off x="8205025" y="879212"/>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2015</a:t>
            </a:r>
          </a:p>
          <a:p>
            <a:pPr lvl="0" algn="ctr" rtl="0">
              <a:spcBef>
                <a:spcPts val="0"/>
              </a:spcBef>
              <a:buNone/>
            </a:pPr>
            <a:r>
              <a:rPr lang="en-US" b="1"/>
              <a:t>165</a:t>
            </a:r>
          </a:p>
        </p:txBody>
      </p:sp>
      <p:sp>
        <p:nvSpPr>
          <p:cNvPr id="351" name="Shape 351"/>
          <p:cNvSpPr txBox="1"/>
          <p:nvPr/>
        </p:nvSpPr>
        <p:spPr>
          <a:xfrm>
            <a:off x="8205025" y="2429337"/>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2015</a:t>
            </a:r>
          </a:p>
          <a:p>
            <a:pPr lvl="0" algn="ctr" rtl="0">
              <a:spcBef>
                <a:spcPts val="0"/>
              </a:spcBef>
              <a:buNone/>
            </a:pPr>
            <a:r>
              <a:rPr lang="en-US" b="1"/>
              <a:t>181</a:t>
            </a:r>
          </a:p>
        </p:txBody>
      </p:sp>
      <p:sp>
        <p:nvSpPr>
          <p:cNvPr id="352" name="Shape 352"/>
          <p:cNvSpPr txBox="1"/>
          <p:nvPr/>
        </p:nvSpPr>
        <p:spPr>
          <a:xfrm>
            <a:off x="8205025" y="4029837"/>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2015</a:t>
            </a:r>
          </a:p>
          <a:p>
            <a:pPr lvl="0" algn="ctr" rtl="0">
              <a:spcBef>
                <a:spcPts val="0"/>
              </a:spcBef>
              <a:buNone/>
            </a:pPr>
            <a:r>
              <a:rPr lang="en-US" b="1"/>
              <a:t>197</a:t>
            </a:r>
          </a:p>
        </p:txBody>
      </p:sp>
      <p:sp>
        <p:nvSpPr>
          <p:cNvPr id="353" name="Shape 353"/>
          <p:cNvSpPr txBox="1"/>
          <p:nvPr/>
        </p:nvSpPr>
        <p:spPr>
          <a:xfrm>
            <a:off x="8205025" y="5494812"/>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2015</a:t>
            </a:r>
          </a:p>
          <a:p>
            <a:pPr lvl="0" algn="ctr" rtl="0">
              <a:spcBef>
                <a:spcPts val="0"/>
              </a:spcBef>
              <a:buNone/>
            </a:pPr>
            <a:r>
              <a:rPr lang="en-US" b="1"/>
              <a:t>277</a:t>
            </a:r>
          </a:p>
        </p:txBody>
      </p:sp>
      <p:sp>
        <p:nvSpPr>
          <p:cNvPr id="354" name="Shape 354"/>
          <p:cNvSpPr txBox="1"/>
          <p:nvPr/>
        </p:nvSpPr>
        <p:spPr>
          <a:xfrm>
            <a:off x="100775" y="870150"/>
            <a:ext cx="550500" cy="495600"/>
          </a:xfrm>
          <a:prstGeom prst="rect">
            <a:avLst/>
          </a:prstGeom>
          <a:noFill/>
          <a:ln>
            <a:noFill/>
          </a:ln>
        </p:spPr>
        <p:txBody>
          <a:bodyPr lIns="91425" tIns="91425" rIns="91425" bIns="91425" anchor="t" anchorCtr="0">
            <a:noAutofit/>
          </a:bodyPr>
          <a:lstStyle/>
          <a:p>
            <a:pPr lvl="0" rtl="0">
              <a:spcBef>
                <a:spcPts val="0"/>
              </a:spcBef>
              <a:buNone/>
            </a:pPr>
            <a:r>
              <a:rPr lang="en-US" b="1"/>
              <a:t>NIR</a:t>
            </a:r>
          </a:p>
        </p:txBody>
      </p:sp>
      <p:sp>
        <p:nvSpPr>
          <p:cNvPr id="355" name="Shape 355"/>
          <p:cNvSpPr txBox="1"/>
          <p:nvPr/>
        </p:nvSpPr>
        <p:spPr>
          <a:xfrm>
            <a:off x="55325" y="2413675"/>
            <a:ext cx="641400" cy="495600"/>
          </a:xfrm>
          <a:prstGeom prst="rect">
            <a:avLst/>
          </a:prstGeom>
          <a:noFill/>
          <a:ln>
            <a:noFill/>
          </a:ln>
        </p:spPr>
        <p:txBody>
          <a:bodyPr lIns="91425" tIns="91425" rIns="91425" bIns="91425" anchor="t" anchorCtr="0">
            <a:noAutofit/>
          </a:bodyPr>
          <a:lstStyle/>
          <a:p>
            <a:pPr lvl="0" rtl="0">
              <a:spcBef>
                <a:spcPts val="0"/>
              </a:spcBef>
              <a:buNone/>
            </a:pPr>
            <a:r>
              <a:rPr lang="en-US" b="1"/>
              <a:t>NDVI</a:t>
            </a:r>
          </a:p>
        </p:txBody>
      </p:sp>
      <p:sp>
        <p:nvSpPr>
          <p:cNvPr id="356" name="Shape 356"/>
          <p:cNvSpPr txBox="1"/>
          <p:nvPr/>
        </p:nvSpPr>
        <p:spPr>
          <a:xfrm>
            <a:off x="100775" y="3818100"/>
            <a:ext cx="550500" cy="495600"/>
          </a:xfrm>
          <a:prstGeom prst="rect">
            <a:avLst/>
          </a:prstGeom>
          <a:noFill/>
          <a:ln>
            <a:noFill/>
          </a:ln>
        </p:spPr>
        <p:txBody>
          <a:bodyPr lIns="91425" tIns="91425" rIns="91425" bIns="91425" anchor="t" anchorCtr="0">
            <a:noAutofit/>
          </a:bodyPr>
          <a:lstStyle/>
          <a:p>
            <a:pPr lvl="0" rtl="0">
              <a:spcBef>
                <a:spcPts val="0"/>
              </a:spcBef>
              <a:buNone/>
            </a:pPr>
            <a:r>
              <a:rPr lang="en-US" b="1"/>
              <a:t>NIR</a:t>
            </a:r>
          </a:p>
        </p:txBody>
      </p:sp>
      <p:cxnSp>
        <p:nvCxnSpPr>
          <p:cNvPr id="358" name="Shape 358"/>
          <p:cNvCxnSpPr>
            <a:stCxn id="359" idx="1"/>
          </p:cNvCxnSpPr>
          <p:nvPr/>
        </p:nvCxnSpPr>
        <p:spPr>
          <a:xfrm rot="10800000">
            <a:off x="5362275" y="1191650"/>
            <a:ext cx="1142400" cy="3026999"/>
          </a:xfrm>
          <a:prstGeom prst="straightConnector1">
            <a:avLst/>
          </a:prstGeom>
          <a:noFill/>
          <a:ln w="19050" cap="flat" cmpd="sng">
            <a:solidFill>
              <a:srgbClr val="666666"/>
            </a:solidFill>
            <a:prstDash val="solid"/>
            <a:round/>
            <a:headEnd type="none" w="lg" len="lg"/>
            <a:tailEnd type="triangle" w="lg" len="lg"/>
          </a:ln>
        </p:spPr>
      </p:cxnSp>
      <p:cxnSp>
        <p:nvCxnSpPr>
          <p:cNvPr id="360" name="Shape 360"/>
          <p:cNvCxnSpPr>
            <a:stCxn id="361" idx="1"/>
          </p:cNvCxnSpPr>
          <p:nvPr/>
        </p:nvCxnSpPr>
        <p:spPr>
          <a:xfrm rot="10800000">
            <a:off x="5831175" y="1267512"/>
            <a:ext cx="673500" cy="4475100"/>
          </a:xfrm>
          <a:prstGeom prst="straightConnector1">
            <a:avLst/>
          </a:prstGeom>
          <a:noFill/>
          <a:ln w="19050" cap="flat" cmpd="sng">
            <a:solidFill>
              <a:srgbClr val="666666"/>
            </a:solidFill>
            <a:prstDash val="solid"/>
            <a:round/>
            <a:headEnd type="none" w="lg" len="lg"/>
            <a:tailEnd type="triangle" w="lg" len="lg"/>
          </a:ln>
        </p:spPr>
      </p:cxnSp>
      <p:pic>
        <p:nvPicPr>
          <p:cNvPr id="362" name="Shape 362"/>
          <p:cNvPicPr preferRelativeResize="0"/>
          <p:nvPr/>
        </p:nvPicPr>
        <p:blipFill>
          <a:blip r:embed="rId8">
            <a:alphaModFix/>
          </a:blip>
          <a:stretch>
            <a:fillRect/>
          </a:stretch>
        </p:blipFill>
        <p:spPr>
          <a:xfrm>
            <a:off x="6505600" y="1903425"/>
            <a:ext cx="1582375" cy="1582375"/>
          </a:xfrm>
          <a:prstGeom prst="rect">
            <a:avLst/>
          </a:prstGeom>
          <a:noFill/>
          <a:ln>
            <a:noFill/>
          </a:ln>
        </p:spPr>
      </p:pic>
      <p:pic>
        <p:nvPicPr>
          <p:cNvPr id="363" name="Shape 363"/>
          <p:cNvPicPr preferRelativeResize="0"/>
          <p:nvPr/>
        </p:nvPicPr>
        <p:blipFill>
          <a:blip r:embed="rId9">
            <a:alphaModFix/>
          </a:blip>
          <a:stretch>
            <a:fillRect/>
          </a:stretch>
        </p:blipFill>
        <p:spPr>
          <a:xfrm>
            <a:off x="6505600" y="379425"/>
            <a:ext cx="1582375" cy="1582375"/>
          </a:xfrm>
          <a:prstGeom prst="rect">
            <a:avLst/>
          </a:prstGeom>
          <a:noFill/>
          <a:ln>
            <a:noFill/>
          </a:ln>
        </p:spPr>
      </p:pic>
      <p:cxnSp>
        <p:nvCxnSpPr>
          <p:cNvPr id="364" name="Shape 364"/>
          <p:cNvCxnSpPr>
            <a:stCxn id="365" idx="1"/>
          </p:cNvCxnSpPr>
          <p:nvPr/>
        </p:nvCxnSpPr>
        <p:spPr>
          <a:xfrm rot="10800000">
            <a:off x="4753575" y="1064937"/>
            <a:ext cx="1751100" cy="88200"/>
          </a:xfrm>
          <a:prstGeom prst="straightConnector1">
            <a:avLst/>
          </a:prstGeom>
          <a:noFill/>
          <a:ln w="19050" cap="flat" cmpd="sng">
            <a:solidFill>
              <a:srgbClr val="666666"/>
            </a:solidFill>
            <a:prstDash val="solid"/>
            <a:round/>
            <a:headEnd type="none" w="lg" len="lg"/>
            <a:tailEnd type="triangle" w="lg" len="lg"/>
          </a:ln>
        </p:spPr>
      </p:cxnSp>
      <p:cxnSp>
        <p:nvCxnSpPr>
          <p:cNvPr id="366" name="Shape 366"/>
          <p:cNvCxnSpPr>
            <a:stCxn id="367" idx="1"/>
          </p:cNvCxnSpPr>
          <p:nvPr/>
        </p:nvCxnSpPr>
        <p:spPr>
          <a:xfrm rot="10800000">
            <a:off x="5159475" y="1267737"/>
            <a:ext cx="1345200" cy="1409400"/>
          </a:xfrm>
          <a:prstGeom prst="straightConnector1">
            <a:avLst/>
          </a:prstGeom>
          <a:noFill/>
          <a:ln w="19050" cap="flat" cmpd="sng">
            <a:solidFill>
              <a:srgbClr val="666666"/>
            </a:solidFill>
            <a:prstDash val="solid"/>
            <a:round/>
            <a:headEnd type="none" w="lg" len="lg"/>
            <a:tailEnd type="triangle" w="lg" len="lg"/>
          </a:ln>
        </p:spPr>
      </p:cxnSp>
      <p:cxnSp>
        <p:nvCxnSpPr>
          <p:cNvPr id="368" name="Shape 368"/>
          <p:cNvCxnSpPr/>
          <p:nvPr/>
        </p:nvCxnSpPr>
        <p:spPr>
          <a:xfrm flipH="1">
            <a:off x="5179287" y="1843200"/>
            <a:ext cx="12600" cy="1356300"/>
          </a:xfrm>
          <a:prstGeom prst="straightConnector1">
            <a:avLst/>
          </a:prstGeom>
          <a:noFill/>
          <a:ln w="28575" cap="flat" cmpd="sng">
            <a:solidFill>
              <a:srgbClr val="FF0000"/>
            </a:solidFill>
            <a:prstDash val="dash"/>
            <a:round/>
            <a:headEnd type="none" w="lg" len="lg"/>
            <a:tailEnd type="none" w="lg" len="lg"/>
          </a:ln>
        </p:spPr>
      </p:cxnSp>
      <p:cxnSp>
        <p:nvCxnSpPr>
          <p:cNvPr id="369" name="Shape 369"/>
          <p:cNvCxnSpPr/>
          <p:nvPr/>
        </p:nvCxnSpPr>
        <p:spPr>
          <a:xfrm flipH="1">
            <a:off x="5306912" y="421475"/>
            <a:ext cx="12600" cy="1356300"/>
          </a:xfrm>
          <a:prstGeom prst="straightConnector1">
            <a:avLst/>
          </a:prstGeom>
          <a:noFill/>
          <a:ln w="28575" cap="flat" cmpd="sng">
            <a:solidFill>
              <a:srgbClr val="FF0000"/>
            </a:solidFill>
            <a:prstDash val="dash"/>
            <a:round/>
            <a:headEnd type="none" w="lg" len="lg"/>
            <a:tailEnd type="none" w="lg" len="lg"/>
          </a:ln>
        </p:spPr>
      </p:cxnSp>
      <p:cxnSp>
        <p:nvCxnSpPr>
          <p:cNvPr id="370" name="Shape 370"/>
          <p:cNvCxnSpPr/>
          <p:nvPr/>
        </p:nvCxnSpPr>
        <p:spPr>
          <a:xfrm flipH="1">
            <a:off x="5459287" y="3286800"/>
            <a:ext cx="12600" cy="1356300"/>
          </a:xfrm>
          <a:prstGeom prst="straightConnector1">
            <a:avLst/>
          </a:prstGeom>
          <a:noFill/>
          <a:ln w="28575" cap="flat" cmpd="sng">
            <a:solidFill>
              <a:srgbClr val="FF0000"/>
            </a:solidFill>
            <a:prstDash val="dash"/>
            <a:round/>
            <a:headEnd type="none" w="lg" len="lg"/>
            <a:tailEnd type="none" w="lg" len="lg"/>
          </a:ln>
        </p:spPr>
      </p:cxnSp>
      <p:sp>
        <p:nvSpPr>
          <p:cNvPr id="371" name="Shape 371"/>
          <p:cNvSpPr txBox="1"/>
          <p:nvPr/>
        </p:nvSpPr>
        <p:spPr>
          <a:xfrm>
            <a:off x="-20875" y="4033525"/>
            <a:ext cx="1027200" cy="495600"/>
          </a:xfrm>
          <a:prstGeom prst="rect">
            <a:avLst/>
          </a:prstGeom>
          <a:noFill/>
          <a:ln>
            <a:noFill/>
          </a:ln>
        </p:spPr>
        <p:txBody>
          <a:bodyPr lIns="91425" tIns="91425" rIns="91425" bIns="91425" anchor="t" anchorCtr="0">
            <a:noAutofit/>
          </a:bodyPr>
          <a:lstStyle/>
          <a:p>
            <a:pPr lvl="0" rtl="0">
              <a:spcBef>
                <a:spcPts val="0"/>
              </a:spcBef>
              <a:buNone/>
            </a:pPr>
            <a:r>
              <a:rPr lang="en-US" b="1"/>
              <a:t>Residual</a:t>
            </a:r>
          </a:p>
        </p:txBody>
      </p:sp>
      <p:cxnSp>
        <p:nvCxnSpPr>
          <p:cNvPr id="372" name="Shape 372"/>
          <p:cNvCxnSpPr/>
          <p:nvPr/>
        </p:nvCxnSpPr>
        <p:spPr>
          <a:xfrm flipH="1">
            <a:off x="6161612" y="421475"/>
            <a:ext cx="12600" cy="1356300"/>
          </a:xfrm>
          <a:prstGeom prst="straightConnector1">
            <a:avLst/>
          </a:prstGeom>
          <a:noFill/>
          <a:ln w="28575" cap="flat" cmpd="sng">
            <a:solidFill>
              <a:srgbClr val="0000FF"/>
            </a:solidFill>
            <a:prstDash val="dash"/>
            <a:round/>
            <a:headEnd type="none" w="lg" len="lg"/>
            <a:tailEnd type="none" w="lg" len="lg"/>
          </a:ln>
        </p:spPr>
      </p:cxnSp>
      <p:cxnSp>
        <p:nvCxnSpPr>
          <p:cNvPr id="373" name="Shape 373"/>
          <p:cNvCxnSpPr/>
          <p:nvPr/>
        </p:nvCxnSpPr>
        <p:spPr>
          <a:xfrm flipH="1">
            <a:off x="5313712" y="1843200"/>
            <a:ext cx="12600" cy="1356300"/>
          </a:xfrm>
          <a:prstGeom prst="straightConnector1">
            <a:avLst/>
          </a:prstGeom>
          <a:noFill/>
          <a:ln w="28575" cap="flat" cmpd="sng">
            <a:solidFill>
              <a:srgbClr val="0000FF"/>
            </a:solidFill>
            <a:prstDash val="dash"/>
            <a:round/>
            <a:headEnd type="none" w="lg" len="lg"/>
            <a:tailEnd type="none" w="lg" len="lg"/>
          </a:ln>
        </p:spPr>
      </p:cxnSp>
      <p:cxnSp>
        <p:nvCxnSpPr>
          <p:cNvPr id="374" name="Shape 374"/>
          <p:cNvCxnSpPr/>
          <p:nvPr/>
        </p:nvCxnSpPr>
        <p:spPr>
          <a:xfrm flipH="1">
            <a:off x="5645237" y="3286800"/>
            <a:ext cx="12600" cy="1356300"/>
          </a:xfrm>
          <a:prstGeom prst="straightConnector1">
            <a:avLst/>
          </a:prstGeom>
          <a:noFill/>
          <a:ln w="28575" cap="flat" cmpd="sng">
            <a:solidFill>
              <a:srgbClr val="0000FF"/>
            </a:solidFill>
            <a:prstDash val="dash"/>
            <a:round/>
            <a:headEnd type="none" w="lg" len="lg"/>
            <a:tailEnd type="none" w="lg" len="lg"/>
          </a:ln>
        </p:spPr>
      </p:cxnSp>
      <p:sp>
        <p:nvSpPr>
          <p:cNvPr id="375" name="Shape 375"/>
          <p:cNvSpPr txBox="1"/>
          <p:nvPr/>
        </p:nvSpPr>
        <p:spPr>
          <a:xfrm>
            <a:off x="3866625" y="5970650"/>
            <a:ext cx="2256300" cy="5832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0000"/>
                </a:solidFill>
              </a:rPr>
              <a:t>Date of change</a:t>
            </a:r>
          </a:p>
          <a:p>
            <a:pPr lvl="0" rtl="0">
              <a:spcBef>
                <a:spcPts val="0"/>
              </a:spcBef>
              <a:buNone/>
            </a:pPr>
            <a:r>
              <a:rPr lang="en-US" b="1">
                <a:solidFill>
                  <a:srgbClr val="0000FF"/>
                </a:solidFill>
              </a:rPr>
              <a:t>Date of detection</a:t>
            </a:r>
          </a:p>
        </p:txBody>
      </p:sp>
      <p:cxnSp>
        <p:nvCxnSpPr>
          <p:cNvPr id="376" name="Shape 376"/>
          <p:cNvCxnSpPr/>
          <p:nvPr/>
        </p:nvCxnSpPr>
        <p:spPr>
          <a:xfrm rot="10800000">
            <a:off x="3309350" y="6135225"/>
            <a:ext cx="532200" cy="12900"/>
          </a:xfrm>
          <a:prstGeom prst="straightConnector1">
            <a:avLst/>
          </a:prstGeom>
          <a:noFill/>
          <a:ln w="28575" cap="flat" cmpd="sng">
            <a:solidFill>
              <a:srgbClr val="FF0000"/>
            </a:solidFill>
            <a:prstDash val="dash"/>
            <a:round/>
            <a:headEnd type="none" w="lg" len="lg"/>
            <a:tailEnd type="none" w="lg" len="lg"/>
          </a:ln>
        </p:spPr>
      </p:cxnSp>
      <p:cxnSp>
        <p:nvCxnSpPr>
          <p:cNvPr id="377" name="Shape 377"/>
          <p:cNvCxnSpPr/>
          <p:nvPr/>
        </p:nvCxnSpPr>
        <p:spPr>
          <a:xfrm rot="10800000">
            <a:off x="3309350" y="6363825"/>
            <a:ext cx="532200" cy="12900"/>
          </a:xfrm>
          <a:prstGeom prst="straightConnector1">
            <a:avLst/>
          </a:prstGeom>
          <a:noFill/>
          <a:ln w="28575" cap="flat" cmpd="sng">
            <a:solidFill>
              <a:srgbClr val="0000FF"/>
            </a:solidFill>
            <a:prstDash val="dash"/>
            <a:round/>
            <a:headEnd type="none" w="lg" len="lg"/>
            <a:tailEnd type="none" w="lg" len="lg"/>
          </a:ln>
        </p:spPr>
      </p:cxnSp>
      <p:sp>
        <p:nvSpPr>
          <p:cNvPr id="378" name="Shape 378"/>
          <p:cNvSpPr txBox="1"/>
          <p:nvPr/>
        </p:nvSpPr>
        <p:spPr>
          <a:xfrm>
            <a:off x="300025" y="5033500"/>
            <a:ext cx="5725200" cy="1098900"/>
          </a:xfrm>
          <a:prstGeom prst="rect">
            <a:avLst/>
          </a:prstGeom>
          <a:noFill/>
          <a:ln>
            <a:noFill/>
          </a:ln>
        </p:spPr>
        <p:txBody>
          <a:bodyPr lIns="91425" tIns="91425" rIns="91425" bIns="91425" anchor="t" anchorCtr="0">
            <a:noAutofit/>
          </a:bodyPr>
          <a:lstStyle/>
          <a:p>
            <a:pPr lvl="0" rtl="0">
              <a:lnSpc>
                <a:spcPct val="100000"/>
              </a:lnSpc>
              <a:spcBef>
                <a:spcPts val="0"/>
              </a:spcBef>
              <a:spcAft>
                <a:spcPts val="600"/>
              </a:spcAft>
              <a:buNone/>
            </a:pPr>
            <a:r>
              <a:rPr lang="en-US" sz="2000">
                <a:solidFill>
                  <a:schemeClr val="dk1"/>
                </a:solidFill>
              </a:rPr>
              <a:t>Three different time series analyses of a recent deforestation event in Rondônia, Brazil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609600" y="762000"/>
            <a:ext cx="8250900" cy="685800"/>
          </a:xfrm>
          <a:prstGeom prst="rect">
            <a:avLst/>
          </a:prstGeom>
        </p:spPr>
        <p:txBody>
          <a:bodyPr lIns="91425" tIns="91425" rIns="91425" bIns="91425" anchor="t" anchorCtr="0">
            <a:noAutofit/>
          </a:bodyPr>
          <a:lstStyle/>
          <a:p>
            <a:pPr lvl="0">
              <a:spcBef>
                <a:spcPts val="0"/>
              </a:spcBef>
              <a:buNone/>
            </a:pPr>
            <a:r>
              <a:rPr lang="en-US"/>
              <a:t>Deforestation, Para, Brazil (P227R065)</a:t>
            </a:r>
            <a:br>
              <a:rPr lang="en-US"/>
            </a:br>
            <a:endParaRPr lang="en-US"/>
          </a:p>
        </p:txBody>
      </p:sp>
      <p:pic>
        <p:nvPicPr>
          <p:cNvPr id="386" name="Shape 386"/>
          <p:cNvPicPr preferRelativeResize="0"/>
          <p:nvPr/>
        </p:nvPicPr>
        <p:blipFill>
          <a:blip r:embed="rId3">
            <a:alphaModFix/>
          </a:blip>
          <a:stretch>
            <a:fillRect/>
          </a:stretch>
        </p:blipFill>
        <p:spPr>
          <a:xfrm>
            <a:off x="99350" y="1774724"/>
            <a:ext cx="4421859" cy="4129199"/>
          </a:xfrm>
          <a:prstGeom prst="rect">
            <a:avLst/>
          </a:prstGeom>
          <a:noFill/>
          <a:ln>
            <a:noFill/>
          </a:ln>
        </p:spPr>
      </p:pic>
      <p:pic>
        <p:nvPicPr>
          <p:cNvPr id="387" name="Shape 387"/>
          <p:cNvPicPr preferRelativeResize="0"/>
          <p:nvPr/>
        </p:nvPicPr>
        <p:blipFill>
          <a:blip r:embed="rId4">
            <a:alphaModFix/>
          </a:blip>
          <a:stretch>
            <a:fillRect/>
          </a:stretch>
        </p:blipFill>
        <p:spPr>
          <a:xfrm>
            <a:off x="4529375" y="1774725"/>
            <a:ext cx="4456824" cy="4161850"/>
          </a:xfrm>
          <a:prstGeom prst="rect">
            <a:avLst/>
          </a:prstGeom>
          <a:noFill/>
          <a:ln>
            <a:noFill/>
          </a:ln>
        </p:spPr>
      </p:pic>
      <p:sp>
        <p:nvSpPr>
          <p:cNvPr id="388" name="Shape 388"/>
          <p:cNvSpPr txBox="1"/>
          <p:nvPr/>
        </p:nvSpPr>
        <p:spPr>
          <a:xfrm>
            <a:off x="0" y="1462725"/>
            <a:ext cx="3376500" cy="393000"/>
          </a:xfrm>
          <a:prstGeom prst="rect">
            <a:avLst/>
          </a:prstGeom>
          <a:noFill/>
          <a:ln>
            <a:noFill/>
          </a:ln>
        </p:spPr>
        <p:txBody>
          <a:bodyPr lIns="91425" tIns="91425" rIns="91425" bIns="91425" anchor="t" anchorCtr="0">
            <a:noAutofit/>
          </a:bodyPr>
          <a:lstStyle/>
          <a:p>
            <a:pPr lvl="0">
              <a:spcBef>
                <a:spcPts val="0"/>
              </a:spcBef>
              <a:buNone/>
            </a:pPr>
            <a:r>
              <a:rPr lang="en-US" sz="1800"/>
              <a:t>Recent Landsat 8 image</a:t>
            </a:r>
          </a:p>
        </p:txBody>
      </p:sp>
      <p:sp>
        <p:nvSpPr>
          <p:cNvPr id="389" name="Shape 389"/>
          <p:cNvSpPr txBox="1"/>
          <p:nvPr/>
        </p:nvSpPr>
        <p:spPr>
          <a:xfrm>
            <a:off x="4716250" y="1450325"/>
            <a:ext cx="3259800" cy="393000"/>
          </a:xfrm>
          <a:prstGeom prst="rect">
            <a:avLst/>
          </a:prstGeom>
          <a:noFill/>
          <a:ln>
            <a:noFill/>
          </a:ln>
        </p:spPr>
        <p:txBody>
          <a:bodyPr lIns="91425" tIns="91425" rIns="91425" bIns="91425" anchor="t" anchorCtr="0">
            <a:noAutofit/>
          </a:bodyPr>
          <a:lstStyle/>
          <a:p>
            <a:pPr lvl="0" rtl="0">
              <a:spcBef>
                <a:spcPts val="0"/>
              </a:spcBef>
              <a:buNone/>
            </a:pPr>
            <a:r>
              <a:rPr lang="en-US" sz="1800"/>
              <a:t>Change map from Fusion</a:t>
            </a:r>
          </a:p>
        </p:txBody>
      </p:sp>
      <p:sp>
        <p:nvSpPr>
          <p:cNvPr id="390" name="Shape 390"/>
          <p:cNvSpPr txBox="1"/>
          <p:nvPr/>
        </p:nvSpPr>
        <p:spPr>
          <a:xfrm>
            <a:off x="3228150" y="1447800"/>
            <a:ext cx="2535300" cy="393000"/>
          </a:xfrm>
          <a:prstGeom prst="rect">
            <a:avLst/>
          </a:prstGeom>
          <a:noFill/>
          <a:ln>
            <a:noFill/>
          </a:ln>
        </p:spPr>
        <p:txBody>
          <a:bodyPr lIns="91425" tIns="91425" rIns="91425" bIns="91425" anchor="t" anchorCtr="0">
            <a:noAutofit/>
          </a:bodyPr>
          <a:lstStyle/>
          <a:p>
            <a:pPr lvl="0" rtl="0">
              <a:spcBef>
                <a:spcPts val="0"/>
              </a:spcBef>
              <a:buNone/>
            </a:pPr>
            <a:endParaRPr b="1"/>
          </a:p>
        </p:txBody>
      </p:sp>
      <p:sp>
        <p:nvSpPr>
          <p:cNvPr id="391" name="Shape 391"/>
          <p:cNvSpPr txBox="1"/>
          <p:nvPr/>
        </p:nvSpPr>
        <p:spPr>
          <a:xfrm>
            <a:off x="5438100" y="6066225"/>
            <a:ext cx="3174300" cy="576300"/>
          </a:xfrm>
          <a:prstGeom prst="rect">
            <a:avLst/>
          </a:prstGeom>
          <a:noFill/>
          <a:ln>
            <a:noFill/>
          </a:ln>
        </p:spPr>
        <p:txBody>
          <a:bodyPr lIns="91425" tIns="91425" rIns="91425" bIns="91425" anchor="t" anchorCtr="0">
            <a:noAutofit/>
          </a:bodyPr>
          <a:lstStyle/>
          <a:p>
            <a:pPr lvl="0">
              <a:lnSpc>
                <a:spcPct val="115000"/>
              </a:lnSpc>
              <a:spcBef>
                <a:spcPts val="0"/>
              </a:spcBef>
              <a:spcAft>
                <a:spcPts val="400"/>
              </a:spcAft>
              <a:buNone/>
            </a:pPr>
            <a:r>
              <a:rPr lang="en-US" sz="1800"/>
              <a:t>Deforestation before 2013</a:t>
            </a:r>
          </a:p>
          <a:p>
            <a:pPr lvl="0">
              <a:lnSpc>
                <a:spcPct val="115000"/>
              </a:lnSpc>
              <a:spcBef>
                <a:spcPts val="0"/>
              </a:spcBef>
              <a:spcAft>
                <a:spcPts val="400"/>
              </a:spcAft>
              <a:buNone/>
            </a:pPr>
            <a:r>
              <a:rPr lang="en-US" sz="1800"/>
              <a:t>Deforestation after 2013</a:t>
            </a:r>
          </a:p>
        </p:txBody>
      </p:sp>
      <p:sp>
        <p:nvSpPr>
          <p:cNvPr id="392" name="Shape 392"/>
          <p:cNvSpPr/>
          <p:nvPr/>
        </p:nvSpPr>
        <p:spPr>
          <a:xfrm>
            <a:off x="5083275" y="6160800"/>
            <a:ext cx="354900" cy="202800"/>
          </a:xfrm>
          <a:prstGeom prst="rect">
            <a:avLst/>
          </a:prstGeom>
          <a:solidFill>
            <a:srgbClr val="0000FF"/>
          </a:solidFill>
          <a:ln>
            <a:noFill/>
          </a:ln>
        </p:spPr>
        <p:txBody>
          <a:bodyPr lIns="91425" tIns="91425" rIns="91425" bIns="91425" anchor="ctr" anchorCtr="0">
            <a:noAutofit/>
          </a:bodyPr>
          <a:lstStyle/>
          <a:p>
            <a:pPr lvl="0">
              <a:spcBef>
                <a:spcPts val="0"/>
              </a:spcBef>
              <a:buNone/>
            </a:pPr>
            <a:endParaRPr/>
          </a:p>
        </p:txBody>
      </p:sp>
      <p:sp>
        <p:nvSpPr>
          <p:cNvPr id="393" name="Shape 393"/>
          <p:cNvSpPr/>
          <p:nvPr/>
        </p:nvSpPr>
        <p:spPr>
          <a:xfrm>
            <a:off x="5083275" y="6541800"/>
            <a:ext cx="354900" cy="202800"/>
          </a:xfrm>
          <a:prstGeom prst="rect">
            <a:avLst/>
          </a:prstGeom>
          <a:solidFill>
            <a:srgbClr val="FF00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rtl="0">
              <a:spcBef>
                <a:spcPts val="0"/>
              </a:spcBef>
              <a:buNone/>
            </a:pPr>
            <a:r>
              <a:rPr lang="en-US"/>
              <a:t>Need for assessment framework</a:t>
            </a:r>
          </a:p>
        </p:txBody>
      </p:sp>
      <p:sp>
        <p:nvSpPr>
          <p:cNvPr id="400" name="Shape 400"/>
          <p:cNvSpPr txBox="1">
            <a:spLocks noGrp="1"/>
          </p:cNvSpPr>
          <p:nvPr>
            <p:ph type="body" idx="1"/>
          </p:nvPr>
        </p:nvSpPr>
        <p:spPr>
          <a:xfrm>
            <a:off x="609600" y="1828800"/>
            <a:ext cx="7924800" cy="3886200"/>
          </a:xfrm>
          <a:prstGeom prst="rect">
            <a:avLst/>
          </a:prstGeom>
        </p:spPr>
        <p:txBody>
          <a:bodyPr lIns="91425" tIns="91425" rIns="91425" bIns="91425" anchor="t" anchorCtr="0">
            <a:noAutofit/>
          </a:bodyPr>
          <a:lstStyle/>
          <a:p>
            <a:pPr marL="457200" lvl="0" indent="-228600" rtl="0">
              <a:spcBef>
                <a:spcPts val="0"/>
              </a:spcBef>
            </a:pPr>
            <a:r>
              <a:rPr lang="en-US"/>
              <a:t>Last 5 years, guidance on statistical inference matured but guidance focused on area estimation of REDD activities as stipulated by IPCC</a:t>
            </a:r>
          </a:p>
          <a:p>
            <a:pPr marL="457200" lvl="0" indent="-228600" rtl="0">
              <a:spcBef>
                <a:spcPts val="0"/>
              </a:spcBef>
              <a:spcAft>
                <a:spcPts val="1000"/>
              </a:spcAft>
            </a:pPr>
            <a:r>
              <a:rPr lang="en-US"/>
              <a:t>Assessment protocols of near real-time studies diverge: non-existent to comparison to non-probability samples, other maps, field plots, etc.</a:t>
            </a:r>
          </a:p>
          <a:p>
            <a:pPr marL="457200" lvl="0" indent="-228600" rtl="0">
              <a:spcBef>
                <a:spcPts val="0"/>
              </a:spcBef>
              <a:spcAft>
                <a:spcPts val="1000"/>
              </a:spcAft>
            </a:pPr>
            <a:r>
              <a:rPr lang="en-US"/>
              <a:t>Augment guidance for NRT: focus on disturbance </a:t>
            </a:r>
            <a:r>
              <a:rPr lang="en-US" u="sng"/>
              <a:t>events</a:t>
            </a:r>
            <a:r>
              <a:rPr lang="en-US"/>
              <a:t>, </a:t>
            </a:r>
            <a:r>
              <a:rPr lang="en-US" u="sng"/>
              <a:t>average lag</a:t>
            </a:r>
            <a:r>
              <a:rPr lang="en-US"/>
              <a:t> [days] of alerts and </a:t>
            </a:r>
            <a:r>
              <a:rPr lang="en-US" u="sng"/>
              <a:t>minimum disturbance patch</a:t>
            </a:r>
            <a:r>
              <a:rPr lang="en-US"/>
              <a:t> [ha]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Shape 40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291330"/>
            <a:ext cx="9144000" cy="6492239"/>
          </a:xfrm>
          <a:prstGeom prst="rect">
            <a:avLst/>
          </a:prstGeom>
          <a:noFill/>
          <a:ln>
            <a:noFill/>
          </a:ln>
        </p:spPr>
      </p:pic>
      <p:sp>
        <p:nvSpPr>
          <p:cNvPr id="408" name="Shape 408"/>
          <p:cNvSpPr txBox="1"/>
          <p:nvPr/>
        </p:nvSpPr>
        <p:spPr>
          <a:xfrm>
            <a:off x="3790275" y="403100"/>
            <a:ext cx="5253300" cy="3598200"/>
          </a:xfrm>
          <a:prstGeom prst="rect">
            <a:avLst/>
          </a:prstGeom>
          <a:solidFill>
            <a:schemeClr val="dk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spcBef>
                <a:spcPts val="480"/>
              </a:spcBef>
              <a:spcAft>
                <a:spcPts val="1000"/>
              </a:spcAft>
              <a:buNone/>
            </a:pPr>
            <a:r>
              <a:rPr lang="en-US" sz="2400">
                <a:solidFill>
                  <a:srgbClr val="FFFFFF"/>
                </a:solidFill>
              </a:rPr>
              <a:t>Application of assessment framework</a:t>
            </a:r>
          </a:p>
          <a:p>
            <a:pPr marL="457200" lvl="0" indent="-355600" rtl="0">
              <a:spcBef>
                <a:spcPts val="480"/>
              </a:spcBef>
              <a:spcAft>
                <a:spcPts val="1000"/>
              </a:spcAft>
              <a:buClr>
                <a:srgbClr val="980000"/>
              </a:buClr>
              <a:buSzPct val="100000"/>
              <a:buFont typeface="Noto Sans Symbols"/>
              <a:buChar char="￭"/>
            </a:pPr>
            <a:r>
              <a:rPr lang="en-US" sz="2000">
                <a:solidFill>
                  <a:srgbClr val="FFFFFF"/>
                </a:solidFill>
              </a:rPr>
              <a:t>Three products: Terra-i + aforementioned algorithms</a:t>
            </a:r>
          </a:p>
          <a:p>
            <a:pPr marL="457200" lvl="0" indent="-355600" rtl="0">
              <a:spcBef>
                <a:spcPts val="480"/>
              </a:spcBef>
              <a:spcAft>
                <a:spcPts val="1000"/>
              </a:spcAft>
              <a:buClr>
                <a:srgbClr val="980000"/>
              </a:buClr>
              <a:buSzPct val="100000"/>
              <a:buFont typeface="Noto Sans Symbols"/>
              <a:buChar char="￭"/>
            </a:pPr>
            <a:r>
              <a:rPr lang="en-US" sz="2000">
                <a:solidFill>
                  <a:srgbClr val="FFFFFF"/>
                </a:solidFill>
              </a:rPr>
              <a:t>Population: three Landsat footprints in Brazil and Colombia </a:t>
            </a:r>
          </a:p>
          <a:p>
            <a:pPr marL="457200" lvl="0" indent="-355600" rtl="0">
              <a:spcBef>
                <a:spcPts val="480"/>
              </a:spcBef>
              <a:spcAft>
                <a:spcPts val="1000"/>
              </a:spcAft>
              <a:buClr>
                <a:srgbClr val="980000"/>
              </a:buClr>
              <a:buSzPct val="100000"/>
              <a:buFont typeface="Noto Sans Symbols"/>
              <a:buChar char="￭"/>
            </a:pPr>
            <a:r>
              <a:rPr lang="en-US" sz="2000">
                <a:solidFill>
                  <a:srgbClr val="FFFFFF"/>
                </a:solidFill>
              </a:rPr>
              <a:t>Stratification: maps combined to identify level of agreement </a:t>
            </a:r>
          </a:p>
          <a:p>
            <a:pPr marL="457200" lvl="0" indent="-355600" rtl="0">
              <a:spcBef>
                <a:spcPts val="480"/>
              </a:spcBef>
              <a:spcAft>
                <a:spcPts val="1000"/>
              </a:spcAft>
              <a:buClr>
                <a:srgbClr val="980000"/>
              </a:buClr>
              <a:buSzPct val="100000"/>
              <a:buFont typeface="Noto Sans Symbols"/>
              <a:buChar char="￭"/>
            </a:pPr>
            <a:r>
              <a:rPr lang="en-US" sz="2000">
                <a:solidFill>
                  <a:srgbClr val="FFFFFF"/>
                </a:solidFill>
              </a:rPr>
              <a:t>Landsat-based information added to capture omission errors</a:t>
            </a:r>
            <a:r>
              <a:rPr lang="en-US" sz="2000" u="sng">
                <a:solidFill>
                  <a:srgbClr val="FFFFFF"/>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Shape 4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299230"/>
            <a:ext cx="9144000" cy="6492239"/>
          </a:xfrm>
          <a:prstGeom prst="rect">
            <a:avLst/>
          </a:prstGeom>
          <a:noFill/>
          <a:ln>
            <a:noFill/>
          </a:ln>
        </p:spPr>
      </p:pic>
      <p:sp>
        <p:nvSpPr>
          <p:cNvPr id="415" name="Shape 415"/>
          <p:cNvSpPr txBox="1"/>
          <p:nvPr/>
        </p:nvSpPr>
        <p:spPr>
          <a:xfrm>
            <a:off x="545100" y="5184800"/>
            <a:ext cx="2294400" cy="1371900"/>
          </a:xfrm>
          <a:prstGeom prst="rect">
            <a:avLst/>
          </a:prstGeom>
          <a:solidFill>
            <a:srgbClr val="FFFFFF"/>
          </a:solidFill>
          <a:ln>
            <a:noFill/>
          </a:ln>
        </p:spPr>
        <p:txBody>
          <a:bodyPr lIns="91425" tIns="91425" rIns="91425" bIns="91425" anchor="t" anchorCtr="0">
            <a:noAutofit/>
          </a:bodyPr>
          <a:lstStyle/>
          <a:p>
            <a:pPr lvl="0">
              <a:spcBef>
                <a:spcPts val="0"/>
              </a:spcBef>
              <a:buNone/>
            </a:pPr>
            <a:r>
              <a:rPr lang="en-US"/>
              <a:t>Forest</a:t>
            </a:r>
          </a:p>
          <a:p>
            <a:pPr lvl="0">
              <a:spcBef>
                <a:spcPts val="0"/>
              </a:spcBef>
              <a:buNone/>
            </a:pPr>
            <a:r>
              <a:rPr lang="en-US"/>
              <a:t>1 map flags disturbance</a:t>
            </a:r>
          </a:p>
          <a:p>
            <a:pPr lvl="0">
              <a:spcBef>
                <a:spcPts val="0"/>
              </a:spcBef>
              <a:buNone/>
            </a:pPr>
            <a:r>
              <a:rPr lang="en-US"/>
              <a:t>2 maps </a:t>
            </a:r>
            <a:r>
              <a:rPr lang="en-US">
                <a:solidFill>
                  <a:schemeClr val="dk1"/>
                </a:solidFill>
              </a:rPr>
              <a:t>flag disturbance</a:t>
            </a:r>
          </a:p>
          <a:p>
            <a:pPr lvl="0">
              <a:spcBef>
                <a:spcPts val="0"/>
              </a:spcBef>
              <a:buClr>
                <a:schemeClr val="dk1"/>
              </a:buClr>
              <a:buFont typeface="Arial"/>
              <a:buNone/>
            </a:pPr>
            <a:r>
              <a:rPr lang="en-US">
                <a:solidFill>
                  <a:schemeClr val="dk1"/>
                </a:solidFill>
              </a:rPr>
              <a:t>3 maps flag disturbance</a:t>
            </a:r>
          </a:p>
          <a:p>
            <a:pPr lvl="0">
              <a:spcBef>
                <a:spcPts val="0"/>
              </a:spcBef>
              <a:buNone/>
            </a:pPr>
            <a:r>
              <a:rPr lang="en-US"/>
              <a:t>Non-forest</a:t>
            </a:r>
          </a:p>
          <a:p>
            <a:pPr lvl="0">
              <a:spcBef>
                <a:spcPts val="0"/>
              </a:spcBef>
              <a:buNone/>
            </a:pPr>
            <a:r>
              <a:rPr lang="en-US"/>
              <a:t>Landsat-based change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a:spcBef>
                <a:spcPts val="0"/>
              </a:spcBef>
              <a:buNone/>
            </a:pPr>
            <a:r>
              <a:rPr lang="en-US"/>
              <a:t>Sample Design</a:t>
            </a:r>
          </a:p>
        </p:txBody>
      </p:sp>
      <p:sp>
        <p:nvSpPr>
          <p:cNvPr id="422" name="Shape 422"/>
          <p:cNvSpPr txBox="1">
            <a:spLocks noGrp="1"/>
          </p:cNvSpPr>
          <p:nvPr>
            <p:ph type="body" idx="1"/>
          </p:nvPr>
        </p:nvSpPr>
        <p:spPr>
          <a:xfrm>
            <a:off x="609600" y="1828800"/>
            <a:ext cx="7924800" cy="3886200"/>
          </a:xfrm>
          <a:prstGeom prst="rect">
            <a:avLst/>
          </a:prstGeom>
        </p:spPr>
        <p:txBody>
          <a:bodyPr lIns="91425" tIns="91425" rIns="91425" bIns="91425" anchor="t" anchorCtr="0">
            <a:noAutofit/>
          </a:bodyPr>
          <a:lstStyle/>
          <a:p>
            <a:pPr marL="457200" marR="0" lvl="0" indent="-228600" algn="l" rtl="0">
              <a:lnSpc>
                <a:spcPct val="100000"/>
              </a:lnSpc>
              <a:spcBef>
                <a:spcPts val="480"/>
              </a:spcBef>
              <a:spcAft>
                <a:spcPts val="1000"/>
              </a:spcAft>
            </a:pPr>
            <a:r>
              <a:rPr lang="en-US"/>
              <a:t>Stratified Random Sampling</a:t>
            </a:r>
          </a:p>
          <a:p>
            <a:pPr marL="457200" marR="0" lvl="0" indent="-228600" algn="l" rtl="0">
              <a:lnSpc>
                <a:spcPct val="100000"/>
              </a:lnSpc>
              <a:spcBef>
                <a:spcPts val="480"/>
              </a:spcBef>
              <a:spcAft>
                <a:spcPts val="1000"/>
              </a:spcAft>
            </a:pPr>
            <a:r>
              <a:rPr lang="en-US"/>
              <a:t>Total sample size: 765 </a:t>
            </a:r>
          </a:p>
          <a:p>
            <a:pPr marL="457200" lvl="0" indent="-228600">
              <a:lnSpc>
                <a:spcPct val="115000"/>
              </a:lnSpc>
              <a:spcBef>
                <a:spcPts val="0"/>
              </a:spcBef>
            </a:pPr>
            <a:r>
              <a:rPr lang="en-US"/>
              <a:t>Spatial assessment unit: MODIS pixels (250 m)</a:t>
            </a:r>
          </a:p>
        </p:txBody>
      </p:sp>
      <p:graphicFrame>
        <p:nvGraphicFramePr>
          <p:cNvPr id="424" name="Shape 424"/>
          <p:cNvGraphicFramePr/>
          <p:nvPr/>
        </p:nvGraphicFramePr>
        <p:xfrm>
          <a:off x="372537" y="3720125"/>
          <a:ext cx="8399000" cy="1584840"/>
        </p:xfrm>
        <a:graphic>
          <a:graphicData uri="http://schemas.openxmlformats.org/drawingml/2006/table">
            <a:tbl>
              <a:tblPr>
                <a:noFill/>
                <a:tableStyleId>{FF401C33-83E5-425A-B669-563DAE1A519E}</a:tableStyleId>
              </a:tblPr>
              <a:tblGrid>
                <a:gridCol w="1049875"/>
                <a:gridCol w="1049875"/>
                <a:gridCol w="1049875"/>
                <a:gridCol w="1049875"/>
                <a:gridCol w="1049875"/>
                <a:gridCol w="1049875"/>
                <a:gridCol w="1049875"/>
                <a:gridCol w="1049875"/>
              </a:tblGrid>
              <a:tr h="381000">
                <a:tc>
                  <a:txBody>
                    <a:bodyPr/>
                    <a:lstStyle/>
                    <a:p>
                      <a:pPr lvl="0" rtl="0">
                        <a:spcBef>
                          <a:spcPts val="0"/>
                        </a:spcBef>
                        <a:buNone/>
                      </a:pPr>
                      <a:r>
                        <a:rPr lang="en-US" i="1"/>
                        <a:t>Stratum</a:t>
                      </a:r>
                    </a:p>
                  </a:txBody>
                  <a:tcPr marL="91425" marR="91425" marT="91425" marB="91425" anchor="ctr">
                    <a:lnR w="9525" cap="flat" cmpd="sng">
                      <a:solidFill>
                        <a:srgbClr val="000000"/>
                      </a:solidFill>
                      <a:prstDash val="solid"/>
                      <a:round/>
                      <a:headEnd type="none" w="med" len="med"/>
                      <a:tailEnd type="none" w="med" len="med"/>
                    </a:lnR>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i="1"/>
                        <a:t>Forest</a:t>
                      </a:r>
                    </a:p>
                  </a:txBody>
                  <a:tcPr marL="91425" marR="91425" marT="91425" marB="91425" anchor="ctr">
                    <a:lnL w="9525" cap="flat" cmpd="sng">
                      <a:solidFill>
                        <a:srgbClr val="000000"/>
                      </a:solidFill>
                      <a:prstDash val="solid"/>
                      <a:round/>
                      <a:headEnd type="none" w="med" len="med"/>
                      <a:tailEnd type="none" w="med" len="med"/>
                    </a:lnL>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i="1"/>
                        <a:t>1 Flags</a:t>
                      </a:r>
                    </a:p>
                  </a:txBody>
                  <a:tcPr marL="91425" marR="91425" marT="91425" marB="91425" anchor="ctr">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i="1"/>
                        <a:t>2 Flag</a:t>
                      </a:r>
                    </a:p>
                  </a:txBody>
                  <a:tcPr marL="91425" marR="91425" marT="91425" marB="91425" anchor="ctr">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i="1"/>
                        <a:t>3 Flag</a:t>
                      </a:r>
                    </a:p>
                  </a:txBody>
                  <a:tcPr marL="91425" marR="91425" marT="91425" marB="91425" anchor="ctr">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i="1"/>
                        <a:t>Non-forest</a:t>
                      </a:r>
                    </a:p>
                  </a:txBody>
                  <a:tcPr marL="91425" marR="91425" marT="91425" marB="91425" anchor="ctr">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i="1"/>
                        <a:t>Landsat</a:t>
                      </a:r>
                    </a:p>
                  </a:txBody>
                  <a:tcPr marL="91425" marR="91425" marT="91425" marB="91425" anchor="ctr">
                    <a:lnB w="9525" cap="flat" cmpd="sng">
                      <a:solidFill>
                        <a:srgbClr val="000000"/>
                      </a:solidFill>
                      <a:prstDash val="solid"/>
                      <a:round/>
                      <a:headEnd type="none" w="med" len="med"/>
                      <a:tailEnd type="none" w="med" len="med"/>
                    </a:lnB>
                  </a:tcPr>
                </a:tc>
                <a:tc>
                  <a:txBody>
                    <a:bodyPr/>
                    <a:lstStyle/>
                    <a:p>
                      <a:pPr lvl="0" algn="ctr" rtl="0">
                        <a:spcBef>
                          <a:spcPts val="0"/>
                        </a:spcBef>
                        <a:buNone/>
                      </a:pPr>
                      <a:r>
                        <a:rPr lang="en-US" i="1"/>
                        <a:t>Total</a:t>
                      </a:r>
                    </a:p>
                  </a:txBody>
                  <a:tcPr marL="91425" marR="91425" marT="91425" marB="91425" anchor="ctr">
                    <a:lnB w="9525" cap="flat" cmpd="sng">
                      <a:solidFill>
                        <a:srgbClr val="000000"/>
                      </a:solidFill>
                      <a:prstDash val="solid"/>
                      <a:round/>
                      <a:headEnd type="none" w="med" len="med"/>
                      <a:tailEnd type="none" w="med" len="med"/>
                    </a:lnB>
                  </a:tcPr>
                </a:tc>
              </a:tr>
              <a:tr h="381000">
                <a:tc>
                  <a:txBody>
                    <a:bodyPr/>
                    <a:lstStyle/>
                    <a:p>
                      <a:pPr lvl="0" rtl="0">
                        <a:spcBef>
                          <a:spcPts val="0"/>
                        </a:spcBef>
                        <a:buNone/>
                      </a:pPr>
                      <a:r>
                        <a:rPr lang="en-US"/>
                        <a:t>Area [ha]</a:t>
                      </a:r>
                    </a:p>
                  </a:txBody>
                  <a:tcPr marL="91425" marR="91425" marT="91425" marB="91425" anchor="ctr">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tcPr>
                </a:tc>
                <a:tc>
                  <a:txBody>
                    <a:bodyPr/>
                    <a:lstStyle/>
                    <a:p>
                      <a:pPr lvl="0" algn="ctr" rtl="0">
                        <a:spcBef>
                          <a:spcPts val="0"/>
                        </a:spcBef>
                        <a:buNone/>
                      </a:pPr>
                      <a:r>
                        <a:rPr lang="en-US">
                          <a:solidFill>
                            <a:schemeClr val="dk1"/>
                          </a:solidFill>
                        </a:rPr>
                        <a:t>7,091,271</a:t>
                      </a:r>
                    </a:p>
                  </a:txBody>
                  <a:tcPr marL="91425" marR="91425" marT="91425" marB="91425" anchor="ctr">
                    <a:lnL w="9525" cap="flat" cmpd="sng">
                      <a:solidFill>
                        <a:srgbClr val="000000"/>
                      </a:solidFill>
                      <a:prstDash val="solid"/>
                      <a:round/>
                      <a:headEnd type="none" w="med" len="med"/>
                      <a:tailEnd type="none" w="med" len="med"/>
                    </a:lnL>
                    <a:lnT w="9525" cap="flat" cmpd="sng">
                      <a:solidFill>
                        <a:srgbClr val="000000"/>
                      </a:solidFill>
                      <a:prstDash val="solid"/>
                      <a:round/>
                      <a:headEnd type="none" w="med" len="med"/>
                      <a:tailEnd type="none" w="med" len="med"/>
                    </a:lnT>
                  </a:tcPr>
                </a:tc>
                <a:tc>
                  <a:txBody>
                    <a:bodyPr/>
                    <a:lstStyle/>
                    <a:p>
                      <a:pPr lvl="0" algn="ctr">
                        <a:spcBef>
                          <a:spcPts val="0"/>
                        </a:spcBef>
                        <a:buNone/>
                      </a:pPr>
                      <a:r>
                        <a:rPr lang="en-US"/>
                        <a:t>146,859</a:t>
                      </a:r>
                    </a:p>
                  </a:txBody>
                  <a:tcPr marL="91425" marR="91425" marT="91425" marB="91425" anchor="ctr">
                    <a:lnT w="9525" cap="flat" cmpd="sng">
                      <a:solidFill>
                        <a:srgbClr val="000000"/>
                      </a:solidFill>
                      <a:prstDash val="solid"/>
                      <a:round/>
                      <a:headEnd type="none" w="med" len="med"/>
                      <a:tailEnd type="none" w="med" len="med"/>
                    </a:lnT>
                  </a:tcPr>
                </a:tc>
                <a:tc>
                  <a:txBody>
                    <a:bodyPr/>
                    <a:lstStyle/>
                    <a:p>
                      <a:pPr lvl="0" algn="ctr">
                        <a:spcBef>
                          <a:spcPts val="0"/>
                        </a:spcBef>
                        <a:buNone/>
                      </a:pPr>
                      <a:r>
                        <a:rPr lang="en-US"/>
                        <a:t>39,503</a:t>
                      </a:r>
                    </a:p>
                  </a:txBody>
                  <a:tcPr marL="91425" marR="91425" marT="91425" marB="91425" anchor="ctr">
                    <a:lnT w="9525" cap="flat" cmpd="sng">
                      <a:solidFill>
                        <a:srgbClr val="000000"/>
                      </a:solidFill>
                      <a:prstDash val="solid"/>
                      <a:round/>
                      <a:headEnd type="none" w="med" len="med"/>
                      <a:tailEnd type="none" w="med" len="med"/>
                    </a:lnT>
                  </a:tcPr>
                </a:tc>
                <a:tc>
                  <a:txBody>
                    <a:bodyPr/>
                    <a:lstStyle/>
                    <a:p>
                      <a:pPr lvl="0" algn="ctr">
                        <a:spcBef>
                          <a:spcPts val="0"/>
                        </a:spcBef>
                        <a:buNone/>
                      </a:pPr>
                      <a:r>
                        <a:rPr lang="en-US"/>
                        <a:t>14,672</a:t>
                      </a:r>
                    </a:p>
                  </a:txBody>
                  <a:tcPr marL="91425" marR="91425" marT="91425" marB="91425" anchor="ctr">
                    <a:lnT w="9525" cap="flat" cmpd="sng">
                      <a:solidFill>
                        <a:srgbClr val="000000"/>
                      </a:solidFill>
                      <a:prstDash val="solid"/>
                      <a:round/>
                      <a:headEnd type="none" w="med" len="med"/>
                      <a:tailEnd type="none" w="med" len="med"/>
                    </a:lnT>
                  </a:tcPr>
                </a:tc>
                <a:tc>
                  <a:txBody>
                    <a:bodyPr/>
                    <a:lstStyle/>
                    <a:p>
                      <a:pPr lvl="0" algn="ctr">
                        <a:spcBef>
                          <a:spcPts val="0"/>
                        </a:spcBef>
                        <a:buNone/>
                      </a:pPr>
                      <a:r>
                        <a:rPr lang="en-US"/>
                        <a:t>2,346,622</a:t>
                      </a:r>
                    </a:p>
                  </a:txBody>
                  <a:tcPr marL="91425" marR="91425" marT="91425" marB="91425" anchor="ctr">
                    <a:lnT w="9525" cap="flat" cmpd="sng">
                      <a:solidFill>
                        <a:srgbClr val="000000"/>
                      </a:solidFill>
                      <a:prstDash val="solid"/>
                      <a:round/>
                      <a:headEnd type="none" w="med" len="med"/>
                      <a:tailEnd type="none" w="med" len="med"/>
                    </a:lnT>
                  </a:tcPr>
                </a:tc>
                <a:tc>
                  <a:txBody>
                    <a:bodyPr/>
                    <a:lstStyle/>
                    <a:p>
                      <a:pPr lvl="0" algn="ctr">
                        <a:spcBef>
                          <a:spcPts val="0"/>
                        </a:spcBef>
                        <a:buNone/>
                      </a:pPr>
                      <a:r>
                        <a:rPr lang="en-US"/>
                        <a:t>65,847</a:t>
                      </a:r>
                    </a:p>
                  </a:txBody>
                  <a:tcPr marL="91425" marR="91425" marT="91425" marB="91425" anchor="ctr">
                    <a:lnT w="9525" cap="flat" cmpd="sng">
                      <a:solidFill>
                        <a:srgbClr val="000000"/>
                      </a:solidFill>
                      <a:prstDash val="solid"/>
                      <a:round/>
                      <a:headEnd type="none" w="med" len="med"/>
                      <a:tailEnd type="none" w="med" len="med"/>
                    </a:lnT>
                  </a:tcPr>
                </a:tc>
                <a:tc>
                  <a:txBody>
                    <a:bodyPr/>
                    <a:lstStyle/>
                    <a:p>
                      <a:pPr lvl="0" algn="ctr">
                        <a:spcBef>
                          <a:spcPts val="0"/>
                        </a:spcBef>
                        <a:buNone/>
                      </a:pPr>
                      <a:r>
                        <a:rPr lang="en-US"/>
                        <a:t>9,704,772</a:t>
                      </a:r>
                    </a:p>
                  </a:txBody>
                  <a:tcPr marL="91425" marR="91425" marT="91425" marB="91425" anchor="ctr">
                    <a:lnT w="9525" cap="flat" cmpd="sng">
                      <a:solidFill>
                        <a:srgbClr val="000000"/>
                      </a:solidFill>
                      <a:prstDash val="solid"/>
                      <a:round/>
                      <a:headEnd type="none" w="med" len="med"/>
                      <a:tailEnd type="none" w="med" len="med"/>
                    </a:lnT>
                  </a:tcPr>
                </a:tc>
              </a:tr>
              <a:tr h="381000">
                <a:tc>
                  <a:txBody>
                    <a:bodyPr/>
                    <a:lstStyle/>
                    <a:p>
                      <a:pPr lvl="0" rtl="0">
                        <a:spcBef>
                          <a:spcPts val="0"/>
                        </a:spcBef>
                        <a:buNone/>
                      </a:pPr>
                      <a:r>
                        <a:rPr lang="en-US"/>
                        <a:t>Area [Pct]</a:t>
                      </a:r>
                    </a:p>
                  </a:txBody>
                  <a:tcPr marL="91425" marR="91425" marT="91425" marB="91425" anchor="ctr">
                    <a:lnR w="9525" cap="flat" cmpd="sng">
                      <a:solidFill>
                        <a:srgbClr val="000000"/>
                      </a:solidFill>
                      <a:prstDash val="solid"/>
                      <a:round/>
                      <a:headEnd type="none" w="med" len="med"/>
                      <a:tailEnd type="none" w="med" len="med"/>
                    </a:lnR>
                  </a:tcPr>
                </a:tc>
                <a:tc>
                  <a:txBody>
                    <a:bodyPr/>
                    <a:lstStyle/>
                    <a:p>
                      <a:pPr lvl="0" algn="ctr">
                        <a:spcBef>
                          <a:spcPts val="0"/>
                        </a:spcBef>
                        <a:buNone/>
                      </a:pPr>
                      <a:r>
                        <a:rPr lang="en-US"/>
                        <a:t>73%</a:t>
                      </a:r>
                    </a:p>
                  </a:txBody>
                  <a:tcPr marL="91425" marR="91425" marT="91425" marB="91425" anchor="ctr">
                    <a:lnL w="9525" cap="flat" cmpd="sng">
                      <a:solidFill>
                        <a:srgbClr val="000000"/>
                      </a:solidFill>
                      <a:prstDash val="solid"/>
                      <a:round/>
                      <a:headEnd type="none" w="med" len="med"/>
                      <a:tailEnd type="none" w="med" len="med"/>
                    </a:lnL>
                  </a:tcPr>
                </a:tc>
                <a:tc>
                  <a:txBody>
                    <a:bodyPr/>
                    <a:lstStyle/>
                    <a:p>
                      <a:pPr lvl="0" algn="ctr">
                        <a:spcBef>
                          <a:spcPts val="0"/>
                        </a:spcBef>
                        <a:buNone/>
                      </a:pPr>
                      <a:r>
                        <a:rPr lang="en-US"/>
                        <a:t>1.51%</a:t>
                      </a:r>
                    </a:p>
                  </a:txBody>
                  <a:tcPr marL="91425" marR="91425" marT="91425" marB="91425" anchor="ctr"/>
                </a:tc>
                <a:tc>
                  <a:txBody>
                    <a:bodyPr/>
                    <a:lstStyle/>
                    <a:p>
                      <a:pPr lvl="0" algn="ctr">
                        <a:spcBef>
                          <a:spcPts val="0"/>
                        </a:spcBef>
                        <a:buNone/>
                      </a:pPr>
                      <a:r>
                        <a:rPr lang="en-US"/>
                        <a:t>0.41%</a:t>
                      </a:r>
                    </a:p>
                  </a:txBody>
                  <a:tcPr marL="91425" marR="91425" marT="91425" marB="91425" anchor="ctr"/>
                </a:tc>
                <a:tc>
                  <a:txBody>
                    <a:bodyPr/>
                    <a:lstStyle/>
                    <a:p>
                      <a:pPr lvl="0" algn="ctr">
                        <a:spcBef>
                          <a:spcPts val="0"/>
                        </a:spcBef>
                        <a:buNone/>
                      </a:pPr>
                      <a:r>
                        <a:rPr lang="en-US"/>
                        <a:t>0.15%</a:t>
                      </a:r>
                    </a:p>
                  </a:txBody>
                  <a:tcPr marL="91425" marR="91425" marT="91425" marB="91425" anchor="ctr"/>
                </a:tc>
                <a:tc>
                  <a:txBody>
                    <a:bodyPr/>
                    <a:lstStyle/>
                    <a:p>
                      <a:pPr lvl="0" algn="ctr">
                        <a:spcBef>
                          <a:spcPts val="0"/>
                        </a:spcBef>
                        <a:buNone/>
                      </a:pPr>
                      <a:r>
                        <a:rPr lang="en-US"/>
                        <a:t>24%</a:t>
                      </a:r>
                    </a:p>
                  </a:txBody>
                  <a:tcPr marL="91425" marR="91425" marT="91425" marB="91425" anchor="ctr"/>
                </a:tc>
                <a:tc>
                  <a:txBody>
                    <a:bodyPr/>
                    <a:lstStyle/>
                    <a:p>
                      <a:pPr lvl="0" algn="ctr">
                        <a:spcBef>
                          <a:spcPts val="0"/>
                        </a:spcBef>
                        <a:buNone/>
                      </a:pPr>
                      <a:r>
                        <a:rPr lang="en-US"/>
                        <a:t>0.68%</a:t>
                      </a:r>
                    </a:p>
                  </a:txBody>
                  <a:tcPr marL="91425" marR="91425" marT="91425" marB="91425" anchor="ctr"/>
                </a:tc>
                <a:tc>
                  <a:txBody>
                    <a:bodyPr/>
                    <a:lstStyle/>
                    <a:p>
                      <a:pPr lvl="0" algn="ctr">
                        <a:spcBef>
                          <a:spcPts val="0"/>
                        </a:spcBef>
                        <a:buNone/>
                      </a:pPr>
                      <a:r>
                        <a:rPr lang="en-US"/>
                        <a:t>100%</a:t>
                      </a:r>
                    </a:p>
                  </a:txBody>
                  <a:tcPr marL="91425" marR="91425" marT="91425" marB="91425" anchor="ctr"/>
                </a:tc>
              </a:tr>
              <a:tr h="381000">
                <a:tc>
                  <a:txBody>
                    <a:bodyPr/>
                    <a:lstStyle/>
                    <a:p>
                      <a:pPr lvl="0" rtl="0">
                        <a:spcBef>
                          <a:spcPts val="0"/>
                        </a:spcBef>
                        <a:buNone/>
                      </a:pPr>
                      <a:r>
                        <a:rPr lang="en-US"/>
                        <a:t>Samples</a:t>
                      </a:r>
                    </a:p>
                  </a:txBody>
                  <a:tcPr marL="91425" marR="91425" marT="91425" marB="91425" anchor="ctr">
                    <a:lnR w="9525" cap="flat" cmpd="sng">
                      <a:solidFill>
                        <a:srgbClr val="000000"/>
                      </a:solidFill>
                      <a:prstDash val="solid"/>
                      <a:round/>
                      <a:headEnd type="none" w="med" len="med"/>
                      <a:tailEnd type="none" w="med" len="med"/>
                    </a:lnR>
                  </a:tcPr>
                </a:tc>
                <a:tc>
                  <a:txBody>
                    <a:bodyPr/>
                    <a:lstStyle/>
                    <a:p>
                      <a:pPr lvl="0" algn="ctr">
                        <a:spcBef>
                          <a:spcPts val="0"/>
                        </a:spcBef>
                        <a:buNone/>
                      </a:pPr>
                      <a:r>
                        <a:rPr lang="en-US"/>
                        <a:t>349</a:t>
                      </a:r>
                    </a:p>
                  </a:txBody>
                  <a:tcPr marL="91425" marR="91425" marT="91425" marB="91425" anchor="ctr">
                    <a:lnL w="9525" cap="flat" cmpd="sng">
                      <a:solidFill>
                        <a:srgbClr val="000000"/>
                      </a:solidFill>
                      <a:prstDash val="solid"/>
                      <a:round/>
                      <a:headEnd type="none" w="med" len="med"/>
                      <a:tailEnd type="none" w="med" len="med"/>
                    </a:lnL>
                  </a:tcPr>
                </a:tc>
                <a:tc>
                  <a:txBody>
                    <a:bodyPr/>
                    <a:lstStyle/>
                    <a:p>
                      <a:pPr lvl="0" algn="ctr">
                        <a:spcBef>
                          <a:spcPts val="0"/>
                        </a:spcBef>
                        <a:buNone/>
                      </a:pPr>
                      <a:r>
                        <a:rPr lang="en-US"/>
                        <a:t>75</a:t>
                      </a:r>
                    </a:p>
                  </a:txBody>
                  <a:tcPr marL="91425" marR="91425" marT="91425" marB="91425" anchor="ctr"/>
                </a:tc>
                <a:tc>
                  <a:txBody>
                    <a:bodyPr/>
                    <a:lstStyle/>
                    <a:p>
                      <a:pPr lvl="0" algn="ctr">
                        <a:spcBef>
                          <a:spcPts val="0"/>
                        </a:spcBef>
                        <a:buNone/>
                      </a:pPr>
                      <a:r>
                        <a:rPr lang="en-US"/>
                        <a:t>75</a:t>
                      </a:r>
                    </a:p>
                  </a:txBody>
                  <a:tcPr marL="91425" marR="91425" marT="91425" marB="91425" anchor="ctr"/>
                </a:tc>
                <a:tc>
                  <a:txBody>
                    <a:bodyPr/>
                    <a:lstStyle/>
                    <a:p>
                      <a:pPr lvl="0" algn="ctr">
                        <a:spcBef>
                          <a:spcPts val="0"/>
                        </a:spcBef>
                        <a:buNone/>
                      </a:pPr>
                      <a:r>
                        <a:rPr lang="en-US"/>
                        <a:t>75</a:t>
                      </a:r>
                    </a:p>
                  </a:txBody>
                  <a:tcPr marL="91425" marR="91425" marT="91425" marB="91425" anchor="ctr"/>
                </a:tc>
                <a:tc>
                  <a:txBody>
                    <a:bodyPr/>
                    <a:lstStyle/>
                    <a:p>
                      <a:pPr lvl="0" algn="ctr">
                        <a:spcBef>
                          <a:spcPts val="0"/>
                        </a:spcBef>
                        <a:buNone/>
                      </a:pPr>
                      <a:r>
                        <a:rPr lang="en-US"/>
                        <a:t>116</a:t>
                      </a:r>
                    </a:p>
                  </a:txBody>
                  <a:tcPr marL="91425" marR="91425" marT="91425" marB="91425" anchor="ctr"/>
                </a:tc>
                <a:tc>
                  <a:txBody>
                    <a:bodyPr/>
                    <a:lstStyle/>
                    <a:p>
                      <a:pPr lvl="0" algn="ctr">
                        <a:spcBef>
                          <a:spcPts val="0"/>
                        </a:spcBef>
                        <a:buNone/>
                      </a:pPr>
                      <a:r>
                        <a:rPr lang="en-US"/>
                        <a:t>75</a:t>
                      </a:r>
                    </a:p>
                  </a:txBody>
                  <a:tcPr marL="91425" marR="91425" marT="91425" marB="91425" anchor="ctr"/>
                </a:tc>
                <a:tc>
                  <a:txBody>
                    <a:bodyPr/>
                    <a:lstStyle/>
                    <a:p>
                      <a:pPr lvl="0" algn="ctr" rtl="0">
                        <a:spcBef>
                          <a:spcPts val="0"/>
                        </a:spcBef>
                        <a:buNone/>
                      </a:pPr>
                      <a:r>
                        <a:rPr lang="en-US"/>
                        <a:t>765</a:t>
                      </a:r>
                    </a:p>
                  </a:txBody>
                  <a:tcPr marL="91425" marR="91425" marT="91425" marB="9142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p:nvPr/>
        </p:nvSpPr>
        <p:spPr>
          <a:xfrm>
            <a:off x="0" y="44800"/>
            <a:ext cx="1752300" cy="1297200"/>
          </a:xfrm>
          <a:prstGeom prst="rect">
            <a:avLst/>
          </a:prstGeom>
          <a:solidFill>
            <a:srgbClr val="FFFFFF"/>
          </a:solidFill>
          <a:ln>
            <a:noFill/>
          </a:ln>
        </p:spPr>
        <p:txBody>
          <a:bodyPr lIns="91425" tIns="91425" rIns="91425" bIns="91425" anchor="t" anchorCtr="0">
            <a:noAutofit/>
          </a:bodyPr>
          <a:lstStyle/>
          <a:p>
            <a:pPr lvl="0" rtl="0">
              <a:spcBef>
                <a:spcPts val="0"/>
              </a:spcBef>
              <a:buNone/>
            </a:pPr>
            <a:endParaRPr/>
          </a:p>
        </p:txBody>
      </p:sp>
      <p:sp>
        <p:nvSpPr>
          <p:cNvPr id="431" name="Shape 431"/>
          <p:cNvSpPr txBox="1"/>
          <p:nvPr/>
        </p:nvSpPr>
        <p:spPr>
          <a:xfrm>
            <a:off x="386375" y="5560800"/>
            <a:ext cx="1752300" cy="12972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432" name="Shape 432"/>
          <p:cNvSpPr txBox="1">
            <a:spLocks noGrp="1"/>
          </p:cNvSpPr>
          <p:nvPr>
            <p:ph type="sldNum" idx="12"/>
          </p:nvPr>
        </p:nvSpPr>
        <p:spPr>
          <a:xfrm>
            <a:off x="7467600" y="5903912"/>
            <a:ext cx="1447800" cy="685800"/>
          </a:xfrm>
          <a:prstGeom prst="rect">
            <a:avLst/>
          </a:prstGeom>
        </p:spPr>
        <p:txBody>
          <a:bodyPr lIns="91425" tIns="0" rIns="91425" bIns="0" anchor="t"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pic>
        <p:nvPicPr>
          <p:cNvPr id="433" name="Shape 4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22000" y="44800"/>
            <a:ext cx="1286999" cy="1595424"/>
          </a:xfrm>
          <a:prstGeom prst="rect">
            <a:avLst/>
          </a:prstGeom>
          <a:noFill/>
          <a:ln>
            <a:noFill/>
          </a:ln>
        </p:spPr>
      </p:pic>
      <p:pic>
        <p:nvPicPr>
          <p:cNvPr id="434" name="Shape 4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422000" y="1640212"/>
            <a:ext cx="1286999" cy="1595424"/>
          </a:xfrm>
          <a:prstGeom prst="rect">
            <a:avLst/>
          </a:prstGeom>
          <a:noFill/>
          <a:ln>
            <a:noFill/>
          </a:ln>
        </p:spPr>
      </p:pic>
      <p:pic>
        <p:nvPicPr>
          <p:cNvPr id="435" name="Shape 43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709000" y="1640212"/>
            <a:ext cx="1286999" cy="1595424"/>
          </a:xfrm>
          <a:prstGeom prst="rect">
            <a:avLst/>
          </a:prstGeom>
          <a:noFill/>
          <a:ln>
            <a:noFill/>
          </a:ln>
        </p:spPr>
      </p:pic>
      <p:pic>
        <p:nvPicPr>
          <p:cNvPr id="436" name="Shape 43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996000" y="1640212"/>
            <a:ext cx="1286999" cy="1595424"/>
          </a:xfrm>
          <a:prstGeom prst="rect">
            <a:avLst/>
          </a:prstGeom>
          <a:noFill/>
          <a:ln>
            <a:noFill/>
          </a:ln>
        </p:spPr>
      </p:pic>
      <p:pic>
        <p:nvPicPr>
          <p:cNvPr id="437" name="Shape 43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283000" y="1640212"/>
            <a:ext cx="1286999" cy="1595424"/>
          </a:xfrm>
          <a:prstGeom prst="rect">
            <a:avLst/>
          </a:prstGeom>
          <a:noFill/>
          <a:ln>
            <a:noFill/>
          </a:ln>
        </p:spPr>
      </p:pic>
      <p:pic>
        <p:nvPicPr>
          <p:cNvPr id="438" name="Shape 438"/>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6570000" y="1640212"/>
            <a:ext cx="1286999" cy="1595424"/>
          </a:xfrm>
          <a:prstGeom prst="rect">
            <a:avLst/>
          </a:prstGeom>
          <a:noFill/>
          <a:ln>
            <a:noFill/>
          </a:ln>
        </p:spPr>
      </p:pic>
      <p:pic>
        <p:nvPicPr>
          <p:cNvPr id="439" name="Shape 439"/>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7857000" y="1640212"/>
            <a:ext cx="1286999" cy="1595424"/>
          </a:xfrm>
          <a:prstGeom prst="rect">
            <a:avLst/>
          </a:prstGeom>
          <a:noFill/>
          <a:ln>
            <a:noFill/>
          </a:ln>
        </p:spPr>
      </p:pic>
      <p:pic>
        <p:nvPicPr>
          <p:cNvPr id="440" name="Shape 440"/>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2709000" y="44800"/>
            <a:ext cx="1286999" cy="1595424"/>
          </a:xfrm>
          <a:prstGeom prst="rect">
            <a:avLst/>
          </a:prstGeom>
          <a:noFill/>
          <a:ln>
            <a:noFill/>
          </a:ln>
        </p:spPr>
      </p:pic>
      <p:pic>
        <p:nvPicPr>
          <p:cNvPr id="441" name="Shape 441"/>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3996000" y="44800"/>
            <a:ext cx="1286999" cy="1595424"/>
          </a:xfrm>
          <a:prstGeom prst="rect">
            <a:avLst/>
          </a:prstGeom>
          <a:noFill/>
          <a:ln>
            <a:noFill/>
          </a:ln>
        </p:spPr>
      </p:pic>
      <p:pic>
        <p:nvPicPr>
          <p:cNvPr id="442" name="Shape 442"/>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5283000" y="44800"/>
            <a:ext cx="1286999" cy="1595424"/>
          </a:xfrm>
          <a:prstGeom prst="rect">
            <a:avLst/>
          </a:prstGeom>
          <a:noFill/>
          <a:ln>
            <a:noFill/>
          </a:ln>
        </p:spPr>
      </p:pic>
      <p:pic>
        <p:nvPicPr>
          <p:cNvPr id="443" name="Shape 443"/>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6570000" y="44800"/>
            <a:ext cx="1286999" cy="1595424"/>
          </a:xfrm>
          <a:prstGeom prst="rect">
            <a:avLst/>
          </a:prstGeom>
          <a:noFill/>
          <a:ln>
            <a:noFill/>
          </a:ln>
        </p:spPr>
      </p:pic>
      <p:pic>
        <p:nvPicPr>
          <p:cNvPr id="444" name="Shape 444"/>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7857000" y="44800"/>
            <a:ext cx="1286999" cy="1595424"/>
          </a:xfrm>
          <a:prstGeom prst="rect">
            <a:avLst/>
          </a:prstGeom>
          <a:noFill/>
          <a:ln>
            <a:noFill/>
          </a:ln>
        </p:spPr>
      </p:pic>
      <p:pic>
        <p:nvPicPr>
          <p:cNvPr id="445" name="Shape 44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422000" y="3667150"/>
            <a:ext cx="1286999" cy="1595424"/>
          </a:xfrm>
          <a:prstGeom prst="rect">
            <a:avLst/>
          </a:prstGeom>
          <a:noFill/>
          <a:ln>
            <a:noFill/>
          </a:ln>
        </p:spPr>
      </p:pic>
      <p:pic>
        <p:nvPicPr>
          <p:cNvPr id="446" name="Shape 446"/>
          <p:cNvPicPr preferRelativeResize="0"/>
          <p:nvPr/>
        </p:nvPicPr>
        <p:blipFill>
          <a:blip r:embed="rId15" cstate="screen">
            <a:alphaModFix/>
            <a:extLst>
              <a:ext uri="{28A0092B-C50C-407E-A947-70E740481C1C}">
                <a14:useLocalDpi xmlns:a14="http://schemas.microsoft.com/office/drawing/2010/main"/>
              </a:ext>
            </a:extLst>
          </a:blip>
          <a:stretch>
            <a:fillRect/>
          </a:stretch>
        </p:blipFill>
        <p:spPr>
          <a:xfrm>
            <a:off x="2709000" y="3667150"/>
            <a:ext cx="1286999" cy="1595424"/>
          </a:xfrm>
          <a:prstGeom prst="rect">
            <a:avLst/>
          </a:prstGeom>
          <a:noFill/>
          <a:ln>
            <a:noFill/>
          </a:ln>
        </p:spPr>
      </p:pic>
      <p:pic>
        <p:nvPicPr>
          <p:cNvPr id="447" name="Shape 447"/>
          <p:cNvPicPr preferRelativeResize="0"/>
          <p:nvPr/>
        </p:nvPicPr>
        <p:blipFill>
          <a:blip r:embed="rId16" cstate="screen">
            <a:alphaModFix/>
            <a:extLst>
              <a:ext uri="{28A0092B-C50C-407E-A947-70E740481C1C}">
                <a14:useLocalDpi xmlns:a14="http://schemas.microsoft.com/office/drawing/2010/main"/>
              </a:ext>
            </a:extLst>
          </a:blip>
          <a:stretch>
            <a:fillRect/>
          </a:stretch>
        </p:blipFill>
        <p:spPr>
          <a:xfrm>
            <a:off x="3996000" y="3667150"/>
            <a:ext cx="1286999" cy="1595424"/>
          </a:xfrm>
          <a:prstGeom prst="rect">
            <a:avLst/>
          </a:prstGeom>
          <a:noFill/>
          <a:ln>
            <a:noFill/>
          </a:ln>
        </p:spPr>
      </p:pic>
      <p:pic>
        <p:nvPicPr>
          <p:cNvPr id="448" name="Shape 448"/>
          <p:cNvPicPr preferRelativeResize="0"/>
          <p:nvPr/>
        </p:nvPicPr>
        <p:blipFill>
          <a:blip r:embed="rId17" cstate="screen">
            <a:alphaModFix/>
            <a:extLst>
              <a:ext uri="{28A0092B-C50C-407E-A947-70E740481C1C}">
                <a14:useLocalDpi xmlns:a14="http://schemas.microsoft.com/office/drawing/2010/main"/>
              </a:ext>
            </a:extLst>
          </a:blip>
          <a:stretch>
            <a:fillRect/>
          </a:stretch>
        </p:blipFill>
        <p:spPr>
          <a:xfrm>
            <a:off x="5283000" y="3667150"/>
            <a:ext cx="1286999" cy="1595424"/>
          </a:xfrm>
          <a:prstGeom prst="rect">
            <a:avLst/>
          </a:prstGeom>
          <a:noFill/>
          <a:ln>
            <a:noFill/>
          </a:ln>
        </p:spPr>
      </p:pic>
      <p:pic>
        <p:nvPicPr>
          <p:cNvPr id="449" name="Shape 449"/>
          <p:cNvPicPr preferRelativeResize="0"/>
          <p:nvPr/>
        </p:nvPicPr>
        <p:blipFill>
          <a:blip r:embed="rId18" cstate="screen">
            <a:alphaModFix/>
            <a:extLst>
              <a:ext uri="{28A0092B-C50C-407E-A947-70E740481C1C}">
                <a14:useLocalDpi xmlns:a14="http://schemas.microsoft.com/office/drawing/2010/main"/>
              </a:ext>
            </a:extLst>
          </a:blip>
          <a:stretch>
            <a:fillRect/>
          </a:stretch>
        </p:blipFill>
        <p:spPr>
          <a:xfrm>
            <a:off x="6570000" y="3667150"/>
            <a:ext cx="1286999" cy="1595424"/>
          </a:xfrm>
          <a:prstGeom prst="rect">
            <a:avLst/>
          </a:prstGeom>
          <a:noFill/>
          <a:ln>
            <a:noFill/>
          </a:ln>
        </p:spPr>
      </p:pic>
      <p:pic>
        <p:nvPicPr>
          <p:cNvPr id="450" name="Shape 450"/>
          <p:cNvPicPr preferRelativeResize="0"/>
          <p:nvPr/>
        </p:nvPicPr>
        <p:blipFill>
          <a:blip r:embed="rId19" cstate="screen">
            <a:alphaModFix/>
            <a:extLst>
              <a:ext uri="{28A0092B-C50C-407E-A947-70E740481C1C}">
                <a14:useLocalDpi xmlns:a14="http://schemas.microsoft.com/office/drawing/2010/main"/>
              </a:ext>
            </a:extLst>
          </a:blip>
          <a:stretch>
            <a:fillRect/>
          </a:stretch>
        </p:blipFill>
        <p:spPr>
          <a:xfrm>
            <a:off x="7857000" y="3667150"/>
            <a:ext cx="1286999" cy="1595424"/>
          </a:xfrm>
          <a:prstGeom prst="rect">
            <a:avLst/>
          </a:prstGeom>
          <a:noFill/>
          <a:ln>
            <a:noFill/>
          </a:ln>
        </p:spPr>
      </p:pic>
      <p:pic>
        <p:nvPicPr>
          <p:cNvPr id="451" name="Shape 451"/>
          <p:cNvPicPr preferRelativeResize="0"/>
          <p:nvPr/>
        </p:nvPicPr>
        <p:blipFill>
          <a:blip r:embed="rId20" cstate="screen">
            <a:alphaModFix/>
            <a:extLst>
              <a:ext uri="{28A0092B-C50C-407E-A947-70E740481C1C}">
                <a14:useLocalDpi xmlns:a14="http://schemas.microsoft.com/office/drawing/2010/main"/>
              </a:ext>
            </a:extLst>
          </a:blip>
          <a:stretch>
            <a:fillRect/>
          </a:stretch>
        </p:blipFill>
        <p:spPr>
          <a:xfrm>
            <a:off x="1422000" y="5262575"/>
            <a:ext cx="1286999" cy="1595424"/>
          </a:xfrm>
          <a:prstGeom prst="rect">
            <a:avLst/>
          </a:prstGeom>
          <a:noFill/>
          <a:ln>
            <a:noFill/>
          </a:ln>
        </p:spPr>
      </p:pic>
      <p:pic>
        <p:nvPicPr>
          <p:cNvPr id="452" name="Shape 452"/>
          <p:cNvPicPr preferRelativeResize="0"/>
          <p:nvPr/>
        </p:nvPicPr>
        <p:blipFill>
          <a:blip r:embed="rId21" cstate="screen">
            <a:alphaModFix/>
            <a:extLst>
              <a:ext uri="{28A0092B-C50C-407E-A947-70E740481C1C}">
                <a14:useLocalDpi xmlns:a14="http://schemas.microsoft.com/office/drawing/2010/main"/>
              </a:ext>
            </a:extLst>
          </a:blip>
          <a:stretch>
            <a:fillRect/>
          </a:stretch>
        </p:blipFill>
        <p:spPr>
          <a:xfrm>
            <a:off x="2709000" y="5262575"/>
            <a:ext cx="1286999" cy="1595424"/>
          </a:xfrm>
          <a:prstGeom prst="rect">
            <a:avLst/>
          </a:prstGeom>
          <a:noFill/>
          <a:ln>
            <a:noFill/>
          </a:ln>
        </p:spPr>
      </p:pic>
      <p:pic>
        <p:nvPicPr>
          <p:cNvPr id="453" name="Shape 453"/>
          <p:cNvPicPr preferRelativeResize="0"/>
          <p:nvPr/>
        </p:nvPicPr>
        <p:blipFill>
          <a:blip r:embed="rId22" cstate="screen">
            <a:alphaModFix/>
            <a:extLst>
              <a:ext uri="{28A0092B-C50C-407E-A947-70E740481C1C}">
                <a14:useLocalDpi xmlns:a14="http://schemas.microsoft.com/office/drawing/2010/main"/>
              </a:ext>
            </a:extLst>
          </a:blip>
          <a:stretch>
            <a:fillRect/>
          </a:stretch>
        </p:blipFill>
        <p:spPr>
          <a:xfrm>
            <a:off x="3996000" y="5262575"/>
            <a:ext cx="1286999" cy="1595424"/>
          </a:xfrm>
          <a:prstGeom prst="rect">
            <a:avLst/>
          </a:prstGeom>
          <a:noFill/>
          <a:ln>
            <a:noFill/>
          </a:ln>
        </p:spPr>
      </p:pic>
      <p:pic>
        <p:nvPicPr>
          <p:cNvPr id="454" name="Shape 454"/>
          <p:cNvPicPr preferRelativeResize="0"/>
          <p:nvPr/>
        </p:nvPicPr>
        <p:blipFill>
          <a:blip r:embed="rId23" cstate="screen">
            <a:alphaModFix/>
            <a:extLst>
              <a:ext uri="{28A0092B-C50C-407E-A947-70E740481C1C}">
                <a14:useLocalDpi xmlns:a14="http://schemas.microsoft.com/office/drawing/2010/main"/>
              </a:ext>
            </a:extLst>
          </a:blip>
          <a:stretch>
            <a:fillRect/>
          </a:stretch>
        </p:blipFill>
        <p:spPr>
          <a:xfrm>
            <a:off x="5283000" y="5262575"/>
            <a:ext cx="1286999" cy="1595424"/>
          </a:xfrm>
          <a:prstGeom prst="rect">
            <a:avLst/>
          </a:prstGeom>
          <a:noFill/>
          <a:ln>
            <a:noFill/>
          </a:ln>
        </p:spPr>
      </p:pic>
      <p:pic>
        <p:nvPicPr>
          <p:cNvPr id="455" name="Shape 455"/>
          <p:cNvPicPr preferRelativeResize="0"/>
          <p:nvPr/>
        </p:nvPicPr>
        <p:blipFill>
          <a:blip r:embed="rId24" cstate="screen">
            <a:alphaModFix/>
            <a:extLst>
              <a:ext uri="{28A0092B-C50C-407E-A947-70E740481C1C}">
                <a14:useLocalDpi xmlns:a14="http://schemas.microsoft.com/office/drawing/2010/main"/>
              </a:ext>
            </a:extLst>
          </a:blip>
          <a:stretch>
            <a:fillRect/>
          </a:stretch>
        </p:blipFill>
        <p:spPr>
          <a:xfrm>
            <a:off x="6570000" y="5262575"/>
            <a:ext cx="1286999" cy="1595424"/>
          </a:xfrm>
          <a:prstGeom prst="rect">
            <a:avLst/>
          </a:prstGeom>
          <a:noFill/>
          <a:ln>
            <a:noFill/>
          </a:ln>
        </p:spPr>
      </p:pic>
      <p:pic>
        <p:nvPicPr>
          <p:cNvPr id="456" name="Shape 456"/>
          <p:cNvPicPr preferRelativeResize="0"/>
          <p:nvPr/>
        </p:nvPicPr>
        <p:blipFill>
          <a:blip r:embed="rId25" cstate="screen">
            <a:alphaModFix/>
            <a:extLst>
              <a:ext uri="{28A0092B-C50C-407E-A947-70E740481C1C}">
                <a14:useLocalDpi xmlns:a14="http://schemas.microsoft.com/office/drawing/2010/main"/>
              </a:ext>
            </a:extLst>
          </a:blip>
          <a:stretch>
            <a:fillRect/>
          </a:stretch>
        </p:blipFill>
        <p:spPr>
          <a:xfrm>
            <a:off x="7857000" y="5262575"/>
            <a:ext cx="1286999" cy="1595424"/>
          </a:xfrm>
          <a:prstGeom prst="rect">
            <a:avLst/>
          </a:prstGeom>
          <a:noFill/>
          <a:ln>
            <a:noFill/>
          </a:ln>
        </p:spPr>
      </p:pic>
      <p:sp>
        <p:nvSpPr>
          <p:cNvPr id="457" name="Shape 457"/>
          <p:cNvSpPr txBox="1"/>
          <p:nvPr/>
        </p:nvSpPr>
        <p:spPr>
          <a:xfrm>
            <a:off x="1600650" y="3234900"/>
            <a:ext cx="966000" cy="414000"/>
          </a:xfrm>
          <a:prstGeom prst="rect">
            <a:avLst/>
          </a:prstGeom>
          <a:noFill/>
          <a:ln>
            <a:noFill/>
          </a:ln>
        </p:spPr>
        <p:txBody>
          <a:bodyPr lIns="91425" tIns="91425" rIns="91425" bIns="91425" anchor="ctr" anchorCtr="0">
            <a:noAutofit/>
          </a:bodyPr>
          <a:lstStyle/>
          <a:p>
            <a:pPr lvl="0" algn="ctr">
              <a:spcBef>
                <a:spcPts val="0"/>
              </a:spcBef>
              <a:buNone/>
            </a:pPr>
            <a:r>
              <a:rPr lang="en-US" b="1"/>
              <a:t>2013188</a:t>
            </a:r>
          </a:p>
        </p:txBody>
      </p:sp>
      <p:sp>
        <p:nvSpPr>
          <p:cNvPr id="458" name="Shape 458"/>
          <p:cNvSpPr txBox="1"/>
          <p:nvPr/>
        </p:nvSpPr>
        <p:spPr>
          <a:xfrm>
            <a:off x="2869500" y="3221987"/>
            <a:ext cx="966000" cy="414000"/>
          </a:xfrm>
          <a:prstGeom prst="rect">
            <a:avLst/>
          </a:prstGeom>
          <a:noFill/>
          <a:ln>
            <a:noFill/>
          </a:ln>
        </p:spPr>
        <p:txBody>
          <a:bodyPr lIns="91425" tIns="91425" rIns="91425" bIns="91425" anchor="ctr" anchorCtr="0">
            <a:noAutofit/>
          </a:bodyPr>
          <a:lstStyle/>
          <a:p>
            <a:pPr lvl="0" algn="ctr" rtl="0">
              <a:spcBef>
                <a:spcPts val="0"/>
              </a:spcBef>
              <a:buNone/>
            </a:pPr>
            <a:r>
              <a:rPr lang="en-US" b="1"/>
              <a:t>2013212</a:t>
            </a:r>
          </a:p>
        </p:txBody>
      </p:sp>
      <p:sp>
        <p:nvSpPr>
          <p:cNvPr id="459" name="Shape 459"/>
          <p:cNvSpPr txBox="1"/>
          <p:nvPr/>
        </p:nvSpPr>
        <p:spPr>
          <a:xfrm>
            <a:off x="4156500" y="3222000"/>
            <a:ext cx="966000" cy="414000"/>
          </a:xfrm>
          <a:prstGeom prst="rect">
            <a:avLst/>
          </a:prstGeom>
          <a:noFill/>
          <a:ln>
            <a:noFill/>
          </a:ln>
        </p:spPr>
        <p:txBody>
          <a:bodyPr lIns="91425" tIns="91425" rIns="91425" bIns="91425" anchor="ctr" anchorCtr="0">
            <a:noAutofit/>
          </a:bodyPr>
          <a:lstStyle/>
          <a:p>
            <a:pPr lvl="0" algn="ctr" rtl="0">
              <a:spcBef>
                <a:spcPts val="0"/>
              </a:spcBef>
              <a:buNone/>
            </a:pPr>
            <a:r>
              <a:rPr lang="en-US" b="1"/>
              <a:t>2013220</a:t>
            </a:r>
          </a:p>
        </p:txBody>
      </p:sp>
      <p:sp>
        <p:nvSpPr>
          <p:cNvPr id="460" name="Shape 460"/>
          <p:cNvSpPr txBox="1"/>
          <p:nvPr/>
        </p:nvSpPr>
        <p:spPr>
          <a:xfrm>
            <a:off x="5443500" y="3222000"/>
            <a:ext cx="966000" cy="414000"/>
          </a:xfrm>
          <a:prstGeom prst="rect">
            <a:avLst/>
          </a:prstGeom>
          <a:noFill/>
          <a:ln>
            <a:noFill/>
          </a:ln>
        </p:spPr>
        <p:txBody>
          <a:bodyPr lIns="91425" tIns="91425" rIns="91425" bIns="91425" anchor="ctr" anchorCtr="0">
            <a:noAutofit/>
          </a:bodyPr>
          <a:lstStyle/>
          <a:p>
            <a:pPr lvl="0" algn="ctr" rtl="0">
              <a:spcBef>
                <a:spcPts val="0"/>
              </a:spcBef>
              <a:buNone/>
            </a:pPr>
            <a:r>
              <a:rPr lang="en-US" b="1"/>
              <a:t>2013236</a:t>
            </a:r>
          </a:p>
        </p:txBody>
      </p:sp>
      <p:sp>
        <p:nvSpPr>
          <p:cNvPr id="461" name="Shape 461"/>
          <p:cNvSpPr txBox="1"/>
          <p:nvPr/>
        </p:nvSpPr>
        <p:spPr>
          <a:xfrm>
            <a:off x="6730500" y="3221987"/>
            <a:ext cx="966000" cy="414000"/>
          </a:xfrm>
          <a:prstGeom prst="rect">
            <a:avLst/>
          </a:prstGeom>
          <a:noFill/>
          <a:ln>
            <a:noFill/>
          </a:ln>
        </p:spPr>
        <p:txBody>
          <a:bodyPr lIns="91425" tIns="91425" rIns="91425" bIns="91425" anchor="ctr" anchorCtr="0">
            <a:noAutofit/>
          </a:bodyPr>
          <a:lstStyle/>
          <a:p>
            <a:pPr lvl="0" algn="ctr" rtl="0">
              <a:spcBef>
                <a:spcPts val="0"/>
              </a:spcBef>
              <a:buNone/>
            </a:pPr>
            <a:r>
              <a:rPr lang="en-US" b="1"/>
              <a:t>2013260</a:t>
            </a:r>
          </a:p>
        </p:txBody>
      </p:sp>
      <p:sp>
        <p:nvSpPr>
          <p:cNvPr id="462" name="Shape 462"/>
          <p:cNvSpPr txBox="1"/>
          <p:nvPr/>
        </p:nvSpPr>
        <p:spPr>
          <a:xfrm>
            <a:off x="8017500" y="3222000"/>
            <a:ext cx="966000" cy="414000"/>
          </a:xfrm>
          <a:prstGeom prst="rect">
            <a:avLst/>
          </a:prstGeom>
          <a:noFill/>
          <a:ln>
            <a:noFill/>
          </a:ln>
        </p:spPr>
        <p:txBody>
          <a:bodyPr lIns="91425" tIns="91425" rIns="91425" bIns="91425" anchor="ctr" anchorCtr="0">
            <a:noAutofit/>
          </a:bodyPr>
          <a:lstStyle/>
          <a:p>
            <a:pPr lvl="0" algn="ctr" rtl="0">
              <a:spcBef>
                <a:spcPts val="0"/>
              </a:spcBef>
              <a:buNone/>
            </a:pPr>
            <a:r>
              <a:rPr lang="en-US" b="1"/>
              <a:t>2013284</a:t>
            </a:r>
          </a:p>
        </p:txBody>
      </p:sp>
      <p:sp>
        <p:nvSpPr>
          <p:cNvPr id="463" name="Shape 463"/>
          <p:cNvSpPr txBox="1"/>
          <p:nvPr/>
        </p:nvSpPr>
        <p:spPr>
          <a:xfrm>
            <a:off x="54600" y="2230925"/>
            <a:ext cx="1287000" cy="414000"/>
          </a:xfrm>
          <a:prstGeom prst="rect">
            <a:avLst/>
          </a:prstGeom>
          <a:noFill/>
          <a:ln>
            <a:noFill/>
          </a:ln>
        </p:spPr>
        <p:txBody>
          <a:bodyPr lIns="91425" tIns="91425" rIns="91425" bIns="91425" anchor="ctr" anchorCtr="0">
            <a:noAutofit/>
          </a:bodyPr>
          <a:lstStyle/>
          <a:p>
            <a:pPr lvl="0" algn="ctr">
              <a:spcBef>
                <a:spcPts val="0"/>
              </a:spcBef>
              <a:buNone/>
            </a:pPr>
            <a:r>
              <a:rPr lang="en-US" sz="1800" b="1"/>
              <a:t>Fusion</a:t>
            </a:r>
          </a:p>
        </p:txBody>
      </p:sp>
      <p:sp>
        <p:nvSpPr>
          <p:cNvPr id="464" name="Shape 464"/>
          <p:cNvSpPr txBox="1"/>
          <p:nvPr/>
        </p:nvSpPr>
        <p:spPr>
          <a:xfrm>
            <a:off x="0" y="499611"/>
            <a:ext cx="1287000" cy="685800"/>
          </a:xfrm>
          <a:prstGeom prst="rect">
            <a:avLst/>
          </a:prstGeom>
          <a:noFill/>
          <a:ln>
            <a:noFill/>
          </a:ln>
        </p:spPr>
        <p:txBody>
          <a:bodyPr lIns="91425" tIns="91425" rIns="91425" bIns="91425" anchor="ctr" anchorCtr="0">
            <a:noAutofit/>
          </a:bodyPr>
          <a:lstStyle/>
          <a:p>
            <a:pPr lvl="0" algn="ctr" rtl="0">
              <a:spcBef>
                <a:spcPts val="0"/>
              </a:spcBef>
              <a:buNone/>
            </a:pPr>
            <a:r>
              <a:rPr lang="en-US" sz="1800" b="1"/>
              <a:t>Landsat</a:t>
            </a:r>
          </a:p>
          <a:p>
            <a:pPr lvl="0" algn="ctr" rtl="0">
              <a:spcBef>
                <a:spcPts val="0"/>
              </a:spcBef>
              <a:buNone/>
            </a:pPr>
            <a:r>
              <a:rPr lang="en-US" sz="1800" b="1"/>
              <a:t>Image</a:t>
            </a:r>
          </a:p>
        </p:txBody>
      </p:sp>
      <p:sp>
        <p:nvSpPr>
          <p:cNvPr id="465" name="Shape 465"/>
          <p:cNvSpPr txBox="1"/>
          <p:nvPr/>
        </p:nvSpPr>
        <p:spPr>
          <a:xfrm>
            <a:off x="-25800" y="4257850"/>
            <a:ext cx="1447800" cy="414000"/>
          </a:xfrm>
          <a:prstGeom prst="rect">
            <a:avLst/>
          </a:prstGeom>
          <a:noFill/>
          <a:ln>
            <a:noFill/>
          </a:ln>
        </p:spPr>
        <p:txBody>
          <a:bodyPr lIns="91425" tIns="91425" rIns="91425" bIns="91425" anchor="ctr" anchorCtr="0">
            <a:noAutofit/>
          </a:bodyPr>
          <a:lstStyle/>
          <a:p>
            <a:pPr lvl="0" algn="ctr" rtl="0">
              <a:spcBef>
                <a:spcPts val="0"/>
              </a:spcBef>
              <a:buNone/>
            </a:pPr>
            <a:r>
              <a:rPr lang="en-US" sz="1800" b="1"/>
              <a:t>NRT_CCDC</a:t>
            </a:r>
          </a:p>
        </p:txBody>
      </p:sp>
      <p:sp>
        <p:nvSpPr>
          <p:cNvPr id="466" name="Shape 466"/>
          <p:cNvSpPr txBox="1"/>
          <p:nvPr/>
        </p:nvSpPr>
        <p:spPr>
          <a:xfrm>
            <a:off x="0" y="5853287"/>
            <a:ext cx="1287000" cy="414000"/>
          </a:xfrm>
          <a:prstGeom prst="rect">
            <a:avLst/>
          </a:prstGeom>
          <a:noFill/>
          <a:ln>
            <a:noFill/>
          </a:ln>
        </p:spPr>
        <p:txBody>
          <a:bodyPr lIns="91425" tIns="91425" rIns="91425" bIns="91425" anchor="ctr" anchorCtr="0">
            <a:noAutofit/>
          </a:bodyPr>
          <a:lstStyle/>
          <a:p>
            <a:pPr lvl="0" algn="ctr" rtl="0">
              <a:spcBef>
                <a:spcPts val="0"/>
              </a:spcBef>
              <a:buNone/>
            </a:pPr>
            <a:r>
              <a:rPr lang="en-US" sz="1800" b="1"/>
              <a:t>Terra-i</a:t>
            </a:r>
          </a:p>
        </p:txBody>
      </p:sp>
      <p:cxnSp>
        <p:nvCxnSpPr>
          <p:cNvPr id="467" name="Shape 467"/>
          <p:cNvCxnSpPr/>
          <p:nvPr/>
        </p:nvCxnSpPr>
        <p:spPr>
          <a:xfrm>
            <a:off x="8850" y="1630325"/>
            <a:ext cx="9126300" cy="9000"/>
          </a:xfrm>
          <a:prstGeom prst="straightConnector1">
            <a:avLst/>
          </a:prstGeom>
          <a:noFill/>
          <a:ln w="38100" cap="flat" cmpd="sng">
            <a:solidFill>
              <a:srgbClr val="000000"/>
            </a:solidFill>
            <a:prstDash val="solid"/>
            <a:round/>
            <a:headEnd type="none" w="lg" len="lg"/>
            <a:tailEnd type="none" w="lg" len="lg"/>
          </a:ln>
        </p:spPr>
      </p:cxnSp>
      <p:cxnSp>
        <p:nvCxnSpPr>
          <p:cNvPr id="468" name="Shape 468"/>
          <p:cNvCxnSpPr/>
          <p:nvPr/>
        </p:nvCxnSpPr>
        <p:spPr>
          <a:xfrm rot="10800000" flipH="1">
            <a:off x="-17725" y="5296775"/>
            <a:ext cx="9152700" cy="19500"/>
          </a:xfrm>
          <a:prstGeom prst="straightConnector1">
            <a:avLst/>
          </a:prstGeom>
          <a:noFill/>
          <a:ln w="38100" cap="flat" cmpd="sng">
            <a:solidFill>
              <a:srgbClr val="000000"/>
            </a:solidFill>
            <a:prstDash val="solid"/>
            <a:round/>
            <a:headEnd type="none" w="lg" len="lg"/>
            <a:tailEnd type="none" w="lg" len="lg"/>
          </a:ln>
        </p:spPr>
      </p:cxnSp>
      <p:cxnSp>
        <p:nvCxnSpPr>
          <p:cNvPr id="469" name="Shape 469"/>
          <p:cNvCxnSpPr/>
          <p:nvPr/>
        </p:nvCxnSpPr>
        <p:spPr>
          <a:xfrm>
            <a:off x="8850" y="3230525"/>
            <a:ext cx="9126300" cy="9000"/>
          </a:xfrm>
          <a:prstGeom prst="straightConnector1">
            <a:avLst/>
          </a:prstGeom>
          <a:noFill/>
          <a:ln w="38100" cap="flat" cmpd="sng">
            <a:solidFill>
              <a:srgbClr val="000000"/>
            </a:solidFill>
            <a:prstDash val="solid"/>
            <a:round/>
            <a:headEnd type="none" w="lg" len="lg"/>
            <a:tailEnd type="none" w="lg" len="lg"/>
          </a:ln>
        </p:spPr>
      </p:cxnSp>
      <p:cxnSp>
        <p:nvCxnSpPr>
          <p:cNvPr id="470" name="Shape 470"/>
          <p:cNvCxnSpPr/>
          <p:nvPr/>
        </p:nvCxnSpPr>
        <p:spPr>
          <a:xfrm>
            <a:off x="8850" y="3687725"/>
            <a:ext cx="9126300" cy="9000"/>
          </a:xfrm>
          <a:prstGeom prst="straightConnector1">
            <a:avLst/>
          </a:prstGeom>
          <a:noFill/>
          <a:ln w="38100" cap="flat" cmpd="sng">
            <a:solidFill>
              <a:srgbClr val="000000"/>
            </a:solidFill>
            <a:prstDash val="solid"/>
            <a:round/>
            <a:headEnd type="none" w="lg" len="lg"/>
            <a:tailEnd type="none" w="lg" len="lg"/>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a:spcBef>
                <a:spcPts val="0"/>
              </a:spcBef>
              <a:buNone/>
            </a:pPr>
            <a:r>
              <a:rPr lang="en-US"/>
              <a:t>Three levels of operational readiness</a:t>
            </a:r>
          </a:p>
        </p:txBody>
      </p:sp>
      <p:sp>
        <p:nvSpPr>
          <p:cNvPr id="477" name="Shape 477"/>
          <p:cNvSpPr txBox="1">
            <a:spLocks noGrp="1"/>
          </p:cNvSpPr>
          <p:nvPr>
            <p:ph type="body" idx="1"/>
          </p:nvPr>
        </p:nvSpPr>
        <p:spPr>
          <a:xfrm>
            <a:off x="609600" y="1828800"/>
            <a:ext cx="7924800" cy="3886200"/>
          </a:xfrm>
          <a:prstGeom prst="rect">
            <a:avLst/>
          </a:prstGeom>
        </p:spPr>
        <p:txBody>
          <a:bodyPr lIns="91425" tIns="91425" rIns="91425" bIns="91425" anchor="t" anchorCtr="0">
            <a:noAutofit/>
          </a:bodyPr>
          <a:lstStyle/>
          <a:p>
            <a:pPr marL="457200" lvl="0" indent="-228600" rtl="0">
              <a:spcBef>
                <a:spcPts val="0"/>
              </a:spcBef>
              <a:spcAft>
                <a:spcPts val="600"/>
              </a:spcAft>
            </a:pPr>
            <a:r>
              <a:rPr lang="en-US"/>
              <a:t>Terra-i:</a:t>
            </a:r>
          </a:p>
          <a:p>
            <a:pPr marL="914400" lvl="1" indent="-228600" rtl="0">
              <a:spcBef>
                <a:spcPts val="0"/>
              </a:spcBef>
              <a:spcAft>
                <a:spcPts val="600"/>
              </a:spcAft>
            </a:pPr>
            <a:r>
              <a:rPr lang="en-US"/>
              <a:t>16-day MODIS NDVI product</a:t>
            </a:r>
          </a:p>
          <a:p>
            <a:pPr marL="914400" lvl="1" indent="-228600" rtl="0">
              <a:spcBef>
                <a:spcPts val="0"/>
              </a:spcBef>
              <a:spcAft>
                <a:spcPts val="600"/>
              </a:spcAft>
            </a:pPr>
            <a:r>
              <a:rPr lang="en-US"/>
              <a:t>Operational, updates every three months</a:t>
            </a:r>
          </a:p>
          <a:p>
            <a:pPr marL="457200" lvl="0" indent="-228600" rtl="0">
              <a:spcBef>
                <a:spcPts val="0"/>
              </a:spcBef>
              <a:spcAft>
                <a:spcPts val="600"/>
              </a:spcAft>
            </a:pPr>
            <a:r>
              <a:rPr lang="en-US"/>
              <a:t>NRT-CCDC: </a:t>
            </a:r>
          </a:p>
          <a:p>
            <a:pPr marL="914400" lvl="1" indent="-228600" rtl="0">
              <a:spcBef>
                <a:spcPts val="0"/>
              </a:spcBef>
              <a:spcAft>
                <a:spcPts val="600"/>
              </a:spcAft>
            </a:pPr>
            <a:r>
              <a:rPr lang="en-US"/>
              <a:t>Daily MODIS gridded surface reflectance (view angle filtering)</a:t>
            </a:r>
          </a:p>
          <a:p>
            <a:pPr marL="914400" lvl="1" indent="-228600" rtl="0">
              <a:spcBef>
                <a:spcPts val="0"/>
              </a:spcBef>
              <a:spcAft>
                <a:spcPts val="600"/>
              </a:spcAft>
            </a:pPr>
            <a:r>
              <a:rPr lang="en-US"/>
              <a:t>Easy to implement, operational-ready</a:t>
            </a:r>
          </a:p>
          <a:p>
            <a:pPr marL="457200" lvl="0" indent="-228600" rtl="0">
              <a:spcBef>
                <a:spcPts val="0"/>
              </a:spcBef>
              <a:spcAft>
                <a:spcPts val="600"/>
              </a:spcAft>
            </a:pPr>
            <a:r>
              <a:rPr lang="en-US"/>
              <a:t>Fusion: </a:t>
            </a:r>
          </a:p>
          <a:p>
            <a:pPr marL="914400" lvl="1" indent="-228600" rtl="0">
              <a:spcBef>
                <a:spcPts val="0"/>
              </a:spcBef>
              <a:spcAft>
                <a:spcPts val="600"/>
              </a:spcAft>
            </a:pPr>
            <a:r>
              <a:rPr lang="en-US"/>
              <a:t>Daily MODIS swath surface reflectance (no filtering)</a:t>
            </a:r>
          </a:p>
          <a:p>
            <a:pPr marL="914400" lvl="1" indent="-228600" rtl="0">
              <a:spcBef>
                <a:spcPts val="0"/>
              </a:spcBef>
              <a:spcAft>
                <a:spcPts val="600"/>
              </a:spcAft>
            </a:pPr>
            <a:r>
              <a:rPr lang="en-US"/>
              <a:t>Requires Landsat model in place</a:t>
            </a:r>
          </a:p>
          <a:p>
            <a:pPr marL="914400" lvl="1" indent="-228600">
              <a:spcBef>
                <a:spcPts val="0"/>
              </a:spcBef>
              <a:spcAft>
                <a:spcPts val="600"/>
              </a:spcAft>
            </a:pPr>
            <a:r>
              <a:rPr lang="en-US"/>
              <a:t>Have the potential to detect change faster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rtl="0">
              <a:spcBef>
                <a:spcPts val="0"/>
              </a:spcBef>
              <a:buNone/>
            </a:pPr>
            <a:r>
              <a:rPr lang="en-US"/>
              <a:t>Operational-ready product</a:t>
            </a:r>
          </a:p>
        </p:txBody>
      </p:sp>
      <p:sp>
        <p:nvSpPr>
          <p:cNvPr id="485" name="Shape 485"/>
          <p:cNvSpPr txBox="1">
            <a:spLocks noGrp="1"/>
          </p:cNvSpPr>
          <p:nvPr>
            <p:ph type="body" idx="1"/>
          </p:nvPr>
        </p:nvSpPr>
        <p:spPr>
          <a:xfrm>
            <a:off x="609600" y="1828800"/>
            <a:ext cx="7924800" cy="3886200"/>
          </a:xfrm>
          <a:prstGeom prst="rect">
            <a:avLst/>
          </a:prstGeom>
        </p:spPr>
        <p:txBody>
          <a:bodyPr lIns="91425" tIns="91425" rIns="91425" bIns="91425" anchor="t" anchorCtr="0">
            <a:noAutofit/>
          </a:bodyPr>
          <a:lstStyle/>
          <a:p>
            <a:pPr marL="457200" lvl="0" indent="-228600" rtl="0">
              <a:spcBef>
                <a:spcPts val="0"/>
              </a:spcBef>
              <a:spcAft>
                <a:spcPts val="1000"/>
              </a:spcAft>
            </a:pPr>
            <a:r>
              <a:rPr lang="en-US"/>
              <a:t>Result from NRT-CCDC is currently being tested </a:t>
            </a:r>
          </a:p>
          <a:p>
            <a:pPr marL="457200" lvl="0" indent="-228600" rtl="0">
              <a:spcBef>
                <a:spcPts val="0"/>
              </a:spcBef>
              <a:spcAft>
                <a:spcPts val="1000"/>
              </a:spcAft>
            </a:pPr>
            <a:r>
              <a:rPr lang="en-US"/>
              <a:t>Open source; updated daily; </a:t>
            </a:r>
            <a:r>
              <a:rPr lang="en-US" u="sng">
                <a:solidFill>
                  <a:schemeClr val="hlink"/>
                </a:solidFill>
                <a:hlinkClick r:id="rId3"/>
              </a:rPr>
              <a:t>view on internet</a:t>
            </a:r>
          </a:p>
        </p:txBody>
      </p:sp>
      <p:pic>
        <p:nvPicPr>
          <p:cNvPr id="487" name="Shape 487"/>
          <p:cNvPicPr preferRelativeResize="0"/>
          <p:nvPr/>
        </p:nvPicPr>
        <p:blipFill>
          <a:blip r:embed="rId4">
            <a:alphaModFix/>
          </a:blip>
          <a:stretch>
            <a:fillRect/>
          </a:stretch>
        </p:blipFill>
        <p:spPr>
          <a:xfrm>
            <a:off x="1811500" y="2925800"/>
            <a:ext cx="5805600" cy="3886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rtl="0">
              <a:spcBef>
                <a:spcPts val="0"/>
              </a:spcBef>
              <a:buClr>
                <a:schemeClr val="dk1"/>
              </a:buClr>
              <a:buSzPct val="30555"/>
              <a:buFont typeface="Arial"/>
              <a:buNone/>
            </a:pPr>
            <a:r>
              <a:rPr lang="en-US"/>
              <a:t>Objectives</a:t>
            </a:r>
          </a:p>
        </p:txBody>
      </p:sp>
      <p:sp>
        <p:nvSpPr>
          <p:cNvPr id="100" name="Shape 100"/>
          <p:cNvSpPr txBox="1">
            <a:spLocks noGrp="1"/>
          </p:cNvSpPr>
          <p:nvPr>
            <p:ph type="body" idx="1"/>
          </p:nvPr>
        </p:nvSpPr>
        <p:spPr>
          <a:xfrm>
            <a:off x="609600" y="1828800"/>
            <a:ext cx="7924800" cy="3886200"/>
          </a:xfrm>
          <a:prstGeom prst="rect">
            <a:avLst/>
          </a:prstGeom>
        </p:spPr>
        <p:txBody>
          <a:bodyPr lIns="91425" tIns="91425" rIns="91425" bIns="91425" anchor="t" anchorCtr="0">
            <a:noAutofit/>
          </a:bodyPr>
          <a:lstStyle/>
          <a:p>
            <a:pPr marL="457200" lvl="0" indent="-228600" rtl="0">
              <a:spcBef>
                <a:spcPts val="0"/>
              </a:spcBef>
              <a:buFont typeface="Arial"/>
              <a:buAutoNum type="arabicPeriod"/>
            </a:pPr>
            <a:r>
              <a:rPr lang="en-US"/>
              <a:t>Develop algorithms for near real-time monitoring of forest disturbance:</a:t>
            </a:r>
          </a:p>
          <a:p>
            <a:pPr marL="914400" lvl="1" indent="-228600" rtl="0">
              <a:spcBef>
                <a:spcPts val="0"/>
              </a:spcBef>
            </a:pPr>
            <a:r>
              <a:rPr lang="en-US"/>
              <a:t>Apply prediction model to daily time series of MODIS data</a:t>
            </a:r>
          </a:p>
          <a:p>
            <a:pPr marL="914400" lvl="1" indent="-228600" rtl="0">
              <a:spcBef>
                <a:spcPts val="0"/>
              </a:spcBef>
            </a:pPr>
            <a:r>
              <a:rPr lang="en-US"/>
              <a:t>Fuse Landsat and MODIS data to overcome inherent variability of sequential MODIS observations</a:t>
            </a:r>
          </a:p>
          <a:p>
            <a:pPr marL="457200" lvl="0" indent="-228600" rtl="0">
              <a:spcBef>
                <a:spcPts val="0"/>
              </a:spcBef>
              <a:buFont typeface="Arial"/>
              <a:buAutoNum type="arabicPeriod"/>
            </a:pPr>
            <a:r>
              <a:rPr lang="en-US"/>
              <a:t>Develop framework for assessment of performance of near real-time monitoring systems</a:t>
            </a:r>
          </a:p>
          <a:p>
            <a:pPr marL="457200" lvl="0" indent="-228600" rtl="0">
              <a:spcBef>
                <a:spcPts val="0"/>
              </a:spcBef>
              <a:buFont typeface="Arial"/>
              <a:buAutoNum type="arabicPeriod"/>
            </a:pPr>
            <a:r>
              <a:rPr lang="en-US"/>
              <a:t>Develop prototype for operational near real-time monitoring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rtl="0">
              <a:spcBef>
                <a:spcPts val="0"/>
              </a:spcBef>
              <a:buNone/>
            </a:pPr>
            <a:r>
              <a:rPr lang="en-US"/>
              <a:t>Summary</a:t>
            </a:r>
          </a:p>
        </p:txBody>
      </p:sp>
      <p:sp>
        <p:nvSpPr>
          <p:cNvPr id="494" name="Shape 494"/>
          <p:cNvSpPr txBox="1">
            <a:spLocks noGrp="1"/>
          </p:cNvSpPr>
          <p:nvPr>
            <p:ph type="body" idx="1"/>
          </p:nvPr>
        </p:nvSpPr>
        <p:spPr>
          <a:xfrm>
            <a:off x="609600" y="1828800"/>
            <a:ext cx="7924800" cy="3886200"/>
          </a:xfrm>
          <a:prstGeom prst="rect">
            <a:avLst/>
          </a:prstGeom>
        </p:spPr>
        <p:txBody>
          <a:bodyPr lIns="91425" tIns="91425" rIns="91425" bIns="91425" anchor="t" anchorCtr="0">
            <a:noAutofit/>
          </a:bodyPr>
          <a:lstStyle/>
          <a:p>
            <a:pPr marL="457200" lvl="0" indent="-228600" rtl="0">
              <a:spcBef>
                <a:spcPts val="0"/>
              </a:spcBef>
              <a:spcAft>
                <a:spcPts val="600"/>
              </a:spcAft>
            </a:pPr>
            <a:r>
              <a:rPr lang="en-US"/>
              <a:t>Work completed:</a:t>
            </a:r>
          </a:p>
          <a:p>
            <a:pPr marL="914400" lvl="1" indent="-228600" rtl="0">
              <a:spcBef>
                <a:spcPts val="0"/>
              </a:spcBef>
              <a:spcAft>
                <a:spcPts val="600"/>
              </a:spcAft>
            </a:pPr>
            <a:r>
              <a:rPr lang="en-US"/>
              <a:t>Developed 2 algorithms of near real-time monitoring</a:t>
            </a:r>
          </a:p>
          <a:p>
            <a:pPr marL="914400" lvl="1" indent="-228600" rtl="0">
              <a:spcBef>
                <a:spcPts val="0"/>
              </a:spcBef>
              <a:spcAft>
                <a:spcPts val="600"/>
              </a:spcAft>
            </a:pPr>
            <a:r>
              <a:rPr lang="en-US"/>
              <a:t>Developed framework for assessment</a:t>
            </a:r>
          </a:p>
          <a:p>
            <a:pPr marL="914400" lvl="1" indent="-228600" rtl="0">
              <a:spcBef>
                <a:spcPts val="0"/>
              </a:spcBef>
              <a:spcAft>
                <a:spcPts val="600"/>
              </a:spcAft>
            </a:pPr>
            <a:r>
              <a:rPr lang="en-US"/>
              <a:t>Collected reference observation for assessment</a:t>
            </a:r>
          </a:p>
          <a:p>
            <a:pPr marL="457200" lvl="0" indent="-228600" rtl="0">
              <a:spcBef>
                <a:spcPts val="0"/>
              </a:spcBef>
              <a:spcAft>
                <a:spcPts val="600"/>
              </a:spcAft>
            </a:pPr>
            <a:r>
              <a:rPr lang="en-US"/>
              <a:t>Currently working on:</a:t>
            </a:r>
          </a:p>
          <a:p>
            <a:pPr marL="914400" lvl="1" indent="-228600" rtl="0">
              <a:spcBef>
                <a:spcPts val="0"/>
              </a:spcBef>
              <a:spcAft>
                <a:spcPts val="600"/>
              </a:spcAft>
            </a:pPr>
            <a:r>
              <a:rPr lang="en-US"/>
              <a:t>Analysing the results (</a:t>
            </a:r>
            <a:r>
              <a:rPr lang="en-US" i="1"/>
              <a:t>What size and magnitude of change can we detect? How soon can we detect it?</a:t>
            </a:r>
            <a:r>
              <a:rPr lang="en-US"/>
              <a:t>)</a:t>
            </a:r>
          </a:p>
          <a:p>
            <a:pPr marL="457200" lvl="0" indent="-228600" rtl="0">
              <a:spcBef>
                <a:spcPts val="0"/>
              </a:spcBef>
              <a:spcAft>
                <a:spcPts val="600"/>
              </a:spcAft>
            </a:pPr>
            <a:r>
              <a:rPr lang="en-US"/>
              <a:t>Future work:</a:t>
            </a:r>
          </a:p>
          <a:p>
            <a:pPr marL="914400" lvl="1" indent="-228600" rtl="0">
              <a:spcBef>
                <a:spcPts val="0"/>
              </a:spcBef>
              <a:spcAft>
                <a:spcPts val="600"/>
              </a:spcAft>
            </a:pPr>
            <a:r>
              <a:rPr lang="en-US"/>
              <a:t>Publish both algorithms and the framework of assessment (including comparison of the three products)</a:t>
            </a:r>
          </a:p>
          <a:p>
            <a:pPr marL="914400" lvl="1" indent="-228600" rtl="0">
              <a:spcBef>
                <a:spcPts val="0"/>
              </a:spcBef>
              <a:spcAft>
                <a:spcPts val="600"/>
              </a:spcAft>
            </a:pPr>
            <a:r>
              <a:rPr lang="en-US"/>
              <a:t>Develop operational-ready products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rtl="0">
              <a:spcBef>
                <a:spcPts val="0"/>
              </a:spcBef>
              <a:buNone/>
            </a:pPr>
            <a:r>
              <a:rPr lang="en-US"/>
              <a:t>Base Algorithm: CCDC</a:t>
            </a:r>
          </a:p>
        </p:txBody>
      </p:sp>
      <p:sp>
        <p:nvSpPr>
          <p:cNvPr id="108" name="Shape 108"/>
          <p:cNvSpPr txBox="1">
            <a:spLocks noGrp="1"/>
          </p:cNvSpPr>
          <p:nvPr>
            <p:ph type="body" idx="1"/>
          </p:nvPr>
        </p:nvSpPr>
        <p:spPr>
          <a:xfrm>
            <a:off x="609600" y="1828800"/>
            <a:ext cx="7924800" cy="3886200"/>
          </a:xfrm>
          <a:prstGeom prst="rect">
            <a:avLst/>
          </a:prstGeom>
        </p:spPr>
        <p:txBody>
          <a:bodyPr lIns="91425" tIns="91425" rIns="91425" bIns="91425" anchor="t" anchorCtr="0">
            <a:noAutofit/>
          </a:bodyPr>
          <a:lstStyle/>
          <a:p>
            <a:pPr marL="457200" lvl="0" indent="-228600" rtl="0">
              <a:spcBef>
                <a:spcPts val="0"/>
              </a:spcBef>
              <a:spcAft>
                <a:spcPts val="1000"/>
              </a:spcAft>
            </a:pPr>
            <a:r>
              <a:rPr lang="en-US"/>
              <a:t>Two term harmonic model to capture the seasonality and trends in surface reflectance</a:t>
            </a:r>
          </a:p>
          <a:p>
            <a:pPr marL="457200" lvl="0" indent="-228600" rtl="0">
              <a:spcBef>
                <a:spcPts val="0"/>
              </a:spcBef>
              <a:spcAft>
                <a:spcPts val="1000"/>
              </a:spcAft>
            </a:pPr>
            <a:r>
              <a:rPr lang="en-US"/>
              <a:t>Detects change by comparing new observation to predicted value</a:t>
            </a:r>
          </a:p>
        </p:txBody>
      </p:sp>
      <p:sp>
        <p:nvSpPr>
          <p:cNvPr id="110" name="Shape 110"/>
          <p:cNvSpPr txBox="1"/>
          <p:nvPr/>
        </p:nvSpPr>
        <p:spPr>
          <a:xfrm>
            <a:off x="1812775" y="6398300"/>
            <a:ext cx="2433900" cy="396300"/>
          </a:xfrm>
          <a:prstGeom prst="rect">
            <a:avLst/>
          </a:prstGeom>
          <a:noFill/>
          <a:ln>
            <a:noFill/>
          </a:ln>
        </p:spPr>
        <p:txBody>
          <a:bodyPr lIns="91425" tIns="91425" rIns="91425" bIns="91425" anchor="t" anchorCtr="0">
            <a:noAutofit/>
          </a:bodyPr>
          <a:lstStyle/>
          <a:p>
            <a:pPr lvl="0">
              <a:spcBef>
                <a:spcPts val="0"/>
              </a:spcBef>
              <a:buNone/>
            </a:pPr>
            <a:r>
              <a:rPr lang="en-US"/>
              <a:t>(Zhu and Woodcock, 2014)</a:t>
            </a:r>
          </a:p>
        </p:txBody>
      </p:sp>
      <p:pic>
        <p:nvPicPr>
          <p:cNvPr id="111" name="Shape 1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22562" y="3959987"/>
            <a:ext cx="7098876" cy="2028525"/>
          </a:xfrm>
          <a:prstGeom prst="rect">
            <a:avLst/>
          </a:prstGeom>
          <a:noFill/>
          <a:ln>
            <a:noFill/>
          </a:ln>
        </p:spPr>
      </p:pic>
      <p:sp>
        <p:nvSpPr>
          <p:cNvPr id="112" name="Shape 112"/>
          <p:cNvSpPr txBox="1"/>
          <p:nvPr/>
        </p:nvSpPr>
        <p:spPr>
          <a:xfrm>
            <a:off x="978400" y="5697875"/>
            <a:ext cx="7324800" cy="299700"/>
          </a:xfrm>
          <a:prstGeom prst="rect">
            <a:avLst/>
          </a:prstGeom>
          <a:noFill/>
          <a:ln>
            <a:noFill/>
          </a:ln>
        </p:spPr>
        <p:txBody>
          <a:bodyPr lIns="91425" tIns="91425" rIns="91425" bIns="91425" anchor="t" anchorCtr="0">
            <a:noAutofit/>
          </a:bodyPr>
          <a:lstStyle/>
          <a:p>
            <a:pPr lvl="0" rtl="0">
              <a:spcBef>
                <a:spcPts val="0"/>
              </a:spcBef>
              <a:buNone/>
            </a:pPr>
            <a:r>
              <a:rPr lang="en-US" b="1"/>
              <a:t>2013                                                           2014                                                           2015</a:t>
            </a:r>
          </a:p>
        </p:txBody>
      </p:sp>
      <p:sp>
        <p:nvSpPr>
          <p:cNvPr id="113" name="Shape 113"/>
          <p:cNvSpPr txBox="1"/>
          <p:nvPr/>
        </p:nvSpPr>
        <p:spPr>
          <a:xfrm>
            <a:off x="685800" y="388380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b="1"/>
              <a:t>0.4</a:t>
            </a:r>
          </a:p>
        </p:txBody>
      </p:sp>
      <p:sp>
        <p:nvSpPr>
          <p:cNvPr id="114" name="Shape 114"/>
          <p:cNvSpPr txBox="1"/>
          <p:nvPr/>
        </p:nvSpPr>
        <p:spPr>
          <a:xfrm>
            <a:off x="673600" y="467200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b="1"/>
              <a:t>0.3</a:t>
            </a:r>
          </a:p>
        </p:txBody>
      </p:sp>
      <p:sp>
        <p:nvSpPr>
          <p:cNvPr id="115" name="Shape 115"/>
          <p:cNvSpPr txBox="1"/>
          <p:nvPr/>
        </p:nvSpPr>
        <p:spPr>
          <a:xfrm>
            <a:off x="673600" y="541035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b="1"/>
              <a:t>0.2</a:t>
            </a:r>
          </a:p>
        </p:txBody>
      </p:sp>
      <p:cxnSp>
        <p:nvCxnSpPr>
          <p:cNvPr id="116" name="Shape 116"/>
          <p:cNvCxnSpPr/>
          <p:nvPr/>
        </p:nvCxnSpPr>
        <p:spPr>
          <a:xfrm>
            <a:off x="6858000" y="3967900"/>
            <a:ext cx="12900" cy="2053500"/>
          </a:xfrm>
          <a:prstGeom prst="straightConnector1">
            <a:avLst/>
          </a:prstGeom>
          <a:noFill/>
          <a:ln w="38100" cap="flat" cmpd="sng">
            <a:solidFill>
              <a:srgbClr val="FF0000"/>
            </a:solidFill>
            <a:prstDash val="dash"/>
            <a:round/>
            <a:headEnd type="none" w="lg" len="lg"/>
            <a:tailEnd type="none" w="lg" len="lg"/>
          </a:ln>
        </p:spPr>
      </p:cxnSp>
      <p:sp>
        <p:nvSpPr>
          <p:cNvPr id="117" name="Shape 117"/>
          <p:cNvSpPr txBox="1"/>
          <p:nvPr/>
        </p:nvSpPr>
        <p:spPr>
          <a:xfrm>
            <a:off x="6299650" y="5883025"/>
            <a:ext cx="1191600" cy="685800"/>
          </a:xfrm>
          <a:prstGeom prst="rect">
            <a:avLst/>
          </a:prstGeom>
          <a:noFill/>
          <a:ln>
            <a:noFill/>
          </a:ln>
        </p:spPr>
        <p:txBody>
          <a:bodyPr lIns="91425" tIns="91425" rIns="91425" bIns="91425" anchor="ctr" anchorCtr="0">
            <a:noAutofit/>
          </a:bodyPr>
          <a:lstStyle/>
          <a:p>
            <a:pPr lvl="0" algn="ctr">
              <a:spcBef>
                <a:spcPts val="0"/>
              </a:spcBef>
              <a:buNone/>
            </a:pPr>
            <a:r>
              <a:rPr lang="en-US" b="1"/>
              <a:t>Change</a:t>
            </a:r>
          </a:p>
          <a:p>
            <a:pPr lvl="0" algn="ctr">
              <a:spcBef>
                <a:spcPts val="0"/>
              </a:spcBef>
              <a:buNone/>
            </a:pPr>
            <a:endParaRPr b="1"/>
          </a:p>
        </p:txBody>
      </p:sp>
      <p:sp>
        <p:nvSpPr>
          <p:cNvPr id="118" name="Shape 118"/>
          <p:cNvSpPr txBox="1"/>
          <p:nvPr/>
        </p:nvSpPr>
        <p:spPr>
          <a:xfrm>
            <a:off x="3380400" y="3573750"/>
            <a:ext cx="2383200" cy="396300"/>
          </a:xfrm>
          <a:prstGeom prst="rect">
            <a:avLst/>
          </a:prstGeom>
          <a:noFill/>
          <a:ln>
            <a:noFill/>
          </a:ln>
        </p:spPr>
        <p:txBody>
          <a:bodyPr lIns="91425" tIns="91425" rIns="91425" bIns="91425" anchor="t" anchorCtr="0">
            <a:noAutofit/>
          </a:bodyPr>
          <a:lstStyle/>
          <a:p>
            <a:pPr lvl="0">
              <a:spcBef>
                <a:spcPts val="0"/>
              </a:spcBef>
              <a:buNone/>
            </a:pPr>
            <a:r>
              <a:rPr lang="en-US" b="1"/>
              <a:t>NIR Surface Reflectance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rtl="0">
              <a:spcBef>
                <a:spcPts val="0"/>
              </a:spcBef>
              <a:buNone/>
            </a:pPr>
            <a:r>
              <a:rPr lang="en-US"/>
              <a:t>Algorithm 1: NRT-CCDC</a:t>
            </a:r>
          </a:p>
        </p:txBody>
      </p:sp>
      <p:sp>
        <p:nvSpPr>
          <p:cNvPr id="125" name="Shape 125"/>
          <p:cNvSpPr txBox="1">
            <a:spLocks noGrp="1"/>
          </p:cNvSpPr>
          <p:nvPr>
            <p:ph type="body" idx="1"/>
          </p:nvPr>
        </p:nvSpPr>
        <p:spPr>
          <a:xfrm>
            <a:off x="609600" y="1828800"/>
            <a:ext cx="7924800" cy="3886200"/>
          </a:xfrm>
          <a:prstGeom prst="rect">
            <a:avLst/>
          </a:prstGeom>
        </p:spPr>
        <p:txBody>
          <a:bodyPr lIns="91425" tIns="91425" rIns="91425" bIns="91425" anchor="t" anchorCtr="0">
            <a:noAutofit/>
          </a:bodyPr>
          <a:lstStyle/>
          <a:p>
            <a:pPr marL="457200" lvl="0" indent="-228600" rtl="0">
              <a:spcBef>
                <a:spcPts val="0"/>
              </a:spcBef>
              <a:spcAft>
                <a:spcPts val="1000"/>
              </a:spcAft>
            </a:pPr>
            <a:r>
              <a:rPr lang="en-US"/>
              <a:t>CCDC modified for MODIS data</a:t>
            </a:r>
          </a:p>
          <a:p>
            <a:pPr marL="457200" lvl="0" indent="-228600" rtl="0">
              <a:spcBef>
                <a:spcPts val="0"/>
              </a:spcBef>
              <a:spcAft>
                <a:spcPts val="1000"/>
              </a:spcAft>
            </a:pPr>
            <a:r>
              <a:rPr lang="en-US"/>
              <a:t>Daily surface reflectance products screened by view angle threshold (VZA lower than 35°)</a:t>
            </a:r>
          </a:p>
          <a:p>
            <a:pPr marL="457200" lvl="0" indent="-228600" rtl="0">
              <a:spcBef>
                <a:spcPts val="0"/>
              </a:spcBef>
              <a:spcAft>
                <a:spcPts val="1000"/>
              </a:spcAft>
            </a:pPr>
            <a:r>
              <a:rPr lang="en-US"/>
              <a:t>Change detection based on 250 m NDVI</a:t>
            </a:r>
          </a:p>
          <a:p>
            <a:pPr marL="457200" lvl="0" indent="-228600" rtl="0">
              <a:spcBef>
                <a:spcPts val="0"/>
              </a:spcBef>
              <a:spcAft>
                <a:spcPts val="1000"/>
              </a:spcAft>
            </a:pPr>
            <a:r>
              <a:rPr lang="en-US"/>
              <a:t>500 m Green and SWIR bands used for multi-temporal cloud screening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7727325" y="5094675"/>
            <a:ext cx="1350900" cy="1531500"/>
          </a:xfrm>
          <a:prstGeom prst="rect">
            <a:avLst/>
          </a:prstGeom>
          <a:solidFill>
            <a:srgbClr val="FFFFFF"/>
          </a:solidFill>
          <a:ln>
            <a:noFill/>
          </a:ln>
        </p:spPr>
        <p:txBody>
          <a:bodyPr lIns="91425" tIns="91425" rIns="91425" bIns="91425" anchor="t" anchorCtr="0">
            <a:noAutofit/>
          </a:bodyPr>
          <a:lstStyle/>
          <a:p>
            <a:pPr lvl="0" rtl="0">
              <a:spcBef>
                <a:spcPts val="0"/>
              </a:spcBef>
              <a:buNone/>
            </a:pPr>
            <a:endParaRPr/>
          </a:p>
        </p:txBody>
      </p:sp>
      <p:sp>
        <p:nvSpPr>
          <p:cNvPr id="133" name="Shape 133"/>
          <p:cNvSpPr txBox="1"/>
          <p:nvPr/>
        </p:nvSpPr>
        <p:spPr>
          <a:xfrm>
            <a:off x="372575" y="5867325"/>
            <a:ext cx="2359500" cy="759000"/>
          </a:xfrm>
          <a:prstGeom prst="rect">
            <a:avLst/>
          </a:prstGeom>
          <a:solidFill>
            <a:srgbClr val="FFFFFF"/>
          </a:solidFill>
          <a:ln>
            <a:noFill/>
          </a:ln>
        </p:spPr>
        <p:txBody>
          <a:bodyPr lIns="91425" tIns="91425" rIns="91425" bIns="91425" anchor="t" anchorCtr="0">
            <a:noAutofit/>
          </a:bodyPr>
          <a:lstStyle/>
          <a:p>
            <a:pPr lvl="0">
              <a:spcBef>
                <a:spcPts val="0"/>
              </a:spcBef>
              <a:buNone/>
            </a:pPr>
            <a:endParaRPr/>
          </a:p>
        </p:txBody>
      </p:sp>
      <p:sp>
        <p:nvSpPr>
          <p:cNvPr id="134" name="Shape 134"/>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rtl="0">
              <a:spcBef>
                <a:spcPts val="0"/>
              </a:spcBef>
              <a:buNone/>
            </a:pPr>
            <a:r>
              <a:rPr lang="en-US"/>
              <a:t>Algorithm 1: NRT-CCDC</a:t>
            </a:r>
          </a:p>
        </p:txBody>
      </p:sp>
      <p:pic>
        <p:nvPicPr>
          <p:cNvPr id="135" name="Shape 135"/>
          <p:cNvPicPr preferRelativeResize="0"/>
          <p:nvPr/>
        </p:nvPicPr>
        <p:blipFill>
          <a:blip r:embed="rId3">
            <a:alphaModFix/>
          </a:blip>
          <a:stretch>
            <a:fillRect/>
          </a:stretch>
        </p:blipFill>
        <p:spPr>
          <a:xfrm>
            <a:off x="5383649" y="1730784"/>
            <a:ext cx="2734250" cy="2511192"/>
          </a:xfrm>
          <a:prstGeom prst="rect">
            <a:avLst/>
          </a:prstGeom>
          <a:noFill/>
          <a:ln>
            <a:noFill/>
          </a:ln>
        </p:spPr>
      </p:pic>
      <p:pic>
        <p:nvPicPr>
          <p:cNvPr id="136" name="Shape 1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2975" y="4863775"/>
            <a:ext cx="8555249" cy="1531649"/>
          </a:xfrm>
          <a:prstGeom prst="rect">
            <a:avLst/>
          </a:prstGeom>
          <a:noFill/>
          <a:ln>
            <a:noFill/>
          </a:ln>
        </p:spPr>
      </p:pic>
      <p:pic>
        <p:nvPicPr>
          <p:cNvPr id="137" name="Shape 137"/>
          <p:cNvPicPr preferRelativeResize="0"/>
          <p:nvPr/>
        </p:nvPicPr>
        <p:blipFill>
          <a:blip r:embed="rId5">
            <a:alphaModFix/>
          </a:blip>
          <a:stretch>
            <a:fillRect/>
          </a:stretch>
        </p:blipFill>
        <p:spPr>
          <a:xfrm>
            <a:off x="1190575" y="1730787"/>
            <a:ext cx="2734250" cy="2511199"/>
          </a:xfrm>
          <a:prstGeom prst="rect">
            <a:avLst/>
          </a:prstGeom>
          <a:noFill/>
          <a:ln>
            <a:noFill/>
          </a:ln>
        </p:spPr>
      </p:pic>
      <p:sp>
        <p:nvSpPr>
          <p:cNvPr id="138" name="Shape 138"/>
          <p:cNvSpPr txBox="1"/>
          <p:nvPr/>
        </p:nvSpPr>
        <p:spPr>
          <a:xfrm>
            <a:off x="1347050" y="1371587"/>
            <a:ext cx="2421300" cy="456300"/>
          </a:xfrm>
          <a:prstGeom prst="rect">
            <a:avLst/>
          </a:prstGeom>
          <a:noFill/>
          <a:ln>
            <a:noFill/>
          </a:ln>
        </p:spPr>
        <p:txBody>
          <a:bodyPr lIns="91425" tIns="91425" rIns="91425" bIns="91425" anchor="t" anchorCtr="0">
            <a:noAutofit/>
          </a:bodyPr>
          <a:lstStyle/>
          <a:p>
            <a:pPr lvl="0" algn="ctr" rtl="0">
              <a:spcBef>
                <a:spcPts val="0"/>
              </a:spcBef>
              <a:buNone/>
            </a:pPr>
            <a:r>
              <a:rPr lang="en-US" b="1"/>
              <a:t>Before change</a:t>
            </a:r>
          </a:p>
        </p:txBody>
      </p:sp>
      <p:sp>
        <p:nvSpPr>
          <p:cNvPr id="139" name="Shape 139"/>
          <p:cNvSpPr txBox="1"/>
          <p:nvPr/>
        </p:nvSpPr>
        <p:spPr>
          <a:xfrm>
            <a:off x="5383650" y="1371587"/>
            <a:ext cx="2421300" cy="456300"/>
          </a:xfrm>
          <a:prstGeom prst="rect">
            <a:avLst/>
          </a:prstGeom>
          <a:noFill/>
          <a:ln>
            <a:noFill/>
          </a:ln>
        </p:spPr>
        <p:txBody>
          <a:bodyPr lIns="91425" tIns="91425" rIns="91425" bIns="91425" anchor="t" anchorCtr="0">
            <a:noAutofit/>
          </a:bodyPr>
          <a:lstStyle/>
          <a:p>
            <a:pPr lvl="0" algn="ctr" rtl="0">
              <a:spcBef>
                <a:spcPts val="0"/>
              </a:spcBef>
              <a:buNone/>
            </a:pPr>
            <a:r>
              <a:rPr lang="en-US" b="1"/>
              <a:t>After change</a:t>
            </a:r>
          </a:p>
        </p:txBody>
      </p:sp>
      <p:sp>
        <p:nvSpPr>
          <p:cNvPr id="140" name="Shape 140"/>
          <p:cNvSpPr txBox="1"/>
          <p:nvPr/>
        </p:nvSpPr>
        <p:spPr>
          <a:xfrm>
            <a:off x="5383650" y="4175187"/>
            <a:ext cx="2421300" cy="456300"/>
          </a:xfrm>
          <a:prstGeom prst="rect">
            <a:avLst/>
          </a:prstGeom>
          <a:noFill/>
          <a:ln>
            <a:noFill/>
          </a:ln>
        </p:spPr>
        <p:txBody>
          <a:bodyPr lIns="91425" tIns="91425" rIns="91425" bIns="91425" anchor="t" anchorCtr="0">
            <a:noAutofit/>
          </a:bodyPr>
          <a:lstStyle/>
          <a:p>
            <a:pPr lvl="0" algn="ctr" rtl="0">
              <a:spcBef>
                <a:spcPts val="0"/>
              </a:spcBef>
              <a:buNone/>
            </a:pPr>
            <a:r>
              <a:rPr lang="en-US" b="1"/>
              <a:t>2014162</a:t>
            </a:r>
          </a:p>
        </p:txBody>
      </p:sp>
      <p:sp>
        <p:nvSpPr>
          <p:cNvPr id="141" name="Shape 141"/>
          <p:cNvSpPr txBox="1"/>
          <p:nvPr/>
        </p:nvSpPr>
        <p:spPr>
          <a:xfrm>
            <a:off x="1347050" y="4175187"/>
            <a:ext cx="2421300" cy="456300"/>
          </a:xfrm>
          <a:prstGeom prst="rect">
            <a:avLst/>
          </a:prstGeom>
          <a:noFill/>
          <a:ln>
            <a:noFill/>
          </a:ln>
        </p:spPr>
        <p:txBody>
          <a:bodyPr lIns="91425" tIns="91425" rIns="91425" bIns="91425" anchor="t" anchorCtr="0">
            <a:noAutofit/>
          </a:bodyPr>
          <a:lstStyle/>
          <a:p>
            <a:pPr lvl="0" algn="ctr" rtl="0">
              <a:spcBef>
                <a:spcPts val="0"/>
              </a:spcBef>
              <a:buNone/>
            </a:pPr>
            <a:r>
              <a:rPr lang="en-US" b="1"/>
              <a:t>2013199</a:t>
            </a:r>
          </a:p>
        </p:txBody>
      </p:sp>
      <p:cxnSp>
        <p:nvCxnSpPr>
          <p:cNvPr id="142" name="Shape 142"/>
          <p:cNvCxnSpPr/>
          <p:nvPr/>
        </p:nvCxnSpPr>
        <p:spPr>
          <a:xfrm>
            <a:off x="6733800" y="3187525"/>
            <a:ext cx="1021200" cy="2331900"/>
          </a:xfrm>
          <a:prstGeom prst="straightConnector1">
            <a:avLst/>
          </a:prstGeom>
          <a:noFill/>
          <a:ln w="19050" cap="flat" cmpd="sng">
            <a:solidFill>
              <a:srgbClr val="FF0000"/>
            </a:solidFill>
            <a:prstDash val="solid"/>
            <a:round/>
            <a:headEnd type="none" w="lg" len="lg"/>
            <a:tailEnd type="triangle" w="lg" len="lg"/>
          </a:ln>
        </p:spPr>
      </p:cxnSp>
      <p:cxnSp>
        <p:nvCxnSpPr>
          <p:cNvPr id="143" name="Shape 143"/>
          <p:cNvCxnSpPr/>
          <p:nvPr/>
        </p:nvCxnSpPr>
        <p:spPr>
          <a:xfrm>
            <a:off x="2704575" y="3187525"/>
            <a:ext cx="4139700" cy="2124900"/>
          </a:xfrm>
          <a:prstGeom prst="straightConnector1">
            <a:avLst/>
          </a:prstGeom>
          <a:noFill/>
          <a:ln w="19050" cap="flat" cmpd="sng">
            <a:solidFill>
              <a:srgbClr val="FF0000"/>
            </a:solidFill>
            <a:prstDash val="solid"/>
            <a:round/>
            <a:headEnd type="none" w="lg" len="lg"/>
            <a:tailEnd type="triangle" w="lg" len="lg"/>
          </a:ln>
        </p:spPr>
      </p:cxnSp>
      <p:sp>
        <p:nvSpPr>
          <p:cNvPr id="144" name="Shape 144"/>
          <p:cNvSpPr txBox="1"/>
          <p:nvPr/>
        </p:nvSpPr>
        <p:spPr>
          <a:xfrm>
            <a:off x="419850" y="6246700"/>
            <a:ext cx="8609100" cy="456300"/>
          </a:xfrm>
          <a:prstGeom prst="rect">
            <a:avLst/>
          </a:prstGeom>
          <a:noFill/>
          <a:ln>
            <a:noFill/>
          </a:ln>
        </p:spPr>
        <p:txBody>
          <a:bodyPr lIns="91425" tIns="91425" rIns="91425" bIns="91425" anchor="t" anchorCtr="0">
            <a:noAutofit/>
          </a:bodyPr>
          <a:lstStyle/>
          <a:p>
            <a:pPr lvl="0">
              <a:spcBef>
                <a:spcPts val="0"/>
              </a:spcBef>
              <a:buNone/>
            </a:pPr>
            <a:r>
              <a:rPr lang="en-US" b="1"/>
              <a:t>2007                           2009                               2011                              2013                               2015</a:t>
            </a:r>
          </a:p>
        </p:txBody>
      </p:sp>
      <p:sp>
        <p:nvSpPr>
          <p:cNvPr id="145" name="Shape 145"/>
          <p:cNvSpPr txBox="1"/>
          <p:nvPr/>
        </p:nvSpPr>
        <p:spPr>
          <a:xfrm>
            <a:off x="172200" y="4954975"/>
            <a:ext cx="441600" cy="358800"/>
          </a:xfrm>
          <a:prstGeom prst="rect">
            <a:avLst/>
          </a:prstGeom>
          <a:noFill/>
          <a:ln>
            <a:noFill/>
          </a:ln>
        </p:spPr>
        <p:txBody>
          <a:bodyPr lIns="91425" tIns="91425" rIns="91425" bIns="91425" anchor="t" anchorCtr="0">
            <a:noAutofit/>
          </a:bodyPr>
          <a:lstStyle/>
          <a:p>
            <a:pPr lvl="0">
              <a:spcBef>
                <a:spcPts val="0"/>
              </a:spcBef>
              <a:buNone/>
            </a:pPr>
            <a:r>
              <a:rPr lang="en-US" b="1"/>
              <a:t>0.8</a:t>
            </a:r>
          </a:p>
        </p:txBody>
      </p:sp>
      <p:sp>
        <p:nvSpPr>
          <p:cNvPr id="146" name="Shape 146"/>
          <p:cNvSpPr txBox="1"/>
          <p:nvPr/>
        </p:nvSpPr>
        <p:spPr>
          <a:xfrm>
            <a:off x="172200" y="5404975"/>
            <a:ext cx="441600" cy="358800"/>
          </a:xfrm>
          <a:prstGeom prst="rect">
            <a:avLst/>
          </a:prstGeom>
          <a:noFill/>
          <a:ln>
            <a:noFill/>
          </a:ln>
        </p:spPr>
        <p:txBody>
          <a:bodyPr lIns="91425" tIns="91425" rIns="91425" bIns="91425" anchor="t" anchorCtr="0">
            <a:noAutofit/>
          </a:bodyPr>
          <a:lstStyle/>
          <a:p>
            <a:pPr lvl="0" rtl="0">
              <a:spcBef>
                <a:spcPts val="0"/>
              </a:spcBef>
              <a:buNone/>
            </a:pPr>
            <a:r>
              <a:rPr lang="en-US" b="1"/>
              <a:t>0.6</a:t>
            </a:r>
          </a:p>
        </p:txBody>
      </p:sp>
      <p:sp>
        <p:nvSpPr>
          <p:cNvPr id="147" name="Shape 147"/>
          <p:cNvSpPr txBox="1"/>
          <p:nvPr/>
        </p:nvSpPr>
        <p:spPr>
          <a:xfrm>
            <a:off x="172200" y="5854975"/>
            <a:ext cx="441600" cy="358800"/>
          </a:xfrm>
          <a:prstGeom prst="rect">
            <a:avLst/>
          </a:prstGeom>
          <a:noFill/>
          <a:ln>
            <a:noFill/>
          </a:ln>
        </p:spPr>
        <p:txBody>
          <a:bodyPr lIns="91425" tIns="91425" rIns="91425" bIns="91425" anchor="t" anchorCtr="0">
            <a:noAutofit/>
          </a:bodyPr>
          <a:lstStyle/>
          <a:p>
            <a:pPr lvl="0" rtl="0">
              <a:spcBef>
                <a:spcPts val="0"/>
              </a:spcBef>
              <a:buNone/>
            </a:pPr>
            <a:r>
              <a:rPr lang="en-US" b="1"/>
              <a:t>0.4</a:t>
            </a:r>
          </a:p>
        </p:txBody>
      </p:sp>
      <p:sp>
        <p:nvSpPr>
          <p:cNvPr id="148" name="Shape 148"/>
          <p:cNvSpPr txBox="1"/>
          <p:nvPr/>
        </p:nvSpPr>
        <p:spPr>
          <a:xfrm>
            <a:off x="0" y="4657375"/>
            <a:ext cx="993600" cy="358800"/>
          </a:xfrm>
          <a:prstGeom prst="rect">
            <a:avLst/>
          </a:prstGeom>
          <a:noFill/>
          <a:ln>
            <a:noFill/>
          </a:ln>
        </p:spPr>
        <p:txBody>
          <a:bodyPr lIns="91425" tIns="91425" rIns="91425" bIns="91425" anchor="t" anchorCtr="0">
            <a:noAutofit/>
          </a:bodyPr>
          <a:lstStyle/>
          <a:p>
            <a:pPr lvl="0" rtl="0">
              <a:spcBef>
                <a:spcPts val="0"/>
              </a:spcBef>
              <a:buNone/>
            </a:pPr>
            <a:r>
              <a:rPr lang="en-US" b="1"/>
              <a:t>NDVI</a:t>
            </a:r>
          </a:p>
        </p:txBody>
      </p:sp>
      <p:cxnSp>
        <p:nvCxnSpPr>
          <p:cNvPr id="149" name="Shape 149"/>
          <p:cNvCxnSpPr/>
          <p:nvPr/>
        </p:nvCxnSpPr>
        <p:spPr>
          <a:xfrm>
            <a:off x="7616325" y="4848600"/>
            <a:ext cx="13800" cy="1490400"/>
          </a:xfrm>
          <a:prstGeom prst="straightConnector1">
            <a:avLst/>
          </a:prstGeom>
          <a:noFill/>
          <a:ln w="28575" cap="flat" cmpd="sng">
            <a:solidFill>
              <a:srgbClr val="FF0000"/>
            </a:solidFill>
            <a:prstDash val="dash"/>
            <a:round/>
            <a:headEnd type="none" w="lg" len="lg"/>
            <a:tailEnd type="none" w="lg" len="lg"/>
          </a:ln>
        </p:spPr>
      </p:cxnSp>
      <p:sp>
        <p:nvSpPr>
          <p:cNvPr id="150" name="Shape 150"/>
          <p:cNvSpPr txBox="1"/>
          <p:nvPr/>
        </p:nvSpPr>
        <p:spPr>
          <a:xfrm>
            <a:off x="7081725" y="4524975"/>
            <a:ext cx="1083000" cy="600900"/>
          </a:xfrm>
          <a:prstGeom prst="rect">
            <a:avLst/>
          </a:prstGeom>
          <a:noFill/>
          <a:ln>
            <a:noFill/>
          </a:ln>
        </p:spPr>
        <p:txBody>
          <a:bodyPr lIns="91425" tIns="91425" rIns="91425" bIns="91425" anchor="ctr" anchorCtr="0">
            <a:noAutofit/>
          </a:bodyPr>
          <a:lstStyle/>
          <a:p>
            <a:pPr lvl="0" algn="ctr">
              <a:spcBef>
                <a:spcPts val="0"/>
              </a:spcBef>
              <a:buNone/>
            </a:pPr>
            <a:r>
              <a:rPr lang="en-US" b="1"/>
              <a:t>Change</a:t>
            </a:r>
          </a:p>
          <a:p>
            <a:pPr lvl="0" algn="ctr">
              <a:spcBef>
                <a:spcPts val="0"/>
              </a:spcBef>
              <a:buNone/>
            </a:pP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rtl="0">
              <a:spcBef>
                <a:spcPts val="0"/>
              </a:spcBef>
              <a:buNone/>
            </a:pPr>
            <a:r>
              <a:rPr lang="en-US"/>
              <a:t>Algorithm 2: Fusion approach</a:t>
            </a:r>
          </a:p>
        </p:txBody>
      </p:sp>
      <p:sp>
        <p:nvSpPr>
          <p:cNvPr id="157" name="Shape 157"/>
          <p:cNvSpPr txBox="1">
            <a:spLocks noGrp="1"/>
          </p:cNvSpPr>
          <p:nvPr>
            <p:ph type="body" idx="1"/>
          </p:nvPr>
        </p:nvSpPr>
        <p:spPr>
          <a:xfrm>
            <a:off x="609600" y="1828800"/>
            <a:ext cx="7924800" cy="3886200"/>
          </a:xfrm>
          <a:prstGeom prst="rect">
            <a:avLst/>
          </a:prstGeom>
        </p:spPr>
        <p:txBody>
          <a:bodyPr lIns="91425" tIns="91425" rIns="91425" bIns="91425" anchor="t" anchorCtr="0">
            <a:noAutofit/>
          </a:bodyPr>
          <a:lstStyle/>
          <a:p>
            <a:pPr marL="457200" lvl="0" indent="-228600" rtl="0">
              <a:spcBef>
                <a:spcPts val="0"/>
              </a:spcBef>
              <a:spcAft>
                <a:spcPts val="1000"/>
              </a:spcAft>
            </a:pPr>
            <a:r>
              <a:rPr lang="en-US"/>
              <a:t>Use swath surface reflectance (MOD09) to identify the footprint of each MODIS observation</a:t>
            </a:r>
          </a:p>
          <a:p>
            <a:pPr marL="457200" lvl="0" indent="-228600" rtl="0">
              <a:spcBef>
                <a:spcPts val="0"/>
              </a:spcBef>
              <a:spcAft>
                <a:spcPts val="1000"/>
              </a:spcAft>
            </a:pPr>
            <a:r>
              <a:rPr lang="en-US"/>
              <a:t>Use Landsat-based time series model to predict the surface reflectance of each MODIS observation</a:t>
            </a:r>
          </a:p>
          <a:p>
            <a:pPr marL="457200" lvl="0" indent="-228600" rtl="0">
              <a:spcBef>
                <a:spcPts val="0"/>
              </a:spcBef>
              <a:spcAft>
                <a:spcPts val="1000"/>
              </a:spcAft>
            </a:pPr>
            <a:r>
              <a:rPr lang="en-US"/>
              <a:t>Change detected by comparing predicted and observed surface reflectance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78925" y="2915175"/>
            <a:ext cx="7834073" cy="2600376"/>
          </a:xfrm>
          <a:prstGeom prst="rect">
            <a:avLst/>
          </a:prstGeom>
          <a:noFill/>
          <a:ln>
            <a:noFill/>
          </a:ln>
        </p:spPr>
      </p:pic>
      <p:sp>
        <p:nvSpPr>
          <p:cNvPr id="165" name="Shape 165"/>
          <p:cNvSpPr txBox="1">
            <a:spLocks noGrp="1"/>
          </p:cNvSpPr>
          <p:nvPr>
            <p:ph type="title"/>
          </p:nvPr>
        </p:nvSpPr>
        <p:spPr>
          <a:xfrm>
            <a:off x="609600" y="762000"/>
            <a:ext cx="7924800" cy="685800"/>
          </a:xfrm>
          <a:prstGeom prst="rect">
            <a:avLst/>
          </a:prstGeom>
        </p:spPr>
        <p:txBody>
          <a:bodyPr lIns="91425" tIns="91425" rIns="91425" bIns="91425" anchor="t" anchorCtr="0">
            <a:noAutofit/>
          </a:bodyPr>
          <a:lstStyle/>
          <a:p>
            <a:pPr lvl="0" rtl="0">
              <a:spcBef>
                <a:spcPts val="0"/>
              </a:spcBef>
              <a:buNone/>
            </a:pPr>
            <a:r>
              <a:rPr lang="en-US"/>
              <a:t>Algorithm 2: Fusion approach</a:t>
            </a:r>
          </a:p>
        </p:txBody>
      </p:sp>
      <p:sp>
        <p:nvSpPr>
          <p:cNvPr id="167" name="Shape 167"/>
          <p:cNvSpPr txBox="1"/>
          <p:nvPr/>
        </p:nvSpPr>
        <p:spPr>
          <a:xfrm>
            <a:off x="-130925" y="3853350"/>
            <a:ext cx="1179000" cy="852000"/>
          </a:xfrm>
          <a:prstGeom prst="rect">
            <a:avLst/>
          </a:prstGeom>
          <a:noFill/>
          <a:ln>
            <a:noFill/>
          </a:ln>
        </p:spPr>
        <p:txBody>
          <a:bodyPr lIns="91425" tIns="91425" rIns="91425" bIns="91425" anchor="t" anchorCtr="0">
            <a:noAutofit/>
          </a:bodyPr>
          <a:lstStyle/>
          <a:p>
            <a:pPr lvl="0" algn="ctr">
              <a:spcBef>
                <a:spcPts val="0"/>
              </a:spcBef>
              <a:buNone/>
            </a:pPr>
            <a:r>
              <a:rPr lang="en-US" b="1"/>
              <a:t>Red</a:t>
            </a:r>
          </a:p>
          <a:p>
            <a:pPr lvl="0" algn="ctr">
              <a:spcBef>
                <a:spcPts val="0"/>
              </a:spcBef>
              <a:buNone/>
            </a:pPr>
            <a:r>
              <a:rPr lang="en-US" b="1"/>
              <a:t>(Residual)</a:t>
            </a:r>
          </a:p>
        </p:txBody>
      </p:sp>
      <p:cxnSp>
        <p:nvCxnSpPr>
          <p:cNvPr id="168" name="Shape 168"/>
          <p:cNvCxnSpPr/>
          <p:nvPr/>
        </p:nvCxnSpPr>
        <p:spPr>
          <a:xfrm flipH="1">
            <a:off x="5848075" y="2991375"/>
            <a:ext cx="600" cy="2510100"/>
          </a:xfrm>
          <a:prstGeom prst="straightConnector1">
            <a:avLst/>
          </a:prstGeom>
          <a:noFill/>
          <a:ln w="28575" cap="flat" cmpd="sng">
            <a:solidFill>
              <a:srgbClr val="FF0000"/>
            </a:solidFill>
            <a:prstDash val="dash"/>
            <a:round/>
            <a:headEnd type="none" w="lg" len="lg"/>
            <a:tailEnd type="none" w="lg" len="lg"/>
          </a:ln>
        </p:spPr>
      </p:cxnSp>
      <p:sp>
        <p:nvSpPr>
          <p:cNvPr id="169" name="Shape 169"/>
          <p:cNvSpPr txBox="1"/>
          <p:nvPr/>
        </p:nvSpPr>
        <p:spPr>
          <a:xfrm>
            <a:off x="3361350" y="1805837"/>
            <a:ext cx="2421300" cy="456300"/>
          </a:xfrm>
          <a:prstGeom prst="rect">
            <a:avLst/>
          </a:prstGeom>
          <a:noFill/>
          <a:ln>
            <a:noFill/>
          </a:ln>
        </p:spPr>
        <p:txBody>
          <a:bodyPr lIns="91425" tIns="91425" rIns="91425" bIns="91425" anchor="t" anchorCtr="0">
            <a:noAutofit/>
          </a:bodyPr>
          <a:lstStyle/>
          <a:p>
            <a:pPr lvl="0" algn="ctr">
              <a:spcBef>
                <a:spcPts val="0"/>
              </a:spcBef>
              <a:buNone/>
            </a:pPr>
            <a:r>
              <a:rPr lang="en-US" b="1"/>
              <a:t>Residual Time Series</a:t>
            </a:r>
          </a:p>
        </p:txBody>
      </p:sp>
      <p:sp>
        <p:nvSpPr>
          <p:cNvPr id="170" name="Shape 170"/>
          <p:cNvSpPr txBox="1"/>
          <p:nvPr/>
        </p:nvSpPr>
        <p:spPr>
          <a:xfrm>
            <a:off x="4641562" y="5718925"/>
            <a:ext cx="853200" cy="391200"/>
          </a:xfrm>
          <a:prstGeom prst="rect">
            <a:avLst/>
          </a:prstGeom>
          <a:noFill/>
          <a:ln>
            <a:noFill/>
          </a:ln>
        </p:spPr>
        <p:txBody>
          <a:bodyPr lIns="91425" tIns="91425" rIns="91425" bIns="91425" anchor="t" anchorCtr="0">
            <a:noAutofit/>
          </a:bodyPr>
          <a:lstStyle/>
          <a:p>
            <a:pPr lvl="0" algn="ctr" rtl="0">
              <a:spcBef>
                <a:spcPts val="0"/>
              </a:spcBef>
              <a:buNone/>
            </a:pPr>
            <a:r>
              <a:rPr lang="en-US" b="1"/>
              <a:t>Date</a:t>
            </a:r>
          </a:p>
        </p:txBody>
      </p:sp>
      <p:sp>
        <p:nvSpPr>
          <p:cNvPr id="171" name="Shape 171"/>
          <p:cNvSpPr txBox="1"/>
          <p:nvPr/>
        </p:nvSpPr>
        <p:spPr>
          <a:xfrm>
            <a:off x="1072624" y="5414125"/>
            <a:ext cx="7991100" cy="391200"/>
          </a:xfrm>
          <a:prstGeom prst="rect">
            <a:avLst/>
          </a:prstGeom>
          <a:noFill/>
          <a:ln>
            <a:noFill/>
          </a:ln>
        </p:spPr>
        <p:txBody>
          <a:bodyPr lIns="91425" tIns="91425" rIns="91425" bIns="91425" anchor="t" anchorCtr="0">
            <a:noAutofit/>
          </a:bodyPr>
          <a:lstStyle/>
          <a:p>
            <a:pPr lvl="0" rtl="0">
              <a:spcBef>
                <a:spcPts val="0"/>
              </a:spcBef>
              <a:buNone/>
            </a:pPr>
            <a:r>
              <a:rPr lang="en-US" b="1"/>
              <a:t>2012                            2013                               2014                              2015                             2016</a:t>
            </a:r>
          </a:p>
        </p:txBody>
      </p:sp>
      <p:sp>
        <p:nvSpPr>
          <p:cNvPr id="172" name="Shape 172"/>
          <p:cNvSpPr txBox="1"/>
          <p:nvPr/>
        </p:nvSpPr>
        <p:spPr>
          <a:xfrm>
            <a:off x="5356975" y="2647100"/>
            <a:ext cx="982800" cy="391200"/>
          </a:xfrm>
          <a:prstGeom prst="rect">
            <a:avLst/>
          </a:prstGeom>
          <a:noFill/>
          <a:ln>
            <a:noFill/>
          </a:ln>
        </p:spPr>
        <p:txBody>
          <a:bodyPr lIns="91425" tIns="91425" rIns="91425" bIns="91425" anchor="t" anchorCtr="0">
            <a:noAutofit/>
          </a:bodyPr>
          <a:lstStyle/>
          <a:p>
            <a:pPr lvl="0" algn="ctr" rtl="0">
              <a:spcBef>
                <a:spcPts val="0"/>
              </a:spcBef>
              <a:buNone/>
            </a:pPr>
            <a:r>
              <a:rPr lang="en-US" b="1"/>
              <a:t>Change</a:t>
            </a:r>
          </a:p>
          <a:p>
            <a:pPr lvl="0" algn="ctr" rtl="0">
              <a:spcBef>
                <a:spcPts val="0"/>
              </a:spcBef>
              <a:buNone/>
            </a:pPr>
            <a:endParaRPr b="1"/>
          </a:p>
        </p:txBody>
      </p:sp>
      <p:sp>
        <p:nvSpPr>
          <p:cNvPr id="173" name="Shape 173"/>
          <p:cNvSpPr txBox="1"/>
          <p:nvPr/>
        </p:nvSpPr>
        <p:spPr>
          <a:xfrm>
            <a:off x="715950" y="2753400"/>
            <a:ext cx="609600" cy="391200"/>
          </a:xfrm>
          <a:prstGeom prst="rect">
            <a:avLst/>
          </a:prstGeom>
          <a:noFill/>
          <a:ln>
            <a:noFill/>
          </a:ln>
        </p:spPr>
        <p:txBody>
          <a:bodyPr lIns="91425" tIns="91425" rIns="91425" bIns="91425" anchor="t" anchorCtr="0">
            <a:noAutofit/>
          </a:bodyPr>
          <a:lstStyle/>
          <a:p>
            <a:pPr lvl="0" algn="ctr" rtl="0">
              <a:spcBef>
                <a:spcPts val="0"/>
              </a:spcBef>
              <a:buNone/>
            </a:pPr>
            <a:r>
              <a:rPr lang="en-US" b="1"/>
              <a:t>0.2</a:t>
            </a:r>
          </a:p>
        </p:txBody>
      </p:sp>
      <p:sp>
        <p:nvSpPr>
          <p:cNvPr id="174" name="Shape 174"/>
          <p:cNvSpPr txBox="1"/>
          <p:nvPr/>
        </p:nvSpPr>
        <p:spPr>
          <a:xfrm>
            <a:off x="839620" y="4007550"/>
            <a:ext cx="517500" cy="391200"/>
          </a:xfrm>
          <a:prstGeom prst="rect">
            <a:avLst/>
          </a:prstGeom>
          <a:noFill/>
          <a:ln>
            <a:noFill/>
          </a:ln>
        </p:spPr>
        <p:txBody>
          <a:bodyPr lIns="91425" tIns="91425" rIns="91425" bIns="91425" anchor="t" anchorCtr="0">
            <a:noAutofit/>
          </a:bodyPr>
          <a:lstStyle/>
          <a:p>
            <a:pPr lvl="0" algn="ctr" rtl="0">
              <a:spcBef>
                <a:spcPts val="0"/>
              </a:spcBef>
              <a:buNone/>
            </a:pPr>
            <a:r>
              <a:rPr lang="en-US" b="1"/>
              <a:t>0</a:t>
            </a:r>
          </a:p>
        </p:txBody>
      </p:sp>
      <p:sp>
        <p:nvSpPr>
          <p:cNvPr id="175" name="Shape 175"/>
          <p:cNvSpPr txBox="1"/>
          <p:nvPr/>
        </p:nvSpPr>
        <p:spPr>
          <a:xfrm>
            <a:off x="761995" y="3380462"/>
            <a:ext cx="517500" cy="391200"/>
          </a:xfrm>
          <a:prstGeom prst="rect">
            <a:avLst/>
          </a:prstGeom>
          <a:noFill/>
          <a:ln>
            <a:noFill/>
          </a:ln>
        </p:spPr>
        <p:txBody>
          <a:bodyPr lIns="91425" tIns="91425" rIns="91425" bIns="91425" anchor="t" anchorCtr="0">
            <a:noAutofit/>
          </a:bodyPr>
          <a:lstStyle/>
          <a:p>
            <a:pPr lvl="0" algn="ctr" rtl="0">
              <a:spcBef>
                <a:spcPts val="0"/>
              </a:spcBef>
              <a:buNone/>
            </a:pPr>
            <a:r>
              <a:rPr lang="en-US" b="1"/>
              <a:t>0.1</a:t>
            </a:r>
          </a:p>
        </p:txBody>
      </p:sp>
      <p:sp>
        <p:nvSpPr>
          <p:cNvPr id="176" name="Shape 176"/>
          <p:cNvSpPr txBox="1"/>
          <p:nvPr/>
        </p:nvSpPr>
        <p:spPr>
          <a:xfrm>
            <a:off x="761995" y="4621850"/>
            <a:ext cx="517500" cy="391200"/>
          </a:xfrm>
          <a:prstGeom prst="rect">
            <a:avLst/>
          </a:prstGeom>
          <a:noFill/>
          <a:ln>
            <a:noFill/>
          </a:ln>
        </p:spPr>
        <p:txBody>
          <a:bodyPr lIns="91425" tIns="91425" rIns="91425" bIns="91425" anchor="t" anchorCtr="0">
            <a:noAutofit/>
          </a:bodyPr>
          <a:lstStyle/>
          <a:p>
            <a:pPr lvl="0" algn="ctr" rtl="0">
              <a:spcBef>
                <a:spcPts val="0"/>
              </a:spcBef>
              <a:buNone/>
            </a:pPr>
            <a:r>
              <a:rPr lang="en-US" b="1"/>
              <a:t>-0.1</a:t>
            </a:r>
          </a:p>
        </p:txBody>
      </p:sp>
      <p:sp>
        <p:nvSpPr>
          <p:cNvPr id="177" name="Shape 177"/>
          <p:cNvSpPr txBox="1"/>
          <p:nvPr/>
        </p:nvSpPr>
        <p:spPr>
          <a:xfrm>
            <a:off x="731845" y="5261725"/>
            <a:ext cx="517500" cy="391200"/>
          </a:xfrm>
          <a:prstGeom prst="rect">
            <a:avLst/>
          </a:prstGeom>
          <a:noFill/>
          <a:ln>
            <a:noFill/>
          </a:ln>
        </p:spPr>
        <p:txBody>
          <a:bodyPr lIns="91425" tIns="91425" rIns="91425" bIns="91425" anchor="t" anchorCtr="0">
            <a:noAutofit/>
          </a:bodyPr>
          <a:lstStyle/>
          <a:p>
            <a:pPr lvl="0" algn="ctr" rtl="0">
              <a:spcBef>
                <a:spcPts val="0"/>
              </a:spcBef>
              <a:buNone/>
            </a:pPr>
            <a:r>
              <a:rPr lang="en-US" b="1"/>
              <a:t>-0.2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56200" y="1809125"/>
            <a:ext cx="5412623" cy="1408474"/>
          </a:xfrm>
          <a:prstGeom prst="rect">
            <a:avLst/>
          </a:prstGeom>
          <a:noFill/>
          <a:ln>
            <a:noFill/>
          </a:ln>
        </p:spPr>
      </p:pic>
      <p:pic>
        <p:nvPicPr>
          <p:cNvPr id="184" name="Shape 18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6200" y="3196787"/>
            <a:ext cx="5412624" cy="1408474"/>
          </a:xfrm>
          <a:prstGeom prst="rect">
            <a:avLst/>
          </a:prstGeom>
          <a:noFill/>
          <a:ln>
            <a:noFill/>
          </a:ln>
        </p:spPr>
      </p:pic>
      <p:pic>
        <p:nvPicPr>
          <p:cNvPr id="185" name="Shape 18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56200" y="422775"/>
            <a:ext cx="5412626" cy="1408474"/>
          </a:xfrm>
          <a:prstGeom prst="rect">
            <a:avLst/>
          </a:prstGeom>
          <a:noFill/>
          <a:ln>
            <a:noFill/>
          </a:ln>
        </p:spPr>
      </p:pic>
      <p:sp>
        <p:nvSpPr>
          <p:cNvPr id="186" name="Shape 186"/>
          <p:cNvSpPr txBox="1"/>
          <p:nvPr/>
        </p:nvSpPr>
        <p:spPr>
          <a:xfrm>
            <a:off x="919350" y="1514350"/>
            <a:ext cx="36399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Landsat-based (CCDC): most spatial details </a:t>
            </a:r>
          </a:p>
        </p:txBody>
      </p:sp>
      <p:sp>
        <p:nvSpPr>
          <p:cNvPr id="187" name="Shape 187"/>
          <p:cNvSpPr txBox="1"/>
          <p:nvPr/>
        </p:nvSpPr>
        <p:spPr>
          <a:xfrm>
            <a:off x="860300" y="4482450"/>
            <a:ext cx="5651100" cy="299700"/>
          </a:xfrm>
          <a:prstGeom prst="rect">
            <a:avLst/>
          </a:prstGeom>
          <a:noFill/>
          <a:ln>
            <a:noFill/>
          </a:ln>
        </p:spPr>
        <p:txBody>
          <a:bodyPr lIns="91425" tIns="91425" rIns="91425" bIns="91425" anchor="t" anchorCtr="0">
            <a:noAutofit/>
          </a:bodyPr>
          <a:lstStyle/>
          <a:p>
            <a:pPr lvl="0">
              <a:spcBef>
                <a:spcPts val="0"/>
              </a:spcBef>
              <a:buNone/>
            </a:pPr>
            <a:r>
              <a:rPr lang="en-US" sz="1200" b="1"/>
              <a:t>2013                                                    2014                                                    2015</a:t>
            </a:r>
          </a:p>
        </p:txBody>
      </p:sp>
      <p:sp>
        <p:nvSpPr>
          <p:cNvPr id="188" name="Shape 188"/>
          <p:cNvSpPr txBox="1"/>
          <p:nvPr/>
        </p:nvSpPr>
        <p:spPr>
          <a:xfrm>
            <a:off x="919350" y="2885950"/>
            <a:ext cx="32151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MODIS-based: easiest to implement </a:t>
            </a:r>
          </a:p>
          <a:p>
            <a:pPr lvl="0" rtl="0">
              <a:lnSpc>
                <a:spcPct val="115000"/>
              </a:lnSpc>
              <a:spcBef>
                <a:spcPts val="0"/>
              </a:spcBef>
              <a:buNone/>
            </a:pPr>
            <a:endParaRPr sz="1200" b="1">
              <a:solidFill>
                <a:schemeClr val="dk1"/>
              </a:solidFill>
            </a:endParaRPr>
          </a:p>
        </p:txBody>
      </p:sp>
      <p:sp>
        <p:nvSpPr>
          <p:cNvPr id="189" name="Shape 189"/>
          <p:cNvSpPr txBox="1"/>
          <p:nvPr/>
        </p:nvSpPr>
        <p:spPr>
          <a:xfrm>
            <a:off x="919350" y="4257550"/>
            <a:ext cx="32151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Fusion:  detects change faster</a:t>
            </a:r>
          </a:p>
          <a:p>
            <a:pPr lvl="0" rtl="0">
              <a:lnSpc>
                <a:spcPct val="115000"/>
              </a:lnSpc>
              <a:spcBef>
                <a:spcPts val="0"/>
              </a:spcBef>
              <a:buNone/>
            </a:pPr>
            <a:endParaRPr sz="1200" b="1">
              <a:solidFill>
                <a:schemeClr val="dk1"/>
              </a:solidFill>
            </a:endParaRPr>
          </a:p>
        </p:txBody>
      </p:sp>
      <p:sp>
        <p:nvSpPr>
          <p:cNvPr id="190" name="Shape 190"/>
          <p:cNvSpPr txBox="1"/>
          <p:nvPr/>
        </p:nvSpPr>
        <p:spPr>
          <a:xfrm>
            <a:off x="658750" y="346600"/>
            <a:ext cx="457200" cy="299700"/>
          </a:xfrm>
          <a:prstGeom prst="rect">
            <a:avLst/>
          </a:prstGeom>
          <a:noFill/>
          <a:ln>
            <a:noFill/>
          </a:ln>
        </p:spPr>
        <p:txBody>
          <a:bodyPr lIns="91425" tIns="91425" rIns="91425" bIns="91425" anchor="ctr" anchorCtr="0">
            <a:noAutofit/>
          </a:bodyPr>
          <a:lstStyle/>
          <a:p>
            <a:pPr lvl="0">
              <a:spcBef>
                <a:spcPts val="0"/>
              </a:spcBef>
              <a:buNone/>
            </a:pPr>
            <a:r>
              <a:rPr lang="en-US" sz="1200" b="1"/>
              <a:t>0.4</a:t>
            </a:r>
          </a:p>
        </p:txBody>
      </p:sp>
      <p:sp>
        <p:nvSpPr>
          <p:cNvPr id="191" name="Shape 191"/>
          <p:cNvSpPr txBox="1"/>
          <p:nvPr/>
        </p:nvSpPr>
        <p:spPr>
          <a:xfrm>
            <a:off x="651400" y="8438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0.3</a:t>
            </a:r>
          </a:p>
        </p:txBody>
      </p:sp>
      <p:sp>
        <p:nvSpPr>
          <p:cNvPr id="192" name="Shape 192"/>
          <p:cNvSpPr txBox="1"/>
          <p:nvPr/>
        </p:nvSpPr>
        <p:spPr>
          <a:xfrm>
            <a:off x="651400" y="134105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0.2</a:t>
            </a:r>
          </a:p>
        </p:txBody>
      </p:sp>
      <p:sp>
        <p:nvSpPr>
          <p:cNvPr id="193" name="Shape 193"/>
          <p:cNvSpPr txBox="1"/>
          <p:nvPr/>
        </p:nvSpPr>
        <p:spPr>
          <a:xfrm>
            <a:off x="651400" y="188287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0.9</a:t>
            </a:r>
          </a:p>
        </p:txBody>
      </p:sp>
      <p:sp>
        <p:nvSpPr>
          <p:cNvPr id="194" name="Shape 194"/>
          <p:cNvSpPr txBox="1"/>
          <p:nvPr/>
        </p:nvSpPr>
        <p:spPr>
          <a:xfrm>
            <a:off x="651400" y="239730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0.7</a:t>
            </a:r>
          </a:p>
        </p:txBody>
      </p:sp>
      <p:sp>
        <p:nvSpPr>
          <p:cNvPr id="195" name="Shape 195"/>
          <p:cNvSpPr txBox="1"/>
          <p:nvPr/>
        </p:nvSpPr>
        <p:spPr>
          <a:xfrm>
            <a:off x="651400" y="291175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0.5</a:t>
            </a:r>
          </a:p>
        </p:txBody>
      </p:sp>
      <p:sp>
        <p:nvSpPr>
          <p:cNvPr id="196" name="Shape 196"/>
          <p:cNvSpPr txBox="1"/>
          <p:nvPr/>
        </p:nvSpPr>
        <p:spPr>
          <a:xfrm>
            <a:off x="727600" y="34683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a:t>
            </a:r>
          </a:p>
        </p:txBody>
      </p:sp>
      <p:sp>
        <p:nvSpPr>
          <p:cNvPr id="197" name="Shape 197"/>
          <p:cNvSpPr txBox="1"/>
          <p:nvPr/>
        </p:nvSpPr>
        <p:spPr>
          <a:xfrm>
            <a:off x="588025" y="390687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-0.1</a:t>
            </a:r>
          </a:p>
        </p:txBody>
      </p:sp>
      <p:sp>
        <p:nvSpPr>
          <p:cNvPr id="198" name="Shape 198"/>
          <p:cNvSpPr txBox="1"/>
          <p:nvPr/>
        </p:nvSpPr>
        <p:spPr>
          <a:xfrm>
            <a:off x="588025" y="43454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-0.2</a:t>
            </a:r>
          </a:p>
        </p:txBody>
      </p:sp>
      <p:pic>
        <p:nvPicPr>
          <p:cNvPr id="199" name="Shape 199"/>
          <p:cNvPicPr preferRelativeResize="0"/>
          <p:nvPr/>
        </p:nvPicPr>
        <p:blipFill>
          <a:blip r:embed="rId6">
            <a:alphaModFix/>
          </a:blip>
          <a:stretch>
            <a:fillRect/>
          </a:stretch>
        </p:blipFill>
        <p:spPr>
          <a:xfrm>
            <a:off x="6504675" y="1885950"/>
            <a:ext cx="1582375" cy="1582375"/>
          </a:xfrm>
          <a:prstGeom prst="rect">
            <a:avLst/>
          </a:prstGeom>
          <a:noFill/>
          <a:ln>
            <a:noFill/>
          </a:ln>
        </p:spPr>
      </p:pic>
      <p:pic>
        <p:nvPicPr>
          <p:cNvPr id="200" name="Shape 200"/>
          <p:cNvPicPr preferRelativeResize="0"/>
          <p:nvPr/>
        </p:nvPicPr>
        <p:blipFill>
          <a:blip r:embed="rId7">
            <a:alphaModFix/>
          </a:blip>
          <a:stretch>
            <a:fillRect/>
          </a:stretch>
        </p:blipFill>
        <p:spPr>
          <a:xfrm>
            <a:off x="6504675" y="3427462"/>
            <a:ext cx="1582375" cy="1582375"/>
          </a:xfrm>
          <a:prstGeom prst="rect">
            <a:avLst/>
          </a:prstGeom>
          <a:noFill/>
          <a:ln>
            <a:noFill/>
          </a:ln>
        </p:spPr>
      </p:pic>
      <p:pic>
        <p:nvPicPr>
          <p:cNvPr id="201" name="Shape 201"/>
          <p:cNvPicPr preferRelativeResize="0"/>
          <p:nvPr/>
        </p:nvPicPr>
        <p:blipFill>
          <a:blip r:embed="rId8">
            <a:alphaModFix/>
          </a:blip>
          <a:stretch>
            <a:fillRect/>
          </a:stretch>
        </p:blipFill>
        <p:spPr>
          <a:xfrm>
            <a:off x="6504675" y="4951425"/>
            <a:ext cx="1582375" cy="1582375"/>
          </a:xfrm>
          <a:prstGeom prst="rect">
            <a:avLst/>
          </a:prstGeom>
          <a:noFill/>
          <a:ln>
            <a:noFill/>
          </a:ln>
        </p:spPr>
      </p:pic>
      <p:sp>
        <p:nvSpPr>
          <p:cNvPr id="202" name="Shape 202"/>
          <p:cNvSpPr txBox="1"/>
          <p:nvPr/>
        </p:nvSpPr>
        <p:spPr>
          <a:xfrm>
            <a:off x="8205025" y="879212"/>
            <a:ext cx="641400" cy="495600"/>
          </a:xfrm>
          <a:prstGeom prst="rect">
            <a:avLst/>
          </a:prstGeom>
          <a:noFill/>
          <a:ln>
            <a:noFill/>
          </a:ln>
        </p:spPr>
        <p:txBody>
          <a:bodyPr lIns="91425" tIns="91425" rIns="91425" bIns="91425" anchor="ctr" anchorCtr="0">
            <a:noAutofit/>
          </a:bodyPr>
          <a:lstStyle/>
          <a:p>
            <a:pPr lvl="0" algn="ctr">
              <a:spcBef>
                <a:spcPts val="0"/>
              </a:spcBef>
              <a:buNone/>
            </a:pPr>
            <a:r>
              <a:rPr lang="en-US" b="1"/>
              <a:t>2013</a:t>
            </a:r>
          </a:p>
          <a:p>
            <a:pPr lvl="0" algn="ctr">
              <a:spcBef>
                <a:spcPts val="0"/>
              </a:spcBef>
              <a:buNone/>
            </a:pPr>
            <a:r>
              <a:rPr lang="en-US" b="1"/>
              <a:t>228</a:t>
            </a:r>
          </a:p>
        </p:txBody>
      </p:sp>
      <p:sp>
        <p:nvSpPr>
          <p:cNvPr id="203" name="Shape 203"/>
          <p:cNvSpPr txBox="1"/>
          <p:nvPr/>
        </p:nvSpPr>
        <p:spPr>
          <a:xfrm>
            <a:off x="8205025" y="2429337"/>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2014</a:t>
            </a:r>
          </a:p>
          <a:p>
            <a:pPr lvl="0" algn="ctr" rtl="0">
              <a:spcBef>
                <a:spcPts val="0"/>
              </a:spcBef>
              <a:buNone/>
            </a:pPr>
            <a:r>
              <a:rPr lang="en-US" b="1"/>
              <a:t>135</a:t>
            </a:r>
          </a:p>
        </p:txBody>
      </p:sp>
      <p:sp>
        <p:nvSpPr>
          <p:cNvPr id="204" name="Shape 204"/>
          <p:cNvSpPr txBox="1"/>
          <p:nvPr/>
        </p:nvSpPr>
        <p:spPr>
          <a:xfrm>
            <a:off x="8205025" y="4029837"/>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2014</a:t>
            </a:r>
          </a:p>
          <a:p>
            <a:pPr lvl="0" algn="ctr" rtl="0">
              <a:spcBef>
                <a:spcPts val="0"/>
              </a:spcBef>
              <a:buNone/>
            </a:pPr>
            <a:r>
              <a:rPr lang="en-US" b="1"/>
              <a:t>167</a:t>
            </a:r>
          </a:p>
        </p:txBody>
      </p:sp>
      <p:sp>
        <p:nvSpPr>
          <p:cNvPr id="205" name="Shape 205"/>
          <p:cNvSpPr txBox="1"/>
          <p:nvPr/>
        </p:nvSpPr>
        <p:spPr>
          <a:xfrm>
            <a:off x="8205025" y="5494812"/>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2014</a:t>
            </a:r>
          </a:p>
          <a:p>
            <a:pPr lvl="0" algn="ctr" rtl="0">
              <a:spcBef>
                <a:spcPts val="0"/>
              </a:spcBef>
              <a:buNone/>
            </a:pPr>
            <a:r>
              <a:rPr lang="en-US" b="1"/>
              <a:t>231</a:t>
            </a:r>
          </a:p>
        </p:txBody>
      </p:sp>
      <p:sp>
        <p:nvSpPr>
          <p:cNvPr id="206" name="Shape 206"/>
          <p:cNvSpPr txBox="1"/>
          <p:nvPr/>
        </p:nvSpPr>
        <p:spPr>
          <a:xfrm>
            <a:off x="100775" y="870150"/>
            <a:ext cx="550500" cy="495600"/>
          </a:xfrm>
          <a:prstGeom prst="rect">
            <a:avLst/>
          </a:prstGeom>
          <a:noFill/>
          <a:ln>
            <a:noFill/>
          </a:ln>
        </p:spPr>
        <p:txBody>
          <a:bodyPr lIns="91425" tIns="91425" rIns="91425" bIns="91425" anchor="t" anchorCtr="0">
            <a:noAutofit/>
          </a:bodyPr>
          <a:lstStyle/>
          <a:p>
            <a:pPr lvl="0">
              <a:spcBef>
                <a:spcPts val="0"/>
              </a:spcBef>
              <a:buNone/>
            </a:pPr>
            <a:r>
              <a:rPr lang="en-US" b="1"/>
              <a:t>NIR</a:t>
            </a:r>
          </a:p>
        </p:txBody>
      </p:sp>
      <p:sp>
        <p:nvSpPr>
          <p:cNvPr id="207" name="Shape 207"/>
          <p:cNvSpPr txBox="1"/>
          <p:nvPr/>
        </p:nvSpPr>
        <p:spPr>
          <a:xfrm>
            <a:off x="55325" y="2413675"/>
            <a:ext cx="641400" cy="495600"/>
          </a:xfrm>
          <a:prstGeom prst="rect">
            <a:avLst/>
          </a:prstGeom>
          <a:noFill/>
          <a:ln>
            <a:noFill/>
          </a:ln>
        </p:spPr>
        <p:txBody>
          <a:bodyPr lIns="91425" tIns="91425" rIns="91425" bIns="91425" anchor="t" anchorCtr="0">
            <a:noAutofit/>
          </a:bodyPr>
          <a:lstStyle/>
          <a:p>
            <a:pPr lvl="0" rtl="0">
              <a:spcBef>
                <a:spcPts val="0"/>
              </a:spcBef>
              <a:buNone/>
            </a:pPr>
            <a:r>
              <a:rPr lang="en-US" b="1"/>
              <a:t>NDVI</a:t>
            </a:r>
          </a:p>
        </p:txBody>
      </p:sp>
      <p:sp>
        <p:nvSpPr>
          <p:cNvPr id="208" name="Shape 208"/>
          <p:cNvSpPr txBox="1"/>
          <p:nvPr/>
        </p:nvSpPr>
        <p:spPr>
          <a:xfrm>
            <a:off x="100775" y="3818100"/>
            <a:ext cx="550500" cy="495600"/>
          </a:xfrm>
          <a:prstGeom prst="rect">
            <a:avLst/>
          </a:prstGeom>
          <a:noFill/>
          <a:ln>
            <a:noFill/>
          </a:ln>
        </p:spPr>
        <p:txBody>
          <a:bodyPr lIns="91425" tIns="91425" rIns="91425" bIns="91425" anchor="t" anchorCtr="0">
            <a:noAutofit/>
          </a:bodyPr>
          <a:lstStyle/>
          <a:p>
            <a:pPr lvl="0" rtl="0">
              <a:spcBef>
                <a:spcPts val="0"/>
              </a:spcBef>
              <a:buNone/>
            </a:pPr>
            <a:r>
              <a:rPr lang="en-US" b="1"/>
              <a:t>NIR</a:t>
            </a:r>
          </a:p>
        </p:txBody>
      </p:sp>
      <p:sp>
        <p:nvSpPr>
          <p:cNvPr id="209" name="Shape 209"/>
          <p:cNvSpPr txBox="1"/>
          <p:nvPr/>
        </p:nvSpPr>
        <p:spPr>
          <a:xfrm>
            <a:off x="300025" y="4957300"/>
            <a:ext cx="5725200" cy="1098900"/>
          </a:xfrm>
          <a:prstGeom prst="rect">
            <a:avLst/>
          </a:prstGeom>
          <a:noFill/>
          <a:ln>
            <a:noFill/>
          </a:ln>
        </p:spPr>
        <p:txBody>
          <a:bodyPr lIns="91425" tIns="91425" rIns="91425" bIns="91425" anchor="t" anchorCtr="0">
            <a:noAutofit/>
          </a:bodyPr>
          <a:lstStyle/>
          <a:p>
            <a:pPr lvl="0" rtl="0">
              <a:lnSpc>
                <a:spcPct val="100000"/>
              </a:lnSpc>
              <a:spcBef>
                <a:spcPts val="0"/>
              </a:spcBef>
              <a:spcAft>
                <a:spcPts val="600"/>
              </a:spcAft>
              <a:buNone/>
            </a:pPr>
            <a:r>
              <a:rPr lang="en-US" sz="2200">
                <a:solidFill>
                  <a:schemeClr val="dk1"/>
                </a:solidFill>
              </a:rPr>
              <a:t>Three different time series analyses of a recent deforestation event in Pará, Brazil </a:t>
            </a:r>
          </a:p>
        </p:txBody>
      </p:sp>
      <p:pic>
        <p:nvPicPr>
          <p:cNvPr id="211" name="Shape 211"/>
          <p:cNvPicPr preferRelativeResize="0"/>
          <p:nvPr/>
        </p:nvPicPr>
        <p:blipFill>
          <a:blip r:embed="rId9">
            <a:alphaModFix/>
          </a:blip>
          <a:stretch>
            <a:fillRect/>
          </a:stretch>
        </p:blipFill>
        <p:spPr>
          <a:xfrm>
            <a:off x="6504675" y="361950"/>
            <a:ext cx="1582375" cy="1582375"/>
          </a:xfrm>
          <a:prstGeom prst="rect">
            <a:avLst/>
          </a:prstGeom>
          <a:noFill/>
          <a:ln>
            <a:noFill/>
          </a:ln>
        </p:spPr>
      </p:pic>
      <p:cxnSp>
        <p:nvCxnSpPr>
          <p:cNvPr id="212" name="Shape 212"/>
          <p:cNvCxnSpPr>
            <a:stCxn id="211" idx="1"/>
          </p:cNvCxnSpPr>
          <p:nvPr/>
        </p:nvCxnSpPr>
        <p:spPr>
          <a:xfrm rot="10800000">
            <a:off x="2864775" y="950637"/>
            <a:ext cx="3639900" cy="202500"/>
          </a:xfrm>
          <a:prstGeom prst="straightConnector1">
            <a:avLst/>
          </a:prstGeom>
          <a:noFill/>
          <a:ln w="19050" cap="flat" cmpd="sng">
            <a:solidFill>
              <a:srgbClr val="666666"/>
            </a:solidFill>
            <a:prstDash val="solid"/>
            <a:round/>
            <a:headEnd type="none" w="lg" len="lg"/>
            <a:tailEnd type="triangle" w="lg" len="lg"/>
          </a:ln>
        </p:spPr>
      </p:cxnSp>
      <p:cxnSp>
        <p:nvCxnSpPr>
          <p:cNvPr id="213" name="Shape 213"/>
          <p:cNvCxnSpPr>
            <a:stCxn id="199" idx="1"/>
          </p:cNvCxnSpPr>
          <p:nvPr/>
        </p:nvCxnSpPr>
        <p:spPr>
          <a:xfrm rot="10800000">
            <a:off x="4665075" y="1153437"/>
            <a:ext cx="1839600" cy="1523700"/>
          </a:xfrm>
          <a:prstGeom prst="straightConnector1">
            <a:avLst/>
          </a:prstGeom>
          <a:noFill/>
          <a:ln w="19050" cap="flat" cmpd="sng">
            <a:solidFill>
              <a:srgbClr val="666666"/>
            </a:solidFill>
            <a:prstDash val="solid"/>
            <a:round/>
            <a:headEnd type="none" w="lg" len="lg"/>
            <a:tailEnd type="triangle" w="lg" len="lg"/>
          </a:ln>
        </p:spPr>
      </p:cxnSp>
      <p:cxnSp>
        <p:nvCxnSpPr>
          <p:cNvPr id="214" name="Shape 214"/>
          <p:cNvCxnSpPr>
            <a:stCxn id="200" idx="1"/>
          </p:cNvCxnSpPr>
          <p:nvPr/>
        </p:nvCxnSpPr>
        <p:spPr>
          <a:xfrm rot="10800000">
            <a:off x="4943775" y="1508450"/>
            <a:ext cx="1560900" cy="2710200"/>
          </a:xfrm>
          <a:prstGeom prst="straightConnector1">
            <a:avLst/>
          </a:prstGeom>
          <a:noFill/>
          <a:ln w="19050" cap="flat" cmpd="sng">
            <a:solidFill>
              <a:srgbClr val="666666"/>
            </a:solidFill>
            <a:prstDash val="solid"/>
            <a:round/>
            <a:headEnd type="none" w="lg" len="lg"/>
            <a:tailEnd type="triangle" w="lg" len="lg"/>
          </a:ln>
        </p:spPr>
      </p:cxnSp>
      <p:cxnSp>
        <p:nvCxnSpPr>
          <p:cNvPr id="215" name="Shape 215"/>
          <p:cNvCxnSpPr>
            <a:stCxn id="201" idx="1"/>
          </p:cNvCxnSpPr>
          <p:nvPr/>
        </p:nvCxnSpPr>
        <p:spPr>
          <a:xfrm rot="10800000">
            <a:off x="5501475" y="1724112"/>
            <a:ext cx="1003200" cy="4018500"/>
          </a:xfrm>
          <a:prstGeom prst="straightConnector1">
            <a:avLst/>
          </a:prstGeom>
          <a:noFill/>
          <a:ln w="19050" cap="flat" cmpd="sng">
            <a:solidFill>
              <a:srgbClr val="666666"/>
            </a:solidFill>
            <a:prstDash val="solid"/>
            <a:round/>
            <a:headEnd type="none" w="lg" len="lg"/>
            <a:tailEnd type="triangle" w="lg" len="lg"/>
          </a:ln>
        </p:spPr>
      </p:cxnSp>
      <p:cxnSp>
        <p:nvCxnSpPr>
          <p:cNvPr id="216" name="Shape 216"/>
          <p:cNvCxnSpPr/>
          <p:nvPr/>
        </p:nvCxnSpPr>
        <p:spPr>
          <a:xfrm flipH="1">
            <a:off x="4799075" y="3271687"/>
            <a:ext cx="12600" cy="1356300"/>
          </a:xfrm>
          <a:prstGeom prst="straightConnector1">
            <a:avLst/>
          </a:prstGeom>
          <a:noFill/>
          <a:ln w="28575" cap="flat" cmpd="sng">
            <a:solidFill>
              <a:srgbClr val="FF0000"/>
            </a:solidFill>
            <a:prstDash val="dash"/>
            <a:round/>
            <a:headEnd type="none" w="lg" len="lg"/>
            <a:tailEnd type="none" w="lg" len="lg"/>
          </a:ln>
        </p:spPr>
      </p:cxnSp>
      <p:cxnSp>
        <p:nvCxnSpPr>
          <p:cNvPr id="217" name="Shape 217"/>
          <p:cNvCxnSpPr/>
          <p:nvPr/>
        </p:nvCxnSpPr>
        <p:spPr>
          <a:xfrm flipH="1">
            <a:off x="5421262" y="459150"/>
            <a:ext cx="12600" cy="1356300"/>
          </a:xfrm>
          <a:prstGeom prst="straightConnector1">
            <a:avLst/>
          </a:prstGeom>
          <a:noFill/>
          <a:ln w="28575" cap="flat" cmpd="sng">
            <a:solidFill>
              <a:srgbClr val="FF0000"/>
            </a:solidFill>
            <a:prstDash val="dash"/>
            <a:round/>
            <a:headEnd type="none" w="lg" len="lg"/>
            <a:tailEnd type="none" w="lg" len="lg"/>
          </a:ln>
        </p:spPr>
      </p:cxnSp>
      <p:cxnSp>
        <p:nvCxnSpPr>
          <p:cNvPr id="218" name="Shape 218"/>
          <p:cNvCxnSpPr/>
          <p:nvPr/>
        </p:nvCxnSpPr>
        <p:spPr>
          <a:xfrm flipH="1">
            <a:off x="4811662" y="1830750"/>
            <a:ext cx="12600" cy="1356300"/>
          </a:xfrm>
          <a:prstGeom prst="straightConnector1">
            <a:avLst/>
          </a:prstGeom>
          <a:noFill/>
          <a:ln w="28575" cap="flat" cmpd="sng">
            <a:solidFill>
              <a:srgbClr val="FF0000"/>
            </a:solidFill>
            <a:prstDash val="dash"/>
            <a:round/>
            <a:headEnd type="none" w="lg" len="lg"/>
            <a:tailEnd type="none" w="lg" len="lg"/>
          </a:ln>
        </p:spPr>
      </p:cxnSp>
      <p:sp>
        <p:nvSpPr>
          <p:cNvPr id="219" name="Shape 219"/>
          <p:cNvSpPr txBox="1"/>
          <p:nvPr/>
        </p:nvSpPr>
        <p:spPr>
          <a:xfrm>
            <a:off x="-20875" y="4033525"/>
            <a:ext cx="1027200" cy="495600"/>
          </a:xfrm>
          <a:prstGeom prst="rect">
            <a:avLst/>
          </a:prstGeom>
          <a:noFill/>
          <a:ln>
            <a:noFill/>
          </a:ln>
        </p:spPr>
        <p:txBody>
          <a:bodyPr lIns="91425" tIns="91425" rIns="91425" bIns="91425" anchor="t" anchorCtr="0">
            <a:noAutofit/>
          </a:bodyPr>
          <a:lstStyle/>
          <a:p>
            <a:pPr lvl="0" rtl="0">
              <a:spcBef>
                <a:spcPts val="0"/>
              </a:spcBef>
              <a:buNone/>
            </a:pPr>
            <a:r>
              <a:rPr lang="en-US" b="1"/>
              <a:t>Residual</a:t>
            </a:r>
          </a:p>
        </p:txBody>
      </p:sp>
      <p:cxnSp>
        <p:nvCxnSpPr>
          <p:cNvPr id="220" name="Shape 220"/>
          <p:cNvCxnSpPr/>
          <p:nvPr/>
        </p:nvCxnSpPr>
        <p:spPr>
          <a:xfrm flipH="1">
            <a:off x="6259462" y="459150"/>
            <a:ext cx="12600" cy="1356300"/>
          </a:xfrm>
          <a:prstGeom prst="straightConnector1">
            <a:avLst/>
          </a:prstGeom>
          <a:noFill/>
          <a:ln w="28575" cap="flat" cmpd="sng">
            <a:solidFill>
              <a:srgbClr val="0000FF"/>
            </a:solidFill>
            <a:prstDash val="dash"/>
            <a:round/>
            <a:headEnd type="none" w="lg" len="lg"/>
            <a:tailEnd type="none" w="lg" len="lg"/>
          </a:ln>
        </p:spPr>
      </p:cxnSp>
      <p:cxnSp>
        <p:nvCxnSpPr>
          <p:cNvPr id="221" name="Shape 221"/>
          <p:cNvCxnSpPr/>
          <p:nvPr/>
        </p:nvCxnSpPr>
        <p:spPr>
          <a:xfrm flipH="1">
            <a:off x="4877712" y="1830750"/>
            <a:ext cx="12600" cy="1356300"/>
          </a:xfrm>
          <a:prstGeom prst="straightConnector1">
            <a:avLst/>
          </a:prstGeom>
          <a:noFill/>
          <a:ln w="28575" cap="flat" cmpd="sng">
            <a:solidFill>
              <a:srgbClr val="0000FF"/>
            </a:solidFill>
            <a:prstDash val="dash"/>
            <a:round/>
            <a:headEnd type="none" w="lg" len="lg"/>
            <a:tailEnd type="none" w="lg" len="lg"/>
          </a:ln>
        </p:spPr>
      </p:cxnSp>
      <p:cxnSp>
        <p:nvCxnSpPr>
          <p:cNvPr id="222" name="Shape 222"/>
          <p:cNvCxnSpPr/>
          <p:nvPr/>
        </p:nvCxnSpPr>
        <p:spPr>
          <a:xfrm flipH="1">
            <a:off x="4871412" y="3271700"/>
            <a:ext cx="12600" cy="1356300"/>
          </a:xfrm>
          <a:prstGeom prst="straightConnector1">
            <a:avLst/>
          </a:prstGeom>
          <a:noFill/>
          <a:ln w="28575" cap="flat" cmpd="sng">
            <a:solidFill>
              <a:srgbClr val="0000FF"/>
            </a:solidFill>
            <a:prstDash val="dash"/>
            <a:round/>
            <a:headEnd type="none" w="lg" len="lg"/>
            <a:tailEnd type="none" w="lg" len="lg"/>
          </a:ln>
        </p:spPr>
      </p:cxnSp>
      <p:sp>
        <p:nvSpPr>
          <p:cNvPr id="223" name="Shape 223"/>
          <p:cNvSpPr txBox="1"/>
          <p:nvPr/>
        </p:nvSpPr>
        <p:spPr>
          <a:xfrm>
            <a:off x="3866625" y="5894450"/>
            <a:ext cx="2256300" cy="583200"/>
          </a:xfrm>
          <a:prstGeom prst="rect">
            <a:avLst/>
          </a:prstGeom>
          <a:noFill/>
          <a:ln>
            <a:noFill/>
          </a:ln>
        </p:spPr>
        <p:txBody>
          <a:bodyPr lIns="91425" tIns="91425" rIns="91425" bIns="91425" anchor="t" anchorCtr="0">
            <a:noAutofit/>
          </a:bodyPr>
          <a:lstStyle/>
          <a:p>
            <a:pPr lvl="0">
              <a:spcBef>
                <a:spcPts val="0"/>
              </a:spcBef>
              <a:buNone/>
            </a:pPr>
            <a:r>
              <a:rPr lang="en-US" sz="1800" b="1">
                <a:solidFill>
                  <a:srgbClr val="FF0000"/>
                </a:solidFill>
              </a:rPr>
              <a:t>Date of change</a:t>
            </a:r>
          </a:p>
          <a:p>
            <a:pPr lvl="0">
              <a:spcBef>
                <a:spcPts val="0"/>
              </a:spcBef>
              <a:buNone/>
            </a:pPr>
            <a:r>
              <a:rPr lang="en-US" sz="1800" b="1">
                <a:solidFill>
                  <a:srgbClr val="0000FF"/>
                </a:solidFill>
              </a:rPr>
              <a:t>Date of detection</a:t>
            </a:r>
          </a:p>
        </p:txBody>
      </p:sp>
      <p:cxnSp>
        <p:nvCxnSpPr>
          <p:cNvPr id="224" name="Shape 224"/>
          <p:cNvCxnSpPr/>
          <p:nvPr/>
        </p:nvCxnSpPr>
        <p:spPr>
          <a:xfrm rot="10800000">
            <a:off x="3309350" y="6135225"/>
            <a:ext cx="532200" cy="12900"/>
          </a:xfrm>
          <a:prstGeom prst="straightConnector1">
            <a:avLst/>
          </a:prstGeom>
          <a:noFill/>
          <a:ln w="28575" cap="flat" cmpd="sng">
            <a:solidFill>
              <a:srgbClr val="FF0000"/>
            </a:solidFill>
            <a:prstDash val="dash"/>
            <a:round/>
            <a:headEnd type="none" w="lg" len="lg"/>
            <a:tailEnd type="none" w="lg" len="lg"/>
          </a:ln>
        </p:spPr>
      </p:cxnSp>
      <p:cxnSp>
        <p:nvCxnSpPr>
          <p:cNvPr id="225" name="Shape 225"/>
          <p:cNvCxnSpPr/>
          <p:nvPr/>
        </p:nvCxnSpPr>
        <p:spPr>
          <a:xfrm rot="10800000">
            <a:off x="3309350" y="6363825"/>
            <a:ext cx="532200" cy="12900"/>
          </a:xfrm>
          <a:prstGeom prst="straightConnector1">
            <a:avLst/>
          </a:prstGeom>
          <a:noFill/>
          <a:ln w="28575" cap="flat" cmpd="sng">
            <a:solidFill>
              <a:srgbClr val="0000FF"/>
            </a:solidFill>
            <a:prstDash val="dash"/>
            <a:round/>
            <a:headEnd type="none" w="lg" len="lg"/>
            <a:tailEnd type="none" w="lg" len="lg"/>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6504675" y="4951425"/>
            <a:ext cx="1582375" cy="1582375"/>
          </a:xfrm>
          <a:prstGeom prst="rect">
            <a:avLst/>
          </a:prstGeom>
          <a:noFill/>
          <a:ln>
            <a:noFill/>
          </a:ln>
        </p:spPr>
      </p:pic>
      <p:pic>
        <p:nvPicPr>
          <p:cNvPr id="232" name="Shape 23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79550" y="3458225"/>
            <a:ext cx="5412599" cy="1532624"/>
          </a:xfrm>
          <a:prstGeom prst="rect">
            <a:avLst/>
          </a:prstGeom>
          <a:noFill/>
          <a:ln>
            <a:noFill/>
          </a:ln>
        </p:spPr>
      </p:pic>
      <p:pic>
        <p:nvPicPr>
          <p:cNvPr id="233" name="Shape 23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79550" y="1894837"/>
            <a:ext cx="5412599" cy="1532624"/>
          </a:xfrm>
          <a:prstGeom prst="rect">
            <a:avLst/>
          </a:prstGeom>
          <a:noFill/>
          <a:ln>
            <a:noFill/>
          </a:ln>
        </p:spPr>
      </p:pic>
      <p:pic>
        <p:nvPicPr>
          <p:cNvPr id="234" name="Shape 23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79537" y="405827"/>
            <a:ext cx="5412624" cy="1448146"/>
          </a:xfrm>
          <a:prstGeom prst="rect">
            <a:avLst/>
          </a:prstGeom>
          <a:noFill/>
          <a:ln>
            <a:noFill/>
          </a:ln>
        </p:spPr>
      </p:pic>
      <p:sp>
        <p:nvSpPr>
          <p:cNvPr id="235" name="Shape 235"/>
          <p:cNvSpPr txBox="1"/>
          <p:nvPr/>
        </p:nvSpPr>
        <p:spPr>
          <a:xfrm>
            <a:off x="919350" y="1590550"/>
            <a:ext cx="36399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Landsat-based (CCDC): most spatial details </a:t>
            </a:r>
          </a:p>
        </p:txBody>
      </p:sp>
      <p:sp>
        <p:nvSpPr>
          <p:cNvPr id="236" name="Shape 236"/>
          <p:cNvSpPr txBox="1"/>
          <p:nvPr/>
        </p:nvSpPr>
        <p:spPr>
          <a:xfrm>
            <a:off x="860300" y="4902000"/>
            <a:ext cx="5651100" cy="299700"/>
          </a:xfrm>
          <a:prstGeom prst="rect">
            <a:avLst/>
          </a:prstGeom>
          <a:noFill/>
          <a:ln>
            <a:noFill/>
          </a:ln>
        </p:spPr>
        <p:txBody>
          <a:bodyPr lIns="91425" tIns="91425" rIns="91425" bIns="91425" anchor="t" anchorCtr="0">
            <a:noAutofit/>
          </a:bodyPr>
          <a:lstStyle/>
          <a:p>
            <a:pPr lvl="0" rtl="0">
              <a:spcBef>
                <a:spcPts val="0"/>
              </a:spcBef>
              <a:buNone/>
            </a:pPr>
            <a:r>
              <a:rPr lang="en-US" sz="1200" b="1"/>
              <a:t>2014                                                    2015                                                    2016</a:t>
            </a:r>
          </a:p>
        </p:txBody>
      </p:sp>
      <p:sp>
        <p:nvSpPr>
          <p:cNvPr id="237" name="Shape 237"/>
          <p:cNvSpPr txBox="1"/>
          <p:nvPr/>
        </p:nvSpPr>
        <p:spPr>
          <a:xfrm>
            <a:off x="919350" y="3114550"/>
            <a:ext cx="32151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MODIS-based: easiest to implement </a:t>
            </a:r>
          </a:p>
          <a:p>
            <a:pPr lvl="0" rtl="0">
              <a:lnSpc>
                <a:spcPct val="115000"/>
              </a:lnSpc>
              <a:spcBef>
                <a:spcPts val="0"/>
              </a:spcBef>
              <a:buNone/>
            </a:pPr>
            <a:endParaRPr sz="1200" b="1">
              <a:solidFill>
                <a:schemeClr val="dk1"/>
              </a:solidFill>
            </a:endParaRPr>
          </a:p>
        </p:txBody>
      </p:sp>
      <p:sp>
        <p:nvSpPr>
          <p:cNvPr id="238" name="Shape 238"/>
          <p:cNvSpPr txBox="1"/>
          <p:nvPr/>
        </p:nvSpPr>
        <p:spPr>
          <a:xfrm>
            <a:off x="919350" y="4714750"/>
            <a:ext cx="3215100" cy="351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200" b="1">
                <a:solidFill>
                  <a:schemeClr val="dk1"/>
                </a:solidFill>
              </a:rPr>
              <a:t>Fusion:  detects change faster</a:t>
            </a:r>
          </a:p>
          <a:p>
            <a:pPr lvl="0" rtl="0">
              <a:lnSpc>
                <a:spcPct val="115000"/>
              </a:lnSpc>
              <a:spcBef>
                <a:spcPts val="0"/>
              </a:spcBef>
              <a:buNone/>
            </a:pPr>
            <a:endParaRPr sz="1200" b="1">
              <a:solidFill>
                <a:schemeClr val="dk1"/>
              </a:solidFill>
            </a:endParaRPr>
          </a:p>
        </p:txBody>
      </p:sp>
      <p:sp>
        <p:nvSpPr>
          <p:cNvPr id="239" name="Shape 239"/>
          <p:cNvSpPr txBox="1"/>
          <p:nvPr/>
        </p:nvSpPr>
        <p:spPr>
          <a:xfrm>
            <a:off x="658750" y="42280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0.4</a:t>
            </a:r>
          </a:p>
        </p:txBody>
      </p:sp>
      <p:sp>
        <p:nvSpPr>
          <p:cNvPr id="240" name="Shape 240"/>
          <p:cNvSpPr txBox="1"/>
          <p:nvPr/>
        </p:nvSpPr>
        <p:spPr>
          <a:xfrm>
            <a:off x="651400" y="8438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0.3</a:t>
            </a:r>
          </a:p>
        </p:txBody>
      </p:sp>
      <p:sp>
        <p:nvSpPr>
          <p:cNvPr id="241" name="Shape 241"/>
          <p:cNvSpPr txBox="1"/>
          <p:nvPr/>
        </p:nvSpPr>
        <p:spPr>
          <a:xfrm>
            <a:off x="651400" y="126485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0.2</a:t>
            </a:r>
          </a:p>
        </p:txBody>
      </p:sp>
      <p:sp>
        <p:nvSpPr>
          <p:cNvPr id="242" name="Shape 242"/>
          <p:cNvSpPr txBox="1"/>
          <p:nvPr/>
        </p:nvSpPr>
        <p:spPr>
          <a:xfrm>
            <a:off x="651400" y="180667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1.0</a:t>
            </a:r>
          </a:p>
        </p:txBody>
      </p:sp>
      <p:sp>
        <p:nvSpPr>
          <p:cNvPr id="243" name="Shape 243"/>
          <p:cNvSpPr txBox="1"/>
          <p:nvPr/>
        </p:nvSpPr>
        <p:spPr>
          <a:xfrm>
            <a:off x="651400" y="2460612"/>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0.8</a:t>
            </a:r>
          </a:p>
        </p:txBody>
      </p:sp>
      <p:sp>
        <p:nvSpPr>
          <p:cNvPr id="244" name="Shape 244"/>
          <p:cNvSpPr txBox="1"/>
          <p:nvPr/>
        </p:nvSpPr>
        <p:spPr>
          <a:xfrm>
            <a:off x="651400" y="3140350"/>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0.6</a:t>
            </a:r>
          </a:p>
        </p:txBody>
      </p:sp>
      <p:sp>
        <p:nvSpPr>
          <p:cNvPr id="245" name="Shape 245"/>
          <p:cNvSpPr txBox="1"/>
          <p:nvPr/>
        </p:nvSpPr>
        <p:spPr>
          <a:xfrm>
            <a:off x="772925" y="3593512"/>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a:t>
            </a:r>
          </a:p>
        </p:txBody>
      </p:sp>
      <p:sp>
        <p:nvSpPr>
          <p:cNvPr id="246" name="Shape 246"/>
          <p:cNvSpPr txBox="1"/>
          <p:nvPr/>
        </p:nvSpPr>
        <p:spPr>
          <a:xfrm>
            <a:off x="588025" y="421167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-0.1</a:t>
            </a:r>
          </a:p>
        </p:txBody>
      </p:sp>
      <p:sp>
        <p:nvSpPr>
          <p:cNvPr id="247" name="Shape 247"/>
          <p:cNvSpPr txBox="1"/>
          <p:nvPr/>
        </p:nvSpPr>
        <p:spPr>
          <a:xfrm>
            <a:off x="588025" y="4802625"/>
            <a:ext cx="457200" cy="299700"/>
          </a:xfrm>
          <a:prstGeom prst="rect">
            <a:avLst/>
          </a:prstGeom>
          <a:noFill/>
          <a:ln>
            <a:noFill/>
          </a:ln>
        </p:spPr>
        <p:txBody>
          <a:bodyPr lIns="91425" tIns="91425" rIns="91425" bIns="91425" anchor="ctr" anchorCtr="0">
            <a:noAutofit/>
          </a:bodyPr>
          <a:lstStyle/>
          <a:p>
            <a:pPr lvl="0" rtl="0">
              <a:spcBef>
                <a:spcPts val="0"/>
              </a:spcBef>
              <a:buNone/>
            </a:pPr>
            <a:r>
              <a:rPr lang="en-US" sz="1200" b="1"/>
              <a:t>-0.2</a:t>
            </a:r>
          </a:p>
        </p:txBody>
      </p:sp>
      <p:sp>
        <p:nvSpPr>
          <p:cNvPr id="248" name="Shape 248"/>
          <p:cNvSpPr txBox="1"/>
          <p:nvPr/>
        </p:nvSpPr>
        <p:spPr>
          <a:xfrm>
            <a:off x="8205025" y="879212"/>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2015</a:t>
            </a:r>
          </a:p>
          <a:p>
            <a:pPr lvl="0" algn="ctr" rtl="0">
              <a:spcBef>
                <a:spcPts val="0"/>
              </a:spcBef>
              <a:buNone/>
            </a:pPr>
            <a:r>
              <a:rPr lang="en-US" b="1"/>
              <a:t>213</a:t>
            </a:r>
          </a:p>
        </p:txBody>
      </p:sp>
      <p:sp>
        <p:nvSpPr>
          <p:cNvPr id="249" name="Shape 249"/>
          <p:cNvSpPr txBox="1"/>
          <p:nvPr/>
        </p:nvSpPr>
        <p:spPr>
          <a:xfrm>
            <a:off x="8205025" y="2429337"/>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2015</a:t>
            </a:r>
          </a:p>
          <a:p>
            <a:pPr lvl="0" algn="ctr" rtl="0">
              <a:spcBef>
                <a:spcPts val="0"/>
              </a:spcBef>
              <a:buNone/>
            </a:pPr>
            <a:r>
              <a:rPr lang="en-US" b="1"/>
              <a:t>229</a:t>
            </a:r>
          </a:p>
        </p:txBody>
      </p:sp>
      <p:sp>
        <p:nvSpPr>
          <p:cNvPr id="250" name="Shape 250"/>
          <p:cNvSpPr txBox="1"/>
          <p:nvPr/>
        </p:nvSpPr>
        <p:spPr>
          <a:xfrm>
            <a:off x="8205025" y="4029837"/>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2015</a:t>
            </a:r>
          </a:p>
          <a:p>
            <a:pPr lvl="0" algn="ctr" rtl="0">
              <a:spcBef>
                <a:spcPts val="0"/>
              </a:spcBef>
              <a:buNone/>
            </a:pPr>
            <a:r>
              <a:rPr lang="en-US" b="1"/>
              <a:t>253</a:t>
            </a:r>
          </a:p>
        </p:txBody>
      </p:sp>
      <p:sp>
        <p:nvSpPr>
          <p:cNvPr id="251" name="Shape 251"/>
          <p:cNvSpPr txBox="1"/>
          <p:nvPr/>
        </p:nvSpPr>
        <p:spPr>
          <a:xfrm>
            <a:off x="8205025" y="5494812"/>
            <a:ext cx="641400" cy="495600"/>
          </a:xfrm>
          <a:prstGeom prst="rect">
            <a:avLst/>
          </a:prstGeom>
          <a:noFill/>
          <a:ln>
            <a:noFill/>
          </a:ln>
        </p:spPr>
        <p:txBody>
          <a:bodyPr lIns="91425" tIns="91425" rIns="91425" bIns="91425" anchor="ctr" anchorCtr="0">
            <a:noAutofit/>
          </a:bodyPr>
          <a:lstStyle/>
          <a:p>
            <a:pPr lvl="0" algn="ctr" rtl="0">
              <a:spcBef>
                <a:spcPts val="0"/>
              </a:spcBef>
              <a:buNone/>
            </a:pPr>
            <a:r>
              <a:rPr lang="en-US" b="1"/>
              <a:t>2015</a:t>
            </a:r>
          </a:p>
          <a:p>
            <a:pPr lvl="0" algn="ctr" rtl="0">
              <a:spcBef>
                <a:spcPts val="0"/>
              </a:spcBef>
              <a:buNone/>
            </a:pPr>
            <a:r>
              <a:rPr lang="en-US" b="1"/>
              <a:t>261</a:t>
            </a:r>
          </a:p>
        </p:txBody>
      </p:sp>
      <p:sp>
        <p:nvSpPr>
          <p:cNvPr id="252" name="Shape 252"/>
          <p:cNvSpPr txBox="1"/>
          <p:nvPr/>
        </p:nvSpPr>
        <p:spPr>
          <a:xfrm>
            <a:off x="100775" y="870150"/>
            <a:ext cx="550500" cy="495600"/>
          </a:xfrm>
          <a:prstGeom prst="rect">
            <a:avLst/>
          </a:prstGeom>
          <a:noFill/>
          <a:ln>
            <a:noFill/>
          </a:ln>
        </p:spPr>
        <p:txBody>
          <a:bodyPr lIns="91425" tIns="91425" rIns="91425" bIns="91425" anchor="t" anchorCtr="0">
            <a:noAutofit/>
          </a:bodyPr>
          <a:lstStyle/>
          <a:p>
            <a:pPr lvl="0" rtl="0">
              <a:spcBef>
                <a:spcPts val="0"/>
              </a:spcBef>
              <a:buNone/>
            </a:pPr>
            <a:r>
              <a:rPr lang="en-US" b="1"/>
              <a:t>NIR</a:t>
            </a:r>
          </a:p>
        </p:txBody>
      </p:sp>
      <p:sp>
        <p:nvSpPr>
          <p:cNvPr id="253" name="Shape 253"/>
          <p:cNvSpPr txBox="1"/>
          <p:nvPr/>
        </p:nvSpPr>
        <p:spPr>
          <a:xfrm>
            <a:off x="55325" y="2413675"/>
            <a:ext cx="641400" cy="495600"/>
          </a:xfrm>
          <a:prstGeom prst="rect">
            <a:avLst/>
          </a:prstGeom>
          <a:noFill/>
          <a:ln>
            <a:noFill/>
          </a:ln>
        </p:spPr>
        <p:txBody>
          <a:bodyPr lIns="91425" tIns="91425" rIns="91425" bIns="91425" anchor="t" anchorCtr="0">
            <a:noAutofit/>
          </a:bodyPr>
          <a:lstStyle/>
          <a:p>
            <a:pPr lvl="0" rtl="0">
              <a:spcBef>
                <a:spcPts val="0"/>
              </a:spcBef>
              <a:buNone/>
            </a:pPr>
            <a:r>
              <a:rPr lang="en-US" b="1"/>
              <a:t>NDVI</a:t>
            </a:r>
          </a:p>
        </p:txBody>
      </p:sp>
      <p:sp>
        <p:nvSpPr>
          <p:cNvPr id="254" name="Shape 254"/>
          <p:cNvSpPr txBox="1"/>
          <p:nvPr/>
        </p:nvSpPr>
        <p:spPr>
          <a:xfrm>
            <a:off x="100775" y="3818100"/>
            <a:ext cx="550500" cy="495600"/>
          </a:xfrm>
          <a:prstGeom prst="rect">
            <a:avLst/>
          </a:prstGeom>
          <a:noFill/>
          <a:ln>
            <a:noFill/>
          </a:ln>
        </p:spPr>
        <p:txBody>
          <a:bodyPr lIns="91425" tIns="91425" rIns="91425" bIns="91425" anchor="t" anchorCtr="0">
            <a:noAutofit/>
          </a:bodyPr>
          <a:lstStyle/>
          <a:p>
            <a:pPr lvl="0" rtl="0">
              <a:spcBef>
                <a:spcPts val="0"/>
              </a:spcBef>
              <a:buNone/>
            </a:pPr>
            <a:r>
              <a:rPr lang="en-US" b="1"/>
              <a:t>NIR</a:t>
            </a:r>
          </a:p>
        </p:txBody>
      </p:sp>
      <p:cxnSp>
        <p:nvCxnSpPr>
          <p:cNvPr id="256" name="Shape 256"/>
          <p:cNvCxnSpPr>
            <a:stCxn id="257" idx="1"/>
          </p:cNvCxnSpPr>
          <p:nvPr/>
        </p:nvCxnSpPr>
        <p:spPr>
          <a:xfrm flipH="1">
            <a:off x="5222775" y="1153137"/>
            <a:ext cx="1281900" cy="101700"/>
          </a:xfrm>
          <a:prstGeom prst="straightConnector1">
            <a:avLst/>
          </a:prstGeom>
          <a:noFill/>
          <a:ln w="19050" cap="flat" cmpd="sng">
            <a:solidFill>
              <a:srgbClr val="666666"/>
            </a:solidFill>
            <a:prstDash val="solid"/>
            <a:round/>
            <a:headEnd type="none" w="lg" len="lg"/>
            <a:tailEnd type="triangle" w="lg" len="lg"/>
          </a:ln>
        </p:spPr>
      </p:cxnSp>
      <p:cxnSp>
        <p:nvCxnSpPr>
          <p:cNvPr id="258" name="Shape 258"/>
          <p:cNvCxnSpPr>
            <a:stCxn id="259" idx="1"/>
          </p:cNvCxnSpPr>
          <p:nvPr/>
        </p:nvCxnSpPr>
        <p:spPr>
          <a:xfrm rot="10800000">
            <a:off x="5362275" y="1305537"/>
            <a:ext cx="1142400" cy="1371600"/>
          </a:xfrm>
          <a:prstGeom prst="straightConnector1">
            <a:avLst/>
          </a:prstGeom>
          <a:noFill/>
          <a:ln w="19050" cap="flat" cmpd="sng">
            <a:solidFill>
              <a:srgbClr val="666666"/>
            </a:solidFill>
            <a:prstDash val="solid"/>
            <a:round/>
            <a:headEnd type="none" w="lg" len="lg"/>
            <a:tailEnd type="triangle" w="lg" len="lg"/>
          </a:ln>
        </p:spPr>
      </p:cxnSp>
      <p:cxnSp>
        <p:nvCxnSpPr>
          <p:cNvPr id="260" name="Shape 260"/>
          <p:cNvCxnSpPr>
            <a:stCxn id="261" idx="1"/>
          </p:cNvCxnSpPr>
          <p:nvPr/>
        </p:nvCxnSpPr>
        <p:spPr>
          <a:xfrm rot="10800000">
            <a:off x="5552175" y="1280450"/>
            <a:ext cx="952500" cy="2938200"/>
          </a:xfrm>
          <a:prstGeom prst="straightConnector1">
            <a:avLst/>
          </a:prstGeom>
          <a:noFill/>
          <a:ln w="19050" cap="flat" cmpd="sng">
            <a:solidFill>
              <a:srgbClr val="666666"/>
            </a:solidFill>
            <a:prstDash val="solid"/>
            <a:round/>
            <a:headEnd type="none" w="lg" len="lg"/>
            <a:tailEnd type="triangle" w="lg" len="lg"/>
          </a:ln>
        </p:spPr>
      </p:cxnSp>
      <p:cxnSp>
        <p:nvCxnSpPr>
          <p:cNvPr id="262" name="Shape 262"/>
          <p:cNvCxnSpPr>
            <a:stCxn id="263" idx="1"/>
          </p:cNvCxnSpPr>
          <p:nvPr/>
        </p:nvCxnSpPr>
        <p:spPr>
          <a:xfrm rot="10800000">
            <a:off x="5679075" y="1533912"/>
            <a:ext cx="825600" cy="4208700"/>
          </a:xfrm>
          <a:prstGeom prst="straightConnector1">
            <a:avLst/>
          </a:prstGeom>
          <a:noFill/>
          <a:ln w="19050" cap="flat" cmpd="sng">
            <a:solidFill>
              <a:srgbClr val="666666"/>
            </a:solidFill>
            <a:prstDash val="solid"/>
            <a:round/>
            <a:headEnd type="none" w="lg" len="lg"/>
            <a:tailEnd type="triangle" w="lg" len="lg"/>
          </a:ln>
        </p:spPr>
      </p:cxnSp>
      <p:cxnSp>
        <p:nvCxnSpPr>
          <p:cNvPr id="264" name="Shape 264"/>
          <p:cNvCxnSpPr/>
          <p:nvPr/>
        </p:nvCxnSpPr>
        <p:spPr>
          <a:xfrm flipH="1">
            <a:off x="5376625" y="3524875"/>
            <a:ext cx="12600" cy="1356300"/>
          </a:xfrm>
          <a:prstGeom prst="straightConnector1">
            <a:avLst/>
          </a:prstGeom>
          <a:noFill/>
          <a:ln w="28575" cap="flat" cmpd="sng">
            <a:solidFill>
              <a:srgbClr val="FF0000"/>
            </a:solidFill>
            <a:prstDash val="dash"/>
            <a:round/>
            <a:headEnd type="none" w="lg" len="lg"/>
            <a:tailEnd type="none" w="lg" len="lg"/>
          </a:ln>
        </p:spPr>
      </p:cxnSp>
      <p:cxnSp>
        <p:nvCxnSpPr>
          <p:cNvPr id="265" name="Shape 265"/>
          <p:cNvCxnSpPr/>
          <p:nvPr/>
        </p:nvCxnSpPr>
        <p:spPr>
          <a:xfrm flipH="1">
            <a:off x="5376625" y="1977950"/>
            <a:ext cx="12600" cy="1356300"/>
          </a:xfrm>
          <a:prstGeom prst="straightConnector1">
            <a:avLst/>
          </a:prstGeom>
          <a:noFill/>
          <a:ln w="28575" cap="flat" cmpd="sng">
            <a:solidFill>
              <a:srgbClr val="FF0000"/>
            </a:solidFill>
            <a:prstDash val="dash"/>
            <a:round/>
            <a:headEnd type="none" w="lg" len="lg"/>
            <a:tailEnd type="none" w="lg" len="lg"/>
          </a:ln>
        </p:spPr>
      </p:cxnSp>
      <p:pic>
        <p:nvPicPr>
          <p:cNvPr id="266" name="Shape 266"/>
          <p:cNvPicPr preferRelativeResize="0"/>
          <p:nvPr/>
        </p:nvPicPr>
        <p:blipFill>
          <a:blip r:embed="rId7">
            <a:alphaModFix/>
          </a:blip>
          <a:stretch>
            <a:fillRect/>
          </a:stretch>
        </p:blipFill>
        <p:spPr>
          <a:xfrm>
            <a:off x="6504675" y="455625"/>
            <a:ext cx="1582375" cy="1582375"/>
          </a:xfrm>
          <a:prstGeom prst="rect">
            <a:avLst/>
          </a:prstGeom>
          <a:noFill/>
          <a:ln>
            <a:noFill/>
          </a:ln>
        </p:spPr>
      </p:pic>
      <p:pic>
        <p:nvPicPr>
          <p:cNvPr id="267" name="Shape 267"/>
          <p:cNvPicPr preferRelativeResize="0"/>
          <p:nvPr/>
        </p:nvPicPr>
        <p:blipFill>
          <a:blip r:embed="rId8">
            <a:alphaModFix/>
          </a:blip>
          <a:stretch>
            <a:fillRect/>
          </a:stretch>
        </p:blipFill>
        <p:spPr>
          <a:xfrm>
            <a:off x="6504675" y="3503625"/>
            <a:ext cx="1582375" cy="1582375"/>
          </a:xfrm>
          <a:prstGeom prst="rect">
            <a:avLst/>
          </a:prstGeom>
          <a:noFill/>
          <a:ln>
            <a:noFill/>
          </a:ln>
        </p:spPr>
      </p:pic>
      <p:pic>
        <p:nvPicPr>
          <p:cNvPr id="268" name="Shape 268"/>
          <p:cNvPicPr preferRelativeResize="0"/>
          <p:nvPr/>
        </p:nvPicPr>
        <p:blipFill>
          <a:blip r:embed="rId9">
            <a:alphaModFix/>
          </a:blip>
          <a:stretch>
            <a:fillRect/>
          </a:stretch>
        </p:blipFill>
        <p:spPr>
          <a:xfrm>
            <a:off x="6504675" y="1979625"/>
            <a:ext cx="1582375" cy="1582375"/>
          </a:xfrm>
          <a:prstGeom prst="rect">
            <a:avLst/>
          </a:prstGeom>
          <a:noFill/>
          <a:ln>
            <a:noFill/>
          </a:ln>
        </p:spPr>
      </p:pic>
      <p:sp>
        <p:nvSpPr>
          <p:cNvPr id="269" name="Shape 269"/>
          <p:cNvSpPr txBox="1"/>
          <p:nvPr/>
        </p:nvSpPr>
        <p:spPr>
          <a:xfrm>
            <a:off x="0" y="4020900"/>
            <a:ext cx="1027200" cy="495600"/>
          </a:xfrm>
          <a:prstGeom prst="rect">
            <a:avLst/>
          </a:prstGeom>
          <a:noFill/>
          <a:ln>
            <a:noFill/>
          </a:ln>
        </p:spPr>
        <p:txBody>
          <a:bodyPr lIns="91425" tIns="91425" rIns="91425" bIns="91425" anchor="t" anchorCtr="0">
            <a:noAutofit/>
          </a:bodyPr>
          <a:lstStyle/>
          <a:p>
            <a:pPr lvl="0" rtl="0">
              <a:spcBef>
                <a:spcPts val="0"/>
              </a:spcBef>
              <a:buNone/>
            </a:pPr>
            <a:r>
              <a:rPr lang="en-US" b="1"/>
              <a:t>Residual</a:t>
            </a:r>
          </a:p>
        </p:txBody>
      </p:sp>
      <p:cxnSp>
        <p:nvCxnSpPr>
          <p:cNvPr id="270" name="Shape 270"/>
          <p:cNvCxnSpPr/>
          <p:nvPr/>
        </p:nvCxnSpPr>
        <p:spPr>
          <a:xfrm flipH="1">
            <a:off x="5527837" y="3524875"/>
            <a:ext cx="12600" cy="1356300"/>
          </a:xfrm>
          <a:prstGeom prst="straightConnector1">
            <a:avLst/>
          </a:prstGeom>
          <a:noFill/>
          <a:ln w="28575" cap="flat" cmpd="sng">
            <a:solidFill>
              <a:srgbClr val="0000FF"/>
            </a:solidFill>
            <a:prstDash val="dash"/>
            <a:round/>
            <a:headEnd type="none" w="lg" len="lg"/>
            <a:tailEnd type="none" w="lg" len="lg"/>
          </a:ln>
        </p:spPr>
      </p:cxnSp>
      <p:cxnSp>
        <p:nvCxnSpPr>
          <p:cNvPr id="271" name="Shape 271"/>
          <p:cNvCxnSpPr/>
          <p:nvPr/>
        </p:nvCxnSpPr>
        <p:spPr>
          <a:xfrm flipH="1">
            <a:off x="5552162" y="1977950"/>
            <a:ext cx="12600" cy="1356300"/>
          </a:xfrm>
          <a:prstGeom prst="straightConnector1">
            <a:avLst/>
          </a:prstGeom>
          <a:noFill/>
          <a:ln w="28575" cap="flat" cmpd="sng">
            <a:solidFill>
              <a:srgbClr val="0000FF"/>
            </a:solidFill>
            <a:prstDash val="dash"/>
            <a:round/>
            <a:headEnd type="none" w="lg" len="lg"/>
            <a:tailEnd type="none" w="lg" len="lg"/>
          </a:ln>
        </p:spPr>
      </p:cxnSp>
      <p:sp>
        <p:nvSpPr>
          <p:cNvPr id="272" name="Shape 272"/>
          <p:cNvSpPr txBox="1"/>
          <p:nvPr/>
        </p:nvSpPr>
        <p:spPr>
          <a:xfrm>
            <a:off x="3866625" y="5970650"/>
            <a:ext cx="2256300" cy="5832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0000"/>
                </a:solidFill>
              </a:rPr>
              <a:t>Date of change</a:t>
            </a:r>
          </a:p>
          <a:p>
            <a:pPr lvl="0" rtl="0">
              <a:spcBef>
                <a:spcPts val="0"/>
              </a:spcBef>
              <a:buNone/>
            </a:pPr>
            <a:r>
              <a:rPr lang="en-US" b="1">
                <a:solidFill>
                  <a:srgbClr val="0000FF"/>
                </a:solidFill>
              </a:rPr>
              <a:t>Date of detection</a:t>
            </a:r>
          </a:p>
        </p:txBody>
      </p:sp>
      <p:cxnSp>
        <p:nvCxnSpPr>
          <p:cNvPr id="273" name="Shape 273"/>
          <p:cNvCxnSpPr/>
          <p:nvPr/>
        </p:nvCxnSpPr>
        <p:spPr>
          <a:xfrm rot="10800000">
            <a:off x="3309350" y="6135225"/>
            <a:ext cx="532200" cy="12900"/>
          </a:xfrm>
          <a:prstGeom prst="straightConnector1">
            <a:avLst/>
          </a:prstGeom>
          <a:noFill/>
          <a:ln w="28575" cap="flat" cmpd="sng">
            <a:solidFill>
              <a:srgbClr val="FF0000"/>
            </a:solidFill>
            <a:prstDash val="dash"/>
            <a:round/>
            <a:headEnd type="none" w="lg" len="lg"/>
            <a:tailEnd type="none" w="lg" len="lg"/>
          </a:ln>
        </p:spPr>
      </p:cxnSp>
      <p:cxnSp>
        <p:nvCxnSpPr>
          <p:cNvPr id="274" name="Shape 274"/>
          <p:cNvCxnSpPr/>
          <p:nvPr/>
        </p:nvCxnSpPr>
        <p:spPr>
          <a:xfrm rot="10800000">
            <a:off x="3309350" y="6363825"/>
            <a:ext cx="532200" cy="12900"/>
          </a:xfrm>
          <a:prstGeom prst="straightConnector1">
            <a:avLst/>
          </a:prstGeom>
          <a:noFill/>
          <a:ln w="28575" cap="flat" cmpd="sng">
            <a:solidFill>
              <a:srgbClr val="0000FF"/>
            </a:solidFill>
            <a:prstDash val="dash"/>
            <a:round/>
            <a:headEnd type="none" w="lg" len="lg"/>
            <a:tailEnd type="none" w="lg" len="lg"/>
          </a:ln>
        </p:spPr>
      </p:cxnSp>
      <p:sp>
        <p:nvSpPr>
          <p:cNvPr id="275" name="Shape 275"/>
          <p:cNvSpPr txBox="1"/>
          <p:nvPr/>
        </p:nvSpPr>
        <p:spPr>
          <a:xfrm>
            <a:off x="300025" y="5185900"/>
            <a:ext cx="5725200" cy="1098900"/>
          </a:xfrm>
          <a:prstGeom prst="rect">
            <a:avLst/>
          </a:prstGeom>
          <a:noFill/>
          <a:ln>
            <a:noFill/>
          </a:ln>
        </p:spPr>
        <p:txBody>
          <a:bodyPr lIns="91425" tIns="91425" rIns="91425" bIns="91425" anchor="t" anchorCtr="0">
            <a:noAutofit/>
          </a:bodyPr>
          <a:lstStyle/>
          <a:p>
            <a:pPr lvl="0" rtl="0">
              <a:lnSpc>
                <a:spcPct val="100000"/>
              </a:lnSpc>
              <a:spcBef>
                <a:spcPts val="0"/>
              </a:spcBef>
              <a:spcAft>
                <a:spcPts val="600"/>
              </a:spcAft>
              <a:buNone/>
            </a:pPr>
            <a:r>
              <a:rPr lang="en-US" sz="2000">
                <a:solidFill>
                  <a:schemeClr val="dk1"/>
                </a:solidFill>
              </a:rPr>
              <a:t>Three different time series analyses of a recent deforestation event in Rondônia, Brazil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2855</Words>
  <Application>Microsoft Macintosh PowerPoint</Application>
  <PresentationFormat>On-screen Show (4:3)</PresentationFormat>
  <Paragraphs>436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MODIS Science Team Meeting June 6-10, 2016, Silver Spring, MD</vt:lpstr>
      <vt:lpstr>Objectives</vt:lpstr>
      <vt:lpstr>Base Algorithm: CCDC</vt:lpstr>
      <vt:lpstr>Algorithm 1: NRT-CCDC</vt:lpstr>
      <vt:lpstr>Algorithm 1: NRT-CCDC</vt:lpstr>
      <vt:lpstr>Algorithm 2: Fusion approach</vt:lpstr>
      <vt:lpstr>Algorithm 2: Fusion approach</vt:lpstr>
      <vt:lpstr>PowerPoint Presentation</vt:lpstr>
      <vt:lpstr>PowerPoint Presentation</vt:lpstr>
      <vt:lpstr>PowerPoint Presentation</vt:lpstr>
      <vt:lpstr>PowerPoint Presentation</vt:lpstr>
      <vt:lpstr>Deforestation, Para, Brazil (P227R065) </vt:lpstr>
      <vt:lpstr>Need for assessment framework</vt:lpstr>
      <vt:lpstr>PowerPoint Presentation</vt:lpstr>
      <vt:lpstr>PowerPoint Presentation</vt:lpstr>
      <vt:lpstr>Sample Design</vt:lpstr>
      <vt:lpstr>PowerPoint Presentation</vt:lpstr>
      <vt:lpstr>Three levels of operational readiness</vt:lpstr>
      <vt:lpstr>Operational-ready product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MODIS Science Team Meeting June 6-10, 2016, Silver Spring, MD</dc:title>
  <cp:lastModifiedBy>Maccherone , Brandon F. (GSFC-619.0)[SCIENCE SYSTEMS AND APPLICATIONS INC]</cp:lastModifiedBy>
  <cp:revision>2</cp:revision>
  <dcterms:modified xsi:type="dcterms:W3CDTF">2016-06-14T14:09:22Z</dcterms:modified>
</cp:coreProperties>
</file>