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440" r:id="rId3"/>
    <p:sldId id="442" r:id="rId4"/>
    <p:sldId id="530" r:id="rId5"/>
    <p:sldId id="532" r:id="rId6"/>
    <p:sldId id="540" r:id="rId7"/>
    <p:sldId id="542" r:id="rId8"/>
    <p:sldId id="561" r:id="rId9"/>
    <p:sldId id="589" r:id="rId10"/>
    <p:sldId id="590" r:id="rId11"/>
    <p:sldId id="591" r:id="rId12"/>
    <p:sldId id="568" r:id="rId13"/>
    <p:sldId id="583" r:id="rId14"/>
    <p:sldId id="582" r:id="rId15"/>
    <p:sldId id="580" r:id="rId16"/>
    <p:sldId id="581" r:id="rId17"/>
    <p:sldId id="586" r:id="rId18"/>
    <p:sldId id="585" r:id="rId19"/>
    <p:sldId id="587" r:id="rId20"/>
    <p:sldId id="592" r:id="rId21"/>
    <p:sldId id="593" r:id="rId22"/>
    <p:sldId id="594" r:id="rId23"/>
    <p:sldId id="595" r:id="rId24"/>
    <p:sldId id="588" r:id="rId25"/>
    <p:sldId id="564" r:id="rId26"/>
    <p:sldId id="596" r:id="rId27"/>
    <p:sldId id="435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828" autoAdjust="0"/>
  </p:normalViewPr>
  <p:slideViewPr>
    <p:cSldViewPr>
      <p:cViewPr>
        <p:scale>
          <a:sx n="100" d="100"/>
          <a:sy n="100" d="100"/>
        </p:scale>
        <p:origin x="-2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Relationship Id="rId2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E109DA-CA38-284F-8CAE-07599D8262B2}" type="datetimeFigureOut">
              <a:rPr lang="en-US" smtClean="0"/>
              <a:t>6/14/16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3EF1C-A7FA-864D-B1D7-58AE7DF42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46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71F9112-749A-45C2-BB73-732CC72817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624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88944-09AD-495D-AA4A-1503C414BBC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4677D682-60E1-0841-89BB-4B3DA56AFB2A}" type="slidenum">
              <a:rPr lang="en-US">
                <a:latin typeface="Arial" charset="0"/>
              </a:rPr>
              <a:pPr eaLnBrk="1" hangingPunct="1"/>
              <a:t>2</a:t>
            </a:fld>
            <a:endParaRPr lang="en-US">
              <a:latin typeface="Arial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latin typeface="Arial" pitchFamily="34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344D99-F386-9B4B-99B1-2E1EA72495D2}" type="slidenum">
              <a:rPr lang="en-US"/>
              <a:pPr/>
              <a:t>4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7D624E-48D8-2C47-A1E1-B9A9741FFA0A}" type="slidenum">
              <a:rPr lang="en-US"/>
              <a:pPr/>
              <a:t>5</a:t>
            </a:fld>
            <a:endParaRPr lang="en-US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BEA175-A202-C147-B3EF-DD799449CB35}" type="slidenum">
              <a:rPr lang="en-US"/>
              <a:pPr/>
              <a:t>6</a:t>
            </a:fld>
            <a:endParaRPr lang="en-US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B2DB1-9050-F54C-8252-2890C3B0585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91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B2DB1-9050-F54C-8252-2890C3B0585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91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MODIS/VIIRS Science Team Meeting, June 6-June 10, Silver Spring, MD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B31AF-D694-42FA-923D-8E828B07E0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MODIS/VIIRS Science Team Meeting, June 6-June 10, Silver Spring, MD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7E8B9-CAF6-4ABC-B625-69718ABB7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MODIS/VIIRS Science Team Meeting, June 6-June 10, Silver Spring, MD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32911-AAC3-473B-B937-8143A35C87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MODIS/VIIRS Science Team Meeting, June 6-June 10, Silver Spring, MD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362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MODIS/VIIRS Science Team Meeting, June 6-June 10, Silver Spring, MD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5BAC0-4C1C-427F-B203-69BE39CD2C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MODIS/VIIRS Science Team Meeting, June 6-June 10, Silver Spring, MD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CB063-0666-4782-98B9-C2A195AA84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MODIS/VIIRS Science Team Meeting, June 6-June 10, Silver Spring, MD</a:t>
            </a: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14F4B-F229-422E-8AB9-BE8A22A7CE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MODIS/VIIRS Science Team Meeting, June 6-June 10, Silver Spring, MD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FA74C-B54E-424B-AEA9-E9240337F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MODIS/VIIRS Science Team Meeting, June 6-June 10, Silver Spring, MD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4769C-4F98-40DD-A423-09C8990A39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MODIS/VIIRS Science Team Meeting, June 6-June 10, Silver Spring, MD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E8007-488C-4C29-A1EE-FEDD16E10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MODIS/VIIRS Science Team Meeting, June 6-June 10, Silver Spring, MD</a:t>
            </a: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6C154-D789-44E4-A8B1-074A49185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MODIS/VIIRS Science Team Meeting, June 6-June 10, Silver Spring, MD</a:t>
            </a: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F2DD5-1301-43E9-AB8D-FEC7857C4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12700" y="6553200"/>
            <a:ext cx="914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MODIS/VIIRS Science Team Meeting, June 6-June 10, Silver Spring, MD</a:t>
            </a:r>
            <a:endParaRPr lang="en-US" dirty="0"/>
          </a:p>
        </p:txBody>
      </p:sp>
      <p:pic>
        <p:nvPicPr>
          <p:cNvPr id="8" name="Picture 475" descr="3dmeatball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612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ric.f.vermote@nasa.gov" TargetMode="Externa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oleObject" Target="../embeddings/oleObject4.bin"/><Relationship Id="rId5" Type="http://schemas.openxmlformats.org/officeDocument/2006/relationships/package" Target="../embeddings/Microsoft_Word_Document4.docx"/><Relationship Id="rId6" Type="http://schemas.openxmlformats.org/officeDocument/2006/relationships/image" Target="../media/image19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package" Target="../embeddings/Microsoft_Word_Document5.docx"/><Relationship Id="rId5" Type="http://schemas.openxmlformats.org/officeDocument/2006/relationships/image" Target="../media/image24.emf"/><Relationship Id="rId6" Type="http://schemas.openxmlformats.org/officeDocument/2006/relationships/oleObject" Target="../embeddings/oleObject6.bin"/><Relationship Id="rId7" Type="http://schemas.openxmlformats.org/officeDocument/2006/relationships/package" Target="../embeddings/Microsoft_Word_Document6.docx"/><Relationship Id="rId8" Type="http://schemas.openxmlformats.org/officeDocument/2006/relationships/image" Target="../media/image25.emf"/><Relationship Id="rId9" Type="http://schemas.openxmlformats.org/officeDocument/2006/relationships/image" Target="../media/image2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3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png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modis-sr.ltdri.org/" TargetMode="Externa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mod09val.ltdri.org/cgi-bin/mod09_c005_public_allsites_onecollection.cgi" TargetMode="Externa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14.emf"/><Relationship Id="rId6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15.emf"/><Relationship Id="rId6" Type="http://schemas.openxmlformats.org/officeDocument/2006/relationships/image" Target="../media/image2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oleObject" Target="../embeddings/oleObject3.bin"/><Relationship Id="rId5" Type="http://schemas.openxmlformats.org/officeDocument/2006/relationships/package" Target="../embeddings/Microsoft_Word_Document3.docx"/><Relationship Id="rId6" Type="http://schemas.openxmlformats.org/officeDocument/2006/relationships/image" Target="../media/image18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r>
              <a:rPr lang="en-US" sz="3200" b="1" dirty="0" smtClean="0"/>
              <a:t>MODIS/VIIRS Surface Reflectance</a:t>
            </a:r>
            <a:endParaRPr lang="en-US" sz="3200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590800"/>
            <a:ext cx="6400800" cy="2743200"/>
          </a:xfrm>
        </p:spPr>
        <p:txBody>
          <a:bodyPr/>
          <a:lstStyle/>
          <a:p>
            <a:r>
              <a:rPr lang="en-US" sz="1600" b="1" dirty="0" smtClean="0"/>
              <a:t>Eric Vermote</a:t>
            </a:r>
            <a:endParaRPr lang="en-US" sz="1600" b="1" baseline="30000" dirty="0"/>
          </a:p>
          <a:p>
            <a:r>
              <a:rPr lang="en-US" sz="1600" b="1" dirty="0" smtClean="0"/>
              <a:t>NASA GSFC Code 619</a:t>
            </a:r>
          </a:p>
          <a:p>
            <a:r>
              <a:rPr lang="en-US" sz="1600" b="1" dirty="0" smtClean="0">
                <a:hlinkClick r:id="rId3"/>
              </a:rPr>
              <a:t>eric.f.vermote@nasa.gov</a:t>
            </a:r>
            <a:endParaRPr lang="en-US" sz="1600" b="1" dirty="0" smtClean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 smtClean="0"/>
          </a:p>
          <a:p>
            <a:endParaRPr lang="en-US" sz="1600" dirty="0"/>
          </a:p>
          <a:p>
            <a:r>
              <a:rPr lang="en-US" sz="1600" b="1" dirty="0"/>
              <a:t> </a:t>
            </a:r>
            <a:endParaRPr lang="en-US" sz="1600" dirty="0"/>
          </a:p>
          <a:p>
            <a:r>
              <a:rPr lang="en-US" sz="1600" b="1" dirty="0"/>
              <a:t> </a:t>
            </a:r>
            <a:endParaRPr lang="en-US" sz="1600" dirty="0"/>
          </a:p>
          <a:p>
            <a:r>
              <a:rPr lang="en-US" sz="1600" dirty="0" smtClean="0"/>
              <a:t>. </a:t>
            </a:r>
            <a:endParaRPr lang="en-US" sz="1600" b="1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9144000" cy="476250"/>
          </a:xfrm>
        </p:spPr>
        <p:txBody>
          <a:bodyPr/>
          <a:lstStyle/>
          <a:p>
            <a:pPr>
              <a:defRPr/>
            </a:pPr>
            <a:r>
              <a:rPr lang="en-US" smtClean="0"/>
              <a:t>MODIS/VIIRS Science Team Meeting, June 6-June 10, Silver Spring, MD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8200" y="-25400"/>
            <a:ext cx="685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97800" cy="508000"/>
          </a:xfrm>
        </p:spPr>
        <p:txBody>
          <a:bodyPr/>
          <a:lstStyle/>
          <a:p>
            <a:r>
              <a:rPr lang="en-US" sz="3200" dirty="0" smtClean="0">
                <a:latin typeface="Helvetica Light" charset="0"/>
                <a:ea typeface="ヒラギノ角ゴ ProN W3" charset="0"/>
                <a:cs typeface="ヒラギノ角ゴ ProN W3" charset="0"/>
              </a:rPr>
              <a:t>Aerosol retrieval also shows improvement</a:t>
            </a:r>
            <a:endParaRPr lang="en-US" sz="3200" dirty="0">
              <a:latin typeface="Helvetica Light" charset="0"/>
              <a:ea typeface="ヒラギノ角ゴ ProN W3" charset="0"/>
              <a:cs typeface="ヒラギノ角ゴ ProN W3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8200" y="-25400"/>
            <a:ext cx="685800" cy="68580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34150"/>
            <a:ext cx="9144000" cy="476250"/>
          </a:xfrm>
        </p:spPr>
        <p:txBody>
          <a:bodyPr/>
          <a:lstStyle/>
          <a:p>
            <a:pPr>
              <a:defRPr/>
            </a:pPr>
            <a:r>
              <a:rPr lang="en-US" smtClean="0"/>
              <a:t>MODIS/VIIRS Science Team Meeting, June 6-June 10, Silver Spring, MD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5257800"/>
            <a:ext cx="8153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Scatterplot  of the MOD09 AOT at 550nm versus the AERONET measured AOT at 550nm for the West Coast </a:t>
            </a:r>
            <a:r>
              <a:rPr lang="en-US" sz="1800" dirty="0" smtClean="0"/>
              <a:t>sites selection: </a:t>
            </a:r>
            <a:r>
              <a:rPr lang="en-US" sz="1800" dirty="0"/>
              <a:t>UCLA (top left), La Jolla (top right), and Fresno (bottom left) and Table Mountain (bottom right).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707"/>
              </p:ext>
            </p:extLst>
          </p:nvPr>
        </p:nvGraphicFramePr>
        <p:xfrm>
          <a:off x="1828800" y="762000"/>
          <a:ext cx="5486400" cy="440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78" name="Document" r:id="rId5" imgW="5486400" imgH="4406900" progId="Word.Document.12">
                  <p:embed/>
                </p:oleObj>
              </mc:Choice>
              <mc:Fallback>
                <p:oleObj name="Document" r:id="rId5" imgW="5486400" imgH="4406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28800" y="762000"/>
                        <a:ext cx="5486400" cy="440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144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97800" cy="508000"/>
          </a:xfrm>
        </p:spPr>
        <p:txBody>
          <a:bodyPr/>
          <a:lstStyle/>
          <a:p>
            <a:r>
              <a:rPr lang="en-US" sz="3200" dirty="0" smtClean="0">
                <a:latin typeface="Helvetica Light" charset="0"/>
                <a:ea typeface="ヒラギノ角ゴ ProN W3" charset="0"/>
                <a:cs typeface="ヒラギノ角ゴ ProN W3" charset="0"/>
              </a:rPr>
              <a:t>Aerosol retrieval also shows improvement</a:t>
            </a:r>
            <a:endParaRPr lang="en-US" sz="3200" dirty="0">
              <a:latin typeface="Helvetica Light" charset="0"/>
              <a:ea typeface="ヒラギノ角ゴ ProN W3" charset="0"/>
              <a:cs typeface="ヒラギノ角ゴ ProN W3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8200" y="-25400"/>
            <a:ext cx="685800" cy="68580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34150"/>
            <a:ext cx="9144000" cy="476250"/>
          </a:xfrm>
        </p:spPr>
        <p:txBody>
          <a:bodyPr/>
          <a:lstStyle/>
          <a:p>
            <a:pPr>
              <a:defRPr/>
            </a:pPr>
            <a:r>
              <a:rPr lang="en-US" smtClean="0"/>
              <a:t>MODIS/VIIRS Science Team Meeting, June 6-June 10, Silver Spring, MD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52578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Scatterplot  of the MOD09 AOT at 550nm versus the AERONET measured AOT at 550nm for for a very bright site in Saudi Arabia (Solar Village)</a:t>
            </a: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838200"/>
            <a:ext cx="52578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1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889000" y="177800"/>
            <a:ext cx="7353300" cy="508000"/>
          </a:xfrm>
        </p:spPr>
        <p:txBody>
          <a:bodyPr/>
          <a:lstStyle/>
          <a:p>
            <a:r>
              <a:rPr lang="en-US" sz="3200" dirty="0" smtClean="0">
                <a:latin typeface="Helvetica Light" charset="0"/>
                <a:ea typeface="ヒラギノ角ゴ ProN W3" charset="0"/>
                <a:cs typeface="ヒラギノ角ゴ ProN W3" charset="0"/>
              </a:rPr>
              <a:t>VIIRS Surface reflectance</a:t>
            </a:r>
            <a:endParaRPr lang="en-US" sz="3200" dirty="0">
              <a:latin typeface="Helvetica Light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5" name="Content Placeholder 10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92500"/>
          </a:bodyPr>
          <a:lstStyle/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 Narrow" panose="020B0606020202030204" pitchFamily="34" charset="0"/>
              <a:buChar char="-"/>
            </a:pPr>
            <a:r>
              <a:rPr lang="en-US" dirty="0" smtClean="0"/>
              <a:t>the VIIRS SR product is directly heritage from collection 5 MODIS and that it has been validated to stage 1 (Land PEATE adjusted version)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Arial Narrow" panose="020B0606020202030204" pitchFamily="34" charset="0"/>
              <a:buChar char="-"/>
            </a:pPr>
            <a:r>
              <a:rPr lang="en-US" dirty="0"/>
              <a:t>MODIS algorithm refinements from Collection 6 will be integrated into the VIIRS algorithm and shared with the NOAA JPSS project for possible inclusion in future versions of the operational product </a:t>
            </a:r>
            <a:r>
              <a:rPr lang="en-US" dirty="0" smtClean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8200" y="-25400"/>
            <a:ext cx="685800" cy="68580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34150"/>
            <a:ext cx="9144000" cy="476250"/>
          </a:xfrm>
        </p:spPr>
        <p:txBody>
          <a:bodyPr/>
          <a:lstStyle/>
          <a:p>
            <a:pPr>
              <a:defRPr/>
            </a:pPr>
            <a:r>
              <a:rPr lang="en-US" smtClean="0"/>
              <a:t>MODIS/VIIRS Science Team Meeting, June 6-June 10, Silver Spring, MD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16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3200" dirty="0" smtClean="0"/>
              <a:t>Evaluation of Algorithm Performance</a:t>
            </a:r>
            <a:endParaRPr lang="en-US" sz="3200" dirty="0"/>
          </a:p>
        </p:txBody>
      </p:sp>
      <p:sp>
        <p:nvSpPr>
          <p:cNvPr id="16" name="Rectangle 1"/>
          <p:cNvSpPr txBox="1">
            <a:spLocks noChangeArrowheads="1"/>
          </p:cNvSpPr>
          <p:nvPr/>
        </p:nvSpPr>
        <p:spPr>
          <a:xfrm>
            <a:off x="533400" y="914400"/>
            <a:ext cx="8229600" cy="771092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dirty="0" smtClean="0"/>
              <a:t>VIIRS C11 reprocessing (MODIS C5 algorithm)</a:t>
            </a:r>
          </a:p>
        </p:txBody>
      </p:sp>
      <p:sp>
        <p:nvSpPr>
          <p:cNvPr id="18" name="Rectangle 3"/>
          <p:cNvSpPr>
            <a:spLocks/>
          </p:cNvSpPr>
          <p:nvPr/>
        </p:nvSpPr>
        <p:spPr bwMode="auto">
          <a:xfrm>
            <a:off x="6248400" y="1600200"/>
            <a:ext cx="3175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rPr>
              <a:t>450000 pixels</a:t>
            </a:r>
            <a:endParaRPr lang="en-US" sz="20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  <a:sym typeface="Arial" charset="0"/>
            </a:endParaRPr>
          </a:p>
          <a:p>
            <a:pPr algn="l"/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rPr>
              <a:t>were analyzed for each 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rPr>
              <a:t>band.</a:t>
            </a:r>
          </a:p>
          <a:p>
            <a:pPr algn="l"/>
            <a:endParaRPr lang="en-US" sz="20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  <a:sym typeface="Arial" charset="0"/>
            </a:endParaRPr>
          </a:p>
          <a:p>
            <a:pPr algn="l"/>
            <a:r>
              <a:rPr lang="en-US" sz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rPr>
              <a:t>Red =  Accuracy (mean bias) </a:t>
            </a:r>
            <a:endParaRPr lang="en-US" sz="20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  <a:sym typeface="Arial" charset="0"/>
            </a:endParaRPr>
          </a:p>
          <a:p>
            <a:pPr algn="l"/>
            <a:r>
              <a:rPr lang="en-US" sz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rPr>
              <a:t>Green = Precision (repeatability) </a:t>
            </a:r>
            <a:endParaRPr lang="en-US" sz="20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  <a:sym typeface="Arial" charset="0"/>
            </a:endParaRPr>
          </a:p>
          <a:p>
            <a:pPr algn="l"/>
            <a:r>
              <a:rPr lang="en-US" sz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rPr>
              <a:t>Blue = Uncertainty (</a:t>
            </a:r>
            <a:r>
              <a:rPr lang="en-US" sz="120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rPr>
              <a:t>quadatric</a:t>
            </a:r>
            <a:r>
              <a:rPr lang="en-US" sz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rPr>
              <a:t> sum of </a:t>
            </a:r>
            <a:endParaRPr lang="en-US" sz="20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  <a:sym typeface="Arial" charset="0"/>
            </a:endParaRPr>
          </a:p>
          <a:p>
            <a:pPr algn="l"/>
            <a:r>
              <a:rPr lang="en-US" sz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rPr>
              <a:t>A and P)</a:t>
            </a:r>
            <a:endParaRPr lang="en-US" sz="20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  <a:sym typeface="Arial" charset="0"/>
            </a:endParaRPr>
          </a:p>
          <a:p>
            <a:pPr algn="l"/>
            <a:endParaRPr lang="en-US" sz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  <a:sym typeface="Arial" charset="0"/>
            </a:endParaRPr>
          </a:p>
          <a:p>
            <a:pPr algn="l"/>
            <a:endParaRPr lang="en-US" sz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  <a:sym typeface="Arial" charset="0"/>
            </a:endParaRPr>
          </a:p>
          <a:p>
            <a:pPr algn="l"/>
            <a:r>
              <a:rPr lang="en-US" sz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rPr>
              <a:t>On average well below magenta </a:t>
            </a:r>
            <a:endParaRPr lang="en-US" sz="20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  <a:sym typeface="Arial" charset="0"/>
            </a:endParaRPr>
          </a:p>
          <a:p>
            <a:pPr algn="l"/>
            <a:r>
              <a:rPr lang="en-US" sz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rPr>
              <a:t>theoretical error bar  </a:t>
            </a:r>
          </a:p>
        </p:txBody>
      </p:sp>
      <p:pic>
        <p:nvPicPr>
          <p:cNvPr id="3" name="Picture 2" descr="Screen Shot 2014-09-02 at 2.44.48 PM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74800"/>
            <a:ext cx="6099048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03600" y="4089400"/>
            <a:ext cx="1091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 band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8200" y="-25400"/>
            <a:ext cx="685800" cy="68580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34150"/>
            <a:ext cx="9144000" cy="476250"/>
          </a:xfrm>
        </p:spPr>
        <p:txBody>
          <a:bodyPr/>
          <a:lstStyle/>
          <a:p>
            <a:pPr>
              <a:defRPr/>
            </a:pPr>
            <a:r>
              <a:rPr lang="en-US" smtClean="0"/>
              <a:t>MODIS/VIIRS Science Team Meeting, June 6-June 10, Silver Spring, MD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656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z="3200" dirty="0" smtClean="0"/>
              <a:t>Evaluation of Algorithm Performance</a:t>
            </a:r>
            <a:endParaRPr lang="en-US" sz="3200" dirty="0"/>
          </a:p>
        </p:txBody>
      </p:sp>
      <p:sp>
        <p:nvSpPr>
          <p:cNvPr id="16" name="Rectangle 1"/>
          <p:cNvSpPr txBox="1">
            <a:spLocks noChangeArrowheads="1"/>
          </p:cNvSpPr>
          <p:nvPr/>
        </p:nvSpPr>
        <p:spPr>
          <a:xfrm>
            <a:off x="635000" y="838199"/>
            <a:ext cx="8229600" cy="859993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dirty="0" smtClean="0"/>
              <a:t>VIIRS C11 reprocessing</a:t>
            </a:r>
          </a:p>
        </p:txBody>
      </p:sp>
      <p:pic>
        <p:nvPicPr>
          <p:cNvPr id="5" name="Picture 4" descr="Screen Shot 2014-09-02 at 2.47.3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201" y="1714501"/>
            <a:ext cx="3704216" cy="4914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70200" y="4343400"/>
            <a:ext cx="486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EVI</a:t>
            </a:r>
            <a:endParaRPr lang="en-US" dirty="0"/>
          </a:p>
        </p:txBody>
      </p:sp>
      <p:pic>
        <p:nvPicPr>
          <p:cNvPr id="8" name="Picture 7" descr="Screen Shot 2014-09-02 at 2.47.0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581" y="1709928"/>
            <a:ext cx="3625715" cy="49194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73700" y="3632200"/>
            <a:ext cx="664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NDVI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8200" y="-25400"/>
            <a:ext cx="685800" cy="685800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34150"/>
            <a:ext cx="9144000" cy="476250"/>
          </a:xfrm>
        </p:spPr>
        <p:txBody>
          <a:bodyPr/>
          <a:lstStyle/>
          <a:p>
            <a:pPr>
              <a:defRPr/>
            </a:pPr>
            <a:r>
              <a:rPr lang="en-US" smtClean="0"/>
              <a:t>MODIS/VIIRS Science Team Meeting, June 6-June 10, Silver Spring, MD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867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Title 2"/>
          <p:cNvSpPr>
            <a:spLocks noGrp="1"/>
          </p:cNvSpPr>
          <p:nvPr>
            <p:ph type="title"/>
          </p:nvPr>
        </p:nvSpPr>
        <p:spPr>
          <a:xfrm>
            <a:off x="423863" y="142875"/>
            <a:ext cx="8948737" cy="9779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Helvetica Light" charset="0"/>
                <a:ea typeface="ヒラギノ角ゴ ProN W3" charset="0"/>
                <a:cs typeface="ヒラギノ角ゴ ProN W3" charset="0"/>
              </a:rPr>
              <a:t>Use of BRDF correction for </a:t>
            </a:r>
            <a:br>
              <a:rPr lang="en-US" sz="2800" dirty="0" smtClean="0">
                <a:latin typeface="Helvetica Light" charset="0"/>
                <a:ea typeface="ヒラギノ角ゴ ProN W3" charset="0"/>
                <a:cs typeface="ヒラギノ角ゴ ProN W3" charset="0"/>
              </a:rPr>
            </a:br>
            <a:r>
              <a:rPr lang="en-US" sz="2800" dirty="0" smtClean="0">
                <a:latin typeface="Helvetica Light" charset="0"/>
                <a:ea typeface="ヒラギノ角ゴ ProN W3" charset="0"/>
                <a:cs typeface="ヒラギノ角ゴ ProN W3" charset="0"/>
              </a:rPr>
              <a:t>product cross-comparison</a:t>
            </a:r>
            <a:br>
              <a:rPr lang="en-US" sz="2800" dirty="0" smtClean="0">
                <a:latin typeface="Helvetica Light" charset="0"/>
                <a:ea typeface="ヒラギノ角ゴ ProN W3" charset="0"/>
                <a:cs typeface="ヒラギノ角ゴ ProN W3" charset="0"/>
              </a:rPr>
            </a:br>
            <a:endParaRPr lang="en-US" sz="2800" dirty="0">
              <a:latin typeface="Helvetica Light" charset="0"/>
              <a:ea typeface="ヒラギノ角ゴ ProN W3" charset="0"/>
              <a:cs typeface="ヒラギノ角ゴ ProN W3" charset="0"/>
            </a:endParaRPr>
          </a:p>
        </p:txBody>
      </p:sp>
      <p:graphicFrame>
        <p:nvGraphicFramePr>
          <p:cNvPr id="130050" name="Object 3"/>
          <p:cNvGraphicFramePr>
            <a:graphicFrameLocks noChangeAspect="1"/>
          </p:cNvGraphicFramePr>
          <p:nvPr/>
        </p:nvGraphicFramePr>
        <p:xfrm>
          <a:off x="1905000" y="1149350"/>
          <a:ext cx="5486400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25" name="Document" r:id="rId4" imgW="5486400" imgH="2324100" progId="Word.Document.12">
                  <p:embed/>
                </p:oleObj>
              </mc:Choice>
              <mc:Fallback>
                <p:oleObj name="Document" r:id="rId4" imgW="5486400" imgH="232410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149350"/>
                        <a:ext cx="5486400" cy="232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51" name="Object 4"/>
          <p:cNvGraphicFramePr>
            <a:graphicFrameLocks noChangeAspect="1"/>
          </p:cNvGraphicFramePr>
          <p:nvPr/>
        </p:nvGraphicFramePr>
        <p:xfrm>
          <a:off x="1973263" y="3656013"/>
          <a:ext cx="5486400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26" name="Document" r:id="rId7" imgW="5486400" imgH="2324100" progId="Word.Document.12">
                  <p:embed/>
                </p:oleObj>
              </mc:Choice>
              <mc:Fallback>
                <p:oleObj name="Document" r:id="rId7" imgW="5486400" imgH="232410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3263" y="3656013"/>
                        <a:ext cx="5486400" cy="232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8200" y="-25400"/>
            <a:ext cx="685800" cy="68580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34150"/>
            <a:ext cx="9144000" cy="476250"/>
          </a:xfrm>
        </p:spPr>
        <p:txBody>
          <a:bodyPr/>
          <a:lstStyle/>
          <a:p>
            <a:pPr>
              <a:defRPr/>
            </a:pPr>
            <a:r>
              <a:rPr lang="en-US" smtClean="0"/>
              <a:t>MODIS/VIIRS Science Team Meeting, June 6-June 10, Silver Spring, MD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29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8200" y="-25400"/>
            <a:ext cx="685800" cy="68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609600"/>
            <a:ext cx="80772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Cross comparison with MODIS over BELMANIP2</a:t>
            </a:r>
            <a:endParaRPr lang="en-US" sz="3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167"/>
          <a:stretch>
            <a:fillRect/>
          </a:stretch>
        </p:blipFill>
        <p:spPr bwMode="auto">
          <a:xfrm>
            <a:off x="1676400" y="2514600"/>
            <a:ext cx="57150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1066800" y="1447800"/>
            <a:ext cx="6503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The VIIRS </a:t>
            </a:r>
            <a:r>
              <a:rPr lang="en-US" dirty="0" smtClean="0"/>
              <a:t>SR is </a:t>
            </a:r>
            <a:r>
              <a:rPr lang="en-US" dirty="0"/>
              <a:t>now monitored at more than 400 sites (red </a:t>
            </a:r>
            <a:r>
              <a:rPr lang="en-US" dirty="0" err="1"/>
              <a:t>losanges</a:t>
            </a:r>
            <a:r>
              <a:rPr lang="en-US" dirty="0" smtClean="0"/>
              <a:t>) through cross-comparison with MODIS.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34150"/>
            <a:ext cx="9144000" cy="476250"/>
          </a:xfrm>
        </p:spPr>
        <p:txBody>
          <a:bodyPr/>
          <a:lstStyle/>
          <a:p>
            <a:pPr>
              <a:defRPr/>
            </a:pPr>
            <a:r>
              <a:rPr lang="en-US" smtClean="0"/>
              <a:t>MODIS/VIIRS Science Team Meeting, June 6-June 10, Silver Spring, MD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84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7-12 at 5.46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900" y="635000"/>
            <a:ext cx="7950200" cy="5575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8200" y="-25400"/>
            <a:ext cx="685800" cy="6858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34150"/>
            <a:ext cx="9144000" cy="476250"/>
          </a:xfrm>
        </p:spPr>
        <p:txBody>
          <a:bodyPr/>
          <a:lstStyle/>
          <a:p>
            <a:pPr>
              <a:defRPr/>
            </a:pPr>
            <a:r>
              <a:rPr lang="en-US" smtClean="0"/>
              <a:t>MODIS/VIIRS Science Team Meeting, June 6-June 10, Silver Spring, MD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54352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3600" dirty="0" smtClean="0"/>
              <a:t>Terra/Aqua Red/NIR Collection 5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03550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8200" y="-25400"/>
            <a:ext cx="685800" cy="685800"/>
          </a:xfrm>
          <a:prstGeom prst="rect">
            <a:avLst/>
          </a:prstGeom>
        </p:spPr>
      </p:pic>
      <p:pic>
        <p:nvPicPr>
          <p:cNvPr id="5" name="Picture 4" descr="Screen Shot 2014-10-24 at 5.13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20632"/>
            <a:ext cx="4572000" cy="3227717"/>
          </a:xfrm>
          <a:prstGeom prst="rect">
            <a:avLst/>
          </a:prstGeom>
        </p:spPr>
      </p:pic>
      <p:pic>
        <p:nvPicPr>
          <p:cNvPr id="6" name="Picture 5" descr="Screen Shot 2014-10-24 at 5.16.2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497" y="1818117"/>
            <a:ext cx="4572000" cy="32090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152401"/>
            <a:ext cx="80772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VIIRS C11 and VIIRS “operational” AS3002</a:t>
            </a:r>
            <a:endParaRPr lang="en-US" sz="3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34150"/>
            <a:ext cx="9144000" cy="476250"/>
          </a:xfrm>
        </p:spPr>
        <p:txBody>
          <a:bodyPr/>
          <a:lstStyle/>
          <a:p>
            <a:pPr>
              <a:defRPr/>
            </a:pPr>
            <a:r>
              <a:rPr lang="en-US" smtClean="0"/>
              <a:t>MODIS/VIIRS Science Team Meeting, June 6-June 10, Silver Spring, MD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475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MODIS/VIIRS Science Team Meeting, June 6-June 10, Silver Spring, MD</a:t>
            </a:r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76200"/>
            <a:ext cx="6629400" cy="4495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47800" y="4724400"/>
            <a:ext cx="6096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Cross comparison results of the VIIRS and MODIS-Aqua SR product on a monthly basis for the BELMANIP sites reprocessed version (C1.1) for the near infrared band (M7).</a:t>
            </a:r>
          </a:p>
        </p:txBody>
      </p:sp>
    </p:spTree>
    <p:extLst>
      <p:ext uri="{BB962C8B-B14F-4D97-AF65-F5344CB8AC3E}">
        <p14:creationId xmlns:p14="http://schemas.microsoft.com/office/powerpoint/2010/main" val="4224852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8"/>
          <p:cNvSpPr>
            <a:spLocks noChangeArrowheads="1"/>
          </p:cNvSpPr>
          <p:nvPr/>
        </p:nvSpPr>
        <p:spPr bwMode="auto">
          <a:xfrm>
            <a:off x="762000" y="0"/>
            <a:ext cx="838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400" b="1" dirty="0">
                <a:solidFill>
                  <a:srgbClr val="1F497D"/>
                </a:solidFill>
              </a:rPr>
              <a:t>A Land Climate Data Record</a:t>
            </a:r>
          </a:p>
          <a:p>
            <a:r>
              <a:rPr lang="en-US" sz="2000" dirty="0"/>
              <a:t>Multi instrument/Multi sensor Science Quality Data Records used to quantify trends and changes</a:t>
            </a:r>
            <a:r>
              <a:rPr lang="en-US" sz="2000" dirty="0">
                <a:solidFill>
                  <a:srgbClr val="1F497D"/>
                </a:solidFill>
              </a:rPr>
              <a:t> </a:t>
            </a:r>
          </a:p>
        </p:txBody>
      </p:sp>
      <p:sp>
        <p:nvSpPr>
          <p:cNvPr id="45058" name="Rectangle 102"/>
          <p:cNvSpPr>
            <a:spLocks noChangeArrowheads="1"/>
          </p:cNvSpPr>
          <p:nvPr/>
        </p:nvSpPr>
        <p:spPr bwMode="auto">
          <a:xfrm>
            <a:off x="1447800" y="5791200"/>
            <a:ext cx="6324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/>
            <a:r>
              <a:rPr lang="en-US" sz="2000" i="1"/>
              <a:t>Emphasis on data consistency – characterization  rather than degrading/smoothing the data </a:t>
            </a:r>
          </a:p>
        </p:txBody>
      </p:sp>
      <p:grpSp>
        <p:nvGrpSpPr>
          <p:cNvPr id="45059" name="Group 3"/>
          <p:cNvGrpSpPr>
            <a:grpSpLocks/>
          </p:cNvGrpSpPr>
          <p:nvPr/>
        </p:nvGrpSpPr>
        <p:grpSpPr bwMode="auto">
          <a:xfrm>
            <a:off x="0" y="990600"/>
            <a:ext cx="9144000" cy="4572000"/>
            <a:chOff x="0" y="990600"/>
            <a:chExt cx="9144000" cy="4572000"/>
          </a:xfrm>
        </p:grpSpPr>
        <p:sp>
          <p:nvSpPr>
            <p:cNvPr id="45060" name="Text Box 75"/>
            <p:cNvSpPr txBox="1">
              <a:spLocks noChangeArrowheads="1"/>
            </p:cNvSpPr>
            <p:nvPr/>
          </p:nvSpPr>
          <p:spPr bwMode="auto">
            <a:xfrm>
              <a:off x="0" y="2209800"/>
              <a:ext cx="8921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FFFFFF"/>
                  </a:solidFill>
                  <a:latin typeface="Times New Roman" charset="0"/>
                </a:rPr>
                <a:t>AVHRR</a:t>
              </a:r>
            </a:p>
          </p:txBody>
        </p:sp>
        <p:pic>
          <p:nvPicPr>
            <p:cNvPr id="104" name="Picture 2"/>
            <p:cNvPicPr>
              <a:picLocks noChangeAspect="1" noChangeArrowheads="1"/>
            </p:cNvPicPr>
            <p:nvPr/>
          </p:nvPicPr>
          <p:blipFill>
            <a:blip r:embed="rId3" cstate="print">
              <a:lum bright="-20000"/>
            </a:blip>
            <a:srcRect/>
            <a:stretch>
              <a:fillRect/>
            </a:stretch>
          </p:blipFill>
          <p:spPr bwMode="auto">
            <a:xfrm>
              <a:off x="0" y="990600"/>
              <a:ext cx="9144000" cy="4572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noFill/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45062" name="Line 4"/>
            <p:cNvSpPr>
              <a:spLocks noChangeShapeType="1"/>
            </p:cNvSpPr>
            <p:nvPr/>
          </p:nvSpPr>
          <p:spPr bwMode="auto">
            <a:xfrm>
              <a:off x="4572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3" name="Line 5"/>
            <p:cNvSpPr>
              <a:spLocks noChangeShapeType="1"/>
            </p:cNvSpPr>
            <p:nvPr/>
          </p:nvSpPr>
          <p:spPr bwMode="auto">
            <a:xfrm>
              <a:off x="457200" y="1905000"/>
              <a:ext cx="7239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4" name="Line 6"/>
            <p:cNvSpPr>
              <a:spLocks noChangeShapeType="1"/>
            </p:cNvSpPr>
            <p:nvPr/>
          </p:nvSpPr>
          <p:spPr bwMode="auto">
            <a:xfrm>
              <a:off x="6858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5" name="Line 7"/>
            <p:cNvSpPr>
              <a:spLocks noChangeShapeType="1"/>
            </p:cNvSpPr>
            <p:nvPr/>
          </p:nvSpPr>
          <p:spPr bwMode="auto">
            <a:xfrm>
              <a:off x="9144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6" name="Line 8"/>
            <p:cNvSpPr>
              <a:spLocks noChangeShapeType="1"/>
            </p:cNvSpPr>
            <p:nvPr/>
          </p:nvSpPr>
          <p:spPr bwMode="auto">
            <a:xfrm>
              <a:off x="11430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7" name="Line 9"/>
            <p:cNvSpPr>
              <a:spLocks noChangeShapeType="1"/>
            </p:cNvSpPr>
            <p:nvPr/>
          </p:nvSpPr>
          <p:spPr bwMode="auto">
            <a:xfrm>
              <a:off x="13716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8" name="Line 10"/>
            <p:cNvSpPr>
              <a:spLocks noChangeShapeType="1"/>
            </p:cNvSpPr>
            <p:nvPr/>
          </p:nvSpPr>
          <p:spPr bwMode="auto">
            <a:xfrm>
              <a:off x="16002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9" name="Text Box 11"/>
            <p:cNvSpPr txBox="1">
              <a:spLocks noChangeArrowheads="1"/>
            </p:cNvSpPr>
            <p:nvPr/>
          </p:nvSpPr>
          <p:spPr bwMode="auto">
            <a:xfrm>
              <a:off x="3810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81</a:t>
              </a:r>
            </a:p>
          </p:txBody>
        </p:sp>
        <p:sp>
          <p:nvSpPr>
            <p:cNvPr id="45070" name="Text Box 12"/>
            <p:cNvSpPr txBox="1">
              <a:spLocks noChangeArrowheads="1"/>
            </p:cNvSpPr>
            <p:nvPr/>
          </p:nvSpPr>
          <p:spPr bwMode="auto">
            <a:xfrm>
              <a:off x="6096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82</a:t>
              </a:r>
            </a:p>
          </p:txBody>
        </p:sp>
        <p:sp>
          <p:nvSpPr>
            <p:cNvPr id="45071" name="Text Box 13"/>
            <p:cNvSpPr txBox="1">
              <a:spLocks noChangeArrowheads="1"/>
            </p:cNvSpPr>
            <p:nvPr/>
          </p:nvSpPr>
          <p:spPr bwMode="auto">
            <a:xfrm>
              <a:off x="8382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83</a:t>
              </a:r>
            </a:p>
          </p:txBody>
        </p:sp>
        <p:sp>
          <p:nvSpPr>
            <p:cNvPr id="45072" name="Text Box 14"/>
            <p:cNvSpPr txBox="1">
              <a:spLocks noChangeArrowheads="1"/>
            </p:cNvSpPr>
            <p:nvPr/>
          </p:nvSpPr>
          <p:spPr bwMode="auto">
            <a:xfrm>
              <a:off x="10668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84</a:t>
              </a:r>
            </a:p>
          </p:txBody>
        </p:sp>
        <p:sp>
          <p:nvSpPr>
            <p:cNvPr id="45073" name="Text Box 15"/>
            <p:cNvSpPr txBox="1">
              <a:spLocks noChangeArrowheads="1"/>
            </p:cNvSpPr>
            <p:nvPr/>
          </p:nvSpPr>
          <p:spPr bwMode="auto">
            <a:xfrm>
              <a:off x="12954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85</a:t>
              </a:r>
            </a:p>
          </p:txBody>
        </p:sp>
        <p:sp>
          <p:nvSpPr>
            <p:cNvPr id="45074" name="Line 16"/>
            <p:cNvSpPr>
              <a:spLocks noChangeShapeType="1"/>
            </p:cNvSpPr>
            <p:nvPr/>
          </p:nvSpPr>
          <p:spPr bwMode="auto">
            <a:xfrm>
              <a:off x="18288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5" name="Line 17"/>
            <p:cNvSpPr>
              <a:spLocks noChangeShapeType="1"/>
            </p:cNvSpPr>
            <p:nvPr/>
          </p:nvSpPr>
          <p:spPr bwMode="auto">
            <a:xfrm>
              <a:off x="20574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6" name="Line 18"/>
            <p:cNvSpPr>
              <a:spLocks noChangeShapeType="1"/>
            </p:cNvSpPr>
            <p:nvPr/>
          </p:nvSpPr>
          <p:spPr bwMode="auto">
            <a:xfrm>
              <a:off x="22860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7" name="Line 19"/>
            <p:cNvSpPr>
              <a:spLocks noChangeShapeType="1"/>
            </p:cNvSpPr>
            <p:nvPr/>
          </p:nvSpPr>
          <p:spPr bwMode="auto">
            <a:xfrm>
              <a:off x="2514600" y="1676400"/>
              <a:ext cx="1588" cy="2808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8" name="Line 20"/>
            <p:cNvSpPr>
              <a:spLocks noChangeShapeType="1"/>
            </p:cNvSpPr>
            <p:nvPr/>
          </p:nvSpPr>
          <p:spPr bwMode="auto">
            <a:xfrm>
              <a:off x="27432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9" name="Text Box 21"/>
            <p:cNvSpPr txBox="1">
              <a:spLocks noChangeArrowheads="1"/>
            </p:cNvSpPr>
            <p:nvPr/>
          </p:nvSpPr>
          <p:spPr bwMode="auto">
            <a:xfrm>
              <a:off x="17526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87</a:t>
              </a:r>
            </a:p>
          </p:txBody>
        </p:sp>
        <p:sp>
          <p:nvSpPr>
            <p:cNvPr id="45080" name="Text Box 22"/>
            <p:cNvSpPr txBox="1">
              <a:spLocks noChangeArrowheads="1"/>
            </p:cNvSpPr>
            <p:nvPr/>
          </p:nvSpPr>
          <p:spPr bwMode="auto">
            <a:xfrm>
              <a:off x="19812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88</a:t>
              </a:r>
            </a:p>
          </p:txBody>
        </p:sp>
        <p:sp>
          <p:nvSpPr>
            <p:cNvPr id="45081" name="Text Box 23"/>
            <p:cNvSpPr txBox="1">
              <a:spLocks noChangeArrowheads="1"/>
            </p:cNvSpPr>
            <p:nvPr/>
          </p:nvSpPr>
          <p:spPr bwMode="auto">
            <a:xfrm>
              <a:off x="22098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89</a:t>
              </a:r>
            </a:p>
          </p:txBody>
        </p:sp>
        <p:sp>
          <p:nvSpPr>
            <p:cNvPr id="45082" name="Text Box 24"/>
            <p:cNvSpPr txBox="1">
              <a:spLocks noChangeArrowheads="1"/>
            </p:cNvSpPr>
            <p:nvPr/>
          </p:nvSpPr>
          <p:spPr bwMode="auto">
            <a:xfrm>
              <a:off x="24384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90</a:t>
              </a:r>
            </a:p>
          </p:txBody>
        </p:sp>
        <p:sp>
          <p:nvSpPr>
            <p:cNvPr id="45083" name="Text Box 25"/>
            <p:cNvSpPr txBox="1">
              <a:spLocks noChangeArrowheads="1"/>
            </p:cNvSpPr>
            <p:nvPr/>
          </p:nvSpPr>
          <p:spPr bwMode="auto">
            <a:xfrm>
              <a:off x="26670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91</a:t>
              </a:r>
            </a:p>
          </p:txBody>
        </p:sp>
        <p:sp>
          <p:nvSpPr>
            <p:cNvPr id="45084" name="Text Box 26"/>
            <p:cNvSpPr txBox="1">
              <a:spLocks noChangeArrowheads="1"/>
            </p:cNvSpPr>
            <p:nvPr/>
          </p:nvSpPr>
          <p:spPr bwMode="auto">
            <a:xfrm>
              <a:off x="15240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86</a:t>
              </a:r>
            </a:p>
          </p:txBody>
        </p:sp>
        <p:sp>
          <p:nvSpPr>
            <p:cNvPr id="45085" name="Line 27"/>
            <p:cNvSpPr>
              <a:spLocks noChangeShapeType="1"/>
            </p:cNvSpPr>
            <p:nvPr/>
          </p:nvSpPr>
          <p:spPr bwMode="auto">
            <a:xfrm>
              <a:off x="29718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6" name="Line 28"/>
            <p:cNvSpPr>
              <a:spLocks noChangeShapeType="1"/>
            </p:cNvSpPr>
            <p:nvPr/>
          </p:nvSpPr>
          <p:spPr bwMode="auto">
            <a:xfrm>
              <a:off x="32004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7" name="Line 29"/>
            <p:cNvSpPr>
              <a:spLocks noChangeShapeType="1"/>
            </p:cNvSpPr>
            <p:nvPr/>
          </p:nvSpPr>
          <p:spPr bwMode="auto">
            <a:xfrm>
              <a:off x="34290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8" name="Line 30"/>
            <p:cNvSpPr>
              <a:spLocks noChangeShapeType="1"/>
            </p:cNvSpPr>
            <p:nvPr/>
          </p:nvSpPr>
          <p:spPr bwMode="auto">
            <a:xfrm>
              <a:off x="36576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9" name="Line 31"/>
            <p:cNvSpPr>
              <a:spLocks noChangeShapeType="1"/>
            </p:cNvSpPr>
            <p:nvPr/>
          </p:nvSpPr>
          <p:spPr bwMode="auto">
            <a:xfrm>
              <a:off x="38862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0" name="Line 32"/>
            <p:cNvSpPr>
              <a:spLocks noChangeShapeType="1"/>
            </p:cNvSpPr>
            <p:nvPr/>
          </p:nvSpPr>
          <p:spPr bwMode="auto">
            <a:xfrm>
              <a:off x="41148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1" name="Text Box 33"/>
            <p:cNvSpPr txBox="1">
              <a:spLocks noChangeArrowheads="1"/>
            </p:cNvSpPr>
            <p:nvPr/>
          </p:nvSpPr>
          <p:spPr bwMode="auto">
            <a:xfrm>
              <a:off x="28956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92</a:t>
              </a:r>
            </a:p>
          </p:txBody>
        </p:sp>
        <p:sp>
          <p:nvSpPr>
            <p:cNvPr id="45092" name="Text Box 34"/>
            <p:cNvSpPr txBox="1">
              <a:spLocks noChangeArrowheads="1"/>
            </p:cNvSpPr>
            <p:nvPr/>
          </p:nvSpPr>
          <p:spPr bwMode="auto">
            <a:xfrm>
              <a:off x="31242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93</a:t>
              </a:r>
            </a:p>
          </p:txBody>
        </p:sp>
        <p:sp>
          <p:nvSpPr>
            <p:cNvPr id="45093" name="Text Box 35"/>
            <p:cNvSpPr txBox="1">
              <a:spLocks noChangeArrowheads="1"/>
            </p:cNvSpPr>
            <p:nvPr/>
          </p:nvSpPr>
          <p:spPr bwMode="auto">
            <a:xfrm>
              <a:off x="33528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94</a:t>
              </a:r>
            </a:p>
          </p:txBody>
        </p:sp>
        <p:sp>
          <p:nvSpPr>
            <p:cNvPr id="45094" name="Text Box 36"/>
            <p:cNvSpPr txBox="1">
              <a:spLocks noChangeArrowheads="1"/>
            </p:cNvSpPr>
            <p:nvPr/>
          </p:nvSpPr>
          <p:spPr bwMode="auto">
            <a:xfrm>
              <a:off x="35814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95</a:t>
              </a:r>
            </a:p>
          </p:txBody>
        </p:sp>
        <p:sp>
          <p:nvSpPr>
            <p:cNvPr id="45095" name="Text Box 37"/>
            <p:cNvSpPr txBox="1">
              <a:spLocks noChangeArrowheads="1"/>
            </p:cNvSpPr>
            <p:nvPr/>
          </p:nvSpPr>
          <p:spPr bwMode="auto">
            <a:xfrm>
              <a:off x="38100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96</a:t>
              </a:r>
            </a:p>
          </p:txBody>
        </p:sp>
        <p:sp>
          <p:nvSpPr>
            <p:cNvPr id="45096" name="Line 38"/>
            <p:cNvSpPr>
              <a:spLocks noChangeShapeType="1"/>
            </p:cNvSpPr>
            <p:nvPr/>
          </p:nvSpPr>
          <p:spPr bwMode="auto">
            <a:xfrm>
              <a:off x="43434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7" name="Line 39"/>
            <p:cNvSpPr>
              <a:spLocks noChangeShapeType="1"/>
            </p:cNvSpPr>
            <p:nvPr/>
          </p:nvSpPr>
          <p:spPr bwMode="auto">
            <a:xfrm>
              <a:off x="45720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8" name="Line 40"/>
            <p:cNvSpPr>
              <a:spLocks noChangeShapeType="1"/>
            </p:cNvSpPr>
            <p:nvPr/>
          </p:nvSpPr>
          <p:spPr bwMode="auto">
            <a:xfrm>
              <a:off x="48006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9" name="Line 41"/>
            <p:cNvSpPr>
              <a:spLocks noChangeShapeType="1"/>
            </p:cNvSpPr>
            <p:nvPr/>
          </p:nvSpPr>
          <p:spPr bwMode="auto">
            <a:xfrm>
              <a:off x="50292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0" name="Line 42"/>
            <p:cNvSpPr>
              <a:spLocks noChangeShapeType="1"/>
            </p:cNvSpPr>
            <p:nvPr/>
          </p:nvSpPr>
          <p:spPr bwMode="auto">
            <a:xfrm>
              <a:off x="52578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1" name="Text Box 43"/>
            <p:cNvSpPr txBox="1">
              <a:spLocks noChangeArrowheads="1"/>
            </p:cNvSpPr>
            <p:nvPr/>
          </p:nvSpPr>
          <p:spPr bwMode="auto">
            <a:xfrm>
              <a:off x="42672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98</a:t>
              </a:r>
            </a:p>
          </p:txBody>
        </p:sp>
        <p:sp>
          <p:nvSpPr>
            <p:cNvPr id="45102" name="Text Box 44"/>
            <p:cNvSpPr txBox="1">
              <a:spLocks noChangeArrowheads="1"/>
            </p:cNvSpPr>
            <p:nvPr/>
          </p:nvSpPr>
          <p:spPr bwMode="auto">
            <a:xfrm>
              <a:off x="44958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99</a:t>
              </a:r>
            </a:p>
          </p:txBody>
        </p:sp>
        <p:sp>
          <p:nvSpPr>
            <p:cNvPr id="45103" name="Text Box 45"/>
            <p:cNvSpPr txBox="1">
              <a:spLocks noChangeArrowheads="1"/>
            </p:cNvSpPr>
            <p:nvPr/>
          </p:nvSpPr>
          <p:spPr bwMode="auto">
            <a:xfrm>
              <a:off x="47244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00</a:t>
              </a:r>
            </a:p>
          </p:txBody>
        </p:sp>
        <p:sp>
          <p:nvSpPr>
            <p:cNvPr id="45104" name="Text Box 46"/>
            <p:cNvSpPr txBox="1">
              <a:spLocks noChangeArrowheads="1"/>
            </p:cNvSpPr>
            <p:nvPr/>
          </p:nvSpPr>
          <p:spPr bwMode="auto">
            <a:xfrm>
              <a:off x="49530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01</a:t>
              </a:r>
            </a:p>
          </p:txBody>
        </p:sp>
        <p:sp>
          <p:nvSpPr>
            <p:cNvPr id="45105" name="Text Box 47"/>
            <p:cNvSpPr txBox="1">
              <a:spLocks noChangeArrowheads="1"/>
            </p:cNvSpPr>
            <p:nvPr/>
          </p:nvSpPr>
          <p:spPr bwMode="auto">
            <a:xfrm>
              <a:off x="51816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02</a:t>
              </a:r>
            </a:p>
          </p:txBody>
        </p:sp>
        <p:sp>
          <p:nvSpPr>
            <p:cNvPr id="45106" name="Text Box 48"/>
            <p:cNvSpPr txBox="1">
              <a:spLocks noChangeArrowheads="1"/>
            </p:cNvSpPr>
            <p:nvPr/>
          </p:nvSpPr>
          <p:spPr bwMode="auto">
            <a:xfrm>
              <a:off x="40386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97</a:t>
              </a:r>
            </a:p>
          </p:txBody>
        </p:sp>
        <p:sp>
          <p:nvSpPr>
            <p:cNvPr id="45107" name="Line 49"/>
            <p:cNvSpPr>
              <a:spLocks noChangeShapeType="1"/>
            </p:cNvSpPr>
            <p:nvPr/>
          </p:nvSpPr>
          <p:spPr bwMode="auto">
            <a:xfrm>
              <a:off x="54864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8" name="Line 50"/>
            <p:cNvSpPr>
              <a:spLocks noChangeShapeType="1"/>
            </p:cNvSpPr>
            <p:nvPr/>
          </p:nvSpPr>
          <p:spPr bwMode="auto">
            <a:xfrm>
              <a:off x="57150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9" name="Line 51"/>
            <p:cNvSpPr>
              <a:spLocks noChangeShapeType="1"/>
            </p:cNvSpPr>
            <p:nvPr/>
          </p:nvSpPr>
          <p:spPr bwMode="auto">
            <a:xfrm>
              <a:off x="59436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0" name="Text Box 52"/>
            <p:cNvSpPr txBox="1">
              <a:spLocks noChangeArrowheads="1"/>
            </p:cNvSpPr>
            <p:nvPr/>
          </p:nvSpPr>
          <p:spPr bwMode="auto">
            <a:xfrm>
              <a:off x="56388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04</a:t>
              </a:r>
            </a:p>
          </p:txBody>
        </p:sp>
        <p:sp>
          <p:nvSpPr>
            <p:cNvPr id="45111" name="Text Box 53"/>
            <p:cNvSpPr txBox="1">
              <a:spLocks noChangeArrowheads="1"/>
            </p:cNvSpPr>
            <p:nvPr/>
          </p:nvSpPr>
          <p:spPr bwMode="auto">
            <a:xfrm>
              <a:off x="58674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05</a:t>
              </a:r>
            </a:p>
          </p:txBody>
        </p:sp>
        <p:sp>
          <p:nvSpPr>
            <p:cNvPr id="45112" name="Rectangle 54"/>
            <p:cNvSpPr>
              <a:spLocks noChangeArrowheads="1"/>
            </p:cNvSpPr>
            <p:nvPr/>
          </p:nvSpPr>
          <p:spPr bwMode="auto">
            <a:xfrm>
              <a:off x="54102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03</a:t>
              </a:r>
            </a:p>
          </p:txBody>
        </p:sp>
        <p:sp>
          <p:nvSpPr>
            <p:cNvPr id="45113" name="Line 55"/>
            <p:cNvSpPr>
              <a:spLocks noChangeShapeType="1"/>
            </p:cNvSpPr>
            <p:nvPr/>
          </p:nvSpPr>
          <p:spPr bwMode="auto">
            <a:xfrm>
              <a:off x="61722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4" name="Line 56"/>
            <p:cNvSpPr>
              <a:spLocks noChangeShapeType="1"/>
            </p:cNvSpPr>
            <p:nvPr/>
          </p:nvSpPr>
          <p:spPr bwMode="auto">
            <a:xfrm>
              <a:off x="64008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5" name="Text Box 57"/>
            <p:cNvSpPr txBox="1">
              <a:spLocks noChangeArrowheads="1"/>
            </p:cNvSpPr>
            <p:nvPr/>
          </p:nvSpPr>
          <p:spPr bwMode="auto">
            <a:xfrm>
              <a:off x="63246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07</a:t>
              </a:r>
            </a:p>
          </p:txBody>
        </p:sp>
        <p:sp>
          <p:nvSpPr>
            <p:cNvPr id="45116" name="Line 58"/>
            <p:cNvSpPr>
              <a:spLocks noChangeShapeType="1"/>
            </p:cNvSpPr>
            <p:nvPr/>
          </p:nvSpPr>
          <p:spPr bwMode="auto">
            <a:xfrm>
              <a:off x="66294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7" name="Line 59"/>
            <p:cNvSpPr>
              <a:spLocks noChangeShapeType="1"/>
            </p:cNvSpPr>
            <p:nvPr/>
          </p:nvSpPr>
          <p:spPr bwMode="auto">
            <a:xfrm>
              <a:off x="68580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8" name="Line 60"/>
            <p:cNvSpPr>
              <a:spLocks noChangeShapeType="1"/>
            </p:cNvSpPr>
            <p:nvPr/>
          </p:nvSpPr>
          <p:spPr bwMode="auto">
            <a:xfrm>
              <a:off x="70866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9" name="Text Box 61"/>
            <p:cNvSpPr txBox="1">
              <a:spLocks noChangeArrowheads="1"/>
            </p:cNvSpPr>
            <p:nvPr/>
          </p:nvSpPr>
          <p:spPr bwMode="auto">
            <a:xfrm>
              <a:off x="67818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09</a:t>
              </a:r>
            </a:p>
          </p:txBody>
        </p:sp>
        <p:sp>
          <p:nvSpPr>
            <p:cNvPr id="45120" name="Text Box 62"/>
            <p:cNvSpPr txBox="1">
              <a:spLocks noChangeArrowheads="1"/>
            </p:cNvSpPr>
            <p:nvPr/>
          </p:nvSpPr>
          <p:spPr bwMode="auto">
            <a:xfrm>
              <a:off x="70104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10</a:t>
              </a:r>
            </a:p>
          </p:txBody>
        </p:sp>
        <p:sp>
          <p:nvSpPr>
            <p:cNvPr id="45121" name="Rectangle 63"/>
            <p:cNvSpPr>
              <a:spLocks noChangeArrowheads="1"/>
            </p:cNvSpPr>
            <p:nvPr/>
          </p:nvSpPr>
          <p:spPr bwMode="auto">
            <a:xfrm>
              <a:off x="65532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08</a:t>
              </a:r>
            </a:p>
          </p:txBody>
        </p:sp>
        <p:sp>
          <p:nvSpPr>
            <p:cNvPr id="45122" name="Text Box 64"/>
            <p:cNvSpPr txBox="1">
              <a:spLocks noChangeArrowheads="1"/>
            </p:cNvSpPr>
            <p:nvPr/>
          </p:nvSpPr>
          <p:spPr bwMode="auto">
            <a:xfrm>
              <a:off x="60960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06</a:t>
              </a:r>
            </a:p>
          </p:txBody>
        </p:sp>
        <p:sp>
          <p:nvSpPr>
            <p:cNvPr id="45123" name="Rectangle 65"/>
            <p:cNvSpPr>
              <a:spLocks noChangeArrowheads="1"/>
            </p:cNvSpPr>
            <p:nvPr/>
          </p:nvSpPr>
          <p:spPr bwMode="auto">
            <a:xfrm>
              <a:off x="533400" y="2590800"/>
              <a:ext cx="3048000" cy="22860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24" name="Rectangle 66"/>
            <p:cNvSpPr>
              <a:spLocks noChangeArrowheads="1"/>
            </p:cNvSpPr>
            <p:nvPr/>
          </p:nvSpPr>
          <p:spPr bwMode="auto">
            <a:xfrm>
              <a:off x="3657600" y="2590800"/>
              <a:ext cx="1219200" cy="22860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25" name="Rectangle 67"/>
            <p:cNvSpPr>
              <a:spLocks noChangeArrowheads="1"/>
            </p:cNvSpPr>
            <p:nvPr/>
          </p:nvSpPr>
          <p:spPr bwMode="auto">
            <a:xfrm>
              <a:off x="3581400" y="2590800"/>
              <a:ext cx="76200" cy="2286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26" name="Line 70"/>
            <p:cNvSpPr>
              <a:spLocks noChangeShapeType="1"/>
            </p:cNvSpPr>
            <p:nvPr/>
          </p:nvSpPr>
          <p:spPr bwMode="auto">
            <a:xfrm>
              <a:off x="73152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7" name="Rectangle 71"/>
            <p:cNvSpPr>
              <a:spLocks noChangeArrowheads="1"/>
            </p:cNvSpPr>
            <p:nvPr/>
          </p:nvSpPr>
          <p:spPr bwMode="auto">
            <a:xfrm>
              <a:off x="7467600" y="4038600"/>
              <a:ext cx="533400" cy="228600"/>
            </a:xfrm>
            <a:prstGeom prst="rect">
              <a:avLst/>
            </a:prstGeom>
            <a:solidFill>
              <a:srgbClr val="F5A9E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400">
                  <a:latin typeface="Times New Roman" charset="0"/>
                </a:rPr>
                <a:t>NPP</a:t>
              </a:r>
            </a:p>
          </p:txBody>
        </p:sp>
        <p:sp>
          <p:nvSpPr>
            <p:cNvPr id="45128" name="Text Box 73"/>
            <p:cNvSpPr txBox="1">
              <a:spLocks noChangeArrowheads="1"/>
            </p:cNvSpPr>
            <p:nvPr/>
          </p:nvSpPr>
          <p:spPr bwMode="auto">
            <a:xfrm>
              <a:off x="7239000" y="1676400"/>
              <a:ext cx="17176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11  12  13  14  15  16  17</a:t>
              </a:r>
            </a:p>
          </p:txBody>
        </p:sp>
        <p:sp>
          <p:nvSpPr>
            <p:cNvPr id="45129" name="Rectangle 74"/>
            <p:cNvSpPr>
              <a:spLocks noChangeArrowheads="1"/>
            </p:cNvSpPr>
            <p:nvPr/>
          </p:nvSpPr>
          <p:spPr bwMode="auto">
            <a:xfrm>
              <a:off x="4724400" y="2590800"/>
              <a:ext cx="152400" cy="2286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30" name="Text Box 77"/>
            <p:cNvSpPr txBox="1">
              <a:spLocks noChangeArrowheads="1"/>
            </p:cNvSpPr>
            <p:nvPr/>
          </p:nvSpPr>
          <p:spPr bwMode="auto">
            <a:xfrm>
              <a:off x="6553200" y="4191000"/>
              <a:ext cx="72072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FFFFFF"/>
                  </a:solidFill>
                  <a:latin typeface="Times New Roman" charset="0"/>
                </a:rPr>
                <a:t>VIIRS</a:t>
              </a:r>
            </a:p>
          </p:txBody>
        </p:sp>
        <p:sp>
          <p:nvSpPr>
            <p:cNvPr id="45131" name="Line 79"/>
            <p:cNvSpPr>
              <a:spLocks noChangeShapeType="1"/>
            </p:cNvSpPr>
            <p:nvPr/>
          </p:nvSpPr>
          <p:spPr bwMode="auto">
            <a:xfrm>
              <a:off x="533400" y="2514600"/>
              <a:ext cx="8382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2" name="Line 80"/>
            <p:cNvSpPr>
              <a:spLocks noChangeShapeType="1"/>
            </p:cNvSpPr>
            <p:nvPr/>
          </p:nvSpPr>
          <p:spPr bwMode="auto">
            <a:xfrm>
              <a:off x="1371600" y="2514600"/>
              <a:ext cx="9144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3" name="Line 81"/>
            <p:cNvSpPr>
              <a:spLocks noChangeShapeType="1"/>
            </p:cNvSpPr>
            <p:nvPr/>
          </p:nvSpPr>
          <p:spPr bwMode="auto">
            <a:xfrm>
              <a:off x="2286000" y="2514600"/>
              <a:ext cx="12954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4" name="Line 82"/>
            <p:cNvSpPr>
              <a:spLocks noChangeShapeType="1"/>
            </p:cNvSpPr>
            <p:nvPr/>
          </p:nvSpPr>
          <p:spPr bwMode="auto">
            <a:xfrm>
              <a:off x="3657600" y="2514600"/>
              <a:ext cx="10668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5" name="Line 83"/>
            <p:cNvSpPr>
              <a:spLocks noChangeShapeType="1"/>
            </p:cNvSpPr>
            <p:nvPr/>
          </p:nvSpPr>
          <p:spPr bwMode="auto">
            <a:xfrm>
              <a:off x="4876800" y="1981200"/>
              <a:ext cx="76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6" name="Line 84"/>
            <p:cNvSpPr>
              <a:spLocks noChangeShapeType="1"/>
            </p:cNvSpPr>
            <p:nvPr/>
          </p:nvSpPr>
          <p:spPr bwMode="auto">
            <a:xfrm>
              <a:off x="5562600" y="1981200"/>
              <a:ext cx="914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7" name="Text Box 85"/>
            <p:cNvSpPr txBox="1">
              <a:spLocks noChangeArrowheads="1"/>
            </p:cNvSpPr>
            <p:nvPr/>
          </p:nvSpPr>
          <p:spPr bwMode="auto">
            <a:xfrm>
              <a:off x="914400" y="2209800"/>
              <a:ext cx="446088" cy="27463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 b="1">
                  <a:solidFill>
                    <a:srgbClr val="FFFFFF"/>
                  </a:solidFill>
                  <a:latin typeface="Times New Roman" charset="0"/>
                </a:rPr>
                <a:t>N07</a:t>
              </a:r>
            </a:p>
          </p:txBody>
        </p:sp>
        <p:sp>
          <p:nvSpPr>
            <p:cNvPr id="45138" name="Text Box 86"/>
            <p:cNvSpPr txBox="1">
              <a:spLocks noChangeArrowheads="1"/>
            </p:cNvSpPr>
            <p:nvPr/>
          </p:nvSpPr>
          <p:spPr bwMode="auto">
            <a:xfrm>
              <a:off x="1676400" y="2209800"/>
              <a:ext cx="44608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 b="1">
                  <a:solidFill>
                    <a:srgbClr val="FFFFFF"/>
                  </a:solidFill>
                  <a:latin typeface="Times New Roman" charset="0"/>
                </a:rPr>
                <a:t>N09</a:t>
              </a:r>
            </a:p>
          </p:txBody>
        </p:sp>
        <p:sp>
          <p:nvSpPr>
            <p:cNvPr id="45139" name="Text Box 87"/>
            <p:cNvSpPr txBox="1">
              <a:spLocks noChangeArrowheads="1"/>
            </p:cNvSpPr>
            <p:nvPr/>
          </p:nvSpPr>
          <p:spPr bwMode="auto">
            <a:xfrm>
              <a:off x="2590800" y="2209800"/>
              <a:ext cx="44608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 b="1">
                  <a:solidFill>
                    <a:srgbClr val="FFFFFF"/>
                  </a:solidFill>
                  <a:latin typeface="Times New Roman" charset="0"/>
                </a:rPr>
                <a:t>N11</a:t>
              </a:r>
            </a:p>
          </p:txBody>
        </p:sp>
        <p:sp>
          <p:nvSpPr>
            <p:cNvPr id="45140" name="Text Box 88"/>
            <p:cNvSpPr txBox="1">
              <a:spLocks noChangeArrowheads="1"/>
            </p:cNvSpPr>
            <p:nvPr/>
          </p:nvSpPr>
          <p:spPr bwMode="auto">
            <a:xfrm>
              <a:off x="4038600" y="2209800"/>
              <a:ext cx="44608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 b="1">
                  <a:solidFill>
                    <a:srgbClr val="FFFFFF"/>
                  </a:solidFill>
                  <a:latin typeface="Times New Roman" charset="0"/>
                </a:rPr>
                <a:t>N14</a:t>
              </a:r>
            </a:p>
          </p:txBody>
        </p:sp>
        <p:sp>
          <p:nvSpPr>
            <p:cNvPr id="45141" name="Text Box 89"/>
            <p:cNvSpPr txBox="1">
              <a:spLocks noChangeArrowheads="1"/>
            </p:cNvSpPr>
            <p:nvPr/>
          </p:nvSpPr>
          <p:spPr bwMode="auto">
            <a:xfrm>
              <a:off x="5029200" y="1905000"/>
              <a:ext cx="44608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 b="1">
                  <a:solidFill>
                    <a:srgbClr val="FFFFFF"/>
                  </a:solidFill>
                  <a:latin typeface="Times New Roman" charset="0"/>
                </a:rPr>
                <a:t>N16</a:t>
              </a:r>
            </a:p>
          </p:txBody>
        </p:sp>
        <p:sp>
          <p:nvSpPr>
            <p:cNvPr id="45142" name="Text Box 90"/>
            <p:cNvSpPr txBox="1">
              <a:spLocks noChangeArrowheads="1"/>
            </p:cNvSpPr>
            <p:nvPr/>
          </p:nvSpPr>
          <p:spPr bwMode="auto">
            <a:xfrm>
              <a:off x="6019800" y="1905000"/>
              <a:ext cx="44608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 b="1">
                  <a:solidFill>
                    <a:srgbClr val="FFFFFF"/>
                  </a:solidFill>
                  <a:latin typeface="Times New Roman" charset="0"/>
                </a:rPr>
                <a:t>N17</a:t>
              </a:r>
            </a:p>
          </p:txBody>
        </p:sp>
        <p:sp>
          <p:nvSpPr>
            <p:cNvPr id="45143" name="Text Box 91"/>
            <p:cNvSpPr txBox="1">
              <a:spLocks noChangeArrowheads="1"/>
            </p:cNvSpPr>
            <p:nvPr/>
          </p:nvSpPr>
          <p:spPr bwMode="auto">
            <a:xfrm>
              <a:off x="3429000" y="2209800"/>
              <a:ext cx="44608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 b="1">
                  <a:solidFill>
                    <a:srgbClr val="FFFFFF"/>
                  </a:solidFill>
                  <a:latin typeface="Times New Roman" charset="0"/>
                </a:rPr>
                <a:t>N09</a:t>
              </a:r>
            </a:p>
          </p:txBody>
        </p:sp>
        <p:sp>
          <p:nvSpPr>
            <p:cNvPr id="45144" name="Text Box 76"/>
            <p:cNvSpPr txBox="1">
              <a:spLocks noChangeArrowheads="1"/>
            </p:cNvSpPr>
            <p:nvPr/>
          </p:nvSpPr>
          <p:spPr bwMode="auto">
            <a:xfrm>
              <a:off x="3886200" y="3352800"/>
              <a:ext cx="8382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FFFFFF"/>
                  </a:solidFill>
                  <a:latin typeface="Times New Roman" charset="0"/>
                </a:rPr>
                <a:t>MODIS</a:t>
              </a:r>
            </a:p>
          </p:txBody>
        </p:sp>
        <p:sp>
          <p:nvSpPr>
            <p:cNvPr id="45145" name="Rectangle 94" descr="Wide upward diagonal"/>
            <p:cNvSpPr>
              <a:spLocks noChangeArrowheads="1"/>
            </p:cNvSpPr>
            <p:nvPr/>
          </p:nvSpPr>
          <p:spPr bwMode="auto">
            <a:xfrm>
              <a:off x="6858000" y="3505200"/>
              <a:ext cx="1447800" cy="228600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>
                <a:latin typeface="Times New Roman" charset="0"/>
              </a:endParaRPr>
            </a:p>
          </p:txBody>
        </p:sp>
        <p:sp>
          <p:nvSpPr>
            <p:cNvPr id="45146" name="Rectangle 93" descr="Wide upward diagonal"/>
            <p:cNvSpPr>
              <a:spLocks noChangeArrowheads="1"/>
            </p:cNvSpPr>
            <p:nvPr/>
          </p:nvSpPr>
          <p:spPr bwMode="auto">
            <a:xfrm>
              <a:off x="7066110" y="3200400"/>
              <a:ext cx="2077890" cy="228600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>
                <a:latin typeface="Times New Roman" charset="0"/>
              </a:endParaRPr>
            </a:p>
          </p:txBody>
        </p:sp>
        <p:sp>
          <p:nvSpPr>
            <p:cNvPr id="45147" name="Rectangle 68"/>
            <p:cNvSpPr>
              <a:spLocks noChangeArrowheads="1"/>
            </p:cNvSpPr>
            <p:nvPr/>
          </p:nvSpPr>
          <p:spPr bwMode="auto">
            <a:xfrm>
              <a:off x="4953000" y="3200400"/>
              <a:ext cx="2956720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400">
                  <a:latin typeface="Times New Roman" charset="0"/>
                </a:rPr>
                <a:t>Terra</a:t>
              </a:r>
            </a:p>
          </p:txBody>
        </p:sp>
        <p:sp>
          <p:nvSpPr>
            <p:cNvPr id="45148" name="Rectangle 96"/>
            <p:cNvSpPr>
              <a:spLocks noChangeArrowheads="1"/>
            </p:cNvSpPr>
            <p:nvPr/>
          </p:nvSpPr>
          <p:spPr bwMode="auto">
            <a:xfrm>
              <a:off x="4724400" y="2895600"/>
              <a:ext cx="304800" cy="2286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5149" name="Rectangle 98"/>
            <p:cNvSpPr>
              <a:spLocks noChangeArrowheads="1"/>
            </p:cNvSpPr>
            <p:nvPr/>
          </p:nvSpPr>
          <p:spPr bwMode="auto">
            <a:xfrm>
              <a:off x="5638800" y="2590800"/>
              <a:ext cx="762000" cy="22860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50" name="Line 99"/>
            <p:cNvSpPr>
              <a:spLocks noChangeShapeType="1"/>
            </p:cNvSpPr>
            <p:nvPr/>
          </p:nvSpPr>
          <p:spPr bwMode="auto">
            <a:xfrm>
              <a:off x="5638800" y="2514600"/>
              <a:ext cx="8382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51" name="Rectangle 100"/>
            <p:cNvSpPr>
              <a:spLocks noChangeArrowheads="1"/>
            </p:cNvSpPr>
            <p:nvPr/>
          </p:nvSpPr>
          <p:spPr bwMode="auto">
            <a:xfrm>
              <a:off x="5867400" y="2362200"/>
              <a:ext cx="44608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chemeClr val="bg1"/>
                  </a:solidFill>
                  <a:latin typeface="Times New Roman" charset="0"/>
                </a:rPr>
                <a:t>N16</a:t>
              </a:r>
            </a:p>
          </p:txBody>
        </p:sp>
        <p:sp>
          <p:nvSpPr>
            <p:cNvPr id="45152" name="Rectangle 101" descr="Wide upward diagonal"/>
            <p:cNvSpPr>
              <a:spLocks noChangeArrowheads="1"/>
            </p:cNvSpPr>
            <p:nvPr/>
          </p:nvSpPr>
          <p:spPr bwMode="auto">
            <a:xfrm>
              <a:off x="6400800" y="2590800"/>
              <a:ext cx="990600" cy="228600"/>
            </a:xfrm>
            <a:prstGeom prst="rect">
              <a:avLst/>
            </a:prstGeom>
            <a:pattFill prst="wdUpDiag">
              <a:fgClr>
                <a:srgbClr val="0099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>
                <a:latin typeface="Times New Roman" charset="0"/>
              </a:endParaRPr>
            </a:p>
          </p:txBody>
        </p:sp>
        <p:sp>
          <p:nvSpPr>
            <p:cNvPr id="45153" name="AutoShape 105"/>
            <p:cNvSpPr>
              <a:spLocks noChangeArrowheads="1"/>
            </p:cNvSpPr>
            <p:nvPr/>
          </p:nvSpPr>
          <p:spPr bwMode="auto">
            <a:xfrm>
              <a:off x="5715000" y="2819400"/>
              <a:ext cx="152400" cy="685800"/>
            </a:xfrm>
            <a:prstGeom prst="upDownArrow">
              <a:avLst>
                <a:gd name="adj1" fmla="val 50000"/>
                <a:gd name="adj2" fmla="val 4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45154" name="AutoShape 106"/>
            <p:cNvSpPr>
              <a:spLocks noChangeArrowheads="1"/>
            </p:cNvSpPr>
            <p:nvPr/>
          </p:nvSpPr>
          <p:spPr bwMode="auto">
            <a:xfrm>
              <a:off x="7696200" y="3733800"/>
              <a:ext cx="228600" cy="304800"/>
            </a:xfrm>
            <a:prstGeom prst="upDownArrow">
              <a:avLst>
                <a:gd name="adj1" fmla="val 50000"/>
                <a:gd name="adj2" fmla="val 4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45155" name="Text Box 75"/>
            <p:cNvSpPr txBox="1">
              <a:spLocks noChangeArrowheads="1"/>
            </p:cNvSpPr>
            <p:nvPr/>
          </p:nvSpPr>
          <p:spPr bwMode="auto">
            <a:xfrm>
              <a:off x="2514600" y="2819400"/>
              <a:ext cx="221456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FFFFFF"/>
                  </a:solidFill>
                  <a:latin typeface="Times New Roman" charset="0"/>
                </a:rPr>
                <a:t>SPOT  VEGETATION</a:t>
              </a:r>
            </a:p>
          </p:txBody>
        </p:sp>
        <p:sp>
          <p:nvSpPr>
            <p:cNvPr id="45156" name="Rectangle 94" descr="Wide upward diagonal"/>
            <p:cNvSpPr>
              <a:spLocks noChangeArrowheads="1"/>
            </p:cNvSpPr>
            <p:nvPr/>
          </p:nvSpPr>
          <p:spPr bwMode="auto">
            <a:xfrm>
              <a:off x="7924800" y="4038600"/>
              <a:ext cx="1219200" cy="228600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>
                <a:latin typeface="Times New Roman" charset="0"/>
              </a:endParaRPr>
            </a:p>
          </p:txBody>
        </p:sp>
        <p:sp>
          <p:nvSpPr>
            <p:cNvPr id="45157" name="Rectangle 94" descr="Wide upward diagonal"/>
            <p:cNvSpPr>
              <a:spLocks noChangeArrowheads="1"/>
            </p:cNvSpPr>
            <p:nvPr/>
          </p:nvSpPr>
          <p:spPr bwMode="auto">
            <a:xfrm>
              <a:off x="7696200" y="3505200"/>
              <a:ext cx="1447800" cy="228600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>
                <a:latin typeface="Times New Roman" charset="0"/>
              </a:endParaRPr>
            </a:p>
          </p:txBody>
        </p:sp>
        <p:sp>
          <p:nvSpPr>
            <p:cNvPr id="45158" name="Text Box 77"/>
            <p:cNvSpPr txBox="1">
              <a:spLocks noChangeArrowheads="1"/>
            </p:cNvSpPr>
            <p:nvPr/>
          </p:nvSpPr>
          <p:spPr bwMode="auto">
            <a:xfrm>
              <a:off x="7848600" y="4343400"/>
              <a:ext cx="76041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FFFFFF"/>
                  </a:solidFill>
                  <a:latin typeface="Times New Roman" charset="0"/>
                </a:rPr>
                <a:t>JPSS 1</a:t>
              </a:r>
            </a:p>
          </p:txBody>
        </p:sp>
        <p:sp>
          <p:nvSpPr>
            <p:cNvPr id="45159" name="Rectangle 94" descr="Wide upward diagonal"/>
            <p:cNvSpPr>
              <a:spLocks noChangeArrowheads="1"/>
            </p:cNvSpPr>
            <p:nvPr/>
          </p:nvSpPr>
          <p:spPr bwMode="auto">
            <a:xfrm>
              <a:off x="8839200" y="4419600"/>
              <a:ext cx="304800" cy="228600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>
                <a:latin typeface="Times New Roman" charset="0"/>
              </a:endParaRPr>
            </a:p>
          </p:txBody>
        </p:sp>
        <p:sp>
          <p:nvSpPr>
            <p:cNvPr id="45160" name="Rectangle 101" descr="Wide upward diagonal"/>
            <p:cNvSpPr>
              <a:spLocks noChangeArrowheads="1"/>
            </p:cNvSpPr>
            <p:nvPr/>
          </p:nvSpPr>
          <p:spPr bwMode="auto">
            <a:xfrm>
              <a:off x="7696200" y="2209800"/>
              <a:ext cx="1447800" cy="228600"/>
            </a:xfrm>
            <a:prstGeom prst="rect">
              <a:avLst/>
            </a:prstGeom>
            <a:pattFill prst="wdUpDiag">
              <a:fgClr>
                <a:srgbClr val="0099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>
                <a:latin typeface="Times New Roman" charset="0"/>
              </a:endParaRPr>
            </a:p>
          </p:txBody>
        </p:sp>
        <p:sp>
          <p:nvSpPr>
            <p:cNvPr id="45161" name="Rectangle 98"/>
            <p:cNvSpPr>
              <a:spLocks noChangeArrowheads="1"/>
            </p:cNvSpPr>
            <p:nvPr/>
          </p:nvSpPr>
          <p:spPr bwMode="auto">
            <a:xfrm>
              <a:off x="6705600" y="2209800"/>
              <a:ext cx="990600" cy="22860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62" name="Text Box 75"/>
            <p:cNvSpPr txBox="1">
              <a:spLocks noChangeArrowheads="1"/>
            </p:cNvSpPr>
            <p:nvPr/>
          </p:nvSpPr>
          <p:spPr bwMode="auto">
            <a:xfrm>
              <a:off x="5715000" y="2133600"/>
              <a:ext cx="87471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FFFFFF"/>
                  </a:solidFill>
                  <a:latin typeface="Times New Roman" charset="0"/>
                </a:rPr>
                <a:t>METOP</a:t>
              </a:r>
            </a:p>
          </p:txBody>
        </p:sp>
        <p:sp>
          <p:nvSpPr>
            <p:cNvPr id="45163" name="Rectangle 101"/>
            <p:cNvSpPr>
              <a:spLocks/>
            </p:cNvSpPr>
            <p:nvPr/>
          </p:nvSpPr>
          <p:spPr bwMode="auto">
            <a:xfrm>
              <a:off x="457200" y="4038600"/>
              <a:ext cx="4737100" cy="1130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38100" bIns="38100"/>
            <a:lstStyle/>
            <a:p>
              <a:pPr marL="419100" algn="l"/>
              <a:r>
                <a:rPr lang="en-US" sz="18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  <a:sym typeface="Arial" charset="0"/>
                </a:rPr>
                <a:t>AVHRR (GAC) 1982-1999 + 2003-2006</a:t>
              </a:r>
              <a:endPara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endParaRPr>
            </a:p>
            <a:p>
              <a:pPr marL="419100" algn="l"/>
              <a:r>
                <a:rPr lang="en-US" sz="18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  <a:sym typeface="Arial" charset="0"/>
                </a:rPr>
                <a:t>MODIS (MO(Y)D09 CMG) 2000-present</a:t>
              </a:r>
              <a:endPara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endParaRPr>
            </a:p>
            <a:p>
              <a:pPr marL="419100" algn="l"/>
              <a:r>
                <a:rPr lang="en-US" sz="18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  <a:sym typeface="Arial" charset="0"/>
                </a:rPr>
                <a:t>VIIRS 2011 – 2025</a:t>
              </a:r>
              <a:endPara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endParaRPr>
            </a:p>
            <a:p>
              <a:pPr marL="419100" algn="l"/>
              <a:r>
                <a:rPr lang="en-US" sz="18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  <a:sym typeface="Arial" charset="0"/>
                </a:rPr>
                <a:t>SPOT VEGETATION 1999-2000</a:t>
              </a:r>
            </a:p>
            <a:p>
              <a:pPr marL="419100" algn="l"/>
              <a:r>
                <a:rPr lang="en-US" sz="18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  <a:sym typeface="Arial" charset="0"/>
                </a:rPr>
                <a:t>Sentinel 3  2014 </a:t>
              </a:r>
            </a:p>
          </p:txBody>
        </p:sp>
        <p:sp>
          <p:nvSpPr>
            <p:cNvPr id="45164" name="Text Box 77"/>
            <p:cNvSpPr txBox="1">
              <a:spLocks noChangeArrowheads="1"/>
            </p:cNvSpPr>
            <p:nvPr/>
          </p:nvSpPr>
          <p:spPr bwMode="auto">
            <a:xfrm>
              <a:off x="6884988" y="4724400"/>
              <a:ext cx="1011237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FFFFFF"/>
                  </a:solidFill>
                  <a:latin typeface="Times New Roman" charset="0"/>
                </a:rPr>
                <a:t>Sentinel 3</a:t>
              </a:r>
            </a:p>
          </p:txBody>
        </p:sp>
        <p:sp>
          <p:nvSpPr>
            <p:cNvPr id="45165" name="Rectangle 94" descr="Wide upward diagonal"/>
            <p:cNvSpPr>
              <a:spLocks noChangeArrowheads="1"/>
            </p:cNvSpPr>
            <p:nvPr/>
          </p:nvSpPr>
          <p:spPr bwMode="auto">
            <a:xfrm>
              <a:off x="8186738" y="4800600"/>
              <a:ext cx="957262" cy="228600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>
                <a:latin typeface="Times New Roman" charset="0"/>
              </a:endParaRPr>
            </a:p>
          </p:txBody>
        </p:sp>
        <p:sp>
          <p:nvSpPr>
            <p:cNvPr id="45166" name="Rectangle 69"/>
            <p:cNvSpPr>
              <a:spLocks noChangeArrowheads="1"/>
            </p:cNvSpPr>
            <p:nvPr/>
          </p:nvSpPr>
          <p:spPr bwMode="auto">
            <a:xfrm>
              <a:off x="5257800" y="3505200"/>
              <a:ext cx="2667000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400">
                  <a:latin typeface="Times New Roman" charset="0"/>
                </a:rPr>
                <a:t>Aqua</a:t>
              </a:r>
            </a:p>
          </p:txBody>
        </p:sp>
      </p:grpSp>
      <p:sp>
        <p:nvSpPr>
          <p:cNvPr id="1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77000"/>
            <a:ext cx="9144000" cy="476250"/>
          </a:xfrm>
        </p:spPr>
        <p:txBody>
          <a:bodyPr/>
          <a:lstStyle/>
          <a:p>
            <a:pPr>
              <a:defRPr/>
            </a:pPr>
            <a:r>
              <a:rPr lang="en-US" smtClean="0"/>
              <a:t>MODIS/VIIRS Science Team Meeting, June 6-June 10, Silver Spring, MD</a:t>
            </a:r>
            <a:endParaRPr lang="en-US" dirty="0"/>
          </a:p>
        </p:txBody>
      </p:sp>
      <p:pic>
        <p:nvPicPr>
          <p:cNvPr id="114" name="Picture 1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8200" y="-254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07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352"/>
            <a:ext cx="8229600" cy="1143000"/>
          </a:xfrm>
        </p:spPr>
        <p:txBody>
          <a:bodyPr/>
          <a:lstStyle/>
          <a:p>
            <a:r>
              <a:rPr lang="en-US" dirty="0" smtClean="0"/>
              <a:t>Terra/Aqua NIR Collection 6</a:t>
            </a:r>
            <a:endParaRPr lang="en-US" dirty="0"/>
          </a:p>
        </p:txBody>
      </p:sp>
      <p:pic>
        <p:nvPicPr>
          <p:cNvPr id="3" name="Picture 2" descr="Screen Shot 2016-06-06 at 10.56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800" y="1049914"/>
            <a:ext cx="8013700" cy="56134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MODIS/VIIRS Science Team Meeting, June 6-June 10, Silver Spring, MD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8102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352"/>
            <a:ext cx="8229600" cy="1143000"/>
          </a:xfrm>
        </p:spPr>
        <p:txBody>
          <a:bodyPr/>
          <a:lstStyle/>
          <a:p>
            <a:r>
              <a:rPr lang="en-US" dirty="0" smtClean="0"/>
              <a:t>Terra/Aqua Red Collection 6</a:t>
            </a:r>
            <a:endParaRPr lang="en-US" dirty="0"/>
          </a:p>
        </p:txBody>
      </p:sp>
      <p:pic>
        <p:nvPicPr>
          <p:cNvPr id="4" name="Picture 3" descr="Screen Shot 2016-06-06 at 11.01.2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900" y="998082"/>
            <a:ext cx="7950200" cy="56134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MODIS/VIIRS Science Team Meeting, June 6-June 10, Silver Spring, MD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65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MODIS/VIIRS Results NIR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520192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MODIS/VIIRS Science Team Meeting, June 6-June 10, Silver Spring, MD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104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MODIS/VIIRS Results Red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509451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MODIS/VIIRS Science Team Meeting, June 6-June 10, Silver Spring, MD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7805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8200" y="-25400"/>
            <a:ext cx="685800" cy="685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152401"/>
            <a:ext cx="792480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Testing of MODIS Collection 6 implementation for VIIRS (coming up in AS 5000)</a:t>
            </a:r>
            <a:endParaRPr lang="en-US" sz="3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34150"/>
            <a:ext cx="9144000" cy="476250"/>
          </a:xfrm>
        </p:spPr>
        <p:txBody>
          <a:bodyPr/>
          <a:lstStyle/>
          <a:p>
            <a:pPr>
              <a:defRPr/>
            </a:pPr>
            <a:r>
              <a:rPr lang="en-US" smtClean="0"/>
              <a:t>MODIS/VIIRS Science Team Meeting, June 6-June 10, Silver Spring, MD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295400"/>
            <a:ext cx="3200400" cy="416052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65"/>
          <a:stretch/>
        </p:blipFill>
        <p:spPr bwMode="auto">
          <a:xfrm>
            <a:off x="4724400" y="1295400"/>
            <a:ext cx="3060700" cy="4160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0" y="5410200"/>
            <a:ext cx="6553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Performances of the VIIRS surface reflectance in the red band derived over AERONET sites for 2012 (Left side)and 2013 (right side).</a:t>
            </a:r>
          </a:p>
        </p:txBody>
      </p:sp>
    </p:spTree>
    <p:extLst>
      <p:ext uri="{BB962C8B-B14F-4D97-AF65-F5344CB8AC3E}">
        <p14:creationId xmlns:p14="http://schemas.microsoft.com/office/powerpoint/2010/main" val="4120640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z="2800" dirty="0" smtClean="0"/>
              <a:t>The need for a protocol to use of AERONET data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914400"/>
            <a:ext cx="7863039" cy="4156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388982">
              <a:spcBef>
                <a:spcPts val="1922"/>
              </a:spcBef>
              <a:defRPr sz="1800"/>
            </a:pPr>
            <a:r>
              <a:rPr lang="en-US" dirty="0">
                <a:latin typeface="Times New Roman"/>
                <a:cs typeface="Times New Roman"/>
              </a:rPr>
              <a:t>To correctly take into account the aerosols, we </a:t>
            </a:r>
            <a:r>
              <a:rPr lang="en-US" dirty="0" smtClean="0">
                <a:latin typeface="Times New Roman"/>
                <a:cs typeface="Times New Roman"/>
              </a:rPr>
              <a:t>need the </a:t>
            </a:r>
            <a:r>
              <a:rPr lang="en-US" b="1" dirty="0">
                <a:solidFill>
                  <a:srgbClr val="800000"/>
                </a:solidFill>
                <a:latin typeface="Times New Roman"/>
                <a:cs typeface="Times New Roman"/>
              </a:rPr>
              <a:t>aerosol</a:t>
            </a:r>
            <a:r>
              <a:rPr lang="en-US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lang="en-US" b="1" dirty="0">
                <a:solidFill>
                  <a:srgbClr val="800000"/>
                </a:solidFill>
                <a:latin typeface="Times New Roman"/>
                <a:cs typeface="Times New Roman"/>
              </a:rPr>
              <a:t>microphysical properties </a:t>
            </a:r>
            <a:r>
              <a:rPr lang="en-US" dirty="0">
                <a:latin typeface="Times New Roman"/>
                <a:cs typeface="Times New Roman"/>
              </a:rPr>
              <a:t>provided by the AERONET network including size-distribution (%C</a:t>
            </a:r>
            <a:r>
              <a:rPr lang="en-US" baseline="-25000" dirty="0">
                <a:latin typeface="Times New Roman"/>
                <a:cs typeface="Times New Roman"/>
              </a:rPr>
              <a:t>f</a:t>
            </a:r>
            <a:r>
              <a:rPr lang="en-US" dirty="0">
                <a:latin typeface="Times New Roman"/>
                <a:cs typeface="Times New Roman"/>
              </a:rPr>
              <a:t>, %C</a:t>
            </a:r>
            <a:r>
              <a:rPr lang="en-US" baseline="-25000" dirty="0">
                <a:latin typeface="Times New Roman"/>
                <a:cs typeface="Times New Roman"/>
              </a:rPr>
              <a:t>c</a:t>
            </a:r>
            <a:r>
              <a:rPr lang="en-US" dirty="0">
                <a:latin typeface="Times New Roman"/>
                <a:cs typeface="Times New Roman"/>
              </a:rPr>
              <a:t>, C</a:t>
            </a:r>
            <a:r>
              <a:rPr lang="en-US" baseline="-25000" dirty="0">
                <a:latin typeface="Times New Roman"/>
                <a:cs typeface="Times New Roman"/>
              </a:rPr>
              <a:t>f</a:t>
            </a:r>
            <a:r>
              <a:rPr lang="en-US" dirty="0">
                <a:latin typeface="Times New Roman"/>
                <a:cs typeface="Times New Roman"/>
              </a:rPr>
              <a:t>, C</a:t>
            </a:r>
            <a:r>
              <a:rPr lang="en-US" baseline="-25000" dirty="0">
                <a:latin typeface="Times New Roman"/>
                <a:cs typeface="Times New Roman"/>
              </a:rPr>
              <a:t>c</a:t>
            </a:r>
            <a:r>
              <a:rPr lang="en-US" dirty="0">
                <a:latin typeface="Times New Roman"/>
                <a:cs typeface="Times New Roman"/>
              </a:rPr>
              <a:t>, r</a:t>
            </a:r>
            <a:r>
              <a:rPr lang="en-US" baseline="-25000" dirty="0">
                <a:latin typeface="Times New Roman"/>
                <a:cs typeface="Times New Roman"/>
              </a:rPr>
              <a:t>f</a:t>
            </a:r>
            <a:r>
              <a:rPr lang="en-US" dirty="0">
                <a:latin typeface="Times New Roman"/>
                <a:cs typeface="Times New Roman"/>
              </a:rPr>
              <a:t>, r</a:t>
            </a:r>
            <a:r>
              <a:rPr lang="en-US" baseline="-25000" dirty="0">
                <a:latin typeface="Times New Roman"/>
                <a:cs typeface="Times New Roman"/>
              </a:rPr>
              <a:t>c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>
                <a:latin typeface="Times New Roman"/>
                <a:ea typeface="Symbol"/>
                <a:cs typeface="Times New Roman"/>
                <a:sym typeface="Symbol"/>
              </a:rPr>
              <a:t>σ</a:t>
            </a:r>
            <a:r>
              <a:rPr lang="en-US" baseline="-25000" dirty="0">
                <a:latin typeface="Times New Roman"/>
                <a:cs typeface="Times New Roman"/>
              </a:rPr>
              <a:t>r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>
                <a:latin typeface="Times New Roman"/>
                <a:ea typeface="Symbol"/>
                <a:cs typeface="Times New Roman"/>
                <a:sym typeface="Symbol"/>
              </a:rPr>
              <a:t>σ</a:t>
            </a:r>
            <a:r>
              <a:rPr lang="en-US" baseline="-25000" dirty="0">
                <a:latin typeface="Times New Roman"/>
                <a:cs typeface="Times New Roman"/>
              </a:rPr>
              <a:t>c</a:t>
            </a:r>
            <a:r>
              <a:rPr lang="en-US" dirty="0">
                <a:latin typeface="Times New Roman"/>
                <a:cs typeface="Times New Roman"/>
              </a:rPr>
              <a:t>), complex refractive indices and sphericity. </a:t>
            </a:r>
          </a:p>
          <a:p>
            <a:pPr defTabSz="4388982">
              <a:spcBef>
                <a:spcPts val="1922"/>
              </a:spcBef>
              <a:defRPr sz="1800"/>
            </a:pPr>
            <a:r>
              <a:rPr lang="en-US" dirty="0">
                <a:latin typeface="Times New Roman"/>
                <a:cs typeface="Times New Roman"/>
              </a:rPr>
              <a:t>Over the 670 available AERONET sites, we selected </a:t>
            </a:r>
            <a:r>
              <a:rPr lang="en-US" b="1" dirty="0">
                <a:latin typeface="Times New Roman"/>
                <a:cs typeface="Times New Roman"/>
              </a:rPr>
              <a:t>230 sites </a:t>
            </a:r>
            <a:r>
              <a:rPr lang="en-US" dirty="0">
                <a:latin typeface="Times New Roman"/>
                <a:cs typeface="Times New Roman"/>
              </a:rPr>
              <a:t>with sufficient data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pPr defTabSz="4388982">
              <a:spcBef>
                <a:spcPts val="1922"/>
              </a:spcBef>
              <a:defRPr sz="1800"/>
            </a:pPr>
            <a:r>
              <a:rPr lang="en-US" sz="1800" dirty="0">
                <a:latin typeface="Times New Roman"/>
                <a:cs typeface="Times New Roman"/>
              </a:rPr>
              <a:t>To be useful for validation, the aerosol model should be readily available anytime, which is not usually the case. </a:t>
            </a:r>
          </a:p>
          <a:p>
            <a:pPr defTabSz="4388982">
              <a:spcBef>
                <a:spcPts val="1922"/>
              </a:spcBef>
              <a:defRPr sz="1800"/>
            </a:pPr>
            <a:r>
              <a:rPr lang="en-US" sz="1800" dirty="0">
                <a:latin typeface="Times New Roman"/>
                <a:cs typeface="Times New Roman"/>
              </a:rPr>
              <a:t>Following  </a:t>
            </a:r>
            <a:r>
              <a:rPr lang="en-US" sz="1800" i="1" dirty="0">
                <a:latin typeface="Times New Roman"/>
                <a:cs typeface="Times New Roman"/>
              </a:rPr>
              <a:t>Dubovik et al.</a:t>
            </a:r>
            <a:r>
              <a:rPr lang="en-US" sz="1800" dirty="0">
                <a:latin typeface="Times New Roman"/>
                <a:cs typeface="Times New Roman"/>
              </a:rPr>
              <a:t>, 2002, JAS,*</a:t>
            </a:r>
            <a:r>
              <a:rPr lang="en-US" sz="1800" baseline="30000" dirty="0">
                <a:latin typeface="Times New Roman"/>
                <a:cs typeface="Times New Roman"/>
              </a:rPr>
              <a:t>2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 smtClean="0">
                <a:latin typeface="Times New Roman"/>
                <a:cs typeface="Times New Roman"/>
              </a:rPr>
              <a:t>one can used </a:t>
            </a:r>
            <a:r>
              <a:rPr lang="en-US" sz="1800" dirty="0">
                <a:latin typeface="Times New Roman"/>
                <a:cs typeface="Times New Roman"/>
              </a:rPr>
              <a:t>regressions for each microphysical parameters using as parameter either </a:t>
            </a:r>
            <a:r>
              <a:rPr lang="en-US" sz="1800" dirty="0">
                <a:latin typeface="Times New Roman"/>
                <a:ea typeface="Symbol"/>
                <a:cs typeface="Times New Roman"/>
                <a:sym typeface="Symbol"/>
              </a:rPr>
              <a:t>τ</a:t>
            </a:r>
            <a:r>
              <a:rPr lang="en-US" sz="1800" baseline="-25000" dirty="0">
                <a:latin typeface="Times New Roman"/>
                <a:cs typeface="Times New Roman"/>
              </a:rPr>
              <a:t>550</a:t>
            </a:r>
            <a:r>
              <a:rPr lang="en-US" sz="1800" dirty="0">
                <a:latin typeface="Times New Roman"/>
                <a:cs typeface="Times New Roman"/>
              </a:rPr>
              <a:t> (aot) or </a:t>
            </a:r>
            <a:r>
              <a:rPr lang="en-US" sz="1800" dirty="0">
                <a:latin typeface="Times New Roman"/>
                <a:ea typeface="Symbol"/>
                <a:cs typeface="Times New Roman"/>
                <a:sym typeface="Symbol"/>
              </a:rPr>
              <a:t>τ</a:t>
            </a:r>
            <a:r>
              <a:rPr lang="en-US" sz="1800" baseline="-25000" dirty="0">
                <a:latin typeface="Times New Roman"/>
                <a:cs typeface="Times New Roman"/>
              </a:rPr>
              <a:t>440</a:t>
            </a:r>
            <a:r>
              <a:rPr lang="en-US" sz="1800" dirty="0">
                <a:latin typeface="Times New Roman"/>
                <a:cs typeface="Times New Roman"/>
              </a:rPr>
              <a:t> and </a:t>
            </a:r>
            <a:r>
              <a:rPr lang="en-US" sz="1800" dirty="0">
                <a:latin typeface="Times New Roman"/>
                <a:ea typeface="Symbol"/>
                <a:cs typeface="Times New Roman"/>
                <a:sym typeface="Symbol"/>
              </a:rPr>
              <a:t>α</a:t>
            </a:r>
            <a:r>
              <a:rPr lang="en-US" sz="1800" dirty="0">
                <a:latin typeface="Times New Roman"/>
                <a:cs typeface="Times New Roman"/>
              </a:rPr>
              <a:t> (</a:t>
            </a:r>
            <a:r>
              <a:rPr lang="en-US" sz="1800" i="1" dirty="0">
                <a:latin typeface="Times New Roman"/>
                <a:cs typeface="Times New Roman"/>
              </a:rPr>
              <a:t>Angström</a:t>
            </a:r>
            <a:r>
              <a:rPr lang="en-US" sz="1800" dirty="0">
                <a:latin typeface="Times New Roman"/>
                <a:cs typeface="Times New Roman"/>
              </a:rPr>
              <a:t> coeff.</a:t>
            </a:r>
            <a:r>
              <a:rPr lang="en-US" sz="1800" dirty="0" smtClean="0">
                <a:latin typeface="Times New Roman"/>
                <a:cs typeface="Times New Roman"/>
              </a:rPr>
              <a:t>). </a:t>
            </a:r>
          </a:p>
          <a:p>
            <a:pPr defTabSz="4388982">
              <a:spcBef>
                <a:spcPts val="1922"/>
              </a:spcBef>
              <a:defRPr sz="1800"/>
            </a:pPr>
            <a:r>
              <a:rPr lang="en-US" sz="1800" b="1" dirty="0" smtClean="0">
                <a:latin typeface="Times New Roman"/>
                <a:cs typeface="Times New Roman"/>
              </a:rPr>
              <a:t>The protocol needs to be further agreed on and its uncertainties assessed</a:t>
            </a:r>
            <a:endParaRPr lang="en-US" dirty="0">
              <a:latin typeface="Times New Roman"/>
              <a:cs typeface="Times New Roman"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8200" y="-25400"/>
            <a:ext cx="685800" cy="68580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34150"/>
            <a:ext cx="9144000" cy="476250"/>
          </a:xfrm>
        </p:spPr>
        <p:txBody>
          <a:bodyPr/>
          <a:lstStyle/>
          <a:p>
            <a:pPr>
              <a:defRPr/>
            </a:pPr>
            <a:r>
              <a:rPr lang="en-US" smtClean="0"/>
              <a:t>MODIS/VIIRS Science Team Meeting, June 6-June 10, Silver Spring, MD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2637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MODIS/VIIRS Science Team Meeting, June 6-June 10, Silver Spring, MD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0" y="0"/>
            <a:ext cx="762000" cy="76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3400" y="4267200"/>
            <a:ext cx="8305800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* 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 Workshop in June 21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-22</a:t>
            </a:r>
            <a:r>
              <a:rPr lang="en-US" sz="1800" baseline="30000" dirty="0" smtClean="0"/>
              <a:t>nd</a:t>
            </a:r>
            <a:r>
              <a:rPr lang="en-US" sz="1800" dirty="0" smtClean="0"/>
              <a:t> @ University of Maryland (by invitation): </a:t>
            </a:r>
            <a:r>
              <a:rPr lang="en-US" sz="1400" dirty="0" smtClean="0"/>
              <a:t>to elaborate concepts, protocols and guidelines for the inter-comparison and validation of SR products</a:t>
            </a:r>
          </a:p>
          <a:p>
            <a:endParaRPr lang="en-US" sz="700" dirty="0" smtClean="0"/>
          </a:p>
          <a:p>
            <a:r>
              <a:rPr lang="en-US" sz="1400" dirty="0"/>
              <a:t> </a:t>
            </a:r>
            <a:r>
              <a:rPr lang="en-US" sz="1400" dirty="0" smtClean="0"/>
              <a:t>   Program (with first suggestions) will </a:t>
            </a:r>
            <a:r>
              <a:rPr lang="en-US" sz="1400" dirty="0"/>
              <a:t>be </a:t>
            </a:r>
            <a:r>
              <a:rPr lang="en-US" sz="1400" dirty="0" smtClean="0"/>
              <a:t>provide April 30</a:t>
            </a:r>
            <a:r>
              <a:rPr lang="en-US" sz="1400" baseline="30000" dirty="0" smtClean="0"/>
              <a:t>th </a:t>
            </a:r>
            <a:r>
              <a:rPr lang="en-US" sz="1400" dirty="0" smtClean="0"/>
              <a:t>(available on the web site for eventual end users feedbacks)</a:t>
            </a:r>
          </a:p>
          <a:p>
            <a:endParaRPr lang="en-US" sz="1400" dirty="0"/>
          </a:p>
          <a:p>
            <a:r>
              <a:rPr lang="en-US" sz="1800" dirty="0" smtClean="0"/>
              <a:t>* 2</a:t>
            </a:r>
            <a:r>
              <a:rPr lang="en-US" sz="1800" baseline="30000" dirty="0" smtClean="0"/>
              <a:t>nd</a:t>
            </a:r>
            <a:r>
              <a:rPr lang="en-US" sz="1800" dirty="0" smtClean="0"/>
              <a:t> workshop in </a:t>
            </a:r>
            <a:r>
              <a:rPr lang="en-US" sz="1800" dirty="0"/>
              <a:t>J</a:t>
            </a:r>
            <a:r>
              <a:rPr lang="en-US" sz="1800" dirty="0" smtClean="0"/>
              <a:t>anuary 2017 (open)</a:t>
            </a:r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1905000" y="304800"/>
            <a:ext cx="5562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ACIX: CEOS</a:t>
            </a:r>
            <a:r>
              <a:rPr lang="en-US" b="1" dirty="0"/>
              <a:t>-WGCV Atmospheric Correction Inter-comparison </a:t>
            </a:r>
            <a:r>
              <a:rPr lang="en-US" b="1" dirty="0" smtClean="0"/>
              <a:t>Exercise</a:t>
            </a:r>
          </a:p>
          <a:p>
            <a:pPr algn="ctr"/>
            <a:r>
              <a:rPr lang="en-US" b="1" dirty="0" smtClean="0"/>
              <a:t>(ESA/NASA/UMD)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457200" y="1504890"/>
            <a:ext cx="8229600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The exercise aims to bring together </a:t>
            </a:r>
            <a:r>
              <a:rPr lang="en-US" sz="1800" dirty="0" smtClean="0"/>
              <a:t>available </a:t>
            </a:r>
            <a:r>
              <a:rPr lang="en-US" sz="1800" dirty="0"/>
              <a:t>AC </a:t>
            </a:r>
            <a:r>
              <a:rPr lang="en-US" sz="1800" dirty="0" smtClean="0"/>
              <a:t>processors (</a:t>
            </a:r>
            <a:r>
              <a:rPr lang="en-US" sz="1800" b="1" dirty="0" smtClean="0"/>
              <a:t>actually 14 processors </a:t>
            </a:r>
            <a:r>
              <a:rPr lang="en-US" sz="1800" b="1" dirty="0"/>
              <a:t>i</a:t>
            </a:r>
            <a:r>
              <a:rPr lang="en-US" sz="1800" b="1" dirty="0" smtClean="0"/>
              <a:t>ncluding SEN2COR, MACCS, L8-S2-6SAC, …</a:t>
            </a:r>
            <a:r>
              <a:rPr lang="en-US" sz="1800" dirty="0" smtClean="0"/>
              <a:t>) to </a:t>
            </a:r>
            <a:r>
              <a:rPr lang="en-US" sz="1800" dirty="0"/>
              <a:t>generate the corresponding </a:t>
            </a:r>
            <a:r>
              <a:rPr lang="en-US" sz="1800" dirty="0" smtClean="0"/>
              <a:t>SR </a:t>
            </a:r>
            <a:r>
              <a:rPr lang="en-US" sz="1800" dirty="0"/>
              <a:t>products. </a:t>
            </a:r>
            <a:endParaRPr lang="en-US" sz="1800" dirty="0" smtClean="0"/>
          </a:p>
          <a:p>
            <a:endParaRPr lang="en-US" sz="1100" dirty="0"/>
          </a:p>
          <a:p>
            <a:r>
              <a:rPr lang="en-US" sz="1800" dirty="0" smtClean="0"/>
              <a:t>The </a:t>
            </a:r>
            <a:r>
              <a:rPr lang="en-US" sz="1800" dirty="0"/>
              <a:t>input data will be </a:t>
            </a:r>
            <a:r>
              <a:rPr lang="en-US" sz="1800" b="1" dirty="0"/>
              <a:t>Landsat-8 and Sentinel-2 imagery </a:t>
            </a:r>
            <a:r>
              <a:rPr lang="en-US" sz="1800" dirty="0"/>
              <a:t>of various test sites, i.e. coastal, agricultural, </a:t>
            </a:r>
            <a:r>
              <a:rPr lang="en-US" sz="1800" dirty="0" smtClean="0"/>
              <a:t>forest, snow</a:t>
            </a:r>
            <a:r>
              <a:rPr lang="en-US" sz="1800" dirty="0"/>
              <a:t>/artic areas and deserts.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990600" y="3299936"/>
            <a:ext cx="6172200" cy="738664"/>
          </a:xfrm>
          <a:prstGeom prst="rect">
            <a:avLst/>
          </a:prstGeom>
          <a:ln>
            <a:solidFill>
              <a:srgbClr val="800000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800000"/>
                </a:solidFill>
              </a:rPr>
              <a:t> </a:t>
            </a:r>
            <a:r>
              <a:rPr lang="en-US" sz="1400" dirty="0" smtClean="0">
                <a:solidFill>
                  <a:srgbClr val="800000"/>
                </a:solidFill>
              </a:rPr>
              <a:t>Objectives</a:t>
            </a:r>
            <a:endParaRPr lang="en-US" sz="1400" dirty="0">
              <a:solidFill>
                <a:srgbClr val="800000"/>
              </a:solidFill>
            </a:endParaRPr>
          </a:p>
          <a:p>
            <a:r>
              <a:rPr lang="en-US" sz="1400" dirty="0">
                <a:solidFill>
                  <a:srgbClr val="800000"/>
                </a:solidFill>
              </a:rPr>
              <a:t> </a:t>
            </a:r>
            <a:r>
              <a:rPr lang="en-US" sz="1400" dirty="0" smtClean="0">
                <a:solidFill>
                  <a:srgbClr val="800000"/>
                </a:solidFill>
              </a:rPr>
              <a:t>   To </a:t>
            </a:r>
            <a:r>
              <a:rPr lang="en-US" sz="1400" dirty="0">
                <a:solidFill>
                  <a:srgbClr val="800000"/>
                </a:solidFill>
              </a:rPr>
              <a:t>better understand </a:t>
            </a:r>
            <a:r>
              <a:rPr lang="en-US" sz="1400" dirty="0" smtClean="0">
                <a:solidFill>
                  <a:srgbClr val="800000"/>
                </a:solidFill>
              </a:rPr>
              <a:t>uncertainties and issues on L8 and S2 AC products </a:t>
            </a:r>
            <a:endParaRPr lang="en-US" sz="1400" dirty="0">
              <a:solidFill>
                <a:srgbClr val="800000"/>
              </a:solidFill>
            </a:endParaRPr>
          </a:p>
          <a:p>
            <a:r>
              <a:rPr lang="en-US" sz="1400" dirty="0" smtClean="0">
                <a:solidFill>
                  <a:srgbClr val="800000"/>
                </a:solidFill>
              </a:rPr>
              <a:t>    To </a:t>
            </a:r>
            <a:r>
              <a:rPr lang="en-US" sz="1400" dirty="0">
                <a:solidFill>
                  <a:srgbClr val="800000"/>
                </a:solidFill>
              </a:rPr>
              <a:t>propose further improvements of the </a:t>
            </a:r>
            <a:r>
              <a:rPr lang="en-US" sz="1400" dirty="0" smtClean="0">
                <a:solidFill>
                  <a:srgbClr val="800000"/>
                </a:solidFill>
              </a:rPr>
              <a:t>future AC schemes</a:t>
            </a:r>
            <a:endParaRPr lang="en-US" sz="1400" dirty="0">
              <a:solidFill>
                <a:srgbClr val="8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4400" y="6019800"/>
            <a:ext cx="7162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https://</a:t>
            </a:r>
            <a:r>
              <a:rPr lang="en-US" dirty="0" err="1">
                <a:solidFill>
                  <a:srgbClr val="0000FF"/>
                </a:solidFill>
              </a:rPr>
              <a:t>earth.esa.int</a:t>
            </a:r>
            <a:r>
              <a:rPr lang="en-US" dirty="0">
                <a:solidFill>
                  <a:srgbClr val="0000FF"/>
                </a:solidFill>
              </a:rPr>
              <a:t>/web/</a:t>
            </a:r>
            <a:r>
              <a:rPr lang="en-US" dirty="0" err="1">
                <a:solidFill>
                  <a:srgbClr val="0000FF"/>
                </a:solidFill>
              </a:rPr>
              <a:t>sppa</a:t>
            </a:r>
            <a:r>
              <a:rPr lang="en-US" dirty="0">
                <a:solidFill>
                  <a:srgbClr val="0000FF"/>
                </a:solidFill>
              </a:rPr>
              <a:t>/meetings-workshops/</a:t>
            </a:r>
            <a:r>
              <a:rPr lang="en-US" dirty="0" err="1">
                <a:solidFill>
                  <a:srgbClr val="0000FF"/>
                </a:solidFill>
              </a:rPr>
              <a:t>acix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6879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sz="2400" dirty="0" smtClean="0"/>
              <a:t>Surface reflectance (SR) algorithm is mature and pathway toward validation and automated QA is clearly identified.</a:t>
            </a:r>
          </a:p>
          <a:p>
            <a:r>
              <a:rPr lang="en-US" sz="2400" dirty="0" smtClean="0"/>
              <a:t>Algorithm is generic and tied to documented validated </a:t>
            </a:r>
            <a:r>
              <a:rPr lang="en-US" sz="2400" dirty="0" err="1" smtClean="0"/>
              <a:t>radiative</a:t>
            </a:r>
            <a:r>
              <a:rPr lang="en-US" sz="2400" dirty="0" smtClean="0"/>
              <a:t> transfer code so the accuracy is traceable enabling error budget. </a:t>
            </a:r>
          </a:p>
          <a:p>
            <a:r>
              <a:rPr lang="en-US" sz="2400" dirty="0" smtClean="0"/>
              <a:t>The use of BRDF correction enables easy cross-comparison of different sensors (MODIS,VIIRS,AVHRR, LDCM, Landsat, Sentinel 2 ,Sentinel 3…)</a:t>
            </a:r>
          </a:p>
          <a:p>
            <a:r>
              <a:rPr lang="en-US" sz="2400" dirty="0" smtClean="0"/>
              <a:t>AERONET is central to SR validation and a “standard” protocol for its use to be defined (CEOS CVWG initiative)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8200" y="-25400"/>
            <a:ext cx="685800" cy="685800"/>
          </a:xfrm>
          <a:prstGeom prst="rect">
            <a:avLst/>
          </a:prstGeom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34150"/>
            <a:ext cx="9144000" cy="476250"/>
          </a:xfrm>
        </p:spPr>
        <p:txBody>
          <a:bodyPr/>
          <a:lstStyle/>
          <a:p>
            <a:pPr>
              <a:defRPr/>
            </a:pPr>
            <a:r>
              <a:rPr lang="en-US" smtClean="0"/>
              <a:t>MODIS/VIIRS Science Team Meeting, June 6-June 10, Silver Spring, MD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943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Line 1"/>
          <p:cNvSpPr>
            <a:spLocks noChangeShapeType="1"/>
          </p:cNvSpPr>
          <p:nvPr/>
        </p:nvSpPr>
        <p:spPr bwMode="auto">
          <a:xfrm>
            <a:off x="1255713" y="6683375"/>
            <a:ext cx="7886700" cy="0"/>
          </a:xfrm>
          <a:prstGeom prst="line">
            <a:avLst/>
          </a:prstGeom>
          <a:noFill/>
          <a:ln w="19050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8130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4648200"/>
            <a:ext cx="4419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4"/>
          <p:cNvSpPr>
            <a:spLocks/>
          </p:cNvSpPr>
          <p:nvPr/>
        </p:nvSpPr>
        <p:spPr bwMode="auto">
          <a:xfrm>
            <a:off x="1524000" y="5715000"/>
            <a:ext cx="16510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El Chichon</a:t>
            </a:r>
          </a:p>
        </p:txBody>
      </p:sp>
      <p:sp>
        <p:nvSpPr>
          <p:cNvPr id="48132" name="Rectangle 5"/>
          <p:cNvSpPr>
            <a:spLocks/>
          </p:cNvSpPr>
          <p:nvPr/>
        </p:nvSpPr>
        <p:spPr bwMode="auto">
          <a:xfrm>
            <a:off x="3505200" y="5638800"/>
            <a:ext cx="14732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1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Pinatubo</a:t>
            </a:r>
          </a:p>
        </p:txBody>
      </p:sp>
      <p:pic>
        <p:nvPicPr>
          <p:cNvPr id="48133" name="Picture 6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31813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8134" name="Picture 7"/>
          <p:cNvPicPr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429000"/>
            <a:ext cx="31242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8135" name="Rectangle 8"/>
          <p:cNvSpPr>
            <a:spLocks/>
          </p:cNvSpPr>
          <p:nvPr/>
        </p:nvSpPr>
        <p:spPr bwMode="auto">
          <a:xfrm>
            <a:off x="990600" y="1295400"/>
            <a:ext cx="17208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Degradation in channel 1</a:t>
            </a:r>
            <a:endParaRPr lang="en-US" sz="18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  <a:sym typeface="Arial" charset="0"/>
            </a:endParaRPr>
          </a:p>
          <a:p>
            <a:pPr algn="l"/>
            <a:r>
              <a:rPr lang="en-US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(from Ocean observations)</a:t>
            </a:r>
          </a:p>
        </p:txBody>
      </p:sp>
      <p:sp>
        <p:nvSpPr>
          <p:cNvPr id="48136" name="Rectangle 9"/>
          <p:cNvSpPr>
            <a:spLocks/>
          </p:cNvSpPr>
          <p:nvPr/>
        </p:nvSpPr>
        <p:spPr bwMode="auto">
          <a:xfrm>
            <a:off x="1143000" y="2971800"/>
            <a:ext cx="176371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Channel1/Channel2 ratio</a:t>
            </a:r>
            <a:endParaRPr lang="en-US" sz="18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  <a:sym typeface="Arial" charset="0"/>
            </a:endParaRPr>
          </a:p>
          <a:p>
            <a:pPr algn="l"/>
            <a:r>
              <a:rPr lang="en-US"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  <a:sym typeface="Times New Roman" charset="0"/>
              </a:rPr>
              <a:t>(from Clouds observations)</a:t>
            </a:r>
          </a:p>
        </p:txBody>
      </p:sp>
      <p:pic>
        <p:nvPicPr>
          <p:cNvPr id="48137" name="Picture 1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400" y="1295400"/>
            <a:ext cx="1811338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8" name="Picture 1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3048000"/>
            <a:ext cx="1916113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9" name="Picture 1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5325" y="1295400"/>
            <a:ext cx="336867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40" name="Rectangle 13"/>
          <p:cNvSpPr>
            <a:spLocks/>
          </p:cNvSpPr>
          <p:nvPr/>
        </p:nvSpPr>
        <p:spPr bwMode="auto">
          <a:xfrm>
            <a:off x="6477000" y="838200"/>
            <a:ext cx="189071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Calibri Bold" charset="0"/>
                <a:ea typeface="ＭＳ Ｐゴシック" charset="0"/>
                <a:cs typeface="ＭＳ Ｐゴシック" charset="0"/>
                <a:sym typeface="Calibri Bold" charset="0"/>
              </a:rPr>
              <a:t>BRDF CORRECTION</a:t>
            </a:r>
          </a:p>
        </p:txBody>
      </p:sp>
      <p:sp>
        <p:nvSpPr>
          <p:cNvPr id="48141" name="Rectangle 14"/>
          <p:cNvSpPr>
            <a:spLocks/>
          </p:cNvSpPr>
          <p:nvPr/>
        </p:nvSpPr>
        <p:spPr bwMode="auto">
          <a:xfrm>
            <a:off x="1143000" y="838200"/>
            <a:ext cx="13795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Calibri Bold" charset="0"/>
                <a:ea typeface="ＭＳ Ｐゴシック" charset="0"/>
                <a:cs typeface="ＭＳ Ｐゴシック" charset="0"/>
                <a:sym typeface="Calibri Bold" charset="0"/>
              </a:rPr>
              <a:t>CALIBRATION</a:t>
            </a:r>
          </a:p>
        </p:txBody>
      </p:sp>
      <p:sp>
        <p:nvSpPr>
          <p:cNvPr id="48142" name="Rectangle 15"/>
          <p:cNvSpPr>
            <a:spLocks/>
          </p:cNvSpPr>
          <p:nvPr/>
        </p:nvSpPr>
        <p:spPr bwMode="auto">
          <a:xfrm>
            <a:off x="3810000" y="684213"/>
            <a:ext cx="14906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Calibri Bold" charset="0"/>
                <a:ea typeface="ＭＳ Ｐゴシック" charset="0"/>
                <a:cs typeface="ＭＳ Ｐゴシック" charset="0"/>
                <a:sym typeface="Calibri Bold" charset="0"/>
              </a:rPr>
              <a:t>ATMOSPHERIC</a:t>
            </a:r>
            <a:endParaRPr lang="en-US" sz="18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  <a:sym typeface="Arial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alibri Bold" charset="0"/>
                <a:ea typeface="ＭＳ Ｐゴシック" charset="0"/>
                <a:cs typeface="ＭＳ Ｐゴシック" charset="0"/>
                <a:sym typeface="Calibri Bold" charset="0"/>
              </a:rPr>
              <a:t>CORRECTION</a:t>
            </a:r>
          </a:p>
        </p:txBody>
      </p:sp>
      <p:sp>
        <p:nvSpPr>
          <p:cNvPr id="48144" name="Rectangle 16"/>
          <p:cNvSpPr>
            <a:spLocks/>
          </p:cNvSpPr>
          <p:nvPr/>
        </p:nvSpPr>
        <p:spPr bwMode="auto">
          <a:xfrm>
            <a:off x="762000" y="0"/>
            <a:ext cx="89281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>
              <a:defRPr/>
            </a:pPr>
            <a:r>
              <a:rPr lang="en-US" sz="2800" dirty="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  <a:sym typeface="Calibri Bold" charset="0"/>
              </a:rPr>
              <a:t>Land Climate Data Record (Approach)</a:t>
            </a:r>
            <a:endParaRPr lang="en-US" sz="2800" dirty="0">
              <a:solidFill>
                <a:schemeClr val="tx1"/>
              </a:solidFill>
              <a:latin typeface="+mj-lt"/>
              <a:ea typeface="ＭＳ Ｐゴシック" charset="0"/>
              <a:cs typeface="ＭＳ Ｐゴシック" charset="0"/>
              <a:sym typeface="Arial" charset="0"/>
            </a:endParaRPr>
          </a:p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  <a:sym typeface="Calibri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alibri Italic" charset="0"/>
                <a:ea typeface="ＭＳ Ｐゴシック" charset="0"/>
                <a:cs typeface="ＭＳ Ｐゴシック" charset="0"/>
                <a:sym typeface="Calibri Italic" charset="0"/>
              </a:rPr>
              <a:t>Needs to address </a:t>
            </a:r>
            <a:r>
              <a:rPr lang="en-US" sz="2000" dirty="0" err="1">
                <a:solidFill>
                  <a:schemeClr val="tx1"/>
                </a:solidFill>
                <a:latin typeface="Calibri Italic" charset="0"/>
                <a:ea typeface="ＭＳ Ｐゴシック" charset="0"/>
                <a:cs typeface="ＭＳ Ｐゴシック" charset="0"/>
                <a:sym typeface="Calibri Italic" charset="0"/>
              </a:rPr>
              <a:t>geolocation,calibration</a:t>
            </a:r>
            <a:r>
              <a:rPr lang="en-US" sz="2000" dirty="0">
                <a:solidFill>
                  <a:schemeClr val="tx1"/>
                </a:solidFill>
                <a:latin typeface="Calibri Italic" charset="0"/>
                <a:ea typeface="ＭＳ Ｐゴシック" charset="0"/>
                <a:cs typeface="ＭＳ Ｐゴシック" charset="0"/>
                <a:sym typeface="Calibri Italic" charset="0"/>
              </a:rPr>
              <a:t>, atmospheric/BRDF correction issues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34150"/>
            <a:ext cx="9144000" cy="476250"/>
          </a:xfrm>
        </p:spPr>
        <p:txBody>
          <a:bodyPr/>
          <a:lstStyle/>
          <a:p>
            <a:pPr>
              <a:defRPr/>
            </a:pPr>
            <a:r>
              <a:rPr lang="en-US" smtClean="0"/>
              <a:t>MODIS/VIIRS Science Team Meeting, June 6-June 10, Silver Spring, MD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8200" y="-254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9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At Launch VIIRS Surface Reflectance based MODIS C5</a:t>
            </a:r>
            <a:endParaRPr lang="en-US" sz="3200" b="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1371600" y="6031468"/>
            <a:ext cx="6934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800" b="1" dirty="0" smtClean="0"/>
              <a:t>Home </a:t>
            </a:r>
            <a:r>
              <a:rPr lang="en-US" sz="1800" b="1" dirty="0"/>
              <a:t>page: </a:t>
            </a:r>
            <a:r>
              <a:rPr lang="en-US" sz="1800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hlinkClick r:id="rId3"/>
              </a:rPr>
              <a:t>http://modis-sr.ltdri.org</a:t>
            </a:r>
            <a:r>
              <a:rPr lang="en-US" sz="1800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US" sz="1800" u="sng" dirty="0">
                <a:solidFill>
                  <a:schemeClr val="accent2"/>
                </a:solidFill>
              </a:rPr>
              <a:t>  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85800" y="2827109"/>
            <a:ext cx="7162800" cy="2354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The MODIS </a:t>
            </a:r>
            <a:r>
              <a:rPr lang="en-US" b="1" dirty="0"/>
              <a:t>Collection 5 AC algorithm </a:t>
            </a:r>
            <a:r>
              <a:rPr lang="en-US" dirty="0"/>
              <a:t>relies on</a:t>
            </a:r>
          </a:p>
          <a:p>
            <a:pPr>
              <a:spcBef>
                <a:spcPct val="50000"/>
              </a:spcBef>
              <a:buClr>
                <a:srgbClr val="990033"/>
              </a:buClr>
              <a:buSzPct val="85000"/>
              <a:buFont typeface="Wingdings" charset="0"/>
              <a:buChar char="§"/>
            </a:pPr>
            <a:r>
              <a:rPr lang="en-US" dirty="0"/>
              <a:t> the use of very accurate (better than 1%) vector </a:t>
            </a:r>
            <a:r>
              <a:rPr lang="en-US" dirty="0" err="1" smtClean="0"/>
              <a:t>radiative</a:t>
            </a:r>
            <a:r>
              <a:rPr lang="en-US" dirty="0" smtClean="0"/>
              <a:t>  </a:t>
            </a:r>
            <a:r>
              <a:rPr lang="en-US" dirty="0"/>
              <a:t>transfer modeling of the </a:t>
            </a:r>
            <a:r>
              <a:rPr lang="en-US" dirty="0" smtClean="0"/>
              <a:t>coupled atmosphere</a:t>
            </a:r>
            <a:r>
              <a:rPr lang="en-US" dirty="0"/>
              <a:t>-</a:t>
            </a:r>
            <a:r>
              <a:rPr lang="en-US" dirty="0" smtClean="0"/>
              <a:t>surface</a:t>
            </a:r>
            <a:r>
              <a:rPr lang="en-US" dirty="0"/>
              <a:t> </a:t>
            </a:r>
            <a:r>
              <a:rPr lang="en-US" dirty="0" smtClean="0"/>
              <a:t>system</a:t>
            </a:r>
            <a:endParaRPr lang="en-US" dirty="0"/>
          </a:p>
          <a:p>
            <a:pPr>
              <a:spcBef>
                <a:spcPct val="50000"/>
              </a:spcBef>
              <a:buClr>
                <a:srgbClr val="990033"/>
              </a:buClr>
              <a:buSzPct val="85000"/>
              <a:buFont typeface="Wingdings" charset="0"/>
              <a:buChar char="§"/>
            </a:pPr>
            <a:r>
              <a:rPr lang="en-US" dirty="0"/>
              <a:t> the inversion of key atmospheric parameters (aerosol</a:t>
            </a:r>
            <a:r>
              <a:rPr lang="en-US" dirty="0" smtClean="0"/>
              <a:t>, </a:t>
            </a:r>
            <a:r>
              <a:rPr lang="en-US" dirty="0"/>
              <a:t>water </a:t>
            </a:r>
            <a:r>
              <a:rPr lang="en-US" dirty="0" smtClean="0"/>
              <a:t>vapor)</a:t>
            </a:r>
            <a:endParaRPr lang="en-US" dirty="0"/>
          </a:p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77000"/>
            <a:ext cx="9144000" cy="476250"/>
          </a:xfrm>
        </p:spPr>
        <p:txBody>
          <a:bodyPr/>
          <a:lstStyle/>
          <a:p>
            <a:pPr>
              <a:defRPr/>
            </a:pPr>
            <a:r>
              <a:rPr lang="en-US" smtClean="0"/>
              <a:t>MODIS/VIIRS Science Team Meeting, June 6-June 10, Silver Spring, MD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8200" y="-254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4400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pPr algn="ctr"/>
            <a:r>
              <a:rPr lang="en-US" sz="2800" b="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6SV Validation Effort</a:t>
            </a:r>
          </a:p>
        </p:txBody>
      </p:sp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838200" y="762000"/>
            <a:ext cx="7924800" cy="3739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The complete 6SV validation effort is summarized in </a:t>
            </a:r>
            <a:r>
              <a:rPr lang="en-US" sz="1800" dirty="0" smtClean="0"/>
              <a:t>three manuscripts:</a:t>
            </a:r>
          </a:p>
          <a:p>
            <a:pPr>
              <a:spcBef>
                <a:spcPct val="50000"/>
              </a:spcBef>
            </a:pPr>
            <a:endParaRPr lang="en-US" sz="1800" dirty="0"/>
          </a:p>
          <a:p>
            <a:pPr algn="just">
              <a:buSzPct val="85000"/>
              <a:buFont typeface="Wingdings" charset="0"/>
              <a:buChar char="§"/>
            </a:pPr>
            <a:r>
              <a:rPr lang="en-US" sz="1600" dirty="0" err="1"/>
              <a:t>Kotchenova</a:t>
            </a:r>
            <a:r>
              <a:rPr lang="en-US" sz="1600" dirty="0"/>
              <a:t>, S. Y., </a:t>
            </a:r>
            <a:r>
              <a:rPr lang="en-US" sz="1600" dirty="0" err="1"/>
              <a:t>Vermote</a:t>
            </a:r>
            <a:r>
              <a:rPr lang="en-US" sz="1600" dirty="0"/>
              <a:t>, E. F., </a:t>
            </a:r>
            <a:r>
              <a:rPr lang="en-US" sz="1600" dirty="0" err="1"/>
              <a:t>Matarrese</a:t>
            </a:r>
            <a:r>
              <a:rPr lang="en-US" sz="1600" dirty="0"/>
              <a:t>, R., &amp; </a:t>
            </a:r>
            <a:r>
              <a:rPr lang="en-US" sz="1600" dirty="0" err="1"/>
              <a:t>Klemm</a:t>
            </a:r>
            <a:r>
              <a:rPr lang="en-US" sz="1600" dirty="0"/>
              <a:t> </a:t>
            </a:r>
            <a:r>
              <a:rPr lang="en-US" sz="1600" dirty="0" err="1"/>
              <a:t>Jr</a:t>
            </a:r>
            <a:r>
              <a:rPr lang="en-US" sz="1600" dirty="0"/>
              <a:t>, F. J. (2006). Validation of a vector version of the 6S </a:t>
            </a:r>
            <a:r>
              <a:rPr lang="en-US" sz="1600" dirty="0" err="1"/>
              <a:t>radiative</a:t>
            </a:r>
            <a:r>
              <a:rPr lang="en-US" sz="1600" dirty="0"/>
              <a:t> transfer code for atmospheric correction of satellite data. Part I: Path radiance. </a:t>
            </a:r>
            <a:r>
              <a:rPr lang="en-US" sz="1600" i="1" dirty="0"/>
              <a:t>Applied Optics</a:t>
            </a:r>
            <a:r>
              <a:rPr lang="en-US" sz="1600" dirty="0"/>
              <a:t>, </a:t>
            </a:r>
            <a:r>
              <a:rPr lang="en-US" sz="1600" i="1" dirty="0"/>
              <a:t>45</a:t>
            </a:r>
            <a:r>
              <a:rPr lang="en-US" sz="1600" dirty="0"/>
              <a:t>(26), 6762-6774.</a:t>
            </a:r>
            <a:endParaRPr lang="en-US" sz="1600" dirty="0" smtClean="0"/>
          </a:p>
          <a:p>
            <a:pPr algn="just">
              <a:buSzPct val="85000"/>
              <a:buFont typeface="Wingdings" charset="0"/>
              <a:buChar char="§"/>
            </a:pPr>
            <a:r>
              <a:rPr lang="en-US" sz="1600" dirty="0" err="1" smtClean="0"/>
              <a:t>Kotchenova</a:t>
            </a:r>
            <a:r>
              <a:rPr lang="en-US" sz="1600" dirty="0"/>
              <a:t>, S. Y., &amp; </a:t>
            </a:r>
            <a:r>
              <a:rPr lang="en-US" sz="1600" dirty="0" err="1"/>
              <a:t>Vermote</a:t>
            </a:r>
            <a:r>
              <a:rPr lang="en-US" sz="1600" dirty="0"/>
              <a:t>, E. F. (2007). Validation of a vector version of the 6S </a:t>
            </a:r>
            <a:r>
              <a:rPr lang="en-US" sz="1600" dirty="0" err="1"/>
              <a:t>radiative</a:t>
            </a:r>
            <a:r>
              <a:rPr lang="en-US" sz="1600" dirty="0"/>
              <a:t> transfer code for atmospheric correction of satellite data. Part II. Homogeneous </a:t>
            </a:r>
            <a:r>
              <a:rPr lang="en-US" sz="1600" dirty="0" err="1"/>
              <a:t>Lambertian</a:t>
            </a:r>
            <a:r>
              <a:rPr lang="en-US" sz="1600" dirty="0"/>
              <a:t> and anisotropic surfaces. </a:t>
            </a:r>
            <a:r>
              <a:rPr lang="en-US" sz="1600" i="1" dirty="0"/>
              <a:t>Applied Optics</a:t>
            </a:r>
            <a:r>
              <a:rPr lang="en-US" sz="1600" dirty="0"/>
              <a:t>, </a:t>
            </a:r>
            <a:r>
              <a:rPr lang="en-US" sz="1600" i="1" dirty="0"/>
              <a:t>46</a:t>
            </a:r>
            <a:r>
              <a:rPr lang="en-US" sz="1600" dirty="0"/>
              <a:t>(20), 4455-4464.</a:t>
            </a:r>
            <a:endParaRPr lang="en-US" sz="1600" dirty="0" smtClean="0"/>
          </a:p>
          <a:p>
            <a:pPr algn="just">
              <a:buSzPct val="85000"/>
              <a:buFont typeface="Wingdings" charset="0"/>
              <a:buChar char="§"/>
            </a:pPr>
            <a:r>
              <a:rPr lang="en-US" sz="1600" dirty="0" err="1"/>
              <a:t>Kotchenova</a:t>
            </a:r>
            <a:r>
              <a:rPr lang="en-US" sz="1600" dirty="0"/>
              <a:t>, S. Y., </a:t>
            </a:r>
            <a:r>
              <a:rPr lang="en-US" sz="1600" dirty="0" err="1"/>
              <a:t>Vermote</a:t>
            </a:r>
            <a:r>
              <a:rPr lang="en-US" sz="1600" dirty="0"/>
              <a:t>, E. F., Levy, R., &amp; </a:t>
            </a:r>
            <a:r>
              <a:rPr lang="en-US" sz="1600" dirty="0" err="1"/>
              <a:t>Lyapustin</a:t>
            </a:r>
            <a:r>
              <a:rPr lang="en-US" sz="1600" dirty="0"/>
              <a:t>, A. (2008). </a:t>
            </a:r>
            <a:r>
              <a:rPr lang="en-US" sz="1600" dirty="0" err="1"/>
              <a:t>Radiative</a:t>
            </a:r>
            <a:r>
              <a:rPr lang="en-US" sz="1600" dirty="0"/>
              <a:t> transfer codes for atmospheric correction and aerosol retrieval: </a:t>
            </a:r>
            <a:r>
              <a:rPr lang="en-US" sz="1600" dirty="0" err="1"/>
              <a:t>intercomparison</a:t>
            </a:r>
            <a:r>
              <a:rPr lang="en-US" sz="1600" dirty="0"/>
              <a:t> study. </a:t>
            </a:r>
            <a:r>
              <a:rPr lang="en-US" sz="1600" i="1" dirty="0"/>
              <a:t>Applied Optics</a:t>
            </a:r>
            <a:r>
              <a:rPr lang="en-US" sz="1600" dirty="0"/>
              <a:t>, </a:t>
            </a:r>
            <a:r>
              <a:rPr lang="en-US" sz="1600" i="1" dirty="0"/>
              <a:t>47</a:t>
            </a:r>
            <a:r>
              <a:rPr lang="en-US" sz="1600" dirty="0"/>
              <a:t>(13), 2215-2226</a:t>
            </a:r>
            <a:r>
              <a:rPr lang="en-US" sz="1600" dirty="0" smtClean="0"/>
              <a:t>.</a:t>
            </a:r>
          </a:p>
          <a:p>
            <a:pPr>
              <a:buSzPct val="85000"/>
              <a:buFont typeface="Wingdings" charset="0"/>
              <a:buChar char="§"/>
            </a:pPr>
            <a:endParaRPr lang="en-US" sz="1600" dirty="0"/>
          </a:p>
          <a:p>
            <a:pPr>
              <a:spcBef>
                <a:spcPct val="50000"/>
              </a:spcBef>
            </a:pPr>
            <a:endParaRPr lang="en-US" sz="1600" dirty="0"/>
          </a:p>
        </p:txBody>
      </p:sp>
      <p:pic>
        <p:nvPicPr>
          <p:cNvPr id="106501" name="Picture 5" descr="Poster_Coulson_6S_Mol_Pol_L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4343400"/>
            <a:ext cx="2843213" cy="137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02" name="Picture 6" descr="Poster_Diff_MC_6S_Aer_Corr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400" y="4343400"/>
            <a:ext cx="2209800" cy="196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03" name="Picture 7" descr="Poster_Ocean_Surf_Reflect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4343400"/>
            <a:ext cx="2133600" cy="205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04" name="Picture 8" descr="Poster_Diff_Sharm_6S_Aer_Grass_Corr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5105400"/>
            <a:ext cx="2743200" cy="132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77000"/>
            <a:ext cx="9144000" cy="476250"/>
          </a:xfrm>
        </p:spPr>
        <p:txBody>
          <a:bodyPr/>
          <a:lstStyle/>
          <a:p>
            <a:pPr>
              <a:defRPr/>
            </a:pPr>
            <a:r>
              <a:rPr lang="en-US" smtClean="0"/>
              <a:t>MODIS/VIIRS Science Team Meeting, June 6-June 10, Silver Spring, MD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8200" y="-254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078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Methodology for evaluating the performance of VIIRS/MODIS</a:t>
            </a:r>
            <a:endParaRPr lang="en-US" sz="3200" b="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914400" y="1295400"/>
            <a:ext cx="8077200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To </a:t>
            </a:r>
            <a:r>
              <a:rPr lang="en-US" sz="1800" dirty="0" smtClean="0"/>
              <a:t>first evaluate </a:t>
            </a:r>
            <a:r>
              <a:rPr lang="en-US" sz="1800" dirty="0"/>
              <a:t>the performance of the MODIS Collection 5 </a:t>
            </a:r>
            <a:r>
              <a:rPr lang="en-US" sz="1800" dirty="0" smtClean="0"/>
              <a:t>SR algorithms</a:t>
            </a:r>
            <a:r>
              <a:rPr lang="en-US" sz="1800" dirty="0"/>
              <a:t>, we analyzed 1 year of Terra data (2003) over </a:t>
            </a:r>
            <a:r>
              <a:rPr lang="en-US" sz="1800" b="1" dirty="0"/>
              <a:t>127</a:t>
            </a:r>
            <a:r>
              <a:rPr lang="en-US" sz="1800" dirty="0"/>
              <a:t> AERONET sites (</a:t>
            </a:r>
            <a:r>
              <a:rPr lang="en-US" sz="1800" b="1" dirty="0">
                <a:solidFill>
                  <a:srgbClr val="990000"/>
                </a:solidFill>
              </a:rPr>
              <a:t>4988</a:t>
            </a:r>
            <a:r>
              <a:rPr lang="en-US" sz="1800" dirty="0"/>
              <a:t> cases in total).</a:t>
            </a:r>
          </a:p>
          <a:p>
            <a:pPr>
              <a:spcBef>
                <a:spcPct val="50000"/>
              </a:spcBef>
            </a:pPr>
            <a:r>
              <a:rPr lang="en-US" sz="1800" b="1" dirty="0"/>
              <a:t>Methodology:</a:t>
            </a:r>
          </a:p>
        </p:txBody>
      </p:sp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381000" y="6248400"/>
            <a:ext cx="822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1800">
                <a:effectLst>
                  <a:outerShdw blurRad="38100" dist="38100" dir="2700000" algn="tl">
                    <a:srgbClr val="DDDDDD"/>
                  </a:outerShdw>
                </a:effectLst>
                <a:hlinkClick r:id="rId3"/>
              </a:rPr>
              <a:t>http://mod09val.ltdri.org/cgi-bin/mod09_c005_public_allsites_onecollection.cgi</a:t>
            </a:r>
            <a:endParaRPr lang="en-US"/>
          </a:p>
        </p:txBody>
      </p:sp>
      <p:sp>
        <p:nvSpPr>
          <p:cNvPr id="102411" name="Text Box 11"/>
          <p:cNvSpPr txBox="1">
            <a:spLocks noChangeArrowheads="1"/>
          </p:cNvSpPr>
          <p:nvPr/>
        </p:nvSpPr>
        <p:spPr bwMode="auto">
          <a:xfrm>
            <a:off x="1066800" y="2590800"/>
            <a:ext cx="2209800" cy="10772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/>
              <a:t>Subsets of Level 1B data processed using the standard surface reflectance algorithm</a:t>
            </a:r>
          </a:p>
        </p:txBody>
      </p:sp>
      <p:sp>
        <p:nvSpPr>
          <p:cNvPr id="102412" name="Text Box 12"/>
          <p:cNvSpPr txBox="1">
            <a:spLocks noChangeArrowheads="1"/>
          </p:cNvSpPr>
          <p:nvPr/>
        </p:nvSpPr>
        <p:spPr bwMode="auto">
          <a:xfrm>
            <a:off x="4953000" y="2819400"/>
            <a:ext cx="1752600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Reference data set</a:t>
            </a:r>
          </a:p>
        </p:txBody>
      </p:sp>
      <p:sp>
        <p:nvSpPr>
          <p:cNvPr id="102413" name="Text Box 13"/>
          <p:cNvSpPr txBox="1">
            <a:spLocks noChangeArrowheads="1"/>
          </p:cNvSpPr>
          <p:nvPr/>
        </p:nvSpPr>
        <p:spPr bwMode="auto">
          <a:xfrm>
            <a:off x="5257800" y="3581400"/>
            <a:ext cx="2057400" cy="95410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Atmospherically corrected TOA reflectances derived from Level 1B subsets</a:t>
            </a:r>
          </a:p>
        </p:txBody>
      </p:sp>
      <p:sp>
        <p:nvSpPr>
          <p:cNvPr id="102414" name="Text Box 14"/>
          <p:cNvSpPr txBox="1">
            <a:spLocks noChangeArrowheads="1"/>
          </p:cNvSpPr>
          <p:nvPr/>
        </p:nvSpPr>
        <p:spPr bwMode="auto">
          <a:xfrm>
            <a:off x="4572000" y="5257800"/>
            <a:ext cx="10668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Vector 6S</a:t>
            </a:r>
          </a:p>
        </p:txBody>
      </p:sp>
      <p:sp>
        <p:nvSpPr>
          <p:cNvPr id="102415" name="Text Box 15"/>
          <p:cNvSpPr txBox="1">
            <a:spLocks noChangeArrowheads="1"/>
          </p:cNvSpPr>
          <p:nvPr/>
        </p:nvSpPr>
        <p:spPr bwMode="auto">
          <a:xfrm>
            <a:off x="6248400" y="5105400"/>
            <a:ext cx="2590800" cy="95410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dirty="0"/>
              <a:t>AERONET measurements</a:t>
            </a:r>
          </a:p>
          <a:p>
            <a:pPr algn="ctr"/>
            <a:r>
              <a:rPr lang="en-US" dirty="0"/>
              <a:t>(</a:t>
            </a:r>
            <a:r>
              <a:rPr lang="el-GR" sz="1400" dirty="0"/>
              <a:t>τ</a:t>
            </a:r>
            <a:r>
              <a:rPr lang="en-US" sz="1400" baseline="-25000" dirty="0" err="1"/>
              <a:t>aer</a:t>
            </a:r>
            <a:r>
              <a:rPr lang="en-US" sz="1400" dirty="0"/>
              <a:t>, H</a:t>
            </a:r>
            <a:r>
              <a:rPr lang="en-US" sz="1400" baseline="-25000" dirty="0"/>
              <a:t>2</a:t>
            </a:r>
            <a:r>
              <a:rPr lang="en-US" sz="1400" dirty="0"/>
              <a:t>O, particle </a:t>
            </a:r>
            <a:r>
              <a:rPr lang="en-US" sz="1200" dirty="0" smtClean="0"/>
              <a:t>distribution</a:t>
            </a:r>
          </a:p>
          <a:p>
            <a:pPr algn="ctr"/>
            <a:r>
              <a:rPr lang="en-US" sz="1200" dirty="0" smtClean="0"/>
              <a:t>Refractive </a:t>
            </a:r>
            <a:r>
              <a:rPr lang="en-US" sz="1200" dirty="0" err="1" smtClean="0"/>
              <a:t>indices,sphericityeri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102416" name="Text Box 16"/>
          <p:cNvSpPr txBox="1">
            <a:spLocks noChangeArrowheads="1"/>
          </p:cNvSpPr>
          <p:nvPr/>
        </p:nvSpPr>
        <p:spPr bwMode="auto">
          <a:xfrm>
            <a:off x="381000" y="4876800"/>
            <a:ext cx="3200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If the difference is within </a:t>
            </a:r>
            <a:r>
              <a:rPr lang="en-US">
                <a:solidFill>
                  <a:srgbClr val="990000"/>
                </a:solidFill>
              </a:rPr>
              <a:t>±(0.005+0.05</a:t>
            </a:r>
            <a:r>
              <a:rPr lang="el-GR">
                <a:solidFill>
                  <a:srgbClr val="990000"/>
                </a:solidFill>
              </a:rPr>
              <a:t>ρ</a:t>
            </a:r>
            <a:r>
              <a:rPr lang="en-US">
                <a:solidFill>
                  <a:srgbClr val="990000"/>
                </a:solidFill>
              </a:rPr>
              <a:t>)</a:t>
            </a:r>
            <a:r>
              <a:rPr lang="en-US"/>
              <a:t>, the observation is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good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.</a:t>
            </a:r>
            <a:endParaRPr lang="el-GR"/>
          </a:p>
        </p:txBody>
      </p:sp>
      <p:sp>
        <p:nvSpPr>
          <p:cNvPr id="102417" name="Line 17"/>
          <p:cNvSpPr>
            <a:spLocks noChangeShapeType="1"/>
          </p:cNvSpPr>
          <p:nvPr/>
        </p:nvSpPr>
        <p:spPr bwMode="auto">
          <a:xfrm>
            <a:off x="3352800" y="2971800"/>
            <a:ext cx="1524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18" name="Text Box 18"/>
          <p:cNvSpPr txBox="1">
            <a:spLocks noChangeArrowheads="1"/>
          </p:cNvSpPr>
          <p:nvPr/>
        </p:nvSpPr>
        <p:spPr bwMode="auto">
          <a:xfrm>
            <a:off x="3657600" y="2667000"/>
            <a:ext cx="1066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/>
              <a:t>comparison</a:t>
            </a:r>
          </a:p>
        </p:txBody>
      </p:sp>
      <p:sp>
        <p:nvSpPr>
          <p:cNvPr id="102419" name="Line 19"/>
          <p:cNvSpPr>
            <a:spLocks noChangeShapeType="1"/>
          </p:cNvSpPr>
          <p:nvPr/>
        </p:nvSpPr>
        <p:spPr bwMode="auto">
          <a:xfrm flipH="1" flipV="1">
            <a:off x="5715000" y="3200400"/>
            <a:ext cx="457200" cy="304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20" name="Line 20"/>
          <p:cNvSpPr>
            <a:spLocks noChangeShapeType="1"/>
          </p:cNvSpPr>
          <p:nvPr/>
        </p:nvSpPr>
        <p:spPr bwMode="auto">
          <a:xfrm flipV="1">
            <a:off x="5181600" y="4724400"/>
            <a:ext cx="99060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21" name="Line 21"/>
          <p:cNvSpPr>
            <a:spLocks noChangeShapeType="1"/>
          </p:cNvSpPr>
          <p:nvPr/>
        </p:nvSpPr>
        <p:spPr bwMode="auto">
          <a:xfrm>
            <a:off x="6248400" y="4724400"/>
            <a:ext cx="1143000" cy="304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stealth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8200" y="-25400"/>
            <a:ext cx="685800" cy="685800"/>
          </a:xfrm>
          <a:prstGeom prst="rect">
            <a:avLst/>
          </a:prstGeom>
        </p:spPr>
      </p:pic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34150"/>
            <a:ext cx="9144000" cy="476250"/>
          </a:xfrm>
        </p:spPr>
        <p:txBody>
          <a:bodyPr/>
          <a:lstStyle/>
          <a:p>
            <a:pPr>
              <a:defRPr/>
            </a:pPr>
            <a:r>
              <a:rPr lang="en-US" smtClean="0"/>
              <a:t>MODIS/VIIRS Science Team Meeting, June 6-June 10, Silver Spring, MD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605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396225"/>
              </p:ext>
            </p:extLst>
          </p:nvPr>
        </p:nvGraphicFramePr>
        <p:xfrm>
          <a:off x="1219200" y="1524000"/>
          <a:ext cx="5943600" cy="435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" name="Document" r:id="rId4" imgW="5943600" imgH="4356100" progId="Word.Document.12">
                  <p:embed/>
                </p:oleObj>
              </mc:Choice>
              <mc:Fallback>
                <p:oleObj name="Document" r:id="rId4" imgW="5943600" imgH="4356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19200" y="1524000"/>
                        <a:ext cx="5943600" cy="435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8200" y="-25400"/>
            <a:ext cx="685800" cy="68580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34150"/>
            <a:ext cx="9144000" cy="476250"/>
          </a:xfrm>
        </p:spPr>
        <p:txBody>
          <a:bodyPr/>
          <a:lstStyle/>
          <a:p>
            <a:pPr>
              <a:defRPr/>
            </a:pPr>
            <a:r>
              <a:rPr lang="en-US" smtClean="0"/>
              <a:t>MODIS/VIIRS Science Team Meeting, June 6-June 10, Silver Spring, MD</a:t>
            </a:r>
            <a:endParaRPr lang="en-US" dirty="0"/>
          </a:p>
        </p:txBody>
      </p:sp>
      <p:sp>
        <p:nvSpPr>
          <p:cNvPr id="1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2800" b="1" kern="1200" dirty="0" smtClean="0">
                <a:sym typeface="Gill Sans" charset="0"/>
              </a:rPr>
              <a:t>quantitative </a:t>
            </a:r>
            <a:r>
              <a:rPr lang="en-US" sz="2800" b="1" kern="1200" dirty="0">
                <a:sym typeface="Gill Sans" charset="0"/>
              </a:rPr>
              <a:t>assessment of performances (APU)</a:t>
            </a:r>
          </a:p>
        </p:txBody>
      </p:sp>
    </p:spTree>
    <p:extLst>
      <p:ext uri="{BB962C8B-B14F-4D97-AF65-F5344CB8AC3E}">
        <p14:creationId xmlns:p14="http://schemas.microsoft.com/office/powerpoint/2010/main" val="186669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889000" y="177800"/>
            <a:ext cx="7353300" cy="508000"/>
          </a:xfrm>
        </p:spPr>
        <p:txBody>
          <a:bodyPr/>
          <a:lstStyle/>
          <a:p>
            <a:r>
              <a:rPr lang="en-US" sz="3200" dirty="0">
                <a:latin typeface="Helvetica Light" charset="0"/>
                <a:ea typeface="ヒラギノ角ゴ ProN W3" charset="0"/>
                <a:cs typeface="ヒラギノ角ゴ ProN W3" charset="0"/>
              </a:rPr>
              <a:t>Improving the aerosol </a:t>
            </a:r>
            <a:r>
              <a:rPr lang="en-US" sz="3200" dirty="0" smtClean="0">
                <a:latin typeface="Helvetica Light" charset="0"/>
                <a:ea typeface="ヒラギノ角ゴ ProN W3" charset="0"/>
                <a:cs typeface="ヒラギノ角ゴ ProN W3" charset="0"/>
              </a:rPr>
              <a:t>retrieval in collection 6 reflected in APU metrics</a:t>
            </a:r>
            <a:endParaRPr lang="en-US" sz="3200" dirty="0">
              <a:latin typeface="Helvetica Light" charset="0"/>
              <a:ea typeface="ヒラギノ角ゴ ProN W3" charset="0"/>
              <a:cs typeface="ヒラギノ角ゴ ProN W3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6484317"/>
              </p:ext>
            </p:extLst>
          </p:nvPr>
        </p:nvGraphicFramePr>
        <p:xfrm>
          <a:off x="190500" y="1030288"/>
          <a:ext cx="6667500" cy="5173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37" name="Document" r:id="rId4" imgW="5943600" imgH="4610100" progId="Word.Document.12">
                  <p:embed/>
                </p:oleObj>
              </mc:Choice>
              <mc:Fallback>
                <p:oleObj name="Document" r:id="rId4" imgW="5943600" imgH="4610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500" y="1030288"/>
                        <a:ext cx="6667500" cy="5173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8200" y="-25400"/>
            <a:ext cx="685800" cy="685800"/>
          </a:xfrm>
          <a:prstGeom prst="rect">
            <a:avLst/>
          </a:prstGeom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34150"/>
            <a:ext cx="9144000" cy="476250"/>
          </a:xfrm>
        </p:spPr>
        <p:txBody>
          <a:bodyPr/>
          <a:lstStyle/>
          <a:p>
            <a:pPr>
              <a:defRPr/>
            </a:pPr>
            <a:r>
              <a:rPr lang="en-US" smtClean="0"/>
              <a:t>MODIS/VIIRS Science Team Meeting, June 6-June 10, Silver Spring, MD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1676400"/>
            <a:ext cx="2834640" cy="1252855"/>
          </a:xfrm>
          <a:prstGeom prst="rect">
            <a:avLst/>
          </a:prstGeom>
        </p:spPr>
      </p:pic>
      <p:pic>
        <p:nvPicPr>
          <p:cNvPr id="8" name="Picture 7" descr="Screen Shot 2014-04-28 at 5.31.02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971800"/>
            <a:ext cx="2654300" cy="29079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19800" y="3429000"/>
            <a:ext cx="3276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ratio band3/band1 derived using MODIS top of the atmosphere corrected with MISR aerosol optical depth </a:t>
            </a:r>
          </a:p>
        </p:txBody>
      </p:sp>
    </p:spTree>
    <p:extLst>
      <p:ext uri="{BB962C8B-B14F-4D97-AF65-F5344CB8AC3E}">
        <p14:creationId xmlns:p14="http://schemas.microsoft.com/office/powerpoint/2010/main" val="348473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97800" cy="508000"/>
          </a:xfrm>
        </p:spPr>
        <p:txBody>
          <a:bodyPr/>
          <a:lstStyle/>
          <a:p>
            <a:r>
              <a:rPr lang="en-US" sz="3200" dirty="0" smtClean="0">
                <a:latin typeface="Helvetica Light" charset="0"/>
                <a:ea typeface="ヒラギノ角ゴ ProN W3" charset="0"/>
                <a:cs typeface="ヒラギノ角ゴ ProN W3" charset="0"/>
              </a:rPr>
              <a:t>Aerosol retrieval also shows improvement</a:t>
            </a:r>
            <a:endParaRPr lang="en-US" sz="3200" dirty="0">
              <a:latin typeface="Helvetica Light" charset="0"/>
              <a:ea typeface="ヒラギノ角ゴ ProN W3" charset="0"/>
              <a:cs typeface="ヒラギノ角ゴ ProN W3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8200" y="-25400"/>
            <a:ext cx="685800" cy="68580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34150"/>
            <a:ext cx="9144000" cy="476250"/>
          </a:xfrm>
        </p:spPr>
        <p:txBody>
          <a:bodyPr/>
          <a:lstStyle/>
          <a:p>
            <a:pPr>
              <a:defRPr/>
            </a:pPr>
            <a:r>
              <a:rPr lang="en-US" smtClean="0"/>
              <a:t>MODIS/VIIRS Science Team Meeting, June 6-June 10, Silver Spring, MD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5644277"/>
              </p:ext>
            </p:extLst>
          </p:nvPr>
        </p:nvGraphicFramePr>
        <p:xfrm>
          <a:off x="1828800" y="762000"/>
          <a:ext cx="5486400" cy="443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55" name="Document" r:id="rId5" imgW="5486400" imgH="4432300" progId="Word.Document.12">
                  <p:embed/>
                </p:oleObj>
              </mc:Choice>
              <mc:Fallback>
                <p:oleObj name="Document" r:id="rId5" imgW="5486400" imgH="4432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28800" y="762000"/>
                        <a:ext cx="5486400" cy="443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533400" y="5257800"/>
            <a:ext cx="8153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Scatterplot  of the MOD09 AOT at 550nm versus the AERONET measured AOT at 550nm for East Coast sites selection: GSFC (top left), </a:t>
            </a:r>
            <a:r>
              <a:rPr lang="en-US" sz="1800" dirty="0" err="1"/>
              <a:t>Stennis</a:t>
            </a:r>
            <a:r>
              <a:rPr lang="en-US" sz="1800" dirty="0"/>
              <a:t> (top right), Walker Branch (bottom left) and Wallops (bottom right)</a:t>
            </a:r>
            <a:r>
              <a:rPr lang="en-US" sz="1800" dirty="0" smtClean="0"/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5285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SRIP_ValStage1.thmx</Template>
  <TotalTime>3555</TotalTime>
  <Words>1775</Words>
  <Application>Microsoft Macintosh PowerPoint</Application>
  <PresentationFormat>On-screen Show (4:3)</PresentationFormat>
  <Paragraphs>206</Paragraphs>
  <Slides>27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Default Design</vt:lpstr>
      <vt:lpstr>Document</vt:lpstr>
      <vt:lpstr>MODIS/VIIRS Surface Reflectance</vt:lpstr>
      <vt:lpstr>PowerPoint Presentation</vt:lpstr>
      <vt:lpstr>PowerPoint Presentation</vt:lpstr>
      <vt:lpstr>At Launch VIIRS Surface Reflectance based MODIS C5</vt:lpstr>
      <vt:lpstr>6SV Validation Effort</vt:lpstr>
      <vt:lpstr>Methodology for evaluating the performance of VIIRS/MODIS</vt:lpstr>
      <vt:lpstr>quantitative assessment of performances (APU)</vt:lpstr>
      <vt:lpstr>Improving the aerosol retrieval in collection 6 reflected in APU metrics</vt:lpstr>
      <vt:lpstr>Aerosol retrieval also shows improvement</vt:lpstr>
      <vt:lpstr>Aerosol retrieval also shows improvement</vt:lpstr>
      <vt:lpstr>Aerosol retrieval also shows improvement</vt:lpstr>
      <vt:lpstr>VIIRS Surface reflectance</vt:lpstr>
      <vt:lpstr>Evaluation of Algorithm Performance</vt:lpstr>
      <vt:lpstr>Evaluation of Algorithm Performance</vt:lpstr>
      <vt:lpstr>Use of BRDF correction for  product cross-comparison </vt:lpstr>
      <vt:lpstr>PowerPoint Presentation</vt:lpstr>
      <vt:lpstr>PowerPoint Presentation</vt:lpstr>
      <vt:lpstr>PowerPoint Presentation</vt:lpstr>
      <vt:lpstr>PowerPoint Presentation</vt:lpstr>
      <vt:lpstr>Terra/Aqua NIR Collection 6</vt:lpstr>
      <vt:lpstr>Terra/Aqua Red Collection 6</vt:lpstr>
      <vt:lpstr>MODIS/VIIRS Results NIR</vt:lpstr>
      <vt:lpstr>MODIS/VIIRS Results Red</vt:lpstr>
      <vt:lpstr>PowerPoint Presentation</vt:lpstr>
      <vt:lpstr>The need for a protocol to use of AERONET data</vt:lpstr>
      <vt:lpstr>PowerPoint Presentation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F. Vermote</dc:creator>
  <cp:lastModifiedBy>Maccherone , Brandon F. (GSFC-619.0)[SCIENCE SYSTEMS AND APPLICATIONS INC]</cp:lastModifiedBy>
  <cp:revision>180</cp:revision>
  <cp:lastPrinted>1601-01-01T00:00:00Z</cp:lastPrinted>
  <dcterms:created xsi:type="dcterms:W3CDTF">1601-01-01T00:00:00Z</dcterms:created>
  <dcterms:modified xsi:type="dcterms:W3CDTF">2016-06-14T14:10:15Z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