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9" r:id="rId3"/>
    <p:sldId id="280" r:id="rId4"/>
    <p:sldId id="281" r:id="rId5"/>
    <p:sldId id="282" r:id="rId6"/>
    <p:sldId id="257" r:id="rId7"/>
    <p:sldId id="258" r:id="rId8"/>
    <p:sldId id="297" r:id="rId9"/>
    <p:sldId id="299" r:id="rId10"/>
    <p:sldId id="298" r:id="rId11"/>
    <p:sldId id="300" r:id="rId12"/>
    <p:sldId id="301" r:id="rId13"/>
    <p:sldId id="302" r:id="rId14"/>
    <p:sldId id="293" r:id="rId15"/>
    <p:sldId id="294" r:id="rId16"/>
    <p:sldId id="295" r:id="rId17"/>
    <p:sldId id="296" r:id="rId18"/>
    <p:sldId id="288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>
      <p:cViewPr varScale="1">
        <p:scale>
          <a:sx n="95" d="100"/>
          <a:sy n="95" d="100"/>
        </p:scale>
        <p:origin x="-30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4A183-E683-4005-A27F-8CF224675369}" type="datetimeFigureOut">
              <a:rPr lang="en-US" smtClean="0"/>
              <a:t>6/14/16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F801E-7BF5-4301-BE9A-6AD444321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44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E6A2F-D8C8-46F0-B6EB-EC8EAF7E6FBC}" type="datetimeFigureOut">
              <a:rPr lang="en-US" smtClean="0"/>
              <a:t>6/14/16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0059C-CB10-4B3C-AFEF-4A7C5D23F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25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0059C-CB10-4B3C-AFEF-4A7C5D23F6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0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6F04-01CC-401A-B7A2-3C674805D5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1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6F04-01CC-401A-B7A2-3C674805D5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64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56F04-01CC-401A-B7A2-3C674805D50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86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E5F47-BA38-4487-A3BC-55B070452AFA}" type="datetime1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9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E7D3-7863-40A0-A861-3163C6258344}" type="datetime1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7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68CE-C16C-45CD-A975-4DF656067C05}" type="datetime1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6E0B-EF25-4AEC-99D1-996934F10F8B}" type="datetime1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6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65072-7E2F-4090-9AAD-AD277540594E}" type="datetime1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3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8727-BF59-4DEF-97F4-81E4C5C29374}" type="datetime1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5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089C2-642D-4DB7-BB34-2D92B73B4C46}" type="datetime1">
              <a:rPr lang="en-US" smtClean="0"/>
              <a:t>6/14/16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6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6704B-3312-43A2-9D74-7E31F34B66EB}" type="datetime1">
              <a:rPr lang="en-US" smtClean="0"/>
              <a:t>6/14/16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3EDA1-291C-49C7-9432-77DF398E22EE}" type="datetime1">
              <a:rPr lang="en-US" smtClean="0"/>
              <a:t>6/14/16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6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1B78-3004-4F0D-A16F-214063FAB0C6}" type="datetime1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6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2061-986B-4A85-BF78-B209478931CA}" type="datetime1">
              <a:rPr lang="en-US" smtClean="0"/>
              <a:t>6/14/16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30AEA-B159-467F-95F1-8FCFCB072EB8}" type="datetime1">
              <a:rPr lang="en-US" smtClean="0"/>
              <a:t>6/14/16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EE707-42A7-45BB-904E-81F1E02E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8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14800"/>
            <a:ext cx="6400800" cy="17526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Drs. </a:t>
            </a:r>
            <a:r>
              <a:rPr lang="en-US" sz="1800" dirty="0" err="1" smtClean="0">
                <a:solidFill>
                  <a:schemeClr val="tx1"/>
                </a:solidFill>
              </a:rPr>
              <a:t>Dongdong</a:t>
            </a:r>
            <a:r>
              <a:rPr lang="en-US" sz="1800" dirty="0" smtClean="0">
                <a:solidFill>
                  <a:schemeClr val="tx1"/>
                </a:solidFill>
              </a:rPr>
              <a:t> Wang, Tao He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Yi Zhang, Meredith Brown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Prof. Shunlin Liang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University of Maryland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June 8 2016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1430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Producing Incident Shortwave Radiation and Photosynthetically Active Radiation Products Over Land Surfaces </a:t>
            </a:r>
            <a:r>
              <a:rPr lang="en-US" sz="3200" dirty="0" smtClean="0"/>
              <a:t>from </a:t>
            </a:r>
            <a:r>
              <a:rPr lang="en-US" sz="3200" dirty="0"/>
              <a:t>MODIS </a:t>
            </a:r>
            <a:r>
              <a:rPr lang="en-US" sz="3200" dirty="0" smtClean="0"/>
              <a:t>Data</a:t>
            </a:r>
            <a:r>
              <a:rPr lang="en-US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8406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8" y="409575"/>
            <a:ext cx="8399462" cy="7239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 smtClean="0"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Improvement in estimating gross primary productivity (GPP) with the new PAR data</a:t>
            </a:r>
            <a:endParaRPr lang="en-US" sz="3800" b="1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41347" name="TextBox 10"/>
          <p:cNvSpPr txBox="1">
            <a:spLocks noChangeArrowheads="1"/>
          </p:cNvSpPr>
          <p:nvPr/>
        </p:nvSpPr>
        <p:spPr bwMode="auto">
          <a:xfrm>
            <a:off x="6372225" y="1676400"/>
            <a:ext cx="2614613" cy="3416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0" lang="en-US" altLang="zh-CN" sz="1600" dirty="0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 </a:t>
            </a:r>
            <a:r>
              <a:rPr kumimoji="0" lang="en-US" altLang="zh-CN" sz="1800" dirty="0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6</a:t>
            </a:r>
            <a:r>
              <a:rPr kumimoji="0" lang="zh-CN" altLang="en-US" sz="1800" dirty="0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 </a:t>
            </a:r>
            <a:r>
              <a:rPr kumimoji="0" lang="en-US" altLang="zh-CN" sz="1800" dirty="0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radiation products</a:t>
            </a:r>
          </a:p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0" lang="zh-CN" altLang="en-US" sz="1800" dirty="0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 </a:t>
            </a:r>
            <a:r>
              <a:rPr kumimoji="0" lang="en-US" altLang="zh-CN" sz="1800" dirty="0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Same model for calculating GPP</a:t>
            </a:r>
          </a:p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0" lang="en-US" altLang="zh-CN" sz="1800" dirty="0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 in-situ measurements at 12 sites in China</a:t>
            </a:r>
          </a:p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0" lang="en-US" altLang="zh-CN" sz="1800" dirty="0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New PAR product produces the best GPP values</a:t>
            </a:r>
            <a:endParaRPr kumimoji="0" lang="zh-CN" altLang="en-US" sz="1800" dirty="0" smtClean="0">
              <a:solidFill>
                <a:srgbClr val="0000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441355" name="TextBox 3"/>
          <p:cNvSpPr txBox="1">
            <a:spLocks noChangeArrowheads="1"/>
          </p:cNvSpPr>
          <p:nvPr/>
        </p:nvSpPr>
        <p:spPr bwMode="auto">
          <a:xfrm>
            <a:off x="179388" y="5654675"/>
            <a:ext cx="89646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  <a:cs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黑体" pitchFamily="49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800" dirty="0" err="1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Cai</a:t>
            </a:r>
            <a:r>
              <a:rPr kumimoji="0" lang="en-US" altLang="en-US" sz="1800" dirty="0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, W., W. Yuan, S. Liang, et al., (2014), Improved Estimations of Gross Primary Production Using Satellite-derived </a:t>
            </a:r>
            <a:r>
              <a:rPr kumimoji="0" lang="en-US" altLang="en-US" sz="1800" dirty="0" err="1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Photosynthetically</a:t>
            </a:r>
            <a:r>
              <a:rPr kumimoji="0" lang="en-US" altLang="en-US" sz="1800" dirty="0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 Active Radiation, </a:t>
            </a:r>
            <a:r>
              <a:rPr kumimoji="0" lang="en-US" altLang="en-US" sz="1800" i="1" dirty="0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Journal of Geophysical Research – </a:t>
            </a:r>
            <a:r>
              <a:rPr kumimoji="0" lang="en-US" altLang="en-US" sz="1800" i="1" dirty="0" err="1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Biogeosciences</a:t>
            </a:r>
            <a:r>
              <a:rPr kumimoji="0" lang="en-US" altLang="en-US" sz="1800" dirty="0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, </a:t>
            </a:r>
            <a:r>
              <a:rPr kumimoji="0" lang="en-US" altLang="en-US" sz="1800" i="1" dirty="0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119</a:t>
            </a:r>
            <a:r>
              <a:rPr kumimoji="0" lang="en-US" altLang="en-US" sz="1800" dirty="0" smtClean="0">
                <a:solidFill>
                  <a:srgbClr val="000000"/>
                </a:solidFill>
                <a:latin typeface="Calibri" pitchFamily="34" charset="0"/>
                <a:ea typeface="微软雅黑" pitchFamily="34" charset="-122"/>
              </a:rPr>
              <a:t>, 2013JG002456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620298"/>
            <a:ext cx="6060186" cy="356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7045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3038" y="274638"/>
            <a:ext cx="8818562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latin typeface="+mn-lt"/>
              </a:rPr>
              <a:t>Data validation using global flux networks</a:t>
            </a:r>
            <a:endParaRPr lang="en-US" dirty="0">
              <a:latin typeface="+mn-lt"/>
            </a:endParaRPr>
          </a:p>
        </p:txBody>
      </p:sp>
      <p:pic>
        <p:nvPicPr>
          <p:cNvPr id="580611" name="图片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379913" cy="510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0612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50" y="3633788"/>
            <a:ext cx="443865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061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4038600" cy="2033588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Calibri" pitchFamily="34" charset="0"/>
                <a:ea typeface="华文楷体"/>
              </a:rPr>
              <a:t>Instantaneous </a:t>
            </a:r>
          </a:p>
          <a:p>
            <a:pPr eaLnBrk="1" hangingPunct="1"/>
            <a:r>
              <a:rPr lang="en-US" altLang="zh-CN" dirty="0" smtClean="0">
                <a:latin typeface="Calibri" pitchFamily="34" charset="0"/>
                <a:ea typeface="华文楷体"/>
              </a:rPr>
              <a:t>Daily</a:t>
            </a:r>
          </a:p>
          <a:p>
            <a:pPr eaLnBrk="1" hangingPunct="1"/>
            <a:r>
              <a:rPr lang="en-US" altLang="zh-CN" dirty="0" smtClean="0">
                <a:latin typeface="Calibri" pitchFamily="34" charset="0"/>
                <a:ea typeface="华文楷体"/>
              </a:rPr>
              <a:t>Monthly</a:t>
            </a:r>
            <a:endParaRPr lang="en-US" altLang="en-US" dirty="0" smtClean="0">
              <a:latin typeface="Calibri" pitchFamily="34" charset="0"/>
              <a:ea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70811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80988"/>
            <a:ext cx="7886700" cy="1325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>
                <a:latin typeface="+mn-lt"/>
              </a:rPr>
              <a:t>Comparison with existing products</a:t>
            </a:r>
            <a:endParaRPr lang="en-US" dirty="0">
              <a:latin typeface="+mn-lt"/>
            </a:endParaRPr>
          </a:p>
        </p:txBody>
      </p:sp>
      <p:pic>
        <p:nvPicPr>
          <p:cNvPr id="581635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736726"/>
            <a:ext cx="8443963" cy="405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52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标题 1"/>
          <p:cNvSpPr>
            <a:spLocks noGrp="1"/>
          </p:cNvSpPr>
          <p:nvPr>
            <p:ph type="title"/>
          </p:nvPr>
        </p:nvSpPr>
        <p:spPr>
          <a:xfrm>
            <a:off x="76200" y="0"/>
            <a:ext cx="9020175" cy="998538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000000"/>
                </a:solidFill>
                <a:latin typeface="Calibri" pitchFamily="34" charset="0"/>
                <a:ea typeface="华文楷体"/>
                <a:cs typeface="华文楷体"/>
              </a:rPr>
              <a:t>Comparison with model results</a:t>
            </a:r>
            <a:endParaRPr lang="en-US" altLang="en-US" dirty="0" smtClean="0">
              <a:latin typeface="华文楷体"/>
              <a:ea typeface="华文楷体"/>
              <a:cs typeface="华文楷体"/>
            </a:endParaRPr>
          </a:p>
        </p:txBody>
      </p:sp>
      <p:pic>
        <p:nvPicPr>
          <p:cNvPr id="585731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4672012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2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b="2011"/>
          <a:stretch>
            <a:fillRect/>
          </a:stretch>
        </p:blipFill>
        <p:spPr bwMode="auto">
          <a:xfrm>
            <a:off x="388938" y="3200400"/>
            <a:ext cx="32067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3" name="图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192" y="838200"/>
            <a:ext cx="2342408" cy="242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 rot="10800000">
            <a:off x="609600" y="1447800"/>
            <a:ext cx="461665" cy="9909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 smtClean="0"/>
              <a:t>Retrieved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667000"/>
            <a:ext cx="113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3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at MODAPS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429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Delivered and tested at MODAPS</a:t>
            </a:r>
          </a:p>
          <a:p>
            <a:r>
              <a:rPr lang="en-US" dirty="0" smtClean="0"/>
              <a:t>Refined the codes to fit the tile-driven structure</a:t>
            </a:r>
          </a:p>
          <a:p>
            <a:r>
              <a:rPr lang="en-US" dirty="0" smtClean="0"/>
              <a:t>Data product</a:t>
            </a:r>
            <a:endParaRPr lang="en-US" dirty="0"/>
          </a:p>
          <a:p>
            <a:pPr lvl="1"/>
            <a:r>
              <a:rPr lang="en-US" dirty="0" smtClean="0"/>
              <a:t>Official products: </a:t>
            </a:r>
          </a:p>
          <a:p>
            <a:pPr lvl="2"/>
            <a:r>
              <a:rPr lang="en-US" dirty="0" smtClean="0"/>
              <a:t>Tiled products MCD18A1 for 5km DSR and MCD18A2 for 5km PAR in SIN projection</a:t>
            </a:r>
          </a:p>
          <a:p>
            <a:pPr lvl="2"/>
            <a:r>
              <a:rPr lang="en-US" dirty="0" smtClean="0"/>
              <a:t>Global 0.05° products MCD18C1 for DSR and MCD18C2 for PAR in </a:t>
            </a:r>
            <a:r>
              <a:rPr lang="en-US" dirty="0" err="1" smtClean="0"/>
              <a:t>Lat</a:t>
            </a:r>
            <a:r>
              <a:rPr lang="en-US" dirty="0" smtClean="0"/>
              <a:t>/Long projection</a:t>
            </a:r>
            <a:endParaRPr lang="en-US" dirty="0"/>
          </a:p>
          <a:p>
            <a:pPr lvl="1"/>
            <a:r>
              <a:rPr lang="en-US" dirty="0"/>
              <a:t>Temporal resolution: </a:t>
            </a:r>
            <a:r>
              <a:rPr lang="en-US" dirty="0" smtClean="0"/>
              <a:t>instantaneous, 3-hourly, </a:t>
            </a:r>
            <a:r>
              <a:rPr lang="en-US" dirty="0"/>
              <a:t>and </a:t>
            </a:r>
            <a:r>
              <a:rPr lang="en-US" dirty="0" smtClean="0"/>
              <a:t>daily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 descr="Z:\dxsong\MODIS_radiation\Radiation\sampledata\output\MCD\output_WiYxk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4114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4876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3-hourly DSR (MCD18C1) on Jan. 1</a:t>
            </a:r>
            <a:r>
              <a:rPr lang="en-US" baseline="30000" dirty="0" smtClean="0"/>
              <a:t>st</a:t>
            </a:r>
            <a:r>
              <a:rPr lang="en-US" dirty="0" smtClean="0"/>
              <a:t>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19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modules and I/O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Pre-processing of MODIS L1B</a:t>
            </a:r>
          </a:p>
          <a:p>
            <a:pPr lvl="1"/>
            <a:r>
              <a:rPr lang="en-US" dirty="0" smtClean="0"/>
              <a:t>Extract MODIS blue band L1B, geometry, water vapor, and cloud mask</a:t>
            </a:r>
          </a:p>
          <a:p>
            <a:pPr lvl="1"/>
            <a:r>
              <a:rPr lang="en-US" dirty="0" smtClean="0"/>
              <a:t>Re-project swath into 5-km gridded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3886200"/>
            <a:ext cx="1524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MODIS L1B (MO/YD02)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3886200"/>
            <a:ext cx="1524000" cy="470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Geometry (MO/YD03)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2976" y="3886200"/>
            <a:ext cx="1524000" cy="4721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Water vapor (MO/YD05)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3886200"/>
            <a:ext cx="1524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Cloud mask (MO/YD35)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95600" y="4800600"/>
            <a:ext cx="2971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Resample and re-project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608583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Swath</a:t>
            </a:r>
          </a:p>
          <a:p>
            <a:r>
              <a:rPr lang="en-US" dirty="0" smtClean="0"/>
              <a:t>5-min</a:t>
            </a:r>
          </a:p>
          <a:p>
            <a:r>
              <a:rPr lang="en-US" dirty="0" smtClean="0"/>
              <a:t>1-km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3962400" y="4572000"/>
            <a:ext cx="609600" cy="152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3657600"/>
            <a:ext cx="7467600" cy="8382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76372" y="5562600"/>
            <a:ext cx="29718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Combine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990886" y="5334000"/>
            <a:ext cx="609600" cy="152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990886" y="6096000"/>
            <a:ext cx="609600" cy="152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81200" y="6324600"/>
            <a:ext cx="5105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TOA Radiance, geometry, water vapor, cloud mask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248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Sinusoidal-Gridded</a:t>
            </a:r>
          </a:p>
          <a:p>
            <a:r>
              <a:rPr lang="en-US" dirty="0" smtClean="0"/>
              <a:t>5-min, 5-km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72200" y="4800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Simple averaging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16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modules and I/O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Instantaneous radiation estimation</a:t>
            </a:r>
          </a:p>
          <a:p>
            <a:pPr lvl="1"/>
            <a:r>
              <a:rPr lang="en-US" dirty="0" smtClean="0"/>
              <a:t>Estimate DSR and PAR from the 5-min gridded data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3200400"/>
            <a:ext cx="5105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TOA Radiance, geometry, water vapor, cloud mask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1100" y="4565591"/>
            <a:ext cx="3505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Radiation estimation (DSR &amp; PAR)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43600" y="3657600"/>
            <a:ext cx="3070789" cy="1752600"/>
            <a:chOff x="5943600" y="3733800"/>
            <a:chExt cx="3070789" cy="1752600"/>
          </a:xfrm>
        </p:grpSpPr>
        <p:sp>
          <p:nvSpPr>
            <p:cNvPr id="6" name="Rectangle 5"/>
            <p:cNvSpPr/>
            <p:nvPr/>
          </p:nvSpPr>
          <p:spPr>
            <a:xfrm>
              <a:off x="5943600" y="4367613"/>
              <a:ext cx="30480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MERRA water vapor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66389" y="3733800"/>
              <a:ext cx="30480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Surface reflectance database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5029200"/>
              <a:ext cx="3048000" cy="457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DEM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791200" y="3048000"/>
            <a:ext cx="3352800" cy="2514600"/>
            <a:chOff x="5791200" y="3200400"/>
            <a:chExt cx="3352800" cy="2514600"/>
          </a:xfrm>
        </p:grpSpPr>
        <p:sp>
          <p:nvSpPr>
            <p:cNvPr id="9" name="Rectangle 8"/>
            <p:cNvSpPr/>
            <p:nvPr/>
          </p:nvSpPr>
          <p:spPr>
            <a:xfrm>
              <a:off x="5791200" y="3200400"/>
              <a:ext cx="3352800" cy="2514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65976" y="3276600"/>
              <a:ext cx="2514600" cy="400110"/>
            </a:xfrm>
            <a:prstGeom prst="rect">
              <a:avLst/>
            </a:prstGeom>
            <a:noFill/>
            <a:ln w="190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Ancillary data</a:t>
              </a:r>
              <a:endParaRPr lang="en-US" sz="2000" b="1" dirty="0"/>
            </a:p>
          </p:txBody>
        </p:sp>
      </p:grpSp>
      <p:sp>
        <p:nvSpPr>
          <p:cNvPr id="13" name="Down Arrow 12"/>
          <p:cNvSpPr/>
          <p:nvPr/>
        </p:nvSpPr>
        <p:spPr>
          <a:xfrm>
            <a:off x="2514600" y="3733800"/>
            <a:ext cx="609600" cy="78621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5400000">
            <a:off x="4271205" y="2792963"/>
            <a:ext cx="251922" cy="243839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828800" y="5239434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Sinusoidal-Gridded</a:t>
            </a:r>
          </a:p>
          <a:p>
            <a:r>
              <a:rPr lang="en-US" dirty="0" smtClean="0"/>
              <a:t>5-min, 5-km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39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modules and I/O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Producing 3-hour and daily global maps</a:t>
            </a:r>
          </a:p>
          <a:p>
            <a:pPr lvl="1"/>
            <a:r>
              <a:rPr lang="en-US" dirty="0" smtClean="0"/>
              <a:t>Integrate and interpolate 5-min data into 3-hour and daily total values</a:t>
            </a:r>
          </a:p>
          <a:p>
            <a:pPr lvl="1"/>
            <a:r>
              <a:rPr lang="en-US" dirty="0" smtClean="0"/>
              <a:t>Generate global maps for both sinusoidal and </a:t>
            </a:r>
            <a:r>
              <a:rPr lang="en-US" dirty="0" err="1" smtClean="0"/>
              <a:t>lat</a:t>
            </a:r>
            <a:r>
              <a:rPr lang="en-US" dirty="0" smtClean="0"/>
              <a:t>/long projections at 5-km and 0.05° resolutions, respectively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4565591"/>
            <a:ext cx="3505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Radiation estimation (DSR or PAR)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7102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Sinusoidal-Gridded</a:t>
            </a:r>
          </a:p>
          <a:p>
            <a:r>
              <a:rPr lang="en-US" dirty="0" smtClean="0"/>
              <a:t>5-min, 5-km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33600" y="5410200"/>
            <a:ext cx="39624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Diurnal interpolation &amp; integration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5492" y="6248400"/>
            <a:ext cx="34290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Global radiation map (DSR or PAR)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8546" y="6015335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Daily and 3-hourly</a:t>
            </a:r>
          </a:p>
          <a:p>
            <a:pPr marL="342900" indent="-342900">
              <a:buAutoNum type="arabicPeriod"/>
            </a:pPr>
            <a:r>
              <a:rPr lang="en-US" dirty="0" smtClean="0"/>
              <a:t>Sinusoidal 5-km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Lat</a:t>
            </a:r>
            <a:r>
              <a:rPr lang="en-US" dirty="0" smtClean="0"/>
              <a:t>/long 0.05°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3810000" y="5181600"/>
            <a:ext cx="609600" cy="152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3801099" y="6015335"/>
            <a:ext cx="609600" cy="152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38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900" b="1" dirty="0" smtClean="0"/>
              <a:t>Publications in 2015</a:t>
            </a:r>
          </a:p>
          <a:p>
            <a:pPr marL="0" indent="0">
              <a:buNone/>
            </a:pPr>
            <a:endParaRPr lang="en-US" sz="5900" b="1" dirty="0" smtClean="0"/>
          </a:p>
          <a:p>
            <a:r>
              <a:rPr lang="en-US" sz="4800" dirty="0"/>
              <a:t>Wang, D., Liang, S., He, T., &amp; Shi, Q. (2015). Estimating clear-sky all-wave net radiation from combined visible and shortwave infrared (VSWIR) and thermal infrared (TIR) remote sensing data. </a:t>
            </a:r>
            <a:r>
              <a:rPr lang="en-US" sz="4800" i="1" dirty="0"/>
              <a:t>Remote Sensing of Environment</a:t>
            </a:r>
            <a:r>
              <a:rPr lang="en-US" sz="4800" dirty="0"/>
              <a:t>, 167, 31-39, doi:10.1016/j.rse.2015.03.022.</a:t>
            </a:r>
          </a:p>
          <a:p>
            <a:r>
              <a:rPr lang="en-US" sz="4800" dirty="0"/>
              <a:t>He, T.,</a:t>
            </a:r>
            <a:r>
              <a:rPr lang="en-US" sz="4800" b="1" dirty="0"/>
              <a:t> </a:t>
            </a:r>
            <a:r>
              <a:rPr lang="en-US" sz="4800" dirty="0"/>
              <a:t>Liang, S., Wang, D., &amp; Shi, Q. (2015). Estimation of high-resolution land surface net shortwave radiation from AVIRIS data: Algorithm development and preliminary results. </a:t>
            </a:r>
            <a:r>
              <a:rPr lang="en-US" sz="4800" i="1" dirty="0"/>
              <a:t>Remote Sensing of Environment</a:t>
            </a:r>
            <a:r>
              <a:rPr lang="en-US" sz="4800" dirty="0"/>
              <a:t>, 167, 20-30, doi:10.1016/j.rse.2015.03.021.</a:t>
            </a:r>
          </a:p>
          <a:p>
            <a:r>
              <a:rPr lang="en-US" sz="4800" dirty="0"/>
              <a:t>Wang, D., Liang, S., He, T., &amp; Shi, Q. (2015). Estimation of daily surface shortwave net radiation from the combined MODIS data. </a:t>
            </a:r>
            <a:r>
              <a:rPr lang="en-US" sz="4800" i="1" dirty="0"/>
              <a:t>IEEE Transactions on Geoscience and Remote Sensing</a:t>
            </a:r>
            <a:r>
              <a:rPr lang="en-US" sz="4800" dirty="0"/>
              <a:t>, 53(10), 5519-5529, </a:t>
            </a:r>
            <a:r>
              <a:rPr lang="en-US" sz="4800" dirty="0" err="1"/>
              <a:t>doi</a:t>
            </a:r>
            <a:r>
              <a:rPr lang="en-US" sz="4800" dirty="0"/>
              <a:t>: 10.1109/tgrs.2015.2424716.</a:t>
            </a:r>
          </a:p>
          <a:p>
            <a:r>
              <a:rPr lang="en-US" sz="4800" dirty="0"/>
              <a:t>Wang, D., Liang, S., He, T., Cao, Y., &amp; Jiang, B. (2015). Daily surface shortwave net radiation estimation from FengYun-3 MERSI data. </a:t>
            </a:r>
            <a:r>
              <a:rPr lang="en-US" sz="4800" i="1" dirty="0"/>
              <a:t>Remote Sensing, 7</a:t>
            </a:r>
            <a:r>
              <a:rPr lang="en-US" sz="4800" dirty="0"/>
              <a:t>, 6224-6239, doi:10.3390/rs70506224.</a:t>
            </a:r>
          </a:p>
          <a:p>
            <a:pPr marL="0" indent="0">
              <a:buNone/>
            </a:pPr>
            <a:endParaRPr lang="en-US" sz="45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9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are closely working with MODAPS team on operational data production.</a:t>
            </a:r>
          </a:p>
          <a:p>
            <a:pPr lvl="1"/>
            <a:r>
              <a:rPr lang="en-US" dirty="0" smtClean="0"/>
              <a:t>Codes using MODIS data are delivered and tested.</a:t>
            </a:r>
          </a:p>
          <a:p>
            <a:r>
              <a:rPr lang="en-US" dirty="0" smtClean="0"/>
              <a:t>We have investigated several related issues and explored new methods for further improvement:</a:t>
            </a:r>
          </a:p>
          <a:p>
            <a:pPr lvl="1"/>
            <a:r>
              <a:rPr lang="en-US" dirty="0" smtClean="0"/>
              <a:t>New optimization method;</a:t>
            </a:r>
          </a:p>
          <a:p>
            <a:pPr lvl="1"/>
            <a:r>
              <a:rPr lang="en-US" dirty="0" smtClean="0"/>
              <a:t>Temporal scaling of daily SSNR;</a:t>
            </a:r>
          </a:p>
          <a:p>
            <a:pPr lvl="1"/>
            <a:r>
              <a:rPr lang="en-US" dirty="0" smtClean="0"/>
              <a:t>Improved parameterization;</a:t>
            </a:r>
          </a:p>
          <a:p>
            <a:pPr lvl="1"/>
            <a:r>
              <a:rPr lang="en-US" dirty="0" smtClean="0"/>
              <a:t>Artificial neural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02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91600" cy="629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5562600" y="6172200"/>
            <a:ext cx="3581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6324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000" i="1" dirty="0" err="1">
                <a:solidFill>
                  <a:srgbClr val="0000FF"/>
                </a:solidFill>
              </a:rPr>
              <a:t>Trenberth</a:t>
            </a:r>
            <a:r>
              <a:rPr lang="en-US" altLang="en-US" sz="2000" i="1" dirty="0">
                <a:solidFill>
                  <a:srgbClr val="0000FF"/>
                </a:solidFill>
              </a:rPr>
              <a:t> et al. (2009)</a:t>
            </a:r>
          </a:p>
        </p:txBody>
      </p:sp>
    </p:spTree>
    <p:extLst>
      <p:ext uri="{BB962C8B-B14F-4D97-AF65-F5344CB8AC3E}">
        <p14:creationId xmlns:p14="http://schemas.microsoft.com/office/powerpoint/2010/main" val="308458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altLang="en-US" sz="3200" b="1" u="sng" dirty="0" smtClean="0"/>
              <a:t>Need for high spatial resolution products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Current global radiation products have coarse spatial resolution (&gt;1</a:t>
            </a:r>
            <a:r>
              <a:rPr lang="en-US" altLang="en-US" sz="2800" dirty="0" smtClean="0">
                <a:cs typeface="Times New Roman" pitchFamily="18" charset="0"/>
              </a:rPr>
              <a:t>°</a:t>
            </a:r>
            <a:r>
              <a:rPr lang="en-US" altLang="en-US" sz="2800" dirty="0" smtClean="0"/>
              <a:t>) primarily for atmospheric modeling, and do not account for many local features, such as urbanization.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Land applications require the high spatial resolution (~1km)  but the reasonable temporal resolution (e.g., daily):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Ecosystem modeling (say, MOD17 NPP product) requires high-resolution products of PAR(1km);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Hydrological modeling (ET, MOD16) at 1km;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Other applications  (e.g., drought monitoring, clean renewable solar energy).</a:t>
            </a:r>
          </a:p>
        </p:txBody>
      </p:sp>
    </p:spTree>
    <p:extLst>
      <p:ext uri="{BB962C8B-B14F-4D97-AF65-F5344CB8AC3E}">
        <p14:creationId xmlns:p14="http://schemas.microsoft.com/office/powerpoint/2010/main" val="174708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34"/>
    </mc:Choice>
    <mc:Fallback xmlns="">
      <p:transition spd="slow" advTm="5093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277946"/>
              </p:ext>
            </p:extLst>
          </p:nvPr>
        </p:nvGraphicFramePr>
        <p:xfrm>
          <a:off x="250825" y="4114800"/>
          <a:ext cx="8469314" cy="2294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7966"/>
                <a:gridCol w="1596605"/>
                <a:gridCol w="1584267"/>
                <a:gridCol w="1584267"/>
                <a:gridCol w="1916209"/>
              </a:tblGrid>
              <a:tr h="10751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 smtClean="0">
                          <a:effectLst/>
                        </a:rPr>
                        <a:t>Uncertainty goal</a:t>
                      </a:r>
                      <a:endParaRPr lang="en-US" sz="2000" kern="1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(Wm</a:t>
                      </a:r>
                      <a:r>
                        <a:rPr lang="en-US" sz="2000" kern="100" baseline="30000" dirty="0">
                          <a:effectLst/>
                        </a:rPr>
                        <a:t>-2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Uncertainty threshold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(Wm</a:t>
                      </a:r>
                      <a:r>
                        <a:rPr lang="en-US" sz="2000" kern="100" baseline="30000" dirty="0">
                          <a:effectLst/>
                        </a:rPr>
                        <a:t>-2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Horizontal resolution </a:t>
                      </a:r>
                      <a:r>
                        <a:rPr lang="en-US" sz="2000" kern="100" dirty="0" smtClean="0">
                          <a:effectLst/>
                        </a:rPr>
                        <a:t>goal</a:t>
                      </a:r>
                      <a:r>
                        <a:rPr lang="en-US" sz="2000" kern="100" baseline="0" dirty="0" smtClean="0">
                          <a:effectLst/>
                        </a:rPr>
                        <a:t> </a:t>
                      </a:r>
                      <a:r>
                        <a:rPr lang="en-US" sz="2000" kern="100" dirty="0" smtClean="0">
                          <a:effectLst/>
                        </a:rPr>
                        <a:t>(km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Horizontal resolution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 smtClean="0">
                          <a:effectLst/>
                        </a:rPr>
                        <a:t>Threshold</a:t>
                      </a:r>
                      <a:r>
                        <a:rPr lang="en-US" sz="2000" kern="100" baseline="0" dirty="0" smtClean="0">
                          <a:effectLst/>
                        </a:rPr>
                        <a:t> </a:t>
                      </a:r>
                      <a:r>
                        <a:rPr lang="en-US" sz="2000" kern="100" dirty="0" smtClean="0">
                          <a:effectLst/>
                        </a:rPr>
                        <a:t>(km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>
                          <a:effectLst/>
                        </a:rPr>
                        <a:t>Global NWP</a:t>
                      </a:r>
                      <a:endParaRPr lang="en-US" sz="2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20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>
                          <a:effectLst/>
                        </a:rPr>
                        <a:t>10</a:t>
                      </a:r>
                      <a:endParaRPr lang="en-US" sz="2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100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>
                          <a:effectLst/>
                        </a:rPr>
                        <a:t>Agricultural Meteorology</a:t>
                      </a:r>
                      <a:endParaRPr lang="en-US" sz="2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N/A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N/A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>
                          <a:effectLst/>
                        </a:rPr>
                        <a:t>20</a:t>
                      </a:r>
                      <a:endParaRPr lang="en-US" sz="2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>
                          <a:effectLst/>
                        </a:rPr>
                        <a:t>Climate-AOPC</a:t>
                      </a:r>
                      <a:endParaRPr lang="en-US" sz="2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>
                          <a:effectLst/>
                        </a:rPr>
                        <a:t>5</a:t>
                      </a:r>
                      <a:endParaRPr lang="en-US" sz="20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10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25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000" kern="100" dirty="0">
                          <a:effectLst/>
                        </a:rPr>
                        <a:t>100</a:t>
                      </a:r>
                      <a:endParaRPr lang="en-US" sz="20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4" marR="68584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825845"/>
              </p:ext>
            </p:extLst>
          </p:nvPr>
        </p:nvGraphicFramePr>
        <p:xfrm>
          <a:off x="914400" y="1447800"/>
          <a:ext cx="6985000" cy="1964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3239"/>
                <a:gridCol w="1897879"/>
                <a:gridCol w="1536378"/>
                <a:gridCol w="1807504"/>
              </a:tblGrid>
              <a:tr h="70965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Insolation </a:t>
                      </a:r>
                      <a:r>
                        <a:rPr lang="en-US" sz="2400" kern="100" dirty="0" smtClean="0">
                          <a:effectLst/>
                        </a:rPr>
                        <a:t>products</a:t>
                      </a:r>
                      <a:endParaRPr lang="en-US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Spatial resolution </a:t>
                      </a:r>
                      <a:endParaRPr lang="en-US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Temporal resolution </a:t>
                      </a:r>
                      <a:endParaRPr lang="en-US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Temporal range</a:t>
                      </a:r>
                      <a:endParaRPr lang="en-US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</a:tr>
              <a:tr h="39595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b="0" kern="100">
                          <a:effectLst/>
                        </a:rPr>
                        <a:t>ISCCP</a:t>
                      </a:r>
                      <a:endParaRPr lang="en-US" sz="2400" b="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280km</a:t>
                      </a:r>
                      <a:endParaRPr lang="en-US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3-hour</a:t>
                      </a:r>
                      <a:endParaRPr lang="en-US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>
                          <a:effectLst/>
                        </a:rPr>
                        <a:t>1983-2008</a:t>
                      </a:r>
                      <a:endParaRPr lang="en-US" sz="2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</a:tr>
              <a:tr h="4415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b="0" kern="100" dirty="0">
                          <a:effectLst/>
                        </a:rPr>
                        <a:t>GEWEX-SRB</a:t>
                      </a:r>
                      <a:endParaRPr lang="en-US" sz="24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1°</a:t>
                      </a:r>
                      <a:endParaRPr lang="en-US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>
                          <a:effectLst/>
                        </a:rPr>
                        <a:t>3-hour</a:t>
                      </a:r>
                      <a:endParaRPr lang="en-US" sz="2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>
                          <a:effectLst/>
                        </a:rPr>
                        <a:t>1983-2007</a:t>
                      </a:r>
                      <a:endParaRPr lang="en-US" sz="2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</a:tr>
              <a:tr h="39595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b="0" kern="100" dirty="0">
                          <a:effectLst/>
                        </a:rPr>
                        <a:t>CERES</a:t>
                      </a:r>
                      <a:endParaRPr lang="en-US" sz="2400" b="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 dirty="0" smtClean="0">
                          <a:effectLst/>
                        </a:rPr>
                        <a:t>1°</a:t>
                      </a:r>
                      <a:endParaRPr lang="en-US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>
                          <a:effectLst/>
                        </a:rPr>
                        <a:t>3-hour</a:t>
                      </a:r>
                      <a:endParaRPr lang="en-US" sz="24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86450" algn="l"/>
                          <a:tab pos="6057900" algn="l"/>
                          <a:tab pos="6229350" algn="l"/>
                          <a:tab pos="64008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1997-present</a:t>
                      </a:r>
                      <a:endParaRPr lang="en-US" sz="24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2" marR="68582" marT="0" marB="0"/>
                </a:tc>
              </a:tr>
            </a:tbl>
          </a:graphicData>
        </a:graphic>
      </p:graphicFrame>
      <p:sp>
        <p:nvSpPr>
          <p:cNvPr id="327746" name="Rectangle 3"/>
          <p:cNvSpPr>
            <a:spLocks noChangeArrowheads="1"/>
          </p:cNvSpPr>
          <p:nvPr/>
        </p:nvSpPr>
        <p:spPr bwMode="auto">
          <a:xfrm>
            <a:off x="152400" y="153702"/>
            <a:ext cx="8459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0000"/>
                </a:solidFill>
                <a:latin typeface="Calibri" pitchFamily="34" charset="0"/>
              </a:rPr>
              <a:t>Incident shortwave </a:t>
            </a:r>
            <a:r>
              <a:rPr lang="en-US" altLang="en-US" sz="3200" b="1" dirty="0">
                <a:solidFill>
                  <a:srgbClr val="000000"/>
                </a:solidFill>
                <a:latin typeface="Calibri" pitchFamily="34" charset="0"/>
              </a:rPr>
              <a:t>radiation and PAR </a:t>
            </a:r>
            <a:r>
              <a:rPr lang="en-US" altLang="en-US" sz="3200" b="1" dirty="0" smtClean="0">
                <a:solidFill>
                  <a:srgbClr val="000000"/>
                </a:solidFill>
                <a:latin typeface="Calibri" pitchFamily="34" charset="0"/>
              </a:rPr>
              <a:t>products</a:t>
            </a:r>
            <a:endParaRPr lang="en-US" altLang="en-US" sz="32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27747" name="Rectangle 4"/>
          <p:cNvSpPr>
            <a:spLocks noChangeArrowheads="1"/>
          </p:cNvSpPr>
          <p:nvPr/>
        </p:nvSpPr>
        <p:spPr bwMode="auto">
          <a:xfrm>
            <a:off x="533400" y="3568700"/>
            <a:ext cx="871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</a:rPr>
              <a:t>WMO requirements for surface downward shortwave irradiance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876" y="838200"/>
            <a:ext cx="790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</a:rPr>
              <a:t>Current global incident </a:t>
            </a:r>
            <a:r>
              <a:rPr lang="en-US" altLang="en-US" sz="2400" b="1" u="sng" dirty="0">
                <a:solidFill>
                  <a:srgbClr val="000000"/>
                </a:solidFill>
                <a:latin typeface="Calibri" pitchFamily="34" charset="0"/>
              </a:rPr>
              <a:t>shortwave radiation </a:t>
            </a:r>
            <a:r>
              <a:rPr lang="en-US" altLang="en-US" sz="2400" dirty="0">
                <a:solidFill>
                  <a:srgbClr val="000000"/>
                </a:solidFill>
                <a:latin typeface="Calibri" pitchFamily="34" charset="0"/>
              </a:rPr>
              <a:t>satellite </a:t>
            </a:r>
            <a:r>
              <a:rPr lang="en-US" altLang="en-US" sz="2400" dirty="0" smtClean="0">
                <a:solidFill>
                  <a:srgbClr val="000000"/>
                </a:solidFill>
                <a:latin typeface="Calibri" pitchFamily="34" charset="0"/>
              </a:rPr>
              <a:t>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4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2" y="838200"/>
            <a:ext cx="91059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260410" y="6285214"/>
            <a:ext cx="883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err="1">
                <a:solidFill>
                  <a:srgbClr val="000000"/>
                </a:solidFill>
              </a:rPr>
              <a:t>Gui</a:t>
            </a:r>
            <a:r>
              <a:rPr lang="en-US" altLang="en-US" sz="1400" dirty="0">
                <a:solidFill>
                  <a:srgbClr val="000000"/>
                </a:solidFill>
              </a:rPr>
              <a:t>, S., S. Liang, K. Wang, and L. Li, (2010), Validation of Three Satellite-Estimated Land Surface Downward Shortwave Radiation Datasets, </a:t>
            </a:r>
            <a:r>
              <a:rPr lang="en-US" altLang="en-US" sz="1400" i="1" dirty="0">
                <a:solidFill>
                  <a:srgbClr val="000000"/>
                </a:solidFill>
              </a:rPr>
              <a:t>IEEE Geoscience and Remote Sensing Letters</a:t>
            </a:r>
            <a:r>
              <a:rPr lang="en-US" altLang="en-US" sz="1400" dirty="0">
                <a:solidFill>
                  <a:srgbClr val="000000"/>
                </a:solidFill>
              </a:rPr>
              <a:t>,7(4):776-780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512" y="210844"/>
            <a:ext cx="9039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Accuracy of current data sets of incident shortwave radiation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975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 and major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772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Objective</a:t>
            </a:r>
            <a:r>
              <a:rPr lang="en-US" sz="2400" dirty="0" smtClean="0"/>
              <a:t>: </a:t>
            </a:r>
            <a:r>
              <a:rPr lang="en-US" sz="2400" dirty="0"/>
              <a:t>to produce global high-resolution (5km, 3-hours) incident shortwave radiation and PAR over land surfaces from Terra/Aqua MODIS and a series of geostationary satellite data. </a:t>
            </a:r>
          </a:p>
        </p:txBody>
      </p:sp>
      <p:pic>
        <p:nvPicPr>
          <p:cNvPr id="1026" name="Picture 2" descr="senso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106612"/>
            <a:ext cx="54864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4038600"/>
            <a:ext cx="59147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Major tasks:</a:t>
            </a:r>
          </a:p>
          <a:p>
            <a:r>
              <a:rPr lang="en-US" sz="2400" dirty="0" smtClean="0"/>
              <a:t>1.ATBD improvement and code delivery</a:t>
            </a:r>
          </a:p>
          <a:p>
            <a:r>
              <a:rPr lang="en-US" sz="2400" dirty="0" smtClean="0"/>
              <a:t>2.Evaluation of sensor radiometric calibration </a:t>
            </a:r>
          </a:p>
          <a:p>
            <a:r>
              <a:rPr lang="en-US" sz="2400" dirty="0" smtClean="0"/>
              <a:t>3.Algorithm validation</a:t>
            </a:r>
          </a:p>
          <a:p>
            <a:r>
              <a:rPr lang="en-US" sz="2400" dirty="0" smtClean="0"/>
              <a:t>4.Product quality assessment</a:t>
            </a:r>
          </a:p>
          <a:p>
            <a:r>
              <a:rPr lang="en-US" sz="2400" dirty="0" smtClean="0"/>
              <a:t>5.Product validation</a:t>
            </a:r>
          </a:p>
          <a:p>
            <a:r>
              <a:rPr lang="en-US" sz="2400" dirty="0" smtClean="0"/>
              <a:t>6.Outreach and product advertisement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3016" y="213360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Figure. Daytime </a:t>
            </a:r>
            <a:r>
              <a:rPr lang="en-US" sz="1600" dirty="0"/>
              <a:t>MODIS overpass counts from both Terra and Aqua </a:t>
            </a:r>
            <a:r>
              <a:rPr lang="en-US" sz="1600" dirty="0" smtClean="0"/>
              <a:t>and coverage </a:t>
            </a:r>
            <a:r>
              <a:rPr lang="en-US" sz="1600" dirty="0"/>
              <a:t>of the current geostationary </a:t>
            </a:r>
            <a:r>
              <a:rPr lang="en-US" sz="1600" dirty="0" smtClean="0"/>
              <a:t>satellites.</a:t>
            </a:r>
            <a:endParaRPr lang="en-US" sz="16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85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Algorithms for retrieving PAR and insolation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00600" y="685800"/>
            <a:ext cx="419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Fast, robust </a:t>
            </a:r>
            <a:r>
              <a:rPr lang="en-US" dirty="0" smtClean="0"/>
              <a:t>and</a:t>
            </a:r>
            <a:r>
              <a:rPr lang="en-US" b="1" dirty="0" smtClean="0"/>
              <a:t> mature </a:t>
            </a:r>
            <a:r>
              <a:rPr lang="en-US" dirty="0" smtClean="0"/>
              <a:t>LUT based approach.</a:t>
            </a:r>
          </a:p>
          <a:p>
            <a:r>
              <a:rPr lang="en-US" dirty="0" smtClean="0"/>
              <a:t>The </a:t>
            </a:r>
            <a:r>
              <a:rPr lang="en-US" dirty="0"/>
              <a:t>basic procedure is composed of two steps: </a:t>
            </a:r>
            <a:endParaRPr lang="en-US" dirty="0" smtClean="0"/>
          </a:p>
          <a:p>
            <a:pPr marL="342900" indent="-342900">
              <a:buAutoNum type="arabicParenBoth"/>
            </a:pPr>
            <a:r>
              <a:rPr lang="en-US" dirty="0" smtClean="0"/>
              <a:t>determination </a:t>
            </a:r>
            <a:r>
              <a:rPr lang="en-US" dirty="0"/>
              <a:t>of </a:t>
            </a:r>
            <a:r>
              <a:rPr lang="en-US" dirty="0" smtClean="0"/>
              <a:t>atmospheric parameters by matching observed radiance with modeled ones from the first LUT; </a:t>
            </a:r>
          </a:p>
          <a:p>
            <a:pPr marL="342900" indent="-342900">
              <a:buAutoNum type="arabicParenBoth"/>
            </a:pPr>
            <a:r>
              <a:rPr lang="en-US" dirty="0" smtClean="0"/>
              <a:t> </a:t>
            </a:r>
            <a:r>
              <a:rPr lang="en-US" dirty="0"/>
              <a:t>calculation of incident PAR from the determined surface reflectance and TOA radiance/reflectance using the </a:t>
            </a:r>
            <a:r>
              <a:rPr lang="en-US" dirty="0" smtClean="0"/>
              <a:t>second LUT. </a:t>
            </a:r>
            <a:endParaRPr lang="en-US" dirty="0"/>
          </a:p>
        </p:txBody>
      </p:sp>
      <p:pic>
        <p:nvPicPr>
          <p:cNvPr id="10" name="Picture 3" descr="pa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3680" y="5181600"/>
            <a:ext cx="2560320" cy="162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TO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7280" y="4079839"/>
            <a:ext cx="2560320" cy="13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Bent-Up Arrow 10"/>
          <p:cNvSpPr/>
          <p:nvPr/>
        </p:nvSpPr>
        <p:spPr>
          <a:xfrm rot="5400000">
            <a:off x="6162674" y="5522594"/>
            <a:ext cx="579120" cy="354332"/>
          </a:xfrm>
          <a:prstGeom prst="bent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7</a:t>
            </a:fld>
            <a:endParaRPr lang="en-US"/>
          </a:p>
        </p:txBody>
      </p:sp>
      <p:pic>
        <p:nvPicPr>
          <p:cNvPr id="13" name="Picture 2" descr="D:\OneDrive\ProjectProposalWriting\Producing Incident Shortwave Radiation and Photosynthetically Active Radiation Products over Land Surfaces from MODIS and Geostationary Satellite Data\flowchart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784449"/>
            <a:ext cx="4495800" cy="607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6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Sensitivity study of the algorithm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EE707-42A7-45BB-904E-81F1E02E992D}" type="slidenum">
              <a:rPr lang="en-US" smtClean="0"/>
              <a:t>8</a:t>
            </a:fld>
            <a:endParaRPr lang="en-US"/>
          </a:p>
        </p:txBody>
      </p:sp>
      <p:pic>
        <p:nvPicPr>
          <p:cNvPr id="7170" name="Picture 2" descr="http://www.sciencedirect.com/cache/MiamiImageURL/1-s2.0-S003442571400248X-gr4_lrg.jpg/0?wchp=dGLbVlB-zSkzS&amp;pii=S003442571400248X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341416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sciencedirect.com/cache/MiamiImageURL/1-s2.0-S003442571400248X-gr5_lrg.jpg/0?wchp=dGLzVlV-zSkWW&amp;pii=S003442571400248X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783" y="1066800"/>
            <a:ext cx="5655859" cy="252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sciencedirect.com/cache/MiamiImageURL/1-s2.0-S003442571400248X-gr6_lrg.jpg/0?wchp=dGLzVlB-zSkzk&amp;pii=S003442571400248X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464382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7381" y="4572000"/>
            <a:ext cx="28193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Atmosphere profile</a:t>
            </a:r>
          </a:p>
          <a:p>
            <a:r>
              <a:rPr lang="en-US" sz="1400" dirty="0" smtClean="0"/>
              <a:t>Tropical, </a:t>
            </a:r>
            <a:r>
              <a:rPr lang="en-US" sz="1400" dirty="0"/>
              <a:t>MLW, MLS, AW, AS, and 1976US represent the tropical, mid-latitude winter, mid-latitude summer, Arctic winter, Arctic summer, and 1976 US standard atmosphere profiles, respectively.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3771" y="6368534"/>
            <a:ext cx="1067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Elevation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3588106"/>
            <a:ext cx="379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Water vapor and ozone concentration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6477000"/>
            <a:ext cx="230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Zhang et al., RSE,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895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标题 1"/>
          <p:cNvSpPr txBox="1">
            <a:spLocks/>
          </p:cNvSpPr>
          <p:nvPr/>
        </p:nvSpPr>
        <p:spPr bwMode="auto">
          <a:xfrm>
            <a:off x="612775" y="228600"/>
            <a:ext cx="86836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Mapping </a:t>
            </a:r>
            <a:r>
              <a:rPr lang="en-US" altLang="en-US" sz="4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global surface radiation</a:t>
            </a:r>
            <a:endParaRPr lang="en-US" altLang="en-US" sz="4400" dirty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579587" name="Picture 3" descr="global_haze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9052560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9588" name="Picture 4" descr="colorba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5400675"/>
            <a:ext cx="24384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11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1297</Words>
  <Application>Microsoft Macintosh PowerPoint</Application>
  <PresentationFormat>On-screen Show (4:3)</PresentationFormat>
  <Paragraphs>170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Need for high spatial resolution products</vt:lpstr>
      <vt:lpstr>PowerPoint Presentation</vt:lpstr>
      <vt:lpstr>PowerPoint Presentation</vt:lpstr>
      <vt:lpstr>Objective and major tasks</vt:lpstr>
      <vt:lpstr>Algorithms for retrieving PAR and insolation</vt:lpstr>
      <vt:lpstr>Sensitivity study of the algorithm</vt:lpstr>
      <vt:lpstr>PowerPoint Presentation</vt:lpstr>
      <vt:lpstr>Improvement in estimating gross primary productivity (GPP) with the new PAR data</vt:lpstr>
      <vt:lpstr>Data validation using global flux networks</vt:lpstr>
      <vt:lpstr>Comparison with existing products</vt:lpstr>
      <vt:lpstr>Comparison with model results</vt:lpstr>
      <vt:lpstr>Implementation at MODAPS</vt:lpstr>
      <vt:lpstr>Major modules and I/O (1)</vt:lpstr>
      <vt:lpstr>Major modules and I/O (2)</vt:lpstr>
      <vt:lpstr>Major modules and I/O (3)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Producing Incident Shortwave Radiation and Photosynthetically Active Radiation Products Over Land Surfaces From MODIS and Multiple Geostationary Satellite Data </dc:title>
  <dc:creator>donny</dc:creator>
  <cp:lastModifiedBy>Maccherone , Brandon F. (GSFC-619.0)[SCIENCE SYSTEMS AND APPLICATIONS INC]</cp:lastModifiedBy>
  <cp:revision>89</cp:revision>
  <dcterms:created xsi:type="dcterms:W3CDTF">2015-05-14T13:41:44Z</dcterms:created>
  <dcterms:modified xsi:type="dcterms:W3CDTF">2016-06-14T15:48:45Z</dcterms:modified>
</cp:coreProperties>
</file>