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400" r:id="rId3"/>
    <p:sldId id="401" r:id="rId4"/>
    <p:sldId id="402" r:id="rId5"/>
    <p:sldId id="417" r:id="rId6"/>
    <p:sldId id="418" r:id="rId7"/>
    <p:sldId id="403" r:id="rId8"/>
    <p:sldId id="404" r:id="rId9"/>
    <p:sldId id="405" r:id="rId10"/>
    <p:sldId id="407" r:id="rId11"/>
    <p:sldId id="406" r:id="rId12"/>
    <p:sldId id="408" r:id="rId13"/>
    <p:sldId id="413" r:id="rId14"/>
    <p:sldId id="409" r:id="rId15"/>
    <p:sldId id="412" r:id="rId16"/>
    <p:sldId id="399" r:id="rId17"/>
    <p:sldId id="415" r:id="rId18"/>
    <p:sldId id="416" r:id="rId19"/>
    <p:sldId id="410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800000"/>
    <a:srgbClr val="E7D195"/>
    <a:srgbClr val="FFCC66"/>
    <a:srgbClr val="0000FF"/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2787"/>
    <p:restoredTop sz="97568" autoAdjust="0"/>
  </p:normalViewPr>
  <p:slideViewPr>
    <p:cSldViewPr>
      <p:cViewPr varScale="1">
        <p:scale>
          <a:sx n="107" d="100"/>
          <a:sy n="107" d="100"/>
        </p:scale>
        <p:origin x="-3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73ADE-EADE-3D45-B754-F55955BD5D63}" type="datetimeFigureOut">
              <a:rPr lang="en-US" smtClean="0"/>
              <a:pPr/>
              <a:t>6/7/16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51EF7-BC50-3F4C-9BB5-CC04967A4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335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DE02BE-A02A-0145-B7D6-90BF172E13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8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D06F8-558C-6545-B859-1BFE64623762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33A7E74-98C7-CE42-A609-EC1BB0ED2F4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jeremy.werdell@nasa.gov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180570-668E-DA40-A881-E64BEB6B63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jeremy.werdell@nasa.gov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1611BF-2381-8B49-BBAF-0263C5F373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jeremy.werdell@nasa.gov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433DFECB-4754-524A-8AB8-440F1EF4EFB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jeremy.werdell@nasa.gov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095728-8704-0944-9F49-88723E920F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jeremy.werdell@nasa.gov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A0BCB5-1A0F-5F45-B8E3-A45336A9831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jeremy.werdell@nasa.gov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FFA765-8F4E-DF44-9DC4-2C3D66FF140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jeremy.werdell@nasa.gov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3A5531D-B717-694D-9A64-3E5FD771FE8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jeremy.werdell@nasa.gov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74DCAB1-8BE1-E342-B89F-3CD109F071D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jeremy.werdell@nasa.gov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3EE996B-4DF3-F34F-AF0B-3222A778700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jeremy.werdell@nasa.gov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A755DAE-1ADA-B648-B185-7D62B7BBCF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jeremy.werdell@nasa.gov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52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906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61421" y="6535186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Chalkboard"/>
                <a:cs typeface="Chalkboard"/>
              </a:defRPr>
            </a:lvl1pPr>
          </a:lstStyle>
          <a:p>
            <a:fld id="{4094F926-7475-D74B-9BC5-2E6B9B0200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52388" y="53975"/>
            <a:ext cx="9026525" cy="672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1" y="6601128"/>
            <a:ext cx="2057399" cy="2568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latin typeface="Helvetica Neue"/>
                <a:cs typeface="Helvetica Neue"/>
              </a:defRPr>
            </a:lvl1pPr>
          </a:lstStyle>
          <a:p>
            <a:r>
              <a:rPr lang="en-US" dirty="0" err="1" smtClean="0"/>
              <a:t>jeremy.werdell@nasa.gov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3600" b="0"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None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0.emf"/><Relationship Id="rId5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emf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abianSea_AMO_2010049_lr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r="120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57200" y="1219200"/>
            <a:ext cx="84582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Revealing changes in phytoplankton community structure with MODIS using an ocean reflectance inversion model </a:t>
            </a:r>
          </a:p>
          <a:p>
            <a:pPr algn="r">
              <a:spcBef>
                <a:spcPct val="50000"/>
              </a:spcBef>
            </a:pPr>
            <a:endParaRPr lang="en-US" sz="2800" dirty="0" smtClean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algn="r">
              <a:spcBef>
                <a:spcPct val="50000"/>
              </a:spcBef>
            </a:pPr>
            <a:r>
              <a:rPr lang="en-US" u="sng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Jeremy Werdell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1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, Collin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Roesler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2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Joaquim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Goes 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3</a:t>
            </a:r>
          </a:p>
          <a:p>
            <a:pPr algn="r">
              <a:spcBef>
                <a:spcPct val="50000"/>
              </a:spcBef>
            </a:pPr>
            <a:endParaRPr lang="en-US" baseline="300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Lachlan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McKinna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1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, Bryan Franz 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1</a:t>
            </a:r>
            <a:endParaRPr lang="en-US" baseline="30000" dirty="0" smtClean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algn="r">
              <a:spcBef>
                <a:spcPct val="50000"/>
              </a:spcBef>
            </a:pPr>
            <a:endParaRPr lang="en-US" dirty="0" smtClean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algn="r">
              <a:spcBef>
                <a:spcPct val="50000"/>
              </a:spcBef>
            </a:pP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1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NASA Goddard Space Flight Center</a:t>
            </a:r>
          </a:p>
          <a:p>
            <a:pPr algn="r">
              <a:spcBef>
                <a:spcPct val="50000"/>
              </a:spcBef>
            </a:pP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Bowdoin College</a:t>
            </a:r>
          </a:p>
          <a:p>
            <a:pPr algn="r">
              <a:spcBef>
                <a:spcPct val="50000"/>
              </a:spcBef>
            </a:pP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3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Lamont Doherty Earth Observatory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51" y="6096000"/>
            <a:ext cx="2665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MODIS-Aqua image credit: Norman </a:t>
            </a:r>
            <a:r>
              <a:rPr lang="en-US" sz="140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Kuring</a:t>
            </a:r>
            <a:r>
              <a:rPr lang="en-US" sz="1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(GSFC) &amp; the NASA Earth Observatory </a:t>
            </a:r>
            <a:endParaRPr lang="en-US" sz="1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533400"/>
          </a:xfrm>
        </p:spPr>
        <p:txBody>
          <a:bodyPr/>
          <a:lstStyle/>
          <a:p>
            <a:r>
              <a:rPr lang="en-US" dirty="0" smtClean="0"/>
              <a:t>Vertical structure &amp; mixed communities are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pic>
        <p:nvPicPr>
          <p:cNvPr id="10" name="Picture 9" descr="chlzdata0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63827"/>
            <a:ext cx="2682240" cy="40944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76638" y="2477706"/>
            <a:ext cx="125435" cy="117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87956" y="3293797"/>
            <a:ext cx="125435" cy="117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0179" y="1371600"/>
            <a:ext cx="104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0.5 mg m</a:t>
            </a:r>
            <a:r>
              <a:rPr lang="en-US" sz="1400" baseline="30000" dirty="0" smtClean="0">
                <a:latin typeface="Arial"/>
                <a:cs typeface="Arial"/>
              </a:rPr>
              <a:t>-3</a:t>
            </a:r>
            <a:endParaRPr lang="en-US" sz="1400" baseline="30000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rot="5400000">
            <a:off x="928855" y="1982040"/>
            <a:ext cx="60532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80382" y="1655857"/>
            <a:ext cx="121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1.25 mg m</a:t>
            </a:r>
            <a:r>
              <a:rPr lang="en-US" sz="1400" baseline="30000" dirty="0" smtClean="0">
                <a:latin typeface="Arial"/>
                <a:cs typeface="Arial"/>
              </a:rPr>
              <a:t>-3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average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1832853" y="2067722"/>
            <a:ext cx="275109" cy="4350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86000" y="3962400"/>
            <a:ext cx="121514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0.95 mg m</a:t>
            </a:r>
            <a:r>
              <a:rPr lang="en-US" sz="1400" baseline="30000" dirty="0" smtClean="0">
                <a:solidFill>
                  <a:srgbClr val="008000"/>
                </a:solidFill>
                <a:latin typeface="Arial"/>
                <a:cs typeface="Arial"/>
              </a:rPr>
              <a:t>-3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optically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weighted</a:t>
            </a:r>
            <a:endParaRPr lang="en-US" sz="14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552943" y="2548267"/>
            <a:ext cx="1485618" cy="1395512"/>
          </a:xfrm>
          <a:custGeom>
            <a:avLst/>
            <a:gdLst>
              <a:gd name="connsiteX0" fmla="*/ 1152432 w 1485618"/>
              <a:gd name="connsiteY0" fmla="*/ 1395512 h 1395512"/>
              <a:gd name="connsiteX1" fmla="*/ 1293546 w 1485618"/>
              <a:gd name="connsiteY1" fmla="*/ 744795 h 1395512"/>
              <a:gd name="connsiteX2" fmla="*/ 0 w 1485618"/>
              <a:gd name="connsiteY2" fmla="*/ 0 h 139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5618" h="1395512">
                <a:moveTo>
                  <a:pt x="1152432" y="1395512"/>
                </a:moveTo>
                <a:cubicBezTo>
                  <a:pt x="1319025" y="1186446"/>
                  <a:pt x="1485618" y="977380"/>
                  <a:pt x="1293546" y="744795"/>
                </a:cubicBezTo>
                <a:cubicBezTo>
                  <a:pt x="1101474" y="512210"/>
                  <a:pt x="550737" y="256105"/>
                  <a:pt x="0" y="0"/>
                </a:cubicBezTo>
              </a:path>
            </a:pathLst>
          </a:cu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95400" y="4114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 mg m</a:t>
            </a:r>
            <a:r>
              <a:rPr lang="en-US" sz="1400" baseline="30000" dirty="0" smtClean="0">
                <a:latin typeface="Arial"/>
                <a:cs typeface="Arial"/>
              </a:rPr>
              <a:t>-3</a:t>
            </a:r>
          </a:p>
          <a:p>
            <a:r>
              <a:rPr lang="en-US" sz="1400" dirty="0" smtClean="0">
                <a:latin typeface="Arial"/>
                <a:cs typeface="Arial"/>
              </a:rPr>
              <a:t>DCM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1752600" y="3733800"/>
            <a:ext cx="457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2286000" y="1371600"/>
            <a:ext cx="3505200" cy="5234284"/>
            <a:chOff x="2286000" y="1371600"/>
            <a:chExt cx="3505200" cy="5234284"/>
          </a:xfrm>
        </p:grpSpPr>
        <p:grpSp>
          <p:nvGrpSpPr>
            <p:cNvPr id="35" name="Group 34"/>
            <p:cNvGrpSpPr/>
            <p:nvPr/>
          </p:nvGrpSpPr>
          <p:grpSpPr>
            <a:xfrm>
              <a:off x="2743200" y="1371600"/>
              <a:ext cx="3048000" cy="5234284"/>
              <a:chOff x="2743200" y="1371600"/>
              <a:chExt cx="3048000" cy="5234284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743200" y="1371600"/>
                <a:ext cx="3048000" cy="5234284"/>
                <a:chOff x="2907359" y="1371600"/>
                <a:chExt cx="3048000" cy="5234284"/>
              </a:xfrm>
            </p:grpSpPr>
            <p:pic>
              <p:nvPicPr>
                <p:cNvPr id="24" name="Picture 23" descr="Screen Shot 2016-02-19 at 4.04.16 P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83" r="75227"/>
                <a:stretch/>
              </p:blipFill>
              <p:spPr>
                <a:xfrm>
                  <a:off x="3541962" y="1371600"/>
                  <a:ext cx="1879997" cy="46482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2907359" y="5959553"/>
                  <a:ext cx="3048000" cy="646331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dirty="0" err="1" smtClean="0">
                      <a:latin typeface="Helvetica Neue"/>
                      <a:cs typeface="Helvetica Neue"/>
                    </a:rPr>
                    <a:t>Chl</a:t>
                  </a:r>
                  <a:r>
                    <a:rPr lang="en-US" sz="1800" dirty="0" smtClean="0">
                      <a:latin typeface="Helvetica Neue"/>
                      <a:cs typeface="Helvetica Neue"/>
                    </a:rPr>
                    <a:t> values the satellite sees as the bloom deepens</a:t>
                  </a:r>
                  <a:endParaRPr lang="en-US" sz="1800" dirty="0">
                    <a:latin typeface="Helvetica Neue"/>
                    <a:cs typeface="Helvetica Neue"/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 rot="16200000">
                <a:off x="2074278" y="3564523"/>
                <a:ext cx="3048000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"/>
                    <a:cs typeface="Helvetica Neue"/>
                  </a:rPr>
                  <a:t>Depth of the DCM (m)</a:t>
                </a:r>
                <a:endParaRPr lang="en-US" sz="1600" dirty="0">
                  <a:latin typeface="Helvetica Neue"/>
                  <a:cs typeface="Helvetica Neue"/>
                </a:endParaRPr>
              </a:p>
            </p:txBody>
          </p:sp>
        </p:grpSp>
        <p:sp>
          <p:nvSpPr>
            <p:cNvPr id="36" name="Oval 35"/>
            <p:cNvSpPr/>
            <p:nvPr/>
          </p:nvSpPr>
          <p:spPr bwMode="auto">
            <a:xfrm>
              <a:off x="2286000" y="3798242"/>
              <a:ext cx="1219200" cy="9906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962400" y="1371600"/>
            <a:ext cx="4876800" cy="5181600"/>
            <a:chOff x="3962400" y="1371600"/>
            <a:chExt cx="4876800" cy="5181600"/>
          </a:xfrm>
        </p:grpSpPr>
        <p:grpSp>
          <p:nvGrpSpPr>
            <p:cNvPr id="41" name="Group 40"/>
            <p:cNvGrpSpPr/>
            <p:nvPr/>
          </p:nvGrpSpPr>
          <p:grpSpPr>
            <a:xfrm>
              <a:off x="3962400" y="1371600"/>
              <a:ext cx="4876800" cy="5181600"/>
              <a:chOff x="3962400" y="1371600"/>
              <a:chExt cx="4876800" cy="518160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715000" y="1371600"/>
                <a:ext cx="3124200" cy="5181600"/>
                <a:chOff x="3810000" y="1295400"/>
                <a:chExt cx="3124200" cy="5181600"/>
              </a:xfrm>
            </p:grpSpPr>
            <p:sp>
              <p:nvSpPr>
                <p:cNvPr id="31" name="Rectangle 30"/>
                <p:cNvSpPr/>
                <p:nvPr/>
              </p:nvSpPr>
              <p:spPr bwMode="auto">
                <a:xfrm>
                  <a:off x="3810000" y="1295400"/>
                  <a:ext cx="3124200" cy="51816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pic>
              <p:nvPicPr>
                <p:cNvPr id="30" name="Picture 29" descr="Screen Shot 2016-02-19 at 4.04.16 P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5"/>
                <a:stretch/>
              </p:blipFill>
              <p:spPr>
                <a:xfrm>
                  <a:off x="4241671" y="1371600"/>
                  <a:ext cx="2616329" cy="5029200"/>
                </a:xfrm>
                <a:prstGeom prst="rect">
                  <a:avLst/>
                </a:prstGeom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 rot="16200000">
                  <a:off x="2440634" y="3625334"/>
                  <a:ext cx="3352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err="1" smtClean="0"/>
                    <a:t>Rrs</a:t>
                  </a:r>
                  <a:r>
                    <a:rPr lang="en-US" sz="1800" dirty="0" smtClean="0"/>
                    <a:t>(</a:t>
                  </a:r>
                  <a:r>
                    <a:rPr lang="en-US" sz="1800" dirty="0" smtClean="0">
                      <a:latin typeface="Symbol" charset="2"/>
                      <a:cs typeface="Symbol" charset="2"/>
                    </a:rPr>
                    <a:t>l</a:t>
                  </a:r>
                  <a:r>
                    <a:rPr lang="en-US" sz="1800" dirty="0" smtClean="0"/>
                    <a:t>)                             </a:t>
                  </a:r>
                  <a:r>
                    <a:rPr lang="en-US" sz="1800" dirty="0" err="1" smtClean="0"/>
                    <a:t>Rrs</a:t>
                  </a:r>
                  <a:r>
                    <a:rPr lang="en-US" sz="1800" dirty="0" smtClean="0"/>
                    <a:t>(</a:t>
                  </a:r>
                  <a:r>
                    <a:rPr lang="en-US" sz="1800" dirty="0" smtClean="0">
                      <a:latin typeface="Symbol" charset="2"/>
                      <a:cs typeface="Symbol" charset="2"/>
                    </a:rPr>
                    <a:t>l</a:t>
                  </a:r>
                  <a:r>
                    <a:rPr lang="en-US" sz="1800" dirty="0" smtClean="0"/>
                    <a:t>)</a:t>
                  </a:r>
                  <a:endParaRPr lang="en-US" sz="1800" dirty="0"/>
                </a:p>
              </p:txBody>
            </p:sp>
          </p:grpSp>
          <p:sp>
            <p:nvSpPr>
              <p:cNvPr id="39" name="Oval 38"/>
              <p:cNvSpPr/>
              <p:nvPr/>
            </p:nvSpPr>
            <p:spPr bwMode="auto">
              <a:xfrm>
                <a:off x="3962400" y="4975884"/>
                <a:ext cx="304800" cy="293042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3962400" y="1600200"/>
                <a:ext cx="304800" cy="293042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43" name="Straight Arrow Connector 42"/>
            <p:cNvCxnSpPr/>
            <p:nvPr/>
          </p:nvCxnSpPr>
          <p:spPr bwMode="auto">
            <a:xfrm flipH="1">
              <a:off x="7010400" y="1905000"/>
              <a:ext cx="381000" cy="152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7010400" y="4572000"/>
              <a:ext cx="381000" cy="152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8" name="TextBox 37"/>
          <p:cNvSpPr txBox="1"/>
          <p:nvPr/>
        </p:nvSpPr>
        <p:spPr>
          <a:xfrm>
            <a:off x="1524000" y="2514600"/>
            <a:ext cx="6781800" cy="193899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magnitude observed by satellite does not unequivocally inform about the vertical structure</a:t>
            </a:r>
          </a:p>
          <a:p>
            <a:endParaRPr lang="en-US" dirty="0"/>
          </a:p>
          <a:p>
            <a:r>
              <a:rPr lang="en-US" dirty="0" smtClean="0"/>
              <a:t>how reliable &amp; meaningful are the derived magnitudes in assigning community dominance?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05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6-02-20 at 7.45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8896240" cy="2609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533400"/>
          </a:xfrm>
        </p:spPr>
        <p:txBody>
          <a:bodyPr/>
          <a:lstStyle/>
          <a:p>
            <a:r>
              <a:rPr lang="en-US" dirty="0" smtClean="0"/>
              <a:t>Vertical structure &amp; mixed communities are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38100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Helvetica Neue"/>
                <a:cs typeface="Helvetica Neue"/>
              </a:rPr>
              <a:t>o</a:t>
            </a:r>
            <a:r>
              <a:rPr lang="en-US" sz="1800" dirty="0" smtClean="0">
                <a:latin typeface="Helvetica Neue"/>
                <a:cs typeface="Helvetica Neue"/>
              </a:rPr>
              <a:t>nly diatoms ~0.5 mg m</a:t>
            </a:r>
            <a:r>
              <a:rPr lang="en-US" sz="1800" baseline="30000" dirty="0" smtClean="0">
                <a:latin typeface="Helvetica Neue"/>
                <a:cs typeface="Helvetica Neue"/>
              </a:rPr>
              <a:t>-3</a:t>
            </a:r>
          </a:p>
          <a:p>
            <a:pPr algn="r"/>
            <a:r>
              <a:rPr lang="en-US" sz="1800" dirty="0">
                <a:solidFill>
                  <a:srgbClr val="FF6600"/>
                </a:solidFill>
                <a:latin typeface="Helvetica Neue"/>
                <a:cs typeface="Helvetica Neue"/>
              </a:rPr>
              <a:t>only </a:t>
            </a:r>
            <a:r>
              <a:rPr lang="en-US" sz="1800" dirty="0" err="1" smtClean="0">
                <a:solidFill>
                  <a:srgbClr val="FF6600"/>
                </a:solidFill>
                <a:latin typeface="Helvetica Neue"/>
                <a:cs typeface="Helvetica Neue"/>
              </a:rPr>
              <a:t>Noctiluca</a:t>
            </a:r>
            <a:r>
              <a:rPr lang="en-US" sz="1800" dirty="0" smtClean="0">
                <a:solidFill>
                  <a:srgbClr val="FF6600"/>
                </a:solidFill>
                <a:latin typeface="Helvetica Neue"/>
                <a:cs typeface="Helvetica Neue"/>
              </a:rPr>
              <a:t> ~</a:t>
            </a:r>
            <a:r>
              <a:rPr lang="en-US" sz="1800" dirty="0">
                <a:solidFill>
                  <a:srgbClr val="FF6600"/>
                </a:solidFill>
                <a:latin typeface="Helvetica Neue"/>
                <a:cs typeface="Helvetica Neue"/>
              </a:rPr>
              <a:t>0.5 mg m</a:t>
            </a:r>
            <a:r>
              <a:rPr lang="en-US" sz="1800" baseline="30000" dirty="0">
                <a:solidFill>
                  <a:srgbClr val="FF6600"/>
                </a:solidFill>
                <a:latin typeface="Helvetica Neue"/>
                <a:cs typeface="Helvetica Neue"/>
              </a:rPr>
              <a:t>-3</a:t>
            </a:r>
          </a:p>
          <a:p>
            <a:endParaRPr lang="en-US" sz="1800" dirty="0">
              <a:latin typeface="Helvetica Neue"/>
              <a:cs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752671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0000FF"/>
                </a:solidFill>
                <a:latin typeface="Helvetica Neue"/>
                <a:cs typeface="Helvetica Neue"/>
              </a:rPr>
              <a:t>o</a:t>
            </a:r>
            <a:r>
              <a:rPr lang="en-US" sz="1800" dirty="0" smtClean="0">
                <a:solidFill>
                  <a:srgbClr val="0000FF"/>
                </a:solidFill>
                <a:latin typeface="Helvetica Neue"/>
                <a:cs typeface="Helvetica Neue"/>
              </a:rPr>
              <a:t>nly diatoms ~1 mg m</a:t>
            </a:r>
            <a:r>
              <a:rPr lang="en-US" sz="1800" baseline="30000" dirty="0" smtClean="0">
                <a:solidFill>
                  <a:srgbClr val="0000FF"/>
                </a:solidFill>
                <a:latin typeface="Helvetica Neue"/>
                <a:cs typeface="Helvetica Neue"/>
              </a:rPr>
              <a:t>-3</a:t>
            </a:r>
          </a:p>
          <a:p>
            <a:pPr algn="r"/>
            <a:r>
              <a:rPr lang="en-US" sz="1800" dirty="0">
                <a:solidFill>
                  <a:srgbClr val="008000"/>
                </a:solidFill>
                <a:latin typeface="Helvetica Neue"/>
                <a:cs typeface="Helvetica Neue"/>
              </a:rPr>
              <a:t>only </a:t>
            </a:r>
            <a:r>
              <a:rPr lang="en-US" sz="1800" dirty="0" err="1" smtClean="0">
                <a:solidFill>
                  <a:srgbClr val="008000"/>
                </a:solidFill>
                <a:latin typeface="Helvetica Neue"/>
                <a:cs typeface="Helvetica Neue"/>
              </a:rPr>
              <a:t>Noctiluca</a:t>
            </a:r>
            <a:r>
              <a:rPr lang="en-US" sz="1800" dirty="0" smtClean="0">
                <a:solidFill>
                  <a:srgbClr val="008000"/>
                </a:solidFill>
                <a:latin typeface="Helvetica Neue"/>
                <a:cs typeface="Helvetica Neue"/>
              </a:rPr>
              <a:t> ~1 </a:t>
            </a:r>
            <a:r>
              <a:rPr lang="en-US" sz="1800" dirty="0">
                <a:solidFill>
                  <a:srgbClr val="008000"/>
                </a:solidFill>
                <a:latin typeface="Helvetica Neue"/>
                <a:cs typeface="Helvetica Neue"/>
              </a:rPr>
              <a:t>mg m</a:t>
            </a:r>
            <a:r>
              <a:rPr lang="en-US" sz="1800" baseline="30000" dirty="0">
                <a:solidFill>
                  <a:srgbClr val="008000"/>
                </a:solidFill>
                <a:latin typeface="Helvetica Neue"/>
                <a:cs typeface="Helvetica Neue"/>
              </a:rPr>
              <a:t>-3</a:t>
            </a:r>
          </a:p>
          <a:p>
            <a:pPr algn="r"/>
            <a:r>
              <a:rPr lang="en-US" sz="1800" dirty="0" smtClean="0">
                <a:solidFill>
                  <a:srgbClr val="800000"/>
                </a:solidFill>
                <a:latin typeface="Helvetica Neue"/>
                <a:cs typeface="Helvetica Neue"/>
              </a:rPr>
              <a:t>0.5 </a:t>
            </a:r>
            <a:r>
              <a:rPr lang="en-US" sz="1800" dirty="0">
                <a:solidFill>
                  <a:srgbClr val="800000"/>
                </a:solidFill>
                <a:latin typeface="Helvetica Neue"/>
                <a:cs typeface="Helvetica Neue"/>
              </a:rPr>
              <a:t>mg m</a:t>
            </a:r>
            <a:r>
              <a:rPr lang="en-US" sz="1800" baseline="30000" dirty="0">
                <a:solidFill>
                  <a:srgbClr val="800000"/>
                </a:solidFill>
                <a:latin typeface="Helvetica Neue"/>
                <a:cs typeface="Helvetica Neue"/>
              </a:rPr>
              <a:t>-</a:t>
            </a:r>
            <a:r>
              <a:rPr lang="en-US" sz="1800" baseline="30000" dirty="0" smtClean="0">
                <a:solidFill>
                  <a:srgbClr val="800000"/>
                </a:solidFill>
                <a:latin typeface="Helvetica Neue"/>
                <a:cs typeface="Helvetica Neue"/>
              </a:rPr>
              <a:t>3</a:t>
            </a:r>
            <a:r>
              <a:rPr lang="en-US" sz="1800" dirty="0" smtClean="0">
                <a:solidFill>
                  <a:srgbClr val="800000"/>
                </a:solidFill>
                <a:latin typeface="Helvetica Neue"/>
                <a:cs typeface="Helvetica Neue"/>
              </a:rPr>
              <a:t> each (= 1 total)</a:t>
            </a:r>
            <a:endParaRPr lang="en-US" sz="1800" baseline="30000" dirty="0">
              <a:solidFill>
                <a:srgbClr val="800000"/>
              </a:solidFill>
              <a:latin typeface="Helvetica Neue"/>
              <a:cs typeface="Helvetica Neue"/>
            </a:endParaRPr>
          </a:p>
          <a:p>
            <a:pPr algn="r"/>
            <a:endParaRPr lang="en-US" sz="1800" dirty="0">
              <a:latin typeface="Helvetica Neue"/>
              <a:cs typeface="Helvetica Neue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391400" y="2057400"/>
            <a:ext cx="381000" cy="762000"/>
            <a:chOff x="7391400" y="2057400"/>
            <a:chExt cx="381000" cy="762000"/>
          </a:xfrm>
        </p:grpSpPr>
        <p:sp>
          <p:nvSpPr>
            <p:cNvPr id="14" name="Oval 13"/>
            <p:cNvSpPr/>
            <p:nvPr/>
          </p:nvSpPr>
          <p:spPr bwMode="auto">
            <a:xfrm>
              <a:off x="7467600" y="2590800"/>
              <a:ext cx="304800" cy="2286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391400" y="2057400"/>
              <a:ext cx="381000" cy="3048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143000" y="4876800"/>
            <a:ext cx="7239000" cy="163121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Neue"/>
                <a:cs typeface="Helvetica Neue"/>
              </a:rPr>
              <a:t>some false positives for diatoms when only </a:t>
            </a:r>
            <a:r>
              <a:rPr lang="en-US" sz="2000" dirty="0" err="1" smtClean="0">
                <a:latin typeface="Helvetica Neue"/>
                <a:cs typeface="Helvetica Neue"/>
              </a:rPr>
              <a:t>Noctiluca</a:t>
            </a:r>
            <a:r>
              <a:rPr lang="en-US" sz="2000" dirty="0" smtClean="0">
                <a:latin typeface="Helvetica Neue"/>
                <a:cs typeface="Helvetica Neue"/>
              </a:rPr>
              <a:t> present</a:t>
            </a:r>
          </a:p>
          <a:p>
            <a:endParaRPr lang="en-US" sz="2000" dirty="0" smtClean="0">
              <a:latin typeface="Helvetica Neue"/>
              <a:cs typeface="Helvetica Neue"/>
            </a:endParaRPr>
          </a:p>
          <a:p>
            <a:r>
              <a:rPr lang="en-US" sz="2000" dirty="0" smtClean="0">
                <a:latin typeface="Helvetica Neue"/>
                <a:cs typeface="Helvetica Neue"/>
              </a:rPr>
              <a:t>few false positives for </a:t>
            </a:r>
            <a:r>
              <a:rPr lang="en-US" sz="2000" dirty="0" err="1" smtClean="0">
                <a:latin typeface="Helvetica Neue"/>
                <a:cs typeface="Helvetica Neue"/>
              </a:rPr>
              <a:t>Noctiluca</a:t>
            </a:r>
            <a:r>
              <a:rPr lang="en-US" sz="2000" dirty="0" smtClean="0">
                <a:latin typeface="Helvetica Neue"/>
                <a:cs typeface="Helvetica Neue"/>
              </a:rPr>
              <a:t> when only diatoms present</a:t>
            </a:r>
          </a:p>
          <a:p>
            <a:endParaRPr lang="en-US" sz="2000" dirty="0">
              <a:latin typeface="Helvetica Neue"/>
              <a:cs typeface="Helvetica Neue"/>
            </a:endParaRPr>
          </a:p>
          <a:p>
            <a:r>
              <a:rPr lang="en-US" sz="2000" dirty="0" smtClean="0">
                <a:latin typeface="Helvetica Neue"/>
                <a:cs typeface="Helvetica Neue"/>
              </a:rPr>
              <a:t>separation of two in mixed communities less reliable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76400" y="2057400"/>
            <a:ext cx="6172200" cy="193899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argues for more “binary” interpretation for presence or absence of </a:t>
            </a:r>
            <a:r>
              <a:rPr lang="en-US" dirty="0" err="1" smtClean="0"/>
              <a:t>Noctiluca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and, for cautious interpretation of estimated absolute magnitudes of retrievals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7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7.56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343400"/>
            <a:ext cx="6858000" cy="217663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Screen Shot 2016-02-20 at 7.57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7391400" cy="347337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there or is it not?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16855" y="990600"/>
            <a:ext cx="7836545" cy="5244457"/>
            <a:chOff x="316855" y="990600"/>
            <a:chExt cx="7836545" cy="5244457"/>
          </a:xfrm>
        </p:grpSpPr>
        <p:pic>
          <p:nvPicPr>
            <p:cNvPr id="6" name="Picture 5" descr="werdell_jgr_arabian_fig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55" y="990600"/>
              <a:ext cx="7836545" cy="524445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6553200" y="1676400"/>
              <a:ext cx="1402036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dirty="0" smtClean="0"/>
                <a:t>satellite </a:t>
              </a:r>
              <a:r>
                <a:rPr lang="en-US" sz="1800" dirty="0" err="1" smtClean="0"/>
                <a:t>Chl</a:t>
              </a:r>
              <a:endParaRPr lang="en-US" sz="1800" dirty="0" smtClean="0"/>
            </a:p>
            <a:p>
              <a:pPr algn="r"/>
              <a:r>
                <a:rPr lang="en-US" sz="1800" i="1" dirty="0" smtClean="0">
                  <a:solidFill>
                    <a:srgbClr val="FF0000"/>
                  </a:solidFill>
                </a:rPr>
                <a:t>in situ </a:t>
              </a:r>
              <a:r>
                <a:rPr lang="en-US" sz="1800" dirty="0" err="1" smtClean="0">
                  <a:solidFill>
                    <a:srgbClr val="FF0000"/>
                  </a:solidFill>
                </a:rPr>
                <a:t>Chl</a:t>
              </a:r>
              <a:endParaRPr lang="en-US" sz="1800" i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62400" y="3724870"/>
              <a:ext cx="403860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dirty="0" smtClean="0"/>
                <a:t>diatoms</a:t>
              </a:r>
            </a:p>
            <a:p>
              <a:pPr algn="r"/>
              <a:r>
                <a:rPr lang="en-US" sz="1800" dirty="0" err="1" smtClean="0">
                  <a:solidFill>
                    <a:srgbClr val="FF0000"/>
                  </a:solidFill>
                </a:rPr>
                <a:t>Noctiluca</a:t>
              </a:r>
              <a:r>
                <a:rPr lang="en-US" sz="1800" dirty="0" smtClean="0">
                  <a:solidFill>
                    <a:srgbClr val="FF0000"/>
                  </a:solidFill>
                </a:rPr>
                <a:t> (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&gt;1 with diatoms &lt; 0.3</a:t>
              </a:r>
              <a:r>
                <a:rPr lang="en-US" sz="1800" dirty="0" smtClean="0">
                  <a:solidFill>
                    <a:srgbClr val="FF0000"/>
                  </a:solidFill>
                </a:rPr>
                <a:t>)</a:t>
              </a:r>
            </a:p>
            <a:p>
              <a:pPr algn="r"/>
              <a:r>
                <a:rPr lang="en-US" sz="1800" dirty="0" err="1" smtClean="0">
                  <a:solidFill>
                    <a:srgbClr val="0000FF"/>
                  </a:solidFill>
                </a:rPr>
                <a:t>Noctiluca</a:t>
              </a:r>
              <a:r>
                <a:rPr lang="en-US" sz="1800" dirty="0" smtClean="0">
                  <a:solidFill>
                    <a:srgbClr val="0000FF"/>
                  </a:solidFill>
                </a:rPr>
                <a:t> (previous condition not met)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14600" y="914400"/>
            <a:ext cx="6222444" cy="5486400"/>
            <a:chOff x="2514600" y="914400"/>
            <a:chExt cx="6222444" cy="5486400"/>
          </a:xfrm>
        </p:grpSpPr>
        <p:pic>
          <p:nvPicPr>
            <p:cNvPr id="7" name="Picture 6" descr="werdell_jgr_arabian_fig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914400"/>
              <a:ext cx="6222444" cy="5486400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657600" y="3200400"/>
              <a:ext cx="18288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total chlorophyll</a:t>
              </a:r>
              <a:endParaRPr lang="en-US" sz="1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00395" y="5943826"/>
              <a:ext cx="21336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diatom component</a:t>
              </a:r>
              <a:endParaRPr lang="en-US" sz="1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5943600"/>
              <a:ext cx="23622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Noctiluca</a:t>
              </a:r>
              <a:r>
                <a:rPr lang="en-US" sz="1800" dirty="0" smtClean="0"/>
                <a:t> component</a:t>
              </a:r>
              <a:endParaRPr lang="en-US" sz="1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72200" y="3200400"/>
              <a:ext cx="24384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red is </a:t>
              </a:r>
              <a:r>
                <a:rPr lang="en-US" sz="1800" dirty="0" err="1" smtClean="0"/>
                <a:t>Noctiluca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ID’ed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720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533400"/>
          </a:xfrm>
        </p:spPr>
        <p:txBody>
          <a:bodyPr/>
          <a:lstStyle/>
          <a:p>
            <a:r>
              <a:rPr lang="en-US" dirty="0" smtClean="0"/>
              <a:t>Application to MODIS-Aqua time-series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pic>
        <p:nvPicPr>
          <p:cNvPr id="3" name="Picture 2" descr="werdell_jgr_arabian_fig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7" y="1219200"/>
            <a:ext cx="8305800" cy="504394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295400" y="2514600"/>
            <a:ext cx="6781800" cy="120032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Noctiluca</a:t>
            </a:r>
            <a:r>
              <a:rPr lang="en-US" dirty="0" smtClean="0"/>
              <a:t> seen in places not previously sampled</a:t>
            </a:r>
          </a:p>
          <a:p>
            <a:endParaRPr lang="en-US" dirty="0"/>
          </a:p>
          <a:p>
            <a:r>
              <a:rPr lang="en-US" dirty="0" err="1" smtClean="0"/>
              <a:t>Noctiluca</a:t>
            </a:r>
            <a:r>
              <a:rPr lang="en-US" dirty="0" smtClean="0"/>
              <a:t> distributions not correlated to total </a:t>
            </a:r>
            <a:r>
              <a:rPr lang="en-US" dirty="0" err="1" smtClean="0"/>
              <a:t>Chl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674167" y="3457544"/>
            <a:ext cx="4114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"/>
                <a:cs typeface="Helvetica Neue"/>
              </a:rPr>
              <a:t>Identified </a:t>
            </a:r>
            <a:r>
              <a:rPr lang="en-US" sz="2000" dirty="0" err="1" smtClean="0">
                <a:latin typeface="Helvetica Neue"/>
                <a:cs typeface="Helvetica Neue"/>
              </a:rPr>
              <a:t>Noctiluca</a:t>
            </a:r>
            <a:r>
              <a:rPr lang="en-US" sz="2000" dirty="0" smtClean="0">
                <a:latin typeface="Helvetica Neue"/>
                <a:cs typeface="Helvetica Neue"/>
              </a:rPr>
              <a:t>      Chlorophyll</a:t>
            </a:r>
            <a:endParaRPr lang="en-US" sz="20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7465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533400"/>
          </a:xfrm>
        </p:spPr>
        <p:txBody>
          <a:bodyPr/>
          <a:lstStyle/>
          <a:p>
            <a:r>
              <a:rPr lang="en-US" dirty="0" smtClean="0"/>
              <a:t>Application to MODIS-Aqua time-series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pic>
        <p:nvPicPr>
          <p:cNvPr id="6" name="Picture 5" descr="werdell_jgr_arabian_fig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8757016" cy="579633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werdell_jgr_arabian_fig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8763000" cy="581155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Screen Shot 2016-02-20 at 8.00.3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362200"/>
            <a:ext cx="6324600" cy="190807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62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were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82" y="990600"/>
            <a:ext cx="8926841" cy="5181600"/>
          </a:xfrm>
        </p:spPr>
        <p:txBody>
          <a:bodyPr/>
          <a:lstStyle/>
          <a:p>
            <a:r>
              <a:rPr lang="en-US" b="1" dirty="0" smtClean="0"/>
              <a:t>Ocean color inversion methods address ill-posed problems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Can successfully identify presence of a dominant species (with TLC</a:t>
            </a:r>
            <a:r>
              <a:rPr lang="en-US" i="1" dirty="0" smtClean="0"/>
              <a:t>, when assumed spectral shapes match reality</a:t>
            </a:r>
            <a:r>
              <a:rPr lang="en-US" dirty="0" smtClean="0"/>
              <a:t>) 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Less successful providing information on vertical structure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Retrieved magnitudes require careful interpretation</a:t>
            </a:r>
          </a:p>
          <a:p>
            <a:endParaRPr lang="en-US" dirty="0"/>
          </a:p>
          <a:p>
            <a:r>
              <a:rPr lang="en-US" b="1" dirty="0" smtClean="0"/>
              <a:t>Ocean color data records provide a highly useful tool </a:t>
            </a:r>
            <a:r>
              <a:rPr lang="en-US" b="1" i="1" dirty="0" smtClean="0"/>
              <a:t>in combination with</a:t>
            </a:r>
            <a:r>
              <a:rPr lang="en-US" b="1" dirty="0" smtClean="0"/>
              <a:t> other satellite &amp; </a:t>
            </a:r>
            <a:r>
              <a:rPr lang="en-US" b="1" i="1" dirty="0" smtClean="0"/>
              <a:t>in situ</a:t>
            </a:r>
            <a:r>
              <a:rPr lang="en-US" b="1" dirty="0" smtClean="0"/>
              <a:t> assets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Reduces ambiguity in vertical structure &amp; physiology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Additional spectral information provides additional insight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(Not shown) </a:t>
            </a:r>
            <a:r>
              <a:rPr lang="en-US" b="1" dirty="0" smtClean="0"/>
              <a:t>Validation remains challenging </a:t>
            </a:r>
            <a:r>
              <a:rPr lang="en-US" dirty="0" smtClean="0"/>
              <a:t>&amp; other ocean color products (backscattering, fluorescence) can be useful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09600" y="3657600"/>
            <a:ext cx="7924800" cy="2057400"/>
            <a:chOff x="609600" y="3657600"/>
            <a:chExt cx="7924800" cy="2057400"/>
          </a:xfrm>
        </p:grpSpPr>
        <p:sp>
          <p:nvSpPr>
            <p:cNvPr id="7" name="TextBox 6"/>
            <p:cNvSpPr txBox="1"/>
            <p:nvPr/>
          </p:nvSpPr>
          <p:spPr>
            <a:xfrm>
              <a:off x="609600" y="3657600"/>
              <a:ext cx="7924800" cy="1569660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 the right </a:t>
              </a:r>
              <a:r>
                <a:rPr lang="en-US" i="1" dirty="0" smtClean="0"/>
                <a:t>in situ</a:t>
              </a:r>
              <a:r>
                <a:rPr lang="en-US" dirty="0" smtClean="0"/>
                <a:t> data sets (and, instruments) exist?  </a:t>
              </a:r>
            </a:p>
            <a:p>
              <a:endParaRPr lang="en-US" dirty="0"/>
            </a:p>
            <a:p>
              <a:r>
                <a:rPr lang="en-US" dirty="0" smtClean="0"/>
                <a:t>Can these data sets be post-processed in such a way to reproduce the integrates values seen by the satellite?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4343400" y="5334000"/>
              <a:ext cx="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0776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rabianSea_AMO_2010049_lr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r="120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0" y="47244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thank you</a:t>
            </a:r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2386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533400"/>
          </a:xfrm>
        </p:spPr>
        <p:txBody>
          <a:bodyPr/>
          <a:lstStyle/>
          <a:p>
            <a:r>
              <a:rPr lang="en-US" dirty="0" smtClean="0"/>
              <a:t>March 2011 optical 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pic>
        <p:nvPicPr>
          <p:cNvPr id="6" name="Picture 5" descr="Screen Shot 2014-04-11 at 2.35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50" y="927690"/>
            <a:ext cx="4046208" cy="2669373"/>
          </a:xfrm>
          <a:prstGeom prst="rect">
            <a:avLst/>
          </a:prstGeom>
        </p:spPr>
      </p:pic>
      <p:pic>
        <p:nvPicPr>
          <p:cNvPr id="7" name="Picture 6" descr="Screen Shot 2014-04-11 at 2.34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50" y="3980618"/>
            <a:ext cx="4025590" cy="2648782"/>
          </a:xfrm>
          <a:prstGeom prst="rect">
            <a:avLst/>
          </a:prstGeom>
        </p:spPr>
      </p:pic>
      <p:pic>
        <p:nvPicPr>
          <p:cNvPr id="8" name="Picture 7" descr="Screen Shot 2014-04-11 at 2.36.5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871" y="927690"/>
            <a:ext cx="4046208" cy="26356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2403" y="558358"/>
            <a:ext cx="2401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a</a:t>
            </a:r>
            <a:r>
              <a:rPr lang="en-US" sz="2000" baseline="-25000" dirty="0" smtClean="0">
                <a:latin typeface="Arial"/>
                <a:cs typeface="Arial"/>
              </a:rPr>
              <a:t>dg</a:t>
            </a:r>
            <a:r>
              <a:rPr lang="en-US" sz="2000" dirty="0" smtClean="0">
                <a:latin typeface="Arial"/>
                <a:cs typeface="Arial"/>
              </a:rPr>
              <a:t>(443)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9843" y="558358"/>
            <a:ext cx="2401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b</a:t>
            </a:r>
            <a:r>
              <a:rPr lang="en-US" sz="2000" baseline="-25000" dirty="0" smtClean="0">
                <a:latin typeface="Arial"/>
                <a:cs typeface="Arial"/>
              </a:rPr>
              <a:t>bp</a:t>
            </a:r>
            <a:r>
              <a:rPr lang="en-US" sz="2000" dirty="0" smtClean="0">
                <a:latin typeface="Arial"/>
                <a:cs typeface="Arial"/>
              </a:rPr>
              <a:t>(443)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5158" y="3611286"/>
            <a:ext cx="266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# of N. </a:t>
            </a:r>
            <a:r>
              <a:rPr lang="en-US" sz="2000" dirty="0" err="1" smtClean="0">
                <a:latin typeface="Arial"/>
                <a:cs typeface="Arial"/>
              </a:rPr>
              <a:t>miliaris</a:t>
            </a:r>
            <a:r>
              <a:rPr lang="en-US" sz="2000" dirty="0" smtClean="0">
                <a:latin typeface="Arial"/>
                <a:cs typeface="Arial"/>
              </a:rPr>
              <a:t> identified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22403" y="3597063"/>
            <a:ext cx="2401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b</a:t>
            </a:r>
            <a:r>
              <a:rPr lang="en-US" sz="2000" baseline="-25000" dirty="0" smtClean="0">
                <a:latin typeface="Arial"/>
                <a:cs typeface="Arial"/>
              </a:rPr>
              <a:t>bp</a:t>
            </a:r>
            <a:r>
              <a:rPr lang="en-US" sz="2000" dirty="0" smtClean="0">
                <a:latin typeface="Arial"/>
                <a:cs typeface="Arial"/>
              </a:rPr>
              <a:t>(443) / </a:t>
            </a:r>
            <a:r>
              <a:rPr lang="en-US" sz="2000" dirty="0" err="1" smtClean="0">
                <a:latin typeface="Arial"/>
                <a:cs typeface="Arial"/>
              </a:rPr>
              <a:t>Chl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3" name="Picture 12" descr="2011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871" y="3980618"/>
            <a:ext cx="3641396" cy="26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2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Fluorescence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pic>
        <p:nvPicPr>
          <p:cNvPr id="6" name="Picture 5" descr="Screen Shot 2014-02-26 at 1.33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58" y="963404"/>
            <a:ext cx="4229100" cy="2955925"/>
          </a:xfrm>
          <a:prstGeom prst="rect">
            <a:avLst/>
          </a:prstGeom>
        </p:spPr>
      </p:pic>
      <p:pic>
        <p:nvPicPr>
          <p:cNvPr id="7" name="Picture 6" descr="Screen Shot 2014-02-26 at 1.33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83" y="969754"/>
            <a:ext cx="4219575" cy="2949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4581" y="3919329"/>
            <a:ext cx="3529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OC3 0.05 to 50 mg m</a:t>
            </a:r>
            <a:r>
              <a:rPr lang="en-US" sz="2000" baseline="30000" dirty="0" smtClean="0">
                <a:latin typeface="Arial"/>
                <a:cs typeface="Arial"/>
              </a:rPr>
              <a:t>-3</a:t>
            </a:r>
            <a:endParaRPr lang="en-US" sz="2000" baseline="300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919329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Arial"/>
                <a:cs typeface="Arial"/>
              </a:rPr>
              <a:t>nFLH</a:t>
            </a:r>
            <a:r>
              <a:rPr lang="en-US" sz="2000" dirty="0" smtClean="0">
                <a:latin typeface="Arial"/>
                <a:cs typeface="Arial"/>
              </a:rPr>
              <a:t> 0 to 0.04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dirty="0" err="1" smtClean="0">
                <a:latin typeface="Arial"/>
                <a:cs typeface="Arial"/>
              </a:rPr>
              <a:t>W</a:t>
            </a:r>
            <a:r>
              <a:rPr lang="en-US" sz="2000" dirty="0" smtClean="0">
                <a:latin typeface="Arial"/>
                <a:cs typeface="Arial"/>
              </a:rPr>
              <a:t> cm</a:t>
            </a:r>
            <a:r>
              <a:rPr lang="en-US" sz="2000" baseline="30000" dirty="0" smtClean="0">
                <a:latin typeface="Arial"/>
                <a:cs typeface="Arial"/>
              </a:rPr>
              <a:t>-2</a:t>
            </a:r>
            <a:r>
              <a:rPr lang="en-US" sz="2000" dirty="0" smtClean="0">
                <a:latin typeface="Arial"/>
                <a:cs typeface="Arial"/>
              </a:rPr>
              <a:t> nm</a:t>
            </a:r>
            <a:r>
              <a:rPr lang="en-US" sz="2000" baseline="30000" dirty="0" smtClean="0">
                <a:latin typeface="Arial"/>
                <a:cs typeface="Arial"/>
              </a:rPr>
              <a:t>-1</a:t>
            </a:r>
            <a:r>
              <a:rPr lang="en-US" sz="2000" dirty="0" smtClean="0">
                <a:latin typeface="Arial"/>
                <a:cs typeface="Arial"/>
              </a:rPr>
              <a:t> sr</a:t>
            </a:r>
            <a:r>
              <a:rPr lang="en-US" sz="2000" baseline="30000" dirty="0" smtClean="0">
                <a:latin typeface="Arial"/>
                <a:cs typeface="Arial"/>
              </a:rPr>
              <a:t>-1</a:t>
            </a:r>
            <a:endParaRPr lang="en-US" sz="2000" baseline="30000" dirty="0">
              <a:latin typeface="Arial"/>
              <a:cs typeface="Arial"/>
            </a:endParaRPr>
          </a:p>
        </p:txBody>
      </p:sp>
      <p:pic>
        <p:nvPicPr>
          <p:cNvPr id="10" name="Picture 9" descr="arabian_insitu_transect_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95" y="4452400"/>
            <a:ext cx="72739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2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5_ao_aphs_ppt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525273"/>
            <a:ext cx="2895600" cy="18755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 bwMode="auto">
          <a:xfrm>
            <a:off x="228600" y="838200"/>
            <a:ext cx="5715000" cy="556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533400"/>
          </a:xfrm>
        </p:spPr>
        <p:txBody>
          <a:bodyPr/>
          <a:lstStyle/>
          <a:p>
            <a:r>
              <a:rPr lang="en-US" dirty="0" smtClean="0"/>
              <a:t>Moving towards </a:t>
            </a:r>
            <a:r>
              <a:rPr lang="en-US" dirty="0" err="1" smtClean="0"/>
              <a:t>hyperspectral</a:t>
            </a:r>
            <a:r>
              <a:rPr lang="en-US" dirty="0" smtClean="0"/>
              <a:t>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990600"/>
            <a:ext cx="2819400" cy="3276600"/>
          </a:xfrm>
        </p:spPr>
        <p:txBody>
          <a:bodyPr/>
          <a:lstStyle/>
          <a:p>
            <a:r>
              <a:rPr lang="en-US" sz="2000" b="1" dirty="0" smtClean="0"/>
              <a:t>Derivative analyses </a:t>
            </a:r>
          </a:p>
          <a:p>
            <a:r>
              <a:rPr lang="en-US" sz="1800" dirty="0" smtClean="0"/>
              <a:t>of </a:t>
            </a:r>
            <a:r>
              <a:rPr lang="en-US" sz="1800" dirty="0" err="1" smtClean="0"/>
              <a:t>Rrs</a:t>
            </a:r>
            <a:r>
              <a:rPr lang="en-US" sz="1800" dirty="0" smtClean="0"/>
              <a:t>(</a:t>
            </a:r>
            <a:r>
              <a:rPr lang="en-US" sz="1800" dirty="0" smtClean="0">
                <a:latin typeface="Symbol" charset="2"/>
                <a:cs typeface="Symbol" charset="2"/>
              </a:rPr>
              <a:t>l</a:t>
            </a:r>
            <a:r>
              <a:rPr lang="en-US" sz="1800" dirty="0" smtClean="0"/>
              <a:t>) may reveal community composition based on differences in phytoplankton absorption</a:t>
            </a:r>
          </a:p>
          <a:p>
            <a:endParaRPr lang="en-US" sz="1800" dirty="0"/>
          </a:p>
          <a:p>
            <a:r>
              <a:rPr lang="en-US" sz="1800" b="1" dirty="0" smtClean="0"/>
              <a:t>Legend:</a:t>
            </a:r>
          </a:p>
          <a:p>
            <a:r>
              <a:rPr lang="en-US" sz="1800" dirty="0" err="1" smtClean="0"/>
              <a:t>Noctiluca</a:t>
            </a:r>
            <a:r>
              <a:rPr lang="en-US" sz="1800" dirty="0" smtClean="0"/>
              <a:t> only</a:t>
            </a:r>
            <a:endParaRPr lang="en-US" sz="1800" dirty="0"/>
          </a:p>
          <a:p>
            <a:r>
              <a:rPr lang="en-US" sz="1800" dirty="0" smtClean="0">
                <a:solidFill>
                  <a:srgbClr val="0000FF"/>
                </a:solidFill>
              </a:rPr>
              <a:t>Diatoms only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Both ~0.5 mg m</a:t>
            </a:r>
            <a:r>
              <a:rPr lang="en-US" sz="1800" baseline="30000" dirty="0" smtClean="0">
                <a:solidFill>
                  <a:srgbClr val="FF0000"/>
                </a:solidFill>
              </a:rPr>
              <a:t>-3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05200" y="3886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Neue"/>
                <a:cs typeface="Helvetica Neue"/>
              </a:rPr>
              <a:t>average spectra</a:t>
            </a:r>
            <a:endParaRPr lang="en-US" sz="1800" dirty="0"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26024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Helvetica Neue"/>
                <a:cs typeface="Helvetica Neue"/>
              </a:rPr>
              <a:t>all spectra</a:t>
            </a:r>
            <a:endParaRPr lang="en-US" sz="1800" dirty="0">
              <a:latin typeface="Helvetica Neue"/>
              <a:cs typeface="Helvetica Neue"/>
            </a:endParaRPr>
          </a:p>
        </p:txBody>
      </p:sp>
      <p:pic>
        <p:nvPicPr>
          <p:cNvPr id="6" name="Picture 5" descr="deriv_test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1" y="973301"/>
            <a:ext cx="5389129" cy="53512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 rot="16200000">
            <a:off x="-2249602" y="3423750"/>
            <a:ext cx="54781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Neue"/>
                <a:cs typeface="Helvetica Neue"/>
              </a:rPr>
              <a:t>Second derivative </a:t>
            </a:r>
            <a:r>
              <a:rPr lang="en-US" sz="1800" dirty="0" err="1" smtClean="0">
                <a:latin typeface="Helvetica Neue"/>
                <a:cs typeface="Helvetica Neue"/>
              </a:rPr>
              <a:t>Rrs</a:t>
            </a:r>
            <a:r>
              <a:rPr lang="en-US" sz="1800" dirty="0" smtClean="0">
                <a:latin typeface="Helvetica Neue"/>
                <a:cs typeface="Helvetica Neue"/>
              </a:rPr>
              <a:t>(</a:t>
            </a:r>
            <a:r>
              <a:rPr lang="en-US" sz="1800" dirty="0" smtClean="0"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latin typeface="Helvetica Neue"/>
                <a:cs typeface="Helvetica Neue"/>
              </a:rPr>
              <a:t>)     Second derivative </a:t>
            </a:r>
            <a:r>
              <a:rPr lang="en-US" sz="1800" dirty="0" err="1" smtClean="0">
                <a:latin typeface="Helvetica Neue"/>
                <a:cs typeface="Helvetica Neue"/>
              </a:rPr>
              <a:t>Rrs</a:t>
            </a:r>
            <a:r>
              <a:rPr lang="en-US" sz="1800" dirty="0" smtClean="0">
                <a:latin typeface="Helvetica Neue"/>
                <a:cs typeface="Helvetica Neue"/>
              </a:rPr>
              <a:t>(</a:t>
            </a:r>
            <a:r>
              <a:rPr lang="en-US" sz="1800" dirty="0" smtClean="0"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latin typeface="Helvetica Neue"/>
                <a:cs typeface="Helvetica Neue"/>
              </a:rPr>
              <a:t>)</a:t>
            </a:r>
            <a:endParaRPr lang="en-US" sz="1800" dirty="0">
              <a:latin typeface="Helvetica Neue"/>
              <a:cs typeface="Helvetica Neue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4800" y="955334"/>
            <a:ext cx="8458200" cy="5562904"/>
            <a:chOff x="304800" y="955334"/>
            <a:chExt cx="8458200" cy="5562904"/>
          </a:xfrm>
        </p:grpSpPr>
        <p:pic>
          <p:nvPicPr>
            <p:cNvPr id="9" name="Picture 8" descr="Screen Shot 2016-02-20 at 4.24.50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955334"/>
              <a:ext cx="4782595" cy="3007066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Screen Shot 2016-02-20 at 4.24.10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400" y="3352800"/>
              <a:ext cx="5435600" cy="3165438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380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763000" cy="533400"/>
          </a:xfrm>
        </p:spPr>
        <p:txBody>
          <a:bodyPr/>
          <a:lstStyle/>
          <a:p>
            <a:r>
              <a:rPr lang="en-US" dirty="0" smtClean="0"/>
              <a:t>Remote-sensing of phytoplankton communities:  A consumers’ market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61421" y="6529898"/>
            <a:ext cx="533400" cy="228600"/>
          </a:xfrm>
        </p:spPr>
        <p:txBody>
          <a:bodyPr/>
          <a:lstStyle/>
          <a:p>
            <a:fld id="{433DFECB-4754-524A-8AB8-440F1EF4E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5562600"/>
            <a:ext cx="797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http</a:t>
            </a:r>
            <a:r>
              <a:rPr lang="en-US" sz="1800" dirty="0">
                <a:latin typeface="Arial"/>
                <a:cs typeface="Arial"/>
              </a:rPr>
              <a:t>://</a:t>
            </a:r>
            <a:r>
              <a:rPr lang="en-US" sz="1800" dirty="0" err="1">
                <a:latin typeface="Arial"/>
                <a:cs typeface="Arial"/>
              </a:rPr>
              <a:t>www.ioccg.org</a:t>
            </a:r>
            <a:r>
              <a:rPr lang="en-US" sz="1800" dirty="0">
                <a:latin typeface="Arial"/>
                <a:cs typeface="Arial"/>
              </a:rPr>
              <a:t>/groups/</a:t>
            </a:r>
            <a:r>
              <a:rPr lang="en-US" sz="1800" dirty="0" err="1">
                <a:latin typeface="Arial"/>
                <a:cs typeface="Arial"/>
              </a:rPr>
              <a:t>PFT.html</a:t>
            </a: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http</a:t>
            </a:r>
            <a:r>
              <a:rPr lang="en-US" sz="1800" dirty="0">
                <a:latin typeface="Arial"/>
                <a:cs typeface="Arial"/>
              </a:rPr>
              <a:t>://</a:t>
            </a:r>
            <a:r>
              <a:rPr lang="en-US" sz="1800" dirty="0" err="1">
                <a:latin typeface="Arial"/>
                <a:cs typeface="Arial"/>
              </a:rPr>
              <a:t>ioccg.org</a:t>
            </a:r>
            <a:r>
              <a:rPr lang="en-US" sz="1800" dirty="0">
                <a:latin typeface="Arial"/>
                <a:cs typeface="Arial"/>
              </a:rPr>
              <a:t>/groups/PFT-TM_2015-217528_01-22-15.pdf</a:t>
            </a:r>
          </a:p>
        </p:txBody>
      </p:sp>
      <p:pic>
        <p:nvPicPr>
          <p:cNvPr id="7" name="Picture 6" descr="Screen Shot 2015-02-16 at 10.48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0" y="1439997"/>
            <a:ext cx="4312283" cy="43512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creen Shot 2015-02-16 at 10.50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47" y="1430112"/>
            <a:ext cx="4338599" cy="451348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98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696200" cy="533400"/>
          </a:xfrm>
        </p:spPr>
        <p:txBody>
          <a:bodyPr/>
          <a:lstStyle/>
          <a:p>
            <a:r>
              <a:rPr lang="en-US" dirty="0" smtClean="0"/>
              <a:t>New satellite missions sold with a promise of resolving phytoplankton community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459010" y="1828323"/>
            <a:ext cx="4456390" cy="4810822"/>
            <a:chOff x="4459010" y="1818578"/>
            <a:chExt cx="4456390" cy="4810822"/>
          </a:xfrm>
        </p:grpSpPr>
        <p:grpSp>
          <p:nvGrpSpPr>
            <p:cNvPr id="6" name="Group 5"/>
            <p:cNvGrpSpPr/>
            <p:nvPr/>
          </p:nvGrpSpPr>
          <p:grpSpPr>
            <a:xfrm>
              <a:off x="4459010" y="1818578"/>
              <a:ext cx="4456390" cy="4810822"/>
              <a:chOff x="4571779" y="2206416"/>
              <a:chExt cx="4227790" cy="4522440"/>
            </a:xfrm>
          </p:grpSpPr>
          <p:pic>
            <p:nvPicPr>
              <p:cNvPr id="7" name="Picture 6" descr="Screen Shot 2014-09-30 at 12.53.00 PM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90174" y="4087256"/>
                <a:ext cx="4191000" cy="2641600"/>
              </a:xfrm>
              <a:prstGeom prst="rect">
                <a:avLst/>
              </a:prstGeom>
            </p:spPr>
          </p:pic>
          <p:pic>
            <p:nvPicPr>
              <p:cNvPr id="8" name="Picture 7" descr="Screen Shot 2014-09-30 at 12.53.07 PM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1779" y="2983079"/>
                <a:ext cx="4165600" cy="1111250"/>
              </a:xfrm>
              <a:prstGeom prst="rect">
                <a:avLst/>
              </a:prstGeom>
            </p:spPr>
          </p:pic>
          <p:pic>
            <p:nvPicPr>
              <p:cNvPr id="9" name="Picture 8" descr="Screen Shot 2014-09-30 at 12.54.28 PM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23555" y="2206416"/>
                <a:ext cx="3632200" cy="10033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590174" y="2206864"/>
                <a:ext cx="4191000" cy="452199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571779" y="3722414"/>
                <a:ext cx="4209395" cy="36484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590174" y="5544207"/>
                <a:ext cx="4209395" cy="5080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459010" y="4191000"/>
              <a:ext cx="4437000" cy="3881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Screen Shot 2016-02-18 at 1.40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45010"/>
            <a:ext cx="3982888" cy="4455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 bwMode="auto">
          <a:xfrm>
            <a:off x="457200" y="2133600"/>
            <a:ext cx="1752600" cy="609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720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533400"/>
          </a:xfrm>
        </p:spPr>
        <p:txBody>
          <a:bodyPr/>
          <a:lstStyle/>
          <a:p>
            <a:r>
              <a:rPr lang="en-US" dirty="0" smtClean="0"/>
              <a:t>Two flavors of algorithms exist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1016961"/>
            <a:ext cx="3925146" cy="583239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8000"/>
                </a:solidFill>
              </a:rPr>
              <a:t>abundance methods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676400"/>
            <a:ext cx="426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a</a:t>
            </a:r>
            <a:r>
              <a:rPr lang="en-US" sz="2000" dirty="0" smtClean="0">
                <a:latin typeface="Arial"/>
                <a:cs typeface="Arial"/>
              </a:rPr>
              <a:t>ssume </a:t>
            </a:r>
            <a:r>
              <a:rPr lang="en-US" sz="2000" b="1" dirty="0" smtClean="0">
                <a:latin typeface="Arial"/>
                <a:cs typeface="Arial"/>
              </a:rPr>
              <a:t>a given phytoplankton biomass</a:t>
            </a:r>
            <a:r>
              <a:rPr lang="en-US" sz="2000" dirty="0" smtClean="0">
                <a:latin typeface="Arial"/>
                <a:cs typeface="Arial"/>
              </a:rPr>
              <a:t>, defined by either </a:t>
            </a:r>
            <a:r>
              <a:rPr lang="en-US" sz="2000" dirty="0" err="1" smtClean="0">
                <a:latin typeface="Arial"/>
                <a:cs typeface="Arial"/>
              </a:rPr>
              <a:t>Chl</a:t>
            </a:r>
            <a:r>
              <a:rPr lang="en-US" sz="2000" dirty="0" smtClean="0">
                <a:latin typeface="Arial"/>
                <a:cs typeface="Arial"/>
              </a:rPr>
              <a:t> or absorption – </a:t>
            </a:r>
            <a:r>
              <a:rPr lang="en-US" sz="2000" b="1" dirty="0" err="1" smtClean="0">
                <a:latin typeface="Arial"/>
                <a:cs typeface="Arial"/>
              </a:rPr>
              <a:t>covaries</a:t>
            </a:r>
            <a:r>
              <a:rPr lang="en-US" sz="2000" b="1" dirty="0" smtClean="0">
                <a:latin typeface="Arial"/>
                <a:cs typeface="Arial"/>
              </a:rPr>
              <a:t> with the dominance </a:t>
            </a:r>
            <a:r>
              <a:rPr lang="en-US" sz="2000" dirty="0" smtClean="0">
                <a:latin typeface="Arial"/>
                <a:cs typeface="Arial"/>
              </a:rPr>
              <a:t>of or fraction of a particular community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2" name="Picture 5" descr="seawifs_globe_weta.ic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3662957"/>
            <a:ext cx="353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971800" y="3805535"/>
            <a:ext cx="1262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diatoms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2743200" y="4191000"/>
            <a:ext cx="3048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3276600" y="4724400"/>
            <a:ext cx="115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cyanos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>
            <a:off x="2819400" y="51054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1" name="Group 20"/>
          <p:cNvGrpSpPr/>
          <p:nvPr/>
        </p:nvGrpSpPr>
        <p:grpSpPr>
          <a:xfrm>
            <a:off x="216948" y="990600"/>
            <a:ext cx="8774651" cy="5528735"/>
            <a:chOff x="216948" y="990600"/>
            <a:chExt cx="8774651" cy="5528735"/>
          </a:xfrm>
        </p:grpSpPr>
        <p:grpSp>
          <p:nvGrpSpPr>
            <p:cNvPr id="12" name="Group 11"/>
            <p:cNvGrpSpPr/>
            <p:nvPr/>
          </p:nvGrpSpPr>
          <p:grpSpPr>
            <a:xfrm>
              <a:off x="4572000" y="990600"/>
              <a:ext cx="4419599" cy="5257800"/>
              <a:chOff x="4572000" y="1143000"/>
              <a:chExt cx="4419599" cy="5257800"/>
            </a:xfrm>
            <a:solidFill>
              <a:srgbClr val="FFFFFF"/>
            </a:solidFill>
          </p:grpSpPr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4800600" y="1143000"/>
                <a:ext cx="3925146" cy="58323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algn="ctr"/>
                <a:r>
                  <a:rPr lang="en-US" sz="3200" dirty="0" smtClean="0">
                    <a:solidFill>
                      <a:srgbClr val="008000"/>
                    </a:solidFill>
                  </a:rPr>
                  <a:t>spectral methods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572000" y="1828800"/>
                <a:ext cx="4191000" cy="1015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variations realized in the spectral shape </a:t>
                </a:r>
                <a:r>
                  <a:rPr lang="en-US" sz="2000" dirty="0" smtClean="0">
                    <a:latin typeface="Arial"/>
                    <a:cs typeface="Arial"/>
                  </a:rPr>
                  <a:t>of </a:t>
                </a:r>
                <a:r>
                  <a:rPr lang="en-US" sz="2000" dirty="0" err="1" smtClean="0">
                    <a:latin typeface="Arial"/>
                    <a:cs typeface="Arial"/>
                  </a:rPr>
                  <a:t>R</a:t>
                </a:r>
                <a:r>
                  <a:rPr lang="en-US" sz="2000" baseline="-25000" dirty="0" err="1" smtClean="0">
                    <a:latin typeface="Arial"/>
                    <a:cs typeface="Arial"/>
                  </a:rPr>
                  <a:t>rs</a:t>
                </a:r>
                <a:r>
                  <a:rPr lang="en-US" sz="2000" dirty="0" smtClean="0">
                    <a:latin typeface="Arial"/>
                    <a:cs typeface="Arial"/>
                  </a:rPr>
                  <a:t>(</a:t>
                </a:r>
                <a:r>
                  <a:rPr lang="en-US" sz="2000" dirty="0" smtClean="0">
                    <a:latin typeface="Symbol" charset="2"/>
                    <a:cs typeface="Symbol" charset="2"/>
                  </a:rPr>
                  <a:t>l</a:t>
                </a:r>
                <a:r>
                  <a:rPr lang="en-US" sz="2000" dirty="0" smtClean="0">
                    <a:latin typeface="Arial"/>
                    <a:cs typeface="Arial"/>
                  </a:rPr>
                  <a:t>) or absorption vary with community structure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72000" y="3016984"/>
                <a:ext cx="4343401" cy="163121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unlike abundance approaches, these can </a:t>
                </a:r>
                <a:r>
                  <a:rPr lang="en-US" sz="2000" b="1" dirty="0" smtClean="0">
                    <a:latin typeface="Arial"/>
                    <a:cs typeface="Arial"/>
                  </a:rPr>
                  <a:t>detect different communities with common total biomass, </a:t>
                </a:r>
                <a:r>
                  <a:rPr lang="en-US" sz="2000" i="1" dirty="0" smtClean="0">
                    <a:latin typeface="Arial"/>
                    <a:cs typeface="Arial"/>
                  </a:rPr>
                  <a:t>provided the groups have contrasting optical signatures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572000" y="4769584"/>
                <a:ext cx="4419599" cy="163121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but, often </a:t>
                </a:r>
                <a:r>
                  <a:rPr lang="en-US" sz="2000" b="1" dirty="0" smtClean="0">
                    <a:latin typeface="Arial"/>
                    <a:cs typeface="Arial"/>
                  </a:rPr>
                  <a:t>confounded by variations of spectral characteristics of the same community </a:t>
                </a:r>
                <a:r>
                  <a:rPr lang="en-US" sz="2000" dirty="0" smtClean="0">
                    <a:latin typeface="Arial"/>
                    <a:cs typeface="Arial"/>
                  </a:rPr>
                  <a:t>due to growth conditions, nutrient availability, &amp; ambient light regimes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16948" y="3429000"/>
              <a:ext cx="4181443" cy="3090335"/>
              <a:chOff x="216948" y="3429000"/>
              <a:chExt cx="4181443" cy="3090335"/>
            </a:xfrm>
          </p:grpSpPr>
          <p:grpSp>
            <p:nvGrpSpPr>
              <p:cNvPr id="13" name="Group 27"/>
              <p:cNvGrpSpPr/>
              <p:nvPr/>
            </p:nvGrpSpPr>
            <p:grpSpPr>
              <a:xfrm>
                <a:off x="216948" y="3429000"/>
                <a:ext cx="4181443" cy="3090335"/>
                <a:chOff x="4495800" y="1269997"/>
                <a:chExt cx="4181443" cy="3090335"/>
              </a:xfrm>
            </p:grpSpPr>
            <p:grpSp>
              <p:nvGrpSpPr>
                <p:cNvPr id="14" name="Group 19"/>
                <p:cNvGrpSpPr/>
                <p:nvPr/>
              </p:nvGrpSpPr>
              <p:grpSpPr>
                <a:xfrm>
                  <a:off x="4495800" y="1269997"/>
                  <a:ext cx="4129708" cy="3090335"/>
                  <a:chOff x="4406901" y="1203738"/>
                  <a:chExt cx="4129708" cy="3090335"/>
                </a:xfrm>
              </p:grpSpPr>
              <p:sp>
                <p:nvSpPr>
                  <p:cNvPr id="17" name="Rectangle 16"/>
                  <p:cNvSpPr/>
                  <p:nvPr/>
                </p:nvSpPr>
                <p:spPr>
                  <a:xfrm>
                    <a:off x="4406901" y="1203738"/>
                    <a:ext cx="4129708" cy="309033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8" name="Picture 17" descr="he5_ao_rrs_fig2_r1-eps-converted-to.pdf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9978"/>
                  <a:stretch/>
                </p:blipFill>
                <p:spPr>
                  <a:xfrm>
                    <a:off x="4525340" y="1366761"/>
                    <a:ext cx="3835492" cy="2503715"/>
                  </a:xfrm>
                  <a:prstGeom prst="rect">
                    <a:avLst/>
                  </a:prstGeom>
                  <a:ln>
                    <a:solidFill>
                      <a:schemeClr val="bg1"/>
                    </a:solidFill>
                  </a:ln>
                </p:spPr>
              </p:pic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5070444" y="3852597"/>
                  <a:ext cx="36067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  <a:latin typeface="Arial"/>
                      <a:cs typeface="Arial"/>
                    </a:rPr>
                    <a:t>0.95 ≤ </a:t>
                  </a:r>
                  <a:r>
                    <a:rPr lang="en-US" dirty="0" err="1" smtClean="0">
                      <a:solidFill>
                        <a:srgbClr val="0000FF"/>
                      </a:solidFill>
                      <a:latin typeface="Arial"/>
                      <a:cs typeface="Arial"/>
                    </a:rPr>
                    <a:t>Chl</a:t>
                  </a:r>
                  <a:r>
                    <a:rPr lang="en-US" dirty="0" smtClean="0">
                      <a:solidFill>
                        <a:srgbClr val="0000FF"/>
                      </a:solidFill>
                      <a:latin typeface="Arial"/>
                      <a:cs typeface="Arial"/>
                    </a:rPr>
                    <a:t> ≤ 1.05 mg m</a:t>
                  </a:r>
                  <a:r>
                    <a:rPr lang="en-US" baseline="30000" dirty="0" smtClean="0">
                      <a:solidFill>
                        <a:srgbClr val="0000FF"/>
                      </a:solidFill>
                      <a:latin typeface="Arial"/>
                      <a:cs typeface="Arial"/>
                    </a:rPr>
                    <a:t>-3</a:t>
                  </a:r>
                  <a:endParaRPr lang="en-US" baseline="30000" dirty="0">
                    <a:solidFill>
                      <a:srgbClr val="0000F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 bwMode="auto">
              <a:xfrm>
                <a:off x="3505200" y="3733800"/>
                <a:ext cx="304800" cy="3810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18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533400"/>
          </a:xfrm>
        </p:spPr>
        <p:txBody>
          <a:bodyPr/>
          <a:lstStyle/>
          <a:p>
            <a:r>
              <a:rPr lang="en-US" dirty="0" smtClean="0"/>
              <a:t>Ocean reflectance inversion algorithms (one spectral method)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4343400"/>
            <a:ext cx="81534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/>
                <a:cs typeface="Helvetica Neue"/>
              </a:rPr>
              <a:t>terms with </a:t>
            </a:r>
            <a:r>
              <a:rPr lang="en-US" b="1" dirty="0">
                <a:solidFill>
                  <a:srgbClr val="0000FF"/>
                </a:solidFill>
                <a:latin typeface="Helvetica Neue"/>
                <a:cs typeface="Helvetica Neue"/>
              </a:rPr>
              <a:t>blue bars </a:t>
            </a:r>
            <a:r>
              <a:rPr lang="en-US" dirty="0">
                <a:latin typeface="Helvetica Neue"/>
                <a:cs typeface="Helvetica Neue"/>
              </a:rPr>
              <a:t>have pre-assigned spectral shapes associated with </a:t>
            </a:r>
            <a:r>
              <a:rPr lang="en-US" dirty="0" smtClean="0">
                <a:latin typeface="Helvetica Neue"/>
                <a:cs typeface="Helvetica Neue"/>
              </a:rPr>
              <a:t>them (known or modeled)</a:t>
            </a:r>
            <a:endParaRPr lang="en-US" dirty="0">
              <a:latin typeface="Helvetica Neue"/>
              <a:cs typeface="Helvetica Neue"/>
            </a:endParaRPr>
          </a:p>
          <a:p>
            <a:endParaRPr lang="en-US" dirty="0">
              <a:latin typeface="Helvetica Neue"/>
              <a:cs typeface="Helvetica Neue"/>
            </a:endParaRPr>
          </a:p>
          <a:p>
            <a:r>
              <a:rPr lang="en-US" dirty="0" smtClean="0">
                <a:latin typeface="Helvetica Neue"/>
                <a:cs typeface="Helvetica Neue"/>
              </a:rPr>
              <a:t>find </a:t>
            </a:r>
            <a:r>
              <a:rPr lang="en-US" dirty="0">
                <a:latin typeface="Helvetica Neue"/>
                <a:cs typeface="Helvetica Neue"/>
              </a:rPr>
              <a:t>combination of </a:t>
            </a:r>
            <a:r>
              <a:rPr lang="en-US" b="1" i="1" dirty="0">
                <a:latin typeface="Helvetica Neue"/>
                <a:cs typeface="Helvetica Neue"/>
              </a:rPr>
              <a:t>M’</a:t>
            </a:r>
            <a:r>
              <a:rPr lang="en-US" dirty="0">
                <a:latin typeface="Helvetica Neue"/>
                <a:cs typeface="Helvetica Neue"/>
              </a:rPr>
              <a:t>s (</a:t>
            </a:r>
            <a:r>
              <a:rPr lang="en-US" b="1" dirty="0">
                <a:solidFill>
                  <a:srgbClr val="FF0000"/>
                </a:solidFill>
                <a:latin typeface="Helvetica Neue"/>
                <a:cs typeface="Helvetica Neue"/>
              </a:rPr>
              <a:t>red bars</a:t>
            </a:r>
            <a:r>
              <a:rPr lang="en-US" dirty="0">
                <a:latin typeface="Helvetica Neue"/>
                <a:cs typeface="Helvetica Neue"/>
              </a:rPr>
              <a:t>) such that right hand side best reconstructs left hand side</a:t>
            </a:r>
          </a:p>
          <a:p>
            <a:endParaRPr lang="en-US" dirty="0" smtClean="0">
              <a:latin typeface="Helvetica Neue"/>
              <a:cs typeface="Helvetica Neue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99347"/>
              </p:ext>
            </p:extLst>
          </p:nvPr>
        </p:nvGraphicFramePr>
        <p:xfrm>
          <a:off x="609600" y="2211388"/>
          <a:ext cx="8057797" cy="93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3" imgW="4267200" imgH="495300" progId="Equation.3">
                  <p:embed/>
                </p:oleObj>
              </mc:Choice>
              <mc:Fallback>
                <p:oleObj name="Equation" r:id="rId3" imgW="42672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11388"/>
                        <a:ext cx="8057797" cy="9352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301271" y="2211388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308451" y="3146668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39810" y="3145080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89877" y="2477385"/>
            <a:ext cx="718574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92288" y="2209800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105" y="3148256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64237" y="3149844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35051" y="3143492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81060" y="3151432"/>
            <a:ext cx="386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18030" y="3153020"/>
            <a:ext cx="386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45681" y="3153661"/>
            <a:ext cx="386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63243" y="2212976"/>
            <a:ext cx="386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04800" y="1600200"/>
            <a:ext cx="7917246" cy="2317049"/>
            <a:chOff x="304800" y="1600200"/>
            <a:chExt cx="7917246" cy="2317049"/>
          </a:xfrm>
        </p:grpSpPr>
        <p:sp>
          <p:nvSpPr>
            <p:cNvPr id="17" name="TextBox 16"/>
            <p:cNvSpPr txBox="1"/>
            <p:nvPr/>
          </p:nvSpPr>
          <p:spPr>
            <a:xfrm>
              <a:off x="304800" y="3536249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008000"/>
                  </a:solidFill>
                  <a:latin typeface="Helvetica Neue"/>
                  <a:cs typeface="Helvetica Neue"/>
                </a:rPr>
                <a:t>w</a:t>
              </a:r>
              <a:r>
                <a:rPr lang="en-US" sz="1800" b="1" dirty="0" smtClean="0">
                  <a:solidFill>
                    <a:srgbClr val="008000"/>
                  </a:solidFill>
                  <a:latin typeface="Helvetica Neue"/>
                  <a:cs typeface="Helvetica Neue"/>
                </a:rPr>
                <a:t>hat the satellite sees</a:t>
              </a:r>
              <a:endParaRPr lang="en-US" sz="1800" b="1" dirty="0">
                <a:solidFill>
                  <a:srgbClr val="008000"/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14800" y="3547917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008000"/>
                  </a:solidFill>
                  <a:latin typeface="Helvetica Neue"/>
                  <a:cs typeface="Helvetica Neue"/>
                </a:rPr>
                <a:t>w</a:t>
              </a:r>
              <a:r>
                <a:rPr lang="en-US" sz="1800" b="1" dirty="0" smtClean="0">
                  <a:solidFill>
                    <a:srgbClr val="008000"/>
                  </a:solidFill>
                  <a:latin typeface="Helvetica Neue"/>
                  <a:cs typeface="Helvetica Neue"/>
                </a:rPr>
                <a:t>hat we want to estimate</a:t>
              </a:r>
              <a:endParaRPr lang="en-US" sz="1800" b="1" dirty="0">
                <a:solidFill>
                  <a:srgbClr val="008000"/>
                </a:solidFill>
                <a:latin typeface="Helvetica Neue"/>
                <a:cs typeface="Helvetica Neue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V="1">
              <a:off x="990600" y="3002849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3657600" y="3307649"/>
              <a:ext cx="19050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5562600" y="3307649"/>
              <a:ext cx="20574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5562600" y="3307649"/>
              <a:ext cx="3810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2743200" y="1600200"/>
              <a:ext cx="426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rgbClr val="008000"/>
                  </a:solidFill>
                  <a:latin typeface="Helvetica Neue"/>
                  <a:cs typeface="Helvetica Neue"/>
                </a:rPr>
                <a:t>forward model       inverse model</a:t>
              </a:r>
              <a:endParaRPr lang="en-US" sz="1800" b="1" dirty="0">
                <a:solidFill>
                  <a:srgbClr val="008000"/>
                </a:solidFill>
                <a:latin typeface="Helvetica Neue"/>
                <a:cs typeface="Helvetica Neue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H="1">
              <a:off x="762000" y="1805916"/>
              <a:ext cx="1981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6469446" y="1798368"/>
              <a:ext cx="1752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7306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aside:  Our MODIS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1828800"/>
          </a:xfrm>
        </p:spPr>
        <p:txBody>
          <a:bodyPr/>
          <a:lstStyle/>
          <a:p>
            <a:r>
              <a:rPr lang="en-US" dirty="0" smtClean="0"/>
              <a:t>Generalized Inherent Optical Property (GIOP) framework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Standard OBPG (community supported) software for deriving spectral absorption &amp; scattering coefficients from MODIS, VIIRS, others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Default parameterization, but </a:t>
            </a:r>
            <a:r>
              <a:rPr lang="en-US" sz="1800" b="1" dirty="0" smtClean="0"/>
              <a:t>alternate configurations available at runtime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Learn more:  </a:t>
            </a:r>
            <a:r>
              <a:rPr lang="en-US" sz="1800" i="1" dirty="0" smtClean="0"/>
              <a:t>Werdell et al. (2013a)</a:t>
            </a:r>
            <a:r>
              <a:rPr lang="en-US" sz="1800" dirty="0" smtClean="0"/>
              <a:t>, </a:t>
            </a:r>
            <a:r>
              <a:rPr lang="en-US" sz="1800" i="1" dirty="0" smtClean="0"/>
              <a:t>Franz and Werdell (2010)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3352800"/>
            <a:ext cx="8534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MODIS T&amp;A award to enhance GIOP &amp; develop improved spectral absorption &amp; scattering coefficients</a:t>
            </a:r>
          </a:p>
          <a:p>
            <a:pPr marL="342900" indent="-342900">
              <a:buFontTx/>
              <a:buChar char="-"/>
            </a:pPr>
            <a:r>
              <a:rPr lang="en-US" sz="1800" dirty="0" smtClean="0">
                <a:solidFill>
                  <a:srgbClr val="008000"/>
                </a:solidFill>
              </a:rPr>
              <a:t>Seawater backscattering temp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8000"/>
                </a:solidFill>
              </a:rPr>
              <a:t>&amp; salinity dependencies (</a:t>
            </a:r>
            <a:r>
              <a:rPr lang="en-US" sz="1800" i="1" dirty="0" smtClean="0">
                <a:solidFill>
                  <a:srgbClr val="008000"/>
                </a:solidFill>
              </a:rPr>
              <a:t>Werdell et al. 2013b</a:t>
            </a:r>
            <a:r>
              <a:rPr lang="en-US" sz="1800" dirty="0" smtClean="0">
                <a:solidFill>
                  <a:srgbClr val="008000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Iterative mode per Wang et al. 2005, Brando et al. 2012 (</a:t>
            </a:r>
            <a:r>
              <a:rPr lang="en-US" sz="1800" dirty="0" err="1" smtClean="0"/>
              <a:t>aLMI</a:t>
            </a:r>
            <a:r>
              <a:rPr lang="en-US" sz="1800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en-US" sz="1800" dirty="0" smtClean="0">
                <a:solidFill>
                  <a:srgbClr val="008000"/>
                </a:solidFill>
              </a:rPr>
              <a:t>Configurable expanded solution space (e.g., </a:t>
            </a:r>
            <a:r>
              <a:rPr lang="en-US" sz="1800" i="1" dirty="0" smtClean="0">
                <a:solidFill>
                  <a:srgbClr val="008000"/>
                </a:solidFill>
              </a:rPr>
              <a:t>M</a:t>
            </a:r>
            <a:r>
              <a:rPr lang="en-US" sz="1800" i="1" baseline="-25000" dirty="0" smtClean="0">
                <a:solidFill>
                  <a:srgbClr val="008000"/>
                </a:solidFill>
              </a:rPr>
              <a:t>ph</a:t>
            </a:r>
            <a:r>
              <a:rPr lang="en-US" sz="1800" i="1" baseline="30000" dirty="0" smtClean="0">
                <a:solidFill>
                  <a:srgbClr val="008000"/>
                </a:solidFill>
              </a:rPr>
              <a:t>1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is-IS" sz="1800" dirty="0" smtClean="0">
                <a:solidFill>
                  <a:srgbClr val="008000"/>
                </a:solidFill>
              </a:rPr>
              <a:t>…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i="1" dirty="0" err="1" smtClean="0">
                <a:solidFill>
                  <a:srgbClr val="008000"/>
                </a:solidFill>
              </a:rPr>
              <a:t>M</a:t>
            </a:r>
            <a:r>
              <a:rPr lang="en-US" sz="1800" i="1" baseline="-25000" dirty="0" err="1" smtClean="0">
                <a:solidFill>
                  <a:srgbClr val="008000"/>
                </a:solidFill>
              </a:rPr>
              <a:t>ph</a:t>
            </a:r>
            <a:r>
              <a:rPr lang="en-US" sz="1800" i="1" baseline="30000" dirty="0" err="1" smtClean="0">
                <a:solidFill>
                  <a:srgbClr val="008000"/>
                </a:solidFill>
              </a:rPr>
              <a:t>N</a:t>
            </a:r>
            <a:r>
              <a:rPr lang="is-IS" sz="1800" dirty="0" smtClean="0">
                <a:solidFill>
                  <a:srgbClr val="008000"/>
                </a:solidFill>
              </a:rPr>
              <a:t>) (</a:t>
            </a:r>
            <a:r>
              <a:rPr lang="is-IS" sz="1800" i="1" dirty="0" smtClean="0">
                <a:solidFill>
                  <a:srgbClr val="008000"/>
                </a:solidFill>
              </a:rPr>
              <a:t>Werdell et al. 2014</a:t>
            </a:r>
            <a:r>
              <a:rPr lang="is-IS" sz="1800" dirty="0" smtClean="0">
                <a:solidFill>
                  <a:srgbClr val="008000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is-IS" sz="1800" dirty="0" smtClean="0"/>
              <a:t>Configurable BRDF effects </a:t>
            </a:r>
            <a:endParaRPr lang="en-US" sz="1800" dirty="0" smtClean="0"/>
          </a:p>
          <a:p>
            <a:pPr marL="342900" indent="-342900">
              <a:buFontTx/>
              <a:buChar char="-"/>
            </a:pPr>
            <a:r>
              <a:rPr lang="en-US" sz="1800" dirty="0" smtClean="0"/>
              <a:t>Raman effects per </a:t>
            </a:r>
            <a:r>
              <a:rPr lang="en-US" sz="1800" dirty="0" err="1" smtClean="0"/>
              <a:t>Westberry</a:t>
            </a:r>
            <a:r>
              <a:rPr lang="en-US" sz="1800" dirty="0" smtClean="0"/>
              <a:t> et al. 2013, Lee et al. 2013 (</a:t>
            </a:r>
            <a:r>
              <a:rPr lang="en-US" sz="1800" i="1" dirty="0" err="1" smtClean="0"/>
              <a:t>McKinna</a:t>
            </a:r>
            <a:r>
              <a:rPr lang="en-US" sz="1800" i="1" dirty="0" smtClean="0"/>
              <a:t> et al. 2016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8050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1600200"/>
            <a:ext cx="8610600" cy="2365295"/>
            <a:chOff x="4724400" y="1600200"/>
            <a:chExt cx="8610600" cy="2365295"/>
          </a:xfrm>
        </p:grpSpPr>
        <p:pic>
          <p:nvPicPr>
            <p:cNvPr id="3" name="Picture 2" descr="Screen Shot 2016-02-19 at 3.42.1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200" y="1603465"/>
              <a:ext cx="4876800" cy="236203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" name="Group 6"/>
            <p:cNvGrpSpPr/>
            <p:nvPr/>
          </p:nvGrpSpPr>
          <p:grpSpPr>
            <a:xfrm>
              <a:off x="4724400" y="1600200"/>
              <a:ext cx="3657600" cy="1981200"/>
              <a:chOff x="304800" y="1143000"/>
              <a:chExt cx="3657600" cy="19812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304800" y="1143000"/>
                <a:ext cx="3657600" cy="1981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5" name="Picture 4" descr="Screen Shot 2016-02-19 at 3.42.39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277" y="1315942"/>
                <a:ext cx="3505200" cy="1297727"/>
              </a:xfrm>
              <a:prstGeom prst="rect">
                <a:avLst/>
              </a:prstGeom>
            </p:spPr>
          </p:pic>
          <p:pic>
            <p:nvPicPr>
              <p:cNvPr id="6" name="Picture 5" descr="Screen Shot 2016-02-19 at 3.42.55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077" y="2667000"/>
                <a:ext cx="3581400" cy="338195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533400"/>
          </a:xfrm>
        </p:spPr>
        <p:txBody>
          <a:bodyPr/>
          <a:lstStyle/>
          <a:p>
            <a:r>
              <a:rPr lang="en-US" dirty="0" smtClean="0"/>
              <a:t>Resolving community structure using (spectral) inversion algorithms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9269" y="1365006"/>
            <a:ext cx="8800364" cy="5435844"/>
            <a:chOff x="59269" y="1365006"/>
            <a:chExt cx="8800364" cy="5435844"/>
          </a:xfrm>
        </p:grpSpPr>
        <p:pic>
          <p:nvPicPr>
            <p:cNvPr id="62" name="Picture 61" descr="Screen Shot 2014-04-22 at 1.20.23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69" y="3513329"/>
              <a:ext cx="3287521" cy="3287521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02973" y="1365006"/>
              <a:ext cx="8656660" cy="3134186"/>
              <a:chOff x="238325" y="2892502"/>
              <a:chExt cx="8656660" cy="3134186"/>
            </a:xfrm>
          </p:grpSpPr>
          <p:pic>
            <p:nvPicPr>
              <p:cNvPr id="36" name="Picture 35" descr="A20110662011072_chl_stns_ll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69964" y="2892502"/>
                <a:ext cx="4325021" cy="3134186"/>
              </a:xfrm>
              <a:prstGeom prst="rect">
                <a:avLst/>
              </a:prstGeom>
            </p:spPr>
          </p:pic>
          <p:pic>
            <p:nvPicPr>
              <p:cNvPr id="37" name="Picture 36" descr="A20110722011078_chl_stns_ll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8325" y="2892502"/>
                <a:ext cx="4333353" cy="313418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266971" y="5647394"/>
                <a:ext cx="4506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/>
                    <a:cs typeface="Arial"/>
                  </a:rPr>
                  <a:t>A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577600" y="5612419"/>
                <a:ext cx="4506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/>
                    <a:cs typeface="Arial"/>
                  </a:rPr>
                  <a:t>B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485798" y="3986602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1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743893" y="4100813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2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486202" y="4305704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3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735426" y="3899703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4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998985" y="3916384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5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389276" y="3987987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6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134011" y="4427542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7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345380" y="4154622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8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832475" y="4122938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9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813757" y="4457629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10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217424" y="4764674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11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317936" y="5523083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12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325735" y="5546594"/>
                <a:ext cx="3564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/>
                    <a:cs typeface="Arial"/>
                  </a:rPr>
                  <a:t>13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66971" y="5387581"/>
                <a:ext cx="26473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Arial"/>
                    <a:cs typeface="Arial"/>
                  </a:rPr>
                  <a:t>7-13 March 2011</a:t>
                </a:r>
                <a:endParaRPr lang="en-US" sz="1400" b="1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531303" y="5386092"/>
                <a:ext cx="26473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Arial"/>
                    <a:cs typeface="Arial"/>
                  </a:rPr>
                  <a:t>13-19 March 2011</a:t>
                </a:r>
                <a:endParaRPr lang="en-US" sz="1400" b="1" dirty="0">
                  <a:latin typeface="Arial"/>
                  <a:cs typeface="Arial"/>
                </a:endParaRPr>
              </a:p>
            </p:txBody>
          </p:sp>
          <p:pic>
            <p:nvPicPr>
              <p:cNvPr id="55" name="Picture 54" descr="make_colorbar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7692" y="2986726"/>
                <a:ext cx="2689860" cy="598170"/>
              </a:xfrm>
              <a:prstGeom prst="rect">
                <a:avLst/>
              </a:prstGeom>
            </p:spPr>
          </p:pic>
        </p:grpSp>
        <p:cxnSp>
          <p:nvCxnSpPr>
            <p:cNvPr id="57" name="Straight Connector 56"/>
            <p:cNvCxnSpPr/>
            <p:nvPr/>
          </p:nvCxnSpPr>
          <p:spPr>
            <a:xfrm>
              <a:off x="228600" y="4495800"/>
              <a:ext cx="1595627" cy="6265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2057401" y="4495802"/>
              <a:ext cx="2438399" cy="6265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1824227" y="5122333"/>
              <a:ext cx="224705" cy="177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581400" y="4724400"/>
            <a:ext cx="5257800" cy="1938992"/>
            <a:chOff x="3581400" y="4724400"/>
            <a:chExt cx="5257800" cy="1938992"/>
          </a:xfrm>
        </p:grpSpPr>
        <p:pic>
          <p:nvPicPr>
            <p:cNvPr id="66" name="Picture 65" descr="Screen Shot 2014-04-11 at 5.10.56 PM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13"/>
            <a:stretch/>
          </p:blipFill>
          <p:spPr>
            <a:xfrm>
              <a:off x="3581400" y="4769049"/>
              <a:ext cx="2434366" cy="1860351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8" name="TextBox 67"/>
            <p:cNvSpPr txBox="1"/>
            <p:nvPr/>
          </p:nvSpPr>
          <p:spPr>
            <a:xfrm>
              <a:off x="6187346" y="4724400"/>
              <a:ext cx="2651854" cy="19389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latin typeface="Arial"/>
                  <a:cs typeface="Arial"/>
                </a:rPr>
                <a:t>a </a:t>
              </a:r>
              <a:r>
                <a:rPr lang="en-US" sz="1200" u="sng" dirty="0" err="1" smtClean="0">
                  <a:latin typeface="Arial"/>
                  <a:cs typeface="Arial"/>
                </a:rPr>
                <a:t>mixotrophic</a:t>
              </a:r>
              <a:r>
                <a:rPr lang="en-US" sz="1200" u="sng" dirty="0" smtClean="0">
                  <a:latin typeface="Arial"/>
                  <a:cs typeface="Arial"/>
                </a:rPr>
                <a:t> </a:t>
              </a:r>
              <a:r>
                <a:rPr lang="en-US" sz="1200" u="sng" dirty="0" err="1" smtClean="0">
                  <a:latin typeface="Arial"/>
                  <a:cs typeface="Arial"/>
                </a:rPr>
                <a:t>dinoflagellate</a:t>
              </a:r>
              <a:r>
                <a:rPr lang="en-US" sz="1200" dirty="0" smtClean="0">
                  <a:latin typeface="Arial"/>
                  <a:cs typeface="Arial"/>
                </a:rPr>
                <a:t> 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(green version)</a:t>
              </a:r>
            </a:p>
            <a:p>
              <a:endParaRPr lang="en-US" sz="1200" dirty="0" smtClean="0">
                <a:latin typeface="Arial"/>
                <a:cs typeface="Arial"/>
              </a:endParaRPr>
            </a:p>
            <a:p>
              <a:r>
                <a:rPr lang="en-US" sz="1200" dirty="0" smtClean="0">
                  <a:solidFill>
                    <a:srgbClr val="008000"/>
                  </a:solidFill>
                  <a:latin typeface="Arial"/>
                  <a:cs typeface="Arial"/>
                </a:rPr>
                <a:t>(1) heterotrophy - feeds on bacteria, diatoms, copepod eggs, detritus, </a:t>
              </a:r>
              <a:r>
                <a:rPr lang="en-US" sz="1200" i="1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Trichodesmium</a:t>
              </a:r>
              <a:r>
                <a:rPr lang="en-US" sz="1200" dirty="0" smtClean="0">
                  <a:solidFill>
                    <a:srgbClr val="008000"/>
                  </a:solidFill>
                  <a:latin typeface="Arial"/>
                  <a:cs typeface="Arial"/>
                </a:rPr>
                <a:t> (?)</a:t>
              </a:r>
            </a:p>
            <a:p>
              <a:endParaRPr lang="en-US" sz="1200" dirty="0" smtClean="0">
                <a:solidFill>
                  <a:srgbClr val="008000"/>
                </a:solidFill>
                <a:latin typeface="Arial"/>
                <a:cs typeface="Arial"/>
              </a:endParaRPr>
            </a:p>
            <a:p>
              <a:r>
                <a:rPr lang="en-US" sz="1200" dirty="0" smtClean="0">
                  <a:solidFill>
                    <a:srgbClr val="008000"/>
                  </a:solidFill>
                  <a:latin typeface="Arial"/>
                  <a:cs typeface="Arial"/>
                </a:rPr>
                <a:t>(2) symbiosis – houses the  photosynthetic, green flagellate </a:t>
              </a:r>
              <a:r>
                <a:rPr lang="en-US" sz="1200" i="1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Pedinomonas</a:t>
              </a:r>
              <a:r>
                <a:rPr lang="en-US" sz="1200" i="1" dirty="0" smtClean="0">
                  <a:solidFill>
                    <a:srgbClr val="008000"/>
                  </a:solidFill>
                  <a:latin typeface="Arial"/>
                  <a:cs typeface="Arial"/>
                </a:rPr>
                <a:t> </a:t>
              </a:r>
              <a:r>
                <a:rPr lang="en-US" sz="1200" i="1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noctilucae</a:t>
              </a:r>
              <a:endParaRPr lang="en-US" sz="1200" i="1" dirty="0" smtClean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828800" y="2497667"/>
            <a:ext cx="60198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Helvetica Neue"/>
                <a:cs typeface="Helvetica Neue"/>
              </a:rPr>
              <a:t>can the temporal &amp; spatial evolutions of </a:t>
            </a:r>
            <a:r>
              <a:rPr lang="en-US" sz="2000" dirty="0" err="1" smtClean="0">
                <a:solidFill>
                  <a:srgbClr val="0000FF"/>
                </a:solidFill>
                <a:latin typeface="Helvetica Neue"/>
                <a:cs typeface="Helvetica Neue"/>
              </a:rPr>
              <a:t>Noctiluca</a:t>
            </a:r>
            <a:r>
              <a:rPr lang="en-US" sz="2000" dirty="0" smtClean="0">
                <a:solidFill>
                  <a:srgbClr val="0000FF"/>
                </a:solidFill>
                <a:latin typeface="Helvetica Neue"/>
                <a:cs typeface="Helvetica Neue"/>
              </a:rPr>
              <a:t> in the northern Arabian Sea be determined using satellite ocean color? </a:t>
            </a:r>
            <a:endParaRPr lang="en-US" sz="2000" dirty="0">
              <a:solidFill>
                <a:srgbClr val="0000F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6082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533400"/>
          </a:xfrm>
        </p:spPr>
        <p:txBody>
          <a:bodyPr/>
          <a:lstStyle/>
          <a:p>
            <a:r>
              <a:rPr lang="en-US" dirty="0" smtClean="0"/>
              <a:t>Resolving community structure using (spectral) inversion algorithms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4343400"/>
            <a:ext cx="81534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/>
                <a:cs typeface="Helvetica Neue"/>
              </a:rPr>
              <a:t>terms with </a:t>
            </a:r>
            <a:r>
              <a:rPr lang="en-US" b="1" dirty="0">
                <a:solidFill>
                  <a:srgbClr val="0000FF"/>
                </a:solidFill>
                <a:latin typeface="Helvetica Neue"/>
                <a:cs typeface="Helvetica Neue"/>
              </a:rPr>
              <a:t>blue bars </a:t>
            </a:r>
            <a:r>
              <a:rPr lang="en-US" dirty="0">
                <a:latin typeface="Helvetica Neue"/>
                <a:cs typeface="Helvetica Neue"/>
              </a:rPr>
              <a:t>have pre-assigned spectral shapes associated with </a:t>
            </a:r>
            <a:r>
              <a:rPr lang="en-US" dirty="0" smtClean="0">
                <a:latin typeface="Helvetica Neue"/>
                <a:cs typeface="Helvetica Neue"/>
              </a:rPr>
              <a:t>them (known or modeled)</a:t>
            </a:r>
            <a:endParaRPr lang="en-US" dirty="0">
              <a:latin typeface="Helvetica Neue"/>
              <a:cs typeface="Helvetica Neue"/>
            </a:endParaRPr>
          </a:p>
          <a:p>
            <a:endParaRPr lang="en-US" dirty="0">
              <a:latin typeface="Helvetica Neue"/>
              <a:cs typeface="Helvetica Neue"/>
            </a:endParaRPr>
          </a:p>
          <a:p>
            <a:r>
              <a:rPr lang="en-US" dirty="0" smtClean="0">
                <a:latin typeface="Helvetica Neue"/>
                <a:cs typeface="Helvetica Neue"/>
              </a:rPr>
              <a:t>find </a:t>
            </a:r>
            <a:r>
              <a:rPr lang="en-US" dirty="0">
                <a:latin typeface="Helvetica Neue"/>
                <a:cs typeface="Helvetica Neue"/>
              </a:rPr>
              <a:t>combination of </a:t>
            </a:r>
            <a:r>
              <a:rPr lang="en-US" b="1" i="1" dirty="0">
                <a:latin typeface="Helvetica Neue"/>
                <a:cs typeface="Helvetica Neue"/>
              </a:rPr>
              <a:t>M’</a:t>
            </a:r>
            <a:r>
              <a:rPr lang="en-US" dirty="0">
                <a:latin typeface="Helvetica Neue"/>
                <a:cs typeface="Helvetica Neue"/>
              </a:rPr>
              <a:t>s (</a:t>
            </a:r>
            <a:r>
              <a:rPr lang="en-US" b="1" dirty="0">
                <a:solidFill>
                  <a:srgbClr val="FF0000"/>
                </a:solidFill>
                <a:latin typeface="Helvetica Neue"/>
                <a:cs typeface="Helvetica Neue"/>
              </a:rPr>
              <a:t>red bars</a:t>
            </a:r>
            <a:r>
              <a:rPr lang="en-US" dirty="0">
                <a:latin typeface="Helvetica Neue"/>
                <a:cs typeface="Helvetica Neue"/>
              </a:rPr>
              <a:t>) such that right hand side best reconstructs left hand side</a:t>
            </a:r>
          </a:p>
          <a:p>
            <a:endParaRPr lang="en-US" dirty="0" smtClean="0">
              <a:latin typeface="Helvetica Neue"/>
              <a:cs typeface="Helvetica Neue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733710"/>
              </p:ext>
            </p:extLst>
          </p:nvPr>
        </p:nvGraphicFramePr>
        <p:xfrm>
          <a:off x="609600" y="2211388"/>
          <a:ext cx="8057797" cy="93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3" imgW="4267200" imgH="495300" progId="Equation.3">
                  <p:embed/>
                </p:oleObj>
              </mc:Choice>
              <mc:Fallback>
                <p:oleObj name="Equation" r:id="rId3" imgW="42672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11388"/>
                        <a:ext cx="8057797" cy="9352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301271" y="2211388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308451" y="3146668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39810" y="3145080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89877" y="2477385"/>
            <a:ext cx="718574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92288" y="2209800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105" y="3148256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64237" y="3149844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35051" y="3143492"/>
            <a:ext cx="772279" cy="1588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81060" y="3151432"/>
            <a:ext cx="386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18030" y="3153020"/>
            <a:ext cx="386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45681" y="3153661"/>
            <a:ext cx="386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63243" y="2212976"/>
            <a:ext cx="386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04800" y="1600200"/>
            <a:ext cx="7917246" cy="2317049"/>
            <a:chOff x="304800" y="1600200"/>
            <a:chExt cx="7917246" cy="2317049"/>
          </a:xfrm>
        </p:grpSpPr>
        <p:sp>
          <p:nvSpPr>
            <p:cNvPr id="17" name="TextBox 16"/>
            <p:cNvSpPr txBox="1"/>
            <p:nvPr/>
          </p:nvSpPr>
          <p:spPr>
            <a:xfrm>
              <a:off x="304800" y="3536249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008000"/>
                  </a:solidFill>
                  <a:latin typeface="Helvetica Neue"/>
                  <a:cs typeface="Helvetica Neue"/>
                </a:rPr>
                <a:t>w</a:t>
              </a:r>
              <a:r>
                <a:rPr lang="en-US" sz="1800" b="1" dirty="0" smtClean="0">
                  <a:solidFill>
                    <a:srgbClr val="008000"/>
                  </a:solidFill>
                  <a:latin typeface="Helvetica Neue"/>
                  <a:cs typeface="Helvetica Neue"/>
                </a:rPr>
                <a:t>hat the satellite sees</a:t>
              </a:r>
              <a:endParaRPr lang="en-US" sz="1800" b="1" dirty="0">
                <a:solidFill>
                  <a:srgbClr val="008000"/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14800" y="3547917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008000"/>
                  </a:solidFill>
                  <a:latin typeface="Helvetica Neue"/>
                  <a:cs typeface="Helvetica Neue"/>
                </a:rPr>
                <a:t>w</a:t>
              </a:r>
              <a:r>
                <a:rPr lang="en-US" sz="1800" b="1" dirty="0" smtClean="0">
                  <a:solidFill>
                    <a:srgbClr val="008000"/>
                  </a:solidFill>
                  <a:latin typeface="Helvetica Neue"/>
                  <a:cs typeface="Helvetica Neue"/>
                </a:rPr>
                <a:t>hat we want to estimate</a:t>
              </a:r>
              <a:endParaRPr lang="en-US" sz="1800" b="1" dirty="0">
                <a:solidFill>
                  <a:srgbClr val="008000"/>
                </a:solidFill>
                <a:latin typeface="Helvetica Neue"/>
                <a:cs typeface="Helvetica Neue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V="1">
              <a:off x="990600" y="3002849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3657600" y="3307649"/>
              <a:ext cx="19050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5562600" y="3307649"/>
              <a:ext cx="20574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5562600" y="3307649"/>
              <a:ext cx="3810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2743200" y="1600200"/>
              <a:ext cx="426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rgbClr val="008000"/>
                  </a:solidFill>
                  <a:latin typeface="Helvetica Neue"/>
                  <a:cs typeface="Helvetica Neue"/>
                </a:rPr>
                <a:t>forward model       inverse model</a:t>
              </a:r>
              <a:endParaRPr lang="en-US" sz="1800" b="1" dirty="0">
                <a:solidFill>
                  <a:srgbClr val="008000"/>
                </a:solidFill>
                <a:latin typeface="Helvetica Neue"/>
                <a:cs typeface="Helvetica Neue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H="1">
              <a:off x="762000" y="1805916"/>
              <a:ext cx="1981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6469446" y="1798368"/>
              <a:ext cx="1752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1066800" y="1676400"/>
            <a:ext cx="7027334" cy="4462846"/>
            <a:chOff x="973666" y="1301894"/>
            <a:chExt cx="7027334" cy="4462846"/>
          </a:xfrm>
        </p:grpSpPr>
        <p:pic>
          <p:nvPicPr>
            <p:cNvPr id="39" name="Picture 38" descr="he5_ao_aphs_pptx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3666" y="1301894"/>
              <a:ext cx="7027334" cy="446284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5249333" y="3214442"/>
              <a:ext cx="1744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Arial"/>
                  <a:cs typeface="Arial"/>
                </a:rPr>
                <a:t>MODIS </a:t>
              </a:r>
              <a:r>
                <a:rPr lang="en-US" sz="1800" dirty="0" smtClean="0">
                  <a:latin typeface="Symbol" charset="2"/>
                  <a:cs typeface="Symbol" charset="2"/>
                </a:rPr>
                <a:t>l</a:t>
              </a:r>
              <a:endParaRPr lang="en-US" sz="18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10800000">
              <a:off x="4732869" y="3403599"/>
              <a:ext cx="406398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6417733" y="3423667"/>
              <a:ext cx="499533" cy="118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6801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&amp; data 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DFECB-4754-524A-8AB8-440F1EF4EFB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jeremy.werdell@nasa.gov</a:t>
            </a:r>
            <a:endParaRPr lang="en-US"/>
          </a:p>
        </p:txBody>
      </p:sp>
      <p:pic>
        <p:nvPicPr>
          <p:cNvPr id="6" name="Picture 5" descr="Screen Shot 2014-04-17 at 6.1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26758"/>
            <a:ext cx="1600200" cy="220912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8600" y="838200"/>
            <a:ext cx="8233563" cy="3043045"/>
            <a:chOff x="228600" y="838200"/>
            <a:chExt cx="8233563" cy="3043045"/>
          </a:xfrm>
        </p:grpSpPr>
        <p:pic>
          <p:nvPicPr>
            <p:cNvPr id="8" name="Picture 7" descr="Screen Shot 2014-04-11 at 4.51.2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838200"/>
              <a:ext cx="4343400" cy="304304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553200" y="845748"/>
              <a:ext cx="1908963" cy="1477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  <a:latin typeface="Arial"/>
                  <a:cs typeface="Arial"/>
                </a:rPr>
                <a:t>~1,500 viable simulations</a:t>
              </a:r>
            </a:p>
            <a:p>
              <a:endParaRPr lang="en-US" sz="1800" dirty="0" smtClean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r>
                <a:rPr lang="en-US" sz="1800" dirty="0" smtClean="0">
                  <a:solidFill>
                    <a:srgbClr val="0000FF"/>
                  </a:solidFill>
                  <a:latin typeface="Arial"/>
                  <a:cs typeface="Arial"/>
                </a:rPr>
                <a:t>~30 </a:t>
              </a:r>
              <a:r>
                <a:rPr lang="en-US" sz="18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Hydrolight</a:t>
              </a:r>
              <a:r>
                <a:rPr lang="en-US" sz="1800" dirty="0" smtClean="0">
                  <a:solidFill>
                    <a:srgbClr val="0000FF"/>
                  </a:solidFill>
                  <a:latin typeface="Arial"/>
                  <a:cs typeface="Arial"/>
                </a:rPr>
                <a:t> batch runs (sigh)</a:t>
              </a:r>
              <a:endParaRPr lang="en-US" sz="18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48200" y="3200400"/>
            <a:ext cx="4191000" cy="2590800"/>
            <a:chOff x="1905000" y="838200"/>
            <a:chExt cx="5486400" cy="33528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1905000" y="838200"/>
              <a:ext cx="5486400" cy="3352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" name="Picture 10" descr="Screen Shot 2016-02-19 at 12.33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6081" y="914400"/>
              <a:ext cx="5186720" cy="2701262"/>
            </a:xfrm>
            <a:prstGeom prst="rect">
              <a:avLst/>
            </a:prstGeom>
          </p:spPr>
        </p:pic>
        <p:pic>
          <p:nvPicPr>
            <p:cNvPr id="12" name="Picture 11" descr="Screen Shot 2016-02-19 at 12.33.34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3505200"/>
              <a:ext cx="5384800" cy="609600"/>
            </a:xfrm>
            <a:prstGeom prst="rect">
              <a:avLst/>
            </a:prstGeom>
          </p:spPr>
        </p:pic>
      </p:grpSp>
      <p:grpSp>
        <p:nvGrpSpPr>
          <p:cNvPr id="15" name="Group 12"/>
          <p:cNvGrpSpPr/>
          <p:nvPr/>
        </p:nvGrpSpPr>
        <p:grpSpPr>
          <a:xfrm>
            <a:off x="1066800" y="1219200"/>
            <a:ext cx="2743200" cy="5257800"/>
            <a:chOff x="1104348" y="1016000"/>
            <a:chExt cx="2286746" cy="4505739"/>
          </a:xfrm>
        </p:grpSpPr>
        <p:sp>
          <p:nvSpPr>
            <p:cNvPr id="16" name="Rectangle 15"/>
            <p:cNvSpPr/>
            <p:nvPr/>
          </p:nvSpPr>
          <p:spPr>
            <a:xfrm>
              <a:off x="1104348" y="1016000"/>
              <a:ext cx="2286746" cy="450573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he5_profile_ex-eps-converted-to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02"/>
            <a:stretch/>
          </p:blipFill>
          <p:spPr>
            <a:xfrm>
              <a:off x="1104348" y="1027442"/>
              <a:ext cx="2126636" cy="42545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4" name="Picture 13" descr="werdell_jgr_arabian_fig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56863"/>
            <a:ext cx="8757016" cy="579633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408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37825</TotalTime>
  <Words>1140</Words>
  <Application>Microsoft Macintosh PowerPoint</Application>
  <PresentationFormat>On-screen Show (4:3)</PresentationFormat>
  <Paragraphs>190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Blank Presentation</vt:lpstr>
      <vt:lpstr>Equation</vt:lpstr>
      <vt:lpstr>PowerPoint Presentation</vt:lpstr>
      <vt:lpstr>Remote-sensing of phytoplankton communities:  A consumers’ market</vt:lpstr>
      <vt:lpstr>New satellite missions sold with a promise of resolving phytoplankton community structure</vt:lpstr>
      <vt:lpstr>Two flavors of algorithms exist</vt:lpstr>
      <vt:lpstr>Ocean reflectance inversion algorithms (one spectral method)</vt:lpstr>
      <vt:lpstr>Quick aside:  Our MODIS work</vt:lpstr>
      <vt:lpstr>Resolving community structure using (spectral) inversion algorithms</vt:lpstr>
      <vt:lpstr>Resolving community structure using (spectral) inversion algorithms</vt:lpstr>
      <vt:lpstr>Tools &amp; data sets</vt:lpstr>
      <vt:lpstr>Vertical structure &amp; mixed communities are problems</vt:lpstr>
      <vt:lpstr>Vertical structure &amp; mixed communities are problems</vt:lpstr>
      <vt:lpstr>Is it there or is it not?</vt:lpstr>
      <vt:lpstr>Application to MODIS-Aqua time-series</vt:lpstr>
      <vt:lpstr>Application to MODIS-Aqua time-series</vt:lpstr>
      <vt:lpstr>Lessons were learned</vt:lpstr>
      <vt:lpstr>PowerPoint Presentation</vt:lpstr>
      <vt:lpstr>March 2011 optical properties</vt:lpstr>
      <vt:lpstr>Fluorescence</vt:lpstr>
      <vt:lpstr>Moving towards hyperspectral information</vt:lpstr>
    </vt:vector>
  </TitlesOfParts>
  <Company>PJW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PJW User</dc:creator>
  <cp:lastModifiedBy>Jeremy Werdell</cp:lastModifiedBy>
  <cp:revision>437</cp:revision>
  <cp:lastPrinted>2013-02-15T17:15:24Z</cp:lastPrinted>
  <dcterms:created xsi:type="dcterms:W3CDTF">2015-02-03T17:46:07Z</dcterms:created>
  <dcterms:modified xsi:type="dcterms:W3CDTF">2016-06-07T20:25:21Z</dcterms:modified>
</cp:coreProperties>
</file>