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29"/>
  </p:notesMasterIdLst>
  <p:sldIdLst>
    <p:sldId id="472" r:id="rId2"/>
    <p:sldId id="493" r:id="rId3"/>
    <p:sldId id="494" r:id="rId4"/>
    <p:sldId id="487" r:id="rId5"/>
    <p:sldId id="481" r:id="rId6"/>
    <p:sldId id="482" r:id="rId7"/>
    <p:sldId id="463" r:id="rId8"/>
    <p:sldId id="485" r:id="rId9"/>
    <p:sldId id="486" r:id="rId10"/>
    <p:sldId id="465" r:id="rId11"/>
    <p:sldId id="459" r:id="rId12"/>
    <p:sldId id="468" r:id="rId13"/>
    <p:sldId id="458" r:id="rId14"/>
    <p:sldId id="469" r:id="rId15"/>
    <p:sldId id="470" r:id="rId16"/>
    <p:sldId id="473" r:id="rId17"/>
    <p:sldId id="471" r:id="rId18"/>
    <p:sldId id="488" r:id="rId19"/>
    <p:sldId id="489" r:id="rId20"/>
    <p:sldId id="490" r:id="rId21"/>
    <p:sldId id="491" r:id="rId22"/>
    <p:sldId id="492" r:id="rId23"/>
    <p:sldId id="495" r:id="rId24"/>
    <p:sldId id="477" r:id="rId25"/>
    <p:sldId id="461" r:id="rId26"/>
    <p:sldId id="479" r:id="rId27"/>
    <p:sldId id="47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15CF1"/>
    <a:srgbClr val="B107D3"/>
    <a:srgbClr val="85059F"/>
    <a:srgbClr val="6A047E"/>
    <a:srgbClr val="130D90"/>
    <a:srgbClr val="2E7DFE"/>
    <a:srgbClr val="5C9AFE"/>
    <a:srgbClr val="86B4FE"/>
    <a:srgbClr val="D68104"/>
    <a:srgbClr val="EA8D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698" autoAdjust="0"/>
    <p:restoredTop sz="94660"/>
  </p:normalViewPr>
  <p:slideViewPr>
    <p:cSldViewPr>
      <p:cViewPr varScale="1">
        <p:scale>
          <a:sx n="112" d="100"/>
          <a:sy n="112" d="100"/>
        </p:scale>
        <p:origin x="-37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A07408-5191-4F25-AAAD-16D31385CAED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01209-80B1-4EB3-95AE-64D2F0043D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80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6" y="-9526"/>
            <a:ext cx="9153526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5" descr="312312main_nasameatball_22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34947" y="0"/>
            <a:ext cx="809053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6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1112" y="152400"/>
            <a:ext cx="336708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04800" y="1447800"/>
            <a:ext cx="7543800" cy="1828800"/>
          </a:xfrm>
          <a:prstGeom prst="rect">
            <a:avLst/>
          </a:prstGeom>
        </p:spPr>
        <p:txBody>
          <a:bodyPr/>
          <a:lstStyle>
            <a:lvl1pPr>
              <a:defRPr sz="37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505200"/>
            <a:ext cx="6781800" cy="9906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A40000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2209800" y="5638800"/>
            <a:ext cx="6781800" cy="685800"/>
          </a:xfrm>
        </p:spPr>
        <p:txBody>
          <a:bodyPr/>
          <a:lstStyle>
            <a:lvl1pPr>
              <a:buNone/>
              <a:defRPr sz="1800">
                <a:solidFill>
                  <a:srgbClr val="A40000"/>
                </a:solidFill>
              </a:defRPr>
            </a:lvl1pPr>
          </a:lstStyle>
          <a:p>
            <a:pPr lvl="0"/>
            <a:r>
              <a:rPr lang="en-US" dirty="0" smtClean="0"/>
              <a:t>Affiliations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D3E0087-0FA1-4EF0-9A31-5B5367DB4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314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85800"/>
            <a:ext cx="8382000" cy="990600"/>
          </a:xfrm>
        </p:spPr>
        <p:txBody>
          <a:bodyPr/>
          <a:lstStyle>
            <a:lvl1pPr algn="ctr">
              <a:buNone/>
              <a:defRPr sz="2800">
                <a:solidFill>
                  <a:srgbClr val="C00000"/>
                </a:solidFill>
              </a:defRPr>
            </a:lvl1pPr>
            <a:lvl2pPr>
              <a:buNone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752600"/>
            <a:ext cx="8229600" cy="4800600"/>
          </a:xfrm>
        </p:spPr>
        <p:txBody>
          <a:bodyPr/>
          <a:lstStyle>
            <a:lvl1pPr>
              <a:buSzPct val="60000"/>
              <a:defRPr sz="2400" baseline="0">
                <a:latin typeface="Century Gothic" pitchFamily="34" charset="0"/>
              </a:defRPr>
            </a:lvl1pPr>
            <a:lvl2pPr>
              <a:buClr>
                <a:srgbClr val="005426"/>
              </a:buClr>
              <a:buSzPct val="60000"/>
              <a:defRPr sz="2400" baseline="0">
                <a:solidFill>
                  <a:srgbClr val="005426"/>
                </a:solidFill>
                <a:latin typeface="Century Gothic" pitchFamily="34" charset="0"/>
              </a:defRPr>
            </a:lvl2pPr>
            <a:lvl3pPr>
              <a:buSzPct val="60000"/>
              <a:defRPr sz="2400" baseline="0">
                <a:latin typeface="Century Gothic" pitchFamily="34" charset="0"/>
              </a:defRPr>
            </a:lvl3pPr>
            <a:lvl4pPr>
              <a:defRPr sz="2400">
                <a:solidFill>
                  <a:srgbClr val="C00000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  <a:tileRect/>
          </a:gradFill>
        </p:spPr>
        <p:txBody>
          <a:bodyPr anchor="ctr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E0087-0FA1-4EF0-9A31-5B5367DB4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891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010400" cy="609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E0087-0FA1-4EF0-9A31-5B5367DB4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66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E0087-0FA1-4EF0-9A31-5B5367DB4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756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6764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764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010400" cy="609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E0087-0FA1-4EF0-9A31-5B5367DB4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033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6764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0" y="1676400"/>
            <a:ext cx="4038600" cy="2209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0" y="40386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010400" cy="609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E0087-0FA1-4EF0-9A31-5B5367DB4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731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010400" cy="609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4800600"/>
          </a:xfrm>
        </p:spPr>
        <p:txBody>
          <a:bodyPr/>
          <a:lstStyle>
            <a:lvl1pPr>
              <a:buSzPct val="60000"/>
              <a:defRPr sz="2400"/>
            </a:lvl1pPr>
            <a:lvl2pPr>
              <a:buClr>
                <a:srgbClr val="005426"/>
              </a:buClr>
              <a:buSzPct val="70000"/>
              <a:defRPr sz="2400">
                <a:solidFill>
                  <a:srgbClr val="005426"/>
                </a:solidFill>
              </a:defRPr>
            </a:lvl2pPr>
            <a:lvl3pPr>
              <a:buSzPct val="60000"/>
              <a:defRPr sz="2400"/>
            </a:lvl3pPr>
            <a:lvl4pPr>
              <a:defRPr sz="2400">
                <a:solidFill>
                  <a:srgbClr val="C00000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E0087-0FA1-4EF0-9A31-5B5367DB4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859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der_template01.psd"/>
          <p:cNvPicPr>
            <a:picLocks noChangeAspect="1"/>
          </p:cNvPicPr>
          <p:nvPr userDrawn="1"/>
        </p:nvPicPr>
        <p:blipFill>
          <a:blip r:embed="rId9" cstate="print"/>
          <a:srcRect b="38462"/>
          <a:stretch>
            <a:fillRect/>
          </a:stretch>
        </p:blipFill>
        <p:spPr>
          <a:xfrm>
            <a:off x="-7816" y="6225440"/>
            <a:ext cx="9144001" cy="632560"/>
          </a:xfrm>
          <a:prstGeom prst="rect">
            <a:avLst/>
          </a:prstGeom>
        </p:spPr>
      </p:pic>
      <p:pic>
        <p:nvPicPr>
          <p:cNvPr id="6" name="Picture 10" descr="blue_white_border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81999" y="6225441"/>
            <a:ext cx="762001" cy="632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43000"/>
            <a:ext cx="8229600" cy="5082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25" name="Text Box 29"/>
          <p:cNvSpPr txBox="1">
            <a:spLocks noChangeArrowheads="1"/>
          </p:cNvSpPr>
          <p:nvPr userDrawn="1"/>
        </p:nvSpPr>
        <p:spPr bwMode="auto">
          <a:xfrm>
            <a:off x="457200" y="9144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82" name="Text Box 86"/>
          <p:cNvSpPr txBox="1">
            <a:spLocks noChangeArrowheads="1"/>
          </p:cNvSpPr>
          <p:nvPr userDrawn="1"/>
        </p:nvSpPr>
        <p:spPr bwMode="auto">
          <a:xfrm>
            <a:off x="304800" y="990600"/>
            <a:ext cx="830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0" y="6477244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D3E0087-0FA1-4EF0-9A31-5B5367DB4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376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BE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BE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BE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B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00B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00B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00B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00B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8A3E"/>
        </a:buClr>
        <a:buSzPct val="90000"/>
        <a:buFont typeface="Wingdings" pitchFamily="2" charset="2"/>
        <a:buChar char="l"/>
        <a:defRPr sz="2400">
          <a:solidFill>
            <a:srgbClr val="008A3E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BE"/>
        </a:buClr>
        <a:buFont typeface="Wingdings" pitchFamily="2" charset="2"/>
        <a:buChar char="w"/>
        <a:defRPr sz="2400">
          <a:solidFill>
            <a:srgbClr val="0000BE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9235C"/>
        </a:buClr>
        <a:buSzPct val="80000"/>
        <a:buFont typeface="Wingdings" pitchFamily="2" charset="2"/>
        <a:buChar char="¨"/>
        <a:defRPr sz="2400">
          <a:solidFill>
            <a:srgbClr val="C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Char char="¡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Char char="¡"/>
        <a:defRPr sz="2400"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Char char="¡"/>
        <a:defRPr sz="2400"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Char char="¡"/>
        <a:defRPr sz="2400"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Char char="¡"/>
        <a:defRPr sz="24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524000"/>
            <a:ext cx="8001000" cy="1752600"/>
          </a:xfrm>
        </p:spPr>
        <p:txBody>
          <a:bodyPr/>
          <a:lstStyle/>
          <a:p>
            <a:r>
              <a:rPr lang="en-US" sz="3200" dirty="0" smtClean="0"/>
              <a:t>Terra Status Update </a:t>
            </a:r>
            <a:r>
              <a:rPr lang="en-US" sz="3200" dirty="0" smtClean="0"/>
              <a:t>including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End of Mission </a:t>
            </a:r>
            <a:r>
              <a:rPr lang="en-US" sz="3200" dirty="0" smtClean="0"/>
              <a:t>Orbit</a:t>
            </a:r>
            <a:endParaRPr lang="en-US" sz="32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352800"/>
            <a:ext cx="8382000" cy="16002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Kurt Thome – Terra Project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Scientist</a:t>
            </a:r>
          </a:p>
          <a:p>
            <a:pPr eaLnBrk="1" hangingPunct="1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Robert Wolfe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–Terra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Deputy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Project Scientist for Data</a:t>
            </a:r>
          </a:p>
          <a:p>
            <a:pPr eaLnBrk="1" hangingPunct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NASA/GSFC</a:t>
            </a:r>
            <a:endParaRPr lang="en-US" sz="240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04800" y="5334000"/>
            <a:ext cx="6781800" cy="6858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MODIS/VIIRS Science Team Meeting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June 7, 2016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31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52400" y="685800"/>
            <a:ext cx="6064663" cy="44196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Terra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provides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science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community with data to study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Earth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 a system, discover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Earth is changing and explore human interactions with these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Provide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answers to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is the Earth changing and what are the consequences for life on Earth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?”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Ensuring continuation of Terra’s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record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makes the data more valuable by creating a record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enough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</a:p>
          <a:p>
            <a:pPr lvl="1" eaLnBrk="1" hangingPunct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Gather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statistics relevant to the define climate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metrics</a:t>
            </a:r>
          </a:p>
          <a:p>
            <a:pPr lvl="1" eaLnBrk="1" hangingPunct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Develop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 understanding of our climate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</a:p>
          <a:p>
            <a:pPr lvl="1" eaLnBrk="1" hangingPunct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Examine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interannual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variability</a:t>
            </a:r>
          </a:p>
          <a:p>
            <a:pPr lvl="1" eaLnBrk="1" hangingPunct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Observe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trends on the decadal scale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Terra science</a:t>
            </a:r>
            <a:endParaRPr lang="en-US" dirty="0"/>
          </a:p>
        </p:txBody>
      </p:sp>
      <p:pic>
        <p:nvPicPr>
          <p:cNvPr id="5" name="Picture 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63" y="838200"/>
            <a:ext cx="2924309" cy="422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00200" y="5181600"/>
            <a:ext cx="563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The 4 km exit scenario extends this science record until 2022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E0087-0FA1-4EF0-9A31-5B5367DB48D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80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6200" y="609600"/>
            <a:ext cx="6187694" cy="990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&gt;15 year record changes character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Terra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mission from process-oriented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to climate-observing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52399" y="1600200"/>
            <a:ext cx="6187695" cy="3200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Longer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record increases chance of observing climatically significant events and distinguishing natural variability from anthropogenic change</a:t>
            </a:r>
          </a:p>
          <a:p>
            <a:pPr>
              <a:lnSpc>
                <a:spcPct val="90000"/>
              </a:lnSpc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Climatic or human-caused variability in occurrences of severe wildfires, dust outbreaks, extreme air pollution, and impacts on air quality of regulatory changes or economic recovery</a:t>
            </a:r>
          </a:p>
          <a:p>
            <a:pPr>
              <a:lnSpc>
                <a:spcPct val="90000"/>
              </a:lnSpc>
            </a:pP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22-year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record spans 2 complete solar cycles allowing studies of impact of solar variability</a:t>
            </a:r>
          </a:p>
          <a:p>
            <a:pPr>
              <a:lnSpc>
                <a:spcPct val="90000"/>
              </a:lnSpc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Terra’s 16+ years</a:t>
            </a:r>
            <a:endParaRPr lang="en-US" dirty="0"/>
          </a:p>
        </p:txBody>
      </p:sp>
      <p:pic>
        <p:nvPicPr>
          <p:cNvPr id="5" name="Picture 3" descr="C:\Users\Kurt DM4\Desktop\Africa_TMP20040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095" y="2325251"/>
            <a:ext cx="2727703" cy="207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Kurt DM4\Desktop\eqpac_tmo_20023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593" y="4686879"/>
            <a:ext cx="3996789" cy="150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Kurt DM4\Desktop\chaiten_ast_2009019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934" y="425127"/>
            <a:ext cx="2689866" cy="179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Kurt DM4\Desktop\t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009" y="4200525"/>
            <a:ext cx="1971675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Kurt DM4\Desktop\atlantic_tmo_200917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69" y="4537584"/>
            <a:ext cx="2566224" cy="171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E0087-0FA1-4EF0-9A31-5B5367DB48D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85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data record examples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56139" y="457200"/>
            <a:ext cx="4259261" cy="1970968"/>
          </a:xfrm>
          <a:prstGeom prst="rect">
            <a:avLst/>
          </a:prstGeom>
          <a:noFill/>
        </p:spPr>
        <p:txBody>
          <a:bodyPr wrap="square" lIns="305986" tIns="152993" rIns="305986" bIns="152993" rtlCol="0">
            <a:spAutoFit/>
          </a:bodyPr>
          <a:lstStyle/>
          <a:p>
            <a:pPr algn="l"/>
            <a:r>
              <a:rPr lang="en-US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Deseasonalized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 anomalies in </a:t>
            </a:r>
            <a:r>
              <a:rPr lang="en-US" b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CERES broadband 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(a) albedo, (b) outgoing LW radiation, and (c) net radiation.  Thin line corresponds to monthly anomalies, thick line is a 12-month running mean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718408"/>
            <a:ext cx="4945062" cy="3453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8" y="685799"/>
            <a:ext cx="4709192" cy="3573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35622" y="4409164"/>
            <a:ext cx="4020764" cy="1693969"/>
          </a:xfrm>
          <a:prstGeom prst="rect">
            <a:avLst/>
          </a:prstGeom>
          <a:noFill/>
        </p:spPr>
        <p:txBody>
          <a:bodyPr wrap="square" lIns="305986" tIns="152993" rIns="305986" bIns="152993" rtlCol="0">
            <a:spAutoFit/>
          </a:bodyPr>
          <a:lstStyle/>
          <a:p>
            <a:pPr algn="l"/>
            <a:r>
              <a:rPr lang="en-US" b="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ForWarn</a:t>
            </a:r>
            <a:r>
              <a:rPr lang="en-US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has used </a:t>
            </a: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MODIS NDVI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track 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forest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change 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providing </a:t>
            </a:r>
            <a:r>
              <a:rPr lang="en-US" b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real-time forest </a:t>
            </a:r>
            <a:r>
              <a:rPr lang="en-US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maps for the continental United States 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every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eight 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E0087-0FA1-4EF0-9A31-5B5367DB48D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31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28600" y="609600"/>
            <a:ext cx="8382000" cy="990600"/>
          </a:xfrm>
        </p:spPr>
        <p:txBody>
          <a:bodyPr/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Terra data provides a standard </a:t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by which newer missions compare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81000" y="1676400"/>
            <a:ext cx="8229600" cy="18288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Proven test bed for new science and improved processing algorithms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Several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planned sensors to become operational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from 2019 to 2022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Intersensor</a:t>
            </a:r>
            <a:r>
              <a:rPr lang="en-US" dirty="0" smtClean="0"/>
              <a:t> reference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270" y="3276600"/>
            <a:ext cx="624793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E0087-0FA1-4EF0-9A31-5B5367DB48D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43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Changing orbital altitude and/or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crossing time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has both programmatic and science impacts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81000" y="1676400"/>
            <a:ext cx="8229600" cy="4572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Changing crossing time affects data quality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Earlier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crossing leads to lower solar elevation, lower reflected energy, poorer signal to noise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Lower solar elevation leads to more shadowed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Cloud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probabilities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Changing orbital altitude changes spatial coverage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New geometric processing algorithms may need to be developed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Decrease spatial coverage (swath width)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May cause gaps in spatial sampling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Impacts to Terra science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E0087-0FA1-4EF0-9A31-5B5367DB48D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96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length and quality of the Terra data record makes it suitable for time series analyses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81000" y="1752600"/>
            <a:ext cx="8229600" cy="4038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Most physical parameters have a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time dependence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Temperature changes during the day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Cloud distributions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Goal in time series analysis is to detect change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Change in MLT can cause changes in that parameter on the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order of or larger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than the change that is trying to be detected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Corrections for crossing time can be developed but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add uncertainty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the retrievals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series impact is the real issue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E0087-0FA1-4EF0-9A31-5B5367DB48D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30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10:45 to 10:30 crossing time change coincided 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with noticeable changes in data records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81000" y="1524000"/>
            <a:ext cx="8229600" cy="48006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Change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cloud climatology could be real or due to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crossing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time (MLT)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Assessing impacts on time series is more difficult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</a:t>
            </a:r>
            <a:r>
              <a:rPr lang="en-US" dirty="0" smtClean="0"/>
              <a:t>crossing time </a:t>
            </a:r>
            <a:r>
              <a:rPr lang="en-US" dirty="0" smtClean="0"/>
              <a:t>change - Cloud example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55850"/>
            <a:ext cx="6543590" cy="313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E0087-0FA1-4EF0-9A31-5B5367DB48D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03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28600" y="609600"/>
            <a:ext cx="8382000" cy="9906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Mean difference between satellite-based sea surface temperature and buoy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retrievals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MODIS SST example</a:t>
            </a:r>
            <a:endParaRPr lang="en-US" dirty="0"/>
          </a:p>
        </p:txBody>
      </p:sp>
      <p:pic>
        <p:nvPicPr>
          <p:cNvPr id="1026" name="Picture 2" descr="C:\Users\Kurt DM4\Desktop\Embury_Dtime_2012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604" y="1904999"/>
            <a:ext cx="4910397" cy="373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52400" y="1524000"/>
            <a:ext cx="4343400" cy="4572000"/>
          </a:xfrm>
        </p:spPr>
        <p:txBody>
          <a:bodyPr>
            <a:noAutofit/>
          </a:bodyPr>
          <a:lstStyle/>
          <a:p>
            <a:pPr>
              <a:lnSpc>
                <a:spcPct val="95000"/>
              </a:lnSpc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Shown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change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about 0.1k/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5000"/>
              </a:lnSpc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Varies with location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5000"/>
              </a:lnSpc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Caused by diurnal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heating of the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ocean</a:t>
            </a:r>
          </a:p>
          <a:p>
            <a:pPr lvl="1">
              <a:lnSpc>
                <a:spcPct val="95000"/>
              </a:lnSpc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Data were for an equator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crossing time of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10:00 so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applicable to Terra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95000"/>
              </a:lnSpc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Drift of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minutes gives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an average change in the global SST of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0.025K</a:t>
            </a:r>
          </a:p>
          <a:p>
            <a:pPr lvl="1">
              <a:lnSpc>
                <a:spcPct val="95000"/>
              </a:lnSpc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Order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of magnitude greater than the annual stability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requirement for climate records</a:t>
            </a:r>
          </a:p>
          <a:p>
            <a:pPr lvl="1">
              <a:lnSpc>
                <a:spcPct val="95000"/>
              </a:lnSpc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Corrections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could be made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but uncertainties would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be comparable to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anticipated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climate change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signals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E0087-0FA1-4EF0-9A31-5B5367DB48D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69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52400" y="1600200"/>
            <a:ext cx="8915400" cy="45720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Morning Terra record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is currently unmatched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quality 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duration</a:t>
            </a:r>
          </a:p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planned successors in morning orbit for several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instruments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Terra will provide excellent data for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meeting science objectives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regardless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changes in altitude or crossing time</a:t>
            </a:r>
          </a:p>
          <a:p>
            <a:pPr lvl="0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Climate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trends can be better distinguished from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interannual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variability as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record approaches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 years</a:t>
            </a:r>
          </a:p>
          <a:p>
            <a:pPr lvl="0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15 minute changes in Terra crossing time impacts science causing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% change in cloud fraction for boundary layer stratocumulus 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1K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change in mean land surface temperature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4-km exit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strategy ensures continuation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current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pattern of global sampling until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Maintaining current crossing time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for as long as possible provides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clearest climate-relevant data set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Terra March Workshop Conclusions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sz="half" idx="1"/>
          </p:nvPr>
        </p:nvSpPr>
        <p:spPr>
          <a:xfrm>
            <a:off x="990600" y="609600"/>
            <a:ext cx="64008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Workshop summarized science impacts related to crossing time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E0087-0FA1-4EF0-9A31-5B5367DB48D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25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28600" y="533400"/>
            <a:ext cx="8382000" cy="990600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tmost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importance to continue this data record while the Terra instruments are performing nearly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optimally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04800" y="1905000"/>
            <a:ext cx="8686800" cy="4495800"/>
          </a:xfrm>
        </p:spPr>
        <p:txBody>
          <a:bodyPr>
            <a:normAutofit fontScale="85000" lnSpcReduction="20000"/>
          </a:bodyPr>
          <a:lstStyle/>
          <a:p>
            <a:pPr lvl="0">
              <a:lnSpc>
                <a:spcPct val="11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Significant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scientific value to be gained by extending the mission at the current 10:30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crossing time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as long as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Additional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28 months of observations at the 10:30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crossing time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will be invaluable to climate trend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</a:p>
          <a:p>
            <a:pPr lvl="0">
              <a:lnSpc>
                <a:spcPct val="11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change in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crossing time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would mark the end of Terra’s “climate quality” data record for trend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Magnitude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crossing time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impact would be equivalent to the magnitude of the trends expected from climate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Ability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separate a climate trend from the climate’s natural variability is strongly dependent on the length of the observational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record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Likely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 several decades until the science community can again build upon a 16+ year climate record from another continuously operating platform with similar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capabilities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Terra Crossing time Panel Conclusions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E0087-0FA1-4EF0-9A31-5B5367DB48D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73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371600" y="685800"/>
            <a:ext cx="6324600" cy="9906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Terra completed another successful Senior Review in October 2015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81002" y="1600200"/>
            <a:ext cx="8610598" cy="4572000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Terra is an exemplary mission that offers a tremendous long term data record capable of identifying subtle climate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signals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Safe hold of the platform in February while performing an inclination maneuver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Cause was determined and platform is healthy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All instruments recovered without issue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Terra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March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Workshop in Boulder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discussed impacts on science from crossing time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Decision to move forward with request to continue operating Terra at current crossing time until 2021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Making plans for a lunar calibration in summer 2017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recent events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E0087-0FA1-4EF0-9A31-5B5367DB48D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75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Terra will continue inclination maneuvers to maintain current crossing time until Feb. 2020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81000" y="1600200"/>
            <a:ext cx="8229600" cy="44196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Last inclination maneuver in Feb. 2020 leads to crossing time drift after that point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Science gains 2 ½ years of constant crossing time data beyond the current Oct. 2017 end of IAMs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Crossing time drifts to 10:15 am in Aug. 2022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Altitude lowering by at least 4 km in Aug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  <a:p>
            <a:pPr lvl="1"/>
            <a:r>
              <a:rPr lang="en-US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fuel remaining would only support collision avoidance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Orbital altitude degrades and crossing time changes after this point until platform de-orbits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Terra </a:t>
            </a:r>
            <a:r>
              <a:rPr lang="en-US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not maintain its WRS-2 ground </a:t>
            </a:r>
            <a:r>
              <a:rPr lang="en-US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Still requires approval of NASA Headquarters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Terra recommending 4-km exit fuel use plan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E0087-0FA1-4EF0-9A31-5B5367DB48D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81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066800" y="685800"/>
            <a:ext cx="6934200" cy="9906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Summer 2017 offers a favorable view of the moon similar to that from 2003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52400" y="1600200"/>
            <a:ext cx="8839200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ASTER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team noted the lunar phase, nutation, and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libration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from April 2003 nearly matches what would occur in July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Could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have supported a July 2016 maneuver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Discussion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fuel usage strategy delayed a decision for too long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Team has decided to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 the deep space calibration in summer 2017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– regardless of decision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 fuel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burns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Planning is underway to implement the maneuver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Flight operations is completing procedures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Project office is gathering the paperwork needed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Will likely be a Goddard-based review including NASA HQ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March Workshop also discussed lunar calibration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E0087-0FA1-4EF0-9A31-5B5367DB48D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82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24000" y="685800"/>
            <a:ext cx="5867400" cy="9906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Next 18 months will be an exciting one for the Terra project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28600" y="1752600"/>
            <a:ext cx="8763000" cy="20574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Another Senior Review process beginning in December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Decision likely on Terra’s fuel use recommendation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Planning and implementation for Terra’s flip to see the moon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886200"/>
            <a:ext cx="5047029" cy="187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79" y="3893403"/>
            <a:ext cx="3729121" cy="18645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3795" y="3592854"/>
            <a:ext cx="2875687" cy="311141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algn="ctr"/>
            <a:r>
              <a:rPr lang="en-US" sz="1600" dirty="0" smtClean="0">
                <a:latin typeface="Helvetica Light"/>
              </a:rPr>
              <a:t>MODIS	              ASTER</a:t>
            </a:r>
            <a:endParaRPr lang="en-US" sz="1600" dirty="0">
              <a:latin typeface="Helvetica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5744050"/>
            <a:ext cx="8885133" cy="280363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r>
              <a:rPr lang="en-US" sz="1400" dirty="0" smtClean="0">
                <a:latin typeface="Helvetica Light"/>
              </a:rPr>
              <a:t>Note: Images are from DSC #2 (LDSC) which took place on DOY 2003/104. </a:t>
            </a:r>
            <a:endParaRPr lang="en-US" sz="1400" dirty="0">
              <a:latin typeface="Helvetica Ligh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E0087-0FA1-4EF0-9A31-5B5367DB48D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14800" y="3592854"/>
            <a:ext cx="2875687" cy="311141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algn="ctr"/>
            <a:r>
              <a:rPr lang="en-US" sz="1600" dirty="0" smtClean="0">
                <a:latin typeface="Helvetica Light"/>
              </a:rPr>
              <a:t>ASTER</a:t>
            </a:r>
            <a:endParaRPr lang="en-US" sz="1600" dirty="0">
              <a:latin typeface="Helvetica Ligh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62800" y="3595841"/>
            <a:ext cx="1846629" cy="311141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algn="ctr"/>
            <a:r>
              <a:rPr lang="en-US" sz="1600" dirty="0" smtClean="0">
                <a:latin typeface="Helvetica Light"/>
              </a:rPr>
              <a:t>ASTER</a:t>
            </a:r>
            <a:endParaRPr lang="en-US" sz="1600" dirty="0">
              <a:latin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55116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2590800"/>
            <a:ext cx="8382000" cy="990600"/>
          </a:xfrm>
        </p:spPr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Backup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E0087-0FA1-4EF0-9A31-5B5367DB48D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21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2400" y="609600"/>
            <a:ext cx="8382000" cy="9906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Many of the L1 product generations 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will require modification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81000" y="1524000"/>
            <a:ext cx="8382000" cy="48006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Geometric corrections will require updates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Band-to-band registration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Camera to camera registration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Geolocation processing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Drift from WRS will be an annoyance but not a major impact</a:t>
            </a:r>
          </a:p>
          <a:p>
            <a:pPr marL="342900" lvl="1" indent="-342900">
              <a:buClr>
                <a:schemeClr val="tx1"/>
              </a:buClr>
              <a:buFont typeface="Wingdings" pitchFamily="2" charset="2"/>
              <a:buChar char="n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Straightforward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modifications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Problem is that many of the original product developers have moved to other projects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Need to determine whether teams can absorb L1 processing changes in their current budgets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Impacts to L1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E0087-0FA1-4EF0-9A31-5B5367DB48D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74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Changes to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L2 product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generation are not needed when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crossing time changes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81000" y="1828800"/>
            <a:ext cx="8229600" cy="44196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Shifts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crossing time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affect interpretation and use of Terra data products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Corrections needed for diurnally varying products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Creates confusion between real change versus MLT-induced changes to data quality, data sampling, or changing position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sun glint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Sun angle changes will impact data quality near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poles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is science value (e.g., data assimilation) in collecting data at other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crossing time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Impacts to L2 product generation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E0087-0FA1-4EF0-9A31-5B5367DB48D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0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L3 products should see the highest impact from crossing time change (and WRS drift)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81000" y="1600200"/>
            <a:ext cx="8229600" cy="45720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L3 processing should not require modification to account for MLT change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L3 involves multi-scene combinations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Crossing time change will not affect the approach to combining data sets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Results can see significant impacts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See earlier cloud example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Drift in crossing time will affect statistics of spatial scenes used in processing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Change in crossing time will change the solar geometry of the scenes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Impacts to L3 product generation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E0087-0FA1-4EF0-9A31-5B5367DB48D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57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Cost and schedule question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81000" y="1371600"/>
            <a:ext cx="8229600" cy="46482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Are modifications to L2 processing anticipated?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Can code modifications be absorbed within current funding profiles?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If not, how best to address the funding issue?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Can this be addressed through ROSES?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the time line for incorporating changes?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Wait until drift is beginning or anticipate drift?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the process for updating new code?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address necessary processing changes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E0087-0FA1-4EF0-9A31-5B5367DB48D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10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62000" y="609600"/>
            <a:ext cx="7543800" cy="9906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Plan is to continue Terra mission for as long as sensors are providing valuable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28600" y="1600200"/>
            <a:ext cx="8229600" cy="43434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Mission continues to produce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important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Terra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platform and instruments expected to continue operating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through 2022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Indications are that instruments and platforms will perform past 2022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2022 is when Terra is predicted to cross its 10:15 am crossing time requirement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Remaining fuel and how to use it is the dominant platform-related factor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Terra platform and sensors are healthy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E0087-0FA1-4EF0-9A31-5B5367DB48D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34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Terra’s fuel dominates future planning</a:t>
            </a:r>
            <a:endParaRPr lang="en-US" dirty="0"/>
          </a:p>
        </p:txBody>
      </p:sp>
      <p:pic>
        <p:nvPicPr>
          <p:cNvPr id="6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7772400" cy="540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 bwMode="auto">
          <a:xfrm>
            <a:off x="1295402" y="4988189"/>
            <a:ext cx="6781800" cy="1172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1295402" y="5403967"/>
            <a:ext cx="6781800" cy="2821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rgbClr val="7030A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1447800" y="4690664"/>
            <a:ext cx="5437470" cy="338536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Fuel </a:t>
            </a:r>
            <a:r>
              <a:rPr lang="en-US" sz="1600" b="1" dirty="0">
                <a:solidFill>
                  <a:srgbClr val="C00000"/>
                </a:solidFill>
                <a:cs typeface="Arial" panose="020B0604020202020204" pitchFamily="34" charset="0"/>
              </a:rPr>
              <a:t>n</a:t>
            </a:r>
            <a:r>
              <a:rPr lang="en-US" sz="16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eeded to lower at least 19 km = 45 kg</a:t>
            </a:r>
            <a:endParaRPr lang="en-US" sz="16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0" y="1752600"/>
            <a:ext cx="5638801" cy="923312"/>
          </a:xfrm>
          <a:prstGeom prst="rect">
            <a:avLst/>
          </a:prstGeom>
          <a:solidFill>
            <a:schemeClr val="bg1"/>
          </a:solidFill>
        </p:spPr>
        <p:txBody>
          <a:bodyPr wrap="square" lIns="91420" tIns="45711" rIns="91420" bIns="45711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Fuel Usage Approximations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:    </a:t>
            </a:r>
          </a:p>
          <a:p>
            <a:r>
              <a:rPr lang="en-US" dirty="0">
                <a:solidFill>
                  <a:srgbClr val="0000FF"/>
                </a:solidFill>
                <a:latin typeface="Calibri" pitchFamily="34" charset="0"/>
              </a:rPr>
              <a:t>~4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kg of fuel for every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inclination maneuver (IAM)</a:t>
            </a: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tabLst>
                <a:tab pos="3715567" algn="l"/>
              </a:tabLst>
            </a:pPr>
            <a:r>
              <a:rPr lang="en-US" dirty="0">
                <a:solidFill>
                  <a:srgbClr val="0000FF"/>
                </a:solidFill>
                <a:latin typeface="Calibri" pitchFamily="34" charset="0"/>
              </a:rPr>
              <a:t>~0.15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kg of fuel for every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drag make up maneuver (DMU)</a:t>
            </a:r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0530" y="5071664"/>
            <a:ext cx="5437470" cy="338536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7030A0"/>
                </a:solidFill>
                <a:cs typeface="Arial" panose="020B0604020202020204" pitchFamily="34" charset="0"/>
              </a:rPr>
              <a:t>Fuel </a:t>
            </a:r>
            <a:r>
              <a:rPr lang="en-US" sz="1600" b="1" dirty="0">
                <a:solidFill>
                  <a:srgbClr val="7030A0"/>
                </a:solidFill>
                <a:cs typeface="Arial" panose="020B0604020202020204" pitchFamily="34" charset="0"/>
              </a:rPr>
              <a:t>n</a:t>
            </a:r>
            <a:r>
              <a:rPr lang="en-US" sz="1600" b="1" dirty="0" smtClean="0">
                <a:solidFill>
                  <a:srgbClr val="7030A0"/>
                </a:solidFill>
                <a:cs typeface="Arial" panose="020B0604020202020204" pitchFamily="34" charset="0"/>
              </a:rPr>
              <a:t>eeded to lower at least 4 km = 4 kg</a:t>
            </a:r>
            <a:endParaRPr lang="en-US" sz="1600" b="1" dirty="0">
              <a:solidFill>
                <a:srgbClr val="7030A0"/>
              </a:solidFill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E0087-0FA1-4EF0-9A31-5B5367DB48D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77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“Nominal” mission scenario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990600" y="8382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Nominal science operations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43000" y="25146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2"/>
                </a:solidFill>
              </a:rPr>
              <a:t>Constellation exit burn</a:t>
            </a:r>
            <a:endParaRPr lang="en-US" sz="2000" b="1" dirty="0">
              <a:solidFill>
                <a:schemeClr val="bg2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 bwMode="auto">
          <a:xfrm flipV="1">
            <a:off x="1905000" y="1851635"/>
            <a:ext cx="1194779" cy="66982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3200400" y="15240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Post-constellation exit science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638800" y="1065445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2"/>
                </a:solidFill>
              </a:rPr>
              <a:t> Orbit lowering burn</a:t>
            </a:r>
            <a:endParaRPr lang="en-US" sz="2000" b="1" dirty="0">
              <a:solidFill>
                <a:schemeClr val="bg2"/>
              </a:solidFill>
            </a:endParaRPr>
          </a:p>
        </p:txBody>
      </p:sp>
      <p:cxnSp>
        <p:nvCxnSpPr>
          <p:cNvPr id="48" name="Straight Arrow Connector 47"/>
          <p:cNvCxnSpPr>
            <a:stCxn id="47" idx="2"/>
          </p:cNvCxnSpPr>
          <p:nvPr/>
        </p:nvCxnSpPr>
        <p:spPr bwMode="auto">
          <a:xfrm flipH="1">
            <a:off x="5005697" y="1773331"/>
            <a:ext cx="1585603" cy="74126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58" name="Group 57"/>
          <p:cNvGrpSpPr/>
          <p:nvPr/>
        </p:nvGrpSpPr>
        <p:grpSpPr>
          <a:xfrm>
            <a:off x="228601" y="886682"/>
            <a:ext cx="8686800" cy="5209318"/>
            <a:chOff x="1313023" y="3429000"/>
            <a:chExt cx="7068977" cy="3509665"/>
          </a:xfrm>
        </p:grpSpPr>
        <p:cxnSp>
          <p:nvCxnSpPr>
            <p:cNvPr id="50" name="Straight Arrow Connector 49"/>
            <p:cNvCxnSpPr/>
            <p:nvPr/>
          </p:nvCxnSpPr>
          <p:spPr bwMode="auto">
            <a:xfrm flipV="1">
              <a:off x="1905000" y="3429000"/>
              <a:ext cx="0" cy="30480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1" name="Straight Arrow Connector 50"/>
            <p:cNvCxnSpPr/>
            <p:nvPr/>
          </p:nvCxnSpPr>
          <p:spPr bwMode="auto">
            <a:xfrm flipV="1">
              <a:off x="1905000" y="6462445"/>
              <a:ext cx="6477000" cy="1455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2" name="TextBox 51"/>
            <p:cNvSpPr txBox="1"/>
            <p:nvPr/>
          </p:nvSpPr>
          <p:spPr>
            <a:xfrm>
              <a:off x="4023855" y="6477000"/>
              <a:ext cx="8577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Time</a:t>
              </a:r>
              <a:endParaRPr lang="en-US" sz="2400" dirty="0"/>
            </a:p>
          </p:txBody>
        </p:sp>
        <p:sp>
          <p:nvSpPr>
            <p:cNvPr id="53" name="TextBox 52"/>
            <p:cNvSpPr txBox="1"/>
            <p:nvPr/>
          </p:nvSpPr>
          <p:spPr>
            <a:xfrm rot="16200000">
              <a:off x="937760" y="4830324"/>
              <a:ext cx="12121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Altitude</a:t>
              </a:r>
              <a:endParaRPr lang="en-US" sz="2400" dirty="0"/>
            </a:p>
          </p:txBody>
        </p:sp>
        <p:cxnSp>
          <p:nvCxnSpPr>
            <p:cNvPr id="54" name="Straight Connector 53"/>
            <p:cNvCxnSpPr/>
            <p:nvPr/>
          </p:nvCxnSpPr>
          <p:spPr bwMode="auto">
            <a:xfrm>
              <a:off x="1905000" y="3886200"/>
              <a:ext cx="17526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 flipV="1">
              <a:off x="3657600" y="3886200"/>
              <a:ext cx="0" cy="4572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3657600" y="4343400"/>
              <a:ext cx="1512014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7" name="Freeform 56"/>
            <p:cNvSpPr/>
            <p:nvPr/>
          </p:nvSpPr>
          <p:spPr bwMode="auto">
            <a:xfrm>
              <a:off x="5169614" y="4335694"/>
              <a:ext cx="2907586" cy="2126751"/>
            </a:xfrm>
            <a:custGeom>
              <a:avLst/>
              <a:gdLst>
                <a:gd name="connsiteX0" fmla="*/ 0 w 2907586"/>
                <a:gd name="connsiteY0" fmla="*/ 0 h 2126751"/>
                <a:gd name="connsiteX1" fmla="*/ 30822 w 2907586"/>
                <a:gd name="connsiteY1" fmla="*/ 174661 h 2126751"/>
                <a:gd name="connsiteX2" fmla="*/ 133564 w 2907586"/>
                <a:gd name="connsiteY2" fmla="*/ 328773 h 2126751"/>
                <a:gd name="connsiteX3" fmla="*/ 287676 w 2907586"/>
                <a:gd name="connsiteY3" fmla="*/ 513708 h 2126751"/>
                <a:gd name="connsiteX4" fmla="*/ 760287 w 2907586"/>
                <a:gd name="connsiteY4" fmla="*/ 729466 h 2126751"/>
                <a:gd name="connsiteX5" fmla="*/ 1294544 w 2907586"/>
                <a:gd name="connsiteY5" fmla="*/ 852755 h 2126751"/>
                <a:gd name="connsiteX6" fmla="*/ 1849348 w 2907586"/>
                <a:gd name="connsiteY6" fmla="*/ 1078787 h 2126751"/>
                <a:gd name="connsiteX7" fmla="*/ 2496620 w 2907586"/>
                <a:gd name="connsiteY7" fmla="*/ 1448657 h 2126751"/>
                <a:gd name="connsiteX8" fmla="*/ 2804845 w 2907586"/>
                <a:gd name="connsiteY8" fmla="*/ 1880171 h 2126751"/>
                <a:gd name="connsiteX9" fmla="*/ 2907586 w 2907586"/>
                <a:gd name="connsiteY9" fmla="*/ 2126751 h 2126751"/>
                <a:gd name="connsiteX0" fmla="*/ 0 w 2907586"/>
                <a:gd name="connsiteY0" fmla="*/ 0 h 2126751"/>
                <a:gd name="connsiteX1" fmla="*/ 30822 w 2907586"/>
                <a:gd name="connsiteY1" fmla="*/ 400129 h 2126751"/>
                <a:gd name="connsiteX2" fmla="*/ 133564 w 2907586"/>
                <a:gd name="connsiteY2" fmla="*/ 328773 h 2126751"/>
                <a:gd name="connsiteX3" fmla="*/ 287676 w 2907586"/>
                <a:gd name="connsiteY3" fmla="*/ 513708 h 2126751"/>
                <a:gd name="connsiteX4" fmla="*/ 760287 w 2907586"/>
                <a:gd name="connsiteY4" fmla="*/ 729466 h 2126751"/>
                <a:gd name="connsiteX5" fmla="*/ 1294544 w 2907586"/>
                <a:gd name="connsiteY5" fmla="*/ 852755 h 2126751"/>
                <a:gd name="connsiteX6" fmla="*/ 1849348 w 2907586"/>
                <a:gd name="connsiteY6" fmla="*/ 1078787 h 2126751"/>
                <a:gd name="connsiteX7" fmla="*/ 2496620 w 2907586"/>
                <a:gd name="connsiteY7" fmla="*/ 1448657 h 2126751"/>
                <a:gd name="connsiteX8" fmla="*/ 2804845 w 2907586"/>
                <a:gd name="connsiteY8" fmla="*/ 1880171 h 2126751"/>
                <a:gd name="connsiteX9" fmla="*/ 2907586 w 2907586"/>
                <a:gd name="connsiteY9" fmla="*/ 2126751 h 2126751"/>
                <a:gd name="connsiteX0" fmla="*/ 0 w 2907586"/>
                <a:gd name="connsiteY0" fmla="*/ 0 h 2126751"/>
                <a:gd name="connsiteX1" fmla="*/ 30822 w 2907586"/>
                <a:gd name="connsiteY1" fmla="*/ 400129 h 2126751"/>
                <a:gd name="connsiteX2" fmla="*/ 133564 w 2907586"/>
                <a:gd name="connsiteY2" fmla="*/ 554242 h 2126751"/>
                <a:gd name="connsiteX3" fmla="*/ 287676 w 2907586"/>
                <a:gd name="connsiteY3" fmla="*/ 513708 h 2126751"/>
                <a:gd name="connsiteX4" fmla="*/ 760287 w 2907586"/>
                <a:gd name="connsiteY4" fmla="*/ 729466 h 2126751"/>
                <a:gd name="connsiteX5" fmla="*/ 1294544 w 2907586"/>
                <a:gd name="connsiteY5" fmla="*/ 852755 h 2126751"/>
                <a:gd name="connsiteX6" fmla="*/ 1849348 w 2907586"/>
                <a:gd name="connsiteY6" fmla="*/ 1078787 h 2126751"/>
                <a:gd name="connsiteX7" fmla="*/ 2496620 w 2907586"/>
                <a:gd name="connsiteY7" fmla="*/ 1448657 h 2126751"/>
                <a:gd name="connsiteX8" fmla="*/ 2804845 w 2907586"/>
                <a:gd name="connsiteY8" fmla="*/ 1880171 h 2126751"/>
                <a:gd name="connsiteX9" fmla="*/ 2907586 w 2907586"/>
                <a:gd name="connsiteY9" fmla="*/ 2126751 h 2126751"/>
                <a:gd name="connsiteX0" fmla="*/ 0 w 2907586"/>
                <a:gd name="connsiteY0" fmla="*/ 0 h 2126751"/>
                <a:gd name="connsiteX1" fmla="*/ 30822 w 2907586"/>
                <a:gd name="connsiteY1" fmla="*/ 400129 h 2126751"/>
                <a:gd name="connsiteX2" fmla="*/ 133564 w 2907586"/>
                <a:gd name="connsiteY2" fmla="*/ 554242 h 2126751"/>
                <a:gd name="connsiteX3" fmla="*/ 362832 w 2907586"/>
                <a:gd name="connsiteY3" fmla="*/ 676546 h 2126751"/>
                <a:gd name="connsiteX4" fmla="*/ 760287 w 2907586"/>
                <a:gd name="connsiteY4" fmla="*/ 729466 h 2126751"/>
                <a:gd name="connsiteX5" fmla="*/ 1294544 w 2907586"/>
                <a:gd name="connsiteY5" fmla="*/ 852755 h 2126751"/>
                <a:gd name="connsiteX6" fmla="*/ 1849348 w 2907586"/>
                <a:gd name="connsiteY6" fmla="*/ 1078787 h 2126751"/>
                <a:gd name="connsiteX7" fmla="*/ 2496620 w 2907586"/>
                <a:gd name="connsiteY7" fmla="*/ 1448657 h 2126751"/>
                <a:gd name="connsiteX8" fmla="*/ 2804845 w 2907586"/>
                <a:gd name="connsiteY8" fmla="*/ 1880171 h 2126751"/>
                <a:gd name="connsiteX9" fmla="*/ 2907586 w 2907586"/>
                <a:gd name="connsiteY9" fmla="*/ 2126751 h 2126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7586" h="2126751">
                  <a:moveTo>
                    <a:pt x="0" y="0"/>
                  </a:moveTo>
                  <a:cubicBezTo>
                    <a:pt x="4280" y="59933"/>
                    <a:pt x="8561" y="307755"/>
                    <a:pt x="30822" y="400129"/>
                  </a:cubicBezTo>
                  <a:cubicBezTo>
                    <a:pt x="53083" y="492503"/>
                    <a:pt x="78229" y="508173"/>
                    <a:pt x="133564" y="554242"/>
                  </a:cubicBezTo>
                  <a:cubicBezTo>
                    <a:pt x="188899" y="600311"/>
                    <a:pt x="258378" y="647342"/>
                    <a:pt x="362832" y="676546"/>
                  </a:cubicBezTo>
                  <a:cubicBezTo>
                    <a:pt x="467286" y="705750"/>
                    <a:pt x="605002" y="700098"/>
                    <a:pt x="760287" y="729466"/>
                  </a:cubicBezTo>
                  <a:cubicBezTo>
                    <a:pt x="915572" y="758834"/>
                    <a:pt x="1113034" y="794535"/>
                    <a:pt x="1294544" y="852755"/>
                  </a:cubicBezTo>
                  <a:cubicBezTo>
                    <a:pt x="1476054" y="910975"/>
                    <a:pt x="1649002" y="979470"/>
                    <a:pt x="1849348" y="1078787"/>
                  </a:cubicBezTo>
                  <a:cubicBezTo>
                    <a:pt x="2049694" y="1178104"/>
                    <a:pt x="2337371" y="1315093"/>
                    <a:pt x="2496620" y="1448657"/>
                  </a:cubicBezTo>
                  <a:cubicBezTo>
                    <a:pt x="2655869" y="1582221"/>
                    <a:pt x="2736351" y="1767155"/>
                    <a:pt x="2804845" y="1880171"/>
                  </a:cubicBezTo>
                  <a:cubicBezTo>
                    <a:pt x="2873339" y="1993187"/>
                    <a:pt x="2890462" y="2059969"/>
                    <a:pt x="2907586" y="2126751"/>
                  </a:cubicBezTo>
                </a:path>
              </a:pathLst>
            </a:cu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6477000" y="1905000"/>
            <a:ext cx="26516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2"/>
                </a:solidFill>
              </a:rPr>
              <a:t>Orbit degradation from atmospheric drag leading to reentry within 25 years</a:t>
            </a:r>
            <a:endParaRPr lang="en-US" sz="2000" b="1" dirty="0">
              <a:solidFill>
                <a:schemeClr val="bg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286000" y="3787914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Science could be done during this entire time – given sufficient funding and programmatic support</a:t>
            </a:r>
            <a:endParaRPr lang="en-US" sz="2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E0087-0FA1-4EF0-9A31-5B5367DB48D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45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28600" y="609600"/>
            <a:ext cx="8382000" cy="9906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Terra needed to perform an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orbit-lowering burn in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2013 to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meet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25-year requirement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6200" y="1524000"/>
            <a:ext cx="8839200" cy="20574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Earliest predicted re-entry if Terra used all of its fuel today would be after 2045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Approach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Terra is to continue doing IAMs until the remaining fuel matches what is needed to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exit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Approval of this plan is via a signed End-of-Mission Plan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Terra’s scenario (details later)</a:t>
            </a:r>
            <a:endParaRPr lang="en-US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81400"/>
            <a:ext cx="454122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76200" y="3581400"/>
            <a:ext cx="4724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400" baseline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426"/>
              </a:buClr>
              <a:buSzPct val="60000"/>
              <a:buFont typeface="Wingdings" pitchFamily="2" charset="2"/>
              <a:buChar char="l"/>
              <a:defRPr sz="2400" baseline="0">
                <a:solidFill>
                  <a:srgbClr val="005426"/>
                </a:solidFill>
                <a:latin typeface="Century Gothic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BE"/>
              </a:buClr>
              <a:buSzPct val="60000"/>
              <a:buFont typeface="Wingdings" pitchFamily="2" charset="2"/>
              <a:buChar char="w"/>
              <a:defRPr sz="2400" baseline="0">
                <a:solidFill>
                  <a:srgbClr val="0000BE"/>
                </a:solidFill>
                <a:latin typeface="Century Gothic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235C"/>
              </a:buClr>
              <a:buSzPct val="80000"/>
              <a:buFont typeface="Wingdings" pitchFamily="2" charset="2"/>
              <a:buChar char="¨"/>
              <a:defRPr sz="2400">
                <a:solidFill>
                  <a:srgbClr val="C0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¡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¡"/>
              <a:defRPr sz="18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¡"/>
              <a:defRPr sz="18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¡"/>
              <a:defRPr sz="18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¡"/>
              <a:defRPr sz="18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Terra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does not have fuel for controlled re-entry</a:t>
            </a:r>
          </a:p>
          <a:p>
            <a:r>
              <a:rPr 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Need sufficient fuel to exit constellation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Fuel will remain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collision avoidance maneuvers</a:t>
            </a:r>
            <a:endParaRPr lang="en-US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E0087-0FA1-4EF0-9A31-5B5367DB48D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37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Extending length of Terra mission is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highest priority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science &amp; instrument teams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5977" y="1752600"/>
            <a:ext cx="4562223" cy="4419600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Lack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follow-on sensors means Terra instruments will continue to be a unique resource for at least 5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Science can be done with Terra data regardless of altitude and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crossing time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Emphasis of Terra science will shift depending upon when and how Terra exits the constellation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There is no breaking point to science due to changes in altitude or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crossing time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Terra mission length extension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177" y="2438400"/>
            <a:ext cx="4415077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E0087-0FA1-4EF0-9A31-5B5367DB48D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83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Terra altitude scenarios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52400" y="609600"/>
            <a:ext cx="8839200" cy="5562600"/>
            <a:chOff x="90505" y="990600"/>
            <a:chExt cx="8533233" cy="524613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5541" t="7681" r="1398" b="16299"/>
            <a:stretch/>
          </p:blipFill>
          <p:spPr>
            <a:xfrm>
              <a:off x="877824" y="1119353"/>
              <a:ext cx="7745914" cy="4461640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3074346" y="2020822"/>
              <a:ext cx="2848158" cy="3773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15CF1"/>
                  </a:solidFill>
                  <a:latin typeface="Calibri" panose="020F0502020204030204" pitchFamily="34" charset="0"/>
                </a:rPr>
                <a:t>4 km exit</a:t>
              </a:r>
              <a:endParaRPr lang="en-US" sz="2000" b="1" dirty="0">
                <a:solidFill>
                  <a:srgbClr val="015CF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66003" y="3085055"/>
              <a:ext cx="2908538" cy="3773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D68104"/>
                  </a:solidFill>
                  <a:latin typeface="Calibri" panose="020F0502020204030204" pitchFamily="34" charset="0"/>
                </a:rPr>
                <a:t>19 </a:t>
              </a:r>
              <a:r>
                <a:rPr lang="en-US" sz="2000" b="1" dirty="0">
                  <a:solidFill>
                    <a:srgbClr val="D68104"/>
                  </a:solidFill>
                  <a:latin typeface="Calibri" panose="020F0502020204030204" pitchFamily="34" charset="0"/>
                </a:rPr>
                <a:t>km </a:t>
              </a:r>
              <a:r>
                <a:rPr lang="en-US" sz="2000" b="1" dirty="0" smtClean="0">
                  <a:solidFill>
                    <a:srgbClr val="D68104"/>
                  </a:solidFill>
                  <a:latin typeface="Calibri" panose="020F0502020204030204" pitchFamily="34" charset="0"/>
                </a:rPr>
                <a:t>exit</a:t>
              </a:r>
              <a:endParaRPr lang="en-US" sz="2000" b="1" dirty="0">
                <a:solidFill>
                  <a:srgbClr val="D68104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9" name="Straight Arrow Connector 28"/>
            <p:cNvCxnSpPr>
              <a:cxnSpLocks noChangeShapeType="1"/>
            </p:cNvCxnSpPr>
            <p:nvPr/>
          </p:nvCxnSpPr>
          <p:spPr bwMode="auto">
            <a:xfrm>
              <a:off x="914400" y="4269822"/>
              <a:ext cx="1905000" cy="0"/>
            </a:xfrm>
            <a:prstGeom prst="straightConnector1">
              <a:avLst/>
            </a:prstGeom>
            <a:noFill/>
            <a:ln w="25400" algn="ctr">
              <a:solidFill>
                <a:srgbClr val="00B05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TextBox 9"/>
            <p:cNvSpPr txBox="1"/>
            <p:nvPr/>
          </p:nvSpPr>
          <p:spPr>
            <a:xfrm>
              <a:off x="825625" y="4333605"/>
              <a:ext cx="3016560" cy="609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Tw Cen MT" pitchFamily="34" charset="0"/>
                </a:rPr>
                <a:t>Risk Mitigation Maneuvers </a:t>
              </a:r>
              <a:r>
                <a:rPr lang="en-US" dirty="0" smtClean="0">
                  <a:solidFill>
                    <a:srgbClr val="00B050"/>
                  </a:solidFill>
                  <a:latin typeface="Tw Cen MT" pitchFamily="34" charset="0"/>
                </a:rPr>
                <a:t/>
              </a:r>
              <a:br>
                <a:rPr lang="en-US" dirty="0" smtClean="0">
                  <a:solidFill>
                    <a:srgbClr val="00B050"/>
                  </a:solidFill>
                  <a:latin typeface="Tw Cen MT" pitchFamily="34" charset="0"/>
                </a:rPr>
              </a:br>
              <a:r>
                <a:rPr lang="en-US" dirty="0" smtClean="0">
                  <a:solidFill>
                    <a:srgbClr val="00B050"/>
                  </a:solidFill>
                  <a:latin typeface="Tw Cen MT" pitchFamily="34" charset="0"/>
                </a:rPr>
                <a:t>(RMM) </a:t>
              </a:r>
              <a:r>
                <a:rPr lang="en-US" dirty="0">
                  <a:solidFill>
                    <a:srgbClr val="00B050"/>
                  </a:solidFill>
                  <a:latin typeface="Tw Cen MT" pitchFamily="34" charset="0"/>
                </a:rPr>
                <a:t>fuel </a:t>
              </a:r>
              <a:r>
                <a:rPr lang="en-US" dirty="0" smtClean="0">
                  <a:solidFill>
                    <a:srgbClr val="00B050"/>
                  </a:solidFill>
                  <a:latin typeface="Tw Cen MT" pitchFamily="34" charset="0"/>
                </a:rPr>
                <a:t>available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0505" y="1226431"/>
              <a:ext cx="2338918" cy="698412"/>
            </a:xfrm>
            <a:prstGeom prst="rect">
              <a:avLst/>
            </a:prstGeom>
            <a:noFill/>
          </p:spPr>
          <p:txBody>
            <a:bodyPr wrap="square" lIns="82058" tIns="41029" rIns="82058" bIns="41029">
              <a:spAutoFit/>
            </a:bodyPr>
            <a:lstStyle/>
            <a:p>
              <a:pPr algn="ctr">
                <a:defRPr/>
              </a:pPr>
              <a:r>
                <a:rPr lang="en-US" sz="2000" b="1" dirty="0" smtClean="0">
                  <a:latin typeface="Calibri" panose="020F0502020204030204" pitchFamily="34" charset="0"/>
                </a:rPr>
                <a:t>Terra Operational </a:t>
              </a:r>
            </a:p>
            <a:p>
              <a:pPr algn="ctr">
                <a:defRPr/>
              </a:pPr>
              <a:r>
                <a:rPr lang="en-US" sz="2000" b="1" dirty="0" smtClean="0">
                  <a:latin typeface="Calibri" panose="020F0502020204030204" pitchFamily="34" charset="0"/>
                </a:rPr>
                <a:t>Orbit</a:t>
              </a:r>
              <a:endParaRPr lang="en-US" sz="2000" b="1" dirty="0">
                <a:latin typeface="Calibri" panose="020F050202020403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-1314438" y="3078706"/>
              <a:ext cx="33263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Average Height (km)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7576" y="5257800"/>
              <a:ext cx="573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640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1376" y="990600"/>
              <a:ext cx="573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720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352800" y="5867400"/>
              <a:ext cx="954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Year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46176" y="5562600"/>
              <a:ext cx="7254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2015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491318" y="5562600"/>
              <a:ext cx="7254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2025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412726" y="5562600"/>
              <a:ext cx="7254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2035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361176" y="5562600"/>
              <a:ext cx="7254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2045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22503" y="3273728"/>
              <a:ext cx="1818486" cy="658678"/>
            </a:xfrm>
            <a:prstGeom prst="rect">
              <a:avLst/>
            </a:prstGeom>
            <a:noFill/>
          </p:spPr>
          <p:txBody>
            <a:bodyPr wrap="none" lIns="82058" tIns="41029" rIns="82058" bIns="41029">
              <a:spAutoFit/>
            </a:bodyPr>
            <a:lstStyle/>
            <a:p>
              <a:pPr>
                <a:defRPr/>
              </a:pPr>
              <a:r>
                <a:rPr lang="en-US" sz="2000" dirty="0" smtClean="0">
                  <a:latin typeface="Calibri" panose="020F0502020204030204" pitchFamily="34" charset="0"/>
                </a:rPr>
                <a:t>Orbit Degrading </a:t>
              </a:r>
              <a:br>
                <a:rPr lang="en-US" sz="2000" dirty="0" smtClean="0">
                  <a:latin typeface="Calibri" panose="020F0502020204030204" pitchFamily="34" charset="0"/>
                </a:rPr>
              </a:br>
              <a:r>
                <a:rPr lang="en-US" sz="2000" dirty="0" smtClean="0">
                  <a:latin typeface="Calibri" panose="020F0502020204030204" pitchFamily="34" charset="0"/>
                </a:rPr>
                <a:t>Over Time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659266" y="4343072"/>
            <a:ext cx="5068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C00000"/>
                </a:solidFill>
              </a:rPr>
              <a:t>Science can be done during this entire period regardless of exit scenario given sufficient programmatic support</a:t>
            </a:r>
            <a:endParaRPr lang="en-US" sz="2000" b="1" i="1" dirty="0">
              <a:solidFill>
                <a:srgbClr val="C00000"/>
              </a:solidFill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1676400" y="1516796"/>
            <a:ext cx="800633" cy="693003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latin typeface="Arial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 flipH="1">
            <a:off x="2477033" y="1219449"/>
            <a:ext cx="1256767" cy="41404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3810000" y="68580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Extra 28 months at current altitude and crossing time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8077200" y="3390438"/>
            <a:ext cx="990600" cy="49624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E0087-0FA1-4EF0-9A31-5B5367DB48D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34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Fuel usage impacts Terra’s crossing time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85" y="830317"/>
            <a:ext cx="8937136" cy="499235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2895600" y="1371600"/>
            <a:ext cx="2209800" cy="5334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1394069" y="1752600"/>
            <a:ext cx="1501531" cy="14405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3352799" y="3390438"/>
            <a:ext cx="1249153" cy="95296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3215394"/>
            <a:ext cx="4038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Added 28 months at current </a:t>
            </a:r>
            <a:r>
              <a:rPr lang="en-US" sz="2000" b="1" dirty="0" smtClean="0">
                <a:solidFill>
                  <a:srgbClr val="FF0000"/>
                </a:solidFill>
              </a:rPr>
              <a:t>altitude and crossing </a:t>
            </a:r>
            <a:r>
              <a:rPr lang="en-US" sz="2000" b="1" dirty="0">
                <a:solidFill>
                  <a:srgbClr val="FF0000"/>
                </a:solidFill>
              </a:rPr>
              <a:t>time from using 41 kg of fuel for inclination maneuvers instead of orbit lowering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E0087-0FA1-4EF0-9A31-5B5367DB48D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50729" y="2793035"/>
            <a:ext cx="1685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15CF1"/>
                </a:solidFill>
              </a:rPr>
              <a:t>4 km case</a:t>
            </a:r>
            <a:endParaRPr lang="en-US" sz="2000" b="1" dirty="0">
              <a:solidFill>
                <a:srgbClr val="015CF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3830966"/>
            <a:ext cx="3064933" cy="1015644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Crossing time for case where final burn lowers Terra &gt;19 km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5638800" y="3193145"/>
            <a:ext cx="1196731" cy="63782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B107D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H="1">
            <a:off x="7674012" y="3193146"/>
            <a:ext cx="497491" cy="29666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15CF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38168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Custom 1">
      <a:majorFont>
        <a:latin typeface="Calibri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SR_Terra.potx</Template>
  <TotalTime>6705</TotalTime>
  <Words>1953</Words>
  <Application>Microsoft Office PowerPoint</Application>
  <PresentationFormat>On-screen Show (4:3)</PresentationFormat>
  <Paragraphs>242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Pixel</vt:lpstr>
      <vt:lpstr>Terra Status Update including  End of Mission Orbit</vt:lpstr>
      <vt:lpstr>Summary of recent events</vt:lpstr>
      <vt:lpstr>Terra platform and sensors are healthy</vt:lpstr>
      <vt:lpstr>Terra’s fuel dominates future planning</vt:lpstr>
      <vt:lpstr>“Nominal” mission scenario</vt:lpstr>
      <vt:lpstr>Terra’s scenario (details later)</vt:lpstr>
      <vt:lpstr>Terra mission length extension</vt:lpstr>
      <vt:lpstr>Terra altitude scenarios</vt:lpstr>
      <vt:lpstr>Fuel usage impacts Terra’s crossing time</vt:lpstr>
      <vt:lpstr>Terra science</vt:lpstr>
      <vt:lpstr>Terra’s 16+ years</vt:lpstr>
      <vt:lpstr>Current data record examples</vt:lpstr>
      <vt:lpstr>Intersensor reference</vt:lpstr>
      <vt:lpstr>Impacts to Terra science</vt:lpstr>
      <vt:lpstr>Time series impact is the real issue</vt:lpstr>
      <vt:lpstr>Initial crossing time change - Cloud example</vt:lpstr>
      <vt:lpstr>MODIS SST example</vt:lpstr>
      <vt:lpstr>Terra March Workshop Conclusions</vt:lpstr>
      <vt:lpstr>Terra Crossing time Panel Conclusions</vt:lpstr>
      <vt:lpstr>Terra recommending 4-km exit fuel use plan</vt:lpstr>
      <vt:lpstr>March Workshop also discussed lunar calibration</vt:lpstr>
      <vt:lpstr>Summary</vt:lpstr>
      <vt:lpstr> </vt:lpstr>
      <vt:lpstr>Impacts to L1</vt:lpstr>
      <vt:lpstr>Impacts to L2 product generation</vt:lpstr>
      <vt:lpstr>Impacts to L3 product generation</vt:lpstr>
      <vt:lpstr>How to address necessary processing changes</vt:lpstr>
    </vt:vector>
  </TitlesOfParts>
  <Company>NASA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 Imhoff</dc:creator>
  <cp:lastModifiedBy>Wolfe, Robert E. (GSFC-6190)</cp:lastModifiedBy>
  <cp:revision>295</cp:revision>
  <dcterms:created xsi:type="dcterms:W3CDTF">2011-05-02T17:59:33Z</dcterms:created>
  <dcterms:modified xsi:type="dcterms:W3CDTF">2016-06-07T13:25:03Z</dcterms:modified>
</cp:coreProperties>
</file>