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256" r:id="rId2"/>
    <p:sldId id="349" r:id="rId3"/>
    <p:sldId id="358" r:id="rId4"/>
    <p:sldId id="344" r:id="rId5"/>
    <p:sldId id="356" r:id="rId6"/>
    <p:sldId id="357" r:id="rId7"/>
    <p:sldId id="328" r:id="rId8"/>
    <p:sldId id="329" r:id="rId9"/>
    <p:sldId id="355" r:id="rId10"/>
    <p:sldId id="332" r:id="rId11"/>
    <p:sldId id="330" r:id="rId12"/>
    <p:sldId id="331" r:id="rId13"/>
    <p:sldId id="340" r:id="rId14"/>
    <p:sldId id="346" r:id="rId15"/>
    <p:sldId id="342" r:id="rId16"/>
    <p:sldId id="345" r:id="rId17"/>
    <p:sldId id="352" r:id="rId18"/>
    <p:sldId id="353"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18" autoAdjust="0"/>
    <p:restoredTop sz="84084" autoAdjust="0"/>
  </p:normalViewPr>
  <p:slideViewPr>
    <p:cSldViewPr snapToGrid="0" snapToObjects="1">
      <p:cViewPr>
        <p:scale>
          <a:sx n="82" d="100"/>
          <a:sy n="82" d="100"/>
        </p:scale>
        <p:origin x="992" y="3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A121C5-BB3F-5A48-A627-461A30C76103}" type="datetimeFigureOut">
              <a:rPr kumimoji="1" lang="zh-CN" altLang="en-US" smtClean="0"/>
              <a:t>16/6/7</a:t>
            </a:fld>
            <a:endParaRPr kumimoji="1" lang="zh-CN"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98993B7-8C33-4042-B873-0DB3448317B4}" type="slidenum">
              <a:rPr kumimoji="1" lang="zh-CN" altLang="en-US" smtClean="0"/>
              <a:t>‹#›</a:t>
            </a:fld>
            <a:endParaRPr kumimoji="1" lang="zh-CN" altLang="en-US"/>
          </a:p>
        </p:txBody>
      </p:sp>
    </p:spTree>
    <p:extLst>
      <p:ext uri="{BB962C8B-B14F-4D97-AF65-F5344CB8AC3E}">
        <p14:creationId xmlns:p14="http://schemas.microsoft.com/office/powerpoint/2010/main" val="27759680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5B9A6C-4F1D-8046-92C4-00C7E3425C5C}" type="datetimeFigureOut">
              <a:rPr lang="en-US" smtClean="0"/>
              <a:t>6/7/16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7D2879-3643-EB4E-A743-35EC4FDE5AF3}" type="slidenum">
              <a:rPr lang="en-US" smtClean="0"/>
              <a:t>‹#›</a:t>
            </a:fld>
            <a:endParaRPr lang="en-US"/>
          </a:p>
        </p:txBody>
      </p:sp>
    </p:spTree>
    <p:extLst>
      <p:ext uri="{BB962C8B-B14F-4D97-AF65-F5344CB8AC3E}">
        <p14:creationId xmlns:p14="http://schemas.microsoft.com/office/powerpoint/2010/main" val="31919103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1:50-2:10pm</a:t>
            </a:r>
          </a:p>
          <a:p>
            <a:r>
              <a:rPr lang="en-US" dirty="0" smtClean="0"/>
              <a:t>June 7 </a:t>
            </a:r>
          </a:p>
          <a:p>
            <a:endParaRPr lang="en-US" dirty="0" smtClean="0"/>
          </a:p>
          <a:p>
            <a:r>
              <a:rPr lang="en-US" dirty="0" smtClean="0"/>
              <a:t>Evaluate the MODIS Collection 6 Low cloud product</a:t>
            </a:r>
            <a:endParaRPr lang="en-US" dirty="0"/>
          </a:p>
        </p:txBody>
      </p:sp>
      <p:sp>
        <p:nvSpPr>
          <p:cNvPr id="4" name="Slide Number Placeholder 3"/>
          <p:cNvSpPr>
            <a:spLocks noGrp="1"/>
          </p:cNvSpPr>
          <p:nvPr>
            <p:ph type="sldNum" sz="quarter" idx="10"/>
          </p:nvPr>
        </p:nvSpPr>
        <p:spPr/>
        <p:txBody>
          <a:bodyPr/>
          <a:lstStyle/>
          <a:p>
            <a:fld id="{547D2879-3643-EB4E-A743-35EC4FDE5AF3}" type="slidenum">
              <a:rPr lang="en-US" smtClean="0"/>
              <a:t>1</a:t>
            </a:fld>
            <a:endParaRPr lang="en-US"/>
          </a:p>
        </p:txBody>
      </p:sp>
    </p:spTree>
    <p:extLst>
      <p:ext uri="{BB962C8B-B14F-4D97-AF65-F5344CB8AC3E}">
        <p14:creationId xmlns:p14="http://schemas.microsoft.com/office/powerpoint/2010/main" val="1375625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0070C0"/>
                </a:solidFill>
              </a:rPr>
              <a:t>Fig. 3. Maps of MODIS-CALIPSO PBL lapse rate averaged over 1° </a:t>
            </a:r>
            <a:r>
              <a:rPr lang="en-US" sz="1200" b="1" dirty="0" err="1" smtClean="0">
                <a:solidFill>
                  <a:srgbClr val="0070C0"/>
                </a:solidFill>
              </a:rPr>
              <a:t>lat</a:t>
            </a:r>
            <a:r>
              <a:rPr lang="en-US" sz="1200" b="1" dirty="0" smtClean="0">
                <a:solidFill>
                  <a:srgbClr val="0070C0"/>
                </a:solidFill>
              </a:rPr>
              <a:t> x 1° </a:t>
            </a:r>
            <a:r>
              <a:rPr lang="en-US" sz="1200" b="1" dirty="0" err="1" smtClean="0">
                <a:solidFill>
                  <a:srgbClr val="0070C0"/>
                </a:solidFill>
              </a:rPr>
              <a:t>lon</a:t>
            </a:r>
            <a:r>
              <a:rPr lang="en-US" sz="1200" b="1" dirty="0" smtClean="0">
                <a:solidFill>
                  <a:srgbClr val="0070C0"/>
                </a:solidFill>
              </a:rPr>
              <a:t> grids for winter (left) and summer (right)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solidFill>
                <a:srgbClr val="0070C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0070C0"/>
                </a:solidFill>
              </a:rPr>
              <a:t>Overestimate of Temp + o</a:t>
            </a:r>
          </a:p>
          <a:p>
            <a:endParaRPr lang="en-US" dirty="0"/>
          </a:p>
        </p:txBody>
      </p:sp>
      <p:sp>
        <p:nvSpPr>
          <p:cNvPr id="4" name="Slide Number Placeholder 3"/>
          <p:cNvSpPr>
            <a:spLocks noGrp="1"/>
          </p:cNvSpPr>
          <p:nvPr>
            <p:ph type="sldNum" sz="quarter" idx="10"/>
          </p:nvPr>
        </p:nvSpPr>
        <p:spPr/>
        <p:txBody>
          <a:bodyPr/>
          <a:lstStyle/>
          <a:p>
            <a:fld id="{547D2879-3643-EB4E-A743-35EC4FDE5AF3}" type="slidenum">
              <a:rPr lang="en-US" smtClean="0"/>
              <a:t>11</a:t>
            </a:fld>
            <a:endParaRPr lang="en-US"/>
          </a:p>
        </p:txBody>
      </p:sp>
    </p:spTree>
    <p:extLst>
      <p:ext uri="{BB962C8B-B14F-4D97-AF65-F5344CB8AC3E}">
        <p14:creationId xmlns:p14="http://schemas.microsoft.com/office/powerpoint/2010/main" val="690410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0070C0"/>
                </a:solidFill>
              </a:rPr>
              <a:t>Fig. 4. Longitudinal variation of PBL LR for winter (blue, DJF) and summer (red, JJA) at 1° longitude bins for 15 °N – 45 °N grid.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solidFill>
                <a:srgbClr val="0070C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0070C0"/>
                </a:solidFill>
              </a:rPr>
              <a:t>Add: STD of LR / MAGIC LR</a:t>
            </a:r>
          </a:p>
          <a:p>
            <a:endParaRPr lang="en-US" dirty="0" smtClean="0"/>
          </a:p>
          <a:p>
            <a:r>
              <a:rPr lang="en-US" sz="1200" b="1" kern="1200" dirty="0" smtClean="0">
                <a:solidFill>
                  <a:schemeClr val="tx1"/>
                </a:solidFill>
                <a:effectLst/>
                <a:latin typeface="+mn-lt"/>
                <a:ea typeface="+mn-ea"/>
                <a:cs typeface="+mn-cs"/>
              </a:rPr>
              <a:t>Figure 15</a:t>
            </a:r>
            <a:r>
              <a:rPr lang="en-US" sz="1200" kern="1200" dirty="0" smtClean="0">
                <a:solidFill>
                  <a:schemeClr val="tx1"/>
                </a:solidFill>
                <a:effectLst/>
                <a:latin typeface="+mn-lt"/>
                <a:ea typeface="+mn-ea"/>
                <a:cs typeface="+mn-cs"/>
              </a:rPr>
              <a:t>: Apparent lapse rates based on 11-µm brightness temperatures as a function of latitude for the month of August.  The blue points are the derived zonal mean apparent lapse rates; the blue, red and green lines are polynomial fits to the data. Three separate sets of regression coefficients are calculated: one each for southern and northern hemispheres, and one for the tropics (blue, green, and red lines, respectively). For this month, the “break points” between the three polynomial fits are at 7.8˚S and 19.5˚N latitude. </a:t>
            </a:r>
            <a:endParaRPr lang="en-US" dirty="0"/>
          </a:p>
        </p:txBody>
      </p:sp>
      <p:sp>
        <p:nvSpPr>
          <p:cNvPr id="4" name="Slide Number Placeholder 3"/>
          <p:cNvSpPr>
            <a:spLocks noGrp="1"/>
          </p:cNvSpPr>
          <p:nvPr>
            <p:ph type="sldNum" sz="quarter" idx="10"/>
          </p:nvPr>
        </p:nvSpPr>
        <p:spPr/>
        <p:txBody>
          <a:bodyPr/>
          <a:lstStyle/>
          <a:p>
            <a:fld id="{547D2879-3643-EB4E-A743-35EC4FDE5AF3}" type="slidenum">
              <a:rPr lang="en-US" smtClean="0"/>
              <a:t>12</a:t>
            </a:fld>
            <a:endParaRPr lang="en-US"/>
          </a:p>
        </p:txBody>
      </p:sp>
    </p:spTree>
    <p:extLst>
      <p:ext uri="{BB962C8B-B14F-4D97-AF65-F5344CB8AC3E}">
        <p14:creationId xmlns:p14="http://schemas.microsoft.com/office/powerpoint/2010/main" val="1281658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0070C0"/>
                </a:solidFill>
              </a:rPr>
              <a:t>Fig. 4. Longitudinal variation of PBL LR for winter (blue, DJF) and summer (red, JJA) at 1° longitude bins for 15 °N – 45 °N grid.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solidFill>
                <a:srgbClr val="0070C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0070C0"/>
                </a:solidFill>
              </a:rPr>
              <a:t>Add: STD of LR / MAGIC LR</a:t>
            </a:r>
          </a:p>
          <a:p>
            <a:endParaRPr lang="en-US" dirty="0"/>
          </a:p>
        </p:txBody>
      </p:sp>
      <p:sp>
        <p:nvSpPr>
          <p:cNvPr id="4" name="Slide Number Placeholder 3"/>
          <p:cNvSpPr>
            <a:spLocks noGrp="1"/>
          </p:cNvSpPr>
          <p:nvPr>
            <p:ph type="sldNum" sz="quarter" idx="10"/>
          </p:nvPr>
        </p:nvSpPr>
        <p:spPr/>
        <p:txBody>
          <a:bodyPr/>
          <a:lstStyle/>
          <a:p>
            <a:fld id="{547D2879-3643-EB4E-A743-35EC4FDE5AF3}" type="slidenum">
              <a:rPr lang="en-US" smtClean="0"/>
              <a:t>13</a:t>
            </a:fld>
            <a:endParaRPr lang="en-US"/>
          </a:p>
        </p:txBody>
      </p:sp>
    </p:spTree>
    <p:extLst>
      <p:ext uri="{BB962C8B-B14F-4D97-AF65-F5344CB8AC3E}">
        <p14:creationId xmlns:p14="http://schemas.microsoft.com/office/powerpoint/2010/main" val="204605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 2B: The cloud top temperatures colored based on distance from the shore (longitude)</a:t>
            </a:r>
          </a:p>
          <a:p>
            <a:endParaRPr lang="en-US" dirty="0" smtClean="0"/>
          </a:p>
          <a:p>
            <a:r>
              <a:rPr lang="en-US" sz="1200" kern="1200" dirty="0" smtClean="0">
                <a:solidFill>
                  <a:schemeClr val="tx1"/>
                </a:solidFill>
                <a:latin typeface="+mn-lt"/>
                <a:ea typeface="+mn-ea"/>
                <a:cs typeface="+mn-cs"/>
              </a:rPr>
              <a:t>- path for the MODIS/VOCALS near-coincident analysis results</a:t>
            </a:r>
          </a:p>
          <a:p>
            <a:r>
              <a:rPr lang="en-US" sz="1200" kern="1200" dirty="0" smtClean="0">
                <a:solidFill>
                  <a:schemeClr val="tx1"/>
                </a:solidFill>
                <a:latin typeface="+mn-lt"/>
                <a:ea typeface="+mn-ea"/>
                <a:cs typeface="+mn-cs"/>
              </a:rPr>
              <a:t>     /cloud/projects/</a:t>
            </a:r>
            <a:r>
              <a:rPr lang="en-US" sz="1200" kern="1200" dirty="0" err="1" smtClean="0">
                <a:solidFill>
                  <a:schemeClr val="tx1"/>
                </a:solidFill>
                <a:latin typeface="+mn-lt"/>
                <a:ea typeface="+mn-ea"/>
                <a:cs typeface="+mn-cs"/>
              </a:rPr>
              <a:t>ladhikari</a:t>
            </a:r>
            <a:r>
              <a:rPr lang="en-US" sz="1200" kern="1200" dirty="0" smtClean="0">
                <a:solidFill>
                  <a:schemeClr val="tx1"/>
                </a:solidFill>
                <a:latin typeface="+mn-lt"/>
                <a:ea typeface="+mn-ea"/>
                <a:cs typeface="+mn-cs"/>
              </a:rPr>
              <a:t>/TERAQ/SEP/</a:t>
            </a:r>
            <a:r>
              <a:rPr lang="en-US" sz="1200" kern="1200" dirty="0" err="1" smtClean="0">
                <a:solidFill>
                  <a:schemeClr val="tx1"/>
                </a:solidFill>
                <a:latin typeface="+mn-lt"/>
                <a:ea typeface="+mn-ea"/>
                <a:cs typeface="+mn-cs"/>
              </a:rPr>
              <a:t>MODIS_vocals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Output Files - </a:t>
            </a:r>
            <a:r>
              <a:rPr lang="en-US" sz="1200" b="1" kern="1200" dirty="0" err="1" smtClean="0">
                <a:solidFill>
                  <a:schemeClr val="tx1"/>
                </a:solidFill>
                <a:latin typeface="+mn-lt"/>
                <a:ea typeface="+mn-ea"/>
                <a:cs typeface="+mn-cs"/>
              </a:rPr>
              <a:t>MODIS_cldtop_temp_vocals_inversion_temp.txt</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     - header info file - </a:t>
            </a:r>
            <a:r>
              <a:rPr lang="en-US" sz="1200" b="1" kern="1200" dirty="0" err="1" smtClean="0">
                <a:solidFill>
                  <a:schemeClr val="tx1"/>
                </a:solidFill>
                <a:latin typeface="+mn-lt"/>
                <a:ea typeface="+mn-ea"/>
                <a:cs typeface="+mn-cs"/>
              </a:rPr>
              <a:t>readme_MODIS_VOCALS_collocated_file.txt</a:t>
            </a:r>
            <a:endParaRPr lang="en-US" sz="1200" b="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47D2879-3643-EB4E-A743-35EC4FDE5AF3}" type="slidenum">
              <a:rPr lang="en-US" smtClean="0"/>
              <a:t>14</a:t>
            </a:fld>
            <a:endParaRPr lang="en-US"/>
          </a:p>
        </p:txBody>
      </p:sp>
    </p:spTree>
    <p:extLst>
      <p:ext uri="{BB962C8B-B14F-4D97-AF65-F5344CB8AC3E}">
        <p14:creationId xmlns:p14="http://schemas.microsoft.com/office/powerpoint/2010/main" val="1214735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Tinv_Tcld_scatter_MAGIC_cfgt0.9LonGT140</a:t>
            </a:r>
            <a:endParaRPr lang="en-US" dirty="0"/>
          </a:p>
        </p:txBody>
      </p:sp>
      <p:sp>
        <p:nvSpPr>
          <p:cNvPr id="4" name="Slide Number Placeholder 3"/>
          <p:cNvSpPr>
            <a:spLocks noGrp="1"/>
          </p:cNvSpPr>
          <p:nvPr>
            <p:ph type="sldNum" sz="quarter" idx="10"/>
          </p:nvPr>
        </p:nvSpPr>
        <p:spPr/>
        <p:txBody>
          <a:bodyPr/>
          <a:lstStyle/>
          <a:p>
            <a:fld id="{547D2879-3643-EB4E-A743-35EC4FDE5AF3}" type="slidenum">
              <a:rPr lang="en-US" smtClean="0"/>
              <a:t>15</a:t>
            </a:fld>
            <a:endParaRPr lang="en-US"/>
          </a:p>
        </p:txBody>
      </p:sp>
    </p:spTree>
    <p:extLst>
      <p:ext uri="{BB962C8B-B14F-4D97-AF65-F5344CB8AC3E}">
        <p14:creationId xmlns:p14="http://schemas.microsoft.com/office/powerpoint/2010/main" val="56370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Tinv_Tcld_scatter_MAGIC__cfgt0.9LonGT140dT2hrdSpace100km</a:t>
            </a:r>
            <a:endParaRPr lang="en-US" dirty="0"/>
          </a:p>
        </p:txBody>
      </p:sp>
      <p:sp>
        <p:nvSpPr>
          <p:cNvPr id="4" name="Slide Number Placeholder 3"/>
          <p:cNvSpPr>
            <a:spLocks noGrp="1"/>
          </p:cNvSpPr>
          <p:nvPr>
            <p:ph type="sldNum" sz="quarter" idx="10"/>
          </p:nvPr>
        </p:nvSpPr>
        <p:spPr/>
        <p:txBody>
          <a:bodyPr/>
          <a:lstStyle/>
          <a:p>
            <a:fld id="{547D2879-3643-EB4E-A743-35EC4FDE5AF3}" type="slidenum">
              <a:rPr lang="en-US" smtClean="0"/>
              <a:t>16</a:t>
            </a:fld>
            <a:endParaRPr lang="en-US"/>
          </a:p>
        </p:txBody>
      </p:sp>
    </p:spTree>
    <p:extLst>
      <p:ext uri="{BB962C8B-B14F-4D97-AF65-F5344CB8AC3E}">
        <p14:creationId xmlns:p14="http://schemas.microsoft.com/office/powerpoint/2010/main" val="1655535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ln/>
        </p:spPr>
      </p:sp>
      <p:sp>
        <p:nvSpPr>
          <p:cNvPr id="419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a:ea typeface="ＭＳ Ｐゴシック" charset="0"/>
                <a:cs typeface="ＭＳ Ｐゴシック" charset="0"/>
              </a:rPr>
              <a:t>Difference – negative value?</a:t>
            </a:r>
          </a:p>
        </p:txBody>
      </p:sp>
      <p:sp>
        <p:nvSpPr>
          <p:cNvPr id="419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1F79B0-5FBB-EC48-9B20-7F93216D86C1}" type="slidenum">
              <a:rPr lang="en-US" altLang="zh-CN" sz="1200"/>
              <a:pPr/>
              <a:t>17</a:t>
            </a:fld>
            <a:endParaRPr lang="en-US" altLang="zh-CN" sz="1200"/>
          </a:p>
        </p:txBody>
      </p:sp>
    </p:spTree>
    <p:extLst>
      <p:ext uri="{BB962C8B-B14F-4D97-AF65-F5344CB8AC3E}">
        <p14:creationId xmlns:p14="http://schemas.microsoft.com/office/powerpoint/2010/main" val="373594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46CAEA-1F7A-B849-839D-B31CEBDB4564}" type="slidenum">
              <a:rPr lang="en-US" altLang="zh-CN" sz="1200"/>
              <a:pPr/>
              <a:t>18</a:t>
            </a:fld>
            <a:endParaRPr lang="en-US" altLang="zh-CN"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This research is funded by NASA TERAQ-NNX14AK17G. Special thanks to program manager Dr. Ramesh </a:t>
            </a:r>
            <a:r>
              <a:rPr lang="en-US" sz="1200" dirty="0" err="1" smtClean="0">
                <a:solidFill>
                  <a:schemeClr val="bg1"/>
                </a:solidFill>
              </a:rPr>
              <a:t>Kakar</a:t>
            </a:r>
            <a:r>
              <a:rPr lang="en-US" sz="1200" dirty="0" smtClean="0">
                <a:solidFill>
                  <a:schemeClr val="bg1"/>
                </a:solidFill>
              </a:rPr>
              <a:t> for the support of the project. CALIPSO data were obtained from the NASA Langley Research Center Atmospheric Science Data Center. MODIS data were obtained from the L1 &amp; Atmospheric Archive and Distribution System (LAADS) Distributed Active Archive Center (DAAC), located in the Goddard Space Flight Center in Greenbelt, Maryland (https://</a:t>
            </a:r>
            <a:r>
              <a:rPr lang="en-US" sz="1200" dirty="0" err="1" smtClean="0">
                <a:solidFill>
                  <a:schemeClr val="bg1"/>
                </a:solidFill>
              </a:rPr>
              <a:t>ladsweb.nascom.nasa.gov</a:t>
            </a:r>
            <a:r>
              <a:rPr lang="en-US" sz="1200" dirty="0" smtClean="0">
                <a:solidFill>
                  <a:schemeClr val="bg1"/>
                </a:solidFill>
              </a:rPr>
              <a:t>/). MAGIC radiosonde data were provided by Department of Energy (DOE) ARM Data Archive. </a:t>
            </a:r>
          </a:p>
          <a:p>
            <a:endParaRPr lang="zh-CN" altLang="en-US" u="sng" dirty="0">
              <a:ea typeface="ＭＳ Ｐゴシック" charset="0"/>
              <a:cs typeface="ＭＳ Ｐゴシック" charset="0"/>
            </a:endParaRPr>
          </a:p>
        </p:txBody>
      </p:sp>
    </p:spTree>
    <p:extLst>
      <p:ext uri="{BB962C8B-B14F-4D97-AF65-F5344CB8AC3E}">
        <p14:creationId xmlns:p14="http://schemas.microsoft.com/office/powerpoint/2010/main" val="1008467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b="0" kern="1200" dirty="0" smtClean="0">
                <a:solidFill>
                  <a:schemeClr val="tx1"/>
                </a:solidFill>
                <a:effectLst/>
                <a:latin typeface="+mn-lt"/>
                <a:ea typeface="+mn-ea"/>
                <a:cs typeface="+mn-cs"/>
              </a:rPr>
              <a:t>Figure 1: The</a:t>
            </a:r>
            <a:r>
              <a:rPr lang="en-US" altLang="zh-CN" sz="1200" b="0" kern="1200" baseline="0" dirty="0" smtClean="0">
                <a:solidFill>
                  <a:schemeClr val="tx1"/>
                </a:solidFill>
                <a:effectLst/>
                <a:latin typeface="+mn-lt"/>
                <a:ea typeface="+mn-ea"/>
                <a:cs typeface="+mn-cs"/>
              </a:rPr>
              <a:t> six box areas show the high occurrence frequency of low clouds (or boundary layer clouds, generally less than 2 km above sea level) over the eastern oceans near the continents. </a:t>
            </a:r>
            <a:endParaRPr lang="en-US" altLang="zh-CN"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7D2879-3643-EB4E-A743-35EC4FDE5AF3}" type="slidenum">
              <a:rPr lang="en-US" smtClean="0"/>
              <a:t>2</a:t>
            </a:fld>
            <a:endParaRPr lang="en-US"/>
          </a:p>
        </p:txBody>
      </p:sp>
    </p:spTree>
    <p:extLst>
      <p:ext uri="{BB962C8B-B14F-4D97-AF65-F5344CB8AC3E}">
        <p14:creationId xmlns:p14="http://schemas.microsoft.com/office/powerpoint/2010/main" val="1219550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Zuidema</a:t>
            </a:r>
            <a:r>
              <a:rPr lang="en-US" dirty="0" smtClean="0"/>
              <a:t> et al., 2009</a:t>
            </a:r>
          </a:p>
          <a:p>
            <a:endParaRPr lang="en-US" dirty="0" smtClean="0"/>
          </a:p>
          <a:p>
            <a:r>
              <a:rPr lang="en-US" dirty="0" err="1" smtClean="0"/>
              <a:t>Ttop</a:t>
            </a:r>
            <a:r>
              <a:rPr lang="en-US" dirty="0" smtClean="0"/>
              <a:t> values available at 5-km resolution. As determined through the MODIS</a:t>
            </a:r>
          </a:p>
          <a:p>
            <a:r>
              <a:rPr lang="en-US" dirty="0" smtClean="0"/>
              <a:t>operational algorithm, the cloudy pixels are first identified</a:t>
            </a:r>
          </a:p>
          <a:p>
            <a:r>
              <a:rPr lang="en-US" dirty="0" smtClean="0"/>
              <a:t>and then subsampled (as opposed to averaged)</a:t>
            </a:r>
          </a:p>
          <a:p>
            <a:r>
              <a:rPr lang="en-US" dirty="0" smtClean="0"/>
              <a:t>from the original 1-km spatial resolution at nadir to a</a:t>
            </a:r>
          </a:p>
          <a:p>
            <a:r>
              <a:rPr lang="en-US" dirty="0" smtClean="0"/>
              <a:t>5-km spatial resolution. The </a:t>
            </a:r>
            <a:r>
              <a:rPr lang="en-US" dirty="0" err="1" smtClean="0"/>
              <a:t>Ttop</a:t>
            </a:r>
            <a:r>
              <a:rPr lang="en-US" dirty="0" smtClean="0"/>
              <a:t> derivation assumes an</a:t>
            </a:r>
          </a:p>
          <a:p>
            <a:r>
              <a:rPr lang="en-US" dirty="0" smtClean="0"/>
              <a:t>effective emissivity of one, and corrects for infrared</a:t>
            </a:r>
          </a:p>
          <a:p>
            <a:r>
              <a:rPr lang="en-US" dirty="0" smtClean="0"/>
              <a:t>absorption by the overlying water vapor based on National</a:t>
            </a:r>
          </a:p>
          <a:p>
            <a:r>
              <a:rPr lang="en-US" dirty="0" smtClean="0"/>
              <a:t>Centers for Environmental Prediction (NCEP)</a:t>
            </a:r>
          </a:p>
          <a:p>
            <a:r>
              <a:rPr lang="en-US" dirty="0" smtClean="0"/>
              <a:t>Global Data Assimilation System (GDAS) temperature</a:t>
            </a:r>
          </a:p>
          <a:p>
            <a:r>
              <a:rPr lang="en-US" dirty="0" smtClean="0"/>
              <a:t>and humidity values (</a:t>
            </a:r>
            <a:r>
              <a:rPr lang="en-US" dirty="0" err="1" smtClean="0"/>
              <a:t>Menzel</a:t>
            </a:r>
            <a:r>
              <a:rPr lang="en-US" dirty="0" smtClean="0"/>
              <a:t> et al. 2006).</a:t>
            </a:r>
            <a:endParaRPr lang="en-US" dirty="0"/>
          </a:p>
        </p:txBody>
      </p:sp>
      <p:sp>
        <p:nvSpPr>
          <p:cNvPr id="4" name="Slide Number Placeholder 3"/>
          <p:cNvSpPr>
            <a:spLocks noGrp="1"/>
          </p:cNvSpPr>
          <p:nvPr>
            <p:ph type="sldNum" sz="quarter" idx="10"/>
          </p:nvPr>
        </p:nvSpPr>
        <p:spPr/>
        <p:txBody>
          <a:bodyPr/>
          <a:lstStyle/>
          <a:p>
            <a:fld id="{547D2879-3643-EB4E-A743-35EC4FDE5AF3}" type="slidenum">
              <a:rPr lang="en-US" smtClean="0"/>
              <a:t>3</a:t>
            </a:fld>
            <a:endParaRPr lang="en-US"/>
          </a:p>
        </p:txBody>
      </p:sp>
    </p:spTree>
    <p:extLst>
      <p:ext uri="{BB962C8B-B14F-4D97-AF65-F5344CB8AC3E}">
        <p14:creationId xmlns:p14="http://schemas.microsoft.com/office/powerpoint/2010/main" val="1005567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654714-53BB-2848-811C-4FF0BF47D450}" type="slidenum">
              <a:rPr lang="en-US" altLang="zh-CN" sz="1200"/>
              <a:pPr/>
              <a:t>4</a:t>
            </a:fld>
            <a:endParaRPr lang="en-US" altLang="zh-CN" sz="1200"/>
          </a:p>
        </p:txBody>
      </p:sp>
      <p:sp>
        <p:nvSpPr>
          <p:cNvPr id="62466" name="Rectangle 2"/>
          <p:cNvSpPr>
            <a:spLocks noGrp="1" noRot="1" noChangeAspect="1" noChangeArrowheads="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Marine ARM GPCI Investigation of Clouds (MAGIC) field campaign took place between Los Angeles, CA (34.0522° N, 118.2437° W) and Honolulu, HI (21.3069° N, 157.8583° W) from October 2012 through September 2013</a:t>
            </a:r>
            <a:r>
              <a:rPr lang="en-US" dirty="0" smtClean="0">
                <a:effectLst/>
              </a:rPr>
              <a:t> </a:t>
            </a:r>
          </a:p>
          <a:p>
            <a:pPr marL="0" marR="0" indent="0" algn="l" defTabSz="457200" rtl="0" eaLnBrk="1" fontAlgn="auto" latinLnBrk="0" hangingPunct="1">
              <a:lnSpc>
                <a:spcPct val="90000"/>
              </a:lnSpc>
              <a:spcBef>
                <a:spcPts val="0"/>
              </a:spcBef>
              <a:spcAft>
                <a:spcPts val="0"/>
              </a:spcAft>
              <a:buClrTx/>
              <a:buSzTx/>
              <a:buFontTx/>
              <a:buNone/>
              <a:tabLst/>
              <a:defRPr/>
            </a:pPr>
            <a:endParaRPr lang="en-US" altLang="zh-CN" dirty="0" smtClean="0">
              <a:effectLst/>
              <a:ea typeface="ＭＳ Ｐゴシック" charset="0"/>
              <a:cs typeface="ＭＳ Ｐゴシック" charset="0"/>
            </a:endParaRPr>
          </a:p>
          <a:p>
            <a:pPr marL="0" marR="0" indent="0" algn="l" defTabSz="457200" rtl="0" eaLnBrk="1" fontAlgn="auto" latinLnBrk="0" hangingPunct="1">
              <a:lnSpc>
                <a:spcPct val="9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VAMOS Ocean-Cloud-Atmosphere-Land Study Regional Experiment</a:t>
            </a:r>
            <a:r>
              <a:rPr lang="en-US" dirty="0" smtClean="0">
                <a:effectLst/>
              </a:rPr>
              <a:t> </a:t>
            </a:r>
            <a:endParaRPr lang="en-US" altLang="zh-CN" dirty="0">
              <a:ea typeface="ＭＳ Ｐゴシック" charset="0"/>
              <a:cs typeface="ＭＳ Ｐゴシック" charset="0"/>
            </a:endParaRPr>
          </a:p>
        </p:txBody>
      </p:sp>
    </p:spTree>
    <p:extLst>
      <p:ext uri="{BB962C8B-B14F-4D97-AF65-F5344CB8AC3E}">
        <p14:creationId xmlns:p14="http://schemas.microsoft.com/office/powerpoint/2010/main" val="251814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654714-53BB-2848-811C-4FF0BF47D450}" type="slidenum">
              <a:rPr lang="en-US" altLang="zh-CN" sz="1200"/>
              <a:pPr/>
              <a:t>5</a:t>
            </a:fld>
            <a:endParaRPr lang="en-US" altLang="zh-CN" sz="1200"/>
          </a:p>
        </p:txBody>
      </p:sp>
      <p:sp>
        <p:nvSpPr>
          <p:cNvPr id="62466" name="Rectangle 2"/>
          <p:cNvSpPr>
            <a:spLocks noGrp="1" noRot="1" noChangeAspect="1" noChangeArrowheads="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Marine ARM GPCI Investigation of Clouds (MAGIC) field campaign took place between Los Angeles, CA (34.0522° N, 118.2437° W) and Honolulu, HI (21.3069° N, 157.8583° W) from October 2012 through September 2013</a:t>
            </a:r>
            <a:r>
              <a:rPr lang="en-US" dirty="0" smtClean="0">
                <a:effectLst/>
              </a:rPr>
              <a:t> </a:t>
            </a:r>
          </a:p>
          <a:p>
            <a:pPr marL="0" marR="0" indent="0" algn="l" defTabSz="457200" rtl="0" eaLnBrk="1" fontAlgn="auto" latinLnBrk="0" hangingPunct="1">
              <a:lnSpc>
                <a:spcPct val="90000"/>
              </a:lnSpc>
              <a:spcBef>
                <a:spcPts val="0"/>
              </a:spcBef>
              <a:spcAft>
                <a:spcPts val="0"/>
              </a:spcAft>
              <a:buClrTx/>
              <a:buSzTx/>
              <a:buFontTx/>
              <a:buNone/>
              <a:tabLst/>
              <a:defRPr/>
            </a:pPr>
            <a:endParaRPr lang="en-US" altLang="zh-CN" dirty="0" smtClean="0">
              <a:effectLst/>
              <a:ea typeface="ＭＳ Ｐゴシック" charset="0"/>
              <a:cs typeface="ＭＳ Ｐゴシック" charset="0"/>
            </a:endParaRPr>
          </a:p>
          <a:p>
            <a:pPr marL="0" marR="0" indent="0" algn="l" defTabSz="457200" rtl="0" eaLnBrk="1" fontAlgn="auto" latinLnBrk="0" hangingPunct="1">
              <a:lnSpc>
                <a:spcPct val="90000"/>
              </a:lnSpc>
              <a:spcBef>
                <a:spcPts val="0"/>
              </a:spcBef>
              <a:spcAft>
                <a:spcPts val="0"/>
              </a:spcAft>
              <a:buClrTx/>
              <a:buSzTx/>
              <a:buFontTx/>
              <a:buNone/>
              <a:tabLst/>
              <a:defRPr/>
            </a:pPr>
            <a:r>
              <a:rPr lang="en-US" altLang="zh-CN" dirty="0" smtClean="0">
                <a:effectLst/>
                <a:ea typeface="ＭＳ Ｐゴシック" charset="0"/>
                <a:cs typeface="ＭＳ Ｐゴシック" charset="0"/>
              </a:rPr>
              <a:t>5-Deg Bin (120W </a:t>
            </a:r>
            <a:r>
              <a:rPr lang="en-US" altLang="zh-CN" dirty="0" smtClean="0">
                <a:effectLst/>
                <a:ea typeface="ＭＳ Ｐゴシック" charset="0"/>
                <a:cs typeface="ＭＳ Ｐゴシック" charset="0"/>
                <a:sym typeface="Wingdings"/>
              </a:rPr>
              <a:t> 165W)</a:t>
            </a:r>
            <a:endParaRPr lang="en-US" altLang="zh-CN" dirty="0">
              <a:ea typeface="ＭＳ Ｐゴシック" charset="0"/>
              <a:cs typeface="ＭＳ Ｐゴシック" charset="0"/>
            </a:endParaRPr>
          </a:p>
        </p:txBody>
      </p:sp>
    </p:spTree>
    <p:extLst>
      <p:ext uri="{BB962C8B-B14F-4D97-AF65-F5344CB8AC3E}">
        <p14:creationId xmlns:p14="http://schemas.microsoft.com/office/powerpoint/2010/main" val="242879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654714-53BB-2848-811C-4FF0BF47D450}" type="slidenum">
              <a:rPr lang="en-US" altLang="zh-CN" sz="1200"/>
              <a:pPr/>
              <a:t>6</a:t>
            </a:fld>
            <a:endParaRPr lang="en-US" altLang="zh-CN" sz="1200"/>
          </a:p>
        </p:txBody>
      </p:sp>
      <p:sp>
        <p:nvSpPr>
          <p:cNvPr id="62466" name="Rectangle 2"/>
          <p:cNvSpPr>
            <a:spLocks noGrp="1" noRot="1" noChangeAspect="1" noChangeArrowheads="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Marine ARM GPCI Investigation of Clouds (MAGIC) field campaign took place between Los Angeles, CA (34.0522° N, 118.2437° W) and Honolulu, HI (21.3069° N, 157.8583° W) from October 2012 through September 2013</a:t>
            </a:r>
            <a:r>
              <a:rPr lang="en-US" dirty="0" smtClean="0">
                <a:effectLst/>
              </a:rPr>
              <a:t> </a:t>
            </a:r>
          </a:p>
          <a:p>
            <a:pPr marL="0" marR="0" indent="0" algn="l" defTabSz="457200" rtl="0" eaLnBrk="1" fontAlgn="auto" latinLnBrk="0" hangingPunct="1">
              <a:lnSpc>
                <a:spcPct val="90000"/>
              </a:lnSpc>
              <a:spcBef>
                <a:spcPts val="0"/>
              </a:spcBef>
              <a:spcAft>
                <a:spcPts val="0"/>
              </a:spcAft>
              <a:buClrTx/>
              <a:buSzTx/>
              <a:buFontTx/>
              <a:buNone/>
              <a:tabLst/>
              <a:defRPr/>
            </a:pPr>
            <a:endParaRPr lang="en-US" altLang="zh-CN" dirty="0" smtClean="0">
              <a:effectLst/>
              <a:ea typeface="ＭＳ Ｐゴシック" charset="0"/>
              <a:cs typeface="ＭＳ Ｐゴシック" charset="0"/>
            </a:endParaRPr>
          </a:p>
          <a:p>
            <a:pPr marL="0" marR="0" indent="0" algn="l" defTabSz="457200" rtl="0" eaLnBrk="1" fontAlgn="auto" latinLnBrk="0" hangingPunct="1">
              <a:lnSpc>
                <a:spcPct val="90000"/>
              </a:lnSpc>
              <a:spcBef>
                <a:spcPts val="0"/>
              </a:spcBef>
              <a:spcAft>
                <a:spcPts val="0"/>
              </a:spcAft>
              <a:buClrTx/>
              <a:buSzTx/>
              <a:buFontTx/>
              <a:buNone/>
              <a:tabLst/>
              <a:defRPr/>
            </a:pPr>
            <a:r>
              <a:rPr lang="en-US" altLang="zh-CN" dirty="0" smtClean="0">
                <a:effectLst/>
                <a:ea typeface="ＭＳ Ｐゴシック" charset="0"/>
                <a:cs typeface="ＭＳ Ｐゴシック" charset="0"/>
              </a:rPr>
              <a:t>5-Deg Bin (120W </a:t>
            </a:r>
            <a:r>
              <a:rPr lang="en-US" altLang="zh-CN" dirty="0" smtClean="0">
                <a:effectLst/>
                <a:ea typeface="ＭＳ Ｐゴシック" charset="0"/>
                <a:cs typeface="ＭＳ Ｐゴシック" charset="0"/>
                <a:sym typeface="Wingdings"/>
              </a:rPr>
              <a:t> 165W)</a:t>
            </a:r>
            <a:endParaRPr lang="en-US" altLang="zh-CN" dirty="0">
              <a:ea typeface="ＭＳ Ｐゴシック" charset="0"/>
              <a:cs typeface="ＭＳ Ｐゴシック" charset="0"/>
            </a:endParaRPr>
          </a:p>
        </p:txBody>
      </p:sp>
    </p:spTree>
    <p:extLst>
      <p:ext uri="{BB962C8B-B14F-4D97-AF65-F5344CB8AC3E}">
        <p14:creationId xmlns:p14="http://schemas.microsoft.com/office/powerpoint/2010/main" val="1839195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0070C0"/>
                </a:solidFill>
              </a:rPr>
              <a:t>Fig. 1. CTH from CALIPSO (Top) and MODIS (bottom) for Dec. 2012 – Feb. 2013 (winter, left) and June – July 2013 (summer, right). White line on top left panel shows the mean path of the radiosonde measurements taken during MAGIC campaign from Oct 2012 to Sep 2013.</a:t>
            </a:r>
          </a:p>
          <a:p>
            <a:endParaRPr lang="en-US" dirty="0"/>
          </a:p>
        </p:txBody>
      </p:sp>
      <p:sp>
        <p:nvSpPr>
          <p:cNvPr id="4" name="Slide Number Placeholder 3"/>
          <p:cNvSpPr>
            <a:spLocks noGrp="1"/>
          </p:cNvSpPr>
          <p:nvPr>
            <p:ph type="sldNum" sz="quarter" idx="10"/>
          </p:nvPr>
        </p:nvSpPr>
        <p:spPr/>
        <p:txBody>
          <a:bodyPr/>
          <a:lstStyle/>
          <a:p>
            <a:fld id="{547D2879-3643-EB4E-A743-35EC4FDE5AF3}" type="slidenum">
              <a:rPr lang="en-US" smtClean="0"/>
              <a:t>7</a:t>
            </a:fld>
            <a:endParaRPr lang="en-US"/>
          </a:p>
        </p:txBody>
      </p:sp>
    </p:spTree>
    <p:extLst>
      <p:ext uri="{BB962C8B-B14F-4D97-AF65-F5344CB8AC3E}">
        <p14:creationId xmlns:p14="http://schemas.microsoft.com/office/powerpoint/2010/main" val="788828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0070C0"/>
                </a:solidFill>
              </a:rPr>
              <a:t>Fig. 2. Comparison of MODIS Collection 6 CTH with coincident CALIPSO CTH for Dec 2012 – Feb 2013 (winter, blue) and June – Aug 2013 (summer, red) over 15 °N – 45 °N, 115 – 165 °W. (Note: only the CALIPSO observations with single-layer clouds with CTH &lt; 5 km were analyzed.)</a:t>
            </a:r>
          </a:p>
          <a:p>
            <a:endParaRPr lang="en-US" dirty="0"/>
          </a:p>
        </p:txBody>
      </p:sp>
      <p:sp>
        <p:nvSpPr>
          <p:cNvPr id="4" name="Slide Number Placeholder 3"/>
          <p:cNvSpPr>
            <a:spLocks noGrp="1"/>
          </p:cNvSpPr>
          <p:nvPr>
            <p:ph type="sldNum" sz="quarter" idx="10"/>
          </p:nvPr>
        </p:nvSpPr>
        <p:spPr/>
        <p:txBody>
          <a:bodyPr/>
          <a:lstStyle/>
          <a:p>
            <a:fld id="{547D2879-3643-EB4E-A743-35EC4FDE5AF3}" type="slidenum">
              <a:rPr lang="en-US" smtClean="0"/>
              <a:t>8</a:t>
            </a:fld>
            <a:endParaRPr lang="en-US"/>
          </a:p>
        </p:txBody>
      </p:sp>
    </p:spTree>
    <p:extLst>
      <p:ext uri="{BB962C8B-B14F-4D97-AF65-F5344CB8AC3E}">
        <p14:creationId xmlns:p14="http://schemas.microsoft.com/office/powerpoint/2010/main" val="2008040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0070C0"/>
                </a:solidFill>
              </a:rPr>
              <a:t>Fig. 5. Maps of MODIS Cloud Fraction (upper) and CALIPSO Cloud Thickness (lower) for winter (left) and summer seasons. </a:t>
            </a:r>
          </a:p>
          <a:p>
            <a:endParaRPr lang="en-US" dirty="0"/>
          </a:p>
        </p:txBody>
      </p:sp>
      <p:sp>
        <p:nvSpPr>
          <p:cNvPr id="4" name="Slide Number Placeholder 3"/>
          <p:cNvSpPr>
            <a:spLocks noGrp="1"/>
          </p:cNvSpPr>
          <p:nvPr>
            <p:ph type="sldNum" sz="quarter" idx="10"/>
          </p:nvPr>
        </p:nvSpPr>
        <p:spPr/>
        <p:txBody>
          <a:bodyPr/>
          <a:lstStyle/>
          <a:p>
            <a:fld id="{547D2879-3643-EB4E-A743-35EC4FDE5AF3}" type="slidenum">
              <a:rPr lang="en-US" smtClean="0"/>
              <a:t>10</a:t>
            </a:fld>
            <a:endParaRPr lang="en-US"/>
          </a:p>
        </p:txBody>
      </p:sp>
    </p:spTree>
    <p:extLst>
      <p:ext uri="{BB962C8B-B14F-4D97-AF65-F5344CB8AC3E}">
        <p14:creationId xmlns:p14="http://schemas.microsoft.com/office/powerpoint/2010/main" val="360943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D8840A-470E-F948-A67F-7ACC8E80F32F}" type="datetime1">
              <a:rPr lang="en-US" altLang="zh-CN" smtClean="0"/>
              <a:t>6/7/16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AB75D-CAEB-F54A-9981-41F2239605D7}" type="slidenum">
              <a:rPr lang="en-US" smtClean="0"/>
              <a:t>‹#›</a:t>
            </a:fld>
            <a:endParaRPr lang="en-US"/>
          </a:p>
        </p:txBody>
      </p:sp>
    </p:spTree>
    <p:extLst>
      <p:ext uri="{BB962C8B-B14F-4D97-AF65-F5344CB8AC3E}">
        <p14:creationId xmlns:p14="http://schemas.microsoft.com/office/powerpoint/2010/main" val="3137699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A4371-AC06-344A-95AB-A8F2350D1DFB}" type="datetime1">
              <a:rPr lang="en-US" altLang="zh-CN" smtClean="0"/>
              <a:t>6/7/16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AB75D-CAEB-F54A-9981-41F2239605D7}" type="slidenum">
              <a:rPr lang="en-US" smtClean="0"/>
              <a:t>‹#›</a:t>
            </a:fld>
            <a:endParaRPr lang="en-US"/>
          </a:p>
        </p:txBody>
      </p:sp>
    </p:spTree>
    <p:extLst>
      <p:ext uri="{BB962C8B-B14F-4D97-AF65-F5344CB8AC3E}">
        <p14:creationId xmlns:p14="http://schemas.microsoft.com/office/powerpoint/2010/main" val="2347547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4046B0-4F97-414E-B826-0BED774332A0}" type="datetime1">
              <a:rPr lang="en-US" altLang="zh-CN" smtClean="0"/>
              <a:t>6/7/16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AB75D-CAEB-F54A-9981-41F2239605D7}" type="slidenum">
              <a:rPr lang="en-US" smtClean="0"/>
              <a:t>‹#›</a:t>
            </a:fld>
            <a:endParaRPr lang="en-US"/>
          </a:p>
        </p:txBody>
      </p:sp>
    </p:spTree>
    <p:extLst>
      <p:ext uri="{BB962C8B-B14F-4D97-AF65-F5344CB8AC3E}">
        <p14:creationId xmlns:p14="http://schemas.microsoft.com/office/powerpoint/2010/main" val="896515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608808-DBED-1548-9DE7-E9695122F4F8}" type="datetime1">
              <a:rPr lang="en-US" altLang="zh-CN" smtClean="0"/>
              <a:t>6/7/16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AB75D-CAEB-F54A-9981-41F2239605D7}" type="slidenum">
              <a:rPr lang="en-US" smtClean="0"/>
              <a:t>‹#›</a:t>
            </a:fld>
            <a:endParaRPr lang="en-US"/>
          </a:p>
        </p:txBody>
      </p:sp>
    </p:spTree>
    <p:extLst>
      <p:ext uri="{BB962C8B-B14F-4D97-AF65-F5344CB8AC3E}">
        <p14:creationId xmlns:p14="http://schemas.microsoft.com/office/powerpoint/2010/main" val="3686620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7D02C-3699-8145-9E64-C29A17671505}" type="datetime1">
              <a:rPr lang="en-US" altLang="zh-CN" smtClean="0"/>
              <a:t>6/7/16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AB75D-CAEB-F54A-9981-41F2239605D7}" type="slidenum">
              <a:rPr lang="en-US" smtClean="0"/>
              <a:t>‹#›</a:t>
            </a:fld>
            <a:endParaRPr lang="en-US"/>
          </a:p>
        </p:txBody>
      </p:sp>
    </p:spTree>
    <p:extLst>
      <p:ext uri="{BB962C8B-B14F-4D97-AF65-F5344CB8AC3E}">
        <p14:creationId xmlns:p14="http://schemas.microsoft.com/office/powerpoint/2010/main" val="2314279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9BDFCC-D8C4-0F48-9151-0D5E3B67AD5B}" type="datetime1">
              <a:rPr lang="en-US" altLang="zh-CN" smtClean="0"/>
              <a:t>6/7/16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AB75D-CAEB-F54A-9981-41F2239605D7}" type="slidenum">
              <a:rPr lang="en-US" smtClean="0"/>
              <a:t>‹#›</a:t>
            </a:fld>
            <a:endParaRPr lang="en-US"/>
          </a:p>
        </p:txBody>
      </p:sp>
    </p:spTree>
    <p:extLst>
      <p:ext uri="{BB962C8B-B14F-4D97-AF65-F5344CB8AC3E}">
        <p14:creationId xmlns:p14="http://schemas.microsoft.com/office/powerpoint/2010/main" val="4012540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C83BB3-EC6A-0647-BDDD-4CCE6BC32D2D}" type="datetime1">
              <a:rPr lang="en-US" altLang="zh-CN" smtClean="0"/>
              <a:t>6/7/16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9AB75D-CAEB-F54A-9981-41F2239605D7}" type="slidenum">
              <a:rPr lang="en-US" smtClean="0"/>
              <a:t>‹#›</a:t>
            </a:fld>
            <a:endParaRPr lang="en-US"/>
          </a:p>
        </p:txBody>
      </p:sp>
    </p:spTree>
    <p:extLst>
      <p:ext uri="{BB962C8B-B14F-4D97-AF65-F5344CB8AC3E}">
        <p14:creationId xmlns:p14="http://schemas.microsoft.com/office/powerpoint/2010/main" val="4175782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13ED5B-931C-6249-856C-C2B5DE66248A}" type="datetime1">
              <a:rPr lang="en-US" altLang="zh-CN" smtClean="0"/>
              <a:t>6/7/16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9AB75D-CAEB-F54A-9981-41F2239605D7}" type="slidenum">
              <a:rPr lang="en-US" smtClean="0"/>
              <a:t>‹#›</a:t>
            </a:fld>
            <a:endParaRPr lang="en-US"/>
          </a:p>
        </p:txBody>
      </p:sp>
    </p:spTree>
    <p:extLst>
      <p:ext uri="{BB962C8B-B14F-4D97-AF65-F5344CB8AC3E}">
        <p14:creationId xmlns:p14="http://schemas.microsoft.com/office/powerpoint/2010/main" val="3085756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5967E3-4E25-9C40-B14B-08F447046258}" type="datetime1">
              <a:rPr lang="en-US" altLang="zh-CN" smtClean="0"/>
              <a:t>6/7/16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9AB75D-CAEB-F54A-9981-41F2239605D7}" type="slidenum">
              <a:rPr lang="en-US" smtClean="0"/>
              <a:t>‹#›</a:t>
            </a:fld>
            <a:endParaRPr lang="en-US"/>
          </a:p>
        </p:txBody>
      </p:sp>
    </p:spTree>
    <p:extLst>
      <p:ext uri="{BB962C8B-B14F-4D97-AF65-F5344CB8AC3E}">
        <p14:creationId xmlns:p14="http://schemas.microsoft.com/office/powerpoint/2010/main" val="811065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691282-2997-F042-BD30-808288DFAFED}" type="datetime1">
              <a:rPr lang="en-US" altLang="zh-CN" smtClean="0"/>
              <a:t>6/7/16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AB75D-CAEB-F54A-9981-41F2239605D7}" type="slidenum">
              <a:rPr lang="en-US" smtClean="0"/>
              <a:t>‹#›</a:t>
            </a:fld>
            <a:endParaRPr lang="en-US"/>
          </a:p>
        </p:txBody>
      </p:sp>
    </p:spTree>
    <p:extLst>
      <p:ext uri="{BB962C8B-B14F-4D97-AF65-F5344CB8AC3E}">
        <p14:creationId xmlns:p14="http://schemas.microsoft.com/office/powerpoint/2010/main" val="1499472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CBA68A-0C3C-3F4F-8E61-E0AFA98EA6D8}" type="datetime1">
              <a:rPr lang="en-US" altLang="zh-CN" smtClean="0"/>
              <a:t>6/7/16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AB75D-CAEB-F54A-9981-41F2239605D7}" type="slidenum">
              <a:rPr lang="en-US" smtClean="0"/>
              <a:t>‹#›</a:t>
            </a:fld>
            <a:endParaRPr lang="en-US"/>
          </a:p>
        </p:txBody>
      </p:sp>
    </p:spTree>
    <p:extLst>
      <p:ext uri="{BB962C8B-B14F-4D97-AF65-F5344CB8AC3E}">
        <p14:creationId xmlns:p14="http://schemas.microsoft.com/office/powerpoint/2010/main" val="9230402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9F5F8D-C4BD-2C42-87FE-7AA009C40857}" type="datetime1">
              <a:rPr lang="en-US" altLang="zh-CN" smtClean="0"/>
              <a:t>6/7/16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9AB75D-CAEB-F54A-9981-41F2239605D7}" type="slidenum">
              <a:rPr lang="en-US" smtClean="0"/>
              <a:t>‹#›</a:t>
            </a:fld>
            <a:endParaRPr lang="en-US"/>
          </a:p>
        </p:txBody>
      </p:sp>
    </p:spTree>
    <p:extLst>
      <p:ext uri="{BB962C8B-B14F-4D97-AF65-F5344CB8AC3E}">
        <p14:creationId xmlns:p14="http://schemas.microsoft.com/office/powerpoint/2010/main" val="3560649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tif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4.tiff"/><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3.gif"/><Relationship Id="rId5" Type="http://schemas.openxmlformats.org/officeDocument/2006/relationships/oleObject" Target="../embeddings/oleObject1.bin"/><Relationship Id="rId6" Type="http://schemas.openxmlformats.org/officeDocument/2006/relationships/image" Target="../media/image2.emf"/><Relationship Id="rId7" Type="http://schemas.openxmlformats.org/officeDocument/2006/relationships/image" Target="../media/image4.gi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7668"/>
            <a:ext cx="7772400" cy="2400100"/>
          </a:xfrm>
        </p:spPr>
        <p:txBody>
          <a:bodyPr>
            <a:normAutofit/>
          </a:bodyPr>
          <a:lstStyle/>
          <a:p>
            <a:r>
              <a:rPr lang="en-US" sz="3200" dirty="0">
                <a:solidFill>
                  <a:srgbClr val="000000"/>
                </a:solidFill>
                <a:latin typeface="Garamond" charset="0"/>
                <a:ea typeface="ＭＳ Ｐゴシック" charset="0"/>
                <a:cs typeface="Garamond" charset="0"/>
              </a:rPr>
              <a:t>Marine Boundary </a:t>
            </a:r>
            <a:r>
              <a:rPr lang="en-US" sz="3200" dirty="0" smtClean="0">
                <a:solidFill>
                  <a:srgbClr val="000000"/>
                </a:solidFill>
                <a:latin typeface="Garamond" charset="0"/>
                <a:ea typeface="ＭＳ Ｐゴシック" charset="0"/>
                <a:cs typeface="Garamond" charset="0"/>
              </a:rPr>
              <a:t>Layer Lapse-rate and </a:t>
            </a:r>
            <a:br>
              <a:rPr lang="en-US" sz="3200" dirty="0" smtClean="0">
                <a:solidFill>
                  <a:srgbClr val="000000"/>
                </a:solidFill>
                <a:latin typeface="Garamond" charset="0"/>
                <a:ea typeface="ＭＳ Ｐゴシック" charset="0"/>
                <a:cs typeface="Garamond" charset="0"/>
              </a:rPr>
            </a:br>
            <a:r>
              <a:rPr lang="en-US" sz="3200" dirty="0" smtClean="0">
                <a:solidFill>
                  <a:srgbClr val="000000"/>
                </a:solidFill>
                <a:latin typeface="Garamond" charset="0"/>
                <a:ea typeface="ＭＳ Ｐゴシック" charset="0"/>
                <a:cs typeface="Garamond" charset="0"/>
              </a:rPr>
              <a:t>Cloud-top-height Observed from MODIS and </a:t>
            </a:r>
            <a:r>
              <a:rPr lang="en-US" sz="3200" dirty="0">
                <a:solidFill>
                  <a:srgbClr val="000000"/>
                </a:solidFill>
                <a:latin typeface="Garamond" charset="0"/>
                <a:ea typeface="ＭＳ Ｐゴシック" charset="0"/>
                <a:cs typeface="Garamond" charset="0"/>
              </a:rPr>
              <a:t>CALIPSO </a:t>
            </a:r>
            <a:r>
              <a:rPr lang="en-US" sz="3200" dirty="0" smtClean="0">
                <a:solidFill>
                  <a:srgbClr val="000000"/>
                </a:solidFill>
                <a:latin typeface="Garamond" charset="0"/>
                <a:ea typeface="ＭＳ Ｐゴシック" charset="0"/>
                <a:cs typeface="Garamond" charset="0"/>
              </a:rPr>
              <a:t>Over </a:t>
            </a:r>
            <a:r>
              <a:rPr lang="en-US" sz="3200" dirty="0">
                <a:solidFill>
                  <a:srgbClr val="000000"/>
                </a:solidFill>
                <a:latin typeface="Garamond" charset="0"/>
                <a:ea typeface="ＭＳ Ｐゴシック" charset="0"/>
                <a:cs typeface="Garamond" charset="0"/>
              </a:rPr>
              <a:t>Subtropical Eastern Oceans</a:t>
            </a:r>
          </a:p>
        </p:txBody>
      </p:sp>
      <p:sp>
        <p:nvSpPr>
          <p:cNvPr id="3" name="Subtitle 2"/>
          <p:cNvSpPr>
            <a:spLocks noGrp="1"/>
          </p:cNvSpPr>
          <p:nvPr>
            <p:ph type="subTitle" idx="1"/>
          </p:nvPr>
        </p:nvSpPr>
        <p:spPr>
          <a:xfrm>
            <a:off x="1371600" y="2968103"/>
            <a:ext cx="6400800" cy="1698243"/>
          </a:xfrm>
        </p:spPr>
        <p:txBody>
          <a:bodyPr>
            <a:normAutofit fontScale="25000" lnSpcReduction="20000"/>
          </a:bodyPr>
          <a:lstStyle/>
          <a:p>
            <a:endParaRPr lang="en-US" dirty="0" smtClean="0"/>
          </a:p>
          <a:p>
            <a:r>
              <a:rPr lang="en-US" sz="11200" dirty="0">
                <a:solidFill>
                  <a:srgbClr val="000000"/>
                </a:solidFill>
                <a:latin typeface="Garamond" charset="0"/>
                <a:ea typeface="ＭＳ Ｐゴシック" charset="0"/>
                <a:cs typeface="Garamond" charset="0"/>
              </a:rPr>
              <a:t>Feiqin Xie</a:t>
            </a:r>
          </a:p>
          <a:p>
            <a:endParaRPr lang="en-US" sz="5100" dirty="0">
              <a:solidFill>
                <a:srgbClr val="000000"/>
              </a:solidFill>
              <a:latin typeface="Garamond" charset="0"/>
              <a:ea typeface="ＭＳ Ｐゴシック" charset="0"/>
              <a:cs typeface="Garamond" charset="0"/>
            </a:endParaRPr>
          </a:p>
          <a:p>
            <a:r>
              <a:rPr lang="en-US" sz="7200" dirty="0" smtClean="0">
                <a:solidFill>
                  <a:srgbClr val="000000"/>
                </a:solidFill>
                <a:latin typeface="Garamond" charset="0"/>
                <a:ea typeface="ＭＳ Ｐゴシック" charset="0"/>
                <a:cs typeface="Garamond" charset="0"/>
              </a:rPr>
              <a:t>Department </a:t>
            </a:r>
            <a:r>
              <a:rPr lang="en-US" sz="7200" dirty="0">
                <a:solidFill>
                  <a:srgbClr val="000000"/>
                </a:solidFill>
                <a:latin typeface="Garamond" charset="0"/>
                <a:ea typeface="ＭＳ Ｐゴシック" charset="0"/>
                <a:cs typeface="Garamond" charset="0"/>
              </a:rPr>
              <a:t>of </a:t>
            </a:r>
            <a:r>
              <a:rPr lang="en-US" sz="7200" dirty="0" smtClean="0">
                <a:solidFill>
                  <a:srgbClr val="000000"/>
                </a:solidFill>
                <a:latin typeface="Garamond" charset="0"/>
                <a:ea typeface="ＭＳ Ｐゴシック" charset="0"/>
                <a:cs typeface="Garamond" charset="0"/>
              </a:rPr>
              <a:t>Physical </a:t>
            </a:r>
            <a:r>
              <a:rPr lang="en-US" sz="7200" dirty="0">
                <a:solidFill>
                  <a:srgbClr val="000000"/>
                </a:solidFill>
                <a:latin typeface="Garamond" charset="0"/>
                <a:ea typeface="ＭＳ Ｐゴシック" charset="0"/>
                <a:cs typeface="Garamond" charset="0"/>
              </a:rPr>
              <a:t>&amp; </a:t>
            </a:r>
            <a:r>
              <a:rPr lang="en-US" sz="7200" dirty="0" smtClean="0">
                <a:solidFill>
                  <a:srgbClr val="000000"/>
                </a:solidFill>
                <a:latin typeface="Garamond" charset="0"/>
                <a:ea typeface="ＭＳ Ｐゴシック" charset="0"/>
                <a:cs typeface="Garamond" charset="0"/>
              </a:rPr>
              <a:t>Environmental </a:t>
            </a:r>
            <a:r>
              <a:rPr lang="en-US" sz="7200" dirty="0">
                <a:solidFill>
                  <a:srgbClr val="000000"/>
                </a:solidFill>
                <a:latin typeface="Garamond" charset="0"/>
                <a:ea typeface="ＭＳ Ｐゴシック" charset="0"/>
                <a:cs typeface="Garamond" charset="0"/>
              </a:rPr>
              <a:t>Sciences</a:t>
            </a:r>
          </a:p>
          <a:p>
            <a:r>
              <a:rPr lang="en-US" sz="7200" dirty="0">
                <a:solidFill>
                  <a:srgbClr val="000000"/>
                </a:solidFill>
                <a:latin typeface="Garamond" charset="0"/>
                <a:ea typeface="ＭＳ Ｐゴシック" charset="0"/>
                <a:cs typeface="Garamond" charset="0"/>
              </a:rPr>
              <a:t>Texas A&amp;M University – Corpus Christi </a:t>
            </a:r>
          </a:p>
        </p:txBody>
      </p:sp>
      <p:sp>
        <p:nvSpPr>
          <p:cNvPr id="4" name="Subtitle 2"/>
          <p:cNvSpPr txBox="1">
            <a:spLocks/>
          </p:cNvSpPr>
          <p:nvPr/>
        </p:nvSpPr>
        <p:spPr>
          <a:xfrm>
            <a:off x="1371600" y="4666347"/>
            <a:ext cx="6400800" cy="1937653"/>
          </a:xfrm>
          <a:prstGeom prst="rect">
            <a:avLst/>
          </a:prstGeom>
        </p:spPr>
        <p:txBody>
          <a:bodyPr vert="horz" lIns="91440" tIns="45720" rIns="91440" bIns="45720" rtlCol="0">
            <a:normAutofit fontScale="4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smtClean="0"/>
          </a:p>
          <a:p>
            <a:r>
              <a:rPr lang="en-US" sz="3600" dirty="0">
                <a:solidFill>
                  <a:srgbClr val="000000"/>
                </a:solidFill>
                <a:latin typeface="Garamond" charset="0"/>
                <a:ea typeface="ＭＳ Ｐゴシック" charset="0"/>
                <a:cs typeface="Garamond" charset="0"/>
              </a:rPr>
              <a:t>Coauthors: L. </a:t>
            </a:r>
            <a:r>
              <a:rPr lang="en-US" sz="3600" dirty="0" err="1">
                <a:solidFill>
                  <a:srgbClr val="000000"/>
                </a:solidFill>
                <a:latin typeface="Garamond" charset="0"/>
                <a:ea typeface="ＭＳ Ｐゴシック" charset="0"/>
                <a:cs typeface="Garamond" charset="0"/>
              </a:rPr>
              <a:t>Adhikari</a:t>
            </a:r>
            <a:r>
              <a:rPr lang="en-US" sz="3600" dirty="0">
                <a:solidFill>
                  <a:srgbClr val="000000"/>
                </a:solidFill>
                <a:latin typeface="Garamond" charset="0"/>
                <a:ea typeface="ＭＳ Ｐゴシック" charset="0"/>
                <a:cs typeface="Garamond" charset="0"/>
              </a:rPr>
              <a:t> (TAMUCC), D. L. Wu (GSFC), R. Wood (UW)</a:t>
            </a:r>
          </a:p>
          <a:p>
            <a:endParaRPr lang="en-US" sz="3600" dirty="0">
              <a:solidFill>
                <a:srgbClr val="000000"/>
              </a:solidFill>
              <a:latin typeface="Garamond" charset="0"/>
              <a:ea typeface="ＭＳ Ｐゴシック" charset="0"/>
              <a:cs typeface="Garamond" charset="0"/>
            </a:endParaRPr>
          </a:p>
          <a:p>
            <a:r>
              <a:rPr lang="en-US" sz="3600" dirty="0">
                <a:solidFill>
                  <a:srgbClr val="000000"/>
                </a:solidFill>
                <a:latin typeface="Garamond" charset="0"/>
                <a:ea typeface="ＭＳ Ｐゴシック" charset="0"/>
                <a:cs typeface="Garamond" charset="0"/>
              </a:rPr>
              <a:t> Acknowledgement: </a:t>
            </a:r>
            <a:r>
              <a:rPr lang="en-US" altLang="zh-CN" sz="3600" dirty="0">
                <a:solidFill>
                  <a:srgbClr val="000000"/>
                </a:solidFill>
                <a:latin typeface="Garamond" charset="0"/>
                <a:ea typeface="ＭＳ Ｐゴシック" charset="0"/>
                <a:cs typeface="Garamond" charset="0"/>
              </a:rPr>
              <a:t>NASA-NNX14AK17G (</a:t>
            </a:r>
            <a:r>
              <a:rPr lang="en-US" sz="3600" dirty="0">
                <a:solidFill>
                  <a:srgbClr val="000000"/>
                </a:solidFill>
                <a:latin typeface="Garamond" charset="0"/>
                <a:ea typeface="ＭＳ Ｐゴシック" charset="0"/>
                <a:cs typeface="Garamond" charset="0"/>
              </a:rPr>
              <a:t>Dr. Ramesh </a:t>
            </a:r>
            <a:r>
              <a:rPr lang="en-US" sz="3600" dirty="0" err="1">
                <a:solidFill>
                  <a:srgbClr val="000000"/>
                </a:solidFill>
                <a:latin typeface="Garamond" charset="0"/>
                <a:ea typeface="ＭＳ Ｐゴシック" charset="0"/>
                <a:cs typeface="Garamond" charset="0"/>
              </a:rPr>
              <a:t>Kakar</a:t>
            </a:r>
            <a:r>
              <a:rPr lang="en-US" sz="3600" dirty="0">
                <a:solidFill>
                  <a:srgbClr val="000000"/>
                </a:solidFill>
                <a:latin typeface="Garamond" charset="0"/>
                <a:ea typeface="ＭＳ Ｐゴシック" charset="0"/>
                <a:cs typeface="Garamond" charset="0"/>
              </a:rPr>
              <a:t>)</a:t>
            </a:r>
          </a:p>
          <a:p>
            <a:r>
              <a:rPr lang="en-US" sz="3600" dirty="0">
                <a:solidFill>
                  <a:srgbClr val="000000"/>
                </a:solidFill>
                <a:latin typeface="Garamond" charset="0"/>
                <a:ea typeface="ＭＳ Ｐゴシック" charset="0"/>
                <a:cs typeface="Garamond" charset="0"/>
              </a:rPr>
              <a:t> </a:t>
            </a:r>
          </a:p>
          <a:p>
            <a:r>
              <a:rPr lang="en-US" sz="3600" dirty="0">
                <a:solidFill>
                  <a:srgbClr val="000000"/>
                </a:solidFill>
                <a:latin typeface="Garamond" charset="0"/>
                <a:ea typeface="ＭＳ Ｐゴシック" charset="0"/>
                <a:cs typeface="Garamond" charset="0"/>
              </a:rPr>
              <a:t>MODIS Science Team Meeting, Silver Spring, MD</a:t>
            </a:r>
          </a:p>
          <a:p>
            <a:r>
              <a:rPr lang="en-US" sz="3600" dirty="0" smtClean="0">
                <a:solidFill>
                  <a:srgbClr val="000000"/>
                </a:solidFill>
                <a:latin typeface="Garamond" charset="0"/>
                <a:ea typeface="ＭＳ Ｐゴシック" charset="0"/>
                <a:cs typeface="Garamond" charset="0"/>
              </a:rPr>
              <a:t>June 7, 2016</a:t>
            </a:r>
            <a:endParaRPr lang="en-US" sz="3600" dirty="0">
              <a:solidFill>
                <a:srgbClr val="000000"/>
              </a:solidFill>
              <a:latin typeface="Garamond" charset="0"/>
              <a:ea typeface="ＭＳ Ｐゴシック" charset="0"/>
              <a:cs typeface="Garamond" charset="0"/>
            </a:endParaRPr>
          </a:p>
        </p:txBody>
      </p:sp>
    </p:spTree>
    <p:extLst>
      <p:ext uri="{BB962C8B-B14F-4D97-AF65-F5344CB8AC3E}">
        <p14:creationId xmlns:p14="http://schemas.microsoft.com/office/powerpoint/2010/main" val="3877159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27519" y="1417638"/>
            <a:ext cx="6697681" cy="5358145"/>
          </a:xfrm>
          <a:prstGeom prst="rect">
            <a:avLst/>
          </a:prstGeom>
        </p:spPr>
      </p:pic>
      <p:sp>
        <p:nvSpPr>
          <p:cNvPr id="2" name="Title 1"/>
          <p:cNvSpPr>
            <a:spLocks noGrp="1"/>
          </p:cNvSpPr>
          <p:nvPr>
            <p:ph type="title"/>
          </p:nvPr>
        </p:nvSpPr>
        <p:spPr/>
        <p:txBody>
          <a:bodyPr>
            <a:normAutofit/>
          </a:bodyPr>
          <a:lstStyle/>
          <a:p>
            <a:r>
              <a:rPr lang="en-US" sz="3600" dirty="0" smtClean="0">
                <a:solidFill>
                  <a:srgbClr val="000000"/>
                </a:solidFill>
                <a:latin typeface="Garamond" charset="0"/>
                <a:ea typeface="ＭＳ Ｐゴシック" charset="0"/>
                <a:cs typeface="Garamond" charset="0"/>
              </a:rPr>
              <a:t>Low Cloud </a:t>
            </a:r>
            <a:r>
              <a:rPr lang="en-US" sz="3600" dirty="0">
                <a:solidFill>
                  <a:srgbClr val="000000"/>
                </a:solidFill>
                <a:latin typeface="Garamond" charset="0"/>
                <a:ea typeface="ＭＳ Ｐゴシック" charset="0"/>
                <a:cs typeface="Garamond" charset="0"/>
              </a:rPr>
              <a:t>Properties</a:t>
            </a:r>
          </a:p>
        </p:txBody>
      </p:sp>
      <p:sp>
        <p:nvSpPr>
          <p:cNvPr id="4" name="Slide Number Placeholder 3"/>
          <p:cNvSpPr>
            <a:spLocks noGrp="1"/>
          </p:cNvSpPr>
          <p:nvPr>
            <p:ph type="sldNum" sz="quarter" idx="12"/>
          </p:nvPr>
        </p:nvSpPr>
        <p:spPr/>
        <p:txBody>
          <a:bodyPr/>
          <a:lstStyle/>
          <a:p>
            <a:fld id="{559AB75D-CAEB-F54A-9981-41F2239605D7}" type="slidenum">
              <a:rPr lang="en-US" smtClean="0"/>
              <a:t>10</a:t>
            </a:fld>
            <a:endParaRPr lang="en-US"/>
          </a:p>
        </p:txBody>
      </p:sp>
      <p:sp>
        <p:nvSpPr>
          <p:cNvPr id="3" name="Rectangle 2"/>
          <p:cNvSpPr/>
          <p:nvPr/>
        </p:nvSpPr>
        <p:spPr>
          <a:xfrm>
            <a:off x="224117" y="2375972"/>
            <a:ext cx="1614481" cy="923330"/>
          </a:xfrm>
          <a:prstGeom prst="rect">
            <a:avLst/>
          </a:prstGeom>
        </p:spPr>
        <p:txBody>
          <a:bodyPr wrap="none">
            <a:spAutoFit/>
          </a:bodyPr>
          <a:lstStyle/>
          <a:p>
            <a:r>
              <a:rPr lang="en-US" b="1" dirty="0">
                <a:solidFill>
                  <a:srgbClr val="0070C0"/>
                </a:solidFill>
              </a:rPr>
              <a:t>MODIS </a:t>
            </a:r>
            <a:endParaRPr lang="en-US" b="1" dirty="0" smtClean="0">
              <a:solidFill>
                <a:srgbClr val="0070C0"/>
              </a:solidFill>
            </a:endParaRPr>
          </a:p>
          <a:p>
            <a:endParaRPr lang="en-US" b="1" dirty="0">
              <a:solidFill>
                <a:srgbClr val="0070C0"/>
              </a:solidFill>
            </a:endParaRPr>
          </a:p>
          <a:p>
            <a:r>
              <a:rPr lang="en-US" b="1" dirty="0" smtClean="0">
                <a:solidFill>
                  <a:srgbClr val="0070C0"/>
                </a:solidFill>
              </a:rPr>
              <a:t>Cloud </a:t>
            </a:r>
            <a:r>
              <a:rPr lang="en-US" b="1" dirty="0">
                <a:solidFill>
                  <a:srgbClr val="0070C0"/>
                </a:solidFill>
              </a:rPr>
              <a:t>Fraction </a:t>
            </a:r>
            <a:endParaRPr lang="en-US" dirty="0"/>
          </a:p>
        </p:txBody>
      </p:sp>
      <p:sp>
        <p:nvSpPr>
          <p:cNvPr id="6" name="Rectangle 5"/>
          <p:cNvSpPr/>
          <p:nvPr/>
        </p:nvSpPr>
        <p:spPr>
          <a:xfrm>
            <a:off x="224117" y="5073135"/>
            <a:ext cx="1760418" cy="923330"/>
          </a:xfrm>
          <a:prstGeom prst="rect">
            <a:avLst/>
          </a:prstGeom>
        </p:spPr>
        <p:txBody>
          <a:bodyPr wrap="none">
            <a:spAutoFit/>
          </a:bodyPr>
          <a:lstStyle/>
          <a:p>
            <a:r>
              <a:rPr lang="en-US" b="1" dirty="0">
                <a:solidFill>
                  <a:srgbClr val="0070C0"/>
                </a:solidFill>
              </a:rPr>
              <a:t>CALIPSO </a:t>
            </a:r>
            <a:endParaRPr lang="en-US" b="1" dirty="0" smtClean="0">
              <a:solidFill>
                <a:srgbClr val="0070C0"/>
              </a:solidFill>
            </a:endParaRPr>
          </a:p>
          <a:p>
            <a:endParaRPr lang="en-US" b="1" dirty="0">
              <a:solidFill>
                <a:srgbClr val="0070C0"/>
              </a:solidFill>
            </a:endParaRPr>
          </a:p>
          <a:p>
            <a:r>
              <a:rPr lang="en-US" b="1" dirty="0" smtClean="0">
                <a:solidFill>
                  <a:srgbClr val="0070C0"/>
                </a:solidFill>
              </a:rPr>
              <a:t>Cloud </a:t>
            </a:r>
            <a:r>
              <a:rPr lang="en-US" b="1" dirty="0">
                <a:solidFill>
                  <a:srgbClr val="0070C0"/>
                </a:solidFill>
              </a:rPr>
              <a:t>Thickness </a:t>
            </a:r>
            <a:endParaRPr lang="en-US" dirty="0"/>
          </a:p>
        </p:txBody>
      </p:sp>
      <p:sp>
        <p:nvSpPr>
          <p:cNvPr id="9" name="TextBox 8"/>
          <p:cNvSpPr txBox="1"/>
          <p:nvPr/>
        </p:nvSpPr>
        <p:spPr>
          <a:xfrm>
            <a:off x="1764682" y="1796850"/>
            <a:ext cx="1829787" cy="461665"/>
          </a:xfrm>
          <a:prstGeom prst="rect">
            <a:avLst/>
          </a:prstGeom>
          <a:noFill/>
        </p:spPr>
        <p:txBody>
          <a:bodyPr wrap="square" rtlCol="0">
            <a:spAutoFit/>
          </a:bodyPr>
          <a:lstStyle/>
          <a:p>
            <a:pPr algn="ctr"/>
            <a:r>
              <a:rPr lang="en-US" sz="2400" b="1" dirty="0" smtClean="0"/>
              <a:t>winter</a:t>
            </a:r>
            <a:endParaRPr lang="en-US" sz="2400" b="1" dirty="0"/>
          </a:p>
        </p:txBody>
      </p:sp>
      <p:sp>
        <p:nvSpPr>
          <p:cNvPr id="10" name="TextBox 9"/>
          <p:cNvSpPr txBox="1"/>
          <p:nvPr/>
        </p:nvSpPr>
        <p:spPr>
          <a:xfrm>
            <a:off x="4723413" y="1796851"/>
            <a:ext cx="1829787" cy="461665"/>
          </a:xfrm>
          <a:prstGeom prst="rect">
            <a:avLst/>
          </a:prstGeom>
          <a:noFill/>
        </p:spPr>
        <p:txBody>
          <a:bodyPr wrap="square" rtlCol="0">
            <a:spAutoFit/>
          </a:bodyPr>
          <a:lstStyle/>
          <a:p>
            <a:pPr algn="ctr"/>
            <a:r>
              <a:rPr lang="en-US" sz="2400" b="1" dirty="0" smtClean="0"/>
              <a:t>summer</a:t>
            </a:r>
            <a:endParaRPr lang="en-US" sz="2400" b="1" dirty="0"/>
          </a:p>
        </p:txBody>
      </p:sp>
      <p:sp>
        <p:nvSpPr>
          <p:cNvPr id="11" name="Line 3"/>
          <p:cNvSpPr>
            <a:spLocks noChangeShapeType="1"/>
          </p:cNvSpPr>
          <p:nvPr/>
        </p:nvSpPr>
        <p:spPr bwMode="auto">
          <a:xfrm>
            <a:off x="0" y="1219200"/>
            <a:ext cx="9144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4818596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0000"/>
                </a:solidFill>
                <a:latin typeface="Garamond" charset="0"/>
                <a:ea typeface="ＭＳ Ｐゴシック" charset="0"/>
                <a:cs typeface="Garamond" charset="0"/>
              </a:rPr>
              <a:t>MBL </a:t>
            </a:r>
            <a:r>
              <a:rPr lang="en-US" sz="3600" dirty="0">
                <a:solidFill>
                  <a:srgbClr val="000000"/>
                </a:solidFill>
                <a:latin typeface="Garamond" charset="0"/>
                <a:ea typeface="ＭＳ Ｐゴシック" charset="0"/>
                <a:cs typeface="Garamond" charset="0"/>
              </a:rPr>
              <a:t>Lapse Rate (𝛤</a:t>
            </a:r>
            <a:r>
              <a:rPr lang="en-US" sz="3600" baseline="-25000" dirty="0">
                <a:solidFill>
                  <a:srgbClr val="000000"/>
                </a:solidFill>
                <a:latin typeface="Garamond" charset="0"/>
                <a:ea typeface="ＭＳ Ｐゴシック" charset="0"/>
                <a:cs typeface="Garamond" charset="0"/>
              </a:rPr>
              <a:t>T</a:t>
            </a:r>
            <a:r>
              <a:rPr lang="en-US" sz="3600" dirty="0">
                <a:solidFill>
                  <a:srgbClr val="000000"/>
                </a:solidFill>
                <a:latin typeface="Garamond" charset="0"/>
                <a:ea typeface="ＭＳ Ｐゴシック" charset="0"/>
                <a:cs typeface="Garamond" charset="0"/>
              </a:rPr>
              <a:t>)</a:t>
            </a:r>
          </a:p>
        </p:txBody>
      </p:sp>
      <p:sp>
        <p:nvSpPr>
          <p:cNvPr id="4" name="Slide Number Placeholder 3"/>
          <p:cNvSpPr>
            <a:spLocks noGrp="1"/>
          </p:cNvSpPr>
          <p:nvPr>
            <p:ph type="sldNum" sz="quarter" idx="12"/>
          </p:nvPr>
        </p:nvSpPr>
        <p:spPr/>
        <p:txBody>
          <a:bodyPr/>
          <a:lstStyle/>
          <a:p>
            <a:fld id="{559AB75D-CAEB-F54A-9981-41F2239605D7}" type="slidenum">
              <a:rPr lang="en-US" smtClean="0"/>
              <a:t>11</a:t>
            </a:fld>
            <a:endParaRPr lang="en-US"/>
          </a:p>
        </p:txBody>
      </p:sp>
      <p:pic>
        <p:nvPicPr>
          <p:cNvPr id="5" name="Picture 4"/>
          <p:cNvPicPr>
            <a:picLocks noChangeAspect="1"/>
          </p:cNvPicPr>
          <p:nvPr/>
        </p:nvPicPr>
        <p:blipFill>
          <a:blip r:embed="rId4"/>
          <a:stretch>
            <a:fillRect/>
          </a:stretch>
        </p:blipFill>
        <p:spPr>
          <a:xfrm>
            <a:off x="0" y="2151529"/>
            <a:ext cx="8772117" cy="3051173"/>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4386058" y="5330875"/>
                <a:ext cx="3647750" cy="1015663"/>
              </a:xfrm>
              <a:prstGeom prst="rect">
                <a:avLst/>
              </a:prstGeom>
              <a:noFill/>
            </p:spPr>
            <p:txBody>
              <a:bodyPr wrap="square" rtlCol="0">
                <a:spAutoFit/>
              </a:bodyPr>
              <a:lstStyle/>
              <a:p>
                <a:pPr algn="just"/>
                <a14:m>
                  <m:oMath xmlns:m="http://schemas.openxmlformats.org/officeDocument/2006/math">
                    <m:r>
                      <a:rPr lang="en-US" sz="2000" smtClean="0">
                        <a:solidFill>
                          <a:srgbClr val="000000"/>
                        </a:solidFill>
                        <a:latin typeface="Cambria Math" charset="0"/>
                        <a:ea typeface="ＭＳ Ｐゴシック" charset="0"/>
                        <a:cs typeface="Garamond" charset="0"/>
                      </a:rPr>
                      <m:t>𝐶𝑇𝑇</m:t>
                    </m:r>
                    <m:r>
                      <a:rPr lang="en-US" sz="2000" smtClean="0">
                        <a:solidFill>
                          <a:srgbClr val="000000"/>
                        </a:solidFill>
                        <a:latin typeface="Cambria Math" charset="0"/>
                        <a:ea typeface="ＭＳ Ｐゴシック" charset="0"/>
                        <a:cs typeface="Garamond" charset="0"/>
                      </a:rPr>
                      <m:t>=</m:t>
                    </m:r>
                  </m:oMath>
                </a14:m>
                <a:r>
                  <a:rPr lang="en-US" sz="2000" dirty="0">
                    <a:solidFill>
                      <a:srgbClr val="000000"/>
                    </a:solidFill>
                    <a:latin typeface="Garamond" charset="0"/>
                    <a:ea typeface="ＭＳ Ｐゴシック" charset="0"/>
                    <a:cs typeface="Garamond" charset="0"/>
                  </a:rPr>
                  <a:t> MODIS CTT</a:t>
                </a:r>
              </a:p>
              <a:p>
                <a:pPr algn="just"/>
                <a14:m>
                  <m:oMath xmlns:m="http://schemas.openxmlformats.org/officeDocument/2006/math">
                    <m:r>
                      <m:rPr>
                        <m:sty m:val="p"/>
                      </m:rPr>
                      <a:rPr lang="en-US" sz="2000" b="0" i="0" smtClean="0">
                        <a:solidFill>
                          <a:srgbClr val="000000"/>
                        </a:solidFill>
                        <a:latin typeface="Cambria Math" charset="0"/>
                        <a:ea typeface="ＭＳ Ｐゴシック" charset="0"/>
                        <a:cs typeface="Garamond" charset="0"/>
                      </a:rPr>
                      <m:t>SST</m:t>
                    </m:r>
                    <m:r>
                      <a:rPr lang="en-US" sz="2000" b="0" i="0" smtClean="0">
                        <a:solidFill>
                          <a:srgbClr val="000000"/>
                        </a:solidFill>
                        <a:latin typeface="Cambria Math" charset="0"/>
                        <a:ea typeface="ＭＳ Ｐゴシック" charset="0"/>
                        <a:cs typeface="Garamond" charset="0"/>
                      </a:rPr>
                      <m:t> =</m:t>
                    </m:r>
                  </m:oMath>
                </a14:m>
                <a:r>
                  <a:rPr lang="en-US" sz="2000" dirty="0">
                    <a:solidFill>
                      <a:srgbClr val="000000"/>
                    </a:solidFill>
                    <a:latin typeface="Garamond" charset="0"/>
                    <a:ea typeface="ＭＳ Ｐゴシック" charset="0"/>
                    <a:cs typeface="Garamond" charset="0"/>
                  </a:rPr>
                  <a:t> </a:t>
                </a:r>
                <a:r>
                  <a:rPr lang="en-US" sz="2000" dirty="0" smtClean="0">
                    <a:solidFill>
                      <a:srgbClr val="000000"/>
                    </a:solidFill>
                    <a:latin typeface="Garamond" charset="0"/>
                    <a:ea typeface="ＭＳ Ｐゴシック" charset="0"/>
                    <a:cs typeface="Garamond" charset="0"/>
                  </a:rPr>
                  <a:t>Sea surface temp (ERA-I)</a:t>
                </a:r>
                <a:endParaRPr lang="en-US" sz="2000" dirty="0">
                  <a:solidFill>
                    <a:srgbClr val="000000"/>
                  </a:solidFill>
                  <a:latin typeface="Garamond" charset="0"/>
                  <a:ea typeface="ＭＳ Ｐゴシック" charset="0"/>
                  <a:cs typeface="Garamond" charset="0"/>
                </a:endParaRPr>
              </a:p>
              <a:p>
                <a:pPr algn="just"/>
                <a14:m>
                  <m:oMath xmlns:m="http://schemas.openxmlformats.org/officeDocument/2006/math">
                    <m:r>
                      <a:rPr lang="en-US" sz="2000">
                        <a:solidFill>
                          <a:srgbClr val="000000"/>
                        </a:solidFill>
                        <a:latin typeface="Cambria Math" charset="0"/>
                        <a:ea typeface="ＭＳ Ｐゴシック" charset="0"/>
                        <a:cs typeface="Garamond" charset="0"/>
                      </a:rPr>
                      <m:t>𝐶𝑇𝐻</m:t>
                    </m:r>
                    <m:r>
                      <a:rPr lang="en-US" sz="2000">
                        <a:solidFill>
                          <a:srgbClr val="000000"/>
                        </a:solidFill>
                        <a:latin typeface="Cambria Math" charset="0"/>
                        <a:ea typeface="ＭＳ Ｐゴシック" charset="0"/>
                        <a:cs typeface="Garamond" charset="0"/>
                      </a:rPr>
                      <m:t>= </m:t>
                    </m:r>
                  </m:oMath>
                </a14:m>
                <a:r>
                  <a:rPr lang="en-US" sz="2000" dirty="0">
                    <a:solidFill>
                      <a:srgbClr val="000000"/>
                    </a:solidFill>
                    <a:latin typeface="Garamond" charset="0"/>
                    <a:ea typeface="ＭＳ Ｐゴシック" charset="0"/>
                    <a:cs typeface="Garamond" charset="0"/>
                  </a:rPr>
                  <a:t>CALIPSO CTH</a:t>
                </a:r>
              </a:p>
            </p:txBody>
          </p:sp>
        </mc:Choice>
        <mc:Fallback xmlns="">
          <p:sp>
            <p:nvSpPr>
              <p:cNvPr id="6" name="TextBox 5"/>
              <p:cNvSpPr txBox="1">
                <a:spLocks noRot="1" noChangeAspect="1" noMove="1" noResize="1" noEditPoints="1" noAdjustHandles="1" noChangeArrowheads="1" noChangeShapeType="1" noTextEdit="1"/>
              </p:cNvSpPr>
              <p:nvPr/>
            </p:nvSpPr>
            <p:spPr>
              <a:xfrm>
                <a:off x="4386058" y="5330875"/>
                <a:ext cx="3647750" cy="1015663"/>
              </a:xfrm>
              <a:prstGeom prst="rect">
                <a:avLst/>
              </a:prstGeom>
              <a:blipFill rotWithShape="0">
                <a:blip r:embed="rId5"/>
                <a:stretch>
                  <a:fillRect t="-8982" b="-485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185690" y="5525801"/>
                <a:ext cx="2462945" cy="625812"/>
              </a:xfrm>
              <a:prstGeom prst="rect">
                <a:avLst/>
              </a:prstGeom>
              <a:noFill/>
            </p:spPr>
            <p:txBody>
              <a:bodyPr wrap="square" rtlCol="0">
                <a:spAutoFit/>
              </a:bodyPr>
              <a:lstStyle/>
              <a:p>
                <a:pPr algn="just"/>
                <a:r>
                  <a:rPr lang="en-US" sz="2400" b="1" dirty="0">
                    <a:solidFill>
                      <a:srgbClr val="FF0000"/>
                    </a:solidFill>
                  </a:rPr>
                  <a:t>𝛤</a:t>
                </a:r>
                <a:r>
                  <a:rPr lang="en-US" sz="2400" b="1" baseline="-25000" dirty="0">
                    <a:solidFill>
                      <a:srgbClr val="FF0000"/>
                    </a:solidFill>
                  </a:rPr>
                  <a:t>T</a:t>
                </a:r>
                <a14:m>
                  <m:oMath xmlns:m="http://schemas.openxmlformats.org/officeDocument/2006/math">
                    <m:r>
                      <a:rPr lang="en-US" sz="2400" b="1" i="1" smtClean="0">
                        <a:solidFill>
                          <a:srgbClr val="0070C0"/>
                        </a:solidFill>
                        <a:latin typeface="Cambria Math" charset="0"/>
                      </a:rPr>
                      <m:t>=−</m:t>
                    </m:r>
                    <m:f>
                      <m:fPr>
                        <m:ctrlPr>
                          <a:rPr lang="bg-BG" sz="2400" b="1" i="1" smtClean="0">
                            <a:solidFill>
                              <a:srgbClr val="0070C0"/>
                            </a:solidFill>
                            <a:latin typeface="Cambria Math" charset="0"/>
                          </a:rPr>
                        </m:ctrlPr>
                      </m:fPr>
                      <m:num>
                        <m:r>
                          <a:rPr lang="en-US" sz="2400" b="1" i="1" smtClean="0">
                            <a:solidFill>
                              <a:srgbClr val="0070C0"/>
                            </a:solidFill>
                            <a:latin typeface="Cambria Math" charset="0"/>
                          </a:rPr>
                          <m:t>𝑪𝑻𝑻</m:t>
                        </m:r>
                        <m:r>
                          <a:rPr lang="en-US" sz="2400" b="1" i="1" smtClean="0">
                            <a:solidFill>
                              <a:srgbClr val="0070C0"/>
                            </a:solidFill>
                            <a:latin typeface="Cambria Math" charset="0"/>
                          </a:rPr>
                          <m:t>−</m:t>
                        </m:r>
                        <m:r>
                          <a:rPr lang="en-US" sz="2400" b="1" i="1" smtClean="0">
                            <a:solidFill>
                              <a:srgbClr val="0070C0"/>
                            </a:solidFill>
                            <a:latin typeface="Cambria Math" charset="0"/>
                          </a:rPr>
                          <m:t>𝑺𝑺𝑻</m:t>
                        </m:r>
                      </m:num>
                      <m:den>
                        <m:r>
                          <a:rPr lang="en-US" sz="2400" b="1" i="1" smtClean="0">
                            <a:solidFill>
                              <a:srgbClr val="0070C0"/>
                            </a:solidFill>
                            <a:latin typeface="Cambria Math" charset="0"/>
                          </a:rPr>
                          <m:t>𝑪𝑻𝑯</m:t>
                        </m:r>
                      </m:den>
                    </m:f>
                  </m:oMath>
                </a14:m>
                <a:r>
                  <a:rPr lang="en-US" sz="2400" b="1" dirty="0" smtClean="0">
                    <a:solidFill>
                      <a:srgbClr val="0070C0"/>
                    </a:solidFill>
                  </a:rPr>
                  <a:t> </a:t>
                </a:r>
                <a:endParaRPr lang="en-US" sz="2400" b="1" dirty="0">
                  <a:solidFill>
                    <a:srgbClr val="0070C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185690" y="5525801"/>
                <a:ext cx="2462945" cy="625812"/>
              </a:xfrm>
              <a:prstGeom prst="rect">
                <a:avLst/>
              </a:prstGeom>
              <a:blipFill rotWithShape="0">
                <a:blip r:embed="rId6"/>
                <a:stretch>
                  <a:fillRect l="-3960" b="-6796"/>
                </a:stretch>
              </a:blipFill>
            </p:spPr>
            <p:txBody>
              <a:bodyPr/>
              <a:lstStyle/>
              <a:p>
                <a:r>
                  <a:rPr lang="en-US">
                    <a:noFill/>
                  </a:rPr>
                  <a:t> </a:t>
                </a:r>
              </a:p>
            </p:txBody>
          </p:sp>
        </mc:Fallback>
      </mc:AlternateContent>
      <p:sp>
        <p:nvSpPr>
          <p:cNvPr id="8" name="Line 3"/>
          <p:cNvSpPr>
            <a:spLocks noChangeShapeType="1"/>
          </p:cNvSpPr>
          <p:nvPr/>
        </p:nvSpPr>
        <p:spPr bwMode="auto">
          <a:xfrm>
            <a:off x="0" y="1219200"/>
            <a:ext cx="9144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9" name="TextBox 8"/>
          <p:cNvSpPr txBox="1"/>
          <p:nvPr/>
        </p:nvSpPr>
        <p:spPr>
          <a:xfrm>
            <a:off x="457200" y="2549893"/>
            <a:ext cx="1829787" cy="461665"/>
          </a:xfrm>
          <a:prstGeom prst="rect">
            <a:avLst/>
          </a:prstGeom>
          <a:noFill/>
        </p:spPr>
        <p:txBody>
          <a:bodyPr wrap="square" rtlCol="0">
            <a:spAutoFit/>
          </a:bodyPr>
          <a:lstStyle/>
          <a:p>
            <a:pPr algn="ctr"/>
            <a:r>
              <a:rPr lang="en-US" sz="2400" b="1" dirty="0" smtClean="0"/>
              <a:t>winter</a:t>
            </a:r>
            <a:endParaRPr lang="en-US" sz="2400" b="1" dirty="0"/>
          </a:p>
        </p:txBody>
      </p:sp>
      <p:sp>
        <p:nvSpPr>
          <p:cNvPr id="10" name="TextBox 9"/>
          <p:cNvSpPr txBox="1"/>
          <p:nvPr/>
        </p:nvSpPr>
        <p:spPr>
          <a:xfrm>
            <a:off x="4277134" y="2549894"/>
            <a:ext cx="1829787" cy="461665"/>
          </a:xfrm>
          <a:prstGeom prst="rect">
            <a:avLst/>
          </a:prstGeom>
          <a:noFill/>
        </p:spPr>
        <p:txBody>
          <a:bodyPr wrap="square" rtlCol="0">
            <a:spAutoFit/>
          </a:bodyPr>
          <a:lstStyle/>
          <a:p>
            <a:pPr algn="ctr"/>
            <a:r>
              <a:rPr lang="en-US" sz="2400" b="1" dirty="0" smtClean="0"/>
              <a:t>summer</a:t>
            </a:r>
            <a:endParaRPr lang="en-US" sz="2400" b="1" dirty="0"/>
          </a:p>
        </p:txBody>
      </p:sp>
      <p:cxnSp>
        <p:nvCxnSpPr>
          <p:cNvPr id="11" name="Straight Connector 10"/>
          <p:cNvCxnSpPr/>
          <p:nvPr/>
        </p:nvCxnSpPr>
        <p:spPr>
          <a:xfrm flipV="1">
            <a:off x="4738359" y="3498099"/>
            <a:ext cx="2486901" cy="89157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32162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0000"/>
                </a:solidFill>
                <a:latin typeface="Garamond" charset="0"/>
                <a:ea typeface="ＭＳ Ｐゴシック" charset="0"/>
                <a:cs typeface="Garamond" charset="0"/>
              </a:rPr>
              <a:t>MBL </a:t>
            </a:r>
            <a:r>
              <a:rPr lang="en-US" sz="3600" dirty="0">
                <a:solidFill>
                  <a:srgbClr val="000000"/>
                </a:solidFill>
                <a:latin typeface="Garamond" charset="0"/>
                <a:ea typeface="ＭＳ Ｐゴシック" charset="0"/>
                <a:cs typeface="Garamond" charset="0"/>
              </a:rPr>
              <a:t>Lapse Rate - Transect </a:t>
            </a:r>
            <a:r>
              <a:rPr lang="en-US" sz="3600" dirty="0" smtClean="0">
                <a:solidFill>
                  <a:srgbClr val="000000"/>
                </a:solidFill>
                <a:latin typeface="Garamond" charset="0"/>
                <a:ea typeface="ＭＳ Ｐゴシック" charset="0"/>
                <a:cs typeface="Garamond" charset="0"/>
              </a:rPr>
              <a:t>over NE Pacific</a:t>
            </a:r>
            <a:endParaRPr lang="en-US" sz="3600" dirty="0">
              <a:solidFill>
                <a:srgbClr val="000000"/>
              </a:solidFill>
              <a:latin typeface="Garamond" charset="0"/>
              <a:ea typeface="ＭＳ Ｐゴシック" charset="0"/>
              <a:cs typeface="Garamond" charset="0"/>
            </a:endParaRPr>
          </a:p>
        </p:txBody>
      </p:sp>
      <p:sp>
        <p:nvSpPr>
          <p:cNvPr id="4" name="Slide Number Placeholder 3"/>
          <p:cNvSpPr>
            <a:spLocks noGrp="1"/>
          </p:cNvSpPr>
          <p:nvPr>
            <p:ph type="sldNum" sz="quarter" idx="12"/>
          </p:nvPr>
        </p:nvSpPr>
        <p:spPr/>
        <p:txBody>
          <a:bodyPr/>
          <a:lstStyle/>
          <a:p>
            <a:fld id="{559AB75D-CAEB-F54A-9981-41F2239605D7}" type="slidenum">
              <a:rPr lang="en-US" smtClean="0"/>
              <a:t>12</a:t>
            </a:fld>
            <a:endParaRPr lang="en-US"/>
          </a:p>
        </p:txBody>
      </p:sp>
      <p:pic>
        <p:nvPicPr>
          <p:cNvPr id="5" name="Picture 4"/>
          <p:cNvPicPr>
            <a:picLocks noChangeAspect="1"/>
          </p:cNvPicPr>
          <p:nvPr/>
        </p:nvPicPr>
        <p:blipFill>
          <a:blip r:embed="rId3"/>
          <a:stretch>
            <a:fillRect/>
          </a:stretch>
        </p:blipFill>
        <p:spPr>
          <a:xfrm>
            <a:off x="195015" y="1417638"/>
            <a:ext cx="4225284" cy="3521071"/>
          </a:xfrm>
          <a:prstGeom prst="rect">
            <a:avLst/>
          </a:prstGeom>
        </p:spPr>
      </p:pic>
      <p:sp>
        <p:nvSpPr>
          <p:cNvPr id="6" name="Line 3"/>
          <p:cNvSpPr>
            <a:spLocks noChangeShapeType="1"/>
          </p:cNvSpPr>
          <p:nvPr/>
        </p:nvSpPr>
        <p:spPr bwMode="auto">
          <a:xfrm>
            <a:off x="0" y="1219200"/>
            <a:ext cx="9144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grpSp>
        <p:nvGrpSpPr>
          <p:cNvPr id="8" name="Group 7"/>
          <p:cNvGrpSpPr/>
          <p:nvPr/>
        </p:nvGrpSpPr>
        <p:grpSpPr>
          <a:xfrm>
            <a:off x="4572000" y="3145234"/>
            <a:ext cx="4285761" cy="3211116"/>
            <a:chOff x="4572000" y="3145234"/>
            <a:chExt cx="4285761" cy="3211116"/>
          </a:xfrm>
        </p:grpSpPr>
        <p:pic>
          <p:nvPicPr>
            <p:cNvPr id="7" name="Picture 6" descr="ApparentLapseRate"/>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0" y="3145234"/>
              <a:ext cx="4285761" cy="3211116"/>
            </a:xfrm>
            <a:prstGeom prst="rect">
              <a:avLst/>
            </a:prstGeom>
            <a:noFill/>
            <a:ln>
              <a:noFill/>
            </a:ln>
          </p:spPr>
        </p:pic>
        <p:sp>
          <p:nvSpPr>
            <p:cNvPr id="3" name="TextBox 2"/>
            <p:cNvSpPr txBox="1"/>
            <p:nvPr/>
          </p:nvSpPr>
          <p:spPr>
            <a:xfrm>
              <a:off x="5935851" y="3365797"/>
              <a:ext cx="2921910" cy="923330"/>
            </a:xfrm>
            <a:prstGeom prst="rect">
              <a:avLst/>
            </a:prstGeom>
            <a:noFill/>
          </p:spPr>
          <p:txBody>
            <a:bodyPr wrap="square" rtlCol="0">
              <a:spAutoFit/>
            </a:bodyPr>
            <a:lstStyle/>
            <a:p>
              <a:r>
                <a:rPr lang="en-US" dirty="0" smtClean="0"/>
                <a:t>MODIS C6 (ATBD)</a:t>
              </a:r>
            </a:p>
            <a:p>
              <a:r>
                <a:rPr lang="en-US" dirty="0" smtClean="0"/>
                <a:t>Monthly mean in Aug.</a:t>
              </a:r>
            </a:p>
            <a:p>
              <a:r>
                <a:rPr lang="en-US" dirty="0" smtClean="0"/>
                <a:t>Courtesy of Richard Frey  </a:t>
              </a:r>
              <a:endParaRPr lang="en-US" dirty="0"/>
            </a:p>
          </p:txBody>
        </p:sp>
      </p:grpSp>
      <p:sp>
        <p:nvSpPr>
          <p:cNvPr id="9" name="Donut 8"/>
          <p:cNvSpPr/>
          <p:nvPr/>
        </p:nvSpPr>
        <p:spPr>
          <a:xfrm>
            <a:off x="7180289" y="4938709"/>
            <a:ext cx="359763" cy="637632"/>
          </a:xfrm>
          <a:prstGeom prst="donut">
            <a:avLst>
              <a:gd name="adj" fmla="val 662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a:off x="6193786" y="4431976"/>
            <a:ext cx="359763" cy="637632"/>
          </a:xfrm>
          <a:prstGeom prst="donut">
            <a:avLst>
              <a:gd name="adj" fmla="val 662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994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0000"/>
                </a:solidFill>
                <a:latin typeface="Garamond" charset="0"/>
                <a:ea typeface="ＭＳ Ｐゴシック" charset="0"/>
                <a:cs typeface="Garamond" charset="0"/>
              </a:rPr>
              <a:t>MBL Lapse Rate - Transect over NE Pacific</a:t>
            </a:r>
          </a:p>
        </p:txBody>
      </p:sp>
      <p:sp>
        <p:nvSpPr>
          <p:cNvPr id="4" name="Slide Number Placeholder 3"/>
          <p:cNvSpPr>
            <a:spLocks noGrp="1"/>
          </p:cNvSpPr>
          <p:nvPr>
            <p:ph type="sldNum" sz="quarter" idx="12"/>
          </p:nvPr>
        </p:nvSpPr>
        <p:spPr/>
        <p:txBody>
          <a:bodyPr/>
          <a:lstStyle/>
          <a:p>
            <a:fld id="{559AB75D-CAEB-F54A-9981-41F2239605D7}" type="slidenum">
              <a:rPr lang="en-US" smtClean="0"/>
              <a:t>13</a:t>
            </a:fld>
            <a:endParaRPr lang="en-US"/>
          </a:p>
        </p:txBody>
      </p:sp>
      <p:pic>
        <p:nvPicPr>
          <p:cNvPr id="3" name="Picture 2"/>
          <p:cNvPicPr>
            <a:picLocks noChangeAspect="1"/>
          </p:cNvPicPr>
          <p:nvPr/>
        </p:nvPicPr>
        <p:blipFill>
          <a:blip r:embed="rId3"/>
          <a:stretch>
            <a:fillRect/>
          </a:stretch>
        </p:blipFill>
        <p:spPr>
          <a:xfrm>
            <a:off x="194735" y="2226398"/>
            <a:ext cx="4343400" cy="3122755"/>
          </a:xfrm>
          <a:prstGeom prst="rect">
            <a:avLst/>
          </a:prstGeom>
        </p:spPr>
      </p:pic>
      <p:pic>
        <p:nvPicPr>
          <p:cNvPr id="6" name="Picture 5"/>
          <p:cNvPicPr>
            <a:picLocks noChangeAspect="1"/>
          </p:cNvPicPr>
          <p:nvPr/>
        </p:nvPicPr>
        <p:blipFill>
          <a:blip r:embed="rId4"/>
          <a:stretch>
            <a:fillRect/>
          </a:stretch>
        </p:blipFill>
        <p:spPr>
          <a:xfrm>
            <a:off x="4583105" y="2226397"/>
            <a:ext cx="4285404" cy="3122755"/>
          </a:xfrm>
          <a:prstGeom prst="rect">
            <a:avLst/>
          </a:prstGeom>
        </p:spPr>
      </p:pic>
      <p:sp>
        <p:nvSpPr>
          <p:cNvPr id="8" name="Line 3"/>
          <p:cNvSpPr>
            <a:spLocks noChangeShapeType="1"/>
          </p:cNvSpPr>
          <p:nvPr/>
        </p:nvSpPr>
        <p:spPr bwMode="auto">
          <a:xfrm>
            <a:off x="0" y="1219200"/>
            <a:ext cx="9144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2682080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55"/>
          <p:cNvSpPr>
            <a:spLocks noGrp="1"/>
          </p:cNvSpPr>
          <p:nvPr>
            <p:ph type="title"/>
          </p:nvPr>
        </p:nvSpPr>
        <p:spPr>
          <a:xfrm>
            <a:off x="457200" y="427038"/>
            <a:ext cx="8229600" cy="792162"/>
          </a:xfrm>
        </p:spPr>
        <p:txBody>
          <a:bodyPr>
            <a:normAutofit fontScale="90000"/>
          </a:bodyPr>
          <a:lstStyle/>
          <a:p>
            <a:r>
              <a:rPr lang="en-US" altLang="zh-CN" sz="3600" dirty="0" smtClean="0">
                <a:solidFill>
                  <a:srgbClr val="000000"/>
                </a:solidFill>
                <a:latin typeface="Garamond" charset="0"/>
                <a:ea typeface="ＭＳ Ｐゴシック" charset="0"/>
                <a:cs typeface="Garamond" charset="0"/>
              </a:rPr>
              <a:t>Cloud Top Temp. vs</a:t>
            </a:r>
            <a:r>
              <a:rPr lang="en-US" altLang="zh-CN" sz="3600" dirty="0">
                <a:solidFill>
                  <a:srgbClr val="000000"/>
                </a:solidFill>
                <a:latin typeface="Garamond" charset="0"/>
                <a:ea typeface="ＭＳ Ｐゴシック" charset="0"/>
                <a:cs typeface="Garamond" charset="0"/>
              </a:rPr>
              <a:t>. </a:t>
            </a:r>
            <a:r>
              <a:rPr lang="en-US" altLang="zh-CN" sz="3600" dirty="0" smtClean="0">
                <a:solidFill>
                  <a:srgbClr val="000000"/>
                </a:solidFill>
                <a:latin typeface="Garamond" charset="0"/>
                <a:ea typeface="ＭＳ Ｐゴシック" charset="0"/>
                <a:cs typeface="Garamond" charset="0"/>
              </a:rPr>
              <a:t>Inversion Base Temp. (T</a:t>
            </a:r>
            <a:r>
              <a:rPr lang="en-US" altLang="zh-CN" sz="3600" baseline="-25000" dirty="0" smtClean="0">
                <a:solidFill>
                  <a:srgbClr val="000000"/>
                </a:solidFill>
                <a:latin typeface="Garamond" charset="0"/>
                <a:ea typeface="ＭＳ Ｐゴシック" charset="0"/>
                <a:cs typeface="Garamond" charset="0"/>
              </a:rPr>
              <a:t>IVB</a:t>
            </a:r>
            <a:r>
              <a:rPr lang="en-US" altLang="zh-CN" sz="3600" dirty="0" smtClean="0">
                <a:solidFill>
                  <a:srgbClr val="000000"/>
                </a:solidFill>
                <a:latin typeface="Garamond" charset="0"/>
                <a:ea typeface="ＭＳ Ｐゴシック" charset="0"/>
                <a:cs typeface="Garamond" charset="0"/>
              </a:rPr>
              <a:t>) </a:t>
            </a:r>
            <a:endParaRPr lang="zh-CN" altLang="en-US" sz="3600" baseline="-25000" dirty="0">
              <a:solidFill>
                <a:srgbClr val="000000"/>
              </a:solidFill>
              <a:latin typeface="Garamond" charset="0"/>
              <a:ea typeface="ＭＳ Ｐゴシック" charset="0"/>
              <a:cs typeface="Garamond" charset="0"/>
            </a:endParaRPr>
          </a:p>
        </p:txBody>
      </p:sp>
      <p:sp>
        <p:nvSpPr>
          <p:cNvPr id="3" name="Slide Number Placeholder 2"/>
          <p:cNvSpPr>
            <a:spLocks noGrp="1"/>
          </p:cNvSpPr>
          <p:nvPr>
            <p:ph type="sldNum" sz="quarter" idx="12"/>
          </p:nvPr>
        </p:nvSpPr>
        <p:spPr/>
        <p:txBody>
          <a:bodyPr/>
          <a:lstStyle/>
          <a:p>
            <a:fld id="{559AB75D-CAEB-F54A-9981-41F2239605D7}" type="slidenum">
              <a:rPr lang="en-US" smtClean="0"/>
              <a:t>14</a:t>
            </a:fld>
            <a:endParaRPr lang="en-US"/>
          </a:p>
        </p:txBody>
      </p:sp>
      <p:pic>
        <p:nvPicPr>
          <p:cNvPr id="2" name="Picture 1"/>
          <p:cNvPicPr>
            <a:picLocks noChangeAspect="1"/>
          </p:cNvPicPr>
          <p:nvPr/>
        </p:nvPicPr>
        <p:blipFill>
          <a:blip r:embed="rId3"/>
          <a:stretch>
            <a:fillRect/>
          </a:stretch>
        </p:blipFill>
        <p:spPr>
          <a:xfrm>
            <a:off x="0" y="2311488"/>
            <a:ext cx="4489983" cy="3317643"/>
          </a:xfrm>
          <a:prstGeom prst="rect">
            <a:avLst/>
          </a:prstGeom>
        </p:spPr>
      </p:pic>
      <p:pic>
        <p:nvPicPr>
          <p:cNvPr id="4" name="Picture 3"/>
          <p:cNvPicPr>
            <a:picLocks noChangeAspect="1"/>
          </p:cNvPicPr>
          <p:nvPr/>
        </p:nvPicPr>
        <p:blipFill>
          <a:blip r:embed="rId4"/>
          <a:stretch>
            <a:fillRect/>
          </a:stretch>
        </p:blipFill>
        <p:spPr>
          <a:xfrm>
            <a:off x="4489983" y="2311489"/>
            <a:ext cx="4497957" cy="3317642"/>
          </a:xfrm>
          <a:prstGeom prst="rect">
            <a:avLst/>
          </a:prstGeom>
        </p:spPr>
      </p:pic>
      <p:sp>
        <p:nvSpPr>
          <p:cNvPr id="7" name="Line 3"/>
          <p:cNvSpPr>
            <a:spLocks noChangeShapeType="1"/>
          </p:cNvSpPr>
          <p:nvPr/>
        </p:nvSpPr>
        <p:spPr bwMode="auto">
          <a:xfrm>
            <a:off x="0" y="1219200"/>
            <a:ext cx="9144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5" name="TextBox 4"/>
          <p:cNvSpPr txBox="1"/>
          <p:nvPr/>
        </p:nvSpPr>
        <p:spPr>
          <a:xfrm>
            <a:off x="1409074" y="1727510"/>
            <a:ext cx="6280879" cy="461665"/>
          </a:xfrm>
          <a:prstGeom prst="rect">
            <a:avLst/>
          </a:prstGeom>
          <a:noFill/>
        </p:spPr>
        <p:txBody>
          <a:bodyPr wrap="square" rtlCol="0">
            <a:spAutoFit/>
          </a:bodyPr>
          <a:lstStyle/>
          <a:p>
            <a:r>
              <a:rPr lang="en-US" sz="2400" dirty="0" smtClean="0"/>
              <a:t>Near-Coincident MODIS vs. Radiosonde (VOCALS)</a:t>
            </a:r>
            <a:endParaRPr lang="en-US" sz="2400" dirty="0"/>
          </a:p>
        </p:txBody>
      </p:sp>
      <p:sp>
        <p:nvSpPr>
          <p:cNvPr id="10" name="Rectangle 9"/>
          <p:cNvSpPr/>
          <p:nvPr/>
        </p:nvSpPr>
        <p:spPr>
          <a:xfrm>
            <a:off x="457200" y="5835134"/>
            <a:ext cx="2967928" cy="923330"/>
          </a:xfrm>
          <a:prstGeom prst="rect">
            <a:avLst/>
          </a:prstGeom>
        </p:spPr>
        <p:txBody>
          <a:bodyPr wrap="none">
            <a:spAutoFit/>
          </a:bodyPr>
          <a:lstStyle/>
          <a:p>
            <a:r>
              <a:rPr lang="en-US" dirty="0" smtClean="0"/>
              <a:t>CTT &gt; 0 </a:t>
            </a:r>
            <a:r>
              <a:rPr lang="en-US" baseline="30000" dirty="0"/>
              <a:t>∘</a:t>
            </a:r>
            <a:r>
              <a:rPr lang="en-US" dirty="0" smtClean="0"/>
              <a:t>C</a:t>
            </a:r>
          </a:p>
          <a:p>
            <a:r>
              <a:rPr lang="en-US" dirty="0" smtClean="0"/>
              <a:t>CF &gt; 90%</a:t>
            </a:r>
          </a:p>
          <a:p>
            <a:r>
              <a:rPr lang="en-US" dirty="0" smtClean="0"/>
              <a:t>Near-Coincident: 300km, 3hrs</a:t>
            </a:r>
          </a:p>
        </p:txBody>
      </p:sp>
      <p:sp>
        <p:nvSpPr>
          <p:cNvPr id="6" name="TextBox 5"/>
          <p:cNvSpPr txBox="1"/>
          <p:nvPr/>
        </p:nvSpPr>
        <p:spPr>
          <a:xfrm>
            <a:off x="6168325" y="5405383"/>
            <a:ext cx="1723106" cy="369332"/>
          </a:xfrm>
          <a:prstGeom prst="rect">
            <a:avLst/>
          </a:prstGeom>
          <a:solidFill>
            <a:schemeClr val="bg1"/>
          </a:solidFill>
        </p:spPr>
        <p:txBody>
          <a:bodyPr wrap="square" rtlCol="0">
            <a:spAutoFit/>
          </a:bodyPr>
          <a:lstStyle/>
          <a:p>
            <a:r>
              <a:rPr lang="en-US" dirty="0" smtClean="0"/>
              <a:t>T</a:t>
            </a:r>
            <a:r>
              <a:rPr lang="en-US" baseline="-25000" dirty="0" smtClean="0"/>
              <a:t>IVB  </a:t>
            </a:r>
            <a:r>
              <a:rPr lang="en-US" dirty="0" smtClean="0"/>
              <a:t>(</a:t>
            </a:r>
            <a:r>
              <a:rPr lang="en-US" baseline="30000" dirty="0"/>
              <a:t>∘</a:t>
            </a:r>
            <a:r>
              <a:rPr lang="en-US" dirty="0" smtClean="0"/>
              <a:t>C)</a:t>
            </a:r>
            <a:endParaRPr lang="en-US" baseline="-25000" dirty="0"/>
          </a:p>
        </p:txBody>
      </p:sp>
      <p:sp>
        <p:nvSpPr>
          <p:cNvPr id="12" name="TextBox 11"/>
          <p:cNvSpPr txBox="1"/>
          <p:nvPr/>
        </p:nvSpPr>
        <p:spPr>
          <a:xfrm>
            <a:off x="1670368" y="5422454"/>
            <a:ext cx="1723106" cy="369332"/>
          </a:xfrm>
          <a:prstGeom prst="rect">
            <a:avLst/>
          </a:prstGeom>
          <a:solidFill>
            <a:schemeClr val="bg1"/>
          </a:solidFill>
        </p:spPr>
        <p:txBody>
          <a:bodyPr wrap="square" rtlCol="0">
            <a:spAutoFit/>
          </a:bodyPr>
          <a:lstStyle/>
          <a:p>
            <a:r>
              <a:rPr lang="en-US" dirty="0" smtClean="0"/>
              <a:t>T</a:t>
            </a:r>
            <a:r>
              <a:rPr lang="en-US" baseline="-25000" dirty="0" smtClean="0"/>
              <a:t>IVB  </a:t>
            </a:r>
            <a:r>
              <a:rPr lang="en-US" dirty="0" smtClean="0"/>
              <a:t>(</a:t>
            </a:r>
            <a:r>
              <a:rPr lang="en-US" baseline="30000" dirty="0" smtClean="0"/>
              <a:t>∘</a:t>
            </a:r>
            <a:r>
              <a:rPr lang="en-US" dirty="0" smtClean="0"/>
              <a:t>C)</a:t>
            </a:r>
            <a:endParaRPr lang="en-US" baseline="-25000" dirty="0"/>
          </a:p>
        </p:txBody>
      </p:sp>
      <p:sp>
        <p:nvSpPr>
          <p:cNvPr id="13" name="TextBox 12"/>
          <p:cNvSpPr txBox="1"/>
          <p:nvPr/>
        </p:nvSpPr>
        <p:spPr>
          <a:xfrm>
            <a:off x="1670368" y="4747054"/>
            <a:ext cx="2459818" cy="369332"/>
          </a:xfrm>
          <a:prstGeom prst="rect">
            <a:avLst/>
          </a:prstGeom>
          <a:noFill/>
        </p:spPr>
        <p:txBody>
          <a:bodyPr wrap="square" rtlCol="0">
            <a:spAutoFit/>
          </a:bodyPr>
          <a:lstStyle/>
          <a:p>
            <a:r>
              <a:rPr lang="en-US" dirty="0" smtClean="0"/>
              <a:t>CTT – </a:t>
            </a:r>
            <a:r>
              <a:rPr lang="en-US" smtClean="0"/>
              <a:t>Single Footprint</a:t>
            </a:r>
            <a:endParaRPr lang="en-US" baseline="-25000" dirty="0"/>
          </a:p>
        </p:txBody>
      </p:sp>
      <p:sp>
        <p:nvSpPr>
          <p:cNvPr id="14" name="TextBox 13"/>
          <p:cNvSpPr txBox="1"/>
          <p:nvPr/>
        </p:nvSpPr>
        <p:spPr>
          <a:xfrm>
            <a:off x="6426097" y="4745234"/>
            <a:ext cx="2387805" cy="369332"/>
          </a:xfrm>
          <a:prstGeom prst="rect">
            <a:avLst/>
          </a:prstGeom>
          <a:noFill/>
        </p:spPr>
        <p:txBody>
          <a:bodyPr wrap="square" rtlCol="0">
            <a:spAutoFit/>
          </a:bodyPr>
          <a:lstStyle/>
          <a:p>
            <a:r>
              <a:rPr lang="en-US" dirty="0" err="1" smtClean="0"/>
              <a:t>CTT</a:t>
            </a:r>
            <a:r>
              <a:rPr lang="en-US" baseline="-25000" dirty="0" err="1" smtClean="0"/>
              <a:t>min</a:t>
            </a:r>
            <a:r>
              <a:rPr lang="en-US" dirty="0" smtClean="0"/>
              <a:t> – 5x5 Footprint</a:t>
            </a:r>
            <a:endParaRPr lang="en-US" baseline="-25000" dirty="0"/>
          </a:p>
        </p:txBody>
      </p:sp>
    </p:spTree>
    <p:extLst>
      <p:ext uri="{BB962C8B-B14F-4D97-AF65-F5344CB8AC3E}">
        <p14:creationId xmlns:p14="http://schemas.microsoft.com/office/powerpoint/2010/main" val="9204224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55"/>
          <p:cNvSpPr>
            <a:spLocks noGrp="1"/>
          </p:cNvSpPr>
          <p:nvPr>
            <p:ph type="title"/>
          </p:nvPr>
        </p:nvSpPr>
        <p:spPr>
          <a:xfrm>
            <a:off x="457200" y="274638"/>
            <a:ext cx="8229600" cy="792162"/>
          </a:xfrm>
        </p:spPr>
        <p:txBody>
          <a:bodyPr>
            <a:normAutofit/>
          </a:bodyPr>
          <a:lstStyle/>
          <a:p>
            <a:r>
              <a:rPr lang="en-US" altLang="zh-CN" sz="3600" dirty="0" smtClean="0">
                <a:solidFill>
                  <a:srgbClr val="000000"/>
                </a:solidFill>
                <a:latin typeface="Garamond" charset="0"/>
                <a:ea typeface="ＭＳ Ｐゴシック" charset="0"/>
                <a:cs typeface="Garamond" charset="0"/>
              </a:rPr>
              <a:t>MODIS-CTT vs. MAGIC-T</a:t>
            </a:r>
            <a:r>
              <a:rPr lang="en-US" altLang="zh-CN" sz="3600" baseline="-25000" dirty="0" smtClean="0">
                <a:solidFill>
                  <a:srgbClr val="000000"/>
                </a:solidFill>
                <a:latin typeface="Garamond" charset="0"/>
                <a:ea typeface="ＭＳ Ｐゴシック" charset="0"/>
                <a:cs typeface="Garamond" charset="0"/>
              </a:rPr>
              <a:t>IVB</a:t>
            </a:r>
            <a:endParaRPr lang="zh-CN" altLang="en-US" sz="3600" baseline="-25000" dirty="0">
              <a:solidFill>
                <a:srgbClr val="000000"/>
              </a:solidFill>
              <a:latin typeface="Garamond" charset="0"/>
              <a:ea typeface="ＭＳ Ｐゴシック" charset="0"/>
              <a:cs typeface="Garamond" charset="0"/>
            </a:endParaRPr>
          </a:p>
        </p:txBody>
      </p:sp>
      <p:sp>
        <p:nvSpPr>
          <p:cNvPr id="3" name="Slide Number Placeholder 2"/>
          <p:cNvSpPr>
            <a:spLocks noGrp="1"/>
          </p:cNvSpPr>
          <p:nvPr>
            <p:ph type="sldNum" sz="quarter" idx="12"/>
          </p:nvPr>
        </p:nvSpPr>
        <p:spPr/>
        <p:txBody>
          <a:bodyPr/>
          <a:lstStyle/>
          <a:p>
            <a:fld id="{559AB75D-CAEB-F54A-9981-41F2239605D7}" type="slidenum">
              <a:rPr lang="en-US" smtClean="0"/>
              <a:t>15</a:t>
            </a:fld>
            <a:endParaRPr lang="en-US"/>
          </a:p>
        </p:txBody>
      </p:sp>
      <p:pic>
        <p:nvPicPr>
          <p:cNvPr id="7" name="Picture 6"/>
          <p:cNvPicPr>
            <a:picLocks noChangeAspect="1"/>
          </p:cNvPicPr>
          <p:nvPr/>
        </p:nvPicPr>
        <p:blipFill>
          <a:blip r:embed="rId3"/>
          <a:stretch>
            <a:fillRect/>
          </a:stretch>
        </p:blipFill>
        <p:spPr>
          <a:xfrm>
            <a:off x="189818" y="1234698"/>
            <a:ext cx="4979624" cy="3657600"/>
          </a:xfrm>
          <a:prstGeom prst="rect">
            <a:avLst/>
          </a:prstGeom>
        </p:spPr>
      </p:pic>
      <p:pic>
        <p:nvPicPr>
          <p:cNvPr id="8" name="Picture 7"/>
          <p:cNvPicPr>
            <a:picLocks noChangeAspect="1"/>
          </p:cNvPicPr>
          <p:nvPr/>
        </p:nvPicPr>
        <p:blipFill>
          <a:blip r:embed="rId4"/>
          <a:stretch>
            <a:fillRect/>
          </a:stretch>
        </p:blipFill>
        <p:spPr>
          <a:xfrm>
            <a:off x="3922236" y="3169404"/>
            <a:ext cx="5003738" cy="3657600"/>
          </a:xfrm>
          <a:prstGeom prst="rect">
            <a:avLst/>
          </a:prstGeom>
        </p:spPr>
      </p:pic>
      <p:sp>
        <p:nvSpPr>
          <p:cNvPr id="9" name="Rectangle 8"/>
          <p:cNvSpPr/>
          <p:nvPr/>
        </p:nvSpPr>
        <p:spPr>
          <a:xfrm>
            <a:off x="457200" y="5571192"/>
            <a:ext cx="3073727" cy="1200329"/>
          </a:xfrm>
          <a:prstGeom prst="rect">
            <a:avLst/>
          </a:prstGeom>
        </p:spPr>
        <p:txBody>
          <a:bodyPr wrap="none">
            <a:spAutoFit/>
          </a:bodyPr>
          <a:lstStyle/>
          <a:p>
            <a:r>
              <a:rPr lang="en-US" dirty="0" smtClean="0"/>
              <a:t>CTT &gt; 0 </a:t>
            </a:r>
            <a:r>
              <a:rPr lang="en-US" baseline="30000" dirty="0"/>
              <a:t>∘</a:t>
            </a:r>
            <a:r>
              <a:rPr lang="en-US" dirty="0" smtClean="0"/>
              <a:t>C</a:t>
            </a:r>
          </a:p>
          <a:p>
            <a:r>
              <a:rPr lang="en-US" dirty="0" smtClean="0"/>
              <a:t>CF &gt; 90%</a:t>
            </a:r>
          </a:p>
          <a:p>
            <a:r>
              <a:rPr lang="en-US" dirty="0" smtClean="0"/>
              <a:t>Longitude [-118</a:t>
            </a:r>
            <a:r>
              <a:rPr lang="en-US" baseline="30000" dirty="0" smtClean="0"/>
              <a:t>∘</a:t>
            </a:r>
            <a:r>
              <a:rPr lang="en-US" dirty="0" smtClean="0"/>
              <a:t>W, </a:t>
            </a:r>
            <a:r>
              <a:rPr lang="en-US" b="1" dirty="0" smtClean="0">
                <a:solidFill>
                  <a:srgbClr val="FF0000"/>
                </a:solidFill>
              </a:rPr>
              <a:t>140</a:t>
            </a:r>
            <a:r>
              <a:rPr lang="en-US" b="1" baseline="30000" dirty="0" smtClean="0">
                <a:solidFill>
                  <a:srgbClr val="FF0000"/>
                </a:solidFill>
              </a:rPr>
              <a:t>∘</a:t>
            </a:r>
            <a:r>
              <a:rPr lang="en-US" b="1" dirty="0" smtClean="0">
                <a:solidFill>
                  <a:srgbClr val="FF0000"/>
                </a:solidFill>
              </a:rPr>
              <a:t>W</a:t>
            </a:r>
            <a:r>
              <a:rPr lang="en-US" dirty="0" smtClean="0"/>
              <a:t>]</a:t>
            </a:r>
          </a:p>
          <a:p>
            <a:r>
              <a:rPr lang="en-US" b="1" dirty="0" smtClean="0"/>
              <a:t>Near-Coincident</a:t>
            </a:r>
            <a:r>
              <a:rPr lang="en-US" b="1" dirty="0"/>
              <a:t>: </a:t>
            </a:r>
            <a:r>
              <a:rPr lang="en-US" b="1" dirty="0" smtClean="0"/>
              <a:t>300 </a:t>
            </a:r>
            <a:r>
              <a:rPr lang="en-US" b="1" dirty="0"/>
              <a:t>km, </a:t>
            </a:r>
            <a:r>
              <a:rPr lang="en-US" b="1" dirty="0" smtClean="0"/>
              <a:t>3hrs</a:t>
            </a:r>
            <a:endParaRPr lang="en-US" dirty="0"/>
          </a:p>
        </p:txBody>
      </p:sp>
      <p:sp>
        <p:nvSpPr>
          <p:cNvPr id="13" name="Line 3"/>
          <p:cNvSpPr>
            <a:spLocks noChangeShapeType="1"/>
          </p:cNvSpPr>
          <p:nvPr/>
        </p:nvSpPr>
        <p:spPr bwMode="auto">
          <a:xfrm>
            <a:off x="0" y="1219200"/>
            <a:ext cx="9144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16" name="TextBox 15"/>
          <p:cNvSpPr txBox="1"/>
          <p:nvPr/>
        </p:nvSpPr>
        <p:spPr>
          <a:xfrm>
            <a:off x="1255364" y="4036182"/>
            <a:ext cx="2275564" cy="369332"/>
          </a:xfrm>
          <a:prstGeom prst="rect">
            <a:avLst/>
          </a:prstGeom>
          <a:noFill/>
        </p:spPr>
        <p:txBody>
          <a:bodyPr wrap="square" rtlCol="0">
            <a:spAutoFit/>
          </a:bodyPr>
          <a:lstStyle/>
          <a:p>
            <a:r>
              <a:rPr lang="en-US" dirty="0" smtClean="0"/>
              <a:t>CTT – Single Footprint</a:t>
            </a:r>
            <a:endParaRPr lang="en-US" baseline="-25000" dirty="0"/>
          </a:p>
        </p:txBody>
      </p:sp>
      <p:sp>
        <p:nvSpPr>
          <p:cNvPr id="18" name="TextBox 17"/>
          <p:cNvSpPr txBox="1"/>
          <p:nvPr/>
        </p:nvSpPr>
        <p:spPr>
          <a:xfrm>
            <a:off x="6009256" y="5802024"/>
            <a:ext cx="2421822" cy="369332"/>
          </a:xfrm>
          <a:prstGeom prst="rect">
            <a:avLst/>
          </a:prstGeom>
          <a:noFill/>
        </p:spPr>
        <p:txBody>
          <a:bodyPr wrap="square" rtlCol="0">
            <a:spAutoFit/>
          </a:bodyPr>
          <a:lstStyle/>
          <a:p>
            <a:r>
              <a:rPr lang="en-US" dirty="0" err="1" smtClean="0"/>
              <a:t>CTT</a:t>
            </a:r>
            <a:r>
              <a:rPr lang="en-US" baseline="-25000" dirty="0" err="1" smtClean="0"/>
              <a:t>min</a:t>
            </a:r>
            <a:r>
              <a:rPr lang="en-US" dirty="0" smtClean="0"/>
              <a:t> – 5x5 </a:t>
            </a:r>
            <a:r>
              <a:rPr lang="en-US" dirty="0"/>
              <a:t>Footprint</a:t>
            </a:r>
            <a:endParaRPr lang="en-US" baseline="-25000" dirty="0"/>
          </a:p>
        </p:txBody>
      </p:sp>
    </p:spTree>
    <p:extLst>
      <p:ext uri="{BB962C8B-B14F-4D97-AF65-F5344CB8AC3E}">
        <p14:creationId xmlns:p14="http://schemas.microsoft.com/office/powerpoint/2010/main" val="13978418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55"/>
          <p:cNvSpPr>
            <a:spLocks noGrp="1"/>
          </p:cNvSpPr>
          <p:nvPr>
            <p:ph type="title"/>
          </p:nvPr>
        </p:nvSpPr>
        <p:spPr>
          <a:xfrm>
            <a:off x="457200" y="274638"/>
            <a:ext cx="8229600" cy="792162"/>
          </a:xfrm>
        </p:spPr>
        <p:txBody>
          <a:bodyPr>
            <a:normAutofit/>
          </a:bodyPr>
          <a:lstStyle/>
          <a:p>
            <a:r>
              <a:rPr lang="en-US" altLang="zh-CN" sz="3600" dirty="0">
                <a:solidFill>
                  <a:srgbClr val="000000"/>
                </a:solidFill>
                <a:latin typeface="Garamond" charset="0"/>
                <a:ea typeface="ＭＳ Ｐゴシック" charset="0"/>
                <a:cs typeface="Garamond" charset="0"/>
              </a:rPr>
              <a:t>MODIS-CTT vs. MAGIC-T</a:t>
            </a:r>
            <a:r>
              <a:rPr lang="en-US" altLang="zh-CN" sz="3600" baseline="-25000" dirty="0">
                <a:solidFill>
                  <a:srgbClr val="000000"/>
                </a:solidFill>
                <a:latin typeface="Garamond" charset="0"/>
                <a:ea typeface="ＭＳ Ｐゴシック" charset="0"/>
                <a:cs typeface="Garamond" charset="0"/>
              </a:rPr>
              <a:t>IVB</a:t>
            </a:r>
            <a:endParaRPr lang="zh-CN" altLang="en-US" sz="3600" dirty="0">
              <a:solidFill>
                <a:srgbClr val="000000"/>
              </a:solidFill>
              <a:latin typeface="Garamond" charset="0"/>
              <a:ea typeface="ＭＳ Ｐゴシック" charset="0"/>
              <a:cs typeface="Garamond" charset="0"/>
            </a:endParaRPr>
          </a:p>
        </p:txBody>
      </p:sp>
      <p:sp>
        <p:nvSpPr>
          <p:cNvPr id="3" name="Slide Number Placeholder 2"/>
          <p:cNvSpPr>
            <a:spLocks noGrp="1"/>
          </p:cNvSpPr>
          <p:nvPr>
            <p:ph type="sldNum" sz="quarter" idx="12"/>
          </p:nvPr>
        </p:nvSpPr>
        <p:spPr/>
        <p:txBody>
          <a:bodyPr/>
          <a:lstStyle/>
          <a:p>
            <a:fld id="{559AB75D-CAEB-F54A-9981-41F2239605D7}" type="slidenum">
              <a:rPr lang="en-US" smtClean="0"/>
              <a:t>16</a:t>
            </a:fld>
            <a:endParaRPr lang="en-US"/>
          </a:p>
        </p:txBody>
      </p:sp>
      <p:pic>
        <p:nvPicPr>
          <p:cNvPr id="6" name="Picture 5"/>
          <p:cNvPicPr>
            <a:picLocks noChangeAspect="1"/>
          </p:cNvPicPr>
          <p:nvPr/>
        </p:nvPicPr>
        <p:blipFill>
          <a:blip r:embed="rId3"/>
          <a:stretch>
            <a:fillRect/>
          </a:stretch>
        </p:blipFill>
        <p:spPr>
          <a:xfrm>
            <a:off x="224556" y="1228414"/>
            <a:ext cx="4935807" cy="3653551"/>
          </a:xfrm>
          <a:prstGeom prst="rect">
            <a:avLst/>
          </a:prstGeom>
        </p:spPr>
      </p:pic>
      <p:pic>
        <p:nvPicPr>
          <p:cNvPr id="5" name="Picture 4"/>
          <p:cNvPicPr>
            <a:picLocks noChangeAspect="1"/>
          </p:cNvPicPr>
          <p:nvPr/>
        </p:nvPicPr>
        <p:blipFill>
          <a:blip r:embed="rId4"/>
          <a:stretch>
            <a:fillRect/>
          </a:stretch>
        </p:blipFill>
        <p:spPr>
          <a:xfrm>
            <a:off x="3936305" y="3182922"/>
            <a:ext cx="4988437" cy="3657600"/>
          </a:xfrm>
          <a:prstGeom prst="rect">
            <a:avLst/>
          </a:prstGeom>
        </p:spPr>
      </p:pic>
      <p:sp>
        <p:nvSpPr>
          <p:cNvPr id="7" name="Line 3"/>
          <p:cNvSpPr>
            <a:spLocks noChangeShapeType="1"/>
          </p:cNvSpPr>
          <p:nvPr/>
        </p:nvSpPr>
        <p:spPr bwMode="auto">
          <a:xfrm>
            <a:off x="0" y="1219200"/>
            <a:ext cx="9144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9" name="Rectangle 8"/>
          <p:cNvSpPr/>
          <p:nvPr/>
        </p:nvSpPr>
        <p:spPr>
          <a:xfrm>
            <a:off x="457200" y="5598636"/>
            <a:ext cx="3073727" cy="1200329"/>
          </a:xfrm>
          <a:prstGeom prst="rect">
            <a:avLst/>
          </a:prstGeom>
        </p:spPr>
        <p:txBody>
          <a:bodyPr wrap="none">
            <a:spAutoFit/>
          </a:bodyPr>
          <a:lstStyle/>
          <a:p>
            <a:r>
              <a:rPr lang="en-US" dirty="0" smtClean="0"/>
              <a:t>CTT &gt; 0 </a:t>
            </a:r>
            <a:r>
              <a:rPr lang="en-US" baseline="30000" dirty="0"/>
              <a:t>∘</a:t>
            </a:r>
            <a:r>
              <a:rPr lang="en-US" dirty="0" smtClean="0"/>
              <a:t>C</a:t>
            </a:r>
          </a:p>
          <a:p>
            <a:r>
              <a:rPr lang="en-US" dirty="0" smtClean="0"/>
              <a:t>CF &gt; 90%</a:t>
            </a:r>
          </a:p>
          <a:p>
            <a:r>
              <a:rPr lang="en-US" dirty="0" smtClean="0"/>
              <a:t>Longitude [-118</a:t>
            </a:r>
            <a:r>
              <a:rPr lang="en-US" baseline="30000" dirty="0" smtClean="0"/>
              <a:t>∘</a:t>
            </a:r>
            <a:r>
              <a:rPr lang="en-US" dirty="0" smtClean="0"/>
              <a:t>W, </a:t>
            </a:r>
            <a:r>
              <a:rPr lang="en-US" b="1" dirty="0" smtClean="0">
                <a:solidFill>
                  <a:srgbClr val="FF0000"/>
                </a:solidFill>
              </a:rPr>
              <a:t>140</a:t>
            </a:r>
            <a:r>
              <a:rPr lang="en-US" b="1" baseline="30000" dirty="0" smtClean="0">
                <a:solidFill>
                  <a:srgbClr val="FF0000"/>
                </a:solidFill>
              </a:rPr>
              <a:t>∘</a:t>
            </a:r>
            <a:r>
              <a:rPr lang="en-US" b="1" dirty="0" smtClean="0">
                <a:solidFill>
                  <a:srgbClr val="FF0000"/>
                </a:solidFill>
              </a:rPr>
              <a:t>W</a:t>
            </a:r>
            <a:r>
              <a:rPr lang="en-US" dirty="0" smtClean="0"/>
              <a:t>]</a:t>
            </a:r>
          </a:p>
          <a:p>
            <a:r>
              <a:rPr lang="en-US" b="1" dirty="0" smtClean="0"/>
              <a:t>Near-Coincident: 200 km, 2hrs</a:t>
            </a:r>
            <a:endParaRPr lang="en-US" b="1" dirty="0"/>
          </a:p>
        </p:txBody>
      </p:sp>
      <p:sp>
        <p:nvSpPr>
          <p:cNvPr id="10" name="TextBox 9"/>
          <p:cNvSpPr txBox="1"/>
          <p:nvPr/>
        </p:nvSpPr>
        <p:spPr>
          <a:xfrm>
            <a:off x="1255364" y="4036182"/>
            <a:ext cx="2275564" cy="369332"/>
          </a:xfrm>
          <a:prstGeom prst="rect">
            <a:avLst/>
          </a:prstGeom>
          <a:noFill/>
        </p:spPr>
        <p:txBody>
          <a:bodyPr wrap="square" rtlCol="0">
            <a:spAutoFit/>
          </a:bodyPr>
          <a:lstStyle/>
          <a:p>
            <a:r>
              <a:rPr lang="en-US" dirty="0" smtClean="0"/>
              <a:t>CTT – Single Footprint</a:t>
            </a:r>
            <a:endParaRPr lang="en-US" baseline="-25000" dirty="0"/>
          </a:p>
        </p:txBody>
      </p:sp>
      <p:sp>
        <p:nvSpPr>
          <p:cNvPr id="11" name="TextBox 10"/>
          <p:cNvSpPr txBox="1"/>
          <p:nvPr/>
        </p:nvSpPr>
        <p:spPr>
          <a:xfrm>
            <a:off x="6009256" y="5802024"/>
            <a:ext cx="2421822" cy="369332"/>
          </a:xfrm>
          <a:prstGeom prst="rect">
            <a:avLst/>
          </a:prstGeom>
          <a:noFill/>
        </p:spPr>
        <p:txBody>
          <a:bodyPr wrap="square" rtlCol="0">
            <a:spAutoFit/>
          </a:bodyPr>
          <a:lstStyle/>
          <a:p>
            <a:r>
              <a:rPr lang="en-US" dirty="0" err="1" smtClean="0"/>
              <a:t>CTT</a:t>
            </a:r>
            <a:r>
              <a:rPr lang="en-US" baseline="-25000" dirty="0" err="1" smtClean="0"/>
              <a:t>min</a:t>
            </a:r>
            <a:r>
              <a:rPr lang="en-US" dirty="0" smtClean="0"/>
              <a:t> – 5x5 </a:t>
            </a:r>
            <a:r>
              <a:rPr lang="en-US" dirty="0"/>
              <a:t>Footprint</a:t>
            </a:r>
            <a:endParaRPr lang="en-US" baseline="-25000" dirty="0"/>
          </a:p>
        </p:txBody>
      </p:sp>
    </p:spTree>
    <p:extLst>
      <p:ext uri="{BB962C8B-B14F-4D97-AF65-F5344CB8AC3E}">
        <p14:creationId xmlns:p14="http://schemas.microsoft.com/office/powerpoint/2010/main" val="1240648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792162"/>
          </a:xfrm>
        </p:spPr>
        <p:txBody>
          <a:bodyPr>
            <a:normAutofit/>
          </a:bodyPr>
          <a:lstStyle/>
          <a:p>
            <a:r>
              <a:rPr lang="en-US" altLang="zh-CN" sz="3600" dirty="0" smtClean="0">
                <a:latin typeface="Garamond" charset="0"/>
                <a:ea typeface="ＭＳ Ｐゴシック" charset="0"/>
                <a:cs typeface="Garamond" charset="0"/>
              </a:rPr>
              <a:t>Summary and Conclusions</a:t>
            </a:r>
            <a:endParaRPr lang="zh-CN" altLang="en-US" sz="3600" dirty="0">
              <a:latin typeface="Garamond" charset="0"/>
              <a:ea typeface="ＭＳ Ｐゴシック" charset="0"/>
              <a:cs typeface="Garamond" charset="0"/>
            </a:endParaRPr>
          </a:p>
        </p:txBody>
      </p:sp>
      <p:sp>
        <p:nvSpPr>
          <p:cNvPr id="6" name="Content Placeholder 5"/>
          <p:cNvSpPr>
            <a:spLocks noGrp="1"/>
          </p:cNvSpPr>
          <p:nvPr>
            <p:ph idx="1"/>
          </p:nvPr>
        </p:nvSpPr>
        <p:spPr/>
        <p:txBody>
          <a:bodyPr>
            <a:normAutofit fontScale="85000" lnSpcReduction="20000"/>
          </a:bodyPr>
          <a:lstStyle/>
          <a:p>
            <a:pPr marL="457200" indent="-457200">
              <a:buSzPct val="100000"/>
              <a:buBlip>
                <a:blip r:embed="rId3"/>
              </a:buBlip>
            </a:pPr>
            <a:r>
              <a:rPr lang="en-US" altLang="zh-CN" sz="2200" dirty="0"/>
              <a:t>MODIS Collection 6 CTH shows </a:t>
            </a:r>
            <a:r>
              <a:rPr lang="en-US" altLang="zh-CN" sz="2200" dirty="0" smtClean="0"/>
              <a:t>significant improvement </a:t>
            </a:r>
            <a:r>
              <a:rPr lang="en-US" altLang="zh-CN" sz="2200" dirty="0"/>
              <a:t>over </a:t>
            </a:r>
            <a:r>
              <a:rPr lang="en-US" altLang="zh-CN" sz="2200" dirty="0" smtClean="0"/>
              <a:t>Collection 5</a:t>
            </a:r>
            <a:r>
              <a:rPr lang="en-US" altLang="zh-CN" sz="2200" dirty="0"/>
              <a:t>.</a:t>
            </a:r>
          </a:p>
          <a:p>
            <a:pPr marL="457200" indent="-457200">
              <a:buSzPct val="100000"/>
              <a:buBlip>
                <a:blip r:embed="rId3"/>
              </a:buBlip>
            </a:pPr>
            <a:r>
              <a:rPr lang="en-US" altLang="zh-CN" sz="2200" dirty="0"/>
              <a:t>CALIPSO </a:t>
            </a:r>
            <a:r>
              <a:rPr lang="en-US" altLang="zh-CN" sz="2200" dirty="0" smtClean="0"/>
              <a:t>and radiosonde observations </a:t>
            </a:r>
            <a:r>
              <a:rPr lang="en-US" altLang="zh-CN" sz="2200" dirty="0"/>
              <a:t>show an increase in CTH and cloud thickness from stratocumulus near shore westward to the trade-wind </a:t>
            </a:r>
            <a:r>
              <a:rPr lang="en-US" altLang="zh-CN" sz="2200" dirty="0" smtClean="0"/>
              <a:t>regimes over the subtropical eastern Pacific.</a:t>
            </a:r>
            <a:endParaRPr lang="en-US" altLang="zh-CN" sz="2200" dirty="0"/>
          </a:p>
          <a:p>
            <a:pPr marL="457200" indent="-457200">
              <a:buSzPct val="100000"/>
              <a:buBlip>
                <a:blip r:embed="rId3"/>
              </a:buBlip>
            </a:pPr>
            <a:r>
              <a:rPr lang="en-US" altLang="zh-CN" sz="2200" dirty="0"/>
              <a:t>Significant seasonal variations of LR (</a:t>
            </a:r>
            <a:r>
              <a:rPr lang="en-US" sz="2000" b="1" dirty="0"/>
              <a:t>𝛤</a:t>
            </a:r>
            <a:r>
              <a:rPr lang="en-US" sz="2000" b="1" baseline="-25000" dirty="0"/>
              <a:t>T</a:t>
            </a:r>
            <a:r>
              <a:rPr lang="en-US" altLang="zh-CN" sz="2200" dirty="0"/>
              <a:t>) and CTH are observed near shore of south California, but much less near Hawaii.</a:t>
            </a:r>
          </a:p>
          <a:p>
            <a:pPr marL="457200" indent="-457200">
              <a:buSzPct val="100000"/>
              <a:buBlip>
                <a:blip r:embed="rId3"/>
              </a:buBlip>
            </a:pPr>
            <a:r>
              <a:rPr lang="en-US" altLang="zh-CN" sz="2200" dirty="0"/>
              <a:t>Large longitudinal variation of MBL LR from ~ 8</a:t>
            </a:r>
            <a:r>
              <a:rPr lang="en-US" sz="2200" dirty="0"/>
              <a:t> </a:t>
            </a:r>
            <a:r>
              <a:rPr lang="en-US" sz="2200" baseline="30000" dirty="0"/>
              <a:t>∘</a:t>
            </a:r>
            <a:r>
              <a:rPr lang="en-US" sz="2200" dirty="0"/>
              <a:t>C</a:t>
            </a:r>
            <a:r>
              <a:rPr lang="en-US" altLang="zh-CN" sz="2200" dirty="0"/>
              <a:t>/km over the stratocumulus region to ~4.5</a:t>
            </a:r>
            <a:r>
              <a:rPr lang="en-US" sz="2200" baseline="30000" dirty="0"/>
              <a:t>∘</a:t>
            </a:r>
            <a:r>
              <a:rPr lang="en-US" sz="2200" dirty="0"/>
              <a:t>C</a:t>
            </a:r>
            <a:r>
              <a:rPr lang="en-US" altLang="zh-CN" sz="2200" dirty="0"/>
              <a:t>/km over the trade-cumulus regime. This need to be considered in </a:t>
            </a:r>
            <a:r>
              <a:rPr lang="en-US" altLang="zh-CN" sz="2200" dirty="0" smtClean="0"/>
              <a:t>the future </a:t>
            </a:r>
            <a:r>
              <a:rPr lang="en-US" altLang="zh-CN" sz="2200" dirty="0"/>
              <a:t>MODIS </a:t>
            </a:r>
            <a:r>
              <a:rPr lang="en-US" altLang="zh-CN" sz="2200" dirty="0" smtClean="0"/>
              <a:t>CTH retrieval. </a:t>
            </a:r>
          </a:p>
          <a:p>
            <a:pPr marL="457200" indent="-457200">
              <a:buSzPct val="100000"/>
              <a:buBlip>
                <a:blip r:embed="rId3"/>
              </a:buBlip>
            </a:pPr>
            <a:r>
              <a:rPr lang="en-US" altLang="zh-CN" sz="2200" dirty="0" smtClean="0"/>
              <a:t>MODIS C6 </a:t>
            </a:r>
            <a:r>
              <a:rPr lang="en-US" altLang="zh-CN" sz="2200" dirty="0"/>
              <a:t>overestimate CTH in the stratocumulus </a:t>
            </a:r>
            <a:r>
              <a:rPr lang="en-US" altLang="zh-CN" sz="2200" dirty="0" smtClean="0"/>
              <a:t>regimes likely due to the underestimated LR used in the retrieval. </a:t>
            </a:r>
          </a:p>
          <a:p>
            <a:pPr marL="457200" indent="-457200">
              <a:buSzPct val="100000"/>
              <a:buBlip>
                <a:blip r:embed="rId3"/>
              </a:buBlip>
            </a:pPr>
            <a:r>
              <a:rPr lang="en-US" altLang="zh-CN" sz="2200" dirty="0"/>
              <a:t>MODIS C6 </a:t>
            </a:r>
            <a:r>
              <a:rPr lang="en-US" altLang="zh-CN" sz="2200" dirty="0" smtClean="0"/>
              <a:t>underestimate </a:t>
            </a:r>
            <a:r>
              <a:rPr lang="en-US" altLang="zh-CN" sz="2200" dirty="0"/>
              <a:t>the CTH over </a:t>
            </a:r>
            <a:r>
              <a:rPr lang="en-US" altLang="zh-CN" sz="2200" dirty="0" smtClean="0"/>
              <a:t>higher cloud regimes such as the trade </a:t>
            </a:r>
            <a:r>
              <a:rPr lang="en-US" altLang="zh-CN" sz="2200" dirty="0"/>
              <a:t>cumulus </a:t>
            </a:r>
            <a:r>
              <a:rPr lang="en-US" altLang="zh-CN" sz="2200" dirty="0" smtClean="0"/>
              <a:t>regions. </a:t>
            </a:r>
            <a:endParaRPr lang="en-US" altLang="zh-CN" sz="2200" dirty="0"/>
          </a:p>
          <a:p>
            <a:pPr marL="457200" indent="-457200">
              <a:buSzPct val="100000"/>
              <a:buBlip>
                <a:blip r:embed="rId3"/>
              </a:buBlip>
            </a:pPr>
            <a:r>
              <a:rPr lang="en-US" altLang="zh-CN" sz="2200" dirty="0" smtClean="0"/>
              <a:t>MODIS CTT measurements are highly consistent with radiosonde inversion base temperature over the overcast stratus regime but become less reliable over the broken cloud regime. </a:t>
            </a:r>
            <a:endParaRPr kumimoji="1" lang="zh-CN" altLang="en-US" sz="1400" dirty="0"/>
          </a:p>
        </p:txBody>
      </p:sp>
      <p:sp>
        <p:nvSpPr>
          <p:cNvPr id="2" name="Slide Number Placeholder 1"/>
          <p:cNvSpPr>
            <a:spLocks noGrp="1"/>
          </p:cNvSpPr>
          <p:nvPr>
            <p:ph type="sldNum" sz="quarter" idx="12"/>
          </p:nvPr>
        </p:nvSpPr>
        <p:spPr/>
        <p:txBody>
          <a:bodyPr/>
          <a:lstStyle/>
          <a:p>
            <a:fld id="{559AB75D-CAEB-F54A-9981-41F2239605D7}" type="slidenum">
              <a:rPr lang="en-US" smtClean="0"/>
              <a:t>17</a:t>
            </a:fld>
            <a:endParaRPr lang="en-US"/>
          </a:p>
        </p:txBody>
      </p:sp>
      <p:sp>
        <p:nvSpPr>
          <p:cNvPr id="7" name="Line 3"/>
          <p:cNvSpPr>
            <a:spLocks noChangeShapeType="1"/>
          </p:cNvSpPr>
          <p:nvPr/>
        </p:nvSpPr>
        <p:spPr bwMode="auto">
          <a:xfrm>
            <a:off x="0" y="1219200"/>
            <a:ext cx="9144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1090055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8" descr="tamucc_campus_photo_large_20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2" name="Picture 1" descr="tamucc_logo_2c_horz.jpg"/>
          <p:cNvPicPr>
            <a:picLocks noChangeAspect="1"/>
          </p:cNvPicPr>
          <p:nvPr/>
        </p:nvPicPr>
        <p:blipFill>
          <a:blip r:embed="rId4">
            <a:alphaModFix amt="73000"/>
            <a:extLst>
              <a:ext uri="{28A0092B-C50C-407E-A947-70E740481C1C}">
                <a14:useLocalDpi xmlns:a14="http://schemas.microsoft.com/office/drawing/2010/main" val="0"/>
              </a:ext>
            </a:extLst>
          </a:blip>
          <a:srcRect/>
          <a:stretch>
            <a:fillRect/>
          </a:stretch>
        </p:blipFill>
        <p:spPr bwMode="auto">
          <a:xfrm>
            <a:off x="108489" y="5883275"/>
            <a:ext cx="2295525" cy="838200"/>
          </a:xfrm>
          <a:prstGeom prst="rect">
            <a:avLst/>
          </a:prstGeom>
          <a:noFill/>
          <a:ln>
            <a:noFill/>
          </a:ln>
          <a:extLst>
            <a:ext uri="{909E8E84-426E-40dd-AFC4-6F175D3DCCD1}">
              <a14:hiddenFill xmlns="" xmlns:a14="http://schemas.microsoft.com/office/drawing/2010/main">
                <a:solidFill>
                  <a:srgbClr val="FFFFFF">
                    <a:alpha val="7294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3" name="Rectangle 2"/>
          <p:cNvSpPr txBox="1">
            <a:spLocks noChangeArrowheads="1"/>
          </p:cNvSpPr>
          <p:nvPr/>
        </p:nvSpPr>
        <p:spPr bwMode="auto">
          <a:xfrm>
            <a:off x="685800" y="609600"/>
            <a:ext cx="7772400" cy="6096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4000" dirty="0" smtClean="0">
                <a:solidFill>
                  <a:srgbClr val="FFFF00"/>
                </a:solidFill>
                <a:latin typeface="Garamond" charset="0"/>
                <a:cs typeface="Garamond" charset="0"/>
              </a:rPr>
              <a:t>Acknowledgements</a:t>
            </a:r>
            <a:endParaRPr lang="en-US" altLang="zh-CN" sz="4000" dirty="0">
              <a:solidFill>
                <a:srgbClr val="FFFF00"/>
              </a:solidFill>
              <a:latin typeface="Garamond" charset="0"/>
              <a:cs typeface="Garamond" charset="0"/>
            </a:endParaRPr>
          </a:p>
        </p:txBody>
      </p:sp>
      <p:sp>
        <p:nvSpPr>
          <p:cNvPr id="51204" name="Rectangle 3"/>
          <p:cNvSpPr txBox="1">
            <a:spLocks noChangeArrowheads="1"/>
          </p:cNvSpPr>
          <p:nvPr/>
        </p:nvSpPr>
        <p:spPr bwMode="auto">
          <a:xfrm>
            <a:off x="569119" y="1463298"/>
            <a:ext cx="8001000" cy="3125492"/>
          </a:xfrm>
          <a:prstGeom prst="rect">
            <a:avLst/>
          </a:prstGeom>
          <a:solidFill>
            <a:schemeClr val="bg1">
              <a:lumMod val="65000"/>
              <a:alpha val="67000"/>
            </a:schemeClr>
          </a:solidFill>
          <a:ln>
            <a:noFill/>
          </a:ln>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Char char="•"/>
            </a:pPr>
            <a:r>
              <a:rPr lang="en-US" altLang="zh-CN" sz="2200" dirty="0" smtClean="0">
                <a:solidFill>
                  <a:srgbClr val="FFFF00"/>
                </a:solidFill>
                <a:latin typeface="Garamond" charset="0"/>
                <a:cs typeface="Garamond" charset="0"/>
              </a:rPr>
              <a:t>Supported by NASA</a:t>
            </a:r>
            <a:r>
              <a:rPr lang="en-US" altLang="zh-CN" sz="2200" dirty="0">
                <a:solidFill>
                  <a:srgbClr val="FFFF00"/>
                </a:solidFill>
                <a:latin typeface="Garamond" charset="0"/>
                <a:cs typeface="Garamond" charset="0"/>
              </a:rPr>
              <a:t>-</a:t>
            </a:r>
            <a:r>
              <a:rPr lang="en-US" altLang="zh-CN" sz="2200" dirty="0" smtClean="0">
                <a:solidFill>
                  <a:srgbClr val="FFFF00"/>
                </a:solidFill>
                <a:latin typeface="Garamond" charset="0"/>
                <a:cs typeface="Garamond" charset="0"/>
              </a:rPr>
              <a:t>NNX14AK17G, special thanks to Dr</a:t>
            </a:r>
            <a:r>
              <a:rPr lang="en-US" altLang="zh-CN" sz="2200" dirty="0">
                <a:solidFill>
                  <a:srgbClr val="FFFF00"/>
                </a:solidFill>
                <a:latin typeface="Garamond" charset="0"/>
                <a:cs typeface="Garamond" charset="0"/>
              </a:rPr>
              <a:t>. Ramesh </a:t>
            </a:r>
            <a:r>
              <a:rPr lang="en-US" altLang="zh-CN" sz="2200" dirty="0" err="1" smtClean="0">
                <a:solidFill>
                  <a:srgbClr val="FFFF00"/>
                </a:solidFill>
                <a:latin typeface="Garamond" charset="0"/>
                <a:cs typeface="Garamond" charset="0"/>
              </a:rPr>
              <a:t>Kakar</a:t>
            </a:r>
            <a:r>
              <a:rPr lang="en-US" altLang="zh-CN" sz="2200" dirty="0" smtClean="0">
                <a:solidFill>
                  <a:srgbClr val="FFFF00"/>
                </a:solidFill>
                <a:latin typeface="Garamond" charset="0"/>
                <a:cs typeface="Garamond" charset="0"/>
              </a:rPr>
              <a:t>. </a:t>
            </a:r>
            <a:endParaRPr lang="en-US" altLang="zh-CN" sz="2200" dirty="0">
              <a:solidFill>
                <a:srgbClr val="FFFF00"/>
              </a:solidFill>
              <a:latin typeface="Garamond" charset="0"/>
              <a:cs typeface="Garamond" charset="0"/>
            </a:endParaRPr>
          </a:p>
          <a:p>
            <a:pPr>
              <a:spcBef>
                <a:spcPct val="20000"/>
              </a:spcBef>
              <a:buFont typeface="Arial" charset="0"/>
              <a:buChar char="•"/>
            </a:pPr>
            <a:r>
              <a:rPr lang="en-US" altLang="zh-CN" sz="2200" dirty="0" smtClean="0">
                <a:solidFill>
                  <a:srgbClr val="FFFF00"/>
                </a:solidFill>
                <a:latin typeface="Garamond" charset="0"/>
                <a:cs typeface="Garamond" charset="0"/>
              </a:rPr>
              <a:t>MODIS data: </a:t>
            </a:r>
            <a:r>
              <a:rPr lang="en-US" sz="2200" dirty="0" smtClean="0">
                <a:solidFill>
                  <a:srgbClr val="FFFF00"/>
                </a:solidFill>
                <a:latin typeface="Garamond" charset="0"/>
                <a:cs typeface="Garamond" charset="0"/>
              </a:rPr>
              <a:t>L1 </a:t>
            </a:r>
            <a:r>
              <a:rPr lang="en-US" sz="2200" dirty="0">
                <a:solidFill>
                  <a:srgbClr val="FFFF00"/>
                </a:solidFill>
                <a:latin typeface="Garamond" charset="0"/>
                <a:cs typeface="Garamond" charset="0"/>
              </a:rPr>
              <a:t>&amp; Atmospheric Archive and Distribution System (LAADS) Distributed Active Archive Center (DAAC</a:t>
            </a:r>
            <a:r>
              <a:rPr lang="en-US" sz="2200" dirty="0" smtClean="0">
                <a:solidFill>
                  <a:srgbClr val="FFFF00"/>
                </a:solidFill>
                <a:latin typeface="Garamond" charset="0"/>
                <a:cs typeface="Garamond" charset="0"/>
              </a:rPr>
              <a:t>) from GSFC</a:t>
            </a:r>
            <a:endParaRPr lang="en-US" altLang="zh-CN" sz="2200" dirty="0">
              <a:solidFill>
                <a:srgbClr val="FFFF00"/>
              </a:solidFill>
              <a:latin typeface="Garamond" charset="0"/>
              <a:cs typeface="Garamond" charset="0"/>
            </a:endParaRPr>
          </a:p>
          <a:p>
            <a:pPr>
              <a:spcBef>
                <a:spcPct val="20000"/>
              </a:spcBef>
              <a:buFont typeface="Arial" charset="0"/>
              <a:buChar char="•"/>
            </a:pPr>
            <a:r>
              <a:rPr lang="en-US" altLang="zh-CN" sz="2200" dirty="0" smtClean="0">
                <a:solidFill>
                  <a:srgbClr val="FFFF00"/>
                </a:solidFill>
                <a:latin typeface="Garamond" charset="0"/>
                <a:cs typeface="Garamond" charset="0"/>
              </a:rPr>
              <a:t>CALIPSO </a:t>
            </a:r>
            <a:r>
              <a:rPr lang="en-US" altLang="zh-CN" sz="2200" dirty="0">
                <a:solidFill>
                  <a:srgbClr val="FFFF00"/>
                </a:solidFill>
                <a:latin typeface="Garamond" charset="0"/>
                <a:cs typeface="Garamond" charset="0"/>
              </a:rPr>
              <a:t>data These data were obtained from the NASA Langley Research Center Atmospheric Science Data Center</a:t>
            </a:r>
            <a:r>
              <a:rPr lang="en-US" altLang="zh-CN" sz="2200" dirty="0" smtClean="0">
                <a:solidFill>
                  <a:srgbClr val="FFFF00"/>
                </a:solidFill>
                <a:latin typeface="Garamond" charset="0"/>
                <a:cs typeface="Garamond" charset="0"/>
              </a:rPr>
              <a:t>.</a:t>
            </a:r>
          </a:p>
          <a:p>
            <a:pPr>
              <a:spcBef>
                <a:spcPct val="20000"/>
              </a:spcBef>
              <a:buFont typeface="Arial" charset="0"/>
              <a:buChar char="•"/>
            </a:pPr>
            <a:r>
              <a:rPr lang="en-US" altLang="zh-CN" sz="2200" dirty="0">
                <a:solidFill>
                  <a:srgbClr val="FFFF00"/>
                </a:solidFill>
                <a:latin typeface="Garamond" charset="0"/>
                <a:cs typeface="Garamond" charset="0"/>
              </a:rPr>
              <a:t>ECMWF/ERA-interim </a:t>
            </a:r>
            <a:r>
              <a:rPr lang="en-US" altLang="zh-CN" sz="2200" dirty="0" smtClean="0">
                <a:solidFill>
                  <a:srgbClr val="FFFF00"/>
                </a:solidFill>
                <a:latin typeface="Garamond" charset="0"/>
                <a:cs typeface="Garamond" charset="0"/>
              </a:rPr>
              <a:t>data</a:t>
            </a:r>
          </a:p>
          <a:p>
            <a:pPr>
              <a:spcBef>
                <a:spcPct val="20000"/>
              </a:spcBef>
              <a:buFont typeface="Arial" charset="0"/>
              <a:buChar char="•"/>
            </a:pPr>
            <a:r>
              <a:rPr lang="en-US" altLang="zh-CN" sz="2200" dirty="0" smtClean="0">
                <a:solidFill>
                  <a:srgbClr val="FFFF00"/>
                </a:solidFill>
                <a:latin typeface="Garamond" charset="0"/>
                <a:cs typeface="Garamond" charset="0"/>
              </a:rPr>
              <a:t>VOCALS &amp; MAGIC (DOE-ARM) radiosonde data</a:t>
            </a:r>
            <a:endParaRPr lang="en-US" altLang="zh-CN" sz="2200" dirty="0">
              <a:solidFill>
                <a:srgbClr val="FFFF00"/>
              </a:solidFill>
              <a:latin typeface="Garamond" charset="0"/>
              <a:cs typeface="Garamond" charset="0"/>
            </a:endParaRPr>
          </a:p>
          <a:p>
            <a:pPr>
              <a:spcBef>
                <a:spcPct val="20000"/>
              </a:spcBef>
              <a:buFont typeface="Arial" charset="0"/>
              <a:buChar char="•"/>
            </a:pPr>
            <a:endParaRPr lang="en-US" altLang="zh-CN" sz="2200" dirty="0">
              <a:solidFill>
                <a:srgbClr val="FFFF00"/>
              </a:solidFill>
              <a:latin typeface="Garamond" charset="0"/>
              <a:cs typeface="Garamond" charset="0"/>
            </a:endParaRPr>
          </a:p>
        </p:txBody>
      </p:sp>
      <p:sp>
        <p:nvSpPr>
          <p:cNvPr id="51205" name="Line 4"/>
          <p:cNvSpPr>
            <a:spLocks noChangeShapeType="1"/>
          </p:cNvSpPr>
          <p:nvPr/>
        </p:nvSpPr>
        <p:spPr bwMode="auto">
          <a:xfrm>
            <a:off x="0" y="1371600"/>
            <a:ext cx="9144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pic>
        <p:nvPicPr>
          <p:cNvPr id="51207" name="Picture 1"/>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7893050" y="5730875"/>
            <a:ext cx="11303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23469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8062"/>
            <a:ext cx="8229600" cy="792162"/>
          </a:xfrm>
        </p:spPr>
        <p:txBody>
          <a:bodyPr>
            <a:normAutofit/>
          </a:bodyPr>
          <a:lstStyle/>
          <a:p>
            <a:r>
              <a:rPr lang="en-US" sz="3200" dirty="0">
                <a:solidFill>
                  <a:srgbClr val="000000"/>
                </a:solidFill>
                <a:latin typeface="Garamond" charset="0"/>
                <a:ea typeface="ＭＳ Ｐゴシック" charset="0"/>
                <a:cs typeface="Garamond" charset="0"/>
              </a:rPr>
              <a:t>Liquid </a:t>
            </a:r>
            <a:r>
              <a:rPr lang="en-US" sz="3200" dirty="0" smtClean="0">
                <a:solidFill>
                  <a:srgbClr val="000000"/>
                </a:solidFill>
                <a:latin typeface="Garamond" charset="0"/>
                <a:ea typeface="ＭＳ Ｐゴシック" charset="0"/>
                <a:cs typeface="Garamond" charset="0"/>
              </a:rPr>
              <a:t>Water Cloud </a:t>
            </a:r>
            <a:r>
              <a:rPr lang="en-US" sz="3200" dirty="0">
                <a:solidFill>
                  <a:srgbClr val="000000"/>
                </a:solidFill>
                <a:latin typeface="Garamond" charset="0"/>
                <a:ea typeface="ＭＳ Ｐゴシック" charset="0"/>
                <a:cs typeface="Garamond" charset="0"/>
              </a:rPr>
              <a:t>F</a:t>
            </a:r>
            <a:r>
              <a:rPr lang="en-US" sz="3200" dirty="0" smtClean="0">
                <a:solidFill>
                  <a:srgbClr val="000000"/>
                </a:solidFill>
                <a:latin typeface="Garamond" charset="0"/>
                <a:ea typeface="ＭＳ Ｐゴシック" charset="0"/>
                <a:cs typeface="Garamond" charset="0"/>
              </a:rPr>
              <a:t>raction </a:t>
            </a:r>
            <a:r>
              <a:rPr lang="en-US" sz="3200" dirty="0">
                <a:solidFill>
                  <a:srgbClr val="000000"/>
                </a:solidFill>
                <a:latin typeface="Garamond" charset="0"/>
                <a:ea typeface="ＭＳ Ｐゴシック" charset="0"/>
                <a:cs typeface="Garamond" charset="0"/>
              </a:rPr>
              <a:t>– Aqua </a:t>
            </a:r>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rcRect t="1139" b="1139"/>
          <a:stretch>
            <a:fillRect/>
          </a:stretch>
        </p:blipFill>
        <p:spPr>
          <a:prstGeom prst="rect">
            <a:avLst/>
          </a:prstGeom>
        </p:spPr>
      </p:pic>
      <p:sp>
        <p:nvSpPr>
          <p:cNvPr id="5" name="Rectangle 4"/>
          <p:cNvSpPr/>
          <p:nvPr/>
        </p:nvSpPr>
        <p:spPr>
          <a:xfrm>
            <a:off x="971550" y="6223040"/>
            <a:ext cx="7442200" cy="461665"/>
          </a:xfrm>
          <a:prstGeom prst="rect">
            <a:avLst/>
          </a:prstGeom>
        </p:spPr>
        <p:txBody>
          <a:bodyPr wrap="square">
            <a:spAutoFit/>
          </a:bodyPr>
          <a:lstStyle/>
          <a:p>
            <a:r>
              <a:rPr lang="en-US" sz="2400" dirty="0" smtClean="0">
                <a:solidFill>
                  <a:srgbClr val="FF0000"/>
                </a:solidFill>
              </a:rPr>
              <a:t>Six </a:t>
            </a:r>
            <a:r>
              <a:rPr lang="en-US" sz="2400" dirty="0">
                <a:solidFill>
                  <a:srgbClr val="FF0000"/>
                </a:solidFill>
              </a:rPr>
              <a:t>selected regions </a:t>
            </a:r>
            <a:r>
              <a:rPr lang="en-US" sz="2400" dirty="0"/>
              <a:t>with prevailing boundary layer clouds.</a:t>
            </a:r>
          </a:p>
        </p:txBody>
      </p:sp>
      <p:sp>
        <p:nvSpPr>
          <p:cNvPr id="6" name="Rectangle 5"/>
          <p:cNvSpPr/>
          <p:nvPr/>
        </p:nvSpPr>
        <p:spPr>
          <a:xfrm>
            <a:off x="7104286" y="5565338"/>
            <a:ext cx="1892590" cy="369332"/>
          </a:xfrm>
          <a:prstGeom prst="rect">
            <a:avLst/>
          </a:prstGeom>
        </p:spPr>
        <p:txBody>
          <a:bodyPr wrap="none">
            <a:spAutoFit/>
          </a:bodyPr>
          <a:lstStyle/>
          <a:p>
            <a:r>
              <a:rPr lang="en-US" i="1" dirty="0" smtClean="0">
                <a:solidFill>
                  <a:srgbClr val="3366FF"/>
                </a:solidFill>
              </a:rPr>
              <a:t>[King et al., 2013]</a:t>
            </a:r>
            <a:endParaRPr lang="en-US" i="1" dirty="0">
              <a:solidFill>
                <a:srgbClr val="3366FF"/>
              </a:solidFill>
            </a:endParaRPr>
          </a:p>
        </p:txBody>
      </p:sp>
      <p:sp>
        <p:nvSpPr>
          <p:cNvPr id="3" name="Slide Number Placeholder 2"/>
          <p:cNvSpPr>
            <a:spLocks noGrp="1"/>
          </p:cNvSpPr>
          <p:nvPr>
            <p:ph type="sldNum" sz="quarter" idx="12"/>
          </p:nvPr>
        </p:nvSpPr>
        <p:spPr/>
        <p:txBody>
          <a:bodyPr/>
          <a:lstStyle/>
          <a:p>
            <a:fld id="{559AB75D-CAEB-F54A-9981-41F2239605D7}" type="slidenum">
              <a:rPr lang="en-US" smtClean="0"/>
              <a:t>2</a:t>
            </a:fld>
            <a:endParaRPr lang="en-US"/>
          </a:p>
        </p:txBody>
      </p:sp>
      <p:sp>
        <p:nvSpPr>
          <p:cNvPr id="8" name="Line 3"/>
          <p:cNvSpPr>
            <a:spLocks noChangeShapeType="1"/>
          </p:cNvSpPr>
          <p:nvPr/>
        </p:nvSpPr>
        <p:spPr bwMode="auto">
          <a:xfrm>
            <a:off x="0" y="1219200"/>
            <a:ext cx="9144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598704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55"/>
          <p:cNvSpPr>
            <a:spLocks noGrp="1"/>
          </p:cNvSpPr>
          <p:nvPr>
            <p:ph type="title"/>
          </p:nvPr>
        </p:nvSpPr>
        <p:spPr>
          <a:xfrm>
            <a:off x="457200" y="274638"/>
            <a:ext cx="8229600" cy="792162"/>
          </a:xfrm>
        </p:spPr>
        <p:txBody>
          <a:bodyPr>
            <a:normAutofit fontScale="90000"/>
          </a:bodyPr>
          <a:lstStyle/>
          <a:p>
            <a:r>
              <a:rPr lang="en-US" altLang="zh-CN" sz="3600" dirty="0" smtClean="0">
                <a:solidFill>
                  <a:srgbClr val="000000"/>
                </a:solidFill>
                <a:latin typeface="Garamond" charset="0"/>
                <a:ea typeface="ＭＳ Ｐゴシック" charset="0"/>
                <a:cs typeface="Garamond" charset="0"/>
              </a:rPr>
              <a:t>MODIS/CALIPSO Low Cloud </a:t>
            </a:r>
            <a:r>
              <a:rPr lang="en-US" altLang="zh-CN" sz="3600" dirty="0" smtClean="0">
                <a:solidFill>
                  <a:srgbClr val="000000"/>
                </a:solidFill>
                <a:latin typeface="Garamond" charset="0"/>
                <a:ea typeface="ＭＳ Ｐゴシック" charset="0"/>
                <a:cs typeface="Garamond" charset="0"/>
              </a:rPr>
              <a:t>Measurement</a:t>
            </a:r>
            <a:endParaRPr lang="zh-CN" altLang="en-US" sz="3600" dirty="0">
              <a:solidFill>
                <a:srgbClr val="000000"/>
              </a:solidFill>
              <a:latin typeface="Garamond" charset="0"/>
              <a:ea typeface="ＭＳ Ｐゴシック" charset="0"/>
              <a:cs typeface="Garamond" charset="0"/>
            </a:endParaRPr>
          </a:p>
        </p:txBody>
      </p:sp>
      <p:pic>
        <p:nvPicPr>
          <p:cNvPr id="24" name="Picture 23" descr="MODIS-ERAI_CTH_vs_MOD-v6_CTH.gif"/>
          <p:cNvPicPr>
            <a:picLocks noChangeAspect="1"/>
          </p:cNvPicPr>
          <p:nvPr/>
        </p:nvPicPr>
        <p:blipFill rotWithShape="1">
          <a:blip r:embed="rId4">
            <a:extLst>
              <a:ext uri="{28A0092B-C50C-407E-A947-70E740481C1C}">
                <a14:useLocalDpi xmlns:a14="http://schemas.microsoft.com/office/drawing/2010/main" val="0"/>
              </a:ext>
            </a:extLst>
          </a:blip>
          <a:srcRect l="3666" t="58500" r="1001" b="3500"/>
          <a:stretch/>
        </p:blipFill>
        <p:spPr>
          <a:xfrm>
            <a:off x="381000" y="1681563"/>
            <a:ext cx="8458200" cy="3371450"/>
          </a:xfrm>
          <a:prstGeom prst="rect">
            <a:avLst/>
          </a:prstGeom>
        </p:spPr>
      </p:pic>
      <p:sp>
        <p:nvSpPr>
          <p:cNvPr id="2" name="TextBox 1"/>
          <p:cNvSpPr txBox="1"/>
          <p:nvPr/>
        </p:nvSpPr>
        <p:spPr>
          <a:xfrm>
            <a:off x="735196" y="1291347"/>
            <a:ext cx="3321432" cy="400110"/>
          </a:xfrm>
          <a:prstGeom prst="rect">
            <a:avLst/>
          </a:prstGeom>
          <a:noFill/>
        </p:spPr>
        <p:txBody>
          <a:bodyPr wrap="square" rtlCol="0">
            <a:spAutoFit/>
          </a:bodyPr>
          <a:lstStyle/>
          <a:p>
            <a:pPr algn="ctr">
              <a:spcBef>
                <a:spcPct val="0"/>
              </a:spcBef>
            </a:pPr>
            <a:r>
              <a:rPr lang="en-US" altLang="zh-CN" sz="2000" dirty="0">
                <a:solidFill>
                  <a:srgbClr val="000000"/>
                </a:solidFill>
                <a:latin typeface="Garamond" charset="0"/>
                <a:ea typeface="ＭＳ Ｐゴシック" charset="0"/>
                <a:cs typeface="Garamond" charset="0"/>
              </a:rPr>
              <a:t>Cloud-top-temperature (K)</a:t>
            </a:r>
            <a:endParaRPr lang="zh-CN" altLang="en-US" sz="2000" dirty="0">
              <a:solidFill>
                <a:srgbClr val="000000"/>
              </a:solidFill>
              <a:latin typeface="Garamond" charset="0"/>
              <a:ea typeface="ＭＳ Ｐゴシック" charset="0"/>
              <a:cs typeface="Garamond" charset="0"/>
            </a:endParaRPr>
          </a:p>
        </p:txBody>
      </p:sp>
      <p:sp>
        <p:nvSpPr>
          <p:cNvPr id="5" name="TextBox 4"/>
          <p:cNvSpPr txBox="1"/>
          <p:nvPr/>
        </p:nvSpPr>
        <p:spPr>
          <a:xfrm>
            <a:off x="5422226" y="1291347"/>
            <a:ext cx="2483263" cy="400110"/>
          </a:xfrm>
          <a:prstGeom prst="rect">
            <a:avLst/>
          </a:prstGeom>
          <a:noFill/>
        </p:spPr>
        <p:txBody>
          <a:bodyPr wrap="square" rtlCol="0">
            <a:spAutoFit/>
          </a:bodyPr>
          <a:lstStyle/>
          <a:p>
            <a:pPr algn="ctr">
              <a:spcBef>
                <a:spcPct val="0"/>
              </a:spcBef>
            </a:pPr>
            <a:r>
              <a:rPr lang="en-US" altLang="zh-CN" sz="2000" dirty="0">
                <a:solidFill>
                  <a:srgbClr val="000000"/>
                </a:solidFill>
                <a:latin typeface="Garamond" charset="0"/>
                <a:ea typeface="ＭＳ Ｐゴシック" charset="0"/>
                <a:cs typeface="Garamond" charset="0"/>
              </a:rPr>
              <a:t>Cloud Fraction (%)</a:t>
            </a:r>
            <a:endParaRPr lang="zh-CN" altLang="en-US" sz="2000" dirty="0">
              <a:solidFill>
                <a:srgbClr val="000000"/>
              </a:solidFill>
              <a:latin typeface="Garamond" charset="0"/>
              <a:ea typeface="ＭＳ Ｐゴシック" charset="0"/>
              <a:cs typeface="Garamond" charset="0"/>
            </a:endParaRPr>
          </a:p>
        </p:txBody>
      </p:sp>
      <p:cxnSp>
        <p:nvCxnSpPr>
          <p:cNvPr id="4" name="Straight Connector 3"/>
          <p:cNvCxnSpPr/>
          <p:nvPr/>
        </p:nvCxnSpPr>
        <p:spPr>
          <a:xfrm>
            <a:off x="2055207" y="2971833"/>
            <a:ext cx="367598" cy="158759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 Box 21"/>
          <p:cNvSpPr txBox="1">
            <a:spLocks noChangeArrowheads="1"/>
          </p:cNvSpPr>
          <p:nvPr/>
        </p:nvSpPr>
        <p:spPr bwMode="auto">
          <a:xfrm>
            <a:off x="947071" y="2659559"/>
            <a:ext cx="1272266" cy="3077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000" b="1">
                <a:solidFill>
                  <a:schemeClr val="tx1"/>
                </a:solidFill>
                <a:latin typeface="Times" charset="0"/>
                <a:ea typeface="ＭＳ Ｐゴシック" charset="0"/>
                <a:cs typeface="ＭＳ Ｐゴシック" charset="0"/>
              </a:defRPr>
            </a:lvl1pPr>
            <a:lvl2pPr marL="742950" indent="-285750">
              <a:defRPr sz="2000" b="1">
                <a:solidFill>
                  <a:schemeClr val="tx1"/>
                </a:solidFill>
                <a:latin typeface="Times" charset="0"/>
                <a:ea typeface="ＭＳ Ｐゴシック" charset="0"/>
              </a:defRPr>
            </a:lvl2pPr>
            <a:lvl3pPr marL="1143000" indent="-228600">
              <a:defRPr sz="2000" b="1">
                <a:solidFill>
                  <a:schemeClr val="tx1"/>
                </a:solidFill>
                <a:latin typeface="Times" charset="0"/>
                <a:ea typeface="ＭＳ Ｐゴシック" charset="0"/>
              </a:defRPr>
            </a:lvl3pPr>
            <a:lvl4pPr marL="1600200" indent="-228600">
              <a:defRPr sz="2000" b="1">
                <a:solidFill>
                  <a:schemeClr val="tx1"/>
                </a:solidFill>
                <a:latin typeface="Times" charset="0"/>
                <a:ea typeface="ＭＳ Ｐゴシック" charset="0"/>
              </a:defRPr>
            </a:lvl4pPr>
            <a:lvl5pPr marL="2057400" indent="-228600">
              <a:defRPr sz="2000" b="1">
                <a:solidFill>
                  <a:schemeClr val="tx1"/>
                </a:solidFill>
                <a:latin typeface="Times" charset="0"/>
                <a:ea typeface="ＭＳ Ｐゴシック" charset="0"/>
              </a:defRPr>
            </a:lvl5pPr>
            <a:lvl6pPr marL="2514600" indent="-228600" eaLnBrk="0" fontAlgn="base" hangingPunct="0">
              <a:spcBef>
                <a:spcPct val="0"/>
              </a:spcBef>
              <a:spcAft>
                <a:spcPct val="0"/>
              </a:spcAft>
              <a:defRPr sz="2000" b="1">
                <a:solidFill>
                  <a:schemeClr val="tx1"/>
                </a:solidFill>
                <a:latin typeface="Times" charset="0"/>
                <a:ea typeface="ＭＳ Ｐゴシック" charset="0"/>
              </a:defRPr>
            </a:lvl6pPr>
            <a:lvl7pPr marL="2971800" indent="-228600" eaLnBrk="0" fontAlgn="base" hangingPunct="0">
              <a:spcBef>
                <a:spcPct val="0"/>
              </a:spcBef>
              <a:spcAft>
                <a:spcPct val="0"/>
              </a:spcAft>
              <a:defRPr sz="2000" b="1">
                <a:solidFill>
                  <a:schemeClr val="tx1"/>
                </a:solidFill>
                <a:latin typeface="Times" charset="0"/>
                <a:ea typeface="ＭＳ Ｐゴシック" charset="0"/>
              </a:defRPr>
            </a:lvl7pPr>
            <a:lvl8pPr marL="3429000" indent="-228600" eaLnBrk="0" fontAlgn="base" hangingPunct="0">
              <a:spcBef>
                <a:spcPct val="0"/>
              </a:spcBef>
              <a:spcAft>
                <a:spcPct val="0"/>
              </a:spcAft>
              <a:defRPr sz="2000" b="1">
                <a:solidFill>
                  <a:schemeClr val="tx1"/>
                </a:solidFill>
                <a:latin typeface="Times" charset="0"/>
                <a:ea typeface="ＭＳ Ｐゴシック" charset="0"/>
              </a:defRPr>
            </a:lvl8pPr>
            <a:lvl9pPr marL="3886200" indent="-228600" eaLnBrk="0" fontAlgn="base" hangingPunct="0">
              <a:spcBef>
                <a:spcPct val="0"/>
              </a:spcBef>
              <a:spcAft>
                <a:spcPct val="0"/>
              </a:spcAft>
              <a:defRPr sz="2000" b="1">
                <a:solidFill>
                  <a:schemeClr val="tx1"/>
                </a:solidFill>
                <a:latin typeface="Times" charset="0"/>
                <a:ea typeface="ＭＳ Ｐゴシック" charset="0"/>
              </a:defRPr>
            </a:lvl9pPr>
          </a:lstStyle>
          <a:p>
            <a:pPr>
              <a:spcBef>
                <a:spcPct val="50000"/>
              </a:spcBef>
            </a:pPr>
            <a:r>
              <a:rPr lang="en-US" altLang="zh-CN" sz="1400" dirty="0" smtClean="0">
                <a:solidFill>
                  <a:srgbClr val="FF0000"/>
                </a:solidFill>
                <a:latin typeface="Times New Roman"/>
                <a:cs typeface="Times New Roman"/>
              </a:rPr>
              <a:t>CALIPSO</a:t>
            </a:r>
            <a:endParaRPr lang="en-US" altLang="zh-CN" sz="1400" dirty="0">
              <a:solidFill>
                <a:srgbClr val="FF0000"/>
              </a:solidFill>
              <a:latin typeface="Times New Roman"/>
              <a:cs typeface="Times New Roman"/>
            </a:endParaRPr>
          </a:p>
        </p:txBody>
      </p:sp>
      <p:sp>
        <p:nvSpPr>
          <p:cNvPr id="16" name="Line 9"/>
          <p:cNvSpPr>
            <a:spLocks noChangeShapeType="1"/>
          </p:cNvSpPr>
          <p:nvPr/>
        </p:nvSpPr>
        <p:spPr bwMode="auto">
          <a:xfrm>
            <a:off x="1570645" y="2971832"/>
            <a:ext cx="597677" cy="453787"/>
          </a:xfrm>
          <a:prstGeom prst="line">
            <a:avLst/>
          </a:prstGeom>
          <a:noFill/>
          <a:ln w="12700" cmpd="sng">
            <a:solidFill>
              <a:srgbClr val="FF0000"/>
            </a:solidFill>
            <a:round/>
            <a:headEnd/>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chemeClr val="bg1"/>
              </a:solidFill>
            </a:endParaRPr>
          </a:p>
        </p:txBody>
      </p:sp>
      <p:sp>
        <p:nvSpPr>
          <p:cNvPr id="3" name="Slide Number Placeholder 2"/>
          <p:cNvSpPr>
            <a:spLocks noGrp="1"/>
          </p:cNvSpPr>
          <p:nvPr>
            <p:ph type="sldNum" sz="quarter" idx="12"/>
          </p:nvPr>
        </p:nvSpPr>
        <p:spPr/>
        <p:txBody>
          <a:bodyPr/>
          <a:lstStyle/>
          <a:p>
            <a:fld id="{559AB75D-CAEB-F54A-9981-41F2239605D7}" type="slidenum">
              <a:rPr lang="en-US" smtClean="0"/>
              <a:t>3</a:t>
            </a:fld>
            <a:endParaRPr lang="en-US"/>
          </a:p>
        </p:txBody>
      </p:sp>
      <p:grpSp>
        <p:nvGrpSpPr>
          <p:cNvPr id="9" name="Group 8"/>
          <p:cNvGrpSpPr/>
          <p:nvPr/>
        </p:nvGrpSpPr>
        <p:grpSpPr>
          <a:xfrm>
            <a:off x="5159431" y="5147162"/>
            <a:ext cx="3008852" cy="1556071"/>
            <a:chOff x="5159431" y="5147162"/>
            <a:chExt cx="3008852" cy="1556071"/>
          </a:xfrm>
        </p:grpSpPr>
        <p:graphicFrame>
          <p:nvGraphicFramePr>
            <p:cNvPr id="18" name="Object 17"/>
            <p:cNvGraphicFramePr>
              <a:graphicFrameLocks noChangeAspect="1"/>
            </p:cNvGraphicFramePr>
            <p:nvPr>
              <p:extLst>
                <p:ext uri="{D42A27DB-BD31-4B8C-83A1-F6EECF244321}">
                  <p14:modId xmlns:p14="http://schemas.microsoft.com/office/powerpoint/2010/main" val="1832004003"/>
                </p:ext>
              </p:extLst>
            </p:nvPr>
          </p:nvGraphicFramePr>
          <p:xfrm>
            <a:off x="5242333" y="5579083"/>
            <a:ext cx="2621733" cy="713112"/>
          </p:xfrm>
          <a:graphic>
            <a:graphicData uri="http://schemas.openxmlformats.org/presentationml/2006/ole">
              <mc:AlternateContent xmlns:mc="http://schemas.openxmlformats.org/markup-compatibility/2006">
                <mc:Choice xmlns:v="urn:schemas-microsoft-com:vml" Requires="v">
                  <p:oleObj spid="_x0000_s1041" name="Equation" r:id="rId5" imgW="1587500" imgH="431800" progId="Equation.3">
                    <p:embed/>
                  </p:oleObj>
                </mc:Choice>
                <mc:Fallback>
                  <p:oleObj name="Equation" r:id="rId5" imgW="1587500" imgH="431800" progId="Equation.3">
                    <p:embed/>
                    <p:pic>
                      <p:nvPicPr>
                        <p:cNvPr id="0" name=""/>
                        <p:cNvPicPr/>
                        <p:nvPr/>
                      </p:nvPicPr>
                      <p:blipFill>
                        <a:blip r:embed="rId6"/>
                        <a:stretch>
                          <a:fillRect/>
                        </a:stretch>
                      </p:blipFill>
                      <p:spPr>
                        <a:xfrm>
                          <a:off x="5242333" y="5579083"/>
                          <a:ext cx="2621733" cy="713112"/>
                        </a:xfrm>
                        <a:prstGeom prst="rect">
                          <a:avLst/>
                        </a:prstGeom>
                      </p:spPr>
                    </p:pic>
                  </p:oleObj>
                </mc:Fallback>
              </mc:AlternateContent>
            </a:graphicData>
          </a:graphic>
        </p:graphicFrame>
        <p:sp>
          <p:nvSpPr>
            <p:cNvPr id="19" name="TextBox 18"/>
            <p:cNvSpPr txBox="1"/>
            <p:nvPr/>
          </p:nvSpPr>
          <p:spPr>
            <a:xfrm>
              <a:off x="5241887" y="6333901"/>
              <a:ext cx="2843939" cy="369332"/>
            </a:xfrm>
            <a:prstGeom prst="rect">
              <a:avLst/>
            </a:prstGeom>
            <a:noFill/>
          </p:spPr>
          <p:txBody>
            <a:bodyPr wrap="square" rtlCol="0">
              <a:spAutoFit/>
            </a:bodyPr>
            <a:lstStyle/>
            <a:p>
              <a:r>
                <a:rPr kumimoji="1" lang="en-US" altLang="zh-CN" dirty="0" smtClean="0">
                  <a:solidFill>
                    <a:srgbClr val="FF0000"/>
                  </a:solidFill>
                </a:rPr>
                <a:t>(e.g., </a:t>
              </a:r>
              <a:r>
                <a:rPr kumimoji="1" lang="en-US" altLang="zh-CN" dirty="0" err="1" smtClean="0">
                  <a:solidFill>
                    <a:srgbClr val="FF0000"/>
                  </a:solidFill>
                </a:rPr>
                <a:t>Zuidema</a:t>
              </a:r>
              <a:r>
                <a:rPr kumimoji="1" lang="en-US" altLang="zh-CN" dirty="0" smtClean="0">
                  <a:solidFill>
                    <a:srgbClr val="FF0000"/>
                  </a:solidFill>
                </a:rPr>
                <a:t> </a:t>
              </a:r>
              <a:r>
                <a:rPr kumimoji="1" lang="en-US" altLang="zh-CN" dirty="0" smtClean="0">
                  <a:solidFill>
                    <a:srgbClr val="FF0000"/>
                  </a:solidFill>
                </a:rPr>
                <a:t>et al., </a:t>
              </a:r>
              <a:r>
                <a:rPr kumimoji="1" lang="en-US" altLang="zh-CN" dirty="0" smtClean="0">
                  <a:solidFill>
                    <a:srgbClr val="FF0000"/>
                  </a:solidFill>
                </a:rPr>
                <a:t>2009)</a:t>
              </a:r>
              <a:endParaRPr kumimoji="1" lang="zh-CN" altLang="en-US" dirty="0">
                <a:solidFill>
                  <a:srgbClr val="FF0000"/>
                </a:solidFill>
              </a:endParaRPr>
            </a:p>
          </p:txBody>
        </p:sp>
        <p:sp>
          <p:nvSpPr>
            <p:cNvPr id="20" name="TextBox 19"/>
            <p:cNvSpPr txBox="1"/>
            <p:nvPr/>
          </p:nvSpPr>
          <p:spPr>
            <a:xfrm>
              <a:off x="5159431" y="5147162"/>
              <a:ext cx="3008852" cy="369332"/>
            </a:xfrm>
            <a:prstGeom prst="rect">
              <a:avLst/>
            </a:prstGeom>
            <a:noFill/>
          </p:spPr>
          <p:txBody>
            <a:bodyPr wrap="square" rtlCol="0">
              <a:spAutoFit/>
            </a:bodyPr>
            <a:lstStyle/>
            <a:p>
              <a:r>
                <a:rPr kumimoji="1" lang="en-US" altLang="zh-CN" b="1" smtClean="0"/>
                <a:t>MODIS Lapse-rate </a:t>
              </a:r>
              <a:r>
                <a:rPr kumimoji="1" lang="en-US" altLang="zh-CN" b="1" dirty="0" smtClean="0"/>
                <a:t>Method:</a:t>
              </a:r>
              <a:endParaRPr kumimoji="1" lang="zh-CN" altLang="en-US" b="1" dirty="0"/>
            </a:p>
          </p:txBody>
        </p:sp>
      </p:grpSp>
      <p:sp>
        <p:nvSpPr>
          <p:cNvPr id="21" name="Line 3"/>
          <p:cNvSpPr>
            <a:spLocks noChangeShapeType="1"/>
          </p:cNvSpPr>
          <p:nvPr/>
        </p:nvSpPr>
        <p:spPr bwMode="auto">
          <a:xfrm>
            <a:off x="0" y="1219200"/>
            <a:ext cx="9144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grpSp>
        <p:nvGrpSpPr>
          <p:cNvPr id="8" name="Group 7"/>
          <p:cNvGrpSpPr/>
          <p:nvPr/>
        </p:nvGrpSpPr>
        <p:grpSpPr>
          <a:xfrm>
            <a:off x="185954" y="5053013"/>
            <a:ext cx="4417043" cy="1759058"/>
            <a:chOff x="1570644" y="5575673"/>
            <a:chExt cx="4233645" cy="1622562"/>
          </a:xfrm>
        </p:grpSpPr>
        <p:grpSp>
          <p:nvGrpSpPr>
            <p:cNvPr id="7" name="Group 6"/>
            <p:cNvGrpSpPr/>
            <p:nvPr/>
          </p:nvGrpSpPr>
          <p:grpSpPr>
            <a:xfrm>
              <a:off x="1570644" y="5575673"/>
              <a:ext cx="4233645" cy="1622562"/>
              <a:chOff x="1600200" y="1447801"/>
              <a:chExt cx="6705600" cy="2969712"/>
            </a:xfrm>
          </p:grpSpPr>
          <p:pic>
            <p:nvPicPr>
              <p:cNvPr id="17" name="Picture 16" descr="MODIS-ERAI_CTH_vs_MOD-v6_CTH-cfrc.gif"/>
              <p:cNvPicPr>
                <a:picLocks noChangeAspect="1"/>
              </p:cNvPicPr>
              <p:nvPr/>
            </p:nvPicPr>
            <p:blipFill rotWithShape="1">
              <a:blip r:embed="rId7">
                <a:extLst>
                  <a:ext uri="{28A0092B-C50C-407E-A947-70E740481C1C}">
                    <a14:useLocalDpi xmlns:a14="http://schemas.microsoft.com/office/drawing/2010/main" val="0"/>
                  </a:ext>
                </a:extLst>
              </a:blip>
              <a:srcRect l="50605" t="58569" r="964" b="24911"/>
              <a:stretch/>
            </p:blipFill>
            <p:spPr>
              <a:xfrm>
                <a:off x="1600200" y="1447801"/>
                <a:ext cx="6705600" cy="2287292"/>
              </a:xfrm>
              <a:prstGeom prst="rect">
                <a:avLst/>
              </a:prstGeom>
            </p:spPr>
          </p:pic>
          <p:pic>
            <p:nvPicPr>
              <p:cNvPr id="27" name="Picture 26" descr="MODIS-ERAI_CTH_vs_MOD-v6_CTH-cfrc.gif"/>
              <p:cNvPicPr>
                <a:picLocks noChangeAspect="1"/>
              </p:cNvPicPr>
              <p:nvPr/>
            </p:nvPicPr>
            <p:blipFill rotWithShape="1">
              <a:blip r:embed="rId7">
                <a:extLst>
                  <a:ext uri="{28A0092B-C50C-407E-A947-70E740481C1C}">
                    <a14:useLocalDpi xmlns:a14="http://schemas.microsoft.com/office/drawing/2010/main" val="0"/>
                  </a:ext>
                </a:extLst>
              </a:blip>
              <a:srcRect l="50604" t="89779" r="11477" b="4732"/>
              <a:stretch/>
            </p:blipFill>
            <p:spPr>
              <a:xfrm>
                <a:off x="1600200" y="3657600"/>
                <a:ext cx="5250051" cy="759913"/>
              </a:xfrm>
              <a:prstGeom prst="rect">
                <a:avLst/>
              </a:prstGeom>
            </p:spPr>
          </p:pic>
        </p:grpSp>
        <p:sp>
          <p:nvSpPr>
            <p:cNvPr id="26" name="Text Box 21"/>
            <p:cNvSpPr txBox="1">
              <a:spLocks noChangeArrowheads="1"/>
            </p:cNvSpPr>
            <p:nvPr/>
          </p:nvSpPr>
          <p:spPr bwMode="auto">
            <a:xfrm>
              <a:off x="1962102" y="5815285"/>
              <a:ext cx="2771459" cy="5662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000" b="1">
                  <a:solidFill>
                    <a:schemeClr val="tx1"/>
                  </a:solidFill>
                  <a:latin typeface="Times" charset="0"/>
                  <a:ea typeface="ＭＳ Ｐゴシック" charset="0"/>
                  <a:cs typeface="ＭＳ Ｐゴシック" charset="0"/>
                </a:defRPr>
              </a:lvl1pPr>
              <a:lvl2pPr marL="742950" indent="-285750">
                <a:defRPr sz="2000" b="1">
                  <a:solidFill>
                    <a:schemeClr val="tx1"/>
                  </a:solidFill>
                  <a:latin typeface="Times" charset="0"/>
                  <a:ea typeface="ＭＳ Ｐゴシック" charset="0"/>
                </a:defRPr>
              </a:lvl2pPr>
              <a:lvl3pPr marL="1143000" indent="-228600">
                <a:defRPr sz="2000" b="1">
                  <a:solidFill>
                    <a:schemeClr val="tx1"/>
                  </a:solidFill>
                  <a:latin typeface="Times" charset="0"/>
                  <a:ea typeface="ＭＳ Ｐゴシック" charset="0"/>
                </a:defRPr>
              </a:lvl3pPr>
              <a:lvl4pPr marL="1600200" indent="-228600">
                <a:defRPr sz="2000" b="1">
                  <a:solidFill>
                    <a:schemeClr val="tx1"/>
                  </a:solidFill>
                  <a:latin typeface="Times" charset="0"/>
                  <a:ea typeface="ＭＳ Ｐゴシック" charset="0"/>
                </a:defRPr>
              </a:lvl4pPr>
              <a:lvl5pPr marL="2057400" indent="-228600">
                <a:defRPr sz="2000" b="1">
                  <a:solidFill>
                    <a:schemeClr val="tx1"/>
                  </a:solidFill>
                  <a:latin typeface="Times" charset="0"/>
                  <a:ea typeface="ＭＳ Ｐゴシック" charset="0"/>
                </a:defRPr>
              </a:lvl5pPr>
              <a:lvl6pPr marL="2514600" indent="-228600" eaLnBrk="0" fontAlgn="base" hangingPunct="0">
                <a:spcBef>
                  <a:spcPct val="0"/>
                </a:spcBef>
                <a:spcAft>
                  <a:spcPct val="0"/>
                </a:spcAft>
                <a:defRPr sz="2000" b="1">
                  <a:solidFill>
                    <a:schemeClr val="tx1"/>
                  </a:solidFill>
                  <a:latin typeface="Times" charset="0"/>
                  <a:ea typeface="ＭＳ Ｐゴシック" charset="0"/>
                </a:defRPr>
              </a:lvl6pPr>
              <a:lvl7pPr marL="2971800" indent="-228600" eaLnBrk="0" fontAlgn="base" hangingPunct="0">
                <a:spcBef>
                  <a:spcPct val="0"/>
                </a:spcBef>
                <a:spcAft>
                  <a:spcPct val="0"/>
                </a:spcAft>
                <a:defRPr sz="2000" b="1">
                  <a:solidFill>
                    <a:schemeClr val="tx1"/>
                  </a:solidFill>
                  <a:latin typeface="Times" charset="0"/>
                  <a:ea typeface="ＭＳ Ｐゴシック" charset="0"/>
                </a:defRPr>
              </a:lvl7pPr>
              <a:lvl8pPr marL="3429000" indent="-228600" eaLnBrk="0" fontAlgn="base" hangingPunct="0">
                <a:spcBef>
                  <a:spcPct val="0"/>
                </a:spcBef>
                <a:spcAft>
                  <a:spcPct val="0"/>
                </a:spcAft>
                <a:defRPr sz="2000" b="1">
                  <a:solidFill>
                    <a:schemeClr val="tx1"/>
                  </a:solidFill>
                  <a:latin typeface="Times" charset="0"/>
                  <a:ea typeface="ＭＳ Ｐゴシック" charset="0"/>
                </a:defRPr>
              </a:lvl8pPr>
              <a:lvl9pPr marL="3886200" indent="-228600" eaLnBrk="0" fontAlgn="base" hangingPunct="0">
                <a:spcBef>
                  <a:spcPct val="0"/>
                </a:spcBef>
                <a:spcAft>
                  <a:spcPct val="0"/>
                </a:spcAft>
                <a:defRPr sz="2000" b="1">
                  <a:solidFill>
                    <a:schemeClr val="tx1"/>
                  </a:solidFill>
                  <a:latin typeface="Times" charset="0"/>
                  <a:ea typeface="ＭＳ Ｐゴシック" charset="0"/>
                </a:defRPr>
              </a:lvl9pPr>
            </a:lstStyle>
            <a:p>
              <a:pPr>
                <a:spcBef>
                  <a:spcPct val="50000"/>
                </a:spcBef>
              </a:pPr>
              <a:r>
                <a:rPr lang="en-US" altLang="zh-CN" sz="1800" dirty="0" smtClean="0">
                  <a:solidFill>
                    <a:srgbClr val="FF0000"/>
                  </a:solidFill>
                  <a:latin typeface="Times New Roman"/>
                  <a:cs typeface="Times New Roman"/>
                </a:rPr>
                <a:t>CALIPSO</a:t>
              </a:r>
              <a:endParaRPr lang="en-US" altLang="zh-CN" sz="1800" dirty="0">
                <a:solidFill>
                  <a:srgbClr val="FF0000"/>
                </a:solidFill>
                <a:latin typeface="Times New Roman"/>
                <a:cs typeface="Times New Roman"/>
              </a:endParaRPr>
            </a:p>
          </p:txBody>
        </p:sp>
      </p:grpSp>
    </p:spTree>
    <p:extLst>
      <p:ext uri="{BB962C8B-B14F-4D97-AF65-F5344CB8AC3E}">
        <p14:creationId xmlns:p14="http://schemas.microsoft.com/office/powerpoint/2010/main" val="168998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9"/>
          <p:cNvSpPr>
            <a:spLocks noGrp="1" noChangeArrowheads="1"/>
          </p:cNvSpPr>
          <p:nvPr>
            <p:ph type="title" idx="4294967295"/>
          </p:nvPr>
        </p:nvSpPr>
        <p:spPr>
          <a:xfrm>
            <a:off x="685800" y="228600"/>
            <a:ext cx="7696200" cy="990600"/>
          </a:xfrm>
        </p:spPr>
        <p:txBody>
          <a:bodyPr/>
          <a:lstStyle/>
          <a:p>
            <a:r>
              <a:rPr lang="en-US" altLang="zh-CN" sz="3200" dirty="0" smtClean="0">
                <a:solidFill>
                  <a:srgbClr val="000000"/>
                </a:solidFill>
                <a:latin typeface="Garamond" charset="0"/>
                <a:ea typeface="ＭＳ Ｐゴシック" charset="0"/>
                <a:cs typeface="Garamond" charset="0"/>
              </a:rPr>
              <a:t>Marine Boundary Layer (Radiosonde)</a:t>
            </a:r>
            <a:endParaRPr lang="en-US" altLang="zh-CN" sz="2000" b="1" dirty="0">
              <a:solidFill>
                <a:srgbClr val="000000"/>
              </a:solidFill>
              <a:latin typeface="Garamond" charset="0"/>
              <a:ea typeface="ＭＳ Ｐゴシック" charset="0"/>
              <a:cs typeface="Garamond" charset="0"/>
            </a:endParaRPr>
          </a:p>
        </p:txBody>
      </p:sp>
      <p:sp>
        <p:nvSpPr>
          <p:cNvPr id="61442" name="Line 3"/>
          <p:cNvSpPr>
            <a:spLocks noChangeShapeType="1"/>
          </p:cNvSpPr>
          <p:nvPr/>
        </p:nvSpPr>
        <p:spPr bwMode="auto">
          <a:xfrm>
            <a:off x="0" y="1219200"/>
            <a:ext cx="9144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grpSp>
        <p:nvGrpSpPr>
          <p:cNvPr id="7" name="Group 6"/>
          <p:cNvGrpSpPr/>
          <p:nvPr/>
        </p:nvGrpSpPr>
        <p:grpSpPr>
          <a:xfrm>
            <a:off x="229235" y="1292232"/>
            <a:ext cx="4566824" cy="3215391"/>
            <a:chOff x="229235" y="1292232"/>
            <a:chExt cx="4566824" cy="3215391"/>
          </a:xfrm>
        </p:grpSpPr>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bwMode="auto">
            <a:xfrm>
              <a:off x="229235" y="1307223"/>
              <a:ext cx="4342765" cy="320040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272399" y="1292232"/>
              <a:ext cx="4523660" cy="338554"/>
            </a:xfrm>
            <a:prstGeom prst="rect">
              <a:avLst/>
            </a:prstGeom>
            <a:solidFill>
              <a:schemeClr val="bg1"/>
            </a:solidFill>
          </p:spPr>
          <p:txBody>
            <a:bodyPr wrap="square">
              <a:spAutoFit/>
            </a:bodyPr>
            <a:lstStyle/>
            <a:p>
              <a:r>
                <a:rPr lang="en-US" sz="1600" dirty="0"/>
                <a:t>Marine ARM GPCI Investigation of Clouds (MAGIC) </a:t>
              </a:r>
            </a:p>
          </p:txBody>
        </p:sp>
      </p:grpSp>
      <p:sp>
        <p:nvSpPr>
          <p:cNvPr id="6" name="Rectangle 5"/>
          <p:cNvSpPr/>
          <p:nvPr/>
        </p:nvSpPr>
        <p:spPr>
          <a:xfrm>
            <a:off x="4818185" y="1387503"/>
            <a:ext cx="3569952" cy="1477328"/>
          </a:xfrm>
          <a:prstGeom prst="rect">
            <a:avLst/>
          </a:prstGeom>
        </p:spPr>
        <p:txBody>
          <a:bodyPr wrap="none">
            <a:spAutoFit/>
          </a:bodyPr>
          <a:lstStyle/>
          <a:p>
            <a:r>
              <a:rPr lang="en-US" b="1" dirty="0" smtClean="0">
                <a:latin typeface="Times New Roman" charset="0"/>
                <a:ea typeface="Calibri" charset="0"/>
              </a:rPr>
              <a:t>MAGIC</a:t>
            </a:r>
            <a:endParaRPr lang="en-US" b="1" dirty="0" smtClean="0">
              <a:latin typeface="Times New Roman" charset="0"/>
              <a:ea typeface="Calibri" charset="0"/>
            </a:endParaRPr>
          </a:p>
          <a:p>
            <a:pPr marL="285750" indent="-285750">
              <a:buFont typeface="Courier New" charset="0"/>
              <a:buChar char="o"/>
            </a:pPr>
            <a:r>
              <a:rPr lang="en-US" dirty="0" smtClean="0">
                <a:latin typeface="Times New Roman" charset="0"/>
                <a:ea typeface="Calibri" charset="0"/>
              </a:rPr>
              <a:t>20 </a:t>
            </a:r>
            <a:r>
              <a:rPr lang="en-US" dirty="0">
                <a:latin typeface="Times New Roman" charset="0"/>
                <a:ea typeface="Calibri" charset="0"/>
              </a:rPr>
              <a:t>round </a:t>
            </a:r>
            <a:r>
              <a:rPr lang="en-US" dirty="0" smtClean="0">
                <a:latin typeface="Times New Roman" charset="0"/>
                <a:ea typeface="Calibri" charset="0"/>
              </a:rPr>
              <a:t>trip between</a:t>
            </a:r>
          </a:p>
          <a:p>
            <a:pPr marL="285750" indent="-285750">
              <a:buFont typeface="Courier New" charset="0"/>
              <a:buChar char="o"/>
            </a:pPr>
            <a:r>
              <a:rPr lang="en-US" dirty="0"/>
              <a:t>Los Angeles, CA </a:t>
            </a:r>
            <a:r>
              <a:rPr lang="en-US" dirty="0" smtClean="0"/>
              <a:t>and Honolulu</a:t>
            </a:r>
            <a:r>
              <a:rPr lang="en-US" dirty="0"/>
              <a:t>, </a:t>
            </a:r>
            <a:r>
              <a:rPr lang="en-US" dirty="0" smtClean="0"/>
              <a:t>HI</a:t>
            </a:r>
          </a:p>
          <a:p>
            <a:pPr marL="285750" indent="-285750">
              <a:buFont typeface="Courier New" charset="0"/>
              <a:buChar char="o"/>
            </a:pPr>
            <a:r>
              <a:rPr lang="en-US" dirty="0" smtClean="0"/>
              <a:t>Over 500 radiosonde soundings</a:t>
            </a:r>
          </a:p>
          <a:p>
            <a:pPr marL="285750" indent="-285750">
              <a:buFont typeface="Courier New" charset="0"/>
              <a:buChar char="o"/>
            </a:pPr>
            <a:r>
              <a:rPr lang="en-US" dirty="0"/>
              <a:t>October 2012 </a:t>
            </a:r>
            <a:r>
              <a:rPr lang="en-US" dirty="0" smtClean="0"/>
              <a:t>- September </a:t>
            </a:r>
            <a:r>
              <a:rPr lang="en-US" dirty="0"/>
              <a:t>2013 </a:t>
            </a:r>
          </a:p>
        </p:txBody>
      </p:sp>
      <p:pic>
        <p:nvPicPr>
          <p:cNvPr id="16" name="Picture 4" descr="map_VOCALS_StudyRegion_fina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2365" y="4342733"/>
            <a:ext cx="2754821" cy="219237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7" name="Rectangle 16"/>
          <p:cNvSpPr/>
          <p:nvPr/>
        </p:nvSpPr>
        <p:spPr>
          <a:xfrm>
            <a:off x="4818185" y="5484084"/>
            <a:ext cx="3405548" cy="1200329"/>
          </a:xfrm>
          <a:prstGeom prst="rect">
            <a:avLst/>
          </a:prstGeom>
        </p:spPr>
        <p:txBody>
          <a:bodyPr wrap="none">
            <a:spAutoFit/>
          </a:bodyPr>
          <a:lstStyle/>
          <a:p>
            <a:r>
              <a:rPr lang="en-US" b="1" dirty="0" smtClean="0"/>
              <a:t>VOCALS-</a:t>
            </a:r>
            <a:r>
              <a:rPr lang="en-US" b="1" dirty="0" err="1" smtClean="0"/>
              <a:t>REx</a:t>
            </a:r>
            <a:r>
              <a:rPr lang="en-US" b="1" dirty="0" smtClean="0"/>
              <a:t> </a:t>
            </a:r>
            <a:endParaRPr lang="en-US" b="1" dirty="0" smtClean="0"/>
          </a:p>
          <a:p>
            <a:pPr marL="285750" indent="-285750">
              <a:buFont typeface="Courier New" charset="0"/>
              <a:buChar char="o"/>
            </a:pPr>
            <a:r>
              <a:rPr lang="en-US" dirty="0" smtClean="0"/>
              <a:t>20</a:t>
            </a:r>
            <a:r>
              <a:rPr lang="en-US" baseline="30000" dirty="0" smtClean="0"/>
              <a:t>o</a:t>
            </a:r>
            <a:r>
              <a:rPr lang="en-US" dirty="0" smtClean="0"/>
              <a:t> S (SE Pacific)</a:t>
            </a:r>
          </a:p>
          <a:p>
            <a:pPr marL="285750" indent="-285750">
              <a:buFont typeface="Courier New" charset="0"/>
              <a:buChar char="o"/>
            </a:pPr>
            <a:r>
              <a:rPr lang="en-US" dirty="0" smtClean="0"/>
              <a:t>Over 200 radiosonde soundings</a:t>
            </a:r>
          </a:p>
          <a:p>
            <a:pPr marL="285750" indent="-285750">
              <a:buFont typeface="Courier New" charset="0"/>
              <a:buChar char="o"/>
            </a:pPr>
            <a:r>
              <a:rPr lang="en-US" dirty="0"/>
              <a:t>October </a:t>
            </a:r>
            <a:r>
              <a:rPr lang="en-US" dirty="0" smtClean="0"/>
              <a:t>- December 2008</a:t>
            </a:r>
            <a:endParaRPr lang="en-US" dirty="0"/>
          </a:p>
        </p:txBody>
      </p:sp>
      <p:grpSp>
        <p:nvGrpSpPr>
          <p:cNvPr id="18" name="Group 17"/>
          <p:cNvGrpSpPr/>
          <p:nvPr/>
        </p:nvGrpSpPr>
        <p:grpSpPr>
          <a:xfrm>
            <a:off x="4512038" y="2967913"/>
            <a:ext cx="4377129" cy="2403278"/>
            <a:chOff x="184855" y="1845915"/>
            <a:chExt cx="4372156" cy="4022725"/>
          </a:xfrm>
        </p:grpSpPr>
        <p:pic>
          <p:nvPicPr>
            <p:cNvPr id="19" name="Picture 5"/>
            <p:cNvPicPr>
              <a:picLocks/>
            </p:cNvPicPr>
            <p:nvPr/>
          </p:nvPicPr>
          <p:blipFill rotWithShape="1">
            <a:blip r:embed="rId5">
              <a:extLst>
                <a:ext uri="{28A0092B-C50C-407E-A947-70E740481C1C}">
                  <a14:useLocalDpi xmlns:a14="http://schemas.microsoft.com/office/drawing/2010/main" val="0"/>
                </a:ext>
              </a:extLst>
            </a:blip>
            <a:srcRect r="50197" b="51170"/>
            <a:stretch/>
          </p:blipFill>
          <p:spPr bwMode="auto">
            <a:xfrm>
              <a:off x="184855" y="1845915"/>
              <a:ext cx="4372156" cy="402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Box 19"/>
            <p:cNvSpPr txBox="1"/>
            <p:nvPr/>
          </p:nvSpPr>
          <p:spPr>
            <a:xfrm>
              <a:off x="3074456" y="4328290"/>
              <a:ext cx="868868" cy="369332"/>
            </a:xfrm>
            <a:prstGeom prst="rect">
              <a:avLst/>
            </a:prstGeom>
            <a:noFill/>
          </p:spPr>
          <p:txBody>
            <a:bodyPr wrap="square" rtlCol="0">
              <a:spAutoFit/>
            </a:bodyPr>
            <a:lstStyle/>
            <a:p>
              <a:r>
                <a:rPr kumimoji="1" lang="en-US" altLang="zh-CN" dirty="0" smtClean="0">
                  <a:solidFill>
                    <a:srgbClr val="FF0000"/>
                  </a:solidFill>
                </a:rPr>
                <a:t>Temp</a:t>
              </a:r>
              <a:endParaRPr kumimoji="1" lang="zh-CN" altLang="en-US" dirty="0">
                <a:solidFill>
                  <a:srgbClr val="FF0000"/>
                </a:solidFill>
              </a:endParaRPr>
            </a:p>
          </p:txBody>
        </p:sp>
        <p:sp>
          <p:nvSpPr>
            <p:cNvPr id="21" name="TextBox 20"/>
            <p:cNvSpPr txBox="1"/>
            <p:nvPr/>
          </p:nvSpPr>
          <p:spPr>
            <a:xfrm>
              <a:off x="1438993" y="3218430"/>
              <a:ext cx="868868" cy="369331"/>
            </a:xfrm>
            <a:prstGeom prst="rect">
              <a:avLst/>
            </a:prstGeom>
            <a:noFill/>
          </p:spPr>
          <p:txBody>
            <a:bodyPr wrap="square" rtlCol="0">
              <a:spAutoFit/>
            </a:bodyPr>
            <a:lstStyle/>
            <a:p>
              <a:r>
                <a:rPr kumimoji="1" lang="en-US" altLang="zh-CN" dirty="0" smtClean="0">
                  <a:solidFill>
                    <a:srgbClr val="FF0000"/>
                  </a:solidFill>
                </a:rPr>
                <a:t>q</a:t>
              </a:r>
              <a:endParaRPr kumimoji="1" lang="zh-CN" altLang="en-US" dirty="0">
                <a:solidFill>
                  <a:srgbClr val="FF0000"/>
                </a:solidFill>
              </a:endParaRPr>
            </a:p>
          </p:txBody>
        </p:sp>
      </p:grpSp>
      <p:sp>
        <p:nvSpPr>
          <p:cNvPr id="8" name="Rectangle 7"/>
          <p:cNvSpPr/>
          <p:nvPr/>
        </p:nvSpPr>
        <p:spPr>
          <a:xfrm>
            <a:off x="229235" y="6556886"/>
            <a:ext cx="5097449" cy="286232"/>
          </a:xfrm>
          <a:prstGeom prst="rect">
            <a:avLst/>
          </a:prstGeom>
        </p:spPr>
        <p:txBody>
          <a:bodyPr wrap="square">
            <a:spAutoFit/>
          </a:bodyPr>
          <a:lstStyle/>
          <a:p>
            <a:pPr>
              <a:lnSpc>
                <a:spcPct val="90000"/>
              </a:lnSpc>
              <a:defRPr/>
            </a:pPr>
            <a:r>
              <a:rPr lang="en-US" sz="1400" dirty="0"/>
              <a:t>VAMOS Ocean-Cloud-Atmosphere-Land Study Regional Experiment </a:t>
            </a:r>
            <a:endParaRPr lang="en-US" altLang="zh-CN" sz="1400" dirty="0">
              <a:ea typeface="ＭＳ Ｐゴシック" charset="0"/>
              <a:cs typeface="ＭＳ Ｐゴシック" charset="0"/>
            </a:endParaRPr>
          </a:p>
        </p:txBody>
      </p:sp>
    </p:spTree>
    <p:extLst>
      <p:ext uri="{BB962C8B-B14F-4D97-AF65-F5344CB8AC3E}">
        <p14:creationId xmlns:p14="http://schemas.microsoft.com/office/powerpoint/2010/main" val="6990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087" y="1272070"/>
            <a:ext cx="7290572" cy="5372002"/>
          </a:xfrm>
          <a:prstGeom prst="rect">
            <a:avLst/>
          </a:prstGeom>
        </p:spPr>
      </p:pic>
      <p:sp>
        <p:nvSpPr>
          <p:cNvPr id="61441" name="Rectangle 19"/>
          <p:cNvSpPr>
            <a:spLocks noGrp="1" noChangeArrowheads="1"/>
          </p:cNvSpPr>
          <p:nvPr>
            <p:ph type="title" idx="4294967295"/>
          </p:nvPr>
        </p:nvSpPr>
        <p:spPr>
          <a:xfrm>
            <a:off x="685800" y="228600"/>
            <a:ext cx="7696200" cy="990600"/>
          </a:xfrm>
        </p:spPr>
        <p:txBody>
          <a:bodyPr/>
          <a:lstStyle/>
          <a:p>
            <a:r>
              <a:rPr lang="en-US" altLang="zh-CN" sz="3200" dirty="0" smtClean="0">
                <a:solidFill>
                  <a:srgbClr val="000000"/>
                </a:solidFill>
                <a:latin typeface="Garamond" charset="0"/>
                <a:ea typeface="ＭＳ Ｐゴシック" charset="0"/>
                <a:cs typeface="Garamond" charset="0"/>
              </a:rPr>
              <a:t>MBL Structure along the Transect – MAGIC</a:t>
            </a:r>
            <a:endParaRPr lang="en-US" altLang="zh-CN" sz="2000" b="1" dirty="0">
              <a:solidFill>
                <a:srgbClr val="000000"/>
              </a:solidFill>
              <a:latin typeface="Garamond" charset="0"/>
              <a:ea typeface="ＭＳ Ｐゴシック" charset="0"/>
              <a:cs typeface="Garamond" charset="0"/>
            </a:endParaRPr>
          </a:p>
        </p:txBody>
      </p:sp>
      <p:sp>
        <p:nvSpPr>
          <p:cNvPr id="61442" name="Line 3"/>
          <p:cNvSpPr>
            <a:spLocks noChangeShapeType="1"/>
          </p:cNvSpPr>
          <p:nvPr/>
        </p:nvSpPr>
        <p:spPr bwMode="auto">
          <a:xfrm>
            <a:off x="0" y="1219200"/>
            <a:ext cx="9144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609416" y="3958071"/>
            <a:ext cx="2475588" cy="1824384"/>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1828800" y="6527664"/>
            <a:ext cx="4047344" cy="338554"/>
          </a:xfrm>
          <a:prstGeom prst="rect">
            <a:avLst/>
          </a:prstGeom>
          <a:solidFill>
            <a:schemeClr val="bg1"/>
          </a:solidFill>
        </p:spPr>
        <p:txBody>
          <a:bodyPr wrap="square" rtlCol="0">
            <a:spAutoFit/>
          </a:bodyPr>
          <a:lstStyle/>
          <a:p>
            <a:r>
              <a:rPr lang="en-US" sz="1600" dirty="0" smtClean="0"/>
              <a:t>Temperature/Dew Point (</a:t>
            </a:r>
            <a:r>
              <a:rPr lang="en-US" sz="1600" dirty="0" err="1" smtClean="0"/>
              <a:t>degC</a:t>
            </a:r>
            <a:r>
              <a:rPr lang="en-US" sz="1600" dirty="0" smtClean="0"/>
              <a:t>) / T-Gradient</a:t>
            </a:r>
            <a:endParaRPr lang="en-US" sz="1600" dirty="0"/>
          </a:p>
        </p:txBody>
      </p:sp>
      <p:sp>
        <p:nvSpPr>
          <p:cNvPr id="22" name="TextBox 21"/>
          <p:cNvSpPr txBox="1"/>
          <p:nvPr/>
        </p:nvSpPr>
        <p:spPr>
          <a:xfrm rot="16200000">
            <a:off x="142457" y="2431095"/>
            <a:ext cx="1233381" cy="338554"/>
          </a:xfrm>
          <a:prstGeom prst="rect">
            <a:avLst/>
          </a:prstGeom>
          <a:solidFill>
            <a:schemeClr val="bg1"/>
          </a:solidFill>
        </p:spPr>
        <p:txBody>
          <a:bodyPr wrap="square" rtlCol="0">
            <a:spAutoFit/>
          </a:bodyPr>
          <a:lstStyle/>
          <a:p>
            <a:r>
              <a:rPr lang="en-US" sz="1600" smtClean="0"/>
              <a:t>Height (km)</a:t>
            </a:r>
            <a:endParaRPr lang="en-US" sz="1600" dirty="0"/>
          </a:p>
        </p:txBody>
      </p:sp>
      <p:sp>
        <p:nvSpPr>
          <p:cNvPr id="25" name="TextBox 24"/>
          <p:cNvSpPr txBox="1"/>
          <p:nvPr/>
        </p:nvSpPr>
        <p:spPr>
          <a:xfrm rot="16200000">
            <a:off x="142457" y="5027867"/>
            <a:ext cx="1233381" cy="338554"/>
          </a:xfrm>
          <a:prstGeom prst="rect">
            <a:avLst/>
          </a:prstGeom>
          <a:solidFill>
            <a:schemeClr val="bg1"/>
          </a:solidFill>
        </p:spPr>
        <p:txBody>
          <a:bodyPr wrap="square" rtlCol="0">
            <a:spAutoFit/>
          </a:bodyPr>
          <a:lstStyle/>
          <a:p>
            <a:r>
              <a:rPr lang="en-US" sz="1600" smtClean="0"/>
              <a:t>Height (km)</a:t>
            </a:r>
            <a:endParaRPr lang="en-US" sz="1600" dirty="0"/>
          </a:p>
        </p:txBody>
      </p:sp>
      <p:cxnSp>
        <p:nvCxnSpPr>
          <p:cNvPr id="8" name="Straight Arrow Connector 7"/>
          <p:cNvCxnSpPr/>
          <p:nvPr/>
        </p:nvCxnSpPr>
        <p:spPr>
          <a:xfrm flipH="1">
            <a:off x="6535711" y="4721902"/>
            <a:ext cx="1863165" cy="14250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10060" y="5866704"/>
            <a:ext cx="1239055" cy="307777"/>
          </a:xfrm>
          <a:prstGeom prst="rect">
            <a:avLst/>
          </a:prstGeom>
          <a:solidFill>
            <a:schemeClr val="accent6"/>
          </a:solidFill>
        </p:spPr>
        <p:txBody>
          <a:bodyPr wrap="square" rtlCol="0">
            <a:spAutoFit/>
          </a:bodyPr>
          <a:lstStyle/>
          <a:p>
            <a:r>
              <a:rPr lang="en-US" sz="1400" dirty="0" smtClean="0"/>
              <a:t>𝛤</a:t>
            </a:r>
            <a:r>
              <a:rPr lang="en-US" sz="1400" baseline="-25000" dirty="0" smtClean="0"/>
              <a:t>Td </a:t>
            </a:r>
            <a:r>
              <a:rPr lang="en-US" sz="1400" dirty="0" smtClean="0"/>
              <a:t>=10 </a:t>
            </a:r>
            <a:r>
              <a:rPr lang="en-US" sz="1400" baseline="30000" dirty="0" smtClean="0"/>
              <a:t>∘</a:t>
            </a:r>
            <a:r>
              <a:rPr lang="en-US" sz="1400" dirty="0" smtClean="0"/>
              <a:t>C/km</a:t>
            </a:r>
            <a:endParaRPr lang="en-US" sz="1400" dirty="0"/>
          </a:p>
        </p:txBody>
      </p:sp>
      <p:cxnSp>
        <p:nvCxnSpPr>
          <p:cNvPr id="27" name="Straight Arrow Connector 26"/>
          <p:cNvCxnSpPr/>
          <p:nvPr/>
        </p:nvCxnSpPr>
        <p:spPr>
          <a:xfrm flipV="1">
            <a:off x="1109272" y="5606321"/>
            <a:ext cx="344774" cy="26038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28" name="Donut 27"/>
          <p:cNvSpPr/>
          <p:nvPr/>
        </p:nvSpPr>
        <p:spPr>
          <a:xfrm>
            <a:off x="1161738" y="6039012"/>
            <a:ext cx="479685" cy="469591"/>
          </a:xfrm>
          <a:prstGeom prst="donut">
            <a:avLst>
              <a:gd name="adj" fmla="val 7962"/>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TextBox 30"/>
          <p:cNvSpPr txBox="1"/>
          <p:nvPr/>
        </p:nvSpPr>
        <p:spPr>
          <a:xfrm>
            <a:off x="0" y="1311005"/>
            <a:ext cx="8769246" cy="2594196"/>
          </a:xfrm>
          <a:prstGeom prst="rect">
            <a:avLst/>
          </a:prstGeom>
          <a:solidFill>
            <a:schemeClr val="bg1"/>
          </a:solidFill>
        </p:spPr>
        <p:txBody>
          <a:bodyPr wrap="square" rtlCol="0">
            <a:spAutoFit/>
          </a:bodyPr>
          <a:lstStyle/>
          <a:p>
            <a:endParaRPr lang="en-US" sz="1600" dirty="0"/>
          </a:p>
        </p:txBody>
      </p:sp>
    </p:spTree>
    <p:extLst>
      <p:ext uri="{BB962C8B-B14F-4D97-AF65-F5344CB8AC3E}">
        <p14:creationId xmlns:p14="http://schemas.microsoft.com/office/powerpoint/2010/main" val="7140109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087" y="1272070"/>
            <a:ext cx="7290572" cy="5372002"/>
          </a:xfrm>
          <a:prstGeom prst="rect">
            <a:avLst/>
          </a:prstGeom>
        </p:spPr>
      </p:pic>
      <p:sp>
        <p:nvSpPr>
          <p:cNvPr id="61441" name="Rectangle 19"/>
          <p:cNvSpPr>
            <a:spLocks noGrp="1" noChangeArrowheads="1"/>
          </p:cNvSpPr>
          <p:nvPr>
            <p:ph type="title" idx="4294967295"/>
          </p:nvPr>
        </p:nvSpPr>
        <p:spPr>
          <a:xfrm>
            <a:off x="685800" y="228600"/>
            <a:ext cx="7696200" cy="990600"/>
          </a:xfrm>
        </p:spPr>
        <p:txBody>
          <a:bodyPr/>
          <a:lstStyle/>
          <a:p>
            <a:r>
              <a:rPr lang="en-US" altLang="zh-CN" sz="3200" dirty="0" smtClean="0">
                <a:solidFill>
                  <a:srgbClr val="000000"/>
                </a:solidFill>
                <a:latin typeface="Garamond" charset="0"/>
                <a:ea typeface="ＭＳ Ｐゴシック" charset="0"/>
                <a:cs typeface="Garamond" charset="0"/>
              </a:rPr>
              <a:t>MBL Structure along the Transect – MAGIC</a:t>
            </a:r>
            <a:endParaRPr lang="en-US" altLang="zh-CN" sz="2000" b="1" dirty="0">
              <a:solidFill>
                <a:srgbClr val="000000"/>
              </a:solidFill>
              <a:latin typeface="Garamond" charset="0"/>
              <a:ea typeface="ＭＳ Ｐゴシック" charset="0"/>
              <a:cs typeface="Garamond" charset="0"/>
            </a:endParaRPr>
          </a:p>
        </p:txBody>
      </p:sp>
      <p:sp>
        <p:nvSpPr>
          <p:cNvPr id="61442" name="Line 3"/>
          <p:cNvSpPr>
            <a:spLocks noChangeShapeType="1"/>
          </p:cNvSpPr>
          <p:nvPr/>
        </p:nvSpPr>
        <p:spPr bwMode="auto">
          <a:xfrm>
            <a:off x="0" y="1219200"/>
            <a:ext cx="9144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609416" y="3958071"/>
            <a:ext cx="2475588" cy="1824384"/>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1828800" y="6527664"/>
            <a:ext cx="4047344" cy="338554"/>
          </a:xfrm>
          <a:prstGeom prst="rect">
            <a:avLst/>
          </a:prstGeom>
          <a:solidFill>
            <a:schemeClr val="bg1"/>
          </a:solidFill>
        </p:spPr>
        <p:txBody>
          <a:bodyPr wrap="square" rtlCol="0">
            <a:spAutoFit/>
          </a:bodyPr>
          <a:lstStyle/>
          <a:p>
            <a:r>
              <a:rPr lang="en-US" sz="1600" dirty="0" smtClean="0"/>
              <a:t>Temperature/Dew Point (</a:t>
            </a:r>
            <a:r>
              <a:rPr lang="en-US" sz="1600" dirty="0" err="1" smtClean="0"/>
              <a:t>degC</a:t>
            </a:r>
            <a:r>
              <a:rPr lang="en-US" sz="1600" dirty="0" smtClean="0"/>
              <a:t>) / T-Gradient</a:t>
            </a:r>
            <a:endParaRPr lang="en-US" sz="1600" dirty="0"/>
          </a:p>
        </p:txBody>
      </p:sp>
      <p:sp>
        <p:nvSpPr>
          <p:cNvPr id="22" name="TextBox 21"/>
          <p:cNvSpPr txBox="1"/>
          <p:nvPr/>
        </p:nvSpPr>
        <p:spPr>
          <a:xfrm rot="16200000">
            <a:off x="142457" y="2431095"/>
            <a:ext cx="1233381" cy="338554"/>
          </a:xfrm>
          <a:prstGeom prst="rect">
            <a:avLst/>
          </a:prstGeom>
          <a:solidFill>
            <a:schemeClr val="bg1"/>
          </a:solidFill>
        </p:spPr>
        <p:txBody>
          <a:bodyPr wrap="square" rtlCol="0">
            <a:spAutoFit/>
          </a:bodyPr>
          <a:lstStyle/>
          <a:p>
            <a:r>
              <a:rPr lang="en-US" sz="1600" smtClean="0"/>
              <a:t>Height (km)</a:t>
            </a:r>
            <a:endParaRPr lang="en-US" sz="1600" dirty="0"/>
          </a:p>
        </p:txBody>
      </p:sp>
      <p:sp>
        <p:nvSpPr>
          <p:cNvPr id="25" name="TextBox 24"/>
          <p:cNvSpPr txBox="1"/>
          <p:nvPr/>
        </p:nvSpPr>
        <p:spPr>
          <a:xfrm rot="16200000">
            <a:off x="142457" y="5027867"/>
            <a:ext cx="1233381" cy="338554"/>
          </a:xfrm>
          <a:prstGeom prst="rect">
            <a:avLst/>
          </a:prstGeom>
          <a:solidFill>
            <a:schemeClr val="bg1"/>
          </a:solidFill>
        </p:spPr>
        <p:txBody>
          <a:bodyPr wrap="square" rtlCol="0">
            <a:spAutoFit/>
          </a:bodyPr>
          <a:lstStyle/>
          <a:p>
            <a:r>
              <a:rPr lang="en-US" sz="1600" smtClean="0"/>
              <a:t>Height (km)</a:t>
            </a:r>
            <a:endParaRPr lang="en-US" sz="1600" dirty="0"/>
          </a:p>
        </p:txBody>
      </p:sp>
      <p:cxnSp>
        <p:nvCxnSpPr>
          <p:cNvPr id="4" name="Straight Arrow Connector 3"/>
          <p:cNvCxnSpPr/>
          <p:nvPr/>
        </p:nvCxnSpPr>
        <p:spPr>
          <a:xfrm flipH="1" flipV="1">
            <a:off x="1873770" y="2878112"/>
            <a:ext cx="5096656" cy="21885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6535711" y="4721902"/>
            <a:ext cx="1863165" cy="14250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10060" y="5866704"/>
            <a:ext cx="1239055" cy="307777"/>
          </a:xfrm>
          <a:prstGeom prst="rect">
            <a:avLst/>
          </a:prstGeom>
          <a:solidFill>
            <a:schemeClr val="accent6"/>
          </a:solidFill>
        </p:spPr>
        <p:txBody>
          <a:bodyPr wrap="square" rtlCol="0">
            <a:spAutoFit/>
          </a:bodyPr>
          <a:lstStyle/>
          <a:p>
            <a:r>
              <a:rPr lang="en-US" sz="1400" smtClean="0"/>
              <a:t>𝛤</a:t>
            </a:r>
            <a:r>
              <a:rPr lang="en-US" sz="1400" baseline="-25000" smtClean="0"/>
              <a:t>Td </a:t>
            </a:r>
            <a:r>
              <a:rPr lang="en-US" sz="1400" dirty="0" smtClean="0"/>
              <a:t>=10 </a:t>
            </a:r>
            <a:r>
              <a:rPr lang="en-US" sz="1400" baseline="30000" dirty="0" smtClean="0"/>
              <a:t>∘</a:t>
            </a:r>
            <a:r>
              <a:rPr lang="en-US" sz="1400" dirty="0" smtClean="0"/>
              <a:t>C/km</a:t>
            </a:r>
            <a:endParaRPr lang="en-US" sz="1400" dirty="0"/>
          </a:p>
        </p:txBody>
      </p:sp>
      <p:cxnSp>
        <p:nvCxnSpPr>
          <p:cNvPr id="27" name="Straight Arrow Connector 26"/>
          <p:cNvCxnSpPr/>
          <p:nvPr/>
        </p:nvCxnSpPr>
        <p:spPr>
          <a:xfrm flipV="1">
            <a:off x="1109272" y="5606321"/>
            <a:ext cx="344774" cy="26038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28" name="Donut 27"/>
          <p:cNvSpPr/>
          <p:nvPr/>
        </p:nvSpPr>
        <p:spPr>
          <a:xfrm>
            <a:off x="1161738" y="6039012"/>
            <a:ext cx="479685" cy="469591"/>
          </a:xfrm>
          <a:prstGeom prst="donut">
            <a:avLst>
              <a:gd name="adj" fmla="val 7962"/>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236538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solidFill>
                  <a:srgbClr val="000000"/>
                </a:solidFill>
                <a:latin typeface="Garamond" charset="0"/>
                <a:ea typeface="ＭＳ Ｐゴシック" charset="0"/>
                <a:cs typeface="Garamond" charset="0"/>
              </a:rPr>
              <a:t>CALIPSO and </a:t>
            </a:r>
            <a:r>
              <a:rPr lang="en-US" sz="3600" dirty="0" smtClean="0">
                <a:solidFill>
                  <a:srgbClr val="000000"/>
                </a:solidFill>
                <a:latin typeface="Garamond" charset="0"/>
                <a:ea typeface="ＭＳ Ｐゴシック" charset="0"/>
                <a:cs typeface="Garamond" charset="0"/>
              </a:rPr>
              <a:t>MODIS-C6 </a:t>
            </a:r>
            <a:r>
              <a:rPr lang="en-US" sz="3600" dirty="0">
                <a:solidFill>
                  <a:srgbClr val="000000"/>
                </a:solidFill>
                <a:latin typeface="Garamond" charset="0"/>
                <a:ea typeface="ＭＳ Ｐゴシック" charset="0"/>
                <a:cs typeface="Garamond" charset="0"/>
              </a:rPr>
              <a:t>Cloud Top Heights</a:t>
            </a:r>
          </a:p>
        </p:txBody>
      </p:sp>
      <p:sp>
        <p:nvSpPr>
          <p:cNvPr id="4" name="Slide Number Placeholder 3"/>
          <p:cNvSpPr>
            <a:spLocks noGrp="1"/>
          </p:cNvSpPr>
          <p:nvPr>
            <p:ph type="sldNum" sz="quarter" idx="12"/>
          </p:nvPr>
        </p:nvSpPr>
        <p:spPr/>
        <p:txBody>
          <a:bodyPr/>
          <a:lstStyle/>
          <a:p>
            <a:fld id="{559AB75D-CAEB-F54A-9981-41F2239605D7}" type="slidenum">
              <a:rPr lang="en-US" smtClean="0"/>
              <a:t>7</a:t>
            </a:fld>
            <a:endParaRPr lang="en-US"/>
          </a:p>
        </p:txBody>
      </p:sp>
      <p:pic>
        <p:nvPicPr>
          <p:cNvPr id="11" name="Picture 10"/>
          <p:cNvPicPr>
            <a:picLocks noChangeAspect="1"/>
          </p:cNvPicPr>
          <p:nvPr/>
        </p:nvPicPr>
        <p:blipFill>
          <a:blip r:embed="rId3"/>
          <a:stretch>
            <a:fillRect/>
          </a:stretch>
        </p:blipFill>
        <p:spPr>
          <a:xfrm>
            <a:off x="1991018" y="1310532"/>
            <a:ext cx="6870839" cy="5496671"/>
          </a:xfrm>
          <a:prstGeom prst="rect">
            <a:avLst/>
          </a:prstGeom>
        </p:spPr>
      </p:pic>
      <p:sp>
        <p:nvSpPr>
          <p:cNvPr id="12" name="TextBox 11"/>
          <p:cNvSpPr txBox="1"/>
          <p:nvPr/>
        </p:nvSpPr>
        <p:spPr>
          <a:xfrm>
            <a:off x="2352724" y="1560543"/>
            <a:ext cx="1829787" cy="461665"/>
          </a:xfrm>
          <a:prstGeom prst="rect">
            <a:avLst/>
          </a:prstGeom>
          <a:noFill/>
        </p:spPr>
        <p:txBody>
          <a:bodyPr wrap="square" rtlCol="0">
            <a:spAutoFit/>
          </a:bodyPr>
          <a:lstStyle/>
          <a:p>
            <a:pPr algn="ctr"/>
            <a:r>
              <a:rPr lang="en-US" sz="2400" b="1" dirty="0" smtClean="0">
                <a:solidFill>
                  <a:schemeClr val="bg1"/>
                </a:solidFill>
              </a:rPr>
              <a:t>winter</a:t>
            </a:r>
            <a:endParaRPr lang="en-US" sz="2400" b="1" dirty="0">
              <a:solidFill>
                <a:schemeClr val="bg1"/>
              </a:solidFill>
            </a:endParaRPr>
          </a:p>
        </p:txBody>
      </p:sp>
      <p:sp>
        <p:nvSpPr>
          <p:cNvPr id="13" name="TextBox 12"/>
          <p:cNvSpPr txBox="1"/>
          <p:nvPr/>
        </p:nvSpPr>
        <p:spPr>
          <a:xfrm>
            <a:off x="5311455" y="1560544"/>
            <a:ext cx="1829787" cy="461665"/>
          </a:xfrm>
          <a:prstGeom prst="rect">
            <a:avLst/>
          </a:prstGeom>
          <a:noFill/>
        </p:spPr>
        <p:txBody>
          <a:bodyPr wrap="square" rtlCol="0">
            <a:spAutoFit/>
          </a:bodyPr>
          <a:lstStyle/>
          <a:p>
            <a:pPr algn="ctr"/>
            <a:r>
              <a:rPr lang="en-US" sz="2400" b="1" dirty="0" smtClean="0">
                <a:solidFill>
                  <a:schemeClr val="bg1"/>
                </a:solidFill>
              </a:rPr>
              <a:t>summer</a:t>
            </a:r>
            <a:endParaRPr lang="en-US" sz="2400" b="1" dirty="0">
              <a:solidFill>
                <a:schemeClr val="bg1"/>
              </a:solidFill>
            </a:endParaRPr>
          </a:p>
        </p:txBody>
      </p:sp>
      <p:sp>
        <p:nvSpPr>
          <p:cNvPr id="3" name="Rectangle 2"/>
          <p:cNvSpPr/>
          <p:nvPr/>
        </p:nvSpPr>
        <p:spPr>
          <a:xfrm>
            <a:off x="1064564" y="2561106"/>
            <a:ext cx="1045479" cy="369332"/>
          </a:xfrm>
          <a:prstGeom prst="rect">
            <a:avLst/>
          </a:prstGeom>
        </p:spPr>
        <p:txBody>
          <a:bodyPr wrap="none">
            <a:spAutoFit/>
          </a:bodyPr>
          <a:lstStyle/>
          <a:p>
            <a:r>
              <a:rPr lang="en-US" b="1" dirty="0">
                <a:solidFill>
                  <a:srgbClr val="0070C0"/>
                </a:solidFill>
              </a:rPr>
              <a:t>CALIPSO </a:t>
            </a:r>
            <a:endParaRPr lang="en-US" dirty="0"/>
          </a:p>
        </p:txBody>
      </p:sp>
      <p:sp>
        <p:nvSpPr>
          <p:cNvPr id="5" name="Rectangle 4"/>
          <p:cNvSpPr/>
          <p:nvPr/>
        </p:nvSpPr>
        <p:spPr>
          <a:xfrm>
            <a:off x="1064564" y="5302297"/>
            <a:ext cx="1219501" cy="369332"/>
          </a:xfrm>
          <a:prstGeom prst="rect">
            <a:avLst/>
          </a:prstGeom>
        </p:spPr>
        <p:txBody>
          <a:bodyPr wrap="none">
            <a:spAutoFit/>
          </a:bodyPr>
          <a:lstStyle/>
          <a:p>
            <a:r>
              <a:rPr lang="en-US" b="1" dirty="0" smtClean="0">
                <a:solidFill>
                  <a:srgbClr val="0070C0"/>
                </a:solidFill>
              </a:rPr>
              <a:t>MODIS-C6 </a:t>
            </a:r>
            <a:endParaRPr lang="en-US" dirty="0"/>
          </a:p>
        </p:txBody>
      </p:sp>
      <p:sp>
        <p:nvSpPr>
          <p:cNvPr id="9" name="Line 3"/>
          <p:cNvSpPr>
            <a:spLocks noChangeShapeType="1"/>
          </p:cNvSpPr>
          <p:nvPr/>
        </p:nvSpPr>
        <p:spPr bwMode="auto">
          <a:xfrm>
            <a:off x="0" y="1219200"/>
            <a:ext cx="9144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6" name="Rectangle 5"/>
          <p:cNvSpPr/>
          <p:nvPr/>
        </p:nvSpPr>
        <p:spPr>
          <a:xfrm>
            <a:off x="46494" y="3335242"/>
            <a:ext cx="2427674" cy="1477328"/>
          </a:xfrm>
          <a:prstGeom prst="rect">
            <a:avLst/>
          </a:prstGeom>
        </p:spPr>
        <p:txBody>
          <a:bodyPr wrap="square">
            <a:spAutoFit/>
          </a:bodyPr>
          <a:lstStyle/>
          <a:p>
            <a:r>
              <a:rPr lang="en-US" b="1" dirty="0" smtClean="0"/>
              <a:t>Dec </a:t>
            </a:r>
            <a:r>
              <a:rPr lang="en-US" b="1" dirty="0"/>
              <a:t>2012 – Feb 2013 </a:t>
            </a:r>
            <a:endParaRPr lang="en-US" b="1" dirty="0" smtClean="0"/>
          </a:p>
          <a:p>
            <a:r>
              <a:rPr lang="en-US" b="1" dirty="0" smtClean="0"/>
              <a:t>(</a:t>
            </a:r>
            <a:r>
              <a:rPr lang="en-US" b="1" dirty="0" smtClean="0">
                <a:solidFill>
                  <a:srgbClr val="0070C0"/>
                </a:solidFill>
              </a:rPr>
              <a:t>winter</a:t>
            </a:r>
            <a:r>
              <a:rPr lang="en-US" b="1" dirty="0" smtClean="0"/>
              <a:t>)</a:t>
            </a:r>
            <a:endParaRPr lang="en-US" b="1" dirty="0"/>
          </a:p>
          <a:p>
            <a:endParaRPr lang="en-US" b="1" dirty="0" smtClean="0"/>
          </a:p>
          <a:p>
            <a:r>
              <a:rPr lang="en-US" b="1" dirty="0" smtClean="0"/>
              <a:t>June </a:t>
            </a:r>
            <a:r>
              <a:rPr lang="en-US" b="1" dirty="0"/>
              <a:t>– Aug 2013 </a:t>
            </a:r>
            <a:endParaRPr lang="en-US" b="1" dirty="0" smtClean="0"/>
          </a:p>
          <a:p>
            <a:r>
              <a:rPr lang="en-US" b="1" dirty="0" smtClean="0"/>
              <a:t>(</a:t>
            </a:r>
            <a:r>
              <a:rPr lang="en-US" b="1" dirty="0" smtClean="0">
                <a:solidFill>
                  <a:srgbClr val="FF0000"/>
                </a:solidFill>
              </a:rPr>
              <a:t>summer</a:t>
            </a:r>
            <a:r>
              <a:rPr lang="en-US" b="1" dirty="0" smtClean="0"/>
              <a:t>) </a:t>
            </a:r>
            <a:endParaRPr lang="en-US" b="1" dirty="0"/>
          </a:p>
        </p:txBody>
      </p:sp>
    </p:spTree>
    <p:extLst>
      <p:ext uri="{BB962C8B-B14F-4D97-AF65-F5344CB8AC3E}">
        <p14:creationId xmlns:p14="http://schemas.microsoft.com/office/powerpoint/2010/main" val="19547104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rgbClr val="000000"/>
                </a:solidFill>
                <a:latin typeface="Garamond" charset="0"/>
                <a:ea typeface="ＭＳ Ｐゴシック" charset="0"/>
                <a:cs typeface="Garamond" charset="0"/>
              </a:rPr>
              <a:t>CTH from </a:t>
            </a:r>
            <a:r>
              <a:rPr lang="en-US" sz="3600" dirty="0" smtClean="0">
                <a:solidFill>
                  <a:srgbClr val="000000"/>
                </a:solidFill>
                <a:latin typeface="Garamond" charset="0"/>
                <a:ea typeface="ＭＳ Ｐゴシック" charset="0"/>
                <a:cs typeface="Garamond" charset="0"/>
              </a:rPr>
              <a:t>Coincident MODIS </a:t>
            </a:r>
            <a:r>
              <a:rPr lang="en-US" sz="3600" dirty="0" smtClean="0">
                <a:solidFill>
                  <a:srgbClr val="000000"/>
                </a:solidFill>
                <a:latin typeface="Garamond" charset="0"/>
                <a:ea typeface="ＭＳ Ｐゴシック" charset="0"/>
                <a:cs typeface="Garamond" charset="0"/>
              </a:rPr>
              <a:t>and CALIPSO</a:t>
            </a:r>
            <a:endParaRPr lang="en-US" sz="3600" dirty="0">
              <a:solidFill>
                <a:srgbClr val="000000"/>
              </a:solidFill>
              <a:latin typeface="Garamond" charset="0"/>
              <a:ea typeface="ＭＳ Ｐゴシック" charset="0"/>
              <a:cs typeface="Garamond" charset="0"/>
            </a:endParaRPr>
          </a:p>
        </p:txBody>
      </p:sp>
      <p:sp>
        <p:nvSpPr>
          <p:cNvPr id="4" name="Slide Number Placeholder 3"/>
          <p:cNvSpPr>
            <a:spLocks noGrp="1"/>
          </p:cNvSpPr>
          <p:nvPr>
            <p:ph type="sldNum" sz="quarter" idx="12"/>
          </p:nvPr>
        </p:nvSpPr>
        <p:spPr/>
        <p:txBody>
          <a:bodyPr/>
          <a:lstStyle/>
          <a:p>
            <a:fld id="{559AB75D-CAEB-F54A-9981-41F2239605D7}" type="slidenum">
              <a:rPr lang="en-US" smtClean="0"/>
              <a:t>8</a:t>
            </a:fld>
            <a:endParaRPr lang="en-US"/>
          </a:p>
        </p:txBody>
      </p:sp>
      <p:pic>
        <p:nvPicPr>
          <p:cNvPr id="5" name="Picture 4"/>
          <p:cNvPicPr>
            <a:picLocks noChangeAspect="1"/>
          </p:cNvPicPr>
          <p:nvPr/>
        </p:nvPicPr>
        <p:blipFill>
          <a:blip r:embed="rId3"/>
          <a:stretch>
            <a:fillRect/>
          </a:stretch>
        </p:blipFill>
        <p:spPr>
          <a:xfrm>
            <a:off x="338525" y="1427892"/>
            <a:ext cx="5306209" cy="5306209"/>
          </a:xfrm>
          <a:prstGeom prst="rect">
            <a:avLst/>
          </a:prstGeom>
        </p:spPr>
      </p:pic>
      <p:sp>
        <p:nvSpPr>
          <p:cNvPr id="6" name="Line 3"/>
          <p:cNvSpPr>
            <a:spLocks noChangeShapeType="1"/>
          </p:cNvSpPr>
          <p:nvPr/>
        </p:nvSpPr>
        <p:spPr bwMode="auto">
          <a:xfrm>
            <a:off x="0" y="1219200"/>
            <a:ext cx="9144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3" name="Rectangle 2"/>
          <p:cNvSpPr/>
          <p:nvPr/>
        </p:nvSpPr>
        <p:spPr>
          <a:xfrm>
            <a:off x="5599764" y="2506552"/>
            <a:ext cx="3499266" cy="2862322"/>
          </a:xfrm>
          <a:prstGeom prst="rect">
            <a:avLst/>
          </a:prstGeom>
        </p:spPr>
        <p:txBody>
          <a:bodyPr wrap="square">
            <a:spAutoFit/>
          </a:bodyPr>
          <a:lstStyle/>
          <a:p>
            <a:r>
              <a:rPr lang="en-US" b="1" dirty="0"/>
              <a:t>MODIS </a:t>
            </a:r>
            <a:r>
              <a:rPr lang="en-US" b="1" dirty="0" smtClean="0"/>
              <a:t>C6 </a:t>
            </a:r>
          </a:p>
          <a:p>
            <a:r>
              <a:rPr lang="en-US" b="1" dirty="0"/>
              <a:t> </a:t>
            </a:r>
            <a:r>
              <a:rPr lang="en-US" b="1" dirty="0" smtClean="0"/>
              <a:t> vs </a:t>
            </a:r>
          </a:p>
          <a:p>
            <a:r>
              <a:rPr lang="en-US" b="1" dirty="0" smtClean="0"/>
              <a:t>CALIPSO </a:t>
            </a:r>
            <a:r>
              <a:rPr lang="en-US" b="1" dirty="0"/>
              <a:t>CTH </a:t>
            </a:r>
            <a:r>
              <a:rPr lang="en-US" b="1" dirty="0" smtClean="0"/>
              <a:t>(single-layer, &lt;5km)</a:t>
            </a:r>
          </a:p>
          <a:p>
            <a:endParaRPr lang="en-US" b="1" dirty="0" smtClean="0"/>
          </a:p>
          <a:p>
            <a:r>
              <a:rPr lang="en-US" b="1" dirty="0" smtClean="0"/>
              <a:t>Time: </a:t>
            </a:r>
          </a:p>
          <a:p>
            <a:r>
              <a:rPr lang="en-US" b="1" dirty="0" smtClean="0"/>
              <a:t>Dec </a:t>
            </a:r>
            <a:r>
              <a:rPr lang="en-US" b="1" dirty="0"/>
              <a:t>2012 – Feb 2013 (</a:t>
            </a:r>
            <a:r>
              <a:rPr lang="en-US" b="1" dirty="0">
                <a:solidFill>
                  <a:srgbClr val="0070C0"/>
                </a:solidFill>
              </a:rPr>
              <a:t>winter, blue</a:t>
            </a:r>
            <a:r>
              <a:rPr lang="en-US" b="1" dirty="0" smtClean="0"/>
              <a:t>)</a:t>
            </a:r>
          </a:p>
          <a:p>
            <a:r>
              <a:rPr lang="en-US" b="1" dirty="0" smtClean="0"/>
              <a:t>June </a:t>
            </a:r>
            <a:r>
              <a:rPr lang="en-US" b="1" dirty="0"/>
              <a:t>– Aug 2013 (</a:t>
            </a:r>
            <a:r>
              <a:rPr lang="en-US" b="1" dirty="0">
                <a:solidFill>
                  <a:srgbClr val="FF0000"/>
                </a:solidFill>
              </a:rPr>
              <a:t>summer, red</a:t>
            </a:r>
            <a:r>
              <a:rPr lang="en-US" b="1" dirty="0"/>
              <a:t>) </a:t>
            </a:r>
            <a:endParaRPr lang="en-US" b="1" dirty="0" smtClean="0"/>
          </a:p>
          <a:p>
            <a:endParaRPr lang="en-US" b="1" dirty="0"/>
          </a:p>
          <a:p>
            <a:r>
              <a:rPr lang="en-US" b="1" dirty="0" smtClean="0"/>
              <a:t>Range:</a:t>
            </a:r>
          </a:p>
          <a:p>
            <a:r>
              <a:rPr lang="en-US" b="1" dirty="0" smtClean="0"/>
              <a:t>15 </a:t>
            </a:r>
            <a:r>
              <a:rPr lang="en-US" b="1" dirty="0"/>
              <a:t>°N – 45 °N, </a:t>
            </a:r>
            <a:r>
              <a:rPr lang="en-US" b="1" dirty="0" smtClean="0"/>
              <a:t>115°W </a:t>
            </a:r>
            <a:r>
              <a:rPr lang="en-US" b="1" dirty="0"/>
              <a:t>– 165 °W</a:t>
            </a:r>
            <a:endParaRPr lang="en-US" dirty="0"/>
          </a:p>
        </p:txBody>
      </p:sp>
    </p:spTree>
    <p:extLst>
      <p:ext uri="{BB962C8B-B14F-4D97-AF65-F5344CB8AC3E}">
        <p14:creationId xmlns:p14="http://schemas.microsoft.com/office/powerpoint/2010/main" val="21253080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55"/>
          <p:cNvSpPr>
            <a:spLocks noGrp="1"/>
          </p:cNvSpPr>
          <p:nvPr>
            <p:ph type="title"/>
          </p:nvPr>
        </p:nvSpPr>
        <p:spPr>
          <a:xfrm>
            <a:off x="452107" y="476706"/>
            <a:ext cx="8229600" cy="792162"/>
          </a:xfrm>
        </p:spPr>
        <p:txBody>
          <a:bodyPr>
            <a:normAutofit fontScale="90000"/>
          </a:bodyPr>
          <a:lstStyle/>
          <a:p>
            <a:r>
              <a:rPr lang="en-US" altLang="zh-CN" sz="3600" dirty="0">
                <a:solidFill>
                  <a:srgbClr val="000000"/>
                </a:solidFill>
                <a:latin typeface="Garamond" charset="0"/>
                <a:ea typeface="ＭＳ Ｐゴシック" charset="0"/>
                <a:cs typeface="Garamond" charset="0"/>
              </a:rPr>
              <a:t>MODIS </a:t>
            </a:r>
            <a:r>
              <a:rPr lang="en-US" altLang="zh-CN" sz="3600" dirty="0" smtClean="0">
                <a:solidFill>
                  <a:srgbClr val="000000"/>
                </a:solidFill>
                <a:latin typeface="Garamond" charset="0"/>
                <a:ea typeface="ＭＳ Ｐゴシック" charset="0"/>
                <a:cs typeface="Garamond" charset="0"/>
              </a:rPr>
              <a:t>Cloud</a:t>
            </a:r>
            <a:r>
              <a:rPr lang="en-US" altLang="zh-CN" sz="3600" dirty="0">
                <a:solidFill>
                  <a:srgbClr val="000000"/>
                </a:solidFill>
                <a:latin typeface="Garamond" charset="0"/>
                <a:ea typeface="ＭＳ Ｐゴシック" charset="0"/>
                <a:cs typeface="Garamond" charset="0"/>
              </a:rPr>
              <a:t> </a:t>
            </a:r>
            <a:r>
              <a:rPr lang="en-US" altLang="zh-CN" sz="3600" dirty="0" smtClean="0">
                <a:solidFill>
                  <a:srgbClr val="000000"/>
                </a:solidFill>
                <a:latin typeface="Garamond" charset="0"/>
                <a:ea typeface="ＭＳ Ｐゴシック" charset="0"/>
                <a:cs typeface="Garamond" charset="0"/>
              </a:rPr>
              <a:t>Top Height along the Transect</a:t>
            </a:r>
            <a:endParaRPr lang="zh-CN" altLang="en-US" sz="3600" dirty="0">
              <a:solidFill>
                <a:srgbClr val="000000"/>
              </a:solidFill>
              <a:latin typeface="Garamond" charset="0"/>
              <a:ea typeface="ＭＳ Ｐゴシック" charset="0"/>
              <a:cs typeface="Garamond" charset="0"/>
            </a:endParaRPr>
          </a:p>
        </p:txBody>
      </p:sp>
      <p:sp>
        <p:nvSpPr>
          <p:cNvPr id="3" name="Slide Number Placeholder 2"/>
          <p:cNvSpPr>
            <a:spLocks noGrp="1"/>
          </p:cNvSpPr>
          <p:nvPr>
            <p:ph type="sldNum" sz="quarter" idx="12"/>
          </p:nvPr>
        </p:nvSpPr>
        <p:spPr/>
        <p:txBody>
          <a:bodyPr/>
          <a:lstStyle/>
          <a:p>
            <a:fld id="{559AB75D-CAEB-F54A-9981-41F2239605D7}" type="slidenum">
              <a:rPr lang="en-US" smtClean="0"/>
              <a:t>9</a:t>
            </a:fld>
            <a:endParaRPr lang="en-US"/>
          </a:p>
        </p:txBody>
      </p:sp>
      <p:pic>
        <p:nvPicPr>
          <p:cNvPr id="6" name="Picture 5"/>
          <p:cNvPicPr>
            <a:picLocks noChangeAspect="1"/>
          </p:cNvPicPr>
          <p:nvPr/>
        </p:nvPicPr>
        <p:blipFill>
          <a:blip r:embed="rId2"/>
          <a:stretch>
            <a:fillRect/>
          </a:stretch>
        </p:blipFill>
        <p:spPr>
          <a:xfrm>
            <a:off x="53316" y="2030941"/>
            <a:ext cx="4518684" cy="3361267"/>
          </a:xfrm>
          <a:prstGeom prst="rect">
            <a:avLst/>
          </a:prstGeom>
        </p:spPr>
      </p:pic>
      <p:pic>
        <p:nvPicPr>
          <p:cNvPr id="7" name="Picture 6"/>
          <p:cNvPicPr>
            <a:picLocks noChangeAspect="1"/>
          </p:cNvPicPr>
          <p:nvPr/>
        </p:nvPicPr>
        <p:blipFill>
          <a:blip r:embed="rId3"/>
          <a:stretch>
            <a:fillRect/>
          </a:stretch>
        </p:blipFill>
        <p:spPr>
          <a:xfrm>
            <a:off x="4566907" y="2062691"/>
            <a:ext cx="4577093" cy="3329517"/>
          </a:xfrm>
          <a:prstGeom prst="rect">
            <a:avLst/>
          </a:prstGeom>
        </p:spPr>
      </p:pic>
      <p:sp>
        <p:nvSpPr>
          <p:cNvPr id="19" name="Line 3"/>
          <p:cNvSpPr>
            <a:spLocks noChangeShapeType="1"/>
          </p:cNvSpPr>
          <p:nvPr/>
        </p:nvSpPr>
        <p:spPr bwMode="auto">
          <a:xfrm>
            <a:off x="0" y="1219200"/>
            <a:ext cx="9144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a:lstStyle/>
          <a:p>
            <a:endParaRPr lang="zh-CN" altLang="en-US"/>
          </a:p>
        </p:txBody>
      </p:sp>
      <p:sp>
        <p:nvSpPr>
          <p:cNvPr id="8" name="TextBox 7"/>
          <p:cNvSpPr txBox="1"/>
          <p:nvPr/>
        </p:nvSpPr>
        <p:spPr>
          <a:xfrm>
            <a:off x="344043" y="4347250"/>
            <a:ext cx="1829787" cy="461665"/>
          </a:xfrm>
          <a:prstGeom prst="rect">
            <a:avLst/>
          </a:prstGeom>
          <a:noFill/>
        </p:spPr>
        <p:txBody>
          <a:bodyPr wrap="square" rtlCol="0">
            <a:spAutoFit/>
          </a:bodyPr>
          <a:lstStyle/>
          <a:p>
            <a:pPr algn="ctr"/>
            <a:r>
              <a:rPr lang="en-US" sz="2400" b="1" dirty="0" smtClean="0"/>
              <a:t>winter</a:t>
            </a:r>
            <a:endParaRPr lang="en-US" sz="2400" b="1" dirty="0"/>
          </a:p>
        </p:txBody>
      </p:sp>
      <p:sp>
        <p:nvSpPr>
          <p:cNvPr id="9" name="TextBox 8"/>
          <p:cNvSpPr txBox="1"/>
          <p:nvPr/>
        </p:nvSpPr>
        <p:spPr>
          <a:xfrm>
            <a:off x="5028212" y="4347251"/>
            <a:ext cx="1829787" cy="461665"/>
          </a:xfrm>
          <a:prstGeom prst="rect">
            <a:avLst/>
          </a:prstGeom>
          <a:noFill/>
        </p:spPr>
        <p:txBody>
          <a:bodyPr wrap="square" rtlCol="0">
            <a:spAutoFit/>
          </a:bodyPr>
          <a:lstStyle/>
          <a:p>
            <a:pPr algn="ctr"/>
            <a:r>
              <a:rPr lang="en-US" sz="2400" b="1" dirty="0" smtClean="0"/>
              <a:t>summer</a:t>
            </a:r>
            <a:endParaRPr lang="en-US" sz="2400" b="1" dirty="0"/>
          </a:p>
        </p:txBody>
      </p:sp>
    </p:spTree>
    <p:extLst>
      <p:ext uri="{BB962C8B-B14F-4D97-AF65-F5344CB8AC3E}">
        <p14:creationId xmlns:p14="http://schemas.microsoft.com/office/powerpoint/2010/main" val="20638142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15160</TotalTime>
  <Words>1592</Words>
  <Application>Microsoft Macintosh PowerPoint</Application>
  <PresentationFormat>On-screen Show (4:3)</PresentationFormat>
  <Paragraphs>209</Paragraphs>
  <Slides>18</Slides>
  <Notes>17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9" baseType="lpstr">
      <vt:lpstr>Calibri</vt:lpstr>
      <vt:lpstr>Cambria Math</vt:lpstr>
      <vt:lpstr>Courier New</vt:lpstr>
      <vt:lpstr>Garamond</vt:lpstr>
      <vt:lpstr>ＭＳ Ｐゴシック</vt:lpstr>
      <vt:lpstr>Times New Roman</vt:lpstr>
      <vt:lpstr>Wingdings</vt:lpstr>
      <vt:lpstr>宋体</vt:lpstr>
      <vt:lpstr>Arial</vt:lpstr>
      <vt:lpstr>Office Theme</vt:lpstr>
      <vt:lpstr>Equation</vt:lpstr>
      <vt:lpstr>Marine Boundary Layer Lapse-rate and  Cloud-top-height Observed from MODIS and CALIPSO Over Subtropical Eastern Oceans</vt:lpstr>
      <vt:lpstr>Liquid Water Cloud Fraction – Aqua </vt:lpstr>
      <vt:lpstr>MODIS/CALIPSO Low Cloud Measurement</vt:lpstr>
      <vt:lpstr>Marine Boundary Layer (Radiosonde)</vt:lpstr>
      <vt:lpstr>MBL Structure along the Transect – MAGIC</vt:lpstr>
      <vt:lpstr>MBL Structure along the Transect – MAGIC</vt:lpstr>
      <vt:lpstr>CALIPSO and MODIS-C6 Cloud Top Heights</vt:lpstr>
      <vt:lpstr>CTH from Coincident MODIS and CALIPSO</vt:lpstr>
      <vt:lpstr>MODIS Cloud Top Height along the Transect</vt:lpstr>
      <vt:lpstr>Low Cloud Properties</vt:lpstr>
      <vt:lpstr>MBL Lapse Rate (𝛤T)</vt:lpstr>
      <vt:lpstr>MBL Lapse Rate - Transect over NE Pacific</vt:lpstr>
      <vt:lpstr>MBL Lapse Rate - Transect over NE Pacific</vt:lpstr>
      <vt:lpstr>Cloud Top Temp. vs. Inversion Base Temp. (TIVB) </vt:lpstr>
      <vt:lpstr>MODIS-CTT vs. MAGIC-TIVB</vt:lpstr>
      <vt:lpstr>MODIS-CTT vs. MAGIC-TIVB</vt:lpstr>
      <vt:lpstr>Summary and Conclusions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Highlight</dc:title>
  <dc:creator>FEIQIN XIE</dc:creator>
  <cp:lastModifiedBy>Xie, Feiqin</cp:lastModifiedBy>
  <cp:revision>264</cp:revision>
  <cp:lastPrinted>2015-05-20T15:32:53Z</cp:lastPrinted>
  <dcterms:created xsi:type="dcterms:W3CDTF">2014-09-22T13:12:56Z</dcterms:created>
  <dcterms:modified xsi:type="dcterms:W3CDTF">2016-06-07T16:58:49Z</dcterms:modified>
</cp:coreProperties>
</file>