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38"/>
  </p:notesMasterIdLst>
  <p:handoutMasterIdLst>
    <p:handoutMasterId r:id="rId39"/>
  </p:handoutMasterIdLst>
  <p:sldIdLst>
    <p:sldId id="359" r:id="rId3"/>
    <p:sldId id="416" r:id="rId4"/>
    <p:sldId id="535" r:id="rId5"/>
    <p:sldId id="534" r:id="rId6"/>
    <p:sldId id="536" r:id="rId7"/>
    <p:sldId id="452" r:id="rId8"/>
    <p:sldId id="533" r:id="rId9"/>
    <p:sldId id="532" r:id="rId10"/>
    <p:sldId id="548" r:id="rId11"/>
    <p:sldId id="418" r:id="rId12"/>
    <p:sldId id="436" r:id="rId13"/>
    <p:sldId id="449" r:id="rId14"/>
    <p:sldId id="450" r:id="rId15"/>
    <p:sldId id="541" r:id="rId16"/>
    <p:sldId id="463" r:id="rId17"/>
    <p:sldId id="513" r:id="rId18"/>
    <p:sldId id="542" r:id="rId19"/>
    <p:sldId id="464" r:id="rId20"/>
    <p:sldId id="547" r:id="rId21"/>
    <p:sldId id="549" r:id="rId22"/>
    <p:sldId id="550" r:id="rId23"/>
    <p:sldId id="551" r:id="rId24"/>
    <p:sldId id="424" r:id="rId25"/>
    <p:sldId id="502" r:id="rId26"/>
    <p:sldId id="526" r:id="rId27"/>
    <p:sldId id="527" r:id="rId28"/>
    <p:sldId id="528" r:id="rId29"/>
    <p:sldId id="529" r:id="rId30"/>
    <p:sldId id="543" r:id="rId31"/>
    <p:sldId id="544" r:id="rId32"/>
    <p:sldId id="545" r:id="rId33"/>
    <p:sldId id="540" r:id="rId34"/>
    <p:sldId id="258" r:id="rId35"/>
    <p:sldId id="506" r:id="rId36"/>
    <p:sldId id="524" r:id="rId37"/>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3399"/>
    <a:srgbClr val="CC6600"/>
    <a:srgbClr val="009900"/>
    <a:srgbClr val="FFFF99"/>
    <a:srgbClr val="FF9900"/>
    <a:srgbClr val="0000CC"/>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2" autoAdjust="0"/>
    <p:restoredTop sz="94095" autoAdjust="0"/>
  </p:normalViewPr>
  <p:slideViewPr>
    <p:cSldViewPr>
      <p:cViewPr varScale="1">
        <p:scale>
          <a:sx n="66" d="100"/>
          <a:sy n="66" d="100"/>
        </p:scale>
        <p:origin x="1312" y="3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54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97283"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97284" name="Rectangle 4"/>
          <p:cNvSpPr>
            <a:spLocks noGrp="1" noChangeArrowheads="1"/>
          </p:cNvSpPr>
          <p:nvPr>
            <p:ph type="ftr" sz="quarter" idx="2"/>
          </p:nvPr>
        </p:nvSpPr>
        <p:spPr bwMode="auto">
          <a:xfrm>
            <a:off x="0" y="8769350"/>
            <a:ext cx="3005138" cy="461963"/>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97285" name="Rectangle 5"/>
          <p:cNvSpPr>
            <a:spLocks noGrp="1" noChangeArrowheads="1"/>
          </p:cNvSpPr>
          <p:nvPr>
            <p:ph type="sldNum" sz="quarter" idx="3"/>
          </p:nvPr>
        </p:nvSpPr>
        <p:spPr bwMode="auto">
          <a:xfrm>
            <a:off x="3927475" y="8769350"/>
            <a:ext cx="3005138" cy="461963"/>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defRPr sz="1200">
                <a:latin typeface="Arial" charset="0"/>
                <a:cs typeface="Arial" charset="0"/>
              </a:defRPr>
            </a:lvl1pPr>
          </a:lstStyle>
          <a:p>
            <a:pPr>
              <a:defRPr/>
            </a:pPr>
            <a:fld id="{F03DB4BE-EDAF-4C31-8695-A3C6C569FFC1}" type="slidenum">
              <a:rPr lang="en-US"/>
              <a:pPr>
                <a:defRPr/>
              </a:pPr>
              <a:t>‹#›</a:t>
            </a:fld>
            <a:endParaRPr lang="en-US"/>
          </a:p>
        </p:txBody>
      </p:sp>
    </p:spTree>
    <p:extLst>
      <p:ext uri="{BB962C8B-B14F-4D97-AF65-F5344CB8AC3E}">
        <p14:creationId xmlns:p14="http://schemas.microsoft.com/office/powerpoint/2010/main" val="1859898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70" tIns="46185" rIns="92370" bIns="46185" numCol="1" anchor="t" anchorCtr="0" compatLnSpc="1">
            <a:prstTxWarp prst="textNoShape">
              <a:avLst/>
            </a:prstTxWarp>
          </a:bodyPr>
          <a:lstStyle>
            <a:lvl1pPr defTabSz="923925">
              <a:defRPr sz="1200">
                <a:latin typeface="Arial" charset="0"/>
                <a:cs typeface="Arial" charset="0"/>
              </a:defRPr>
            </a:lvl1pPr>
          </a:lstStyle>
          <a:p>
            <a:pPr>
              <a:defRPr/>
            </a:pPr>
            <a:endParaRPr lang="en-US"/>
          </a:p>
        </p:txBody>
      </p:sp>
      <p:sp>
        <p:nvSpPr>
          <p:cNvPr id="27651"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370" tIns="46185" rIns="92370" bIns="46185" numCol="1" anchor="t" anchorCtr="0" compatLnSpc="1">
            <a:prstTxWarp prst="textNoShape">
              <a:avLst/>
            </a:prstTxWarp>
          </a:bodyPr>
          <a:lstStyle>
            <a:lvl1pPr algn="r" defTabSz="923925">
              <a:defRPr sz="1200">
                <a:latin typeface="Arial" charset="0"/>
                <a:cs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a:effectLst/>
        </p:spPr>
        <p:txBody>
          <a:bodyPr vert="horz" wrap="square" lIns="92370" tIns="46185" rIns="92370" bIns="461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2370" tIns="46185" rIns="92370" bIns="46185" numCol="1" anchor="b" anchorCtr="0" compatLnSpc="1">
            <a:prstTxWarp prst="textNoShape">
              <a:avLst/>
            </a:prstTxWarp>
          </a:bodyPr>
          <a:lstStyle>
            <a:lvl1pPr defTabSz="923925">
              <a:defRPr sz="1200">
                <a:latin typeface="Arial" charset="0"/>
                <a:cs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2370" tIns="46185" rIns="92370" bIns="46185" numCol="1" anchor="b" anchorCtr="0" compatLnSpc="1">
            <a:prstTxWarp prst="textNoShape">
              <a:avLst/>
            </a:prstTxWarp>
          </a:bodyPr>
          <a:lstStyle>
            <a:lvl1pPr algn="r" defTabSz="923925">
              <a:defRPr sz="1200">
                <a:latin typeface="Arial" charset="0"/>
                <a:cs typeface="Arial" charset="0"/>
              </a:defRPr>
            </a:lvl1pPr>
          </a:lstStyle>
          <a:p>
            <a:pPr>
              <a:defRPr/>
            </a:pPr>
            <a:fld id="{A62E4A27-CF48-492B-98FB-0854C63DF4AC}" type="slidenum">
              <a:rPr lang="en-US"/>
              <a:pPr>
                <a:defRPr/>
              </a:pPr>
              <a:t>‹#›</a:t>
            </a:fld>
            <a:endParaRPr lang="en-US"/>
          </a:p>
        </p:txBody>
      </p:sp>
    </p:spTree>
    <p:extLst>
      <p:ext uri="{BB962C8B-B14F-4D97-AF65-F5344CB8AC3E}">
        <p14:creationId xmlns:p14="http://schemas.microsoft.com/office/powerpoint/2010/main" val="3004086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3805979-B2DE-480D-850C-D94CC5E3E8E9}" type="slidenum">
              <a:rPr lang="en-US" smtClean="0"/>
              <a:pPr/>
              <a:t>1</a:t>
            </a:fld>
            <a:endParaRPr lang="en-US" smtClean="0"/>
          </a:p>
        </p:txBody>
      </p:sp>
      <p:sp>
        <p:nvSpPr>
          <p:cNvPr id="30723" name="Rectangle 2"/>
          <p:cNvSpPr>
            <a:spLocks noGrp="1" noRot="1" noChangeAspect="1" noChangeArrowheads="1" noTextEdit="1"/>
          </p:cNvSpPr>
          <p:nvPr>
            <p:ph type="sldImg"/>
          </p:nvPr>
        </p:nvSpPr>
        <p:spPr>
          <a:xfrm>
            <a:off x="1166813" y="698500"/>
            <a:ext cx="4600575" cy="3449638"/>
          </a:xfrm>
          <a:ln/>
        </p:spPr>
      </p:sp>
      <p:sp>
        <p:nvSpPr>
          <p:cNvPr id="30724" name="Rectangle 3"/>
          <p:cNvSpPr>
            <a:spLocks noGrp="1" noChangeArrowheads="1"/>
          </p:cNvSpPr>
          <p:nvPr>
            <p:ph type="body" idx="1"/>
          </p:nvPr>
        </p:nvSpPr>
        <p:spPr>
          <a:xfrm>
            <a:off x="923925" y="4386263"/>
            <a:ext cx="5086350" cy="4154487"/>
          </a:xfrm>
          <a:noFill/>
          <a:ln/>
        </p:spPr>
        <p:txBody>
          <a:bodyPr/>
          <a:lstStyle/>
          <a:p>
            <a:pPr eaLnBrk="1" hangingPunct="1"/>
            <a:endParaRPr lang="en-US" dirty="0" smtClean="0"/>
          </a:p>
        </p:txBody>
      </p:sp>
    </p:spTree>
    <p:extLst>
      <p:ext uri="{BB962C8B-B14F-4D97-AF65-F5344CB8AC3E}">
        <p14:creationId xmlns:p14="http://schemas.microsoft.com/office/powerpoint/2010/main" val="123471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A986F0A-8956-41BE-A118-A85D4D4B43BE}" type="slidenum">
              <a:rPr lang="en-US" smtClean="0"/>
              <a:pPr/>
              <a:t>10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4740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50B54AF-7E7B-403D-8C75-D9BE3383F81D}" type="slidenum">
              <a:rPr lang="en-US" smtClean="0"/>
              <a:pPr/>
              <a:t>11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913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A986F0A-8956-41BE-A118-A85D4D4B43BE}" type="slidenum">
              <a:rPr lang="en-US" smtClean="0"/>
              <a:pPr/>
              <a:t>14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83337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D736B30-5C38-45CA-81EB-1B51AAF09806}" type="slidenum">
              <a:rPr lang="en-US" smtClean="0"/>
              <a:pPr/>
              <a:t>16</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3404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3810732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12A4FB8-D6B3-4968-9D41-4D2E4FEBC9F5}" type="slidenum">
              <a:rPr lang="en-US" smtClean="0"/>
              <a:pPr/>
              <a:t>19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1957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12A4FB8-D6B3-4968-9D41-4D2E4FEBC9F5}" type="slidenum">
              <a:rPr lang="en-US" smtClean="0"/>
              <a:pPr/>
              <a:t>20</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21214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741EA4B-B99A-4990-9BB0-84B16411F662}" type="slidenum">
              <a:rPr lang="en-US" smtClean="0"/>
              <a:pPr/>
              <a:t>21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7147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741EA4B-B99A-4990-9BB0-84B16411F662}" type="slidenum">
              <a:rPr lang="en-US" smtClean="0"/>
              <a:pPr/>
              <a:t>22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69544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741EA4B-B99A-4990-9BB0-84B16411F662}" type="slidenum">
              <a:rPr lang="en-US" smtClean="0"/>
              <a:pPr/>
              <a:t>23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1049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E429212-54D0-4136-A45E-3FCC29A6781F}" type="slidenum">
              <a:rPr lang="en-US" smtClean="0"/>
              <a:pPr/>
              <a:t>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18112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1FB1EC9-53C3-4674-96A8-F19D5698B6F3}" type="slidenum">
              <a:rPr lang="en-US" smtClean="0"/>
              <a:pPr/>
              <a:t>25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30651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1FB1EC9-53C3-4674-96A8-F19D5698B6F3}" type="slidenum">
              <a:rPr lang="en-US" smtClean="0"/>
              <a:pPr/>
              <a:t>26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83504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1FB1EC9-53C3-4674-96A8-F19D5698B6F3}" type="slidenum">
              <a:rPr lang="en-US" smtClean="0"/>
              <a:pPr/>
              <a:t>27</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79316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1FB1EC9-53C3-4674-96A8-F19D5698B6F3}" type="slidenum">
              <a:rPr lang="en-US" smtClean="0"/>
              <a:pPr/>
              <a:t>28</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75055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1FB1EC9-53C3-4674-96A8-F19D5698B6F3}" type="slidenum">
              <a:rPr lang="en-US" smtClean="0"/>
              <a:pPr/>
              <a:t>29</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21587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1FB1EC9-53C3-4674-96A8-F19D5698B6F3}" type="slidenum">
              <a:rPr lang="en-US" smtClean="0"/>
              <a:pPr/>
              <a:t>30</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90933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1FB1EC9-53C3-4674-96A8-F19D5698B6F3}" type="slidenum">
              <a:rPr lang="en-US" smtClean="0"/>
              <a:pPr/>
              <a:t>31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72189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D736B30-5C38-45CA-81EB-1B51AAF09806}" type="slidenum">
              <a:rPr lang="en-US" smtClean="0"/>
              <a:pPr/>
              <a:t>32</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46539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E185544-AE7B-4475-A0D3-3179D25784A2}" type="slidenum">
              <a:rPr lang="en-US" smtClean="0"/>
              <a:pPr/>
              <a:t>33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76926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1FB1EC9-53C3-4674-96A8-F19D5698B6F3}" type="slidenum">
              <a:rPr lang="en-US" smtClean="0"/>
              <a:pPr/>
              <a:t>34</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15362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E429212-54D0-4136-A45E-3FCC29A6781F}" type="slidenum">
              <a:rPr lang="en-US" smtClean="0"/>
              <a:pPr/>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50274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1FB1EC9-53C3-4674-96A8-F19D5698B6F3}" type="slidenum">
              <a:rPr lang="en-US" smtClean="0"/>
              <a:pPr/>
              <a:t>35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6999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12A4FB8-D6B3-4968-9D41-4D2E4FEBC9F5}"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8892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12A4FB8-D6B3-4968-9D41-4D2E4FEBC9F5}" type="slidenum">
              <a:rPr lang="en-US" smtClean="0"/>
              <a:pPr/>
              <a:t>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9144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12A4FB8-D6B3-4968-9D41-4D2E4FEBC9F5}" type="slidenum">
              <a:rPr lang="en-US" smtClean="0"/>
              <a:pPr/>
              <a:t>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43299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12A4FB8-D6B3-4968-9D41-4D2E4FEBC9F5}" type="slidenum">
              <a:rPr lang="en-US" smtClean="0"/>
              <a:pPr/>
              <a:t>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7157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12A4FB8-D6B3-4968-9D41-4D2E4FEBC9F5}" type="slidenum">
              <a:rPr lang="en-US" smtClean="0"/>
              <a:pPr/>
              <a:t>8</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8968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12A4FB8-D6B3-4968-9D41-4D2E4FEBC9F5}" type="slidenum">
              <a:rPr lang="en-US" smtClean="0"/>
              <a:pPr/>
              <a:t>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38607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858000" cy="715962"/>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23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21000">
              <a:schemeClr val="accent5">
                <a:lumMod val="75000"/>
              </a:schemeClr>
            </a:gs>
            <a:gs pos="0">
              <a:schemeClr val="accent5">
                <a:lumMod val="50000"/>
              </a:schemeClr>
            </a:gs>
            <a:gs pos="100000">
              <a:srgbClr val="FFEBFA"/>
            </a:gs>
          </a:gsLst>
          <a:lin ang="162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74638"/>
            <a:ext cx="68580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Times New Roman" pitchFamily="18" charset="0"/>
          <a:cs typeface="Arial" charset="0"/>
        </a:defRPr>
      </a:lvl2pPr>
      <a:lvl3pPr algn="ctr" rtl="0" eaLnBrk="0" fontAlgn="base" hangingPunct="0">
        <a:spcBef>
          <a:spcPct val="0"/>
        </a:spcBef>
        <a:spcAft>
          <a:spcPct val="0"/>
        </a:spcAft>
        <a:defRPr sz="3200">
          <a:solidFill>
            <a:schemeClr val="tx2"/>
          </a:solidFill>
          <a:latin typeface="Times New Roman" pitchFamily="18" charset="0"/>
          <a:cs typeface="Arial" charset="0"/>
        </a:defRPr>
      </a:lvl3pPr>
      <a:lvl4pPr algn="ctr" rtl="0" eaLnBrk="0" fontAlgn="base" hangingPunct="0">
        <a:spcBef>
          <a:spcPct val="0"/>
        </a:spcBef>
        <a:spcAft>
          <a:spcPct val="0"/>
        </a:spcAft>
        <a:defRPr sz="3200">
          <a:solidFill>
            <a:schemeClr val="tx2"/>
          </a:solidFill>
          <a:latin typeface="Times New Roman" pitchFamily="18" charset="0"/>
          <a:cs typeface="Arial" charset="0"/>
        </a:defRPr>
      </a:lvl4pPr>
      <a:lvl5pPr algn="ctr" rtl="0" eaLnBrk="0" fontAlgn="base" hangingPunct="0">
        <a:spcBef>
          <a:spcPct val="0"/>
        </a:spcBef>
        <a:spcAft>
          <a:spcPct val="0"/>
        </a:spcAft>
        <a:defRPr sz="3200">
          <a:solidFill>
            <a:schemeClr val="tx2"/>
          </a:solidFill>
          <a:latin typeface="Times New Roman" pitchFamily="18" charset="0"/>
          <a:cs typeface="Arial" charset="0"/>
        </a:defRPr>
      </a:lvl5pPr>
      <a:lvl6pPr marL="457200" algn="ctr" rtl="0" fontAlgn="base">
        <a:spcBef>
          <a:spcPct val="0"/>
        </a:spcBef>
        <a:spcAft>
          <a:spcPct val="0"/>
        </a:spcAft>
        <a:defRPr sz="3200">
          <a:solidFill>
            <a:schemeClr val="tx2"/>
          </a:solidFill>
          <a:latin typeface="Times New Roman" pitchFamily="18" charset="0"/>
          <a:cs typeface="Arial" charset="0"/>
        </a:defRPr>
      </a:lvl6pPr>
      <a:lvl7pPr marL="914400" algn="ctr" rtl="0" fontAlgn="base">
        <a:spcBef>
          <a:spcPct val="0"/>
        </a:spcBef>
        <a:spcAft>
          <a:spcPct val="0"/>
        </a:spcAft>
        <a:defRPr sz="3200">
          <a:solidFill>
            <a:schemeClr val="tx2"/>
          </a:solidFill>
          <a:latin typeface="Times New Roman" pitchFamily="18" charset="0"/>
          <a:cs typeface="Arial" charset="0"/>
        </a:defRPr>
      </a:lvl7pPr>
      <a:lvl8pPr marL="1371600" algn="ctr" rtl="0" fontAlgn="base">
        <a:spcBef>
          <a:spcPct val="0"/>
        </a:spcBef>
        <a:spcAft>
          <a:spcPct val="0"/>
        </a:spcAft>
        <a:defRPr sz="3200">
          <a:solidFill>
            <a:schemeClr val="tx2"/>
          </a:solidFill>
          <a:latin typeface="Times New Roman" pitchFamily="18" charset="0"/>
          <a:cs typeface="Arial" charset="0"/>
        </a:defRPr>
      </a:lvl8pPr>
      <a:lvl9pPr marL="1828800" algn="ctr" rtl="0" fontAlgn="base">
        <a:spcBef>
          <a:spcPct val="0"/>
        </a:spcBef>
        <a:spcAft>
          <a:spcPct val="0"/>
        </a:spcAft>
        <a:defRPr sz="32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01750" y="155575"/>
            <a:ext cx="6635750" cy="1150938"/>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1030" name="Rectangle 6"/>
          <p:cNvSpPr>
            <a:spLocks noChangeArrowheads="1"/>
          </p:cNvSpPr>
          <p:nvPr/>
        </p:nvSpPr>
        <p:spPr bwMode="auto">
          <a:xfrm>
            <a:off x="8458200" y="6248400"/>
            <a:ext cx="533400" cy="336550"/>
          </a:xfrm>
          <a:prstGeom prst="rect">
            <a:avLst/>
          </a:prstGeom>
          <a:noFill/>
          <a:ln w="12700">
            <a:noFill/>
            <a:miter lim="800000"/>
            <a:headEnd/>
            <a:tailEnd/>
          </a:ln>
          <a:effectLst/>
        </p:spPr>
        <p:txBody>
          <a:bodyPr wrap="none" anchor="ctr"/>
          <a:lstStyle/>
          <a:p>
            <a:pPr algn="ctr" eaLnBrk="0" hangingPunct="0">
              <a:defRPr/>
            </a:pPr>
            <a:endParaRPr lang="en-US" sz="2000" b="1">
              <a:solidFill>
                <a:srgbClr val="000000"/>
              </a:solidFill>
              <a:latin typeface="Times New Roman" pitchFamily="18" charset="0"/>
              <a:cs typeface="+mn-cs"/>
            </a:endParaRPr>
          </a:p>
        </p:txBody>
      </p:sp>
    </p:spTree>
    <p:extLst>
      <p:ext uri="{BB962C8B-B14F-4D97-AF65-F5344CB8AC3E}">
        <p14:creationId xmlns:p14="http://schemas.microsoft.com/office/powerpoint/2010/main" val="389561183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Helvetica" pitchFamily="34" charset="0"/>
        </a:defRPr>
      </a:lvl2pPr>
      <a:lvl3pPr algn="ctr" rtl="0" eaLnBrk="0" fontAlgn="base" hangingPunct="0">
        <a:spcBef>
          <a:spcPct val="0"/>
        </a:spcBef>
        <a:spcAft>
          <a:spcPct val="0"/>
        </a:spcAft>
        <a:defRPr sz="3200">
          <a:solidFill>
            <a:schemeClr val="tx2"/>
          </a:solidFill>
          <a:latin typeface="Helvetica" pitchFamily="34" charset="0"/>
        </a:defRPr>
      </a:lvl3pPr>
      <a:lvl4pPr algn="ctr" rtl="0" eaLnBrk="0" fontAlgn="base" hangingPunct="0">
        <a:spcBef>
          <a:spcPct val="0"/>
        </a:spcBef>
        <a:spcAft>
          <a:spcPct val="0"/>
        </a:spcAft>
        <a:defRPr sz="3200">
          <a:solidFill>
            <a:schemeClr val="tx2"/>
          </a:solidFill>
          <a:latin typeface="Helvetica" pitchFamily="34" charset="0"/>
        </a:defRPr>
      </a:lvl4pPr>
      <a:lvl5pPr algn="ctr" rtl="0" eaLnBrk="0" fontAlgn="base" hangingPunct="0">
        <a:spcBef>
          <a:spcPct val="0"/>
        </a:spcBef>
        <a:spcAft>
          <a:spcPct val="0"/>
        </a:spcAft>
        <a:defRPr sz="3200">
          <a:solidFill>
            <a:schemeClr val="tx2"/>
          </a:solidFill>
          <a:latin typeface="Helvetica" pitchFamily="34" charset="0"/>
        </a:defRPr>
      </a:lvl5pPr>
      <a:lvl6pPr marL="457200" algn="ctr" rtl="0" eaLnBrk="0" fontAlgn="base" hangingPunct="0">
        <a:spcBef>
          <a:spcPct val="0"/>
        </a:spcBef>
        <a:spcAft>
          <a:spcPct val="0"/>
        </a:spcAft>
        <a:defRPr sz="3200">
          <a:solidFill>
            <a:schemeClr val="tx2"/>
          </a:solidFill>
          <a:latin typeface="Helvetica" pitchFamily="34" charset="0"/>
        </a:defRPr>
      </a:lvl6pPr>
      <a:lvl7pPr marL="914400" algn="ctr" rtl="0" eaLnBrk="0" fontAlgn="base" hangingPunct="0">
        <a:spcBef>
          <a:spcPct val="0"/>
        </a:spcBef>
        <a:spcAft>
          <a:spcPct val="0"/>
        </a:spcAft>
        <a:defRPr sz="3200">
          <a:solidFill>
            <a:schemeClr val="tx2"/>
          </a:solidFill>
          <a:latin typeface="Helvetica" pitchFamily="34" charset="0"/>
        </a:defRPr>
      </a:lvl7pPr>
      <a:lvl8pPr marL="1371600" algn="ctr" rtl="0" eaLnBrk="0" fontAlgn="base" hangingPunct="0">
        <a:spcBef>
          <a:spcPct val="0"/>
        </a:spcBef>
        <a:spcAft>
          <a:spcPct val="0"/>
        </a:spcAft>
        <a:defRPr sz="3200">
          <a:solidFill>
            <a:schemeClr val="tx2"/>
          </a:solidFill>
          <a:latin typeface="Helvetica" pitchFamily="34" charset="0"/>
        </a:defRPr>
      </a:lvl8pPr>
      <a:lvl9pPr marL="1828800" algn="ctr" rtl="0" eaLnBrk="0" fontAlgn="base" hangingPunct="0">
        <a:spcBef>
          <a:spcPct val="0"/>
        </a:spcBef>
        <a:spcAft>
          <a:spcPct val="0"/>
        </a:spcAft>
        <a:defRPr sz="3200">
          <a:solidFill>
            <a:schemeClr val="tx2"/>
          </a:solidFill>
          <a:latin typeface="Helvetica" pitchFamily="34" charset="0"/>
        </a:defRPr>
      </a:lvl9pPr>
    </p:titleStyle>
    <p:bodyStyle>
      <a:lvl1pPr marL="342900" indent="-342900" algn="l" rtl="0" eaLnBrk="0" fontAlgn="base" hangingPunct="0">
        <a:spcBef>
          <a:spcPct val="20000"/>
        </a:spcBef>
        <a:spcAft>
          <a:spcPct val="0"/>
        </a:spcAft>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a:solidFill>
            <a:schemeClr val="tx1"/>
          </a:solidFill>
          <a:latin typeface="+mn-lt"/>
        </a:defRPr>
      </a:lvl2pPr>
      <a:lvl3pPr marL="1143000" indent="-228600" algn="l" rtl="0" eaLnBrk="0" fontAlgn="base" hangingPunct="0">
        <a:spcBef>
          <a:spcPct val="20000"/>
        </a:spcBef>
        <a:spcAft>
          <a:spcPct val="0"/>
        </a:spcAft>
        <a:buSzPct val="100000"/>
        <a:buChar char="•"/>
        <a:defRPr>
          <a:solidFill>
            <a:schemeClr val="tx1"/>
          </a:solidFill>
          <a:latin typeface="+mn-lt"/>
        </a:defRPr>
      </a:lvl3pPr>
      <a:lvl4pPr marL="1600200" indent="-228600" algn="l" rtl="0" eaLnBrk="0" fontAlgn="base" hangingPunct="0">
        <a:spcBef>
          <a:spcPct val="20000"/>
        </a:spcBef>
        <a:spcAft>
          <a:spcPct val="0"/>
        </a:spcAft>
        <a:buSzPct val="100000"/>
        <a:buChar char="–"/>
        <a:defRPr sz="1600">
          <a:solidFill>
            <a:schemeClr val="tx1"/>
          </a:solidFill>
          <a:latin typeface="+mn-lt"/>
        </a:defRPr>
      </a:lvl4pPr>
      <a:lvl5pPr marL="2057400" indent="-228600" algn="l" rtl="0" eaLnBrk="0" fontAlgn="base" hangingPunct="0">
        <a:spcBef>
          <a:spcPct val="20000"/>
        </a:spcBef>
        <a:spcAft>
          <a:spcPct val="0"/>
        </a:spcAft>
        <a:buSzPct val="100000"/>
        <a:buChar char="•"/>
        <a:defRPr sz="1400">
          <a:solidFill>
            <a:schemeClr val="tx1"/>
          </a:solidFill>
          <a:latin typeface="+mn-lt"/>
        </a:defRPr>
      </a:lvl5pPr>
      <a:lvl6pPr marL="2514600" indent="-228600" algn="l" rtl="0" eaLnBrk="0" fontAlgn="base" hangingPunct="0">
        <a:spcBef>
          <a:spcPct val="20000"/>
        </a:spcBef>
        <a:spcAft>
          <a:spcPct val="0"/>
        </a:spcAft>
        <a:buSzPct val="100000"/>
        <a:buChar char="•"/>
        <a:defRPr sz="1400">
          <a:solidFill>
            <a:schemeClr val="tx1"/>
          </a:solidFill>
          <a:latin typeface="+mn-lt"/>
        </a:defRPr>
      </a:lvl6pPr>
      <a:lvl7pPr marL="2971800" indent="-228600" algn="l" rtl="0" eaLnBrk="0" fontAlgn="base" hangingPunct="0">
        <a:spcBef>
          <a:spcPct val="20000"/>
        </a:spcBef>
        <a:spcAft>
          <a:spcPct val="0"/>
        </a:spcAft>
        <a:buSzPct val="100000"/>
        <a:buChar char="•"/>
        <a:defRPr sz="1400">
          <a:solidFill>
            <a:schemeClr val="tx1"/>
          </a:solidFill>
          <a:latin typeface="+mn-lt"/>
        </a:defRPr>
      </a:lvl7pPr>
      <a:lvl8pPr marL="3429000" indent="-228600" algn="l" rtl="0" eaLnBrk="0" fontAlgn="base" hangingPunct="0">
        <a:spcBef>
          <a:spcPct val="20000"/>
        </a:spcBef>
        <a:spcAft>
          <a:spcPct val="0"/>
        </a:spcAft>
        <a:buSzPct val="100000"/>
        <a:buChar char="•"/>
        <a:defRPr sz="1400">
          <a:solidFill>
            <a:schemeClr val="tx1"/>
          </a:solidFill>
          <a:latin typeface="+mn-lt"/>
        </a:defRPr>
      </a:lvl8pPr>
      <a:lvl9pPr marL="3886200" indent="-228600" algn="l" rtl="0" eaLnBrk="0" fontAlgn="base" hangingPunct="0">
        <a:spcBef>
          <a:spcPct val="20000"/>
        </a:spcBef>
        <a:spcAft>
          <a:spcPct val="0"/>
        </a:spcAft>
        <a:buSzPct val="10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0.emf"/><Relationship Id="rId4" Type="http://schemas.openxmlformats.org/officeDocument/2006/relationships/oleObject" Target="../embeddings/Microsoft_Excel_97-2003_Worksheet1.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wmf"/><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ftp://mcst.ssaihq.com/pub/temp/"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8763000" y="6553200"/>
            <a:ext cx="261610" cy="276999"/>
          </a:xfrm>
          <a:prstGeom prst="rect">
            <a:avLst/>
          </a:prstGeom>
          <a:noFill/>
          <a:ln w="9525">
            <a:noFill/>
            <a:miter lim="800000"/>
            <a:headEnd/>
            <a:tailEnd/>
          </a:ln>
        </p:spPr>
        <p:txBody>
          <a:bodyPr wrap="none">
            <a:spAutoFit/>
          </a:bodyPr>
          <a:lstStyle/>
          <a:p>
            <a:r>
              <a:rPr lang="en-US" sz="1200" b="1" i="1" dirty="0">
                <a:solidFill>
                  <a:srgbClr val="0000CC"/>
                </a:solidFill>
                <a:latin typeface="Times New Roman" pitchFamily="18" charset="0"/>
              </a:rPr>
              <a:t>1</a:t>
            </a:r>
          </a:p>
        </p:txBody>
      </p:sp>
      <p:sp>
        <p:nvSpPr>
          <p:cNvPr id="18" name="Rectangle 6"/>
          <p:cNvSpPr>
            <a:spLocks noChangeArrowheads="1"/>
          </p:cNvSpPr>
          <p:nvPr/>
        </p:nvSpPr>
        <p:spPr bwMode="auto">
          <a:xfrm>
            <a:off x="263345" y="1752600"/>
            <a:ext cx="8659812" cy="4648200"/>
          </a:xfrm>
          <a:prstGeom prst="rect">
            <a:avLst/>
          </a:prstGeom>
          <a:noFill/>
          <a:ln w="12700">
            <a:noFill/>
            <a:miter lim="800000"/>
            <a:headEnd/>
            <a:tailEnd/>
          </a:ln>
          <a:effectLst/>
        </p:spPr>
        <p:txBody>
          <a:bodyPr lIns="90487" tIns="44450" rIns="90487" bIns="44450" anchor="ctr"/>
          <a:lstStyle/>
          <a:p>
            <a:pPr algn="ctr">
              <a:spcAft>
                <a:spcPts val="600"/>
              </a:spcAft>
              <a:defRPr/>
            </a:pPr>
            <a:r>
              <a:rPr lang="en-US" sz="3600" b="1" dirty="0" smtClean="0">
                <a:latin typeface="Calibri" pitchFamily="34" charset="0"/>
              </a:rPr>
              <a:t>MODIS and VIIRS Instrument Status</a:t>
            </a:r>
          </a:p>
          <a:p>
            <a:pPr algn="ctr">
              <a:spcAft>
                <a:spcPts val="600"/>
              </a:spcAft>
              <a:defRPr/>
            </a:pPr>
            <a:endParaRPr lang="en-US" sz="2800" b="1" dirty="0" smtClean="0">
              <a:latin typeface="Calibri" pitchFamily="34" charset="0"/>
            </a:endParaRPr>
          </a:p>
          <a:p>
            <a:pPr algn="ctr">
              <a:spcAft>
                <a:spcPts val="600"/>
              </a:spcAft>
              <a:defRPr/>
            </a:pPr>
            <a:endParaRPr lang="en-US" sz="2800" b="1" dirty="0" smtClean="0">
              <a:latin typeface="Calibri" pitchFamily="34" charset="0"/>
            </a:endParaRPr>
          </a:p>
          <a:p>
            <a:pPr algn="ctr">
              <a:lnSpc>
                <a:spcPts val="2400"/>
              </a:lnSpc>
              <a:spcAft>
                <a:spcPts val="1200"/>
              </a:spcAft>
              <a:defRPr/>
            </a:pPr>
            <a:r>
              <a:rPr lang="en-US" sz="2200" dirty="0" smtClean="0">
                <a:latin typeface="Calibri" pitchFamily="34" charset="0"/>
              </a:rPr>
              <a:t>Jack Xiong </a:t>
            </a:r>
            <a:r>
              <a:rPr lang="en-US" sz="2200" dirty="0">
                <a:latin typeface="Calibri" pitchFamily="34" charset="0"/>
              </a:rPr>
              <a:t>and </a:t>
            </a:r>
            <a:r>
              <a:rPr lang="en-US" sz="2200" dirty="0" smtClean="0">
                <a:latin typeface="Calibri" pitchFamily="34" charset="0"/>
              </a:rPr>
              <a:t>Jim Butler</a:t>
            </a:r>
          </a:p>
          <a:p>
            <a:pPr algn="ctr">
              <a:lnSpc>
                <a:spcPts val="2400"/>
              </a:lnSpc>
              <a:spcAft>
                <a:spcPts val="0"/>
              </a:spcAft>
              <a:defRPr/>
            </a:pPr>
            <a:r>
              <a:rPr lang="en-US" sz="2000" b="0" i="1" dirty="0" smtClean="0">
                <a:latin typeface="Calibri" pitchFamily="34" charset="0"/>
              </a:rPr>
              <a:t>Code 618.0, NASA Goddard Space Flight Center, Greenbelt, MD 20771</a:t>
            </a:r>
          </a:p>
          <a:p>
            <a:pPr algn="l">
              <a:lnSpc>
                <a:spcPts val="2400"/>
              </a:lnSpc>
              <a:spcBef>
                <a:spcPts val="600"/>
              </a:spcBef>
              <a:spcAft>
                <a:spcPts val="600"/>
              </a:spcAft>
              <a:defRPr/>
            </a:pPr>
            <a:endParaRPr lang="en-US" b="0" i="1" dirty="0" smtClean="0">
              <a:latin typeface="Calibri" pitchFamily="34" charset="0"/>
            </a:endParaRPr>
          </a:p>
          <a:p>
            <a:pPr>
              <a:spcBef>
                <a:spcPts val="0"/>
              </a:spcBef>
              <a:buSzPct val="100000"/>
            </a:pPr>
            <a:endParaRPr lang="en-US" b="1" dirty="0" smtClean="0">
              <a:latin typeface="Calibri" pitchFamily="34" charset="0"/>
            </a:endParaRPr>
          </a:p>
          <a:p>
            <a:pPr>
              <a:spcBef>
                <a:spcPts val="0"/>
              </a:spcBef>
              <a:buSzPct val="100000"/>
            </a:pPr>
            <a:endParaRPr lang="en-US" b="1" dirty="0">
              <a:latin typeface="Calibri" pitchFamily="34" charset="0"/>
            </a:endParaRPr>
          </a:p>
        </p:txBody>
      </p:sp>
      <p:sp>
        <p:nvSpPr>
          <p:cNvPr id="23" name="Rectangle 19"/>
          <p:cNvSpPr>
            <a:spLocks noChangeArrowheads="1"/>
          </p:cNvSpPr>
          <p:nvPr/>
        </p:nvSpPr>
        <p:spPr bwMode="auto">
          <a:xfrm>
            <a:off x="327250" y="6389819"/>
            <a:ext cx="8422111" cy="420982"/>
          </a:xfrm>
          <a:prstGeom prst="rect">
            <a:avLst/>
          </a:prstGeom>
          <a:noFill/>
          <a:ln w="9525">
            <a:noFill/>
            <a:miter lim="800000"/>
            <a:headEnd/>
            <a:tailEnd/>
          </a:ln>
        </p:spPr>
        <p:txBody>
          <a:bodyPr anchor="ctr"/>
          <a:lstStyle/>
          <a:p>
            <a:pPr algn="ctr"/>
            <a:r>
              <a:rPr lang="en-US" sz="1600" b="1" dirty="0" smtClean="0">
                <a:solidFill>
                  <a:srgbClr val="0000FF"/>
                </a:solidFill>
                <a:latin typeface="Calibri" pitchFamily="34" charset="0"/>
              </a:rPr>
              <a:t>MODIS and VIIRS Science Team Meeting, Silver Spring, MD (June 06-10, 2016)</a:t>
            </a:r>
            <a:endParaRPr lang="en-US" sz="1600" b="1" dirty="0">
              <a:solidFill>
                <a:srgbClr val="0000FF"/>
              </a:solidFill>
              <a:latin typeface="Calibri" pitchFamily="34" charset="0"/>
            </a:endParaRPr>
          </a:p>
        </p:txBody>
      </p:sp>
      <p:grpSp>
        <p:nvGrpSpPr>
          <p:cNvPr id="24" name="Group 23"/>
          <p:cNvGrpSpPr/>
          <p:nvPr/>
        </p:nvGrpSpPr>
        <p:grpSpPr>
          <a:xfrm>
            <a:off x="70707" y="67223"/>
            <a:ext cx="3316051" cy="802498"/>
            <a:chOff x="153003" y="67223"/>
            <a:chExt cx="3316051" cy="802498"/>
          </a:xfrm>
        </p:grpSpPr>
        <p:pic>
          <p:nvPicPr>
            <p:cNvPr id="25" name="Picture 24" descr="Light vertical"/>
            <p:cNvPicPr>
              <a:picLocks noChangeAspect="1" noChangeArrowheads="1"/>
            </p:cNvPicPr>
            <p:nvPr/>
          </p:nvPicPr>
          <p:blipFill>
            <a:blip r:embed="rId3" cstate="print"/>
            <a:srcRect/>
            <a:stretch>
              <a:fillRect/>
            </a:stretch>
          </p:blipFill>
          <p:spPr bwMode="auto">
            <a:xfrm>
              <a:off x="153003" y="67223"/>
              <a:ext cx="898286" cy="802498"/>
            </a:xfrm>
            <a:prstGeom prst="rect">
              <a:avLst/>
            </a:prstGeom>
            <a:noFill/>
            <a:ln w="12700">
              <a:noFill/>
              <a:miter lim="800000"/>
              <a:headEnd/>
              <a:tailEnd/>
            </a:ln>
          </p:spPr>
        </p:pic>
        <p:pic>
          <p:nvPicPr>
            <p:cNvPr id="26" name="Picture 23"/>
            <p:cNvPicPr>
              <a:picLocks noChangeArrowheads="1"/>
            </p:cNvPicPr>
            <p:nvPr/>
          </p:nvPicPr>
          <p:blipFill>
            <a:blip r:embed="rId4" cstate="print"/>
            <a:srcRect/>
            <a:stretch>
              <a:fillRect/>
            </a:stretch>
          </p:blipFill>
          <p:spPr bwMode="auto">
            <a:xfrm>
              <a:off x="1118415" y="105546"/>
              <a:ext cx="667605" cy="657999"/>
            </a:xfrm>
            <a:prstGeom prst="rect">
              <a:avLst/>
            </a:prstGeom>
            <a:noFill/>
            <a:ln w="12700">
              <a:noFill/>
              <a:miter lim="800000"/>
              <a:headEnd/>
              <a:tailEnd/>
            </a:ln>
          </p:spPr>
        </p:pic>
        <p:pic>
          <p:nvPicPr>
            <p:cNvPr id="27" name="Picture 26"/>
            <p:cNvPicPr>
              <a:picLocks noChangeAspect="1" noChangeArrowheads="1"/>
            </p:cNvPicPr>
            <p:nvPr/>
          </p:nvPicPr>
          <p:blipFill>
            <a:blip r:embed="rId5" cstate="print"/>
            <a:srcRect/>
            <a:stretch>
              <a:fillRect/>
            </a:stretch>
          </p:blipFill>
          <p:spPr bwMode="auto">
            <a:xfrm>
              <a:off x="1931899" y="94395"/>
              <a:ext cx="713232" cy="698967"/>
            </a:xfrm>
            <a:prstGeom prst="rect">
              <a:avLst/>
            </a:prstGeom>
            <a:noFill/>
            <a:ln w="9525">
              <a:noFill/>
              <a:miter lim="800000"/>
              <a:headEnd/>
              <a:tailEnd/>
            </a:ln>
          </p:spPr>
        </p:pic>
        <p:pic>
          <p:nvPicPr>
            <p:cNvPr id="28" name="Picture 27" descr="JPSS Logo5.png"/>
            <p:cNvPicPr/>
            <p:nvPr/>
          </p:nvPicPr>
          <p:blipFill>
            <a:blip r:embed="rId6" cstate="print"/>
            <a:srcRect/>
            <a:stretch>
              <a:fillRect/>
            </a:stretch>
          </p:blipFill>
          <p:spPr bwMode="auto">
            <a:xfrm>
              <a:off x="2782390" y="95607"/>
              <a:ext cx="686664" cy="662620"/>
            </a:xfrm>
            <a:prstGeom prst="rect">
              <a:avLst/>
            </a:prstGeom>
            <a:noFill/>
            <a:ln w="9525">
              <a:noFill/>
              <a:miter lim="800000"/>
              <a:headEnd/>
              <a:tailEnd/>
            </a:ln>
            <a:effectLst>
              <a:outerShdw blurRad="50800" dist="50800" dir="5400000" algn="ctr" rotWithShape="0">
                <a:srgbClr val="000000">
                  <a:alpha val="57000"/>
                </a:srgbClr>
              </a:outerShdw>
            </a:effectLst>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52400" y="838200"/>
            <a:ext cx="8839200" cy="5638800"/>
          </a:xfrm>
        </p:spPr>
        <p:txBody>
          <a:bodyPr/>
          <a:lstStyle/>
          <a:p>
            <a:pPr eaLnBrk="1" hangingPunct="1">
              <a:spcBef>
                <a:spcPts val="300"/>
              </a:spcBef>
            </a:pPr>
            <a:r>
              <a:rPr lang="en-US" sz="2400" b="1" dirty="0" smtClean="0">
                <a:latin typeface="Calibri" pitchFamily="34" charset="0"/>
              </a:rPr>
              <a:t>Instrument and On-board Calibrators (OBC)</a:t>
            </a:r>
          </a:p>
          <a:p>
            <a:pPr lvl="1" eaLnBrk="1" hangingPunct="1">
              <a:spcBef>
                <a:spcPts val="300"/>
              </a:spcBef>
              <a:buFont typeface="Calibri" pitchFamily="34" charset="0"/>
              <a:buChar char="–"/>
            </a:pPr>
            <a:r>
              <a:rPr lang="en-US" sz="2000" dirty="0" smtClean="0">
                <a:latin typeface="Calibri" pitchFamily="34" charset="0"/>
              </a:rPr>
              <a:t>Terra MODIS instrument, VIS/NIR FPA temperature increase: &lt; 3.5 K; CFPA temperatures: very stable; BB temperature increase: &lt; 30 </a:t>
            </a:r>
            <a:r>
              <a:rPr lang="en-US" sz="2000" dirty="0" err="1" smtClean="0">
                <a:latin typeface="Calibri" pitchFamily="34" charset="0"/>
              </a:rPr>
              <a:t>mK</a:t>
            </a:r>
            <a:r>
              <a:rPr lang="en-US" sz="2000" dirty="0" smtClean="0">
                <a:latin typeface="Calibri" pitchFamily="34" charset="0"/>
              </a:rPr>
              <a:t>: SD degradation: faster than Aqua MODIS (SD door fixed at open since 2003)</a:t>
            </a:r>
          </a:p>
          <a:p>
            <a:pPr lvl="1" eaLnBrk="1" hangingPunct="1">
              <a:spcBef>
                <a:spcPts val="300"/>
              </a:spcBef>
              <a:buFont typeface="Calibri" pitchFamily="34" charset="0"/>
              <a:buChar char="–"/>
            </a:pPr>
            <a:r>
              <a:rPr lang="en-US" sz="2000" dirty="0" smtClean="0">
                <a:latin typeface="Calibri" pitchFamily="34" charset="0"/>
              </a:rPr>
              <a:t>Aqua MODIS instrument</a:t>
            </a:r>
            <a:r>
              <a:rPr lang="en-US" sz="2000" dirty="0">
                <a:latin typeface="Calibri" pitchFamily="34" charset="0"/>
              </a:rPr>
              <a:t>, VIS/NIR FPA temperature </a:t>
            </a:r>
            <a:r>
              <a:rPr lang="en-US" sz="2000" dirty="0" smtClean="0">
                <a:latin typeface="Calibri" pitchFamily="34" charset="0"/>
              </a:rPr>
              <a:t>increase: &lt; 2.0 K; CFPA temperatures: improved control; </a:t>
            </a:r>
            <a:r>
              <a:rPr lang="en-US" sz="2000" dirty="0">
                <a:latin typeface="Calibri" pitchFamily="34" charset="0"/>
              </a:rPr>
              <a:t>BB </a:t>
            </a:r>
            <a:r>
              <a:rPr lang="en-US" sz="2000" dirty="0" smtClean="0">
                <a:latin typeface="Calibri" pitchFamily="34" charset="0"/>
              </a:rPr>
              <a:t>temperatures: very stable; </a:t>
            </a:r>
            <a:r>
              <a:rPr lang="en-US" sz="2000" dirty="0">
                <a:latin typeface="Calibri" pitchFamily="34" charset="0"/>
              </a:rPr>
              <a:t>SD degradation: </a:t>
            </a:r>
            <a:r>
              <a:rPr lang="en-US" sz="2000" dirty="0" smtClean="0">
                <a:latin typeface="Calibri" pitchFamily="34" charset="0"/>
              </a:rPr>
              <a:t>slower than Terra MODIS</a:t>
            </a:r>
            <a:endParaRPr lang="en-US" sz="2000" dirty="0">
              <a:latin typeface="Calibri" pitchFamily="34" charset="0"/>
            </a:endParaRPr>
          </a:p>
          <a:p>
            <a:pPr eaLnBrk="1" hangingPunct="1">
              <a:spcBef>
                <a:spcPts val="300"/>
              </a:spcBef>
            </a:pPr>
            <a:r>
              <a:rPr lang="en-US" sz="2400" b="1" dirty="0" smtClean="0">
                <a:latin typeface="Calibri" pitchFamily="34" charset="0"/>
              </a:rPr>
              <a:t>Radiometric</a:t>
            </a:r>
          </a:p>
          <a:p>
            <a:pPr lvl="1" eaLnBrk="1" hangingPunct="1">
              <a:spcBef>
                <a:spcPts val="300"/>
              </a:spcBef>
              <a:buFont typeface="Calibri" pitchFamily="34" charset="0"/>
              <a:buChar char="–"/>
            </a:pPr>
            <a:r>
              <a:rPr lang="en-US" sz="2000" dirty="0" smtClean="0">
                <a:latin typeface="Calibri" pitchFamily="34" charset="0"/>
              </a:rPr>
              <a:t>Spectral band responses</a:t>
            </a:r>
          </a:p>
          <a:p>
            <a:pPr lvl="1" eaLnBrk="1" hangingPunct="1">
              <a:spcBef>
                <a:spcPts val="300"/>
              </a:spcBef>
              <a:buFont typeface="Calibri" pitchFamily="34" charset="0"/>
              <a:buChar char="–"/>
            </a:pPr>
            <a:r>
              <a:rPr lang="en-US" sz="2000" dirty="0" smtClean="0">
                <a:latin typeface="Calibri" pitchFamily="34" charset="0"/>
              </a:rPr>
              <a:t>Detector noise characterization</a:t>
            </a:r>
          </a:p>
          <a:p>
            <a:pPr eaLnBrk="1" hangingPunct="1">
              <a:spcBef>
                <a:spcPts val="300"/>
              </a:spcBef>
            </a:pPr>
            <a:r>
              <a:rPr lang="en-US" sz="2400" b="1" dirty="0" smtClean="0">
                <a:latin typeface="Calibri" pitchFamily="34" charset="0"/>
              </a:rPr>
              <a:t>Spatial and Spectral (no change since last STM)</a:t>
            </a:r>
          </a:p>
          <a:p>
            <a:pPr lvl="1" eaLnBrk="1" hangingPunct="1">
              <a:spcBef>
                <a:spcPts val="300"/>
              </a:spcBef>
            </a:pPr>
            <a:r>
              <a:rPr lang="en-US" sz="2000" dirty="0" smtClean="0">
                <a:latin typeface="Calibri" pitchFamily="34" charset="0"/>
              </a:rPr>
              <a:t>Band-to-band registration (BBR): continue to be stable</a:t>
            </a:r>
          </a:p>
          <a:p>
            <a:pPr lvl="1" eaLnBrk="1" hangingPunct="1">
              <a:spcBef>
                <a:spcPts val="300"/>
              </a:spcBef>
            </a:pPr>
            <a:r>
              <a:rPr lang="en-US" sz="2000" dirty="0">
                <a:latin typeface="Calibri" pitchFamily="34" charset="0"/>
              </a:rPr>
              <a:t>Center </a:t>
            </a:r>
            <a:r>
              <a:rPr lang="en-US" sz="2000" dirty="0" smtClean="0">
                <a:latin typeface="Calibri" pitchFamily="34" charset="0"/>
              </a:rPr>
              <a:t>wavelengths and bandwidths: changes </a:t>
            </a:r>
            <a:r>
              <a:rPr lang="en-US" sz="2000" dirty="0">
                <a:latin typeface="Calibri" pitchFamily="34" charset="0"/>
              </a:rPr>
              <a:t>are within 0.5 nm and 1.0 nm, respectively, for most VIS/NIR </a:t>
            </a:r>
            <a:r>
              <a:rPr lang="en-US" sz="2000" dirty="0" smtClean="0">
                <a:latin typeface="Calibri" pitchFamily="34" charset="0"/>
              </a:rPr>
              <a:t>bands; relatively </a:t>
            </a:r>
            <a:r>
              <a:rPr lang="en-US" sz="2000" dirty="0">
                <a:latin typeface="Calibri" pitchFamily="34" charset="0"/>
              </a:rPr>
              <a:t>large changes </a:t>
            </a:r>
            <a:r>
              <a:rPr lang="en-US" sz="2000" dirty="0" smtClean="0">
                <a:latin typeface="Calibri" pitchFamily="34" charset="0"/>
              </a:rPr>
              <a:t>for </a:t>
            </a:r>
            <a:r>
              <a:rPr lang="en-US" sz="2000" dirty="0">
                <a:latin typeface="Calibri" pitchFamily="34" charset="0"/>
              </a:rPr>
              <a:t>bands with broad bandwidths (bands 1, 18, 19)</a:t>
            </a:r>
          </a:p>
          <a:p>
            <a:pPr eaLnBrk="1" hangingPunct="1">
              <a:spcBef>
                <a:spcPts val="300"/>
              </a:spcBef>
            </a:pPr>
            <a:r>
              <a:rPr lang="en-US" sz="2400" b="1" dirty="0" smtClean="0">
                <a:latin typeface="Calibri" pitchFamily="34" charset="0"/>
              </a:rPr>
              <a:t>Geolocation</a:t>
            </a:r>
            <a:endParaRPr lang="en-US" sz="2400" b="1" dirty="0">
              <a:latin typeface="Calibri" pitchFamily="34" charset="0"/>
            </a:endParaRPr>
          </a:p>
          <a:p>
            <a:pPr lvl="1" eaLnBrk="1" hangingPunct="1">
              <a:lnSpc>
                <a:spcPct val="120000"/>
              </a:lnSpc>
              <a:spcBef>
                <a:spcPct val="0"/>
              </a:spcBef>
            </a:pPr>
            <a:endParaRPr lang="en-US" sz="2000" dirty="0" smtClean="0">
              <a:latin typeface="Calibri" pitchFamily="34" charset="0"/>
            </a:endParaRPr>
          </a:p>
          <a:p>
            <a:pPr eaLnBrk="1" hangingPunct="1">
              <a:lnSpc>
                <a:spcPct val="120000"/>
              </a:lnSpc>
              <a:spcBef>
                <a:spcPct val="0"/>
              </a:spcBef>
            </a:pPr>
            <a:endParaRPr lang="en-US" sz="2400" b="1" dirty="0" smtClean="0">
              <a:latin typeface="Calibri" pitchFamily="34" charset="0"/>
            </a:endParaRPr>
          </a:p>
        </p:txBody>
      </p:sp>
      <p:sp>
        <p:nvSpPr>
          <p:cNvPr id="10243" name="Rectangle 7"/>
          <p:cNvSpPr>
            <a:spLocks noGrp="1" noChangeArrowheads="1"/>
          </p:cNvSpPr>
          <p:nvPr>
            <p:ph type="title"/>
          </p:nvPr>
        </p:nvSpPr>
        <p:spPr>
          <a:xfrm>
            <a:off x="922338" y="0"/>
            <a:ext cx="7307262" cy="685800"/>
          </a:xfrm>
        </p:spPr>
        <p:txBody>
          <a:bodyPr lIns="90487" tIns="44450" rIns="90487" bIns="44450"/>
          <a:lstStyle/>
          <a:p>
            <a:pPr eaLnBrk="1" hangingPunct="1"/>
            <a:r>
              <a:rPr lang="en-US" sz="2800" b="1" dirty="0" smtClean="0">
                <a:solidFill>
                  <a:schemeClr val="tx1"/>
                </a:solidFill>
                <a:latin typeface="Calibri" pitchFamily="34" charset="0"/>
              </a:rPr>
              <a:t>Terra and Aqua MODIS On-orbit Performance</a:t>
            </a:r>
          </a:p>
        </p:txBody>
      </p:sp>
      <p:sp>
        <p:nvSpPr>
          <p:cNvPr id="10244" name="Text Box 9"/>
          <p:cNvSpPr txBox="1">
            <a:spLocks noChangeArrowheads="1"/>
          </p:cNvSpPr>
          <p:nvPr/>
        </p:nvSpPr>
        <p:spPr bwMode="auto">
          <a:xfrm>
            <a:off x="8763000" y="6553200"/>
            <a:ext cx="261938" cy="276225"/>
          </a:xfrm>
          <a:prstGeom prst="rect">
            <a:avLst/>
          </a:prstGeom>
          <a:noFill/>
          <a:ln w="9525">
            <a:noFill/>
            <a:miter lim="800000"/>
            <a:headEnd/>
            <a:tailEnd/>
          </a:ln>
        </p:spPr>
        <p:txBody>
          <a:bodyPr wrap="none">
            <a:spAutoFit/>
          </a:bodyPr>
          <a:lstStyle/>
          <a:p>
            <a:fld id="{EF0253E9-C3DF-49E9-9BC1-4B2B30D67B0A}" type="slidenum">
              <a:rPr lang="en-US" sz="1200" b="1" i="1">
                <a:solidFill>
                  <a:srgbClr val="0000CC"/>
                </a:solidFill>
                <a:latin typeface="Times New Roman" pitchFamily="18" charset="0"/>
              </a:rPr>
              <a:pPr/>
              <a:t>10</a:t>
            </a:fld>
            <a:endParaRPr lang="en-US" sz="1200" b="1" i="1">
              <a:solidFill>
                <a:srgbClr val="0000CC"/>
              </a:solidFill>
              <a:latin typeface="Times New Roman" pitchFamily="18" charset="0"/>
            </a:endParaRPr>
          </a:p>
        </p:txBody>
      </p:sp>
      <p:cxnSp>
        <p:nvCxnSpPr>
          <p:cNvPr id="6" name="Straight Connector 5"/>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49140" y="2886075"/>
            <a:ext cx="4594860" cy="1914525"/>
          </a:xfrm>
          <a:prstGeom prst="rect">
            <a:avLst/>
          </a:prstGeom>
        </p:spPr>
      </p:pic>
      <p:sp>
        <p:nvSpPr>
          <p:cNvPr id="14340" name="Rectangle 2"/>
          <p:cNvSpPr>
            <a:spLocks noGrp="1" noChangeArrowheads="1"/>
          </p:cNvSpPr>
          <p:nvPr>
            <p:ph type="title"/>
          </p:nvPr>
        </p:nvSpPr>
        <p:spPr>
          <a:xfrm>
            <a:off x="1143000" y="0"/>
            <a:ext cx="6858000" cy="609600"/>
          </a:xfrm>
        </p:spPr>
        <p:txBody>
          <a:bodyPr/>
          <a:lstStyle/>
          <a:p>
            <a:pPr eaLnBrk="1" hangingPunct="1">
              <a:defRPr/>
            </a:pPr>
            <a:r>
              <a:rPr lang="en-US" sz="2600" b="1" dirty="0" smtClean="0">
                <a:solidFill>
                  <a:schemeClr val="tx1">
                    <a:lumMod val="65000"/>
                    <a:lumOff val="35000"/>
                  </a:schemeClr>
                </a:solidFill>
                <a:latin typeface="Calibri" pitchFamily="34" charset="0"/>
              </a:rPr>
              <a:t>MODIS BB Temperature and SD Degradation</a:t>
            </a:r>
          </a:p>
        </p:txBody>
      </p:sp>
      <p:sp>
        <p:nvSpPr>
          <p:cNvPr id="32" name="Text Box 10" descr="Light vertical"/>
          <p:cNvSpPr txBox="1">
            <a:spLocks noChangeArrowheads="1"/>
          </p:cNvSpPr>
          <p:nvPr/>
        </p:nvSpPr>
        <p:spPr bwMode="auto">
          <a:xfrm>
            <a:off x="6629400" y="3281425"/>
            <a:ext cx="2000869" cy="338554"/>
          </a:xfrm>
          <a:prstGeom prst="rect">
            <a:avLst/>
          </a:prstGeom>
          <a:noFill/>
          <a:ln w="12700">
            <a:noFill/>
            <a:miter lim="800000"/>
            <a:headEnd/>
            <a:tailEnd/>
          </a:ln>
        </p:spPr>
        <p:txBody>
          <a:bodyPr wrap="none">
            <a:spAutoFit/>
          </a:bodyPr>
          <a:lstStyle/>
          <a:p>
            <a:pPr algn="ctr" eaLnBrk="0" hangingPunct="0"/>
            <a:r>
              <a:rPr lang="en-US" sz="1600" b="1" dirty="0" smtClean="0">
                <a:solidFill>
                  <a:srgbClr val="009900"/>
                </a:solidFill>
              </a:rPr>
              <a:t>Excellent Stability</a:t>
            </a:r>
            <a:endParaRPr lang="en-US" sz="1600" b="1" dirty="0">
              <a:solidFill>
                <a:srgbClr val="009900"/>
              </a:solidFill>
            </a:endParaRPr>
          </a:p>
        </p:txBody>
      </p:sp>
      <p:cxnSp>
        <p:nvCxnSpPr>
          <p:cNvPr id="15" name="Straight Connector 14"/>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0" y="2869487"/>
            <a:ext cx="4594860" cy="1914525"/>
          </a:xfrm>
          <a:prstGeom prst="rect">
            <a:avLst/>
          </a:prstGeom>
        </p:spPr>
      </p:pic>
      <p:sp>
        <p:nvSpPr>
          <p:cNvPr id="33" name="Text Box 10" descr="Light vertical"/>
          <p:cNvSpPr txBox="1">
            <a:spLocks noChangeArrowheads="1"/>
          </p:cNvSpPr>
          <p:nvPr/>
        </p:nvSpPr>
        <p:spPr bwMode="auto">
          <a:xfrm>
            <a:off x="1219200" y="3825399"/>
            <a:ext cx="3058851" cy="338554"/>
          </a:xfrm>
          <a:prstGeom prst="rect">
            <a:avLst/>
          </a:prstGeom>
          <a:noFill/>
          <a:ln w="12700">
            <a:noFill/>
            <a:miter lim="800000"/>
            <a:headEnd/>
            <a:tailEnd/>
          </a:ln>
        </p:spPr>
        <p:txBody>
          <a:bodyPr wrap="none">
            <a:spAutoFit/>
          </a:bodyPr>
          <a:lstStyle/>
          <a:p>
            <a:pPr eaLnBrk="0" hangingPunct="0"/>
            <a:r>
              <a:rPr lang="en-US" sz="1600" b="1" dirty="0" smtClean="0">
                <a:solidFill>
                  <a:srgbClr val="0000FF"/>
                </a:solidFill>
              </a:rPr>
              <a:t>30 </a:t>
            </a:r>
            <a:r>
              <a:rPr lang="en-US" sz="1600" b="1" dirty="0" err="1">
                <a:solidFill>
                  <a:srgbClr val="0000FF"/>
                </a:solidFill>
              </a:rPr>
              <a:t>mK</a:t>
            </a:r>
            <a:r>
              <a:rPr lang="en-US" sz="1600" b="1" dirty="0">
                <a:solidFill>
                  <a:srgbClr val="0000FF"/>
                </a:solidFill>
              </a:rPr>
              <a:t> increase over </a:t>
            </a:r>
            <a:r>
              <a:rPr lang="en-US" sz="1600" b="1" dirty="0" smtClean="0">
                <a:solidFill>
                  <a:srgbClr val="0000FF"/>
                </a:solidFill>
              </a:rPr>
              <a:t>16 </a:t>
            </a:r>
            <a:r>
              <a:rPr lang="en-US" sz="1600" b="1" dirty="0">
                <a:solidFill>
                  <a:srgbClr val="0000FF"/>
                </a:solidFill>
              </a:rPr>
              <a:t>years</a:t>
            </a:r>
          </a:p>
        </p:txBody>
      </p:sp>
      <p:pic>
        <p:nvPicPr>
          <p:cNvPr id="20" name="Picture 19"/>
          <p:cNvPicPr>
            <a:picLocks noChangeAspect="1"/>
          </p:cNvPicPr>
          <p:nvPr/>
        </p:nvPicPr>
        <p:blipFill>
          <a:blip r:embed="rId5"/>
          <a:stretch>
            <a:fillRect/>
          </a:stretch>
        </p:blipFill>
        <p:spPr>
          <a:xfrm>
            <a:off x="0" y="883663"/>
            <a:ext cx="4594860" cy="1914525"/>
          </a:xfrm>
          <a:prstGeom prst="rect">
            <a:avLst/>
          </a:prstGeom>
        </p:spPr>
      </p:pic>
      <p:pic>
        <p:nvPicPr>
          <p:cNvPr id="6" name="Picture 5"/>
          <p:cNvPicPr>
            <a:picLocks noChangeAspect="1"/>
          </p:cNvPicPr>
          <p:nvPr/>
        </p:nvPicPr>
        <p:blipFill>
          <a:blip r:embed="rId6"/>
          <a:stretch>
            <a:fillRect/>
          </a:stretch>
        </p:blipFill>
        <p:spPr>
          <a:xfrm>
            <a:off x="4549140" y="900251"/>
            <a:ext cx="4594860" cy="1914525"/>
          </a:xfrm>
          <a:prstGeom prst="rect">
            <a:avLst/>
          </a:prstGeom>
        </p:spPr>
      </p:pic>
      <p:pic>
        <p:nvPicPr>
          <p:cNvPr id="7" name="Picture 6"/>
          <p:cNvPicPr>
            <a:picLocks noChangeAspect="1"/>
          </p:cNvPicPr>
          <p:nvPr/>
        </p:nvPicPr>
        <p:blipFill>
          <a:blip r:embed="rId7"/>
          <a:stretch>
            <a:fillRect/>
          </a:stretch>
        </p:blipFill>
        <p:spPr>
          <a:xfrm>
            <a:off x="0" y="4888992"/>
            <a:ext cx="4542739" cy="1892808"/>
          </a:xfrm>
          <a:prstGeom prst="rect">
            <a:avLst/>
          </a:prstGeom>
        </p:spPr>
      </p:pic>
      <p:pic>
        <p:nvPicPr>
          <p:cNvPr id="8" name="Picture 7"/>
          <p:cNvPicPr>
            <a:picLocks noChangeAspect="1"/>
          </p:cNvPicPr>
          <p:nvPr/>
        </p:nvPicPr>
        <p:blipFill>
          <a:blip r:embed="rId8"/>
          <a:stretch>
            <a:fillRect/>
          </a:stretch>
        </p:blipFill>
        <p:spPr>
          <a:xfrm>
            <a:off x="4495800" y="4878019"/>
            <a:ext cx="4597603" cy="1903781"/>
          </a:xfrm>
          <a:prstGeom prst="rect">
            <a:avLst/>
          </a:prstGeom>
        </p:spPr>
      </p:pic>
      <p:sp>
        <p:nvSpPr>
          <p:cNvPr id="14351" name="Text Box 9"/>
          <p:cNvSpPr txBox="1">
            <a:spLocks noChangeArrowheads="1"/>
          </p:cNvSpPr>
          <p:nvPr/>
        </p:nvSpPr>
        <p:spPr bwMode="auto">
          <a:xfrm>
            <a:off x="8763000" y="6553200"/>
            <a:ext cx="330090" cy="276999"/>
          </a:xfrm>
          <a:prstGeom prst="rect">
            <a:avLst/>
          </a:prstGeom>
          <a:noFill/>
          <a:ln w="9525">
            <a:noFill/>
            <a:miter lim="800000"/>
            <a:headEnd/>
            <a:tailEnd/>
          </a:ln>
        </p:spPr>
        <p:txBody>
          <a:bodyPr wrap="none">
            <a:spAutoFit/>
          </a:bodyPr>
          <a:lstStyle/>
          <a:p>
            <a:fld id="{6E07D162-9270-435E-AC86-58194942ECAA}" type="slidenum">
              <a:rPr lang="en-US" sz="1200" b="1" i="1">
                <a:solidFill>
                  <a:srgbClr val="0000CC"/>
                </a:solidFill>
                <a:latin typeface="Times New Roman" pitchFamily="18" charset="0"/>
              </a:rPr>
              <a:pPr/>
              <a:t>11</a:t>
            </a:fld>
            <a:endParaRPr lang="en-US" sz="1200" b="1" i="1">
              <a:solidFill>
                <a:srgbClr val="0000CC"/>
              </a:solidFill>
              <a:latin typeface="Times New Roman" pitchFamily="18" charset="0"/>
            </a:endParaRPr>
          </a:p>
        </p:txBody>
      </p:sp>
      <p:pic>
        <p:nvPicPr>
          <p:cNvPr id="25" name="Picture 24"/>
          <p:cNvPicPr>
            <a:picLocks noChangeAspect="1"/>
          </p:cNvPicPr>
          <p:nvPr/>
        </p:nvPicPr>
        <p:blipFill rotWithShape="1">
          <a:blip r:embed="rId9">
            <a:extLst>
              <a:ext uri="{28A0092B-C50C-407E-A947-70E740481C1C}">
                <a14:useLocalDpi xmlns:a14="http://schemas.microsoft.com/office/drawing/2010/main" val="0"/>
              </a:ext>
            </a:extLst>
          </a:blip>
          <a:srcRect l="15425" t="58713" r="34633" b="29544"/>
          <a:stretch/>
        </p:blipFill>
        <p:spPr>
          <a:xfrm>
            <a:off x="5181600" y="6019800"/>
            <a:ext cx="2815436" cy="324858"/>
          </a:xfrm>
          <a:prstGeom prst="rect">
            <a:avLst/>
          </a:prstGeom>
        </p:spPr>
      </p:pic>
      <p:sp>
        <p:nvSpPr>
          <p:cNvPr id="4" name="Oval 3"/>
          <p:cNvSpPr/>
          <p:nvPr/>
        </p:nvSpPr>
        <p:spPr>
          <a:xfrm>
            <a:off x="8229600" y="1724704"/>
            <a:ext cx="457200" cy="399092"/>
          </a:xfrm>
          <a:prstGeom prst="ellipse">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p:cNvSpPr>
            <a:spLocks noChangeArrowheads="1"/>
          </p:cNvSpPr>
          <p:nvPr/>
        </p:nvSpPr>
        <p:spPr bwMode="auto">
          <a:xfrm>
            <a:off x="1447800" y="76200"/>
            <a:ext cx="6553200" cy="457200"/>
          </a:xfrm>
          <a:prstGeom prst="rect">
            <a:avLst/>
          </a:prstGeom>
          <a:noFill/>
          <a:ln w="9525">
            <a:noFill/>
            <a:miter lim="800000"/>
            <a:headEnd/>
            <a:tailEnd/>
          </a:ln>
        </p:spPr>
        <p:txBody>
          <a:bodyPr anchor="ctr"/>
          <a:lstStyle/>
          <a:p>
            <a:pPr algn="ctr">
              <a:spcAft>
                <a:spcPts val="600"/>
              </a:spcAft>
              <a:defRPr/>
            </a:pPr>
            <a:r>
              <a:rPr lang="en-US" sz="2600" b="1" dirty="0" smtClean="0">
                <a:latin typeface="Calibri" pitchFamily="34" charset="0"/>
                <a:cs typeface="Arial" pitchFamily="34" charset="0"/>
              </a:rPr>
              <a:t>MODIS Detector </a:t>
            </a:r>
            <a:r>
              <a:rPr lang="en-US" sz="2600" b="1" dirty="0">
                <a:latin typeface="Calibri" pitchFamily="34" charset="0"/>
                <a:cs typeface="Arial" pitchFamily="34" charset="0"/>
              </a:rPr>
              <a:t>Noise Characterization</a:t>
            </a:r>
          </a:p>
        </p:txBody>
      </p:sp>
      <p:sp>
        <p:nvSpPr>
          <p:cNvPr id="21509" name="Rectangle 6"/>
          <p:cNvSpPr>
            <a:spLocks noChangeArrowheads="1"/>
          </p:cNvSpPr>
          <p:nvPr/>
        </p:nvSpPr>
        <p:spPr bwMode="auto">
          <a:xfrm>
            <a:off x="76200" y="990600"/>
            <a:ext cx="9025354" cy="2590800"/>
          </a:xfrm>
          <a:prstGeom prst="rect">
            <a:avLst/>
          </a:prstGeom>
          <a:noFill/>
          <a:ln w="12700">
            <a:noFill/>
            <a:miter lim="800000"/>
            <a:headEnd/>
            <a:tailEnd/>
          </a:ln>
        </p:spPr>
        <p:txBody>
          <a:bodyPr lIns="90487" tIns="44450" rIns="90487" bIns="44450"/>
          <a:lstStyle/>
          <a:p>
            <a:pPr>
              <a:spcBef>
                <a:spcPts val="0"/>
              </a:spcBef>
              <a:spcAft>
                <a:spcPts val="1200"/>
              </a:spcAft>
            </a:pPr>
            <a:r>
              <a:rPr lang="en-US" sz="2200" dirty="0" smtClean="0">
                <a:solidFill>
                  <a:srgbClr val="0000FF"/>
                </a:solidFill>
                <a:latin typeface="Calibri" pitchFamily="34" charset="0"/>
                <a:cs typeface="Times New Roman" pitchFamily="18" charset="0"/>
              </a:rPr>
              <a:t>MODIS: 36 spectral </a:t>
            </a:r>
            <a:r>
              <a:rPr lang="en-US" sz="2200" dirty="0">
                <a:solidFill>
                  <a:srgbClr val="0000FF"/>
                </a:solidFill>
                <a:latin typeface="Calibri" pitchFamily="34" charset="0"/>
                <a:cs typeface="Times New Roman" pitchFamily="18" charset="0"/>
              </a:rPr>
              <a:t>b</a:t>
            </a:r>
            <a:r>
              <a:rPr lang="en-US" sz="2200" dirty="0" smtClean="0">
                <a:solidFill>
                  <a:srgbClr val="0000FF"/>
                </a:solidFill>
                <a:latin typeface="Calibri" pitchFamily="34" charset="0"/>
                <a:cs typeface="Times New Roman" pitchFamily="18" charset="0"/>
              </a:rPr>
              <a:t>ands (on 4 FPAs); a total of 490 </a:t>
            </a:r>
            <a:r>
              <a:rPr lang="en-US" sz="2200" dirty="0">
                <a:solidFill>
                  <a:srgbClr val="0000FF"/>
                </a:solidFill>
                <a:latin typeface="Calibri" pitchFamily="34" charset="0"/>
                <a:cs typeface="Times New Roman" pitchFamily="18" charset="0"/>
              </a:rPr>
              <a:t>individual </a:t>
            </a:r>
            <a:r>
              <a:rPr lang="en-US" sz="2200" dirty="0" smtClean="0">
                <a:solidFill>
                  <a:srgbClr val="0000FF"/>
                </a:solidFill>
                <a:latin typeface="Calibri" pitchFamily="34" charset="0"/>
                <a:cs typeface="Times New Roman" pitchFamily="18" charset="0"/>
              </a:rPr>
              <a:t>detectors</a:t>
            </a:r>
          </a:p>
          <a:p>
            <a:pPr marL="342900" indent="-342900">
              <a:spcBef>
                <a:spcPts val="0"/>
              </a:spcBef>
              <a:spcAft>
                <a:spcPts val="300"/>
              </a:spcAft>
              <a:buFontTx/>
              <a:buChar char="•"/>
            </a:pPr>
            <a:r>
              <a:rPr lang="en-US" sz="2000" dirty="0" smtClean="0">
                <a:latin typeface="Calibri" pitchFamily="34" charset="0"/>
                <a:cs typeface="Times New Roman" pitchFamily="18" charset="0"/>
              </a:rPr>
              <a:t>Terra MODIS: </a:t>
            </a:r>
            <a:r>
              <a:rPr lang="en-US" sz="2000" dirty="0">
                <a:latin typeface="Calibri" pitchFamily="34" charset="0"/>
                <a:cs typeface="Times New Roman" pitchFamily="18" charset="0"/>
              </a:rPr>
              <a:t>53 noisy detectors (30 from pre-launch; 35 at launch) and 3 inoperable detectors (D6 in B29 D4 and D8 in B30</a:t>
            </a:r>
            <a:r>
              <a:rPr lang="en-US" sz="2000" dirty="0" smtClean="0">
                <a:latin typeface="Calibri" pitchFamily="34" charset="0"/>
                <a:cs typeface="Times New Roman" pitchFamily="18" charset="0"/>
              </a:rPr>
              <a:t>) – 8 noisy detectors and 3 inoperable detectors since last STM </a:t>
            </a:r>
            <a:endParaRPr lang="en-US" sz="2000" dirty="0">
              <a:latin typeface="Calibri" pitchFamily="34" charset="0"/>
              <a:cs typeface="Times New Roman" pitchFamily="18" charset="0"/>
            </a:endParaRPr>
          </a:p>
          <a:p>
            <a:pPr marL="342900" indent="-342900">
              <a:spcBef>
                <a:spcPts val="0"/>
              </a:spcBef>
              <a:spcAft>
                <a:spcPts val="300"/>
              </a:spcAft>
              <a:buFontTx/>
              <a:buChar char="•"/>
            </a:pPr>
            <a:r>
              <a:rPr lang="en-US" sz="2000" dirty="0" smtClean="0">
                <a:latin typeface="Calibri" pitchFamily="34" charset="0"/>
                <a:cs typeface="Times New Roman" pitchFamily="18" charset="0"/>
              </a:rPr>
              <a:t>Aqua MODIS: </a:t>
            </a:r>
            <a:r>
              <a:rPr lang="en-US" sz="2000" dirty="0">
                <a:latin typeface="Calibri" pitchFamily="34" charset="0"/>
                <a:cs typeface="Times New Roman" pitchFamily="18" charset="0"/>
              </a:rPr>
              <a:t>10 noisy detectors (2 from pre-launch; 3 at launch) and 15 inoperable detectors (13 in Band 6</a:t>
            </a:r>
            <a:r>
              <a:rPr lang="en-US" sz="2000" dirty="0" smtClean="0">
                <a:latin typeface="Calibri" pitchFamily="34" charset="0"/>
                <a:cs typeface="Times New Roman" pitchFamily="18" charset="0"/>
              </a:rPr>
              <a:t>) – </a:t>
            </a:r>
            <a:r>
              <a:rPr lang="en-US" sz="2000" dirty="0" smtClean="0">
                <a:solidFill>
                  <a:srgbClr val="0000FF"/>
                </a:solidFill>
                <a:latin typeface="Calibri" pitchFamily="34" charset="0"/>
                <a:cs typeface="Times New Roman" pitchFamily="18" charset="0"/>
              </a:rPr>
              <a:t>no change since last STM </a:t>
            </a:r>
            <a:endParaRPr lang="en-US" sz="2000" dirty="0">
              <a:solidFill>
                <a:srgbClr val="0000FF"/>
              </a:solidFill>
              <a:latin typeface="Calibri" pitchFamily="34" charset="0"/>
              <a:cs typeface="Times New Roman" pitchFamily="18" charset="0"/>
            </a:endParaRPr>
          </a:p>
          <a:p>
            <a:pPr>
              <a:spcBef>
                <a:spcPts val="0"/>
              </a:spcBef>
              <a:spcAft>
                <a:spcPts val="300"/>
              </a:spcAft>
            </a:pPr>
            <a:endParaRPr lang="en-US" sz="2000" dirty="0" smtClean="0">
              <a:latin typeface="Calibri" pitchFamily="34" charset="0"/>
              <a:cs typeface="Times New Roman" pitchFamily="18" charset="0"/>
            </a:endParaRPr>
          </a:p>
        </p:txBody>
      </p:sp>
      <p:sp>
        <p:nvSpPr>
          <p:cNvPr id="21512"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1E8FBA96-6B54-4BDE-9C97-1C0859B0EB5D}" type="slidenum">
              <a:rPr lang="en-US" sz="1200" b="1" i="1">
                <a:solidFill>
                  <a:srgbClr val="0000CC"/>
                </a:solidFill>
                <a:latin typeface="Times New Roman" pitchFamily="18" charset="0"/>
              </a:rPr>
              <a:pPr/>
              <a:t>12</a:t>
            </a:fld>
            <a:endParaRPr lang="en-US" sz="1200" b="1" i="1" dirty="0">
              <a:solidFill>
                <a:srgbClr val="0000CC"/>
              </a:solidFill>
              <a:latin typeface="Times New Roman" pitchFamily="18" charset="0"/>
            </a:endParaRPr>
          </a:p>
        </p:txBody>
      </p:sp>
      <p:cxnSp>
        <p:nvCxnSpPr>
          <p:cNvPr id="11" name="Straight Connector 10"/>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a:srcRect l="53564" t="53049" r="107" b="-1486"/>
          <a:stretch/>
        </p:blipFill>
        <p:spPr>
          <a:xfrm>
            <a:off x="304800" y="3550444"/>
            <a:ext cx="4343400" cy="2850356"/>
          </a:xfrm>
          <a:prstGeom prst="rect">
            <a:avLst/>
          </a:prstGeom>
        </p:spPr>
      </p:pic>
      <p:sp>
        <p:nvSpPr>
          <p:cNvPr id="4" name="Rectangle 3"/>
          <p:cNvSpPr/>
          <p:nvPr/>
        </p:nvSpPr>
        <p:spPr>
          <a:xfrm>
            <a:off x="4839134" y="4003864"/>
            <a:ext cx="4114800" cy="2015936"/>
          </a:xfrm>
          <a:prstGeom prst="rect">
            <a:avLst/>
          </a:prstGeom>
        </p:spPr>
        <p:txBody>
          <a:bodyPr wrap="square">
            <a:spAutoFit/>
          </a:bodyPr>
          <a:lstStyle/>
          <a:p>
            <a:pPr>
              <a:spcBef>
                <a:spcPts val="0"/>
              </a:spcBef>
              <a:spcAft>
                <a:spcPts val="300"/>
              </a:spcAft>
            </a:pPr>
            <a:r>
              <a:rPr lang="en-US" sz="2000" dirty="0" smtClean="0">
                <a:latin typeface="Calibri" pitchFamily="34" charset="0"/>
                <a:cs typeface="Times New Roman" pitchFamily="18" charset="0"/>
              </a:rPr>
              <a:t>Terra MODIS:</a:t>
            </a:r>
          </a:p>
          <a:p>
            <a:pPr>
              <a:spcBef>
                <a:spcPts val="0"/>
              </a:spcBef>
              <a:spcAft>
                <a:spcPts val="300"/>
              </a:spcAft>
            </a:pPr>
            <a:r>
              <a:rPr lang="en-US" sz="2000" dirty="0" smtClean="0">
                <a:latin typeface="Calibri" pitchFamily="34" charset="0"/>
                <a:cs typeface="Times New Roman" pitchFamily="18" charset="0"/>
              </a:rPr>
              <a:t>21 </a:t>
            </a:r>
            <a:r>
              <a:rPr lang="en-US" sz="2000" dirty="0">
                <a:latin typeface="Calibri" pitchFamily="34" charset="0"/>
                <a:cs typeface="Times New Roman" pitchFamily="18" charset="0"/>
              </a:rPr>
              <a:t>of the 26 noisy </a:t>
            </a:r>
            <a:r>
              <a:rPr lang="en-US" sz="2000" dirty="0" smtClean="0">
                <a:latin typeface="Calibri" pitchFamily="34" charset="0"/>
                <a:cs typeface="Times New Roman" pitchFamily="18" charset="0"/>
              </a:rPr>
              <a:t>and inoperable detectors </a:t>
            </a:r>
            <a:r>
              <a:rPr lang="en-US" sz="2000" dirty="0">
                <a:latin typeface="Calibri" pitchFamily="34" charset="0"/>
                <a:cs typeface="Times New Roman" pitchFamily="18" charset="0"/>
              </a:rPr>
              <a:t>since launch are in LWIR PV </a:t>
            </a:r>
            <a:r>
              <a:rPr lang="en-US" sz="2000" dirty="0" smtClean="0">
                <a:latin typeface="Calibri" pitchFamily="34" charset="0"/>
                <a:cs typeface="Times New Roman" pitchFamily="18" charset="0"/>
              </a:rPr>
              <a:t>bands</a:t>
            </a:r>
          </a:p>
          <a:p>
            <a:pPr>
              <a:spcBef>
                <a:spcPts val="0"/>
              </a:spcBef>
              <a:spcAft>
                <a:spcPts val="300"/>
              </a:spcAft>
            </a:pPr>
            <a:r>
              <a:rPr lang="en-US" sz="2000" dirty="0" smtClean="0">
                <a:latin typeface="Calibri" pitchFamily="34" charset="0"/>
                <a:cs typeface="Times New Roman" pitchFamily="18" charset="0"/>
              </a:rPr>
              <a:t>11 </a:t>
            </a:r>
            <a:r>
              <a:rPr lang="en-US" sz="2000" dirty="0">
                <a:latin typeface="Calibri" pitchFamily="34" charset="0"/>
                <a:cs typeface="Times New Roman" pitchFamily="18" charset="0"/>
              </a:rPr>
              <a:t>of the 21 occurred after </a:t>
            </a:r>
            <a:r>
              <a:rPr lang="en-US" sz="2000" dirty="0" smtClean="0">
                <a:latin typeface="Calibri" pitchFamily="34" charset="0"/>
                <a:cs typeface="Times New Roman" pitchFamily="18" charset="0"/>
              </a:rPr>
              <a:t>the safe </a:t>
            </a:r>
            <a:r>
              <a:rPr lang="en-US" sz="2000" dirty="0">
                <a:latin typeface="Calibri" pitchFamily="34" charset="0"/>
                <a:cs typeface="Times New Roman" pitchFamily="18" charset="0"/>
              </a:rPr>
              <a:t>hold </a:t>
            </a:r>
            <a:r>
              <a:rPr lang="en-US" sz="2000" dirty="0" smtClean="0">
                <a:latin typeface="Calibri" pitchFamily="34" charset="0"/>
                <a:cs typeface="Times New Roman" pitchFamily="18" charset="0"/>
              </a:rPr>
              <a:t>event in Feb 2016</a:t>
            </a:r>
            <a:endParaRPr lang="en-US" sz="2000"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Box 41"/>
          <p:cNvSpPr txBox="1">
            <a:spLocks noChangeArrowheads="1"/>
          </p:cNvSpPr>
          <p:nvPr/>
        </p:nvSpPr>
        <p:spPr bwMode="auto">
          <a:xfrm>
            <a:off x="0" y="839248"/>
            <a:ext cx="9144000" cy="769441"/>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0"/>
              </a:spcBef>
            </a:pPr>
            <a:r>
              <a:rPr lang="en-US" altLang="en-US" sz="2200" b="1" dirty="0" smtClean="0">
                <a:solidFill>
                  <a:srgbClr val="0000CC"/>
                </a:solidFill>
                <a:latin typeface="Calibri" panose="020F0502020204030204" pitchFamily="34" charset="0"/>
              </a:rPr>
              <a:t>Terra and Aqua MODIS Geolocation Performance Remains Satisfactory</a:t>
            </a:r>
          </a:p>
          <a:p>
            <a:pPr algn="ctr" eaLnBrk="1" hangingPunct="1">
              <a:spcBef>
                <a:spcPts val="0"/>
              </a:spcBef>
            </a:pPr>
            <a:r>
              <a:rPr lang="en-US" altLang="en-US" sz="2200" b="1" dirty="0" smtClean="0">
                <a:solidFill>
                  <a:srgbClr val="0000CC"/>
                </a:solidFill>
                <a:latin typeface="Calibri" panose="020F0502020204030204" pitchFamily="34" charset="0"/>
              </a:rPr>
              <a:t>(same as last year)  </a:t>
            </a:r>
          </a:p>
        </p:txBody>
      </p:sp>
      <p:sp>
        <p:nvSpPr>
          <p:cNvPr id="25602" name="Rectangle 8"/>
          <p:cNvSpPr>
            <a:spLocks noChangeArrowheads="1"/>
          </p:cNvSpPr>
          <p:nvPr/>
        </p:nvSpPr>
        <p:spPr bwMode="auto">
          <a:xfrm>
            <a:off x="1219200" y="0"/>
            <a:ext cx="6858000" cy="609600"/>
          </a:xfrm>
          <a:prstGeom prst="rect">
            <a:avLst/>
          </a:prstGeom>
          <a:noFill/>
          <a:ln w="9525">
            <a:noFill/>
            <a:miter lim="800000"/>
            <a:headEnd/>
            <a:tailEnd/>
          </a:ln>
        </p:spPr>
        <p:txBody>
          <a:bodyPr anchor="ctr"/>
          <a:lstStyle/>
          <a:p>
            <a:pPr algn="ctr"/>
            <a:r>
              <a:rPr lang="en-US" sz="2600" b="1" dirty="0" smtClean="0">
                <a:latin typeface="Calibri" pitchFamily="34" charset="0"/>
              </a:rPr>
              <a:t>MODIS </a:t>
            </a:r>
            <a:r>
              <a:rPr lang="en-US" sz="2600" b="1" dirty="0">
                <a:latin typeface="Calibri" pitchFamily="34" charset="0"/>
              </a:rPr>
              <a:t>Geolocation </a:t>
            </a:r>
            <a:r>
              <a:rPr lang="en-US" sz="2600" b="1" dirty="0" smtClean="0">
                <a:latin typeface="Calibri" pitchFamily="34" charset="0"/>
              </a:rPr>
              <a:t>Performance</a:t>
            </a:r>
            <a:endParaRPr lang="en-US" sz="2600" b="1" dirty="0">
              <a:latin typeface="Calibri" pitchFamily="34" charset="0"/>
            </a:endParaRPr>
          </a:p>
        </p:txBody>
      </p:sp>
      <p:sp>
        <p:nvSpPr>
          <p:cNvPr id="25606"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E8E8722E-0EE6-4EC8-BA16-A2BFB50EDCB7}" type="slidenum">
              <a:rPr lang="en-US" sz="1200" b="1" i="1">
                <a:solidFill>
                  <a:srgbClr val="0000CC"/>
                </a:solidFill>
                <a:latin typeface="Times New Roman" pitchFamily="18" charset="0"/>
              </a:rPr>
              <a:pPr/>
              <a:t>13</a:t>
            </a:fld>
            <a:endParaRPr lang="en-US" sz="1200" b="1" i="1" dirty="0">
              <a:solidFill>
                <a:srgbClr val="0000CC"/>
              </a:solidFill>
              <a:latin typeface="Times New Roman" pitchFamily="18" charset="0"/>
            </a:endParaRPr>
          </a:p>
        </p:txBody>
      </p:sp>
      <p:pic>
        <p:nvPicPr>
          <p:cNvPr id="11" name="Picture 10"/>
          <p:cNvPicPr>
            <a:picLocks noChangeAspect="1"/>
          </p:cNvPicPr>
          <p:nvPr/>
        </p:nvPicPr>
        <p:blipFill rotWithShape="1">
          <a:blip r:embed="rId2"/>
          <a:srcRect l="12881" r="3898" b="95718"/>
          <a:stretch/>
        </p:blipFill>
        <p:spPr>
          <a:xfrm>
            <a:off x="417195" y="5229045"/>
            <a:ext cx="8462010" cy="257355"/>
          </a:xfrm>
          <a:prstGeom prst="rect">
            <a:avLst/>
          </a:prstGeom>
        </p:spPr>
      </p:pic>
      <p:sp>
        <p:nvSpPr>
          <p:cNvPr id="7" name="Text Box 41"/>
          <p:cNvSpPr txBox="1">
            <a:spLocks noChangeArrowheads="1"/>
          </p:cNvSpPr>
          <p:nvPr/>
        </p:nvSpPr>
        <p:spPr bwMode="auto">
          <a:xfrm>
            <a:off x="499111" y="1601494"/>
            <a:ext cx="4038599" cy="584775"/>
          </a:xfrm>
          <a:prstGeom prst="rect">
            <a:avLst/>
          </a:prstGeom>
          <a:solidFill>
            <a:srgbClr val="FFFF99"/>
          </a:solid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0"/>
              </a:spcBef>
            </a:pPr>
            <a:r>
              <a:rPr lang="en-US" altLang="en-US" sz="1600" b="1" dirty="0" smtClean="0">
                <a:solidFill>
                  <a:srgbClr val="0000FF"/>
                </a:solidFill>
                <a:latin typeface="Calibri" panose="020F0502020204030204" pitchFamily="34" charset="0"/>
              </a:rPr>
              <a:t>Terra MODIS RMSE (C6)</a:t>
            </a:r>
          </a:p>
          <a:p>
            <a:pPr algn="ctr" eaLnBrk="1" hangingPunct="1">
              <a:spcBef>
                <a:spcPts val="0"/>
              </a:spcBef>
            </a:pPr>
            <a:r>
              <a:rPr lang="en-US" altLang="en-US" sz="1600" b="1" dirty="0" smtClean="0">
                <a:solidFill>
                  <a:srgbClr val="0000FF"/>
                </a:solidFill>
                <a:latin typeface="Calibri" panose="020F0502020204030204" pitchFamily="34" charset="0"/>
              </a:rPr>
              <a:t>Track: 43 m    Scan: 44 m</a:t>
            </a:r>
            <a:endParaRPr lang="en-US" altLang="en-US" sz="1600" b="1" dirty="0">
              <a:solidFill>
                <a:srgbClr val="0000FF"/>
              </a:solidFill>
              <a:latin typeface="Calibri" panose="020F0502020204030204" pitchFamily="34" charset="0"/>
            </a:endParaRPr>
          </a:p>
        </p:txBody>
      </p:sp>
      <p:sp>
        <p:nvSpPr>
          <p:cNvPr id="10" name="Text Box 41"/>
          <p:cNvSpPr txBox="1">
            <a:spLocks noChangeArrowheads="1"/>
          </p:cNvSpPr>
          <p:nvPr/>
        </p:nvSpPr>
        <p:spPr bwMode="auto">
          <a:xfrm>
            <a:off x="5062955" y="1601495"/>
            <a:ext cx="4038599" cy="584775"/>
          </a:xfrm>
          <a:prstGeom prst="rect">
            <a:avLst/>
          </a:prstGeom>
          <a:solidFill>
            <a:srgbClr val="FFFF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0"/>
              </a:spcBef>
            </a:pPr>
            <a:r>
              <a:rPr lang="en-US" altLang="en-US" sz="1600" b="1" dirty="0" smtClean="0">
                <a:solidFill>
                  <a:srgbClr val="0000FF"/>
                </a:solidFill>
                <a:latin typeface="Calibri" panose="020F0502020204030204" pitchFamily="34" charset="0"/>
              </a:rPr>
              <a:t>Aqua MODIS RMSE (C6)</a:t>
            </a:r>
          </a:p>
          <a:p>
            <a:pPr algn="ctr" eaLnBrk="1" hangingPunct="1">
              <a:spcBef>
                <a:spcPts val="0"/>
              </a:spcBef>
            </a:pPr>
            <a:r>
              <a:rPr lang="en-US" altLang="en-US" sz="1600" b="1" dirty="0" smtClean="0">
                <a:solidFill>
                  <a:srgbClr val="0000FF"/>
                </a:solidFill>
                <a:latin typeface="Calibri" panose="020F0502020204030204" pitchFamily="34" charset="0"/>
              </a:rPr>
              <a:t>Track</a:t>
            </a:r>
            <a:r>
              <a:rPr lang="en-US" altLang="en-US" sz="1600" b="1" dirty="0">
                <a:solidFill>
                  <a:srgbClr val="0000FF"/>
                </a:solidFill>
                <a:latin typeface="Calibri" panose="020F0502020204030204" pitchFamily="34" charset="0"/>
              </a:rPr>
              <a:t>: 46 </a:t>
            </a:r>
            <a:r>
              <a:rPr lang="en-US" altLang="en-US" sz="1600" b="1" dirty="0" smtClean="0">
                <a:solidFill>
                  <a:srgbClr val="0000FF"/>
                </a:solidFill>
                <a:latin typeface="Calibri" panose="020F0502020204030204" pitchFamily="34" charset="0"/>
              </a:rPr>
              <a:t>m   </a:t>
            </a:r>
            <a:r>
              <a:rPr lang="en-US" altLang="en-US" sz="1600" b="1" dirty="0">
                <a:solidFill>
                  <a:srgbClr val="0000FF"/>
                </a:solidFill>
                <a:latin typeface="Calibri" panose="020F0502020204030204" pitchFamily="34" charset="0"/>
              </a:rPr>
              <a:t>Scan: 53 </a:t>
            </a:r>
            <a:r>
              <a:rPr lang="en-US" altLang="en-US" sz="1600" b="1" dirty="0" smtClean="0">
                <a:solidFill>
                  <a:srgbClr val="0000FF"/>
                </a:solidFill>
                <a:latin typeface="Calibri" panose="020F0502020204030204" pitchFamily="34" charset="0"/>
              </a:rPr>
              <a:t>m</a:t>
            </a:r>
            <a:endParaRPr lang="en-US" altLang="en-US" sz="1600" b="1" dirty="0">
              <a:solidFill>
                <a:srgbClr val="0000FF"/>
              </a:solidFill>
              <a:latin typeface="Calibri" panose="020F0502020204030204" pitchFamily="34" charset="0"/>
            </a:endParaRPr>
          </a:p>
        </p:txBody>
      </p:sp>
      <p:cxnSp>
        <p:nvCxnSpPr>
          <p:cNvPr id="9" name="Straight Connector 8"/>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8590" y="5562600"/>
            <a:ext cx="8839200" cy="1238801"/>
          </a:xfrm>
          <a:prstGeom prst="rect">
            <a:avLst/>
          </a:prstGeom>
          <a:noFill/>
        </p:spPr>
        <p:txBody>
          <a:bodyPr wrap="square" rtlCol="0">
            <a:spAutoFit/>
          </a:bodyPr>
          <a:lstStyle/>
          <a:p>
            <a:pPr>
              <a:spcBef>
                <a:spcPts val="300"/>
              </a:spcBef>
            </a:pPr>
            <a:r>
              <a:rPr lang="en-US" dirty="0" smtClean="0">
                <a:latin typeface="Calibri" panose="020F0502020204030204" pitchFamily="34" charset="0"/>
              </a:rPr>
              <a:t>Terra track direction jump - due to a delayed implementation/update of Geo LUTs (from 01/01/2013 to 08/10/2013).</a:t>
            </a:r>
          </a:p>
          <a:p>
            <a:pPr>
              <a:spcBef>
                <a:spcPts val="300"/>
              </a:spcBef>
            </a:pPr>
            <a:r>
              <a:rPr lang="en-US" dirty="0" smtClean="0">
                <a:latin typeface="Calibri" panose="020F0502020204030204" pitchFamily="34" charset="0"/>
              </a:rPr>
              <a:t>Aqua track direction jump at the end of 2011 (now it’s back to “normal”) - need to model it and update the LUT.</a:t>
            </a:r>
          </a:p>
        </p:txBody>
      </p:sp>
      <p:pic>
        <p:nvPicPr>
          <p:cNvPr id="4" name="Picture 3"/>
          <p:cNvPicPr>
            <a:picLocks noChangeAspect="1"/>
          </p:cNvPicPr>
          <p:nvPr/>
        </p:nvPicPr>
        <p:blipFill rotWithShape="1">
          <a:blip r:embed="rId3"/>
          <a:srcRect t="13478" b="8349"/>
          <a:stretch/>
        </p:blipFill>
        <p:spPr>
          <a:xfrm>
            <a:off x="0" y="2211093"/>
            <a:ext cx="4535424" cy="2895599"/>
          </a:xfrm>
          <a:prstGeom prst="rect">
            <a:avLst/>
          </a:prstGeom>
        </p:spPr>
      </p:pic>
      <p:pic>
        <p:nvPicPr>
          <p:cNvPr id="12" name="Picture 11"/>
          <p:cNvPicPr>
            <a:picLocks noChangeAspect="1"/>
          </p:cNvPicPr>
          <p:nvPr/>
        </p:nvPicPr>
        <p:blipFill rotWithShape="1">
          <a:blip r:embed="rId4"/>
          <a:srcRect t="13478" b="8349"/>
          <a:stretch/>
        </p:blipFill>
        <p:spPr>
          <a:xfrm>
            <a:off x="4608576" y="2186268"/>
            <a:ext cx="4535424" cy="29204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7"/>
          <p:cNvSpPr>
            <a:spLocks noGrp="1" noChangeArrowheads="1"/>
          </p:cNvSpPr>
          <p:nvPr>
            <p:ph type="title"/>
          </p:nvPr>
        </p:nvSpPr>
        <p:spPr>
          <a:xfrm>
            <a:off x="922338" y="0"/>
            <a:ext cx="7307262" cy="685800"/>
          </a:xfrm>
        </p:spPr>
        <p:txBody>
          <a:bodyPr lIns="90487" tIns="44450" rIns="90487" bIns="44450"/>
          <a:lstStyle/>
          <a:p>
            <a:pPr eaLnBrk="1" hangingPunct="1"/>
            <a:r>
              <a:rPr lang="en-US" sz="2800" b="1" dirty="0" smtClean="0">
                <a:solidFill>
                  <a:schemeClr val="tx1"/>
                </a:solidFill>
                <a:latin typeface="Calibri" pitchFamily="34" charset="0"/>
              </a:rPr>
              <a:t>S-NPP VIIRS On-orbit Performance</a:t>
            </a:r>
          </a:p>
        </p:txBody>
      </p:sp>
      <p:sp>
        <p:nvSpPr>
          <p:cNvPr id="10244" name="Text Box 9"/>
          <p:cNvSpPr txBox="1">
            <a:spLocks noChangeArrowheads="1"/>
          </p:cNvSpPr>
          <p:nvPr/>
        </p:nvSpPr>
        <p:spPr bwMode="auto">
          <a:xfrm>
            <a:off x="8763000" y="6553200"/>
            <a:ext cx="261938" cy="276225"/>
          </a:xfrm>
          <a:prstGeom prst="rect">
            <a:avLst/>
          </a:prstGeom>
          <a:noFill/>
          <a:ln w="9525">
            <a:noFill/>
            <a:miter lim="800000"/>
            <a:headEnd/>
            <a:tailEnd/>
          </a:ln>
        </p:spPr>
        <p:txBody>
          <a:bodyPr wrap="none">
            <a:spAutoFit/>
          </a:bodyPr>
          <a:lstStyle/>
          <a:p>
            <a:fld id="{EF0253E9-C3DF-49E9-9BC1-4B2B30D67B0A}" type="slidenum">
              <a:rPr lang="en-US" sz="1200" b="1" i="1">
                <a:solidFill>
                  <a:srgbClr val="0000CC"/>
                </a:solidFill>
                <a:latin typeface="Times New Roman" pitchFamily="18" charset="0"/>
              </a:rPr>
              <a:pPr/>
              <a:t>14</a:t>
            </a:fld>
            <a:endParaRPr lang="en-US" sz="1200" b="1" i="1">
              <a:solidFill>
                <a:srgbClr val="0000CC"/>
              </a:solidFill>
              <a:latin typeface="Times New Roman" pitchFamily="18" charset="0"/>
            </a:endParaRPr>
          </a:p>
        </p:txBody>
      </p:sp>
      <p:cxnSp>
        <p:nvCxnSpPr>
          <p:cNvPr id="6" name="Straight Connector 5"/>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a:xfrm>
            <a:off x="154004" y="990600"/>
            <a:ext cx="8685196" cy="5105400"/>
          </a:xfrm>
          <a:prstGeom prst="rect">
            <a:avLst/>
          </a:prstGeom>
        </p:spPr>
        <p:txBody>
          <a:bodyPr/>
          <a:lstStyle>
            <a:lvl1pPr marL="342900" indent="-342900" algn="l" rtl="0" eaLnBrk="0" fontAlgn="base" hangingPunct="0">
              <a:spcBef>
                <a:spcPct val="20000"/>
              </a:spcBef>
              <a:spcAft>
                <a:spcPct val="0"/>
              </a:spcAft>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a:solidFill>
                  <a:schemeClr val="tx1"/>
                </a:solidFill>
                <a:latin typeface="+mn-lt"/>
              </a:defRPr>
            </a:lvl2pPr>
            <a:lvl3pPr marL="1143000" indent="-228600" algn="l" rtl="0" eaLnBrk="0" fontAlgn="base" hangingPunct="0">
              <a:spcBef>
                <a:spcPct val="20000"/>
              </a:spcBef>
              <a:spcAft>
                <a:spcPct val="0"/>
              </a:spcAft>
              <a:buSzPct val="100000"/>
              <a:buChar char="•"/>
              <a:defRPr>
                <a:solidFill>
                  <a:schemeClr val="tx1"/>
                </a:solidFill>
                <a:latin typeface="+mn-lt"/>
              </a:defRPr>
            </a:lvl3pPr>
            <a:lvl4pPr marL="1600200" indent="-228600" algn="l" rtl="0" eaLnBrk="0" fontAlgn="base" hangingPunct="0">
              <a:spcBef>
                <a:spcPct val="20000"/>
              </a:spcBef>
              <a:spcAft>
                <a:spcPct val="0"/>
              </a:spcAft>
              <a:buSzPct val="100000"/>
              <a:buChar char="–"/>
              <a:defRPr sz="1600">
                <a:solidFill>
                  <a:schemeClr val="tx1"/>
                </a:solidFill>
                <a:latin typeface="+mn-lt"/>
              </a:defRPr>
            </a:lvl4pPr>
            <a:lvl5pPr marL="2057400" indent="-228600" algn="l" rtl="0" eaLnBrk="0" fontAlgn="base" hangingPunct="0">
              <a:spcBef>
                <a:spcPct val="20000"/>
              </a:spcBef>
              <a:spcAft>
                <a:spcPct val="0"/>
              </a:spcAft>
              <a:buSzPct val="100000"/>
              <a:buChar char="•"/>
              <a:defRPr sz="1400">
                <a:solidFill>
                  <a:schemeClr val="tx1"/>
                </a:solidFill>
                <a:latin typeface="+mn-lt"/>
              </a:defRPr>
            </a:lvl5pPr>
            <a:lvl6pPr marL="2514600" indent="-228600" algn="l" rtl="0" eaLnBrk="0" fontAlgn="base" hangingPunct="0">
              <a:spcBef>
                <a:spcPct val="20000"/>
              </a:spcBef>
              <a:spcAft>
                <a:spcPct val="0"/>
              </a:spcAft>
              <a:buSzPct val="100000"/>
              <a:buChar char="•"/>
              <a:defRPr sz="1400">
                <a:solidFill>
                  <a:schemeClr val="tx1"/>
                </a:solidFill>
                <a:latin typeface="+mn-lt"/>
              </a:defRPr>
            </a:lvl6pPr>
            <a:lvl7pPr marL="2971800" indent="-228600" algn="l" rtl="0" eaLnBrk="0" fontAlgn="base" hangingPunct="0">
              <a:spcBef>
                <a:spcPct val="20000"/>
              </a:spcBef>
              <a:spcAft>
                <a:spcPct val="0"/>
              </a:spcAft>
              <a:buSzPct val="100000"/>
              <a:buChar char="•"/>
              <a:defRPr sz="1400">
                <a:solidFill>
                  <a:schemeClr val="tx1"/>
                </a:solidFill>
                <a:latin typeface="+mn-lt"/>
              </a:defRPr>
            </a:lvl7pPr>
            <a:lvl8pPr marL="3429000" indent="-228600" algn="l" rtl="0" eaLnBrk="0" fontAlgn="base" hangingPunct="0">
              <a:spcBef>
                <a:spcPct val="20000"/>
              </a:spcBef>
              <a:spcAft>
                <a:spcPct val="0"/>
              </a:spcAft>
              <a:buSzPct val="100000"/>
              <a:buChar char="•"/>
              <a:defRPr sz="1400">
                <a:solidFill>
                  <a:schemeClr val="tx1"/>
                </a:solidFill>
                <a:latin typeface="+mn-lt"/>
              </a:defRPr>
            </a:lvl8pPr>
            <a:lvl9pPr marL="3886200" indent="-228600" algn="l" rtl="0" eaLnBrk="0" fontAlgn="base" hangingPunct="0">
              <a:spcBef>
                <a:spcPct val="20000"/>
              </a:spcBef>
              <a:spcAft>
                <a:spcPct val="0"/>
              </a:spcAft>
              <a:buSzPct val="100000"/>
              <a:buChar char="•"/>
              <a:defRPr sz="1400">
                <a:solidFill>
                  <a:schemeClr val="tx1"/>
                </a:solidFill>
                <a:latin typeface="+mn-lt"/>
              </a:defRPr>
            </a:lvl9pPr>
          </a:lstStyle>
          <a:p>
            <a:pPr eaLnBrk="1" hangingPunct="1">
              <a:spcBef>
                <a:spcPts val="300"/>
              </a:spcBef>
            </a:pPr>
            <a:r>
              <a:rPr lang="en-US" b="1" dirty="0">
                <a:latin typeface="Calibri" pitchFamily="34" charset="0"/>
              </a:rPr>
              <a:t>Instrument and On-board Calibrators (OBC)</a:t>
            </a:r>
          </a:p>
          <a:p>
            <a:pPr lvl="1" eaLnBrk="1" hangingPunct="1">
              <a:spcBef>
                <a:spcPts val="300"/>
              </a:spcBef>
              <a:buFont typeface="Calibri" pitchFamily="34" charset="0"/>
              <a:buChar char="–"/>
            </a:pPr>
            <a:r>
              <a:rPr lang="en-US" dirty="0" smtClean="0">
                <a:latin typeface="Calibri" pitchFamily="34" charset="0"/>
              </a:rPr>
              <a:t>Instrument and FPA temperatures: </a:t>
            </a:r>
            <a:r>
              <a:rPr lang="en-US" b="0" kern="0" dirty="0" smtClean="0">
                <a:latin typeface="Calibri" pitchFamily="34" charset="0"/>
              </a:rPr>
              <a:t>stable</a:t>
            </a:r>
            <a:endParaRPr lang="en-US" kern="0" dirty="0">
              <a:latin typeface="Calibri" pitchFamily="34" charset="0"/>
            </a:endParaRPr>
          </a:p>
          <a:p>
            <a:pPr lvl="1" eaLnBrk="1" hangingPunct="1">
              <a:spcBef>
                <a:spcPts val="300"/>
              </a:spcBef>
              <a:buFont typeface="Calibri" pitchFamily="34" charset="0"/>
              <a:buChar char="–"/>
            </a:pPr>
            <a:r>
              <a:rPr lang="en-US" sz="2000" b="0" kern="0" dirty="0" smtClean="0">
                <a:latin typeface="Calibri" pitchFamily="34" charset="0"/>
              </a:rPr>
              <a:t>SD degradation: relatively large (similar to Terra MODIS)</a:t>
            </a:r>
          </a:p>
          <a:p>
            <a:pPr lvl="1" eaLnBrk="1" hangingPunct="1">
              <a:spcBef>
                <a:spcPts val="300"/>
              </a:spcBef>
              <a:buFont typeface="Calibri" pitchFamily="34" charset="0"/>
              <a:buChar char="–"/>
            </a:pPr>
            <a:r>
              <a:rPr lang="en-US" sz="2000" b="0" kern="0" dirty="0" smtClean="0">
                <a:latin typeface="Calibri" pitchFamily="34" charset="0"/>
              </a:rPr>
              <a:t>BB stability: very stable (similar to Aqua MODIS)</a:t>
            </a:r>
          </a:p>
          <a:p>
            <a:pPr eaLnBrk="1" hangingPunct="1">
              <a:spcBef>
                <a:spcPts val="300"/>
              </a:spcBef>
            </a:pPr>
            <a:r>
              <a:rPr lang="en-US" b="1" dirty="0">
                <a:latin typeface="Calibri" pitchFamily="34" charset="0"/>
              </a:rPr>
              <a:t>Radiometric</a:t>
            </a:r>
          </a:p>
          <a:p>
            <a:pPr lvl="1" eaLnBrk="1" hangingPunct="1">
              <a:spcBef>
                <a:spcPts val="300"/>
              </a:spcBef>
              <a:buFont typeface="Calibri" pitchFamily="34" charset="0"/>
              <a:buChar char="–"/>
            </a:pPr>
            <a:r>
              <a:rPr lang="en-US" dirty="0">
                <a:latin typeface="Calibri" pitchFamily="34" charset="0"/>
              </a:rPr>
              <a:t>Spectral band </a:t>
            </a:r>
            <a:r>
              <a:rPr lang="en-US" dirty="0" smtClean="0">
                <a:latin typeface="Calibri" pitchFamily="34" charset="0"/>
              </a:rPr>
              <a:t>responses (different from MODIS)</a:t>
            </a:r>
          </a:p>
          <a:p>
            <a:pPr lvl="2" eaLnBrk="1" hangingPunct="1">
              <a:spcBef>
                <a:spcPct val="0"/>
              </a:spcBef>
              <a:spcAft>
                <a:spcPts val="300"/>
              </a:spcAft>
            </a:pPr>
            <a:r>
              <a:rPr lang="en-US" kern="0" dirty="0">
                <a:latin typeface="Calibri" pitchFamily="34" charset="0"/>
              </a:rPr>
              <a:t>Large changes in NIR and SWIR (due to mirror contamination)</a:t>
            </a:r>
          </a:p>
          <a:p>
            <a:pPr lvl="2" eaLnBrk="1" hangingPunct="1">
              <a:spcBef>
                <a:spcPct val="0"/>
              </a:spcBef>
              <a:spcAft>
                <a:spcPts val="300"/>
              </a:spcAft>
            </a:pPr>
            <a:r>
              <a:rPr lang="en-US" kern="0" dirty="0">
                <a:latin typeface="Calibri" pitchFamily="34" charset="0"/>
              </a:rPr>
              <a:t>Small changes in VIS, MWIR, and </a:t>
            </a:r>
            <a:r>
              <a:rPr lang="en-US" kern="0" dirty="0" smtClean="0">
                <a:latin typeface="Calibri" pitchFamily="34" charset="0"/>
              </a:rPr>
              <a:t>LWIR</a:t>
            </a:r>
            <a:endParaRPr lang="en-US" dirty="0">
              <a:latin typeface="Calibri" pitchFamily="34" charset="0"/>
            </a:endParaRPr>
          </a:p>
          <a:p>
            <a:pPr lvl="1" eaLnBrk="1" hangingPunct="1">
              <a:spcBef>
                <a:spcPts val="300"/>
              </a:spcBef>
              <a:buFont typeface="Calibri" pitchFamily="34" charset="0"/>
              <a:buChar char="–"/>
            </a:pPr>
            <a:r>
              <a:rPr lang="en-US" dirty="0">
                <a:latin typeface="Calibri" pitchFamily="34" charset="0"/>
              </a:rPr>
              <a:t>Detector noise </a:t>
            </a:r>
            <a:r>
              <a:rPr lang="en-US" dirty="0" smtClean="0">
                <a:latin typeface="Calibri" pitchFamily="34" charset="0"/>
              </a:rPr>
              <a:t>characterization</a:t>
            </a:r>
            <a:r>
              <a:rPr lang="en-US" kern="0" dirty="0">
                <a:latin typeface="Calibri" pitchFamily="34" charset="0"/>
              </a:rPr>
              <a:t> </a:t>
            </a:r>
            <a:r>
              <a:rPr lang="en-US" kern="0" dirty="0" smtClean="0">
                <a:latin typeface="Calibri" pitchFamily="34" charset="0"/>
              </a:rPr>
              <a:t>(</a:t>
            </a:r>
            <a:r>
              <a:rPr lang="en-US" sz="2000" b="0" kern="0" dirty="0" smtClean="0">
                <a:latin typeface="Calibri" pitchFamily="34" charset="0"/>
              </a:rPr>
              <a:t>better performance than specification)</a:t>
            </a:r>
          </a:p>
          <a:p>
            <a:pPr lvl="2" eaLnBrk="1" hangingPunct="1">
              <a:spcBef>
                <a:spcPct val="0"/>
              </a:spcBef>
              <a:spcAft>
                <a:spcPts val="300"/>
              </a:spcAft>
            </a:pPr>
            <a:r>
              <a:rPr lang="en-US" kern="0" dirty="0" smtClean="0">
                <a:latin typeface="Calibri" pitchFamily="34" charset="0"/>
              </a:rPr>
              <a:t>Noticeable changes </a:t>
            </a:r>
            <a:r>
              <a:rPr lang="en-US" kern="0" dirty="0">
                <a:latin typeface="Calibri" pitchFamily="34" charset="0"/>
              </a:rPr>
              <a:t>in NIR and SWIR </a:t>
            </a:r>
            <a:r>
              <a:rPr lang="en-US" kern="0" dirty="0" smtClean="0">
                <a:latin typeface="Calibri" pitchFamily="34" charset="0"/>
              </a:rPr>
              <a:t>are due optical throughput degradation</a:t>
            </a:r>
          </a:p>
          <a:p>
            <a:pPr eaLnBrk="1" hangingPunct="1">
              <a:spcBef>
                <a:spcPts val="300"/>
              </a:spcBef>
            </a:pPr>
            <a:r>
              <a:rPr lang="en-US" b="1" dirty="0">
                <a:latin typeface="Calibri" pitchFamily="34" charset="0"/>
              </a:rPr>
              <a:t>Spatial and </a:t>
            </a:r>
            <a:r>
              <a:rPr lang="en-US" b="1" dirty="0" smtClean="0">
                <a:latin typeface="Calibri" pitchFamily="34" charset="0"/>
              </a:rPr>
              <a:t>Spectral</a:t>
            </a:r>
          </a:p>
          <a:p>
            <a:pPr lvl="1" eaLnBrk="1" hangingPunct="1">
              <a:spcBef>
                <a:spcPts val="300"/>
              </a:spcBef>
            </a:pPr>
            <a:r>
              <a:rPr lang="en-US" dirty="0" smtClean="0">
                <a:latin typeface="Calibri" pitchFamily="34" charset="0"/>
              </a:rPr>
              <a:t>Band-to-band registration (BBR): stable (tracked using lunar observations)</a:t>
            </a:r>
          </a:p>
          <a:p>
            <a:pPr lvl="1" eaLnBrk="1" hangingPunct="1">
              <a:spcBef>
                <a:spcPts val="300"/>
              </a:spcBef>
            </a:pPr>
            <a:r>
              <a:rPr lang="en-US" dirty="0">
                <a:latin typeface="Calibri" pitchFamily="34" charset="0"/>
              </a:rPr>
              <a:t>Mirror contamination =&gt; wavelength dependent optics degradation</a:t>
            </a:r>
          </a:p>
          <a:p>
            <a:pPr eaLnBrk="1" hangingPunct="1">
              <a:spcBef>
                <a:spcPts val="300"/>
              </a:spcBef>
            </a:pPr>
            <a:r>
              <a:rPr lang="en-US" b="1" dirty="0" smtClean="0">
                <a:latin typeface="Calibri" pitchFamily="34" charset="0"/>
              </a:rPr>
              <a:t>Geolocation</a:t>
            </a:r>
            <a:endParaRPr lang="en-US" b="1" dirty="0">
              <a:latin typeface="Calibri" pitchFamily="34" charset="0"/>
            </a:endParaRPr>
          </a:p>
        </p:txBody>
      </p:sp>
    </p:spTree>
    <p:extLst>
      <p:ext uri="{BB962C8B-B14F-4D97-AF65-F5344CB8AC3E}">
        <p14:creationId xmlns:p14="http://schemas.microsoft.com/office/powerpoint/2010/main" val="332599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2A27B40D-6C12-464A-A924-423B732A624B}" type="slidenum">
              <a:rPr lang="en-US" sz="1200" b="1" i="1">
                <a:solidFill>
                  <a:srgbClr val="0000CC"/>
                </a:solidFill>
                <a:latin typeface="Times New Roman" pitchFamily="18" charset="0"/>
              </a:rPr>
              <a:pPr/>
              <a:t>15</a:t>
            </a:fld>
            <a:endParaRPr lang="en-US" sz="1200" b="1" i="1">
              <a:solidFill>
                <a:srgbClr val="0000CC"/>
              </a:solidFill>
              <a:latin typeface="Times New Roman" pitchFamily="18" charset="0"/>
            </a:endParaRPr>
          </a:p>
        </p:txBody>
      </p:sp>
      <p:sp>
        <p:nvSpPr>
          <p:cNvPr id="13" name="Rectangle 2"/>
          <p:cNvSpPr txBox="1">
            <a:spLocks noChangeArrowheads="1"/>
          </p:cNvSpPr>
          <p:nvPr/>
        </p:nvSpPr>
        <p:spPr>
          <a:xfrm>
            <a:off x="762000" y="76201"/>
            <a:ext cx="7620000" cy="6096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Times New Roman" pitchFamily="18" charset="0"/>
                <a:cs typeface="Arial" charset="0"/>
              </a:defRPr>
            </a:lvl2pPr>
            <a:lvl3pPr algn="ctr" rtl="0" eaLnBrk="0" fontAlgn="base" hangingPunct="0">
              <a:spcBef>
                <a:spcPct val="0"/>
              </a:spcBef>
              <a:spcAft>
                <a:spcPct val="0"/>
              </a:spcAft>
              <a:defRPr sz="3200">
                <a:solidFill>
                  <a:schemeClr val="tx2"/>
                </a:solidFill>
                <a:latin typeface="Times New Roman" pitchFamily="18" charset="0"/>
                <a:cs typeface="Arial" charset="0"/>
              </a:defRPr>
            </a:lvl3pPr>
            <a:lvl4pPr algn="ctr" rtl="0" eaLnBrk="0" fontAlgn="base" hangingPunct="0">
              <a:spcBef>
                <a:spcPct val="0"/>
              </a:spcBef>
              <a:spcAft>
                <a:spcPct val="0"/>
              </a:spcAft>
              <a:defRPr sz="3200">
                <a:solidFill>
                  <a:schemeClr val="tx2"/>
                </a:solidFill>
                <a:latin typeface="Times New Roman" pitchFamily="18" charset="0"/>
                <a:cs typeface="Arial" charset="0"/>
              </a:defRPr>
            </a:lvl4pPr>
            <a:lvl5pPr algn="ctr" rtl="0" eaLnBrk="0" fontAlgn="base" hangingPunct="0">
              <a:spcBef>
                <a:spcPct val="0"/>
              </a:spcBef>
              <a:spcAft>
                <a:spcPct val="0"/>
              </a:spcAft>
              <a:defRPr sz="3200">
                <a:solidFill>
                  <a:schemeClr val="tx2"/>
                </a:solidFill>
                <a:latin typeface="Times New Roman" pitchFamily="18" charset="0"/>
                <a:cs typeface="Arial" charset="0"/>
              </a:defRPr>
            </a:lvl5pPr>
            <a:lvl6pPr marL="457200" algn="ctr" rtl="0" fontAlgn="base">
              <a:spcBef>
                <a:spcPct val="0"/>
              </a:spcBef>
              <a:spcAft>
                <a:spcPct val="0"/>
              </a:spcAft>
              <a:defRPr sz="3200">
                <a:solidFill>
                  <a:schemeClr val="tx2"/>
                </a:solidFill>
                <a:latin typeface="Times New Roman" pitchFamily="18" charset="0"/>
                <a:cs typeface="Arial" charset="0"/>
              </a:defRPr>
            </a:lvl6pPr>
            <a:lvl7pPr marL="914400" algn="ctr" rtl="0" fontAlgn="base">
              <a:spcBef>
                <a:spcPct val="0"/>
              </a:spcBef>
              <a:spcAft>
                <a:spcPct val="0"/>
              </a:spcAft>
              <a:defRPr sz="3200">
                <a:solidFill>
                  <a:schemeClr val="tx2"/>
                </a:solidFill>
                <a:latin typeface="Times New Roman" pitchFamily="18" charset="0"/>
                <a:cs typeface="Arial" charset="0"/>
              </a:defRPr>
            </a:lvl7pPr>
            <a:lvl8pPr marL="1371600" algn="ctr" rtl="0" fontAlgn="base">
              <a:spcBef>
                <a:spcPct val="0"/>
              </a:spcBef>
              <a:spcAft>
                <a:spcPct val="0"/>
              </a:spcAft>
              <a:defRPr sz="3200">
                <a:solidFill>
                  <a:schemeClr val="tx2"/>
                </a:solidFill>
                <a:latin typeface="Times New Roman" pitchFamily="18" charset="0"/>
                <a:cs typeface="Arial" charset="0"/>
              </a:defRPr>
            </a:lvl8pPr>
            <a:lvl9pPr marL="1828800" algn="ctr" rtl="0" fontAlgn="base">
              <a:spcBef>
                <a:spcPct val="0"/>
              </a:spcBef>
              <a:spcAft>
                <a:spcPct val="0"/>
              </a:spcAft>
              <a:defRPr sz="3200">
                <a:solidFill>
                  <a:schemeClr val="tx2"/>
                </a:solidFill>
                <a:latin typeface="Times New Roman" pitchFamily="18" charset="0"/>
                <a:cs typeface="Arial" charset="0"/>
              </a:defRPr>
            </a:lvl9pPr>
          </a:lstStyle>
          <a:p>
            <a:pPr eaLnBrk="1" hangingPunct="1">
              <a:defRPr/>
            </a:pPr>
            <a:r>
              <a:rPr lang="en-US" sz="2600" b="1" kern="0" dirty="0" smtClean="0">
                <a:solidFill>
                  <a:schemeClr val="tx1">
                    <a:lumMod val="65000"/>
                    <a:lumOff val="35000"/>
                  </a:schemeClr>
                </a:solidFill>
                <a:latin typeface="Calibri" pitchFamily="34" charset="0"/>
              </a:rPr>
              <a:t>S-NPP VIIRS BB Temperature and SD Degradation</a:t>
            </a:r>
          </a:p>
        </p:txBody>
      </p:sp>
      <p:cxnSp>
        <p:nvCxnSpPr>
          <p:cNvPr id="10" name="Straight Connector 9"/>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11" name="TextBox 27"/>
          <p:cNvSpPr txBox="1">
            <a:spLocks noChangeArrowheads="1"/>
          </p:cNvSpPr>
          <p:nvPr/>
        </p:nvSpPr>
        <p:spPr bwMode="auto">
          <a:xfrm>
            <a:off x="1295400" y="742890"/>
            <a:ext cx="3505200" cy="400110"/>
          </a:xfrm>
          <a:prstGeom prst="rect">
            <a:avLst/>
          </a:prstGeom>
          <a:noFill/>
          <a:ln w="9525">
            <a:noFill/>
            <a:miter lim="800000"/>
            <a:headEnd/>
            <a:tailEnd/>
          </a:ln>
        </p:spPr>
        <p:txBody>
          <a:bodyPr wrap="square">
            <a:spAutoFit/>
          </a:bodyPr>
          <a:lstStyle/>
          <a:p>
            <a:pPr algn="ctr"/>
            <a:r>
              <a:rPr lang="en-US" sz="2000" b="1" dirty="0" smtClean="0">
                <a:latin typeface="Calibri" pitchFamily="34" charset="0"/>
              </a:rPr>
              <a:t>BB Temperatures</a:t>
            </a:r>
            <a:endParaRPr lang="en-US" sz="2000" b="1" dirty="0">
              <a:latin typeface="Calibri" pitchFamily="34" charset="0"/>
            </a:endParaRPr>
          </a:p>
        </p:txBody>
      </p:sp>
      <p:pic>
        <p:nvPicPr>
          <p:cNvPr id="2" name="Picture 1"/>
          <p:cNvPicPr>
            <a:picLocks noChangeAspect="1"/>
          </p:cNvPicPr>
          <p:nvPr/>
        </p:nvPicPr>
        <p:blipFill rotWithShape="1">
          <a:blip r:embed="rId2"/>
          <a:srcRect t="13021" b="-3655"/>
          <a:stretch/>
        </p:blipFill>
        <p:spPr>
          <a:xfrm>
            <a:off x="76200" y="1143000"/>
            <a:ext cx="5283572" cy="2514600"/>
          </a:xfrm>
          <a:prstGeom prst="rect">
            <a:avLst/>
          </a:prstGeom>
        </p:spPr>
      </p:pic>
      <p:sp>
        <p:nvSpPr>
          <p:cNvPr id="19" name="CustomShape 1"/>
          <p:cNvSpPr/>
          <p:nvPr/>
        </p:nvSpPr>
        <p:spPr>
          <a:xfrm>
            <a:off x="5333999" y="1172995"/>
            <a:ext cx="3598277" cy="1667104"/>
          </a:xfrm>
          <a:prstGeom prst="rect">
            <a:avLst/>
          </a:prstGeom>
          <a:noFill/>
          <a:ln>
            <a:noFill/>
          </a:ln>
        </p:spPr>
        <p:txBody>
          <a:bodyPr lIns="90000" tIns="45000" rIns="90000" bIns="45000"/>
          <a:lstStyle/>
          <a:p>
            <a:pPr marL="458787" lvl="1" indent="-342900" algn="l">
              <a:lnSpc>
                <a:spcPct val="100000"/>
              </a:lnSpc>
              <a:spcBef>
                <a:spcPts val="0"/>
              </a:spcBef>
              <a:spcAft>
                <a:spcPts val="300"/>
              </a:spcAft>
              <a:buFont typeface="Wingdings" panose="05000000000000000000" pitchFamily="2" charset="2"/>
              <a:buChar char="§"/>
            </a:pPr>
            <a:r>
              <a:rPr lang="en-US" sz="2000" b="0" dirty="0" smtClean="0">
                <a:solidFill>
                  <a:srgbClr val="000000"/>
                </a:solidFill>
                <a:latin typeface="Calibri" panose="020F0502020204030204" pitchFamily="34" charset="0"/>
                <a:ea typeface="DejaVu LGC Sans"/>
              </a:rPr>
              <a:t>~</a:t>
            </a:r>
            <a:r>
              <a:rPr lang="en-US" sz="2000" b="0" dirty="0">
                <a:solidFill>
                  <a:srgbClr val="000000"/>
                </a:solidFill>
                <a:latin typeface="Calibri" panose="020F0502020204030204" pitchFamily="34" charset="0"/>
                <a:ea typeface="DejaVu LGC Sans"/>
              </a:rPr>
              <a:t>15 </a:t>
            </a:r>
            <a:r>
              <a:rPr lang="en-US" sz="2000" b="0" dirty="0" err="1">
                <a:solidFill>
                  <a:srgbClr val="000000"/>
                </a:solidFill>
                <a:latin typeface="Calibri" panose="020F0502020204030204" pitchFamily="34" charset="0"/>
                <a:ea typeface="DejaVu LGC Sans"/>
              </a:rPr>
              <a:t>mK</a:t>
            </a:r>
            <a:r>
              <a:rPr lang="en-US" sz="2000" b="0" dirty="0">
                <a:solidFill>
                  <a:srgbClr val="000000"/>
                </a:solidFill>
                <a:latin typeface="Calibri" panose="020F0502020204030204" pitchFamily="34" charset="0"/>
                <a:ea typeface="DejaVu LGC Sans"/>
              </a:rPr>
              <a:t> offsets </a:t>
            </a:r>
            <a:r>
              <a:rPr lang="en-US" sz="2000" b="0" dirty="0" smtClean="0">
                <a:solidFill>
                  <a:srgbClr val="000000"/>
                </a:solidFill>
                <a:latin typeface="Calibri" panose="020F0502020204030204" pitchFamily="34" charset="0"/>
                <a:ea typeface="DejaVu LGC Sans"/>
              </a:rPr>
              <a:t>due </a:t>
            </a:r>
            <a:r>
              <a:rPr lang="en-US" sz="2000" b="0" dirty="0">
                <a:solidFill>
                  <a:srgbClr val="000000"/>
                </a:solidFill>
                <a:latin typeface="Calibri" panose="020F0502020204030204" pitchFamily="34" charset="0"/>
                <a:ea typeface="DejaVu LGC Sans"/>
              </a:rPr>
              <a:t>to the use of two different T</a:t>
            </a:r>
            <a:r>
              <a:rPr lang="en-US" sz="2000" b="0" baseline="-25000" dirty="0">
                <a:solidFill>
                  <a:srgbClr val="000000"/>
                </a:solidFill>
                <a:latin typeface="Calibri" panose="020F0502020204030204" pitchFamily="34" charset="0"/>
                <a:ea typeface="DejaVu LGC Sans"/>
              </a:rPr>
              <a:t>BB</a:t>
            </a:r>
            <a:r>
              <a:rPr lang="en-US" sz="2000" b="0" dirty="0">
                <a:solidFill>
                  <a:srgbClr val="000000"/>
                </a:solidFill>
                <a:latin typeface="Calibri" panose="020F0502020204030204" pitchFamily="34" charset="0"/>
                <a:ea typeface="DejaVu LGC Sans"/>
              </a:rPr>
              <a:t> </a:t>
            </a:r>
            <a:r>
              <a:rPr lang="en-US" sz="2000" b="0" dirty="0" smtClean="0">
                <a:solidFill>
                  <a:srgbClr val="000000"/>
                </a:solidFill>
                <a:latin typeface="Calibri" panose="020F0502020204030204" pitchFamily="34" charset="0"/>
                <a:ea typeface="DejaVu LGC Sans"/>
              </a:rPr>
              <a:t>settings</a:t>
            </a:r>
          </a:p>
          <a:p>
            <a:pPr marL="458787" lvl="1" indent="-342900">
              <a:spcBef>
                <a:spcPts val="0"/>
              </a:spcBef>
              <a:spcAft>
                <a:spcPts val="300"/>
              </a:spcAft>
              <a:buFont typeface="Wingdings" panose="05000000000000000000" pitchFamily="2" charset="2"/>
              <a:buChar char="§"/>
            </a:pPr>
            <a:r>
              <a:rPr lang="en-US" sz="2000" dirty="0" smtClean="0">
                <a:solidFill>
                  <a:srgbClr val="000000"/>
                </a:solidFill>
                <a:latin typeface="Calibri" panose="020F0502020204030204" pitchFamily="34" charset="0"/>
                <a:ea typeface="DejaVu LGC Sans"/>
              </a:rPr>
              <a:t>Long-term stability to within </a:t>
            </a:r>
            <a:r>
              <a:rPr lang="en-US" sz="2000" dirty="0">
                <a:solidFill>
                  <a:srgbClr val="000000"/>
                </a:solidFill>
                <a:latin typeface="Calibri" panose="020F0502020204030204" pitchFamily="34" charset="0"/>
                <a:ea typeface="DejaVu LGC Sans"/>
              </a:rPr>
              <a:t>a few </a:t>
            </a:r>
            <a:r>
              <a:rPr lang="en-US" sz="2000" dirty="0" err="1" smtClean="0">
                <a:solidFill>
                  <a:srgbClr val="000000"/>
                </a:solidFill>
                <a:latin typeface="Calibri" panose="020F0502020204030204" pitchFamily="34" charset="0"/>
                <a:ea typeface="DejaVu LGC Sans"/>
              </a:rPr>
              <a:t>mK</a:t>
            </a:r>
            <a:endParaRPr lang="en-US" sz="2000" dirty="0">
              <a:latin typeface="Calibri" panose="020F0502020204030204" pitchFamily="34" charset="0"/>
            </a:endParaRPr>
          </a:p>
        </p:txBody>
      </p:sp>
      <p:sp>
        <p:nvSpPr>
          <p:cNvPr id="21" name="CustomShape 10"/>
          <p:cNvSpPr/>
          <p:nvPr/>
        </p:nvSpPr>
        <p:spPr>
          <a:xfrm flipH="1">
            <a:off x="3241980" y="1481700"/>
            <a:ext cx="2125917" cy="524847"/>
          </a:xfrm>
          <a:prstGeom prst="straightConnector1">
            <a:avLst/>
          </a:prstGeom>
          <a:solidFill>
            <a:srgbClr val="00B8FF"/>
          </a:solidFill>
          <a:ln w="25560">
            <a:solidFill>
              <a:srgbClr val="FF0000"/>
            </a:solidFill>
            <a:round/>
            <a:tailEnd type="arrow" w="med" len="med"/>
          </a:ln>
        </p:spPr>
      </p:sp>
      <p:pic>
        <p:nvPicPr>
          <p:cNvPr id="3" name="Picture 2"/>
          <p:cNvPicPr>
            <a:picLocks noChangeAspect="1"/>
          </p:cNvPicPr>
          <p:nvPr/>
        </p:nvPicPr>
        <p:blipFill rotWithShape="1">
          <a:blip r:embed="rId3"/>
          <a:srcRect l="3997" t="3419" r="83" b="863"/>
          <a:stretch/>
        </p:blipFill>
        <p:spPr>
          <a:xfrm>
            <a:off x="123524" y="3971095"/>
            <a:ext cx="5236248" cy="2798526"/>
          </a:xfrm>
          <a:prstGeom prst="rect">
            <a:avLst/>
          </a:prstGeom>
        </p:spPr>
      </p:pic>
      <p:sp>
        <p:nvSpPr>
          <p:cNvPr id="20" name="TextBox 19"/>
          <p:cNvSpPr txBox="1"/>
          <p:nvPr/>
        </p:nvSpPr>
        <p:spPr>
          <a:xfrm>
            <a:off x="1787789" y="5410200"/>
            <a:ext cx="2631811" cy="369332"/>
          </a:xfrm>
          <a:prstGeom prst="rect">
            <a:avLst/>
          </a:prstGeom>
          <a:solidFill>
            <a:schemeClr val="bg1"/>
          </a:solidFill>
        </p:spPr>
        <p:txBody>
          <a:bodyPr wrap="none" rtlCol="0">
            <a:spAutoFit/>
          </a:bodyPr>
          <a:lstStyle/>
          <a:p>
            <a:r>
              <a:rPr lang="en-US" b="1" dirty="0" smtClean="0">
                <a:solidFill>
                  <a:srgbClr val="FF0000"/>
                </a:solidFill>
                <a:latin typeface="Calibri" panose="020F0502020204030204" pitchFamily="34" charset="0"/>
              </a:rPr>
              <a:t>A-MODIS  </a:t>
            </a:r>
            <a:r>
              <a:rPr lang="en-US" b="1" dirty="0" smtClean="0">
                <a:solidFill>
                  <a:srgbClr val="0000FF"/>
                </a:solidFill>
                <a:latin typeface="Calibri" panose="020F0502020204030204" pitchFamily="34" charset="0"/>
              </a:rPr>
              <a:t>VIIRS</a:t>
            </a:r>
            <a:r>
              <a:rPr lang="en-US" b="1" dirty="0" smtClean="0">
                <a:solidFill>
                  <a:srgbClr val="0066FF"/>
                </a:solidFill>
                <a:latin typeface="Calibri" panose="020F0502020204030204" pitchFamily="34" charset="0"/>
              </a:rPr>
              <a:t>  </a:t>
            </a:r>
            <a:r>
              <a:rPr lang="en-US" b="1" dirty="0" smtClean="0">
                <a:latin typeface="Calibri" panose="020F0502020204030204" pitchFamily="34" charset="0"/>
              </a:rPr>
              <a:t>T-MODIS</a:t>
            </a:r>
            <a:endParaRPr lang="en-US" b="1" dirty="0">
              <a:latin typeface="Calibri" panose="020F0502020204030204" pitchFamily="34" charset="0"/>
            </a:endParaRPr>
          </a:p>
        </p:txBody>
      </p:sp>
      <p:sp>
        <p:nvSpPr>
          <p:cNvPr id="14" name="TextBox 27"/>
          <p:cNvSpPr txBox="1">
            <a:spLocks noChangeArrowheads="1"/>
          </p:cNvSpPr>
          <p:nvPr/>
        </p:nvSpPr>
        <p:spPr bwMode="auto">
          <a:xfrm>
            <a:off x="1129238" y="3657600"/>
            <a:ext cx="3505199" cy="400110"/>
          </a:xfrm>
          <a:prstGeom prst="rect">
            <a:avLst/>
          </a:prstGeom>
          <a:noFill/>
          <a:ln w="9525">
            <a:noFill/>
            <a:miter lim="800000"/>
            <a:headEnd/>
            <a:tailEnd/>
          </a:ln>
        </p:spPr>
        <p:txBody>
          <a:bodyPr wrap="square">
            <a:spAutoFit/>
          </a:bodyPr>
          <a:lstStyle/>
          <a:p>
            <a:pPr algn="ctr"/>
            <a:r>
              <a:rPr lang="en-US" sz="2000" b="1" dirty="0" smtClean="0">
                <a:latin typeface="Calibri" pitchFamily="34" charset="0"/>
              </a:rPr>
              <a:t>SD Degradation</a:t>
            </a:r>
            <a:endParaRPr lang="en-US" sz="2000" b="1" dirty="0">
              <a:latin typeface="Calibri" pitchFamily="34" charset="0"/>
            </a:endParaRPr>
          </a:p>
        </p:txBody>
      </p:sp>
      <p:sp>
        <p:nvSpPr>
          <p:cNvPr id="23" name="Text Box 41"/>
          <p:cNvSpPr txBox="1">
            <a:spLocks noChangeArrowheads="1"/>
          </p:cNvSpPr>
          <p:nvPr/>
        </p:nvSpPr>
        <p:spPr bwMode="auto">
          <a:xfrm>
            <a:off x="5359772" y="4057710"/>
            <a:ext cx="3572505" cy="2062103"/>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eaLnBrk="1" hangingPunct="1">
              <a:spcBef>
                <a:spcPct val="20000"/>
              </a:spcBef>
              <a:buFont typeface="Wingdings" panose="05000000000000000000" pitchFamily="2" charset="2"/>
              <a:buChar char="§"/>
            </a:pPr>
            <a:r>
              <a:rPr lang="en-US" altLang="en-US" sz="2000" dirty="0" smtClean="0">
                <a:latin typeface="Calibri" panose="020F0502020204030204" pitchFamily="34" charset="0"/>
              </a:rPr>
              <a:t>Large SD degradation at short wavelength</a:t>
            </a:r>
          </a:p>
          <a:p>
            <a:pPr marL="342900" indent="-342900" eaLnBrk="1" hangingPunct="1">
              <a:spcBef>
                <a:spcPct val="20000"/>
              </a:spcBef>
              <a:buFont typeface="Wingdings" panose="05000000000000000000" pitchFamily="2" charset="2"/>
              <a:buChar char="§"/>
            </a:pPr>
            <a:r>
              <a:rPr lang="en-US" altLang="en-US" sz="2000" dirty="0" smtClean="0">
                <a:latin typeface="Calibri" panose="020F0502020204030204" pitchFamily="34" charset="0"/>
              </a:rPr>
              <a:t>Increased SD degradation in Terra MODIS after its SD door fixed at “Open” </a:t>
            </a:r>
          </a:p>
          <a:p>
            <a:pPr marL="342900" indent="-342900" eaLnBrk="1" hangingPunct="1">
              <a:spcBef>
                <a:spcPct val="20000"/>
              </a:spcBef>
              <a:buFont typeface="Wingdings" panose="05000000000000000000" pitchFamily="2" charset="2"/>
              <a:buChar char="§"/>
            </a:pPr>
            <a:r>
              <a:rPr lang="en-US" altLang="en-US" sz="2000" dirty="0" smtClean="0">
                <a:latin typeface="Calibri" panose="020F0502020204030204" pitchFamily="34" charset="0"/>
              </a:rPr>
              <a:t>VIIRS has no SD door</a:t>
            </a:r>
            <a:endParaRPr lang="en-US" altLang="en-US" sz="2000" dirty="0">
              <a:latin typeface="Calibri" panose="020F0502020204030204" pitchFamily="34" charset="0"/>
            </a:endParaRPr>
          </a:p>
        </p:txBody>
      </p:sp>
    </p:spTree>
    <p:extLst>
      <p:ext uri="{BB962C8B-B14F-4D97-AF65-F5344CB8AC3E}">
        <p14:creationId xmlns:p14="http://schemas.microsoft.com/office/powerpoint/2010/main" val="2314440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Rectangle 9"/>
          <p:cNvSpPr>
            <a:spLocks noChangeArrowheads="1"/>
          </p:cNvSpPr>
          <p:nvPr/>
        </p:nvSpPr>
        <p:spPr bwMode="auto">
          <a:xfrm>
            <a:off x="76200" y="56182"/>
            <a:ext cx="8991600" cy="527304"/>
          </a:xfrm>
          <a:prstGeom prst="rect">
            <a:avLst/>
          </a:prstGeom>
          <a:noFill/>
          <a:ln w="9525">
            <a:noFill/>
            <a:miter lim="800000"/>
            <a:headEnd/>
            <a:tailEnd/>
          </a:ln>
        </p:spPr>
        <p:txBody>
          <a:bodyPr anchor="ctr"/>
          <a:lstStyle/>
          <a:p>
            <a:pPr algn="ctr">
              <a:spcAft>
                <a:spcPts val="600"/>
              </a:spcAft>
              <a:defRPr/>
            </a:pPr>
            <a:r>
              <a:rPr lang="en-US" sz="2600" b="1" dirty="0" smtClean="0">
                <a:solidFill>
                  <a:schemeClr val="tx1">
                    <a:lumMod val="65000"/>
                    <a:lumOff val="35000"/>
                  </a:schemeClr>
                </a:solidFill>
                <a:latin typeface="Calibri" pitchFamily="34" charset="0"/>
                <a:cs typeface="Arial" pitchFamily="34" charset="0"/>
              </a:rPr>
              <a:t>S-NPP VIIRS Spectral </a:t>
            </a:r>
            <a:r>
              <a:rPr lang="en-US" sz="2600" b="1" dirty="0">
                <a:solidFill>
                  <a:schemeClr val="tx1">
                    <a:lumMod val="65000"/>
                    <a:lumOff val="35000"/>
                  </a:schemeClr>
                </a:solidFill>
                <a:latin typeface="Calibri" pitchFamily="34" charset="0"/>
                <a:cs typeface="Arial" pitchFamily="34" charset="0"/>
              </a:rPr>
              <a:t>Band </a:t>
            </a:r>
            <a:r>
              <a:rPr lang="en-US" sz="2600" b="1" dirty="0" smtClean="0">
                <a:solidFill>
                  <a:schemeClr val="tx1">
                    <a:lumMod val="65000"/>
                    <a:lumOff val="35000"/>
                  </a:schemeClr>
                </a:solidFill>
                <a:latin typeface="Calibri" pitchFamily="34" charset="0"/>
                <a:cs typeface="Arial" pitchFamily="34" charset="0"/>
              </a:rPr>
              <a:t>Responses (Gains)</a:t>
            </a:r>
            <a:endParaRPr lang="en-US" sz="2400" b="1" dirty="0">
              <a:solidFill>
                <a:schemeClr val="tx1">
                  <a:lumMod val="65000"/>
                  <a:lumOff val="35000"/>
                </a:schemeClr>
              </a:solidFill>
              <a:latin typeface="Calibri" pitchFamily="34" charset="0"/>
              <a:cs typeface="Arial" pitchFamily="34" charset="0"/>
            </a:endParaRPr>
          </a:p>
        </p:txBody>
      </p:sp>
      <p:sp>
        <p:nvSpPr>
          <p:cNvPr id="19470"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B14B1EAA-126C-4348-9B14-A81FA43D2885}" type="slidenum">
              <a:rPr lang="en-US" sz="1200" b="1" i="1">
                <a:solidFill>
                  <a:srgbClr val="0000FF"/>
                </a:solidFill>
                <a:latin typeface="Times New Roman" pitchFamily="18" charset="0"/>
              </a:rPr>
              <a:pPr/>
              <a:t>16</a:t>
            </a:fld>
            <a:endParaRPr lang="en-US" sz="1200" b="1" i="1">
              <a:solidFill>
                <a:srgbClr val="0000FF"/>
              </a:solidFill>
              <a:latin typeface="Times New Roman" pitchFamily="18" charset="0"/>
            </a:endParaRPr>
          </a:p>
        </p:txBody>
      </p:sp>
      <p:cxnSp>
        <p:nvCxnSpPr>
          <p:cNvPr id="8" name="Straight Connector 7"/>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2243" r="1295"/>
          <a:stretch/>
        </p:blipFill>
        <p:spPr>
          <a:xfrm>
            <a:off x="0" y="838200"/>
            <a:ext cx="3931920" cy="2967643"/>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2243" r="1295"/>
          <a:stretch/>
        </p:blipFill>
        <p:spPr>
          <a:xfrm>
            <a:off x="0" y="3886200"/>
            <a:ext cx="3931920" cy="2967643"/>
          </a:xfrm>
          <a:prstGeom prst="rect">
            <a:avLst/>
          </a:prstGeom>
        </p:spPr>
      </p:pic>
      <p:sp>
        <p:nvSpPr>
          <p:cNvPr id="22" name="Rectangle 1040"/>
          <p:cNvSpPr>
            <a:spLocks noChangeArrowheads="1"/>
          </p:cNvSpPr>
          <p:nvPr/>
        </p:nvSpPr>
        <p:spPr bwMode="auto">
          <a:xfrm>
            <a:off x="973488" y="4114800"/>
            <a:ext cx="2760312" cy="335989"/>
          </a:xfrm>
          <a:prstGeom prst="rect">
            <a:avLst/>
          </a:prstGeom>
          <a:noFill/>
          <a:ln w="12700">
            <a:noFill/>
            <a:miter lim="800000"/>
            <a:headEnd/>
            <a:tailEnd/>
          </a:ln>
        </p:spPr>
        <p:txBody>
          <a:bodyPr wrap="square" lIns="90488" tIns="44450" rIns="90488" bIns="44450">
            <a:spAutoFit/>
          </a:bodyPr>
          <a:lstStyle/>
          <a:p>
            <a:pPr algn="l"/>
            <a:r>
              <a:rPr lang="en-US" sz="1600" b="1" dirty="0" smtClean="0">
                <a:solidFill>
                  <a:srgbClr val="0000FF"/>
                </a:solidFill>
                <a:latin typeface="Calibri" pitchFamily="34" charset="0"/>
              </a:rPr>
              <a:t>Lunar: symbols; Solar: curves</a:t>
            </a:r>
            <a:endParaRPr lang="en-US" sz="1600" b="1" dirty="0">
              <a:solidFill>
                <a:srgbClr val="0000FF"/>
              </a:solidFill>
              <a:latin typeface="Calibri" pitchFamily="34" charset="0"/>
            </a:endParaRP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1" r="2289"/>
          <a:stretch/>
        </p:blipFill>
        <p:spPr>
          <a:xfrm>
            <a:off x="3840480" y="990600"/>
            <a:ext cx="5303520" cy="2259400"/>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r="2363"/>
          <a:stretch/>
        </p:blipFill>
        <p:spPr>
          <a:xfrm>
            <a:off x="3840480" y="3375521"/>
            <a:ext cx="5303520" cy="2263279"/>
          </a:xfrm>
          <a:prstGeom prst="rect">
            <a:avLst/>
          </a:prstGeom>
        </p:spPr>
      </p:pic>
      <p:sp>
        <p:nvSpPr>
          <p:cNvPr id="2" name="Rectangle 1"/>
          <p:cNvSpPr/>
          <p:nvPr/>
        </p:nvSpPr>
        <p:spPr>
          <a:xfrm>
            <a:off x="4235918" y="5646821"/>
            <a:ext cx="4572000" cy="1054135"/>
          </a:xfrm>
          <a:prstGeom prst="rect">
            <a:avLst/>
          </a:prstGeom>
        </p:spPr>
        <p:txBody>
          <a:bodyPr>
            <a:spAutoFit/>
          </a:bodyPr>
          <a:lstStyle/>
          <a:p>
            <a:pPr marL="342900" indent="-342900">
              <a:spcAft>
                <a:spcPts val="300"/>
              </a:spcAft>
              <a:buFont typeface="Wingdings" panose="05000000000000000000" pitchFamily="2" charset="2"/>
              <a:buChar char="§"/>
            </a:pPr>
            <a:r>
              <a:rPr lang="en-US" sz="2000" kern="0" dirty="0">
                <a:latin typeface="Calibri" pitchFamily="34" charset="0"/>
              </a:rPr>
              <a:t>Large changes in NIR and SWIR (due to mirror contamination)</a:t>
            </a:r>
          </a:p>
          <a:p>
            <a:pPr marL="342900" indent="-342900">
              <a:spcAft>
                <a:spcPts val="300"/>
              </a:spcAft>
              <a:buFont typeface="Wingdings" panose="05000000000000000000" pitchFamily="2" charset="2"/>
              <a:buChar char="§"/>
            </a:pPr>
            <a:r>
              <a:rPr lang="en-US" sz="2000" kern="0" dirty="0">
                <a:latin typeface="Calibri" pitchFamily="34" charset="0"/>
              </a:rPr>
              <a:t>Small changes in VIS, MWIR, and LWIR</a:t>
            </a:r>
          </a:p>
        </p:txBody>
      </p:sp>
    </p:spTree>
    <p:extLst>
      <p:ext uri="{BB962C8B-B14F-4D97-AF65-F5344CB8AC3E}">
        <p14:creationId xmlns:p14="http://schemas.microsoft.com/office/powerpoint/2010/main" val="2369682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76375"/>
            <a:ext cx="73914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3"/>
          <p:cNvSpPr txBox="1">
            <a:spLocks noChangeArrowheads="1"/>
          </p:cNvSpPr>
          <p:nvPr/>
        </p:nvSpPr>
        <p:spPr bwMode="auto">
          <a:xfrm>
            <a:off x="8771720" y="6553200"/>
            <a:ext cx="261610" cy="276999"/>
          </a:xfrm>
          <a:prstGeom prst="rect">
            <a:avLst/>
          </a:prstGeom>
          <a:noFill/>
          <a:ln w="12700">
            <a:noFill/>
            <a:miter lim="800000"/>
            <a:headEnd/>
            <a:tailEnd/>
          </a:ln>
        </p:spPr>
        <p:txBody>
          <a:bodyPr wrap="none" anchor="ctr">
            <a:spAutoFit/>
          </a:bodyPr>
          <a:lstStyle/>
          <a:p>
            <a:pPr algn="ctr" eaLnBrk="0" hangingPunct="0"/>
            <a:fld id="{4FA03194-44A1-4910-89F2-9EF7E6ED585E}" type="slidenum">
              <a:rPr lang="en-US" sz="1200" b="1" i="1" smtClean="0">
                <a:solidFill>
                  <a:srgbClr val="0000CC"/>
                </a:solidFill>
                <a:latin typeface="Times" pitchFamily="18" charset="0"/>
                <a:cs typeface="+mn-cs"/>
              </a:rPr>
              <a:pPr algn="ctr" eaLnBrk="0" hangingPunct="0"/>
              <a:t>17</a:t>
            </a:fld>
            <a:endParaRPr lang="en-US" sz="1200" b="1" i="1" dirty="0">
              <a:solidFill>
                <a:srgbClr val="0000CC"/>
              </a:solidFill>
              <a:latin typeface="Times" pitchFamily="18" charset="0"/>
              <a:cs typeface="+mn-cs"/>
            </a:endParaRPr>
          </a:p>
        </p:txBody>
      </p:sp>
      <p:sp>
        <p:nvSpPr>
          <p:cNvPr id="11" name="Rectangle 7"/>
          <p:cNvSpPr txBox="1">
            <a:spLocks noChangeArrowheads="1"/>
          </p:cNvSpPr>
          <p:nvPr/>
        </p:nvSpPr>
        <p:spPr>
          <a:xfrm>
            <a:off x="214313" y="76200"/>
            <a:ext cx="8693150" cy="489495"/>
          </a:xfrm>
          <a:prstGeom prst="rect">
            <a:avLst/>
          </a:prstGeom>
          <a:noFill/>
        </p:spPr>
        <p:txBody>
          <a:bodyPr lIns="90487" tIns="44450" rIns="90487" bIns="44450"/>
          <a:lstStyle/>
          <a:p>
            <a:pPr algn="ctr">
              <a:defRPr/>
            </a:pPr>
            <a:r>
              <a:rPr lang="en-US" sz="2600" b="1" kern="0" dirty="0" smtClean="0">
                <a:solidFill>
                  <a:srgbClr val="000000"/>
                </a:solidFill>
                <a:latin typeface="Calibri" pitchFamily="34" charset="0"/>
                <a:cs typeface="+mn-cs"/>
              </a:rPr>
              <a:t>S-NPP VIIRS Detector Noise Characterization</a:t>
            </a:r>
            <a:endParaRPr lang="en-US" sz="2600" b="1" kern="0" dirty="0">
              <a:solidFill>
                <a:srgbClr val="000000"/>
              </a:solidFill>
              <a:latin typeface="Calibri" pitchFamily="34" charset="0"/>
              <a:cs typeface="+mn-cs"/>
            </a:endParaRPr>
          </a:p>
        </p:txBody>
      </p:sp>
      <p:cxnSp>
        <p:nvCxnSpPr>
          <p:cNvPr id="6" name="Straight Connector 5"/>
          <p:cNvCxnSpPr/>
          <p:nvPr/>
        </p:nvCxnSpPr>
        <p:spPr bwMode="auto">
          <a:xfrm flipV="1">
            <a:off x="1507156" y="4800600"/>
            <a:ext cx="6570044" cy="2"/>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
        <p:nvSpPr>
          <p:cNvPr id="14" name="TextBox 14"/>
          <p:cNvSpPr txBox="1">
            <a:spLocks noChangeArrowheads="1"/>
          </p:cNvSpPr>
          <p:nvPr/>
        </p:nvSpPr>
        <p:spPr bwMode="auto">
          <a:xfrm>
            <a:off x="1143899" y="845645"/>
            <a:ext cx="69576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pPr>
            <a:r>
              <a:rPr lang="en-US" sz="2200" b="1" dirty="0" smtClean="0">
                <a:solidFill>
                  <a:srgbClr val="0000FF"/>
                </a:solidFill>
                <a:latin typeface="Calibri" pitchFamily="34" charset="0"/>
              </a:rPr>
              <a:t>SNR/SNR</a:t>
            </a:r>
            <a:r>
              <a:rPr lang="en-US" sz="2200" b="1" baseline="-25000" dirty="0" smtClean="0">
                <a:solidFill>
                  <a:srgbClr val="0000FF"/>
                </a:solidFill>
                <a:latin typeface="Calibri" pitchFamily="34" charset="0"/>
              </a:rPr>
              <a:t>SPEC</a:t>
            </a:r>
            <a:r>
              <a:rPr lang="en-US" sz="2200" b="1" dirty="0" smtClean="0">
                <a:solidFill>
                  <a:srgbClr val="0000FF"/>
                </a:solidFill>
                <a:latin typeface="Calibri" pitchFamily="34" charset="0"/>
              </a:rPr>
              <a:t> &gt; </a:t>
            </a:r>
            <a:r>
              <a:rPr lang="en-US" sz="2200" b="1" dirty="0">
                <a:solidFill>
                  <a:srgbClr val="0000FF"/>
                </a:solidFill>
                <a:latin typeface="Calibri" pitchFamily="34" charset="0"/>
              </a:rPr>
              <a:t>1 or </a:t>
            </a:r>
            <a:r>
              <a:rPr lang="en-US" sz="2200" b="1" dirty="0" err="1">
                <a:solidFill>
                  <a:srgbClr val="0000FF"/>
                </a:solidFill>
                <a:latin typeface="Calibri" pitchFamily="34" charset="0"/>
              </a:rPr>
              <a:t>NEdT</a:t>
            </a:r>
            <a:r>
              <a:rPr lang="en-US" sz="2200" b="1" dirty="0">
                <a:solidFill>
                  <a:srgbClr val="0000FF"/>
                </a:solidFill>
                <a:latin typeface="Calibri" pitchFamily="34" charset="0"/>
              </a:rPr>
              <a:t>/</a:t>
            </a:r>
            <a:r>
              <a:rPr lang="en-US" sz="2200" b="1" dirty="0" err="1">
                <a:solidFill>
                  <a:srgbClr val="0000FF"/>
                </a:solidFill>
                <a:latin typeface="Calibri" pitchFamily="34" charset="0"/>
              </a:rPr>
              <a:t>NEdT</a:t>
            </a:r>
            <a:r>
              <a:rPr lang="en-US" sz="2200" b="1" baseline="-25000" dirty="0" err="1">
                <a:solidFill>
                  <a:srgbClr val="0000FF"/>
                </a:solidFill>
                <a:latin typeface="Calibri" pitchFamily="34" charset="0"/>
              </a:rPr>
              <a:t>SPEC</a:t>
            </a:r>
            <a:r>
              <a:rPr lang="en-US" sz="2200" b="1" dirty="0">
                <a:solidFill>
                  <a:srgbClr val="0000FF"/>
                </a:solidFill>
                <a:latin typeface="Calibri" pitchFamily="34" charset="0"/>
              </a:rPr>
              <a:t> &lt; </a:t>
            </a:r>
            <a:r>
              <a:rPr lang="en-US" sz="2200" b="1" dirty="0" smtClean="0">
                <a:solidFill>
                  <a:srgbClr val="0000FF"/>
                </a:solidFill>
                <a:latin typeface="Calibri" pitchFamily="34" charset="0"/>
              </a:rPr>
              <a:t>1: better performance</a:t>
            </a:r>
          </a:p>
        </p:txBody>
      </p:sp>
      <p:cxnSp>
        <p:nvCxnSpPr>
          <p:cNvPr id="16" name="Straight Connector 15"/>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17" name="Left Brace 16"/>
          <p:cNvSpPr/>
          <p:nvPr/>
        </p:nvSpPr>
        <p:spPr bwMode="auto">
          <a:xfrm rot="16200000">
            <a:off x="3603600" y="4060800"/>
            <a:ext cx="395956" cy="4588844"/>
          </a:xfrm>
          <a:prstGeom prst="leftBrac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9" name="Left Brace 18"/>
          <p:cNvSpPr/>
          <p:nvPr/>
        </p:nvSpPr>
        <p:spPr bwMode="auto">
          <a:xfrm rot="16200000">
            <a:off x="6940439" y="5389006"/>
            <a:ext cx="392908" cy="1929383"/>
          </a:xfrm>
          <a:prstGeom prst="leftBrac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21" name="TextBox 20"/>
          <p:cNvSpPr txBox="1"/>
          <p:nvPr/>
        </p:nvSpPr>
        <p:spPr>
          <a:xfrm>
            <a:off x="3122564" y="6457890"/>
            <a:ext cx="1449436" cy="400110"/>
          </a:xfrm>
          <a:prstGeom prst="rect">
            <a:avLst/>
          </a:prstGeom>
          <a:noFill/>
        </p:spPr>
        <p:txBody>
          <a:bodyPr wrap="none" rtlCol="0">
            <a:spAutoFit/>
          </a:bodyPr>
          <a:lstStyle/>
          <a:p>
            <a:r>
              <a:rPr lang="en-US" sz="2000" b="1" dirty="0" smtClean="0">
                <a:solidFill>
                  <a:srgbClr val="0066FF"/>
                </a:solidFill>
                <a:latin typeface="Calibri" panose="020F0502020204030204" pitchFamily="34" charset="0"/>
              </a:rPr>
              <a:t>SNR for RSB</a:t>
            </a:r>
            <a:endParaRPr lang="en-US" sz="2000" b="1" dirty="0">
              <a:solidFill>
                <a:srgbClr val="0066FF"/>
              </a:solidFill>
              <a:latin typeface="Calibri" panose="020F0502020204030204" pitchFamily="34" charset="0"/>
            </a:endParaRPr>
          </a:p>
        </p:txBody>
      </p:sp>
      <p:sp>
        <p:nvSpPr>
          <p:cNvPr id="22" name="TextBox 21"/>
          <p:cNvSpPr txBox="1"/>
          <p:nvPr/>
        </p:nvSpPr>
        <p:spPr>
          <a:xfrm>
            <a:off x="6324600" y="6457890"/>
            <a:ext cx="1557158" cy="400110"/>
          </a:xfrm>
          <a:prstGeom prst="rect">
            <a:avLst/>
          </a:prstGeom>
          <a:noFill/>
        </p:spPr>
        <p:txBody>
          <a:bodyPr wrap="none" rtlCol="0">
            <a:spAutoFit/>
          </a:bodyPr>
          <a:lstStyle/>
          <a:p>
            <a:r>
              <a:rPr lang="en-US" sz="2000" b="1" dirty="0" err="1" smtClean="0">
                <a:solidFill>
                  <a:srgbClr val="0066FF"/>
                </a:solidFill>
                <a:latin typeface="Calibri" panose="020F0502020204030204" pitchFamily="34" charset="0"/>
              </a:rPr>
              <a:t>NEdT</a:t>
            </a:r>
            <a:r>
              <a:rPr lang="en-US" sz="2000" b="1" dirty="0" smtClean="0">
                <a:solidFill>
                  <a:srgbClr val="0066FF"/>
                </a:solidFill>
                <a:latin typeface="Calibri" panose="020F0502020204030204" pitchFamily="34" charset="0"/>
              </a:rPr>
              <a:t> for TEB</a:t>
            </a:r>
            <a:endParaRPr lang="en-US" sz="2000" b="1" dirty="0">
              <a:solidFill>
                <a:srgbClr val="0066FF"/>
              </a:solidFill>
              <a:latin typeface="Calibri" panose="020F0502020204030204" pitchFamily="34" charset="0"/>
            </a:endParaRPr>
          </a:p>
        </p:txBody>
      </p:sp>
    </p:spTree>
    <p:extLst>
      <p:ext uri="{BB962C8B-B14F-4D97-AF65-F5344CB8AC3E}">
        <p14:creationId xmlns:p14="http://schemas.microsoft.com/office/powerpoint/2010/main" val="1802986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2A27B40D-6C12-464A-A924-423B732A624B}" type="slidenum">
              <a:rPr lang="en-US" sz="1200" b="1" i="1">
                <a:solidFill>
                  <a:srgbClr val="0000CC"/>
                </a:solidFill>
                <a:latin typeface="Times New Roman" pitchFamily="18" charset="0"/>
              </a:rPr>
              <a:pPr/>
              <a:t>18</a:t>
            </a:fld>
            <a:endParaRPr lang="en-US" sz="1200" b="1" i="1">
              <a:solidFill>
                <a:srgbClr val="0000CC"/>
              </a:solidFill>
              <a:latin typeface="Times New Roman" pitchFamily="18" charset="0"/>
            </a:endParaRPr>
          </a:p>
        </p:txBody>
      </p:sp>
      <p:sp>
        <p:nvSpPr>
          <p:cNvPr id="31" name="Rectangle 7"/>
          <p:cNvSpPr txBox="1">
            <a:spLocks noChangeArrowheads="1"/>
          </p:cNvSpPr>
          <p:nvPr/>
        </p:nvSpPr>
        <p:spPr>
          <a:xfrm>
            <a:off x="214313" y="76200"/>
            <a:ext cx="8693150" cy="489495"/>
          </a:xfrm>
          <a:prstGeom prst="rect">
            <a:avLst/>
          </a:prstGeom>
          <a:noFill/>
        </p:spPr>
        <p:txBody>
          <a:bodyPr lIns="90487" tIns="44450" rIns="90487" bIns="44450"/>
          <a:lstStyle/>
          <a:p>
            <a:pPr algn="ctr">
              <a:defRPr/>
            </a:pPr>
            <a:r>
              <a:rPr lang="en-US" sz="2600" b="1" kern="0" dirty="0" smtClean="0">
                <a:solidFill>
                  <a:srgbClr val="000000"/>
                </a:solidFill>
                <a:latin typeface="Calibri" pitchFamily="34" charset="0"/>
                <a:cs typeface="+mn-cs"/>
              </a:rPr>
              <a:t>S-NPP VIIRS Spatial Characterization and Geolocation</a:t>
            </a:r>
            <a:endParaRPr lang="en-US" sz="2600" b="1" kern="0" dirty="0">
              <a:solidFill>
                <a:srgbClr val="000000"/>
              </a:solidFill>
              <a:latin typeface="Calibri" pitchFamily="34" charset="0"/>
              <a:cs typeface="+mn-cs"/>
            </a:endParaRPr>
          </a:p>
        </p:txBody>
      </p:sp>
      <p:cxnSp>
        <p:nvCxnSpPr>
          <p:cNvPr id="32" name="Straight Connector 31"/>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45" name="Text Box 6"/>
          <p:cNvSpPr txBox="1">
            <a:spLocks noChangeArrowheads="1"/>
          </p:cNvSpPr>
          <p:nvPr/>
        </p:nvSpPr>
        <p:spPr bwMode="auto">
          <a:xfrm>
            <a:off x="0" y="5225347"/>
            <a:ext cx="4827395" cy="1556453"/>
          </a:xfrm>
          <a:prstGeom prst="rect">
            <a:avLst/>
          </a:prstGeom>
          <a:noFill/>
          <a:ln w="9525">
            <a:noFill/>
            <a:round/>
            <a:headEnd/>
            <a:tailEnd/>
          </a:ln>
        </p:spPr>
        <p:txBody>
          <a:bodyPr wrap="square" lIns="90000" tIns="46800" rIns="90000" bIns="46800">
            <a:spAutoFit/>
          </a:bodyPr>
          <a:lstStyle/>
          <a:p>
            <a:pPr marL="285750" indent="-285750" algn="l" eaLnBrk="0" hangingPunct="0">
              <a:spcBef>
                <a:spcPts val="600"/>
              </a:spcBef>
              <a:spcAft>
                <a:spcPts val="0"/>
              </a:spcAft>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Calibri" pitchFamily="34" charset="0"/>
                <a:cs typeface="Times New Roman" pitchFamily="18" charset="0"/>
              </a:rPr>
              <a:t>Methodology was developed for MODIS BBR characterization using lunar observations (validated using MODIS on-board SRCA)</a:t>
            </a:r>
          </a:p>
          <a:p>
            <a:pPr marL="285750" indent="-285750" eaLnBrk="0" hangingPunct="0">
              <a:spcBef>
                <a:spcPts val="600"/>
              </a:spcBef>
              <a:spcAft>
                <a:spcPts val="0"/>
              </a:spcAft>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latin typeface="Calibri" pitchFamily="34" charset="0"/>
                <a:cs typeface="Times New Roman" pitchFamily="18" charset="0"/>
              </a:rPr>
              <a:t>On-orbit BBR is very stable in both scan and track directions </a:t>
            </a:r>
          </a:p>
        </p:txBody>
      </p:sp>
      <p:pic>
        <p:nvPicPr>
          <p:cNvPr id="47" name="Picture 46"/>
          <p:cNvPicPr>
            <a:picLocks noChangeAspect="1"/>
          </p:cNvPicPr>
          <p:nvPr/>
        </p:nvPicPr>
        <p:blipFill>
          <a:blip r:embed="rId2"/>
          <a:stretch>
            <a:fillRect/>
          </a:stretch>
        </p:blipFill>
        <p:spPr>
          <a:xfrm>
            <a:off x="0" y="2971800"/>
            <a:ext cx="4321007" cy="1987809"/>
          </a:xfrm>
          <a:prstGeom prst="rect">
            <a:avLst/>
          </a:prstGeom>
        </p:spPr>
      </p:pic>
      <p:pic>
        <p:nvPicPr>
          <p:cNvPr id="48" name="Picture 47"/>
          <p:cNvPicPr>
            <a:picLocks noChangeAspect="1"/>
          </p:cNvPicPr>
          <p:nvPr/>
        </p:nvPicPr>
        <p:blipFill>
          <a:blip r:embed="rId3"/>
          <a:stretch>
            <a:fillRect/>
          </a:stretch>
        </p:blipFill>
        <p:spPr>
          <a:xfrm>
            <a:off x="0" y="914400"/>
            <a:ext cx="4321007" cy="1981582"/>
          </a:xfrm>
          <a:prstGeom prst="rect">
            <a:avLst/>
          </a:prstGeom>
        </p:spPr>
      </p:pic>
      <p:pic>
        <p:nvPicPr>
          <p:cNvPr id="50" name="Picture 49"/>
          <p:cNvPicPr>
            <a:picLocks noChangeAspect="1"/>
          </p:cNvPicPr>
          <p:nvPr/>
        </p:nvPicPr>
        <p:blipFill rotWithShape="1">
          <a:blip r:embed="rId4"/>
          <a:srcRect l="1113" t="13887" r="1113" b="7415"/>
          <a:stretch/>
        </p:blipFill>
        <p:spPr>
          <a:xfrm>
            <a:off x="4343400" y="1219200"/>
            <a:ext cx="4800600" cy="4000500"/>
          </a:xfrm>
          <a:prstGeom prst="rect">
            <a:avLst/>
          </a:prstGeom>
        </p:spPr>
      </p:pic>
      <p:sp>
        <p:nvSpPr>
          <p:cNvPr id="51" name="Text Box 41"/>
          <p:cNvSpPr txBox="1">
            <a:spLocks noChangeArrowheads="1"/>
          </p:cNvSpPr>
          <p:nvPr/>
        </p:nvSpPr>
        <p:spPr bwMode="auto">
          <a:xfrm>
            <a:off x="6034256" y="2679412"/>
            <a:ext cx="2873207" cy="584775"/>
          </a:xfrm>
          <a:prstGeom prst="rect">
            <a:avLst/>
          </a:prstGeom>
          <a:solidFill>
            <a:srgbClr val="FFFF99"/>
          </a:solidFill>
          <a:ln>
            <a:noFill/>
          </a:ln>
          <a:extLs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0"/>
              </a:spcBef>
            </a:pPr>
            <a:r>
              <a:rPr lang="en-US" altLang="en-US" sz="1600" b="1" dirty="0" smtClean="0">
                <a:solidFill>
                  <a:srgbClr val="0000FF"/>
                </a:solidFill>
                <a:latin typeface="Calibri" panose="020F0502020204030204" pitchFamily="34" charset="0"/>
              </a:rPr>
              <a:t>S-NPP VIIRS RMSE (C1.1)</a:t>
            </a:r>
          </a:p>
          <a:p>
            <a:pPr algn="ctr" eaLnBrk="1" hangingPunct="1">
              <a:spcBef>
                <a:spcPts val="0"/>
              </a:spcBef>
            </a:pPr>
            <a:r>
              <a:rPr lang="en-US" altLang="en-US" sz="1600" b="1" dirty="0" smtClean="0">
                <a:solidFill>
                  <a:srgbClr val="0000FF"/>
                </a:solidFill>
                <a:latin typeface="Calibri" panose="020F0502020204030204" pitchFamily="34" charset="0"/>
              </a:rPr>
              <a:t>Track</a:t>
            </a:r>
            <a:r>
              <a:rPr lang="en-US" altLang="en-US" sz="1600" b="1" dirty="0">
                <a:solidFill>
                  <a:srgbClr val="0000FF"/>
                </a:solidFill>
                <a:latin typeface="Calibri" panose="020F0502020204030204" pitchFamily="34" charset="0"/>
              </a:rPr>
              <a:t>: </a:t>
            </a:r>
            <a:r>
              <a:rPr lang="en-US" altLang="en-US" sz="1600" b="1" dirty="0" smtClean="0">
                <a:solidFill>
                  <a:srgbClr val="0000FF"/>
                </a:solidFill>
                <a:latin typeface="Calibri" panose="020F0502020204030204" pitchFamily="34" charset="0"/>
              </a:rPr>
              <a:t>72 m   </a:t>
            </a:r>
            <a:r>
              <a:rPr lang="en-US" altLang="en-US" sz="1600" b="1" dirty="0">
                <a:solidFill>
                  <a:srgbClr val="0000FF"/>
                </a:solidFill>
                <a:latin typeface="Calibri" panose="020F0502020204030204" pitchFamily="34" charset="0"/>
              </a:rPr>
              <a:t>Scan: </a:t>
            </a:r>
            <a:r>
              <a:rPr lang="en-US" altLang="en-US" sz="1600" b="1" dirty="0" smtClean="0">
                <a:solidFill>
                  <a:srgbClr val="0000FF"/>
                </a:solidFill>
                <a:latin typeface="Calibri" panose="020F0502020204030204" pitchFamily="34" charset="0"/>
              </a:rPr>
              <a:t>61 m</a:t>
            </a:r>
            <a:endParaRPr lang="en-US" altLang="en-US" sz="1600" b="1" dirty="0">
              <a:solidFill>
                <a:srgbClr val="0000FF"/>
              </a:solidFill>
              <a:latin typeface="Calibri" panose="020F0502020204030204" pitchFamily="34" charset="0"/>
            </a:endParaRPr>
          </a:p>
        </p:txBody>
      </p:sp>
      <p:sp>
        <p:nvSpPr>
          <p:cNvPr id="52" name="TextBox 27"/>
          <p:cNvSpPr txBox="1">
            <a:spLocks noChangeArrowheads="1"/>
          </p:cNvSpPr>
          <p:nvPr/>
        </p:nvSpPr>
        <p:spPr bwMode="auto">
          <a:xfrm>
            <a:off x="5257800" y="759664"/>
            <a:ext cx="3505200" cy="400110"/>
          </a:xfrm>
          <a:prstGeom prst="rect">
            <a:avLst/>
          </a:prstGeom>
          <a:noFill/>
          <a:ln w="9525">
            <a:noFill/>
            <a:miter lim="800000"/>
            <a:headEnd/>
            <a:tailEnd/>
          </a:ln>
        </p:spPr>
        <p:txBody>
          <a:bodyPr wrap="square">
            <a:spAutoFit/>
          </a:bodyPr>
          <a:lstStyle/>
          <a:p>
            <a:pPr algn="ctr"/>
            <a:r>
              <a:rPr lang="en-US" sz="2000" b="1" dirty="0" smtClean="0">
                <a:latin typeface="Calibri" pitchFamily="34" charset="0"/>
              </a:rPr>
              <a:t>Geolocation</a:t>
            </a:r>
            <a:endParaRPr lang="en-US" sz="2000" b="1" dirty="0">
              <a:latin typeface="Calibri" pitchFamily="34" charset="0"/>
            </a:endParaRPr>
          </a:p>
        </p:txBody>
      </p:sp>
      <p:sp>
        <p:nvSpPr>
          <p:cNvPr id="11" name="Text Box 41"/>
          <p:cNvSpPr txBox="1">
            <a:spLocks noChangeArrowheads="1"/>
          </p:cNvSpPr>
          <p:nvPr/>
        </p:nvSpPr>
        <p:spPr bwMode="auto">
          <a:xfrm>
            <a:off x="5105400" y="6106924"/>
            <a:ext cx="2971800" cy="584775"/>
          </a:xfrm>
          <a:prstGeom prst="rect">
            <a:avLst/>
          </a:prstGeom>
          <a:no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pPr>
            <a:r>
              <a:rPr lang="en-US" altLang="en-US" sz="1600" b="1" dirty="0" smtClean="0">
                <a:solidFill>
                  <a:srgbClr val="0000FF"/>
                </a:solidFill>
                <a:latin typeface="Calibri" panose="020F0502020204030204" pitchFamily="34" charset="0"/>
              </a:rPr>
              <a:t>Aqua MODIS RMSE (C6)</a:t>
            </a:r>
          </a:p>
          <a:p>
            <a:pPr eaLnBrk="1" hangingPunct="1">
              <a:spcBef>
                <a:spcPts val="0"/>
              </a:spcBef>
            </a:pPr>
            <a:r>
              <a:rPr lang="en-US" altLang="en-US" sz="1600" b="1" dirty="0" smtClean="0">
                <a:solidFill>
                  <a:srgbClr val="0000FF"/>
                </a:solidFill>
                <a:latin typeface="Calibri" panose="020F0502020204030204" pitchFamily="34" charset="0"/>
              </a:rPr>
              <a:t>Track</a:t>
            </a:r>
            <a:r>
              <a:rPr lang="en-US" altLang="en-US" sz="1600" b="1" dirty="0">
                <a:solidFill>
                  <a:srgbClr val="0000FF"/>
                </a:solidFill>
                <a:latin typeface="Calibri" panose="020F0502020204030204" pitchFamily="34" charset="0"/>
              </a:rPr>
              <a:t>: 46 </a:t>
            </a:r>
            <a:r>
              <a:rPr lang="en-US" altLang="en-US" sz="1600" b="1" dirty="0" smtClean="0">
                <a:solidFill>
                  <a:srgbClr val="0000FF"/>
                </a:solidFill>
                <a:latin typeface="Calibri" panose="020F0502020204030204" pitchFamily="34" charset="0"/>
              </a:rPr>
              <a:t>m   </a:t>
            </a:r>
            <a:r>
              <a:rPr lang="en-US" altLang="en-US" sz="1600" b="1" dirty="0">
                <a:solidFill>
                  <a:srgbClr val="0000FF"/>
                </a:solidFill>
                <a:latin typeface="Calibri" panose="020F0502020204030204" pitchFamily="34" charset="0"/>
              </a:rPr>
              <a:t>Scan: 53 </a:t>
            </a:r>
            <a:r>
              <a:rPr lang="en-US" altLang="en-US" sz="1600" b="1" dirty="0" smtClean="0">
                <a:solidFill>
                  <a:srgbClr val="0000FF"/>
                </a:solidFill>
                <a:latin typeface="Calibri" panose="020F0502020204030204" pitchFamily="34" charset="0"/>
              </a:rPr>
              <a:t>m</a:t>
            </a:r>
            <a:endParaRPr lang="en-US" altLang="en-US" sz="1600" b="1" dirty="0">
              <a:solidFill>
                <a:srgbClr val="0000FF"/>
              </a:solidFill>
              <a:latin typeface="Calibri" panose="020F0502020204030204" pitchFamily="34" charset="0"/>
            </a:endParaRPr>
          </a:p>
        </p:txBody>
      </p:sp>
      <p:sp>
        <p:nvSpPr>
          <p:cNvPr id="12" name="Text Box 41"/>
          <p:cNvSpPr txBox="1">
            <a:spLocks noChangeArrowheads="1"/>
          </p:cNvSpPr>
          <p:nvPr/>
        </p:nvSpPr>
        <p:spPr bwMode="auto">
          <a:xfrm>
            <a:off x="5105400" y="5430207"/>
            <a:ext cx="2971800" cy="584775"/>
          </a:xfrm>
          <a:prstGeom prst="rect">
            <a:avLst/>
          </a:prstGeom>
          <a:no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pPr>
            <a:r>
              <a:rPr lang="en-US" altLang="en-US" sz="1600" b="1" dirty="0" smtClean="0">
                <a:solidFill>
                  <a:srgbClr val="0000FF"/>
                </a:solidFill>
                <a:latin typeface="Calibri" panose="020F0502020204030204" pitchFamily="34" charset="0"/>
              </a:rPr>
              <a:t>Terra MODIS RMSE (C6)</a:t>
            </a:r>
          </a:p>
          <a:p>
            <a:pPr eaLnBrk="1" hangingPunct="1">
              <a:spcBef>
                <a:spcPts val="0"/>
              </a:spcBef>
            </a:pPr>
            <a:r>
              <a:rPr lang="en-US" altLang="en-US" sz="1600" b="1" dirty="0" smtClean="0">
                <a:solidFill>
                  <a:srgbClr val="0000FF"/>
                </a:solidFill>
                <a:latin typeface="Calibri" panose="020F0502020204030204" pitchFamily="34" charset="0"/>
              </a:rPr>
              <a:t>Track: 43 m    Scan: 44 m</a:t>
            </a:r>
            <a:endParaRPr lang="en-US" altLang="en-US" sz="1600" b="1" dirty="0">
              <a:solidFill>
                <a:srgbClr val="0000FF"/>
              </a:solidFill>
              <a:latin typeface="Calibri" panose="020F0502020204030204" pitchFamily="34" charset="0"/>
            </a:endParaRPr>
          </a:p>
        </p:txBody>
      </p:sp>
    </p:spTree>
    <p:extLst>
      <p:ext uri="{BB962C8B-B14F-4D97-AF65-F5344CB8AC3E}">
        <p14:creationId xmlns:p14="http://schemas.microsoft.com/office/powerpoint/2010/main" val="3433734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6"/>
          <p:cNvSpPr>
            <a:spLocks noChangeArrowheads="1"/>
          </p:cNvSpPr>
          <p:nvPr/>
        </p:nvSpPr>
        <p:spPr bwMode="auto">
          <a:xfrm>
            <a:off x="66675" y="762000"/>
            <a:ext cx="9001125" cy="6019800"/>
          </a:xfrm>
          <a:prstGeom prst="rect">
            <a:avLst/>
          </a:prstGeom>
          <a:noFill/>
          <a:ln w="12700">
            <a:noFill/>
            <a:miter lim="800000"/>
            <a:headEnd/>
            <a:tailEnd/>
          </a:ln>
        </p:spPr>
        <p:txBody>
          <a:bodyPr lIns="90487" tIns="44450" rIns="90487" bIns="44450"/>
          <a:lstStyle/>
          <a:p>
            <a:pPr marL="342900" indent="-342900">
              <a:spcBef>
                <a:spcPts val="300"/>
              </a:spcBef>
              <a:buFontTx/>
              <a:buChar char="•"/>
            </a:pPr>
            <a:r>
              <a:rPr lang="en-US" sz="2200" b="1" dirty="0" smtClean="0">
                <a:latin typeface="Calibri" pitchFamily="34" charset="0"/>
                <a:cs typeface="Times New Roman" pitchFamily="18" charset="0"/>
              </a:rPr>
              <a:t>Future </a:t>
            </a:r>
            <a:r>
              <a:rPr lang="en-US" sz="2200" b="1" dirty="0">
                <a:latin typeface="Calibri" pitchFamily="34" charset="0"/>
                <a:cs typeface="Times New Roman" pitchFamily="18" charset="0"/>
              </a:rPr>
              <a:t>work to address existing and new challenging issues in </a:t>
            </a:r>
            <a:r>
              <a:rPr lang="en-US" sz="2200" b="1" dirty="0" smtClean="0">
                <a:latin typeface="Calibri" pitchFamily="34" charset="0"/>
                <a:cs typeface="Times New Roman" pitchFamily="18" charset="0"/>
              </a:rPr>
              <a:t>Terra and Aqua MODIS</a:t>
            </a:r>
            <a:endParaRPr lang="en-US" sz="2200" b="1" dirty="0">
              <a:latin typeface="Calibri" pitchFamily="34" charset="0"/>
              <a:cs typeface="Times New Roman" pitchFamily="18" charset="0"/>
            </a:endParaRPr>
          </a:p>
          <a:p>
            <a:pPr marL="742950" lvl="1" indent="-285750">
              <a:spcBef>
                <a:spcPts val="300"/>
              </a:spcBef>
              <a:buFontTx/>
              <a:buChar char="–"/>
              <a:defRPr/>
            </a:pPr>
            <a:r>
              <a:rPr lang="en-US" sz="2000" dirty="0" smtClean="0">
                <a:latin typeface="Calibri" pitchFamily="34" charset="0"/>
              </a:rPr>
              <a:t>Changes in VIS/NIR </a:t>
            </a:r>
            <a:r>
              <a:rPr lang="en-US" sz="2000" dirty="0">
                <a:latin typeface="Calibri" pitchFamily="34" charset="0"/>
              </a:rPr>
              <a:t>response versus scan-angle (</a:t>
            </a:r>
            <a:r>
              <a:rPr lang="en-US" sz="2000" dirty="0" smtClean="0">
                <a:latin typeface="Calibri" pitchFamily="34" charset="0"/>
              </a:rPr>
              <a:t>RVS) – continuing effort</a:t>
            </a:r>
          </a:p>
          <a:p>
            <a:pPr marL="742950" lvl="1" indent="-285750">
              <a:spcBef>
                <a:spcPts val="300"/>
              </a:spcBef>
              <a:buFontTx/>
              <a:buChar char="–"/>
              <a:defRPr/>
            </a:pPr>
            <a:r>
              <a:rPr lang="en-US" sz="2000" dirty="0" smtClean="0">
                <a:latin typeface="Calibri" pitchFamily="34" charset="0"/>
              </a:rPr>
              <a:t>Changes in Terra MODIS polarization sensitivity and impact on sensor’s earth view response trending – progress has been made in recent years</a:t>
            </a:r>
            <a:endParaRPr lang="en-US" sz="2000" dirty="0">
              <a:latin typeface="Calibri" pitchFamily="34" charset="0"/>
            </a:endParaRPr>
          </a:p>
          <a:p>
            <a:pPr marL="742950" lvl="1" indent="-285750">
              <a:spcBef>
                <a:spcPts val="300"/>
              </a:spcBef>
              <a:buFontTx/>
              <a:buChar char="–"/>
              <a:defRPr/>
            </a:pPr>
            <a:r>
              <a:rPr lang="en-US" sz="2000" dirty="0">
                <a:latin typeface="Calibri" pitchFamily="34" charset="0"/>
              </a:rPr>
              <a:t>Uncertainty due to correction for large SD degradation and SD degradation correction for SWIR </a:t>
            </a:r>
            <a:r>
              <a:rPr lang="en-US" sz="2000" dirty="0" smtClean="0">
                <a:latin typeface="Calibri" pitchFamily="34" charset="0"/>
              </a:rPr>
              <a:t>bands – further improvement (for more spectral bands)</a:t>
            </a:r>
            <a:endParaRPr lang="en-US" sz="2000" dirty="0">
              <a:latin typeface="Calibri" pitchFamily="34" charset="0"/>
            </a:endParaRPr>
          </a:p>
          <a:p>
            <a:pPr marL="742950" lvl="1" indent="-285750">
              <a:spcBef>
                <a:spcPts val="300"/>
              </a:spcBef>
              <a:buFontTx/>
              <a:buChar char="–"/>
              <a:defRPr/>
            </a:pPr>
            <a:r>
              <a:rPr lang="en-US" sz="2000" dirty="0" smtClean="0">
                <a:latin typeface="Calibri" pitchFamily="34" charset="0"/>
              </a:rPr>
              <a:t>Terra </a:t>
            </a:r>
            <a:r>
              <a:rPr lang="en-US" sz="2000" dirty="0">
                <a:latin typeface="Calibri" pitchFamily="34" charset="0"/>
              </a:rPr>
              <a:t>LWIR PV </a:t>
            </a:r>
            <a:r>
              <a:rPr lang="en-US" sz="2000" dirty="0" err="1">
                <a:latin typeface="Calibri" pitchFamily="34" charset="0"/>
              </a:rPr>
              <a:t>Xtalk</a:t>
            </a:r>
            <a:r>
              <a:rPr lang="en-US" sz="2000" dirty="0">
                <a:latin typeface="Calibri" pitchFamily="34" charset="0"/>
              </a:rPr>
              <a:t> </a:t>
            </a:r>
            <a:r>
              <a:rPr lang="en-US" sz="2000" dirty="0" smtClean="0">
                <a:latin typeface="Calibri" pitchFamily="34" charset="0"/>
              </a:rPr>
              <a:t>impact and correction – testing latest correction algorithm</a:t>
            </a:r>
          </a:p>
          <a:p>
            <a:pPr marL="742950" lvl="1" indent="-285750">
              <a:spcBef>
                <a:spcPts val="300"/>
              </a:spcBef>
              <a:buFontTx/>
              <a:buChar char="–"/>
              <a:defRPr/>
            </a:pPr>
            <a:r>
              <a:rPr lang="en-US" sz="2000" dirty="0" smtClean="0">
                <a:latin typeface="Calibri" pitchFamily="34" charset="0"/>
              </a:rPr>
              <a:t>Noisy detectors and their impact on calibration – more serious in Terra MODIS LWIR PV bands   </a:t>
            </a:r>
            <a:endParaRPr lang="en-US" sz="2000" dirty="0">
              <a:latin typeface="Calibri" pitchFamily="34" charset="0"/>
            </a:endParaRPr>
          </a:p>
          <a:p>
            <a:pPr marL="342900" indent="-342900">
              <a:spcBef>
                <a:spcPts val="600"/>
              </a:spcBef>
              <a:buFontTx/>
              <a:buChar char="•"/>
            </a:pPr>
            <a:r>
              <a:rPr lang="en-US" sz="2200" b="1" dirty="0" smtClean="0">
                <a:latin typeface="Calibri" pitchFamily="34" charset="0"/>
              </a:rPr>
              <a:t>VIIRS calibration effort</a:t>
            </a:r>
            <a:endParaRPr lang="en-US" sz="2200" b="1" dirty="0">
              <a:latin typeface="Calibri" pitchFamily="34" charset="0"/>
            </a:endParaRPr>
          </a:p>
          <a:p>
            <a:pPr marL="800100" lvl="1" indent="-342900">
              <a:spcBef>
                <a:spcPts val="0"/>
              </a:spcBef>
              <a:buFont typeface="Calibri" pitchFamily="34" charset="0"/>
              <a:buChar char="–"/>
            </a:pPr>
            <a:r>
              <a:rPr lang="en-US" sz="2000" dirty="0" smtClean="0">
                <a:latin typeface="Calibri" pitchFamily="34" charset="0"/>
              </a:rPr>
              <a:t>Enhanced calibration and validation effort in support of </a:t>
            </a:r>
            <a:r>
              <a:rPr lang="en-US" sz="2000" dirty="0" smtClean="0">
                <a:latin typeface="Calibri" pitchFamily="34" charset="0"/>
              </a:rPr>
              <a:t>VIIRS </a:t>
            </a:r>
            <a:r>
              <a:rPr lang="en-US" sz="2000" dirty="0" smtClean="0">
                <a:latin typeface="Calibri" pitchFamily="34" charset="0"/>
              </a:rPr>
              <a:t>data reprocessing and NASA </a:t>
            </a:r>
            <a:r>
              <a:rPr lang="en-US" sz="2000" dirty="0" smtClean="0">
                <a:latin typeface="Calibri" pitchFamily="34" charset="0"/>
              </a:rPr>
              <a:t>L1 SW </a:t>
            </a:r>
            <a:r>
              <a:rPr lang="en-US" sz="2000" dirty="0" smtClean="0">
                <a:latin typeface="Calibri" pitchFamily="34" charset="0"/>
              </a:rPr>
              <a:t>development/improvement</a:t>
            </a:r>
          </a:p>
          <a:p>
            <a:pPr marL="800100" lvl="1" indent="-342900">
              <a:spcBef>
                <a:spcPts val="0"/>
              </a:spcBef>
              <a:buFont typeface="Calibri" pitchFamily="34" charset="0"/>
              <a:buChar char="–"/>
            </a:pPr>
            <a:r>
              <a:rPr lang="en-US" sz="2000" dirty="0" smtClean="0">
                <a:latin typeface="Calibri" pitchFamily="34" charset="0"/>
              </a:rPr>
              <a:t>Improved use of SD and lunar calibration</a:t>
            </a:r>
          </a:p>
          <a:p>
            <a:pPr marL="800100" lvl="1" indent="-342900">
              <a:spcBef>
                <a:spcPts val="0"/>
              </a:spcBef>
              <a:buFont typeface="Calibri" pitchFamily="34" charset="0"/>
              <a:buChar char="–"/>
            </a:pPr>
            <a:r>
              <a:rPr lang="en-US" sz="2000" dirty="0" smtClean="0">
                <a:latin typeface="Calibri" pitchFamily="34" charset="0"/>
              </a:rPr>
              <a:t>Tracking potential changes in VIIRS RVS</a:t>
            </a:r>
          </a:p>
          <a:p>
            <a:pPr marL="342900" indent="-342900">
              <a:spcBef>
                <a:spcPts val="600"/>
              </a:spcBef>
              <a:buFontTx/>
              <a:buChar char="•"/>
            </a:pPr>
            <a:r>
              <a:rPr lang="en-US" sz="2200" b="1" dirty="0" smtClean="0">
                <a:latin typeface="Calibri" pitchFamily="34" charset="0"/>
              </a:rPr>
              <a:t>MODIS and VIIRS calibration consistency and impact on science products</a:t>
            </a:r>
            <a:endParaRPr lang="en-US" sz="2200" b="1" dirty="0">
              <a:latin typeface="Calibri" pitchFamily="34" charset="0"/>
            </a:endParaRPr>
          </a:p>
          <a:p>
            <a:pPr marL="800100" lvl="1" indent="-342900">
              <a:spcBef>
                <a:spcPts val="0"/>
              </a:spcBef>
              <a:buFont typeface="Calibri" pitchFamily="34" charset="0"/>
              <a:buChar char="–"/>
            </a:pPr>
            <a:r>
              <a:rPr lang="en-US" sz="2000" dirty="0" smtClean="0">
                <a:latin typeface="Calibri" pitchFamily="34" charset="0"/>
              </a:rPr>
              <a:t>Extensive calibration and validate effort and science support</a:t>
            </a:r>
            <a:endParaRPr lang="en-US" sz="2000" dirty="0">
              <a:latin typeface="Calibri" pitchFamily="34" charset="0"/>
            </a:endParaRPr>
          </a:p>
          <a:p>
            <a:pPr marL="457200" lvl="2">
              <a:spcBef>
                <a:spcPts val="0"/>
              </a:spcBef>
              <a:spcAft>
                <a:spcPts val="300"/>
              </a:spcAft>
            </a:pPr>
            <a:endParaRPr lang="en-US" sz="2000" dirty="0" smtClean="0">
              <a:latin typeface="Calibri" pitchFamily="34" charset="0"/>
              <a:cs typeface="Times New Roman" pitchFamily="18" charset="0"/>
            </a:endParaRPr>
          </a:p>
        </p:txBody>
      </p:sp>
      <p:sp>
        <p:nvSpPr>
          <p:cNvPr id="4100" name="Text Box 9"/>
          <p:cNvSpPr txBox="1">
            <a:spLocks noChangeArrowheads="1"/>
          </p:cNvSpPr>
          <p:nvPr/>
        </p:nvSpPr>
        <p:spPr bwMode="auto">
          <a:xfrm>
            <a:off x="8763000" y="6553200"/>
            <a:ext cx="261938" cy="276225"/>
          </a:xfrm>
          <a:prstGeom prst="rect">
            <a:avLst/>
          </a:prstGeom>
          <a:noFill/>
          <a:ln w="9525">
            <a:noFill/>
            <a:miter lim="800000"/>
            <a:headEnd/>
            <a:tailEnd/>
          </a:ln>
        </p:spPr>
        <p:txBody>
          <a:bodyPr wrap="none">
            <a:spAutoFit/>
          </a:bodyPr>
          <a:lstStyle/>
          <a:p>
            <a:fld id="{A4424335-EE47-494B-AFBB-542FDEDF71A1}" type="slidenum">
              <a:rPr lang="en-US" sz="1200" b="1" i="1">
                <a:solidFill>
                  <a:srgbClr val="0000FF"/>
                </a:solidFill>
                <a:latin typeface="Times New Roman" pitchFamily="18" charset="0"/>
              </a:rPr>
              <a:pPr/>
              <a:t>19</a:t>
            </a:fld>
            <a:endParaRPr lang="en-US" sz="1200" b="1" i="1">
              <a:solidFill>
                <a:srgbClr val="0000FF"/>
              </a:solidFill>
              <a:latin typeface="Times New Roman" pitchFamily="18" charset="0"/>
            </a:endParaRPr>
          </a:p>
        </p:txBody>
      </p:sp>
      <p:cxnSp>
        <p:nvCxnSpPr>
          <p:cNvPr id="5" name="Straight Connector 4"/>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7" name="Rectangle 7"/>
          <p:cNvSpPr>
            <a:spLocks noGrp="1" noChangeArrowheads="1"/>
          </p:cNvSpPr>
          <p:nvPr>
            <p:ph type="title"/>
          </p:nvPr>
        </p:nvSpPr>
        <p:spPr>
          <a:xfrm>
            <a:off x="838200" y="0"/>
            <a:ext cx="7307263" cy="685800"/>
          </a:xfrm>
        </p:spPr>
        <p:txBody>
          <a:bodyPr lIns="90487" tIns="44450" rIns="90487" bIns="44450"/>
          <a:lstStyle/>
          <a:p>
            <a:pPr eaLnBrk="1" hangingPunct="1"/>
            <a:r>
              <a:rPr lang="en-US" sz="2800" b="1" dirty="0" smtClean="0">
                <a:solidFill>
                  <a:schemeClr val="tx1"/>
                </a:solidFill>
                <a:latin typeface="Calibri" pitchFamily="34" charset="0"/>
              </a:rPr>
              <a:t>Future Activities</a:t>
            </a:r>
          </a:p>
        </p:txBody>
      </p:sp>
    </p:spTree>
    <p:extLst>
      <p:ext uri="{BB962C8B-B14F-4D97-AF65-F5344CB8AC3E}">
        <p14:creationId xmlns:p14="http://schemas.microsoft.com/office/powerpoint/2010/main" val="1401272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22"/>
          <p:cNvSpPr>
            <a:spLocks noChangeArrowheads="1"/>
          </p:cNvSpPr>
          <p:nvPr/>
        </p:nvSpPr>
        <p:spPr bwMode="auto">
          <a:xfrm>
            <a:off x="381000" y="1371600"/>
            <a:ext cx="8153400" cy="4953000"/>
          </a:xfrm>
          <a:prstGeom prst="rect">
            <a:avLst/>
          </a:prstGeom>
          <a:noFill/>
          <a:ln w="12700">
            <a:noFill/>
            <a:miter lim="800000"/>
            <a:headEnd/>
            <a:tailEnd/>
          </a:ln>
        </p:spPr>
        <p:txBody>
          <a:bodyPr lIns="90487" tIns="44450" rIns="90487" bIns="44450"/>
          <a:lstStyle/>
          <a:p>
            <a:pPr algn="l">
              <a:spcBef>
                <a:spcPts val="0"/>
              </a:spcBef>
              <a:spcAft>
                <a:spcPts val="300"/>
              </a:spcAft>
              <a:buSzPct val="100000"/>
            </a:pPr>
            <a:r>
              <a:rPr lang="en-US" sz="2400" b="1" dirty="0" smtClean="0">
                <a:latin typeface="Calibri" pitchFamily="34" charset="0"/>
              </a:rPr>
              <a:t>Contributions:</a:t>
            </a:r>
          </a:p>
          <a:p>
            <a:pPr marL="342900" indent="-342900">
              <a:spcBef>
                <a:spcPts val="0"/>
              </a:spcBef>
              <a:spcAft>
                <a:spcPts val="300"/>
              </a:spcAft>
              <a:buSzPct val="100000"/>
              <a:buFont typeface="Calibri" panose="020F0502020204030204" pitchFamily="34" charset="0"/>
              <a:buChar char="−"/>
            </a:pPr>
            <a:r>
              <a:rPr lang="en-US" sz="2000" dirty="0">
                <a:latin typeface="Calibri" pitchFamily="34" charset="0"/>
              </a:rPr>
              <a:t>MODIS Characterization Support Team (MCST</a:t>
            </a:r>
            <a:r>
              <a:rPr lang="en-US" sz="2000" dirty="0" smtClean="0">
                <a:latin typeface="Calibri" pitchFamily="34" charset="0"/>
              </a:rPr>
              <a:t>)</a:t>
            </a:r>
          </a:p>
          <a:p>
            <a:pPr marL="342900" indent="-342900">
              <a:spcBef>
                <a:spcPts val="0"/>
              </a:spcBef>
              <a:spcAft>
                <a:spcPts val="300"/>
              </a:spcAft>
              <a:buSzPct val="100000"/>
              <a:buFont typeface="Calibri" panose="020F0502020204030204" pitchFamily="34" charset="0"/>
              <a:buChar char="−"/>
            </a:pPr>
            <a:r>
              <a:rPr lang="en-US" sz="2000" dirty="0" smtClean="0">
                <a:latin typeface="Calibri" pitchFamily="34" charset="0"/>
              </a:rPr>
              <a:t>MODIS Science Data Support Team (SDST)</a:t>
            </a:r>
          </a:p>
          <a:p>
            <a:pPr marL="342900" indent="-342900">
              <a:spcBef>
                <a:spcPts val="0"/>
              </a:spcBef>
              <a:spcAft>
                <a:spcPts val="300"/>
              </a:spcAft>
              <a:buSzPct val="100000"/>
              <a:buFont typeface="Calibri" panose="020F0502020204030204" pitchFamily="34" charset="0"/>
              <a:buChar char="−"/>
            </a:pPr>
            <a:r>
              <a:rPr lang="en-US" sz="2000" dirty="0" smtClean="0">
                <a:latin typeface="Calibri" pitchFamily="34" charset="0"/>
              </a:rPr>
              <a:t>VIIRS </a:t>
            </a:r>
            <a:r>
              <a:rPr lang="en-US" sz="2000" dirty="0">
                <a:latin typeface="Calibri" pitchFamily="34" charset="0"/>
              </a:rPr>
              <a:t>Characterization Support Team </a:t>
            </a:r>
            <a:r>
              <a:rPr lang="en-US" sz="2000" dirty="0" smtClean="0">
                <a:latin typeface="Calibri" pitchFamily="34" charset="0"/>
              </a:rPr>
              <a:t>(VCST)</a:t>
            </a:r>
            <a:endParaRPr lang="en-US" sz="2000" dirty="0">
              <a:latin typeface="Calibri" pitchFamily="34" charset="0"/>
            </a:endParaRPr>
          </a:p>
          <a:p>
            <a:pPr algn="l">
              <a:spcBef>
                <a:spcPts val="1200"/>
              </a:spcBef>
              <a:spcAft>
                <a:spcPts val="300"/>
              </a:spcAft>
              <a:buSzPct val="100000"/>
            </a:pPr>
            <a:r>
              <a:rPr lang="en-US" sz="2400" b="1" dirty="0" smtClean="0">
                <a:latin typeface="Calibri" pitchFamily="34" charset="0"/>
              </a:rPr>
              <a:t>Support:</a:t>
            </a:r>
          </a:p>
          <a:p>
            <a:pPr marL="342900" indent="-342900">
              <a:spcBef>
                <a:spcPts val="0"/>
              </a:spcBef>
              <a:spcAft>
                <a:spcPts val="300"/>
              </a:spcAft>
              <a:buSzPct val="100000"/>
              <a:buFont typeface="Calibri" panose="020F0502020204030204" pitchFamily="34" charset="0"/>
              <a:buChar char="−"/>
            </a:pPr>
            <a:r>
              <a:rPr lang="en-US" sz="2000" dirty="0" smtClean="0">
                <a:latin typeface="Calibri" pitchFamily="34" charset="0"/>
              </a:rPr>
              <a:t>Terra and Aqua Projects, S-NPP Project Science Office (PSO), and JPSS Flight Project</a:t>
            </a:r>
          </a:p>
          <a:p>
            <a:pPr marL="342900" indent="-342900">
              <a:spcBef>
                <a:spcPts val="0"/>
              </a:spcBef>
              <a:spcAft>
                <a:spcPts val="300"/>
              </a:spcAft>
              <a:buSzPct val="100000"/>
              <a:buFont typeface="Calibri" panose="020F0502020204030204" pitchFamily="34" charset="0"/>
              <a:buChar char="−"/>
            </a:pPr>
            <a:r>
              <a:rPr lang="en-US" sz="2000" dirty="0" smtClean="0">
                <a:latin typeface="Calibri" pitchFamily="34" charset="0"/>
              </a:rPr>
              <a:t>MODIS/VIIRS Discipline Groups and Representatives</a:t>
            </a:r>
          </a:p>
          <a:p>
            <a:pPr marL="342900" indent="-342900" algn="l">
              <a:spcBef>
                <a:spcPts val="0"/>
              </a:spcBef>
              <a:spcAft>
                <a:spcPts val="300"/>
              </a:spcAft>
              <a:buSzPct val="100000"/>
              <a:buFont typeface="Calibri" panose="020F0502020204030204" pitchFamily="34" charset="0"/>
              <a:buChar char="−"/>
            </a:pPr>
            <a:r>
              <a:rPr lang="en-US" sz="2000" dirty="0" smtClean="0">
                <a:latin typeface="Calibri" pitchFamily="34" charset="0"/>
              </a:rPr>
              <a:t>Terra, Aqua, S-NPP Mission/Flight Operation Teams (MOT/FOT)</a:t>
            </a:r>
          </a:p>
          <a:p>
            <a:pPr marL="342900" indent="-342900" algn="l">
              <a:spcBef>
                <a:spcPts val="0"/>
              </a:spcBef>
              <a:spcAft>
                <a:spcPts val="300"/>
              </a:spcAft>
              <a:buSzPct val="100000"/>
              <a:buFont typeface="Calibri" panose="020F0502020204030204" pitchFamily="34" charset="0"/>
              <a:buChar char="−"/>
            </a:pPr>
            <a:r>
              <a:rPr lang="en-US" sz="2000" dirty="0" smtClean="0">
                <a:latin typeface="Calibri" pitchFamily="34" charset="0"/>
              </a:rPr>
              <a:t>MODIS and VIIRS Instrument Vendor (Raytheon)</a:t>
            </a:r>
          </a:p>
        </p:txBody>
      </p:sp>
      <p:sp>
        <p:nvSpPr>
          <p:cNvPr id="11" name="Rectangle 7"/>
          <p:cNvSpPr txBox="1">
            <a:spLocks noChangeArrowheads="1"/>
          </p:cNvSpPr>
          <p:nvPr/>
        </p:nvSpPr>
        <p:spPr>
          <a:xfrm>
            <a:off x="922338" y="228600"/>
            <a:ext cx="7307262" cy="762000"/>
          </a:xfrm>
          <a:prstGeom prst="rect">
            <a:avLst/>
          </a:prstGeom>
          <a:noFill/>
        </p:spPr>
        <p:txBody>
          <a:bodyPr lIns="90487" tIns="44450" rIns="90487" bIns="44450"/>
          <a:lstStyle/>
          <a:p>
            <a:pPr algn="ctr" eaLnBrk="1" hangingPunct="1">
              <a:defRPr/>
            </a:pPr>
            <a:r>
              <a:rPr lang="en-US" sz="2800" b="1" kern="0" dirty="0" smtClean="0">
                <a:latin typeface="Calibri" pitchFamily="34" charset="0"/>
                <a:ea typeface="+mj-ea"/>
                <a:cs typeface="+mj-cs"/>
              </a:rPr>
              <a:t>Acknowledgements</a:t>
            </a:r>
            <a:endParaRPr lang="en-US" sz="2800" b="1" kern="0" dirty="0">
              <a:latin typeface="Calibri" pitchFamily="34" charset="0"/>
              <a:ea typeface="+mj-ea"/>
              <a:cs typeface="+mj-cs"/>
            </a:endParaRPr>
          </a:p>
        </p:txBody>
      </p:sp>
      <p:sp>
        <p:nvSpPr>
          <p:cNvPr id="3076" name="Text Box 9"/>
          <p:cNvSpPr txBox="1">
            <a:spLocks noChangeArrowheads="1"/>
          </p:cNvSpPr>
          <p:nvPr/>
        </p:nvSpPr>
        <p:spPr bwMode="auto">
          <a:xfrm>
            <a:off x="8763000" y="6553200"/>
            <a:ext cx="261938" cy="276225"/>
          </a:xfrm>
          <a:prstGeom prst="rect">
            <a:avLst/>
          </a:prstGeom>
          <a:noFill/>
          <a:ln w="9525">
            <a:noFill/>
            <a:miter lim="800000"/>
            <a:headEnd/>
            <a:tailEnd/>
          </a:ln>
        </p:spPr>
        <p:txBody>
          <a:bodyPr wrap="none">
            <a:spAutoFit/>
          </a:bodyPr>
          <a:lstStyle/>
          <a:p>
            <a:fld id="{24A674A5-DD13-4C44-BAE8-2174FCC84C07}" type="slidenum">
              <a:rPr lang="en-US" sz="1200" b="1" i="1">
                <a:solidFill>
                  <a:srgbClr val="0000CC"/>
                </a:solidFill>
                <a:latin typeface="Times New Roman" pitchFamily="18" charset="0"/>
              </a:rPr>
              <a:pPr/>
              <a:t>2</a:t>
            </a:fld>
            <a:endParaRPr lang="en-US" sz="1200" b="1" i="1">
              <a:solidFill>
                <a:srgbClr val="0000CC"/>
              </a:solidFill>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6"/>
          <p:cNvSpPr>
            <a:spLocks noChangeArrowheads="1"/>
          </p:cNvSpPr>
          <p:nvPr/>
        </p:nvSpPr>
        <p:spPr bwMode="auto">
          <a:xfrm>
            <a:off x="66675" y="762000"/>
            <a:ext cx="9001125" cy="3886199"/>
          </a:xfrm>
          <a:prstGeom prst="rect">
            <a:avLst/>
          </a:prstGeom>
          <a:noFill/>
          <a:ln w="12700">
            <a:noFill/>
            <a:miter lim="800000"/>
            <a:headEnd/>
            <a:tailEnd/>
          </a:ln>
        </p:spPr>
        <p:txBody>
          <a:bodyPr lIns="90487" tIns="44450" rIns="90487" bIns="44450"/>
          <a:lstStyle/>
          <a:p>
            <a:pPr marL="342900" indent="-342900">
              <a:spcBef>
                <a:spcPts val="600"/>
              </a:spcBef>
              <a:buFontTx/>
              <a:buChar char="•"/>
            </a:pPr>
            <a:r>
              <a:rPr lang="en-US" sz="2200" b="1" dirty="0" smtClean="0">
                <a:latin typeface="Calibri" pitchFamily="34" charset="0"/>
              </a:rPr>
              <a:t>J1 and J2 VIIRS calibration work</a:t>
            </a:r>
            <a:endParaRPr lang="en-US" sz="2000" dirty="0" smtClean="0">
              <a:latin typeface="Calibri" pitchFamily="34" charset="0"/>
            </a:endParaRPr>
          </a:p>
          <a:p>
            <a:pPr marL="800100" lvl="1" indent="-342900">
              <a:spcBef>
                <a:spcPts val="0"/>
              </a:spcBef>
              <a:buFont typeface="Calibri" pitchFamily="34" charset="0"/>
              <a:buChar char="–"/>
            </a:pPr>
            <a:r>
              <a:rPr lang="en-US" sz="2000" dirty="0" smtClean="0">
                <a:latin typeface="Calibri" pitchFamily="34" charset="0"/>
              </a:rPr>
              <a:t>Support to current J1 VIIRS testing in SC environment</a:t>
            </a:r>
          </a:p>
          <a:p>
            <a:pPr marL="800100" lvl="1" indent="-342900">
              <a:spcBef>
                <a:spcPts val="0"/>
              </a:spcBef>
              <a:buFont typeface="Calibri" pitchFamily="34" charset="0"/>
              <a:buChar char="–"/>
            </a:pPr>
            <a:r>
              <a:rPr lang="en-US" sz="2000" dirty="0" smtClean="0">
                <a:latin typeface="Calibri" pitchFamily="34" charset="0"/>
              </a:rPr>
              <a:t>Support to ongoing J2 VIIRS sensor ambient environment testing</a:t>
            </a:r>
          </a:p>
          <a:p>
            <a:pPr marL="800100" lvl="1" indent="-342900">
              <a:spcBef>
                <a:spcPts val="0"/>
              </a:spcBef>
              <a:buFont typeface="Calibri" pitchFamily="34" charset="0"/>
              <a:buChar char="–"/>
            </a:pPr>
            <a:r>
              <a:rPr lang="en-US" sz="2000" dirty="0" smtClean="0">
                <a:latin typeface="Calibri" pitchFamily="34" charset="0"/>
              </a:rPr>
              <a:t>Support to J1 launch (early 2017) and J1 VIIRS intensive calibration and validation (ICV)</a:t>
            </a:r>
          </a:p>
          <a:p>
            <a:pPr marL="342900" indent="-342900">
              <a:spcBef>
                <a:spcPts val="600"/>
              </a:spcBef>
              <a:buFontTx/>
              <a:buChar char="•"/>
            </a:pPr>
            <a:r>
              <a:rPr lang="en-US" sz="2200" b="1" dirty="0" smtClean="0">
                <a:latin typeface="Calibri" pitchFamily="34" charset="0"/>
              </a:rPr>
              <a:t>Senior Review 2017</a:t>
            </a:r>
          </a:p>
          <a:p>
            <a:pPr marL="800100" lvl="1" indent="-342900">
              <a:spcBef>
                <a:spcPts val="0"/>
              </a:spcBef>
              <a:buFont typeface="Calibri" pitchFamily="34" charset="0"/>
              <a:buChar char="–"/>
            </a:pPr>
            <a:r>
              <a:rPr lang="en-US" sz="2000" dirty="0" smtClean="0">
                <a:latin typeface="Calibri" pitchFamily="34" charset="0"/>
              </a:rPr>
              <a:t>Kick off in December, 2016</a:t>
            </a:r>
          </a:p>
          <a:p>
            <a:pPr marL="800100" lvl="1" indent="-342900">
              <a:spcBef>
                <a:spcPts val="0"/>
              </a:spcBef>
              <a:buFont typeface="Calibri" pitchFamily="34" charset="0"/>
              <a:buChar char="–"/>
            </a:pPr>
            <a:r>
              <a:rPr lang="en-US" sz="2000" dirty="0" smtClean="0">
                <a:latin typeface="Calibri" pitchFamily="34" charset="0"/>
              </a:rPr>
              <a:t>Proposal due in March, 2017</a:t>
            </a:r>
            <a:endParaRPr lang="pt-BR" sz="2000" dirty="0" smtClean="0">
              <a:latin typeface="Calibri" pitchFamily="34" charset="0"/>
            </a:endParaRPr>
          </a:p>
          <a:p>
            <a:pPr marL="800100" lvl="2" indent="-342900">
              <a:spcBef>
                <a:spcPts val="0"/>
              </a:spcBef>
              <a:spcAft>
                <a:spcPts val="300"/>
              </a:spcAft>
              <a:buFont typeface="Calibri" panose="020F0502020204030204" pitchFamily="34" charset="0"/>
              <a:buChar char="–"/>
            </a:pPr>
            <a:r>
              <a:rPr lang="en-US" sz="2000" dirty="0" smtClean="0">
                <a:latin typeface="Calibri" pitchFamily="34" charset="0"/>
                <a:cs typeface="Times New Roman" pitchFamily="18" charset="0"/>
              </a:rPr>
              <a:t>7</a:t>
            </a:r>
            <a:r>
              <a:rPr lang="en-US" sz="2000" baseline="30000" dirty="0" smtClean="0">
                <a:latin typeface="Calibri" pitchFamily="34" charset="0"/>
                <a:cs typeface="Times New Roman" pitchFamily="18" charset="0"/>
              </a:rPr>
              <a:t>th</a:t>
            </a:r>
            <a:r>
              <a:rPr lang="en-US" sz="2000" dirty="0" smtClean="0">
                <a:latin typeface="Calibri" pitchFamily="34" charset="0"/>
                <a:cs typeface="Times New Roman" pitchFamily="18" charset="0"/>
              </a:rPr>
              <a:t> for Terra; 6</a:t>
            </a:r>
            <a:r>
              <a:rPr lang="en-US" sz="2000" baseline="30000" dirty="0" smtClean="0">
                <a:latin typeface="Calibri" pitchFamily="34" charset="0"/>
                <a:cs typeface="Times New Roman" pitchFamily="18" charset="0"/>
              </a:rPr>
              <a:t>th</a:t>
            </a:r>
            <a:r>
              <a:rPr lang="en-US" sz="2000" dirty="0" smtClean="0">
                <a:latin typeface="Calibri" pitchFamily="34" charset="0"/>
                <a:cs typeface="Times New Roman" pitchFamily="18" charset="0"/>
              </a:rPr>
              <a:t> for Aqua; and 1</a:t>
            </a:r>
            <a:r>
              <a:rPr lang="en-US" sz="2000" baseline="30000" dirty="0" smtClean="0">
                <a:latin typeface="Calibri" pitchFamily="34" charset="0"/>
                <a:cs typeface="Times New Roman" pitchFamily="18" charset="0"/>
              </a:rPr>
              <a:t>st</a:t>
            </a:r>
            <a:r>
              <a:rPr lang="en-US" sz="2000" dirty="0" smtClean="0">
                <a:latin typeface="Calibri" pitchFamily="34" charset="0"/>
                <a:cs typeface="Times New Roman" pitchFamily="18" charset="0"/>
              </a:rPr>
              <a:t> for S-NPP (?)   </a:t>
            </a:r>
            <a:endParaRPr lang="en-US" sz="2000" dirty="0" smtClean="0">
              <a:latin typeface="Calibri" pitchFamily="34" charset="0"/>
            </a:endParaRPr>
          </a:p>
        </p:txBody>
      </p:sp>
      <p:sp>
        <p:nvSpPr>
          <p:cNvPr id="4100" name="Text Box 9"/>
          <p:cNvSpPr txBox="1">
            <a:spLocks noChangeArrowheads="1"/>
          </p:cNvSpPr>
          <p:nvPr/>
        </p:nvSpPr>
        <p:spPr bwMode="auto">
          <a:xfrm>
            <a:off x="8763000" y="6553200"/>
            <a:ext cx="261938" cy="276225"/>
          </a:xfrm>
          <a:prstGeom prst="rect">
            <a:avLst/>
          </a:prstGeom>
          <a:noFill/>
          <a:ln w="9525">
            <a:noFill/>
            <a:miter lim="800000"/>
            <a:headEnd/>
            <a:tailEnd/>
          </a:ln>
        </p:spPr>
        <p:txBody>
          <a:bodyPr wrap="none">
            <a:spAutoFit/>
          </a:bodyPr>
          <a:lstStyle/>
          <a:p>
            <a:fld id="{A4424335-EE47-494B-AFBB-542FDEDF71A1}" type="slidenum">
              <a:rPr lang="en-US" sz="1200" b="1" i="1">
                <a:solidFill>
                  <a:srgbClr val="0000FF"/>
                </a:solidFill>
                <a:latin typeface="Times New Roman" pitchFamily="18" charset="0"/>
              </a:rPr>
              <a:pPr/>
              <a:t>20</a:t>
            </a:fld>
            <a:endParaRPr lang="en-US" sz="1200" b="1" i="1">
              <a:solidFill>
                <a:srgbClr val="0000FF"/>
              </a:solidFill>
              <a:latin typeface="Times New Roman" pitchFamily="18" charset="0"/>
            </a:endParaRPr>
          </a:p>
        </p:txBody>
      </p:sp>
      <p:cxnSp>
        <p:nvCxnSpPr>
          <p:cNvPr id="5" name="Straight Connector 4"/>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7" name="Rectangle 7"/>
          <p:cNvSpPr>
            <a:spLocks noGrp="1" noChangeArrowheads="1"/>
          </p:cNvSpPr>
          <p:nvPr>
            <p:ph type="title"/>
          </p:nvPr>
        </p:nvSpPr>
        <p:spPr>
          <a:xfrm>
            <a:off x="838200" y="0"/>
            <a:ext cx="7307263" cy="685800"/>
          </a:xfrm>
        </p:spPr>
        <p:txBody>
          <a:bodyPr lIns="90487" tIns="44450" rIns="90487" bIns="44450"/>
          <a:lstStyle/>
          <a:p>
            <a:pPr eaLnBrk="1" hangingPunct="1"/>
            <a:r>
              <a:rPr lang="en-US" sz="2800" b="1" dirty="0" smtClean="0">
                <a:solidFill>
                  <a:schemeClr val="tx1"/>
                </a:solidFill>
                <a:latin typeface="Calibri" pitchFamily="34" charset="0"/>
              </a:rPr>
              <a:t>Future Activities</a:t>
            </a:r>
          </a:p>
        </p:txBody>
      </p:sp>
    </p:spTree>
    <p:extLst>
      <p:ext uri="{BB962C8B-B14F-4D97-AF65-F5344CB8AC3E}">
        <p14:creationId xmlns:p14="http://schemas.microsoft.com/office/powerpoint/2010/main" val="1158109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BDF1E6B8-9A6B-453A-AFF2-B58361F0EB61}" type="slidenum">
              <a:rPr lang="en-US" sz="1200" b="1" i="1" smtClean="0">
                <a:solidFill>
                  <a:srgbClr val="0000FF"/>
                </a:solidFill>
                <a:latin typeface="Times New Roman" pitchFamily="18" charset="0"/>
              </a:rPr>
              <a:pPr/>
              <a:t>21</a:t>
            </a:fld>
            <a:endParaRPr lang="en-US" sz="1200" b="1" i="1" dirty="0">
              <a:solidFill>
                <a:srgbClr val="0000FF"/>
              </a:solidFill>
              <a:latin typeface="Times New Roman" pitchFamily="18" charset="0"/>
            </a:endParaRPr>
          </a:p>
        </p:txBody>
      </p:sp>
      <p:sp>
        <p:nvSpPr>
          <p:cNvPr id="7" name="Title 1"/>
          <p:cNvSpPr>
            <a:spLocks noGrp="1"/>
          </p:cNvSpPr>
          <p:nvPr>
            <p:ph type="title"/>
          </p:nvPr>
        </p:nvSpPr>
        <p:spPr>
          <a:xfrm>
            <a:off x="28143" y="76200"/>
            <a:ext cx="9073411" cy="594948"/>
          </a:xfrm>
        </p:spPr>
        <p:txBody>
          <a:bodyPr>
            <a:normAutofit fontScale="90000"/>
          </a:bodyPr>
          <a:lstStyle/>
          <a:p>
            <a:r>
              <a:rPr lang="en-US" sz="2400" b="1" dirty="0" smtClean="0"/>
              <a:t>Example: Electronic </a:t>
            </a:r>
            <a:r>
              <a:rPr lang="en-US" sz="2400" b="1" dirty="0" smtClean="0"/>
              <a:t>Crosstalk in the LWIR PV Bands of Terra MODIS</a:t>
            </a:r>
            <a:endParaRPr lang="en-US" sz="2400" b="1" dirty="0"/>
          </a:p>
        </p:txBody>
      </p:sp>
      <p:sp>
        <p:nvSpPr>
          <p:cNvPr id="8" name="TextBox 7"/>
          <p:cNvSpPr txBox="1"/>
          <p:nvPr/>
        </p:nvSpPr>
        <p:spPr>
          <a:xfrm>
            <a:off x="183051" y="686513"/>
            <a:ext cx="8763595" cy="6032422"/>
          </a:xfrm>
          <a:prstGeom prst="rect">
            <a:avLst/>
          </a:prstGeom>
          <a:noFill/>
          <a:ln>
            <a:noFill/>
          </a:ln>
        </p:spPr>
        <p:txBody>
          <a:bodyPr wrap="square" rtlCol="0">
            <a:spAutoFit/>
          </a:bodyPr>
          <a:lstStyle/>
          <a:p>
            <a:pPr marL="285750" indent="-285750">
              <a:buFont typeface="Arial"/>
              <a:buChar char="•"/>
            </a:pPr>
            <a:r>
              <a:rPr lang="en-US" sz="2000" u="sng" dirty="0" smtClean="0"/>
              <a:t>Calibration Issues Associated with Electronic Crosstalk</a:t>
            </a:r>
            <a:endParaRPr lang="en-US" sz="2000" u="sng" dirty="0"/>
          </a:p>
          <a:p>
            <a:pPr marL="742950" lvl="1" indent="-285750">
              <a:lnSpc>
                <a:spcPct val="150000"/>
              </a:lnSpc>
              <a:buFont typeface="Arial"/>
              <a:buChar char="•"/>
            </a:pPr>
            <a:r>
              <a:rPr lang="en-US" sz="1600" dirty="0" smtClean="0"/>
              <a:t>Band-to-band signal contamination during sampling among the LWIR PV bands</a:t>
            </a:r>
          </a:p>
          <a:p>
            <a:pPr marL="742950" lvl="1" indent="-285750">
              <a:lnSpc>
                <a:spcPct val="150000"/>
              </a:lnSpc>
              <a:buFont typeface="Arial"/>
              <a:buChar char="•"/>
            </a:pPr>
            <a:r>
              <a:rPr lang="en-US" sz="1600" dirty="0" smtClean="0"/>
              <a:t>False drift in the trending radiometric calibration coefficients</a:t>
            </a:r>
            <a:endParaRPr lang="en-US" sz="1600" dirty="0"/>
          </a:p>
          <a:p>
            <a:pPr marL="742950" lvl="1" indent="-285750">
              <a:lnSpc>
                <a:spcPct val="150000"/>
              </a:lnSpc>
              <a:buFont typeface="Arial"/>
              <a:buChar char="•"/>
            </a:pPr>
            <a:r>
              <a:rPr lang="en-US" sz="1600" dirty="0" smtClean="0"/>
              <a:t>Detector-to-detector differences result in image striping and overall poor quality images</a:t>
            </a:r>
            <a:endParaRPr lang="en-US" sz="1600" dirty="0"/>
          </a:p>
          <a:p>
            <a:pPr marL="742950" lvl="1" indent="-285750">
              <a:lnSpc>
                <a:spcPct val="150000"/>
              </a:lnSpc>
              <a:buFont typeface="Arial"/>
              <a:buChar char="•"/>
            </a:pPr>
            <a:r>
              <a:rPr lang="en-US" sz="1600" dirty="0" smtClean="0"/>
              <a:t>False land features observed in Bands 27-28</a:t>
            </a:r>
            <a:endParaRPr lang="en-US" sz="1600" dirty="0"/>
          </a:p>
          <a:p>
            <a:pPr marL="742950" lvl="1" indent="-285750">
              <a:lnSpc>
                <a:spcPct val="150000"/>
              </a:lnSpc>
              <a:buFont typeface="Arial"/>
              <a:buChar char="•"/>
            </a:pPr>
            <a:r>
              <a:rPr lang="en-US" sz="1600" dirty="0" smtClean="0"/>
              <a:t>False cloud detection in the Band 29 – Band 31 cloud mask due to radiometric offset</a:t>
            </a:r>
          </a:p>
          <a:p>
            <a:pPr marL="285750" indent="-285750">
              <a:lnSpc>
                <a:spcPct val="150000"/>
              </a:lnSpc>
              <a:buFont typeface="Arial"/>
              <a:buChar char="•"/>
            </a:pPr>
            <a:r>
              <a:rPr lang="en-US" sz="2000" u="sng" dirty="0" smtClean="0"/>
              <a:t>Our Approach</a:t>
            </a:r>
          </a:p>
          <a:p>
            <a:pPr marL="285750" indent="-285750">
              <a:lnSpc>
                <a:spcPct val="150000"/>
              </a:lnSpc>
              <a:buFont typeface="Arial"/>
              <a:buChar char="•"/>
            </a:pPr>
            <a:endParaRPr lang="en-US" sz="800" dirty="0" smtClean="0"/>
          </a:p>
          <a:p>
            <a:pPr marL="742950" lvl="1" indent="-285750">
              <a:buFont typeface="Arial"/>
              <a:buChar char="•"/>
            </a:pPr>
            <a:r>
              <a:rPr lang="en-US" sz="1600" dirty="0" smtClean="0"/>
              <a:t>Developed lunar-based and electronics based physical models and an empirical model to correct the contamination</a:t>
            </a:r>
          </a:p>
          <a:p>
            <a:pPr marL="742950" lvl="1" indent="-285750">
              <a:lnSpc>
                <a:spcPct val="150000"/>
              </a:lnSpc>
              <a:buFont typeface="Arial"/>
              <a:buChar char="•"/>
            </a:pPr>
            <a:r>
              <a:rPr lang="en-US" sz="1600" dirty="0" smtClean="0"/>
              <a:t>Derived correction coefficients for using lunar based approach for the full mission</a:t>
            </a:r>
          </a:p>
          <a:p>
            <a:pPr marL="742950" lvl="1" indent="-285750">
              <a:buFont typeface="Arial"/>
              <a:buChar char="•"/>
            </a:pPr>
            <a:endParaRPr lang="en-US" sz="800" dirty="0" smtClean="0"/>
          </a:p>
          <a:p>
            <a:pPr marL="742950" lvl="1" indent="-285750">
              <a:buFont typeface="Arial"/>
              <a:buChar char="•"/>
            </a:pPr>
            <a:r>
              <a:rPr lang="en-US" sz="1600" dirty="0" smtClean="0"/>
              <a:t>L1B granule testing of our coefficients show better quality images.  </a:t>
            </a:r>
            <a:r>
              <a:rPr lang="en-US" sz="1600" dirty="0"/>
              <a:t>G</a:t>
            </a:r>
            <a:r>
              <a:rPr lang="en-US" sz="1600" dirty="0" smtClean="0"/>
              <a:t>ood removal of false features and suppression of radiometric calibration coefficient drift.</a:t>
            </a:r>
          </a:p>
          <a:p>
            <a:pPr marL="742950" lvl="1" indent="-285750">
              <a:buFont typeface="Arial"/>
              <a:buChar char="•"/>
            </a:pPr>
            <a:endParaRPr lang="en-US" sz="1600" dirty="0"/>
          </a:p>
          <a:p>
            <a:pPr marL="285750" indent="-285750">
              <a:buFont typeface="Arial"/>
              <a:buChar char="•"/>
            </a:pPr>
            <a:r>
              <a:rPr lang="en-US" sz="2000" u="sng" dirty="0" smtClean="0"/>
              <a:t>Current Issues</a:t>
            </a:r>
          </a:p>
          <a:p>
            <a:pPr marL="285750" indent="-285750">
              <a:buFont typeface="Arial"/>
              <a:buChar char="•"/>
            </a:pPr>
            <a:endParaRPr lang="en-US" sz="800" u="sng" dirty="0"/>
          </a:p>
          <a:p>
            <a:pPr marL="742950" lvl="1" indent="-285750">
              <a:buFont typeface="Arial"/>
              <a:buChar char="•"/>
            </a:pPr>
            <a:r>
              <a:rPr lang="en-US" sz="1600" dirty="0" smtClean="0"/>
              <a:t>Continue to monitor the impact of the safe-mode event on the crosstalk contamination</a:t>
            </a:r>
          </a:p>
          <a:p>
            <a:pPr marL="742950" lvl="1" indent="-285750">
              <a:buFont typeface="Arial"/>
              <a:buChar char="•"/>
            </a:pPr>
            <a:endParaRPr lang="en-US" sz="800" dirty="0" smtClean="0"/>
          </a:p>
          <a:p>
            <a:pPr marL="742950" lvl="1" indent="-285750">
              <a:buFont typeface="Arial"/>
              <a:buChar char="•"/>
            </a:pPr>
            <a:r>
              <a:rPr lang="en-US" sz="1600" dirty="0" smtClean="0"/>
              <a:t>Assess the impact of our correction on downstream science products</a:t>
            </a:r>
          </a:p>
          <a:p>
            <a:pPr marL="742950" lvl="1" indent="-285750">
              <a:buFont typeface="Arial"/>
              <a:buChar char="•"/>
            </a:pPr>
            <a:endParaRPr lang="en-US" sz="800" dirty="0" smtClean="0"/>
          </a:p>
          <a:p>
            <a:pPr marL="742950" lvl="1" indent="-285750">
              <a:buFont typeface="Arial"/>
              <a:buChar char="•"/>
            </a:pPr>
            <a:r>
              <a:rPr lang="en-US" sz="1600" dirty="0" smtClean="0"/>
              <a:t>Finalize our implementation and begin forward processing of the L1B granules</a:t>
            </a:r>
          </a:p>
        </p:txBody>
      </p:sp>
    </p:spTree>
    <p:extLst>
      <p:ext uri="{BB962C8B-B14F-4D97-AF65-F5344CB8AC3E}">
        <p14:creationId xmlns:p14="http://schemas.microsoft.com/office/powerpoint/2010/main" val="2559439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BDF1E6B8-9A6B-453A-AFF2-B58361F0EB61}" type="slidenum">
              <a:rPr lang="en-US" sz="1200" b="1" i="1" smtClean="0">
                <a:solidFill>
                  <a:srgbClr val="0000FF"/>
                </a:solidFill>
                <a:latin typeface="Times New Roman" pitchFamily="18" charset="0"/>
              </a:rPr>
              <a:pPr/>
              <a:t>22</a:t>
            </a:fld>
            <a:endParaRPr lang="en-US" sz="1200" b="1" i="1" dirty="0">
              <a:solidFill>
                <a:srgbClr val="0000FF"/>
              </a:solidFill>
              <a:latin typeface="Times New Roman" pitchFamily="18" charset="0"/>
            </a:endParaRPr>
          </a:p>
        </p:txBody>
      </p:sp>
      <p:pic>
        <p:nvPicPr>
          <p:cNvPr id="3" name="Picture 2" descr="b27_for_Jack_2.png"/>
          <p:cNvPicPr>
            <a:picLocks noChangeAspect="1"/>
          </p:cNvPicPr>
          <p:nvPr/>
        </p:nvPicPr>
        <p:blipFill rotWithShape="1">
          <a:blip r:embed="rId3">
            <a:extLst>
              <a:ext uri="{28A0092B-C50C-407E-A947-70E740481C1C}">
                <a14:useLocalDpi xmlns:a14="http://schemas.microsoft.com/office/drawing/2010/main" val="0"/>
              </a:ext>
            </a:extLst>
          </a:blip>
          <a:srcRect t="4880" r="1674" b="8569"/>
          <a:stretch/>
        </p:blipFill>
        <p:spPr>
          <a:xfrm>
            <a:off x="4436645" y="4358942"/>
            <a:ext cx="4361260" cy="2226294"/>
          </a:xfrm>
          <a:prstGeom prst="rect">
            <a:avLst/>
          </a:prstGeom>
        </p:spPr>
      </p:pic>
      <p:pic>
        <p:nvPicPr>
          <p:cNvPr id="4" name="Picture 3" descr="b27_d1_true.png"/>
          <p:cNvPicPr>
            <a:picLocks noChangeAspect="1"/>
          </p:cNvPicPr>
          <p:nvPr/>
        </p:nvPicPr>
        <p:blipFill rotWithShape="1">
          <a:blip r:embed="rId4" cstate="print">
            <a:extLst>
              <a:ext uri="{28A0092B-C50C-407E-A947-70E740481C1C}">
                <a14:useLocalDpi xmlns:a14="http://schemas.microsoft.com/office/drawing/2010/main" val="0"/>
              </a:ext>
            </a:extLst>
          </a:blip>
          <a:srcRect l="7722" t="4602" r="7389" b="7990"/>
          <a:stretch/>
        </p:blipFill>
        <p:spPr>
          <a:xfrm>
            <a:off x="370992" y="1023297"/>
            <a:ext cx="3919200" cy="2690329"/>
          </a:xfrm>
          <a:prstGeom prst="rect">
            <a:avLst/>
          </a:prstGeom>
        </p:spPr>
      </p:pic>
      <p:sp>
        <p:nvSpPr>
          <p:cNvPr id="5" name="TextBox 4"/>
          <p:cNvSpPr txBox="1"/>
          <p:nvPr/>
        </p:nvSpPr>
        <p:spPr>
          <a:xfrm>
            <a:off x="370992" y="2624546"/>
            <a:ext cx="1871390" cy="461665"/>
          </a:xfrm>
          <a:prstGeom prst="rect">
            <a:avLst/>
          </a:prstGeom>
          <a:noFill/>
        </p:spPr>
        <p:txBody>
          <a:bodyPr wrap="square" rtlCol="0">
            <a:spAutoFit/>
          </a:bodyPr>
          <a:lstStyle/>
          <a:p>
            <a:pPr algn="ctr"/>
            <a:r>
              <a:rPr lang="en-US" sz="1200" dirty="0" smtClean="0"/>
              <a:t>Band 27, Detector 1</a:t>
            </a:r>
          </a:p>
          <a:p>
            <a:pPr algn="ctr"/>
            <a:r>
              <a:rPr lang="en-US" sz="1200" dirty="0" smtClean="0"/>
              <a:t>08/04/2015</a:t>
            </a:r>
            <a:endParaRPr lang="en-US" sz="1200" dirty="0"/>
          </a:p>
        </p:txBody>
      </p:sp>
      <p:sp>
        <p:nvSpPr>
          <p:cNvPr id="6" name="CustomShape 5"/>
          <p:cNvSpPr/>
          <p:nvPr/>
        </p:nvSpPr>
        <p:spPr>
          <a:xfrm>
            <a:off x="903819" y="1398253"/>
            <a:ext cx="1081066" cy="435375"/>
          </a:xfrm>
          <a:prstGeom prst="rect">
            <a:avLst/>
          </a:prstGeom>
          <a:noFill/>
          <a:ln>
            <a:noFill/>
          </a:ln>
        </p:spPr>
        <p:txBody>
          <a:bodyPr lIns="90000" tIns="45000" rIns="90000" bIns="45000"/>
          <a:lstStyle/>
          <a:p>
            <a:pPr algn="ctr">
              <a:lnSpc>
                <a:spcPct val="100000"/>
              </a:lnSpc>
            </a:pPr>
            <a:r>
              <a:rPr lang="en-US" sz="1200" dirty="0">
                <a:solidFill>
                  <a:srgbClr val="000000"/>
                </a:solidFill>
                <a:latin typeface="Calibri"/>
                <a:ea typeface="DejaVu Sans"/>
              </a:rPr>
              <a:t>Signal limited to &lt; </a:t>
            </a:r>
            <a:r>
              <a:rPr lang="en-US" sz="1200" dirty="0" smtClean="0">
                <a:solidFill>
                  <a:srgbClr val="000000"/>
                </a:solidFill>
                <a:latin typeface="Calibri"/>
                <a:ea typeface="DejaVu Sans"/>
              </a:rPr>
              <a:t>200</a:t>
            </a:r>
            <a:endParaRPr sz="1200" dirty="0"/>
          </a:p>
        </p:txBody>
      </p:sp>
      <p:sp>
        <p:nvSpPr>
          <p:cNvPr id="7" name="Title 1"/>
          <p:cNvSpPr txBox="1">
            <a:spLocks/>
          </p:cNvSpPr>
          <p:nvPr/>
        </p:nvSpPr>
        <p:spPr>
          <a:xfrm>
            <a:off x="457200" y="125892"/>
            <a:ext cx="8229600" cy="5949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Example Corrections from the Lunar Based Algorithm</a:t>
            </a:r>
            <a:endParaRPr lang="en-US" sz="2400" dirty="0"/>
          </a:p>
        </p:txBody>
      </p:sp>
      <p:sp>
        <p:nvSpPr>
          <p:cNvPr id="8" name="TextBox 7"/>
          <p:cNvSpPr txBox="1"/>
          <p:nvPr/>
        </p:nvSpPr>
        <p:spPr>
          <a:xfrm>
            <a:off x="2922080" y="2562991"/>
            <a:ext cx="1281361" cy="523220"/>
          </a:xfrm>
          <a:prstGeom prst="rect">
            <a:avLst/>
          </a:prstGeom>
          <a:noFill/>
        </p:spPr>
        <p:txBody>
          <a:bodyPr wrap="square" rtlCol="0">
            <a:spAutoFit/>
          </a:bodyPr>
          <a:lstStyle/>
          <a:p>
            <a:r>
              <a:rPr lang="en-US" sz="1400" dirty="0" smtClean="0"/>
              <a:t>Corrected</a:t>
            </a:r>
          </a:p>
          <a:p>
            <a:r>
              <a:rPr lang="en-US" sz="1400" dirty="0" smtClean="0">
                <a:solidFill>
                  <a:srgbClr val="FF0000"/>
                </a:solidFill>
              </a:rPr>
              <a:t>Uncorrected</a:t>
            </a:r>
            <a:endParaRPr lang="en-US" sz="1400" dirty="0">
              <a:solidFill>
                <a:srgbClr val="FF0000"/>
              </a:solidFill>
            </a:endParaRPr>
          </a:p>
        </p:txBody>
      </p:sp>
      <p:sp>
        <p:nvSpPr>
          <p:cNvPr id="9" name="TextBox 8"/>
          <p:cNvSpPr txBox="1"/>
          <p:nvPr/>
        </p:nvSpPr>
        <p:spPr>
          <a:xfrm>
            <a:off x="812291" y="653965"/>
            <a:ext cx="3031792" cy="369332"/>
          </a:xfrm>
          <a:prstGeom prst="rect">
            <a:avLst/>
          </a:prstGeom>
          <a:noFill/>
        </p:spPr>
        <p:txBody>
          <a:bodyPr wrap="square" rtlCol="0">
            <a:spAutoFit/>
          </a:bodyPr>
          <a:lstStyle/>
          <a:p>
            <a:pPr algn="ctr"/>
            <a:r>
              <a:rPr lang="en-US" u="sng" dirty="0" smtClean="0">
                <a:latin typeface="Calibri" panose="020F0502020204030204" pitchFamily="34" charset="0"/>
              </a:rPr>
              <a:t>Correcting the Lunar Signal</a:t>
            </a:r>
            <a:endParaRPr lang="en-US" u="sng" dirty="0">
              <a:latin typeface="Calibri" panose="020F0502020204030204" pitchFamily="34" charset="0"/>
            </a:endParaRPr>
          </a:p>
        </p:txBody>
      </p:sp>
      <p:sp>
        <p:nvSpPr>
          <p:cNvPr id="10" name="TextBox 9"/>
          <p:cNvSpPr txBox="1"/>
          <p:nvPr/>
        </p:nvSpPr>
        <p:spPr>
          <a:xfrm>
            <a:off x="5186319" y="653965"/>
            <a:ext cx="3031792" cy="646331"/>
          </a:xfrm>
          <a:prstGeom prst="rect">
            <a:avLst/>
          </a:prstGeom>
          <a:noFill/>
        </p:spPr>
        <p:txBody>
          <a:bodyPr wrap="square" rtlCol="0">
            <a:spAutoFit/>
          </a:bodyPr>
          <a:lstStyle/>
          <a:p>
            <a:pPr algn="ctr"/>
            <a:r>
              <a:rPr lang="en-US" u="sng" dirty="0" smtClean="0">
                <a:latin typeface="Calibri" panose="020F0502020204030204" pitchFamily="34" charset="0"/>
              </a:rPr>
              <a:t>De-striping and Land Feature Removal in Band 27</a:t>
            </a:r>
            <a:endParaRPr lang="en-US" u="sng" dirty="0">
              <a:latin typeface="Calibri" panose="020F0502020204030204" pitchFamily="34" charset="0"/>
            </a:endParaRPr>
          </a:p>
        </p:txBody>
      </p:sp>
      <p:pic>
        <p:nvPicPr>
          <p:cNvPr id="11" name="Picture 10" descr="italy_full_27_before.png"/>
          <p:cNvPicPr>
            <a:picLocks noChangeAspect="1"/>
          </p:cNvPicPr>
          <p:nvPr/>
        </p:nvPicPr>
        <p:blipFill rotWithShape="1">
          <a:blip r:embed="rId5">
            <a:extLst>
              <a:ext uri="{28A0092B-C50C-407E-A947-70E740481C1C}">
                <a14:useLocalDpi xmlns:a14="http://schemas.microsoft.com/office/drawing/2010/main" val="0"/>
              </a:ext>
            </a:extLst>
          </a:blip>
          <a:srcRect l="9404" t="2932" r="17088" b="6096"/>
          <a:stretch/>
        </p:blipFill>
        <p:spPr>
          <a:xfrm>
            <a:off x="4645215" y="1398253"/>
            <a:ext cx="1811627" cy="2011439"/>
          </a:xfrm>
          <a:prstGeom prst="rect">
            <a:avLst/>
          </a:prstGeom>
        </p:spPr>
      </p:pic>
      <p:pic>
        <p:nvPicPr>
          <p:cNvPr id="12" name="Picture 11" descr="italy_full_27_after.png"/>
          <p:cNvPicPr>
            <a:picLocks noChangeAspect="1"/>
          </p:cNvPicPr>
          <p:nvPr/>
        </p:nvPicPr>
        <p:blipFill rotWithShape="1">
          <a:blip r:embed="rId6">
            <a:extLst>
              <a:ext uri="{28A0092B-C50C-407E-A947-70E740481C1C}">
                <a14:useLocalDpi xmlns:a14="http://schemas.microsoft.com/office/drawing/2010/main" val="0"/>
              </a:ext>
            </a:extLst>
          </a:blip>
          <a:srcRect l="9571" t="3203" r="16021" b="6024"/>
          <a:stretch/>
        </p:blipFill>
        <p:spPr>
          <a:xfrm>
            <a:off x="6726598" y="1398253"/>
            <a:ext cx="1834358" cy="2007578"/>
          </a:xfrm>
          <a:prstGeom prst="rect">
            <a:avLst/>
          </a:prstGeom>
        </p:spPr>
      </p:pic>
      <p:pic>
        <p:nvPicPr>
          <p:cNvPr id="13" name="Picture 12" descr="italy_full_27_after.png"/>
          <p:cNvPicPr>
            <a:picLocks noChangeAspect="1"/>
          </p:cNvPicPr>
          <p:nvPr/>
        </p:nvPicPr>
        <p:blipFill rotWithShape="1">
          <a:blip r:embed="rId6" cstate="print">
            <a:extLst>
              <a:ext uri="{28A0092B-C50C-407E-A947-70E740481C1C}">
                <a14:useLocalDpi xmlns:a14="http://schemas.microsoft.com/office/drawing/2010/main" val="0"/>
              </a:ext>
            </a:extLst>
          </a:blip>
          <a:srcRect l="85506" b="2515"/>
          <a:stretch/>
        </p:blipFill>
        <p:spPr>
          <a:xfrm>
            <a:off x="8629602" y="1363927"/>
            <a:ext cx="340293" cy="2053346"/>
          </a:xfrm>
          <a:prstGeom prst="rect">
            <a:avLst/>
          </a:prstGeom>
        </p:spPr>
      </p:pic>
      <p:sp>
        <p:nvSpPr>
          <p:cNvPr id="14" name="TextBox 13"/>
          <p:cNvSpPr txBox="1"/>
          <p:nvPr/>
        </p:nvSpPr>
        <p:spPr>
          <a:xfrm>
            <a:off x="8560956" y="3337179"/>
            <a:ext cx="445519" cy="276999"/>
          </a:xfrm>
          <a:prstGeom prst="rect">
            <a:avLst/>
          </a:prstGeom>
          <a:noFill/>
        </p:spPr>
        <p:txBody>
          <a:bodyPr wrap="square" rtlCol="0">
            <a:spAutoFit/>
          </a:bodyPr>
          <a:lstStyle/>
          <a:p>
            <a:pPr algn="ctr"/>
            <a:r>
              <a:rPr lang="en-US" sz="1200" dirty="0" smtClean="0"/>
              <a:t>BT</a:t>
            </a:r>
            <a:endParaRPr lang="en-US" sz="1200" dirty="0"/>
          </a:p>
        </p:txBody>
      </p:sp>
      <p:cxnSp>
        <p:nvCxnSpPr>
          <p:cNvPr id="15" name="Straight Arrow Connector 14"/>
          <p:cNvCxnSpPr/>
          <p:nvPr/>
        </p:nvCxnSpPr>
        <p:spPr>
          <a:xfrm>
            <a:off x="6360495" y="2414245"/>
            <a:ext cx="5039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890083" y="3403930"/>
            <a:ext cx="1376023" cy="246221"/>
          </a:xfrm>
          <a:prstGeom prst="rect">
            <a:avLst/>
          </a:prstGeom>
        </p:spPr>
        <p:txBody>
          <a:bodyPr wrap="none">
            <a:spAutoFit/>
          </a:bodyPr>
          <a:lstStyle/>
          <a:p>
            <a:r>
              <a:rPr lang="en-US" sz="1000" dirty="0" smtClean="0"/>
              <a:t>Granule 2015183.1005 </a:t>
            </a:r>
            <a:endParaRPr lang="en-US" sz="1000" dirty="0"/>
          </a:p>
        </p:txBody>
      </p:sp>
      <p:sp>
        <p:nvSpPr>
          <p:cNvPr id="17" name="TextBox 16"/>
          <p:cNvSpPr txBox="1"/>
          <p:nvPr/>
        </p:nvSpPr>
        <p:spPr>
          <a:xfrm>
            <a:off x="835173" y="3712611"/>
            <a:ext cx="3031792" cy="646331"/>
          </a:xfrm>
          <a:prstGeom prst="rect">
            <a:avLst/>
          </a:prstGeom>
          <a:noFill/>
        </p:spPr>
        <p:txBody>
          <a:bodyPr wrap="square" rtlCol="0">
            <a:spAutoFit/>
          </a:bodyPr>
          <a:lstStyle/>
          <a:p>
            <a:pPr algn="ctr"/>
            <a:r>
              <a:rPr lang="en-US" u="sng" dirty="0" smtClean="0">
                <a:latin typeface="Calibri" panose="020F0502020204030204" pitchFamily="34" charset="0"/>
              </a:rPr>
              <a:t>Removal of False Clouds from B29 – B31 Cloud Mask</a:t>
            </a:r>
            <a:endParaRPr lang="en-US" u="sng" dirty="0">
              <a:latin typeface="Calibri" panose="020F0502020204030204" pitchFamily="34" charset="0"/>
            </a:endParaRPr>
          </a:p>
        </p:txBody>
      </p:sp>
      <p:pic>
        <p:nvPicPr>
          <p:cNvPr id="18" name="Picture 17" descr="182.1345_before.png"/>
          <p:cNvPicPr>
            <a:picLocks noChangeAspect="1"/>
          </p:cNvPicPr>
          <p:nvPr/>
        </p:nvPicPr>
        <p:blipFill rotWithShape="1">
          <a:blip r:embed="rId7">
            <a:extLst>
              <a:ext uri="{28A0092B-C50C-407E-A947-70E740481C1C}">
                <a14:useLocalDpi xmlns:a14="http://schemas.microsoft.com/office/drawing/2010/main" val="0"/>
              </a:ext>
            </a:extLst>
          </a:blip>
          <a:srcRect l="14901" t="3308" r="2428" b="5978"/>
          <a:stretch/>
        </p:blipFill>
        <p:spPr>
          <a:xfrm>
            <a:off x="628815" y="4358942"/>
            <a:ext cx="1448083" cy="2178709"/>
          </a:xfrm>
          <a:prstGeom prst="rect">
            <a:avLst/>
          </a:prstGeom>
        </p:spPr>
      </p:pic>
      <p:pic>
        <p:nvPicPr>
          <p:cNvPr id="19" name="Picture 18" descr="182.1345_corrected.png"/>
          <p:cNvPicPr>
            <a:picLocks noChangeAspect="1"/>
          </p:cNvPicPr>
          <p:nvPr/>
        </p:nvPicPr>
        <p:blipFill rotWithShape="1">
          <a:blip r:embed="rId8">
            <a:extLst>
              <a:ext uri="{28A0092B-C50C-407E-A947-70E740481C1C}">
                <a14:useLocalDpi xmlns:a14="http://schemas.microsoft.com/office/drawing/2010/main" val="0"/>
              </a:ext>
            </a:extLst>
          </a:blip>
          <a:srcRect l="14745" t="3169" r="1886" b="6139"/>
          <a:stretch/>
        </p:blipFill>
        <p:spPr>
          <a:xfrm>
            <a:off x="2708973" y="4358942"/>
            <a:ext cx="1460671" cy="2178709"/>
          </a:xfrm>
          <a:prstGeom prst="rect">
            <a:avLst/>
          </a:prstGeom>
        </p:spPr>
      </p:pic>
      <p:sp>
        <p:nvSpPr>
          <p:cNvPr id="20" name="Rectangle 19"/>
          <p:cNvSpPr/>
          <p:nvPr/>
        </p:nvSpPr>
        <p:spPr>
          <a:xfrm>
            <a:off x="1763651" y="6537651"/>
            <a:ext cx="1376023" cy="246221"/>
          </a:xfrm>
          <a:prstGeom prst="rect">
            <a:avLst/>
          </a:prstGeom>
        </p:spPr>
        <p:txBody>
          <a:bodyPr wrap="none">
            <a:spAutoFit/>
          </a:bodyPr>
          <a:lstStyle/>
          <a:p>
            <a:r>
              <a:rPr lang="en-US" sz="1000" dirty="0" smtClean="0"/>
              <a:t>Granule 2015182.1345 </a:t>
            </a:r>
            <a:endParaRPr lang="en-US" sz="1000" dirty="0"/>
          </a:p>
        </p:txBody>
      </p:sp>
      <p:cxnSp>
        <p:nvCxnSpPr>
          <p:cNvPr id="21" name="Straight Arrow Connector 20"/>
          <p:cNvCxnSpPr/>
          <p:nvPr/>
        </p:nvCxnSpPr>
        <p:spPr>
          <a:xfrm>
            <a:off x="2143564" y="5450008"/>
            <a:ext cx="5039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039279" y="3801894"/>
            <a:ext cx="3374637" cy="369332"/>
          </a:xfrm>
          <a:prstGeom prst="rect">
            <a:avLst/>
          </a:prstGeom>
          <a:noFill/>
        </p:spPr>
        <p:txBody>
          <a:bodyPr wrap="square" rtlCol="0">
            <a:spAutoFit/>
          </a:bodyPr>
          <a:lstStyle/>
          <a:p>
            <a:pPr algn="ctr"/>
            <a:r>
              <a:rPr lang="en-US" u="sng" dirty="0" smtClean="0">
                <a:latin typeface="Calibri" panose="020F0502020204030204" pitchFamily="34" charset="0"/>
              </a:rPr>
              <a:t>Gain Coefficient Drift Correction </a:t>
            </a:r>
            <a:endParaRPr lang="en-US" u="sng" dirty="0">
              <a:latin typeface="Calibri" panose="020F0502020204030204" pitchFamily="34" charset="0"/>
            </a:endParaRPr>
          </a:p>
        </p:txBody>
      </p:sp>
      <p:sp>
        <p:nvSpPr>
          <p:cNvPr id="23" name="TextBox 22"/>
          <p:cNvSpPr txBox="1"/>
          <p:nvPr/>
        </p:nvSpPr>
        <p:spPr>
          <a:xfrm>
            <a:off x="4777114" y="4948784"/>
            <a:ext cx="1437851" cy="523220"/>
          </a:xfrm>
          <a:prstGeom prst="rect">
            <a:avLst/>
          </a:prstGeom>
          <a:noFill/>
        </p:spPr>
        <p:txBody>
          <a:bodyPr wrap="square" rtlCol="0">
            <a:spAutoFit/>
          </a:bodyPr>
          <a:lstStyle/>
          <a:p>
            <a:pPr algn="ctr"/>
            <a:r>
              <a:rPr lang="en-US" sz="1400" dirty="0"/>
              <a:t>b</a:t>
            </a:r>
            <a:r>
              <a:rPr lang="en-US" sz="1400" dirty="0" smtClean="0"/>
              <a:t>1 averaged over all detectors</a:t>
            </a:r>
            <a:endParaRPr lang="en-US" sz="1400" dirty="0"/>
          </a:p>
        </p:txBody>
      </p:sp>
      <p:sp>
        <p:nvSpPr>
          <p:cNvPr id="24" name="TextBox 23"/>
          <p:cNvSpPr txBox="1"/>
          <p:nvPr/>
        </p:nvSpPr>
        <p:spPr>
          <a:xfrm>
            <a:off x="7050523" y="4681338"/>
            <a:ext cx="1261769" cy="553998"/>
          </a:xfrm>
          <a:prstGeom prst="rect">
            <a:avLst/>
          </a:prstGeom>
          <a:noFill/>
        </p:spPr>
        <p:txBody>
          <a:bodyPr wrap="square" rtlCol="0">
            <a:spAutoFit/>
          </a:bodyPr>
          <a:lstStyle/>
          <a:p>
            <a:pPr algn="ctr"/>
            <a:r>
              <a:rPr lang="en-US" sz="1000" dirty="0" smtClean="0"/>
              <a:t>Terra MODIS safe-mode event, 02/18/2016</a:t>
            </a:r>
            <a:endParaRPr lang="en-US" sz="1000" dirty="0"/>
          </a:p>
        </p:txBody>
      </p:sp>
      <p:cxnSp>
        <p:nvCxnSpPr>
          <p:cNvPr id="25" name="Straight Arrow Connector 24"/>
          <p:cNvCxnSpPr/>
          <p:nvPr/>
        </p:nvCxnSpPr>
        <p:spPr>
          <a:xfrm>
            <a:off x="8101757" y="5025174"/>
            <a:ext cx="43935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493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914400" y="0"/>
            <a:ext cx="7307262" cy="533400"/>
          </a:xfrm>
          <a:noFill/>
        </p:spPr>
        <p:txBody>
          <a:bodyPr lIns="90487" tIns="44450" rIns="90487" bIns="44450"/>
          <a:lstStyle/>
          <a:p>
            <a:pPr eaLnBrk="1" hangingPunct="1"/>
            <a:r>
              <a:rPr lang="en-US" sz="2800" b="1" dirty="0" smtClean="0">
                <a:solidFill>
                  <a:schemeClr val="tx1"/>
                </a:solidFill>
                <a:latin typeface="Calibri" pitchFamily="34" charset="0"/>
              </a:rPr>
              <a:t>Summary</a:t>
            </a:r>
          </a:p>
        </p:txBody>
      </p:sp>
      <p:sp>
        <p:nvSpPr>
          <p:cNvPr id="28676" name="Text Box 4"/>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BDF1E6B8-9A6B-453A-AFF2-B58361F0EB61}" type="slidenum">
              <a:rPr lang="en-US" sz="1200" b="1" i="1" smtClean="0">
                <a:solidFill>
                  <a:srgbClr val="0000FF"/>
                </a:solidFill>
                <a:latin typeface="Times New Roman" pitchFamily="18" charset="0"/>
              </a:rPr>
              <a:pPr/>
              <a:t>23</a:t>
            </a:fld>
            <a:endParaRPr lang="en-US" sz="1200" b="1" i="1" dirty="0">
              <a:solidFill>
                <a:srgbClr val="0000FF"/>
              </a:solidFill>
              <a:latin typeface="Times New Roman" pitchFamily="18" charset="0"/>
            </a:endParaRPr>
          </a:p>
        </p:txBody>
      </p:sp>
      <p:sp>
        <p:nvSpPr>
          <p:cNvPr id="6" name="Rectangle 6"/>
          <p:cNvSpPr>
            <a:spLocks noChangeArrowheads="1"/>
          </p:cNvSpPr>
          <p:nvPr/>
        </p:nvSpPr>
        <p:spPr bwMode="auto">
          <a:xfrm>
            <a:off x="78249" y="714675"/>
            <a:ext cx="8684751" cy="6115523"/>
          </a:xfrm>
          <a:prstGeom prst="rect">
            <a:avLst/>
          </a:prstGeom>
          <a:noFill/>
          <a:ln w="12700">
            <a:noFill/>
            <a:miter lim="800000"/>
            <a:headEnd/>
            <a:tailEnd/>
          </a:ln>
        </p:spPr>
        <p:txBody>
          <a:bodyPr lIns="90487" tIns="44450" rIns="90487" bIns="44450"/>
          <a:lstStyle/>
          <a:p>
            <a:pPr marL="342900" indent="-342900">
              <a:spcBef>
                <a:spcPts val="900"/>
              </a:spcBef>
              <a:buFontTx/>
              <a:buChar char="•"/>
            </a:pPr>
            <a:r>
              <a:rPr lang="en-US" sz="2200" dirty="0">
                <a:latin typeface="Calibri" pitchFamily="34" charset="0"/>
                <a:cs typeface="Times New Roman" pitchFamily="18" charset="0"/>
              </a:rPr>
              <a:t>Both Terra MODIS (</a:t>
            </a:r>
            <a:r>
              <a:rPr lang="en-US" sz="2200" dirty="0" smtClean="0">
                <a:latin typeface="Calibri" pitchFamily="34" charset="0"/>
                <a:cs typeface="Times New Roman" pitchFamily="18" charset="0"/>
              </a:rPr>
              <a:t>16 </a:t>
            </a:r>
            <a:r>
              <a:rPr lang="en-US" sz="2200" dirty="0">
                <a:latin typeface="Calibri" pitchFamily="34" charset="0"/>
                <a:cs typeface="Times New Roman" pitchFamily="18" charset="0"/>
              </a:rPr>
              <a:t>years) and Aqua MODIS (</a:t>
            </a:r>
            <a:r>
              <a:rPr lang="en-US" sz="2200" dirty="0" smtClean="0">
                <a:latin typeface="Calibri" pitchFamily="34" charset="0"/>
                <a:cs typeface="Times New Roman" pitchFamily="18" charset="0"/>
              </a:rPr>
              <a:t>14 </a:t>
            </a:r>
            <a:r>
              <a:rPr lang="en-US" sz="2200" dirty="0">
                <a:latin typeface="Calibri" pitchFamily="34" charset="0"/>
                <a:cs typeface="Times New Roman" pitchFamily="18" charset="0"/>
              </a:rPr>
              <a:t>years) </a:t>
            </a:r>
            <a:r>
              <a:rPr lang="en-US" sz="2200" dirty="0" smtClean="0">
                <a:latin typeface="Calibri" pitchFamily="34" charset="0"/>
                <a:cs typeface="Times New Roman" pitchFamily="18" charset="0"/>
              </a:rPr>
              <a:t>and their on-board calibrators continue </a:t>
            </a:r>
            <a:r>
              <a:rPr lang="en-US" sz="2200" dirty="0">
                <a:latin typeface="Calibri" pitchFamily="34" charset="0"/>
                <a:cs typeface="Times New Roman" pitchFamily="18" charset="0"/>
              </a:rPr>
              <a:t>to operate and function </a:t>
            </a:r>
            <a:r>
              <a:rPr lang="en-US" sz="2200" dirty="0" smtClean="0">
                <a:latin typeface="Calibri" pitchFamily="34" charset="0"/>
                <a:cs typeface="Times New Roman" pitchFamily="18" charset="0"/>
              </a:rPr>
              <a:t>normally</a:t>
            </a:r>
          </a:p>
          <a:p>
            <a:pPr marL="342900" indent="-342900">
              <a:spcBef>
                <a:spcPts val="900"/>
              </a:spcBef>
              <a:buFontTx/>
              <a:buChar char="•"/>
            </a:pPr>
            <a:r>
              <a:rPr lang="en-US" sz="2200" dirty="0" smtClean="0">
                <a:latin typeface="Calibri" pitchFamily="34" charset="0"/>
              </a:rPr>
              <a:t>Dedicated effort by MCST (and SDST) and support from </a:t>
            </a:r>
            <a:r>
              <a:rPr lang="en-US" sz="2200" dirty="0" smtClean="0">
                <a:latin typeface="Calibri" pitchFamily="34" charset="0"/>
                <a:cs typeface="Times New Roman" pitchFamily="18" charset="0"/>
              </a:rPr>
              <a:t>science algorithm developers </a:t>
            </a:r>
            <a:r>
              <a:rPr lang="en-US" sz="2200" dirty="0" smtClean="0">
                <a:latin typeface="Calibri" pitchFamily="34" charset="0"/>
              </a:rPr>
              <a:t>remain critical to </a:t>
            </a:r>
            <a:r>
              <a:rPr lang="en-US" sz="2200" dirty="0" smtClean="0">
                <a:latin typeface="Calibri" pitchFamily="34" charset="0"/>
              </a:rPr>
              <a:t>MODIS instrument </a:t>
            </a:r>
            <a:r>
              <a:rPr lang="en-US" sz="2200" dirty="0" smtClean="0">
                <a:latin typeface="Calibri" pitchFamily="34" charset="0"/>
              </a:rPr>
              <a:t>calibration/data product quality</a:t>
            </a:r>
          </a:p>
          <a:p>
            <a:pPr marL="342900" indent="-342900">
              <a:spcBef>
                <a:spcPts val="900"/>
              </a:spcBef>
              <a:buFontTx/>
              <a:buChar char="•"/>
            </a:pPr>
            <a:r>
              <a:rPr lang="en-US" sz="2200" dirty="0" smtClean="0">
                <a:latin typeface="Calibri" pitchFamily="34" charset="0"/>
              </a:rPr>
              <a:t>Challenging issues identified for both MODIS instrument calibration will be </a:t>
            </a:r>
            <a:r>
              <a:rPr lang="en-US" sz="2200" dirty="0" smtClean="0">
                <a:latin typeface="Calibri" pitchFamily="34" charset="0"/>
              </a:rPr>
              <a:t>investigated and addressed for </a:t>
            </a:r>
            <a:r>
              <a:rPr lang="en-US" sz="2200" dirty="0" smtClean="0">
                <a:latin typeface="Calibri" pitchFamily="34" charset="0"/>
              </a:rPr>
              <a:t>future improvements of data </a:t>
            </a:r>
            <a:r>
              <a:rPr lang="en-US" sz="2200" dirty="0" smtClean="0">
                <a:latin typeface="Calibri" pitchFamily="34" charset="0"/>
              </a:rPr>
              <a:t>processing/reprocessing</a:t>
            </a:r>
            <a:endParaRPr lang="en-US" sz="2200" dirty="0">
              <a:latin typeface="Calibri" pitchFamily="34" charset="0"/>
            </a:endParaRPr>
          </a:p>
          <a:p>
            <a:pPr marL="342900" indent="-342900">
              <a:spcBef>
                <a:spcPts val="900"/>
              </a:spcBef>
              <a:buFontTx/>
              <a:buChar char="•"/>
            </a:pPr>
            <a:r>
              <a:rPr lang="en-US" sz="2200" dirty="0" smtClean="0">
                <a:latin typeface="Calibri" pitchFamily="34" charset="0"/>
                <a:cs typeface="Times New Roman" pitchFamily="18" charset="0"/>
              </a:rPr>
              <a:t>SNPP </a:t>
            </a:r>
            <a:r>
              <a:rPr lang="en-US" sz="2200" dirty="0" smtClean="0">
                <a:latin typeface="Calibri" pitchFamily="34" charset="0"/>
                <a:cs typeface="Times New Roman" pitchFamily="18" charset="0"/>
              </a:rPr>
              <a:t>VIIRS on-orbit performance (4.5 years) </a:t>
            </a:r>
            <a:r>
              <a:rPr lang="en-US" sz="2200" dirty="0" smtClean="0">
                <a:latin typeface="Calibri" pitchFamily="34" charset="0"/>
                <a:cs typeface="Times New Roman" pitchFamily="18" charset="0"/>
              </a:rPr>
              <a:t>has become very stable</a:t>
            </a:r>
            <a:endParaRPr lang="en-US" sz="2200" dirty="0" smtClean="0">
              <a:latin typeface="Calibri" pitchFamily="34" charset="0"/>
              <a:cs typeface="Times New Roman" pitchFamily="18" charset="0"/>
            </a:endParaRPr>
          </a:p>
          <a:p>
            <a:pPr marL="342900" indent="-342900">
              <a:spcBef>
                <a:spcPts val="900"/>
              </a:spcBef>
              <a:buFontTx/>
              <a:buChar char="•"/>
            </a:pPr>
            <a:r>
              <a:rPr lang="en-US" sz="2200" dirty="0" smtClean="0">
                <a:latin typeface="Calibri" pitchFamily="34" charset="0"/>
                <a:cs typeface="Times New Roman" pitchFamily="18" charset="0"/>
              </a:rPr>
              <a:t>Effort from VCST is vital in support of SIPS for producing </a:t>
            </a:r>
            <a:r>
              <a:rPr lang="en-US" sz="2200" dirty="0" smtClean="0">
                <a:latin typeface="Calibri" pitchFamily="34" charset="0"/>
                <a:cs typeface="Times New Roman" pitchFamily="18" charset="0"/>
              </a:rPr>
              <a:t>the improved </a:t>
            </a:r>
            <a:r>
              <a:rPr lang="en-US" sz="2200" dirty="0" smtClean="0">
                <a:latin typeface="Calibri" pitchFamily="34" charset="0"/>
                <a:cs typeface="Times New Roman" pitchFamily="18" charset="0"/>
              </a:rPr>
              <a:t>and consistent VIIRS data products</a:t>
            </a:r>
          </a:p>
          <a:p>
            <a:pPr marL="342900" indent="-342900">
              <a:spcBef>
                <a:spcPts val="900"/>
              </a:spcBef>
              <a:buFontTx/>
              <a:buChar char="•"/>
            </a:pPr>
            <a:r>
              <a:rPr lang="en-US" sz="2200" dirty="0" smtClean="0">
                <a:latin typeface="Calibri" pitchFamily="34" charset="0"/>
                <a:cs typeface="Times New Roman" pitchFamily="18" charset="0"/>
              </a:rPr>
              <a:t>Multiple and major instrument calibration activities in the coming year will be more challenging for both MCST and VCST   </a:t>
            </a:r>
          </a:p>
        </p:txBody>
      </p:sp>
      <p:cxnSp>
        <p:nvCxnSpPr>
          <p:cNvPr id="5" name="Straight Connector 4"/>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8771720" y="6581001"/>
            <a:ext cx="261610" cy="276999"/>
          </a:xfrm>
          <a:prstGeom prst="rect">
            <a:avLst/>
          </a:prstGeom>
          <a:noFill/>
          <a:ln w="12700">
            <a:noFill/>
            <a:miter lim="800000"/>
            <a:headEnd/>
            <a:tailEnd/>
          </a:ln>
        </p:spPr>
        <p:txBody>
          <a:bodyPr wrap="none" anchor="ctr">
            <a:spAutoFit/>
          </a:bodyPr>
          <a:lstStyle/>
          <a:p>
            <a:pPr algn="ctr" eaLnBrk="0" hangingPunct="0"/>
            <a:fld id="{4FA03194-44A1-4910-89F2-9EF7E6ED585E}" type="slidenum">
              <a:rPr lang="en-US" sz="1200" b="1" i="1" smtClean="0">
                <a:solidFill>
                  <a:srgbClr val="0000CC"/>
                </a:solidFill>
                <a:latin typeface="Times" pitchFamily="18" charset="0"/>
                <a:cs typeface="+mn-cs"/>
              </a:rPr>
              <a:pPr algn="ctr" eaLnBrk="0" hangingPunct="0"/>
              <a:t>24</a:t>
            </a:fld>
            <a:endParaRPr lang="en-US" sz="1200" b="1" i="1" dirty="0">
              <a:solidFill>
                <a:srgbClr val="0000CC"/>
              </a:solidFill>
              <a:latin typeface="Times" pitchFamily="18" charset="0"/>
              <a:cs typeface="+mn-cs"/>
            </a:endParaRPr>
          </a:p>
        </p:txBody>
      </p:sp>
      <p:sp>
        <p:nvSpPr>
          <p:cNvPr id="3" name="TextBox 2"/>
          <p:cNvSpPr txBox="1"/>
          <p:nvPr/>
        </p:nvSpPr>
        <p:spPr>
          <a:xfrm>
            <a:off x="2180752" y="2435845"/>
            <a:ext cx="4845691" cy="584775"/>
          </a:xfrm>
          <a:prstGeom prst="rect">
            <a:avLst/>
          </a:prstGeom>
          <a:noFill/>
        </p:spPr>
        <p:txBody>
          <a:bodyPr wrap="square" rtlCol="0">
            <a:spAutoFit/>
          </a:bodyPr>
          <a:lstStyle/>
          <a:p>
            <a:pPr algn="ctr" eaLnBrk="0" hangingPunct="0"/>
            <a:r>
              <a:rPr lang="en-US" sz="3200" b="1" dirty="0" smtClean="0">
                <a:solidFill>
                  <a:srgbClr val="0000FF"/>
                </a:solidFill>
                <a:latin typeface="Times New Roman" pitchFamily="18" charset="0"/>
                <a:cs typeface="+mn-cs"/>
              </a:rPr>
              <a:t>Backup Slides</a:t>
            </a:r>
            <a:endParaRPr lang="en-US" sz="3200" b="1" dirty="0">
              <a:solidFill>
                <a:srgbClr val="0000FF"/>
              </a:solidFill>
              <a:latin typeface="Times New Roman" pitchFamily="18" charset="0"/>
              <a:cs typeface="+mn-cs"/>
            </a:endParaRPr>
          </a:p>
        </p:txBody>
      </p:sp>
    </p:spTree>
    <p:extLst>
      <p:ext uri="{BB962C8B-B14F-4D97-AF65-F5344CB8AC3E}">
        <p14:creationId xmlns:p14="http://schemas.microsoft.com/office/powerpoint/2010/main" val="1134927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5"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02B3BC47-8AF9-47F3-BD2D-BF7CF93728AF}" type="slidenum">
              <a:rPr lang="en-US" sz="1200" b="1" i="1">
                <a:solidFill>
                  <a:srgbClr val="0000FF"/>
                </a:solidFill>
                <a:latin typeface="Times New Roman" pitchFamily="18" charset="0"/>
              </a:rPr>
              <a:pPr/>
              <a:t>25</a:t>
            </a:fld>
            <a:endParaRPr lang="en-US" sz="1200" b="1" i="1">
              <a:solidFill>
                <a:srgbClr val="0000FF"/>
              </a:solidFill>
              <a:latin typeface="Times New Roman" pitchFamily="18" charset="0"/>
            </a:endParaRPr>
          </a:p>
        </p:txBody>
      </p:sp>
      <p:sp>
        <p:nvSpPr>
          <p:cNvPr id="21" name="Rectangle 2"/>
          <p:cNvSpPr>
            <a:spLocks noChangeArrowheads="1"/>
          </p:cNvSpPr>
          <p:nvPr/>
        </p:nvSpPr>
        <p:spPr bwMode="auto">
          <a:xfrm>
            <a:off x="685800" y="0"/>
            <a:ext cx="7772400" cy="685800"/>
          </a:xfrm>
          <a:prstGeom prst="rect">
            <a:avLst/>
          </a:prstGeom>
          <a:noFill/>
          <a:ln w="9525">
            <a:noFill/>
            <a:miter lim="800000"/>
            <a:headEnd/>
            <a:tailEnd/>
          </a:ln>
        </p:spPr>
        <p:txBody>
          <a:bodyPr anchor="ctr"/>
          <a:lstStyle/>
          <a:p>
            <a:pPr algn="ctr"/>
            <a:r>
              <a:rPr lang="en-US" altLang="en-US" sz="2600" b="1" dirty="0" smtClean="0">
                <a:latin typeface="Calibri" pitchFamily="34" charset="0"/>
              </a:rPr>
              <a:t>MODIS C5 </a:t>
            </a:r>
            <a:r>
              <a:rPr lang="en-US" altLang="en-US" sz="2600" b="1" dirty="0">
                <a:latin typeface="Calibri" pitchFamily="34" charset="0"/>
              </a:rPr>
              <a:t>Forward Processing Status</a:t>
            </a:r>
          </a:p>
        </p:txBody>
      </p:sp>
      <p:sp>
        <p:nvSpPr>
          <p:cNvPr id="5" name="Rectangle 3"/>
          <p:cNvSpPr>
            <a:spLocks noChangeArrowheads="1"/>
          </p:cNvSpPr>
          <p:nvPr/>
        </p:nvSpPr>
        <p:spPr bwMode="auto">
          <a:xfrm>
            <a:off x="228600" y="990600"/>
            <a:ext cx="8763000" cy="5486400"/>
          </a:xfrm>
          <a:prstGeom prst="rect">
            <a:avLst/>
          </a:prstGeom>
          <a:noFill/>
          <a:ln w="9525">
            <a:noFill/>
            <a:miter lim="800000"/>
            <a:headEnd/>
            <a:tailEnd/>
          </a:ln>
        </p:spPr>
        <p:txBody>
          <a:bodyPr/>
          <a:lstStyle/>
          <a:p>
            <a:pPr marL="342900" indent="-342900">
              <a:spcBef>
                <a:spcPts val="600"/>
              </a:spcBef>
              <a:buFontTx/>
              <a:buChar char="•"/>
            </a:pPr>
            <a:r>
              <a:rPr lang="en-US" altLang="en-US" sz="2200" dirty="0">
                <a:latin typeface="Calibri" pitchFamily="34" charset="0"/>
              </a:rPr>
              <a:t>Forward processing (C5 </a:t>
            </a:r>
            <a:r>
              <a:rPr lang="en-US" altLang="en-US" sz="2200" dirty="0" smtClean="0">
                <a:latin typeface="Calibri" pitchFamily="34" charset="0"/>
              </a:rPr>
              <a:t>Land, and C51 Atmosphere</a:t>
            </a:r>
            <a:r>
              <a:rPr lang="en-US" altLang="en-US" sz="2200" dirty="0">
                <a:latin typeface="Calibri" pitchFamily="34" charset="0"/>
              </a:rPr>
              <a:t>) is typically 1-2 days behind real time.</a:t>
            </a:r>
          </a:p>
          <a:p>
            <a:pPr marL="342900" indent="-342900">
              <a:spcBef>
                <a:spcPts val="600"/>
              </a:spcBef>
              <a:buFontTx/>
              <a:buChar char="•"/>
            </a:pPr>
            <a:r>
              <a:rPr lang="en-US" altLang="en-US" sz="2200" dirty="0" smtClean="0">
                <a:latin typeface="Calibri" pitchFamily="34" charset="0"/>
              </a:rPr>
              <a:t>The </a:t>
            </a:r>
            <a:r>
              <a:rPr lang="en-US" altLang="en-US" sz="2200" dirty="0">
                <a:latin typeface="Calibri" pitchFamily="34" charset="0"/>
              </a:rPr>
              <a:t>C4.1 LST (C4 code with C5 L1 input) is processed and archived at </a:t>
            </a:r>
            <a:r>
              <a:rPr lang="en-US" altLang="en-US" sz="2200" dirty="0" smtClean="0">
                <a:latin typeface="Calibri" pitchFamily="34" charset="0"/>
              </a:rPr>
              <a:t>LAADS.</a:t>
            </a:r>
            <a:endParaRPr lang="en-US" altLang="en-US" sz="2200" dirty="0">
              <a:latin typeface="Calibri" pitchFamily="34" charset="0"/>
            </a:endParaRPr>
          </a:p>
          <a:p>
            <a:pPr marL="342900" indent="-342900">
              <a:spcBef>
                <a:spcPts val="600"/>
              </a:spcBef>
              <a:buFontTx/>
              <a:buChar char="•"/>
            </a:pPr>
            <a:r>
              <a:rPr lang="en-US" altLang="en-US" sz="2200" dirty="0">
                <a:solidFill>
                  <a:srgbClr val="0000FF"/>
                </a:solidFill>
                <a:latin typeface="Calibri" pitchFamily="34" charset="0"/>
              </a:rPr>
              <a:t>C5/C5.1/C4.1 processing </a:t>
            </a:r>
            <a:r>
              <a:rPr lang="en-US" altLang="en-US" sz="2200" dirty="0" smtClean="0">
                <a:solidFill>
                  <a:srgbClr val="0000FF"/>
                </a:solidFill>
                <a:latin typeface="Calibri" pitchFamily="34" charset="0"/>
              </a:rPr>
              <a:t>to </a:t>
            </a:r>
            <a:r>
              <a:rPr lang="en-US" altLang="en-US" sz="2200" dirty="0">
                <a:solidFill>
                  <a:srgbClr val="0000FF"/>
                </a:solidFill>
                <a:latin typeface="Calibri" pitchFamily="34" charset="0"/>
              </a:rPr>
              <a:t>be continued for </a:t>
            </a:r>
            <a:r>
              <a:rPr lang="en-US" altLang="en-US" sz="2200" dirty="0" smtClean="0">
                <a:solidFill>
                  <a:srgbClr val="0000FF"/>
                </a:solidFill>
                <a:latin typeface="Calibri" pitchFamily="34" charset="0"/>
              </a:rPr>
              <a:t>a </a:t>
            </a:r>
            <a:r>
              <a:rPr lang="en-US" altLang="en-US" sz="2200" dirty="0">
                <a:solidFill>
                  <a:srgbClr val="0000FF"/>
                </a:solidFill>
                <a:latin typeface="Calibri" pitchFamily="34" charset="0"/>
              </a:rPr>
              <a:t>year after completion of </a:t>
            </a:r>
            <a:r>
              <a:rPr lang="en-US" altLang="en-US" sz="2200" dirty="0" smtClean="0">
                <a:solidFill>
                  <a:srgbClr val="0000FF"/>
                </a:solidFill>
                <a:latin typeface="Calibri" pitchFamily="34" charset="0"/>
              </a:rPr>
              <a:t>the C6 </a:t>
            </a:r>
            <a:r>
              <a:rPr lang="en-US" altLang="en-US" sz="2200" dirty="0">
                <a:solidFill>
                  <a:srgbClr val="0000FF"/>
                </a:solidFill>
                <a:latin typeface="Calibri" pitchFamily="34" charset="0"/>
              </a:rPr>
              <a:t>land and atmosphere reprocessing.</a:t>
            </a:r>
          </a:p>
          <a:p>
            <a:pPr marL="342900" indent="-342900">
              <a:spcBef>
                <a:spcPts val="600"/>
              </a:spcBef>
              <a:buFontTx/>
              <a:buChar char="•"/>
            </a:pPr>
            <a:r>
              <a:rPr lang="en-US" altLang="en-US" sz="2200" dirty="0">
                <a:latin typeface="Calibri" pitchFamily="34" charset="0"/>
              </a:rPr>
              <a:t>Products from </a:t>
            </a:r>
            <a:r>
              <a:rPr lang="en-US" altLang="en-US" sz="2200" dirty="0" smtClean="0">
                <a:latin typeface="Calibri" pitchFamily="34" charset="0"/>
              </a:rPr>
              <a:t>the C5 </a:t>
            </a:r>
            <a:r>
              <a:rPr lang="en-US" altLang="en-US" sz="2200" dirty="0">
                <a:latin typeface="Calibri" pitchFamily="34" charset="0"/>
              </a:rPr>
              <a:t>processing </a:t>
            </a:r>
            <a:r>
              <a:rPr lang="en-US" altLang="en-US" sz="2200" dirty="0" smtClean="0">
                <a:latin typeface="Calibri" pitchFamily="34" charset="0"/>
              </a:rPr>
              <a:t>are </a:t>
            </a:r>
            <a:r>
              <a:rPr lang="en-US" altLang="en-US" sz="2200" dirty="0">
                <a:latin typeface="Calibri" pitchFamily="34" charset="0"/>
              </a:rPr>
              <a:t>expected to be available from DAAC for </a:t>
            </a:r>
            <a:r>
              <a:rPr lang="en-US" altLang="en-US" sz="2200" dirty="0" smtClean="0">
                <a:latin typeface="Calibri" pitchFamily="34" charset="0"/>
              </a:rPr>
              <a:t>a </a:t>
            </a:r>
            <a:r>
              <a:rPr lang="en-US" altLang="en-US" sz="2200" dirty="0">
                <a:latin typeface="Calibri" pitchFamily="34" charset="0"/>
              </a:rPr>
              <a:t>year after completion of the C6 </a:t>
            </a:r>
            <a:r>
              <a:rPr lang="en-US" altLang="en-US" sz="2200" dirty="0" smtClean="0">
                <a:latin typeface="Calibri" pitchFamily="34" charset="0"/>
              </a:rPr>
              <a:t>land reprocessing. </a:t>
            </a:r>
            <a:r>
              <a:rPr lang="en-US" altLang="en-US" sz="2200" dirty="0" smtClean="0">
                <a:solidFill>
                  <a:srgbClr val="0000FF"/>
                </a:solidFill>
                <a:latin typeface="Calibri" pitchFamily="34" charset="0"/>
              </a:rPr>
              <a:t>C5 processing could be discontinued in late 2016 or Spring 2017</a:t>
            </a:r>
            <a:r>
              <a:rPr lang="en-US" altLang="en-US" sz="2200" dirty="0" smtClean="0">
                <a:latin typeface="Calibri" pitchFamily="34" charset="0"/>
              </a:rPr>
              <a:t>. </a:t>
            </a:r>
          </a:p>
          <a:p>
            <a:pPr marL="342900" indent="-342900">
              <a:spcBef>
                <a:spcPts val="600"/>
              </a:spcBef>
              <a:buFontTx/>
              <a:buChar char="•"/>
            </a:pPr>
            <a:r>
              <a:rPr lang="en-US" altLang="en-US" sz="2200" dirty="0">
                <a:latin typeface="Calibri" pitchFamily="34" charset="0"/>
              </a:rPr>
              <a:t>NRT processing (C5 </a:t>
            </a:r>
            <a:r>
              <a:rPr lang="en-US" altLang="en-US" sz="2200" dirty="0" smtClean="0">
                <a:latin typeface="Calibri" pitchFamily="34" charset="0"/>
              </a:rPr>
              <a:t>Land, C51 Atmosphere and C6 Land and Atmosphere) </a:t>
            </a:r>
            <a:r>
              <a:rPr lang="en-US" altLang="en-US" sz="2200" dirty="0">
                <a:latin typeface="Calibri" pitchFamily="34" charset="0"/>
              </a:rPr>
              <a:t>is completed typically </a:t>
            </a:r>
            <a:r>
              <a:rPr lang="en-US" altLang="en-US" sz="2200" dirty="0" smtClean="0">
                <a:latin typeface="Calibri" pitchFamily="34" charset="0"/>
              </a:rPr>
              <a:t>2 – 2.5 </a:t>
            </a:r>
            <a:r>
              <a:rPr lang="en-US" altLang="en-US" sz="2200" dirty="0">
                <a:latin typeface="Calibri" pitchFamily="34" charset="0"/>
              </a:rPr>
              <a:t>hours after acquisition of </a:t>
            </a:r>
            <a:r>
              <a:rPr lang="en-US" altLang="en-US" sz="2200" dirty="0" smtClean="0">
                <a:latin typeface="Calibri" pitchFamily="34" charset="0"/>
              </a:rPr>
              <a:t>data.</a:t>
            </a:r>
            <a:endParaRPr lang="en-US" altLang="en-US" sz="2200" dirty="0">
              <a:latin typeface="Calibri" pitchFamily="34" charset="0"/>
            </a:endParaRPr>
          </a:p>
        </p:txBody>
      </p:sp>
    </p:spTree>
    <p:extLst>
      <p:ext uri="{BB962C8B-B14F-4D97-AF65-F5344CB8AC3E}">
        <p14:creationId xmlns:p14="http://schemas.microsoft.com/office/powerpoint/2010/main" val="397081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5"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02B3BC47-8AF9-47F3-BD2D-BF7CF93728AF}" type="slidenum">
              <a:rPr lang="en-US" sz="1200" b="1" i="1">
                <a:solidFill>
                  <a:srgbClr val="0000FF"/>
                </a:solidFill>
                <a:latin typeface="Times New Roman" pitchFamily="18" charset="0"/>
              </a:rPr>
              <a:pPr/>
              <a:t>26</a:t>
            </a:fld>
            <a:endParaRPr lang="en-US" sz="1200" b="1" i="1">
              <a:solidFill>
                <a:srgbClr val="0000FF"/>
              </a:solidFill>
              <a:latin typeface="Times New Roman" pitchFamily="18" charset="0"/>
            </a:endParaRPr>
          </a:p>
        </p:txBody>
      </p:sp>
      <p:sp>
        <p:nvSpPr>
          <p:cNvPr id="3" name="Rectangle 2"/>
          <p:cNvSpPr>
            <a:spLocks noChangeArrowheads="1"/>
          </p:cNvSpPr>
          <p:nvPr/>
        </p:nvSpPr>
        <p:spPr bwMode="auto">
          <a:xfrm>
            <a:off x="685800" y="0"/>
            <a:ext cx="7772400" cy="685800"/>
          </a:xfrm>
          <a:prstGeom prst="rect">
            <a:avLst/>
          </a:prstGeom>
          <a:noFill/>
          <a:ln w="9525">
            <a:noFill/>
            <a:miter lim="800000"/>
            <a:headEnd/>
            <a:tailEnd/>
          </a:ln>
        </p:spPr>
        <p:txBody>
          <a:bodyPr anchor="ctr"/>
          <a:lstStyle/>
          <a:p>
            <a:pPr algn="ctr"/>
            <a:r>
              <a:rPr lang="en-US" altLang="en-US" sz="2600" b="1" dirty="0" smtClean="0">
                <a:latin typeface="Calibri" pitchFamily="34" charset="0"/>
              </a:rPr>
              <a:t>MODIS C6 </a:t>
            </a:r>
            <a:r>
              <a:rPr lang="en-US" altLang="en-US" sz="2600" b="1" dirty="0">
                <a:latin typeface="Calibri" pitchFamily="34" charset="0"/>
              </a:rPr>
              <a:t>Reprocessing Status</a:t>
            </a:r>
          </a:p>
        </p:txBody>
      </p:sp>
      <p:sp>
        <p:nvSpPr>
          <p:cNvPr id="5" name="Rectangle 4"/>
          <p:cNvSpPr>
            <a:spLocks noChangeArrowheads="1"/>
          </p:cNvSpPr>
          <p:nvPr/>
        </p:nvSpPr>
        <p:spPr bwMode="auto">
          <a:xfrm>
            <a:off x="76200" y="838200"/>
            <a:ext cx="8991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eaLnBrk="1" hangingPunct="1">
              <a:spcBef>
                <a:spcPts val="600"/>
              </a:spcBef>
              <a:defRPr/>
            </a:pPr>
            <a:r>
              <a:rPr lang="en-US" sz="2400" b="1" dirty="0" smtClean="0">
                <a:latin typeface="Calibri" pitchFamily="34" charset="0"/>
                <a:cs typeface="Times New Roman" pitchFamily="18" charset="0"/>
              </a:rPr>
              <a:t>L1, </a:t>
            </a:r>
            <a:r>
              <a:rPr lang="en-US" sz="2400" b="1" dirty="0" err="1" smtClean="0">
                <a:latin typeface="Calibri" pitchFamily="34" charset="0"/>
                <a:cs typeface="Times New Roman" pitchFamily="18" charset="0"/>
              </a:rPr>
              <a:t>Geolocation</a:t>
            </a:r>
            <a:r>
              <a:rPr lang="en-US" sz="2400" b="1" dirty="0" smtClean="0">
                <a:latin typeface="Calibri" pitchFamily="34" charset="0"/>
                <a:cs typeface="Times New Roman" pitchFamily="18" charset="0"/>
              </a:rPr>
              <a:t>, and L1B</a:t>
            </a:r>
          </a:p>
          <a:p>
            <a:pPr lvl="1" eaLnBrk="1" hangingPunct="1">
              <a:spcBef>
                <a:spcPts val="600"/>
              </a:spcBef>
              <a:defRPr/>
            </a:pPr>
            <a:r>
              <a:rPr lang="en-US" sz="2000" dirty="0" smtClean="0">
                <a:latin typeface="Calibri" pitchFamily="34" charset="0"/>
                <a:cs typeface="Times New Roman" pitchFamily="18" charset="0"/>
              </a:rPr>
              <a:t>C6 reprocessing of Terra and Aqua completed in 2012. </a:t>
            </a:r>
          </a:p>
          <a:p>
            <a:pPr lvl="1" eaLnBrk="1" hangingPunct="1">
              <a:spcBef>
                <a:spcPts val="600"/>
              </a:spcBef>
              <a:defRPr/>
            </a:pPr>
            <a:r>
              <a:rPr lang="en-US" sz="2000" dirty="0" smtClean="0">
                <a:latin typeface="Calibri" pitchFamily="34" charset="0"/>
                <a:cs typeface="Times New Roman" pitchFamily="18" charset="0"/>
              </a:rPr>
              <a:t>Forward processing of Terra and Aqua L1B started in 2012 and is currently at leading edge.</a:t>
            </a:r>
          </a:p>
          <a:p>
            <a:pPr lvl="1" eaLnBrk="1" hangingPunct="1">
              <a:spcBef>
                <a:spcPts val="600"/>
              </a:spcBef>
              <a:defRPr/>
            </a:pPr>
            <a:r>
              <a:rPr lang="en-US" sz="2000" dirty="0">
                <a:solidFill>
                  <a:srgbClr val="0000FF"/>
                </a:solidFill>
                <a:latin typeface="Calibri" pitchFamily="34" charset="0"/>
                <a:cs typeface="Times New Roman" pitchFamily="18" charset="0"/>
              </a:rPr>
              <a:t>Terra L1B </a:t>
            </a:r>
            <a:r>
              <a:rPr lang="en-US" sz="2000" dirty="0" smtClean="0">
                <a:solidFill>
                  <a:srgbClr val="0000FF"/>
                </a:solidFill>
                <a:latin typeface="Calibri" pitchFamily="34" charset="0"/>
                <a:cs typeface="Times New Roman" pitchFamily="18" charset="0"/>
              </a:rPr>
              <a:t>“reprocessed” </a:t>
            </a:r>
            <a:r>
              <a:rPr lang="en-US" sz="2000" dirty="0">
                <a:solidFill>
                  <a:srgbClr val="0000FF"/>
                </a:solidFill>
                <a:latin typeface="Calibri" pitchFamily="34" charset="0"/>
                <a:cs typeface="Times New Roman" pitchFamily="18" charset="0"/>
              </a:rPr>
              <a:t>in August 2014 to address trending in Band 5</a:t>
            </a:r>
            <a:r>
              <a:rPr lang="en-US" sz="2000" dirty="0">
                <a:latin typeface="Calibri" pitchFamily="34" charset="0"/>
                <a:cs typeface="Times New Roman" pitchFamily="18" charset="0"/>
              </a:rPr>
              <a:t>.</a:t>
            </a:r>
            <a:endParaRPr lang="en-US" sz="2000" dirty="0" smtClean="0">
              <a:latin typeface="Calibri" pitchFamily="34" charset="0"/>
              <a:cs typeface="Times New Roman" pitchFamily="18" charset="0"/>
            </a:endParaRPr>
          </a:p>
          <a:p>
            <a:pPr lvl="1" eaLnBrk="1" hangingPunct="1">
              <a:spcBef>
                <a:spcPts val="600"/>
              </a:spcBef>
              <a:defRPr/>
            </a:pPr>
            <a:r>
              <a:rPr lang="en-US" sz="2000" dirty="0">
                <a:latin typeface="Calibri" pitchFamily="34" charset="0"/>
                <a:cs typeface="Times New Roman" pitchFamily="18" charset="0"/>
              </a:rPr>
              <a:t>C6 </a:t>
            </a:r>
            <a:r>
              <a:rPr lang="en-US" sz="2000" dirty="0" smtClean="0">
                <a:latin typeface="Calibri" pitchFamily="34" charset="0"/>
                <a:cs typeface="Times New Roman" pitchFamily="18" charset="0"/>
              </a:rPr>
              <a:t>L1 Products </a:t>
            </a:r>
            <a:r>
              <a:rPr lang="en-US" sz="2000" dirty="0">
                <a:latin typeface="Calibri" pitchFamily="34" charset="0"/>
                <a:cs typeface="Times New Roman" pitchFamily="18" charset="0"/>
              </a:rPr>
              <a:t>have been available to public since late 2012 from LAADS</a:t>
            </a:r>
            <a:r>
              <a:rPr lang="en-US" sz="2000" dirty="0" smtClean="0">
                <a:latin typeface="Calibri" pitchFamily="34" charset="0"/>
                <a:cs typeface="Times New Roman" pitchFamily="18" charset="0"/>
              </a:rPr>
              <a:t>.</a:t>
            </a:r>
          </a:p>
        </p:txBody>
      </p:sp>
    </p:spTree>
    <p:extLst>
      <p:ext uri="{BB962C8B-B14F-4D97-AF65-F5344CB8AC3E}">
        <p14:creationId xmlns:p14="http://schemas.microsoft.com/office/powerpoint/2010/main" val="2565378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5"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02B3BC47-8AF9-47F3-BD2D-BF7CF93728AF}" type="slidenum">
              <a:rPr lang="en-US" sz="1200" b="1" i="1">
                <a:solidFill>
                  <a:srgbClr val="0000FF"/>
                </a:solidFill>
                <a:latin typeface="Times New Roman" pitchFamily="18" charset="0"/>
              </a:rPr>
              <a:pPr/>
              <a:t>27</a:t>
            </a:fld>
            <a:endParaRPr lang="en-US" sz="1200" b="1" i="1">
              <a:solidFill>
                <a:srgbClr val="0000FF"/>
              </a:solidFill>
              <a:latin typeface="Times New Roman" pitchFamily="18" charset="0"/>
            </a:endParaRPr>
          </a:p>
        </p:txBody>
      </p:sp>
      <p:sp>
        <p:nvSpPr>
          <p:cNvPr id="5" name="TextBox 4"/>
          <p:cNvSpPr txBox="1">
            <a:spLocks noChangeArrowheads="1"/>
          </p:cNvSpPr>
          <p:nvPr/>
        </p:nvSpPr>
        <p:spPr bwMode="auto">
          <a:xfrm>
            <a:off x="609600" y="6359377"/>
            <a:ext cx="7924800" cy="430887"/>
          </a:xfrm>
          <a:prstGeom prst="rect">
            <a:avLst/>
          </a:prstGeom>
          <a:solidFill>
            <a:srgbClr val="009900"/>
          </a:solidFill>
          <a:ln w="9525">
            <a:noFill/>
            <a:miter lim="800000"/>
            <a:headEnd/>
            <a:tailEnd/>
          </a:ln>
        </p:spPr>
        <p:txBody>
          <a:bodyPr wrap="square" anchor="ctr">
            <a:spAutoFit/>
          </a:bodyPr>
          <a:lstStyle/>
          <a:p>
            <a:pPr algn="ctr">
              <a:lnSpc>
                <a:spcPct val="110000"/>
              </a:lnSpc>
            </a:pPr>
            <a:r>
              <a:rPr lang="en-US" sz="2000" b="1" dirty="0" smtClean="0">
                <a:solidFill>
                  <a:schemeClr val="bg1"/>
                </a:solidFill>
                <a:latin typeface="Calibri" pitchFamily="34" charset="0"/>
              </a:rPr>
              <a:t>Details in Reports at the Atmosphere </a:t>
            </a:r>
            <a:r>
              <a:rPr lang="en-US" sz="2000" b="1" dirty="0">
                <a:solidFill>
                  <a:schemeClr val="bg1"/>
                </a:solidFill>
                <a:latin typeface="Calibri" pitchFamily="34" charset="0"/>
              </a:rPr>
              <a:t>b</a:t>
            </a:r>
            <a:r>
              <a:rPr lang="en-US" sz="2000" b="1" dirty="0" smtClean="0">
                <a:solidFill>
                  <a:schemeClr val="bg1"/>
                </a:solidFill>
                <a:latin typeface="Calibri" pitchFamily="34" charset="0"/>
              </a:rPr>
              <a:t>reak out session  </a:t>
            </a:r>
            <a:endParaRPr lang="en-US" sz="2000" b="1" dirty="0">
              <a:solidFill>
                <a:schemeClr val="bg1"/>
              </a:solidFill>
              <a:latin typeface="Calibri" pitchFamily="34" charset="0"/>
            </a:endParaRPr>
          </a:p>
        </p:txBody>
      </p:sp>
      <p:sp>
        <p:nvSpPr>
          <p:cNvPr id="6" name="Rectangle 5"/>
          <p:cNvSpPr>
            <a:spLocks noChangeArrowheads="1"/>
          </p:cNvSpPr>
          <p:nvPr/>
        </p:nvSpPr>
        <p:spPr bwMode="auto">
          <a:xfrm>
            <a:off x="76200" y="838200"/>
            <a:ext cx="8839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marL="395288" indent="-395288">
              <a:spcBef>
                <a:spcPts val="600"/>
              </a:spcBef>
              <a:defRPr/>
            </a:pPr>
            <a:r>
              <a:rPr lang="en-US" sz="2400" b="1" dirty="0" smtClean="0">
                <a:latin typeface="Calibri" pitchFamily="34" charset="0"/>
                <a:cs typeface="Times New Roman" pitchFamily="18" charset="0"/>
              </a:rPr>
              <a:t>Atmosphere Products</a:t>
            </a:r>
          </a:p>
          <a:p>
            <a:pPr marL="795338" lvl="1" indent="-395288">
              <a:spcBef>
                <a:spcPts val="600"/>
              </a:spcBef>
              <a:defRPr/>
            </a:pPr>
            <a:r>
              <a:rPr lang="en-US" sz="2000" dirty="0" smtClean="0">
                <a:latin typeface="Calibri" pitchFamily="34" charset="0"/>
                <a:cs typeface="Times New Roman" pitchFamily="18" charset="0"/>
              </a:rPr>
              <a:t>Reprocessing of L2 products from Aqua MODIS started in Dec 2013 and completed in April 2014.</a:t>
            </a:r>
          </a:p>
          <a:p>
            <a:pPr marL="795338" lvl="1" indent="-395288">
              <a:spcBef>
                <a:spcPts val="600"/>
              </a:spcBef>
              <a:defRPr/>
            </a:pPr>
            <a:r>
              <a:rPr lang="en-US" sz="2000" dirty="0" smtClean="0">
                <a:latin typeface="Calibri" pitchFamily="34" charset="0"/>
                <a:cs typeface="Times New Roman" pitchFamily="18" charset="0"/>
              </a:rPr>
              <a:t>Reprocessing of L2 products from Terra MODIS started in Oct 2014 and completed in March 2015.</a:t>
            </a:r>
          </a:p>
          <a:p>
            <a:pPr marL="795338" lvl="1" indent="-395288">
              <a:spcBef>
                <a:spcPts val="600"/>
              </a:spcBef>
              <a:defRPr/>
            </a:pPr>
            <a:r>
              <a:rPr lang="en-US" sz="2000" dirty="0" smtClean="0">
                <a:latin typeface="Calibri" pitchFamily="34" charset="0"/>
                <a:cs typeface="Times New Roman" pitchFamily="18" charset="0"/>
              </a:rPr>
              <a:t>Reprocessing of L3 product from Aqua MODIS completed in April 2015, and Terra MODIS in Sept 2015.</a:t>
            </a:r>
          </a:p>
          <a:p>
            <a:pPr marL="795338" lvl="1" indent="-395288">
              <a:spcBef>
                <a:spcPts val="600"/>
              </a:spcBef>
              <a:defRPr/>
            </a:pPr>
            <a:r>
              <a:rPr lang="en-US" sz="2000" dirty="0" smtClean="0">
                <a:latin typeface="Calibri" pitchFamily="34" charset="0"/>
                <a:cs typeface="Times New Roman" pitchFamily="18" charset="0"/>
              </a:rPr>
              <a:t>C6 </a:t>
            </a:r>
            <a:r>
              <a:rPr lang="en-US" sz="2000" dirty="0">
                <a:latin typeface="Calibri" pitchFamily="34" charset="0"/>
                <a:cs typeface="Times New Roman" pitchFamily="18" charset="0"/>
              </a:rPr>
              <a:t>Products </a:t>
            </a:r>
            <a:r>
              <a:rPr lang="en-US" sz="2000" dirty="0" smtClean="0">
                <a:latin typeface="Calibri" pitchFamily="34" charset="0"/>
                <a:cs typeface="Times New Roman" pitchFamily="18" charset="0"/>
              </a:rPr>
              <a:t>have </a:t>
            </a:r>
            <a:r>
              <a:rPr lang="en-US" sz="2000" dirty="0">
                <a:latin typeface="Calibri" pitchFamily="34" charset="0"/>
                <a:cs typeface="Times New Roman" pitchFamily="18" charset="0"/>
              </a:rPr>
              <a:t>been available to </a:t>
            </a:r>
            <a:r>
              <a:rPr lang="en-US" sz="2000" dirty="0" smtClean="0">
                <a:latin typeface="Calibri" pitchFamily="34" charset="0"/>
                <a:cs typeface="Times New Roman" pitchFamily="18" charset="0"/>
              </a:rPr>
              <a:t>public from LAADS: L2 Aqua MODIS </a:t>
            </a:r>
            <a:r>
              <a:rPr lang="en-US" sz="2000" dirty="0">
                <a:latin typeface="Calibri" pitchFamily="34" charset="0"/>
                <a:cs typeface="Times New Roman" pitchFamily="18" charset="0"/>
              </a:rPr>
              <a:t>since </a:t>
            </a:r>
            <a:r>
              <a:rPr lang="en-US" sz="2000" dirty="0" smtClean="0">
                <a:latin typeface="Calibri" pitchFamily="34" charset="0"/>
                <a:cs typeface="Times New Roman" pitchFamily="18" charset="0"/>
              </a:rPr>
              <a:t>Jan 2014 and Terra MODIS since Dec 2014; L3 </a:t>
            </a:r>
            <a:r>
              <a:rPr lang="en-US" sz="2000" dirty="0">
                <a:latin typeface="Calibri" pitchFamily="34" charset="0"/>
                <a:cs typeface="Times New Roman" pitchFamily="18" charset="0"/>
              </a:rPr>
              <a:t>Aqua MODIS since </a:t>
            </a:r>
            <a:r>
              <a:rPr lang="en-US" sz="2000" dirty="0" smtClean="0">
                <a:latin typeface="Calibri" pitchFamily="34" charset="0"/>
                <a:cs typeface="Times New Roman" pitchFamily="18" charset="0"/>
              </a:rPr>
              <a:t>May 2015 </a:t>
            </a:r>
            <a:r>
              <a:rPr lang="en-US" sz="2000" dirty="0">
                <a:latin typeface="Calibri" pitchFamily="34" charset="0"/>
                <a:cs typeface="Times New Roman" pitchFamily="18" charset="0"/>
              </a:rPr>
              <a:t>and Terra MODIS since </a:t>
            </a:r>
            <a:r>
              <a:rPr lang="en-US" sz="2000" dirty="0" smtClean="0">
                <a:latin typeface="Calibri" pitchFamily="34" charset="0"/>
                <a:cs typeface="Times New Roman" pitchFamily="18" charset="0"/>
              </a:rPr>
              <a:t>Oct 2015.</a:t>
            </a:r>
          </a:p>
          <a:p>
            <a:pPr marL="795338" lvl="1" indent="-395288">
              <a:defRPr/>
            </a:pPr>
            <a:endParaRPr lang="en-US" sz="2400" b="1" dirty="0">
              <a:solidFill>
                <a:schemeClr val="bg1"/>
              </a:solidFill>
              <a:latin typeface="Calibri" pitchFamily="34" charset="0"/>
              <a:cs typeface="Times New Roman" pitchFamily="18" charset="0"/>
            </a:endParaRPr>
          </a:p>
          <a:p>
            <a:pPr marL="400050" lvl="1" indent="0">
              <a:buNone/>
              <a:defRPr/>
            </a:pPr>
            <a:r>
              <a:rPr lang="en-US" altLang="en-US" sz="2400" b="1" dirty="0" smtClean="0">
                <a:latin typeface="Calibri" pitchFamily="34" charset="0"/>
              </a:rPr>
              <a:t>                       </a:t>
            </a:r>
            <a:endParaRPr lang="en-US" sz="2400" b="1" dirty="0">
              <a:solidFill>
                <a:schemeClr val="bg1"/>
              </a:solidFill>
              <a:latin typeface="Calibri" pitchFamily="34" charset="0"/>
            </a:endParaRPr>
          </a:p>
        </p:txBody>
      </p:sp>
      <p:sp>
        <p:nvSpPr>
          <p:cNvPr id="7" name="Rectangle 6"/>
          <p:cNvSpPr>
            <a:spLocks noChangeArrowheads="1"/>
          </p:cNvSpPr>
          <p:nvPr/>
        </p:nvSpPr>
        <p:spPr bwMode="auto">
          <a:xfrm>
            <a:off x="685800" y="0"/>
            <a:ext cx="7772400" cy="685800"/>
          </a:xfrm>
          <a:prstGeom prst="rect">
            <a:avLst/>
          </a:prstGeom>
          <a:noFill/>
          <a:ln w="9525">
            <a:noFill/>
            <a:miter lim="800000"/>
            <a:headEnd/>
            <a:tailEnd/>
          </a:ln>
        </p:spPr>
        <p:txBody>
          <a:bodyPr anchor="ctr"/>
          <a:lstStyle/>
          <a:p>
            <a:pPr algn="ctr"/>
            <a:r>
              <a:rPr lang="en-US" altLang="en-US" sz="2600" b="1" dirty="0" smtClean="0">
                <a:latin typeface="Calibri" pitchFamily="34" charset="0"/>
              </a:rPr>
              <a:t>MODIS C6 </a:t>
            </a:r>
            <a:r>
              <a:rPr lang="en-US" altLang="en-US" sz="2600" b="1" dirty="0">
                <a:latin typeface="Calibri" pitchFamily="34" charset="0"/>
              </a:rPr>
              <a:t>Reprocessing Status</a:t>
            </a:r>
          </a:p>
        </p:txBody>
      </p:sp>
    </p:spTree>
    <p:extLst>
      <p:ext uri="{BB962C8B-B14F-4D97-AF65-F5344CB8AC3E}">
        <p14:creationId xmlns:p14="http://schemas.microsoft.com/office/powerpoint/2010/main" val="972180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5"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02B3BC47-8AF9-47F3-BD2D-BF7CF93728AF}" type="slidenum">
              <a:rPr lang="en-US" sz="1200" b="1" i="1">
                <a:solidFill>
                  <a:srgbClr val="0000FF"/>
                </a:solidFill>
                <a:latin typeface="Times New Roman" pitchFamily="18" charset="0"/>
              </a:rPr>
              <a:pPr/>
              <a:t>28</a:t>
            </a:fld>
            <a:endParaRPr lang="en-US" sz="1200" b="1" i="1">
              <a:solidFill>
                <a:srgbClr val="0000FF"/>
              </a:solidFill>
              <a:latin typeface="Times New Roman" pitchFamily="18" charset="0"/>
            </a:endParaRPr>
          </a:p>
        </p:txBody>
      </p:sp>
      <p:sp>
        <p:nvSpPr>
          <p:cNvPr id="5" name="TextBox 4"/>
          <p:cNvSpPr txBox="1">
            <a:spLocks noChangeArrowheads="1"/>
          </p:cNvSpPr>
          <p:nvPr/>
        </p:nvSpPr>
        <p:spPr bwMode="auto">
          <a:xfrm>
            <a:off x="685800" y="6324600"/>
            <a:ext cx="7924800" cy="413959"/>
          </a:xfrm>
          <a:prstGeom prst="rect">
            <a:avLst/>
          </a:prstGeom>
          <a:solidFill>
            <a:srgbClr val="009900"/>
          </a:solidFill>
          <a:ln w="9525">
            <a:noFill/>
            <a:miter lim="800000"/>
            <a:headEnd/>
            <a:tailEnd/>
          </a:ln>
        </p:spPr>
        <p:txBody>
          <a:bodyPr wrap="square" anchor="ctr">
            <a:spAutoFit/>
          </a:bodyPr>
          <a:lstStyle/>
          <a:p>
            <a:pPr algn="ctr">
              <a:lnSpc>
                <a:spcPct val="110000"/>
              </a:lnSpc>
            </a:pPr>
            <a:r>
              <a:rPr lang="en-US" sz="2000" b="1" dirty="0" smtClean="0">
                <a:solidFill>
                  <a:schemeClr val="bg1"/>
                </a:solidFill>
                <a:latin typeface="Calibri" pitchFamily="34" charset="0"/>
              </a:rPr>
              <a:t>Details in Reports at the Land Break out session</a:t>
            </a:r>
            <a:endParaRPr lang="en-US" sz="2000" b="1" dirty="0">
              <a:solidFill>
                <a:schemeClr val="bg1"/>
              </a:solidFill>
              <a:latin typeface="Calibri" pitchFamily="34" charset="0"/>
            </a:endParaRPr>
          </a:p>
        </p:txBody>
      </p:sp>
      <p:sp>
        <p:nvSpPr>
          <p:cNvPr id="6" name="Rectangle 5"/>
          <p:cNvSpPr>
            <a:spLocks noChangeArrowheads="1"/>
          </p:cNvSpPr>
          <p:nvPr/>
        </p:nvSpPr>
        <p:spPr bwMode="auto">
          <a:xfrm>
            <a:off x="152400" y="838200"/>
            <a:ext cx="89916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marL="395288" indent="-395288">
              <a:spcBef>
                <a:spcPts val="600"/>
              </a:spcBef>
              <a:defRPr/>
            </a:pPr>
            <a:r>
              <a:rPr lang="en-US" sz="2400" b="1" dirty="0" smtClean="0">
                <a:latin typeface="Calibri" pitchFamily="34" charset="0"/>
                <a:cs typeface="Times New Roman" pitchFamily="18" charset="0"/>
              </a:rPr>
              <a:t>Land Products</a:t>
            </a:r>
          </a:p>
          <a:p>
            <a:pPr marL="795338" lvl="1" indent="-395288">
              <a:spcBef>
                <a:spcPts val="600"/>
              </a:spcBef>
              <a:defRPr/>
            </a:pPr>
            <a:r>
              <a:rPr lang="en-US" sz="2000" dirty="0" smtClean="0">
                <a:latin typeface="Calibri" panose="020F0502020204030204" pitchFamily="34" charset="0"/>
                <a:cs typeface="Calibri" panose="020F0502020204030204" pitchFamily="34" charset="0"/>
              </a:rPr>
              <a:t>Reprocessing of Tier1 block of products</a:t>
            </a:r>
            <a:r>
              <a:rPr lang="en-US" sz="2000" dirty="0">
                <a:latin typeface="Calibri" pitchFamily="34" charset="0"/>
                <a:cs typeface="Calibri" panose="020F0502020204030204" pitchFamily="34" charset="0"/>
              </a:rPr>
              <a:t>, </a:t>
            </a:r>
            <a:r>
              <a:rPr lang="en-US" sz="2000" dirty="0" smtClean="0">
                <a:latin typeface="Calibri" pitchFamily="34" charset="0"/>
                <a:cs typeface="Calibri" panose="020F0502020204030204" pitchFamily="34" charset="0"/>
              </a:rPr>
              <a:t>including </a:t>
            </a:r>
            <a:r>
              <a:rPr lang="en-US" sz="2000" dirty="0">
                <a:latin typeface="Calibri" pitchFamily="34" charset="0"/>
                <a:cs typeface="Calibri" panose="020F0502020204030204" pitchFamily="34" charset="0"/>
              </a:rPr>
              <a:t>Land Surface Reflectance, Vegetation Index, </a:t>
            </a:r>
            <a:r>
              <a:rPr lang="en-US" sz="2000" dirty="0" smtClean="0">
                <a:latin typeface="Calibri" pitchFamily="34" charset="0"/>
                <a:cs typeface="Calibri" panose="020F0502020204030204" pitchFamily="34" charset="0"/>
              </a:rPr>
              <a:t>LAI</a:t>
            </a:r>
            <a:r>
              <a:rPr lang="en-US" sz="2000" dirty="0">
                <a:latin typeface="Calibri" pitchFamily="34" charset="0"/>
                <a:cs typeface="Calibri" panose="020F0502020204030204" pitchFamily="34" charset="0"/>
              </a:rPr>
              <a:t>/FPAR, </a:t>
            </a:r>
            <a:r>
              <a:rPr lang="en-US" sz="2000" dirty="0" smtClean="0">
                <a:latin typeface="Calibri" pitchFamily="34" charset="0"/>
                <a:cs typeface="Calibri" panose="020F0502020204030204" pitchFamily="34" charset="0"/>
              </a:rPr>
              <a:t>GPP, Sea-Ice, and </a:t>
            </a:r>
            <a:r>
              <a:rPr lang="en-US" sz="2000" dirty="0">
                <a:latin typeface="Calibri" pitchFamily="34" charset="0"/>
                <a:cs typeface="Calibri" panose="020F0502020204030204" pitchFamily="34" charset="0"/>
              </a:rPr>
              <a:t>Active </a:t>
            </a:r>
            <a:r>
              <a:rPr lang="en-US" sz="2000" dirty="0" smtClean="0">
                <a:latin typeface="Calibri" pitchFamily="34" charset="0"/>
                <a:cs typeface="Calibri" panose="020F0502020204030204" pitchFamily="34" charset="0"/>
              </a:rPr>
              <a:t>Fire started in Feb 2015</a:t>
            </a:r>
            <a:r>
              <a:rPr lang="en-US" sz="2000" dirty="0">
                <a:latin typeface="Calibri" pitchFamily="34" charset="0"/>
                <a:cs typeface="Calibri" panose="020F0502020204030204" pitchFamily="34" charset="0"/>
              </a:rPr>
              <a:t> </a:t>
            </a:r>
            <a:r>
              <a:rPr lang="en-US" sz="2000" dirty="0" smtClean="0">
                <a:latin typeface="Calibri" pitchFamily="34" charset="0"/>
                <a:cs typeface="Calibri" panose="020F0502020204030204" pitchFamily="34" charset="0"/>
              </a:rPr>
              <a:t>and completed in Jan 2016. </a:t>
            </a:r>
            <a:r>
              <a:rPr lang="en-US" sz="2000" dirty="0">
                <a:latin typeface="Calibri" panose="020F0502020204030204" pitchFamily="34" charset="0"/>
                <a:cs typeface="Calibri" panose="020F0502020204030204" pitchFamily="34" charset="0"/>
              </a:rPr>
              <a:t>Forward processing of </a:t>
            </a:r>
            <a:r>
              <a:rPr lang="en-US" sz="2000" dirty="0" smtClean="0">
                <a:latin typeface="Calibri" panose="020F0502020204030204" pitchFamily="34" charset="0"/>
                <a:cs typeface="Calibri" panose="020F0502020204030204" pitchFamily="34" charset="0"/>
              </a:rPr>
              <a:t>these products started </a:t>
            </a:r>
            <a:r>
              <a:rPr lang="en-US" sz="2000" dirty="0">
                <a:latin typeface="Calibri" panose="020F0502020204030204" pitchFamily="34" charset="0"/>
                <a:cs typeface="Calibri" panose="020F0502020204030204" pitchFamily="34" charset="0"/>
              </a:rPr>
              <a:t>in Jan 2016. </a:t>
            </a:r>
            <a:r>
              <a:rPr lang="en-US" sz="2000" dirty="0" smtClean="0">
                <a:latin typeface="Calibri" pitchFamily="34" charset="0"/>
                <a:cs typeface="Calibri" panose="020F0502020204030204" pitchFamily="34" charset="0"/>
              </a:rPr>
              <a:t>These data have been released to public.</a:t>
            </a:r>
          </a:p>
          <a:p>
            <a:pPr marL="795338" lvl="1" indent="-395288">
              <a:spcBef>
                <a:spcPts val="600"/>
              </a:spcBef>
              <a:defRPr/>
            </a:pPr>
            <a:r>
              <a:rPr lang="en-US" sz="2000" dirty="0" smtClean="0">
                <a:latin typeface="Calibri" pitchFamily="34" charset="0"/>
                <a:cs typeface="Times New Roman" pitchFamily="18" charset="0"/>
              </a:rPr>
              <a:t>Reprocessing of Teir1 </a:t>
            </a:r>
            <a:r>
              <a:rPr lang="en-US" sz="2000" dirty="0">
                <a:latin typeface="Calibri" pitchFamily="34" charset="0"/>
                <a:cs typeface="Times New Roman" pitchFamily="18" charset="0"/>
              </a:rPr>
              <a:t>block </a:t>
            </a:r>
            <a:r>
              <a:rPr lang="en-US" sz="2000" dirty="0" smtClean="0">
                <a:latin typeface="Calibri" pitchFamily="34" charset="0"/>
                <a:cs typeface="Times New Roman" pitchFamily="18" charset="0"/>
              </a:rPr>
              <a:t>products BRDF-Albedo and Land </a:t>
            </a:r>
            <a:r>
              <a:rPr lang="en-US" sz="2000" dirty="0">
                <a:latin typeface="Calibri" pitchFamily="34" charset="0"/>
                <a:cs typeface="Times New Roman" pitchFamily="18" charset="0"/>
              </a:rPr>
              <a:t>Surface </a:t>
            </a:r>
            <a:r>
              <a:rPr lang="en-US" sz="2000" dirty="0" smtClean="0">
                <a:latin typeface="Calibri" pitchFamily="34" charset="0"/>
                <a:cs typeface="Times New Roman" pitchFamily="18" charset="0"/>
              </a:rPr>
              <a:t>Temperature products and Tier 2 Snow product expected to complete in August 2016. </a:t>
            </a:r>
          </a:p>
          <a:p>
            <a:pPr marL="795338" lvl="1" indent="-395288">
              <a:spcBef>
                <a:spcPts val="600"/>
              </a:spcBef>
              <a:defRPr/>
            </a:pPr>
            <a:r>
              <a:rPr lang="en-US" sz="2000" dirty="0" smtClean="0">
                <a:latin typeface="Calibri" pitchFamily="34" charset="0"/>
                <a:cs typeface="Times New Roman" pitchFamily="18" charset="0"/>
              </a:rPr>
              <a:t>C6 Algorithm changes for Teir2 block products, including MAIAC, LST from JPL, Burned Area, Land Cover and Land Cover Dynamics, VCF, Evapotranspiration, Daily Radiation and PAR, are currently under development and science testing. Reprocessing of these products will start following approval of the C6 algorithms by the product PIs.</a:t>
            </a:r>
          </a:p>
        </p:txBody>
      </p:sp>
      <p:sp>
        <p:nvSpPr>
          <p:cNvPr id="7" name="Rectangle 6"/>
          <p:cNvSpPr>
            <a:spLocks noChangeArrowheads="1"/>
          </p:cNvSpPr>
          <p:nvPr/>
        </p:nvSpPr>
        <p:spPr bwMode="auto">
          <a:xfrm>
            <a:off x="685800" y="0"/>
            <a:ext cx="7772400" cy="685800"/>
          </a:xfrm>
          <a:prstGeom prst="rect">
            <a:avLst/>
          </a:prstGeom>
          <a:noFill/>
          <a:ln w="9525">
            <a:noFill/>
            <a:miter lim="800000"/>
            <a:headEnd/>
            <a:tailEnd/>
          </a:ln>
        </p:spPr>
        <p:txBody>
          <a:bodyPr anchor="ctr"/>
          <a:lstStyle/>
          <a:p>
            <a:pPr algn="ctr"/>
            <a:r>
              <a:rPr lang="en-US" altLang="en-US" sz="2600" b="1" dirty="0" smtClean="0">
                <a:latin typeface="Calibri" pitchFamily="34" charset="0"/>
              </a:rPr>
              <a:t>MODIS C6 </a:t>
            </a:r>
            <a:r>
              <a:rPr lang="en-US" altLang="en-US" sz="2600" b="1" dirty="0">
                <a:latin typeface="Calibri" pitchFamily="34" charset="0"/>
              </a:rPr>
              <a:t>Reprocessing Status</a:t>
            </a:r>
          </a:p>
        </p:txBody>
      </p:sp>
    </p:spTree>
    <p:extLst>
      <p:ext uri="{BB962C8B-B14F-4D97-AF65-F5344CB8AC3E}">
        <p14:creationId xmlns:p14="http://schemas.microsoft.com/office/powerpoint/2010/main" val="3558350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5"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02B3BC47-8AF9-47F3-BD2D-BF7CF93728AF}" type="slidenum">
              <a:rPr lang="en-US" sz="1200" b="1" i="1">
                <a:solidFill>
                  <a:srgbClr val="0000FF"/>
                </a:solidFill>
                <a:latin typeface="Times New Roman" pitchFamily="18" charset="0"/>
              </a:rPr>
              <a:pPr/>
              <a:t>29</a:t>
            </a:fld>
            <a:endParaRPr lang="en-US" sz="1200" b="1" i="1">
              <a:solidFill>
                <a:srgbClr val="0000FF"/>
              </a:solidFill>
              <a:latin typeface="Times New Roman" pitchFamily="18" charset="0"/>
            </a:endParaRPr>
          </a:p>
        </p:txBody>
      </p:sp>
      <p:sp>
        <p:nvSpPr>
          <p:cNvPr id="7" name="Rectangle 6"/>
          <p:cNvSpPr>
            <a:spLocks noChangeArrowheads="1"/>
          </p:cNvSpPr>
          <p:nvPr/>
        </p:nvSpPr>
        <p:spPr bwMode="auto">
          <a:xfrm>
            <a:off x="685800" y="0"/>
            <a:ext cx="7772400" cy="685800"/>
          </a:xfrm>
          <a:prstGeom prst="rect">
            <a:avLst/>
          </a:prstGeom>
          <a:noFill/>
          <a:ln w="9525">
            <a:noFill/>
            <a:miter lim="800000"/>
            <a:headEnd/>
            <a:tailEnd/>
          </a:ln>
        </p:spPr>
        <p:txBody>
          <a:bodyPr anchor="ctr"/>
          <a:lstStyle/>
          <a:p>
            <a:pPr algn="ctr"/>
            <a:r>
              <a:rPr lang="en-US" altLang="en-US" sz="2600" b="1" dirty="0" smtClean="0">
                <a:latin typeface="Calibri" pitchFamily="34" charset="0"/>
              </a:rPr>
              <a:t>S-NPP VIIRS Land SIPS</a:t>
            </a:r>
            <a:endParaRPr lang="en-US" altLang="en-US" sz="2600" b="1" dirty="0">
              <a:latin typeface="Calibri" pitchFamily="34" charset="0"/>
            </a:endParaRPr>
          </a:p>
        </p:txBody>
      </p:sp>
      <p:sp>
        <p:nvSpPr>
          <p:cNvPr id="8" name="Rectangle 7"/>
          <p:cNvSpPr>
            <a:spLocks noChangeArrowheads="1"/>
          </p:cNvSpPr>
          <p:nvPr/>
        </p:nvSpPr>
        <p:spPr bwMode="auto">
          <a:xfrm>
            <a:off x="76200" y="685800"/>
            <a:ext cx="89916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marL="395288" indent="-395288">
              <a:defRPr/>
            </a:pPr>
            <a:r>
              <a:rPr lang="en-US" sz="2400" b="1" dirty="0" smtClean="0">
                <a:latin typeface="Calibri" pitchFamily="34" charset="0"/>
                <a:cs typeface="Times New Roman" pitchFamily="18" charset="0"/>
              </a:rPr>
              <a:t>Forward processing</a:t>
            </a:r>
          </a:p>
          <a:p>
            <a:pPr marL="795338" lvl="1" indent="-395288">
              <a:spcBef>
                <a:spcPts val="600"/>
              </a:spcBef>
              <a:defRPr/>
            </a:pPr>
            <a:r>
              <a:rPr lang="en-US" sz="2000" dirty="0" smtClean="0">
                <a:latin typeface="Calibri" panose="020F0502020204030204" pitchFamily="34" charset="0"/>
                <a:cs typeface="Calibri" panose="020F0502020204030204" pitchFamily="34" charset="0"/>
              </a:rPr>
              <a:t>Generates </a:t>
            </a:r>
            <a:r>
              <a:rPr lang="en-US" sz="2000" dirty="0">
                <a:latin typeface="Calibri" panose="020F0502020204030204" pitchFamily="34" charset="0"/>
                <a:cs typeface="Calibri" panose="020F0502020204030204" pitchFamily="34" charset="0"/>
              </a:rPr>
              <a:t>the VIIRS Land </a:t>
            </a:r>
            <a:r>
              <a:rPr lang="en-US" sz="2000" dirty="0" smtClean="0">
                <a:latin typeface="Calibri" panose="020F0502020204030204" pitchFamily="34" charset="0"/>
                <a:cs typeface="Calibri" panose="020F0502020204030204" pitchFamily="34" charset="0"/>
              </a:rPr>
              <a:t>L1B SDRs</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L2 </a:t>
            </a:r>
            <a:r>
              <a:rPr lang="en-US" sz="2000" dirty="0">
                <a:latin typeface="Calibri" panose="020F0502020204030204" pitchFamily="34" charset="0"/>
                <a:cs typeface="Calibri" panose="020F0502020204030204" pitchFamily="34" charset="0"/>
              </a:rPr>
              <a:t>swath </a:t>
            </a:r>
            <a:r>
              <a:rPr lang="en-US" sz="2000" dirty="0" smtClean="0">
                <a:latin typeface="Calibri" panose="020F0502020204030204" pitchFamily="34" charset="0"/>
                <a:cs typeface="Calibri" panose="020F0502020204030204" pitchFamily="34" charset="0"/>
              </a:rPr>
              <a:t>products (IPs and EDRs) </a:t>
            </a:r>
            <a:r>
              <a:rPr lang="en-US" sz="2000" dirty="0">
                <a:latin typeface="Calibri" panose="020F0502020204030204" pitchFamily="34" charset="0"/>
                <a:cs typeface="Calibri" panose="020F0502020204030204" pitchFamily="34" charset="0"/>
              </a:rPr>
              <a:t>using </a:t>
            </a:r>
            <a:r>
              <a:rPr lang="en-US" sz="2000" dirty="0" smtClean="0">
                <a:latin typeface="Calibri" panose="020F0502020204030204" pitchFamily="34" charset="0"/>
                <a:cs typeface="Calibri" panose="020F0502020204030204" pitchFamily="34" charset="0"/>
              </a:rPr>
              <a:t>mix of IDPS </a:t>
            </a:r>
            <a:r>
              <a:rPr lang="en-US" sz="2000" dirty="0">
                <a:latin typeface="Calibri" panose="020F0502020204030204" pitchFamily="34" charset="0"/>
                <a:cs typeface="Calibri" panose="020F0502020204030204" pitchFamily="34" charset="0"/>
              </a:rPr>
              <a:t>OPS </a:t>
            </a:r>
            <a:r>
              <a:rPr lang="en-US" sz="2000" dirty="0" smtClean="0">
                <a:latin typeface="Calibri" panose="020F0502020204030204" pitchFamily="34" charset="0"/>
                <a:cs typeface="Calibri" panose="020F0502020204030204" pitchFamily="34" charset="0"/>
              </a:rPr>
              <a:t>PGEs and Land SIPS variation of IDPS PGEs, and the L3 gridded products using the Land SIPS DDR algorithms.</a:t>
            </a:r>
            <a:endParaRPr lang="en-US" sz="2000" dirty="0">
              <a:latin typeface="Calibri" panose="020F0502020204030204" pitchFamily="34" charset="0"/>
              <a:cs typeface="Calibri" panose="020F0502020204030204" pitchFamily="34" charset="0"/>
            </a:endParaRPr>
          </a:p>
          <a:p>
            <a:pPr marL="795338" lvl="1" indent="-395288">
              <a:spcBef>
                <a:spcPts val="600"/>
              </a:spcBef>
              <a:defRPr/>
            </a:pPr>
            <a:r>
              <a:rPr lang="en-US" sz="2000" dirty="0" smtClean="0">
                <a:latin typeface="Calibri" pitchFamily="34" charset="0"/>
                <a:cs typeface="Times New Roman" pitchFamily="18" charset="0"/>
              </a:rPr>
              <a:t>L1B SDRs are generated from processing of NASA L1A using IDPS SDR calibration algorithms.</a:t>
            </a:r>
          </a:p>
          <a:p>
            <a:pPr marL="795338" lvl="1" indent="-395288">
              <a:spcBef>
                <a:spcPts val="600"/>
              </a:spcBef>
              <a:defRPr/>
            </a:pPr>
            <a:r>
              <a:rPr lang="en-US" sz="2000" dirty="0">
                <a:latin typeface="Calibri" pitchFamily="34" charset="0"/>
                <a:cs typeface="Times New Roman" pitchFamily="18" charset="0"/>
              </a:rPr>
              <a:t>P</a:t>
            </a:r>
            <a:r>
              <a:rPr lang="en-US" sz="2000" dirty="0" smtClean="0">
                <a:latin typeface="Calibri" pitchFamily="34" charset="0"/>
                <a:cs typeface="Times New Roman" pitchFamily="18" charset="0"/>
              </a:rPr>
              <a:t>roducts are generated in HDF4/HDF4-EOS format and are available to public from AS 3002 of LAADS. Most L2 and L3 daily products have retention period of 30 days. Some L3 daily and n-day products may be available for longer mission period.</a:t>
            </a:r>
          </a:p>
          <a:p>
            <a:pPr marL="795338" lvl="1" indent="-395288">
              <a:spcBef>
                <a:spcPts val="600"/>
              </a:spcBef>
              <a:defRPr/>
            </a:pPr>
            <a:r>
              <a:rPr lang="en-US" sz="2000" dirty="0" smtClean="0">
                <a:latin typeface="Calibri" pitchFamily="34" charset="0"/>
                <a:cs typeface="Times New Roman" pitchFamily="18" charset="0"/>
              </a:rPr>
              <a:t>Products were generated using the incremental build versions from IDPS, with build version Mx8.11 in use since March 4, 2016. </a:t>
            </a:r>
            <a:r>
              <a:rPr lang="en-US" sz="2000" dirty="0" smtClean="0">
                <a:solidFill>
                  <a:srgbClr val="0000FF"/>
                </a:solidFill>
                <a:latin typeface="Calibri" pitchFamily="34" charset="0"/>
                <a:cs typeface="Times New Roman" pitchFamily="18" charset="0"/>
              </a:rPr>
              <a:t>Land SIPS will not install any future IDPS algorithm revisions</a:t>
            </a:r>
            <a:r>
              <a:rPr lang="en-US" sz="2000" dirty="0" smtClean="0">
                <a:latin typeface="Calibri" pitchFamily="34" charset="0"/>
                <a:cs typeface="Times New Roman" pitchFamily="18" charset="0"/>
              </a:rPr>
              <a:t>.</a:t>
            </a:r>
          </a:p>
          <a:p>
            <a:pPr marL="795338" lvl="1" indent="-395288">
              <a:spcBef>
                <a:spcPts val="600"/>
              </a:spcBef>
              <a:defRPr/>
            </a:pPr>
            <a:r>
              <a:rPr lang="en-US" sz="2000" dirty="0" smtClean="0">
                <a:latin typeface="Calibri" pitchFamily="34" charset="0"/>
                <a:cs typeface="Times New Roman" pitchFamily="18" charset="0"/>
              </a:rPr>
              <a:t>Processing of data prior to April 1, 2016 used IDPS RDRs aggregated to ~5min granules. Since then Land SIPS processing has been using the 5min granules of NASA L1A generated from the NASA L0 data. </a:t>
            </a:r>
          </a:p>
        </p:txBody>
      </p:sp>
      <p:sp>
        <p:nvSpPr>
          <p:cNvPr id="10" name="TextBox 9"/>
          <p:cNvSpPr txBox="1">
            <a:spLocks noChangeArrowheads="1"/>
          </p:cNvSpPr>
          <p:nvPr/>
        </p:nvSpPr>
        <p:spPr bwMode="auto">
          <a:xfrm>
            <a:off x="685800" y="6324600"/>
            <a:ext cx="7924800" cy="413959"/>
          </a:xfrm>
          <a:prstGeom prst="rect">
            <a:avLst/>
          </a:prstGeom>
          <a:solidFill>
            <a:srgbClr val="009900"/>
          </a:solidFill>
          <a:ln w="9525">
            <a:noFill/>
            <a:miter lim="800000"/>
            <a:headEnd/>
            <a:tailEnd/>
          </a:ln>
        </p:spPr>
        <p:txBody>
          <a:bodyPr wrap="square" anchor="ctr">
            <a:spAutoFit/>
          </a:bodyPr>
          <a:lstStyle/>
          <a:p>
            <a:pPr algn="ctr">
              <a:lnSpc>
                <a:spcPct val="110000"/>
              </a:lnSpc>
            </a:pPr>
            <a:r>
              <a:rPr lang="en-US" sz="2000" b="1" dirty="0" smtClean="0">
                <a:solidFill>
                  <a:schemeClr val="bg1"/>
                </a:solidFill>
                <a:latin typeface="Calibri" pitchFamily="34" charset="0"/>
              </a:rPr>
              <a:t>Details in Reports at the Land Break out session</a:t>
            </a:r>
            <a:endParaRPr lang="en-US" sz="2000" b="1" dirty="0">
              <a:solidFill>
                <a:schemeClr val="bg1"/>
              </a:solidFill>
              <a:latin typeface="Calibri" pitchFamily="34" charset="0"/>
            </a:endParaRPr>
          </a:p>
        </p:txBody>
      </p:sp>
    </p:spTree>
    <p:extLst>
      <p:ext uri="{BB962C8B-B14F-4D97-AF65-F5344CB8AC3E}">
        <p14:creationId xmlns:p14="http://schemas.microsoft.com/office/powerpoint/2010/main" val="2176491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22"/>
          <p:cNvSpPr>
            <a:spLocks noChangeArrowheads="1"/>
          </p:cNvSpPr>
          <p:nvPr/>
        </p:nvSpPr>
        <p:spPr bwMode="auto">
          <a:xfrm>
            <a:off x="495300" y="1219200"/>
            <a:ext cx="8153400" cy="2438400"/>
          </a:xfrm>
          <a:prstGeom prst="rect">
            <a:avLst/>
          </a:prstGeom>
          <a:noFill/>
          <a:ln w="12700">
            <a:noFill/>
            <a:miter lim="800000"/>
            <a:headEnd/>
            <a:tailEnd/>
          </a:ln>
        </p:spPr>
        <p:txBody>
          <a:bodyPr lIns="90487" tIns="44450" rIns="90487" bIns="44450"/>
          <a:lstStyle/>
          <a:p>
            <a:pPr marL="342900" indent="-342900" algn="l">
              <a:spcBef>
                <a:spcPts val="600"/>
              </a:spcBef>
              <a:buSzPct val="100000"/>
              <a:buFontTx/>
              <a:buChar char="•"/>
            </a:pPr>
            <a:r>
              <a:rPr lang="en-US" sz="2600" b="1" dirty="0" smtClean="0">
                <a:latin typeface="Calibri" pitchFamily="34" charset="0"/>
              </a:rPr>
              <a:t>MODIS and VIIRS Highlights</a:t>
            </a:r>
          </a:p>
          <a:p>
            <a:pPr marL="342900" indent="-342900" algn="l">
              <a:spcBef>
                <a:spcPts val="600"/>
              </a:spcBef>
              <a:buSzPct val="100000"/>
              <a:buFontTx/>
              <a:buChar char="•"/>
            </a:pPr>
            <a:r>
              <a:rPr lang="en-US" sz="2600" b="1" dirty="0" smtClean="0">
                <a:latin typeface="Calibri" pitchFamily="34" charset="0"/>
              </a:rPr>
              <a:t>MODIS and VIIRS On-orbit Performance</a:t>
            </a:r>
          </a:p>
          <a:p>
            <a:pPr marL="342900" indent="-342900" algn="l">
              <a:spcBef>
                <a:spcPts val="600"/>
              </a:spcBef>
              <a:buSzPct val="100000"/>
              <a:buFontTx/>
              <a:buChar char="•"/>
            </a:pPr>
            <a:r>
              <a:rPr lang="en-US" sz="2600" b="1" dirty="0" smtClean="0">
                <a:latin typeface="Calibri" pitchFamily="34" charset="0"/>
              </a:rPr>
              <a:t>MODIS </a:t>
            </a:r>
            <a:r>
              <a:rPr lang="en-US" sz="2600" b="1" dirty="0" smtClean="0">
                <a:latin typeface="Calibri" pitchFamily="34" charset="0"/>
              </a:rPr>
              <a:t>C5/C6 </a:t>
            </a:r>
            <a:r>
              <a:rPr lang="en-US" sz="2600" b="1" dirty="0" smtClean="0">
                <a:latin typeface="Calibri" pitchFamily="34" charset="0"/>
              </a:rPr>
              <a:t>and VIIRS SDR/L1B Status </a:t>
            </a:r>
            <a:r>
              <a:rPr lang="en-US" sz="2600" b="1" dirty="0" smtClean="0">
                <a:solidFill>
                  <a:srgbClr val="0000FF"/>
                </a:solidFill>
                <a:latin typeface="Calibri" pitchFamily="34" charset="0"/>
              </a:rPr>
              <a:t>(backup slides) </a:t>
            </a:r>
          </a:p>
          <a:p>
            <a:pPr marL="342900" indent="-342900" algn="l">
              <a:spcBef>
                <a:spcPts val="600"/>
              </a:spcBef>
              <a:buSzPct val="100000"/>
              <a:buFontTx/>
              <a:buChar char="•"/>
            </a:pPr>
            <a:r>
              <a:rPr lang="en-US" sz="2600" b="1" dirty="0" smtClean="0">
                <a:latin typeface="Calibri" pitchFamily="34" charset="0"/>
              </a:rPr>
              <a:t>Future Activities</a:t>
            </a:r>
            <a:endParaRPr lang="en-US" sz="2600" dirty="0" smtClean="0">
              <a:latin typeface="Calibri" pitchFamily="34" charset="0"/>
            </a:endParaRPr>
          </a:p>
          <a:p>
            <a:pPr marL="342900" indent="-342900" algn="l">
              <a:spcBef>
                <a:spcPts val="600"/>
              </a:spcBef>
              <a:buSzPct val="100000"/>
              <a:buFontTx/>
              <a:buChar char="•"/>
            </a:pPr>
            <a:r>
              <a:rPr lang="en-US" sz="2600" b="1" dirty="0" smtClean="0">
                <a:latin typeface="Calibri" pitchFamily="34" charset="0"/>
              </a:rPr>
              <a:t>Summary</a:t>
            </a:r>
          </a:p>
        </p:txBody>
      </p:sp>
      <p:sp>
        <p:nvSpPr>
          <p:cNvPr id="11" name="Rectangle 7"/>
          <p:cNvSpPr txBox="1">
            <a:spLocks noChangeArrowheads="1"/>
          </p:cNvSpPr>
          <p:nvPr/>
        </p:nvSpPr>
        <p:spPr>
          <a:xfrm>
            <a:off x="922338" y="76200"/>
            <a:ext cx="7307262" cy="762000"/>
          </a:xfrm>
          <a:prstGeom prst="rect">
            <a:avLst/>
          </a:prstGeom>
          <a:noFill/>
        </p:spPr>
        <p:txBody>
          <a:bodyPr lIns="90487" tIns="44450" rIns="90487" bIns="44450"/>
          <a:lstStyle/>
          <a:p>
            <a:pPr algn="ctr" eaLnBrk="1" hangingPunct="1">
              <a:defRPr/>
            </a:pPr>
            <a:r>
              <a:rPr lang="en-US" sz="3600" b="1" kern="0" dirty="0" smtClean="0">
                <a:latin typeface="Calibri" pitchFamily="34" charset="0"/>
                <a:ea typeface="+mj-ea"/>
                <a:cs typeface="+mj-cs"/>
              </a:rPr>
              <a:t>Outline</a:t>
            </a:r>
            <a:endParaRPr lang="en-US" sz="3600" b="1" kern="0" dirty="0">
              <a:latin typeface="Calibri" pitchFamily="34" charset="0"/>
              <a:ea typeface="+mj-ea"/>
              <a:cs typeface="+mj-cs"/>
            </a:endParaRPr>
          </a:p>
        </p:txBody>
      </p:sp>
      <p:sp>
        <p:nvSpPr>
          <p:cNvPr id="3076" name="Text Box 9"/>
          <p:cNvSpPr txBox="1">
            <a:spLocks noChangeArrowheads="1"/>
          </p:cNvSpPr>
          <p:nvPr/>
        </p:nvSpPr>
        <p:spPr bwMode="auto">
          <a:xfrm>
            <a:off x="8763000" y="6553200"/>
            <a:ext cx="261938" cy="276225"/>
          </a:xfrm>
          <a:prstGeom prst="rect">
            <a:avLst/>
          </a:prstGeom>
          <a:noFill/>
          <a:ln w="9525">
            <a:noFill/>
            <a:miter lim="800000"/>
            <a:headEnd/>
            <a:tailEnd/>
          </a:ln>
        </p:spPr>
        <p:txBody>
          <a:bodyPr wrap="none">
            <a:spAutoFit/>
          </a:bodyPr>
          <a:lstStyle/>
          <a:p>
            <a:fld id="{24A674A5-DD13-4C44-BAE8-2174FCC84C07}" type="slidenum">
              <a:rPr lang="en-US" sz="1200" b="1" i="1">
                <a:solidFill>
                  <a:srgbClr val="0000CC"/>
                </a:solidFill>
                <a:latin typeface="Times New Roman" pitchFamily="18" charset="0"/>
              </a:rPr>
              <a:pPr/>
              <a:t>3</a:t>
            </a:fld>
            <a:endParaRPr lang="en-US" sz="1200" b="1" i="1">
              <a:solidFill>
                <a:srgbClr val="0000CC"/>
              </a:solidFill>
              <a:latin typeface="Times New Roman" pitchFamily="18" charset="0"/>
            </a:endParaRPr>
          </a:p>
        </p:txBody>
      </p:sp>
      <p:pic>
        <p:nvPicPr>
          <p:cNvPr id="2" name="Picture 1"/>
          <p:cNvPicPr>
            <a:picLocks noChangeAspect="1"/>
          </p:cNvPicPr>
          <p:nvPr/>
        </p:nvPicPr>
        <p:blipFill>
          <a:blip r:embed="rId3"/>
          <a:stretch>
            <a:fillRect/>
          </a:stretch>
        </p:blipFill>
        <p:spPr>
          <a:xfrm>
            <a:off x="1066800" y="4633083"/>
            <a:ext cx="7315200" cy="1920919"/>
          </a:xfrm>
          <a:prstGeom prst="rect">
            <a:avLst/>
          </a:prstGeom>
        </p:spPr>
      </p:pic>
    </p:spTree>
    <p:extLst>
      <p:ext uri="{BB962C8B-B14F-4D97-AF65-F5344CB8AC3E}">
        <p14:creationId xmlns:p14="http://schemas.microsoft.com/office/powerpoint/2010/main" val="4256356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5"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02B3BC47-8AF9-47F3-BD2D-BF7CF93728AF}" type="slidenum">
              <a:rPr lang="en-US" sz="1200" b="1" i="1">
                <a:solidFill>
                  <a:srgbClr val="0000FF"/>
                </a:solidFill>
                <a:latin typeface="Times New Roman" pitchFamily="18" charset="0"/>
              </a:rPr>
              <a:pPr/>
              <a:t>30</a:t>
            </a:fld>
            <a:endParaRPr lang="en-US" sz="1200" b="1" i="1">
              <a:solidFill>
                <a:srgbClr val="0000FF"/>
              </a:solidFill>
              <a:latin typeface="Times New Roman" pitchFamily="18" charset="0"/>
            </a:endParaRPr>
          </a:p>
        </p:txBody>
      </p:sp>
      <p:sp>
        <p:nvSpPr>
          <p:cNvPr id="4" name="Rectangle 3"/>
          <p:cNvSpPr>
            <a:spLocks noChangeArrowheads="1"/>
          </p:cNvSpPr>
          <p:nvPr/>
        </p:nvSpPr>
        <p:spPr bwMode="auto">
          <a:xfrm>
            <a:off x="76200" y="609600"/>
            <a:ext cx="89916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marL="395288" indent="-395288">
              <a:spcBef>
                <a:spcPts val="600"/>
              </a:spcBef>
              <a:defRPr/>
            </a:pPr>
            <a:r>
              <a:rPr lang="en-US" sz="2400" b="1" dirty="0" smtClean="0">
                <a:latin typeface="Calibri" panose="020F0502020204030204" pitchFamily="34" charset="0"/>
                <a:cs typeface="Calibri" panose="020F0502020204030204" pitchFamily="34" charset="0"/>
              </a:rPr>
              <a:t>C1.1 </a:t>
            </a:r>
            <a:r>
              <a:rPr lang="en-US" sz="2400" b="1" dirty="0" smtClean="0">
                <a:latin typeface="Calibri" panose="020F0502020204030204" pitchFamily="34" charset="0"/>
                <a:cs typeface="Calibri" panose="020F0502020204030204" pitchFamily="34" charset="0"/>
              </a:rPr>
              <a:t>reprocessing </a:t>
            </a:r>
          </a:p>
          <a:p>
            <a:pPr marL="795338" lvl="1" indent="-395288">
              <a:spcBef>
                <a:spcPts val="600"/>
              </a:spcBef>
              <a:defRPr/>
            </a:pPr>
            <a:r>
              <a:rPr lang="en-US" sz="2000" dirty="0">
                <a:latin typeface="Calibri" panose="020F0502020204030204" pitchFamily="34" charset="0"/>
                <a:cs typeface="Calibri" panose="020F0502020204030204" pitchFamily="34" charset="0"/>
              </a:rPr>
              <a:t>G</a:t>
            </a:r>
            <a:r>
              <a:rPr lang="en-US" sz="2000" dirty="0" smtClean="0">
                <a:latin typeface="Calibri" panose="020F0502020204030204" pitchFamily="34" charset="0"/>
                <a:cs typeface="Calibri" panose="020F0502020204030204" pitchFamily="34" charset="0"/>
              </a:rPr>
              <a:t>enerated VIIRS land data products from beginning of the NPP mission (Feb 19, 2012) through Jan 31, 2016. </a:t>
            </a:r>
          </a:p>
          <a:p>
            <a:pPr marL="795338" lvl="1" indent="-395288">
              <a:spcBef>
                <a:spcPts val="600"/>
              </a:spcBef>
              <a:defRPr/>
            </a:pPr>
            <a:r>
              <a:rPr lang="en-US" sz="2000" dirty="0" smtClean="0">
                <a:latin typeface="Calibri" panose="020F0502020204030204" pitchFamily="34" charset="0"/>
                <a:cs typeface="Calibri" panose="020F0502020204030204" pitchFamily="34" charset="0"/>
              </a:rPr>
              <a:t>Included L1B SDRs</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L1/L2 </a:t>
            </a:r>
            <a:r>
              <a:rPr lang="en-US" sz="2000" dirty="0">
                <a:latin typeface="Calibri" panose="020F0502020204030204" pitchFamily="34" charset="0"/>
                <a:cs typeface="Calibri" panose="020F0502020204030204" pitchFamily="34" charset="0"/>
              </a:rPr>
              <a:t>swath </a:t>
            </a:r>
            <a:r>
              <a:rPr lang="en-US" sz="2000" dirty="0" smtClean="0">
                <a:latin typeface="Calibri" panose="020F0502020204030204" pitchFamily="34" charset="0"/>
                <a:cs typeface="Calibri" panose="020F0502020204030204" pitchFamily="34" charset="0"/>
              </a:rPr>
              <a:t>products (IPs and EDRs) generated using </a:t>
            </a:r>
            <a:r>
              <a:rPr lang="en-US" sz="2000" dirty="0">
                <a:latin typeface="Calibri" panose="020F0502020204030204" pitchFamily="34" charset="0"/>
                <a:cs typeface="Calibri" panose="020F0502020204030204" pitchFamily="34" charset="0"/>
              </a:rPr>
              <a:t>the </a:t>
            </a:r>
            <a:r>
              <a:rPr lang="en-US" sz="2000" dirty="0" smtClean="0">
                <a:latin typeface="Calibri" panose="020F0502020204030204" pitchFamily="34" charset="0"/>
                <a:cs typeface="Calibri" panose="020F0502020204030204" pitchFamily="34" charset="0"/>
              </a:rPr>
              <a:t>Mx7.2 </a:t>
            </a:r>
            <a:r>
              <a:rPr lang="en-US" sz="2000" dirty="0">
                <a:latin typeface="Calibri" panose="020F0502020204030204" pitchFamily="34" charset="0"/>
                <a:cs typeface="Calibri" panose="020F0502020204030204" pitchFamily="34" charset="0"/>
              </a:rPr>
              <a:t>based IDPS OPS </a:t>
            </a:r>
            <a:r>
              <a:rPr lang="en-US" sz="2000" dirty="0" smtClean="0">
                <a:latin typeface="Calibri" panose="020F0502020204030204" pitchFamily="34" charset="0"/>
                <a:cs typeface="Calibri" panose="020F0502020204030204" pitchFamily="34" charset="0"/>
              </a:rPr>
              <a:t>algorithms and Land SIPS variation of the IDPS algorithms, and L3 daily and n-day tiled products generated using the DDR algorithms based on the C5/C6 MODIS L2G/L3 algorithms.</a:t>
            </a:r>
          </a:p>
          <a:p>
            <a:pPr marL="795338" lvl="1" indent="-395288">
              <a:spcBef>
                <a:spcPts val="600"/>
              </a:spcBef>
              <a:defRPr/>
            </a:pPr>
            <a:r>
              <a:rPr lang="en-US" sz="2000" dirty="0" smtClean="0">
                <a:solidFill>
                  <a:srgbClr val="0000FF"/>
                </a:solidFill>
                <a:latin typeface="Calibri" panose="020F0502020204030204" pitchFamily="34" charset="0"/>
                <a:cs typeface="Calibri" panose="020F0502020204030204" pitchFamily="34" charset="0"/>
              </a:rPr>
              <a:t>L1B SDRs are generated using the calibration LUTs provided by the NASA VCST.</a:t>
            </a:r>
          </a:p>
          <a:p>
            <a:pPr marL="795338" lvl="1" indent="-395288">
              <a:spcBef>
                <a:spcPts val="600"/>
              </a:spcBef>
              <a:defRPr/>
            </a:pPr>
            <a:r>
              <a:rPr lang="en-US" sz="2000" dirty="0" smtClean="0">
                <a:latin typeface="Calibri" panose="020F0502020204030204" pitchFamily="34" charset="0"/>
                <a:cs typeface="Calibri" panose="020F0502020204030204" pitchFamily="34" charset="0"/>
              </a:rPr>
              <a:t>Products are in HDF4/HDF4-EOS format and is available to public from AS 3110 of LAADS.</a:t>
            </a:r>
            <a:endParaRPr lang="en-US" sz="1600" dirty="0">
              <a:latin typeface="Calibri" pitchFamily="34" charset="0"/>
              <a:cs typeface="Calibri" panose="020F0502020204030204" pitchFamily="34" charset="0"/>
            </a:endParaRPr>
          </a:p>
          <a:p>
            <a:pPr marL="795338" lvl="1" indent="-395288">
              <a:defRPr/>
            </a:pPr>
            <a:endParaRPr lang="en-US" sz="2000" dirty="0" smtClean="0">
              <a:latin typeface="Calibri" pitchFamily="34" charset="0"/>
              <a:cs typeface="Times New Roman" pitchFamily="18" charset="0"/>
            </a:endParaRPr>
          </a:p>
        </p:txBody>
      </p:sp>
      <p:sp>
        <p:nvSpPr>
          <p:cNvPr id="5" name="TextBox 4"/>
          <p:cNvSpPr txBox="1">
            <a:spLocks noChangeArrowheads="1"/>
          </p:cNvSpPr>
          <p:nvPr/>
        </p:nvSpPr>
        <p:spPr bwMode="auto">
          <a:xfrm>
            <a:off x="685800" y="6324600"/>
            <a:ext cx="7924800" cy="413959"/>
          </a:xfrm>
          <a:prstGeom prst="rect">
            <a:avLst/>
          </a:prstGeom>
          <a:solidFill>
            <a:srgbClr val="009900"/>
          </a:solidFill>
          <a:ln w="9525">
            <a:noFill/>
            <a:miter lim="800000"/>
            <a:headEnd/>
            <a:tailEnd/>
          </a:ln>
        </p:spPr>
        <p:txBody>
          <a:bodyPr wrap="square" anchor="ctr">
            <a:spAutoFit/>
          </a:bodyPr>
          <a:lstStyle/>
          <a:p>
            <a:pPr algn="ctr">
              <a:lnSpc>
                <a:spcPct val="110000"/>
              </a:lnSpc>
            </a:pPr>
            <a:r>
              <a:rPr lang="en-US" sz="2000" b="1" dirty="0" smtClean="0">
                <a:solidFill>
                  <a:schemeClr val="bg1"/>
                </a:solidFill>
                <a:latin typeface="Calibri" pitchFamily="34" charset="0"/>
              </a:rPr>
              <a:t>Details in Reports at the Land Break out session</a:t>
            </a:r>
            <a:endParaRPr lang="en-US" sz="2000" b="1" dirty="0">
              <a:solidFill>
                <a:schemeClr val="bg1"/>
              </a:solidFill>
              <a:latin typeface="Calibri" pitchFamily="34" charset="0"/>
            </a:endParaRPr>
          </a:p>
        </p:txBody>
      </p:sp>
      <p:sp>
        <p:nvSpPr>
          <p:cNvPr id="6" name="Rectangle 5"/>
          <p:cNvSpPr>
            <a:spLocks noChangeArrowheads="1"/>
          </p:cNvSpPr>
          <p:nvPr/>
        </p:nvSpPr>
        <p:spPr bwMode="auto">
          <a:xfrm>
            <a:off x="685800" y="0"/>
            <a:ext cx="7772400" cy="685800"/>
          </a:xfrm>
          <a:prstGeom prst="rect">
            <a:avLst/>
          </a:prstGeom>
          <a:noFill/>
          <a:ln w="9525">
            <a:noFill/>
            <a:miter lim="800000"/>
            <a:headEnd/>
            <a:tailEnd/>
          </a:ln>
        </p:spPr>
        <p:txBody>
          <a:bodyPr anchor="ctr"/>
          <a:lstStyle/>
          <a:p>
            <a:pPr algn="ctr"/>
            <a:r>
              <a:rPr lang="en-US" altLang="en-US" sz="2600" b="1" dirty="0" smtClean="0">
                <a:latin typeface="Calibri" pitchFamily="34" charset="0"/>
              </a:rPr>
              <a:t>S-NPP VIIRS Land SIPS</a:t>
            </a:r>
            <a:endParaRPr lang="en-US" altLang="en-US" sz="2600" b="1" dirty="0">
              <a:latin typeface="Calibri" pitchFamily="34" charset="0"/>
            </a:endParaRPr>
          </a:p>
        </p:txBody>
      </p:sp>
    </p:spTree>
    <p:extLst>
      <p:ext uri="{BB962C8B-B14F-4D97-AF65-F5344CB8AC3E}">
        <p14:creationId xmlns:p14="http://schemas.microsoft.com/office/powerpoint/2010/main" val="2982821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5"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02B3BC47-8AF9-47F3-BD2D-BF7CF93728AF}" type="slidenum">
              <a:rPr lang="en-US" sz="1200" b="1" i="1">
                <a:solidFill>
                  <a:srgbClr val="0000FF"/>
                </a:solidFill>
                <a:latin typeface="Times New Roman" pitchFamily="18" charset="0"/>
              </a:rPr>
              <a:pPr/>
              <a:t>31</a:t>
            </a:fld>
            <a:endParaRPr lang="en-US" sz="1200" b="1" i="1">
              <a:solidFill>
                <a:srgbClr val="0000FF"/>
              </a:solidFill>
              <a:latin typeface="Times New Roman" pitchFamily="18" charset="0"/>
            </a:endParaRPr>
          </a:p>
        </p:txBody>
      </p:sp>
      <p:sp>
        <p:nvSpPr>
          <p:cNvPr id="4" name="Rectangle 3"/>
          <p:cNvSpPr>
            <a:spLocks noChangeArrowheads="1"/>
          </p:cNvSpPr>
          <p:nvPr/>
        </p:nvSpPr>
        <p:spPr bwMode="auto">
          <a:xfrm>
            <a:off x="76200" y="533400"/>
            <a:ext cx="89916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marL="395288" indent="-395288">
              <a:defRPr/>
            </a:pPr>
            <a:r>
              <a:rPr lang="en-US" sz="2400" b="1" dirty="0" smtClean="0">
                <a:latin typeface="Calibri" panose="020F0502020204030204" pitchFamily="34" charset="0"/>
                <a:cs typeface="Calibri" panose="020F0502020204030204" pitchFamily="34" charset="0"/>
              </a:rPr>
              <a:t>V1 Processing</a:t>
            </a:r>
          </a:p>
          <a:p>
            <a:pPr marL="795338" lvl="1" indent="-395288">
              <a:defRPr/>
            </a:pPr>
            <a:r>
              <a:rPr lang="en-US" sz="2000" dirty="0" smtClean="0">
                <a:latin typeface="Calibri" panose="020F0502020204030204" pitchFamily="34" charset="0"/>
                <a:cs typeface="Calibri" panose="020F0502020204030204" pitchFamily="34" charset="0"/>
              </a:rPr>
              <a:t>Will generate the MODIS heritage VIIRS products proposed by the NASA VIIRS science team.</a:t>
            </a:r>
          </a:p>
          <a:p>
            <a:pPr marL="795338" lvl="1" indent="-395288">
              <a:defRPr/>
            </a:pPr>
            <a:r>
              <a:rPr lang="en-US" sz="2000" dirty="0" smtClean="0">
                <a:latin typeface="Calibri" panose="020F0502020204030204" pitchFamily="34" charset="0"/>
                <a:cs typeface="Calibri" panose="020F0502020204030204" pitchFamily="34" charset="0"/>
              </a:rPr>
              <a:t>L1B is generated by processing the NASA L1A using the NASA calibration algorithm and L1B LUTs provided by the NASA VCST.</a:t>
            </a:r>
          </a:p>
          <a:p>
            <a:pPr marL="795338" lvl="1" indent="-395288">
              <a:defRPr/>
            </a:pPr>
            <a:r>
              <a:rPr lang="en-US" sz="2000" dirty="0" smtClean="0">
                <a:latin typeface="Calibri" panose="020F0502020204030204" pitchFamily="34" charset="0"/>
                <a:cs typeface="Calibri" panose="020F0502020204030204" pitchFamily="34" charset="0"/>
              </a:rPr>
              <a:t>L2 and L3 products are generated using the NASA science team delivered algorithms. Science team delivered algorithms are used in the V1 forward processing and reprocessing when they are approved by the science teams.</a:t>
            </a:r>
          </a:p>
          <a:p>
            <a:pPr marL="795338" lvl="1" indent="-395288">
              <a:defRPr/>
            </a:pPr>
            <a:r>
              <a:rPr lang="en-US" sz="2000" dirty="0" smtClean="0">
                <a:latin typeface="Calibri" panose="020F0502020204030204" pitchFamily="34" charset="0"/>
                <a:cs typeface="Calibri" panose="020F0502020204030204" pitchFamily="34" charset="0"/>
              </a:rPr>
              <a:t>Algorithms for Land Surface Reflectance, Fire and Snow product are currently in science testing. Processing of Land Surface Reflectance Product suite is expected start in June 2016.</a:t>
            </a:r>
          </a:p>
          <a:p>
            <a:pPr marL="795338" lvl="1" indent="-395288">
              <a:defRPr/>
            </a:pPr>
            <a:r>
              <a:rPr lang="en-US" sz="2000" dirty="0" smtClean="0">
                <a:latin typeface="Calibri" panose="020F0502020204030204" pitchFamily="34" charset="0"/>
                <a:cs typeface="Calibri" panose="020F0502020204030204" pitchFamily="34" charset="0"/>
              </a:rPr>
              <a:t>L1/L2 products are in HDF5/netcdf4 and L3/L4 products are in HDF5-EOS format.</a:t>
            </a:r>
          </a:p>
          <a:p>
            <a:pPr marL="795338" lvl="1" indent="-395288">
              <a:defRPr/>
            </a:pPr>
            <a:r>
              <a:rPr lang="en-US" sz="2000" dirty="0" smtClean="0">
                <a:latin typeface="Calibri" panose="020F0502020204030204" pitchFamily="34" charset="0"/>
                <a:cs typeface="Calibri" panose="020F0502020204030204" pitchFamily="34" charset="0"/>
              </a:rPr>
              <a:t>Products are available to public from LP-DAAC and from LAADS. </a:t>
            </a:r>
          </a:p>
          <a:p>
            <a:pPr marL="795338" lvl="1" indent="-395288">
              <a:defRPr/>
            </a:pPr>
            <a:r>
              <a:rPr lang="en-US" sz="2000" dirty="0" smtClean="0">
                <a:latin typeface="Calibri" panose="020F0502020204030204" pitchFamily="34" charset="0"/>
                <a:cs typeface="Calibri" panose="020F0502020204030204" pitchFamily="34" charset="0"/>
              </a:rPr>
              <a:t>NRT processing of VIIRS LSR and Fire products </a:t>
            </a:r>
            <a:r>
              <a:rPr lang="en-US" altLang="en-US" sz="2000" dirty="0" smtClean="0">
                <a:latin typeface="Calibri" pitchFamily="34" charset="0"/>
              </a:rPr>
              <a:t>with Session</a:t>
            </a:r>
            <a:r>
              <a:rPr lang="en-US" altLang="en-US" sz="2000" dirty="0">
                <a:latin typeface="Calibri" pitchFamily="34" charset="0"/>
              </a:rPr>
              <a:t>-based L0 data</a:t>
            </a:r>
            <a:r>
              <a:rPr lang="en-US" sz="2000" dirty="0" smtClean="0">
                <a:latin typeface="Calibri" panose="020F0502020204030204" pitchFamily="34" charset="0"/>
                <a:cs typeface="Calibri" panose="020F0502020204030204" pitchFamily="34" charset="0"/>
              </a:rPr>
              <a:t> </a:t>
            </a:r>
            <a:r>
              <a:rPr lang="en-US" altLang="en-US" sz="2000" dirty="0">
                <a:latin typeface="Calibri" pitchFamily="34" charset="0"/>
              </a:rPr>
              <a:t>is completed </a:t>
            </a:r>
            <a:r>
              <a:rPr lang="en-US" altLang="en-US" sz="2000" dirty="0" smtClean="0">
                <a:latin typeface="Calibri" pitchFamily="34" charset="0"/>
              </a:rPr>
              <a:t>typically about 3.5 </a:t>
            </a:r>
            <a:r>
              <a:rPr lang="en-US" altLang="en-US" sz="2000" dirty="0" err="1">
                <a:latin typeface="Calibri" pitchFamily="34" charset="0"/>
              </a:rPr>
              <a:t>h</a:t>
            </a:r>
            <a:r>
              <a:rPr lang="en-US" altLang="en-US" sz="2000" dirty="0" err="1" smtClean="0">
                <a:latin typeface="Calibri" pitchFamily="34" charset="0"/>
              </a:rPr>
              <a:t>rs</a:t>
            </a:r>
            <a:r>
              <a:rPr lang="en-US" altLang="en-US" sz="2000" dirty="0" smtClean="0">
                <a:latin typeface="Calibri" pitchFamily="34" charset="0"/>
              </a:rPr>
              <a:t> </a:t>
            </a:r>
            <a:r>
              <a:rPr lang="en-US" altLang="en-US" sz="2000" dirty="0">
                <a:latin typeface="Calibri" pitchFamily="34" charset="0"/>
              </a:rPr>
              <a:t>after acquisition of </a:t>
            </a:r>
            <a:r>
              <a:rPr lang="en-US" altLang="en-US" sz="2000" dirty="0" smtClean="0">
                <a:latin typeface="Calibri" pitchFamily="34" charset="0"/>
              </a:rPr>
              <a:t>data.</a:t>
            </a:r>
            <a:endParaRPr lang="en-US" sz="1600" dirty="0">
              <a:latin typeface="Calibri" pitchFamily="34" charset="0"/>
              <a:cs typeface="Calibri" panose="020F0502020204030204" pitchFamily="34" charset="0"/>
            </a:endParaRPr>
          </a:p>
        </p:txBody>
      </p:sp>
      <p:sp>
        <p:nvSpPr>
          <p:cNvPr id="5" name="TextBox 4"/>
          <p:cNvSpPr txBox="1">
            <a:spLocks noChangeArrowheads="1"/>
          </p:cNvSpPr>
          <p:nvPr/>
        </p:nvSpPr>
        <p:spPr bwMode="auto">
          <a:xfrm>
            <a:off x="685800" y="6324600"/>
            <a:ext cx="7924800" cy="413959"/>
          </a:xfrm>
          <a:prstGeom prst="rect">
            <a:avLst/>
          </a:prstGeom>
          <a:solidFill>
            <a:srgbClr val="009900"/>
          </a:solidFill>
          <a:ln w="9525">
            <a:noFill/>
            <a:miter lim="800000"/>
            <a:headEnd/>
            <a:tailEnd/>
          </a:ln>
        </p:spPr>
        <p:txBody>
          <a:bodyPr wrap="square" anchor="ctr">
            <a:spAutoFit/>
          </a:bodyPr>
          <a:lstStyle/>
          <a:p>
            <a:pPr algn="ctr">
              <a:lnSpc>
                <a:spcPct val="110000"/>
              </a:lnSpc>
            </a:pPr>
            <a:r>
              <a:rPr lang="en-US" sz="2000" b="1" dirty="0" smtClean="0">
                <a:solidFill>
                  <a:schemeClr val="bg1"/>
                </a:solidFill>
                <a:latin typeface="Calibri" pitchFamily="34" charset="0"/>
              </a:rPr>
              <a:t>Details in Reports at the Land Break out session</a:t>
            </a:r>
            <a:endParaRPr lang="en-US" sz="2000" b="1" dirty="0">
              <a:solidFill>
                <a:schemeClr val="bg1"/>
              </a:solidFill>
              <a:latin typeface="Calibri" pitchFamily="34" charset="0"/>
            </a:endParaRPr>
          </a:p>
        </p:txBody>
      </p:sp>
      <p:sp>
        <p:nvSpPr>
          <p:cNvPr id="6" name="Rectangle 5"/>
          <p:cNvSpPr>
            <a:spLocks noChangeArrowheads="1"/>
          </p:cNvSpPr>
          <p:nvPr/>
        </p:nvSpPr>
        <p:spPr bwMode="auto">
          <a:xfrm>
            <a:off x="685800" y="0"/>
            <a:ext cx="7772400" cy="685800"/>
          </a:xfrm>
          <a:prstGeom prst="rect">
            <a:avLst/>
          </a:prstGeom>
          <a:noFill/>
          <a:ln w="9525">
            <a:noFill/>
            <a:miter lim="800000"/>
            <a:headEnd/>
            <a:tailEnd/>
          </a:ln>
        </p:spPr>
        <p:txBody>
          <a:bodyPr anchor="ctr"/>
          <a:lstStyle/>
          <a:p>
            <a:pPr algn="ctr"/>
            <a:r>
              <a:rPr lang="en-US" altLang="en-US" sz="2600" b="1" dirty="0" smtClean="0">
                <a:latin typeface="Calibri" pitchFamily="34" charset="0"/>
              </a:rPr>
              <a:t>S-NPP VIIRS Land SIPS</a:t>
            </a:r>
            <a:endParaRPr lang="en-US" altLang="en-US" sz="2600" b="1" dirty="0">
              <a:latin typeface="Calibri" pitchFamily="34" charset="0"/>
            </a:endParaRPr>
          </a:p>
        </p:txBody>
      </p:sp>
    </p:spTree>
    <p:extLst>
      <p:ext uri="{BB962C8B-B14F-4D97-AF65-F5344CB8AC3E}">
        <p14:creationId xmlns:p14="http://schemas.microsoft.com/office/powerpoint/2010/main" val="2945782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07992" y="2971800"/>
            <a:ext cx="4636008" cy="1931670"/>
          </a:xfrm>
          <a:prstGeom prst="rect">
            <a:avLst/>
          </a:prstGeom>
        </p:spPr>
      </p:pic>
      <p:pic>
        <p:nvPicPr>
          <p:cNvPr id="10" name="Picture 9"/>
          <p:cNvPicPr>
            <a:picLocks noChangeAspect="1"/>
          </p:cNvPicPr>
          <p:nvPr/>
        </p:nvPicPr>
        <p:blipFill>
          <a:blip r:embed="rId4"/>
          <a:stretch>
            <a:fillRect/>
          </a:stretch>
        </p:blipFill>
        <p:spPr>
          <a:xfrm>
            <a:off x="4507992" y="4926330"/>
            <a:ext cx="4636008" cy="1931670"/>
          </a:xfrm>
          <a:prstGeom prst="rect">
            <a:avLst/>
          </a:prstGeom>
        </p:spPr>
      </p:pic>
      <p:sp>
        <p:nvSpPr>
          <p:cNvPr id="16387" name="Rectangle 9"/>
          <p:cNvSpPr>
            <a:spLocks noChangeArrowheads="1"/>
          </p:cNvSpPr>
          <p:nvPr/>
        </p:nvSpPr>
        <p:spPr bwMode="auto">
          <a:xfrm>
            <a:off x="76200" y="76201"/>
            <a:ext cx="8991600" cy="457200"/>
          </a:xfrm>
          <a:prstGeom prst="rect">
            <a:avLst/>
          </a:prstGeom>
          <a:noFill/>
          <a:ln w="9525">
            <a:noFill/>
            <a:miter lim="800000"/>
            <a:headEnd/>
            <a:tailEnd/>
          </a:ln>
        </p:spPr>
        <p:txBody>
          <a:bodyPr anchor="ctr"/>
          <a:lstStyle/>
          <a:p>
            <a:pPr algn="ctr">
              <a:spcAft>
                <a:spcPts val="600"/>
              </a:spcAft>
              <a:defRPr/>
            </a:pPr>
            <a:r>
              <a:rPr lang="en-US" sz="2600" b="1" dirty="0" smtClean="0">
                <a:solidFill>
                  <a:schemeClr val="tx1">
                    <a:lumMod val="65000"/>
                    <a:lumOff val="35000"/>
                  </a:schemeClr>
                </a:solidFill>
                <a:latin typeface="Calibri" pitchFamily="34" charset="0"/>
                <a:cs typeface="Arial" pitchFamily="34" charset="0"/>
              </a:rPr>
              <a:t>MODIS Spectral </a:t>
            </a:r>
            <a:r>
              <a:rPr lang="en-US" sz="2600" b="1" dirty="0">
                <a:solidFill>
                  <a:schemeClr val="tx1">
                    <a:lumMod val="65000"/>
                    <a:lumOff val="35000"/>
                  </a:schemeClr>
                </a:solidFill>
                <a:latin typeface="Calibri" pitchFamily="34" charset="0"/>
                <a:cs typeface="Arial" pitchFamily="34" charset="0"/>
              </a:rPr>
              <a:t>Band </a:t>
            </a:r>
            <a:r>
              <a:rPr lang="en-US" sz="2600" b="1" dirty="0" smtClean="0">
                <a:solidFill>
                  <a:schemeClr val="tx1">
                    <a:lumMod val="65000"/>
                    <a:lumOff val="35000"/>
                  </a:schemeClr>
                </a:solidFill>
                <a:latin typeface="Calibri" pitchFamily="34" charset="0"/>
                <a:cs typeface="Arial" pitchFamily="34" charset="0"/>
              </a:rPr>
              <a:t>Responses (Gains)</a:t>
            </a:r>
            <a:endParaRPr lang="en-US" sz="2400" b="1" dirty="0">
              <a:solidFill>
                <a:schemeClr val="tx1">
                  <a:lumMod val="65000"/>
                  <a:lumOff val="35000"/>
                </a:schemeClr>
              </a:solidFill>
              <a:latin typeface="Calibri" pitchFamily="34" charset="0"/>
              <a:cs typeface="Arial" pitchFamily="34" charset="0"/>
            </a:endParaRPr>
          </a:p>
        </p:txBody>
      </p:sp>
      <p:sp>
        <p:nvSpPr>
          <p:cNvPr id="19470"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B14B1EAA-126C-4348-9B14-A81FA43D2885}" type="slidenum">
              <a:rPr lang="en-US" sz="1200" b="1" i="1">
                <a:solidFill>
                  <a:srgbClr val="0000FF"/>
                </a:solidFill>
                <a:latin typeface="Times New Roman" pitchFamily="18" charset="0"/>
              </a:rPr>
              <a:pPr/>
              <a:t>32</a:t>
            </a:fld>
            <a:endParaRPr lang="en-US" sz="1200" b="1" i="1">
              <a:solidFill>
                <a:srgbClr val="0000FF"/>
              </a:solidFill>
              <a:latin typeface="Times New Roman" pitchFamily="18" charset="0"/>
            </a:endParaRPr>
          </a:p>
        </p:txBody>
      </p:sp>
      <p:cxnSp>
        <p:nvCxnSpPr>
          <p:cNvPr id="14" name="Straight Connector 13"/>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0" y="2976576"/>
            <a:ext cx="4636008" cy="1931670"/>
          </a:xfrm>
          <a:prstGeom prst="rect">
            <a:avLst/>
          </a:prstGeom>
        </p:spPr>
      </p:pic>
      <p:pic>
        <p:nvPicPr>
          <p:cNvPr id="6" name="Picture 5"/>
          <p:cNvPicPr>
            <a:picLocks noChangeAspect="1"/>
          </p:cNvPicPr>
          <p:nvPr/>
        </p:nvPicPr>
        <p:blipFill>
          <a:blip r:embed="rId6"/>
          <a:stretch>
            <a:fillRect/>
          </a:stretch>
        </p:blipFill>
        <p:spPr>
          <a:xfrm>
            <a:off x="12192" y="4926330"/>
            <a:ext cx="4636008" cy="1931670"/>
          </a:xfrm>
          <a:prstGeom prst="rect">
            <a:avLst/>
          </a:prstGeom>
        </p:spPr>
      </p:pic>
      <p:pic>
        <p:nvPicPr>
          <p:cNvPr id="15" name="Picture 14"/>
          <p:cNvPicPr>
            <a:picLocks noChangeAspect="1"/>
          </p:cNvPicPr>
          <p:nvPr/>
        </p:nvPicPr>
        <p:blipFill>
          <a:blip r:embed="rId7"/>
          <a:stretch>
            <a:fillRect/>
          </a:stretch>
        </p:blipFill>
        <p:spPr>
          <a:xfrm>
            <a:off x="4495800" y="944880"/>
            <a:ext cx="4636008" cy="1931670"/>
          </a:xfrm>
          <a:prstGeom prst="rect">
            <a:avLst/>
          </a:prstGeom>
        </p:spPr>
      </p:pic>
      <p:pic>
        <p:nvPicPr>
          <p:cNvPr id="16" name="Picture 15"/>
          <p:cNvPicPr>
            <a:picLocks noChangeAspect="1"/>
          </p:cNvPicPr>
          <p:nvPr/>
        </p:nvPicPr>
        <p:blipFill>
          <a:blip r:embed="rId8"/>
          <a:stretch>
            <a:fillRect/>
          </a:stretch>
        </p:blipFill>
        <p:spPr>
          <a:xfrm>
            <a:off x="0" y="914400"/>
            <a:ext cx="4636008" cy="1931670"/>
          </a:xfrm>
          <a:prstGeom prst="rect">
            <a:avLst/>
          </a:prstGeom>
        </p:spPr>
      </p:pic>
    </p:spTree>
    <p:extLst>
      <p:ext uri="{BB962C8B-B14F-4D97-AF65-F5344CB8AC3E}">
        <p14:creationId xmlns:p14="http://schemas.microsoft.com/office/powerpoint/2010/main" val="3894369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6"/>
          <p:cNvSpPr>
            <a:spLocks noChangeArrowheads="1"/>
          </p:cNvSpPr>
          <p:nvPr/>
        </p:nvSpPr>
        <p:spPr bwMode="auto">
          <a:xfrm>
            <a:off x="152400" y="1676400"/>
            <a:ext cx="4276725" cy="5105400"/>
          </a:xfrm>
          <a:prstGeom prst="rect">
            <a:avLst/>
          </a:prstGeom>
          <a:noFill/>
          <a:ln w="19050">
            <a:solidFill>
              <a:srgbClr val="0000CC"/>
            </a:solidFill>
            <a:miter lim="800000"/>
            <a:headEnd/>
            <a:tailEnd/>
          </a:ln>
        </p:spPr>
        <p:txBody>
          <a:bodyPr lIns="90487" tIns="44450" rIns="90487" bIns="44450"/>
          <a:lstStyle/>
          <a:p>
            <a:pPr>
              <a:spcBef>
                <a:spcPts val="600"/>
              </a:spcBef>
            </a:pPr>
            <a:r>
              <a:rPr lang="en-US" sz="2000" b="1" dirty="0" smtClean="0">
                <a:latin typeface="Calibri" pitchFamily="34" charset="0"/>
                <a:cs typeface="Times New Roman" pitchFamily="18" charset="0"/>
              </a:rPr>
              <a:t>Terra MODIS</a:t>
            </a:r>
          </a:p>
          <a:p>
            <a:pPr marL="342900" indent="-342900">
              <a:spcBef>
                <a:spcPts val="300"/>
              </a:spcBef>
              <a:buFontTx/>
              <a:buChar char="•"/>
            </a:pPr>
            <a:r>
              <a:rPr lang="en-US" b="1" dirty="0" smtClean="0">
                <a:latin typeface="Calibri" pitchFamily="34" charset="0"/>
                <a:cs typeface="Times New Roman" pitchFamily="18" charset="0"/>
              </a:rPr>
              <a:t>Launch</a:t>
            </a:r>
            <a:r>
              <a:rPr lang="en-US" b="1" dirty="0">
                <a:latin typeface="Calibri" pitchFamily="34" charset="0"/>
                <a:cs typeface="Times New Roman" pitchFamily="18" charset="0"/>
              </a:rPr>
              <a:t>: Dec 18, 1999</a:t>
            </a:r>
          </a:p>
          <a:p>
            <a:pPr marL="342900" indent="-342900">
              <a:spcBef>
                <a:spcPts val="300"/>
              </a:spcBef>
              <a:buFontTx/>
              <a:buChar char="•"/>
            </a:pPr>
            <a:r>
              <a:rPr lang="en-US" b="1" dirty="0">
                <a:latin typeface="Calibri" pitchFamily="34" charset="0"/>
                <a:cs typeface="Times New Roman" pitchFamily="18" charset="0"/>
              </a:rPr>
              <a:t>First light: Feb 24, 2000 </a:t>
            </a:r>
          </a:p>
          <a:p>
            <a:pPr marL="342900" indent="-342900">
              <a:spcBef>
                <a:spcPts val="300"/>
              </a:spcBef>
              <a:buFontTx/>
              <a:buChar char="•"/>
            </a:pPr>
            <a:r>
              <a:rPr lang="en-US" b="1" dirty="0">
                <a:latin typeface="Calibri" pitchFamily="34" charset="0"/>
              </a:rPr>
              <a:t>A-side: launch - Oct 30, 2000</a:t>
            </a:r>
          </a:p>
          <a:p>
            <a:pPr marL="342900" indent="-342900">
              <a:spcBef>
                <a:spcPts val="300"/>
              </a:spcBef>
              <a:buFontTx/>
              <a:buChar char="•"/>
            </a:pPr>
            <a:r>
              <a:rPr lang="en-US" b="1" dirty="0">
                <a:latin typeface="Calibri" pitchFamily="34" charset="0"/>
              </a:rPr>
              <a:t>B-side: Oct 30, 2000 - June 15, 2001</a:t>
            </a:r>
          </a:p>
          <a:p>
            <a:pPr marL="342900" indent="-342900">
              <a:spcBef>
                <a:spcPts val="300"/>
              </a:spcBef>
              <a:buFontTx/>
              <a:buChar char="•"/>
            </a:pPr>
            <a:r>
              <a:rPr lang="en-US" b="1" dirty="0">
                <a:latin typeface="Calibri" pitchFamily="34" charset="0"/>
              </a:rPr>
              <a:t>A-side: July 02, 2001 - Sept 17, 2002</a:t>
            </a:r>
          </a:p>
          <a:p>
            <a:pPr marL="342900" indent="-342900">
              <a:spcBef>
                <a:spcPts val="300"/>
              </a:spcBef>
              <a:buFontTx/>
              <a:buChar char="•"/>
            </a:pPr>
            <a:r>
              <a:rPr lang="en-US" b="1" dirty="0" smtClean="0">
                <a:latin typeface="Calibri" pitchFamily="34" charset="0"/>
                <a:cs typeface="Times New Roman" pitchFamily="18" charset="0"/>
              </a:rPr>
              <a:t>A-side electronics &amp; B-side </a:t>
            </a:r>
            <a:r>
              <a:rPr lang="en-US" b="1" dirty="0">
                <a:latin typeface="Calibri" pitchFamily="34" charset="0"/>
                <a:cs typeface="Times New Roman" pitchFamily="18" charset="0"/>
              </a:rPr>
              <a:t>formatter: </a:t>
            </a:r>
            <a:r>
              <a:rPr lang="en-US" b="1" dirty="0" smtClean="0">
                <a:latin typeface="Calibri" pitchFamily="34" charset="0"/>
                <a:cs typeface="Times New Roman" pitchFamily="18" charset="0"/>
              </a:rPr>
              <a:t>since Sept 17, 2002</a:t>
            </a:r>
            <a:endParaRPr lang="en-US" b="1" dirty="0">
              <a:latin typeface="Calibri" pitchFamily="34" charset="0"/>
              <a:cs typeface="Times New Roman" pitchFamily="18" charset="0"/>
            </a:endParaRPr>
          </a:p>
          <a:p>
            <a:pPr marL="342900" indent="-342900">
              <a:spcBef>
                <a:spcPts val="300"/>
              </a:spcBef>
              <a:buFontTx/>
              <a:buChar char="•"/>
            </a:pPr>
            <a:endParaRPr lang="en-US" b="1" dirty="0">
              <a:latin typeface="Calibri" pitchFamily="34" charset="0"/>
              <a:cs typeface="Times New Roman" pitchFamily="18" charset="0"/>
            </a:endParaRPr>
          </a:p>
          <a:p>
            <a:pPr marL="342900" indent="-342900">
              <a:spcBef>
                <a:spcPts val="300"/>
              </a:spcBef>
              <a:buFontTx/>
              <a:buChar char="•"/>
            </a:pPr>
            <a:r>
              <a:rPr lang="en-US" b="1" dirty="0" smtClean="0">
                <a:latin typeface="Calibri" pitchFamily="34" charset="0"/>
                <a:cs typeface="Times New Roman" pitchFamily="18" charset="0"/>
              </a:rPr>
              <a:t>BB </a:t>
            </a:r>
            <a:r>
              <a:rPr lang="en-US" b="1" dirty="0">
                <a:latin typeface="Calibri" pitchFamily="34" charset="0"/>
                <a:cs typeface="Times New Roman" pitchFamily="18" charset="0"/>
              </a:rPr>
              <a:t>nominally set at 290 K</a:t>
            </a:r>
          </a:p>
          <a:p>
            <a:pPr marL="342900" indent="-342900">
              <a:spcBef>
                <a:spcPts val="300"/>
              </a:spcBef>
              <a:buFontTx/>
              <a:buChar char="•"/>
            </a:pPr>
            <a:r>
              <a:rPr lang="en-US" b="1" dirty="0">
                <a:solidFill>
                  <a:srgbClr val="CC6600"/>
                </a:solidFill>
                <a:latin typeface="Calibri" pitchFamily="34" charset="0"/>
                <a:cs typeface="Times New Roman" pitchFamily="18" charset="0"/>
              </a:rPr>
              <a:t>SD door fixed at “open” since July 02, 2003</a:t>
            </a:r>
          </a:p>
          <a:p>
            <a:pPr marL="342900" indent="-342900">
              <a:spcBef>
                <a:spcPts val="300"/>
              </a:spcBef>
              <a:buFontTx/>
              <a:buChar char="•"/>
            </a:pPr>
            <a:r>
              <a:rPr lang="en-US" b="1" dirty="0" smtClean="0">
                <a:latin typeface="Calibri" pitchFamily="34" charset="0"/>
                <a:cs typeface="Times New Roman" pitchFamily="18" charset="0"/>
              </a:rPr>
              <a:t>SRCA </a:t>
            </a:r>
            <a:r>
              <a:rPr lang="en-US" b="1" dirty="0">
                <a:latin typeface="Calibri" pitchFamily="34" charset="0"/>
                <a:cs typeface="Times New Roman" pitchFamily="18" charset="0"/>
              </a:rPr>
              <a:t>operated with 2 10-W lamps since 2006</a:t>
            </a:r>
          </a:p>
          <a:p>
            <a:pPr marL="342900" indent="-342900">
              <a:spcBef>
                <a:spcPts val="300"/>
              </a:spcBef>
              <a:buFontTx/>
              <a:buChar char="•"/>
            </a:pPr>
            <a:r>
              <a:rPr lang="en-US" b="1" dirty="0">
                <a:latin typeface="Calibri" pitchFamily="34" charset="0"/>
                <a:cs typeface="Times New Roman" pitchFamily="18" charset="0"/>
              </a:rPr>
              <a:t>CFPA controlled at 83 </a:t>
            </a:r>
            <a:r>
              <a:rPr lang="en-US" b="1" dirty="0" smtClean="0">
                <a:latin typeface="Calibri" pitchFamily="34" charset="0"/>
                <a:cs typeface="Times New Roman" pitchFamily="18" charset="0"/>
              </a:rPr>
              <a:t>K (briefly at 85 K: </a:t>
            </a:r>
            <a:r>
              <a:rPr lang="en-US" b="1" dirty="0">
                <a:latin typeface="Calibri" pitchFamily="34" charset="0"/>
                <a:cs typeface="Times New Roman" pitchFamily="18" charset="0"/>
              </a:rPr>
              <a:t>3-5 Aug 2000)</a:t>
            </a:r>
          </a:p>
        </p:txBody>
      </p:sp>
      <p:sp>
        <p:nvSpPr>
          <p:cNvPr id="7171" name="Rectangle 7"/>
          <p:cNvSpPr>
            <a:spLocks noGrp="1" noChangeArrowheads="1"/>
          </p:cNvSpPr>
          <p:nvPr>
            <p:ph type="title"/>
          </p:nvPr>
        </p:nvSpPr>
        <p:spPr>
          <a:xfrm>
            <a:off x="152400" y="0"/>
            <a:ext cx="8839200" cy="669925"/>
          </a:xfrm>
        </p:spPr>
        <p:txBody>
          <a:bodyPr lIns="90487" tIns="44450" rIns="90487" bIns="44450"/>
          <a:lstStyle/>
          <a:p>
            <a:pPr eaLnBrk="1" hangingPunct="1">
              <a:defRPr/>
            </a:pPr>
            <a:r>
              <a:rPr lang="en-US" sz="2800" b="1" dirty="0" smtClean="0">
                <a:solidFill>
                  <a:schemeClr val="tx1">
                    <a:lumMod val="85000"/>
                    <a:lumOff val="15000"/>
                  </a:schemeClr>
                </a:solidFill>
                <a:latin typeface="Calibri" pitchFamily="34" charset="0"/>
              </a:rPr>
              <a:t>MODIS Instrument Operation</a:t>
            </a:r>
          </a:p>
        </p:txBody>
      </p:sp>
      <p:sp>
        <p:nvSpPr>
          <p:cNvPr id="6148" name="Text Box 9"/>
          <p:cNvSpPr txBox="1">
            <a:spLocks noChangeArrowheads="1"/>
          </p:cNvSpPr>
          <p:nvPr/>
        </p:nvSpPr>
        <p:spPr bwMode="auto">
          <a:xfrm>
            <a:off x="8763000" y="6553200"/>
            <a:ext cx="261938" cy="276225"/>
          </a:xfrm>
          <a:prstGeom prst="rect">
            <a:avLst/>
          </a:prstGeom>
          <a:noFill/>
          <a:ln w="9525">
            <a:noFill/>
            <a:miter lim="800000"/>
            <a:headEnd/>
            <a:tailEnd/>
          </a:ln>
        </p:spPr>
        <p:txBody>
          <a:bodyPr wrap="none">
            <a:spAutoFit/>
          </a:bodyPr>
          <a:lstStyle/>
          <a:p>
            <a:fld id="{5D368718-078A-4CDF-88B5-4ED747D50841}" type="slidenum">
              <a:rPr lang="en-US" sz="1200" b="1" i="1">
                <a:solidFill>
                  <a:srgbClr val="0000CC"/>
                </a:solidFill>
                <a:latin typeface="Times New Roman" pitchFamily="18" charset="0"/>
              </a:rPr>
              <a:pPr/>
              <a:t>33</a:t>
            </a:fld>
            <a:endParaRPr lang="en-US" sz="1200" b="1" i="1">
              <a:solidFill>
                <a:srgbClr val="0000CC"/>
              </a:solidFill>
              <a:latin typeface="Times New Roman" pitchFamily="18" charset="0"/>
            </a:endParaRPr>
          </a:p>
        </p:txBody>
      </p:sp>
      <p:sp>
        <p:nvSpPr>
          <p:cNvPr id="5" name="Rectangle 6"/>
          <p:cNvSpPr>
            <a:spLocks noChangeArrowheads="1"/>
          </p:cNvSpPr>
          <p:nvPr/>
        </p:nvSpPr>
        <p:spPr bwMode="auto">
          <a:xfrm>
            <a:off x="4703646" y="1676400"/>
            <a:ext cx="4276725" cy="5105400"/>
          </a:xfrm>
          <a:prstGeom prst="rect">
            <a:avLst/>
          </a:prstGeom>
          <a:noFill/>
          <a:ln w="19050">
            <a:solidFill>
              <a:srgbClr val="0000CC"/>
            </a:solidFill>
            <a:miter lim="800000"/>
            <a:headEnd/>
            <a:tailEnd/>
          </a:ln>
        </p:spPr>
        <p:txBody>
          <a:bodyPr lIns="90487" tIns="44450" rIns="90487" bIns="44450"/>
          <a:lstStyle/>
          <a:p>
            <a:pPr>
              <a:lnSpc>
                <a:spcPct val="110000"/>
              </a:lnSpc>
              <a:spcBef>
                <a:spcPts val="200"/>
              </a:spcBef>
            </a:pPr>
            <a:r>
              <a:rPr lang="en-US" sz="2000" b="1" dirty="0" smtClean="0">
                <a:latin typeface="Calibri" pitchFamily="34" charset="0"/>
                <a:cs typeface="Times New Roman" pitchFamily="18" charset="0"/>
              </a:rPr>
              <a:t>Aqua MODIS</a:t>
            </a:r>
          </a:p>
          <a:p>
            <a:pPr marL="342900" indent="-342900">
              <a:spcBef>
                <a:spcPts val="300"/>
              </a:spcBef>
              <a:buFontTx/>
              <a:buChar char="•"/>
            </a:pPr>
            <a:r>
              <a:rPr lang="en-US" b="1" dirty="0" smtClean="0">
                <a:latin typeface="Calibri" pitchFamily="34" charset="0"/>
                <a:cs typeface="Times New Roman" pitchFamily="18" charset="0"/>
              </a:rPr>
              <a:t>Launch</a:t>
            </a:r>
            <a:r>
              <a:rPr lang="en-US" b="1" dirty="0">
                <a:latin typeface="Calibri" pitchFamily="34" charset="0"/>
                <a:cs typeface="Times New Roman" pitchFamily="18" charset="0"/>
              </a:rPr>
              <a:t>: May 04, 2002</a:t>
            </a:r>
          </a:p>
          <a:p>
            <a:pPr marL="342900" indent="-342900">
              <a:spcBef>
                <a:spcPts val="300"/>
              </a:spcBef>
              <a:buFontTx/>
              <a:buChar char="•"/>
            </a:pPr>
            <a:r>
              <a:rPr lang="en-US" b="1" dirty="0">
                <a:latin typeface="Calibri" pitchFamily="34" charset="0"/>
                <a:cs typeface="Times New Roman" pitchFamily="18" charset="0"/>
              </a:rPr>
              <a:t>First light: June 24, 2002 </a:t>
            </a:r>
          </a:p>
          <a:p>
            <a:pPr marL="342900" indent="-342900">
              <a:spcBef>
                <a:spcPts val="300"/>
              </a:spcBef>
              <a:buFontTx/>
              <a:buChar char="•"/>
            </a:pPr>
            <a:r>
              <a:rPr lang="en-US" b="1" dirty="0">
                <a:latin typeface="Calibri" pitchFamily="34" charset="0"/>
              </a:rPr>
              <a:t>B-side: launch - present</a:t>
            </a:r>
          </a:p>
          <a:p>
            <a:pPr marL="342900" indent="-342900">
              <a:spcBef>
                <a:spcPts val="300"/>
              </a:spcBef>
              <a:buFontTx/>
              <a:buChar char="•"/>
            </a:pPr>
            <a:endParaRPr lang="en-US" b="1" dirty="0" smtClean="0">
              <a:latin typeface="Calibri" pitchFamily="34" charset="0"/>
            </a:endParaRPr>
          </a:p>
          <a:p>
            <a:pPr marL="342900" indent="-342900">
              <a:spcBef>
                <a:spcPts val="300"/>
              </a:spcBef>
              <a:buFontTx/>
              <a:buChar char="•"/>
            </a:pPr>
            <a:endParaRPr lang="en-US" b="1" dirty="0">
              <a:latin typeface="Calibri" pitchFamily="34" charset="0"/>
            </a:endParaRPr>
          </a:p>
          <a:p>
            <a:pPr marL="342900" indent="-342900">
              <a:spcBef>
                <a:spcPts val="300"/>
              </a:spcBef>
              <a:buFontTx/>
              <a:buChar char="•"/>
            </a:pPr>
            <a:endParaRPr lang="en-US" b="1" dirty="0" smtClean="0">
              <a:latin typeface="Calibri" pitchFamily="34" charset="0"/>
            </a:endParaRPr>
          </a:p>
          <a:p>
            <a:pPr>
              <a:spcBef>
                <a:spcPts val="300"/>
              </a:spcBef>
            </a:pPr>
            <a:endParaRPr lang="en-US" b="1" dirty="0">
              <a:latin typeface="Calibri" pitchFamily="34" charset="0"/>
            </a:endParaRPr>
          </a:p>
          <a:p>
            <a:pPr marL="342900" indent="-342900">
              <a:spcBef>
                <a:spcPts val="1800"/>
              </a:spcBef>
              <a:buFontTx/>
              <a:buChar char="•"/>
            </a:pPr>
            <a:r>
              <a:rPr lang="en-US" b="1" dirty="0" smtClean="0">
                <a:latin typeface="Calibri" pitchFamily="34" charset="0"/>
                <a:cs typeface="Times New Roman" pitchFamily="18" charset="0"/>
              </a:rPr>
              <a:t>BB </a:t>
            </a:r>
            <a:r>
              <a:rPr lang="en-US" b="1" dirty="0">
                <a:latin typeface="Calibri" pitchFamily="34" charset="0"/>
                <a:cs typeface="Times New Roman" pitchFamily="18" charset="0"/>
              </a:rPr>
              <a:t>nominally operated at 285 K</a:t>
            </a:r>
          </a:p>
          <a:p>
            <a:pPr marL="342900" indent="-342900">
              <a:spcBef>
                <a:spcPts val="300"/>
              </a:spcBef>
              <a:buFontTx/>
              <a:buChar char="•"/>
            </a:pPr>
            <a:r>
              <a:rPr lang="en-US" b="1" dirty="0">
                <a:solidFill>
                  <a:srgbClr val="CC6600"/>
                </a:solidFill>
                <a:latin typeface="Calibri" pitchFamily="34" charset="0"/>
                <a:cs typeface="Times New Roman" pitchFamily="18" charset="0"/>
              </a:rPr>
              <a:t>SD calibration: gradually </a:t>
            </a:r>
            <a:r>
              <a:rPr lang="en-US" b="1" dirty="0" smtClean="0">
                <a:solidFill>
                  <a:srgbClr val="CC6600"/>
                </a:solidFill>
                <a:latin typeface="Calibri" pitchFamily="34" charset="0"/>
                <a:cs typeface="Times New Roman" pitchFamily="18" charset="0"/>
              </a:rPr>
              <a:t>reduced frequency </a:t>
            </a:r>
          </a:p>
          <a:p>
            <a:pPr marL="342900" indent="-342900">
              <a:spcBef>
                <a:spcPts val="300"/>
              </a:spcBef>
              <a:buFontTx/>
              <a:buChar char="•"/>
            </a:pPr>
            <a:r>
              <a:rPr lang="en-US" b="1" dirty="0" smtClean="0">
                <a:latin typeface="Calibri" pitchFamily="34" charset="0"/>
                <a:cs typeface="Times New Roman" pitchFamily="18" charset="0"/>
              </a:rPr>
              <a:t>SRCA </a:t>
            </a:r>
            <a:r>
              <a:rPr lang="en-US" b="1" dirty="0">
                <a:latin typeface="Calibri" pitchFamily="34" charset="0"/>
                <a:cs typeface="Times New Roman" pitchFamily="18" charset="0"/>
              </a:rPr>
              <a:t>operated with 2 10-W lamps since 2005</a:t>
            </a:r>
          </a:p>
          <a:p>
            <a:pPr marL="342900" indent="-342900">
              <a:spcBef>
                <a:spcPts val="300"/>
              </a:spcBef>
              <a:buFontTx/>
              <a:buChar char="•"/>
            </a:pPr>
            <a:r>
              <a:rPr lang="en-US" b="1" dirty="0">
                <a:latin typeface="Calibri" pitchFamily="34" charset="0"/>
                <a:cs typeface="Times New Roman" pitchFamily="18" charset="0"/>
              </a:rPr>
              <a:t>CFPA controlled at 83 </a:t>
            </a:r>
            <a:r>
              <a:rPr lang="en-US" b="1" dirty="0" smtClean="0">
                <a:latin typeface="Calibri" pitchFamily="34" charset="0"/>
                <a:cs typeface="Times New Roman" pitchFamily="18" charset="0"/>
              </a:rPr>
              <a:t>K</a:t>
            </a:r>
            <a:r>
              <a:rPr lang="en-US" b="1" dirty="0">
                <a:latin typeface="Calibri" pitchFamily="34" charset="0"/>
              </a:rPr>
              <a:t> </a:t>
            </a:r>
            <a:r>
              <a:rPr lang="en-US" b="1" dirty="0" smtClean="0">
                <a:solidFill>
                  <a:srgbClr val="CC6600"/>
                </a:solidFill>
                <a:latin typeface="Calibri" pitchFamily="34" charset="0"/>
                <a:cs typeface="Times New Roman" pitchFamily="18" charset="0"/>
              </a:rPr>
              <a:t>(small </a:t>
            </a:r>
            <a:r>
              <a:rPr lang="en-US" b="1" dirty="0">
                <a:solidFill>
                  <a:srgbClr val="CC6600"/>
                </a:solidFill>
                <a:latin typeface="Calibri" pitchFamily="34" charset="0"/>
                <a:cs typeface="Times New Roman" pitchFamily="18" charset="0"/>
              </a:rPr>
              <a:t>increase of C</a:t>
            </a:r>
            <a:r>
              <a:rPr lang="en-US" b="1" dirty="0" smtClean="0">
                <a:solidFill>
                  <a:srgbClr val="CC6600"/>
                </a:solidFill>
                <a:latin typeface="Calibri" pitchFamily="34" charset="0"/>
                <a:cs typeface="Times New Roman" pitchFamily="18" charset="0"/>
              </a:rPr>
              <a:t>FPA </a:t>
            </a:r>
            <a:r>
              <a:rPr lang="en-US" b="1" dirty="0">
                <a:solidFill>
                  <a:srgbClr val="CC6600"/>
                </a:solidFill>
                <a:latin typeface="Calibri" pitchFamily="34" charset="0"/>
                <a:cs typeface="Times New Roman" pitchFamily="18" charset="0"/>
              </a:rPr>
              <a:t>temperatures since </a:t>
            </a:r>
            <a:r>
              <a:rPr lang="en-US" b="1" dirty="0" smtClean="0">
                <a:solidFill>
                  <a:srgbClr val="CC6600"/>
                </a:solidFill>
                <a:latin typeface="Calibri" pitchFamily="34" charset="0"/>
                <a:cs typeface="Times New Roman" pitchFamily="18" charset="0"/>
              </a:rPr>
              <a:t>2007)</a:t>
            </a:r>
            <a:endParaRPr lang="en-US" b="1" dirty="0">
              <a:solidFill>
                <a:srgbClr val="CC6600"/>
              </a:solidFill>
              <a:latin typeface="Calibri" pitchFamily="34" charset="0"/>
              <a:cs typeface="Times New Roman" pitchFamily="18" charset="0"/>
            </a:endParaRPr>
          </a:p>
          <a:p>
            <a:pPr marL="800100" lvl="1" indent="-342900">
              <a:spcBef>
                <a:spcPts val="300"/>
              </a:spcBef>
              <a:buFont typeface="Calibri" pitchFamily="34" charset="0"/>
              <a:buChar char="–"/>
            </a:pPr>
            <a:endParaRPr lang="en-US" b="1" dirty="0">
              <a:solidFill>
                <a:srgbClr val="CC6600"/>
              </a:solidFill>
              <a:latin typeface="Calibri" pitchFamily="34" charset="0"/>
              <a:cs typeface="Times New Roman" pitchFamily="18" charset="0"/>
            </a:endParaRPr>
          </a:p>
        </p:txBody>
      </p:sp>
      <p:sp>
        <p:nvSpPr>
          <p:cNvPr id="2" name="Rectangle 1"/>
          <p:cNvSpPr/>
          <p:nvPr/>
        </p:nvSpPr>
        <p:spPr>
          <a:xfrm>
            <a:off x="200024" y="803524"/>
            <a:ext cx="8824914" cy="769441"/>
          </a:xfrm>
          <a:prstGeom prst="rect">
            <a:avLst/>
          </a:prstGeom>
        </p:spPr>
        <p:txBody>
          <a:bodyPr wrap="square">
            <a:spAutoFit/>
          </a:bodyPr>
          <a:lstStyle/>
          <a:p>
            <a:pPr>
              <a:defRPr/>
            </a:pPr>
            <a:r>
              <a:rPr lang="en-US" sz="2400" b="1" kern="0" dirty="0" smtClean="0">
                <a:solidFill>
                  <a:srgbClr val="009900"/>
                </a:solidFill>
                <a:latin typeface="Calibri" pitchFamily="34" charset="0"/>
                <a:sym typeface="Wingdings" panose="05000000000000000000" pitchFamily="2" charset="2"/>
              </a:rPr>
              <a:t> </a:t>
            </a:r>
            <a:r>
              <a:rPr lang="en-US" sz="2000" b="1" kern="0" dirty="0" smtClean="0">
                <a:solidFill>
                  <a:srgbClr val="0000FF"/>
                </a:solidFill>
                <a:latin typeface="Calibri" pitchFamily="34" charset="0"/>
              </a:rPr>
              <a:t>No Changes </a:t>
            </a:r>
            <a:r>
              <a:rPr lang="en-US" sz="2000" b="1" kern="0" dirty="0">
                <a:solidFill>
                  <a:srgbClr val="0000FF"/>
                </a:solidFill>
                <a:latin typeface="Calibri" pitchFamily="34" charset="0"/>
              </a:rPr>
              <a:t>to </a:t>
            </a:r>
            <a:r>
              <a:rPr lang="en-US" sz="2000" b="1" kern="0" dirty="0" smtClean="0">
                <a:solidFill>
                  <a:srgbClr val="0000FF"/>
                </a:solidFill>
                <a:latin typeface="Calibri" pitchFamily="34" charset="0"/>
              </a:rPr>
              <a:t>both Instrument </a:t>
            </a:r>
            <a:r>
              <a:rPr lang="en-US" sz="2000" b="1" kern="0" dirty="0">
                <a:solidFill>
                  <a:srgbClr val="0000FF"/>
                </a:solidFill>
                <a:latin typeface="Calibri" pitchFamily="34" charset="0"/>
              </a:rPr>
              <a:t>O</a:t>
            </a:r>
            <a:r>
              <a:rPr lang="en-US" sz="2000" b="1" kern="0" dirty="0" smtClean="0">
                <a:solidFill>
                  <a:srgbClr val="0000FF"/>
                </a:solidFill>
                <a:latin typeface="Calibri" pitchFamily="34" charset="0"/>
              </a:rPr>
              <a:t>peration Configurations and OBC </a:t>
            </a:r>
            <a:r>
              <a:rPr lang="en-US" sz="2000" b="1" kern="0" dirty="0" err="1" smtClean="0">
                <a:solidFill>
                  <a:srgbClr val="0000FF"/>
                </a:solidFill>
                <a:latin typeface="Calibri" pitchFamily="34" charset="0"/>
              </a:rPr>
              <a:t>fucntions</a:t>
            </a:r>
            <a:r>
              <a:rPr lang="en-US" sz="2000" b="1" kern="0" dirty="0" smtClean="0">
                <a:solidFill>
                  <a:srgbClr val="0000FF"/>
                </a:solidFill>
                <a:latin typeface="Calibri" pitchFamily="34" charset="0"/>
              </a:rPr>
              <a:t> since </a:t>
            </a:r>
            <a:r>
              <a:rPr lang="en-US" sz="2000" b="1" kern="0" dirty="0">
                <a:solidFill>
                  <a:srgbClr val="0000FF"/>
                </a:solidFill>
                <a:latin typeface="Calibri" pitchFamily="34" charset="0"/>
              </a:rPr>
              <a:t>Last </a:t>
            </a:r>
            <a:r>
              <a:rPr lang="en-US" sz="2000" b="1" kern="0" dirty="0" smtClean="0">
                <a:solidFill>
                  <a:srgbClr val="0000FF"/>
                </a:solidFill>
                <a:latin typeface="Calibri" pitchFamily="34" charset="0"/>
              </a:rPr>
              <a:t>Science Team Meeting (details on MCST website)</a:t>
            </a:r>
            <a:endParaRPr lang="en-US" sz="2000" b="1" kern="0" dirty="0">
              <a:solidFill>
                <a:srgbClr val="0000FF"/>
              </a:solidFill>
              <a:latin typeface="Calibri" pitchFamily="34" charset="0"/>
            </a:endParaRPr>
          </a:p>
        </p:txBody>
      </p:sp>
      <p:cxnSp>
        <p:nvCxnSpPr>
          <p:cNvPr id="9" name="Straight Connector 8"/>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39" name="Picture 6" descr="http://charts.webofknowledge.com/ChartServer/draw?SessionID=4EIHl7Gad@5dF4Mpdh@&amp;Product=UA&amp;GraphID=PI_BarChart_4"/>
          <p:cNvPicPr>
            <a:picLocks noChangeAspect="1" noChangeArrowheads="1"/>
          </p:cNvPicPr>
          <p:nvPr/>
        </p:nvPicPr>
        <p:blipFill>
          <a:blip r:embed="rId3" cstate="print"/>
          <a:srcRect/>
          <a:stretch>
            <a:fillRect/>
          </a:stretch>
        </p:blipFill>
        <p:spPr bwMode="auto">
          <a:xfrm>
            <a:off x="762000" y="1737595"/>
            <a:ext cx="3178174" cy="1660925"/>
          </a:xfrm>
          <a:prstGeom prst="rect">
            <a:avLst/>
          </a:prstGeom>
          <a:noFill/>
          <a:ln w="9525">
            <a:noFill/>
            <a:miter lim="800000"/>
            <a:headEnd/>
            <a:tailEnd/>
          </a:ln>
        </p:spPr>
      </p:pic>
      <p:pic>
        <p:nvPicPr>
          <p:cNvPr id="5136" name="Picture 2" descr="http://charts.webofknowledge.com/ChartServer/draw?SessionID=4EIHl7Gad@5dF4Mpdh@&amp;Product=UA&amp;GraphID=PI_BarChart_2"/>
          <p:cNvPicPr>
            <a:picLocks noChangeAspect="1" noChangeArrowheads="1"/>
          </p:cNvPicPr>
          <p:nvPr/>
        </p:nvPicPr>
        <p:blipFill>
          <a:blip r:embed="rId4" cstate="print"/>
          <a:srcRect/>
          <a:stretch>
            <a:fillRect/>
          </a:stretch>
        </p:blipFill>
        <p:spPr bwMode="auto">
          <a:xfrm>
            <a:off x="4070917" y="1749786"/>
            <a:ext cx="3199499" cy="1660926"/>
          </a:xfrm>
          <a:prstGeom prst="rect">
            <a:avLst/>
          </a:prstGeom>
          <a:noFill/>
          <a:ln w="9525">
            <a:noFill/>
            <a:miter lim="800000"/>
            <a:headEnd/>
            <a:tailEnd/>
          </a:ln>
        </p:spPr>
      </p:pic>
      <p:sp>
        <p:nvSpPr>
          <p:cNvPr id="5124" name="Rectangle 2"/>
          <p:cNvSpPr>
            <a:spLocks noChangeArrowheads="1"/>
          </p:cNvSpPr>
          <p:nvPr/>
        </p:nvSpPr>
        <p:spPr bwMode="auto">
          <a:xfrm rot="16200000">
            <a:off x="-1922933" y="3119138"/>
            <a:ext cx="4658664" cy="685800"/>
          </a:xfrm>
          <a:prstGeom prst="rect">
            <a:avLst/>
          </a:prstGeom>
          <a:noFill/>
          <a:ln w="9525">
            <a:noFill/>
            <a:miter lim="800000"/>
            <a:headEnd/>
            <a:tailEnd/>
          </a:ln>
        </p:spPr>
        <p:txBody>
          <a:bodyPr anchor="ctr"/>
          <a:lstStyle/>
          <a:p>
            <a:pPr algn="ctr">
              <a:defRPr/>
            </a:pPr>
            <a:r>
              <a:rPr lang="en-US" sz="2800" b="1" dirty="0">
                <a:solidFill>
                  <a:schemeClr val="tx1">
                    <a:lumMod val="85000"/>
                    <a:lumOff val="15000"/>
                  </a:schemeClr>
                </a:solidFill>
                <a:latin typeface="Calibri" pitchFamily="34" charset="0"/>
                <a:cs typeface="Arial" pitchFamily="34" charset="0"/>
              </a:rPr>
              <a:t>MODIS Publication Metrics</a:t>
            </a:r>
          </a:p>
        </p:txBody>
      </p:sp>
      <p:pic>
        <p:nvPicPr>
          <p:cNvPr id="5125" name="Picture 10" descr="Description: http://charts.webofknowledge.com/ChartServer/draw?SessionID=2Ae5lAEiGD1lfPi@38c&amp;Product=UA&amp;GraphID=PI_BarChart_7"/>
          <p:cNvPicPr>
            <a:picLocks noChangeAspect="1" noChangeArrowheads="1"/>
          </p:cNvPicPr>
          <p:nvPr/>
        </p:nvPicPr>
        <p:blipFill>
          <a:blip r:embed="rId5" cstate="print"/>
          <a:srcRect/>
          <a:stretch>
            <a:fillRect/>
          </a:stretch>
        </p:blipFill>
        <p:spPr bwMode="auto">
          <a:xfrm>
            <a:off x="784226" y="15474"/>
            <a:ext cx="3148565" cy="1645452"/>
          </a:xfrm>
          <a:prstGeom prst="rect">
            <a:avLst/>
          </a:prstGeom>
          <a:noFill/>
          <a:ln w="9525">
            <a:noFill/>
            <a:miter lim="800000"/>
            <a:headEnd/>
            <a:tailEnd/>
          </a:ln>
        </p:spPr>
      </p:pic>
      <p:pic>
        <p:nvPicPr>
          <p:cNvPr id="5126" name="Picture 2" descr="Description: http://charts.webofknowledge.com/ChartServer/draw?SessionID=2Ae5lAEiGD1lfPi@38c&amp;Product=UA&amp;GraphID=PI_BarChart_4"/>
          <p:cNvPicPr>
            <a:picLocks noChangeAspect="1" noChangeArrowheads="1"/>
          </p:cNvPicPr>
          <p:nvPr/>
        </p:nvPicPr>
        <p:blipFill>
          <a:blip r:embed="rId6" cstate="print"/>
          <a:srcRect/>
          <a:stretch>
            <a:fillRect/>
          </a:stretch>
        </p:blipFill>
        <p:spPr bwMode="auto">
          <a:xfrm>
            <a:off x="4070917" y="55133"/>
            <a:ext cx="3187954" cy="1625634"/>
          </a:xfrm>
          <a:prstGeom prst="rect">
            <a:avLst/>
          </a:prstGeom>
          <a:noFill/>
          <a:ln w="9525">
            <a:noFill/>
            <a:miter lim="800000"/>
            <a:headEnd/>
            <a:tailEnd/>
          </a:ln>
        </p:spPr>
      </p:pic>
      <p:sp>
        <p:nvSpPr>
          <p:cNvPr id="5127" name="Text Box 41"/>
          <p:cNvSpPr txBox="1">
            <a:spLocks noChangeArrowheads="1"/>
          </p:cNvSpPr>
          <p:nvPr/>
        </p:nvSpPr>
        <p:spPr bwMode="auto">
          <a:xfrm>
            <a:off x="1165225" y="50766"/>
            <a:ext cx="2743200" cy="461665"/>
          </a:xfrm>
          <a:prstGeom prst="rect">
            <a:avLst/>
          </a:prstGeom>
          <a:noFill/>
          <a:ln w="3175">
            <a:noFill/>
            <a:miter lim="800000"/>
            <a:headEnd/>
            <a:tailEnd/>
          </a:ln>
        </p:spPr>
        <p:txBody>
          <a:bodyPr>
            <a:spAutoFit/>
          </a:bodyPr>
          <a:lstStyle/>
          <a:p>
            <a:r>
              <a:rPr lang="en-US" sz="1200" b="1" dirty="0">
                <a:solidFill>
                  <a:srgbClr val="0000CC"/>
                </a:solidFill>
                <a:latin typeface="Calibri" pitchFamily="34" charset="0"/>
              </a:rPr>
              <a:t>Technical Articles: 5119</a:t>
            </a:r>
          </a:p>
          <a:p>
            <a:r>
              <a:rPr lang="en-US" sz="1200" b="1" dirty="0">
                <a:solidFill>
                  <a:srgbClr val="0000CC"/>
                </a:solidFill>
                <a:latin typeface="Calibri" pitchFamily="34" charset="0"/>
              </a:rPr>
              <a:t>Avg. </a:t>
            </a:r>
            <a:r>
              <a:rPr lang="en-US" sz="1200" b="1" dirty="0" smtClean="0">
                <a:solidFill>
                  <a:srgbClr val="0000CC"/>
                </a:solidFill>
                <a:latin typeface="Calibri" pitchFamily="34" charset="0"/>
              </a:rPr>
              <a:t>Citation</a:t>
            </a:r>
            <a:r>
              <a:rPr lang="en-US" sz="1200" b="1" dirty="0">
                <a:solidFill>
                  <a:srgbClr val="0000CC"/>
                </a:solidFill>
                <a:latin typeface="Calibri" pitchFamily="34" charset="0"/>
              </a:rPr>
              <a:t>: 14.4/article</a:t>
            </a:r>
          </a:p>
        </p:txBody>
      </p:sp>
      <p:sp>
        <p:nvSpPr>
          <p:cNvPr id="5128" name="Text Box 41"/>
          <p:cNvSpPr txBox="1">
            <a:spLocks noChangeArrowheads="1"/>
          </p:cNvSpPr>
          <p:nvPr/>
        </p:nvSpPr>
        <p:spPr bwMode="auto">
          <a:xfrm>
            <a:off x="4495800" y="96040"/>
            <a:ext cx="2743200" cy="461665"/>
          </a:xfrm>
          <a:prstGeom prst="rect">
            <a:avLst/>
          </a:prstGeom>
          <a:noFill/>
          <a:ln w="3175">
            <a:noFill/>
            <a:miter lim="800000"/>
            <a:headEnd/>
            <a:tailEnd/>
          </a:ln>
        </p:spPr>
        <p:txBody>
          <a:bodyPr wrap="square">
            <a:spAutoFit/>
          </a:bodyPr>
          <a:lstStyle/>
          <a:p>
            <a:r>
              <a:rPr lang="en-US" sz="1200" b="1" dirty="0" smtClean="0">
                <a:solidFill>
                  <a:srgbClr val="0000CC"/>
                </a:solidFill>
                <a:latin typeface="Calibri" pitchFamily="34" charset="0"/>
              </a:rPr>
              <a:t>Tech &amp; Proc</a:t>
            </a:r>
            <a:r>
              <a:rPr lang="en-US" sz="1200" b="1" dirty="0">
                <a:solidFill>
                  <a:srgbClr val="0000CC"/>
                </a:solidFill>
                <a:latin typeface="Calibri" pitchFamily="34" charset="0"/>
              </a:rPr>
              <a:t>. Articles: 7365</a:t>
            </a:r>
          </a:p>
          <a:p>
            <a:r>
              <a:rPr lang="en-US" sz="1200" b="1" dirty="0">
                <a:solidFill>
                  <a:srgbClr val="0000CC"/>
                </a:solidFill>
                <a:latin typeface="Calibri" pitchFamily="34" charset="0"/>
              </a:rPr>
              <a:t>Avg. </a:t>
            </a:r>
            <a:r>
              <a:rPr lang="en-US" sz="1200" b="1" dirty="0" smtClean="0">
                <a:solidFill>
                  <a:srgbClr val="0000CC"/>
                </a:solidFill>
                <a:latin typeface="Calibri" pitchFamily="34" charset="0"/>
              </a:rPr>
              <a:t>Citation</a:t>
            </a:r>
            <a:r>
              <a:rPr lang="en-US" sz="1200" b="1" dirty="0">
                <a:solidFill>
                  <a:srgbClr val="0000CC"/>
                </a:solidFill>
                <a:latin typeface="Calibri" pitchFamily="34" charset="0"/>
              </a:rPr>
              <a:t>: 10.6/article</a:t>
            </a:r>
          </a:p>
        </p:txBody>
      </p:sp>
      <p:sp>
        <p:nvSpPr>
          <p:cNvPr id="5131" name="Text Box 41"/>
          <p:cNvSpPr txBox="1">
            <a:spLocks noChangeArrowheads="1"/>
          </p:cNvSpPr>
          <p:nvPr/>
        </p:nvSpPr>
        <p:spPr bwMode="auto">
          <a:xfrm>
            <a:off x="4495800" y="1790693"/>
            <a:ext cx="2590800" cy="461665"/>
          </a:xfrm>
          <a:prstGeom prst="rect">
            <a:avLst/>
          </a:prstGeom>
          <a:noFill/>
          <a:ln w="3175">
            <a:noFill/>
            <a:miter lim="800000"/>
            <a:headEnd/>
            <a:tailEnd/>
          </a:ln>
        </p:spPr>
        <p:txBody>
          <a:bodyPr wrap="square">
            <a:spAutoFit/>
          </a:bodyPr>
          <a:lstStyle/>
          <a:p>
            <a:r>
              <a:rPr lang="en-US" sz="1200" b="1" dirty="0" smtClean="0">
                <a:solidFill>
                  <a:srgbClr val="0000CC"/>
                </a:solidFill>
                <a:latin typeface="Calibri" pitchFamily="34" charset="0"/>
              </a:rPr>
              <a:t>Tech &amp; Proc</a:t>
            </a:r>
            <a:r>
              <a:rPr lang="en-US" sz="1200" b="1" dirty="0">
                <a:solidFill>
                  <a:srgbClr val="0000CC"/>
                </a:solidFill>
                <a:latin typeface="Calibri" pitchFamily="34" charset="0"/>
              </a:rPr>
              <a:t>. Articles: 8865</a:t>
            </a:r>
          </a:p>
          <a:p>
            <a:r>
              <a:rPr lang="en-US" sz="1200" b="1" dirty="0">
                <a:solidFill>
                  <a:srgbClr val="0000CC"/>
                </a:solidFill>
                <a:latin typeface="Calibri" pitchFamily="34" charset="0"/>
              </a:rPr>
              <a:t>Avg. </a:t>
            </a:r>
            <a:r>
              <a:rPr lang="en-US" sz="1200" b="1" dirty="0" smtClean="0">
                <a:solidFill>
                  <a:srgbClr val="0000CC"/>
                </a:solidFill>
                <a:latin typeface="Calibri" pitchFamily="34" charset="0"/>
              </a:rPr>
              <a:t>Citation</a:t>
            </a:r>
            <a:r>
              <a:rPr lang="en-US" sz="1200" b="1" dirty="0">
                <a:solidFill>
                  <a:srgbClr val="0000CC"/>
                </a:solidFill>
                <a:latin typeface="Calibri" pitchFamily="34" charset="0"/>
              </a:rPr>
              <a:t>: 11.2/article</a:t>
            </a:r>
          </a:p>
        </p:txBody>
      </p:sp>
      <p:sp>
        <p:nvSpPr>
          <p:cNvPr id="5132" name="Text Box 41"/>
          <p:cNvSpPr txBox="1">
            <a:spLocks noChangeArrowheads="1"/>
          </p:cNvSpPr>
          <p:nvPr/>
        </p:nvSpPr>
        <p:spPr bwMode="auto">
          <a:xfrm>
            <a:off x="1196974" y="1774772"/>
            <a:ext cx="2286000" cy="461665"/>
          </a:xfrm>
          <a:prstGeom prst="rect">
            <a:avLst/>
          </a:prstGeom>
          <a:noFill/>
          <a:ln w="3175">
            <a:noFill/>
            <a:miter lim="800000"/>
            <a:headEnd/>
            <a:tailEnd/>
          </a:ln>
        </p:spPr>
        <p:txBody>
          <a:bodyPr wrap="square">
            <a:spAutoFit/>
          </a:bodyPr>
          <a:lstStyle/>
          <a:p>
            <a:r>
              <a:rPr lang="en-US" sz="1200" b="1" dirty="0">
                <a:solidFill>
                  <a:srgbClr val="0000CC"/>
                </a:solidFill>
                <a:latin typeface="Calibri" pitchFamily="34" charset="0"/>
              </a:rPr>
              <a:t>Technical Articles: 6176</a:t>
            </a:r>
          </a:p>
          <a:p>
            <a:r>
              <a:rPr lang="en-US" sz="1200" b="1" dirty="0">
                <a:solidFill>
                  <a:srgbClr val="0000CC"/>
                </a:solidFill>
                <a:latin typeface="Calibri" pitchFamily="34" charset="0"/>
              </a:rPr>
              <a:t>Avg. </a:t>
            </a:r>
            <a:r>
              <a:rPr lang="en-US" sz="1200" b="1" dirty="0" smtClean="0">
                <a:solidFill>
                  <a:srgbClr val="0000CC"/>
                </a:solidFill>
                <a:latin typeface="Calibri" pitchFamily="34" charset="0"/>
              </a:rPr>
              <a:t>Citation</a:t>
            </a:r>
            <a:r>
              <a:rPr lang="en-US" sz="1200" b="1" dirty="0">
                <a:solidFill>
                  <a:srgbClr val="0000CC"/>
                </a:solidFill>
                <a:latin typeface="Calibri" pitchFamily="34" charset="0"/>
              </a:rPr>
              <a:t>: </a:t>
            </a:r>
            <a:r>
              <a:rPr lang="en-US" sz="1200" b="1" dirty="0" smtClean="0">
                <a:solidFill>
                  <a:srgbClr val="0000CC"/>
                </a:solidFill>
                <a:latin typeface="Calibri" pitchFamily="34" charset="0"/>
              </a:rPr>
              <a:t>15.2/article</a:t>
            </a:r>
            <a:endParaRPr lang="en-US" sz="1200" b="1" dirty="0">
              <a:solidFill>
                <a:srgbClr val="0000CC"/>
              </a:solidFill>
              <a:latin typeface="Calibri" pitchFamily="34" charset="0"/>
            </a:endParaRPr>
          </a:p>
        </p:txBody>
      </p:sp>
      <p:sp>
        <p:nvSpPr>
          <p:cNvPr id="5135"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02B3BC47-8AF9-47F3-BD2D-BF7CF93728AF}" type="slidenum">
              <a:rPr lang="en-US" sz="1200" b="1" i="1">
                <a:solidFill>
                  <a:srgbClr val="0000FF"/>
                </a:solidFill>
                <a:latin typeface="Times New Roman" pitchFamily="18" charset="0"/>
              </a:rPr>
              <a:pPr/>
              <a:t>34</a:t>
            </a:fld>
            <a:endParaRPr lang="en-US" sz="1200" b="1" i="1">
              <a:solidFill>
                <a:srgbClr val="0000FF"/>
              </a:solidFill>
              <a:latin typeface="Times New Roman" pitchFamily="18" charset="0"/>
            </a:endParaRPr>
          </a:p>
        </p:txBody>
      </p:sp>
      <p:pic>
        <p:nvPicPr>
          <p:cNvPr id="22" name="Picture 2" descr="http://charts.webofknowledge.com/ChartServer/draw?SessionID=3Bj4eK5PMG4RWsTEKKu&amp;Product=UA&amp;GraphID=PI_BarChart_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 y="3454925"/>
            <a:ext cx="3178174" cy="165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http://charts.webofknowledge.com/ChartServer/draw?SessionID=3Bj4eK5PMG4RWsTEKKu&amp;Product=UA&amp;GraphID=PI_BarChart_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0917" y="3470177"/>
            <a:ext cx="3187953" cy="162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41"/>
          <p:cNvSpPr txBox="1">
            <a:spLocks noChangeArrowheads="1"/>
          </p:cNvSpPr>
          <p:nvPr/>
        </p:nvSpPr>
        <p:spPr bwMode="auto">
          <a:xfrm>
            <a:off x="4495800" y="3493960"/>
            <a:ext cx="2895600" cy="461665"/>
          </a:xfrm>
          <a:prstGeom prst="rect">
            <a:avLst/>
          </a:prstGeom>
          <a:noFill/>
          <a:ln w="3175">
            <a:noFill/>
            <a:miter lim="800000"/>
            <a:headEnd/>
            <a:tailEnd/>
          </a:ln>
        </p:spPr>
        <p:txBody>
          <a:bodyPr wrap="square">
            <a:spAutoFit/>
          </a:bodyPr>
          <a:lstStyle/>
          <a:p>
            <a:r>
              <a:rPr lang="en-US" sz="1200" b="1" dirty="0" smtClean="0">
                <a:solidFill>
                  <a:srgbClr val="0000CC"/>
                </a:solidFill>
                <a:latin typeface="Calibri" pitchFamily="34" charset="0"/>
              </a:rPr>
              <a:t>Tech &amp; Proc</a:t>
            </a:r>
            <a:r>
              <a:rPr lang="en-US" sz="1200" b="1" dirty="0">
                <a:solidFill>
                  <a:srgbClr val="0000CC"/>
                </a:solidFill>
                <a:latin typeface="Calibri" pitchFamily="34" charset="0"/>
              </a:rPr>
              <a:t>. Articles: </a:t>
            </a:r>
            <a:r>
              <a:rPr lang="en-US" sz="1200" b="1" dirty="0" smtClean="0">
                <a:solidFill>
                  <a:srgbClr val="0000CC"/>
                </a:solidFill>
                <a:latin typeface="Calibri" pitchFamily="34" charset="0"/>
              </a:rPr>
              <a:t>10,054</a:t>
            </a:r>
            <a:endParaRPr lang="en-US" sz="1200" b="1" dirty="0">
              <a:solidFill>
                <a:srgbClr val="0000CC"/>
              </a:solidFill>
              <a:latin typeface="Calibri" pitchFamily="34" charset="0"/>
            </a:endParaRPr>
          </a:p>
          <a:p>
            <a:r>
              <a:rPr lang="en-US" sz="1200" b="1" dirty="0">
                <a:solidFill>
                  <a:srgbClr val="0000CC"/>
                </a:solidFill>
                <a:latin typeface="Calibri" pitchFamily="34" charset="0"/>
              </a:rPr>
              <a:t>Avg. </a:t>
            </a:r>
            <a:r>
              <a:rPr lang="en-US" sz="1200" b="1" dirty="0" smtClean="0">
                <a:solidFill>
                  <a:srgbClr val="0000CC"/>
                </a:solidFill>
                <a:latin typeface="Calibri" pitchFamily="34" charset="0"/>
              </a:rPr>
              <a:t>Citation</a:t>
            </a:r>
            <a:r>
              <a:rPr lang="en-US" sz="1200" b="1" dirty="0">
                <a:solidFill>
                  <a:srgbClr val="0000CC"/>
                </a:solidFill>
                <a:latin typeface="Calibri" pitchFamily="34" charset="0"/>
              </a:rPr>
              <a:t>: </a:t>
            </a:r>
            <a:r>
              <a:rPr lang="en-US" sz="1200" b="1" dirty="0" smtClean="0">
                <a:solidFill>
                  <a:srgbClr val="0000CC"/>
                </a:solidFill>
                <a:latin typeface="Calibri" pitchFamily="34" charset="0"/>
              </a:rPr>
              <a:t>10.8/article</a:t>
            </a:r>
            <a:endParaRPr lang="en-US" sz="1200" b="1" dirty="0">
              <a:solidFill>
                <a:srgbClr val="0000CC"/>
              </a:solidFill>
              <a:latin typeface="Calibri" pitchFamily="34" charset="0"/>
            </a:endParaRPr>
          </a:p>
        </p:txBody>
      </p:sp>
      <p:sp>
        <p:nvSpPr>
          <p:cNvPr id="29" name="Text Box 41"/>
          <p:cNvSpPr txBox="1">
            <a:spLocks noChangeArrowheads="1"/>
          </p:cNvSpPr>
          <p:nvPr/>
        </p:nvSpPr>
        <p:spPr bwMode="auto">
          <a:xfrm>
            <a:off x="1215102" y="3471576"/>
            <a:ext cx="2133600" cy="461665"/>
          </a:xfrm>
          <a:prstGeom prst="rect">
            <a:avLst/>
          </a:prstGeom>
          <a:noFill/>
          <a:ln w="3175">
            <a:noFill/>
            <a:miter lim="800000"/>
            <a:headEnd/>
            <a:tailEnd/>
          </a:ln>
        </p:spPr>
        <p:txBody>
          <a:bodyPr wrap="square">
            <a:spAutoFit/>
          </a:bodyPr>
          <a:lstStyle/>
          <a:p>
            <a:r>
              <a:rPr lang="en-US" sz="1200" b="1" dirty="0">
                <a:solidFill>
                  <a:srgbClr val="0000CC"/>
                </a:solidFill>
                <a:latin typeface="Calibri" pitchFamily="34" charset="0"/>
              </a:rPr>
              <a:t>Technical Articles: </a:t>
            </a:r>
            <a:r>
              <a:rPr lang="en-US" sz="1200" b="1" dirty="0" smtClean="0">
                <a:solidFill>
                  <a:srgbClr val="0000CC"/>
                </a:solidFill>
                <a:latin typeface="Calibri" pitchFamily="34" charset="0"/>
              </a:rPr>
              <a:t>7406</a:t>
            </a:r>
            <a:endParaRPr lang="en-US" sz="1200" b="1" dirty="0">
              <a:solidFill>
                <a:srgbClr val="0000CC"/>
              </a:solidFill>
              <a:latin typeface="Calibri" pitchFamily="34" charset="0"/>
            </a:endParaRPr>
          </a:p>
          <a:p>
            <a:r>
              <a:rPr lang="en-US" sz="1200" b="1" dirty="0">
                <a:solidFill>
                  <a:srgbClr val="0000CC"/>
                </a:solidFill>
                <a:latin typeface="Calibri" pitchFamily="34" charset="0"/>
              </a:rPr>
              <a:t>Avg. </a:t>
            </a:r>
            <a:r>
              <a:rPr lang="en-US" sz="1200" b="1" dirty="0" smtClean="0">
                <a:solidFill>
                  <a:srgbClr val="0000CC"/>
                </a:solidFill>
                <a:latin typeface="Calibri" pitchFamily="34" charset="0"/>
              </a:rPr>
              <a:t>Citation</a:t>
            </a:r>
            <a:r>
              <a:rPr lang="en-US" sz="1200" b="1" dirty="0">
                <a:solidFill>
                  <a:srgbClr val="0000CC"/>
                </a:solidFill>
                <a:latin typeface="Calibri" pitchFamily="34" charset="0"/>
              </a:rPr>
              <a:t>: </a:t>
            </a:r>
            <a:r>
              <a:rPr lang="en-US" sz="1200" b="1" dirty="0" smtClean="0">
                <a:solidFill>
                  <a:srgbClr val="0000CC"/>
                </a:solidFill>
                <a:latin typeface="Calibri" pitchFamily="34" charset="0"/>
              </a:rPr>
              <a:t>14.7/article</a:t>
            </a:r>
            <a:endParaRPr lang="en-US" sz="1200" b="1" dirty="0">
              <a:solidFill>
                <a:srgbClr val="0000CC"/>
              </a:solidFill>
              <a:latin typeface="Calibri" pitchFamily="34" charset="0"/>
            </a:endParaRPr>
          </a:p>
        </p:txBody>
      </p:sp>
      <p:pic>
        <p:nvPicPr>
          <p:cNvPr id="16" name="Picture 15" descr="http://charts.webofknowledge.com/ChartServer/draw?SessionID=4Fn6T81GeoNk2AynUFI&amp;Product=UA&amp;GraphID=PI_BarChart_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5141864"/>
            <a:ext cx="3178174" cy="168549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8"/>
          <p:cNvSpPr txBox="1"/>
          <p:nvPr/>
        </p:nvSpPr>
        <p:spPr>
          <a:xfrm>
            <a:off x="1219200" y="5181600"/>
            <a:ext cx="1894108" cy="461665"/>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200" b="1" dirty="0" smtClean="0">
                <a:solidFill>
                  <a:srgbClr val="0000CC"/>
                </a:solidFill>
                <a:latin typeface="Calibri" panose="020F0502020204030204" pitchFamily="34" charset="0"/>
              </a:rPr>
              <a:t>Technical Articles: 9240</a:t>
            </a:r>
          </a:p>
          <a:p>
            <a:r>
              <a:rPr lang="en-US" sz="1200" b="1" dirty="0" smtClean="0">
                <a:solidFill>
                  <a:srgbClr val="0000CC"/>
                </a:solidFill>
                <a:latin typeface="Calibri" panose="020F0502020204030204" pitchFamily="34" charset="0"/>
              </a:rPr>
              <a:t>Avg. Citation: 17.72/article</a:t>
            </a:r>
            <a:endParaRPr lang="en-US" sz="1200" b="1" dirty="0">
              <a:solidFill>
                <a:srgbClr val="0000CC"/>
              </a:solidFill>
              <a:latin typeface="Calibri" panose="020F0502020204030204" pitchFamily="34" charset="0"/>
            </a:endParaRPr>
          </a:p>
        </p:txBody>
      </p:sp>
      <p:pic>
        <p:nvPicPr>
          <p:cNvPr id="18" name="Picture 17" descr="http://charts.webofknowledge.com/ChartServer/draw?SessionID=4Fn6T81GeoNk2AynUFI&amp;Product=UA&amp;GraphID=PI_BarChart_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3858" y="5139986"/>
            <a:ext cx="3185012" cy="168912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0"/>
          <p:cNvSpPr txBox="1"/>
          <p:nvPr/>
        </p:nvSpPr>
        <p:spPr>
          <a:xfrm>
            <a:off x="4483641" y="5177135"/>
            <a:ext cx="2000163"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200" b="1" dirty="0">
                <a:solidFill>
                  <a:srgbClr val="0000CC"/>
                </a:solidFill>
                <a:latin typeface="Calibri" pitchFamily="34" charset="0"/>
              </a:rPr>
              <a:t>Tech &amp; Proc. Articles: </a:t>
            </a:r>
            <a:r>
              <a:rPr lang="en-US" sz="1200" b="1" dirty="0" smtClean="0">
                <a:solidFill>
                  <a:srgbClr val="0000CC"/>
                </a:solidFill>
                <a:latin typeface="Calibri" pitchFamily="34" charset="0"/>
              </a:rPr>
              <a:t>12,738</a:t>
            </a:r>
            <a:endParaRPr lang="en-US" sz="1200" b="1" dirty="0">
              <a:solidFill>
                <a:srgbClr val="0000CC"/>
              </a:solidFill>
              <a:latin typeface="Calibri" pitchFamily="34" charset="0"/>
            </a:endParaRPr>
          </a:p>
        </p:txBody>
      </p:sp>
      <p:sp>
        <p:nvSpPr>
          <p:cNvPr id="20" name="Rectangle 3"/>
          <p:cNvSpPr>
            <a:spLocks noChangeArrowheads="1"/>
          </p:cNvSpPr>
          <p:nvPr/>
        </p:nvSpPr>
        <p:spPr bwMode="auto">
          <a:xfrm>
            <a:off x="7391400" y="228600"/>
            <a:ext cx="1676400" cy="259080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0"/>
              </a:spcBef>
              <a:spcAft>
                <a:spcPts val="0"/>
              </a:spcAft>
            </a:pPr>
            <a:r>
              <a:rPr lang="en-US" altLang="en-US" sz="1600" b="1" dirty="0" smtClean="0">
                <a:latin typeface="Calibri" panose="020F0502020204030204" pitchFamily="34" charset="0"/>
              </a:rPr>
              <a:t>Goggle Scholar</a:t>
            </a:r>
          </a:p>
          <a:p>
            <a:pPr eaLnBrk="1" hangingPunct="1">
              <a:spcBef>
                <a:spcPts val="0"/>
              </a:spcBef>
              <a:spcAft>
                <a:spcPts val="0"/>
              </a:spcAft>
            </a:pPr>
            <a:r>
              <a:rPr lang="en-US" altLang="en-US" sz="1600" b="1" dirty="0" smtClean="0">
                <a:latin typeface="Calibri" panose="020F0502020204030204" pitchFamily="34" charset="0"/>
              </a:rPr>
              <a:t>(05/12/2015)</a:t>
            </a:r>
          </a:p>
          <a:p>
            <a:pPr eaLnBrk="1" hangingPunct="1">
              <a:spcBef>
                <a:spcPts val="600"/>
              </a:spcBef>
              <a:spcAft>
                <a:spcPts val="0"/>
              </a:spcAft>
            </a:pPr>
            <a:r>
              <a:rPr lang="en-US" altLang="en-US" sz="1600" b="1" dirty="0" smtClean="0">
                <a:solidFill>
                  <a:srgbClr val="0000FF"/>
                </a:solidFill>
                <a:latin typeface="Calibri" panose="020F0502020204030204" pitchFamily="34" charset="0"/>
              </a:rPr>
              <a:t>NASA Hubble:</a:t>
            </a:r>
          </a:p>
          <a:p>
            <a:pPr eaLnBrk="1" hangingPunct="1">
              <a:spcBef>
                <a:spcPts val="0"/>
              </a:spcBef>
              <a:spcAft>
                <a:spcPts val="0"/>
              </a:spcAft>
            </a:pPr>
            <a:r>
              <a:rPr lang="en-US" altLang="en-US" sz="1600" b="1" dirty="0">
                <a:solidFill>
                  <a:srgbClr val="0000FF"/>
                </a:solidFill>
                <a:latin typeface="Calibri" panose="020F0502020204030204" pitchFamily="34" charset="0"/>
              </a:rPr>
              <a:t> </a:t>
            </a:r>
            <a:r>
              <a:rPr lang="en-US" altLang="en-US" sz="1600" b="1" dirty="0" smtClean="0">
                <a:solidFill>
                  <a:srgbClr val="0000FF"/>
                </a:solidFill>
                <a:latin typeface="Calibri" panose="020F0502020204030204" pitchFamily="34" charset="0"/>
              </a:rPr>
              <a:t>  114,000</a:t>
            </a:r>
          </a:p>
          <a:p>
            <a:pPr eaLnBrk="1" hangingPunct="1">
              <a:spcBef>
                <a:spcPts val="600"/>
              </a:spcBef>
              <a:spcAft>
                <a:spcPts val="0"/>
              </a:spcAft>
            </a:pPr>
            <a:r>
              <a:rPr lang="en-US" altLang="en-US" sz="1600" b="1" dirty="0">
                <a:solidFill>
                  <a:srgbClr val="0000FF"/>
                </a:solidFill>
                <a:latin typeface="Calibri" panose="020F0502020204030204" pitchFamily="34" charset="0"/>
              </a:rPr>
              <a:t>NASA MODIS:</a:t>
            </a:r>
          </a:p>
          <a:p>
            <a:pPr eaLnBrk="1" hangingPunct="1">
              <a:spcBef>
                <a:spcPts val="0"/>
              </a:spcBef>
              <a:spcAft>
                <a:spcPts val="0"/>
              </a:spcAft>
            </a:pPr>
            <a:r>
              <a:rPr lang="en-US" altLang="en-US" sz="1600" b="1" dirty="0">
                <a:solidFill>
                  <a:srgbClr val="0000FF"/>
                </a:solidFill>
                <a:latin typeface="Calibri" panose="020F0502020204030204" pitchFamily="34" charset="0"/>
              </a:rPr>
              <a:t>   76,500</a:t>
            </a:r>
          </a:p>
          <a:p>
            <a:pPr eaLnBrk="1" hangingPunct="1">
              <a:spcBef>
                <a:spcPts val="600"/>
              </a:spcBef>
              <a:spcAft>
                <a:spcPts val="0"/>
              </a:spcAft>
            </a:pPr>
            <a:r>
              <a:rPr lang="en-US" altLang="en-US" sz="1600" b="1" dirty="0" smtClean="0">
                <a:solidFill>
                  <a:srgbClr val="0000FF"/>
                </a:solidFill>
                <a:latin typeface="Calibri" panose="020F0502020204030204" pitchFamily="34" charset="0"/>
              </a:rPr>
              <a:t>NASA Landsat:</a:t>
            </a:r>
          </a:p>
          <a:p>
            <a:pPr eaLnBrk="1" hangingPunct="1">
              <a:spcBef>
                <a:spcPts val="0"/>
              </a:spcBef>
              <a:spcAft>
                <a:spcPts val="0"/>
              </a:spcAft>
            </a:pPr>
            <a:r>
              <a:rPr lang="en-US" altLang="en-US" sz="1600" b="1" dirty="0">
                <a:solidFill>
                  <a:srgbClr val="0000FF"/>
                </a:solidFill>
                <a:latin typeface="Calibri" panose="020F0502020204030204" pitchFamily="34" charset="0"/>
              </a:rPr>
              <a:t> </a:t>
            </a:r>
            <a:r>
              <a:rPr lang="en-US" altLang="en-US" sz="1600" b="1" dirty="0" smtClean="0">
                <a:solidFill>
                  <a:srgbClr val="0000FF"/>
                </a:solidFill>
                <a:latin typeface="Calibri" panose="020F0502020204030204" pitchFamily="34" charset="0"/>
              </a:rPr>
              <a:t>  54,800</a:t>
            </a:r>
            <a:r>
              <a:rPr lang="en-US" altLang="en-US" sz="1600" b="1" dirty="0">
                <a:solidFill>
                  <a:srgbClr val="0000FF"/>
                </a:solidFill>
                <a:latin typeface="Calibri" panose="020F0502020204030204" pitchFamily="34" charset="0"/>
              </a:rPr>
              <a:t>	</a:t>
            </a:r>
          </a:p>
        </p:txBody>
      </p:sp>
      <p:sp>
        <p:nvSpPr>
          <p:cNvPr id="21" name="Rectangle 20"/>
          <p:cNvSpPr>
            <a:spLocks noChangeArrowheads="1"/>
          </p:cNvSpPr>
          <p:nvPr/>
        </p:nvSpPr>
        <p:spPr bwMode="auto">
          <a:xfrm>
            <a:off x="7467600" y="3052465"/>
            <a:ext cx="1676400" cy="259080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ts val="0"/>
              </a:spcBef>
              <a:spcAft>
                <a:spcPts val="0"/>
              </a:spcAft>
            </a:pPr>
            <a:r>
              <a:rPr lang="en-US" altLang="en-US" sz="1600" b="1" dirty="0" smtClean="0">
                <a:latin typeface="Calibri" panose="020F0502020204030204" pitchFamily="34" charset="0"/>
              </a:rPr>
              <a:t>Goggle Scholar</a:t>
            </a:r>
          </a:p>
          <a:p>
            <a:pPr eaLnBrk="1" hangingPunct="1">
              <a:spcBef>
                <a:spcPts val="0"/>
              </a:spcBef>
              <a:spcAft>
                <a:spcPts val="0"/>
              </a:spcAft>
            </a:pPr>
            <a:r>
              <a:rPr lang="en-US" altLang="en-US" sz="1600" b="1" dirty="0" smtClean="0">
                <a:latin typeface="Calibri" panose="020F0502020204030204" pitchFamily="34" charset="0"/>
              </a:rPr>
              <a:t>(05/31/2016)</a:t>
            </a:r>
          </a:p>
          <a:p>
            <a:pPr eaLnBrk="1" hangingPunct="1">
              <a:spcBef>
                <a:spcPts val="600"/>
              </a:spcBef>
              <a:spcAft>
                <a:spcPts val="0"/>
              </a:spcAft>
            </a:pPr>
            <a:r>
              <a:rPr lang="en-US" altLang="en-US" sz="1600" b="1" dirty="0" smtClean="0">
                <a:solidFill>
                  <a:srgbClr val="0000FF"/>
                </a:solidFill>
                <a:latin typeface="Calibri" panose="020F0502020204030204" pitchFamily="34" charset="0"/>
              </a:rPr>
              <a:t>NASA Hubble:</a:t>
            </a:r>
          </a:p>
          <a:p>
            <a:pPr eaLnBrk="1" hangingPunct="1">
              <a:spcBef>
                <a:spcPts val="0"/>
              </a:spcBef>
              <a:spcAft>
                <a:spcPts val="0"/>
              </a:spcAft>
            </a:pPr>
            <a:r>
              <a:rPr lang="en-US" altLang="en-US" sz="1600" b="1" dirty="0">
                <a:solidFill>
                  <a:srgbClr val="0000FF"/>
                </a:solidFill>
                <a:latin typeface="Calibri" panose="020F0502020204030204" pitchFamily="34" charset="0"/>
              </a:rPr>
              <a:t> </a:t>
            </a:r>
            <a:r>
              <a:rPr lang="en-US" altLang="en-US" sz="1600" b="1" dirty="0" smtClean="0">
                <a:solidFill>
                  <a:srgbClr val="0000FF"/>
                </a:solidFill>
                <a:latin typeface="Calibri" panose="020F0502020204030204" pitchFamily="34" charset="0"/>
              </a:rPr>
              <a:t>  149,000</a:t>
            </a:r>
          </a:p>
          <a:p>
            <a:pPr eaLnBrk="1" hangingPunct="1">
              <a:spcBef>
                <a:spcPts val="600"/>
              </a:spcBef>
              <a:spcAft>
                <a:spcPts val="0"/>
              </a:spcAft>
            </a:pPr>
            <a:r>
              <a:rPr lang="en-US" altLang="en-US" sz="1600" b="1" dirty="0">
                <a:solidFill>
                  <a:srgbClr val="0000FF"/>
                </a:solidFill>
                <a:latin typeface="Calibri" panose="020F0502020204030204" pitchFamily="34" charset="0"/>
              </a:rPr>
              <a:t>NASA MODIS:</a:t>
            </a:r>
          </a:p>
          <a:p>
            <a:pPr eaLnBrk="1" hangingPunct="1">
              <a:spcBef>
                <a:spcPts val="0"/>
              </a:spcBef>
              <a:spcAft>
                <a:spcPts val="0"/>
              </a:spcAft>
            </a:pPr>
            <a:r>
              <a:rPr lang="en-US" altLang="en-US" sz="1600" b="1" dirty="0">
                <a:solidFill>
                  <a:srgbClr val="0000FF"/>
                </a:solidFill>
                <a:latin typeface="Calibri" panose="020F0502020204030204" pitchFamily="34" charset="0"/>
              </a:rPr>
              <a:t>   </a:t>
            </a:r>
            <a:r>
              <a:rPr lang="en-US" altLang="en-US" sz="1600" b="1" dirty="0" smtClean="0">
                <a:solidFill>
                  <a:srgbClr val="0000FF"/>
                </a:solidFill>
                <a:latin typeface="Calibri" panose="020F0502020204030204" pitchFamily="34" charset="0"/>
              </a:rPr>
              <a:t>101,000</a:t>
            </a:r>
            <a:endParaRPr lang="en-US" altLang="en-US" sz="1600" b="1" dirty="0">
              <a:solidFill>
                <a:srgbClr val="0000FF"/>
              </a:solidFill>
              <a:latin typeface="Calibri" panose="020F0502020204030204" pitchFamily="34" charset="0"/>
            </a:endParaRPr>
          </a:p>
          <a:p>
            <a:pPr eaLnBrk="1" hangingPunct="1">
              <a:spcBef>
                <a:spcPts val="600"/>
              </a:spcBef>
              <a:spcAft>
                <a:spcPts val="0"/>
              </a:spcAft>
            </a:pPr>
            <a:r>
              <a:rPr lang="en-US" altLang="en-US" sz="1600" b="1" dirty="0" smtClean="0">
                <a:solidFill>
                  <a:srgbClr val="0000FF"/>
                </a:solidFill>
                <a:latin typeface="Calibri" panose="020F0502020204030204" pitchFamily="34" charset="0"/>
              </a:rPr>
              <a:t>NASA Landsat:</a:t>
            </a:r>
          </a:p>
          <a:p>
            <a:pPr eaLnBrk="1" hangingPunct="1">
              <a:spcBef>
                <a:spcPts val="0"/>
              </a:spcBef>
              <a:spcAft>
                <a:spcPts val="0"/>
              </a:spcAft>
            </a:pPr>
            <a:r>
              <a:rPr lang="en-US" altLang="en-US" sz="1600" b="1" dirty="0">
                <a:solidFill>
                  <a:srgbClr val="0000FF"/>
                </a:solidFill>
                <a:latin typeface="Calibri" panose="020F0502020204030204" pitchFamily="34" charset="0"/>
              </a:rPr>
              <a:t> </a:t>
            </a:r>
            <a:r>
              <a:rPr lang="en-US" altLang="en-US" sz="1600" b="1" dirty="0" smtClean="0">
                <a:solidFill>
                  <a:srgbClr val="0000FF"/>
                </a:solidFill>
                <a:latin typeface="Calibri" panose="020F0502020204030204" pitchFamily="34" charset="0"/>
              </a:rPr>
              <a:t>  68,100</a:t>
            </a:r>
            <a:r>
              <a:rPr lang="en-US" altLang="en-US" sz="1600" b="1" dirty="0">
                <a:solidFill>
                  <a:srgbClr val="0000FF"/>
                </a:solidFill>
                <a:latin typeface="Calibri" panose="020F0502020204030204" pitchFamily="34" charset="0"/>
              </a:rPr>
              <a:t>	</a:t>
            </a:r>
          </a:p>
        </p:txBody>
      </p:sp>
    </p:spTree>
    <p:extLst>
      <p:ext uri="{BB962C8B-B14F-4D97-AF65-F5344CB8AC3E}">
        <p14:creationId xmlns:p14="http://schemas.microsoft.com/office/powerpoint/2010/main" val="1288233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5" name="Text Box 9"/>
          <p:cNvSpPr txBox="1">
            <a:spLocks noChangeArrowheads="1"/>
          </p:cNvSpPr>
          <p:nvPr/>
        </p:nvSpPr>
        <p:spPr bwMode="auto">
          <a:xfrm>
            <a:off x="8763000" y="6553200"/>
            <a:ext cx="338554" cy="276999"/>
          </a:xfrm>
          <a:prstGeom prst="rect">
            <a:avLst/>
          </a:prstGeom>
          <a:noFill/>
          <a:ln w="9525">
            <a:noFill/>
            <a:miter lim="800000"/>
            <a:headEnd/>
            <a:tailEnd/>
          </a:ln>
        </p:spPr>
        <p:txBody>
          <a:bodyPr wrap="none">
            <a:spAutoFit/>
          </a:bodyPr>
          <a:lstStyle/>
          <a:p>
            <a:fld id="{02B3BC47-8AF9-47F3-BD2D-BF7CF93728AF}" type="slidenum">
              <a:rPr lang="en-US" sz="1200" b="1" i="1">
                <a:solidFill>
                  <a:srgbClr val="0000FF"/>
                </a:solidFill>
                <a:latin typeface="Times New Roman" pitchFamily="18" charset="0"/>
              </a:rPr>
              <a:pPr/>
              <a:t>35</a:t>
            </a:fld>
            <a:endParaRPr lang="en-US" sz="1200" b="1" i="1">
              <a:solidFill>
                <a:srgbClr val="0000FF"/>
              </a:solidFill>
              <a:latin typeface="Times New Roman" pitchFamily="18" charset="0"/>
            </a:endParaRPr>
          </a:p>
        </p:txBody>
      </p:sp>
      <p:sp>
        <p:nvSpPr>
          <p:cNvPr id="21" name="Rectangle 7"/>
          <p:cNvSpPr txBox="1">
            <a:spLocks noChangeArrowheads="1"/>
          </p:cNvSpPr>
          <p:nvPr/>
        </p:nvSpPr>
        <p:spPr>
          <a:xfrm>
            <a:off x="214313" y="0"/>
            <a:ext cx="8693150" cy="579437"/>
          </a:xfrm>
          <a:prstGeom prst="rect">
            <a:avLst/>
          </a:prstGeom>
          <a:noFill/>
        </p:spPr>
        <p:txBody>
          <a:bodyPr lIns="90487" tIns="44450" rIns="90487" bIns="44450"/>
          <a:lstStyle/>
          <a:p>
            <a:pPr algn="ctr">
              <a:defRPr/>
            </a:pPr>
            <a:r>
              <a:rPr lang="en-US" sz="2600" b="1" kern="0" dirty="0" smtClean="0">
                <a:latin typeface="Calibri" pitchFamily="34" charset="0"/>
                <a:cs typeface="+mn-cs"/>
              </a:rPr>
              <a:t>VIIRS and MODIS Spectral Bands</a:t>
            </a:r>
            <a:endParaRPr lang="en-US" sz="2600" b="1" kern="0" dirty="0">
              <a:latin typeface="Calibri" pitchFamily="34" charset="0"/>
              <a:cs typeface="+mn-cs"/>
            </a:endParaRPr>
          </a:p>
        </p:txBody>
      </p:sp>
      <p:grpSp>
        <p:nvGrpSpPr>
          <p:cNvPr id="23" name="Group 22"/>
          <p:cNvGrpSpPr>
            <a:grpSpLocks/>
          </p:cNvGrpSpPr>
          <p:nvPr/>
        </p:nvGrpSpPr>
        <p:grpSpPr bwMode="auto">
          <a:xfrm>
            <a:off x="733425" y="701675"/>
            <a:ext cx="5875338" cy="6069013"/>
            <a:chOff x="627394" y="395005"/>
            <a:chExt cx="5875965" cy="6452040"/>
          </a:xfrm>
        </p:grpSpPr>
        <p:sp>
          <p:nvSpPr>
            <p:cNvPr id="24" name="Rectangle 23"/>
            <p:cNvSpPr/>
            <p:nvPr/>
          </p:nvSpPr>
          <p:spPr>
            <a:xfrm>
              <a:off x="627394" y="395005"/>
              <a:ext cx="5875965" cy="6452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b="1">
                <a:solidFill>
                  <a:srgbClr val="000000">
                    <a:lumMod val="65000"/>
                    <a:lumOff val="35000"/>
                  </a:srgbClr>
                </a:solidFill>
              </a:endParaRPr>
            </a:p>
          </p:txBody>
        </p:sp>
        <p:graphicFrame>
          <p:nvGraphicFramePr>
            <p:cNvPr id="26" name="Object 5"/>
            <p:cNvGraphicFramePr>
              <a:graphicFrameLocks/>
            </p:cNvGraphicFramePr>
            <p:nvPr/>
          </p:nvGraphicFramePr>
          <p:xfrm>
            <a:off x="693095" y="453878"/>
            <a:ext cx="5756275" cy="6354762"/>
          </p:xfrm>
          <a:graphic>
            <a:graphicData uri="http://schemas.openxmlformats.org/presentationml/2006/ole">
              <mc:AlternateContent xmlns:mc="http://schemas.openxmlformats.org/markup-compatibility/2006">
                <mc:Choice xmlns:v="urn:schemas-microsoft-com:vml" Requires="v">
                  <p:oleObj spid="_x0000_s2223" name="Worksheet" r:id="rId4" imgW="6345000" imgH="6187680" progId="Excel.Sheet.8">
                    <p:embed/>
                  </p:oleObj>
                </mc:Choice>
                <mc:Fallback>
                  <p:oleObj name="Worksheet" r:id="rId4" imgW="6345000" imgH="618768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t="3999"/>
                        <a:stretch>
                          <a:fillRect/>
                        </a:stretch>
                      </p:blipFill>
                      <p:spPr bwMode="auto">
                        <a:xfrm>
                          <a:off x="693095" y="453878"/>
                          <a:ext cx="5756275" cy="635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7" name="TextBox 26"/>
          <p:cNvSpPr txBox="1">
            <a:spLocks noChangeArrowheads="1"/>
          </p:cNvSpPr>
          <p:nvPr/>
        </p:nvSpPr>
        <p:spPr bwMode="auto">
          <a:xfrm>
            <a:off x="7383040" y="993775"/>
            <a:ext cx="782587" cy="369332"/>
          </a:xfrm>
          <a:prstGeom prst="rect">
            <a:avLst/>
          </a:prstGeom>
          <a:noFill/>
          <a:ln w="9525">
            <a:noFill/>
            <a:miter lim="800000"/>
            <a:headEnd/>
            <a:tailEnd/>
          </a:ln>
        </p:spPr>
        <p:txBody>
          <a:bodyPr wrap="none">
            <a:spAutoFit/>
          </a:bodyPr>
          <a:lstStyle/>
          <a:p>
            <a:pPr algn="ctr" eaLnBrk="0" hangingPunct="0"/>
            <a:r>
              <a:rPr lang="en-US" b="1" dirty="0" smtClean="0">
                <a:solidFill>
                  <a:srgbClr val="000000"/>
                </a:solidFill>
                <a:latin typeface="Calibri" pitchFamily="34" charset="0"/>
                <a:cs typeface="Arial" pitchFamily="34" charset="0"/>
              </a:rPr>
              <a:t>1 DNB</a:t>
            </a:r>
          </a:p>
        </p:txBody>
      </p:sp>
      <p:sp>
        <p:nvSpPr>
          <p:cNvPr id="30" name="Right Brace 29"/>
          <p:cNvSpPr/>
          <p:nvPr/>
        </p:nvSpPr>
        <p:spPr>
          <a:xfrm>
            <a:off x="6724650" y="1431925"/>
            <a:ext cx="536575" cy="3149600"/>
          </a:xfrm>
          <a:prstGeom prst="rightBrace">
            <a:avLst/>
          </a:prstGeom>
          <a:ln w="3810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sz="2000" b="1">
              <a:solidFill>
                <a:srgbClr val="000000">
                  <a:lumMod val="65000"/>
                  <a:lumOff val="35000"/>
                </a:srgbClr>
              </a:solidFill>
            </a:endParaRPr>
          </a:p>
        </p:txBody>
      </p:sp>
      <p:sp>
        <p:nvSpPr>
          <p:cNvPr id="31" name="TextBox 9"/>
          <p:cNvSpPr txBox="1">
            <a:spLocks noChangeArrowheads="1"/>
          </p:cNvSpPr>
          <p:nvPr/>
        </p:nvSpPr>
        <p:spPr bwMode="auto">
          <a:xfrm>
            <a:off x="7485457" y="2760663"/>
            <a:ext cx="1362873" cy="646331"/>
          </a:xfrm>
          <a:prstGeom prst="rect">
            <a:avLst/>
          </a:prstGeom>
          <a:noFill/>
          <a:ln w="9525">
            <a:noFill/>
            <a:miter lim="800000"/>
            <a:headEnd/>
            <a:tailEnd/>
          </a:ln>
        </p:spPr>
        <p:txBody>
          <a:bodyPr wrap="none">
            <a:spAutoFit/>
          </a:bodyPr>
          <a:lstStyle/>
          <a:p>
            <a:pPr algn="ctr" eaLnBrk="0" hangingPunct="0"/>
            <a:r>
              <a:rPr lang="en-US" b="1" smtClean="0">
                <a:solidFill>
                  <a:srgbClr val="000000"/>
                </a:solidFill>
                <a:latin typeface="Calibri" pitchFamily="34" charset="0"/>
                <a:cs typeface="Arial" pitchFamily="34" charset="0"/>
              </a:rPr>
              <a:t>14 RSB</a:t>
            </a:r>
          </a:p>
          <a:p>
            <a:pPr algn="ctr" eaLnBrk="0" hangingPunct="0"/>
            <a:r>
              <a:rPr lang="en-US" b="1" smtClean="0">
                <a:solidFill>
                  <a:srgbClr val="000000"/>
                </a:solidFill>
                <a:latin typeface="Calibri" pitchFamily="34" charset="0"/>
                <a:cs typeface="Arial" pitchFamily="34" charset="0"/>
              </a:rPr>
              <a:t>(0.4-2.3 </a:t>
            </a:r>
            <a:r>
              <a:rPr lang="en-US" b="1" smtClean="0">
                <a:solidFill>
                  <a:srgbClr val="000000"/>
                </a:solidFill>
                <a:latin typeface="Symbol" pitchFamily="18" charset="2"/>
                <a:cs typeface="Arial" pitchFamily="34" charset="0"/>
              </a:rPr>
              <a:t>m</a:t>
            </a:r>
            <a:r>
              <a:rPr lang="en-US" b="1" smtClean="0">
                <a:solidFill>
                  <a:srgbClr val="000000"/>
                </a:solidFill>
                <a:latin typeface="Calibri" pitchFamily="34" charset="0"/>
                <a:cs typeface="Arial" pitchFamily="34" charset="0"/>
              </a:rPr>
              <a:t>m)</a:t>
            </a:r>
          </a:p>
        </p:txBody>
      </p:sp>
      <p:sp>
        <p:nvSpPr>
          <p:cNvPr id="32" name="TextBox 10"/>
          <p:cNvSpPr txBox="1">
            <a:spLocks noChangeArrowheads="1"/>
          </p:cNvSpPr>
          <p:nvPr/>
        </p:nvSpPr>
        <p:spPr bwMode="auto">
          <a:xfrm>
            <a:off x="7448924" y="5464175"/>
            <a:ext cx="710451" cy="369332"/>
          </a:xfrm>
          <a:prstGeom prst="rect">
            <a:avLst/>
          </a:prstGeom>
          <a:noFill/>
          <a:ln w="9525">
            <a:noFill/>
            <a:miter lim="800000"/>
            <a:headEnd/>
            <a:tailEnd/>
          </a:ln>
        </p:spPr>
        <p:txBody>
          <a:bodyPr wrap="none">
            <a:spAutoFit/>
          </a:bodyPr>
          <a:lstStyle/>
          <a:p>
            <a:pPr algn="ctr" eaLnBrk="0" hangingPunct="0"/>
            <a:r>
              <a:rPr lang="en-US" b="1" smtClean="0">
                <a:solidFill>
                  <a:srgbClr val="000000"/>
                </a:solidFill>
                <a:latin typeface="Calibri" pitchFamily="34" charset="0"/>
                <a:cs typeface="Arial" pitchFamily="34" charset="0"/>
              </a:rPr>
              <a:t>7 TEB</a:t>
            </a:r>
          </a:p>
        </p:txBody>
      </p:sp>
      <p:sp>
        <p:nvSpPr>
          <p:cNvPr id="33" name="Right Brace 32"/>
          <p:cNvSpPr/>
          <p:nvPr/>
        </p:nvSpPr>
        <p:spPr>
          <a:xfrm>
            <a:off x="6724650" y="4773613"/>
            <a:ext cx="536575" cy="1843087"/>
          </a:xfrm>
          <a:prstGeom prst="rightBrace">
            <a:avLst/>
          </a:prstGeom>
          <a:ln w="3810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sz="2000" b="1">
              <a:solidFill>
                <a:srgbClr val="000000">
                  <a:lumMod val="65000"/>
                  <a:lumOff val="35000"/>
                </a:srgbClr>
              </a:solidFill>
            </a:endParaRPr>
          </a:p>
        </p:txBody>
      </p:sp>
      <p:sp>
        <p:nvSpPr>
          <p:cNvPr id="34" name="TextBox 12"/>
          <p:cNvSpPr txBox="1">
            <a:spLocks noChangeArrowheads="1"/>
          </p:cNvSpPr>
          <p:nvPr/>
        </p:nvSpPr>
        <p:spPr bwMode="auto">
          <a:xfrm>
            <a:off x="7093819" y="4003675"/>
            <a:ext cx="2050181" cy="723275"/>
          </a:xfrm>
          <a:prstGeom prst="rect">
            <a:avLst/>
          </a:prstGeom>
          <a:noFill/>
          <a:ln w="9525">
            <a:noFill/>
            <a:miter lim="800000"/>
            <a:headEnd/>
            <a:tailEnd/>
          </a:ln>
        </p:spPr>
        <p:txBody>
          <a:bodyPr wrap="square">
            <a:spAutoFit/>
          </a:bodyPr>
          <a:lstStyle/>
          <a:p>
            <a:pPr algn="ctr" eaLnBrk="0" hangingPunct="0">
              <a:spcBef>
                <a:spcPts val="600"/>
              </a:spcBef>
            </a:pPr>
            <a:r>
              <a:rPr lang="en-US" b="1" dirty="0" smtClean="0">
                <a:solidFill>
                  <a:srgbClr val="000000"/>
                </a:solidFill>
                <a:latin typeface="Calibri" pitchFamily="34" charset="0"/>
                <a:cs typeface="Arial" pitchFamily="34" charset="0"/>
              </a:rPr>
              <a:t>Dual Gain Bands:</a:t>
            </a:r>
          </a:p>
          <a:p>
            <a:pPr algn="ctr" eaLnBrk="0" hangingPunct="0">
              <a:spcBef>
                <a:spcPts val="600"/>
              </a:spcBef>
            </a:pPr>
            <a:r>
              <a:rPr lang="en-US" b="1" dirty="0" smtClean="0">
                <a:solidFill>
                  <a:srgbClr val="000000"/>
                </a:solidFill>
                <a:latin typeface="Calibri" pitchFamily="34" charset="0"/>
                <a:cs typeface="Arial" pitchFamily="34" charset="0"/>
              </a:rPr>
              <a:t>M1-M5, M7, M13</a:t>
            </a:r>
          </a:p>
        </p:txBody>
      </p:sp>
      <p:cxnSp>
        <p:nvCxnSpPr>
          <p:cNvPr id="35" name="Straight Arrow Connector 34"/>
          <p:cNvCxnSpPr/>
          <p:nvPr/>
        </p:nvCxnSpPr>
        <p:spPr>
          <a:xfrm>
            <a:off x="6732933" y="1163638"/>
            <a:ext cx="498475"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14"/>
          <p:cNvSpPr>
            <a:spLocks noChangeArrowheads="1"/>
          </p:cNvSpPr>
          <p:nvPr/>
        </p:nvSpPr>
        <p:spPr bwMode="auto">
          <a:xfrm rot="16200000">
            <a:off x="-2529836" y="3562592"/>
            <a:ext cx="5836150" cy="369332"/>
          </a:xfrm>
          <a:prstGeom prst="rect">
            <a:avLst/>
          </a:prstGeom>
          <a:noFill/>
          <a:ln w="9525">
            <a:noFill/>
            <a:miter lim="800000"/>
            <a:headEnd/>
            <a:tailEnd/>
          </a:ln>
        </p:spPr>
        <p:txBody>
          <a:bodyPr wrap="square">
            <a:spAutoFit/>
          </a:bodyPr>
          <a:lstStyle/>
          <a:p>
            <a:pPr algn="ctr" eaLnBrk="0" hangingPunct="0"/>
            <a:r>
              <a:rPr lang="en-US" b="1" dirty="0" smtClean="0">
                <a:solidFill>
                  <a:srgbClr val="000000"/>
                </a:solidFill>
                <a:latin typeface="Calibri" pitchFamily="34" charset="0"/>
                <a:cs typeface="Arial" pitchFamily="34" charset="0"/>
              </a:rPr>
              <a:t>16 Moderate (radiometric) bands, 5 Imaging bands, 1 DNB</a:t>
            </a:r>
            <a:endParaRPr lang="en-US" b="1"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31437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6"/>
          <p:cNvSpPr>
            <a:spLocks noChangeArrowheads="1"/>
          </p:cNvSpPr>
          <p:nvPr/>
        </p:nvSpPr>
        <p:spPr bwMode="auto">
          <a:xfrm>
            <a:off x="66675" y="914401"/>
            <a:ext cx="9001125" cy="5486399"/>
          </a:xfrm>
          <a:prstGeom prst="rect">
            <a:avLst/>
          </a:prstGeom>
          <a:noFill/>
          <a:ln w="12700">
            <a:noFill/>
            <a:miter lim="800000"/>
            <a:headEnd/>
            <a:tailEnd/>
          </a:ln>
        </p:spPr>
        <p:txBody>
          <a:bodyPr lIns="90487" tIns="44450" rIns="90487" bIns="44450"/>
          <a:lstStyle/>
          <a:p>
            <a:pPr marL="342900" indent="-342900">
              <a:spcBef>
                <a:spcPts val="300"/>
              </a:spcBef>
              <a:buFontTx/>
              <a:buChar char="•"/>
            </a:pPr>
            <a:r>
              <a:rPr lang="en-US" sz="2200" b="1" dirty="0" smtClean="0">
                <a:latin typeface="Calibri" pitchFamily="34" charset="0"/>
                <a:cs typeface="Times New Roman" pitchFamily="18" charset="0"/>
              </a:rPr>
              <a:t>Instrument Operations and OBC Functions – Normal</a:t>
            </a:r>
          </a:p>
          <a:p>
            <a:pPr marL="800100" lvl="2" indent="-342900">
              <a:spcBef>
                <a:spcPts val="0"/>
              </a:spcBef>
              <a:spcAft>
                <a:spcPts val="300"/>
              </a:spcAft>
              <a:buFont typeface="Calibri" panose="020F0502020204030204" pitchFamily="34" charset="0"/>
              <a:buChar char="–"/>
            </a:pPr>
            <a:r>
              <a:rPr lang="en-US" sz="2000" dirty="0" smtClean="0">
                <a:latin typeface="Calibri" pitchFamily="34" charset="0"/>
              </a:rPr>
              <a:t>No changes to instrument operation </a:t>
            </a:r>
            <a:r>
              <a:rPr lang="en-US" sz="2000" dirty="0" smtClean="0">
                <a:latin typeface="Calibri" pitchFamily="34" charset="0"/>
              </a:rPr>
              <a:t>configuration </a:t>
            </a:r>
            <a:r>
              <a:rPr lang="en-US" sz="2000" dirty="0" smtClean="0">
                <a:latin typeface="Calibri" pitchFamily="34" charset="0"/>
              </a:rPr>
              <a:t>for Terra MODIS since 2003 (currently using </a:t>
            </a:r>
            <a:r>
              <a:rPr lang="en-US" sz="2000" dirty="0">
                <a:latin typeface="Calibri" pitchFamily="34" charset="0"/>
              </a:rPr>
              <a:t>A-side electronics and B-side </a:t>
            </a:r>
            <a:r>
              <a:rPr lang="en-US" sz="2000" dirty="0" smtClean="0">
                <a:latin typeface="Calibri" pitchFamily="34" charset="0"/>
              </a:rPr>
              <a:t>formatter)</a:t>
            </a:r>
            <a:endParaRPr lang="en-US" sz="2000" dirty="0" smtClean="0">
              <a:latin typeface="Calibri" pitchFamily="34" charset="0"/>
            </a:endParaRPr>
          </a:p>
          <a:p>
            <a:pPr marL="800100" lvl="2" indent="-342900">
              <a:spcBef>
                <a:spcPts val="0"/>
              </a:spcBef>
              <a:spcAft>
                <a:spcPts val="300"/>
              </a:spcAft>
              <a:buFont typeface="Calibri" panose="020F0502020204030204" pitchFamily="34" charset="0"/>
              <a:buChar char="–"/>
            </a:pPr>
            <a:r>
              <a:rPr lang="en-US" sz="2000" dirty="0">
                <a:latin typeface="Calibri" pitchFamily="34" charset="0"/>
              </a:rPr>
              <a:t>A</a:t>
            </a:r>
            <a:r>
              <a:rPr lang="en-US" sz="2000" dirty="0" smtClean="0">
                <a:latin typeface="Calibri" pitchFamily="34" charset="0"/>
              </a:rPr>
              <a:t>ll B-side configuration for Aqua MODIS since launch</a:t>
            </a:r>
          </a:p>
          <a:p>
            <a:pPr marL="800100" lvl="2" indent="-342900">
              <a:spcBef>
                <a:spcPts val="0"/>
              </a:spcBef>
              <a:spcAft>
                <a:spcPts val="300"/>
              </a:spcAft>
              <a:buFont typeface="Calibri" panose="020F0502020204030204" pitchFamily="34" charset="0"/>
              <a:buChar char="–"/>
            </a:pPr>
            <a:r>
              <a:rPr lang="en-US" sz="2000" dirty="0" smtClean="0">
                <a:latin typeface="Calibri" pitchFamily="34" charset="0"/>
                <a:cs typeface="Times New Roman" pitchFamily="18" charset="0"/>
              </a:rPr>
              <a:t>Terra spacecraft (S/C) safe mode on Feb 18, 2016</a:t>
            </a:r>
          </a:p>
          <a:p>
            <a:pPr marL="1257300" lvl="3" indent="-342900">
              <a:spcBef>
                <a:spcPts val="0"/>
              </a:spcBef>
              <a:spcAft>
                <a:spcPts val="300"/>
              </a:spcAft>
              <a:buFont typeface="Wingdings" panose="05000000000000000000" pitchFamily="2" charset="2"/>
              <a:buChar char="§"/>
            </a:pPr>
            <a:r>
              <a:rPr lang="en-US" sz="2000" dirty="0" smtClean="0">
                <a:latin typeface="Calibri" pitchFamily="34" charset="0"/>
                <a:cs typeface="Times New Roman" pitchFamily="18" charset="0"/>
              </a:rPr>
              <a:t>It </a:t>
            </a:r>
            <a:r>
              <a:rPr lang="en-US" sz="2000" dirty="0">
                <a:latin typeface="Calibri" pitchFamily="34" charset="0"/>
                <a:cs typeface="Times New Roman" pitchFamily="18" charset="0"/>
              </a:rPr>
              <a:t>happened on Feb 18, </a:t>
            </a:r>
            <a:r>
              <a:rPr lang="en-US" sz="2000" dirty="0" smtClean="0">
                <a:latin typeface="Calibri" pitchFamily="34" charset="0"/>
                <a:cs typeface="Times New Roman" pitchFamily="18" charset="0"/>
              </a:rPr>
              <a:t>2016 during </a:t>
            </a:r>
            <a:r>
              <a:rPr lang="en-US" sz="2000" dirty="0">
                <a:latin typeface="Calibri" pitchFamily="34" charset="0"/>
                <a:cs typeface="Times New Roman" pitchFamily="18" charset="0"/>
              </a:rPr>
              <a:t>a scheduled inclination </a:t>
            </a:r>
            <a:r>
              <a:rPr lang="en-US" sz="2000" dirty="0" smtClean="0">
                <a:latin typeface="Calibri" pitchFamily="34" charset="0"/>
                <a:cs typeface="Times New Roman" pitchFamily="18" charset="0"/>
              </a:rPr>
              <a:t>maneuver when the </a:t>
            </a:r>
            <a:r>
              <a:rPr lang="en-US" sz="2000" dirty="0">
                <a:latin typeface="Calibri" pitchFamily="34" charset="0"/>
                <a:cs typeface="Times New Roman" pitchFamily="18" charset="0"/>
              </a:rPr>
              <a:t>S/C was yawed to +90° instead of the desired -</a:t>
            </a:r>
            <a:r>
              <a:rPr lang="en-US" sz="2000" dirty="0" smtClean="0">
                <a:latin typeface="Calibri" pitchFamily="34" charset="0"/>
                <a:cs typeface="Times New Roman" pitchFamily="18" charset="0"/>
              </a:rPr>
              <a:t>90°. When </a:t>
            </a:r>
            <a:r>
              <a:rPr lang="en-US" sz="2000" dirty="0">
                <a:latin typeface="Calibri" pitchFamily="34" charset="0"/>
                <a:cs typeface="Times New Roman" pitchFamily="18" charset="0"/>
              </a:rPr>
              <a:t>attempts were made to slew it back, the edit limits were tripped and caused the S/C to enter the Safe Mode</a:t>
            </a:r>
          </a:p>
          <a:p>
            <a:pPr marL="1257300" lvl="3" indent="-342900">
              <a:spcBef>
                <a:spcPts val="0"/>
              </a:spcBef>
              <a:spcAft>
                <a:spcPts val="300"/>
              </a:spcAft>
              <a:buFont typeface="Wingdings" panose="05000000000000000000" pitchFamily="2" charset="2"/>
              <a:buChar char="§"/>
            </a:pPr>
            <a:r>
              <a:rPr lang="en-US" sz="2000" dirty="0" smtClean="0">
                <a:latin typeface="Calibri" pitchFamily="34" charset="0"/>
                <a:cs typeface="Times New Roman" pitchFamily="18" charset="0"/>
              </a:rPr>
              <a:t>The S/C </a:t>
            </a:r>
            <a:r>
              <a:rPr lang="en-US" sz="2000" dirty="0">
                <a:latin typeface="Calibri" pitchFamily="34" charset="0"/>
                <a:cs typeface="Times New Roman" pitchFamily="18" charset="0"/>
              </a:rPr>
              <a:t>and all instruments were powered back on without issues after February 24, 2016 and continue to operate nominally</a:t>
            </a:r>
          </a:p>
          <a:p>
            <a:pPr marL="1257300" lvl="3" indent="-342900">
              <a:spcBef>
                <a:spcPts val="0"/>
              </a:spcBef>
              <a:spcAft>
                <a:spcPts val="300"/>
              </a:spcAft>
              <a:buFont typeface="Wingdings" panose="05000000000000000000" pitchFamily="2" charset="2"/>
              <a:buChar char="§"/>
            </a:pPr>
            <a:r>
              <a:rPr lang="en-US" sz="2000" dirty="0">
                <a:latin typeface="Calibri" pitchFamily="34" charset="0"/>
                <a:cs typeface="Times New Roman" pitchFamily="18" charset="0"/>
              </a:rPr>
              <a:t>Impact on MODIS: 11 (21) noisy detectors in LWIR bands before (after) safe mode; large gain changes (5-15%) in some LWIR PV bands/detectors; gain changes are relatively small (0.5-2.0%) in other spectral bands </a:t>
            </a:r>
            <a:endParaRPr lang="en-US" sz="2000" dirty="0" smtClean="0">
              <a:latin typeface="Calibri" pitchFamily="34" charset="0"/>
              <a:cs typeface="Times New Roman" pitchFamily="18" charset="0"/>
            </a:endParaRPr>
          </a:p>
          <a:p>
            <a:pPr marL="800100" lvl="2" indent="-342900">
              <a:spcBef>
                <a:spcPts val="0"/>
              </a:spcBef>
              <a:spcAft>
                <a:spcPts val="300"/>
              </a:spcAft>
              <a:buFont typeface="Calibri" panose="020F0502020204030204" pitchFamily="34" charset="0"/>
              <a:buChar char="–"/>
            </a:pPr>
            <a:r>
              <a:rPr lang="en-US" sz="2000" dirty="0" smtClean="0">
                <a:latin typeface="Calibri" pitchFamily="34" charset="0"/>
                <a:cs typeface="Times New Roman" pitchFamily="18" charset="0"/>
              </a:rPr>
              <a:t>No </a:t>
            </a:r>
            <a:r>
              <a:rPr lang="en-US" sz="2000" dirty="0">
                <a:latin typeface="Calibri" pitchFamily="34" charset="0"/>
                <a:cs typeface="Times New Roman" pitchFamily="18" charset="0"/>
              </a:rPr>
              <a:t>new noisy </a:t>
            </a:r>
            <a:r>
              <a:rPr lang="en-US" sz="2000" dirty="0" smtClean="0">
                <a:latin typeface="Calibri" pitchFamily="34" charset="0"/>
                <a:cs typeface="Times New Roman" pitchFamily="18" charset="0"/>
              </a:rPr>
              <a:t>detectors for Aqua </a:t>
            </a:r>
            <a:r>
              <a:rPr lang="en-US" sz="2000" dirty="0">
                <a:latin typeface="Calibri" pitchFamily="34" charset="0"/>
                <a:cs typeface="Times New Roman" pitchFamily="18" charset="0"/>
              </a:rPr>
              <a:t>MODIS since last </a:t>
            </a:r>
            <a:r>
              <a:rPr lang="en-US" sz="2000" dirty="0" smtClean="0">
                <a:latin typeface="Calibri" pitchFamily="34" charset="0"/>
                <a:cs typeface="Times New Roman" pitchFamily="18" charset="0"/>
              </a:rPr>
              <a:t>STM</a:t>
            </a:r>
          </a:p>
          <a:p>
            <a:pPr marL="800100" lvl="2" indent="-342900">
              <a:spcBef>
                <a:spcPts val="0"/>
              </a:spcBef>
              <a:spcAft>
                <a:spcPts val="300"/>
              </a:spcAft>
              <a:buFont typeface="Calibri" panose="020F0502020204030204" pitchFamily="34" charset="0"/>
              <a:buChar char="–"/>
            </a:pPr>
            <a:r>
              <a:rPr lang="en-US" sz="2000" dirty="0" smtClean="0">
                <a:latin typeface="Calibri" pitchFamily="34" charset="0"/>
                <a:cs typeface="Times New Roman" pitchFamily="18" charset="0"/>
              </a:rPr>
              <a:t>Noticeable </a:t>
            </a:r>
            <a:r>
              <a:rPr lang="en-US" sz="2000" dirty="0" smtClean="0">
                <a:latin typeface="Calibri" pitchFamily="34" charset="0"/>
                <a:cs typeface="Times New Roman" pitchFamily="18" charset="0"/>
              </a:rPr>
              <a:t>improvement in the control of </a:t>
            </a:r>
            <a:r>
              <a:rPr lang="en-US" sz="2000" dirty="0" smtClean="0">
                <a:latin typeface="Calibri" pitchFamily="34" charset="0"/>
                <a:cs typeface="Times New Roman" pitchFamily="18" charset="0"/>
              </a:rPr>
              <a:t>Aqua MODIS CPFA temperatures  </a:t>
            </a:r>
            <a:endParaRPr lang="en-US" sz="2000" dirty="0" smtClean="0">
              <a:latin typeface="Calibri" pitchFamily="34" charset="0"/>
            </a:endParaRPr>
          </a:p>
        </p:txBody>
      </p:sp>
      <p:sp>
        <p:nvSpPr>
          <p:cNvPr id="4100" name="Text Box 9"/>
          <p:cNvSpPr txBox="1">
            <a:spLocks noChangeArrowheads="1"/>
          </p:cNvSpPr>
          <p:nvPr/>
        </p:nvSpPr>
        <p:spPr bwMode="auto">
          <a:xfrm>
            <a:off x="8763000" y="6553200"/>
            <a:ext cx="261938" cy="276225"/>
          </a:xfrm>
          <a:prstGeom prst="rect">
            <a:avLst/>
          </a:prstGeom>
          <a:noFill/>
          <a:ln w="9525">
            <a:noFill/>
            <a:miter lim="800000"/>
            <a:headEnd/>
            <a:tailEnd/>
          </a:ln>
        </p:spPr>
        <p:txBody>
          <a:bodyPr wrap="none">
            <a:spAutoFit/>
          </a:bodyPr>
          <a:lstStyle/>
          <a:p>
            <a:fld id="{A4424335-EE47-494B-AFBB-542FDEDF71A1}" type="slidenum">
              <a:rPr lang="en-US" sz="1200" b="1" i="1">
                <a:solidFill>
                  <a:srgbClr val="0000FF"/>
                </a:solidFill>
                <a:latin typeface="Times New Roman" pitchFamily="18" charset="0"/>
              </a:rPr>
              <a:pPr/>
              <a:t>4</a:t>
            </a:fld>
            <a:endParaRPr lang="en-US" sz="1200" b="1" i="1">
              <a:solidFill>
                <a:srgbClr val="0000FF"/>
              </a:solidFill>
              <a:latin typeface="Times New Roman" pitchFamily="18" charset="0"/>
            </a:endParaRPr>
          </a:p>
        </p:txBody>
      </p:sp>
      <p:cxnSp>
        <p:nvCxnSpPr>
          <p:cNvPr id="5" name="Straight Connector 4"/>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7" name="Rectangle 7"/>
          <p:cNvSpPr>
            <a:spLocks noGrp="1" noChangeArrowheads="1"/>
          </p:cNvSpPr>
          <p:nvPr>
            <p:ph type="title"/>
          </p:nvPr>
        </p:nvSpPr>
        <p:spPr>
          <a:xfrm>
            <a:off x="838200" y="0"/>
            <a:ext cx="7307263" cy="685800"/>
          </a:xfrm>
        </p:spPr>
        <p:txBody>
          <a:bodyPr lIns="90487" tIns="44450" rIns="90487" bIns="44450"/>
          <a:lstStyle/>
          <a:p>
            <a:pPr eaLnBrk="1" hangingPunct="1"/>
            <a:r>
              <a:rPr lang="en-US" sz="2800" b="1" dirty="0" smtClean="0">
                <a:solidFill>
                  <a:schemeClr val="tx1"/>
                </a:solidFill>
                <a:latin typeface="Calibri" pitchFamily="34" charset="0"/>
              </a:rPr>
              <a:t>MODIS Highlights</a:t>
            </a:r>
          </a:p>
        </p:txBody>
      </p:sp>
    </p:spTree>
    <p:extLst>
      <p:ext uri="{BB962C8B-B14F-4D97-AF65-F5344CB8AC3E}">
        <p14:creationId xmlns:p14="http://schemas.microsoft.com/office/powerpoint/2010/main" val="706432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192"/>
          <a:stretch/>
        </p:blipFill>
        <p:spPr bwMode="auto">
          <a:xfrm>
            <a:off x="5562600" y="3171525"/>
            <a:ext cx="3532156" cy="19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15" r="5149" b="-1538"/>
          <a:stretch/>
        </p:blipFill>
        <p:spPr bwMode="auto">
          <a:xfrm>
            <a:off x="5577653" y="4861560"/>
            <a:ext cx="3566347"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6"/>
          <p:cNvSpPr>
            <a:spLocks noChangeArrowheads="1"/>
          </p:cNvSpPr>
          <p:nvPr/>
        </p:nvSpPr>
        <p:spPr bwMode="auto">
          <a:xfrm>
            <a:off x="66675" y="838200"/>
            <a:ext cx="5648325" cy="2076349"/>
          </a:xfrm>
          <a:prstGeom prst="rect">
            <a:avLst/>
          </a:prstGeom>
          <a:noFill/>
          <a:ln w="12700">
            <a:noFill/>
            <a:miter lim="800000"/>
            <a:headEnd/>
            <a:tailEnd/>
          </a:ln>
        </p:spPr>
        <p:txBody>
          <a:bodyPr lIns="90487" tIns="44450" rIns="90487" bIns="44450"/>
          <a:lstStyle/>
          <a:p>
            <a:pPr marL="342900" indent="-342900">
              <a:spcBef>
                <a:spcPts val="300"/>
              </a:spcBef>
              <a:buFontTx/>
              <a:buChar char="•"/>
            </a:pPr>
            <a:r>
              <a:rPr lang="en-US" sz="2200" b="1" dirty="0" smtClean="0">
                <a:latin typeface="Calibri" pitchFamily="34" charset="0"/>
              </a:rPr>
              <a:t>Continuous Effort on Sensor Calibration and LUT Delivery</a:t>
            </a:r>
            <a:endParaRPr lang="en-US" sz="2200" b="1" dirty="0">
              <a:latin typeface="Calibri" pitchFamily="34" charset="0"/>
            </a:endParaRPr>
          </a:p>
          <a:p>
            <a:pPr marL="800100" lvl="1" indent="-342900">
              <a:spcBef>
                <a:spcPts val="0"/>
              </a:spcBef>
              <a:spcAft>
                <a:spcPts val="300"/>
              </a:spcAft>
              <a:buFont typeface="Calibri" pitchFamily="34" charset="0"/>
              <a:buChar char="–"/>
            </a:pPr>
            <a:r>
              <a:rPr lang="pt-BR" sz="2000" dirty="0" smtClean="0">
                <a:latin typeface="Calibri" pitchFamily="34" charset="0"/>
              </a:rPr>
              <a:t>Terra MODIS: C5/C6/OBPG </a:t>
            </a:r>
            <a:r>
              <a:rPr lang="pt-BR" sz="2000" dirty="0">
                <a:latin typeface="Calibri" pitchFamily="34" charset="0"/>
              </a:rPr>
              <a:t>LUT updates: </a:t>
            </a:r>
            <a:r>
              <a:rPr lang="pt-BR" sz="2000" dirty="0" smtClean="0">
                <a:latin typeface="Calibri" pitchFamily="34" charset="0"/>
              </a:rPr>
              <a:t>16/16/13 </a:t>
            </a:r>
            <a:r>
              <a:rPr lang="pt-BR" sz="2000" dirty="0">
                <a:latin typeface="Calibri" pitchFamily="34" charset="0"/>
              </a:rPr>
              <a:t>(19/19/18 in previous year)</a:t>
            </a:r>
          </a:p>
          <a:p>
            <a:pPr marL="800100" lvl="1" indent="-342900">
              <a:spcBef>
                <a:spcPts val="0"/>
              </a:spcBef>
              <a:spcAft>
                <a:spcPts val="300"/>
              </a:spcAft>
              <a:buFont typeface="Calibri" pitchFamily="34" charset="0"/>
              <a:buChar char="–"/>
            </a:pPr>
            <a:r>
              <a:rPr lang="pt-BR" sz="2000" dirty="0" smtClean="0">
                <a:latin typeface="Calibri" pitchFamily="34" charset="0"/>
              </a:rPr>
              <a:t>Aqua MODIS: C5/C6/OBPG </a:t>
            </a:r>
            <a:r>
              <a:rPr lang="pt-BR" sz="2000" dirty="0">
                <a:latin typeface="Calibri" pitchFamily="34" charset="0"/>
              </a:rPr>
              <a:t>LUT updates: </a:t>
            </a:r>
            <a:r>
              <a:rPr lang="pt-BR" sz="2000" dirty="0" smtClean="0">
                <a:latin typeface="Calibri" pitchFamily="34" charset="0"/>
              </a:rPr>
              <a:t>14/16/14 </a:t>
            </a:r>
            <a:r>
              <a:rPr lang="pt-BR" sz="2000" dirty="0">
                <a:latin typeface="Calibri" pitchFamily="34" charset="0"/>
              </a:rPr>
              <a:t>(17/16/14 </a:t>
            </a:r>
            <a:r>
              <a:rPr lang="pt-BR" sz="2000" dirty="0" smtClean="0">
                <a:latin typeface="Calibri" pitchFamily="34" charset="0"/>
              </a:rPr>
              <a:t>in </a:t>
            </a:r>
            <a:r>
              <a:rPr lang="pt-BR" sz="2000" dirty="0">
                <a:latin typeface="Calibri" pitchFamily="34" charset="0"/>
              </a:rPr>
              <a:t>previous year</a:t>
            </a:r>
            <a:r>
              <a:rPr lang="pt-BR" sz="2000" dirty="0" smtClean="0">
                <a:latin typeface="Calibri" pitchFamily="34" charset="0"/>
              </a:rPr>
              <a:t>)</a:t>
            </a:r>
            <a:endParaRPr lang="en-US" sz="2000" dirty="0">
              <a:latin typeface="Calibri" pitchFamily="34" charset="0"/>
            </a:endParaRPr>
          </a:p>
          <a:p>
            <a:pPr marL="800100" lvl="1" indent="-342900">
              <a:spcBef>
                <a:spcPts val="0"/>
              </a:spcBef>
              <a:buFont typeface="Calibri" pitchFamily="34" charset="0"/>
              <a:buChar char="–"/>
            </a:pPr>
            <a:endParaRPr lang="pt-BR" sz="2000" dirty="0">
              <a:latin typeface="Calibri" pitchFamily="34" charset="0"/>
            </a:endParaRPr>
          </a:p>
          <a:p>
            <a:pPr>
              <a:spcBef>
                <a:spcPts val="300"/>
              </a:spcBef>
            </a:pPr>
            <a:endParaRPr lang="en-US" dirty="0">
              <a:solidFill>
                <a:srgbClr val="0000FF"/>
              </a:solidFill>
              <a:latin typeface="Calibri" pitchFamily="34" charset="0"/>
            </a:endParaRPr>
          </a:p>
        </p:txBody>
      </p:sp>
      <p:sp>
        <p:nvSpPr>
          <p:cNvPr id="4100" name="Text Box 9"/>
          <p:cNvSpPr txBox="1">
            <a:spLocks noChangeArrowheads="1"/>
          </p:cNvSpPr>
          <p:nvPr/>
        </p:nvSpPr>
        <p:spPr bwMode="auto">
          <a:xfrm>
            <a:off x="8763000" y="6553200"/>
            <a:ext cx="261938" cy="276225"/>
          </a:xfrm>
          <a:prstGeom prst="rect">
            <a:avLst/>
          </a:prstGeom>
          <a:noFill/>
          <a:ln w="9525">
            <a:noFill/>
            <a:miter lim="800000"/>
            <a:headEnd/>
            <a:tailEnd/>
          </a:ln>
        </p:spPr>
        <p:txBody>
          <a:bodyPr wrap="none">
            <a:spAutoFit/>
          </a:bodyPr>
          <a:lstStyle/>
          <a:p>
            <a:fld id="{A4424335-EE47-494B-AFBB-542FDEDF71A1}" type="slidenum">
              <a:rPr lang="en-US" sz="1200" b="1" i="1">
                <a:solidFill>
                  <a:srgbClr val="0000FF"/>
                </a:solidFill>
                <a:latin typeface="Times New Roman" pitchFamily="18" charset="0"/>
              </a:rPr>
              <a:pPr/>
              <a:t>5</a:t>
            </a:fld>
            <a:endParaRPr lang="en-US" sz="1200" b="1" i="1">
              <a:solidFill>
                <a:srgbClr val="0000FF"/>
              </a:solidFill>
              <a:latin typeface="Times New Roman" pitchFamily="18" charset="0"/>
            </a:endParaRPr>
          </a:p>
        </p:txBody>
      </p:sp>
      <p:cxnSp>
        <p:nvCxnSpPr>
          <p:cNvPr id="5" name="Straight Connector 4"/>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7" name="Rectangle 7"/>
          <p:cNvSpPr>
            <a:spLocks noGrp="1" noChangeArrowheads="1"/>
          </p:cNvSpPr>
          <p:nvPr>
            <p:ph type="title"/>
          </p:nvPr>
        </p:nvSpPr>
        <p:spPr>
          <a:xfrm>
            <a:off x="838200" y="0"/>
            <a:ext cx="7307263" cy="685800"/>
          </a:xfrm>
        </p:spPr>
        <p:txBody>
          <a:bodyPr lIns="90487" tIns="44450" rIns="90487" bIns="44450"/>
          <a:lstStyle/>
          <a:p>
            <a:pPr eaLnBrk="1" hangingPunct="1"/>
            <a:r>
              <a:rPr lang="en-US" sz="2800" b="1" dirty="0" smtClean="0">
                <a:solidFill>
                  <a:schemeClr val="tx1"/>
                </a:solidFill>
                <a:latin typeface="Calibri" pitchFamily="34" charset="0"/>
              </a:rPr>
              <a:t>MODIS Highlights</a:t>
            </a:r>
          </a:p>
        </p:txBody>
      </p:sp>
      <p:pic>
        <p:nvPicPr>
          <p:cNvPr id="8" name="Picture 7"/>
          <p:cNvPicPr>
            <a:picLocks noChangeAspect="1"/>
          </p:cNvPicPr>
          <p:nvPr/>
        </p:nvPicPr>
        <p:blipFill rotWithShape="1">
          <a:blip r:embed="rId5"/>
          <a:srcRect t="9099" b="-85"/>
          <a:stretch/>
        </p:blipFill>
        <p:spPr>
          <a:xfrm>
            <a:off x="258649" y="3212728"/>
            <a:ext cx="5075351" cy="3492872"/>
          </a:xfrm>
          <a:prstGeom prst="rect">
            <a:avLst/>
          </a:prstGeom>
        </p:spPr>
      </p:pic>
      <p:sp>
        <p:nvSpPr>
          <p:cNvPr id="9" name="TextBox 8"/>
          <p:cNvSpPr txBox="1">
            <a:spLocks noChangeArrowheads="1"/>
          </p:cNvSpPr>
          <p:nvPr/>
        </p:nvSpPr>
        <p:spPr bwMode="auto">
          <a:xfrm>
            <a:off x="6172200" y="819090"/>
            <a:ext cx="2385589" cy="400110"/>
          </a:xfrm>
          <a:prstGeom prst="rect">
            <a:avLst/>
          </a:prstGeom>
          <a:noFill/>
          <a:ln w="9525">
            <a:noFill/>
            <a:miter lim="800000"/>
            <a:headEnd/>
            <a:tailEnd/>
          </a:ln>
        </p:spPr>
        <p:txBody>
          <a:bodyPr wrap="none">
            <a:spAutoFit/>
          </a:bodyPr>
          <a:lstStyle/>
          <a:p>
            <a:pPr algn="ctr" eaLnBrk="0" hangingPunct="0"/>
            <a:r>
              <a:rPr lang="en-US" sz="2000" b="1" dirty="0" smtClean="0">
                <a:latin typeface="Calibri" pitchFamily="34" charset="0"/>
                <a:cs typeface="Arial" pitchFamily="34" charset="0"/>
              </a:rPr>
              <a:t>Calibration Activities</a:t>
            </a:r>
          </a:p>
        </p:txBody>
      </p:sp>
      <p:sp>
        <p:nvSpPr>
          <p:cNvPr id="12" name="TextBox 11"/>
          <p:cNvSpPr txBox="1">
            <a:spLocks noChangeArrowheads="1"/>
          </p:cNvSpPr>
          <p:nvPr/>
        </p:nvSpPr>
        <p:spPr bwMode="auto">
          <a:xfrm>
            <a:off x="5899989" y="1219200"/>
            <a:ext cx="3091611" cy="1762021"/>
          </a:xfrm>
          <a:prstGeom prst="rect">
            <a:avLst/>
          </a:prstGeom>
          <a:solidFill>
            <a:schemeClr val="bg1">
              <a:lumMod val="95000"/>
            </a:schemeClr>
          </a:solidFill>
          <a:ln w="9525">
            <a:noFill/>
            <a:miter lim="800000"/>
            <a:headEnd/>
            <a:tailEnd/>
          </a:ln>
        </p:spPr>
        <p:txBody>
          <a:bodyPr wrap="square">
            <a:spAutoFit/>
          </a:bodyPr>
          <a:lstStyle/>
          <a:p>
            <a:pPr>
              <a:spcBef>
                <a:spcPts val="0"/>
              </a:spcBef>
              <a:spcAft>
                <a:spcPts val="200"/>
              </a:spcAft>
              <a:defRPr/>
            </a:pPr>
            <a:r>
              <a:rPr lang="en-US" sz="1600" dirty="0" smtClean="0">
                <a:latin typeface="Calibri" pitchFamily="34" charset="0"/>
              </a:rPr>
              <a:t>	      Terra             Aqua</a:t>
            </a:r>
          </a:p>
          <a:p>
            <a:pPr>
              <a:spcBef>
                <a:spcPts val="0"/>
              </a:spcBef>
              <a:spcAft>
                <a:spcPts val="200"/>
              </a:spcAft>
              <a:defRPr/>
            </a:pPr>
            <a:r>
              <a:rPr lang="en-US" sz="1600" dirty="0" smtClean="0">
                <a:latin typeface="Calibri" pitchFamily="34" charset="0"/>
              </a:rPr>
              <a:t>Lunar Roll:	    162 (13</a:t>
            </a:r>
            <a:r>
              <a:rPr lang="en-US" dirty="0" smtClean="0">
                <a:solidFill>
                  <a:srgbClr val="0000FF"/>
                </a:solidFill>
                <a:latin typeface="Calibri" pitchFamily="34" charset="0"/>
              </a:rPr>
              <a:t>*</a:t>
            </a:r>
            <a:r>
              <a:rPr lang="en-US" sz="1600" dirty="0" smtClean="0">
                <a:latin typeface="Calibri" pitchFamily="34" charset="0"/>
              </a:rPr>
              <a:t>)     136 (13)</a:t>
            </a:r>
            <a:endParaRPr lang="en-US" sz="1600" dirty="0">
              <a:latin typeface="Calibri" pitchFamily="34" charset="0"/>
            </a:endParaRPr>
          </a:p>
          <a:p>
            <a:pPr>
              <a:spcBef>
                <a:spcPts val="0"/>
              </a:spcBef>
              <a:spcAft>
                <a:spcPts val="200"/>
              </a:spcAft>
              <a:defRPr/>
            </a:pPr>
            <a:r>
              <a:rPr lang="en-US" sz="1600" dirty="0" smtClean="0">
                <a:latin typeface="Calibri" pitchFamily="34" charset="0"/>
              </a:rPr>
              <a:t>PV </a:t>
            </a:r>
            <a:r>
              <a:rPr lang="en-US" sz="1600" dirty="0" err="1" smtClean="0">
                <a:latin typeface="Calibri" pitchFamily="34" charset="0"/>
              </a:rPr>
              <a:t>Ecal</a:t>
            </a:r>
            <a:r>
              <a:rPr lang="en-US" sz="1600" dirty="0" smtClean="0">
                <a:latin typeface="Calibri" pitchFamily="34" charset="0"/>
              </a:rPr>
              <a:t>:	     92 (4)            71 (4)</a:t>
            </a:r>
            <a:endParaRPr lang="en-US" sz="1600" dirty="0">
              <a:latin typeface="Calibri" pitchFamily="34" charset="0"/>
            </a:endParaRPr>
          </a:p>
          <a:p>
            <a:pPr>
              <a:spcBef>
                <a:spcPts val="0"/>
              </a:spcBef>
              <a:spcAft>
                <a:spcPts val="200"/>
              </a:spcAft>
              <a:defRPr/>
            </a:pPr>
            <a:r>
              <a:rPr lang="en-US" sz="1600" dirty="0" smtClean="0">
                <a:latin typeface="Calibri" pitchFamily="34" charset="0"/>
              </a:rPr>
              <a:t>SRCA:	   433 (21)        315 (26)</a:t>
            </a:r>
            <a:endParaRPr lang="en-US" sz="1600" dirty="0">
              <a:latin typeface="Calibri" pitchFamily="34" charset="0"/>
            </a:endParaRPr>
          </a:p>
          <a:p>
            <a:pPr>
              <a:spcBef>
                <a:spcPts val="0"/>
              </a:spcBef>
              <a:spcAft>
                <a:spcPts val="200"/>
              </a:spcAft>
              <a:defRPr/>
            </a:pPr>
            <a:r>
              <a:rPr lang="en-US" sz="1600" dirty="0" smtClean="0">
                <a:latin typeface="Calibri" pitchFamily="34" charset="0"/>
              </a:rPr>
              <a:t>BB:	     99 (4)            61 (4)</a:t>
            </a:r>
            <a:endParaRPr lang="en-US" sz="1600" dirty="0">
              <a:latin typeface="Calibri" pitchFamily="34" charset="0"/>
            </a:endParaRPr>
          </a:p>
          <a:p>
            <a:pPr marL="342900" indent="-342900">
              <a:spcBef>
                <a:spcPts val="0"/>
              </a:spcBef>
              <a:spcAft>
                <a:spcPts val="200"/>
              </a:spcAft>
              <a:defRPr/>
            </a:pPr>
            <a:r>
              <a:rPr lang="en-US" sz="1600" dirty="0" smtClean="0">
                <a:latin typeface="Calibri" pitchFamily="34" charset="0"/>
              </a:rPr>
              <a:t>SD/SDSM:	   715 (17)        571 (35)</a:t>
            </a:r>
            <a:endParaRPr lang="en-US" sz="1600" dirty="0">
              <a:latin typeface="Calibri" pitchFamily="34" charset="0"/>
            </a:endParaRPr>
          </a:p>
        </p:txBody>
      </p:sp>
      <p:pic>
        <p:nvPicPr>
          <p:cNvPr id="13" name="Picture 8" descr="Terra_maneuv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365" r="7271" b="34562"/>
          <a:stretch/>
        </p:blipFill>
        <p:spPr bwMode="auto">
          <a:xfrm>
            <a:off x="533400" y="5486400"/>
            <a:ext cx="990600" cy="6368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5906130" y="2861846"/>
            <a:ext cx="2482282" cy="369332"/>
          </a:xfrm>
          <a:prstGeom prst="rect">
            <a:avLst/>
          </a:prstGeom>
          <a:noFill/>
          <a:ln w="9525">
            <a:noFill/>
            <a:miter lim="800000"/>
            <a:headEnd/>
            <a:tailEnd/>
          </a:ln>
        </p:spPr>
        <p:txBody>
          <a:bodyPr wrap="none">
            <a:spAutoFit/>
          </a:bodyPr>
          <a:lstStyle/>
          <a:p>
            <a:pPr algn="ctr" eaLnBrk="0" hangingPunct="0"/>
            <a:r>
              <a:rPr lang="en-US" b="1" dirty="0" smtClean="0">
                <a:solidFill>
                  <a:srgbClr val="0000FF"/>
                </a:solidFill>
                <a:latin typeface="Calibri" pitchFamily="34" charset="0"/>
                <a:cs typeface="Arial" pitchFamily="34" charset="0"/>
              </a:rPr>
              <a:t>*</a:t>
            </a:r>
            <a:r>
              <a:rPr lang="en-US" sz="1600" b="1" dirty="0" smtClean="0">
                <a:solidFill>
                  <a:srgbClr val="0000FF"/>
                </a:solidFill>
                <a:latin typeface="Calibri" pitchFamily="34" charset="0"/>
                <a:cs typeface="Arial" pitchFamily="34" charset="0"/>
              </a:rPr>
              <a:t> </a:t>
            </a:r>
            <a:r>
              <a:rPr lang="en-US" sz="1600" b="1" dirty="0">
                <a:solidFill>
                  <a:srgbClr val="0000FF"/>
                </a:solidFill>
                <a:latin typeface="Calibri" pitchFamily="34" charset="0"/>
                <a:cs typeface="Arial" pitchFamily="34" charset="0"/>
              </a:rPr>
              <a:t>(</a:t>
            </a:r>
            <a:r>
              <a:rPr lang="en-US" sz="1600" b="1" dirty="0" smtClean="0">
                <a:solidFill>
                  <a:srgbClr val="0000FF"/>
                </a:solidFill>
                <a:latin typeface="Calibri" pitchFamily="34" charset="0"/>
                <a:cs typeface="Arial" pitchFamily="34" charset="0"/>
              </a:rPr>
              <a:t>activities) since last STM</a:t>
            </a:r>
          </a:p>
        </p:txBody>
      </p:sp>
    </p:spTree>
    <p:extLst>
      <p:ext uri="{BB962C8B-B14F-4D97-AF65-F5344CB8AC3E}">
        <p14:creationId xmlns:p14="http://schemas.microsoft.com/office/powerpoint/2010/main" val="1343381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930" r="1930"/>
          <a:stretch/>
        </p:blipFill>
        <p:spPr>
          <a:xfrm>
            <a:off x="5486400" y="3810000"/>
            <a:ext cx="3657600" cy="3023134"/>
          </a:xfrm>
          <a:prstGeom prst="rect">
            <a:avLst/>
          </a:prstGeom>
        </p:spPr>
      </p:pic>
      <p:sp>
        <p:nvSpPr>
          <p:cNvPr id="4098" name="Rectangle 6"/>
          <p:cNvSpPr>
            <a:spLocks noChangeArrowheads="1"/>
          </p:cNvSpPr>
          <p:nvPr/>
        </p:nvSpPr>
        <p:spPr bwMode="auto">
          <a:xfrm>
            <a:off x="66675" y="838201"/>
            <a:ext cx="5343525" cy="5991224"/>
          </a:xfrm>
          <a:prstGeom prst="rect">
            <a:avLst/>
          </a:prstGeom>
          <a:noFill/>
          <a:ln w="12700">
            <a:noFill/>
            <a:miter lim="800000"/>
            <a:headEnd/>
            <a:tailEnd/>
          </a:ln>
        </p:spPr>
        <p:txBody>
          <a:bodyPr lIns="90487" tIns="44450" rIns="90487" bIns="44450"/>
          <a:lstStyle/>
          <a:p>
            <a:pPr marL="342900" indent="-342900">
              <a:spcBef>
                <a:spcPts val="300"/>
              </a:spcBef>
              <a:buFontTx/>
              <a:buChar char="•"/>
            </a:pPr>
            <a:r>
              <a:rPr lang="en-US" sz="2200" b="1" dirty="0">
                <a:latin typeface="Calibri" pitchFamily="34" charset="0"/>
              </a:rPr>
              <a:t>C5/C6 Processing and Reprocessing</a:t>
            </a:r>
          </a:p>
          <a:p>
            <a:pPr marL="800100" lvl="1" indent="-342900">
              <a:spcBef>
                <a:spcPts val="0"/>
              </a:spcBef>
              <a:buFont typeface="Calibri" pitchFamily="34" charset="0"/>
              <a:buChar char="–"/>
            </a:pPr>
            <a:r>
              <a:rPr lang="en-US" sz="2000" dirty="0">
                <a:latin typeface="Calibri" pitchFamily="34" charset="0"/>
              </a:rPr>
              <a:t>Backup slides (from SDST</a:t>
            </a:r>
            <a:r>
              <a:rPr lang="en-US" sz="2000" dirty="0" smtClean="0">
                <a:latin typeface="Calibri" pitchFamily="34" charset="0"/>
              </a:rPr>
              <a:t>)</a:t>
            </a:r>
            <a:endParaRPr lang="en-US" sz="2200" b="1" dirty="0" smtClean="0">
              <a:latin typeface="Calibri" pitchFamily="34" charset="0"/>
            </a:endParaRPr>
          </a:p>
          <a:p>
            <a:pPr marL="342900" indent="-342900">
              <a:spcBef>
                <a:spcPts val="600"/>
              </a:spcBef>
              <a:buFontTx/>
              <a:buChar char="•"/>
            </a:pPr>
            <a:r>
              <a:rPr lang="en-US" sz="2200" b="1" dirty="0" smtClean="0">
                <a:latin typeface="Calibri" pitchFamily="34" charset="0"/>
              </a:rPr>
              <a:t>MODIS Publications</a:t>
            </a:r>
            <a:endParaRPr lang="en-US" sz="2200" b="1" dirty="0">
              <a:latin typeface="Calibri" pitchFamily="34" charset="0"/>
            </a:endParaRPr>
          </a:p>
          <a:p>
            <a:pPr marL="800100" lvl="1" indent="-342900">
              <a:spcBef>
                <a:spcPts val="0"/>
              </a:spcBef>
              <a:buFont typeface="Calibri" pitchFamily="34" charset="0"/>
              <a:buChar char="–"/>
            </a:pPr>
            <a:r>
              <a:rPr lang="en-US" sz="2000" dirty="0">
                <a:latin typeface="Calibri" pitchFamily="34" charset="0"/>
              </a:rPr>
              <a:t>10906 tech </a:t>
            </a:r>
            <a:r>
              <a:rPr lang="en-US" sz="2000" dirty="0" smtClean="0">
                <a:latin typeface="Calibri" pitchFamily="34" charset="0"/>
              </a:rPr>
              <a:t>articles</a:t>
            </a:r>
            <a:r>
              <a:rPr lang="en-US" sz="2000" dirty="0">
                <a:latin typeface="Calibri" pitchFamily="34" charset="0"/>
              </a:rPr>
              <a:t> </a:t>
            </a:r>
            <a:r>
              <a:rPr lang="en-US" sz="2000" dirty="0" smtClean="0">
                <a:latin typeface="Calibri" pitchFamily="34" charset="0"/>
              </a:rPr>
              <a:t>and 14813 tech </a:t>
            </a:r>
            <a:r>
              <a:rPr lang="en-US" sz="2000" dirty="0">
                <a:latin typeface="Calibri" pitchFamily="34" charset="0"/>
              </a:rPr>
              <a:t>article and proc. </a:t>
            </a:r>
            <a:r>
              <a:rPr lang="en-US" sz="2000" dirty="0" smtClean="0">
                <a:latin typeface="Calibri" pitchFamily="34" charset="0"/>
              </a:rPr>
              <a:t>combined</a:t>
            </a:r>
            <a:r>
              <a:rPr lang="en-US" sz="2000" dirty="0">
                <a:latin typeface="Calibri" pitchFamily="34" charset="0"/>
              </a:rPr>
              <a:t> </a:t>
            </a:r>
            <a:r>
              <a:rPr lang="en-US" sz="2000" dirty="0" smtClean="0">
                <a:latin typeface="Calibri" pitchFamily="34" charset="0"/>
              </a:rPr>
              <a:t>(Web </a:t>
            </a:r>
            <a:r>
              <a:rPr lang="en-US" sz="2000" dirty="0">
                <a:latin typeface="Calibri" pitchFamily="34" charset="0"/>
              </a:rPr>
              <a:t>of </a:t>
            </a:r>
            <a:r>
              <a:rPr lang="en-US" sz="2000" dirty="0" smtClean="0">
                <a:latin typeface="Calibri" pitchFamily="34" charset="0"/>
              </a:rPr>
              <a:t>Science)</a:t>
            </a:r>
          </a:p>
          <a:p>
            <a:pPr marL="342900" indent="-342900">
              <a:spcBef>
                <a:spcPts val="600"/>
              </a:spcBef>
              <a:buFontTx/>
              <a:buChar char="•"/>
            </a:pPr>
            <a:r>
              <a:rPr lang="en-US" sz="2200" b="1" dirty="0">
                <a:latin typeface="Calibri" pitchFamily="34" charset="0"/>
              </a:rPr>
              <a:t>Technical Meetings and Workshops</a:t>
            </a:r>
          </a:p>
          <a:p>
            <a:pPr marL="800100" lvl="1" indent="-342900">
              <a:spcBef>
                <a:spcPts val="0"/>
              </a:spcBef>
              <a:spcAft>
                <a:spcPts val="300"/>
              </a:spcAft>
              <a:buFont typeface="Calibri" pitchFamily="34" charset="0"/>
              <a:buChar char="–"/>
            </a:pPr>
            <a:r>
              <a:rPr lang="en-US" sz="2000" dirty="0">
                <a:latin typeface="Calibri" pitchFamily="34" charset="0"/>
              </a:rPr>
              <a:t>MODIS and VIIRS Calibration Workshop on June 06, 2016</a:t>
            </a:r>
          </a:p>
          <a:p>
            <a:pPr marL="800100" lvl="1" indent="-342900">
              <a:spcBef>
                <a:spcPts val="0"/>
              </a:spcBef>
              <a:spcAft>
                <a:spcPts val="300"/>
              </a:spcAft>
              <a:buFont typeface="Calibri" pitchFamily="34" charset="0"/>
              <a:buChar char="–"/>
            </a:pPr>
            <a:r>
              <a:rPr lang="en-US" sz="2000" dirty="0">
                <a:latin typeface="Calibri" pitchFamily="34" charset="0"/>
              </a:rPr>
              <a:t>Aqua MODIS CFPA Performance and Operation Review on May 04, 2016 (previous reviews in 2010, 2012, 2013, 2014, and 2015)</a:t>
            </a:r>
          </a:p>
          <a:p>
            <a:pPr marL="800100" lvl="1" indent="-342900">
              <a:spcBef>
                <a:spcPts val="0"/>
              </a:spcBef>
              <a:spcAft>
                <a:spcPts val="300"/>
              </a:spcAft>
              <a:buFont typeface="Calibri" pitchFamily="34" charset="0"/>
              <a:buChar char="–"/>
            </a:pPr>
            <a:r>
              <a:rPr lang="en-US" sz="2000" dirty="0">
                <a:latin typeface="Calibri" pitchFamily="34" charset="0"/>
              </a:rPr>
              <a:t>Bi-weekly </a:t>
            </a:r>
            <a:r>
              <a:rPr lang="en-US" sz="2000" dirty="0" err="1">
                <a:latin typeface="Calibri" pitchFamily="34" charset="0"/>
              </a:rPr>
              <a:t>MsWG</a:t>
            </a:r>
            <a:r>
              <a:rPr lang="en-US" sz="2000" dirty="0">
                <a:latin typeface="Calibri" pitchFamily="34" charset="0"/>
              </a:rPr>
              <a:t> meetings</a:t>
            </a:r>
          </a:p>
          <a:p>
            <a:pPr marL="800100" lvl="1" indent="-342900">
              <a:spcBef>
                <a:spcPts val="0"/>
              </a:spcBef>
              <a:spcAft>
                <a:spcPts val="300"/>
              </a:spcAft>
              <a:buFont typeface="Calibri" pitchFamily="34" charset="0"/>
              <a:buChar char="–"/>
            </a:pPr>
            <a:r>
              <a:rPr lang="en-US" sz="2000" dirty="0">
                <a:latin typeface="Calibri" pitchFamily="34" charset="0"/>
              </a:rPr>
              <a:t>Technical meetings with science groups</a:t>
            </a:r>
          </a:p>
          <a:p>
            <a:pPr marL="1257300" lvl="2" indent="-342900">
              <a:spcBef>
                <a:spcPts val="0"/>
              </a:spcBef>
              <a:spcAft>
                <a:spcPts val="300"/>
              </a:spcAft>
              <a:buFont typeface="Wingdings" panose="05000000000000000000" pitchFamily="2" charset="2"/>
              <a:buChar char="§"/>
            </a:pPr>
            <a:r>
              <a:rPr lang="en-US" sz="2000" dirty="0">
                <a:latin typeface="Calibri" pitchFamily="34" charset="0"/>
              </a:rPr>
              <a:t>Most with OBPG on LUT updates; </a:t>
            </a:r>
            <a:r>
              <a:rPr lang="en-US" sz="2000" dirty="0" smtClean="0">
                <a:latin typeface="Calibri" pitchFamily="34" charset="0"/>
              </a:rPr>
              <a:t>other </a:t>
            </a:r>
            <a:r>
              <a:rPr lang="en-US" sz="2000" dirty="0">
                <a:latin typeface="Calibri" pitchFamily="34" charset="0"/>
              </a:rPr>
              <a:t>topics include Aqua MODIS (B1-4) RVS update strategy and Terra MODIS LWIR PV </a:t>
            </a:r>
            <a:r>
              <a:rPr lang="en-US" sz="2000" dirty="0" err="1">
                <a:latin typeface="Calibri" pitchFamily="34" charset="0"/>
              </a:rPr>
              <a:t>xtalk</a:t>
            </a:r>
            <a:r>
              <a:rPr lang="en-US" sz="2000" dirty="0">
                <a:latin typeface="Calibri" pitchFamily="34" charset="0"/>
              </a:rPr>
              <a:t> </a:t>
            </a:r>
            <a:r>
              <a:rPr lang="en-US" sz="2000" dirty="0" smtClean="0">
                <a:latin typeface="Calibri" pitchFamily="34" charset="0"/>
              </a:rPr>
              <a:t>assessment</a:t>
            </a:r>
          </a:p>
        </p:txBody>
      </p:sp>
      <p:sp>
        <p:nvSpPr>
          <p:cNvPr id="4100" name="Text Box 9"/>
          <p:cNvSpPr txBox="1">
            <a:spLocks noChangeArrowheads="1"/>
          </p:cNvSpPr>
          <p:nvPr/>
        </p:nvSpPr>
        <p:spPr bwMode="auto">
          <a:xfrm>
            <a:off x="8763000" y="6553200"/>
            <a:ext cx="261938" cy="276225"/>
          </a:xfrm>
          <a:prstGeom prst="rect">
            <a:avLst/>
          </a:prstGeom>
          <a:noFill/>
          <a:ln w="9525">
            <a:noFill/>
            <a:miter lim="800000"/>
            <a:headEnd/>
            <a:tailEnd/>
          </a:ln>
        </p:spPr>
        <p:txBody>
          <a:bodyPr wrap="none">
            <a:spAutoFit/>
          </a:bodyPr>
          <a:lstStyle/>
          <a:p>
            <a:fld id="{A4424335-EE47-494B-AFBB-542FDEDF71A1}" type="slidenum">
              <a:rPr lang="en-US" sz="1200" b="1" i="1">
                <a:solidFill>
                  <a:srgbClr val="0000FF"/>
                </a:solidFill>
                <a:latin typeface="Times New Roman" pitchFamily="18" charset="0"/>
              </a:rPr>
              <a:pPr/>
              <a:t>6</a:t>
            </a:fld>
            <a:endParaRPr lang="en-US" sz="1200" b="1" i="1">
              <a:solidFill>
                <a:srgbClr val="0000FF"/>
              </a:solidFill>
              <a:latin typeface="Times New Roman" pitchFamily="18" charset="0"/>
            </a:endParaRPr>
          </a:p>
        </p:txBody>
      </p:sp>
      <p:cxnSp>
        <p:nvCxnSpPr>
          <p:cNvPr id="5" name="Straight Connector 4"/>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7" name="Rectangle 7"/>
          <p:cNvSpPr>
            <a:spLocks noGrp="1" noChangeArrowheads="1"/>
          </p:cNvSpPr>
          <p:nvPr>
            <p:ph type="title"/>
          </p:nvPr>
        </p:nvSpPr>
        <p:spPr>
          <a:xfrm>
            <a:off x="838200" y="0"/>
            <a:ext cx="7307263" cy="685800"/>
          </a:xfrm>
        </p:spPr>
        <p:txBody>
          <a:bodyPr lIns="90487" tIns="44450" rIns="90487" bIns="44450"/>
          <a:lstStyle/>
          <a:p>
            <a:pPr eaLnBrk="1" hangingPunct="1"/>
            <a:r>
              <a:rPr lang="en-US" sz="2800" b="1" dirty="0" smtClean="0">
                <a:solidFill>
                  <a:schemeClr val="tx1"/>
                </a:solidFill>
                <a:latin typeface="Calibri" pitchFamily="34" charset="0"/>
              </a:rPr>
              <a:t>MODIS Highlights</a:t>
            </a:r>
          </a:p>
        </p:txBody>
      </p:sp>
      <p:pic>
        <p:nvPicPr>
          <p:cNvPr id="8" name="Picture 7"/>
          <p:cNvPicPr>
            <a:picLocks noChangeAspect="1"/>
          </p:cNvPicPr>
          <p:nvPr/>
        </p:nvPicPr>
        <p:blipFill rotWithShape="1">
          <a:blip r:embed="rId4"/>
          <a:srcRect l="2020" r="2020"/>
          <a:stretch/>
        </p:blipFill>
        <p:spPr>
          <a:xfrm>
            <a:off x="5486400" y="786867"/>
            <a:ext cx="3657600" cy="3023134"/>
          </a:xfrm>
          <a:prstGeom prst="rect">
            <a:avLst/>
          </a:prstGeom>
        </p:spPr>
      </p:pic>
      <p:sp>
        <p:nvSpPr>
          <p:cNvPr id="2" name="Rectangle 1"/>
          <p:cNvSpPr/>
          <p:nvPr/>
        </p:nvSpPr>
        <p:spPr>
          <a:xfrm>
            <a:off x="5943600" y="1219201"/>
            <a:ext cx="2113592" cy="646331"/>
          </a:xfrm>
          <a:prstGeom prst="rect">
            <a:avLst/>
          </a:prstGeom>
        </p:spPr>
        <p:txBody>
          <a:bodyPr wrap="none">
            <a:spAutoFit/>
          </a:bodyPr>
          <a:lstStyle/>
          <a:p>
            <a:r>
              <a:rPr lang="en-US" dirty="0" smtClean="0">
                <a:solidFill>
                  <a:srgbClr val="0000FF"/>
                </a:solidFill>
                <a:latin typeface="Calibri" pitchFamily="34" charset="0"/>
              </a:rPr>
              <a:t>1666 since last STM</a:t>
            </a:r>
          </a:p>
          <a:p>
            <a:r>
              <a:rPr lang="en-US" dirty="0" smtClean="0">
                <a:solidFill>
                  <a:srgbClr val="0000FF"/>
                </a:solidFill>
                <a:latin typeface="Calibri" pitchFamily="34" charset="0"/>
              </a:rPr>
              <a:t>Citation: 19.1/article</a:t>
            </a:r>
            <a:endParaRPr lang="en-US" dirty="0">
              <a:solidFill>
                <a:srgbClr val="0000FF"/>
              </a:solidFill>
            </a:endParaRPr>
          </a:p>
        </p:txBody>
      </p:sp>
      <p:sp>
        <p:nvSpPr>
          <p:cNvPr id="10" name="Rectangle 9"/>
          <p:cNvSpPr/>
          <p:nvPr/>
        </p:nvSpPr>
        <p:spPr>
          <a:xfrm>
            <a:off x="5943600" y="4267200"/>
            <a:ext cx="2184124" cy="646331"/>
          </a:xfrm>
          <a:prstGeom prst="rect">
            <a:avLst/>
          </a:prstGeom>
        </p:spPr>
        <p:txBody>
          <a:bodyPr wrap="none">
            <a:spAutoFit/>
          </a:bodyPr>
          <a:lstStyle/>
          <a:p>
            <a:r>
              <a:rPr lang="en-US" dirty="0" smtClean="0">
                <a:solidFill>
                  <a:srgbClr val="0000FF"/>
                </a:solidFill>
                <a:latin typeface="Calibri" pitchFamily="34" charset="0"/>
              </a:rPr>
              <a:t>2175 since last STM</a:t>
            </a:r>
          </a:p>
          <a:p>
            <a:r>
              <a:rPr lang="en-US" dirty="0" smtClean="0">
                <a:solidFill>
                  <a:srgbClr val="0000FF"/>
                </a:solidFill>
                <a:latin typeface="Calibri" pitchFamily="34" charset="0"/>
              </a:rPr>
              <a:t>Citation: 14.8/article</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6"/>
          <p:cNvSpPr>
            <a:spLocks noChangeArrowheads="1"/>
          </p:cNvSpPr>
          <p:nvPr/>
        </p:nvSpPr>
        <p:spPr bwMode="auto">
          <a:xfrm>
            <a:off x="66675" y="838200"/>
            <a:ext cx="7172324" cy="5867400"/>
          </a:xfrm>
          <a:prstGeom prst="rect">
            <a:avLst/>
          </a:prstGeom>
          <a:noFill/>
          <a:ln w="12700">
            <a:noFill/>
            <a:miter lim="800000"/>
            <a:headEnd/>
            <a:tailEnd/>
          </a:ln>
        </p:spPr>
        <p:txBody>
          <a:bodyPr lIns="90487" tIns="44450" rIns="90487" bIns="44450"/>
          <a:lstStyle/>
          <a:p>
            <a:pPr marL="342900" indent="-342900">
              <a:spcBef>
                <a:spcPts val="300"/>
              </a:spcBef>
              <a:buFontTx/>
              <a:buChar char="•"/>
            </a:pPr>
            <a:r>
              <a:rPr lang="en-US" sz="2200" b="1" dirty="0" smtClean="0">
                <a:latin typeface="Calibri" pitchFamily="34" charset="0"/>
                <a:cs typeface="Times New Roman" pitchFamily="18" charset="0"/>
              </a:rPr>
              <a:t>Instrument Operations and OBC Functions – Normal</a:t>
            </a:r>
          </a:p>
          <a:p>
            <a:pPr marL="800100" lvl="2" indent="-342900">
              <a:spcBef>
                <a:spcPts val="0"/>
              </a:spcBef>
              <a:spcAft>
                <a:spcPts val="300"/>
              </a:spcAft>
              <a:buFont typeface="Calibri" panose="020F0502020204030204" pitchFamily="34" charset="0"/>
              <a:buChar char="–"/>
            </a:pPr>
            <a:r>
              <a:rPr lang="en-US" sz="2000" dirty="0" smtClean="0">
                <a:latin typeface="Calibri" pitchFamily="34" charset="0"/>
              </a:rPr>
              <a:t>Same operation configurations (B-side) since launch</a:t>
            </a:r>
          </a:p>
          <a:p>
            <a:pPr marL="800100" lvl="2" indent="-342900">
              <a:spcBef>
                <a:spcPts val="0"/>
              </a:spcBef>
              <a:spcAft>
                <a:spcPts val="300"/>
              </a:spcAft>
              <a:buFont typeface="Calibri" panose="020F0502020204030204" pitchFamily="34" charset="0"/>
              <a:buChar char="–"/>
            </a:pPr>
            <a:r>
              <a:rPr lang="en-US" sz="2000" dirty="0" smtClean="0">
                <a:latin typeface="Calibri" pitchFamily="34" charset="0"/>
                <a:cs typeface="Times New Roman" pitchFamily="18" charset="0"/>
              </a:rPr>
              <a:t>“</a:t>
            </a:r>
            <a:r>
              <a:rPr lang="en-US" sz="2000" dirty="0">
                <a:latin typeface="Calibri" pitchFamily="34" charset="0"/>
                <a:cs typeface="Times New Roman" pitchFamily="18" charset="0"/>
              </a:rPr>
              <a:t>Scan Sync Loss” between RTA and HAM: </a:t>
            </a:r>
            <a:r>
              <a:rPr lang="en-US" sz="2000" dirty="0" smtClean="0">
                <a:latin typeface="Calibri" pitchFamily="34" charset="0"/>
                <a:cs typeface="Times New Roman" pitchFamily="18" charset="0"/>
              </a:rPr>
              <a:t>64 </a:t>
            </a:r>
            <a:r>
              <a:rPr lang="en-US" sz="2000" dirty="0" smtClean="0">
                <a:latin typeface="Calibri" pitchFamily="34" charset="0"/>
                <a:cs typeface="Times New Roman" pitchFamily="18" charset="0"/>
              </a:rPr>
              <a:t>since </a:t>
            </a:r>
            <a:r>
              <a:rPr lang="en-US" sz="2000" dirty="0">
                <a:latin typeface="Calibri" pitchFamily="34" charset="0"/>
                <a:cs typeface="Times New Roman" pitchFamily="18" charset="0"/>
              </a:rPr>
              <a:t>launch (2-3 min</a:t>
            </a:r>
            <a:r>
              <a:rPr lang="en-US" sz="2000" dirty="0" smtClean="0">
                <a:latin typeface="Calibri" pitchFamily="34" charset="0"/>
                <a:cs typeface="Times New Roman" pitchFamily="18" charset="0"/>
              </a:rPr>
              <a:t>); poor geolocation accuracy</a:t>
            </a:r>
          </a:p>
          <a:p>
            <a:pPr marL="800100" lvl="2" indent="-342900">
              <a:spcBef>
                <a:spcPts val="0"/>
              </a:spcBef>
              <a:spcAft>
                <a:spcPts val="300"/>
              </a:spcAft>
              <a:buFont typeface="Calibri" panose="020F0502020204030204" pitchFamily="34" charset="0"/>
              <a:buChar char="–"/>
            </a:pPr>
            <a:r>
              <a:rPr lang="en-US" sz="2000" dirty="0" smtClean="0">
                <a:latin typeface="Calibri" pitchFamily="34" charset="0"/>
                <a:cs typeface="Times New Roman" pitchFamily="18" charset="0"/>
              </a:rPr>
              <a:t>“Petulant Mode” </a:t>
            </a:r>
            <a:r>
              <a:rPr lang="en-US" sz="2000" dirty="0" smtClean="0">
                <a:latin typeface="Calibri" pitchFamily="34" charset="0"/>
                <a:cs typeface="Times New Roman" pitchFamily="18" charset="0"/>
              </a:rPr>
              <a:t>- </a:t>
            </a:r>
            <a:r>
              <a:rPr lang="en-US" sz="2000" dirty="0" smtClean="0">
                <a:latin typeface="Calibri" pitchFamily="34" charset="0"/>
                <a:cs typeface="Times New Roman" pitchFamily="18" charset="0"/>
              </a:rPr>
              <a:t>the single board computer (SBC) lock-up not </a:t>
            </a:r>
            <a:r>
              <a:rPr lang="en-US" sz="2000" dirty="0" smtClean="0">
                <a:latin typeface="Calibri" pitchFamily="34" charset="0"/>
                <a:cs typeface="Times New Roman" pitchFamily="18" charset="0"/>
              </a:rPr>
              <a:t>occurred since </a:t>
            </a:r>
            <a:r>
              <a:rPr lang="en-US" sz="2000" dirty="0">
                <a:latin typeface="Calibri" pitchFamily="34" charset="0"/>
                <a:cs typeface="Times New Roman" pitchFamily="18" charset="0"/>
              </a:rPr>
              <a:t>a FSW </a:t>
            </a:r>
            <a:r>
              <a:rPr lang="en-US" sz="2000" dirty="0" smtClean="0">
                <a:latin typeface="Calibri" pitchFamily="34" charset="0"/>
                <a:cs typeface="Times New Roman" pitchFamily="18" charset="0"/>
              </a:rPr>
              <a:t>fix in Dec 2014 (FSW: 0x4016</a:t>
            </a:r>
            <a:r>
              <a:rPr lang="en-US" sz="2000" dirty="0" smtClean="0">
                <a:latin typeface="Calibri" pitchFamily="34" charset="0"/>
                <a:cs typeface="Times New Roman" pitchFamily="18" charset="0"/>
              </a:rPr>
              <a:t>)</a:t>
            </a:r>
          </a:p>
          <a:p>
            <a:pPr marL="800100" lvl="2" indent="-342900">
              <a:spcBef>
                <a:spcPts val="0"/>
              </a:spcBef>
              <a:spcAft>
                <a:spcPts val="300"/>
              </a:spcAft>
              <a:buFont typeface="Calibri" panose="020F0502020204030204" pitchFamily="34" charset="0"/>
              <a:buChar char="–"/>
            </a:pPr>
            <a:r>
              <a:rPr lang="en-US" sz="2000" dirty="0" smtClean="0">
                <a:latin typeface="Calibri" pitchFamily="34" charset="0"/>
                <a:cs typeface="Times New Roman" pitchFamily="18" charset="0"/>
              </a:rPr>
              <a:t>Optical throughout degradation has nearly leveled off  </a:t>
            </a:r>
            <a:endParaRPr lang="en-US" sz="2000" dirty="0" smtClean="0">
              <a:latin typeface="Calibri" pitchFamily="34" charset="0"/>
              <a:cs typeface="Times New Roman" pitchFamily="18" charset="0"/>
            </a:endParaRPr>
          </a:p>
          <a:p>
            <a:pPr marL="342900" indent="-342900">
              <a:spcBef>
                <a:spcPts val="600"/>
              </a:spcBef>
              <a:spcAft>
                <a:spcPts val="300"/>
              </a:spcAft>
              <a:buFontTx/>
              <a:buChar char="•"/>
            </a:pPr>
            <a:r>
              <a:rPr lang="en-US" sz="2200" b="1" dirty="0" smtClean="0">
                <a:latin typeface="Calibri" pitchFamily="34" charset="0"/>
              </a:rPr>
              <a:t>On-orbit Calibration and SDR/L1B LUT Delivery</a:t>
            </a:r>
            <a:endParaRPr lang="en-US" sz="2200" b="1" dirty="0">
              <a:latin typeface="Calibri" pitchFamily="34" charset="0"/>
            </a:endParaRPr>
          </a:p>
          <a:p>
            <a:pPr marL="800100" lvl="1" indent="-342900">
              <a:spcBef>
                <a:spcPts val="0"/>
              </a:spcBef>
              <a:spcAft>
                <a:spcPts val="300"/>
              </a:spcAft>
              <a:buFont typeface="Calibri" pitchFamily="34" charset="0"/>
              <a:buChar char="–"/>
            </a:pPr>
            <a:r>
              <a:rPr lang="pt-BR" sz="2000" dirty="0" smtClean="0">
                <a:latin typeface="Calibri" pitchFamily="34" charset="0"/>
              </a:rPr>
              <a:t>SD calibration: each orbit; SDSM: 3 times/week</a:t>
            </a:r>
          </a:p>
          <a:p>
            <a:pPr marL="800100" lvl="1" indent="-342900">
              <a:spcBef>
                <a:spcPts val="0"/>
              </a:spcBef>
              <a:spcAft>
                <a:spcPts val="300"/>
              </a:spcAft>
              <a:buFont typeface="Calibri" pitchFamily="34" charset="0"/>
              <a:buChar char="–"/>
            </a:pPr>
            <a:r>
              <a:rPr lang="pt-BR" sz="2000" dirty="0" smtClean="0">
                <a:latin typeface="Calibri" pitchFamily="34" charset="0"/>
              </a:rPr>
              <a:t>BB </a:t>
            </a:r>
            <a:r>
              <a:rPr lang="pt-BR" sz="2000" dirty="0">
                <a:latin typeface="Calibri" pitchFamily="34" charset="0"/>
              </a:rPr>
              <a:t>WUCD: 17 since </a:t>
            </a:r>
            <a:r>
              <a:rPr lang="pt-BR" sz="2000" dirty="0" smtClean="0">
                <a:latin typeface="Calibri" pitchFamily="34" charset="0"/>
              </a:rPr>
              <a:t>launch</a:t>
            </a:r>
          </a:p>
          <a:p>
            <a:pPr marL="800100" lvl="1" indent="-342900">
              <a:spcBef>
                <a:spcPts val="0"/>
              </a:spcBef>
              <a:spcAft>
                <a:spcPts val="300"/>
              </a:spcAft>
              <a:buFont typeface="Calibri" pitchFamily="34" charset="0"/>
              <a:buChar char="–"/>
            </a:pPr>
            <a:r>
              <a:rPr lang="pt-BR" sz="2000" dirty="0" smtClean="0">
                <a:latin typeface="Calibri" pitchFamily="34" charset="0"/>
              </a:rPr>
              <a:t>DNB: monthly VROP operation</a:t>
            </a:r>
          </a:p>
          <a:p>
            <a:pPr marL="800100" lvl="1" indent="-342900">
              <a:spcBef>
                <a:spcPts val="0"/>
              </a:spcBef>
              <a:spcAft>
                <a:spcPts val="300"/>
              </a:spcAft>
              <a:buFont typeface="Calibri" pitchFamily="34" charset="0"/>
              <a:buChar char="–"/>
            </a:pPr>
            <a:r>
              <a:rPr lang="pt-BR" sz="2000" dirty="0" smtClean="0">
                <a:latin typeface="Calibri" pitchFamily="34" charset="0"/>
              </a:rPr>
              <a:t>lunar observations: 41 since launch (not all need roll maneuvers)</a:t>
            </a:r>
            <a:endParaRPr lang="pt-BR" sz="2000" dirty="0">
              <a:latin typeface="Calibri" pitchFamily="34" charset="0"/>
            </a:endParaRPr>
          </a:p>
          <a:p>
            <a:pPr marL="800100" lvl="1" indent="-342900">
              <a:spcBef>
                <a:spcPts val="0"/>
              </a:spcBef>
              <a:spcAft>
                <a:spcPts val="300"/>
              </a:spcAft>
              <a:buFont typeface="Calibri" pitchFamily="34" charset="0"/>
              <a:buChar char="–"/>
            </a:pPr>
            <a:r>
              <a:rPr lang="en-US" sz="2000" dirty="0" smtClean="0">
                <a:latin typeface="Calibri" pitchFamily="34" charset="0"/>
              </a:rPr>
              <a:t>35 </a:t>
            </a:r>
            <a:r>
              <a:rPr lang="en-US" sz="2000" dirty="0">
                <a:latin typeface="Calibri" pitchFamily="34" charset="0"/>
              </a:rPr>
              <a:t>sets of LUTs for RSB (and DNB) </a:t>
            </a:r>
            <a:r>
              <a:rPr lang="en-US" sz="2000" dirty="0" smtClean="0">
                <a:latin typeface="Calibri" pitchFamily="34" charset="0"/>
              </a:rPr>
              <a:t>delivered for </a:t>
            </a:r>
            <a:r>
              <a:rPr lang="en-US" sz="2000" dirty="0">
                <a:latin typeface="Calibri" pitchFamily="34" charset="0"/>
              </a:rPr>
              <a:t>Land SIPS </a:t>
            </a:r>
            <a:r>
              <a:rPr lang="en-US" sz="2000" dirty="0" smtClean="0">
                <a:latin typeface="Calibri" pitchFamily="34" charset="0"/>
              </a:rPr>
              <a:t>SDR processing of C1.0 </a:t>
            </a:r>
            <a:r>
              <a:rPr lang="en-US" sz="2000" dirty="0">
                <a:latin typeface="Calibri" pitchFamily="34" charset="0"/>
              </a:rPr>
              <a:t>and </a:t>
            </a:r>
            <a:r>
              <a:rPr lang="en-US" sz="2000" dirty="0" smtClean="0">
                <a:latin typeface="Calibri" pitchFamily="34" charset="0"/>
              </a:rPr>
              <a:t>C1.1 (Oct 2012 – present); 9 sets of LUTs delivered to Atmosphere SIPS (Nov 2014 – present)</a:t>
            </a:r>
            <a:endParaRPr lang="pt-BR" sz="2000" dirty="0">
              <a:latin typeface="Calibri" pitchFamily="34" charset="0"/>
            </a:endParaRPr>
          </a:p>
          <a:p>
            <a:pPr>
              <a:spcBef>
                <a:spcPts val="300"/>
              </a:spcBef>
            </a:pPr>
            <a:endParaRPr lang="en-US" sz="2000" dirty="0">
              <a:solidFill>
                <a:srgbClr val="0000FF"/>
              </a:solidFill>
              <a:latin typeface="Calibri" pitchFamily="34" charset="0"/>
            </a:endParaRPr>
          </a:p>
        </p:txBody>
      </p:sp>
      <p:sp>
        <p:nvSpPr>
          <p:cNvPr id="4100" name="Text Box 9"/>
          <p:cNvSpPr txBox="1">
            <a:spLocks noChangeArrowheads="1"/>
          </p:cNvSpPr>
          <p:nvPr/>
        </p:nvSpPr>
        <p:spPr bwMode="auto">
          <a:xfrm>
            <a:off x="8763000" y="6553200"/>
            <a:ext cx="261938" cy="276225"/>
          </a:xfrm>
          <a:prstGeom prst="rect">
            <a:avLst/>
          </a:prstGeom>
          <a:noFill/>
          <a:ln w="9525">
            <a:noFill/>
            <a:miter lim="800000"/>
            <a:headEnd/>
            <a:tailEnd/>
          </a:ln>
        </p:spPr>
        <p:txBody>
          <a:bodyPr wrap="none">
            <a:spAutoFit/>
          </a:bodyPr>
          <a:lstStyle/>
          <a:p>
            <a:fld id="{A4424335-EE47-494B-AFBB-542FDEDF71A1}" type="slidenum">
              <a:rPr lang="en-US" sz="1200" b="1" i="1">
                <a:solidFill>
                  <a:srgbClr val="0000FF"/>
                </a:solidFill>
                <a:latin typeface="Times New Roman" pitchFamily="18" charset="0"/>
              </a:rPr>
              <a:pPr/>
              <a:t>7</a:t>
            </a:fld>
            <a:endParaRPr lang="en-US" sz="1200" b="1" i="1">
              <a:solidFill>
                <a:srgbClr val="0000FF"/>
              </a:solidFill>
              <a:latin typeface="Times New Roman" pitchFamily="18" charset="0"/>
            </a:endParaRPr>
          </a:p>
        </p:txBody>
      </p:sp>
      <p:cxnSp>
        <p:nvCxnSpPr>
          <p:cNvPr id="5" name="Straight Connector 4"/>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
        <p:nvSpPr>
          <p:cNvPr id="8" name="Rectangle 7"/>
          <p:cNvSpPr>
            <a:spLocks noGrp="1" noChangeArrowheads="1"/>
          </p:cNvSpPr>
          <p:nvPr>
            <p:ph type="title"/>
          </p:nvPr>
        </p:nvSpPr>
        <p:spPr>
          <a:xfrm>
            <a:off x="838200" y="0"/>
            <a:ext cx="7307263" cy="685800"/>
          </a:xfrm>
        </p:spPr>
        <p:txBody>
          <a:bodyPr lIns="90487" tIns="44450" rIns="90487" bIns="44450"/>
          <a:lstStyle/>
          <a:p>
            <a:pPr eaLnBrk="1" hangingPunct="1"/>
            <a:r>
              <a:rPr lang="en-US" sz="2800" b="1" dirty="0" smtClean="0">
                <a:solidFill>
                  <a:schemeClr val="tx1"/>
                </a:solidFill>
                <a:latin typeface="Calibri" pitchFamily="34" charset="0"/>
              </a:rPr>
              <a:t>S-NPP VIIRS Highlights</a:t>
            </a:r>
          </a:p>
        </p:txBody>
      </p:sp>
      <p:grpSp>
        <p:nvGrpSpPr>
          <p:cNvPr id="2" name="Group 1"/>
          <p:cNvGrpSpPr/>
          <p:nvPr/>
        </p:nvGrpSpPr>
        <p:grpSpPr>
          <a:xfrm>
            <a:off x="7736703" y="2955512"/>
            <a:ext cx="1254897" cy="2988088"/>
            <a:chOff x="7760416" y="2514601"/>
            <a:chExt cx="1254897" cy="2988088"/>
          </a:xfrm>
        </p:grpSpPr>
        <p:pic>
          <p:nvPicPr>
            <p:cNvPr id="6" name="Picture 1033"/>
            <p:cNvPicPr>
              <a:picLocks noChangeArrowheads="1"/>
            </p:cNvPicPr>
            <p:nvPr/>
          </p:nvPicPr>
          <p:blipFill>
            <a:blip r:embed="rId3" cstate="print"/>
            <a:srcRect r="8081" b="12408"/>
            <a:stretch>
              <a:fillRect/>
            </a:stretch>
          </p:blipFill>
          <p:spPr bwMode="auto">
            <a:xfrm>
              <a:off x="7818886" y="2514601"/>
              <a:ext cx="1196427" cy="762000"/>
            </a:xfrm>
            <a:prstGeom prst="rect">
              <a:avLst/>
            </a:prstGeom>
            <a:noFill/>
            <a:ln w="12700">
              <a:noFill/>
              <a:miter lim="800000"/>
              <a:headEnd/>
              <a:tailEnd/>
            </a:ln>
          </p:spPr>
        </p:pic>
        <p:pic>
          <p:nvPicPr>
            <p:cNvPr id="7" name="Picture 1041"/>
            <p:cNvPicPr>
              <a:picLocks noChangeArrowheads="1"/>
            </p:cNvPicPr>
            <p:nvPr/>
          </p:nvPicPr>
          <p:blipFill>
            <a:blip r:embed="rId4" cstate="print"/>
            <a:srcRect r="4539" b="12225"/>
            <a:stretch>
              <a:fillRect/>
            </a:stretch>
          </p:blipFill>
          <p:spPr bwMode="auto">
            <a:xfrm>
              <a:off x="7818887" y="3352800"/>
              <a:ext cx="1134447" cy="762000"/>
            </a:xfrm>
            <a:prstGeom prst="rect">
              <a:avLst/>
            </a:prstGeom>
            <a:noFill/>
            <a:ln w="12700">
              <a:noFill/>
              <a:miter lim="800000"/>
              <a:headEnd/>
              <a:tailEnd/>
            </a:ln>
          </p:spPr>
        </p:pic>
        <p:pic>
          <p:nvPicPr>
            <p:cNvPr id="9" name="Picture 22"/>
            <p:cNvPicPr>
              <a:picLocks noChangeArrowheads="1"/>
            </p:cNvPicPr>
            <p:nvPr/>
          </p:nvPicPr>
          <p:blipFill>
            <a:blip r:embed="rId5" cstate="print"/>
            <a:srcRect r="26471" b="34395"/>
            <a:stretch>
              <a:fillRect/>
            </a:stretch>
          </p:blipFill>
          <p:spPr bwMode="auto">
            <a:xfrm>
              <a:off x="7814875" y="4191000"/>
              <a:ext cx="1138459" cy="685800"/>
            </a:xfrm>
            <a:prstGeom prst="rect">
              <a:avLst/>
            </a:prstGeom>
            <a:noFill/>
            <a:ln w="12700">
              <a:solidFill>
                <a:srgbClr val="107B8A"/>
              </a:solidFill>
              <a:miter lim="800000"/>
              <a:headEnd/>
              <a:tailEnd/>
            </a:ln>
          </p:spPr>
        </p:pic>
        <p:pic>
          <p:nvPicPr>
            <p:cNvPr id="10" name="Picture 2"/>
            <p:cNvPicPr>
              <a:picLocks noChangeAspect="1" noChangeArrowheads="1"/>
            </p:cNvPicPr>
            <p:nvPr/>
          </p:nvPicPr>
          <p:blipFill rotWithShape="1">
            <a:blip r:embed="rId6" cstate="print"/>
            <a:srcRect l="1" r="68326"/>
            <a:stretch/>
          </p:blipFill>
          <p:spPr bwMode="auto">
            <a:xfrm>
              <a:off x="7760416" y="4953000"/>
              <a:ext cx="1220406" cy="549689"/>
            </a:xfrm>
            <a:prstGeom prst="rect">
              <a:avLst/>
            </a:prstGeom>
            <a:noFill/>
            <a:ln w="9525">
              <a:noFill/>
              <a:miter lim="800000"/>
              <a:headEnd/>
              <a:tailEnd/>
            </a:ln>
            <a:effectLst/>
          </p:spPr>
        </p:pic>
      </p:grpSp>
      <p:pic>
        <p:nvPicPr>
          <p:cNvPr id="12" name="Picture 1027" descr="viirs_cutaway_1"/>
          <p:cNvPicPr>
            <a:picLocks noChangeAspect="1" noChangeArrowheads="1"/>
          </p:cNvPicPr>
          <p:nvPr/>
        </p:nvPicPr>
        <p:blipFill rotWithShape="1">
          <a:blip r:embed="rId7" cstate="print"/>
          <a:srcRect l="1427" t="2852" r="6285" b="9137"/>
          <a:stretch/>
        </p:blipFill>
        <p:spPr bwMode="auto">
          <a:xfrm>
            <a:off x="7214633" y="1234339"/>
            <a:ext cx="1861659" cy="1371749"/>
          </a:xfrm>
          <a:prstGeom prst="rect">
            <a:avLst/>
          </a:prstGeom>
          <a:noFill/>
          <a:ln w="9525">
            <a:noFill/>
            <a:miter lim="800000"/>
            <a:headEnd/>
            <a:tailEnd/>
          </a:ln>
        </p:spPr>
      </p:pic>
      <p:sp>
        <p:nvSpPr>
          <p:cNvPr id="3" name="Right Arrow 2"/>
          <p:cNvSpPr/>
          <p:nvPr/>
        </p:nvSpPr>
        <p:spPr>
          <a:xfrm>
            <a:off x="7238999" y="3505200"/>
            <a:ext cx="304155" cy="1142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219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6"/>
          <p:cNvSpPr>
            <a:spLocks noChangeArrowheads="1"/>
          </p:cNvSpPr>
          <p:nvPr/>
        </p:nvSpPr>
        <p:spPr bwMode="auto">
          <a:xfrm>
            <a:off x="66675" y="914401"/>
            <a:ext cx="8848725" cy="5638799"/>
          </a:xfrm>
          <a:prstGeom prst="rect">
            <a:avLst/>
          </a:prstGeom>
          <a:noFill/>
          <a:ln w="12700">
            <a:noFill/>
            <a:miter lim="800000"/>
            <a:headEnd/>
            <a:tailEnd/>
          </a:ln>
        </p:spPr>
        <p:txBody>
          <a:bodyPr lIns="90487" tIns="44450" rIns="90487" bIns="44450"/>
          <a:lstStyle/>
          <a:p>
            <a:pPr marL="342900" indent="-342900">
              <a:spcBef>
                <a:spcPts val="600"/>
              </a:spcBef>
              <a:spcAft>
                <a:spcPts val="300"/>
              </a:spcAft>
              <a:buFontTx/>
              <a:buChar char="•"/>
            </a:pPr>
            <a:r>
              <a:rPr lang="en-US" sz="2200" b="1" dirty="0">
                <a:latin typeface="Calibri" pitchFamily="34" charset="0"/>
              </a:rPr>
              <a:t>VIIRS Publications</a:t>
            </a:r>
          </a:p>
          <a:p>
            <a:pPr marL="800100" lvl="1" indent="-342900">
              <a:spcBef>
                <a:spcPts val="0"/>
              </a:spcBef>
              <a:spcAft>
                <a:spcPts val="300"/>
              </a:spcAft>
              <a:buFont typeface="Calibri" pitchFamily="34" charset="0"/>
              <a:buChar char="–"/>
            </a:pPr>
            <a:r>
              <a:rPr lang="en-US" sz="2000" dirty="0">
                <a:latin typeface="Calibri" pitchFamily="34" charset="0"/>
              </a:rPr>
              <a:t>Total number of 264 (citation 8.4/article</a:t>
            </a:r>
            <a:r>
              <a:rPr lang="en-US" sz="2000" dirty="0" smtClean="0">
                <a:latin typeface="Calibri" pitchFamily="34" charset="0"/>
              </a:rPr>
              <a:t>)</a:t>
            </a:r>
            <a:endParaRPr lang="en-US" sz="2200" b="1" dirty="0" smtClean="0">
              <a:latin typeface="Calibri" pitchFamily="34" charset="0"/>
            </a:endParaRPr>
          </a:p>
          <a:p>
            <a:pPr marL="342900" indent="-342900">
              <a:spcBef>
                <a:spcPts val="600"/>
              </a:spcBef>
              <a:spcAft>
                <a:spcPts val="300"/>
              </a:spcAft>
              <a:buFontTx/>
              <a:buChar char="•"/>
            </a:pPr>
            <a:r>
              <a:rPr lang="en-US" sz="2200" b="1" dirty="0" smtClean="0">
                <a:latin typeface="Calibri" pitchFamily="34" charset="0"/>
              </a:rPr>
              <a:t>Technical </a:t>
            </a:r>
            <a:r>
              <a:rPr lang="en-US" sz="2200" b="1" dirty="0">
                <a:latin typeface="Calibri" pitchFamily="34" charset="0"/>
              </a:rPr>
              <a:t>Meetings and Workshops</a:t>
            </a:r>
          </a:p>
          <a:p>
            <a:pPr marL="800100" lvl="1" indent="-342900">
              <a:spcBef>
                <a:spcPts val="0"/>
              </a:spcBef>
              <a:spcAft>
                <a:spcPts val="300"/>
              </a:spcAft>
              <a:buFont typeface="Calibri" pitchFamily="34" charset="0"/>
              <a:buChar char="–"/>
            </a:pPr>
            <a:r>
              <a:rPr lang="en-US" sz="2000" dirty="0">
                <a:latin typeface="Calibri" pitchFamily="34" charset="0"/>
              </a:rPr>
              <a:t>Regular Technical Meetings of VCST and OBPG</a:t>
            </a:r>
          </a:p>
          <a:p>
            <a:pPr marL="800100" lvl="1" indent="-342900">
              <a:spcBef>
                <a:spcPts val="0"/>
              </a:spcBef>
              <a:spcAft>
                <a:spcPts val="300"/>
              </a:spcAft>
              <a:buFont typeface="Calibri" pitchFamily="34" charset="0"/>
              <a:buChar char="–"/>
            </a:pPr>
            <a:r>
              <a:rPr lang="en-US" sz="2000" dirty="0">
                <a:latin typeface="Calibri" pitchFamily="34" charset="0"/>
              </a:rPr>
              <a:t>VIIRS L1B Working Group Meetings</a:t>
            </a:r>
          </a:p>
          <a:p>
            <a:pPr marL="800100" lvl="1" indent="-342900">
              <a:spcBef>
                <a:spcPts val="0"/>
              </a:spcBef>
              <a:spcAft>
                <a:spcPts val="300"/>
              </a:spcAft>
              <a:buFont typeface="Calibri" pitchFamily="34" charset="0"/>
              <a:buChar char="–"/>
            </a:pPr>
            <a:r>
              <a:rPr lang="en-US" sz="2000" dirty="0">
                <a:latin typeface="Calibri" pitchFamily="34" charset="0"/>
              </a:rPr>
              <a:t>VIIRS SDR Meetings (led by NOAA STAR) </a:t>
            </a:r>
            <a:endParaRPr lang="en-US" sz="2200" b="1" dirty="0" smtClean="0">
              <a:latin typeface="Calibri" pitchFamily="34" charset="0"/>
            </a:endParaRPr>
          </a:p>
          <a:p>
            <a:pPr marL="342900" indent="-342900">
              <a:spcBef>
                <a:spcPts val="600"/>
              </a:spcBef>
              <a:spcAft>
                <a:spcPts val="300"/>
              </a:spcAft>
              <a:buFontTx/>
              <a:buChar char="•"/>
            </a:pPr>
            <a:r>
              <a:rPr lang="en-US" sz="2200" b="1" dirty="0" smtClean="0">
                <a:latin typeface="Calibri" pitchFamily="34" charset="0"/>
              </a:rPr>
              <a:t>Continues effort on L1B algorithm and LUT improvements</a:t>
            </a:r>
          </a:p>
          <a:p>
            <a:pPr marL="800100" lvl="1" indent="-342900">
              <a:spcBef>
                <a:spcPts val="0"/>
              </a:spcBef>
              <a:spcAft>
                <a:spcPts val="300"/>
              </a:spcAft>
              <a:buFont typeface="Calibri" pitchFamily="34" charset="0"/>
              <a:buChar char="–"/>
            </a:pPr>
            <a:r>
              <a:rPr lang="pt-BR" sz="2000" dirty="0" smtClean="0">
                <a:latin typeface="Calibri" pitchFamily="34" charset="0"/>
              </a:rPr>
              <a:t>POC: Fred Patt and Vincent Chiang</a:t>
            </a:r>
          </a:p>
          <a:p>
            <a:pPr marL="800100" lvl="1" indent="-342900">
              <a:spcBef>
                <a:spcPts val="0"/>
              </a:spcBef>
              <a:spcAft>
                <a:spcPts val="300"/>
              </a:spcAft>
              <a:buFont typeface="Calibri" pitchFamily="34" charset="0"/>
              <a:buChar char="–"/>
            </a:pPr>
            <a:r>
              <a:rPr lang="pt-BR" sz="2000" dirty="0" smtClean="0">
                <a:latin typeface="Calibri" pitchFamily="34" charset="0"/>
              </a:rPr>
              <a:t>Latest effort on </a:t>
            </a:r>
            <a:r>
              <a:rPr lang="pt-BR" sz="2000" dirty="0" smtClean="0">
                <a:latin typeface="Calibri" pitchFamily="34" charset="0"/>
              </a:rPr>
              <a:t>L1 </a:t>
            </a:r>
            <a:r>
              <a:rPr lang="pt-BR" sz="2000" dirty="0" smtClean="0">
                <a:latin typeface="Calibri" pitchFamily="34" charset="0"/>
              </a:rPr>
              <a:t>V2 </a:t>
            </a:r>
            <a:r>
              <a:rPr lang="pt-BR" sz="2000" dirty="0" smtClean="0">
                <a:latin typeface="Calibri" pitchFamily="34" charset="0"/>
              </a:rPr>
              <a:t>SW </a:t>
            </a:r>
            <a:r>
              <a:rPr lang="pt-BR" sz="2000" dirty="0" smtClean="0">
                <a:latin typeface="Calibri" pitchFamily="34" charset="0"/>
              </a:rPr>
              <a:t>(details in Calibration Workshop materials)</a:t>
            </a:r>
          </a:p>
          <a:p>
            <a:pPr>
              <a:spcBef>
                <a:spcPts val="600"/>
              </a:spcBef>
              <a:spcAft>
                <a:spcPts val="300"/>
              </a:spcAft>
            </a:pPr>
            <a:endParaRPr lang="en-US" sz="2200" b="1" dirty="0">
              <a:latin typeface="Calibri" pitchFamily="34" charset="0"/>
            </a:endParaRPr>
          </a:p>
          <a:p>
            <a:pPr marL="342900" indent="-342900">
              <a:spcBef>
                <a:spcPts val="600"/>
              </a:spcBef>
              <a:spcAft>
                <a:spcPts val="300"/>
              </a:spcAft>
              <a:buFontTx/>
              <a:buChar char="•"/>
            </a:pPr>
            <a:r>
              <a:rPr lang="en-US" sz="2200" b="1" dirty="0" smtClean="0">
                <a:solidFill>
                  <a:srgbClr val="0000FF"/>
                </a:solidFill>
                <a:latin typeface="Calibri" pitchFamily="34" charset="0"/>
              </a:rPr>
              <a:t>J1 and J2 VIIRS Instrument Status</a:t>
            </a:r>
            <a:endParaRPr lang="en-US" sz="2200" b="1" dirty="0">
              <a:solidFill>
                <a:srgbClr val="0000FF"/>
              </a:solidFill>
              <a:latin typeface="Calibri" pitchFamily="34" charset="0"/>
            </a:endParaRPr>
          </a:p>
          <a:p>
            <a:pPr marL="800100" lvl="1" indent="-342900">
              <a:spcBef>
                <a:spcPts val="0"/>
              </a:spcBef>
              <a:spcAft>
                <a:spcPts val="300"/>
              </a:spcAft>
              <a:buFont typeface="Calibri" pitchFamily="34" charset="0"/>
              <a:buChar char="–"/>
            </a:pPr>
            <a:r>
              <a:rPr lang="en-US" sz="2000" dirty="0" smtClean="0">
                <a:solidFill>
                  <a:srgbClr val="0000FF"/>
                </a:solidFill>
                <a:latin typeface="Calibri" pitchFamily="34" charset="0"/>
              </a:rPr>
              <a:t>J1 VIIRS currently undergoing SC </a:t>
            </a:r>
            <a:r>
              <a:rPr lang="en-US" sz="2000" dirty="0">
                <a:solidFill>
                  <a:srgbClr val="0000FF"/>
                </a:solidFill>
                <a:latin typeface="Calibri" pitchFamily="34" charset="0"/>
              </a:rPr>
              <a:t>environment </a:t>
            </a:r>
            <a:r>
              <a:rPr lang="en-US" sz="2000" dirty="0" smtClean="0">
                <a:solidFill>
                  <a:srgbClr val="0000FF"/>
                </a:solidFill>
                <a:latin typeface="Calibri" pitchFamily="34" charset="0"/>
              </a:rPr>
              <a:t>testing (sensor per-launch calibration </a:t>
            </a:r>
            <a:r>
              <a:rPr lang="en-US" sz="2000" dirty="0">
                <a:solidFill>
                  <a:srgbClr val="0000FF"/>
                </a:solidFill>
                <a:latin typeface="Calibri" pitchFamily="34" charset="0"/>
              </a:rPr>
              <a:t>performance summarized during last year’s STM and also </a:t>
            </a:r>
            <a:r>
              <a:rPr lang="en-US" sz="2000" dirty="0" smtClean="0">
                <a:solidFill>
                  <a:srgbClr val="0000FF"/>
                </a:solidFill>
                <a:latin typeface="Calibri" pitchFamily="34" charset="0"/>
              </a:rPr>
              <a:t>at this </a:t>
            </a:r>
            <a:r>
              <a:rPr lang="en-US" sz="2000" dirty="0">
                <a:solidFill>
                  <a:srgbClr val="0000FF"/>
                </a:solidFill>
                <a:latin typeface="Calibri" pitchFamily="34" charset="0"/>
              </a:rPr>
              <a:t>year’s calibration </a:t>
            </a:r>
            <a:r>
              <a:rPr lang="en-US" sz="2000" dirty="0" smtClean="0">
                <a:solidFill>
                  <a:srgbClr val="0000FF"/>
                </a:solidFill>
                <a:latin typeface="Calibri" pitchFamily="34" charset="0"/>
              </a:rPr>
              <a:t>workshop) – launch in early 2017</a:t>
            </a:r>
          </a:p>
          <a:p>
            <a:pPr marL="800100" lvl="1" indent="-342900">
              <a:spcBef>
                <a:spcPts val="0"/>
              </a:spcBef>
              <a:spcAft>
                <a:spcPts val="300"/>
              </a:spcAft>
              <a:buFont typeface="Calibri" pitchFamily="34" charset="0"/>
              <a:buChar char="–"/>
            </a:pPr>
            <a:r>
              <a:rPr lang="en-US" sz="2000" dirty="0" smtClean="0">
                <a:solidFill>
                  <a:srgbClr val="0000FF"/>
                </a:solidFill>
                <a:latin typeface="Calibri" pitchFamily="34" charset="0"/>
              </a:rPr>
              <a:t>J2 VIIRS recently started its ambient environment </a:t>
            </a:r>
            <a:r>
              <a:rPr lang="en-US" sz="2000" dirty="0">
                <a:solidFill>
                  <a:srgbClr val="0000FF"/>
                </a:solidFill>
                <a:latin typeface="Calibri" pitchFamily="34" charset="0"/>
              </a:rPr>
              <a:t>testing</a:t>
            </a:r>
            <a:r>
              <a:rPr lang="en-US" sz="2000" dirty="0" smtClean="0">
                <a:solidFill>
                  <a:srgbClr val="0000FF"/>
                </a:solidFill>
                <a:latin typeface="Calibri" pitchFamily="34" charset="0"/>
              </a:rPr>
              <a:t> </a:t>
            </a:r>
            <a:endParaRPr lang="en-US" sz="2000" dirty="0">
              <a:solidFill>
                <a:srgbClr val="0000FF"/>
              </a:solidFill>
              <a:latin typeface="Calibri" pitchFamily="34" charset="0"/>
            </a:endParaRPr>
          </a:p>
        </p:txBody>
      </p:sp>
      <p:sp>
        <p:nvSpPr>
          <p:cNvPr id="4099" name="Rectangle 7"/>
          <p:cNvSpPr>
            <a:spLocks noGrp="1" noChangeArrowheads="1"/>
          </p:cNvSpPr>
          <p:nvPr>
            <p:ph type="title"/>
          </p:nvPr>
        </p:nvSpPr>
        <p:spPr>
          <a:xfrm>
            <a:off x="838200" y="0"/>
            <a:ext cx="7307263" cy="685800"/>
          </a:xfrm>
        </p:spPr>
        <p:txBody>
          <a:bodyPr lIns="90487" tIns="44450" rIns="90487" bIns="44450"/>
          <a:lstStyle/>
          <a:p>
            <a:pPr eaLnBrk="1" hangingPunct="1"/>
            <a:r>
              <a:rPr lang="en-US" sz="2800" b="1" dirty="0" smtClean="0">
                <a:solidFill>
                  <a:schemeClr val="tx1"/>
                </a:solidFill>
                <a:latin typeface="Calibri" pitchFamily="34" charset="0"/>
              </a:rPr>
              <a:t>S-NPP VIIRS Highlights</a:t>
            </a:r>
          </a:p>
        </p:txBody>
      </p:sp>
      <p:sp>
        <p:nvSpPr>
          <p:cNvPr id="4100" name="Text Box 9"/>
          <p:cNvSpPr txBox="1">
            <a:spLocks noChangeArrowheads="1"/>
          </p:cNvSpPr>
          <p:nvPr/>
        </p:nvSpPr>
        <p:spPr bwMode="auto">
          <a:xfrm>
            <a:off x="8763000" y="6553200"/>
            <a:ext cx="261938" cy="276225"/>
          </a:xfrm>
          <a:prstGeom prst="rect">
            <a:avLst/>
          </a:prstGeom>
          <a:noFill/>
          <a:ln w="9525">
            <a:noFill/>
            <a:miter lim="800000"/>
            <a:headEnd/>
            <a:tailEnd/>
          </a:ln>
        </p:spPr>
        <p:txBody>
          <a:bodyPr wrap="none">
            <a:spAutoFit/>
          </a:bodyPr>
          <a:lstStyle/>
          <a:p>
            <a:fld id="{A4424335-EE47-494B-AFBB-542FDEDF71A1}" type="slidenum">
              <a:rPr lang="en-US" sz="1200" b="1" i="1">
                <a:solidFill>
                  <a:srgbClr val="0000FF"/>
                </a:solidFill>
                <a:latin typeface="Times New Roman" pitchFamily="18" charset="0"/>
              </a:rPr>
              <a:pPr/>
              <a:t>8</a:t>
            </a:fld>
            <a:endParaRPr lang="en-US" sz="1200" b="1" i="1">
              <a:solidFill>
                <a:srgbClr val="0000FF"/>
              </a:solidFill>
              <a:latin typeface="Times New Roman" pitchFamily="18" charset="0"/>
            </a:endParaRPr>
          </a:p>
        </p:txBody>
      </p:sp>
      <p:cxnSp>
        <p:nvCxnSpPr>
          <p:cNvPr id="5" name="Straight Connector 4"/>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565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7"/>
          <p:cNvSpPr>
            <a:spLocks noGrp="1" noChangeArrowheads="1"/>
          </p:cNvSpPr>
          <p:nvPr>
            <p:ph type="title"/>
          </p:nvPr>
        </p:nvSpPr>
        <p:spPr>
          <a:xfrm>
            <a:off x="838200" y="0"/>
            <a:ext cx="7307263" cy="685800"/>
          </a:xfrm>
        </p:spPr>
        <p:txBody>
          <a:bodyPr lIns="90487" tIns="44450" rIns="90487" bIns="44450"/>
          <a:lstStyle/>
          <a:p>
            <a:pPr eaLnBrk="1" hangingPunct="1"/>
            <a:r>
              <a:rPr lang="en-US" sz="2800" b="1" dirty="0" smtClean="0">
                <a:solidFill>
                  <a:schemeClr val="tx1"/>
                </a:solidFill>
                <a:latin typeface="Calibri" pitchFamily="34" charset="0"/>
              </a:rPr>
              <a:t>MODIS and VIIRS Calibration Workshop</a:t>
            </a:r>
          </a:p>
        </p:txBody>
      </p:sp>
      <p:sp>
        <p:nvSpPr>
          <p:cNvPr id="4100" name="Text Box 9"/>
          <p:cNvSpPr txBox="1">
            <a:spLocks noChangeArrowheads="1"/>
          </p:cNvSpPr>
          <p:nvPr/>
        </p:nvSpPr>
        <p:spPr bwMode="auto">
          <a:xfrm>
            <a:off x="8763000" y="6553200"/>
            <a:ext cx="261938" cy="276225"/>
          </a:xfrm>
          <a:prstGeom prst="rect">
            <a:avLst/>
          </a:prstGeom>
          <a:noFill/>
          <a:ln w="9525">
            <a:noFill/>
            <a:miter lim="800000"/>
            <a:headEnd/>
            <a:tailEnd/>
          </a:ln>
        </p:spPr>
        <p:txBody>
          <a:bodyPr wrap="none">
            <a:spAutoFit/>
          </a:bodyPr>
          <a:lstStyle/>
          <a:p>
            <a:fld id="{A4424335-EE47-494B-AFBB-542FDEDF71A1}" type="slidenum">
              <a:rPr lang="en-US" sz="1200" b="1" i="1">
                <a:solidFill>
                  <a:srgbClr val="0000FF"/>
                </a:solidFill>
                <a:latin typeface="Times New Roman" pitchFamily="18" charset="0"/>
              </a:rPr>
              <a:pPr/>
              <a:t>9</a:t>
            </a:fld>
            <a:endParaRPr lang="en-US" sz="1200" b="1" i="1">
              <a:solidFill>
                <a:srgbClr val="0000FF"/>
              </a:solidFill>
              <a:latin typeface="Times New Roman" pitchFamily="18" charset="0"/>
            </a:endParaRPr>
          </a:p>
        </p:txBody>
      </p:sp>
      <p:cxnSp>
        <p:nvCxnSpPr>
          <p:cNvPr id="5" name="Straight Connector 4"/>
          <p:cNvCxnSpPr/>
          <p:nvPr/>
        </p:nvCxnSpPr>
        <p:spPr>
          <a:xfrm>
            <a:off x="0" y="609600"/>
            <a:ext cx="9144000" cy="0"/>
          </a:xfrm>
          <a:prstGeom prst="line">
            <a:avLst/>
          </a:prstGeom>
          <a:ln w="47625">
            <a:solidFill>
              <a:srgbClr val="FF99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srcRect l="10790" t="25072" r="15470" b="15039"/>
          <a:stretch/>
        </p:blipFill>
        <p:spPr>
          <a:xfrm>
            <a:off x="152400" y="1752600"/>
            <a:ext cx="4373821" cy="5029200"/>
          </a:xfrm>
          <a:prstGeom prst="rect">
            <a:avLst/>
          </a:prstGeom>
          <a:ln>
            <a:solidFill>
              <a:srgbClr val="0000FF"/>
            </a:solidFill>
          </a:ln>
        </p:spPr>
      </p:pic>
      <p:pic>
        <p:nvPicPr>
          <p:cNvPr id="6" name="Picture 5"/>
          <p:cNvPicPr>
            <a:picLocks noChangeAspect="1"/>
          </p:cNvPicPr>
          <p:nvPr/>
        </p:nvPicPr>
        <p:blipFill rotWithShape="1">
          <a:blip r:embed="rId4"/>
          <a:srcRect l="10790" t="8357" r="15470" b="44291"/>
          <a:stretch/>
        </p:blipFill>
        <p:spPr>
          <a:xfrm>
            <a:off x="4648200" y="1752600"/>
            <a:ext cx="4373821" cy="4084185"/>
          </a:xfrm>
          <a:prstGeom prst="rect">
            <a:avLst/>
          </a:prstGeom>
          <a:ln>
            <a:solidFill>
              <a:srgbClr val="0000FF"/>
            </a:solidFill>
          </a:ln>
        </p:spPr>
      </p:pic>
      <p:sp>
        <p:nvSpPr>
          <p:cNvPr id="10" name="Rectangle 6"/>
          <p:cNvSpPr>
            <a:spLocks noChangeArrowheads="1"/>
          </p:cNvSpPr>
          <p:nvPr/>
        </p:nvSpPr>
        <p:spPr bwMode="auto">
          <a:xfrm>
            <a:off x="76200" y="685801"/>
            <a:ext cx="9001125" cy="914399"/>
          </a:xfrm>
          <a:prstGeom prst="rect">
            <a:avLst/>
          </a:prstGeom>
          <a:noFill/>
          <a:ln w="12700">
            <a:noFill/>
            <a:miter lim="800000"/>
            <a:headEnd/>
            <a:tailEnd/>
          </a:ln>
        </p:spPr>
        <p:txBody>
          <a:bodyPr lIns="90487" tIns="44450" rIns="90487" bIns="44450"/>
          <a:lstStyle/>
          <a:p>
            <a:pPr marL="342900" indent="-342900">
              <a:spcBef>
                <a:spcPts val="0"/>
              </a:spcBef>
              <a:spcAft>
                <a:spcPts val="0"/>
              </a:spcAft>
              <a:buFont typeface="Wingdings" panose="05000000000000000000" pitchFamily="2" charset="2"/>
              <a:buChar char="§"/>
            </a:pPr>
            <a:r>
              <a:rPr lang="en-US" sz="2000" dirty="0" smtClean="0">
                <a:latin typeface="Calibri" pitchFamily="34" charset="0"/>
              </a:rPr>
              <a:t>24 </a:t>
            </a:r>
            <a:r>
              <a:rPr lang="en-US" sz="2000" dirty="0" smtClean="0">
                <a:latin typeface="Calibri" pitchFamily="34" charset="0"/>
              </a:rPr>
              <a:t>presenters from </a:t>
            </a:r>
            <a:r>
              <a:rPr lang="en-US" sz="2000" dirty="0" smtClean="0">
                <a:latin typeface="Calibri" pitchFamily="34" charset="0"/>
              </a:rPr>
              <a:t>MCST/VCST</a:t>
            </a:r>
            <a:r>
              <a:rPr lang="en-US" sz="2000" dirty="0">
                <a:latin typeface="Calibri" pitchFamily="34" charset="0"/>
              </a:rPr>
              <a:t> </a:t>
            </a:r>
            <a:r>
              <a:rPr lang="en-US" sz="2000" dirty="0" smtClean="0">
                <a:latin typeface="Calibri" pitchFamily="34" charset="0"/>
              </a:rPr>
              <a:t>and </a:t>
            </a:r>
            <a:r>
              <a:rPr lang="en-US" sz="2000" dirty="0" smtClean="0">
                <a:latin typeface="Calibri" pitchFamily="34" charset="0"/>
              </a:rPr>
              <a:t>sci. </a:t>
            </a:r>
            <a:r>
              <a:rPr lang="en-US" sz="2000" dirty="0" smtClean="0">
                <a:latin typeface="Calibri" pitchFamily="34" charset="0"/>
              </a:rPr>
              <a:t>discipline </a:t>
            </a:r>
            <a:r>
              <a:rPr lang="en-US" sz="2000" dirty="0" smtClean="0">
                <a:latin typeface="Calibri" pitchFamily="34" charset="0"/>
              </a:rPr>
              <a:t>representatives on a variety of topics (</a:t>
            </a:r>
            <a:r>
              <a:rPr lang="en-US" sz="2000" dirty="0" err="1" smtClean="0">
                <a:latin typeface="Calibri" pitchFamily="34" charset="0"/>
              </a:rPr>
              <a:t>xtalk</a:t>
            </a:r>
            <a:r>
              <a:rPr lang="en-US" sz="2000" dirty="0" smtClean="0">
                <a:latin typeface="Calibri" pitchFamily="34" charset="0"/>
              </a:rPr>
              <a:t>, polarization, calibratio</a:t>
            </a:r>
            <a:r>
              <a:rPr lang="en-US" sz="2000" dirty="0" smtClean="0">
                <a:latin typeface="Calibri" pitchFamily="34" charset="0"/>
              </a:rPr>
              <a:t>n difference)</a:t>
            </a:r>
            <a:endParaRPr lang="en-US" sz="2000" dirty="0">
              <a:latin typeface="Calibri" pitchFamily="34" charset="0"/>
            </a:endParaRPr>
          </a:p>
          <a:p>
            <a:pPr marL="342900" indent="-342900">
              <a:spcBef>
                <a:spcPts val="0"/>
              </a:spcBef>
              <a:spcAft>
                <a:spcPts val="0"/>
              </a:spcAft>
              <a:buFont typeface="Wingdings" panose="05000000000000000000" pitchFamily="2" charset="2"/>
              <a:buChar char="§"/>
            </a:pPr>
            <a:r>
              <a:rPr lang="en-US" sz="2000" dirty="0" smtClean="0">
                <a:latin typeface="Calibri" pitchFamily="34" charset="0"/>
              </a:rPr>
              <a:t>75±5 attendees</a:t>
            </a:r>
            <a:endParaRPr lang="en-US" sz="2000" dirty="0">
              <a:latin typeface="Calibri" pitchFamily="34" charset="0"/>
            </a:endParaRPr>
          </a:p>
        </p:txBody>
      </p:sp>
      <p:sp>
        <p:nvSpPr>
          <p:cNvPr id="9" name="Text Box 10" descr="Light vertical"/>
          <p:cNvSpPr txBox="1">
            <a:spLocks noChangeArrowheads="1"/>
          </p:cNvSpPr>
          <p:nvPr/>
        </p:nvSpPr>
        <p:spPr bwMode="auto">
          <a:xfrm>
            <a:off x="4644079" y="5831347"/>
            <a:ext cx="4499921" cy="907941"/>
          </a:xfrm>
          <a:prstGeom prst="rect">
            <a:avLst/>
          </a:prstGeom>
          <a:noFill/>
          <a:ln w="12700">
            <a:noFill/>
            <a:miter lim="800000"/>
            <a:headEnd/>
            <a:tailEnd/>
          </a:ln>
        </p:spPr>
        <p:txBody>
          <a:bodyPr wrap="square">
            <a:spAutoFit/>
          </a:bodyPr>
          <a:lstStyle/>
          <a:p>
            <a:pPr eaLnBrk="0" hangingPunct="0"/>
            <a:r>
              <a:rPr lang="en-US" sz="1600" b="1" dirty="0" smtClean="0">
                <a:solidFill>
                  <a:srgbClr val="0000FF"/>
                </a:solidFill>
              </a:rPr>
              <a:t>MCST and VCST Presentations:</a:t>
            </a:r>
          </a:p>
          <a:p>
            <a:pPr eaLnBrk="0" hangingPunct="0"/>
            <a:r>
              <a:rPr lang="en-US" sz="1600" u="sng" dirty="0" smtClean="0">
                <a:hlinkClick r:id="rId5"/>
              </a:rPr>
              <a:t>ftp</a:t>
            </a:r>
            <a:r>
              <a:rPr lang="en-US" sz="1600" u="sng" dirty="0">
                <a:hlinkClick r:id="rId5"/>
              </a:rPr>
              <a:t>://mcst.ssaihq.com/pub/temp/</a:t>
            </a:r>
            <a:endParaRPr lang="en-US" sz="1600" dirty="0"/>
          </a:p>
          <a:p>
            <a:pPr eaLnBrk="0" hangingPunct="0">
              <a:spcBef>
                <a:spcPts val="600"/>
              </a:spcBef>
            </a:pPr>
            <a:r>
              <a:rPr lang="en-US" sz="1600" b="1" dirty="0" smtClean="0">
                <a:solidFill>
                  <a:srgbClr val="0000FF"/>
                </a:solidFill>
              </a:rPr>
              <a:t>Available a</a:t>
            </a:r>
            <a:r>
              <a:rPr lang="en-US" sz="1600" b="1" dirty="0" smtClean="0">
                <a:solidFill>
                  <a:srgbClr val="0000FF"/>
                </a:solidFill>
              </a:rPr>
              <a:t>t MODIS </a:t>
            </a:r>
            <a:r>
              <a:rPr lang="en-US" sz="1600" b="1" dirty="0">
                <a:solidFill>
                  <a:srgbClr val="0000FF"/>
                </a:solidFill>
              </a:rPr>
              <a:t>W</a:t>
            </a:r>
            <a:r>
              <a:rPr lang="en-US" sz="1600" b="1" dirty="0" smtClean="0">
                <a:solidFill>
                  <a:srgbClr val="0000FF"/>
                </a:solidFill>
              </a:rPr>
              <a:t>eb</a:t>
            </a:r>
            <a:r>
              <a:rPr lang="en-US" sz="1600" b="1" dirty="0" smtClean="0">
                <a:solidFill>
                  <a:srgbClr val="0000FF"/>
                </a:solidFill>
              </a:rPr>
              <a:t>s</a:t>
            </a:r>
            <a:r>
              <a:rPr lang="en-US" sz="1600" b="1" dirty="0" smtClean="0">
                <a:solidFill>
                  <a:srgbClr val="0000FF"/>
                </a:solidFill>
              </a:rPr>
              <a:t>ite after the STM</a:t>
            </a:r>
            <a:endParaRPr lang="en-US" sz="1600" b="1" dirty="0">
              <a:solidFill>
                <a:srgbClr val="0000FF"/>
              </a:solidFill>
            </a:endParaRPr>
          </a:p>
        </p:txBody>
      </p:sp>
    </p:spTree>
    <p:extLst>
      <p:ext uri="{BB962C8B-B14F-4D97-AF65-F5344CB8AC3E}">
        <p14:creationId xmlns:p14="http://schemas.microsoft.com/office/powerpoint/2010/main" val="3858410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crosoft Office 98">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icrosoft Office 9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12290</TotalTime>
  <Words>3350</Words>
  <Application>Microsoft Office PowerPoint</Application>
  <PresentationFormat>On-screen Show (4:3)</PresentationFormat>
  <Paragraphs>413</Paragraphs>
  <Slides>35</Slides>
  <Notes>30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7" baseType="lpstr">
      <vt:lpstr>Arial</vt:lpstr>
      <vt:lpstr>Calibri</vt:lpstr>
      <vt:lpstr>DejaVu LGC Sans</vt:lpstr>
      <vt:lpstr>DejaVu Sans</vt:lpstr>
      <vt:lpstr>Helvetica</vt:lpstr>
      <vt:lpstr>Symbol</vt:lpstr>
      <vt:lpstr>Times</vt:lpstr>
      <vt:lpstr>Times New Roman</vt:lpstr>
      <vt:lpstr>Wingdings</vt:lpstr>
      <vt:lpstr>Default Design</vt:lpstr>
      <vt:lpstr>Microsoft Office 98</vt:lpstr>
      <vt:lpstr>Worksheet</vt:lpstr>
      <vt:lpstr>PowerPoint Presentation</vt:lpstr>
      <vt:lpstr>PowerPoint Presentation</vt:lpstr>
      <vt:lpstr>PowerPoint Presentation</vt:lpstr>
      <vt:lpstr>MODIS Highlights</vt:lpstr>
      <vt:lpstr>MODIS Highlights</vt:lpstr>
      <vt:lpstr>MODIS Highlights</vt:lpstr>
      <vt:lpstr>S-NPP VIIRS Highlights</vt:lpstr>
      <vt:lpstr>S-NPP VIIRS Highlights</vt:lpstr>
      <vt:lpstr>MODIS and VIIRS Calibration Workshop</vt:lpstr>
      <vt:lpstr>Terra and Aqua MODIS On-orbit Performance</vt:lpstr>
      <vt:lpstr>MODIS BB Temperature and SD Degradation</vt:lpstr>
      <vt:lpstr>PowerPoint Presentation</vt:lpstr>
      <vt:lpstr>PowerPoint Presentation</vt:lpstr>
      <vt:lpstr>S-NPP VIIRS On-orbit Performance</vt:lpstr>
      <vt:lpstr>PowerPoint Presentation</vt:lpstr>
      <vt:lpstr>PowerPoint Presentation</vt:lpstr>
      <vt:lpstr>PowerPoint Presentation</vt:lpstr>
      <vt:lpstr>PowerPoint Presentation</vt:lpstr>
      <vt:lpstr>Future Activities</vt:lpstr>
      <vt:lpstr>Future Activities</vt:lpstr>
      <vt:lpstr>Example: Electronic Crosstalk in the LWIR PV Bands of Terra MODIS</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MODIS Instrument Operation</vt:lpstr>
      <vt:lpstr>PowerPoint Presentation</vt:lpstr>
      <vt:lpstr>PowerPoint Presentation</vt:lpstr>
    </vt:vector>
  </TitlesOfParts>
  <Company>SSAI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MODIS Calibration Workshop</dc:title>
  <dc:creator>Brian Wenny</dc:creator>
  <cp:lastModifiedBy>Xiong, Xiaoxiong (GSFC-6180)</cp:lastModifiedBy>
  <cp:revision>1094</cp:revision>
  <dcterms:created xsi:type="dcterms:W3CDTF">2008-05-09T17:02:41Z</dcterms:created>
  <dcterms:modified xsi:type="dcterms:W3CDTF">2016-06-07T05:13:48Z</dcterms:modified>
</cp:coreProperties>
</file>