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87" r:id="rId2"/>
  </p:sldMasterIdLst>
  <p:notesMasterIdLst>
    <p:notesMasterId r:id="rId10"/>
  </p:notesMasterIdLst>
  <p:handoutMasterIdLst>
    <p:handoutMasterId r:id="rId11"/>
  </p:handoutMasterIdLst>
  <p:sldIdLst>
    <p:sldId id="262" r:id="rId3"/>
    <p:sldId id="261" r:id="rId4"/>
    <p:sldId id="260" r:id="rId5"/>
    <p:sldId id="259" r:id="rId6"/>
    <p:sldId id="258" r:id="rId7"/>
    <p:sldId id="257" r:id="rId8"/>
    <p:sldId id="256" r:id="rId9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3B30B-8C44-31F5-1036-15C67B32DCE1}" v="13" dt="2023-05-09T13:30:06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7018" autoAdjust="0"/>
  </p:normalViewPr>
  <p:slideViewPr>
    <p:cSldViewPr snapToGrid="0" snapToObjects="1" showGuides="1">
      <p:cViewPr>
        <p:scale>
          <a:sx n="63" d="100"/>
          <a:sy n="63" d="100"/>
        </p:scale>
        <p:origin x="9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cherone, Brandon F. (GSFC-619.0)[SCIENCE SYSTEMS AND APPLICATIONS INC]" userId="S::bmaccher@ndc.nasa.gov::9c276031-422a-4b73-8641-71ab7e8d3575" providerId="AD" clId="Web-{1383B30B-8C44-31F5-1036-15C67B32DCE1}"/>
    <pc:docChg chg="addSld delSld addMainMaster">
      <pc:chgData name="Maccherone, Brandon F. (GSFC-619.0)[SCIENCE SYSTEMS AND APPLICATIONS INC]" userId="S::bmaccher@ndc.nasa.gov::9c276031-422a-4b73-8641-71ab7e8d3575" providerId="AD" clId="Web-{1383B30B-8C44-31F5-1036-15C67B32DCE1}" dt="2023-05-09T13:30:06.615" v="12"/>
      <pc:docMkLst>
        <pc:docMk/>
      </pc:docMkLst>
      <pc:sldChg chg="add">
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<pc:sldMkLst>
          <pc:docMk/>
          <pc:sldMk cId="76997770" sldId="256"/>
        </pc:sldMkLst>
      </pc:sldChg>
      <pc:sldChg chg="add">
        <pc:chgData name="Maccherone, Brandon F. (GSFC-619.0)[SCIENCE SYSTEMS AND APPLICATIONS INC]" userId="S::bmaccher@ndc.nasa.gov::9c276031-422a-4b73-8641-71ab7e8d3575" providerId="AD" clId="Web-{1383B30B-8C44-31F5-1036-15C67B32DCE1}" dt="2023-05-09T13:30:06.209" v="7"/>
        <pc:sldMkLst>
          <pc:docMk/>
          <pc:sldMk cId="3759979278" sldId="257"/>
        </pc:sldMkLst>
      </pc:sldChg>
      <pc:sldChg chg="add">
        <pc:chgData name="Maccherone, Brandon F. (GSFC-619.0)[SCIENCE SYSTEMS AND APPLICATIONS INC]" userId="S::bmaccher@ndc.nasa.gov::9c276031-422a-4b73-8641-71ab7e8d3575" providerId="AD" clId="Web-{1383B30B-8C44-31F5-1036-15C67B32DCE1}" dt="2023-05-09T13:30:06.334" v="8"/>
        <pc:sldMkLst>
          <pc:docMk/>
          <pc:sldMk cId="4061723776" sldId="258"/>
        </pc:sldMkLst>
      </pc:sldChg>
      <pc:sldChg chg="add">
        <pc:chgData name="Maccherone, Brandon F. (GSFC-619.0)[SCIENCE SYSTEMS AND APPLICATIONS INC]" userId="S::bmaccher@ndc.nasa.gov::9c276031-422a-4b73-8641-71ab7e8d3575" providerId="AD" clId="Web-{1383B30B-8C44-31F5-1036-15C67B32DCE1}" dt="2023-05-09T13:30:06.428" v="9"/>
        <pc:sldMkLst>
          <pc:docMk/>
          <pc:sldMk cId="113494778" sldId="259"/>
        </pc:sldMkLst>
      </pc:sldChg>
      <pc:sldChg chg="add">
        <pc:chgData name="Maccherone, Brandon F. (GSFC-619.0)[SCIENCE SYSTEMS AND APPLICATIONS INC]" userId="S::bmaccher@ndc.nasa.gov::9c276031-422a-4b73-8641-71ab7e8d3575" providerId="AD" clId="Web-{1383B30B-8C44-31F5-1036-15C67B32DCE1}" dt="2023-05-09T13:30:06.506" v="10"/>
        <pc:sldMkLst>
          <pc:docMk/>
          <pc:sldMk cId="1488086920" sldId="260"/>
        </pc:sldMkLst>
      </pc:sldChg>
      <pc:sldChg chg="add">
        <pc:chgData name="Maccherone, Brandon F. (GSFC-619.0)[SCIENCE SYSTEMS AND APPLICATIONS INC]" userId="S::bmaccher@ndc.nasa.gov::9c276031-422a-4b73-8641-71ab7e8d3575" providerId="AD" clId="Web-{1383B30B-8C44-31F5-1036-15C67B32DCE1}" dt="2023-05-09T13:30:06.553" v="11"/>
        <pc:sldMkLst>
          <pc:docMk/>
          <pc:sldMk cId="2523766915" sldId="261"/>
        </pc:sldMkLst>
      </pc:sldChg>
      <pc:sldChg chg="add">
        <pc:chgData name="Maccherone, Brandon F. (GSFC-619.0)[SCIENCE SYSTEMS AND APPLICATIONS INC]" userId="S::bmaccher@ndc.nasa.gov::9c276031-422a-4b73-8641-71ab7e8d3575" providerId="AD" clId="Web-{1383B30B-8C44-31F5-1036-15C67B32DCE1}" dt="2023-05-09T13:30:06.615" v="12"/>
        <pc:sldMkLst>
          <pc:docMk/>
          <pc:sldMk cId="468822105" sldId="262"/>
        </pc:sldMkLst>
      </pc:sldChg>
      <pc:sldChg chg="del">
        <pc:chgData name="Maccherone, Brandon F. (GSFC-619.0)[SCIENCE SYSTEMS AND APPLICATIONS INC]" userId="S::bmaccher@ndc.nasa.gov::9c276031-422a-4b73-8641-71ab7e8d3575" providerId="AD" clId="Web-{1383B30B-8C44-31F5-1036-15C67B32DCE1}" dt="2023-05-09T13:29:54.506" v="5"/>
        <pc:sldMkLst>
          <pc:docMk/>
          <pc:sldMk cId="3234069807" sldId="411"/>
        </pc:sldMkLst>
      </pc:sldChg>
      <pc:sldChg chg="del">
        <pc:chgData name="Maccherone, Brandon F. (GSFC-619.0)[SCIENCE SYSTEMS AND APPLICATIONS INC]" userId="S::bmaccher@ndc.nasa.gov::9c276031-422a-4b73-8641-71ab7e8d3575" providerId="AD" clId="Web-{1383B30B-8C44-31F5-1036-15C67B32DCE1}" dt="2023-05-09T13:29:54.506" v="4"/>
        <pc:sldMkLst>
          <pc:docMk/>
          <pc:sldMk cId="792152860" sldId="413"/>
        </pc:sldMkLst>
      </pc:sldChg>
      <pc:sldChg chg="del">
        <pc:chgData name="Maccherone, Brandon F. (GSFC-619.0)[SCIENCE SYSTEMS AND APPLICATIONS INC]" userId="S::bmaccher@ndc.nasa.gov::9c276031-422a-4b73-8641-71ab7e8d3575" providerId="AD" clId="Web-{1383B30B-8C44-31F5-1036-15C67B32DCE1}" dt="2023-05-09T13:29:54.506" v="2"/>
        <pc:sldMkLst>
          <pc:docMk/>
          <pc:sldMk cId="3139615918" sldId="415"/>
        </pc:sldMkLst>
      </pc:sldChg>
      <pc:sldChg chg="del">
        <pc:chgData name="Maccherone, Brandon F. (GSFC-619.0)[SCIENCE SYSTEMS AND APPLICATIONS INC]" userId="S::bmaccher@ndc.nasa.gov::9c276031-422a-4b73-8641-71ab7e8d3575" providerId="AD" clId="Web-{1383B30B-8C44-31F5-1036-15C67B32DCE1}" dt="2023-05-09T13:29:54.506" v="3"/>
        <pc:sldMkLst>
          <pc:docMk/>
          <pc:sldMk cId="3179109418" sldId="416"/>
        </pc:sldMkLst>
      </pc:sldChg>
      <pc:sldChg chg="del">
        <pc:chgData name="Maccherone, Brandon F. (GSFC-619.0)[SCIENCE SYSTEMS AND APPLICATIONS INC]" userId="S::bmaccher@ndc.nasa.gov::9c276031-422a-4b73-8641-71ab7e8d3575" providerId="AD" clId="Web-{1383B30B-8C44-31F5-1036-15C67B32DCE1}" dt="2023-05-09T13:29:54.506" v="1"/>
        <pc:sldMkLst>
          <pc:docMk/>
          <pc:sldMk cId="4265059515" sldId="417"/>
        </pc:sldMkLst>
      </pc:sldChg>
      <pc:sldChg chg="del">
        <pc:chgData name="Maccherone, Brandon F. (GSFC-619.0)[SCIENCE SYSTEMS AND APPLICATIONS INC]" userId="S::bmaccher@ndc.nasa.gov::9c276031-422a-4b73-8641-71ab7e8d3575" providerId="AD" clId="Web-{1383B30B-8C44-31F5-1036-15C67B32DCE1}" dt="2023-05-09T13:29:54.506" v="0"/>
        <pc:sldMkLst>
          <pc:docMk/>
          <pc:sldMk cId="2826414633" sldId="418"/>
        </pc:sldMkLst>
      </pc:sldChg>
      <pc:sldMasterChg chg="add addSldLayout">
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<pc:sldMasterMkLst>
          <pc:docMk/>
          <pc:sldMasterMk cId="0" sldId="2147483687"/>
        </pc:sldMasterMkLst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88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89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0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1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2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3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4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5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6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7"/>
          </pc:sldLayoutMkLst>
        </pc:sldLayoutChg>
        <pc:sldLayoutChg chg="add">
          <pc:chgData name="Maccherone, Brandon F. (GSFC-619.0)[SCIENCE SYSTEMS AND APPLICATIONS INC]" userId="S::bmaccher@ndc.nasa.gov::9c276031-422a-4b73-8641-71ab7e8d3575" providerId="AD" clId="Web-{1383B30B-8C44-31F5-1036-15C67B32DCE1}" dt="2023-05-09T13:30:06.115" v="6"/>
          <pc:sldLayoutMkLst>
            <pc:docMk/>
            <pc:sldMasterMk cId="0" sldId="2147483687"/>
            <pc:sldLayoutMk cId="0" sldId="214748369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2" y="5762172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9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1"/>
            <a:ext cx="5486400" cy="35083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6-10,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pic>
        <p:nvPicPr>
          <p:cNvPr id="11" name="Picture 8" descr="Macintosh HD:Users:gtiona:Documents:GI_info:GI - NPP:Instruments:CERES:CERES LaRC F2F 01280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810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6-10,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>
              <a:ea typeface="ＭＳ Ｐゴシック" pitchFamily="-108" charset="-128"/>
            </a:endParaRPr>
          </a:p>
        </p:txBody>
      </p:sp>
      <p:pic>
        <p:nvPicPr>
          <p:cNvPr id="11" name="Picture 8" descr="Macintosh HD:Users:gtiona:Documents:GI_info:GI - NPP:Instruments:CERES:CERES LaRC F2F 01280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810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71650" y="811530"/>
            <a:ext cx="5703570" cy="681038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1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/>
              <a:t>Continuity of Terra MODIS Observation</a:t>
            </a:r>
          </a:p>
          <a:p>
            <a:r>
              <a:rPr lang="en-US" sz="3000" b="1" i="1" dirty="0"/>
              <a:t>SIPS Status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08148" y="3034551"/>
            <a:ext cx="4846044" cy="771640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2175" b="1" dirty="0"/>
              <a:t>Sadashiva Devadiga</a:t>
            </a:r>
            <a:r>
              <a:rPr lang="en-US" sz="2175" b="1" dirty="0"/>
              <a:t> </a:t>
            </a:r>
          </a:p>
          <a:p>
            <a:pPr marL="0" indent="0" algn="ctr">
              <a:buNone/>
            </a:pPr>
            <a:r>
              <a:rPr lang="en-US" sz="1725" b="1" dirty="0"/>
              <a:t>NASA GSFC</a:t>
            </a:r>
            <a:endParaRPr lang="en-US" sz="21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85900" y="5624514"/>
            <a:ext cx="868680" cy="273844"/>
          </a:xfrm>
        </p:spPr>
        <p:txBody>
          <a:bodyPr/>
          <a:lstStyle/>
          <a:p>
            <a:r>
              <a:rPr lang="en-US" dirty="0"/>
              <a:t>May 1-4,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MODIS VIIRS Science Team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233C3-2D35-48EE-9BB3-D2BB0BF6CB51}"/>
              </a:ext>
            </a:extLst>
          </p:cNvPr>
          <p:cNvSpPr txBox="1"/>
          <p:nvPr/>
        </p:nvSpPr>
        <p:spPr>
          <a:xfrm>
            <a:off x="1897380" y="4179570"/>
            <a:ext cx="57607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Contributions from: </a:t>
            </a:r>
          </a:p>
          <a:p>
            <a:pPr algn="ctr"/>
            <a:r>
              <a:rPr lang="en-US" sz="1350" i="1" dirty="0"/>
              <a:t>SCF: Eric Vermote (PI), Jim Ray</a:t>
            </a:r>
          </a:p>
          <a:p>
            <a:pPr algn="ctr"/>
            <a:r>
              <a:rPr lang="en-US" sz="1350" i="1" dirty="0"/>
              <a:t>MODAPS/STIG: Sudipta Sarkar, Carol Davidson, Rui Zhang, &amp; Maosheng Zhao</a:t>
            </a:r>
          </a:p>
        </p:txBody>
      </p:sp>
    </p:spTree>
    <p:extLst>
      <p:ext uri="{BB962C8B-B14F-4D97-AF65-F5344CB8AC3E}">
        <p14:creationId xmlns:p14="http://schemas.microsoft.com/office/powerpoint/2010/main" val="46882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Sentinel 3A and 3B: OLCI and SLSTR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611630"/>
            <a:ext cx="6385560" cy="40995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Earth observation satellite developed by ESA as part of Copernicus program.</a:t>
            </a:r>
          </a:p>
          <a:p>
            <a:r>
              <a:rPr lang="en-US" b="1" dirty="0"/>
              <a:t>Currently consists of two satellites in operation - Sentinel-3A launched in Feb 2016 and Sentinel-3B launched in Apr 2018</a:t>
            </a:r>
          </a:p>
          <a:p>
            <a:r>
              <a:rPr lang="en-US" b="1" dirty="0"/>
              <a:t>Sentinel-3C and Sentinel-3D expected to follow in 2024 and 2028 respectively</a:t>
            </a:r>
          </a:p>
          <a:p>
            <a:r>
              <a:rPr lang="en-US" b="1" dirty="0"/>
              <a:t>Sun-synchronous polar orbiting satellites operating at an altitude of 815km at inclination of 98.6 deg</a:t>
            </a:r>
          </a:p>
          <a:p>
            <a:r>
              <a:rPr lang="en-US" b="1" dirty="0"/>
              <a:t>Equator crossing time is 10:00 am</a:t>
            </a:r>
          </a:p>
          <a:p>
            <a:r>
              <a:rPr lang="en-US" b="1" dirty="0"/>
              <a:t>Ocean and Land Color Instrument (OLCI): 68.5° field of view, nadir pointing, covers a swath width of 1 270 km, full spatial resolution is approximately 300 m.</a:t>
            </a:r>
          </a:p>
          <a:p>
            <a:r>
              <a:rPr lang="en-US" b="1" dirty="0"/>
              <a:t>Sea and Land Surface Temperature Radiometer (SLSTR): swath width of 1400 km at a resolution of 1km.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5900" y="5624514"/>
            <a:ext cx="990600" cy="2738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May 1-4, 2023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6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Sentinel Pilot Study – SIPS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611630"/>
            <a:ext cx="6385560" cy="40995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L1 Status</a:t>
            </a:r>
          </a:p>
          <a:p>
            <a:pPr lvl="1"/>
            <a:r>
              <a:rPr lang="en-US" b="1" dirty="0"/>
              <a:t>Currently ingesting NRT and Standard NTC L1 calibrated radiance products from ESA</a:t>
            </a:r>
          </a:p>
          <a:p>
            <a:pPr lvl="1"/>
            <a:r>
              <a:rPr lang="en-US" b="1" dirty="0"/>
              <a:t>Standard L1 data is in LAADS archive</a:t>
            </a:r>
          </a:p>
          <a:p>
            <a:pPr lvl="1"/>
            <a:r>
              <a:rPr lang="en-US" b="1" dirty="0"/>
              <a:t>NRT data accessible from nrt3 and nrt4.  Currently only 3-days of global data is hosted. Will size up when ready for operational processing.</a:t>
            </a:r>
          </a:p>
          <a:p>
            <a:pPr lvl="1"/>
            <a:r>
              <a:rPr lang="en-US" b="1" dirty="0"/>
              <a:t>Most granules are 3-min size. Granules are truncated at end of orbit, so could be much shorter.</a:t>
            </a:r>
          </a:p>
          <a:p>
            <a:r>
              <a:rPr lang="en-US" b="1" dirty="0"/>
              <a:t>Code Delivery Status</a:t>
            </a:r>
          </a:p>
          <a:p>
            <a:pPr lvl="1"/>
            <a:r>
              <a:rPr lang="en-US" b="1" dirty="0"/>
              <a:t>Science processing code for Corrected Reflectance from L1 SLSTR and OLCI delivered</a:t>
            </a:r>
          </a:p>
          <a:p>
            <a:r>
              <a:rPr lang="en-US" b="1" dirty="0"/>
              <a:t>Testing Integration Status</a:t>
            </a:r>
          </a:p>
          <a:p>
            <a:pPr lvl="1"/>
            <a:r>
              <a:rPr lang="en-US" b="1" dirty="0"/>
              <a:t>OLCI CR successfully integrated and tested using standard and NRT samples. Production ready code (PGE) is now in science testing</a:t>
            </a:r>
          </a:p>
          <a:p>
            <a:pPr lvl="1"/>
            <a:r>
              <a:rPr lang="en-US" b="1" dirty="0"/>
              <a:t>SLSTR CR code in integration testing, science code currently being updated to production PGE</a:t>
            </a:r>
          </a:p>
          <a:p>
            <a:r>
              <a:rPr lang="en-US" b="1" dirty="0"/>
              <a:t>Production Status</a:t>
            </a:r>
          </a:p>
          <a:p>
            <a:pPr lvl="1"/>
            <a:r>
              <a:rPr lang="en-US" b="1" dirty="0"/>
              <a:t>Daily ingest of NRT L1 in progress</a:t>
            </a:r>
          </a:p>
          <a:p>
            <a:pPr lvl="1"/>
            <a:r>
              <a:rPr lang="en-US" b="1" dirty="0"/>
              <a:t>Operational processing of OLCI &amp; SLSTR CR – expected late May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5900" y="5624514"/>
            <a:ext cx="990600" cy="2738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May 1-4, 2023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57250"/>
            <a:ext cx="5029200" cy="6172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Corrected Reflectance: OLCI S3A &amp; S3B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5900" y="5624514"/>
            <a:ext cx="990600" cy="2738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May 1-4, 2023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A close-up of some clothes&#10;&#10;Description automatically generated with low confidence">
            <a:extLst>
              <a:ext uri="{FF2B5EF4-FFF2-40B4-BE49-F238E27FC236}">
                <a16:creationId xmlns:a16="http://schemas.microsoft.com/office/drawing/2014/main" id="{6016A8A6-E85D-408B-9F36-1EF396276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661" y="1527811"/>
            <a:ext cx="3883937" cy="2076827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E76BD1C-B9CD-4B8B-9F43-F7E62706B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661" y="3604638"/>
            <a:ext cx="3883937" cy="2081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B790B7-5B35-4C01-ADD7-15CC31022C9A}"/>
              </a:ext>
            </a:extLst>
          </p:cNvPr>
          <p:cNvSpPr txBox="1"/>
          <p:nvPr/>
        </p:nvSpPr>
        <p:spPr>
          <a:xfrm>
            <a:off x="5933038" y="2328833"/>
            <a:ext cx="1862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R: O8	0.660 – 0.670</a:t>
            </a:r>
          </a:p>
          <a:p>
            <a:r>
              <a:rPr lang="en-US" sz="1350" b="1" dirty="0"/>
              <a:t>G: O6	0.555 - 0.565</a:t>
            </a:r>
          </a:p>
          <a:p>
            <a:r>
              <a:rPr lang="en-US" sz="1350" b="1" dirty="0"/>
              <a:t>B: O4	0.485 – 0.495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16496E-E9BD-44AC-8275-B4EEAA1DCA8F}"/>
              </a:ext>
            </a:extLst>
          </p:cNvPr>
          <p:cNvSpPr txBox="1"/>
          <p:nvPr/>
        </p:nvSpPr>
        <p:spPr>
          <a:xfrm>
            <a:off x="5933038" y="4210973"/>
            <a:ext cx="1862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R: O8	0.660 – 0.670</a:t>
            </a:r>
          </a:p>
          <a:p>
            <a:r>
              <a:rPr lang="en-US" sz="1350" b="1" dirty="0"/>
              <a:t>G: O6	0.555 - 0.565</a:t>
            </a:r>
          </a:p>
          <a:p>
            <a:r>
              <a:rPr lang="en-US" sz="1350" b="1" dirty="0"/>
              <a:t>B: O4	0.485 – 0.495</a:t>
            </a:r>
          </a:p>
        </p:txBody>
      </p:sp>
    </p:spTree>
    <p:extLst>
      <p:ext uri="{BB962C8B-B14F-4D97-AF65-F5344CB8AC3E}">
        <p14:creationId xmlns:p14="http://schemas.microsoft.com/office/powerpoint/2010/main" val="11349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5900" y="5624514"/>
            <a:ext cx="990600" cy="2738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May 1-4, 2023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2A5AD34-E77E-4380-9EE2-B30C8185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901" y="1561282"/>
            <a:ext cx="3883937" cy="2077062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F21034-9D98-4966-A333-3F856F50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01" y="3638345"/>
            <a:ext cx="3883937" cy="2071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940693-3FE1-45DB-B64E-2DFA9078FD84}"/>
              </a:ext>
            </a:extLst>
          </p:cNvPr>
          <p:cNvSpPr txBox="1"/>
          <p:nvPr/>
        </p:nvSpPr>
        <p:spPr>
          <a:xfrm>
            <a:off x="5933038" y="2328833"/>
            <a:ext cx="1862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R: O8	0.660 – 0.670</a:t>
            </a:r>
          </a:p>
          <a:p>
            <a:r>
              <a:rPr lang="en-US" sz="1350" b="1" dirty="0"/>
              <a:t>G: O6	0.555 - 0.565</a:t>
            </a:r>
          </a:p>
          <a:p>
            <a:r>
              <a:rPr lang="en-US" sz="1350" b="1" dirty="0"/>
              <a:t>B: O4	0.485 – 0.495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68F1E-BFD4-4007-B6F9-A78A0C3A9141}"/>
              </a:ext>
            </a:extLst>
          </p:cNvPr>
          <p:cNvSpPr txBox="1"/>
          <p:nvPr/>
        </p:nvSpPr>
        <p:spPr>
          <a:xfrm>
            <a:off x="5966461" y="4142393"/>
            <a:ext cx="1862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R: b1	0.620 – 0.670</a:t>
            </a:r>
          </a:p>
          <a:p>
            <a:r>
              <a:rPr lang="en-US" sz="1350" b="1" dirty="0"/>
              <a:t>G: b4	0.545 - 0.565</a:t>
            </a:r>
          </a:p>
          <a:p>
            <a:r>
              <a:rPr lang="en-US" sz="1350" b="1" dirty="0"/>
              <a:t>B: b3	0.459 – 0.479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2ED1F7-9FE8-4F9A-BB72-D46C8BF5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80" y="857250"/>
            <a:ext cx="5852160" cy="6172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Corrected Reflectance: S3 OLCI vs T MODIS</a:t>
            </a:r>
          </a:p>
        </p:txBody>
      </p:sp>
    </p:spTree>
    <p:extLst>
      <p:ext uri="{BB962C8B-B14F-4D97-AF65-F5344CB8AC3E}">
        <p14:creationId xmlns:p14="http://schemas.microsoft.com/office/powerpoint/2010/main" val="406172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5900" y="5624514"/>
            <a:ext cx="990600" cy="2738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May 1-4, 2023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A picture containing text, rack&#10;&#10;Description automatically generated">
            <a:extLst>
              <a:ext uri="{FF2B5EF4-FFF2-40B4-BE49-F238E27FC236}">
                <a16:creationId xmlns:a16="http://schemas.microsoft.com/office/drawing/2014/main" id="{999052AA-64E1-4D5A-AAB7-DD0820A0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21" y="1554426"/>
            <a:ext cx="3798956" cy="2033120"/>
          </a:xfrm>
          <a:prstGeom prst="rect">
            <a:avLst/>
          </a:prstGeom>
        </p:spPr>
      </p:pic>
      <p:pic>
        <p:nvPicPr>
          <p:cNvPr id="9" name="Picture 8" descr="A picture containing text, lined, line&#10;&#10;Description automatically generated">
            <a:extLst>
              <a:ext uri="{FF2B5EF4-FFF2-40B4-BE49-F238E27FC236}">
                <a16:creationId xmlns:a16="http://schemas.microsoft.com/office/drawing/2014/main" id="{755A12B8-D0C4-4479-8480-4014D72C7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151" y="3601348"/>
            <a:ext cx="3794574" cy="2024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F2C4F6-4566-4C54-AC76-5B70F6DD602A}"/>
              </a:ext>
            </a:extLst>
          </p:cNvPr>
          <p:cNvSpPr txBox="1"/>
          <p:nvPr/>
        </p:nvSpPr>
        <p:spPr>
          <a:xfrm>
            <a:off x="5993998" y="2328833"/>
            <a:ext cx="1862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R: S2	0.650 – 0.670</a:t>
            </a:r>
          </a:p>
          <a:p>
            <a:r>
              <a:rPr lang="en-US" sz="1350" b="1" dirty="0"/>
              <a:t>G: S3	0.858 - 0.878</a:t>
            </a:r>
          </a:p>
          <a:p>
            <a:r>
              <a:rPr lang="en-US" sz="1350" b="1" dirty="0"/>
              <a:t>B: S2	0.650 – 0.670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EF643-3E2B-426C-A1F1-46EDD0E77B45}"/>
              </a:ext>
            </a:extLst>
          </p:cNvPr>
          <p:cNvSpPr txBox="1"/>
          <p:nvPr/>
        </p:nvSpPr>
        <p:spPr>
          <a:xfrm>
            <a:off x="5993998" y="4081433"/>
            <a:ext cx="1862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R: S2	0.650 – 0.670</a:t>
            </a:r>
          </a:p>
          <a:p>
            <a:r>
              <a:rPr lang="en-US" sz="1350" b="1" dirty="0"/>
              <a:t>G: S3	0.858 - 0.878</a:t>
            </a:r>
          </a:p>
          <a:p>
            <a:r>
              <a:rPr lang="en-US" sz="1350" b="1" dirty="0"/>
              <a:t>B: S2	0.650 – 0.670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BB2898E-338A-4C16-A41C-940D788B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857250"/>
            <a:ext cx="5318760" cy="6172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Corrected Reflectance: SLSTR S3A &amp; S3B</a:t>
            </a:r>
          </a:p>
        </p:txBody>
      </p:sp>
    </p:spTree>
    <p:extLst>
      <p:ext uri="{BB962C8B-B14F-4D97-AF65-F5344CB8AC3E}">
        <p14:creationId xmlns:p14="http://schemas.microsoft.com/office/powerpoint/2010/main" val="375997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5900" y="5624514"/>
            <a:ext cx="990600" cy="2738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May 1-4, 2023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 VIIRS Scince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A picture containing text, aerie, vegetable&#10;&#10;Description automatically generated">
            <a:extLst>
              <a:ext uri="{FF2B5EF4-FFF2-40B4-BE49-F238E27FC236}">
                <a16:creationId xmlns:a16="http://schemas.microsoft.com/office/drawing/2014/main" id="{DDA99CC3-875E-4938-9F9C-9AA69AE0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85" y="1581570"/>
            <a:ext cx="3820865" cy="2011212"/>
          </a:xfrm>
          <a:prstGeom prst="rect">
            <a:avLst/>
          </a:prstGeom>
        </p:spPr>
      </p:pic>
      <p:pic>
        <p:nvPicPr>
          <p:cNvPr id="11" name="Picture 10" descr="A picture containing text, outdoor, aerie&#10;&#10;Description automatically generated">
            <a:extLst>
              <a:ext uri="{FF2B5EF4-FFF2-40B4-BE49-F238E27FC236}">
                <a16:creationId xmlns:a16="http://schemas.microsoft.com/office/drawing/2014/main" id="{F3F91B7B-5269-4458-AB62-22C46E177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43" y="3624685"/>
            <a:ext cx="3794574" cy="2037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49D130-D9CC-407B-9531-501D541387C2}"/>
              </a:ext>
            </a:extLst>
          </p:cNvPr>
          <p:cNvSpPr txBox="1"/>
          <p:nvPr/>
        </p:nvSpPr>
        <p:spPr>
          <a:xfrm>
            <a:off x="5993998" y="2328833"/>
            <a:ext cx="1862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R: S2	0.650 – 0.670</a:t>
            </a:r>
          </a:p>
          <a:p>
            <a:r>
              <a:rPr lang="en-US" sz="1350" b="1" dirty="0"/>
              <a:t>G: S3	0.858 - 0.878</a:t>
            </a:r>
          </a:p>
          <a:p>
            <a:r>
              <a:rPr lang="en-US" sz="1350" b="1" dirty="0"/>
              <a:t>B: S2	0.650 – 0.670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DD9145-70BF-43EF-B86E-ED3B78654A41}"/>
              </a:ext>
            </a:extLst>
          </p:cNvPr>
          <p:cNvSpPr txBox="1"/>
          <p:nvPr/>
        </p:nvSpPr>
        <p:spPr>
          <a:xfrm>
            <a:off x="5993998" y="4081433"/>
            <a:ext cx="1862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R: B1	0.620 – 0.670</a:t>
            </a:r>
          </a:p>
          <a:p>
            <a:r>
              <a:rPr lang="en-US" sz="1350" b="1" dirty="0"/>
              <a:t>G: B2	0.841 - 0.876</a:t>
            </a:r>
          </a:p>
          <a:p>
            <a:r>
              <a:rPr lang="en-US" sz="1350" b="1" dirty="0"/>
              <a:t>B: B1	0.620 – 0.670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1F231A-9E63-44F1-BBB6-A5BBBE8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80" y="857250"/>
            <a:ext cx="5852160" cy="6172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Corrected Reflectance: S3 SLSTR vs T MODIS</a:t>
            </a:r>
          </a:p>
        </p:txBody>
      </p:sp>
    </p:spTree>
    <p:extLst>
      <p:ext uri="{BB962C8B-B14F-4D97-AF65-F5344CB8AC3E}">
        <p14:creationId xmlns:p14="http://schemas.microsoft.com/office/powerpoint/2010/main" val="76997770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7850</TotalTime>
  <Words>448</Words>
  <Application>Microsoft Office PowerPoint</Application>
  <PresentationFormat>On-screen Show (4:3)</PresentationFormat>
  <Paragraphs>73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NPP_FOR</vt:lpstr>
      <vt:lpstr>NPP_FOR</vt:lpstr>
      <vt:lpstr>PowerPoint Presentation</vt:lpstr>
      <vt:lpstr>Sentinel 3A and 3B: OLCI and SLSTR</vt:lpstr>
      <vt:lpstr>Sentinel Pilot Study – SIPS Status</vt:lpstr>
      <vt:lpstr>Corrected Reflectance: OLCI S3A &amp; S3B</vt:lpstr>
      <vt:lpstr>Corrected Reflectance: S3 OLCI vs T MODIS</vt:lpstr>
      <vt:lpstr>Corrected Reflectance: SLSTR S3A &amp; S3B</vt:lpstr>
      <vt:lpstr>Corrected Reflectance: S3 SLSTR vs T MODIS</vt:lpstr>
    </vt:vector>
  </TitlesOfParts>
  <Company>Lockheed Martin IS&amp;GS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Richard Ullman</dc:creator>
  <cp:lastModifiedBy>Devadiga, Sadashiva (GSFC-6190)</cp:lastModifiedBy>
  <cp:revision>622</cp:revision>
  <cp:lastPrinted>2018-10-12T14:43:04Z</cp:lastPrinted>
  <dcterms:created xsi:type="dcterms:W3CDTF">2016-06-02T14:25:09Z</dcterms:created>
  <dcterms:modified xsi:type="dcterms:W3CDTF">2023-05-09T13:30:07Z</dcterms:modified>
</cp:coreProperties>
</file>