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308" r:id="rId4"/>
    <p:sldId id="259" r:id="rId5"/>
    <p:sldId id="260" r:id="rId6"/>
    <p:sldId id="319" r:id="rId7"/>
    <p:sldId id="315" r:id="rId8"/>
    <p:sldId id="318" r:id="rId9"/>
    <p:sldId id="320" r:id="rId10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130" d="100"/>
          <a:sy n="130" d="100"/>
        </p:scale>
        <p:origin x="104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86436-B314-9547-BBB7-1F650874B2CE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9F1B6-3455-BF4E-A6D3-F86AAA46B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2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Trend from AR regression</a:t>
            </a:r>
          </a:p>
          <a:p>
            <a:endParaRPr lang="en-US" dirty="0"/>
          </a:p>
          <a:p>
            <a:r>
              <a:rPr lang="en-US" dirty="0"/>
              <a:t>A: mid-</a:t>
            </a:r>
            <a:r>
              <a:rPr lang="en-US" dirty="0" err="1"/>
              <a:t>greenup</a:t>
            </a:r>
            <a:r>
              <a:rPr lang="en-US" dirty="0"/>
              <a:t>; B: mid-</a:t>
            </a:r>
            <a:r>
              <a:rPr lang="en-US" dirty="0" err="1"/>
              <a:t>greendown</a:t>
            </a:r>
            <a:r>
              <a:rPr lang="en-US" dirty="0"/>
              <a:t>; C: Growing season length; D: </a:t>
            </a:r>
            <a:r>
              <a:rPr lang="en-US" dirty="0" err="1"/>
              <a:t>EVImax</a:t>
            </a:r>
            <a:r>
              <a:rPr lang="en-US" dirty="0"/>
              <a:t>; E: </a:t>
            </a:r>
            <a:r>
              <a:rPr lang="en-US" dirty="0" err="1"/>
              <a:t>EVIamp</a:t>
            </a:r>
            <a:r>
              <a:rPr lang="en-US" dirty="0"/>
              <a:t>; F: </a:t>
            </a:r>
            <a:r>
              <a:rPr lang="en-US" dirty="0" err="1"/>
              <a:t>EVIarea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D0353-7BD9-4725-B5E7-39AA30E770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3ac0664ef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3ac0664ef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9134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3ac0664ef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3ac0664ef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44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ACF39-91D9-3842-821E-85377B10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5D18D-F327-EB4B-877F-B2BEBBD1B114}" type="datetime1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9D757-E950-5F4B-A9E8-BB1DA94B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7D3B6-952E-264F-BB70-91D2777F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2E478-C11F-9540-AA45-86B9BA213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6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390C1-3F72-2B41-A7C3-DA221D68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B8A7-CB78-8846-B408-A12CAF660B55}" type="datetime1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7EF30-F104-C54D-9169-96D51A1A3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E4ECE-FFA4-3645-9FCD-7A6E3D9D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0B3AA-472D-6749-8E70-8DCC335CC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4E9B-72F4-F444-834F-6A234FFE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C4CB2-1B02-7645-9BD8-93101001AC9F}" type="datetime1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C3AF5-5930-0046-BA58-3612961E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52287-B408-0D4D-A920-82D1C0DA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04562-5C24-4744-A6B9-F4A807BF5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0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257B7-4833-AD44-8F14-18FDFBB4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AA1C4-4601-1444-8657-2524F7A41A9D}" type="datetime1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ABD71-6C51-5C4B-82BA-16070052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B8BF-4005-A74C-A48F-0D9CD227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70A96-3E3E-7745-A325-7BC2790EF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1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75F25-2006-AB49-9A44-D3539C2A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3372-652D-1E4A-AE1B-B9E294759D25}" type="datetime1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B9437-F65B-3C4F-A779-21F1304A5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CA845-6A37-0049-AC39-E58C6F4A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A0569-52FF-5C43-BA74-C68C4BBB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CDED14-EA92-9745-AEAA-CEBF820A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340E5-7E15-2947-A91B-506CDB6007F2}" type="datetime1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24D83F-1483-B14A-9DDD-1867087F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A5D472-C7AB-8049-B13F-E30674E2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F068C-77DD-EB43-92C0-04152E08F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8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9E8362-E052-9C4D-85E6-C1D6D355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F0A7-5959-414F-AA09-D683AC83FFB5}" type="datetime1">
              <a:rPr lang="en-US" smtClean="0"/>
              <a:t>5/2/23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03E898-36BC-2243-95D1-030EA034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A40C56-A4C1-BF4D-A4CC-63F56C46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47EA0-F3C2-8A44-9A1D-69BCA954D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1B6489F-C67F-1B42-9C0D-B35DB6AB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2C7C3-21E2-D248-B6C6-3180CBF5DD4A}" type="datetime1">
              <a:rPr lang="en-US" smtClean="0"/>
              <a:t>5/2/23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390BEA-445F-1A49-BFFF-32B762BA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74CD30-E1B8-AE49-9575-750D8FB4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4B210-410F-F541-9094-A8AEA8802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7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A0B6D5-BF77-EA46-9F5E-72C01416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3ED0A-60AB-BD41-9D70-B31AD63EE25A}" type="datetime1">
              <a:rPr lang="en-US" smtClean="0"/>
              <a:t>5/2/23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546AA54-F419-CA4C-AC02-9640BAC01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37AE0B-0BAB-B04F-BE06-50D52194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D6D0E-09B0-824D-9BDE-F149F84A9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5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96CCBA-D42A-3D47-84AA-0BDE3064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50A82-0369-8B44-BA35-BEF293129321}" type="datetime1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F222AA-D68D-AB47-92EC-D617052F0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4DCE3B-93BF-1C4F-90B1-FF557E0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7C6CF-AF7F-2944-BA73-C374D841A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19200"/>
            <a:ext cx="7315200" cy="35083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C400BC-1D72-4645-8127-B504FBA4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36AE1-07BE-1C41-8259-70B3DDF89C23}" type="datetime1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83304B-9D1A-CC4D-BFD6-F4C8FABC2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61290D-0D79-B540-8892-A6BFFA5E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7D523-202F-F946-8E41-B4CB6BDCA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0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B48F7778-5487-E141-A60D-FB656386A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F0DAA-BC16-8445-9BD5-3454F7960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01EB91-A413-8C41-82C4-AC907F4A288A}" type="datetime1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098E8-AF0D-6241-A5B1-A33613832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B5925-FEC4-A542-907C-E00237C3F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8A25F6-0058-574E-A7B5-F2061FCF5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22">
            <a:extLst>
              <a:ext uri="{FF2B5EF4-FFF2-40B4-BE49-F238E27FC236}">
                <a16:creationId xmlns:a16="http://schemas.microsoft.com/office/drawing/2014/main" id="{3F644294-31B2-5745-BE44-1FAAE18F4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938"/>
            <a:ext cx="12192000" cy="887413"/>
          </a:xfrm>
          <a:prstGeom prst="rect">
            <a:avLst/>
          </a:prstGeom>
          <a:gradFill rotWithShape="0">
            <a:gsLst>
              <a:gs pos="0">
                <a:srgbClr val="5487B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31" name="Picture 8" descr="Macintosh HD:Users:gtiona:Documents:GI_info:GI - NPP:Instruments:CERES:CERES LaRC F2F 012808:">
            <a:extLst>
              <a:ext uri="{FF2B5EF4-FFF2-40B4-BE49-F238E27FC236}">
                <a16:creationId xmlns:a16="http://schemas.microsoft.com/office/drawing/2014/main" id="{412D8BB0-D2D1-1643-AB7B-75FD38EF6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1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6">
            <a:extLst>
              <a:ext uri="{FF2B5EF4-FFF2-40B4-BE49-F238E27FC236}">
                <a16:creationId xmlns:a16="http://schemas.microsoft.com/office/drawing/2014/main" id="{856AD24E-9F0E-CF48-AD31-8A6C689A2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Title Placeholder 1">
            <a:extLst>
              <a:ext uri="{FF2B5EF4-FFF2-40B4-BE49-F238E27FC236}">
                <a16:creationId xmlns:a16="http://schemas.microsoft.com/office/drawing/2014/main" id="{1FE7EED8-03A1-9A49-B6A1-C63D215D3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97FA-0EF7-3643-B54B-86688C7D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i="1" dirty="0"/>
              <a:t>Long-Term Changes and Variability in Global Ecosystem </a:t>
            </a:r>
            <a:br>
              <a:rPr lang="en-US" sz="2800" b="1" i="1" dirty="0"/>
            </a:br>
            <a:r>
              <a:rPr lang="en-US" sz="2800" b="1" i="1" dirty="0"/>
              <a:t>Phenology From MODIS</a:t>
            </a:r>
          </a:p>
        </p:txBody>
      </p:sp>
      <p:pic>
        <p:nvPicPr>
          <p:cNvPr id="7" name="Content Placeholder 6" descr="Logo&#10;&#10;Description automatically generated">
            <a:extLst>
              <a:ext uri="{FF2B5EF4-FFF2-40B4-BE49-F238E27FC236}">
                <a16:creationId xmlns:a16="http://schemas.microsoft.com/office/drawing/2014/main" id="{5AE48358-8265-8C4D-B553-811DDE4ED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9" y="6013015"/>
            <a:ext cx="980340" cy="69355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4E9B19-8E64-0C4D-A050-E6AF15728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846" y="6074390"/>
            <a:ext cx="1306989" cy="590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B3D6E-1817-EB4D-AD7C-01F266FE4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473" y="6084150"/>
            <a:ext cx="1199658" cy="570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FDBE5C-AABC-4241-B93D-B847E4BAED5C}"/>
              </a:ext>
            </a:extLst>
          </p:cNvPr>
          <p:cNvSpPr txBox="1"/>
          <p:nvPr/>
        </p:nvSpPr>
        <p:spPr>
          <a:xfrm>
            <a:off x="16919" y="1703490"/>
            <a:ext cx="5991066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Project Description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/>
              <a:t>How has the timing and length of growing seasons changed over the MODIS era?  </a:t>
            </a:r>
            <a:endParaRPr lang="en-US" sz="20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/>
              <a:t>How do LSP anomalies and trends impact sub-seasonal and seasonal scale carbon fluxes?  </a:t>
            </a:r>
            <a:endParaRPr lang="en-US" sz="20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How can joint information from MODIS land surface temperature and land surface phenology be used to characterize the impact of droughts on ecosystems?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D30C2-6969-8E49-9E12-BFC2423554B5}"/>
              </a:ext>
            </a:extLst>
          </p:cNvPr>
          <p:cNvSpPr txBox="1"/>
          <p:nvPr/>
        </p:nvSpPr>
        <p:spPr>
          <a:xfrm>
            <a:off x="1832066" y="954899"/>
            <a:ext cx="8351838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/>
              <a:t>Mark Friedl</a:t>
            </a:r>
            <a:r>
              <a:rPr lang="en-US" sz="2000" baseline="30000" dirty="0"/>
              <a:t> </a:t>
            </a:r>
            <a:r>
              <a:rPr lang="en-US" sz="2000" dirty="0"/>
              <a:t>(BU)</a:t>
            </a:r>
            <a:r>
              <a:rPr lang="en-US" sz="2000" baseline="30000" dirty="0"/>
              <a:t> </a:t>
            </a:r>
            <a:r>
              <a:rPr lang="en-US" sz="2000" dirty="0"/>
              <a:t>, Joshua Gray</a:t>
            </a:r>
            <a:r>
              <a:rPr lang="en-US" sz="2000" baseline="30000" dirty="0"/>
              <a:t> </a:t>
            </a:r>
            <a:r>
              <a:rPr lang="en-US" sz="2000" dirty="0"/>
              <a:t>(NCSU) Andrew Richardson</a:t>
            </a:r>
            <a:r>
              <a:rPr lang="en-US" sz="2000" baseline="30000" dirty="0"/>
              <a:t> </a:t>
            </a:r>
            <a:r>
              <a:rPr lang="en-US" sz="2000" dirty="0"/>
              <a:t>(NAU)</a:t>
            </a:r>
            <a:r>
              <a:rPr lang="en-US" sz="2000" baseline="-25000" dirty="0"/>
              <a:t>, </a:t>
            </a:r>
          </a:p>
          <a:p>
            <a:pPr algn="ctr">
              <a:lnSpc>
                <a:spcPct val="120000"/>
              </a:lnSpc>
            </a:pPr>
            <a:r>
              <a:rPr lang="en-US" sz="2000" dirty="0" err="1"/>
              <a:t>Minkyu</a:t>
            </a:r>
            <a:r>
              <a:rPr lang="en-US" sz="2000" dirty="0"/>
              <a:t> Moon (BU), Tristan Green (BU), Grace Choi (NCSU), </a:t>
            </a:r>
            <a:r>
              <a:rPr lang="en-US" sz="2000" dirty="0" err="1"/>
              <a:t>Xiaojie</a:t>
            </a:r>
            <a:r>
              <a:rPr lang="en-US" sz="2000" dirty="0"/>
              <a:t> Gao (NCSU)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A7392B-88FB-B04B-0E06-1E46C16CF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245" y="1993866"/>
            <a:ext cx="5625272" cy="35720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F1E79-0804-686E-CE11-A4BEB8E0725B}"/>
              </a:ext>
            </a:extLst>
          </p:cNvPr>
          <p:cNvSpPr txBox="1"/>
          <p:nvPr/>
        </p:nvSpPr>
        <p:spPr>
          <a:xfrm>
            <a:off x="8653705" y="5638743"/>
            <a:ext cx="3315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Keenan et al, Nature Climate Change, 2014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A5B34-CE07-3852-9985-6616DD4B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70A96-3E3E-7745-A325-7BC2790EFBC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31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97FA-0EF7-3643-B54B-86688C7D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331" y="0"/>
            <a:ext cx="10972800" cy="822325"/>
          </a:xfrm>
        </p:spPr>
        <p:txBody>
          <a:bodyPr>
            <a:normAutofit fontScale="90000"/>
          </a:bodyPr>
          <a:lstStyle/>
          <a:p>
            <a:r>
              <a:rPr lang="en-US" sz="3200" i="1" dirty="0"/>
              <a:t>MCD12Q2: 22 Years (and counting) of Global Land Surface Phenology</a:t>
            </a:r>
          </a:p>
        </p:txBody>
      </p:sp>
      <p:pic>
        <p:nvPicPr>
          <p:cNvPr id="7" name="Content Placeholder 6" descr="Logo&#10;&#10;Description automatically generated">
            <a:extLst>
              <a:ext uri="{FF2B5EF4-FFF2-40B4-BE49-F238E27FC236}">
                <a16:creationId xmlns:a16="http://schemas.microsoft.com/office/drawing/2014/main" id="{5AE48358-8265-8C4D-B553-811DDE4ED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9" y="6013015"/>
            <a:ext cx="980340" cy="69355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4E9B19-8E64-0C4D-A050-E6AF15728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846" y="6074390"/>
            <a:ext cx="1306989" cy="590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B3D6E-1817-EB4D-AD7C-01F266FE4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473" y="6084150"/>
            <a:ext cx="1199658" cy="570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1AE24-5713-ACFB-1E5C-7078A32BFF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5696" r="26718" b="5890"/>
          <a:stretch/>
        </p:blipFill>
        <p:spPr>
          <a:xfrm>
            <a:off x="7305776" y="1583604"/>
            <a:ext cx="4432352" cy="43683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38D1F-EEF1-E96A-803D-56B562E039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t="21298" r="74591" b="21881"/>
          <a:stretch/>
        </p:blipFill>
        <p:spPr>
          <a:xfrm>
            <a:off x="7725620" y="3012369"/>
            <a:ext cx="879182" cy="2729287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0EC9D4-D05E-8C7B-FD53-989675C8F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4" y="1583605"/>
            <a:ext cx="5788120" cy="43683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34CCE5-4DCB-EB60-083F-1C445C216C1D}"/>
              </a:ext>
            </a:extLst>
          </p:cNvPr>
          <p:cNvSpPr txBox="1"/>
          <p:nvPr/>
        </p:nvSpPr>
        <p:spPr>
          <a:xfrm>
            <a:off x="7305776" y="1571412"/>
            <a:ext cx="137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MidGreenup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2B417-3B54-87FF-4477-3934842442B5}"/>
              </a:ext>
            </a:extLst>
          </p:cNvPr>
          <p:cNvSpPr txBox="1"/>
          <p:nvPr/>
        </p:nvSpPr>
        <p:spPr>
          <a:xfrm>
            <a:off x="3301427" y="109188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Algorithm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E5F81-8CEB-4AD2-A19A-02D98725CA46}"/>
              </a:ext>
            </a:extLst>
          </p:cNvPr>
          <p:cNvSpPr txBox="1"/>
          <p:nvPr/>
        </p:nvSpPr>
        <p:spPr>
          <a:xfrm>
            <a:off x="9147491" y="1091880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Product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B4B65C-C77E-8BB3-8CB2-131A6730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70A96-3E3E-7745-A325-7BC2790EFBC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01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6B13EADB-94F6-4CF1-E7EF-B95024881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5" y="973800"/>
            <a:ext cx="10088215" cy="5764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E1A471-2316-D61F-AAFC-7337660DADA6}"/>
              </a:ext>
            </a:extLst>
          </p:cNvPr>
          <p:cNvSpPr txBox="1"/>
          <p:nvPr/>
        </p:nvSpPr>
        <p:spPr>
          <a:xfrm>
            <a:off x="975740" y="998184"/>
            <a:ext cx="53528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/>
              <a:t>MGU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6F2490-2A8D-FEAA-7E7B-A825C5B326B1}"/>
              </a:ext>
            </a:extLst>
          </p:cNvPr>
          <p:cNvSpPr txBox="1"/>
          <p:nvPr/>
        </p:nvSpPr>
        <p:spPr>
          <a:xfrm>
            <a:off x="1000124" y="2964246"/>
            <a:ext cx="41127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/>
              <a:t>MGD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4283C-EAEA-A573-5AF6-669A965B9315}"/>
              </a:ext>
            </a:extLst>
          </p:cNvPr>
          <p:cNvSpPr txBox="1"/>
          <p:nvPr/>
        </p:nvSpPr>
        <p:spPr>
          <a:xfrm>
            <a:off x="977493" y="4837292"/>
            <a:ext cx="41127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/>
              <a:t>GSL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5DC2B-BB88-F034-2EDA-CE7CC74F9939}"/>
              </a:ext>
            </a:extLst>
          </p:cNvPr>
          <p:cNvSpPr txBox="1"/>
          <p:nvPr/>
        </p:nvSpPr>
        <p:spPr>
          <a:xfrm>
            <a:off x="6019847" y="980258"/>
            <a:ext cx="53528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err="1"/>
              <a:t>EVImax</a:t>
            </a:r>
            <a:endParaRPr lang="en-US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A472A-B3D4-B0F2-3512-C958F9C261E0}"/>
              </a:ext>
            </a:extLst>
          </p:cNvPr>
          <p:cNvSpPr txBox="1"/>
          <p:nvPr/>
        </p:nvSpPr>
        <p:spPr>
          <a:xfrm>
            <a:off x="6044230" y="2942305"/>
            <a:ext cx="825239" cy="1917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err="1"/>
              <a:t>EVIamp</a:t>
            </a:r>
            <a:endParaRPr 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CF5EB-ECC5-2091-90F9-EE1757F929C4}"/>
              </a:ext>
            </a:extLst>
          </p:cNvPr>
          <p:cNvSpPr txBox="1"/>
          <p:nvPr/>
        </p:nvSpPr>
        <p:spPr>
          <a:xfrm>
            <a:off x="6067356" y="4843961"/>
            <a:ext cx="825238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err="1"/>
              <a:t>EVIarea</a:t>
            </a:r>
            <a:endParaRPr lang="en-US" sz="12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913117-C42A-00AC-6A60-66A87AE10C3B}"/>
              </a:ext>
            </a:extLst>
          </p:cNvPr>
          <p:cNvSpPr txBox="1">
            <a:spLocks/>
          </p:cNvSpPr>
          <p:nvPr/>
        </p:nvSpPr>
        <p:spPr bwMode="auto">
          <a:xfrm>
            <a:off x="609600" y="0"/>
            <a:ext cx="1097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en-US" i="1" dirty="0"/>
              <a:t>Progress and Results: Trends in GSL Timing &amp; Length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A2E41-26AB-6660-7AB2-C422FC38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2E478-C11F-9540-AA45-86B9BA21370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0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6F6AD-9D4C-E743-6006-EA6300AB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/>
              <a:t>Progress and Results: Trends in GSL Timing &amp; Length</a:t>
            </a:r>
          </a:p>
        </p:txBody>
      </p:sp>
      <p:pic>
        <p:nvPicPr>
          <p:cNvPr id="5" name="Picture 4" descr="A picture containing text, map, diagram, plan&#10;&#10;Description automatically generated">
            <a:extLst>
              <a:ext uri="{FF2B5EF4-FFF2-40B4-BE49-F238E27FC236}">
                <a16:creationId xmlns:a16="http://schemas.microsoft.com/office/drawing/2014/main" id="{8A724BE7-10A7-6B84-551C-212585E05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15" y="1068977"/>
            <a:ext cx="9902190" cy="56583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6B291-BE79-DCF5-6FC4-C3203412B70B}"/>
              </a:ext>
            </a:extLst>
          </p:cNvPr>
          <p:cNvSpPr txBox="1"/>
          <p:nvPr/>
        </p:nvSpPr>
        <p:spPr>
          <a:xfrm>
            <a:off x="2053280" y="1103956"/>
            <a:ext cx="550548" cy="288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MGU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4BB5B-628C-EC4B-81D8-B080004521EE}"/>
              </a:ext>
            </a:extLst>
          </p:cNvPr>
          <p:cNvSpPr txBox="1"/>
          <p:nvPr/>
        </p:nvSpPr>
        <p:spPr>
          <a:xfrm>
            <a:off x="2041088" y="3043772"/>
            <a:ext cx="550548" cy="288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MGD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AC3EF-019A-82E1-645A-70CB30F06D45}"/>
              </a:ext>
            </a:extLst>
          </p:cNvPr>
          <p:cNvSpPr txBox="1"/>
          <p:nvPr/>
        </p:nvSpPr>
        <p:spPr>
          <a:xfrm>
            <a:off x="2053280" y="4992732"/>
            <a:ext cx="440820" cy="288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GSL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599801-45E6-404B-0A17-296CF8F6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70A96-3E3E-7745-A325-7BC2790EFB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FA055B-10D6-16D2-997C-5CBA50DE2FAF}"/>
              </a:ext>
            </a:extLst>
          </p:cNvPr>
          <p:cNvSpPr txBox="1"/>
          <p:nvPr/>
        </p:nvSpPr>
        <p:spPr>
          <a:xfrm>
            <a:off x="57779" y="2593108"/>
            <a:ext cx="19114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IPCC Climate</a:t>
            </a:r>
          </a:p>
          <a:p>
            <a:pPr algn="ctr"/>
            <a:r>
              <a:rPr lang="en-US" i="1" dirty="0"/>
              <a:t>Reference Regions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Northwestern</a:t>
            </a:r>
          </a:p>
          <a:p>
            <a:pPr algn="ctr"/>
            <a:r>
              <a:rPr lang="en-US" i="1" dirty="0"/>
              <a:t>North America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653D6-951D-098F-A6CF-BC64B605367A}"/>
              </a:ext>
            </a:extLst>
          </p:cNvPr>
          <p:cNvSpPr txBox="1"/>
          <p:nvPr/>
        </p:nvSpPr>
        <p:spPr>
          <a:xfrm>
            <a:off x="11104264" y="1522355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8B3C2D-8501-24F9-9913-51DEBF3891F9}"/>
              </a:ext>
            </a:extLst>
          </p:cNvPr>
          <p:cNvSpPr txBox="1"/>
          <p:nvPr/>
        </p:nvSpPr>
        <p:spPr>
          <a:xfrm>
            <a:off x="11109971" y="2103543"/>
            <a:ext cx="479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947A3-4476-6643-9EBD-47B2BAA26FFB}"/>
              </a:ext>
            </a:extLst>
          </p:cNvPr>
          <p:cNvSpPr txBox="1"/>
          <p:nvPr/>
        </p:nvSpPr>
        <p:spPr>
          <a:xfrm>
            <a:off x="11104264" y="1815736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4AF8A-8A92-6B02-C327-F7D1CFA6FDA8}"/>
              </a:ext>
            </a:extLst>
          </p:cNvPr>
          <p:cNvSpPr txBox="1"/>
          <p:nvPr/>
        </p:nvSpPr>
        <p:spPr>
          <a:xfrm>
            <a:off x="7514176" y="12479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8BB69-A303-BE52-E2F3-525D8BD71BA7}"/>
              </a:ext>
            </a:extLst>
          </p:cNvPr>
          <p:cNvSpPr txBox="1"/>
          <p:nvPr/>
        </p:nvSpPr>
        <p:spPr>
          <a:xfrm>
            <a:off x="7514176" y="15466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005E13-848F-3728-B764-8E0F23DDA769}"/>
              </a:ext>
            </a:extLst>
          </p:cNvPr>
          <p:cNvSpPr txBox="1"/>
          <p:nvPr/>
        </p:nvSpPr>
        <p:spPr>
          <a:xfrm>
            <a:off x="7514176" y="18209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57762-4BC5-2662-08E9-6827B08F0E64}"/>
              </a:ext>
            </a:extLst>
          </p:cNvPr>
          <p:cNvSpPr txBox="1"/>
          <p:nvPr/>
        </p:nvSpPr>
        <p:spPr>
          <a:xfrm>
            <a:off x="7514176" y="2083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C36EE-71F5-4A21-D29E-FA5FEC21BF1F}"/>
              </a:ext>
            </a:extLst>
          </p:cNvPr>
          <p:cNvSpPr txBox="1"/>
          <p:nvPr/>
        </p:nvSpPr>
        <p:spPr>
          <a:xfrm>
            <a:off x="7514176" y="31525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C72D2-E083-4785-D67F-9F9BF35F73B0}"/>
              </a:ext>
            </a:extLst>
          </p:cNvPr>
          <p:cNvSpPr txBox="1"/>
          <p:nvPr/>
        </p:nvSpPr>
        <p:spPr>
          <a:xfrm>
            <a:off x="7514176" y="34512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C635E5-88B6-B6AD-3AF1-B312AE156C2F}"/>
              </a:ext>
            </a:extLst>
          </p:cNvPr>
          <p:cNvSpPr txBox="1"/>
          <p:nvPr/>
        </p:nvSpPr>
        <p:spPr>
          <a:xfrm>
            <a:off x="7514176" y="37255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67DE3-CDCE-E419-45EE-3EB4A1D6E534}"/>
              </a:ext>
            </a:extLst>
          </p:cNvPr>
          <p:cNvSpPr txBox="1"/>
          <p:nvPr/>
        </p:nvSpPr>
        <p:spPr>
          <a:xfrm>
            <a:off x="7514176" y="39876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C8CF5-8F46-5317-AB70-7CCB3B503D59}"/>
              </a:ext>
            </a:extLst>
          </p:cNvPr>
          <p:cNvSpPr txBox="1"/>
          <p:nvPr/>
        </p:nvSpPr>
        <p:spPr>
          <a:xfrm>
            <a:off x="7519458" y="50220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722D35-5836-D6E5-91BF-805A98534365}"/>
              </a:ext>
            </a:extLst>
          </p:cNvPr>
          <p:cNvSpPr txBox="1"/>
          <p:nvPr/>
        </p:nvSpPr>
        <p:spPr>
          <a:xfrm>
            <a:off x="7519458" y="53207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8EAB7F-8E5A-38FF-AFDB-C4FFF9D57D90}"/>
              </a:ext>
            </a:extLst>
          </p:cNvPr>
          <p:cNvSpPr txBox="1"/>
          <p:nvPr/>
        </p:nvSpPr>
        <p:spPr>
          <a:xfrm>
            <a:off x="7519458" y="55950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B877A6-BEEF-2E19-5753-AC35F6B6E0A6}"/>
              </a:ext>
            </a:extLst>
          </p:cNvPr>
          <p:cNvSpPr txBox="1"/>
          <p:nvPr/>
        </p:nvSpPr>
        <p:spPr>
          <a:xfrm>
            <a:off x="7519458" y="58571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C57E36-9175-28CA-D3BE-C9CE1C7FED96}"/>
              </a:ext>
            </a:extLst>
          </p:cNvPr>
          <p:cNvSpPr txBox="1"/>
          <p:nvPr/>
        </p:nvSpPr>
        <p:spPr>
          <a:xfrm>
            <a:off x="126425" y="5630502"/>
            <a:ext cx="1774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Indicates </a:t>
            </a:r>
            <a:r>
              <a:rPr lang="en-US" sz="1400" i="1" dirty="0"/>
              <a:t>p</a:t>
            </a:r>
            <a:r>
              <a:rPr lang="en-US" sz="1400" dirty="0"/>
              <a:t> &lt; 0.05 </a:t>
            </a:r>
          </a:p>
          <a:p>
            <a:r>
              <a:rPr lang="en-US" sz="1400" dirty="0"/>
              <a:t>based on Ives et al, RSE, 2021</a:t>
            </a:r>
          </a:p>
        </p:txBody>
      </p:sp>
    </p:spTree>
    <p:extLst>
      <p:ext uri="{BB962C8B-B14F-4D97-AF65-F5344CB8AC3E}">
        <p14:creationId xmlns:p14="http://schemas.microsoft.com/office/powerpoint/2010/main" val="2054693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C6B370CE-747D-0B9B-8275-9A0713961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19" y="1068977"/>
            <a:ext cx="10027920" cy="5730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96383-0258-4D2C-15A6-4544167DFE6D}"/>
              </a:ext>
            </a:extLst>
          </p:cNvPr>
          <p:cNvSpPr txBox="1"/>
          <p:nvPr/>
        </p:nvSpPr>
        <p:spPr>
          <a:xfrm>
            <a:off x="2053284" y="1103956"/>
            <a:ext cx="550548" cy="288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MGU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10A3A-612A-4788-23BD-DAABDE59D25E}"/>
              </a:ext>
            </a:extLst>
          </p:cNvPr>
          <p:cNvSpPr txBox="1"/>
          <p:nvPr/>
        </p:nvSpPr>
        <p:spPr>
          <a:xfrm>
            <a:off x="2041092" y="3043772"/>
            <a:ext cx="550548" cy="288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MGD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64889-BFAA-6E57-949C-C450D2FBD40A}"/>
              </a:ext>
            </a:extLst>
          </p:cNvPr>
          <p:cNvSpPr txBox="1"/>
          <p:nvPr/>
        </p:nvSpPr>
        <p:spPr>
          <a:xfrm>
            <a:off x="2053284" y="4992732"/>
            <a:ext cx="440820" cy="288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GSL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7CD2BD-46AE-2C43-9996-833F377B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22325"/>
          </a:xfrm>
        </p:spPr>
        <p:txBody>
          <a:bodyPr>
            <a:normAutofit/>
          </a:bodyPr>
          <a:lstStyle/>
          <a:p>
            <a:r>
              <a:rPr lang="en-US" sz="3200" i="1" dirty="0"/>
              <a:t>Progress and Results: Trends in GSL Timing &amp; Length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5C9C80-4210-F35E-D547-9F861F11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70A96-3E3E-7745-A325-7BC2790EFB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5D7B1-4741-11C6-2695-CDCBEF4ED5A0}"/>
              </a:ext>
            </a:extLst>
          </p:cNvPr>
          <p:cNvSpPr txBox="1"/>
          <p:nvPr/>
        </p:nvSpPr>
        <p:spPr>
          <a:xfrm>
            <a:off x="57779" y="2593108"/>
            <a:ext cx="18896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IPCC Climate</a:t>
            </a:r>
          </a:p>
          <a:p>
            <a:pPr algn="ctr"/>
            <a:r>
              <a:rPr lang="en-US" i="1" dirty="0"/>
              <a:t>Reference Regions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/>
              <a:t>Russian</a:t>
            </a:r>
          </a:p>
          <a:p>
            <a:pPr algn="ctr"/>
            <a:r>
              <a:rPr lang="en-US" i="1" dirty="0"/>
              <a:t>Arctic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67FD7-2612-6474-F9FC-536A19C10C69}"/>
              </a:ext>
            </a:extLst>
          </p:cNvPr>
          <p:cNvSpPr txBox="1"/>
          <p:nvPr/>
        </p:nvSpPr>
        <p:spPr>
          <a:xfrm>
            <a:off x="11104264" y="1522355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56%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2C577-14AF-9322-E592-AB1D2731788D}"/>
              </a:ext>
            </a:extLst>
          </p:cNvPr>
          <p:cNvSpPr txBox="1"/>
          <p:nvPr/>
        </p:nvSpPr>
        <p:spPr>
          <a:xfrm>
            <a:off x="11146744" y="2103543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D0C60-42AF-C7D0-8926-126BB8912249}"/>
              </a:ext>
            </a:extLst>
          </p:cNvPr>
          <p:cNvSpPr txBox="1"/>
          <p:nvPr/>
        </p:nvSpPr>
        <p:spPr>
          <a:xfrm>
            <a:off x="11104264" y="1815736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A916D-904B-0445-66E0-04E41E78A8BF}"/>
              </a:ext>
            </a:extLst>
          </p:cNvPr>
          <p:cNvSpPr txBox="1"/>
          <p:nvPr/>
        </p:nvSpPr>
        <p:spPr>
          <a:xfrm>
            <a:off x="7608965" y="12479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D9BF0E-42F9-E7DE-CCFE-01455BF0EBAF}"/>
              </a:ext>
            </a:extLst>
          </p:cNvPr>
          <p:cNvSpPr txBox="1"/>
          <p:nvPr/>
        </p:nvSpPr>
        <p:spPr>
          <a:xfrm>
            <a:off x="7608965" y="15466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C11AA-0A95-A060-C2D1-62D3F1FF3717}"/>
              </a:ext>
            </a:extLst>
          </p:cNvPr>
          <p:cNvSpPr txBox="1"/>
          <p:nvPr/>
        </p:nvSpPr>
        <p:spPr>
          <a:xfrm>
            <a:off x="7608965" y="18209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845E1-493B-C767-5EDA-657C15D64D02}"/>
              </a:ext>
            </a:extLst>
          </p:cNvPr>
          <p:cNvSpPr txBox="1"/>
          <p:nvPr/>
        </p:nvSpPr>
        <p:spPr>
          <a:xfrm>
            <a:off x="7608965" y="2083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464CEF-23AC-F3C5-D49D-C94C0CC1CAE8}"/>
              </a:ext>
            </a:extLst>
          </p:cNvPr>
          <p:cNvSpPr txBox="1"/>
          <p:nvPr/>
        </p:nvSpPr>
        <p:spPr>
          <a:xfrm>
            <a:off x="7605616" y="31925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EB456-69BC-1B86-085B-5B0BBABCC6C8}"/>
              </a:ext>
            </a:extLst>
          </p:cNvPr>
          <p:cNvSpPr txBox="1"/>
          <p:nvPr/>
        </p:nvSpPr>
        <p:spPr>
          <a:xfrm>
            <a:off x="7605616" y="3491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9E5BAE-97FD-6472-0834-59D7F4BF2FA9}"/>
              </a:ext>
            </a:extLst>
          </p:cNvPr>
          <p:cNvSpPr txBox="1"/>
          <p:nvPr/>
        </p:nvSpPr>
        <p:spPr>
          <a:xfrm>
            <a:off x="7587328" y="510062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FFFDE-EA49-0013-174A-1AA90BC2BB68}"/>
              </a:ext>
            </a:extLst>
          </p:cNvPr>
          <p:cNvSpPr txBox="1"/>
          <p:nvPr/>
        </p:nvSpPr>
        <p:spPr>
          <a:xfrm>
            <a:off x="7587328" y="53993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3E2633-B935-1EE4-5A81-05A1C57E3671}"/>
              </a:ext>
            </a:extLst>
          </p:cNvPr>
          <p:cNvSpPr txBox="1"/>
          <p:nvPr/>
        </p:nvSpPr>
        <p:spPr>
          <a:xfrm>
            <a:off x="7587328" y="56736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CBB140-A625-9C8A-0BC6-C306E058C7EB}"/>
              </a:ext>
            </a:extLst>
          </p:cNvPr>
          <p:cNvSpPr txBox="1"/>
          <p:nvPr/>
        </p:nvSpPr>
        <p:spPr>
          <a:xfrm>
            <a:off x="7587328" y="59357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F917B1-E3B9-74BC-9574-153FDEE30564}"/>
              </a:ext>
            </a:extLst>
          </p:cNvPr>
          <p:cNvSpPr txBox="1"/>
          <p:nvPr/>
        </p:nvSpPr>
        <p:spPr>
          <a:xfrm>
            <a:off x="126425" y="5630502"/>
            <a:ext cx="1774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Indicates </a:t>
            </a:r>
            <a:r>
              <a:rPr lang="en-US" sz="1400" i="1" dirty="0"/>
              <a:t>p</a:t>
            </a:r>
            <a:r>
              <a:rPr lang="en-US" sz="1400" dirty="0"/>
              <a:t> &lt; 0.05 </a:t>
            </a:r>
          </a:p>
          <a:p>
            <a:r>
              <a:rPr lang="en-US" sz="1400" dirty="0"/>
              <a:t>based on Ives et al, RSE, 2021</a:t>
            </a:r>
          </a:p>
        </p:txBody>
      </p:sp>
    </p:spTree>
    <p:extLst>
      <p:ext uri="{BB962C8B-B14F-4D97-AF65-F5344CB8AC3E}">
        <p14:creationId xmlns:p14="http://schemas.microsoft.com/office/powerpoint/2010/main" val="1112627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7971A593-BC17-1ABE-42C2-82C6FB383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14" y="2029967"/>
            <a:ext cx="5215291" cy="4458233"/>
          </a:xfrm>
          <a:ln>
            <a:solidFill>
              <a:schemeClr val="accent1"/>
            </a:solidFill>
          </a:ln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4307B1C-380F-0E3D-5222-5F36ECA09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7" y="2029969"/>
            <a:ext cx="5756389" cy="44582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5E9DDE6-68F4-B1CC-00D1-1B1617F4E200}"/>
              </a:ext>
            </a:extLst>
          </p:cNvPr>
          <p:cNvSpPr txBox="1">
            <a:spLocks/>
          </p:cNvSpPr>
          <p:nvPr/>
        </p:nvSpPr>
        <p:spPr bwMode="auto">
          <a:xfrm>
            <a:off x="1153165" y="0"/>
            <a:ext cx="1097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en-US" i="1" dirty="0"/>
              <a:t>Progress and Results: Sub-Seasonal &amp; Seasonal Scale Carbon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9FCFEB-3780-9CF5-D41E-2C5385E5D964}"/>
              </a:ext>
            </a:extLst>
          </p:cNvPr>
          <p:cNvSpPr txBox="1"/>
          <p:nvPr/>
        </p:nvSpPr>
        <p:spPr>
          <a:xfrm>
            <a:off x="254267" y="6502943"/>
            <a:ext cx="169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Xia et al, PNAS, 2015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EBED42-FC65-2FCB-BEF9-E4E501D03C2D}"/>
              </a:ext>
            </a:extLst>
          </p:cNvPr>
          <p:cNvSpPr txBox="1"/>
          <p:nvPr/>
        </p:nvSpPr>
        <p:spPr>
          <a:xfrm>
            <a:off x="6534914" y="6502943"/>
            <a:ext cx="3572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Gao et al., Global Biogeochemical Cycles,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D1D32B-487F-3DCD-A228-3851EE94ECFF}"/>
              </a:ext>
            </a:extLst>
          </p:cNvPr>
          <p:cNvSpPr txBox="1"/>
          <p:nvPr/>
        </p:nvSpPr>
        <p:spPr>
          <a:xfrm>
            <a:off x="791949" y="957866"/>
            <a:ext cx="107997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/>
              <a:t>GPP = 𝛼  </a:t>
            </a:r>
            <a:r>
              <a:rPr lang="en-US" sz="2000" b="1" i="1" baseline="30000" dirty="0"/>
              <a:t>.</a:t>
            </a:r>
            <a:r>
              <a:rPr lang="en-US" sz="2000" i="1" dirty="0"/>
              <a:t> CUP </a:t>
            </a:r>
            <a:r>
              <a:rPr lang="en-US" sz="2000" b="1" i="1" baseline="30000" dirty="0"/>
              <a:t>. </a:t>
            </a:r>
            <a:r>
              <a:rPr lang="en-US" sz="2000" i="1" dirty="0" err="1"/>
              <a:t>GPP</a:t>
            </a:r>
            <a:r>
              <a:rPr lang="en-US" sz="2000" i="1" baseline="-25000" dirty="0" err="1"/>
              <a:t>max</a:t>
            </a:r>
            <a:endParaRPr lang="en-US" sz="2000" i="1" dirty="0"/>
          </a:p>
          <a:p>
            <a:pPr algn="ctr"/>
            <a:r>
              <a:rPr lang="en-US" sz="2000" i="1" dirty="0"/>
              <a:t>MODIS GSL and Max EVI do not reproduce results based on tower-based GSL and carbon uptake period</a:t>
            </a:r>
          </a:p>
          <a:p>
            <a:pPr algn="ctr"/>
            <a:r>
              <a:rPr lang="en-US" sz="2000" i="1" dirty="0"/>
              <a:t>Challenge: MODIS does not capture site-specific variance, </a:t>
            </a:r>
            <a:r>
              <a:rPr lang="en-US" sz="2000" i="1" dirty="0" err="1"/>
              <a:t>esp</a:t>
            </a:r>
            <a:r>
              <a:rPr lang="en-US" sz="2000" i="1" dirty="0"/>
              <a:t> WRT </a:t>
            </a:r>
            <a:r>
              <a:rPr lang="en-US" sz="2000" i="1" dirty="0" err="1"/>
              <a:t>GPP</a:t>
            </a:r>
            <a:r>
              <a:rPr lang="en-US" sz="2000" i="1" baseline="-25000" dirty="0" err="1"/>
              <a:t>max</a:t>
            </a:r>
            <a:r>
              <a:rPr lang="en-US" sz="2000" i="1" dirty="0"/>
              <a:t> vs </a:t>
            </a:r>
            <a:r>
              <a:rPr lang="en-US" sz="2000" i="1" dirty="0" err="1"/>
              <a:t>EVI</a:t>
            </a:r>
            <a:r>
              <a:rPr lang="en-US" sz="2000" i="1" baseline="-25000" dirty="0" err="1"/>
              <a:t>max</a:t>
            </a:r>
            <a:endParaRPr lang="en-US" sz="2000" i="1" baseline="-25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984CFD-A893-820A-4212-F12C85BD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70A96-3E3E-7745-A325-7BC2790EFB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67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22" y="2168446"/>
            <a:ext cx="5364091" cy="42902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9287" y="2168446"/>
            <a:ext cx="5364091" cy="42902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CAD52-1555-7370-E8F2-80DDFCA8C7B9}"/>
              </a:ext>
            </a:extLst>
          </p:cNvPr>
          <p:cNvSpPr txBox="1">
            <a:spLocks/>
          </p:cNvSpPr>
          <p:nvPr/>
        </p:nvSpPr>
        <p:spPr bwMode="auto">
          <a:xfrm>
            <a:off x="1153165" y="0"/>
            <a:ext cx="1097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en-US" i="1" dirty="0"/>
              <a:t>Progress and Results: Sub-Seasonal &amp; Seasonal Scale Carbon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DAAF0-FE8E-B50E-C925-D40AD0D21627}"/>
              </a:ext>
            </a:extLst>
          </p:cNvPr>
          <p:cNvSpPr txBox="1"/>
          <p:nvPr/>
        </p:nvSpPr>
        <p:spPr>
          <a:xfrm>
            <a:off x="2295457" y="1773091"/>
            <a:ext cx="2388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Observed vs Modeled GPP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8DAC0F-F665-906B-37F1-15F6652CB6BA}"/>
              </a:ext>
            </a:extLst>
          </p:cNvPr>
          <p:cNvSpPr txBox="1"/>
          <p:nvPr/>
        </p:nvSpPr>
        <p:spPr>
          <a:xfrm>
            <a:off x="7690417" y="1787592"/>
            <a:ext cx="329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Observed vs Modeled GPP</a:t>
            </a:r>
            <a:r>
              <a:rPr lang="en-US" sz="1600" i="1" baseline="-25000" dirty="0"/>
              <a:t> </a:t>
            </a:r>
            <a:r>
              <a:rPr lang="en-US" sz="1600" i="1" dirty="0"/>
              <a:t>Anomalies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2C88A-00F1-B474-A98E-1E3DFC83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2E478-C11F-9540-AA45-86B9BA21370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4E74E-E26B-E50D-3E2B-08016BC60D62}"/>
              </a:ext>
            </a:extLst>
          </p:cNvPr>
          <p:cNvSpPr txBox="1"/>
          <p:nvPr/>
        </p:nvSpPr>
        <p:spPr>
          <a:xfrm>
            <a:off x="900255" y="1024083"/>
            <a:ext cx="9904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/>
              <a:t>Generalized additive models (GAMs) estimated using gridded met data to capture site-specific </a:t>
            </a:r>
          </a:p>
          <a:p>
            <a:pPr algn="ctr"/>
            <a:r>
              <a:rPr lang="en-US" sz="2000" i="1" dirty="0"/>
              <a:t>variance at 73 </a:t>
            </a:r>
            <a:r>
              <a:rPr lang="en-US" sz="2000" i="1" dirty="0" err="1"/>
              <a:t>AmeriFlux</a:t>
            </a:r>
            <a:r>
              <a:rPr lang="en-US" sz="2000" i="1" dirty="0"/>
              <a:t> sites with 453 site-years of data spanning 4 cover types</a:t>
            </a:r>
          </a:p>
        </p:txBody>
      </p:sp>
    </p:spTree>
    <p:extLst>
      <p:ext uri="{BB962C8B-B14F-4D97-AF65-F5344CB8AC3E}">
        <p14:creationId xmlns:p14="http://schemas.microsoft.com/office/powerpoint/2010/main" val="248543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5207" y="2747774"/>
            <a:ext cx="3657600" cy="3200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6816" y="2747774"/>
            <a:ext cx="3657600" cy="3200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6" name="Google Shape;86;p17"/>
          <p:cNvSpPr txBox="1"/>
          <p:nvPr/>
        </p:nvSpPr>
        <p:spPr>
          <a:xfrm>
            <a:off x="8331199" y="2216231"/>
            <a:ext cx="3657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i="1" dirty="0"/>
              <a:t>GPP Max</a:t>
            </a:r>
            <a:endParaRPr i="1" dirty="0"/>
          </a:p>
        </p:txBody>
      </p:sp>
      <p:sp>
        <p:nvSpPr>
          <p:cNvPr id="87" name="Google Shape;87;p17"/>
          <p:cNvSpPr txBox="1"/>
          <p:nvPr/>
        </p:nvSpPr>
        <p:spPr>
          <a:xfrm>
            <a:off x="4267199" y="2236557"/>
            <a:ext cx="36941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i="1" dirty="0"/>
              <a:t>GPP GSL</a:t>
            </a:r>
            <a:endParaRPr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DEA91-6261-601B-ACB5-0ED373A1496C}"/>
              </a:ext>
            </a:extLst>
          </p:cNvPr>
          <p:cNvSpPr txBox="1">
            <a:spLocks/>
          </p:cNvSpPr>
          <p:nvPr/>
        </p:nvSpPr>
        <p:spPr bwMode="auto">
          <a:xfrm>
            <a:off x="1153165" y="0"/>
            <a:ext cx="1097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en-US" i="1" dirty="0"/>
              <a:t>Progress and Results: Sub-Seasonal &amp; Seasonal Scale Carbon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E822C-976B-5754-DBE9-0EFE12ECD0F2}"/>
              </a:ext>
            </a:extLst>
          </p:cNvPr>
          <p:cNvSpPr txBox="1"/>
          <p:nvPr/>
        </p:nvSpPr>
        <p:spPr>
          <a:xfrm>
            <a:off x="3250654" y="1706145"/>
            <a:ext cx="5832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Biogeographic variation in drivers GPP trends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90617-62CE-2A98-52D1-E72F4127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2E478-C11F-9540-AA45-86B9BA21370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Google Shape;101;p19">
            <a:extLst>
              <a:ext uri="{FF2B5EF4-FFF2-40B4-BE49-F238E27FC236}">
                <a16:creationId xmlns:a16="http://schemas.microsoft.com/office/drawing/2014/main" id="{D1295DF7-6C88-1D83-6732-EE7492717CE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597" y="2747774"/>
            <a:ext cx="3657600" cy="3200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Google Shape;94;p18">
            <a:extLst>
              <a:ext uri="{FF2B5EF4-FFF2-40B4-BE49-F238E27FC236}">
                <a16:creationId xmlns:a16="http://schemas.microsoft.com/office/drawing/2014/main" id="{54EECF34-924A-7AB0-268F-97CFC667414B}"/>
              </a:ext>
            </a:extLst>
          </p:cNvPr>
          <p:cNvSpPr txBox="1"/>
          <p:nvPr/>
        </p:nvSpPr>
        <p:spPr>
          <a:xfrm>
            <a:off x="307980" y="2213565"/>
            <a:ext cx="36941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i="1" dirty="0"/>
              <a:t>GPP Trend</a:t>
            </a:r>
            <a:endParaRPr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1FC78-B217-49B5-32C3-71F014CFABF9}"/>
              </a:ext>
            </a:extLst>
          </p:cNvPr>
          <p:cNvSpPr txBox="1"/>
          <p:nvPr/>
        </p:nvSpPr>
        <p:spPr>
          <a:xfrm>
            <a:off x="1253505" y="1227390"/>
            <a:ext cx="945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Upscaling tower-based results to biome scale in Eastern Temperate Forests</a:t>
            </a:r>
          </a:p>
        </p:txBody>
      </p:sp>
    </p:spTree>
    <p:extLst>
      <p:ext uri="{BB962C8B-B14F-4D97-AF65-F5344CB8AC3E}">
        <p14:creationId xmlns:p14="http://schemas.microsoft.com/office/powerpoint/2010/main" val="1790410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8323-DB6A-6914-DFEE-E94DAB34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B991F-72B6-52A0-9F4E-E257E6C02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12" y="1139262"/>
            <a:ext cx="10972800" cy="222504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i="1" dirty="0"/>
              <a:t>Synthesize LSP trend results (Moon et al., in prep)</a:t>
            </a:r>
          </a:p>
          <a:p>
            <a:pPr>
              <a:lnSpc>
                <a:spcPct val="120000"/>
              </a:lnSpc>
            </a:pPr>
            <a:r>
              <a:rPr lang="en-US" i="1" dirty="0"/>
              <a:t>Continue and extend GPP analysis (Green et al., in prep)</a:t>
            </a:r>
          </a:p>
          <a:p>
            <a:pPr>
              <a:lnSpc>
                <a:spcPct val="120000"/>
              </a:lnSpc>
            </a:pPr>
            <a:r>
              <a:rPr lang="en-US" i="1" dirty="0"/>
              <a:t>Analysis of trends and drivers of in arid/semi-arid systems (Choi et al)</a:t>
            </a:r>
          </a:p>
          <a:p>
            <a:pPr>
              <a:lnSpc>
                <a:spcPct val="120000"/>
              </a:lnSpc>
            </a:pPr>
            <a:r>
              <a:rPr lang="en-US" i="1" dirty="0"/>
              <a:t>Start looking at LSP-Carbon-Drought signatures</a:t>
            </a:r>
          </a:p>
          <a:p>
            <a:pPr>
              <a:lnSpc>
                <a:spcPct val="120000"/>
              </a:lnSpc>
            </a:pPr>
            <a:endParaRPr lang="en-US" sz="600" i="1" dirty="0"/>
          </a:p>
          <a:p>
            <a:pPr>
              <a:lnSpc>
                <a:spcPct val="120000"/>
              </a:lnSpc>
            </a:pPr>
            <a:r>
              <a:rPr lang="en-US" i="1" dirty="0"/>
              <a:t>Publications: 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D9DCF0-4723-4CBC-8DDC-49384D012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23" y="4306368"/>
            <a:ext cx="5331290" cy="1947615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8A7627-5776-ED80-DAEC-0B1093F1A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" y="4407959"/>
            <a:ext cx="5531527" cy="18460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B1C52-D345-BCD2-21B3-C3D0D88A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70A96-3E3E-7745-A325-7BC2790EFBC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3208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B75D886-84D1-6747-ABD9-0FF7EC4F2C59}" vid="{E6E70B6F-2564-1548-BDFE-2087A12B8A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636</TotalTime>
  <Words>473</Words>
  <Application>Microsoft Macintosh PowerPoint</Application>
  <PresentationFormat>Widescreen</PresentationFormat>
  <Paragraphs>106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Theme4</vt:lpstr>
      <vt:lpstr>Long-Term Changes and Variability in Global Ecosystem  Phenology From MODIS</vt:lpstr>
      <vt:lpstr>MCD12Q2: 22 Years (and counting) of Global Land Surface Phenology</vt:lpstr>
      <vt:lpstr>PowerPoint Presentation</vt:lpstr>
      <vt:lpstr>Progress and Results: Trends in GSL Timing &amp; Length</vt:lpstr>
      <vt:lpstr>Progress and Results: Trends in GSL Timing &amp; Length</vt:lpstr>
      <vt:lpstr>PowerPoint Presentation</vt:lpstr>
      <vt:lpstr>PowerPoint Presentation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Friedl, Mark A</dc:creator>
  <cp:lastModifiedBy>Friedl, Mark A</cp:lastModifiedBy>
  <cp:revision>31</cp:revision>
  <dcterms:created xsi:type="dcterms:W3CDTF">2022-04-08T01:24:34Z</dcterms:created>
  <dcterms:modified xsi:type="dcterms:W3CDTF">2023-05-03T02:56:59Z</dcterms:modified>
</cp:coreProperties>
</file>