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56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/>
    <p:restoredTop sz="94660"/>
  </p:normalViewPr>
  <p:slideViewPr>
    <p:cSldViewPr snapToGrid="0">
      <p:cViewPr varScale="1">
        <p:scale>
          <a:sx n="82" d="100"/>
          <a:sy n="82" d="100"/>
        </p:scale>
        <p:origin x="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  <a:t>5/2/2023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30" name="Rectangle 22"/>
          <p:cNvSpPr>
            <a:spLocks noChangeArrowheads="1"/>
          </p:cNvSpPr>
          <p:nvPr/>
        </p:nvSpPr>
        <p:spPr bwMode="auto">
          <a:xfrm>
            <a:off x="0" y="-7937"/>
            <a:ext cx="12192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1" name="Picture 8" descr="Macintosh HD:Users:gtiona:Documents:GI_info:GI - NPP:Instruments:CERES:CERES LaRC F2F 012808: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308100" cy="862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Line 6"/>
          <p:cNvSpPr/>
          <p:nvPr/>
        </p:nvSpPr>
        <p:spPr>
          <a:xfrm>
            <a:off x="0" y="885825"/>
            <a:ext cx="12192000" cy="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2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/>
          <a:p>
            <a:pPr lvl="0"/>
            <a:r>
              <a:rPr lang="en-US" altLang="en-US" dirty="0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024045" y="1666771"/>
            <a:ext cx="9861550" cy="822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MODIS/VIIRS Global Water Reservoir (GWR) Product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dirty="0"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PI: Huilin Gao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dirty="0">
                <a:latin typeface="+mn-lt"/>
              </a:rPr>
              <a:t>Acknowledgement: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b="0" dirty="0">
                <a:latin typeface="+mn-lt"/>
              </a:rPr>
              <a:t>Shuai Zhang</a:t>
            </a:r>
            <a:r>
              <a:rPr lang="en-US" sz="2000" b="0" baseline="30000" dirty="0">
                <a:latin typeface="+mn-lt"/>
              </a:rPr>
              <a:t>1</a:t>
            </a:r>
            <a:r>
              <a:rPr lang="en-US" sz="2000" b="0" dirty="0">
                <a:latin typeface="+mn-lt"/>
              </a:rPr>
              <a:t>,  Deep Shah</a:t>
            </a:r>
            <a:r>
              <a:rPr lang="en-US" sz="2000" b="0" baseline="30000" dirty="0">
                <a:latin typeface="+mn-lt"/>
              </a:rPr>
              <a:t>1</a:t>
            </a:r>
            <a:r>
              <a:rPr lang="en-US" sz="2000" b="0" dirty="0">
                <a:latin typeface="+mn-lt"/>
              </a:rPr>
              <a:t>, Gang Zhao</a:t>
            </a:r>
            <a:r>
              <a:rPr lang="en-US" sz="2000" b="0" baseline="30000" dirty="0">
                <a:latin typeface="+mn-lt"/>
              </a:rPr>
              <a:t>2</a:t>
            </a:r>
            <a:r>
              <a:rPr lang="en-US" sz="2000" b="0" dirty="0">
                <a:latin typeface="+mn-lt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b="0" dirty="0" err="1">
                <a:latin typeface="+mn-lt"/>
              </a:rPr>
              <a:t>Sudipta</a:t>
            </a:r>
            <a:r>
              <a:rPr lang="en-US" sz="2000" b="0" dirty="0">
                <a:latin typeface="+mn-lt"/>
              </a:rPr>
              <a:t> Sarkar</a:t>
            </a:r>
            <a:r>
              <a:rPr lang="en-US" sz="2000" b="0" baseline="30000" dirty="0">
                <a:latin typeface="+mn-lt"/>
              </a:rPr>
              <a:t>3</a:t>
            </a:r>
            <a:r>
              <a:rPr lang="en-US" sz="2000" b="0" dirty="0">
                <a:latin typeface="+mn-lt"/>
              </a:rPr>
              <a:t>, Carol C Davidson</a:t>
            </a:r>
            <a:r>
              <a:rPr lang="en-US" sz="2000" b="0" baseline="30000" dirty="0">
                <a:latin typeface="+mn-lt"/>
              </a:rPr>
              <a:t>3</a:t>
            </a:r>
            <a:r>
              <a:rPr lang="en-US" sz="2000" b="0" dirty="0">
                <a:latin typeface="+mn-lt"/>
              </a:rPr>
              <a:t>, Rui Zhang</a:t>
            </a:r>
            <a:r>
              <a:rPr lang="en-US" sz="2000" b="0" baseline="30000" dirty="0">
                <a:latin typeface="+mn-lt"/>
              </a:rPr>
              <a:t>4</a:t>
            </a:r>
            <a:r>
              <a:rPr lang="en-US" sz="2000" b="0" dirty="0">
                <a:latin typeface="+mn-lt"/>
              </a:rPr>
              <a:t>, </a:t>
            </a:r>
            <a:r>
              <a:rPr lang="en-US" sz="2000" b="0" dirty="0" err="1">
                <a:latin typeface="+mn-lt"/>
              </a:rPr>
              <a:t>Maosheng</a:t>
            </a:r>
            <a:r>
              <a:rPr lang="en-US" sz="2000" b="0" dirty="0">
                <a:latin typeface="+mn-lt"/>
              </a:rPr>
              <a:t> Zhao</a:t>
            </a:r>
            <a:r>
              <a:rPr lang="en-US" sz="2000" b="0" baseline="30000" dirty="0">
                <a:latin typeface="+mn-lt"/>
              </a:rPr>
              <a:t>3,5</a:t>
            </a:r>
            <a:r>
              <a:rPr lang="en-US" sz="2000" b="0" dirty="0">
                <a:latin typeface="+mn-lt"/>
              </a:rPr>
              <a:t>, and </a:t>
            </a:r>
            <a:r>
              <a:rPr lang="en-US" sz="2000" b="0" dirty="0" err="1">
                <a:latin typeface="+mn-lt"/>
              </a:rPr>
              <a:t>Sadashiva</a:t>
            </a:r>
            <a:r>
              <a:rPr lang="en-US" sz="2000" b="0" dirty="0">
                <a:latin typeface="+mn-lt"/>
              </a:rPr>
              <a:t> Devadiga</a:t>
            </a:r>
            <a:r>
              <a:rPr lang="en-US" sz="2000" b="0" baseline="30000" dirty="0">
                <a:latin typeface="+mn-lt"/>
              </a:rPr>
              <a:t>5</a:t>
            </a:r>
            <a:r>
              <a:rPr lang="en-US" sz="2000" b="0" dirty="0">
                <a:latin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000" b="0" dirty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Texas A&amp;M University,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Carnegie Institution for Science,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3.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Science Systems and Applications Inc,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4.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Global Science &amp; Technology Inc,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NASA GSFC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b="0" dirty="0">
                <a:latin typeface="+mn-lt"/>
              </a:rPr>
              <a:t>MODIS/VIIRS Science Team Meeting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b="0" dirty="0">
                <a:latin typeface="+mn-lt"/>
              </a:rPr>
              <a:t>May 3, 2023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2"/>
          <a:srcRect l="24789" t="25899" r="17375" b="22459"/>
          <a:stretch>
            <a:fillRect/>
          </a:stretch>
        </p:blipFill>
        <p:spPr>
          <a:xfrm>
            <a:off x="10728917" y="7938"/>
            <a:ext cx="1308100" cy="93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1"/>
          <a:lstStyle/>
          <a:p>
            <a:pPr eaLnBrk="1" hangingPunct="1">
              <a:buClrTx/>
              <a:buSzTx/>
              <a:buFontTx/>
            </a:pP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ClrTx/>
              <a:buSzTx/>
            </a:pPr>
            <a:endParaRPr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2"/>
          <a:srcRect l="24789" t="25899" r="17375" b="22459"/>
          <a:stretch>
            <a:fillRect/>
          </a:stretch>
        </p:blipFill>
        <p:spPr>
          <a:xfrm>
            <a:off x="10955338" y="7938"/>
            <a:ext cx="1308100" cy="93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/>
          <p:cNvPicPr>
            <a:picLocks noChangeAspect="1"/>
          </p:cNvPicPr>
          <p:nvPr/>
        </p:nvPicPr>
        <p:blipFill>
          <a:blip r:embed="rId3"/>
          <a:srcRect r="2032"/>
          <a:stretch>
            <a:fillRect/>
          </a:stretch>
        </p:blipFill>
        <p:spPr>
          <a:xfrm>
            <a:off x="150813" y="6102350"/>
            <a:ext cx="502920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92088" y="5926138"/>
            <a:ext cx="4681538" cy="86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50" y="923925"/>
            <a:ext cx="8837613" cy="589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930275"/>
            <a:ext cx="2228850" cy="5894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1775" y="930275"/>
            <a:ext cx="1789113" cy="5894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60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5785">
            <a:off x="8564563" y="1222375"/>
            <a:ext cx="2112962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707688" y="2655888"/>
            <a:ext cx="896938" cy="704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244698">
            <a:off x="9558338" y="2598738"/>
            <a:ext cx="461963" cy="212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244698">
            <a:off x="8659813" y="1905000"/>
            <a:ext cx="460375" cy="212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4" name="TextBox 15"/>
          <p:cNvSpPr txBox="1"/>
          <p:nvPr/>
        </p:nvSpPr>
        <p:spPr>
          <a:xfrm>
            <a:off x="9339263" y="1084263"/>
            <a:ext cx="8810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Terra</a:t>
            </a:r>
          </a:p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   2000-</a:t>
            </a:r>
          </a:p>
        </p:txBody>
      </p:sp>
      <p:sp>
        <p:nvSpPr>
          <p:cNvPr id="2065" name="TextBox 16"/>
          <p:cNvSpPr txBox="1"/>
          <p:nvPr/>
        </p:nvSpPr>
        <p:spPr>
          <a:xfrm>
            <a:off x="10574338" y="1108075"/>
            <a:ext cx="7239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Aqua</a:t>
            </a:r>
          </a:p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2002-</a:t>
            </a:r>
          </a:p>
        </p:txBody>
      </p:sp>
      <p:pic>
        <p:nvPicPr>
          <p:cNvPr id="2066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613" y="4221163"/>
            <a:ext cx="2124075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7" name="TextBox 18"/>
          <p:cNvSpPr txBox="1"/>
          <p:nvPr/>
        </p:nvSpPr>
        <p:spPr>
          <a:xfrm>
            <a:off x="7818438" y="6292850"/>
            <a:ext cx="16049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400" dirty="0">
                <a:solidFill>
                  <a:schemeClr val="bg1"/>
                </a:solidFill>
                <a:latin typeface="Calibri" panose="020F0502020204030204" pitchFamily="34" charset="0"/>
              </a:rPr>
              <a:t>Figure from Mohebzadeh, 2018</a:t>
            </a:r>
          </a:p>
        </p:txBody>
      </p:sp>
      <p:sp>
        <p:nvSpPr>
          <p:cNvPr id="2068" name="TextBox 19"/>
          <p:cNvSpPr txBox="1"/>
          <p:nvPr/>
        </p:nvSpPr>
        <p:spPr>
          <a:xfrm>
            <a:off x="9259888" y="3873500"/>
            <a:ext cx="2522537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400" dirty="0">
                <a:solidFill>
                  <a:schemeClr val="bg1"/>
                </a:solidFill>
                <a:latin typeface="Calibri" panose="020F0502020204030204" pitchFamily="34" charset="0"/>
              </a:rPr>
              <a:t>MODIS images of Urmia Lake </a:t>
            </a:r>
          </a:p>
        </p:txBody>
      </p:sp>
      <p:sp>
        <p:nvSpPr>
          <p:cNvPr id="2069" name="TextBox 20"/>
          <p:cNvSpPr txBox="1"/>
          <p:nvPr/>
        </p:nvSpPr>
        <p:spPr>
          <a:xfrm>
            <a:off x="9883775" y="4284663"/>
            <a:ext cx="549275" cy="306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</a:rPr>
              <a:t>2000</a:t>
            </a:r>
          </a:p>
        </p:txBody>
      </p:sp>
      <p:sp>
        <p:nvSpPr>
          <p:cNvPr id="2070" name="TextBox 21"/>
          <p:cNvSpPr txBox="1"/>
          <p:nvPr/>
        </p:nvSpPr>
        <p:spPr>
          <a:xfrm>
            <a:off x="10950575" y="4298950"/>
            <a:ext cx="54927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</a:rPr>
              <a:t>2004</a:t>
            </a:r>
          </a:p>
        </p:txBody>
      </p:sp>
      <p:sp>
        <p:nvSpPr>
          <p:cNvPr id="2071" name="TextBox 22"/>
          <p:cNvSpPr txBox="1"/>
          <p:nvPr/>
        </p:nvSpPr>
        <p:spPr>
          <a:xfrm>
            <a:off x="10964863" y="5594350"/>
            <a:ext cx="550862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2072" name="TextBox 23"/>
          <p:cNvSpPr txBox="1"/>
          <p:nvPr/>
        </p:nvSpPr>
        <p:spPr>
          <a:xfrm>
            <a:off x="9917113" y="5586413"/>
            <a:ext cx="550862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</a:rPr>
              <a:t>2008</a:t>
            </a:r>
          </a:p>
        </p:txBody>
      </p:sp>
      <p:pic>
        <p:nvPicPr>
          <p:cNvPr id="2073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700" y="2436813"/>
            <a:ext cx="1073150" cy="66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4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109034">
            <a:off x="10320338" y="2503488"/>
            <a:ext cx="1641475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5" name="TextBox 26"/>
          <p:cNvSpPr txBox="1"/>
          <p:nvPr/>
        </p:nvSpPr>
        <p:spPr>
          <a:xfrm>
            <a:off x="8399463" y="2081213"/>
            <a:ext cx="12112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Soumi NPP</a:t>
            </a:r>
          </a:p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   2011-</a:t>
            </a:r>
          </a:p>
        </p:txBody>
      </p:sp>
      <p:sp>
        <p:nvSpPr>
          <p:cNvPr id="2076" name="TextBox 27"/>
          <p:cNvSpPr txBox="1"/>
          <p:nvPr/>
        </p:nvSpPr>
        <p:spPr>
          <a:xfrm>
            <a:off x="10415588" y="2060575"/>
            <a:ext cx="166528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JPSS-1/NOAA20</a:t>
            </a:r>
          </a:p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   2017-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136" y="3745051"/>
            <a:ext cx="42968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Reservoir storage can be inferred using surface reflectance</a:t>
            </a: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classifications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(Gao et al., 2012)</a:t>
            </a:r>
            <a:endParaRPr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Reservoir evaporation can be better estimated using LST</a:t>
            </a: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(Zhao et al., 2020)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Simultaneous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storage </a:t>
            </a:r>
            <a:r>
              <a:rPr lang="en-US" sz="2000" b="1" dirty="0">
                <a:solidFill>
                  <a:schemeClr val="bg1"/>
                </a:solidFill>
              </a:rPr>
              <a:t>&amp;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evaporation</a:t>
            </a: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observations</a:t>
            </a:r>
            <a:r>
              <a:rPr lang="en-US" sz="2000" b="1" dirty="0">
                <a:solidFill>
                  <a:schemeClr val="bg1"/>
                </a:solidFill>
              </a:rPr>
              <a:t> can provide   comprehensive monitoring capability</a:t>
            </a:r>
            <a:endParaRPr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78" name="Picture 2" descr="Joint Polar Satellite System-2 | NASA's Earth Observing System"/>
          <p:cNvPicPr>
            <a:picLocks noChangeAspect="1"/>
          </p:cNvPicPr>
          <p:nvPr/>
        </p:nvPicPr>
        <p:blipFill>
          <a:blip r:embed="rId9"/>
          <a:srcRect b="19724"/>
          <a:stretch>
            <a:fillRect/>
          </a:stretch>
        </p:blipFill>
        <p:spPr>
          <a:xfrm>
            <a:off x="8540750" y="3092450"/>
            <a:ext cx="1509713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9" name="TextBox 54"/>
          <p:cNvSpPr txBox="1"/>
          <p:nvPr/>
        </p:nvSpPr>
        <p:spPr>
          <a:xfrm>
            <a:off x="8577263" y="2940050"/>
            <a:ext cx="13684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JPSS-2 2022-</a:t>
            </a:r>
          </a:p>
        </p:txBody>
      </p:sp>
      <p:sp>
        <p:nvSpPr>
          <p:cNvPr id="2080" name="TextBox 55"/>
          <p:cNvSpPr txBox="1"/>
          <p:nvPr/>
        </p:nvSpPr>
        <p:spPr>
          <a:xfrm>
            <a:off x="10310813" y="3130550"/>
            <a:ext cx="135255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JPSS-3 2027-</a:t>
            </a:r>
          </a:p>
          <a:p>
            <a:pPr>
              <a:buNone/>
            </a:pP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JPSS-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 2032-</a:t>
            </a: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5" y="1179532"/>
            <a:ext cx="2563269" cy="270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720014" y="1260658"/>
            <a:ext cx="1678949" cy="2507427"/>
            <a:chOff x="1146933" y="1136547"/>
            <a:chExt cx="3160395" cy="460321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33" y="1136547"/>
              <a:ext cx="3160395" cy="2386965"/>
            </a:xfrm>
            <a:prstGeom prst="rect">
              <a:avLst/>
            </a:prstGeom>
            <a:noFill/>
            <a:ln>
              <a:noFill/>
            </a:ln>
            <a:effectLst>
              <a:outerShdw blurRad="228600" dist="50800" dir="7560000" sx="106000" sy="106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186337" y="3536157"/>
              <a:ext cx="2725953" cy="2203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Hydropower</a:t>
              </a:r>
            </a:p>
            <a:p>
              <a:r>
                <a:rPr lang="en-US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Flood control</a:t>
              </a:r>
            </a:p>
            <a:p>
              <a:r>
                <a:rPr lang="en-US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Irrigation</a:t>
              </a:r>
            </a:p>
            <a:p>
              <a:r>
                <a:rPr lang="en-US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Water supply</a:t>
              </a:r>
            </a:p>
          </p:txBody>
        </p:sp>
      </p:grpSp>
      <p:sp>
        <p:nvSpPr>
          <p:cNvPr id="38" name="TextBox 18">
            <a:extLst>
              <a:ext uri="{FF2B5EF4-FFF2-40B4-BE49-F238E27FC236}">
                <a16:creationId xmlns:a16="http://schemas.microsoft.com/office/drawing/2014/main" id="{75E58BBB-6E1D-4F2C-9FD8-9FDAF2CCE6BC}"/>
              </a:ext>
            </a:extLst>
          </p:cNvPr>
          <p:cNvSpPr txBox="1"/>
          <p:nvPr/>
        </p:nvSpPr>
        <p:spPr>
          <a:xfrm>
            <a:off x="1493906" y="1150136"/>
            <a:ext cx="2371853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Chao, </a:t>
            </a:r>
            <a:r>
              <a:rPr sz="1400" dirty="0">
                <a:latin typeface="Calibri" panose="020F0502020204030204" pitchFamily="34" charset="0"/>
              </a:rPr>
              <a:t>20</a:t>
            </a:r>
            <a:r>
              <a:rPr lang="en-US" sz="1400" dirty="0">
                <a:latin typeface="Calibri" panose="020F0502020204030204" pitchFamily="34" charset="0"/>
              </a:rPr>
              <a:t>0</a:t>
            </a:r>
            <a:r>
              <a:rPr sz="14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0EF5680-F58A-4983-A95A-F08594BDF234}"/>
              </a:ext>
            </a:extLst>
          </p:cNvPr>
          <p:cNvSpPr txBox="1"/>
          <p:nvPr/>
        </p:nvSpPr>
        <p:spPr>
          <a:xfrm>
            <a:off x="1165225" y="49213"/>
            <a:ext cx="9861550" cy="822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800" b="1" dirty="0"/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b="1" dirty="0"/>
              <a:t>Why </a:t>
            </a:r>
            <a:r>
              <a:rPr b="1" dirty="0"/>
              <a:t>MODIS/VIIRS G</a:t>
            </a:r>
            <a:r>
              <a:rPr lang="en-US" b="1" dirty="0"/>
              <a:t>lobal Water Reservoir (GWR) Product?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573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65225" y="49213"/>
            <a:ext cx="9861550" cy="822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800" b="1" dirty="0"/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b="1" dirty="0"/>
              <a:t>MODIS/VIIRS GWR Product Overview</a:t>
            </a:r>
            <a:endParaRPr lang="en-US" b="1" dirty="0"/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2400" b="1" dirty="0"/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2"/>
          <a:srcRect l="24789" t="25899" r="17375" b="22459"/>
          <a:stretch>
            <a:fillRect/>
          </a:stretch>
        </p:blipFill>
        <p:spPr>
          <a:xfrm>
            <a:off x="10955338" y="7938"/>
            <a:ext cx="1308100" cy="93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Lake_mead"/>
          <p:cNvPicPr>
            <a:picLocks noChangeAspect="1"/>
          </p:cNvPicPr>
          <p:nvPr/>
        </p:nvPicPr>
        <p:blipFill>
          <a:blip r:embed="rId3"/>
          <a:srcRect l="3943" t="39490" r="47772" b="9705"/>
          <a:stretch>
            <a:fillRect/>
          </a:stretch>
        </p:blipFill>
        <p:spPr>
          <a:xfrm>
            <a:off x="7607300" y="3894138"/>
            <a:ext cx="4479925" cy="265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" descr="Lake_mead"/>
          <p:cNvPicPr>
            <a:picLocks noChangeAspect="1"/>
          </p:cNvPicPr>
          <p:nvPr/>
        </p:nvPicPr>
        <p:blipFill>
          <a:blip r:embed="rId3"/>
          <a:srcRect l="53210" t="38541" r="2446" b="12404"/>
          <a:stretch>
            <a:fillRect/>
          </a:stretch>
        </p:blipFill>
        <p:spPr>
          <a:xfrm>
            <a:off x="7697788" y="1135063"/>
            <a:ext cx="4181475" cy="2601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7" descr="Map&#10;&#10;Description automatically generated"/>
          <p:cNvPicPr>
            <a:picLocks noChangeAspect="1"/>
          </p:cNvPicPr>
          <p:nvPr/>
        </p:nvPicPr>
        <p:blipFill>
          <a:blip r:embed="rId4"/>
          <a:srcRect l="1129" t="3043" r="1971" b="4031"/>
          <a:stretch>
            <a:fillRect/>
          </a:stretch>
        </p:blipFill>
        <p:spPr>
          <a:xfrm>
            <a:off x="653337" y="973539"/>
            <a:ext cx="6100682" cy="30641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Box 8"/>
          <p:cNvSpPr txBox="1"/>
          <p:nvPr/>
        </p:nvSpPr>
        <p:spPr>
          <a:xfrm>
            <a:off x="1547006" y="4054677"/>
            <a:ext cx="4648200" cy="307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 of the 164 reservoirs (4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global capacity) 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6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89346"/>
              </p:ext>
            </p:extLst>
          </p:nvPr>
        </p:nvGraphicFramePr>
        <p:xfrm>
          <a:off x="4071254" y="4717665"/>
          <a:ext cx="28819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MxD28</a:t>
                      </a:r>
                      <a:r>
                        <a:rPr lang="en-US" b="1" baseline="30000" dirty="0"/>
                        <a:t>1</a:t>
                      </a:r>
                      <a:r>
                        <a:rPr lang="en-US" b="1" dirty="0"/>
                        <a:t> (</a:t>
                      </a:r>
                      <a:r>
                        <a:rPr lang="en-US" sz="1800" b="1" dirty="0"/>
                        <a:t>C6.1)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2000-2023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VNP28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dirty="0"/>
                        <a:t>  (</a:t>
                      </a:r>
                      <a:r>
                        <a:rPr lang="en-US" sz="1800" b="1" dirty="0"/>
                        <a:t>C2)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2012</a:t>
                      </a:r>
                      <a:r>
                        <a:rPr lang="en-US" sz="1700" b="1" dirty="0"/>
                        <a:t>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VJ128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(</a:t>
                      </a:r>
                      <a:r>
                        <a:rPr lang="en-US" sz="1800" b="1" dirty="0"/>
                        <a:t>C2)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2018-2023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73790" y="912813"/>
            <a:ext cx="19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Mead (ID: 61)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1646" y="6470233"/>
            <a:ext cx="2815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Zhao et al., 2020; Li et al., 2021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1C747D-0C79-4AAF-B1F8-A69BDB547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42406"/>
              </p:ext>
            </p:extLst>
          </p:nvPr>
        </p:nvGraphicFramePr>
        <p:xfrm>
          <a:off x="390766" y="4842252"/>
          <a:ext cx="336684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50">
                  <a:extLst>
                    <a:ext uri="{9D8B030D-6E8A-4147-A177-3AD203B41FA5}">
                      <a16:colId xmlns:a16="http://schemas.microsoft.com/office/drawing/2014/main" val="310768223"/>
                    </a:ext>
                  </a:extLst>
                </a:gridCol>
                <a:gridCol w="2163796">
                  <a:extLst>
                    <a:ext uri="{9D8B030D-6E8A-4147-A177-3AD203B41FA5}">
                      <a16:colId xmlns:a16="http://schemas.microsoft.com/office/drawing/2014/main" val="727593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Temporal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1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8-day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Area, elevation, storage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990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Area, elevation, storage, evaporation rate and volume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1612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8E6C43-C9B9-4BD6-85DC-BDC107417041}"/>
              </a:ext>
            </a:extLst>
          </p:cNvPr>
          <p:cNvSpPr txBox="1"/>
          <p:nvPr/>
        </p:nvSpPr>
        <p:spPr>
          <a:xfrm>
            <a:off x="4411662" y="6224012"/>
            <a:ext cx="2201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Released in 2021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To be released in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8CD32-2C21-44AA-BAB0-A1DD00F25C7E}"/>
              </a:ext>
            </a:extLst>
          </p:cNvPr>
          <p:cNvSpPr txBox="1"/>
          <p:nvPr/>
        </p:nvSpPr>
        <p:spPr>
          <a:xfrm>
            <a:off x="369951" y="4224935"/>
            <a:ext cx="372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Key inputs: </a:t>
            </a:r>
          </a:p>
          <a:p>
            <a:r>
              <a:rPr lang="en-US" sz="1600" b="1" i="1" dirty="0">
                <a:solidFill>
                  <a:srgbClr val="3366FF"/>
                </a:solidFill>
              </a:rPr>
              <a:t>8-day reflectance, Monthly LST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65225" y="49213"/>
            <a:ext cx="9861550" cy="822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800" b="1" dirty="0"/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b="1" dirty="0"/>
              <a:t>MODIS/VIIRS GWR Product Validation and Continuity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/>
          <a:srcRect l="24789" t="25899" r="17375" b="22459"/>
          <a:stretch>
            <a:fillRect/>
          </a:stretch>
        </p:blipFill>
        <p:spPr>
          <a:xfrm>
            <a:off x="10955338" y="7938"/>
            <a:ext cx="1308100" cy="93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7" descr="A picture containing timelin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821935"/>
            <a:ext cx="5975350" cy="417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5241" y="6216753"/>
            <a:ext cx="11982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FFFFFF"/>
              </a:buClr>
              <a:buSzPts val="6600"/>
            </a:pPr>
            <a:r>
              <a:rPr lang="en-US" altLang="en-US" dirty="0">
                <a:cs typeface="Quattrocento" panose="020B0604020202020204" charset="0"/>
                <a:sym typeface="Quattrocento" panose="020B0604020202020204" charset="0"/>
              </a:rPr>
              <a:t>More results are provided in the poster “On the Continuity of MODIS and VIIRS Based Global Reservoir Products” by Gao et al.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-1588" y="1127125"/>
            <a:ext cx="65182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00"/>
                </a:solidFill>
                <a:cs typeface="Quattrocento Sans" panose="020B0604020202020204" charset="0"/>
                <a:sym typeface="Quattrocento Sans" panose="020B0604020202020204" charset="0"/>
              </a:rPr>
              <a:t>Validation of the 8-day storage data from VIIRS (SNPP) and 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  <a:cs typeface="Quattrocento Sans" panose="020B0604020202020204" charset="0"/>
                <a:sym typeface="Quattrocento Sans" panose="020B0604020202020204" charset="0"/>
              </a:rPr>
              <a:t>MODIS (Terra) using in situ observations</a:t>
            </a:r>
            <a:endParaRPr lang="en-US" altLang="en-US" b="1" dirty="0"/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083300" y="1112838"/>
            <a:ext cx="6518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Quattrocento Sans" panose="020B0604020202020204" charset="0"/>
                <a:sym typeface="Quattrocento Sans" panose="020B0604020202020204" charset="0"/>
              </a:rPr>
              <a:t>Continuity of the monthly storage and evaporation rate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VJ1 v.s. MYD                         </a:t>
            </a:r>
            <a:r>
              <a:rPr lang="en-US" altLang="en-US" b="1">
                <a:solidFill>
                  <a:srgbClr val="0000FF"/>
                </a:solidFill>
              </a:rPr>
              <a:t>VNP v.s. MYD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862CCD-C94B-4FEB-A311-67BB6469CB72}"/>
              </a:ext>
            </a:extLst>
          </p:cNvPr>
          <p:cNvGrpSpPr/>
          <p:nvPr/>
        </p:nvGrpSpPr>
        <p:grpSpPr>
          <a:xfrm>
            <a:off x="6372225" y="1819354"/>
            <a:ext cx="5510213" cy="4260256"/>
            <a:chOff x="6372225" y="1819354"/>
            <a:chExt cx="5510213" cy="4260256"/>
          </a:xfrm>
        </p:grpSpPr>
        <p:pic>
          <p:nvPicPr>
            <p:cNvPr id="4101" name="Picture 8" descr="A picture containing scatter chart&#10;&#10;Description automatically generated"/>
            <p:cNvPicPr>
              <a:picLocks noChangeAspect="1"/>
            </p:cNvPicPr>
            <p:nvPr/>
          </p:nvPicPr>
          <p:blipFill>
            <a:blip r:embed="rId4"/>
            <a:srcRect l="5713" t="34814" r="6137" b="5989"/>
            <a:stretch>
              <a:fillRect/>
            </a:stretch>
          </p:blipFill>
          <p:spPr>
            <a:xfrm>
              <a:off x="6372225" y="1821935"/>
              <a:ext cx="5510213" cy="42576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C767D6-E505-44ED-98F4-60E7AE7C600E}"/>
                </a:ext>
              </a:extLst>
            </p:cNvPr>
            <p:cNvSpPr/>
            <p:nvPr/>
          </p:nvSpPr>
          <p:spPr>
            <a:xfrm>
              <a:off x="6904495" y="1837433"/>
              <a:ext cx="154983" cy="1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141B46-3345-4862-A715-2C9039B63440}"/>
                </a:ext>
              </a:extLst>
            </p:cNvPr>
            <p:cNvSpPr/>
            <p:nvPr/>
          </p:nvSpPr>
          <p:spPr>
            <a:xfrm>
              <a:off x="9660612" y="1819354"/>
              <a:ext cx="154983" cy="1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A7F8AF-9CA3-4E32-9920-97E3149EE29C}"/>
                </a:ext>
              </a:extLst>
            </p:cNvPr>
            <p:cNvSpPr/>
            <p:nvPr/>
          </p:nvSpPr>
          <p:spPr>
            <a:xfrm>
              <a:off x="9425557" y="3971034"/>
              <a:ext cx="154983" cy="1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0AE09B-A8F0-488E-BDB1-65DC4CBF85B0}"/>
                </a:ext>
              </a:extLst>
            </p:cNvPr>
            <p:cNvSpPr/>
            <p:nvPr/>
          </p:nvSpPr>
          <p:spPr>
            <a:xfrm>
              <a:off x="6648765" y="3991701"/>
              <a:ext cx="154983" cy="1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4">
            <a:extLst>
              <a:ext uri="{FF2B5EF4-FFF2-40B4-BE49-F238E27FC236}">
                <a16:creationId xmlns:a16="http://schemas.microsoft.com/office/drawing/2014/main" id="{17092E59-B7A7-44F2-98DD-722889E0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687"/>
          <a:stretch>
            <a:fillRect/>
          </a:stretch>
        </p:blipFill>
        <p:spPr bwMode="auto">
          <a:xfrm>
            <a:off x="5495925" y="1590675"/>
            <a:ext cx="695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1"/>
          <a:lstStyle/>
          <a:p>
            <a:pPr eaLnBrk="1" hangingPunct="1">
              <a:buClrTx/>
              <a:buSzTx/>
              <a:buFontTx/>
            </a:pP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ClrTx/>
              <a:buSzTx/>
            </a:pPr>
            <a:endParaRPr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165225" y="49213"/>
            <a:ext cx="9861550" cy="822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Understanding the Long-term Dynamics of Global Lake/Reservoir Storage and Evaporation</a:t>
            </a: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/>
          <a:srcRect l="24789" t="25899" r="17375" b="22459"/>
          <a:stretch>
            <a:fillRect/>
          </a:stretch>
        </p:blipFill>
        <p:spPr>
          <a:xfrm>
            <a:off x="10955338" y="7938"/>
            <a:ext cx="1308100" cy="93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5" descr="locations_2773_ne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93775"/>
            <a:ext cx="12192000" cy="4662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85775" y="5778500"/>
            <a:ext cx="6130925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GWR product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164</a:t>
            </a:r>
            <a:r>
              <a:rPr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dirty="0">
                <a:latin typeface="Calibri" panose="020F0502020204030204" pitchFamily="34" charset="0"/>
                <a:sym typeface="+mn-ea"/>
              </a:rPr>
              <a:t>reservoirs</a:t>
            </a:r>
            <a:r>
              <a:rPr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 </a:t>
            </a:r>
            <a:endParaRPr dirty="0">
              <a:latin typeface="Calibri" panose="020F0502020204030204" pitchFamily="34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Calibri" panose="020F0502020204030204" pitchFamily="34" charset="0"/>
                <a:sym typeface="+mn-ea"/>
              </a:rPr>
              <a:t>Accounting for </a:t>
            </a:r>
            <a:r>
              <a:rPr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46% </a:t>
            </a:r>
            <a:r>
              <a:rPr dirty="0">
                <a:latin typeface="Calibri" panose="020F0502020204030204" pitchFamily="34" charset="0"/>
                <a:sym typeface="+mn-ea"/>
              </a:rPr>
              <a:t>of the global reservoir capacity 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4820" y="5638800"/>
            <a:ext cx="59771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>
                <a:solidFill>
                  <a:srgbClr val="3366FF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Extended lake/reservoir dataset </a:t>
            </a:r>
            <a:r>
              <a:rPr kumimoji="0" lang="en-US" kern="1200" cap="none" spc="0" normalizeH="0" baseline="0" noProof="0" dirty="0">
                <a:solidFill>
                  <a:srgbClr val="3366FF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(2000-2022) </a:t>
            </a:r>
          </a:p>
          <a:p>
            <a:pPr marL="285750" marR="0" indent="-285750" defTabSz="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kern="1200" cap="none" spc="0" normalizeH="0" baseline="0" noProof="0" dirty="0">
                <a:solidFill>
                  <a:srgbClr val="3366FF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2338</a:t>
            </a:r>
            <a:r>
              <a:rPr kumimoji="0" lang="en-US" kern="1200" cap="none" spc="0" normalizeH="0" baseline="0" noProof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r>
              <a:rPr kumimoji="0" lang="en-US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  <a:sym typeface="+mn-ea"/>
              </a:rPr>
              <a:t>natural lakes</a:t>
            </a:r>
            <a:r>
              <a:rPr kumimoji="0" lang="en-US" kern="1200" cap="none" spc="0" normalizeH="0" baseline="0" noProof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r>
              <a:rPr kumimoji="0" lang="en-US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  <a:sym typeface="+mn-ea"/>
              </a:rPr>
              <a:t>and</a:t>
            </a:r>
            <a:r>
              <a:rPr kumimoji="0" lang="en-US" kern="1200" cap="none" spc="0" normalizeH="0" baseline="0" noProof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r>
              <a:rPr kumimoji="0" lang="en-US" kern="1200" cap="none" spc="0" normalizeH="0" baseline="0" noProof="0" dirty="0">
                <a:solidFill>
                  <a:srgbClr val="3366FF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397</a:t>
            </a:r>
            <a:r>
              <a:rPr kumimoji="0" lang="en-US" kern="1200" cap="none" spc="0" normalizeH="0" baseline="0" noProof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r>
              <a:rPr kumimoji="0" lang="en-US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  <a:sym typeface="+mn-ea"/>
              </a:rPr>
              <a:t>reservoirs</a:t>
            </a:r>
            <a:r>
              <a:rPr kumimoji="0" lang="en-US" kern="1200" cap="none" spc="0" normalizeH="0" baseline="0" noProof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endParaRPr kumimoji="0" lang="en-US" kern="1200" cap="none" spc="0" normalizeH="0" baseline="0" noProof="0" dirty="0">
              <a:latin typeface="Calibri" panose="020F0502020204030204" pitchFamily="34" charset="0"/>
              <a:ea typeface="+mn-ea"/>
              <a:cs typeface="+mn-cs"/>
              <a:sym typeface="+mn-ea"/>
            </a:endParaRPr>
          </a:p>
          <a:p>
            <a:pPr marL="285750" marR="0" indent="-285750" defTabSz="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  <a:sym typeface="+mn-ea"/>
              </a:rPr>
              <a:t>Accounting for </a:t>
            </a:r>
            <a:r>
              <a:rPr kumimoji="0" lang="en-US" kern="1200" cap="none" spc="0" normalizeH="0" baseline="0" noProof="0" dirty="0">
                <a:solidFill>
                  <a:srgbClr val="3366FF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71% </a:t>
            </a:r>
            <a:r>
              <a:rPr kumimoji="0" lang="en-US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  <a:sym typeface="+mn-ea"/>
              </a:rPr>
              <a:t>of the total lake surface area, and </a:t>
            </a:r>
            <a:r>
              <a:rPr kumimoji="0" lang="en-US" kern="1200" cap="none" spc="0" normalizeH="0" baseline="0" noProof="0" dirty="0">
                <a:solidFill>
                  <a:srgbClr val="3366FF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98%</a:t>
            </a:r>
            <a:r>
              <a:rPr kumimoji="0" lang="en-US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r>
              <a:rPr dirty="0">
                <a:sym typeface="+mn-ea"/>
              </a:rPr>
              <a:t>of the global reservoir capacity</a:t>
            </a:r>
            <a:r>
              <a:rPr kumimoji="0" lang="en-US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endParaRPr kumimoji="0" lang="en-US" kern="1200" cap="none" spc="0" normalizeH="0" baseline="0" noProof="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indent="-285750" defTabSz="4572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kern="1200" cap="none" spc="0" normalizeH="0" baseline="0" noProof="0" dirty="0">
              <a:highlight>
                <a:srgbClr val="00FF00"/>
              </a:highligh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evp_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 b="7182"/>
          <a:stretch>
            <a:fillRect/>
          </a:stretch>
        </p:blipFill>
        <p:spPr bwMode="auto">
          <a:xfrm>
            <a:off x="136525" y="3570288"/>
            <a:ext cx="310991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2563" y="4932363"/>
            <a:ext cx="3017837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700"/>
              <a:t>Trend of global evaporation rate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417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Palatino Linotype</vt:lpstr>
      <vt:lpstr>Theme4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Devadiga, Sadashiva (GSFC-6190)</dc:creator>
  <cp:lastModifiedBy>Gao, Huilin</cp:lastModifiedBy>
  <cp:revision>34</cp:revision>
  <dcterms:created xsi:type="dcterms:W3CDTF">2022-03-29T02:41:00Z</dcterms:created>
  <dcterms:modified xsi:type="dcterms:W3CDTF">2023-05-03T15:35:51Z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F0C694D0B8FA417386BCA9E2ABE8E67C</vt:lpwstr>
  </property>
  <property fmtid="{D5CDD505-2E9C-101B-9397-08002B2CF9AE}" pid="3" name="KSOProductBuildVer">
    <vt:lpwstr>1033-11.2.0.11537</vt:lpwstr>
  </property>
</Properties>
</file>