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496" r:id="rId2"/>
    <p:sldId id="481" r:id="rId3"/>
    <p:sldId id="498" r:id="rId4"/>
    <p:sldId id="2192" r:id="rId5"/>
    <p:sldId id="2216" r:id="rId6"/>
    <p:sldId id="2207" r:id="rId7"/>
    <p:sldId id="2232" r:id="rId8"/>
    <p:sldId id="2177" r:id="rId9"/>
    <p:sldId id="2161" r:id="rId10"/>
    <p:sldId id="223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7"/>
    <p:restoredTop sz="94668"/>
  </p:normalViewPr>
  <p:slideViewPr>
    <p:cSldViewPr snapToGrid="0" snapToObjects="1">
      <p:cViewPr varScale="1">
        <p:scale>
          <a:sx n="102" d="100"/>
          <a:sy n="102" d="100"/>
        </p:scale>
        <p:origin x="21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1C590-C607-9448-AA5B-D44039591480}" type="datetimeFigureOut">
              <a:rPr lang="en-US" smtClean="0"/>
              <a:t>5/1/23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A76DF-8AE3-4B42-8536-D4F4186E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1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EUMETSAT refers to this as the “alternative algorithm”.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A76DF-8AE3-4B42-8536-D4F4186E3B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37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4723F-3893-5E42-AA48-345DACF66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AB3D8-1713-684B-B078-2C2FC6A46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E422F-A3D0-284C-99FA-C03316185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16D26-2324-EE4C-B4FF-71B0B8DEB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A4D38-38DE-DA46-9481-A6AFF5E12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EF7-DBC6-E242-89CB-D81E6711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36B14-BE33-BA41-9293-D6D1B87DF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2C3AE3-9F17-254A-A7D7-C5ED4246A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621A0-2317-BD48-BACC-7E3AEA5F0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89EAA-E2DF-1548-9A75-4719AD363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53A24-F012-B646-B07F-1EAC78961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EF7-DBC6-E242-89CB-D81E6711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0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DD1FA1-1B7E-7644-AB70-84362B445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98E523-0AC4-F846-8CF8-4CA38DB96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2F103-6DAF-544C-A6AA-6EDAF66B2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A82FD-3F4D-9243-B646-403BAB0E2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ADB7A-7F19-444E-AC1A-F12A7A81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EF7-DBC6-E242-89CB-D81E6711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3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42EC6-8DA4-8145-91AD-5AABB40EF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5F0E5-D736-8641-8566-6A1F4A1AA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B56B5-007B-9C44-82E8-A62F59F36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5B1C7-48B3-2944-845C-703138DD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FBF6F-7271-9A40-87DB-6606052F0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EF7-DBC6-E242-89CB-D81E6711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1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D074C-6A2A-9843-8EE0-A10D7778A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47A5-1A4E-AB4E-ADDD-00E6D5EC6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01FB6-B08D-924C-B20D-814C9941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E9305-7D9E-D74D-AA99-34DE85A1D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1FBF5-1D2E-274A-BD53-34393739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EF7-DBC6-E242-89CB-D81E6711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9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7A91C-D7CF-3140-86B6-C1BC1C2E7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8971A-0D52-7C40-8E07-81B4BF711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235B8A-F1BA-574A-93C7-40B446CE9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F272B-819A-3E4F-9FD4-84A7F9CE0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1B96F-9643-DB4D-892C-2C6E904DD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26A42-4481-F04D-BFD5-1ABB11C69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EF7-DBC6-E242-89CB-D81E6711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5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4B6E7-2BF4-5340-B94C-0AD8850EE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21626-975B-D441-962B-066358244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252990-9CC1-3943-979D-B6D10A043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BB9DA-4803-C949-8B03-D6120FAC1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B990EE-1AD2-0D4E-8F24-BE86E9B4A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DD223A-6263-964E-A68F-41291E21B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02EDD6-7452-E440-9B79-6B36F1D61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6C17E8-A083-7D49-B63D-E7BDF4670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EF7-DBC6-E242-89CB-D81E6711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6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42978-6997-5642-9434-25C39BFA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3ED975-D1A2-0944-8129-D672FAAF3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CD538E-2891-A047-A7D7-EB11BA965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A8F7CA-6DD2-3644-91B9-30BD03670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EF7-DBC6-E242-89CB-D81E6711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1FC22E-BC88-804D-ADE6-7108C1166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60FF93-74A4-1F4F-B6B6-EA008595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BC8EC-14B0-BF4A-AC10-3EB52A114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EF7-DBC6-E242-89CB-D81E6711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3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AC7FF-964F-5344-868E-A324D5376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A703E-23AB-D642-BEF2-E63A7FD29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B3516-061E-334A-B9D1-30E826337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16609-D33E-0849-ADA4-E9A2DFA9D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32586-5F94-0F4C-8BC5-45706930C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1EAA7-8C68-4F46-A30D-816E4099F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EF7-DBC6-E242-89CB-D81E6711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6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0C94B-3186-DE46-8F20-DB867BCD3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B1EA4D-447C-5341-B963-1583FF132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D47E4E-BE73-8D41-BC1D-9D538E769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CB4AA-B79B-DD40-AD7F-A67E25ECA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C2402-94B4-E74F-A571-BB112D040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888F1-66E5-0B40-8AF6-77D65A45D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EF7-DBC6-E242-89CB-D81E6711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1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964654-3421-1E41-91F8-FC17DCC9D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FAC68-BD67-EA4A-89E1-679CA008F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411DA-FF13-D04B-B065-F775B209E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May 1-4,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F286C-FBB2-1245-95CF-9327C1077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MODIS/VIIRS Science Team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E7AD7-4F52-A644-907C-505CB6221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5EF7-DBC6-E242-89CB-D81E6711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1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4130CDF-530E-CD41-B19C-5CC33DBD6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344" y="1000443"/>
            <a:ext cx="10497312" cy="2387600"/>
          </a:xfrm>
        </p:spPr>
        <p:txBody>
          <a:bodyPr anchor="ctr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pt" sz="4000" dirty="0">
                <a:latin typeface="+mn-lt"/>
              </a:rPr>
              <a:t>Terra/</a:t>
            </a:r>
            <a:r>
              <a:rPr lang="pt" sz="4000" dirty="0" err="1">
                <a:latin typeface="+mn-lt"/>
              </a:rPr>
              <a:t>Aqua</a:t>
            </a:r>
            <a:r>
              <a:rPr lang="pt" sz="4000" dirty="0">
                <a:latin typeface="+mn-lt"/>
              </a:rPr>
              <a:t> MODIS </a:t>
            </a:r>
            <a:r>
              <a:rPr lang="pt" sz="4000" dirty="0" err="1">
                <a:latin typeface="+mn-lt"/>
              </a:rPr>
              <a:t>Fire</a:t>
            </a:r>
            <a:r>
              <a:rPr lang="pt" sz="4000" dirty="0">
                <a:latin typeface="+mn-lt"/>
              </a:rPr>
              <a:t> </a:t>
            </a:r>
            <a:r>
              <a:rPr lang="pt" sz="4000" dirty="0" err="1">
                <a:latin typeface="+mn-lt"/>
              </a:rPr>
              <a:t>Product</a:t>
            </a:r>
            <a:r>
              <a:rPr lang="pt" sz="4000" dirty="0">
                <a:latin typeface="+mn-lt"/>
              </a:rPr>
              <a:t> </a:t>
            </a:r>
            <a:r>
              <a:rPr lang="pt" sz="4000" dirty="0" err="1">
                <a:latin typeface="+mn-lt"/>
              </a:rPr>
              <a:t>Continuity</a:t>
            </a:r>
            <a:r>
              <a:rPr lang="pt" sz="4000" dirty="0">
                <a:latin typeface="+mn-lt"/>
              </a:rPr>
              <a:t> </a:t>
            </a:r>
            <a:br>
              <a:rPr lang="pt" sz="4000" dirty="0">
                <a:latin typeface="+mn-lt"/>
              </a:rPr>
            </a:br>
            <a:r>
              <a:rPr lang="pt" sz="4000" dirty="0">
                <a:latin typeface="+mn-lt"/>
              </a:rPr>
              <a:t>Sentinel-3 </a:t>
            </a:r>
            <a:r>
              <a:rPr lang="pt" sz="4000" dirty="0" err="1">
                <a:latin typeface="+mn-lt"/>
              </a:rPr>
              <a:t>Pilot</a:t>
            </a:r>
            <a:r>
              <a:rPr lang="pt" sz="4000" dirty="0">
                <a:latin typeface="+mn-lt"/>
              </a:rPr>
              <a:t> </a:t>
            </a:r>
            <a:r>
              <a:rPr lang="pt" sz="4000" dirty="0" err="1">
                <a:latin typeface="+mn-lt"/>
              </a:rPr>
              <a:t>Study</a:t>
            </a:r>
            <a:r>
              <a:rPr lang="pt" sz="4000" dirty="0">
                <a:latin typeface="+mn-lt"/>
              </a:rPr>
              <a:t> Update</a:t>
            </a:r>
            <a:endParaRPr lang="en-US" sz="4000" dirty="0">
              <a:latin typeface="+mn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1C7154F-AC5E-7A4E-BFA9-572BA7DBA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13080"/>
            <a:ext cx="9144000" cy="2877207"/>
          </a:xfrm>
        </p:spPr>
        <p:txBody>
          <a:bodyPr>
            <a:normAutofit/>
          </a:bodyPr>
          <a:lstStyle/>
          <a:p>
            <a:r>
              <a:rPr lang="en-US" dirty="0"/>
              <a:t>L. Giglio, E. Ellicott, F. Argueta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University of Maryland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br>
              <a:rPr lang="en-US" dirty="0"/>
            </a:b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BB6B2D-9C9E-4747-ABF2-BAA9BA4F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88593-D18E-E945-9E36-78FD0579F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</p:spTree>
    <p:extLst>
      <p:ext uri="{BB962C8B-B14F-4D97-AF65-F5344CB8AC3E}">
        <p14:creationId xmlns:p14="http://schemas.microsoft.com/office/powerpoint/2010/main" val="646455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A61A0-142F-714F-A56F-7E7744D3B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184"/>
            <a:ext cx="10515600" cy="925056"/>
          </a:xfrm>
        </p:spPr>
        <p:txBody>
          <a:bodyPr>
            <a:noAutofit/>
          </a:bodyPr>
          <a:lstStyle/>
          <a:p>
            <a:r>
              <a:rPr lang="en-US" sz="3600" dirty="0"/>
              <a:t>Summary of SLSTR Active-Fire Product Findings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7AD20-AB54-5749-A059-6203EC5C2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298"/>
            <a:ext cx="10515600" cy="4895850"/>
          </a:xfrm>
        </p:spPr>
        <p:txBody>
          <a:bodyPr>
            <a:normAutofit/>
          </a:bodyPr>
          <a:lstStyle/>
          <a:p>
            <a:r>
              <a:rPr lang="en-US" dirty="0"/>
              <a:t>Assorted practical (but mostly manageable) product issues</a:t>
            </a:r>
          </a:p>
          <a:p>
            <a:pPr lvl="1"/>
            <a:r>
              <a:rPr lang="en-US" dirty="0"/>
              <a:t>Cumbersome product format (zip files)</a:t>
            </a:r>
          </a:p>
          <a:p>
            <a:pPr lvl="1"/>
            <a:r>
              <a:rPr lang="en-US" dirty="0"/>
              <a:t>Product size is many times larger than MODIS swath product</a:t>
            </a:r>
          </a:p>
          <a:p>
            <a:pPr lvl="1"/>
            <a:r>
              <a:rPr lang="en-US" dirty="0"/>
              <a:t>Significant differences in contents of standard vs. NRT products</a:t>
            </a:r>
          </a:p>
          <a:p>
            <a:pPr lvl="1"/>
            <a:r>
              <a:rPr lang="en-US" dirty="0"/>
              <a:t>Most/all production software is proprietary</a:t>
            </a:r>
          </a:p>
          <a:p>
            <a:r>
              <a:rPr lang="en-US" dirty="0"/>
              <a:t>NRT fire product is not yet widely used but is actively being updated by EUMETSAT</a:t>
            </a:r>
          </a:p>
          <a:p>
            <a:pPr lvl="1"/>
            <a:r>
              <a:rPr lang="en-US" dirty="0"/>
              <a:t>Numerous recommendations from our team</a:t>
            </a:r>
          </a:p>
          <a:p>
            <a:r>
              <a:rPr lang="en-US" dirty="0"/>
              <a:t>Continuing false-alarm assessment with eye toward filtering in FIRMS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9EE68B-1982-A346-A846-272306870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B8368-04E9-C942-87A8-B6DB75FB4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</p:spTree>
    <p:extLst>
      <p:ext uri="{BB962C8B-B14F-4D97-AF65-F5344CB8AC3E}">
        <p14:creationId xmlns:p14="http://schemas.microsoft.com/office/powerpoint/2010/main" val="299219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A44F9-C2DB-7D4B-83CC-F38A9F66D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2288"/>
            <a:ext cx="10515600" cy="950108"/>
          </a:xfrm>
        </p:spPr>
        <p:txBody>
          <a:bodyPr/>
          <a:lstStyle/>
          <a:p>
            <a:r>
              <a:rPr lang="en-US" dirty="0"/>
              <a:t>Sentinel-3A/3B SLSTR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20BDF-D77C-4D49-8779-26FE06111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428"/>
            <a:ext cx="10515600" cy="5106921"/>
          </a:xfrm>
        </p:spPr>
        <p:txBody>
          <a:bodyPr>
            <a:normAutofit/>
          </a:bodyPr>
          <a:lstStyle/>
          <a:p>
            <a:r>
              <a:rPr lang="en-US" dirty="0"/>
              <a:t>ESA Sentinel-3A (Feb. 2016 launch) + Sentinel-3B (Apr. 2018 launch)</a:t>
            </a:r>
          </a:p>
          <a:p>
            <a:r>
              <a:rPr lang="en-US" dirty="0"/>
              <a:t>10:00 local crossing time (sun-synchronous orbit)</a:t>
            </a:r>
          </a:p>
          <a:p>
            <a:r>
              <a:rPr lang="en-US" dirty="0"/>
              <a:t>Sea and Land Surface Temperature Radiometer (SLSTR)</a:t>
            </a:r>
          </a:p>
          <a:p>
            <a:pPr lvl="1"/>
            <a:r>
              <a:rPr lang="en-US" dirty="0"/>
              <a:t>1420-km swath (versus 2300-km MODIS swath)</a:t>
            </a:r>
          </a:p>
          <a:p>
            <a:pPr lvl="1"/>
            <a:r>
              <a:rPr lang="en-US" dirty="0"/>
              <a:t>Oblique + nadir asymmetric conical scans</a:t>
            </a:r>
          </a:p>
          <a:p>
            <a:pPr lvl="1"/>
            <a:r>
              <a:rPr lang="en-US" dirty="0"/>
              <a:t>1-km fire bands</a:t>
            </a:r>
          </a:p>
          <a:p>
            <a:pPr lvl="1"/>
            <a:r>
              <a:rPr lang="en-US" dirty="0"/>
              <a:t>Quirks w/ respect to saturation and band-to-band co-registration</a:t>
            </a:r>
          </a:p>
          <a:p>
            <a:r>
              <a:rPr lang="en-US" dirty="0"/>
              <a:t>Near-real time (NRT) and science-quality SLSTR active fire products available from EUMETSAT and ESA, respectively</a:t>
            </a:r>
          </a:p>
          <a:p>
            <a:pPr lvl="1"/>
            <a:r>
              <a:rPr lang="en-US" dirty="0"/>
              <a:t>Our focus is on SLSTR NRT active fire product for FIRMS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F964F2-E55F-BB48-8FE1-FAAFD4114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7692C-046E-7F4D-A778-36D40BFFF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</p:spTree>
    <p:extLst>
      <p:ext uri="{BB962C8B-B14F-4D97-AF65-F5344CB8AC3E}">
        <p14:creationId xmlns:p14="http://schemas.microsoft.com/office/powerpoint/2010/main" val="366045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A61A0-142F-714F-A56F-7E7744D3B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184"/>
            <a:ext cx="10515600" cy="925056"/>
          </a:xfrm>
        </p:spPr>
        <p:txBody>
          <a:bodyPr>
            <a:noAutofit/>
          </a:bodyPr>
          <a:lstStyle/>
          <a:p>
            <a:r>
              <a:rPr lang="en-US" sz="3600" dirty="0"/>
              <a:t>Summary of SLSTR Active-Fire Product Findings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7AD20-AB54-5749-A059-6203EC5C2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298"/>
            <a:ext cx="10515600" cy="4895850"/>
          </a:xfrm>
        </p:spPr>
        <p:txBody>
          <a:bodyPr>
            <a:normAutofit/>
          </a:bodyPr>
          <a:lstStyle/>
          <a:p>
            <a:r>
              <a:rPr lang="en-US" dirty="0"/>
              <a:t>Sentinel-3 NRT &amp; standard fire products are two distinctive processing branches due to the different European Commission mandates</a:t>
            </a:r>
          </a:p>
          <a:p>
            <a:pPr lvl="1"/>
            <a:r>
              <a:rPr lang="en-US" dirty="0"/>
              <a:t>No requirement for NRT and standard products to be aligned</a:t>
            </a:r>
          </a:p>
          <a:p>
            <a:r>
              <a:rPr lang="en-US" dirty="0"/>
              <a:t>NRT product actually contains four different active-fire products made with four different detection algorithms</a:t>
            </a:r>
          </a:p>
          <a:p>
            <a:r>
              <a:rPr lang="en-US" dirty="0"/>
              <a:t>Each SLSTR reports ∼3× as many fire pixels as Terra MODIS</a:t>
            </a:r>
          </a:p>
          <a:p>
            <a:pPr lvl="1"/>
            <a:r>
              <a:rPr lang="en-US" dirty="0"/>
              <a:t>Higher sensitivity, especially at night</a:t>
            </a:r>
          </a:p>
          <a:p>
            <a:pPr lvl="2"/>
            <a:r>
              <a:rPr lang="en-US" dirty="0"/>
              <a:t>Constrained pixel growth + wavelength</a:t>
            </a:r>
          </a:p>
          <a:p>
            <a:pPr lvl="1"/>
            <a:r>
              <a:rPr lang="en-US" dirty="0"/>
              <a:t>Higher false alarm rate, especially along cloud edges</a:t>
            </a:r>
          </a:p>
          <a:p>
            <a:pPr lvl="2"/>
            <a:r>
              <a:rPr lang="en-US" dirty="0"/>
              <a:t>MWIR/LWIR </a:t>
            </a:r>
            <a:r>
              <a:rPr lang="en-US" dirty="0" err="1"/>
              <a:t>misregistration</a:t>
            </a:r>
            <a:r>
              <a:rPr lang="en-US" dirty="0"/>
              <a:t> + wavelength</a:t>
            </a:r>
          </a:p>
          <a:p>
            <a:r>
              <a:rPr lang="en-US" dirty="0"/>
              <a:t>Significant differences in distribution of fire radiative power (FRP)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FC0A3D-7862-3746-9AF4-89ED8BA5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5AB76-988B-2140-993F-5C86BF93B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</p:spTree>
    <p:extLst>
      <p:ext uri="{BB962C8B-B14F-4D97-AF65-F5344CB8AC3E}">
        <p14:creationId xmlns:p14="http://schemas.microsoft.com/office/powerpoint/2010/main" val="160899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73464E-C40D-AD40-9E20-46A4CA209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3516" y="859702"/>
            <a:ext cx="7844968" cy="55093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91185B-57A0-004A-8161-6A539642E03C}"/>
              </a:ext>
            </a:extLst>
          </p:cNvPr>
          <p:cNvSpPr txBox="1"/>
          <p:nvPr/>
        </p:nvSpPr>
        <p:spPr>
          <a:xfrm>
            <a:off x="1424357" y="2154833"/>
            <a:ext cx="1107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S7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D99BE1-CE61-C543-AAA0-0C35220D36F4}"/>
              </a:ext>
            </a:extLst>
          </p:cNvPr>
          <p:cNvSpPr txBox="1"/>
          <p:nvPr/>
        </p:nvSpPr>
        <p:spPr>
          <a:xfrm>
            <a:off x="1424357" y="4572582"/>
            <a:ext cx="1107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F1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4F5ED8-D03C-AE4D-8879-774F1AD8D464}"/>
              </a:ext>
            </a:extLst>
          </p:cNvPr>
          <p:cNvSpPr txBox="1"/>
          <p:nvPr/>
        </p:nvSpPr>
        <p:spPr>
          <a:xfrm>
            <a:off x="96719" y="6376195"/>
            <a:ext cx="2435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Xu et al. (2021, RSE)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451AD8-4D7B-3D40-8C4B-0FE23A36F943}"/>
              </a:ext>
            </a:extLst>
          </p:cNvPr>
          <p:cNvSpPr txBox="1"/>
          <p:nvPr/>
        </p:nvSpPr>
        <p:spPr>
          <a:xfrm>
            <a:off x="2825262" y="119289"/>
            <a:ext cx="6541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SLSTR Pixel Footprint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A18884-30A1-1449-8BEB-E174616B4E5D}"/>
              </a:ext>
            </a:extLst>
          </p:cNvPr>
          <p:cNvSpPr txBox="1"/>
          <p:nvPr/>
        </p:nvSpPr>
        <p:spPr>
          <a:xfrm>
            <a:off x="9894917" y="3078163"/>
            <a:ext cx="1107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1-km grid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266730-26CE-3C4D-A0C8-CD4591785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DD90B3-8982-0B4A-9E6A-DA8AEC4A5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</p:spTree>
    <p:extLst>
      <p:ext uri="{BB962C8B-B14F-4D97-AF65-F5344CB8AC3E}">
        <p14:creationId xmlns:p14="http://schemas.microsoft.com/office/powerpoint/2010/main" val="166882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4AA515-F3D9-2344-96A5-D2CC94240917}"/>
              </a:ext>
            </a:extLst>
          </p:cNvPr>
          <p:cNvSpPr txBox="1"/>
          <p:nvPr/>
        </p:nvSpPr>
        <p:spPr>
          <a:xfrm>
            <a:off x="187123" y="48768"/>
            <a:ext cx="8931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1 Jan. 2023 </a:t>
            </a:r>
            <a:r>
              <a:rPr lang="en-US" sz="2400" b="1" dirty="0">
                <a:solidFill>
                  <a:srgbClr val="7030A0"/>
                </a:solidFill>
              </a:rPr>
              <a:t>S3A+S3B SLSTR ESA Algorithm #1 (Science Product)</a:t>
            </a: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D2EB3AB-B923-3745-9E48-CC4869D66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" y="502920"/>
            <a:ext cx="11704320" cy="58521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23C63A3-DE5C-A948-B1DF-53F93C11572D}"/>
              </a:ext>
            </a:extLst>
          </p:cNvPr>
          <p:cNvSpPr txBox="1"/>
          <p:nvPr/>
        </p:nvSpPr>
        <p:spPr>
          <a:xfrm>
            <a:off x="9659243" y="48768"/>
            <a:ext cx="234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FF0000"/>
                </a:solidFill>
              </a:rPr>
              <a:t>16,061 fire pixels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BA1468-B8E4-034D-930A-1209594A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9EF69-C7EF-AD43-B693-1031172B5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</p:spTree>
    <p:extLst>
      <p:ext uri="{BB962C8B-B14F-4D97-AF65-F5344CB8AC3E}">
        <p14:creationId xmlns:p14="http://schemas.microsoft.com/office/powerpoint/2010/main" val="1974415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CBDE34-D78A-5B4B-9E01-4A231D587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" y="502920"/>
            <a:ext cx="11704320" cy="58521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123FFC3-583D-AB41-A367-2BD17CC09D3F}"/>
              </a:ext>
            </a:extLst>
          </p:cNvPr>
          <p:cNvSpPr txBox="1"/>
          <p:nvPr/>
        </p:nvSpPr>
        <p:spPr>
          <a:xfrm>
            <a:off x="187122" y="48768"/>
            <a:ext cx="9107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1 Jan. 2023 </a:t>
            </a:r>
            <a:r>
              <a:rPr lang="en-US" sz="2400" b="1" dirty="0">
                <a:solidFill>
                  <a:srgbClr val="7030A0"/>
                </a:solidFill>
              </a:rPr>
              <a:t>S3A+S3B SLSTR EUMETSAT NRT Algorithm #2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511AF8-6096-A14C-AC77-FC4CBABB0496}"/>
              </a:ext>
            </a:extLst>
          </p:cNvPr>
          <p:cNvSpPr txBox="1"/>
          <p:nvPr/>
        </p:nvSpPr>
        <p:spPr>
          <a:xfrm>
            <a:off x="9659244" y="48768"/>
            <a:ext cx="234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FF0000"/>
                </a:solidFill>
              </a:rPr>
              <a:t>12,242 fire pixels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1DC642-F0DF-FC4E-BDD8-54EE9F2A8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4AD594-5039-EC4E-A55E-D3EC43828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</p:spTree>
    <p:extLst>
      <p:ext uri="{BB962C8B-B14F-4D97-AF65-F5344CB8AC3E}">
        <p14:creationId xmlns:p14="http://schemas.microsoft.com/office/powerpoint/2010/main" val="510975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FEE653-8B9D-754C-9370-26B4F05DD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" y="502920"/>
            <a:ext cx="11704320" cy="58521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4AA515-F3D9-2344-96A5-D2CC94240917}"/>
              </a:ext>
            </a:extLst>
          </p:cNvPr>
          <p:cNvSpPr txBox="1"/>
          <p:nvPr/>
        </p:nvSpPr>
        <p:spPr>
          <a:xfrm>
            <a:off x="187123" y="48768"/>
            <a:ext cx="8493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1 Jan. 2023 </a:t>
            </a:r>
            <a:r>
              <a:rPr lang="en-US" sz="2400" b="1" dirty="0">
                <a:solidFill>
                  <a:srgbClr val="7030A0"/>
                </a:solidFill>
              </a:rPr>
              <a:t>S3A+S3B SLSTR EUMETSAT NRT Algorithm #3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0A176E-2DF4-294F-A534-D7D889321E2B}"/>
              </a:ext>
            </a:extLst>
          </p:cNvPr>
          <p:cNvSpPr txBox="1"/>
          <p:nvPr/>
        </p:nvSpPr>
        <p:spPr>
          <a:xfrm>
            <a:off x="9659243" y="48768"/>
            <a:ext cx="234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FF0000"/>
                </a:solidFill>
              </a:rPr>
              <a:t>7,098 fire pixels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797586-9F0A-3E4D-811F-68FB0C606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98E0E8-22F8-4A4E-BFCF-7FFB5F65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</p:spTree>
    <p:extLst>
      <p:ext uri="{BB962C8B-B14F-4D97-AF65-F5344CB8AC3E}">
        <p14:creationId xmlns:p14="http://schemas.microsoft.com/office/powerpoint/2010/main" val="1971973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0522AC-4934-7A43-95B1-85D32E30F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" y="502920"/>
            <a:ext cx="11704320" cy="58521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54D3B7A-2B0C-904D-80BD-241B8AE983F3}"/>
              </a:ext>
            </a:extLst>
          </p:cNvPr>
          <p:cNvSpPr txBox="1"/>
          <p:nvPr/>
        </p:nvSpPr>
        <p:spPr>
          <a:xfrm>
            <a:off x="187123" y="48768"/>
            <a:ext cx="4490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1 Jan. 2023 </a:t>
            </a:r>
            <a:r>
              <a:rPr lang="en-US" sz="2400" b="1" dirty="0">
                <a:solidFill>
                  <a:srgbClr val="7030A0"/>
                </a:solidFill>
              </a:rPr>
              <a:t>Terra MODIS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5F4844-FD14-504B-9F91-96CBE81F05A6}"/>
              </a:ext>
            </a:extLst>
          </p:cNvPr>
          <p:cNvSpPr txBox="1"/>
          <p:nvPr/>
        </p:nvSpPr>
        <p:spPr>
          <a:xfrm>
            <a:off x="9659243" y="48768"/>
            <a:ext cx="234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FF0000"/>
                </a:solidFill>
              </a:rPr>
              <a:t>3,134 fire pixels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4CE675-E5FF-0A4C-BCAF-44CB8C440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97ECD0-8475-E649-90B7-258825C85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</p:spTree>
    <p:extLst>
      <p:ext uri="{BB962C8B-B14F-4D97-AF65-F5344CB8AC3E}">
        <p14:creationId xmlns:p14="http://schemas.microsoft.com/office/powerpoint/2010/main" val="39637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6C0C00-0B55-DF4A-B4EF-C9CD19C9B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427" y="80829"/>
            <a:ext cx="10183147" cy="669634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D26AF4-F523-914F-BA08-7A7C61CA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Science Team Meeting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8C63B1-A4E4-2241-8464-0E3E02FEF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1-4, 2023</a:t>
            </a:r>
          </a:p>
        </p:txBody>
      </p:sp>
    </p:spTree>
    <p:extLst>
      <p:ext uri="{BB962C8B-B14F-4D97-AF65-F5344CB8AC3E}">
        <p14:creationId xmlns:p14="http://schemas.microsoft.com/office/powerpoint/2010/main" val="75903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482</Words>
  <Application>Microsoft Macintosh PowerPoint</Application>
  <PresentationFormat>Widescreen</PresentationFormat>
  <Paragraphs>68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Terra/Aqua MODIS Fire Product Continuity  Sentinel-3 Pilot Study Update</vt:lpstr>
      <vt:lpstr>Sentinel-3A/3B SLSTR</vt:lpstr>
      <vt:lpstr>Summary of SLSTR Active-Fire Product Findings (1/2)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of SLSTR Active-Fire Product Findings (2/2)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SLSTR Fire Update</dc:title>
  <dc:subject/>
  <dc:creator>Louis Giglio</dc:creator>
  <cp:keywords/>
  <dc:description/>
  <cp:lastModifiedBy>Louis Giglio</cp:lastModifiedBy>
  <cp:revision>205</cp:revision>
  <dcterms:created xsi:type="dcterms:W3CDTF">2022-09-26T18:11:03Z</dcterms:created>
  <dcterms:modified xsi:type="dcterms:W3CDTF">2023-05-01T21:11:27Z</dcterms:modified>
  <cp:category/>
</cp:coreProperties>
</file>