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7"/>
  </p:notesMasterIdLst>
  <p:sldIdLst>
    <p:sldId id="275" r:id="rId3"/>
    <p:sldId id="278" r:id="rId4"/>
    <p:sldId id="299" r:id="rId5"/>
    <p:sldId id="313" r:id="rId6"/>
    <p:sldId id="301" r:id="rId7"/>
    <p:sldId id="312" r:id="rId8"/>
    <p:sldId id="307" r:id="rId9"/>
    <p:sldId id="308" r:id="rId10"/>
    <p:sldId id="500" r:id="rId11"/>
    <p:sldId id="495" r:id="rId12"/>
    <p:sldId id="494" r:id="rId13"/>
    <p:sldId id="499" r:id="rId14"/>
    <p:sldId id="501" r:id="rId15"/>
    <p:sldId id="28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500"/>
    <a:srgbClr val="695001"/>
    <a:srgbClr val="996633"/>
    <a:srgbClr val="0432FF"/>
    <a:srgbClr val="1C75BC"/>
    <a:srgbClr val="82AF40"/>
    <a:srgbClr val="205AA8"/>
    <a:srgbClr val="E42D3C"/>
    <a:srgbClr val="FF40FF"/>
    <a:srgbClr val="275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BE741D-B043-DC38-9C8A-4E43B5DE427D}" v="186" dt="2023-04-27T16:00:05.197"/>
    <p1510:client id="{1560B8E6-0E3F-4AB8-A587-5C62A4A0ECB8}" v="16" dt="2023-04-26T20:11:41.8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61"/>
    <p:restoredTop sz="94544"/>
  </p:normalViewPr>
  <p:slideViewPr>
    <p:cSldViewPr snapToGrid="0" snapToObjects="1">
      <p:cViewPr varScale="1">
        <p:scale>
          <a:sx n="85" d="100"/>
          <a:sy n="85" d="100"/>
        </p:scale>
        <p:origin x="6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15F33-4334-7043-8F33-970D0345F423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5DFC5-EB2D-F244-AE99-D1C3EA03A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59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5DFC5-EB2D-F244-AE99-D1C3EA03A3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19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5DFC5-EB2D-F244-AE99-D1C3EA03A3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54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5DFC5-EB2D-F244-AE99-D1C3EA03A3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8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5DFC5-EB2D-F244-AE99-D1C3EA03A3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03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D1FA0-B150-014D-A2F8-1933C55C1C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62368E-E621-AD49-AC11-374D7F3980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F3442-6186-4A4A-B16B-35E528057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0E1E-9EF1-124C-B83B-58EDC107362F}" type="datetime1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FD849-5291-EC4A-BEDC-90E5AD9BC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DE047-4EE2-DC48-8C75-231BC64DA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387F1-A2D6-D54E-AF45-F90AA673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19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F9B00-4D25-3149-99D7-EF3C696B6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8B6D73-BADA-8344-A6A5-F0C57F1923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4051-ACF3-D448-BF34-2D7EAE2E3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10FDD-89C0-B64D-8129-C2F69D1A2F7B}" type="datetime1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012E2-3D91-B940-BEBE-A86AE5490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F8DF1-8F85-434E-8FCF-5ACC6864E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387F1-A2D6-D54E-AF45-F90AA673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7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1C5897-B45F-5245-A41C-EE41E11327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13EFD0-9CC3-BF47-A7C5-33A9692FE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4723B-196E-6D4A-82E9-E49D95C9B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671B-6188-404F-9244-F1F98AE11E00}" type="datetime1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DFCC1-DD02-DA4F-9D30-95C8B701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277DF-5561-D24F-BEC5-33E3F7DA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387F1-A2D6-D54E-AF45-F90AA673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81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4418BEA8-18D8-EE49-B8CC-9B17AFE03BF2}" type="datetime1">
              <a:rPr lang="en-US" altLang="en-US" smtClean="0"/>
              <a:t>5/2/2023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D5A572BB-4F69-438A-A772-0D1F9CCDE11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7650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6C236291-57E2-4A45-8F99-EAC185D92DE6}" type="datetime1">
              <a:rPr lang="en-US" altLang="en-US" smtClean="0"/>
              <a:t>5/2/2023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309B8A4C-24FE-43C0-A214-D843D916FFC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48715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0A8B16E2-7F87-D34B-9C60-90426DF3100B}" type="datetime1">
              <a:rPr lang="en-US" altLang="en-US" smtClean="0"/>
              <a:t>5/2/2023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5C7CD2A4-11E9-4B39-A5D5-0B9D04492B0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99804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11B53A57-2FDE-494B-89D0-CAED5AE13F97}" type="datetime1">
              <a:rPr lang="en-US" altLang="en-US" smtClean="0"/>
              <a:t>5/2/2023</a:t>
            </a:fld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7B1735A6-177F-43AD-98FB-B95BF43140A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126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2365AD38-43D9-194E-BA66-87FBF1954481}" type="datetime1">
              <a:rPr lang="en-US" altLang="en-US" smtClean="0"/>
              <a:t>5/2/2023</a:t>
            </a:fld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19971890-1FBB-43B4-833C-23B28C6FA38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92618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17800FC7-E266-1144-988B-11F4F8376CB2}" type="datetime1">
              <a:rPr lang="en-US" altLang="en-US" smtClean="0"/>
              <a:t>5/2/2023</a:t>
            </a:fld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98E594D8-CDD7-4E7E-B532-3EF34E9A9D7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55358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84F09776-64C8-E042-B5DF-058CC5E4C426}" type="datetime1">
              <a:rPr lang="en-US" altLang="en-US" smtClean="0"/>
              <a:t>5/2/2023</a:t>
            </a:fld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5404681F-998E-4ACB-AA0E-7D377290D34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7127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F2E8C4DD-93DA-9E43-AB02-00B40A259AE8}" type="datetime1">
              <a:rPr lang="en-US" altLang="en-US" smtClean="0"/>
              <a:t>5/2/2023</a:t>
            </a:fld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EFAA0969-9657-42BB-A85E-E9259AAA7D0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12811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69F73-526A-7844-903A-301E158A9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997F4-9647-AF4E-807D-69ECF65D3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7B0EE-9FD8-3D4F-BCBC-0E45CAF6C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A84FC-BB8E-3F44-B9BD-90631521DF7C}" type="datetime1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611E5-618C-5B41-AD5C-3F8DEA7DD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916A7-D937-9A4E-99C6-DF7BCB45E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387F1-A2D6-D54E-AF45-F90AA673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1FE577B1-9381-1F4C-80BA-00C9CC356C73}" type="datetime1">
              <a:rPr lang="en-US" altLang="en-US" smtClean="0"/>
              <a:t>5/2/2023</a:t>
            </a:fld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315BEF59-326B-476B-80A8-755D20B8BE7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21544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5878AA1E-B7E9-2C47-8C2A-9B72FCADD3BE}" type="datetime1">
              <a:rPr lang="en-US" altLang="en-US" smtClean="0"/>
              <a:t>5/2/2023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1AC09A25-24CE-4084-8EDC-C92895AB434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27168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B8104AAB-3297-3540-A441-841626E70FE5}" type="datetime1">
              <a:rPr lang="en-US" altLang="en-US" smtClean="0"/>
              <a:t>5/2/2023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BF82EDF4-F164-4611-A275-04455445FD1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23552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99C0-0819-AA42-87AE-BADA6F076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72372-0646-8240-B9DF-C2376FF75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2A62E-004A-1B4E-B355-EB695D1E3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A43C-1EC8-4B43-9D10-979C6EF3D84C}" type="datetime1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E2B22-F131-5548-9B96-1F894F108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F503B-D75B-4641-A1B4-56DDC3019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387F1-A2D6-D54E-AF45-F90AA673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65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380F1-B3C8-B24F-AA3C-AD7580607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90DDF-9428-A045-A001-23E222A586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97DB1F-12FD-7141-95B0-D90CDE8EAA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D59314-F218-E548-9B2A-15DBF61D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69807-18C1-1A49-909C-E876F196E0D0}" type="datetime1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F04F6-5983-074E-AB8F-1B97F21B5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C253B-10EE-4B44-87CE-3F3C839E2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387F1-A2D6-D54E-AF45-F90AA673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55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4EB5B-98AB-904E-9917-A6960D600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CE054-3477-994C-A0E6-1E01A3149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B98350-9D87-C342-A86C-19DC854CE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58DF58-B123-654F-95BD-6CAA34D6F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2C854F-4E12-9049-AD82-EB387C0D09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BF4F25-B6EB-C544-9D1B-12B888C2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F312-8099-784E-BA68-484A26ABB4F3}" type="datetime1">
              <a:rPr lang="en-US" smtClean="0"/>
              <a:t>5/2/2023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F63BE5-F161-0046-9247-4B971D4B7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1A13D-3940-6C44-81A7-9DCB4B9E8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387F1-A2D6-D54E-AF45-F90AA673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12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120D6-49A7-1D48-9F7A-7A0AD94DA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334CB-ADAB-584C-956D-B97315B13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63D3-1676-4242-8577-E9AFAA79191B}" type="datetime1">
              <a:rPr lang="en-US" smtClean="0"/>
              <a:t>5/2/2023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43E897-E580-4142-A31F-501E34D99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DEB5AB-5A5E-0B44-A25E-39D894C62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387F1-A2D6-D54E-AF45-F90AA673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6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F5F997-65AA-B345-BBF7-6456BC225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1BFA-9BE8-6341-9DFE-054EBBE47B2E}" type="datetime1">
              <a:rPr lang="en-US" smtClean="0"/>
              <a:t>5/2/2023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576279-438B-CC44-8514-B07205F24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D27F2-F759-684B-BA07-817935849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387F1-A2D6-D54E-AF45-F90AA673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241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A56B5-78D9-DE4F-9782-95448A7A9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D5582-92C7-A64A-A2EE-D6203C611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F9ACEF-D058-AE4D-8F41-779DA62984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D55C90-D510-0D48-8584-0AD03C11A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9367-DDCA-C84C-B87E-62457BAD7237}" type="datetime1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81E14-3EC1-D847-AA09-A4CBF0C0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CDD71-0CA5-744A-BABD-77D3F2F7B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387F1-A2D6-D54E-AF45-F90AA673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46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A6670-C417-FE4F-92BF-E32C4A25A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25BC09-4BAB-944B-B6C3-3F85BD0AFC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F4040B-F309-C243-8750-B9074D15D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8A2330-45F1-CA40-9E67-4AD58EDA5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31981-1122-FD42-BA7F-E54BFE4D9509}" type="datetime1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B5E1C-ABB0-8240-95EE-9386BC3AC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F59E58-FED5-D14E-857F-62F86E915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387F1-A2D6-D54E-AF45-F90AA673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68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F707EF-2A19-6C44-AC79-71EFB58E9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32F49-B7C5-C547-B2CF-CDAF2A899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CB5A7-3DD7-9A42-ACF9-4603A117DF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433ED-38DF-E545-AA85-CFDE846B464A}" type="datetime1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22D63-5514-F143-9442-425C28543F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18A8E-D9D3-094D-B6C3-A951FE7A1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387F1-A2D6-D54E-AF45-F90AA673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2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48194D-498D-DB4F-AE37-5369E8F560B7}" type="datetime1">
              <a:rPr lang="en-US" altLang="en-US" smtClean="0">
                <a:ea typeface="MS PGothic" panose="020B0600070205080204" pitchFamily="34" charset="-128"/>
              </a:rPr>
              <a:t>5/2/2023</a:t>
            </a:fld>
            <a:endParaRPr lang="en-GB" altLang="en-US"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09D52D-7975-418C-9089-08433B8FA697}" type="slidenum">
              <a:rPr lang="en-GB" altLang="en-US"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863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earthdata.nasa.gov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820B4-FE62-0C43-9E87-0CA69CFBC1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745" y="1402179"/>
            <a:ext cx="11186510" cy="1470025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1C75BC"/>
                </a:solidFill>
                <a:latin typeface="Arial" panose="020B0604020202020204" pitchFamily="34" charset="0"/>
                <a:ea typeface="Bodoni Ornaments" pitchFamily="2" charset="0"/>
                <a:cs typeface="Arial" panose="020B0604020202020204" pitchFamily="34" charset="0"/>
              </a:rPr>
              <a:t>Status Update on Deep Blue Aerosol Products from MODIS, VIIRS, and GEO sensors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F7C397-F6F9-7440-B1A8-36456BD40F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48" y="3404084"/>
            <a:ext cx="9403982" cy="2019081"/>
          </a:xfrm>
        </p:spPr>
        <p:txBody>
          <a:bodyPr>
            <a:noAutofit/>
          </a:bodyPr>
          <a:lstStyle/>
          <a:p>
            <a:pPr algn="l">
              <a:spcAft>
                <a:spcPts val="1200"/>
              </a:spcAft>
            </a:pP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Blue Aerosol Project team:</a:t>
            </a:r>
          </a:p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Christina Hsu</a:t>
            </a:r>
            <a:r>
              <a:rPr lang="en-US" sz="22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(PI),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Jaehwa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Lee</a:t>
            </a:r>
            <a:r>
              <a:rPr lang="en-US" sz="22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2,1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W. Vincent Kim</a:t>
            </a:r>
            <a:r>
              <a:rPr lang="en-US" sz="22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2,1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Seoyoung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Lee</a:t>
            </a:r>
            <a:r>
              <a:rPr lang="en-US" sz="22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3,1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Andrew M. Sayer</a:t>
            </a:r>
            <a:r>
              <a:rPr lang="en-US" sz="22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3,1</a:t>
            </a:r>
          </a:p>
          <a:p>
            <a:pPr algn="l">
              <a:spcBef>
                <a:spcPts val="0"/>
              </a:spcBef>
            </a:pPr>
            <a:endParaRPr lang="en-US" sz="20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8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Goddard Space Flight Center</a:t>
            </a:r>
          </a:p>
          <a:p>
            <a:pPr algn="l">
              <a:spcBef>
                <a:spcPts val="0"/>
              </a:spcBef>
            </a:pPr>
            <a:r>
              <a:rPr lang="en-US" sz="18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Maryland College Park</a:t>
            </a:r>
          </a:p>
          <a:p>
            <a:pPr algn="l">
              <a:spcBef>
                <a:spcPts val="0"/>
              </a:spcBef>
            </a:pPr>
            <a:r>
              <a:rPr lang="en-US" sz="18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Maryland Baltimore County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CC93CE-879E-A74E-83C9-22E363CAB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659" y="5685692"/>
            <a:ext cx="1112979" cy="951774"/>
          </a:xfrm>
          <a:prstGeom prst="rect">
            <a:avLst/>
          </a:prstGeom>
        </p:spPr>
      </p:pic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9B04EBA-7AD5-F93F-1E40-3512D830D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638" y="5948219"/>
            <a:ext cx="182880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96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DC6C7E7-61B3-0EF9-4B84-7226363B2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52" y="938668"/>
            <a:ext cx="3931920" cy="42647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18D4036-5A06-53FA-3CA1-53E738D43EB7}"/>
              </a:ext>
            </a:extLst>
          </p:cNvPr>
          <p:cNvSpPr txBox="1"/>
          <p:nvPr/>
        </p:nvSpPr>
        <p:spPr>
          <a:xfrm>
            <a:off x="486357" y="147037"/>
            <a:ext cx="993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Comparisons of GEO DB AOD against AERONET (ABI/GOES-16)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1868D0-AFE9-5F55-89EA-D0455B5E5BCE}"/>
              </a:ext>
            </a:extLst>
          </p:cNvPr>
          <p:cNvCxnSpPr>
            <a:cxnSpLocks/>
          </p:cNvCxnSpPr>
          <p:nvPr/>
        </p:nvCxnSpPr>
        <p:spPr>
          <a:xfrm>
            <a:off x="486357" y="613435"/>
            <a:ext cx="11157286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88C5C14-FDB2-F367-4810-BD5113E1C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040" y="938668"/>
            <a:ext cx="3931920" cy="4264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94A592-DAF5-0099-320E-5BB791EF1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3928" y="938668"/>
            <a:ext cx="3931920" cy="42647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2CA817-789D-EEEE-5DDB-327B244488F2}"/>
              </a:ext>
            </a:extLst>
          </p:cNvPr>
          <p:cNvSpPr txBox="1"/>
          <p:nvPr/>
        </p:nvSpPr>
        <p:spPr>
          <a:xfrm>
            <a:off x="696264" y="5346132"/>
            <a:ext cx="1079947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7190" marR="0" lvl="0" indent="-285750" algn="l" defTabSz="491160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cs typeface="Calibri" panose="020F0502020204030204" pitchFamily="34" charset="0"/>
              </a:rPr>
              <a:t>Modified VIIRS V2 algorithm has been applied to GEO sensors (G16/17 ABI and H8 AHI)</a:t>
            </a:r>
          </a:p>
          <a:p>
            <a:pPr marL="377190" marR="0" lvl="0" indent="-285750" algn="l" defTabSz="491160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cs typeface="Calibri" panose="020F0502020204030204" pitchFamily="34" charset="0"/>
              </a:rPr>
              <a:t>Validation</a:t>
            </a:r>
            <a:r>
              <a:rPr lang="en-US" dirty="0">
                <a:solidFill>
                  <a:prstClr val="black"/>
                </a:solidFill>
                <a:latin typeface="Avenir Book" panose="02000503020000020003" pitchFamily="2" charset="0"/>
                <a:cs typeface="Calibri" panose="020F0502020204030204" pitchFamily="34" charset="0"/>
              </a:rPr>
              <a:t> statistics of GEO AOD are comparable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cs typeface="Calibri" panose="020F0502020204030204" pitchFamily="34" charset="0"/>
              </a:rPr>
              <a:t> with VIIRS V2 AOD except for extreme observation angles</a:t>
            </a:r>
          </a:p>
          <a:p>
            <a:pPr marL="377190" marR="0" lvl="0" indent="-285750" algn="l" defTabSz="491160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>
                <a:solidFill>
                  <a:prstClr val="black"/>
                </a:solidFill>
                <a:latin typeface="Avenir Book" panose="02000503020000020003" pitchFamily="2" charset="0"/>
                <a:cs typeface="Calibri" panose="020F0502020204030204" pitchFamily="34" charset="0"/>
              </a:rPr>
              <a:t>One year of GEO demonstration data sets (May 2019 – April 2020) will be released in mid-2023</a:t>
            </a:r>
            <a:endParaRPr kumimoji="0" lang="en-US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847FB4-8936-8864-838F-C0219C496230}"/>
              </a:ext>
            </a:extLst>
          </p:cNvPr>
          <p:cNvSpPr txBox="1"/>
          <p:nvPr/>
        </p:nvSpPr>
        <p:spPr>
          <a:xfrm>
            <a:off x="426690" y="4004442"/>
            <a:ext cx="1404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EE = 0.03+15%</a:t>
            </a:r>
          </a:p>
        </p:txBody>
      </p:sp>
    </p:spTree>
    <p:extLst>
      <p:ext uri="{BB962C8B-B14F-4D97-AF65-F5344CB8AC3E}">
        <p14:creationId xmlns:p14="http://schemas.microsoft.com/office/powerpoint/2010/main" val="1568248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4FD575-A9A4-6B49-0BBE-57688C18A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7" y="941802"/>
            <a:ext cx="3931920" cy="42647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18D4036-5A06-53FA-3CA1-53E738D43EB7}"/>
              </a:ext>
            </a:extLst>
          </p:cNvPr>
          <p:cNvSpPr txBox="1"/>
          <p:nvPr/>
        </p:nvSpPr>
        <p:spPr>
          <a:xfrm>
            <a:off x="486357" y="147037"/>
            <a:ext cx="993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Comparisons of GEO DB AOD against AERONET (AHI/Himawari-8)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1868D0-AFE9-5F55-89EA-D0455B5E5BCE}"/>
              </a:ext>
            </a:extLst>
          </p:cNvPr>
          <p:cNvCxnSpPr>
            <a:cxnSpLocks/>
          </p:cNvCxnSpPr>
          <p:nvPr/>
        </p:nvCxnSpPr>
        <p:spPr>
          <a:xfrm>
            <a:off x="486357" y="613435"/>
            <a:ext cx="11157286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FD6353D-2ACD-8974-A209-D082E5D7BE89}"/>
              </a:ext>
            </a:extLst>
          </p:cNvPr>
          <p:cNvSpPr txBox="1"/>
          <p:nvPr/>
        </p:nvSpPr>
        <p:spPr>
          <a:xfrm>
            <a:off x="696264" y="5346132"/>
            <a:ext cx="1079947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7190" indent="-285750" defTabSz="4911608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cs typeface="Calibri" panose="020F0502020204030204" pitchFamily="34" charset="0"/>
              </a:rPr>
              <a:t>Modified VIIRS V2 algorithm has been applied to GEO sensors (G16/17 ABI and H8 AHI)</a:t>
            </a:r>
          </a:p>
          <a:p>
            <a:pPr marL="377190" marR="0" lvl="0" indent="-285750" algn="l" defTabSz="491160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cs typeface="Calibri" panose="020F0502020204030204" pitchFamily="34" charset="0"/>
              </a:rPr>
              <a:t>Validation</a:t>
            </a:r>
            <a:r>
              <a:rPr lang="en-US" dirty="0">
                <a:solidFill>
                  <a:prstClr val="black"/>
                </a:solidFill>
                <a:latin typeface="Avenir Book" panose="02000503020000020003" pitchFamily="2" charset="0"/>
                <a:cs typeface="Calibri" panose="020F0502020204030204" pitchFamily="34" charset="0"/>
              </a:rPr>
              <a:t> statistics of GEO AOD are comparable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cs typeface="Calibri" panose="020F0502020204030204" pitchFamily="34" charset="0"/>
              </a:rPr>
              <a:t> with VIIRS V2 AOD except for extreme observation angles </a:t>
            </a:r>
          </a:p>
          <a:p>
            <a:pPr marL="377190" marR="0" lvl="0" indent="-285750" algn="l" defTabSz="491160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>
                <a:solidFill>
                  <a:prstClr val="black"/>
                </a:solidFill>
                <a:latin typeface="Avenir Book" panose="02000503020000020003" pitchFamily="2" charset="0"/>
                <a:cs typeface="Calibri" panose="020F0502020204030204" pitchFamily="34" charset="0"/>
              </a:rPr>
              <a:t>One year of GEO demonstration data sets (May 2019 – April 2020) will be released in mid-2023</a:t>
            </a:r>
            <a:endParaRPr kumimoji="0" lang="en-US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B888A0-CBB9-F2C1-23C7-7BC0353E00ED}"/>
              </a:ext>
            </a:extLst>
          </p:cNvPr>
          <p:cNvSpPr txBox="1"/>
          <p:nvPr/>
        </p:nvSpPr>
        <p:spPr>
          <a:xfrm>
            <a:off x="426690" y="4004442"/>
            <a:ext cx="1404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EE = 0.03+15%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4BD2B7-EE34-1A5E-3A88-94CE42AC4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040" y="941802"/>
            <a:ext cx="3931920" cy="4264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35F7A4-978F-9801-2446-F7F867587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3463" y="941802"/>
            <a:ext cx="3931920" cy="42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69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F8F1B5-67AB-CBF9-3FD8-D5B1A682EBA8}"/>
              </a:ext>
            </a:extLst>
          </p:cNvPr>
          <p:cNvSpPr txBox="1"/>
          <p:nvPr/>
        </p:nvSpPr>
        <p:spPr>
          <a:xfrm>
            <a:off x="696193" y="6483926"/>
            <a:ext cx="1017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For more, see our poster: “Geostationary Deep Blue AOD and Multi Sensor L2G/L3 Product” by Kim et al.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8FBE2-D5E8-021A-93F5-037833BAE1BF}"/>
              </a:ext>
            </a:extLst>
          </p:cNvPr>
          <p:cNvGrpSpPr/>
          <p:nvPr/>
        </p:nvGrpSpPr>
        <p:grpSpPr>
          <a:xfrm>
            <a:off x="-23306" y="147040"/>
            <a:ext cx="12540092" cy="6439771"/>
            <a:chOff x="-23306" y="147040"/>
            <a:chExt cx="12540092" cy="643977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18D4036-5A06-53FA-3CA1-53E738D43EB7}"/>
                </a:ext>
              </a:extLst>
            </p:cNvPr>
            <p:cNvSpPr txBox="1"/>
            <p:nvPr/>
          </p:nvSpPr>
          <p:spPr>
            <a:xfrm>
              <a:off x="21665" y="147040"/>
              <a:ext cx="1249512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Data Consistency: Comparisons of daily LEO/GEO AOD vs AERONET 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(May 2019-May 2020)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F1868D0-AFE9-5F55-89EA-D0455B5E5BCE}"/>
                </a:ext>
              </a:extLst>
            </p:cNvPr>
            <p:cNvCxnSpPr>
              <a:cxnSpLocks/>
            </p:cNvCxnSpPr>
            <p:nvPr/>
          </p:nvCxnSpPr>
          <p:spPr>
            <a:xfrm>
              <a:off x="-23306" y="613435"/>
              <a:ext cx="12249962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09E2CD9-7323-FCDB-107B-57F165C15DBC}"/>
                </a:ext>
              </a:extLst>
            </p:cNvPr>
            <p:cNvGrpSpPr/>
            <p:nvPr/>
          </p:nvGrpSpPr>
          <p:grpSpPr>
            <a:xfrm>
              <a:off x="60960" y="948904"/>
              <a:ext cx="12070080" cy="5637907"/>
              <a:chOff x="60960" y="806664"/>
              <a:chExt cx="12070080" cy="563790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A3E8296-5EE2-DF40-9238-5CE38CF125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0960" y="806664"/>
                <a:ext cx="12070080" cy="1401074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5DF98DC-E2E4-1192-3C99-881FA432B6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960" y="2207738"/>
                <a:ext cx="12070080" cy="1401074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BC89AFF-E709-AEDA-E1DC-D131674E99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960" y="3608812"/>
                <a:ext cx="12070080" cy="1401074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E98F45D-9E33-D257-A0B4-A14D81D97F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960" y="5009886"/>
                <a:ext cx="12070080" cy="1401074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49B6093-5FEC-92AE-D2D9-1F9CB1C3557B}"/>
                  </a:ext>
                </a:extLst>
              </p:cNvPr>
              <p:cNvSpPr txBox="1"/>
              <p:nvPr/>
            </p:nvSpPr>
            <p:spPr>
              <a:xfrm>
                <a:off x="393228" y="6198350"/>
                <a:ext cx="46679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Helvetica" pitchFamily="2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EAAEDFA-DCD9-B68C-EF3E-2938DC0C80B9}"/>
                  </a:ext>
                </a:extLst>
              </p:cNvPr>
              <p:cNvSpPr txBox="1"/>
              <p:nvPr/>
            </p:nvSpPr>
            <p:spPr>
              <a:xfrm>
                <a:off x="8009704" y="6198350"/>
                <a:ext cx="46679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Helvetica" pitchFamily="2" charset="0"/>
                    <a:cs typeface="Arial" panose="020B0604020202020204" pitchFamily="34" charset="0"/>
                  </a:rPr>
                  <a:t>2020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1770872-F1C1-A006-D218-72346DB932E7}"/>
                </a:ext>
              </a:extLst>
            </p:cNvPr>
            <p:cNvSpPr txBox="1"/>
            <p:nvPr/>
          </p:nvSpPr>
          <p:spPr>
            <a:xfrm>
              <a:off x="3922213" y="724779"/>
              <a:ext cx="42062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Alta Floresta (S. America, Biomass Burning)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25E2846-E4E4-72D4-5A46-C1F516929480}"/>
                </a:ext>
              </a:extLst>
            </p:cNvPr>
            <p:cNvSpPr/>
            <p:nvPr/>
          </p:nvSpPr>
          <p:spPr>
            <a:xfrm>
              <a:off x="5681272" y="2293310"/>
              <a:ext cx="1304144" cy="207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6AB8F65-CC3B-13B4-CC5F-C130449BF9F4}"/>
                </a:ext>
              </a:extLst>
            </p:cNvPr>
            <p:cNvSpPr/>
            <p:nvPr/>
          </p:nvSpPr>
          <p:spPr>
            <a:xfrm>
              <a:off x="5743732" y="5083971"/>
              <a:ext cx="1304144" cy="207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5F3CE76-530D-4AD7-6C16-D478C8FB7247}"/>
                </a:ext>
              </a:extLst>
            </p:cNvPr>
            <p:cNvSpPr/>
            <p:nvPr/>
          </p:nvSpPr>
          <p:spPr>
            <a:xfrm>
              <a:off x="5713752" y="3689892"/>
              <a:ext cx="1304144" cy="207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66FA103-840B-4B29-8AA6-77B765EF437E}"/>
                </a:ext>
              </a:extLst>
            </p:cNvPr>
            <p:cNvSpPr txBox="1"/>
            <p:nvPr/>
          </p:nvSpPr>
          <p:spPr>
            <a:xfrm>
              <a:off x="3984671" y="2131748"/>
              <a:ext cx="4049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Appalachian State (eastern US Mountain)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A043CD-D322-4BF4-5219-2736B7E25BAD}"/>
                </a:ext>
              </a:extLst>
            </p:cNvPr>
            <p:cNvSpPr txBox="1"/>
            <p:nvPr/>
          </p:nvSpPr>
          <p:spPr>
            <a:xfrm>
              <a:off x="3447526" y="3528328"/>
              <a:ext cx="5661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Beijing (eastern China, Urban Pollution+ Transported Dust)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343FB6-09D2-7258-6B0B-3934097F9C64}"/>
                </a:ext>
              </a:extLst>
            </p:cNvPr>
            <p:cNvSpPr txBox="1"/>
            <p:nvPr/>
          </p:nvSpPr>
          <p:spPr>
            <a:xfrm>
              <a:off x="3728367" y="4924909"/>
              <a:ext cx="4968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Cape Verde (Ocean site, Transported Saharan Dust)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A8A756A-4F3C-11CF-BC61-D7707046A8C7}"/>
                </a:ext>
              </a:extLst>
            </p:cNvPr>
            <p:cNvSpPr txBox="1"/>
            <p:nvPr/>
          </p:nvSpPr>
          <p:spPr>
            <a:xfrm>
              <a:off x="389763" y="2139194"/>
              <a:ext cx="4667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latin typeface="Helvetica" pitchFamily="2" charset="0"/>
                  <a:cs typeface="Arial" panose="020B0604020202020204" pitchFamily="34" charset="0"/>
                </a:rPr>
                <a:t>2019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0A11F7-5034-3DEA-4393-043F5DD71555}"/>
                </a:ext>
              </a:extLst>
            </p:cNvPr>
            <p:cNvSpPr txBox="1"/>
            <p:nvPr/>
          </p:nvSpPr>
          <p:spPr>
            <a:xfrm>
              <a:off x="7985457" y="2118413"/>
              <a:ext cx="4667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latin typeface="Helvetica" pitchFamily="2" charset="0"/>
                  <a:cs typeface="Arial" panose="020B0604020202020204" pitchFamily="34" charset="0"/>
                </a:rPr>
                <a:t>2020</a:t>
              </a:r>
            </a:p>
          </p:txBody>
        </p:sp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A6287E6-B09C-28EB-F8E9-802E7C64EC6A}"/>
              </a:ext>
            </a:extLst>
          </p:cNvPr>
          <p:cNvSpPr/>
          <p:nvPr/>
        </p:nvSpPr>
        <p:spPr>
          <a:xfrm>
            <a:off x="156576" y="6605155"/>
            <a:ext cx="539617" cy="1433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60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E6B573F5-B1EC-01BF-934A-E0BAB3BB0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910" y="1057098"/>
            <a:ext cx="7806804" cy="56130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6E6257-EE4F-EE6C-1D4C-CD02BEAD17B2}"/>
              </a:ext>
            </a:extLst>
          </p:cNvPr>
          <p:cNvSpPr txBox="1"/>
          <p:nvPr/>
        </p:nvSpPr>
        <p:spPr>
          <a:xfrm>
            <a:off x="979864" y="257677"/>
            <a:ext cx="10315057" cy="769441"/>
          </a:xfrm>
          <a:prstGeom prst="rect">
            <a:avLst/>
          </a:prstGeom>
          <a:noFill/>
          <a:ln w="28575">
            <a:solidFill>
              <a:srgbClr val="9966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Global Merged AOD at 30 min interval from LEO (Terra/Aqua MODIS, SNPP/NOAA20 VIIRS) + GEO (GOES16/17 ABI, Himawari-8 AHI)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1C5568-4861-225D-D80B-458DA02D3772}"/>
              </a:ext>
            </a:extLst>
          </p:cNvPr>
          <p:cNvSpPr txBox="1"/>
          <p:nvPr/>
        </p:nvSpPr>
        <p:spPr>
          <a:xfrm>
            <a:off x="8881376" y="2009196"/>
            <a:ext cx="3080780" cy="33701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>
                <a:solidFill>
                  <a:srgbClr val="993500"/>
                </a:solidFill>
              </a:rPr>
              <a:t>Time period: Jan 1-8, 2020, every 30 min.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>
                <a:solidFill>
                  <a:srgbClr val="993500"/>
                </a:solidFill>
                <a:cs typeface="Calibri"/>
              </a:rPr>
              <a:t>Heavy smoke plumes generated from the fires over Australia were seen to travel across the entire Southern Hemisphere.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993500"/>
                </a:solidFill>
                <a:cs typeface="Calibri"/>
              </a:rPr>
              <a:t>The long-range transport of the Saharan dust clouds were also well captured by the LEO/GEO sensors.</a:t>
            </a:r>
          </a:p>
        </p:txBody>
      </p:sp>
    </p:spTree>
    <p:extLst>
      <p:ext uri="{BB962C8B-B14F-4D97-AF65-F5344CB8AC3E}">
        <p14:creationId xmlns:p14="http://schemas.microsoft.com/office/powerpoint/2010/main" val="2835531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6D62A6-7313-DD39-7869-376300100103}"/>
              </a:ext>
            </a:extLst>
          </p:cNvPr>
          <p:cNvSpPr txBox="1"/>
          <p:nvPr/>
        </p:nvSpPr>
        <p:spPr>
          <a:xfrm>
            <a:off x="486357" y="147037"/>
            <a:ext cx="993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>
                <a:solidFill>
                  <a:srgbClr val="1C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2400" dirty="0">
              <a:solidFill>
                <a:srgbClr val="1C75BC"/>
              </a:solidFill>
              <a:latin typeface="Calibri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B69B2D-373C-E3B1-D8A4-5C58B2A745FE}"/>
              </a:ext>
            </a:extLst>
          </p:cNvPr>
          <p:cNvSpPr txBox="1">
            <a:spLocks/>
          </p:cNvSpPr>
          <p:nvPr/>
        </p:nvSpPr>
        <p:spPr>
          <a:xfrm>
            <a:off x="824975" y="1048009"/>
            <a:ext cx="9513979" cy="4126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000" dirty="0">
                <a:latin typeface="Avenir Book" panose="02000503020000020003" pitchFamily="2" charset="0"/>
              </a:rPr>
              <a:t>VIIRS Version 2.0 Deep Blue aerosol products for SNPP and NOAA20 are operational and available at LAADS DAAC and </a:t>
            </a:r>
            <a:r>
              <a:rPr lang="en-US" sz="2000" dirty="0" err="1">
                <a:latin typeface="Avenir Book" panose="02000503020000020003" pitchFamily="2" charset="0"/>
              </a:rPr>
              <a:t>Earthdata</a:t>
            </a:r>
            <a:r>
              <a:rPr lang="en-US" sz="2000" dirty="0">
                <a:latin typeface="Avenir Book" panose="02000503020000020003" pitchFamily="2" charset="0"/>
              </a:rPr>
              <a:t> (</a:t>
            </a:r>
            <a:r>
              <a:rPr lang="en-US" sz="2000" dirty="0">
                <a:latin typeface="Avenir Book" panose="02000503020000020003" pitchFamily="2" charset="0"/>
                <a:hlinkClick r:id="rId2"/>
              </a:rPr>
              <a:t>https://earthdata.nasa.gov</a:t>
            </a:r>
            <a:r>
              <a:rPr lang="en-US" sz="2000" dirty="0">
                <a:latin typeface="Avenir Book" panose="02000503020000020003" pitchFamily="2" charset="0"/>
              </a:rPr>
              <a:t>). Big thanks to A-SIPS and LAADS!!!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000" dirty="0">
                <a:latin typeface="Avenir Book" panose="02000503020000020003" pitchFamily="2" charset="0"/>
              </a:rPr>
              <a:t>Much improved AOD retrieval over high elevation regions and bright surfaces, and for fine-mode aerosols.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000" dirty="0">
                <a:latin typeface="Avenir Book" panose="02000503020000020003" pitchFamily="2" charset="0"/>
              </a:rPr>
              <a:t>The cross-calibration enables the creation of consistent aerosol records using the series of VIIRS as well as the twin MODIS.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000" dirty="0">
                <a:latin typeface="Avenir Book" panose="02000503020000020003" pitchFamily="2" charset="0"/>
              </a:rPr>
              <a:t>Consistent algorithm will be used for MODIS Collection 7 reprocessing and GEO data records.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3511E6E-FBB5-FEF7-7DF4-44D36D2DC467}"/>
              </a:ext>
            </a:extLst>
          </p:cNvPr>
          <p:cNvCxnSpPr>
            <a:cxnSpLocks/>
          </p:cNvCxnSpPr>
          <p:nvPr/>
        </p:nvCxnSpPr>
        <p:spPr>
          <a:xfrm>
            <a:off x="486357" y="613435"/>
            <a:ext cx="11157286" cy="0"/>
          </a:xfrm>
          <a:prstGeom prst="line">
            <a:avLst/>
          </a:prstGeom>
          <a:ln w="38100">
            <a:solidFill>
              <a:srgbClr val="82AF4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8B4EAC9-A13A-0E91-154E-F9DCBD3E5C16}"/>
              </a:ext>
            </a:extLst>
          </p:cNvPr>
          <p:cNvSpPr txBox="1"/>
          <p:nvPr/>
        </p:nvSpPr>
        <p:spPr>
          <a:xfrm>
            <a:off x="577700" y="4691921"/>
            <a:ext cx="101784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u="sng" dirty="0">
                <a:solidFill>
                  <a:srgbClr val="C00000"/>
                </a:solidFill>
                <a:latin typeface="Avenir Book" panose="02000503020000020003" pitchFamily="2" charset="0"/>
              </a:rPr>
              <a:t>For more details, see our posters:</a:t>
            </a:r>
          </a:p>
          <a:p>
            <a:pPr>
              <a:spcAft>
                <a:spcPts val="120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“Improved Deep Blue aerosol data records from SNPP/NOAA-20 VIIRS and beyond” by Lee et al.</a:t>
            </a:r>
          </a:p>
          <a:p>
            <a:r>
              <a:rPr lang="en-US" sz="2000" dirty="0">
                <a:solidFill>
                  <a:srgbClr val="000000"/>
                </a:solidFill>
                <a:latin typeface="Avenir Book" panose="02000503020000020003" pitchFamily="2" charset="0"/>
              </a:rPr>
              <a:t>“Geostationary Deep Blue AOD and Multi Sensor L2G/L3 Product” by Kim et al.</a:t>
            </a:r>
            <a:endParaRPr lang="en-US" sz="20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957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6723B7-E81C-81FC-8F02-6A1E317D9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357" y="825152"/>
            <a:ext cx="9687657" cy="565569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1C75BC"/>
                </a:solidFill>
                <a:effectLst/>
                <a:uLnTx/>
                <a:uFillTx/>
                <a:latin typeface="Avenir Book" panose="02000503020000020003" pitchFamily="2" charset="0"/>
                <a:cs typeface="Arial" panose="020B0604020202020204" pitchFamily="34" charset="0"/>
              </a:rPr>
              <a:t>Deep Blue aerosol project aims to create multi-sensor aerosol climate data record using consistent algorithm suite applied to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1C75BC"/>
                </a:solidFill>
                <a:effectLst/>
                <a:uLnTx/>
                <a:uFillTx/>
                <a:latin typeface="Avenir Book" panose="02000503020000020003" pitchFamily="2" charset="0"/>
                <a:cs typeface="Arial" panose="020B0604020202020204" pitchFamily="34" charset="0"/>
              </a:rPr>
              <a:t>SeaWiFS</a:t>
            </a:r>
            <a:r>
              <a:rPr lang="en-US" sz="2000" dirty="0">
                <a:solidFill>
                  <a:srgbClr val="1C75BC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,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1C75BC"/>
                </a:solidFill>
                <a:effectLst/>
                <a:uLnTx/>
                <a:uFillTx/>
                <a:latin typeface="Avenir Book" panose="02000503020000020003" pitchFamily="2" charset="0"/>
                <a:cs typeface="Arial" panose="020B0604020202020204" pitchFamily="34" charset="0"/>
              </a:rPr>
              <a:t>MODIS, and VIIRS, as well as new generation</a:t>
            </a:r>
            <a:r>
              <a:rPr lang="en-US" sz="2000" dirty="0">
                <a:solidFill>
                  <a:srgbClr val="1C75BC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 GEO sensors</a:t>
            </a:r>
            <a:endParaRPr lang="en-US" sz="2000" dirty="0">
              <a:solidFill>
                <a:srgbClr val="1C75BC"/>
              </a:solidFill>
              <a:latin typeface="Avenir Book" panose="02000503020000020003" pitchFamily="2" charset="0"/>
            </a:endParaRPr>
          </a:p>
          <a:p>
            <a:pPr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000" dirty="0">
                <a:solidFill>
                  <a:srgbClr val="1C75BC"/>
                </a:solidFill>
                <a:latin typeface="Avenir Book" panose="02000503020000020003" pitchFamily="2" charset="0"/>
              </a:rPr>
              <a:t>Major updates were made to the VIIRS Version 2.0 algorithm</a:t>
            </a:r>
          </a:p>
          <a:p>
            <a:pPr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000" dirty="0">
                <a:solidFill>
                  <a:srgbClr val="1C75BC"/>
                </a:solidFill>
                <a:latin typeface="Avenir Book" panose="02000503020000020003" pitchFamily="2" charset="0"/>
              </a:rPr>
              <a:t>Standard and NRT data sets from SNPP and NOAA-20 VIIRS are now online and available at LAADS</a:t>
            </a:r>
            <a:endParaRPr lang="en-US" sz="2000" dirty="0">
              <a:latin typeface="Avenir Book" panose="02000503020000020003" pitchFamily="2" charset="0"/>
            </a:endParaRPr>
          </a:p>
          <a:p>
            <a:pPr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000" dirty="0">
                <a:solidFill>
                  <a:srgbClr val="1C75BC"/>
                </a:solidFill>
                <a:latin typeface="Avenir Book" panose="02000503020000020003" pitchFamily="2" charset="0"/>
              </a:rPr>
              <a:t>Consistent algorithms are being applied to MODIS for the C7 reprocessing and GEO sensors </a:t>
            </a:r>
          </a:p>
          <a:p>
            <a:pPr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000" dirty="0">
                <a:solidFill>
                  <a:srgbClr val="1C75BC"/>
                </a:solidFill>
                <a:latin typeface="Avenir Book" panose="02000503020000020003" pitchFamily="2" charset="0"/>
              </a:rPr>
              <a:t>Algorithm changes include:</a:t>
            </a:r>
          </a:p>
          <a:p>
            <a:pPr marL="411480">
              <a:spcBef>
                <a:spcPts val="1000"/>
              </a:spcBef>
              <a:buFont typeface="System Font Regular"/>
              <a:buChar char="-"/>
            </a:pPr>
            <a:r>
              <a:rPr lang="en-US" sz="2000" dirty="0">
                <a:latin typeface="Avenir Book" panose="02000503020000020003" pitchFamily="2" charset="0"/>
              </a:rPr>
              <a:t>Improved aerosol retrievals over high elevation regions by better accounting for changing surface pressure and Rayleigh-aerosol interactions</a:t>
            </a:r>
          </a:p>
          <a:p>
            <a:pPr marL="411480">
              <a:buFont typeface="System Font Regular"/>
              <a:buChar char="-"/>
            </a:pPr>
            <a:r>
              <a:rPr lang="en-US" sz="2000" dirty="0">
                <a:latin typeface="Avenir Book" panose="02000503020000020003" pitchFamily="2" charset="0"/>
              </a:rPr>
              <a:t>Improved surface reflectance determination particularly over bright surfaces</a:t>
            </a:r>
          </a:p>
          <a:p>
            <a:pPr marL="411480">
              <a:spcBef>
                <a:spcPts val="1000"/>
              </a:spcBef>
              <a:buFont typeface="System Font Regular"/>
              <a:buChar char="-"/>
            </a:pPr>
            <a:r>
              <a:rPr lang="en-US" sz="2000" dirty="0">
                <a:latin typeface="Avenir Book" panose="02000503020000020003" pitchFamily="2" charset="0"/>
              </a:rPr>
              <a:t>More realistic aerosol optical models for fine-mode aerosols and revised regional aerosol model assignment</a:t>
            </a:r>
          </a:p>
          <a:p>
            <a:pPr marL="411480">
              <a:spcBef>
                <a:spcPts val="1000"/>
              </a:spcBef>
              <a:buFont typeface="System Font Regular"/>
              <a:buChar char="-"/>
            </a:pPr>
            <a:r>
              <a:rPr lang="en-US" sz="2000" dirty="0">
                <a:latin typeface="Avenir Book" panose="02000503020000020003" pitchFamily="2" charset="0"/>
              </a:rPr>
              <a:t>Accounting for changing surface pressure over water surfaces</a:t>
            </a:r>
          </a:p>
          <a:p>
            <a:pPr>
              <a:spcBef>
                <a:spcPts val="1000"/>
              </a:spcBef>
              <a:buFont typeface="Wingdings" pitchFamily="2" charset="2"/>
              <a:buChar char="§"/>
            </a:pPr>
            <a:endParaRPr lang="en-US" sz="2200" b="1" dirty="0">
              <a:solidFill>
                <a:srgbClr val="1C75BC"/>
              </a:solidFill>
              <a:latin typeface="Avenir Book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6D62A6-7313-DD39-7869-376300100103}"/>
              </a:ext>
            </a:extLst>
          </p:cNvPr>
          <p:cNvSpPr txBox="1"/>
          <p:nvPr/>
        </p:nvSpPr>
        <p:spPr>
          <a:xfrm>
            <a:off x="486357" y="147037"/>
            <a:ext cx="993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Status of Deep Blue Aerosol Products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FA80A27-07C5-ED71-836A-F69C7F3B7F8F}"/>
              </a:ext>
            </a:extLst>
          </p:cNvPr>
          <p:cNvCxnSpPr>
            <a:cxnSpLocks/>
          </p:cNvCxnSpPr>
          <p:nvPr/>
        </p:nvCxnSpPr>
        <p:spPr>
          <a:xfrm>
            <a:off x="486357" y="613435"/>
            <a:ext cx="11157286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143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6D62A6-7313-DD39-7869-376300100103}"/>
              </a:ext>
            </a:extLst>
          </p:cNvPr>
          <p:cNvSpPr txBox="1"/>
          <p:nvPr/>
        </p:nvSpPr>
        <p:spPr>
          <a:xfrm>
            <a:off x="486357" y="147037"/>
            <a:ext cx="993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SNPP VIIRS Version 2 vs. Version 1 AOD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F22599-47B1-ABBB-4095-B771E0D61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466" y="540514"/>
            <a:ext cx="7315200" cy="47589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2FBC4C-EE11-85FF-E037-6E42D3820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26" y="796335"/>
            <a:ext cx="4572000" cy="29743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F61394-01EC-A84D-73E8-9C8C4BE0D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26" y="3670902"/>
            <a:ext cx="4572000" cy="297432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B79919C-5554-CE6E-7342-884A9F9AC899}"/>
              </a:ext>
            </a:extLst>
          </p:cNvPr>
          <p:cNvGrpSpPr/>
          <p:nvPr/>
        </p:nvGrpSpPr>
        <p:grpSpPr>
          <a:xfrm>
            <a:off x="6529715" y="1537695"/>
            <a:ext cx="3783736" cy="2283268"/>
            <a:chOff x="6613797" y="1664638"/>
            <a:chExt cx="3783736" cy="2283268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01A6727-E2D5-F8F2-610C-688B870B8D72}"/>
                </a:ext>
              </a:extLst>
            </p:cNvPr>
            <p:cNvSpPr/>
            <p:nvPr/>
          </p:nvSpPr>
          <p:spPr>
            <a:xfrm rot="5400000">
              <a:off x="9761529" y="1755421"/>
              <a:ext cx="447435" cy="82457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77213B8-EBC5-E7CF-ADFA-1ADC97C96216}"/>
                </a:ext>
              </a:extLst>
            </p:cNvPr>
            <p:cNvSpPr/>
            <p:nvPr/>
          </p:nvSpPr>
          <p:spPr>
            <a:xfrm rot="1016780">
              <a:off x="6613797" y="1664638"/>
              <a:ext cx="317805" cy="91594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C9922FD-DC4B-EBDE-024F-2CE748B9C6CA}"/>
                </a:ext>
              </a:extLst>
            </p:cNvPr>
            <p:cNvSpPr/>
            <p:nvPr/>
          </p:nvSpPr>
          <p:spPr>
            <a:xfrm rot="20025533">
              <a:off x="7227721" y="2758463"/>
              <a:ext cx="295342" cy="1189443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7B443AE-2C5D-4BFF-528D-83D5DCA73539}"/>
                </a:ext>
              </a:extLst>
            </p:cNvPr>
            <p:cNvSpPr/>
            <p:nvPr/>
          </p:nvSpPr>
          <p:spPr>
            <a:xfrm rot="1850692">
              <a:off x="8981899" y="2456853"/>
              <a:ext cx="358524" cy="1236583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9052352-C9A9-5F5D-9F7C-452D6F2B99D1}"/>
              </a:ext>
            </a:extLst>
          </p:cNvPr>
          <p:cNvSpPr txBox="1"/>
          <p:nvPr/>
        </p:nvSpPr>
        <p:spPr>
          <a:xfrm>
            <a:off x="4445877" y="5081706"/>
            <a:ext cx="7775814" cy="1777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7190" indent="-285750">
              <a:spcBef>
                <a:spcPts val="300"/>
              </a:spcBef>
              <a:buFont typeface="Wingdings" pitchFamily="2" charset="2"/>
              <a:buChar char="§"/>
            </a:pPr>
            <a:r>
              <a:rPr lang="en-US" sz="1700" dirty="0">
                <a:solidFill>
                  <a:srgbClr val="FF0000"/>
                </a:solidFill>
                <a:latin typeface="Avenir Book" panose="02000503020000020003" pitchFamily="2" charset="0"/>
              </a:rPr>
              <a:t>High elevation regions: </a:t>
            </a:r>
            <a:r>
              <a:rPr lang="en-US" sz="1700" dirty="0">
                <a:latin typeface="Avenir Book" panose="02000503020000020003" pitchFamily="2" charset="0"/>
              </a:rPr>
              <a:t>mitigated negative biases by better accounting for effects of changing surface pressure</a:t>
            </a:r>
          </a:p>
          <a:p>
            <a:pPr marL="377190" indent="-285750">
              <a:spcBef>
                <a:spcPts val="300"/>
              </a:spcBef>
              <a:buFont typeface="Wingdings" pitchFamily="2" charset="2"/>
              <a:buChar char="§"/>
            </a:pPr>
            <a:r>
              <a:rPr lang="en-US" sz="1700" dirty="0">
                <a:solidFill>
                  <a:srgbClr val="00B050"/>
                </a:solidFill>
                <a:latin typeface="Avenir Book" panose="02000503020000020003" pitchFamily="2" charset="0"/>
              </a:rPr>
              <a:t>Bright surfaces: </a:t>
            </a:r>
            <a:r>
              <a:rPr lang="en-US" sz="1700" dirty="0">
                <a:latin typeface="Avenir Book" panose="02000503020000020003" pitchFamily="2" charset="0"/>
              </a:rPr>
              <a:t>mitigated positive biases by improved surface reflectance</a:t>
            </a:r>
            <a:endParaRPr lang="en-US" sz="1700" dirty="0">
              <a:solidFill>
                <a:srgbClr val="2755FF"/>
              </a:solidFill>
              <a:latin typeface="Avenir Book" panose="02000503020000020003" pitchFamily="2" charset="0"/>
            </a:endParaRPr>
          </a:p>
          <a:p>
            <a:pPr marL="377190" indent="-285750">
              <a:spcBef>
                <a:spcPts val="300"/>
              </a:spcBef>
              <a:buFont typeface="Wingdings" pitchFamily="2" charset="2"/>
              <a:buChar char="§"/>
            </a:pPr>
            <a:r>
              <a:rPr lang="en-US" sz="1700" dirty="0">
                <a:solidFill>
                  <a:srgbClr val="2755FF"/>
                </a:solidFill>
                <a:latin typeface="Avenir Book" panose="02000503020000020003" pitchFamily="2" charset="0"/>
              </a:rPr>
              <a:t>Aerosol optical model:</a:t>
            </a:r>
            <a:r>
              <a:rPr lang="en-US" sz="1700" dirty="0">
                <a:latin typeface="Avenir Book" panose="02000503020000020003" pitchFamily="2" charset="0"/>
              </a:rPr>
              <a:t> New fine-mode aerosol model + regional aerosol model adjustments</a:t>
            </a:r>
          </a:p>
          <a:p>
            <a:pPr marL="377190" indent="-285750">
              <a:spcBef>
                <a:spcPts val="300"/>
              </a:spcBef>
              <a:buFont typeface="Wingdings" pitchFamily="2" charset="2"/>
              <a:buChar char="§"/>
            </a:pPr>
            <a:r>
              <a:rPr lang="en-US" sz="1700" dirty="0">
                <a:latin typeface="Avenir Book" panose="02000503020000020003" pitchFamily="2" charset="0"/>
              </a:rPr>
              <a:t>Over water: Generally, slight increase in AOD for pressure &lt; 1 atm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65843D6-4DB2-04BA-B8EB-6D941A5280CF}"/>
              </a:ext>
            </a:extLst>
          </p:cNvPr>
          <p:cNvGrpSpPr/>
          <p:nvPr/>
        </p:nvGrpSpPr>
        <p:grpSpPr>
          <a:xfrm>
            <a:off x="8019392" y="1918388"/>
            <a:ext cx="3155076" cy="1638900"/>
            <a:chOff x="8103474" y="2045331"/>
            <a:chExt cx="3155076" cy="163890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61A8FFA-81AF-2D1E-756C-BBAB35842412}"/>
                </a:ext>
              </a:extLst>
            </p:cNvPr>
            <p:cNvSpPr/>
            <p:nvPr/>
          </p:nvSpPr>
          <p:spPr>
            <a:xfrm rot="5400000">
              <a:off x="8560828" y="1587977"/>
              <a:ext cx="627523" cy="1542231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1BF6A4A-84B9-72EF-6F90-9D6042E12450}"/>
                </a:ext>
              </a:extLst>
            </p:cNvPr>
            <p:cNvSpPr/>
            <p:nvPr/>
          </p:nvSpPr>
          <p:spPr>
            <a:xfrm rot="5400000">
              <a:off x="10495199" y="2920880"/>
              <a:ext cx="640080" cy="886622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68344E7-787F-3A31-3D22-2E7990332278}"/>
              </a:ext>
            </a:extLst>
          </p:cNvPr>
          <p:cNvGrpSpPr/>
          <p:nvPr/>
        </p:nvGrpSpPr>
        <p:grpSpPr>
          <a:xfrm>
            <a:off x="6972714" y="1232357"/>
            <a:ext cx="3519732" cy="1803507"/>
            <a:chOff x="7056796" y="1359300"/>
            <a:chExt cx="3519732" cy="1803507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36D6EC2-CD42-96C0-D191-F815FCF08954}"/>
                </a:ext>
              </a:extLst>
            </p:cNvPr>
            <p:cNvSpPr/>
            <p:nvPr/>
          </p:nvSpPr>
          <p:spPr>
            <a:xfrm rot="6022425">
              <a:off x="9770761" y="1138225"/>
              <a:ext cx="584691" cy="1026842"/>
            </a:xfrm>
            <a:prstGeom prst="ellipse">
              <a:avLst/>
            </a:prstGeom>
            <a:noFill/>
            <a:ln w="25400">
              <a:solidFill>
                <a:srgbClr val="275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FA95D19-3A12-88AA-23D7-C4A071A1A922}"/>
                </a:ext>
              </a:extLst>
            </p:cNvPr>
            <p:cNvSpPr/>
            <p:nvPr/>
          </p:nvSpPr>
          <p:spPr>
            <a:xfrm rot="5400000">
              <a:off x="7062313" y="2529767"/>
              <a:ext cx="627523" cy="638558"/>
            </a:xfrm>
            <a:prstGeom prst="ellipse">
              <a:avLst/>
            </a:prstGeom>
            <a:noFill/>
            <a:ln w="25400">
              <a:solidFill>
                <a:srgbClr val="275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C4FD6CA-9FA4-D639-2631-C741CAC7FB89}"/>
                </a:ext>
              </a:extLst>
            </p:cNvPr>
            <p:cNvSpPr/>
            <p:nvPr/>
          </p:nvSpPr>
          <p:spPr>
            <a:xfrm rot="5400000">
              <a:off x="8653237" y="2606035"/>
              <a:ext cx="448458" cy="475918"/>
            </a:xfrm>
            <a:prstGeom prst="ellipse">
              <a:avLst/>
            </a:prstGeom>
            <a:noFill/>
            <a:ln w="25400">
              <a:solidFill>
                <a:srgbClr val="275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E7DE8A-C102-0B18-C120-38C65CFDE6B1}"/>
              </a:ext>
            </a:extLst>
          </p:cNvPr>
          <p:cNvCxnSpPr>
            <a:cxnSpLocks/>
          </p:cNvCxnSpPr>
          <p:nvPr/>
        </p:nvCxnSpPr>
        <p:spPr>
          <a:xfrm>
            <a:off x="486357" y="613435"/>
            <a:ext cx="11157286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103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16C9B62-7B44-BC1A-52BE-1A9E77B334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853"/>
          <a:stretch/>
        </p:blipFill>
        <p:spPr>
          <a:xfrm>
            <a:off x="8162953" y="3640926"/>
            <a:ext cx="3383280" cy="27331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AA3396-A719-A768-F511-B4D32B0BB9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853"/>
          <a:stretch/>
        </p:blipFill>
        <p:spPr>
          <a:xfrm>
            <a:off x="8162953" y="983451"/>
            <a:ext cx="3383280" cy="27331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6B596F1-BFE4-9D0C-65CF-53B7FB839D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897"/>
          <a:stretch/>
        </p:blipFill>
        <p:spPr>
          <a:xfrm>
            <a:off x="1396393" y="3676305"/>
            <a:ext cx="3383280" cy="27034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81DB0E-7305-8A40-1BE8-FAAFF6808E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897"/>
          <a:stretch/>
        </p:blipFill>
        <p:spPr>
          <a:xfrm>
            <a:off x="1396393" y="996948"/>
            <a:ext cx="3383280" cy="270347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8375A94-2151-A8ED-03B6-C18C37B175FC}"/>
              </a:ext>
            </a:extLst>
          </p:cNvPr>
          <p:cNvSpPr txBox="1"/>
          <p:nvPr/>
        </p:nvSpPr>
        <p:spPr>
          <a:xfrm>
            <a:off x="367994" y="880342"/>
            <a:ext cx="1233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venir Book" panose="02000503020000020003" pitchFamily="2" charset="0"/>
              </a:rPr>
              <a:t>Version 1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7F13C75-7CD2-39DA-EA98-E7C8245BCD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2534"/>
          <a:stretch/>
        </p:blipFill>
        <p:spPr>
          <a:xfrm>
            <a:off x="4779673" y="3667333"/>
            <a:ext cx="3383280" cy="272316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3B2000B-4071-AAF6-4A71-3E337E0E5A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2534"/>
          <a:stretch/>
        </p:blipFill>
        <p:spPr>
          <a:xfrm>
            <a:off x="4779673" y="987978"/>
            <a:ext cx="3383280" cy="272316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146ADB3-441E-B825-B3B4-132398BEDEDE}"/>
              </a:ext>
            </a:extLst>
          </p:cNvPr>
          <p:cNvSpPr txBox="1"/>
          <p:nvPr/>
        </p:nvSpPr>
        <p:spPr>
          <a:xfrm>
            <a:off x="367995" y="3576688"/>
            <a:ext cx="1233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Book" panose="02000503020000020003" pitchFamily="2" charset="0"/>
              </a:rPr>
              <a:t>Version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272AB9-02A9-28D9-37F8-1EC77A35EDA6}"/>
              </a:ext>
            </a:extLst>
          </p:cNvPr>
          <p:cNvSpPr txBox="1"/>
          <p:nvPr/>
        </p:nvSpPr>
        <p:spPr>
          <a:xfrm>
            <a:off x="486357" y="147037"/>
            <a:ext cx="1086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SNPP VIIRS AOD against AERONET (Version 2 vs. Version 1) (2012-2020)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C67B6BA-F2CC-3985-7ABA-C340BBC7993C}"/>
              </a:ext>
            </a:extLst>
          </p:cNvPr>
          <p:cNvCxnSpPr>
            <a:cxnSpLocks/>
          </p:cNvCxnSpPr>
          <p:nvPr/>
        </p:nvCxnSpPr>
        <p:spPr>
          <a:xfrm>
            <a:off x="486357" y="613435"/>
            <a:ext cx="11157286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C4E5417-0E07-D7E8-AFB0-2341F8A60EC5}"/>
              </a:ext>
            </a:extLst>
          </p:cNvPr>
          <p:cNvSpPr txBox="1"/>
          <p:nvPr/>
        </p:nvSpPr>
        <p:spPr>
          <a:xfrm>
            <a:off x="2131914" y="692484"/>
            <a:ext cx="2181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High elevation region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3111F0B-44CD-E560-F3A1-6C4D0556CF1E}"/>
              </a:ext>
            </a:extLst>
          </p:cNvPr>
          <p:cNvSpPr txBox="1"/>
          <p:nvPr/>
        </p:nvSpPr>
        <p:spPr>
          <a:xfrm>
            <a:off x="5820113" y="686921"/>
            <a:ext cx="1572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Bright surfaces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BCAE40-D252-6B48-53BD-ECBB11B1071D}"/>
              </a:ext>
            </a:extLst>
          </p:cNvPr>
          <p:cNvSpPr txBox="1"/>
          <p:nvPr/>
        </p:nvSpPr>
        <p:spPr>
          <a:xfrm>
            <a:off x="9180229" y="692484"/>
            <a:ext cx="15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Aerosol model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B2CBC4-17A5-5F23-37B2-919EA8B2B13A}"/>
              </a:ext>
            </a:extLst>
          </p:cNvPr>
          <p:cNvSpPr txBox="1"/>
          <p:nvPr/>
        </p:nvSpPr>
        <p:spPr>
          <a:xfrm>
            <a:off x="8331117" y="6345290"/>
            <a:ext cx="3810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Estimated error (EE) = ±(0.03+15%) over land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*previously EE = ±(0.05+20%) </a:t>
            </a:r>
          </a:p>
        </p:txBody>
      </p:sp>
    </p:spTree>
    <p:extLst>
      <p:ext uri="{BB962C8B-B14F-4D97-AF65-F5344CB8AC3E}">
        <p14:creationId xmlns:p14="http://schemas.microsoft.com/office/powerpoint/2010/main" val="1527253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6D62A6-7313-DD39-7869-376300100103}"/>
              </a:ext>
            </a:extLst>
          </p:cNvPr>
          <p:cNvSpPr txBox="1"/>
          <p:nvPr/>
        </p:nvSpPr>
        <p:spPr>
          <a:xfrm>
            <a:off x="486357" y="147037"/>
            <a:ext cx="993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>
                <a:solidFill>
                  <a:srgbClr val="1C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SNPP VIIRS Version 2 vs. Version 1 AOD (2012-2020)</a:t>
            </a:r>
            <a:endParaRPr lang="en-US" sz="2400" dirty="0">
              <a:solidFill>
                <a:srgbClr val="1C75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F1FDB4-DAC6-FE29-8F78-8221E89C19EB}"/>
              </a:ext>
            </a:extLst>
          </p:cNvPr>
          <p:cNvGrpSpPr/>
          <p:nvPr/>
        </p:nvGrpSpPr>
        <p:grpSpPr>
          <a:xfrm>
            <a:off x="61276" y="1083237"/>
            <a:ext cx="7632297" cy="5297963"/>
            <a:chOff x="19236" y="1114767"/>
            <a:chExt cx="7632297" cy="529796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A797A98-120B-A95D-33BB-5BFB8A6E3A6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6333" y="1114767"/>
              <a:ext cx="7315200" cy="4755811"/>
              <a:chOff x="1338673" y="1147168"/>
              <a:chExt cx="8229600" cy="535028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95E9697-CE1E-FA9D-4ADC-22D39D957D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0000" t="50000"/>
              <a:stretch/>
            </p:blipFill>
            <p:spPr>
              <a:xfrm>
                <a:off x="1338673" y="1147168"/>
                <a:ext cx="8229600" cy="5350287"/>
              </a:xfrm>
              <a:prstGeom prst="rect">
                <a:avLst/>
              </a:prstGeom>
            </p:spPr>
          </p:pic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1E51AD8-0B32-8615-76E8-67A28D6E7759}"/>
                  </a:ext>
                </a:extLst>
              </p:cNvPr>
              <p:cNvGrpSpPr/>
              <p:nvPr/>
            </p:nvGrpSpPr>
            <p:grpSpPr>
              <a:xfrm>
                <a:off x="2002134" y="4345535"/>
                <a:ext cx="1033577" cy="669305"/>
                <a:chOff x="32062797" y="17540822"/>
                <a:chExt cx="1033577" cy="669305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4DC971DD-9605-D636-5970-FCD16500D5A7}"/>
                    </a:ext>
                  </a:extLst>
                </p:cNvPr>
                <p:cNvSpPr/>
                <p:nvPr/>
              </p:nvSpPr>
              <p:spPr>
                <a:xfrm>
                  <a:off x="32062797" y="17647692"/>
                  <a:ext cx="182880" cy="18621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" name="Diamond 10">
                  <a:extLst>
                    <a:ext uri="{FF2B5EF4-FFF2-40B4-BE49-F238E27FC236}">
                      <a16:creationId xmlns:a16="http://schemas.microsoft.com/office/drawing/2014/main" id="{0A321D87-CBC9-5E50-EE6D-F07D54C68236}"/>
                    </a:ext>
                  </a:extLst>
                </p:cNvPr>
                <p:cNvSpPr/>
                <p:nvPr/>
              </p:nvSpPr>
              <p:spPr>
                <a:xfrm>
                  <a:off x="32062797" y="17918632"/>
                  <a:ext cx="182880" cy="182880"/>
                </a:xfrm>
                <a:prstGeom prst="diamond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2AA98B2-C11E-85E5-6AEB-AD1A4109C3FD}"/>
                    </a:ext>
                  </a:extLst>
                </p:cNvPr>
                <p:cNvSpPr txBox="1"/>
                <p:nvPr/>
              </p:nvSpPr>
              <p:spPr>
                <a:xfrm>
                  <a:off x="32245677" y="17540822"/>
                  <a:ext cx="68480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bg1"/>
                      </a:solidFill>
                    </a:rPr>
                    <a:t>Land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D0FB3FF-01A6-5579-3CDC-6CA69CF0F3E0}"/>
                    </a:ext>
                  </a:extLst>
                </p:cNvPr>
                <p:cNvSpPr txBox="1"/>
                <p:nvPr/>
              </p:nvSpPr>
              <p:spPr>
                <a:xfrm>
                  <a:off x="32246461" y="17810018"/>
                  <a:ext cx="84991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bg1"/>
                      </a:solidFill>
                    </a:rPr>
                    <a:t>Ocean</a:t>
                  </a:r>
                </a:p>
              </p:txBody>
            </p:sp>
          </p:grp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CE2E251-A962-616F-41D7-C402E1A72EF7}"/>
                </a:ext>
              </a:extLst>
            </p:cNvPr>
            <p:cNvSpPr txBox="1"/>
            <p:nvPr/>
          </p:nvSpPr>
          <p:spPr>
            <a:xfrm>
              <a:off x="19236" y="5766399"/>
              <a:ext cx="65485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Land (419 sites):    5%                        57%                        38%</a:t>
              </a:r>
            </a:p>
            <a:p>
              <a:r>
                <a:rPr lang="en-US" dirty="0">
                  <a:latin typeface="Avenir Book" panose="02000503020000020003" pitchFamily="2" charset="0"/>
                </a:rPr>
                <a:t>Ocean (118 sites): 19%                     </a:t>
              </a:r>
              <a:r>
                <a:rPr lang="en-US" sz="1100" dirty="0">
                  <a:latin typeface="Avenir Book" panose="02000503020000020003" pitchFamily="2" charset="0"/>
                </a:rPr>
                <a:t>  </a:t>
              </a:r>
              <a:r>
                <a:rPr lang="en-US" dirty="0">
                  <a:latin typeface="Avenir Book" panose="02000503020000020003" pitchFamily="2" charset="0"/>
                </a:rPr>
                <a:t>81%                        0%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8DC9A82-164E-285C-82C6-7E8F7E9B454C}"/>
              </a:ext>
            </a:extLst>
          </p:cNvPr>
          <p:cNvCxnSpPr>
            <a:cxnSpLocks/>
          </p:cNvCxnSpPr>
          <p:nvPr/>
        </p:nvCxnSpPr>
        <p:spPr>
          <a:xfrm>
            <a:off x="486357" y="613435"/>
            <a:ext cx="11157286" cy="0"/>
          </a:xfrm>
          <a:prstGeom prst="line">
            <a:avLst/>
          </a:prstGeom>
          <a:ln w="38100">
            <a:solidFill>
              <a:srgbClr val="82AF4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D913DF9-CF59-7A02-B94A-DEA2ABE79B6E}"/>
              </a:ext>
            </a:extLst>
          </p:cNvPr>
          <p:cNvSpPr txBox="1"/>
          <p:nvPr/>
        </p:nvSpPr>
        <p:spPr>
          <a:xfrm>
            <a:off x="7845474" y="1778643"/>
            <a:ext cx="416443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>
                <a:latin typeface="Avenir Book" panose="02000503020000020003" pitchFamily="2" charset="0"/>
              </a:rPr>
              <a:t>Over land, VIIRS V2 AOD is generally much improved compared to V1.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>
                <a:latin typeface="Avenir Book" panose="02000503020000020003" pitchFamily="2" charset="0"/>
              </a:rPr>
              <a:t>Over ocean, validation statistics are slightly degraded compared to V1 with increased spatial coverage.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>
                <a:latin typeface="Avenir Book" panose="02000503020000020003" pitchFamily="2" charset="0"/>
              </a:rPr>
              <a:t>Consistent algorithms are being applied to MODIS for the C7 reprocessing as well as GEO sensors to ensure data continuity.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dirty="0">
                <a:latin typeface="Avenir Book" panose="02000503020000020003"/>
              </a:rPr>
              <a:t>EE = 0.03+15%</a:t>
            </a:r>
            <a:endParaRPr lang="en-US" dirty="0">
              <a:latin typeface="Avenir Book" panose="02000503020000020003"/>
            </a:endParaRP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EE = 0.03+15%</a:t>
            </a:r>
          </a:p>
        </p:txBody>
      </p:sp>
    </p:spTree>
    <p:extLst>
      <p:ext uri="{BB962C8B-B14F-4D97-AF65-F5344CB8AC3E}">
        <p14:creationId xmlns:p14="http://schemas.microsoft.com/office/powerpoint/2010/main" val="157413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681B283-A9D2-862E-E5CB-143FC681AA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066189"/>
              </p:ext>
            </p:extLst>
          </p:nvPr>
        </p:nvGraphicFramePr>
        <p:xfrm>
          <a:off x="2156650" y="3683053"/>
          <a:ext cx="8261592" cy="1195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0993">
                  <a:extLst>
                    <a:ext uri="{9D8B030D-6E8A-4147-A177-3AD203B41FA5}">
                      <a16:colId xmlns:a16="http://schemas.microsoft.com/office/drawing/2014/main" val="2911851697"/>
                    </a:ext>
                  </a:extLst>
                </a:gridCol>
                <a:gridCol w="744511">
                  <a:extLst>
                    <a:ext uri="{9D8B030D-6E8A-4147-A177-3AD203B41FA5}">
                      <a16:colId xmlns:a16="http://schemas.microsoft.com/office/drawing/2014/main" val="3949698142"/>
                    </a:ext>
                  </a:extLst>
                </a:gridCol>
                <a:gridCol w="744511">
                  <a:extLst>
                    <a:ext uri="{9D8B030D-6E8A-4147-A177-3AD203B41FA5}">
                      <a16:colId xmlns:a16="http://schemas.microsoft.com/office/drawing/2014/main" val="543768333"/>
                    </a:ext>
                  </a:extLst>
                </a:gridCol>
                <a:gridCol w="744511">
                  <a:extLst>
                    <a:ext uri="{9D8B030D-6E8A-4147-A177-3AD203B41FA5}">
                      <a16:colId xmlns:a16="http://schemas.microsoft.com/office/drawing/2014/main" val="1579765363"/>
                    </a:ext>
                  </a:extLst>
                </a:gridCol>
                <a:gridCol w="744511">
                  <a:extLst>
                    <a:ext uri="{9D8B030D-6E8A-4147-A177-3AD203B41FA5}">
                      <a16:colId xmlns:a16="http://schemas.microsoft.com/office/drawing/2014/main" val="1242604125"/>
                    </a:ext>
                  </a:extLst>
                </a:gridCol>
                <a:gridCol w="744511">
                  <a:extLst>
                    <a:ext uri="{9D8B030D-6E8A-4147-A177-3AD203B41FA5}">
                      <a16:colId xmlns:a16="http://schemas.microsoft.com/office/drawing/2014/main" val="3289073638"/>
                    </a:ext>
                  </a:extLst>
                </a:gridCol>
                <a:gridCol w="744511">
                  <a:extLst>
                    <a:ext uri="{9D8B030D-6E8A-4147-A177-3AD203B41FA5}">
                      <a16:colId xmlns:a16="http://schemas.microsoft.com/office/drawing/2014/main" val="2236719956"/>
                    </a:ext>
                  </a:extLst>
                </a:gridCol>
                <a:gridCol w="744511">
                  <a:extLst>
                    <a:ext uri="{9D8B030D-6E8A-4147-A177-3AD203B41FA5}">
                      <a16:colId xmlns:a16="http://schemas.microsoft.com/office/drawing/2014/main" val="1418413468"/>
                    </a:ext>
                  </a:extLst>
                </a:gridCol>
                <a:gridCol w="744511">
                  <a:extLst>
                    <a:ext uri="{9D8B030D-6E8A-4147-A177-3AD203B41FA5}">
                      <a16:colId xmlns:a16="http://schemas.microsoft.com/office/drawing/2014/main" val="1651168797"/>
                    </a:ext>
                  </a:extLst>
                </a:gridCol>
                <a:gridCol w="744511">
                  <a:extLst>
                    <a:ext uri="{9D8B030D-6E8A-4147-A177-3AD203B41FA5}">
                      <a16:colId xmlns:a16="http://schemas.microsoft.com/office/drawing/2014/main" val="1311509767"/>
                    </a:ext>
                  </a:extLst>
                </a:gridCol>
              </a:tblGrid>
              <a:tr h="504334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Avenir Book" panose="02000503020000020003" pitchFamily="2" charset="0"/>
                        </a:rPr>
                        <a:t>Calibration gain factor for N20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412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venir Book" panose="02000503020000020003" pitchFamily="2" charset="0"/>
                        </a:rPr>
                        <a:t>443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490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venir Book" panose="02000503020000020003" pitchFamily="2" charset="0"/>
                        </a:rPr>
                        <a:t>550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venir Book" panose="02000503020000020003" pitchFamily="2" charset="0"/>
                        </a:rPr>
                        <a:t>670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venir Book" panose="02000503020000020003" pitchFamily="2" charset="0"/>
                        </a:rPr>
                        <a:t>870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venir Book" panose="02000503020000020003" pitchFamily="2" charset="0"/>
                        </a:rPr>
                        <a:t>1240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venir Book" panose="02000503020000020003" pitchFamily="2" charset="0"/>
                        </a:rPr>
                        <a:t>1610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venir Book" panose="02000503020000020003" pitchFamily="2" charset="0"/>
                        </a:rPr>
                        <a:t>2250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0114037"/>
                  </a:ext>
                </a:extLst>
              </a:tr>
              <a:tr h="267778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Avenir Book" panose="02000503020000020003" pitchFamily="2" charset="0"/>
                        </a:rPr>
                        <a:t>Dome-C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latin typeface="Avenir Book" panose="02000503020000020003" pitchFamily="2" charset="0"/>
                        </a:rPr>
                        <a:t>1.059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latin typeface="Avenir Book" panose="02000503020000020003" pitchFamily="2" charset="0"/>
                        </a:rPr>
                        <a:t>1.070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latin typeface="Avenir Book" panose="02000503020000020003" pitchFamily="2" charset="0"/>
                        </a:rPr>
                        <a:t>1.052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latin typeface="Avenir Book" panose="02000503020000020003" pitchFamily="2" charset="0"/>
                        </a:rPr>
                        <a:t>1.069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latin typeface="Avenir Book" panose="02000503020000020003" pitchFamily="2" charset="0"/>
                        </a:rPr>
                        <a:t>1.054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latin typeface="Avenir Book" panose="02000503020000020003" pitchFamily="2" charset="0"/>
                        </a:rPr>
                        <a:t>1.052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latin typeface="Avenir Book" panose="02000503020000020003" pitchFamily="2" charset="0"/>
                        </a:rPr>
                        <a:t>1.026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latin typeface="Avenir Book" panose="02000503020000020003" pitchFamily="2" charset="0"/>
                        </a:rPr>
                        <a:t>1.036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latin typeface="Avenir Book" panose="02000503020000020003" pitchFamily="2" charset="0"/>
                        </a:rPr>
                        <a:t>1.008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08048"/>
                  </a:ext>
                </a:extLst>
              </a:tr>
              <a:tr h="326455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Avenir Book" panose="02000503020000020003" pitchFamily="2" charset="0"/>
                        </a:rPr>
                        <a:t>Meyer et al. (2020) over clouds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latin typeface="Avenir Book" panose="02000503020000020003" pitchFamily="2" charset="0"/>
                        </a:rPr>
                        <a:t>1.053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latin typeface="Avenir Book" panose="02000503020000020003" pitchFamily="2" charset="0"/>
                        </a:rPr>
                        <a:t>1.041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latin typeface="Avenir Book" panose="02000503020000020003" pitchFamily="2" charset="0"/>
                        </a:rPr>
                        <a:t>1.030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latin typeface="Avenir Book" panose="02000503020000020003" pitchFamily="2" charset="0"/>
                        </a:rPr>
                        <a:t>1.041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latin typeface="Avenir Book" panose="02000503020000020003" pitchFamily="2" charset="0"/>
                        </a:rPr>
                        <a:t>1.021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150727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D64578B-88FD-713D-245C-659FB51C4DA2}"/>
              </a:ext>
            </a:extLst>
          </p:cNvPr>
          <p:cNvSpPr txBox="1"/>
          <p:nvPr/>
        </p:nvSpPr>
        <p:spPr>
          <a:xfrm>
            <a:off x="486357" y="12128"/>
            <a:ext cx="1121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Data Consistency: Calibration Adjustments for SNPP and NOAA-20 VIIRS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2B0212-C3AC-B44D-BF98-60FAF6531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427" y="685680"/>
            <a:ext cx="5090476" cy="2746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37B223-4495-9C28-F18E-8D5DDB231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099" y="706322"/>
            <a:ext cx="3288145" cy="27987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DEBEF8-3CE8-63DA-36CC-A282CCFBCB86}"/>
              </a:ext>
            </a:extLst>
          </p:cNvPr>
          <p:cNvSpPr txBox="1"/>
          <p:nvPr/>
        </p:nvSpPr>
        <p:spPr>
          <a:xfrm>
            <a:off x="1125544" y="4966879"/>
            <a:ext cx="10323804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700" dirty="0">
                <a:latin typeface="Avenir Book" panose="02000503020000020003" pitchFamily="2" charset="0"/>
              </a:rPr>
              <a:t>Cross-calibration of SNPP VIIRS against Aqua MODIS is base upon VIIRS/MODIS matchup files generated by A-SIPS using the approach of Sayer et al. (2017)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700" dirty="0">
                <a:latin typeface="Avenir Book" panose="02000503020000020003" pitchFamily="2" charset="0"/>
              </a:rPr>
              <a:t>We also normalize N20 VIIRS to SNPP using the matchup data over Dome-C </a:t>
            </a:r>
            <a:r>
              <a:rPr lang="en-US" sz="1700" dirty="0" err="1">
                <a:latin typeface="Avenir Book" panose="02000503020000020003" pitchFamily="2" charset="0"/>
              </a:rPr>
              <a:t>cal</a:t>
            </a:r>
            <a:r>
              <a:rPr lang="en-US" sz="1700" dirty="0">
                <a:latin typeface="Avenir Book" panose="02000503020000020003" pitchFamily="2" charset="0"/>
              </a:rPr>
              <a:t>/</a:t>
            </a:r>
            <a:r>
              <a:rPr lang="en-US" sz="1700" dirty="0" err="1">
                <a:latin typeface="Avenir Book" panose="02000503020000020003" pitchFamily="2" charset="0"/>
              </a:rPr>
              <a:t>val</a:t>
            </a:r>
            <a:r>
              <a:rPr lang="en-US" sz="1700" dirty="0">
                <a:latin typeface="Avenir Book" panose="02000503020000020003" pitchFamily="2" charset="0"/>
              </a:rPr>
              <a:t> site (Aqua MODIS serves as bridge between SNPP and N20).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1F5E37-DC86-5C64-4148-166048C38C66}"/>
              </a:ext>
            </a:extLst>
          </p:cNvPr>
          <p:cNvSpPr txBox="1"/>
          <p:nvPr/>
        </p:nvSpPr>
        <p:spPr>
          <a:xfrm>
            <a:off x="10149573" y="1603889"/>
            <a:ext cx="187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Sayer et al. (2017)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7D4C0E-26AB-6E9A-1543-6F24380C871D}"/>
              </a:ext>
            </a:extLst>
          </p:cNvPr>
          <p:cNvCxnSpPr>
            <a:cxnSpLocks/>
          </p:cNvCxnSpPr>
          <p:nvPr/>
        </p:nvCxnSpPr>
        <p:spPr>
          <a:xfrm>
            <a:off x="486357" y="478525"/>
            <a:ext cx="11157286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A7E4AE0-FB3C-9F2B-2C01-8C42D1F89ECA}"/>
              </a:ext>
            </a:extLst>
          </p:cNvPr>
          <p:cNvSpPr txBox="1"/>
          <p:nvPr/>
        </p:nvSpPr>
        <p:spPr>
          <a:xfrm>
            <a:off x="1033193" y="6141848"/>
            <a:ext cx="10797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details, see our poster “Improved Deep Blue aerosol data records from SNPP/NOAA-20 VIIRS and beyond” by Lee et al.</a:t>
            </a:r>
          </a:p>
        </p:txBody>
      </p:sp>
    </p:spTree>
    <p:extLst>
      <p:ext uri="{BB962C8B-B14F-4D97-AF65-F5344CB8AC3E}">
        <p14:creationId xmlns:p14="http://schemas.microsoft.com/office/powerpoint/2010/main" val="307352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218D4036-5A06-53FA-3CA1-53E738D43EB7}"/>
              </a:ext>
            </a:extLst>
          </p:cNvPr>
          <p:cNvSpPr txBox="1"/>
          <p:nvPr/>
        </p:nvSpPr>
        <p:spPr>
          <a:xfrm>
            <a:off x="486357" y="147037"/>
            <a:ext cx="993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SNPP vs. NOAA-20 VIIRS AOD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58C48E-FAED-AB68-5EB8-4EA166DCD12E}"/>
              </a:ext>
            </a:extLst>
          </p:cNvPr>
          <p:cNvSpPr txBox="1"/>
          <p:nvPr/>
        </p:nvSpPr>
        <p:spPr>
          <a:xfrm>
            <a:off x="696264" y="5141413"/>
            <a:ext cx="10799471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7190" marR="0" lvl="0" indent="-285750" algn="l" defTabSz="491160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cs typeface="Calibri" panose="020F0502020204030204" pitchFamily="34" charset="0"/>
              </a:rPr>
              <a:t>The cross-calibration makes the </a:t>
            </a:r>
            <a:r>
              <a:rPr lang="en-US" dirty="0">
                <a:solidFill>
                  <a:prstClr val="black"/>
                </a:solidFill>
                <a:latin typeface="Avenir Book" panose="02000503020000020003" pitchFamily="2" charset="0"/>
                <a:cs typeface="Calibri" panose="020F0502020204030204" pitchFamily="34" charset="0"/>
              </a:rPr>
              <a:t>AOD retrievals comparable between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cs typeface="Calibri" panose="020F0502020204030204" pitchFamily="34" charset="0"/>
              </a:rPr>
              <a:t>SNPP and NOAA-20 VIIRS.</a:t>
            </a:r>
          </a:p>
          <a:p>
            <a:pPr marL="377190" marR="0" lvl="0" indent="-285750" algn="l" defTabSz="491160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cs typeface="Calibri" panose="020F0502020204030204" pitchFamily="34" charset="0"/>
              </a:rPr>
              <a:t>Mean offset = 0.001 – 0.005 over land, (-0.006) – (-0.009) over ocean, and (-0.004) – (-0.006) overall, depending on season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08B544E-5D44-C5F7-C418-7E8E400F17CF}"/>
              </a:ext>
            </a:extLst>
          </p:cNvPr>
          <p:cNvGrpSpPr>
            <a:grpSpLocks noChangeAspect="1"/>
          </p:cNvGrpSpPr>
          <p:nvPr/>
        </p:nvGrpSpPr>
        <p:grpSpPr>
          <a:xfrm>
            <a:off x="609600" y="1216449"/>
            <a:ext cx="10972800" cy="3677343"/>
            <a:chOff x="31546800" y="22451854"/>
            <a:chExt cx="15087600" cy="505634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53D8843-F392-AA9A-1F78-64836C2E4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546800" y="22451855"/>
              <a:ext cx="7772400" cy="505634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987EAB1-1236-1E18-0C57-DA8EF440C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62000" y="22451854"/>
              <a:ext cx="7772400" cy="5056345"/>
            </a:xfrm>
            <a:prstGeom prst="rect">
              <a:avLst/>
            </a:prstGeom>
          </p:spPr>
        </p:pic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1868D0-AFE9-5F55-89EA-D0455B5E5BCE}"/>
              </a:ext>
            </a:extLst>
          </p:cNvPr>
          <p:cNvCxnSpPr>
            <a:cxnSpLocks/>
          </p:cNvCxnSpPr>
          <p:nvPr/>
        </p:nvCxnSpPr>
        <p:spPr>
          <a:xfrm>
            <a:off x="486357" y="613435"/>
            <a:ext cx="11157286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274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6D62A6-7313-DD39-7869-376300100103}"/>
              </a:ext>
            </a:extLst>
          </p:cNvPr>
          <p:cNvSpPr txBox="1"/>
          <p:nvPr/>
        </p:nvSpPr>
        <p:spPr>
          <a:xfrm>
            <a:off x="486357" y="147037"/>
            <a:ext cx="993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>
                <a:solidFill>
                  <a:srgbClr val="1C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SNPP vs NOAA-20 VIIRS AOD (2018-2020)</a:t>
            </a:r>
            <a:endParaRPr lang="en-US" sz="2400" dirty="0">
              <a:solidFill>
                <a:srgbClr val="1C75BC"/>
              </a:solidFill>
              <a:latin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7C3878-E57B-3219-3555-A5A39B6F9A6E}"/>
              </a:ext>
            </a:extLst>
          </p:cNvPr>
          <p:cNvGrpSpPr/>
          <p:nvPr/>
        </p:nvGrpSpPr>
        <p:grpSpPr>
          <a:xfrm>
            <a:off x="100578" y="781949"/>
            <a:ext cx="7619930" cy="5297552"/>
            <a:chOff x="92597" y="996801"/>
            <a:chExt cx="7619930" cy="529755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F909D62-2E6B-F137-BBB0-8CAA49A90E4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7327" y="996801"/>
              <a:ext cx="7315200" cy="4755810"/>
              <a:chOff x="1524000" y="818641"/>
              <a:chExt cx="9144000" cy="5944763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6177E088-2A3C-8C9D-5213-E7AEB26289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0000" t="50000"/>
              <a:stretch/>
            </p:blipFill>
            <p:spPr>
              <a:xfrm>
                <a:off x="1524000" y="818641"/>
                <a:ext cx="9144000" cy="5944763"/>
              </a:xfrm>
              <a:prstGeom prst="rect">
                <a:avLst/>
              </a:prstGeom>
            </p:spPr>
          </p:pic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D9D98E08-91BF-CF31-257D-A3CD57112DB8}"/>
                  </a:ext>
                </a:extLst>
              </p:cNvPr>
              <p:cNvGrpSpPr/>
              <p:nvPr/>
            </p:nvGrpSpPr>
            <p:grpSpPr>
              <a:xfrm>
                <a:off x="2293857" y="4376243"/>
                <a:ext cx="1033577" cy="669305"/>
                <a:chOff x="32354520" y="17571530"/>
                <a:chExt cx="1033577" cy="669305"/>
              </a:xfrm>
            </p:grpSpPr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961849E1-1E06-2DFA-18DB-E6925E279A41}"/>
                    </a:ext>
                  </a:extLst>
                </p:cNvPr>
                <p:cNvSpPr/>
                <p:nvPr/>
              </p:nvSpPr>
              <p:spPr>
                <a:xfrm>
                  <a:off x="32354520" y="17678400"/>
                  <a:ext cx="182880" cy="18621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" name="Diamond 7">
                  <a:extLst>
                    <a:ext uri="{FF2B5EF4-FFF2-40B4-BE49-F238E27FC236}">
                      <a16:creationId xmlns:a16="http://schemas.microsoft.com/office/drawing/2014/main" id="{B01FF6C7-61D3-40C4-3AD9-3ADC130BDAD8}"/>
                    </a:ext>
                  </a:extLst>
                </p:cNvPr>
                <p:cNvSpPr/>
                <p:nvPr/>
              </p:nvSpPr>
              <p:spPr>
                <a:xfrm>
                  <a:off x="32354520" y="17949340"/>
                  <a:ext cx="182880" cy="182880"/>
                </a:xfrm>
                <a:prstGeom prst="diamond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0D3322F-C530-2D21-D200-0FAA7ED9CB38}"/>
                    </a:ext>
                  </a:extLst>
                </p:cNvPr>
                <p:cNvSpPr txBox="1"/>
                <p:nvPr/>
              </p:nvSpPr>
              <p:spPr>
                <a:xfrm>
                  <a:off x="32537400" y="17571530"/>
                  <a:ext cx="68480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bg1"/>
                      </a:solidFill>
                    </a:rPr>
                    <a:t>Land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979F101-7F85-B344-6616-0BF66420BF61}"/>
                    </a:ext>
                  </a:extLst>
                </p:cNvPr>
                <p:cNvSpPr txBox="1"/>
                <p:nvPr/>
              </p:nvSpPr>
              <p:spPr>
                <a:xfrm>
                  <a:off x="32538184" y="17840725"/>
                  <a:ext cx="84991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bg1"/>
                      </a:solidFill>
                    </a:rPr>
                    <a:t>Ocean</a:t>
                  </a:r>
                </a:p>
              </p:txBody>
            </p:sp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3F8DF13-8B4F-EFA2-A0E1-E369BAC83CCB}"/>
                </a:ext>
              </a:extLst>
            </p:cNvPr>
            <p:cNvSpPr txBox="1"/>
            <p:nvPr/>
          </p:nvSpPr>
          <p:spPr>
            <a:xfrm>
              <a:off x="92597" y="5648022"/>
              <a:ext cx="65277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Land (312 sites):   8%                         85%                       7%</a:t>
              </a:r>
            </a:p>
            <a:p>
              <a:r>
                <a:rPr lang="en-US" dirty="0">
                  <a:latin typeface="Avenir Book" panose="02000503020000020003" pitchFamily="2" charset="0"/>
                </a:rPr>
                <a:t>Ocean (85 sites): </a:t>
              </a:r>
              <a:r>
                <a:rPr lang="en-US" sz="1200" dirty="0">
                  <a:latin typeface="Avenir Book" panose="02000503020000020003" pitchFamily="2" charset="0"/>
                </a:rPr>
                <a:t>  </a:t>
              </a:r>
              <a:r>
                <a:rPr lang="en-US" dirty="0">
                  <a:latin typeface="Avenir Book" panose="02000503020000020003" pitchFamily="2" charset="0"/>
                </a:rPr>
                <a:t>2%                        </a:t>
              </a:r>
              <a:r>
                <a:rPr lang="en-US" sz="1200" dirty="0">
                  <a:latin typeface="Avenir Book" panose="02000503020000020003" pitchFamily="2" charset="0"/>
                </a:rPr>
                <a:t> </a:t>
              </a:r>
              <a:r>
                <a:rPr lang="en-US" dirty="0">
                  <a:latin typeface="Avenir Book" panose="02000503020000020003" pitchFamily="2" charset="0"/>
                </a:rPr>
                <a:t>44%                       54%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DC7630-C8E7-5EBD-1501-0339D5EE887A}"/>
              </a:ext>
            </a:extLst>
          </p:cNvPr>
          <p:cNvCxnSpPr>
            <a:cxnSpLocks/>
          </p:cNvCxnSpPr>
          <p:nvPr/>
        </p:nvCxnSpPr>
        <p:spPr>
          <a:xfrm>
            <a:off x="486357" y="613435"/>
            <a:ext cx="11157286" cy="0"/>
          </a:xfrm>
          <a:prstGeom prst="line">
            <a:avLst/>
          </a:prstGeom>
          <a:ln w="38100">
            <a:solidFill>
              <a:srgbClr val="82AF4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D880781-F760-F8E2-5F1F-D161F25CFE5F}"/>
              </a:ext>
            </a:extLst>
          </p:cNvPr>
          <p:cNvSpPr txBox="1"/>
          <p:nvPr/>
        </p:nvSpPr>
        <p:spPr>
          <a:xfrm>
            <a:off x="7845474" y="1589456"/>
            <a:ext cx="4164435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>
                <a:latin typeface="Avenir Book" panose="02000503020000020003" pitchFamily="2" charset="0"/>
              </a:rPr>
              <a:t>Over land, N20 and SNPP AOD are generally comparable.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>
                <a:latin typeface="Avenir Book" panose="02000503020000020003" pitchFamily="2" charset="0"/>
              </a:rPr>
              <a:t>Over ocean, N20 VIIRS AOD is generally comparable or better due to smaller positive bias of N20 VIIRS.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>
                <a:latin typeface="Avenir Book" panose="02000503020000020003" pitchFamily="2" charset="0"/>
              </a:rPr>
              <a:t>Cross-calibration enables the creation of consistent aerosol records using the series of VIIRS.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>
                <a:latin typeface="Avenir Book" panose="02000503020000020003" pitchFamily="2" charset="0"/>
              </a:rPr>
              <a:t>Further discussions on cross-calibration will be made for better consistencies between different sensors (e.g., GSICS, CLARREO).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9046D0-BF47-AF57-F250-974F1931FD9F}"/>
              </a:ext>
            </a:extLst>
          </p:cNvPr>
          <p:cNvSpPr txBox="1"/>
          <p:nvPr/>
        </p:nvSpPr>
        <p:spPr>
          <a:xfrm>
            <a:off x="268697" y="6141848"/>
            <a:ext cx="1145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details, see our poster “Improved Deep Blue aerosol data records from SNPP/NOAA-20 VIIRS and beyond” by Lee et al.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ED21E6-C7E6-4A84-9335-CD0756653F56}"/>
              </a:ext>
            </a:extLst>
          </p:cNvPr>
          <p:cNvSpPr txBox="1"/>
          <p:nvPr/>
        </p:nvSpPr>
        <p:spPr>
          <a:xfrm>
            <a:off x="872838" y="4153083"/>
            <a:ext cx="1699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venir Book" panose="02000503020000020003"/>
              </a:rPr>
              <a:t>EE = 0.03+15%</a:t>
            </a:r>
            <a:endParaRPr lang="en-US" dirty="0">
              <a:latin typeface="Avenir Book" panose="02000503020000020003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880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AA3B2-36C7-B485-B38D-57992B750DE2}"/>
              </a:ext>
            </a:extLst>
          </p:cNvPr>
          <p:cNvSpPr txBox="1"/>
          <p:nvPr/>
        </p:nvSpPr>
        <p:spPr>
          <a:xfrm>
            <a:off x="819041" y="2575995"/>
            <a:ext cx="9810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432FF"/>
                </a:solidFill>
              </a:rPr>
              <a:t>Extending the LEO Deep Blue aerosol products to GEO sensors from GOES16/17 and Himawari-8</a:t>
            </a:r>
          </a:p>
        </p:txBody>
      </p:sp>
    </p:spTree>
    <p:extLst>
      <p:ext uri="{BB962C8B-B14F-4D97-AF65-F5344CB8AC3E}">
        <p14:creationId xmlns:p14="http://schemas.microsoft.com/office/powerpoint/2010/main" val="1141641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24650</TotalTime>
  <Words>1174</Words>
  <Application>Microsoft Office PowerPoint</Application>
  <PresentationFormat>Widescreen</PresentationFormat>
  <Paragraphs>122</Paragraphs>
  <Slides>14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4_Office Theme</vt:lpstr>
      <vt:lpstr>Status Update on Deep Blue Aerosol Products from MODIS, VIIRS, and GEO sensors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Hsu, Christina (GSFC-6130)</dc:creator>
  <cp:lastModifiedBy>Hsu, Christina (GSFC-6130)</cp:lastModifiedBy>
  <cp:revision>246</cp:revision>
  <dcterms:created xsi:type="dcterms:W3CDTF">2021-10-28T15:13:57Z</dcterms:created>
  <dcterms:modified xsi:type="dcterms:W3CDTF">2023-05-02T19:25:25Z</dcterms:modified>
</cp:coreProperties>
</file>