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handoutMasterIdLst>
    <p:handoutMasterId r:id="rId13"/>
  </p:handoutMasterIdLst>
  <p:sldIdLst>
    <p:sldId id="470" r:id="rId2"/>
    <p:sldId id="477" r:id="rId3"/>
    <p:sldId id="471" r:id="rId4"/>
    <p:sldId id="473" r:id="rId5"/>
    <p:sldId id="472" r:id="rId6"/>
    <p:sldId id="479" r:id="rId7"/>
    <p:sldId id="475" r:id="rId8"/>
    <p:sldId id="480" r:id="rId9"/>
    <p:sldId id="476" r:id="rId10"/>
    <p:sldId id="478" r:id="rId1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219098"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mn-lt"/>
        <a:ea typeface="+mn-ea"/>
        <a:cs typeface="+mn-cs"/>
        <a:sym typeface="Calibri"/>
      </a:defRPr>
    </a:lvl1pPr>
    <a:lvl2pPr marL="0" marR="0" indent="0" algn="l" defTabSz="1219098"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mn-lt"/>
        <a:ea typeface="+mn-ea"/>
        <a:cs typeface="+mn-cs"/>
        <a:sym typeface="Calibri"/>
      </a:defRPr>
    </a:lvl2pPr>
    <a:lvl3pPr marL="0" marR="0" indent="0" algn="l" defTabSz="1219098"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mn-lt"/>
        <a:ea typeface="+mn-ea"/>
        <a:cs typeface="+mn-cs"/>
        <a:sym typeface="Calibri"/>
      </a:defRPr>
    </a:lvl3pPr>
    <a:lvl4pPr marL="0" marR="0" indent="0" algn="l" defTabSz="1219098"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mn-lt"/>
        <a:ea typeface="+mn-ea"/>
        <a:cs typeface="+mn-cs"/>
        <a:sym typeface="Calibri"/>
      </a:defRPr>
    </a:lvl4pPr>
    <a:lvl5pPr marL="0" marR="0" indent="0" algn="l" defTabSz="1219098"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mn-lt"/>
        <a:ea typeface="+mn-ea"/>
        <a:cs typeface="+mn-cs"/>
        <a:sym typeface="Calibri"/>
      </a:defRPr>
    </a:lvl5pPr>
    <a:lvl6pPr marL="0" marR="0" indent="0" algn="l" defTabSz="1219098"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mn-lt"/>
        <a:ea typeface="+mn-ea"/>
        <a:cs typeface="+mn-cs"/>
        <a:sym typeface="Calibri"/>
      </a:defRPr>
    </a:lvl6pPr>
    <a:lvl7pPr marL="0" marR="0" indent="0" algn="l" defTabSz="1219098"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mn-lt"/>
        <a:ea typeface="+mn-ea"/>
        <a:cs typeface="+mn-cs"/>
        <a:sym typeface="Calibri"/>
      </a:defRPr>
    </a:lvl7pPr>
    <a:lvl8pPr marL="0" marR="0" indent="0" algn="l" defTabSz="1219098"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mn-lt"/>
        <a:ea typeface="+mn-ea"/>
        <a:cs typeface="+mn-cs"/>
        <a:sym typeface="Calibri"/>
      </a:defRPr>
    </a:lvl8pPr>
    <a:lvl9pPr marL="0" marR="0" indent="0" algn="l" defTabSz="1219098"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9F24"/>
    <a:srgbClr val="679021"/>
    <a:srgbClr val="FEEAD9"/>
    <a:srgbClr val="EBF2DF"/>
    <a:srgbClr val="F5F1AC"/>
    <a:srgbClr val="EDD609"/>
    <a:srgbClr val="E9E975"/>
    <a:srgbClr val="F6E203"/>
    <a:srgbClr val="2F5897"/>
    <a:srgbClr val="7F00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1D5E5"/>
          </a:solidFill>
        </a:fill>
      </a:tcStyle>
    </a:wholeTbl>
    <a:band2H>
      <a:tcTxStyle/>
      <a:tcStyle>
        <a:tcBdr/>
        <a:fill>
          <a:solidFill>
            <a:srgbClr val="E9EBF2"/>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F5D8CB"/>
          </a:solidFill>
        </a:fill>
      </a:tcStyle>
    </a:wholeTbl>
    <a:band2H>
      <a:tcTxStyle/>
      <a:tcStyle>
        <a:tcBdr/>
        <a:fill>
          <a:solidFill>
            <a:srgbClr val="FAECE7"/>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5D7D8"/>
          </a:solidFill>
        </a:fill>
      </a:tcStyle>
    </a:wholeTbl>
    <a:band2H>
      <a:tcTxStyle/>
      <a:tcStyle>
        <a:tcBdr/>
        <a:fill>
          <a:solidFill>
            <a:srgbClr val="EBECED"/>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inor">
          <a:srgbClr val="000000"/>
        </a:fontRef>
        <a:srgbClr val="000000"/>
      </a:tcTxStyle>
      <a:tcStyle>
        <a:tcBdr>
          <a:left>
            <a:ln w="25400" cap="flat">
              <a:noFill/>
              <a:miter lim="400000"/>
            </a:ln>
          </a:left>
          <a:right>
            <a:ln w="25400" cap="flat">
              <a:noFill/>
              <a:miter lim="400000"/>
            </a:ln>
          </a:right>
          <a:top>
            <a:ln w="127000" cap="flat">
              <a:solidFill>
                <a:srgbClr val="000000"/>
              </a:solidFill>
              <a:prstDash val="solid"/>
              <a:round/>
            </a:ln>
          </a:top>
          <a:bottom>
            <a:ln w="635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inor">
          <a:srgbClr val="FFFFFF"/>
        </a:fontRef>
        <a:srgbClr val="FFFFFF"/>
      </a:tcTxStyle>
      <a:tcStyle>
        <a:tcBdr>
          <a:left>
            <a:ln w="25400" cap="flat">
              <a:noFill/>
              <a:miter lim="400000"/>
            </a:ln>
          </a:left>
          <a:right>
            <a:ln w="25400" cap="flat">
              <a:noFill/>
              <a:miter lim="400000"/>
            </a:ln>
          </a:right>
          <a:top>
            <a:ln w="63500" cap="flat">
              <a:solidFill>
                <a:srgbClr val="000000"/>
              </a:solidFill>
              <a:prstDash val="solid"/>
              <a:round/>
            </a:ln>
          </a:top>
          <a:bottom>
            <a:ln w="635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270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635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25"/>
    <p:restoredTop sz="92133" autoAdjust="0"/>
  </p:normalViewPr>
  <p:slideViewPr>
    <p:cSldViewPr snapToGrid="0" snapToObjects="1">
      <p:cViewPr varScale="1">
        <p:scale>
          <a:sx n="50" d="100"/>
          <a:sy n="50" d="100"/>
        </p:scale>
        <p:origin x="1416" y="176"/>
      </p:cViewPr>
      <p:guideLst>
        <p:guide orient="horz" pos="4320"/>
        <p:guide pos="76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88" d="100"/>
          <a:sy n="88" d="100"/>
        </p:scale>
        <p:origin x="3872"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D7BB01-0A2A-AD45-816D-5DF1E92156B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01F4C87-7D13-AC4B-A23D-D34ABD5D4C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D26216-60DD-3340-A178-79A811279584}" type="datetimeFigureOut">
              <a:rPr lang="en-US" smtClean="0"/>
              <a:t>5/1/23</a:t>
            </a:fld>
            <a:endParaRPr lang="en-US"/>
          </a:p>
        </p:txBody>
      </p:sp>
      <p:sp>
        <p:nvSpPr>
          <p:cNvPr id="4" name="Footer Placeholder 3">
            <a:extLst>
              <a:ext uri="{FF2B5EF4-FFF2-40B4-BE49-F238E27FC236}">
                <a16:creationId xmlns:a16="http://schemas.microsoft.com/office/drawing/2014/main" id="{BCC88B0F-BD09-4247-8D6E-B15308E91A2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6AD6412-F960-654D-AF7B-6135444BEF3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77D77C-A67B-3C4D-A4F5-FB2B44F80E39}" type="slidenum">
              <a:rPr lang="en-US" smtClean="0"/>
              <a:t>‹#›</a:t>
            </a:fld>
            <a:endParaRPr lang="en-US"/>
          </a:p>
        </p:txBody>
      </p:sp>
    </p:spTree>
    <p:extLst>
      <p:ext uri="{BB962C8B-B14F-4D97-AF65-F5344CB8AC3E}">
        <p14:creationId xmlns:p14="http://schemas.microsoft.com/office/powerpoint/2010/main" val="2097446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2" name="Shape 132"/>
          <p:cNvSpPr>
            <a:spLocks noGrp="1" noRot="1" noChangeAspect="1"/>
          </p:cNvSpPr>
          <p:nvPr>
            <p:ph type="sldImg"/>
          </p:nvPr>
        </p:nvSpPr>
        <p:spPr>
          <a:xfrm>
            <a:off x="1143000" y="685800"/>
            <a:ext cx="4572000" cy="3429000"/>
          </a:xfrm>
          <a:prstGeom prst="rect">
            <a:avLst/>
          </a:prstGeom>
        </p:spPr>
        <p:txBody>
          <a:bodyPr/>
          <a:lstStyle/>
          <a:p>
            <a:endParaRPr/>
          </a:p>
        </p:txBody>
      </p:sp>
      <p:sp>
        <p:nvSpPr>
          <p:cNvPr id="133" name="Shape 13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624663369"/>
      </p:ext>
    </p:extLst>
  </p:cSld>
  <p:clrMap bg1="lt1" tx1="dk1" bg2="lt2" tx2="dk2" accent1="accent1" accent2="accent2" accent3="accent3" accent4="accent4" accent5="accent5" accent6="accent6" hlink="hlink" folHlink="folHlink"/>
  <p:notesStyle>
    <a:lvl1pPr defTabSz="1219098" latinLnBrk="0">
      <a:defRPr sz="2600">
        <a:latin typeface="+mn-lt"/>
        <a:ea typeface="+mn-ea"/>
        <a:cs typeface="+mn-cs"/>
        <a:sym typeface="Calibri"/>
      </a:defRPr>
    </a:lvl1pPr>
    <a:lvl2pPr indent="228600" defTabSz="1219098" latinLnBrk="0">
      <a:defRPr sz="2600">
        <a:latin typeface="+mn-lt"/>
        <a:ea typeface="+mn-ea"/>
        <a:cs typeface="+mn-cs"/>
        <a:sym typeface="Calibri"/>
      </a:defRPr>
    </a:lvl2pPr>
    <a:lvl3pPr indent="457200" defTabSz="1219098" latinLnBrk="0">
      <a:defRPr sz="2600">
        <a:latin typeface="+mn-lt"/>
        <a:ea typeface="+mn-ea"/>
        <a:cs typeface="+mn-cs"/>
        <a:sym typeface="Calibri"/>
      </a:defRPr>
    </a:lvl3pPr>
    <a:lvl4pPr indent="685800" defTabSz="1219098" latinLnBrk="0">
      <a:defRPr sz="2600">
        <a:latin typeface="+mn-lt"/>
        <a:ea typeface="+mn-ea"/>
        <a:cs typeface="+mn-cs"/>
        <a:sym typeface="Calibri"/>
      </a:defRPr>
    </a:lvl4pPr>
    <a:lvl5pPr indent="914400" defTabSz="1219098" latinLnBrk="0">
      <a:defRPr sz="2600">
        <a:latin typeface="+mn-lt"/>
        <a:ea typeface="+mn-ea"/>
        <a:cs typeface="+mn-cs"/>
        <a:sym typeface="Calibri"/>
      </a:defRPr>
    </a:lvl5pPr>
    <a:lvl6pPr indent="1143000" defTabSz="1219098" latinLnBrk="0">
      <a:defRPr sz="2600">
        <a:latin typeface="+mn-lt"/>
        <a:ea typeface="+mn-ea"/>
        <a:cs typeface="+mn-cs"/>
        <a:sym typeface="Calibri"/>
      </a:defRPr>
    </a:lvl6pPr>
    <a:lvl7pPr indent="1371600" defTabSz="1219098" latinLnBrk="0">
      <a:defRPr sz="2600">
        <a:latin typeface="+mn-lt"/>
        <a:ea typeface="+mn-ea"/>
        <a:cs typeface="+mn-cs"/>
        <a:sym typeface="Calibri"/>
      </a:defRPr>
    </a:lvl7pPr>
    <a:lvl8pPr indent="1600200" defTabSz="1219098" latinLnBrk="0">
      <a:defRPr sz="2600">
        <a:latin typeface="+mn-lt"/>
        <a:ea typeface="+mn-ea"/>
        <a:cs typeface="+mn-cs"/>
        <a:sym typeface="Calibri"/>
      </a:defRPr>
    </a:lvl8pPr>
    <a:lvl9pPr indent="1828800" defTabSz="1219098" latinLnBrk="0">
      <a:defRPr sz="26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xfrm>
            <a:off x="381000" y="685800"/>
            <a:ext cx="6096000" cy="3429000"/>
          </a:xfrm>
          <a:prstGeom prst="rect">
            <a:avLst/>
          </a:prstGeom>
        </p:spPr>
        <p:txBody>
          <a:bodyPr/>
          <a:lstStyle/>
          <a:p>
            <a:endParaRPr/>
          </a:p>
        </p:txBody>
      </p:sp>
      <p:sp>
        <p:nvSpPr>
          <p:cNvPr id="148" name="Shape 148"/>
          <p:cNvSpPr>
            <a:spLocks noGrp="1"/>
          </p:cNvSpPr>
          <p:nvPr>
            <p:ph type="body" sz="quarter" idx="1"/>
          </p:nvPr>
        </p:nvSpPr>
        <p:spPr>
          <a:prstGeom prst="rect">
            <a:avLst/>
          </a:prstGeom>
        </p:spPr>
        <p:txBody>
          <a:bodyPr/>
          <a:lstStyle/>
          <a:p>
            <a:pPr>
              <a:defRPr sz="1400"/>
            </a:pPr>
            <a:endParaRPr dirty="0"/>
          </a:p>
        </p:txBody>
      </p:sp>
    </p:spTree>
    <p:extLst>
      <p:ext uri="{BB962C8B-B14F-4D97-AF65-F5344CB8AC3E}">
        <p14:creationId xmlns:p14="http://schemas.microsoft.com/office/powerpoint/2010/main" val="2027980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xfrm>
            <a:off x="381000" y="685800"/>
            <a:ext cx="6096000" cy="3429000"/>
          </a:xfrm>
          <a:prstGeom prst="rect">
            <a:avLst/>
          </a:prstGeom>
        </p:spPr>
        <p:txBody>
          <a:bodyPr/>
          <a:lstStyle/>
          <a:p>
            <a:endParaRPr/>
          </a:p>
        </p:txBody>
      </p:sp>
      <p:sp>
        <p:nvSpPr>
          <p:cNvPr id="148" name="Shape 148"/>
          <p:cNvSpPr>
            <a:spLocks noGrp="1"/>
          </p:cNvSpPr>
          <p:nvPr>
            <p:ph type="body" sz="quarter" idx="1"/>
          </p:nvPr>
        </p:nvSpPr>
        <p:spPr>
          <a:prstGeom prst="rect">
            <a:avLst/>
          </a:prstGeom>
        </p:spPr>
        <p:txBody>
          <a:bodyPr/>
          <a:lstStyle/>
          <a:p>
            <a:pPr>
              <a:defRPr sz="1400"/>
            </a:pPr>
            <a:endParaRPr dirty="0"/>
          </a:p>
        </p:txBody>
      </p:sp>
    </p:spTree>
    <p:extLst>
      <p:ext uri="{BB962C8B-B14F-4D97-AF65-F5344CB8AC3E}">
        <p14:creationId xmlns:p14="http://schemas.microsoft.com/office/powerpoint/2010/main" val="3682238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xfrm>
            <a:off x="381000" y="685800"/>
            <a:ext cx="6096000" cy="3429000"/>
          </a:xfrm>
          <a:prstGeom prst="rect">
            <a:avLst/>
          </a:prstGeom>
        </p:spPr>
        <p:txBody>
          <a:bodyPr/>
          <a:lstStyle/>
          <a:p>
            <a:endParaRPr/>
          </a:p>
        </p:txBody>
      </p:sp>
      <p:sp>
        <p:nvSpPr>
          <p:cNvPr id="148" name="Shape 148"/>
          <p:cNvSpPr>
            <a:spLocks noGrp="1"/>
          </p:cNvSpPr>
          <p:nvPr>
            <p:ph type="body" sz="quarter" idx="1"/>
          </p:nvPr>
        </p:nvSpPr>
        <p:spPr>
          <a:prstGeom prst="rect">
            <a:avLst/>
          </a:prstGeom>
        </p:spPr>
        <p:txBody>
          <a:bodyPr/>
          <a:lstStyle/>
          <a:p>
            <a:pPr>
              <a:defRPr sz="1400"/>
            </a:pPr>
            <a:r>
              <a:rPr lang="en-US" dirty="0" err="1"/>
              <a:t>Yori</a:t>
            </a:r>
            <a:r>
              <a:rPr lang="en-US" dirty="0"/>
              <a:t>: Python</a:t>
            </a:r>
          </a:p>
        </p:txBody>
      </p:sp>
    </p:spTree>
    <p:extLst>
      <p:ext uri="{BB962C8B-B14F-4D97-AF65-F5344CB8AC3E}">
        <p14:creationId xmlns:p14="http://schemas.microsoft.com/office/powerpoint/2010/main" val="1686647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xfrm>
            <a:off x="381000" y="685800"/>
            <a:ext cx="6096000" cy="3429000"/>
          </a:xfrm>
          <a:prstGeom prst="rect">
            <a:avLst/>
          </a:prstGeom>
        </p:spPr>
        <p:txBody>
          <a:bodyPr/>
          <a:lstStyle/>
          <a:p>
            <a:endParaRPr/>
          </a:p>
        </p:txBody>
      </p:sp>
      <p:sp>
        <p:nvSpPr>
          <p:cNvPr id="148" name="Shape 148"/>
          <p:cNvSpPr>
            <a:spLocks noGrp="1"/>
          </p:cNvSpPr>
          <p:nvPr>
            <p:ph type="body" sz="quarter" idx="1"/>
          </p:nvPr>
        </p:nvSpPr>
        <p:spPr>
          <a:prstGeom prst="rect">
            <a:avLst/>
          </a:prstGeom>
        </p:spPr>
        <p:txBody>
          <a:bodyPr/>
          <a:lstStyle/>
          <a:p>
            <a:pPr>
              <a:defRPr sz="1400"/>
            </a:pPr>
            <a:endParaRPr dirty="0"/>
          </a:p>
        </p:txBody>
      </p:sp>
    </p:spTree>
    <p:extLst>
      <p:ext uri="{BB962C8B-B14F-4D97-AF65-F5344CB8AC3E}">
        <p14:creationId xmlns:p14="http://schemas.microsoft.com/office/powerpoint/2010/main" val="3508666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xfrm>
            <a:off x="381000" y="685800"/>
            <a:ext cx="6096000" cy="3429000"/>
          </a:xfrm>
          <a:prstGeom prst="rect">
            <a:avLst/>
          </a:prstGeom>
        </p:spPr>
        <p:txBody>
          <a:bodyPr/>
          <a:lstStyle/>
          <a:p>
            <a:endParaRPr/>
          </a:p>
        </p:txBody>
      </p:sp>
      <p:sp>
        <p:nvSpPr>
          <p:cNvPr id="148" name="Shape 148"/>
          <p:cNvSpPr>
            <a:spLocks noGrp="1"/>
          </p:cNvSpPr>
          <p:nvPr>
            <p:ph type="body" sz="quarter" idx="1"/>
          </p:nvPr>
        </p:nvSpPr>
        <p:spPr>
          <a:prstGeom prst="rect">
            <a:avLst/>
          </a:prstGeom>
        </p:spPr>
        <p:txBody>
          <a:bodyPr/>
          <a:lstStyle/>
          <a:p>
            <a:pPr>
              <a:defRPr sz="1400"/>
            </a:pPr>
            <a:r>
              <a:rPr lang="en-US" dirty="0"/>
              <a:t>Advertisement</a:t>
            </a:r>
          </a:p>
        </p:txBody>
      </p:sp>
    </p:spTree>
    <p:extLst>
      <p:ext uri="{BB962C8B-B14F-4D97-AF65-F5344CB8AC3E}">
        <p14:creationId xmlns:p14="http://schemas.microsoft.com/office/powerpoint/2010/main" val="3646691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xfrm>
            <a:off x="381000" y="685800"/>
            <a:ext cx="6096000" cy="3429000"/>
          </a:xfrm>
          <a:prstGeom prst="rect">
            <a:avLst/>
          </a:prstGeom>
        </p:spPr>
        <p:txBody>
          <a:bodyPr/>
          <a:lstStyle/>
          <a:p>
            <a:endParaRPr/>
          </a:p>
        </p:txBody>
      </p:sp>
      <p:sp>
        <p:nvSpPr>
          <p:cNvPr id="148" name="Shape 148"/>
          <p:cNvSpPr>
            <a:spLocks noGrp="1"/>
          </p:cNvSpPr>
          <p:nvPr>
            <p:ph type="body" sz="quarter" idx="1"/>
          </p:nvPr>
        </p:nvSpPr>
        <p:spPr>
          <a:prstGeom prst="rect">
            <a:avLst/>
          </a:prstGeom>
        </p:spPr>
        <p:txBody>
          <a:bodyPr/>
          <a:lstStyle/>
          <a:p>
            <a:pPr>
              <a:defRPr sz="1400"/>
            </a:pPr>
            <a:endParaRPr dirty="0"/>
          </a:p>
        </p:txBody>
      </p:sp>
    </p:spTree>
    <p:extLst>
      <p:ext uri="{BB962C8B-B14F-4D97-AF65-F5344CB8AC3E}">
        <p14:creationId xmlns:p14="http://schemas.microsoft.com/office/powerpoint/2010/main" val="3112924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xfrm>
            <a:off x="381000" y="685800"/>
            <a:ext cx="6096000" cy="3429000"/>
          </a:xfrm>
          <a:prstGeom prst="rect">
            <a:avLst/>
          </a:prstGeom>
        </p:spPr>
        <p:txBody>
          <a:bodyPr/>
          <a:lstStyle/>
          <a:p>
            <a:endParaRPr/>
          </a:p>
        </p:txBody>
      </p:sp>
      <p:sp>
        <p:nvSpPr>
          <p:cNvPr id="148" name="Shape 148"/>
          <p:cNvSpPr>
            <a:spLocks noGrp="1"/>
          </p:cNvSpPr>
          <p:nvPr>
            <p:ph type="body" sz="quarter" idx="1"/>
          </p:nvPr>
        </p:nvSpPr>
        <p:spPr>
          <a:prstGeom prst="rect">
            <a:avLst/>
          </a:prstGeom>
        </p:spPr>
        <p:txBody>
          <a:bodyPr/>
          <a:lstStyle/>
          <a:p>
            <a:pPr>
              <a:defRPr sz="1400"/>
            </a:pPr>
            <a:endParaRPr dirty="0"/>
          </a:p>
        </p:txBody>
      </p:sp>
    </p:spTree>
    <p:extLst>
      <p:ext uri="{BB962C8B-B14F-4D97-AF65-F5344CB8AC3E}">
        <p14:creationId xmlns:p14="http://schemas.microsoft.com/office/powerpoint/2010/main" val="3830367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xfrm>
            <a:off x="381000" y="685800"/>
            <a:ext cx="6096000" cy="3429000"/>
          </a:xfrm>
          <a:prstGeom prst="rect">
            <a:avLst/>
          </a:prstGeom>
        </p:spPr>
        <p:txBody>
          <a:bodyPr/>
          <a:lstStyle/>
          <a:p>
            <a:endParaRPr/>
          </a:p>
        </p:txBody>
      </p:sp>
      <p:sp>
        <p:nvSpPr>
          <p:cNvPr id="148" name="Shape 148"/>
          <p:cNvSpPr>
            <a:spLocks noGrp="1"/>
          </p:cNvSpPr>
          <p:nvPr>
            <p:ph type="body" sz="quarter" idx="1"/>
          </p:nvPr>
        </p:nvSpPr>
        <p:spPr>
          <a:prstGeom prst="rect">
            <a:avLst/>
          </a:prstGeom>
        </p:spPr>
        <p:txBody>
          <a:bodyPr/>
          <a:lstStyle/>
          <a:p>
            <a:pPr>
              <a:defRPr sz="1400"/>
            </a:pPr>
            <a:endParaRPr dirty="0"/>
          </a:p>
        </p:txBody>
      </p:sp>
    </p:spTree>
    <p:extLst>
      <p:ext uri="{BB962C8B-B14F-4D97-AF65-F5344CB8AC3E}">
        <p14:creationId xmlns:p14="http://schemas.microsoft.com/office/powerpoint/2010/main" val="1502554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xfrm>
            <a:off x="381000" y="685800"/>
            <a:ext cx="6096000" cy="3429000"/>
          </a:xfrm>
          <a:prstGeom prst="rect">
            <a:avLst/>
          </a:prstGeom>
        </p:spPr>
        <p:txBody>
          <a:bodyPr/>
          <a:lstStyle/>
          <a:p>
            <a:endParaRPr/>
          </a:p>
        </p:txBody>
      </p:sp>
      <p:sp>
        <p:nvSpPr>
          <p:cNvPr id="148" name="Shape 148"/>
          <p:cNvSpPr>
            <a:spLocks noGrp="1"/>
          </p:cNvSpPr>
          <p:nvPr>
            <p:ph type="body" sz="quarter" idx="1"/>
          </p:nvPr>
        </p:nvSpPr>
        <p:spPr>
          <a:prstGeom prst="rect">
            <a:avLst/>
          </a:prstGeom>
        </p:spPr>
        <p:txBody>
          <a:bodyPr/>
          <a:lstStyle/>
          <a:p>
            <a:pPr>
              <a:defRPr sz="1400"/>
            </a:pPr>
            <a:endParaRPr dirty="0"/>
          </a:p>
        </p:txBody>
      </p:sp>
    </p:spTree>
    <p:extLst>
      <p:ext uri="{BB962C8B-B14F-4D97-AF65-F5344CB8AC3E}">
        <p14:creationId xmlns:p14="http://schemas.microsoft.com/office/powerpoint/2010/main" val="1549275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xfrm>
            <a:off x="381000" y="685800"/>
            <a:ext cx="6096000" cy="3429000"/>
          </a:xfrm>
          <a:prstGeom prst="rect">
            <a:avLst/>
          </a:prstGeom>
        </p:spPr>
        <p:txBody>
          <a:bodyPr/>
          <a:lstStyle/>
          <a:p>
            <a:endParaRPr/>
          </a:p>
        </p:txBody>
      </p:sp>
      <p:sp>
        <p:nvSpPr>
          <p:cNvPr id="148" name="Shape 148"/>
          <p:cNvSpPr>
            <a:spLocks noGrp="1"/>
          </p:cNvSpPr>
          <p:nvPr>
            <p:ph type="body" sz="quarter" idx="1"/>
          </p:nvPr>
        </p:nvSpPr>
        <p:spPr>
          <a:prstGeom prst="rect">
            <a:avLst/>
          </a:prstGeom>
        </p:spPr>
        <p:txBody>
          <a:bodyPr/>
          <a:lstStyle/>
          <a:p>
            <a:pPr>
              <a:defRPr sz="1400"/>
            </a:pPr>
            <a:endParaRPr dirty="0"/>
          </a:p>
        </p:txBody>
      </p:sp>
    </p:spTree>
    <p:extLst>
      <p:ext uri="{BB962C8B-B14F-4D97-AF65-F5344CB8AC3E}">
        <p14:creationId xmlns:p14="http://schemas.microsoft.com/office/powerpoint/2010/main" val="1258373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1828799" y="2628903"/>
            <a:ext cx="20726404" cy="6400804"/>
          </a:xfrm>
          <a:prstGeom prst="rect">
            <a:avLst/>
          </a:prstGeom>
        </p:spPr>
        <p:txBody>
          <a:bodyPr/>
          <a:lstStyle>
            <a:lvl1pPr>
              <a:lnSpc>
                <a:spcPct val="100000"/>
              </a:lnSpc>
              <a:defRPr sz="15600"/>
            </a:lvl1pPr>
          </a:lstStyle>
          <a:p>
            <a:r>
              <a:t>Title Text</a:t>
            </a:r>
          </a:p>
        </p:txBody>
      </p:sp>
      <p:sp>
        <p:nvSpPr>
          <p:cNvPr id="13" name="Body Level One…"/>
          <p:cNvSpPr txBox="1">
            <a:spLocks noGrp="1"/>
          </p:cNvSpPr>
          <p:nvPr>
            <p:ph type="body" sz="quarter" idx="1"/>
          </p:nvPr>
        </p:nvSpPr>
        <p:spPr>
          <a:xfrm>
            <a:off x="3657597" y="9144005"/>
            <a:ext cx="17068807" cy="1828804"/>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43" name="Title Text"/>
          <p:cNvSpPr txBox="1">
            <a:spLocks noGrp="1"/>
          </p:cNvSpPr>
          <p:nvPr>
            <p:ph type="title"/>
          </p:nvPr>
        </p:nvSpPr>
        <p:spPr>
          <a:xfrm>
            <a:off x="1219199" y="1714503"/>
            <a:ext cx="21945604" cy="2400303"/>
          </a:xfrm>
          <a:prstGeom prst="rect">
            <a:avLst/>
          </a:prstGeom>
        </p:spPr>
        <p:txBody>
          <a:bodyPr/>
          <a:lstStyle>
            <a:lvl1pPr>
              <a:defRPr sz="10400"/>
            </a:lvl1pPr>
          </a:lstStyle>
          <a:p>
            <a:r>
              <a:t>Title Text</a:t>
            </a:r>
          </a:p>
        </p:txBody>
      </p:sp>
      <p:sp>
        <p:nvSpPr>
          <p:cNvPr id="44" name="Body Level One…"/>
          <p:cNvSpPr txBox="1">
            <a:spLocks noGrp="1"/>
          </p:cNvSpPr>
          <p:nvPr>
            <p:ph type="body" sz="half" idx="1"/>
          </p:nvPr>
        </p:nvSpPr>
        <p:spPr>
          <a:xfrm>
            <a:off x="12395200" y="4114802"/>
            <a:ext cx="10769604" cy="678894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5" name="Shape 46"/>
          <p:cNvSpPr txBox="1"/>
          <p:nvPr/>
        </p:nvSpPr>
        <p:spPr>
          <a:xfrm>
            <a:off x="1757775" y="11304436"/>
            <a:ext cx="7594601" cy="436870"/>
          </a:xfrm>
          <a:prstGeom prst="rect">
            <a:avLst/>
          </a:prstGeom>
          <a:ln w="25400">
            <a:miter lim="400000"/>
          </a:ln>
          <a:extLst>
            <a:ext uri="{C572A759-6A51-4108-AA02-DFA0A04FC94B}">
              <ma14:wrappingTextBoxFlag xmlns="" xmlns:ma14="http://schemas.microsoft.com/office/mac/drawingml/2011/main" val="1"/>
            </a:ext>
          </a:extLst>
        </p:spPr>
        <p:txBody>
          <a:bodyPr lIns="91434" tIns="91434" rIns="91434" bIns="91434" anchor="ctr">
            <a:spAutoFit/>
          </a:bodyPr>
          <a:lstStyle>
            <a:lvl1pPr>
              <a:defRPr sz="1600">
                <a:solidFill>
                  <a:srgbClr val="595959"/>
                </a:solidFill>
                <a:latin typeface="Century Gothic"/>
                <a:ea typeface="Century Gothic"/>
                <a:cs typeface="Century Gothic"/>
                <a:sym typeface="Century Gothic"/>
              </a:defRPr>
            </a:lvl1pPr>
          </a:lstStyle>
          <a:p>
            <a:r>
              <a:t>AMS Annual Mtg. 2017, Platnick et al.</a:t>
            </a:r>
          </a:p>
        </p:txBody>
      </p:sp>
      <p:sp>
        <p:nvSpPr>
          <p:cNvPr id="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53" name="Title Text"/>
          <p:cNvSpPr txBox="1">
            <a:spLocks noGrp="1"/>
          </p:cNvSpPr>
          <p:nvPr>
            <p:ph type="title"/>
          </p:nvPr>
        </p:nvSpPr>
        <p:spPr>
          <a:xfrm>
            <a:off x="1219199" y="1714503"/>
            <a:ext cx="21945604" cy="2400303"/>
          </a:xfrm>
          <a:prstGeom prst="rect">
            <a:avLst/>
          </a:prstGeom>
        </p:spPr>
        <p:txBody>
          <a:bodyPr/>
          <a:lstStyle>
            <a:lvl1pPr>
              <a:defRPr sz="10400"/>
            </a:lvl1pPr>
          </a:lstStyle>
          <a:p>
            <a:r>
              <a:t>Title Text</a:t>
            </a:r>
          </a:p>
        </p:txBody>
      </p:sp>
      <p:sp>
        <p:nvSpPr>
          <p:cNvPr id="54" name="Body Level One…"/>
          <p:cNvSpPr txBox="1">
            <a:spLocks noGrp="1"/>
          </p:cNvSpPr>
          <p:nvPr>
            <p:ph type="body" sz="quarter" idx="1"/>
          </p:nvPr>
        </p:nvSpPr>
        <p:spPr>
          <a:xfrm>
            <a:off x="1219199" y="4114802"/>
            <a:ext cx="10773839" cy="914404"/>
          </a:xfrm>
          <a:prstGeom prst="rect">
            <a:avLst/>
          </a:prstGeom>
        </p:spPr>
        <p:txBody>
          <a:bodyPr anchor="b"/>
          <a:lstStyle>
            <a:lvl1pPr marL="0" indent="0" algn="ctr">
              <a:buSzTx/>
              <a:buFontTx/>
              <a:buNone/>
            </a:lvl1pPr>
            <a:lvl2pPr marL="0" indent="0" algn="ctr">
              <a:buSzTx/>
              <a:buFontTx/>
              <a:buNone/>
            </a:lvl2pPr>
            <a:lvl3pPr marL="0" indent="0" algn="ctr">
              <a:buSzTx/>
              <a:buFontTx/>
              <a:buNone/>
            </a:lvl3pPr>
            <a:lvl4pPr marL="0" indent="0" algn="ctr">
              <a:buSzTx/>
              <a:buFontTx/>
              <a:buNone/>
            </a:lvl4pPr>
            <a:lvl5pPr marL="0" indent="0" algn="ctr">
              <a:buSzTx/>
              <a:buFontTx/>
              <a:buNone/>
            </a:lvl5pPr>
          </a:lstStyle>
          <a:p>
            <a:r>
              <a:t>Body Level One</a:t>
            </a:r>
          </a:p>
          <a:p>
            <a:pPr lvl="1"/>
            <a:r>
              <a:t>Body Level Two</a:t>
            </a:r>
          </a:p>
          <a:p>
            <a:pPr lvl="2"/>
            <a:r>
              <a:t>Body Level Three</a:t>
            </a:r>
          </a:p>
          <a:p>
            <a:pPr lvl="3"/>
            <a:r>
              <a:t>Body Level Four</a:t>
            </a:r>
          </a:p>
          <a:p>
            <a:pPr lvl="4"/>
            <a:r>
              <a:t>Body Level Five</a:t>
            </a:r>
          </a:p>
        </p:txBody>
      </p:sp>
      <p:sp>
        <p:nvSpPr>
          <p:cNvPr id="55" name="Shape 55"/>
          <p:cNvSpPr>
            <a:spLocks noGrp="1"/>
          </p:cNvSpPr>
          <p:nvPr>
            <p:ph type="body" sz="quarter" idx="13"/>
          </p:nvPr>
        </p:nvSpPr>
        <p:spPr>
          <a:xfrm>
            <a:off x="12395203" y="4114802"/>
            <a:ext cx="10778071" cy="914404"/>
          </a:xfrm>
          <a:prstGeom prst="rect">
            <a:avLst/>
          </a:prstGeom>
          <a:ln w="12700"/>
        </p:spPr>
        <p:txBody>
          <a:bodyPr anchor="b"/>
          <a:lstStyle/>
          <a:p>
            <a:pPr marL="0" indent="0" algn="ctr" defTabSz="1773786">
              <a:spcBef>
                <a:spcPts val="800"/>
              </a:spcBef>
              <a:buSzTx/>
              <a:buFontTx/>
              <a:buNone/>
              <a:defRPr sz="8400"/>
            </a:pPr>
            <a:endParaRPr/>
          </a:p>
        </p:txBody>
      </p:sp>
      <p:sp>
        <p:nvSpPr>
          <p:cNvPr id="56" name="Shape 57"/>
          <p:cNvSpPr txBox="1"/>
          <p:nvPr/>
        </p:nvSpPr>
        <p:spPr>
          <a:xfrm>
            <a:off x="1757775" y="11304436"/>
            <a:ext cx="7594601" cy="436870"/>
          </a:xfrm>
          <a:prstGeom prst="rect">
            <a:avLst/>
          </a:prstGeom>
          <a:ln w="25400">
            <a:miter lim="400000"/>
          </a:ln>
          <a:extLst>
            <a:ext uri="{C572A759-6A51-4108-AA02-DFA0A04FC94B}">
              <ma14:wrappingTextBoxFlag xmlns="" xmlns:ma14="http://schemas.microsoft.com/office/mac/drawingml/2011/main" val="1"/>
            </a:ext>
          </a:extLst>
        </p:spPr>
        <p:txBody>
          <a:bodyPr lIns="91434" tIns="91434" rIns="91434" bIns="91434" anchor="ctr">
            <a:spAutoFit/>
          </a:bodyPr>
          <a:lstStyle>
            <a:lvl1pPr>
              <a:defRPr sz="1600">
                <a:solidFill>
                  <a:srgbClr val="595959"/>
                </a:solidFill>
                <a:latin typeface="Century Gothic"/>
                <a:ea typeface="Century Gothic"/>
                <a:cs typeface="Century Gothic"/>
                <a:sym typeface="Century Gothic"/>
              </a:defRPr>
            </a:lvl1pPr>
          </a:lstStyle>
          <a:p>
            <a:r>
              <a:t>AMS Annual Mtg. 2017, Platnick et al.</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64" name="Shape 74"/>
          <p:cNvSpPr txBox="1"/>
          <p:nvPr/>
        </p:nvSpPr>
        <p:spPr>
          <a:xfrm>
            <a:off x="1757775" y="11304436"/>
            <a:ext cx="7594601" cy="436870"/>
          </a:xfrm>
          <a:prstGeom prst="rect">
            <a:avLst/>
          </a:prstGeom>
          <a:ln w="25400">
            <a:miter lim="400000"/>
          </a:ln>
          <a:extLst>
            <a:ext uri="{C572A759-6A51-4108-AA02-DFA0A04FC94B}">
              <ma14:wrappingTextBoxFlag xmlns="" xmlns:ma14="http://schemas.microsoft.com/office/mac/drawingml/2011/main" val="1"/>
            </a:ext>
          </a:extLst>
        </p:spPr>
        <p:txBody>
          <a:bodyPr lIns="91434" tIns="91434" rIns="91434" bIns="91434" anchor="ctr">
            <a:spAutoFit/>
          </a:bodyPr>
          <a:lstStyle>
            <a:lvl1pPr>
              <a:defRPr sz="1600">
                <a:solidFill>
                  <a:srgbClr val="595959"/>
                </a:solidFill>
                <a:latin typeface="Century Gothic"/>
                <a:ea typeface="Century Gothic"/>
                <a:cs typeface="Century Gothic"/>
                <a:sym typeface="Century Gothic"/>
              </a:defRPr>
            </a:lvl1pPr>
          </a:lstStyle>
          <a:p>
            <a:r>
              <a:t>AMS Annual Mtg. 2017, Platnick et al.</a:t>
            </a:r>
          </a:p>
        </p:txBody>
      </p:sp>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15752236" y="2114554"/>
            <a:ext cx="8022172" cy="3143252"/>
          </a:xfrm>
          <a:prstGeom prst="rect">
            <a:avLst/>
          </a:prstGeom>
        </p:spPr>
        <p:txBody>
          <a:bodyPr/>
          <a:lstStyle>
            <a:lvl1pPr>
              <a:lnSpc>
                <a:spcPct val="100000"/>
              </a:lnSpc>
              <a:defRPr sz="5200">
                <a:effectLst>
                  <a:outerShdw blurRad="50800" dist="25400" dir="5400000" rotWithShape="0">
                    <a:srgbClr val="000000">
                      <a:alpha val="25000"/>
                    </a:srgbClr>
                  </a:outerShdw>
                </a:effectLst>
              </a:defRPr>
            </a:lvl1pPr>
          </a:lstStyle>
          <a:p>
            <a:r>
              <a:t>Title Text</a:t>
            </a:r>
          </a:p>
        </p:txBody>
      </p:sp>
      <p:sp>
        <p:nvSpPr>
          <p:cNvPr id="73" name="Body Level One…"/>
          <p:cNvSpPr txBox="1">
            <a:spLocks noGrp="1"/>
          </p:cNvSpPr>
          <p:nvPr>
            <p:ph type="body" sz="half" idx="1"/>
          </p:nvPr>
        </p:nvSpPr>
        <p:spPr>
          <a:xfrm>
            <a:off x="1917700" y="2124079"/>
            <a:ext cx="13322306" cy="8779673"/>
          </a:xfrm>
          <a:prstGeom prst="rect">
            <a:avLst/>
          </a:prstGeom>
        </p:spPr>
        <p:txBody>
          <a:bodyPr/>
          <a:lstStyle>
            <a:lvl1pPr marL="648594" indent="-648594">
              <a:spcBef>
                <a:spcPts val="1300"/>
              </a:spcBef>
              <a:defRPr sz="6000"/>
            </a:lvl1pPr>
            <a:lvl2pPr marL="798529" indent="-617710">
              <a:spcBef>
                <a:spcPts val="1300"/>
              </a:spcBef>
              <a:defRPr sz="6000"/>
            </a:lvl2pPr>
            <a:lvl3pPr marL="938169" indent="-576529">
              <a:spcBef>
                <a:spcPts val="1300"/>
              </a:spcBef>
              <a:defRPr sz="6000"/>
            </a:lvl3pPr>
            <a:lvl4pPr marL="1234292" indent="-691831">
              <a:spcBef>
                <a:spcPts val="1300"/>
              </a:spcBef>
              <a:defRPr sz="6000"/>
            </a:lvl4pPr>
            <a:lvl5pPr marL="1415114" indent="-691833">
              <a:spcBef>
                <a:spcPts val="1300"/>
              </a:spcBef>
              <a:defRPr sz="6000"/>
            </a:lvl5pPr>
          </a:lstStyle>
          <a:p>
            <a:r>
              <a:t>Body Level One</a:t>
            </a:r>
          </a:p>
          <a:p>
            <a:pPr lvl="1"/>
            <a:r>
              <a:t>Body Level Two</a:t>
            </a:r>
          </a:p>
          <a:p>
            <a:pPr lvl="2"/>
            <a:r>
              <a:t>Body Level Three</a:t>
            </a:r>
          </a:p>
          <a:p>
            <a:pPr lvl="3"/>
            <a:r>
              <a:t>Body Level Four</a:t>
            </a:r>
          </a:p>
          <a:p>
            <a:pPr lvl="4"/>
            <a:r>
              <a:t>Body Level Five</a:t>
            </a:r>
          </a:p>
        </p:txBody>
      </p:sp>
      <p:sp>
        <p:nvSpPr>
          <p:cNvPr id="74" name="Shape 83"/>
          <p:cNvSpPr>
            <a:spLocks noGrp="1"/>
          </p:cNvSpPr>
          <p:nvPr>
            <p:ph type="body" sz="quarter" idx="13"/>
          </p:nvPr>
        </p:nvSpPr>
        <p:spPr>
          <a:xfrm>
            <a:off x="15752236" y="5372106"/>
            <a:ext cx="8022172" cy="5531646"/>
          </a:xfrm>
          <a:prstGeom prst="rect">
            <a:avLst/>
          </a:prstGeom>
          <a:ln w="12700"/>
        </p:spPr>
        <p:txBody>
          <a:bodyPr/>
          <a:lstStyle/>
          <a:p>
            <a:pPr marL="0" indent="0" algn="ctr">
              <a:lnSpc>
                <a:spcPct val="125000"/>
              </a:lnSpc>
              <a:spcBef>
                <a:spcPts val="500"/>
              </a:spcBef>
              <a:buSzTx/>
              <a:buFontTx/>
              <a:buNone/>
              <a:defRPr sz="5200"/>
            </a:pPr>
            <a:endParaRPr/>
          </a:p>
        </p:txBody>
      </p:sp>
      <p:sp>
        <p:nvSpPr>
          <p:cNvPr id="75" name="Shape 85"/>
          <p:cNvSpPr txBox="1"/>
          <p:nvPr/>
        </p:nvSpPr>
        <p:spPr>
          <a:xfrm>
            <a:off x="1757775" y="11304436"/>
            <a:ext cx="7594601" cy="436870"/>
          </a:xfrm>
          <a:prstGeom prst="rect">
            <a:avLst/>
          </a:prstGeom>
          <a:ln w="25400">
            <a:miter lim="400000"/>
          </a:ln>
          <a:extLst>
            <a:ext uri="{C572A759-6A51-4108-AA02-DFA0A04FC94B}">
              <ma14:wrappingTextBoxFlag xmlns="" xmlns:ma14="http://schemas.microsoft.com/office/mac/drawingml/2011/main" val="1"/>
            </a:ext>
          </a:extLst>
        </p:spPr>
        <p:txBody>
          <a:bodyPr lIns="91434" tIns="91434" rIns="91434" bIns="91434" anchor="ctr">
            <a:spAutoFit/>
          </a:bodyPr>
          <a:lstStyle>
            <a:lvl1pPr>
              <a:defRPr sz="1600">
                <a:solidFill>
                  <a:srgbClr val="595959"/>
                </a:solidFill>
                <a:latin typeface="Century Gothic"/>
                <a:ea typeface="Century Gothic"/>
                <a:cs typeface="Century Gothic"/>
                <a:sym typeface="Century Gothic"/>
              </a:defRPr>
            </a:lvl1pPr>
          </a:lstStyle>
          <a:p>
            <a:r>
              <a:t>AMS Annual Mtg. 2017, Platnick et al.</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83" name="Title Text"/>
          <p:cNvSpPr txBox="1">
            <a:spLocks noGrp="1"/>
          </p:cNvSpPr>
          <p:nvPr>
            <p:ph type="title"/>
          </p:nvPr>
        </p:nvSpPr>
        <p:spPr>
          <a:xfrm>
            <a:off x="4478868" y="2057399"/>
            <a:ext cx="15231535" cy="1343028"/>
          </a:xfrm>
          <a:prstGeom prst="rect">
            <a:avLst/>
          </a:prstGeom>
        </p:spPr>
        <p:txBody>
          <a:bodyPr/>
          <a:lstStyle>
            <a:lvl1pPr>
              <a:lnSpc>
                <a:spcPct val="100000"/>
              </a:lnSpc>
              <a:defRPr sz="5200"/>
            </a:lvl1pPr>
          </a:lstStyle>
          <a:p>
            <a:r>
              <a:t>Title Text</a:t>
            </a:r>
          </a:p>
        </p:txBody>
      </p:sp>
      <p:sp>
        <p:nvSpPr>
          <p:cNvPr id="84" name="Shape 93"/>
          <p:cNvSpPr>
            <a:spLocks noGrp="1"/>
          </p:cNvSpPr>
          <p:nvPr>
            <p:ph type="pic" sz="half" idx="13"/>
          </p:nvPr>
        </p:nvSpPr>
        <p:spPr>
          <a:xfrm>
            <a:off x="4021671" y="3429000"/>
            <a:ext cx="16145935" cy="6811569"/>
          </a:xfrm>
          <a:prstGeom prst="rect">
            <a:avLst/>
          </a:prstGeom>
          <a:ln w="266700">
            <a:solidFill>
              <a:srgbClr val="FFFFFF"/>
            </a:solidFill>
            <a:round/>
          </a:ln>
          <a:effectLst>
            <a:outerShdw blurRad="304800" dist="127000" dir="5400000" rotWithShape="0">
              <a:srgbClr val="000000">
                <a:alpha val="25000"/>
              </a:srgbClr>
            </a:outerShdw>
          </a:effectLst>
        </p:spPr>
        <p:txBody>
          <a:bodyPr lIns="91439" tIns="45719" rIns="91439" bIns="45719">
            <a:noAutofit/>
          </a:bodyPr>
          <a:lstStyle/>
          <a:p>
            <a:endParaRPr/>
          </a:p>
        </p:txBody>
      </p:sp>
      <p:sp>
        <p:nvSpPr>
          <p:cNvPr id="85" name="Body Level One…"/>
          <p:cNvSpPr txBox="1">
            <a:spLocks noGrp="1"/>
          </p:cNvSpPr>
          <p:nvPr>
            <p:ph type="body" sz="quarter" idx="1"/>
          </p:nvPr>
        </p:nvSpPr>
        <p:spPr>
          <a:xfrm>
            <a:off x="4478868" y="10429880"/>
            <a:ext cx="15231535" cy="800102"/>
          </a:xfrm>
          <a:prstGeom prst="rect">
            <a:avLst/>
          </a:prstGeom>
        </p:spPr>
        <p:txBody>
          <a:bodyPr/>
          <a:lstStyle>
            <a:lvl1pPr marL="0" indent="0" algn="ctr">
              <a:spcBef>
                <a:spcPts val="500"/>
              </a:spcBef>
              <a:buSzTx/>
              <a:buFontTx/>
              <a:buNone/>
              <a:defRPr sz="2600"/>
            </a:lvl1pPr>
            <a:lvl2pPr marL="0" indent="0" algn="ctr">
              <a:spcBef>
                <a:spcPts val="500"/>
              </a:spcBef>
              <a:buSzTx/>
              <a:buFontTx/>
              <a:buNone/>
              <a:defRPr sz="2600"/>
            </a:lvl2pPr>
            <a:lvl3pPr marL="0" indent="0" algn="ctr">
              <a:spcBef>
                <a:spcPts val="500"/>
              </a:spcBef>
              <a:buSzTx/>
              <a:buFontTx/>
              <a:buNone/>
              <a:defRPr sz="2600"/>
            </a:lvl3pPr>
            <a:lvl4pPr marL="0" indent="0" algn="ctr">
              <a:spcBef>
                <a:spcPts val="500"/>
              </a:spcBef>
              <a:buSzTx/>
              <a:buFontTx/>
              <a:buNone/>
              <a:defRPr sz="2600"/>
            </a:lvl4pPr>
            <a:lvl5pPr marL="0" indent="0" algn="ctr">
              <a:spcBef>
                <a:spcPts val="500"/>
              </a:spcBef>
              <a:buSzTx/>
              <a:buFontTx/>
              <a:buNone/>
              <a:defRPr sz="2600"/>
            </a:lvl5pPr>
          </a:lstStyle>
          <a:p>
            <a:r>
              <a:t>Body Level One</a:t>
            </a:r>
          </a:p>
          <a:p>
            <a:pPr lvl="1"/>
            <a:r>
              <a:t>Body Level Two</a:t>
            </a:r>
          </a:p>
          <a:p>
            <a:pPr lvl="2"/>
            <a:r>
              <a:t>Body Level Three</a:t>
            </a:r>
          </a:p>
          <a:p>
            <a:pPr lvl="3"/>
            <a:r>
              <a:t>Body Level Four</a:t>
            </a:r>
          </a:p>
          <a:p>
            <a:pPr lvl="4"/>
            <a:r>
              <a:t>Body Level Five</a:t>
            </a:r>
          </a:p>
        </p:txBody>
      </p:sp>
      <p:sp>
        <p:nvSpPr>
          <p:cNvPr id="86" name="Shape 96"/>
          <p:cNvSpPr txBox="1"/>
          <p:nvPr/>
        </p:nvSpPr>
        <p:spPr>
          <a:xfrm>
            <a:off x="1757775" y="11304436"/>
            <a:ext cx="7594601" cy="436870"/>
          </a:xfrm>
          <a:prstGeom prst="rect">
            <a:avLst/>
          </a:prstGeom>
          <a:ln w="25400">
            <a:miter lim="400000"/>
          </a:ln>
          <a:extLst>
            <a:ext uri="{C572A759-6A51-4108-AA02-DFA0A04FC94B}">
              <ma14:wrappingTextBoxFlag xmlns="" xmlns:ma14="http://schemas.microsoft.com/office/mac/drawingml/2011/main" val="1"/>
            </a:ext>
          </a:extLst>
        </p:spPr>
        <p:txBody>
          <a:bodyPr lIns="91434" tIns="91434" rIns="91434" bIns="91434" anchor="ctr">
            <a:spAutoFit/>
          </a:bodyPr>
          <a:lstStyle>
            <a:lvl1pPr>
              <a:defRPr sz="1600">
                <a:solidFill>
                  <a:srgbClr val="595959"/>
                </a:solidFill>
                <a:latin typeface="Century Gothic"/>
                <a:ea typeface="Century Gothic"/>
                <a:cs typeface="Century Gothic"/>
                <a:sym typeface="Century Gothic"/>
              </a:defRPr>
            </a:lvl1pPr>
          </a:lstStyle>
          <a:p>
            <a:r>
              <a:t>AMS Annual Mtg. 2017, Platnick et al.</a:t>
            </a:r>
          </a:p>
        </p:txBody>
      </p:sp>
      <p:sp>
        <p:nvSpPr>
          <p:cNvPr id="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sp>
        <p:nvSpPr>
          <p:cNvPr id="94" name="Title Text"/>
          <p:cNvSpPr txBox="1">
            <a:spLocks noGrp="1"/>
          </p:cNvSpPr>
          <p:nvPr>
            <p:ph type="title"/>
          </p:nvPr>
        </p:nvSpPr>
        <p:spPr>
          <a:xfrm>
            <a:off x="1219199" y="1714503"/>
            <a:ext cx="21945604" cy="2400303"/>
          </a:xfrm>
          <a:prstGeom prst="rect">
            <a:avLst/>
          </a:prstGeom>
        </p:spPr>
        <p:txBody>
          <a:bodyPr/>
          <a:lstStyle>
            <a:lvl1pPr>
              <a:defRPr sz="10400"/>
            </a:lvl1pPr>
          </a:lstStyle>
          <a:p>
            <a:r>
              <a:t>Title Text</a:t>
            </a:r>
          </a:p>
        </p:txBody>
      </p:sp>
      <p:sp>
        <p:nvSpPr>
          <p:cNvPr id="9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6" name="Shape 106"/>
          <p:cNvSpPr txBox="1"/>
          <p:nvPr/>
        </p:nvSpPr>
        <p:spPr>
          <a:xfrm>
            <a:off x="1757775" y="11304436"/>
            <a:ext cx="7594601" cy="436870"/>
          </a:xfrm>
          <a:prstGeom prst="rect">
            <a:avLst/>
          </a:prstGeom>
          <a:ln w="25400">
            <a:miter lim="400000"/>
          </a:ln>
          <a:extLst>
            <a:ext uri="{C572A759-6A51-4108-AA02-DFA0A04FC94B}">
              <ma14:wrappingTextBoxFlag xmlns="" xmlns:ma14="http://schemas.microsoft.com/office/mac/drawingml/2011/main" val="1"/>
            </a:ext>
          </a:extLst>
        </p:spPr>
        <p:txBody>
          <a:bodyPr lIns="91434" tIns="91434" rIns="91434" bIns="91434" anchor="ctr">
            <a:spAutoFit/>
          </a:bodyPr>
          <a:lstStyle>
            <a:lvl1pPr>
              <a:defRPr sz="1600">
                <a:solidFill>
                  <a:srgbClr val="595959"/>
                </a:solidFill>
                <a:latin typeface="Century Gothic"/>
                <a:ea typeface="Century Gothic"/>
                <a:cs typeface="Century Gothic"/>
                <a:sym typeface="Century Gothic"/>
              </a:defRPr>
            </a:lvl1pPr>
          </a:lstStyle>
          <a:p>
            <a:r>
              <a:t>AMS Annual Mtg. 2017, Platnick et al.</a:t>
            </a:r>
          </a:p>
        </p:txBody>
      </p:sp>
      <p:sp>
        <p:nvSpPr>
          <p:cNvPr id="9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104" name="Title Text"/>
          <p:cNvSpPr txBox="1">
            <a:spLocks noGrp="1"/>
          </p:cNvSpPr>
          <p:nvPr>
            <p:ph type="title"/>
          </p:nvPr>
        </p:nvSpPr>
        <p:spPr>
          <a:xfrm>
            <a:off x="17678401" y="2126461"/>
            <a:ext cx="5486404" cy="8777291"/>
          </a:xfrm>
          <a:prstGeom prst="rect">
            <a:avLst/>
          </a:prstGeom>
        </p:spPr>
        <p:txBody>
          <a:bodyPr/>
          <a:lstStyle>
            <a:lvl1pPr>
              <a:defRPr sz="10400"/>
            </a:lvl1pPr>
          </a:lstStyle>
          <a:p>
            <a:r>
              <a:t>Title Text</a:t>
            </a:r>
          </a:p>
        </p:txBody>
      </p:sp>
      <p:sp>
        <p:nvSpPr>
          <p:cNvPr id="105" name="Body Level One…"/>
          <p:cNvSpPr txBox="1">
            <a:spLocks noGrp="1"/>
          </p:cNvSpPr>
          <p:nvPr>
            <p:ph type="body" idx="1"/>
          </p:nvPr>
        </p:nvSpPr>
        <p:spPr>
          <a:xfrm>
            <a:off x="1219202" y="2126461"/>
            <a:ext cx="16052804" cy="877729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6" name="Shape 116"/>
          <p:cNvSpPr txBox="1"/>
          <p:nvPr/>
        </p:nvSpPr>
        <p:spPr>
          <a:xfrm>
            <a:off x="1757775" y="11304436"/>
            <a:ext cx="7594601" cy="436870"/>
          </a:xfrm>
          <a:prstGeom prst="rect">
            <a:avLst/>
          </a:prstGeom>
          <a:ln w="25400">
            <a:miter lim="400000"/>
          </a:ln>
          <a:extLst>
            <a:ext uri="{C572A759-6A51-4108-AA02-DFA0A04FC94B}">
              <ma14:wrappingTextBoxFlag xmlns="" xmlns:ma14="http://schemas.microsoft.com/office/mac/drawingml/2011/main" val="1"/>
            </a:ext>
          </a:extLst>
        </p:spPr>
        <p:txBody>
          <a:bodyPr lIns="91434" tIns="91434" rIns="91434" bIns="91434" anchor="ctr">
            <a:spAutoFit/>
          </a:bodyPr>
          <a:lstStyle>
            <a:lvl1pPr>
              <a:defRPr sz="1600">
                <a:solidFill>
                  <a:srgbClr val="595959"/>
                </a:solidFill>
                <a:latin typeface="Century Gothic"/>
                <a:ea typeface="Century Gothic"/>
                <a:cs typeface="Century Gothic"/>
                <a:sym typeface="Century Gothic"/>
              </a:defRPr>
            </a:lvl1pPr>
          </a:lstStyle>
          <a:p>
            <a:r>
              <a:t>AMS Annual Mtg. 2017, Platnick et al.</a:t>
            </a: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124" name="Title Text"/>
          <p:cNvSpPr txBox="1">
            <a:spLocks noGrp="1"/>
          </p:cNvSpPr>
          <p:nvPr>
            <p:ph type="title"/>
          </p:nvPr>
        </p:nvSpPr>
        <p:spPr>
          <a:xfrm>
            <a:off x="1828799" y="2628903"/>
            <a:ext cx="20726404" cy="6400804"/>
          </a:xfrm>
          <a:prstGeom prst="rect">
            <a:avLst/>
          </a:prstGeom>
        </p:spPr>
        <p:txBody>
          <a:bodyPr/>
          <a:lstStyle>
            <a:lvl1pPr>
              <a:lnSpc>
                <a:spcPct val="100000"/>
              </a:lnSpc>
              <a:defRPr sz="15600"/>
            </a:lvl1pPr>
          </a:lstStyle>
          <a:p>
            <a:r>
              <a:t>Title Text</a:t>
            </a:r>
          </a:p>
        </p:txBody>
      </p:sp>
      <p:sp>
        <p:nvSpPr>
          <p:cNvPr id="125" name="Body Level One…"/>
          <p:cNvSpPr txBox="1">
            <a:spLocks noGrp="1"/>
          </p:cNvSpPr>
          <p:nvPr>
            <p:ph type="body" sz="quarter" idx="1"/>
          </p:nvPr>
        </p:nvSpPr>
        <p:spPr>
          <a:xfrm>
            <a:off x="3657597" y="9144005"/>
            <a:ext cx="17068807" cy="1828804"/>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rgbClr val="FFFFFF"/>
            </a:gs>
            <a:gs pos="76000">
              <a:srgbClr val="F3F3F3"/>
            </a:gs>
            <a:gs pos="92000">
              <a:srgbClr val="D9D9D9"/>
            </a:gs>
          </a:gsLst>
          <a:path path="circle">
            <a:fillToRect l="50000" t="50000" r="50000" b="50000"/>
          </a:path>
        </a:gradFill>
        <a:effectLst/>
      </p:bgPr>
    </p:bg>
    <p:spTree>
      <p:nvGrpSpPr>
        <p:cNvPr id="1" name=""/>
        <p:cNvGrpSpPr/>
        <p:nvPr/>
      </p:nvGrpSpPr>
      <p:grpSpPr>
        <a:xfrm>
          <a:off x="0" y="0"/>
          <a:ext cx="0" cy="0"/>
          <a:chOff x="0" y="0"/>
          <a:chExt cx="0" cy="0"/>
        </a:xfrm>
      </p:grpSpPr>
      <p:sp>
        <p:nvSpPr>
          <p:cNvPr id="2" name="Shape 5"/>
          <p:cNvSpPr txBox="1"/>
          <p:nvPr/>
        </p:nvSpPr>
        <p:spPr>
          <a:xfrm>
            <a:off x="1757775" y="12700022"/>
            <a:ext cx="7594601" cy="436870"/>
          </a:xfrm>
          <a:prstGeom prst="rect">
            <a:avLst/>
          </a:prstGeom>
          <a:ln w="25400">
            <a:miter lim="400000"/>
          </a:ln>
          <a:extLst>
            <a:ext uri="{C572A759-6A51-4108-AA02-DFA0A04FC94B}">
              <ma14:wrappingTextBoxFlag xmlns="" xmlns:ma14="http://schemas.microsoft.com/office/mac/drawingml/2011/main" val="1"/>
            </a:ext>
          </a:extLst>
        </p:spPr>
        <p:txBody>
          <a:bodyPr lIns="91434" tIns="91434" rIns="91434" bIns="91434" anchor="ctr">
            <a:spAutoFit/>
          </a:bodyPr>
          <a:lstStyle>
            <a:lvl1pPr>
              <a:defRPr sz="1600">
                <a:solidFill>
                  <a:srgbClr val="595959"/>
                </a:solidFill>
                <a:latin typeface="Century Gothic"/>
                <a:ea typeface="Century Gothic"/>
                <a:cs typeface="Century Gothic"/>
                <a:sym typeface="Century Gothic"/>
              </a:defRPr>
            </a:lvl1pPr>
          </a:lstStyle>
          <a:p>
            <a:r>
              <a:t>AMS Annual Mtg. 2017, Platnick et al.</a:t>
            </a:r>
          </a:p>
        </p:txBody>
      </p:sp>
      <p:sp>
        <p:nvSpPr>
          <p:cNvPr id="3" name="Title Text"/>
          <p:cNvSpPr txBox="1">
            <a:spLocks noGrp="1"/>
          </p:cNvSpPr>
          <p:nvPr>
            <p:ph type="title"/>
          </p:nvPr>
        </p:nvSpPr>
        <p:spPr>
          <a:xfrm>
            <a:off x="1219199" y="2204357"/>
            <a:ext cx="21945604" cy="1014705"/>
          </a:xfrm>
          <a:prstGeom prst="rect">
            <a:avLst/>
          </a:prstGeom>
          <a:ln w="25400">
            <a:miter lim="400000"/>
          </a:ln>
          <a:extLst>
            <a:ext uri="{C572A759-6A51-4108-AA02-DFA0A04FC94B}">
              <ma14:wrappingTextBoxFlag xmlns="" xmlns:ma14="http://schemas.microsoft.com/office/mac/drawingml/2011/main" val="1"/>
            </a:ext>
          </a:extLst>
        </p:spPr>
        <p:txBody>
          <a:bodyPr lIns="173394" tIns="173394" rIns="173394" bIns="173394" anchor="b">
            <a:normAutofit/>
          </a:bodyPr>
          <a:lstStyle/>
          <a:p>
            <a:r>
              <a:t>Title Text</a:t>
            </a:r>
          </a:p>
        </p:txBody>
      </p:sp>
      <p:sp>
        <p:nvSpPr>
          <p:cNvPr id="4" name="Body Level One…"/>
          <p:cNvSpPr txBox="1">
            <a:spLocks noGrp="1"/>
          </p:cNvSpPr>
          <p:nvPr>
            <p:ph type="body" idx="1"/>
          </p:nvPr>
        </p:nvSpPr>
        <p:spPr>
          <a:xfrm>
            <a:off x="1219199" y="4114802"/>
            <a:ext cx="21945604" cy="6788945"/>
          </a:xfrm>
          <a:prstGeom prst="rect">
            <a:avLst/>
          </a:prstGeom>
          <a:ln w="25400">
            <a:miter lim="400000"/>
          </a:ln>
          <a:extLst>
            <a:ext uri="{C572A759-6A51-4108-AA02-DFA0A04FC94B}">
              <ma14:wrappingTextBoxFlag xmlns="" xmlns:ma14="http://schemas.microsoft.com/office/mac/drawingml/2011/main" val="1"/>
            </a:ext>
          </a:extLst>
        </p:spPr>
        <p:txBody>
          <a:bodyPr lIns="173394" tIns="173394" rIns="173394" bIns="173394">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22782079" y="11266436"/>
            <a:ext cx="502309" cy="512875"/>
          </a:xfrm>
          <a:prstGeom prst="rect">
            <a:avLst/>
          </a:prstGeom>
          <a:ln w="25400">
            <a:miter lim="400000"/>
          </a:ln>
        </p:spPr>
        <p:txBody>
          <a:bodyPr wrap="none" lIns="104037" tIns="104037" rIns="104037" bIns="104037" anchor="ctr">
            <a:spAutoFit/>
          </a:bodyPr>
          <a:lstStyle>
            <a:lvl1pPr>
              <a:defRPr sz="2000">
                <a:solidFill>
                  <a:srgbClr val="595959"/>
                </a:solidFill>
                <a:latin typeface="Century Gothic"/>
                <a:ea typeface="Century Gothic"/>
                <a:cs typeface="Century Gothic"/>
                <a:sym typeface="Century Gothic"/>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60" r:id="rId9"/>
  </p:sldLayoutIdLst>
  <p:transition spd="med"/>
  <p:txStyles>
    <p:titleStyle>
      <a:lvl1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1pPr>
      <a:lvl2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2pPr>
      <a:lvl3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3pPr>
      <a:lvl4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4pPr>
      <a:lvl5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5pPr>
      <a:lvl6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6pPr>
      <a:lvl7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7pPr>
      <a:lvl8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8pPr>
      <a:lvl9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9pPr>
    </p:titleStyle>
    <p:bodyStyle>
      <a:lvl1pPr marL="663007" marR="0" indent="-663007" algn="l" defTabSz="1828738" rtl="0" latinLnBrk="0">
        <a:lnSpc>
          <a:spcPct val="100000"/>
        </a:lnSpc>
        <a:spcBef>
          <a:spcPts val="1000"/>
        </a:spcBef>
        <a:spcAft>
          <a:spcPts val="0"/>
        </a:spcAft>
        <a:buClrTx/>
        <a:buSzPct val="100000"/>
        <a:buFont typeface="Arial"/>
        <a:buChar char="•"/>
        <a:tabLst/>
        <a:defRPr sz="4400" b="0" i="0" u="none" strike="noStrike" cap="none" spc="0" baseline="0">
          <a:ln>
            <a:noFill/>
          </a:ln>
          <a:solidFill>
            <a:srgbClr val="808080"/>
          </a:solidFill>
          <a:uFillTx/>
          <a:latin typeface="Century Gothic"/>
          <a:ea typeface="Century Gothic"/>
          <a:cs typeface="Century Gothic"/>
          <a:sym typeface="Century Gothic"/>
        </a:defRPr>
      </a:lvl1pPr>
      <a:lvl2pPr marL="1009581" marR="0" indent="-828760" algn="l" defTabSz="1828738" rtl="0" latinLnBrk="0">
        <a:lnSpc>
          <a:spcPct val="100000"/>
        </a:lnSpc>
        <a:spcBef>
          <a:spcPts val="1000"/>
        </a:spcBef>
        <a:spcAft>
          <a:spcPts val="0"/>
        </a:spcAft>
        <a:buClrTx/>
        <a:buSzPct val="100000"/>
        <a:buFont typeface="Arial"/>
        <a:buChar char="o"/>
        <a:tabLst/>
        <a:defRPr sz="4400" b="0" i="0" u="none" strike="noStrike" cap="none" spc="0" baseline="0">
          <a:ln>
            <a:noFill/>
          </a:ln>
          <a:solidFill>
            <a:srgbClr val="808080"/>
          </a:solidFill>
          <a:uFillTx/>
          <a:latin typeface="Century Gothic"/>
          <a:ea typeface="Century Gothic"/>
          <a:cs typeface="Century Gothic"/>
          <a:sym typeface="Century Gothic"/>
        </a:defRPr>
      </a:lvl2pPr>
      <a:lvl3pPr marL="1024648" marR="0" indent="-663007" algn="l" defTabSz="1828738" rtl="0" latinLnBrk="0">
        <a:lnSpc>
          <a:spcPct val="100000"/>
        </a:lnSpc>
        <a:spcBef>
          <a:spcPts val="1000"/>
        </a:spcBef>
        <a:spcAft>
          <a:spcPts val="0"/>
        </a:spcAft>
        <a:buClrTx/>
        <a:buSzPct val="100000"/>
        <a:buFont typeface="Arial"/>
        <a:buChar char="•"/>
        <a:tabLst/>
        <a:defRPr sz="4400" b="0" i="0" u="none" strike="noStrike" cap="none" spc="0" baseline="0">
          <a:ln>
            <a:noFill/>
          </a:ln>
          <a:solidFill>
            <a:srgbClr val="808080"/>
          </a:solidFill>
          <a:uFillTx/>
          <a:latin typeface="Century Gothic"/>
          <a:ea typeface="Century Gothic"/>
          <a:cs typeface="Century Gothic"/>
          <a:sym typeface="Century Gothic"/>
        </a:defRPr>
      </a:lvl3pPr>
      <a:lvl4pPr marL="1205468" marR="0" indent="-663007" algn="l" defTabSz="1828738" rtl="0" latinLnBrk="0">
        <a:lnSpc>
          <a:spcPct val="100000"/>
        </a:lnSpc>
        <a:spcBef>
          <a:spcPts val="1000"/>
        </a:spcBef>
        <a:spcAft>
          <a:spcPts val="0"/>
        </a:spcAft>
        <a:buClrTx/>
        <a:buSzPct val="100000"/>
        <a:buFont typeface="Arial"/>
        <a:buChar char="o"/>
        <a:tabLst/>
        <a:defRPr sz="4400" b="0" i="0" u="none" strike="noStrike" cap="none" spc="0" baseline="0">
          <a:ln>
            <a:noFill/>
          </a:ln>
          <a:solidFill>
            <a:srgbClr val="808080"/>
          </a:solidFill>
          <a:uFillTx/>
          <a:latin typeface="Century Gothic"/>
          <a:ea typeface="Century Gothic"/>
          <a:cs typeface="Century Gothic"/>
          <a:sym typeface="Century Gothic"/>
        </a:defRPr>
      </a:lvl4pPr>
      <a:lvl5pPr marL="1386288" marR="0" indent="-663007" algn="l" defTabSz="1828738" rtl="0" latinLnBrk="0">
        <a:lnSpc>
          <a:spcPct val="100000"/>
        </a:lnSpc>
        <a:spcBef>
          <a:spcPts val="1000"/>
        </a:spcBef>
        <a:spcAft>
          <a:spcPts val="0"/>
        </a:spcAft>
        <a:buClrTx/>
        <a:buSzPct val="100000"/>
        <a:buFont typeface="Arial"/>
        <a:buChar char="•"/>
        <a:tabLst/>
        <a:defRPr sz="4400" b="0" i="0" u="none" strike="noStrike" cap="none" spc="0" baseline="0">
          <a:ln>
            <a:noFill/>
          </a:ln>
          <a:solidFill>
            <a:srgbClr val="808080"/>
          </a:solidFill>
          <a:uFillTx/>
          <a:latin typeface="Century Gothic"/>
          <a:ea typeface="Century Gothic"/>
          <a:cs typeface="Century Gothic"/>
          <a:sym typeface="Century Gothic"/>
        </a:defRPr>
      </a:lvl5pPr>
      <a:lvl6pPr marL="1567108" marR="0" indent="-663007" algn="l" defTabSz="1828738" rtl="0" latinLnBrk="0">
        <a:lnSpc>
          <a:spcPct val="100000"/>
        </a:lnSpc>
        <a:spcBef>
          <a:spcPts val="1000"/>
        </a:spcBef>
        <a:spcAft>
          <a:spcPts val="0"/>
        </a:spcAft>
        <a:buClrTx/>
        <a:buSzPct val="100000"/>
        <a:buFont typeface="Arial"/>
        <a:buChar char="o"/>
        <a:tabLst/>
        <a:defRPr sz="4400" b="0" i="0" u="none" strike="noStrike" cap="none" spc="0" baseline="0">
          <a:ln>
            <a:noFill/>
          </a:ln>
          <a:solidFill>
            <a:srgbClr val="808080"/>
          </a:solidFill>
          <a:uFillTx/>
          <a:latin typeface="Century Gothic"/>
          <a:ea typeface="Century Gothic"/>
          <a:cs typeface="Century Gothic"/>
          <a:sym typeface="Century Gothic"/>
        </a:defRPr>
      </a:lvl6pPr>
      <a:lvl7pPr marL="1747929" marR="0" indent="-663007" algn="l" defTabSz="1828738" rtl="0" latinLnBrk="0">
        <a:lnSpc>
          <a:spcPct val="100000"/>
        </a:lnSpc>
        <a:spcBef>
          <a:spcPts val="1000"/>
        </a:spcBef>
        <a:spcAft>
          <a:spcPts val="0"/>
        </a:spcAft>
        <a:buClrTx/>
        <a:buSzPct val="100000"/>
        <a:buFont typeface="Arial"/>
        <a:buChar char="•"/>
        <a:tabLst/>
        <a:defRPr sz="4400" b="0" i="0" u="none" strike="noStrike" cap="none" spc="0" baseline="0">
          <a:ln>
            <a:noFill/>
          </a:ln>
          <a:solidFill>
            <a:srgbClr val="808080"/>
          </a:solidFill>
          <a:uFillTx/>
          <a:latin typeface="Century Gothic"/>
          <a:ea typeface="Century Gothic"/>
          <a:cs typeface="Century Gothic"/>
          <a:sym typeface="Century Gothic"/>
        </a:defRPr>
      </a:lvl7pPr>
      <a:lvl8pPr marL="1928748" marR="0" indent="-663007" algn="l" defTabSz="1828738" rtl="0" latinLnBrk="0">
        <a:lnSpc>
          <a:spcPct val="100000"/>
        </a:lnSpc>
        <a:spcBef>
          <a:spcPts val="1000"/>
        </a:spcBef>
        <a:spcAft>
          <a:spcPts val="0"/>
        </a:spcAft>
        <a:buClrTx/>
        <a:buSzPct val="100000"/>
        <a:buFont typeface="Arial"/>
        <a:buChar char="o"/>
        <a:tabLst/>
        <a:defRPr sz="4400" b="0" i="0" u="none" strike="noStrike" cap="none" spc="0" baseline="0">
          <a:ln>
            <a:noFill/>
          </a:ln>
          <a:solidFill>
            <a:srgbClr val="808080"/>
          </a:solidFill>
          <a:uFillTx/>
          <a:latin typeface="Century Gothic"/>
          <a:ea typeface="Century Gothic"/>
          <a:cs typeface="Century Gothic"/>
          <a:sym typeface="Century Gothic"/>
        </a:defRPr>
      </a:lvl8pPr>
      <a:lvl9pPr marL="2109568" marR="0" indent="-663007" algn="l" defTabSz="1828738" rtl="0" latinLnBrk="0">
        <a:lnSpc>
          <a:spcPct val="100000"/>
        </a:lnSpc>
        <a:spcBef>
          <a:spcPts val="1000"/>
        </a:spcBef>
        <a:spcAft>
          <a:spcPts val="0"/>
        </a:spcAft>
        <a:buClrTx/>
        <a:buSzPct val="100000"/>
        <a:buFont typeface="Arial"/>
        <a:buChar char="•"/>
        <a:tabLst/>
        <a:defRPr sz="4400" b="0" i="0" u="none" strike="noStrike" cap="none" spc="0" baseline="0">
          <a:ln>
            <a:noFill/>
          </a:ln>
          <a:solidFill>
            <a:srgbClr val="808080"/>
          </a:solidFill>
          <a:uFillTx/>
          <a:latin typeface="Century Gothic"/>
          <a:ea typeface="Century Gothic"/>
          <a:cs typeface="Century Gothic"/>
          <a:sym typeface="Century Gothic"/>
        </a:defRPr>
      </a:lvl9pPr>
    </p:bodyStyle>
    <p:otherStyle>
      <a:lvl1pPr marL="0" marR="0" indent="0" algn="l" defTabSz="1219098"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entury Gothic"/>
        </a:defRPr>
      </a:lvl1pPr>
      <a:lvl2pPr marL="0" marR="0" indent="0" algn="l" defTabSz="1219098"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entury Gothic"/>
        </a:defRPr>
      </a:lvl2pPr>
      <a:lvl3pPr marL="0" marR="0" indent="0" algn="l" defTabSz="1219098"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entury Gothic"/>
        </a:defRPr>
      </a:lvl3pPr>
      <a:lvl4pPr marL="0" marR="0" indent="0" algn="l" defTabSz="1219098"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entury Gothic"/>
        </a:defRPr>
      </a:lvl4pPr>
      <a:lvl5pPr marL="0" marR="0" indent="0" algn="l" defTabSz="1219098"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entury Gothic"/>
        </a:defRPr>
      </a:lvl5pPr>
      <a:lvl6pPr marL="0" marR="0" indent="0" algn="l" defTabSz="1219098"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entury Gothic"/>
        </a:defRPr>
      </a:lvl6pPr>
      <a:lvl7pPr marL="0" marR="0" indent="0" algn="l" defTabSz="1219098"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entury Gothic"/>
        </a:defRPr>
      </a:lvl7pPr>
      <a:lvl8pPr marL="0" marR="0" indent="0" algn="l" defTabSz="1219098"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entury Gothic"/>
        </a:defRPr>
      </a:lvl8pPr>
      <a:lvl9pPr marL="0" marR="0" indent="0" algn="l" defTabSz="1219098"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entury Gothic"/>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46">
            <a:extLst>
              <a:ext uri="{FF2B5EF4-FFF2-40B4-BE49-F238E27FC236}">
                <a16:creationId xmlns:a16="http://schemas.microsoft.com/office/drawing/2014/main" id="{305BD2D5-9274-E84E-BA93-ADDA465750E4}"/>
              </a:ext>
            </a:extLst>
          </p:cNvPr>
          <p:cNvSpPr txBox="1"/>
          <p:nvPr/>
        </p:nvSpPr>
        <p:spPr>
          <a:xfrm>
            <a:off x="499472" y="12773714"/>
            <a:ext cx="8876833" cy="615541"/>
          </a:xfrm>
          <a:prstGeom prst="rect">
            <a:avLst/>
          </a:prstGeom>
          <a:ln w="25400">
            <a:miter lim="400000"/>
          </a:ln>
          <a:extLst>
            <a:ext uri="{C572A759-6A51-4108-AA02-DFA0A04FC94B}">
              <ma14:wrappingTextBoxFlag xmlns:ma14="http://schemas.microsoft.com/office/mac/drawingml/2011/main" xmlns="" val="1"/>
            </a:ext>
          </a:extLst>
        </p:spPr>
        <p:txBody>
          <a:bodyPr wrap="square" lIns="91434" tIns="91434" rIns="91434" bIns="91434" anchor="ctr">
            <a:spAutoFit/>
          </a:bodyPr>
          <a:lstStyle/>
          <a:p>
            <a:pPr>
              <a:defRPr sz="2000">
                <a:solidFill>
                  <a:srgbClr val="595959"/>
                </a:solidFill>
                <a:latin typeface="Century Gothic"/>
                <a:ea typeface="Century Gothic"/>
                <a:cs typeface="Century Gothic"/>
                <a:sym typeface="Century Gothic"/>
              </a:defRPr>
            </a:pPr>
            <a:r>
              <a:rPr lang="en-US" sz="2800" dirty="0" err="1"/>
              <a:t>Atmo</a:t>
            </a:r>
            <a:r>
              <a:rPr lang="en-US" sz="2800" dirty="0"/>
              <a:t>. C7, MODIS/VIIRS STM, May. 2023</a:t>
            </a:r>
            <a:endParaRPr sz="2800" dirty="0"/>
          </a:p>
        </p:txBody>
      </p:sp>
      <p:sp>
        <p:nvSpPr>
          <p:cNvPr id="4" name="Shape 175">
            <a:extLst>
              <a:ext uri="{FF2B5EF4-FFF2-40B4-BE49-F238E27FC236}">
                <a16:creationId xmlns:a16="http://schemas.microsoft.com/office/drawing/2014/main" id="{2FAD4C07-7494-1ADB-B477-7652ABDA0EBF}"/>
              </a:ext>
            </a:extLst>
          </p:cNvPr>
          <p:cNvSpPr txBox="1">
            <a:spLocks/>
          </p:cNvSpPr>
          <p:nvPr/>
        </p:nvSpPr>
        <p:spPr>
          <a:xfrm>
            <a:off x="1541224" y="2235151"/>
            <a:ext cx="21301552" cy="1569562"/>
          </a:xfrm>
          <a:prstGeom prst="rect">
            <a:avLst/>
          </a:prstGeom>
          <a:ln w="25400">
            <a:miter lim="400000"/>
          </a:ln>
          <a:extLst>
            <a:ext uri="{C572A759-6A51-4108-AA02-DFA0A04FC94B}">
              <ma14:wrappingTextBoxFlag xmlns:ma14="http://schemas.microsoft.com/office/mac/drawingml/2011/main" xmlns="" val="1"/>
            </a:ext>
          </a:extLst>
        </p:spPr>
        <p:txBody>
          <a:bodyPr lIns="173394" tIns="173394" rIns="173394" bIns="173394" anchor="b">
            <a:noAutofit/>
          </a:bodyPr>
          <a:lstStyle>
            <a:lvl1pPr marL="0" marR="0" indent="0" algn="ctr" defTabSz="1381629" rtl="0" latinLnBrk="0">
              <a:lnSpc>
                <a:spcPts val="8500"/>
              </a:lnSpc>
              <a:spcBef>
                <a:spcPts val="0"/>
              </a:spcBef>
              <a:spcAft>
                <a:spcPts val="0"/>
              </a:spcAft>
              <a:buClrTx/>
              <a:buSzTx/>
              <a:buFontTx/>
              <a:buNone/>
              <a:tabLst/>
              <a:defRPr sz="5568" b="0" i="0" u="none" strike="noStrike" cap="none" spc="0" baseline="0">
                <a:ln>
                  <a:noFill/>
                </a:ln>
                <a:solidFill>
                  <a:srgbClr val="2F5897"/>
                </a:solidFill>
                <a:effectLst>
                  <a:outerShdw blurRad="24384" dist="15179" dir="5400000" rotWithShape="0">
                    <a:srgbClr val="000000">
                      <a:alpha val="25000"/>
                    </a:srgbClr>
                  </a:outerShdw>
                </a:effectLst>
                <a:uFillTx/>
                <a:latin typeface="Palatino Linotype"/>
                <a:ea typeface="Palatino Linotype"/>
                <a:cs typeface="Palatino Linotype"/>
                <a:sym typeface="Palatino Linotype"/>
              </a:defRPr>
            </a:lvl1pPr>
            <a:lvl2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2pPr>
            <a:lvl3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3pPr>
            <a:lvl4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4pPr>
            <a:lvl5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5pPr>
            <a:lvl6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6pPr>
            <a:lvl7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7pPr>
            <a:lvl8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8pPr>
            <a:lvl9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9pPr>
          </a:lstStyle>
          <a:p>
            <a:pPr hangingPunct="1">
              <a:lnSpc>
                <a:spcPct val="110000"/>
              </a:lnSpc>
            </a:pPr>
            <a:r>
              <a:rPr lang="en-US" sz="6600" dirty="0">
                <a:latin typeface="Avenir Book" panose="02000503020000020003" pitchFamily="2" charset="0"/>
                <a:cs typeface="Arial" panose="020B0604020202020204" pitchFamily="34" charset="0"/>
              </a:rPr>
              <a:t>MODIS Atmosphere Product Collection 7 (C7):</a:t>
            </a:r>
          </a:p>
          <a:p>
            <a:pPr hangingPunct="1">
              <a:lnSpc>
                <a:spcPct val="110000"/>
              </a:lnSpc>
            </a:pPr>
            <a:r>
              <a:rPr lang="en-US" sz="6600" dirty="0">
                <a:latin typeface="Avenir Book" panose="02000503020000020003" pitchFamily="2" charset="0"/>
                <a:cs typeface="Arial" panose="020B0604020202020204" pitchFamily="34" charset="0"/>
              </a:rPr>
              <a:t>Summary of Plans/Status</a:t>
            </a:r>
          </a:p>
        </p:txBody>
      </p:sp>
      <p:sp>
        <p:nvSpPr>
          <p:cNvPr id="6" name="S. Platnick et al.">
            <a:extLst>
              <a:ext uri="{FF2B5EF4-FFF2-40B4-BE49-F238E27FC236}">
                <a16:creationId xmlns:a16="http://schemas.microsoft.com/office/drawing/2014/main" id="{BD7BF96D-8053-2A58-3836-B0A3F8F2103D}"/>
              </a:ext>
            </a:extLst>
          </p:cNvPr>
          <p:cNvSpPr txBox="1"/>
          <p:nvPr/>
        </p:nvSpPr>
        <p:spPr>
          <a:xfrm>
            <a:off x="2479304" y="11274422"/>
            <a:ext cx="19321721" cy="646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a:spAutoFit/>
          </a:bodyPr>
          <a:lstStyle>
            <a:lvl1pPr algn="ctr" defTabSz="1219200">
              <a:defRPr>
                <a:effectLst>
                  <a:outerShdw blurRad="63500" dist="38100" dir="5400000" rotWithShape="0">
                    <a:srgbClr val="000000">
                      <a:alpha val="25000"/>
                    </a:srgbClr>
                  </a:outerShdw>
                </a:effectLst>
              </a:defRPr>
            </a:lvl1pPr>
          </a:lstStyle>
          <a:p>
            <a:r>
              <a:rPr lang="en-US" sz="3600" spc="100" baseline="30000" dirty="0">
                <a:effectLst/>
                <a:latin typeface="Calibri" panose="020F0502020204030204" pitchFamily="34" charset="0"/>
                <a:cs typeface="Calibri" panose="020F0502020204030204" pitchFamily="34" charset="0"/>
              </a:rPr>
              <a:t>1</a:t>
            </a:r>
            <a:r>
              <a:rPr lang="en-US" sz="3600" dirty="0">
                <a:effectLst/>
                <a:latin typeface="Calibri" panose="020F0502020204030204" pitchFamily="34" charset="0"/>
                <a:cs typeface="Calibri" panose="020F0502020204030204" pitchFamily="34" charset="0"/>
              </a:rPr>
              <a:t>NASA GSFC, </a:t>
            </a:r>
            <a:r>
              <a:rPr lang="en-US" sz="3600" spc="100" baseline="30000" dirty="0">
                <a:effectLst/>
                <a:latin typeface="Calibri" panose="020F0502020204030204" pitchFamily="34" charset="0"/>
                <a:cs typeface="Calibri" panose="020F0502020204030204" pitchFamily="34" charset="0"/>
              </a:rPr>
              <a:t>2</a:t>
            </a:r>
            <a:r>
              <a:rPr lang="en-US" sz="3600" dirty="0">
                <a:effectLst/>
                <a:latin typeface="Calibri" panose="020F0502020204030204" pitchFamily="34" charset="0"/>
                <a:cs typeface="Calibri" panose="020F0502020204030204" pitchFamily="34" charset="0"/>
              </a:rPr>
              <a:t>SSAI, </a:t>
            </a:r>
            <a:r>
              <a:rPr lang="en-US" sz="3600" spc="100" baseline="30000" dirty="0">
                <a:effectLst/>
                <a:latin typeface="Calibri" panose="020F0502020204030204" pitchFamily="34" charset="0"/>
                <a:cs typeface="Calibri" panose="020F0502020204030204" pitchFamily="34" charset="0"/>
              </a:rPr>
              <a:t>3</a:t>
            </a:r>
            <a:r>
              <a:rPr lang="en-US" sz="3600" dirty="0">
                <a:effectLst/>
                <a:latin typeface="Calibri" panose="020F0502020204030204" pitchFamily="34" charset="0"/>
                <a:cs typeface="Calibri" panose="020F0502020204030204" pitchFamily="34" charset="0"/>
              </a:rPr>
              <a:t>GESTAR/UMBC, </a:t>
            </a:r>
            <a:r>
              <a:rPr lang="en-US" sz="3600" spc="100" baseline="30000" dirty="0">
                <a:effectLst/>
                <a:latin typeface="Calibri" panose="020F0502020204030204" pitchFamily="34" charset="0"/>
                <a:cs typeface="Calibri" panose="020F0502020204030204" pitchFamily="34" charset="0"/>
              </a:rPr>
              <a:t>4</a:t>
            </a:r>
            <a:r>
              <a:rPr lang="en-US" sz="3600" dirty="0">
                <a:effectLst/>
                <a:latin typeface="Calibri" panose="020F0502020204030204" pitchFamily="34" charset="0"/>
                <a:cs typeface="Calibri" panose="020F0502020204030204" pitchFamily="34" charset="0"/>
              </a:rPr>
              <a:t>ORAU, </a:t>
            </a:r>
            <a:r>
              <a:rPr lang="en-US" sz="3600" spc="100" baseline="30000" dirty="0">
                <a:effectLst/>
                <a:latin typeface="Calibri" panose="020F0502020204030204" pitchFamily="34" charset="0"/>
                <a:cs typeface="Calibri" panose="020F0502020204030204" pitchFamily="34" charset="0"/>
              </a:rPr>
              <a:t>5</a:t>
            </a:r>
            <a:r>
              <a:rPr lang="en-US" sz="3600" dirty="0">
                <a:effectLst/>
                <a:latin typeface="Calibri" panose="020F0502020204030204" pitchFamily="34" charset="0"/>
                <a:cs typeface="Calibri" panose="020F0502020204030204" pitchFamily="34" charset="0"/>
              </a:rPr>
              <a:t>U. Wisconsin/SSEC/CIMMS,</a:t>
            </a:r>
            <a:r>
              <a:rPr lang="en-US" sz="3600" baseline="30000" dirty="0">
                <a:effectLst/>
                <a:latin typeface="Calibri" panose="020F0502020204030204" pitchFamily="34" charset="0"/>
                <a:cs typeface="Arial" panose="020B0604020202020204" pitchFamily="34" charset="0"/>
              </a:rPr>
              <a:t> 6</a:t>
            </a:r>
            <a:r>
              <a:rPr lang="en-US" sz="3600" dirty="0">
                <a:effectLst/>
                <a:latin typeface="Calibri" panose="020F0502020204030204" pitchFamily="34" charset="0"/>
                <a:cs typeface="Calibri" panose="020F0502020204030204" pitchFamily="34" charset="0"/>
              </a:rPr>
              <a:t>ESSIC/UMCP, </a:t>
            </a:r>
            <a:r>
              <a:rPr lang="en-US" sz="3600" spc="100" baseline="30000" dirty="0">
                <a:effectLst/>
                <a:latin typeface="Calibri" panose="020F0502020204030204" pitchFamily="34" charset="0"/>
                <a:cs typeface="Calibri" panose="020F0502020204030204" pitchFamily="34" charset="0"/>
              </a:rPr>
              <a:t>7</a:t>
            </a:r>
            <a:r>
              <a:rPr lang="en-US" sz="3600" dirty="0">
                <a:effectLst/>
                <a:latin typeface="Calibri" panose="020F0502020204030204" pitchFamily="34" charset="0"/>
                <a:cs typeface="Calibri" panose="020F0502020204030204" pitchFamily="34" charset="0"/>
              </a:rPr>
              <a:t>ADNET</a:t>
            </a:r>
          </a:p>
        </p:txBody>
      </p:sp>
      <p:sp>
        <p:nvSpPr>
          <p:cNvPr id="7" name="S. Platnick et al.">
            <a:extLst>
              <a:ext uri="{FF2B5EF4-FFF2-40B4-BE49-F238E27FC236}">
                <a16:creationId xmlns:a16="http://schemas.microsoft.com/office/drawing/2014/main" id="{86961E99-B67E-9101-F931-5A1BEB9CE9A3}"/>
              </a:ext>
            </a:extLst>
          </p:cNvPr>
          <p:cNvSpPr txBox="1"/>
          <p:nvPr/>
        </p:nvSpPr>
        <p:spPr>
          <a:xfrm>
            <a:off x="1688124" y="4503141"/>
            <a:ext cx="20904081" cy="14465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a:spAutoFit/>
          </a:bodyPr>
          <a:lstStyle>
            <a:lvl1pPr algn="ctr" defTabSz="1219200">
              <a:defRPr>
                <a:effectLst>
                  <a:outerShdw blurRad="63500" dist="38100" dir="5400000" rotWithShape="0">
                    <a:srgbClr val="000000">
                      <a:alpha val="25000"/>
                    </a:srgbClr>
                  </a:outerShdw>
                </a:effectLst>
              </a:defRPr>
            </a:lvl1pPr>
          </a:lstStyle>
          <a:p>
            <a:r>
              <a:rPr lang="en-US" b="1" dirty="0">
                <a:effectLst/>
                <a:cs typeface="Arial" panose="020B0604020202020204" pitchFamily="34" charset="0"/>
              </a:rPr>
              <a:t>Cloud Mask, Cloud Top, Optical/Microphysical Properties</a:t>
            </a:r>
            <a:r>
              <a:rPr lang="en-US" dirty="0">
                <a:effectLst/>
                <a:cs typeface="Arial" panose="020B0604020202020204" pitchFamily="34" charset="0"/>
              </a:rPr>
              <a:t>: S. Platnic</a:t>
            </a:r>
            <a:r>
              <a:rPr lang="en-US" spc="100" dirty="0">
                <a:effectLst/>
                <a:cs typeface="Arial" panose="020B0604020202020204" pitchFamily="34" charset="0"/>
              </a:rPr>
              <a:t>k</a:t>
            </a:r>
            <a:r>
              <a:rPr lang="en-US" baseline="30000" dirty="0">
                <a:effectLst/>
                <a:cs typeface="Arial" panose="020B0604020202020204" pitchFamily="34" charset="0"/>
              </a:rPr>
              <a:t>1</a:t>
            </a:r>
            <a:r>
              <a:rPr lang="en-US" dirty="0">
                <a:effectLst/>
                <a:cs typeface="Arial" panose="020B0604020202020204" pitchFamily="34" charset="0"/>
              </a:rPr>
              <a:t>, K. Meye</a:t>
            </a:r>
            <a:r>
              <a:rPr lang="en-US" spc="100" dirty="0">
                <a:effectLst/>
                <a:cs typeface="Arial" panose="020B0604020202020204" pitchFamily="34" charset="0"/>
              </a:rPr>
              <a:t>r</a:t>
            </a:r>
            <a:r>
              <a:rPr lang="en-US" baseline="30000" dirty="0">
                <a:effectLst/>
                <a:cs typeface="Arial" panose="020B0604020202020204" pitchFamily="34" charset="0"/>
              </a:rPr>
              <a:t>1</a:t>
            </a:r>
            <a:r>
              <a:rPr lang="en-US" dirty="0">
                <a:effectLst/>
                <a:cs typeface="Arial" panose="020B0604020202020204" pitchFamily="34" charset="0"/>
              </a:rPr>
              <a:t>, G. Win</a:t>
            </a:r>
            <a:r>
              <a:rPr lang="en-US" spc="100" dirty="0">
                <a:effectLst/>
                <a:cs typeface="Arial" panose="020B0604020202020204" pitchFamily="34" charset="0"/>
              </a:rPr>
              <a:t>d</a:t>
            </a:r>
            <a:r>
              <a:rPr lang="en-US" baseline="30000" dirty="0">
                <a:effectLst/>
                <a:cs typeface="Arial" panose="020B0604020202020204" pitchFamily="34" charset="0"/>
              </a:rPr>
              <a:t>2,1</a:t>
            </a:r>
            <a:r>
              <a:rPr lang="en-US" dirty="0">
                <a:effectLst/>
                <a:cs typeface="Arial" panose="020B0604020202020204" pitchFamily="34" charset="0"/>
              </a:rPr>
              <a:t>, N. Amarasingh</a:t>
            </a:r>
            <a:r>
              <a:rPr lang="en-US" spc="100" dirty="0">
                <a:effectLst/>
                <a:cs typeface="Arial" panose="020B0604020202020204" pitchFamily="34" charset="0"/>
              </a:rPr>
              <a:t>e</a:t>
            </a:r>
            <a:r>
              <a:rPr lang="en-US" baseline="30000" dirty="0">
                <a:effectLst/>
                <a:cs typeface="Arial" panose="020B0604020202020204" pitchFamily="34" charset="0"/>
              </a:rPr>
              <a:t>2,1</a:t>
            </a:r>
            <a:r>
              <a:rPr lang="en-US" dirty="0">
                <a:effectLst/>
                <a:cs typeface="Arial" panose="020B0604020202020204" pitchFamily="34" charset="0"/>
              </a:rPr>
              <a:t>, C. Wang</a:t>
            </a:r>
            <a:r>
              <a:rPr lang="en-US" baseline="30000" dirty="0">
                <a:effectLst/>
                <a:cs typeface="Arial" panose="020B0604020202020204" pitchFamily="34" charset="0"/>
              </a:rPr>
              <a:t>3,1</a:t>
            </a:r>
            <a:r>
              <a:rPr lang="en-US" dirty="0">
                <a:effectLst/>
                <a:cs typeface="Arial" panose="020B0604020202020204" pitchFamily="34" charset="0"/>
              </a:rPr>
              <a:t>, C. Peterson</a:t>
            </a:r>
            <a:r>
              <a:rPr lang="en-US" baseline="30000" dirty="0">
                <a:effectLst/>
                <a:cs typeface="Arial" panose="020B0604020202020204" pitchFamily="34" charset="0"/>
              </a:rPr>
              <a:t>4</a:t>
            </a:r>
            <a:r>
              <a:rPr lang="en-US" dirty="0">
                <a:effectLst/>
                <a:cs typeface="Arial" panose="020B0604020202020204" pitchFamily="34" charset="0"/>
              </a:rPr>
              <a:t>,  E. Borbas</a:t>
            </a:r>
            <a:r>
              <a:rPr lang="en-US" baseline="30000" dirty="0">
                <a:effectLst/>
                <a:cs typeface="Arial" panose="020B0604020202020204" pitchFamily="34" charset="0"/>
              </a:rPr>
              <a:t>5</a:t>
            </a:r>
            <a:r>
              <a:rPr lang="en-US" dirty="0">
                <a:effectLst/>
                <a:cs typeface="Arial" panose="020B0604020202020204" pitchFamily="34" charset="0"/>
              </a:rPr>
              <a:t>, R. Hol</a:t>
            </a:r>
            <a:r>
              <a:rPr lang="en-US" spc="100" dirty="0">
                <a:effectLst/>
                <a:cs typeface="Arial" panose="020B0604020202020204" pitchFamily="34" charset="0"/>
              </a:rPr>
              <a:t>z</a:t>
            </a:r>
            <a:r>
              <a:rPr lang="en-US" spc="100" baseline="30000" dirty="0">
                <a:effectLst/>
                <a:cs typeface="Arial" panose="020B0604020202020204" pitchFamily="34" charset="0"/>
              </a:rPr>
              <a:t>5</a:t>
            </a:r>
            <a:r>
              <a:rPr lang="en-US" dirty="0">
                <a:effectLst/>
                <a:cs typeface="Arial" panose="020B0604020202020204" pitchFamily="34" charset="0"/>
              </a:rPr>
              <a:t>, P. Veglio</a:t>
            </a:r>
            <a:r>
              <a:rPr lang="en-US" spc="100" baseline="30000" dirty="0">
                <a:effectLst/>
                <a:cs typeface="Arial" panose="020B0604020202020204" pitchFamily="34" charset="0"/>
              </a:rPr>
              <a:t>5</a:t>
            </a:r>
            <a:r>
              <a:rPr lang="en-US" dirty="0">
                <a:effectLst/>
                <a:cs typeface="Arial" panose="020B0604020202020204" pitchFamily="34" charset="0"/>
              </a:rPr>
              <a:t>, et al.</a:t>
            </a:r>
            <a:endParaRPr lang="en-US" i="1" dirty="0">
              <a:effectLst/>
              <a:cs typeface="Arial" panose="020B0604020202020204" pitchFamily="34" charset="0"/>
            </a:endParaRPr>
          </a:p>
        </p:txBody>
      </p:sp>
      <p:sp>
        <p:nvSpPr>
          <p:cNvPr id="8" name="S. Platnick et al.">
            <a:extLst>
              <a:ext uri="{FF2B5EF4-FFF2-40B4-BE49-F238E27FC236}">
                <a16:creationId xmlns:a16="http://schemas.microsoft.com/office/drawing/2014/main" id="{CF78B503-46E5-0650-2D89-538A26EA924C}"/>
              </a:ext>
            </a:extLst>
          </p:cNvPr>
          <p:cNvSpPr txBox="1"/>
          <p:nvPr/>
        </p:nvSpPr>
        <p:spPr>
          <a:xfrm>
            <a:off x="3691731" y="6300882"/>
            <a:ext cx="16896867" cy="769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a:spAutoFit/>
          </a:bodyPr>
          <a:lstStyle>
            <a:lvl1pPr algn="ctr" defTabSz="1219200">
              <a:defRPr>
                <a:effectLst>
                  <a:outerShdw blurRad="63500" dist="38100" dir="5400000" rotWithShape="0">
                    <a:srgbClr val="000000">
                      <a:alpha val="25000"/>
                    </a:srgbClr>
                  </a:outerShdw>
                </a:effectLst>
              </a:defRPr>
            </a:lvl1pPr>
          </a:lstStyle>
          <a:p>
            <a:r>
              <a:rPr lang="en-US" b="1" dirty="0">
                <a:effectLst/>
                <a:cs typeface="Arial" panose="020B0604020202020204" pitchFamily="34" charset="0"/>
              </a:rPr>
              <a:t>Aerosol DT</a:t>
            </a:r>
            <a:r>
              <a:rPr lang="en-US" dirty="0">
                <a:effectLst/>
                <a:cs typeface="Arial" panose="020B0604020202020204" pitchFamily="34" charset="0"/>
              </a:rPr>
              <a:t>: R. Levy</a:t>
            </a:r>
            <a:r>
              <a:rPr lang="en-US" baseline="30000" dirty="0">
                <a:effectLst/>
                <a:cs typeface="Arial" panose="020B0604020202020204" pitchFamily="34" charset="0"/>
              </a:rPr>
              <a:t>1</a:t>
            </a:r>
            <a:r>
              <a:rPr lang="en-US" dirty="0">
                <a:effectLst/>
                <a:cs typeface="Arial" panose="020B0604020202020204" pitchFamily="34" charset="0"/>
              </a:rPr>
              <a:t>, V. Sawyer</a:t>
            </a:r>
            <a:r>
              <a:rPr lang="en-US" baseline="30000" dirty="0">
                <a:effectLst/>
                <a:cs typeface="Arial" panose="020B0604020202020204" pitchFamily="34" charset="0"/>
              </a:rPr>
              <a:t>2,1</a:t>
            </a:r>
            <a:r>
              <a:rPr lang="en-US" dirty="0">
                <a:effectLst/>
                <a:cs typeface="Arial" panose="020B0604020202020204" pitchFamily="34" charset="0"/>
              </a:rPr>
              <a:t>, S. Mattoo</a:t>
            </a:r>
            <a:r>
              <a:rPr lang="en-US" baseline="30000" dirty="0">
                <a:effectLst/>
                <a:cs typeface="Arial" panose="020B0604020202020204" pitchFamily="34" charset="0"/>
              </a:rPr>
              <a:t>2,1</a:t>
            </a:r>
            <a:r>
              <a:rPr lang="en-US" dirty="0">
                <a:effectLst/>
                <a:cs typeface="Arial" panose="020B0604020202020204" pitchFamily="34" charset="0"/>
              </a:rPr>
              <a:t>, et al.</a:t>
            </a:r>
            <a:endParaRPr lang="en-US" i="1" dirty="0">
              <a:effectLst/>
              <a:cs typeface="Arial" panose="020B0604020202020204" pitchFamily="34" charset="0"/>
            </a:endParaRPr>
          </a:p>
        </p:txBody>
      </p:sp>
      <p:sp>
        <p:nvSpPr>
          <p:cNvPr id="9" name="S. Platnick et al.">
            <a:extLst>
              <a:ext uri="{FF2B5EF4-FFF2-40B4-BE49-F238E27FC236}">
                <a16:creationId xmlns:a16="http://schemas.microsoft.com/office/drawing/2014/main" id="{B2ADAB70-52F3-5DDA-C367-96D77B3AD3C3}"/>
              </a:ext>
            </a:extLst>
          </p:cNvPr>
          <p:cNvSpPr txBox="1"/>
          <p:nvPr/>
        </p:nvSpPr>
        <p:spPr>
          <a:xfrm>
            <a:off x="3691731" y="8808141"/>
            <a:ext cx="16896867" cy="769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a:spAutoFit/>
          </a:bodyPr>
          <a:lstStyle>
            <a:lvl1pPr algn="ctr" defTabSz="1219200">
              <a:defRPr>
                <a:effectLst>
                  <a:outerShdw blurRad="63500" dist="38100" dir="5400000" rotWithShape="0">
                    <a:srgbClr val="000000">
                      <a:alpha val="25000"/>
                    </a:srgbClr>
                  </a:outerShdw>
                </a:effectLst>
              </a:defRPr>
            </a:lvl1pPr>
          </a:lstStyle>
          <a:p>
            <a:r>
              <a:rPr lang="en-US" b="1" dirty="0">
                <a:effectLst/>
                <a:cs typeface="Arial" panose="020B0604020202020204" pitchFamily="34" charset="0"/>
              </a:rPr>
              <a:t>Clear Sky</a:t>
            </a:r>
            <a:r>
              <a:rPr lang="en-US" dirty="0">
                <a:effectLst/>
                <a:cs typeface="Arial" panose="020B0604020202020204" pitchFamily="34" charset="0"/>
              </a:rPr>
              <a:t>: E. Borbas</a:t>
            </a:r>
            <a:r>
              <a:rPr lang="en-US" baseline="30000" dirty="0">
                <a:effectLst/>
                <a:cs typeface="Arial" panose="020B0604020202020204" pitchFamily="34" charset="0"/>
              </a:rPr>
              <a:t>5</a:t>
            </a:r>
            <a:endParaRPr lang="en-US" i="1" dirty="0">
              <a:effectLst/>
              <a:cs typeface="Arial" panose="020B0604020202020204" pitchFamily="34" charset="0"/>
            </a:endParaRPr>
          </a:p>
        </p:txBody>
      </p:sp>
      <p:sp>
        <p:nvSpPr>
          <p:cNvPr id="10" name="S. Platnick et al.">
            <a:extLst>
              <a:ext uri="{FF2B5EF4-FFF2-40B4-BE49-F238E27FC236}">
                <a16:creationId xmlns:a16="http://schemas.microsoft.com/office/drawing/2014/main" id="{CF9D88C9-6E9F-04B8-00E3-80A998425959}"/>
              </a:ext>
            </a:extLst>
          </p:cNvPr>
          <p:cNvSpPr txBox="1"/>
          <p:nvPr/>
        </p:nvSpPr>
        <p:spPr>
          <a:xfrm>
            <a:off x="3691731" y="7635545"/>
            <a:ext cx="16896867" cy="769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a:spAutoFit/>
          </a:bodyPr>
          <a:lstStyle>
            <a:lvl1pPr algn="ctr" defTabSz="1219200">
              <a:defRPr>
                <a:effectLst>
                  <a:outerShdw blurRad="63500" dist="38100" dir="5400000" rotWithShape="0">
                    <a:srgbClr val="000000">
                      <a:alpha val="25000"/>
                    </a:srgbClr>
                  </a:outerShdw>
                </a:effectLst>
              </a:defRPr>
            </a:lvl1pPr>
          </a:lstStyle>
          <a:p>
            <a:r>
              <a:rPr lang="en-US" b="1" dirty="0">
                <a:effectLst/>
                <a:cs typeface="Arial" panose="020B0604020202020204" pitchFamily="34" charset="0"/>
              </a:rPr>
              <a:t>Aerosol DB</a:t>
            </a:r>
            <a:r>
              <a:rPr lang="en-US" dirty="0">
                <a:effectLst/>
                <a:cs typeface="Arial" panose="020B0604020202020204" pitchFamily="34" charset="0"/>
              </a:rPr>
              <a:t>: C. Hsu</a:t>
            </a:r>
            <a:r>
              <a:rPr lang="en-US" baseline="30000" dirty="0">
                <a:effectLst/>
                <a:cs typeface="Arial" panose="020B0604020202020204" pitchFamily="34" charset="0"/>
              </a:rPr>
              <a:t>1</a:t>
            </a:r>
            <a:r>
              <a:rPr lang="en-US" dirty="0">
                <a:effectLst/>
                <a:cs typeface="Arial" panose="020B0604020202020204" pitchFamily="34" charset="0"/>
              </a:rPr>
              <a:t>, V. Kim</a:t>
            </a:r>
            <a:r>
              <a:rPr lang="en-US" baseline="30000" dirty="0">
                <a:effectLst/>
                <a:cs typeface="Arial" panose="020B0604020202020204" pitchFamily="34" charset="0"/>
              </a:rPr>
              <a:t>6</a:t>
            </a:r>
            <a:r>
              <a:rPr lang="en-US" dirty="0">
                <a:effectLst/>
                <a:cs typeface="Arial" panose="020B0604020202020204" pitchFamily="34" charset="0"/>
              </a:rPr>
              <a:t>, J. Lee</a:t>
            </a:r>
            <a:r>
              <a:rPr lang="en-US" baseline="30000" dirty="0">
                <a:effectLst/>
                <a:cs typeface="Arial" panose="020B0604020202020204" pitchFamily="34" charset="0"/>
              </a:rPr>
              <a:t>6</a:t>
            </a:r>
            <a:r>
              <a:rPr lang="en-US" dirty="0">
                <a:effectLst/>
                <a:cs typeface="Arial" panose="020B0604020202020204" pitchFamily="34" charset="0"/>
              </a:rPr>
              <a:t>, et al.</a:t>
            </a:r>
            <a:endParaRPr lang="en-US" i="1" dirty="0">
              <a:effectLst/>
              <a:cs typeface="Arial" panose="020B0604020202020204" pitchFamily="34" charset="0"/>
            </a:endParaRPr>
          </a:p>
        </p:txBody>
      </p:sp>
      <p:sp>
        <p:nvSpPr>
          <p:cNvPr id="11" name="S. Platnick et al.">
            <a:extLst>
              <a:ext uri="{FF2B5EF4-FFF2-40B4-BE49-F238E27FC236}">
                <a16:creationId xmlns:a16="http://schemas.microsoft.com/office/drawing/2014/main" id="{871FB962-735A-7E5B-3285-BDC547A2C540}"/>
              </a:ext>
            </a:extLst>
          </p:cNvPr>
          <p:cNvSpPr txBox="1"/>
          <p:nvPr/>
        </p:nvSpPr>
        <p:spPr>
          <a:xfrm>
            <a:off x="2922325" y="10036739"/>
            <a:ext cx="18435678" cy="769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a:spAutoFit/>
          </a:bodyPr>
          <a:lstStyle>
            <a:lvl1pPr algn="ctr" defTabSz="1219200">
              <a:defRPr>
                <a:effectLst>
                  <a:outerShdw blurRad="63500" dist="38100" dir="5400000" rotWithShape="0">
                    <a:srgbClr val="000000">
                      <a:alpha val="25000"/>
                    </a:srgbClr>
                  </a:outerShdw>
                </a:effectLst>
              </a:defRPr>
            </a:lvl1pPr>
          </a:lstStyle>
          <a:p>
            <a:r>
              <a:rPr lang="en-US" b="1" dirty="0">
                <a:effectLst/>
                <a:cs typeface="Arial" panose="020B0604020202020204" pitchFamily="34" charset="0"/>
              </a:rPr>
              <a:t>Atmosphere Team Level-3</a:t>
            </a:r>
            <a:r>
              <a:rPr lang="en-US" dirty="0">
                <a:effectLst/>
                <a:cs typeface="Arial" panose="020B0604020202020204" pitchFamily="34" charset="0"/>
              </a:rPr>
              <a:t>: P. Hubanks</a:t>
            </a:r>
            <a:r>
              <a:rPr lang="en-US" baseline="30000" dirty="0">
                <a:effectLst/>
                <a:cs typeface="Arial" panose="020B0604020202020204" pitchFamily="34" charset="0"/>
              </a:rPr>
              <a:t>7,1</a:t>
            </a:r>
            <a:r>
              <a:rPr lang="en-US" dirty="0">
                <a:effectLst/>
                <a:cs typeface="Arial" panose="020B0604020202020204" pitchFamily="34" charset="0"/>
              </a:rPr>
              <a:t>, S. Platnic</a:t>
            </a:r>
            <a:r>
              <a:rPr lang="en-US" spc="100" dirty="0">
                <a:effectLst/>
                <a:cs typeface="Arial" panose="020B0604020202020204" pitchFamily="34" charset="0"/>
              </a:rPr>
              <a:t>k</a:t>
            </a:r>
            <a:r>
              <a:rPr lang="en-US" baseline="30000" dirty="0">
                <a:effectLst/>
                <a:cs typeface="Arial" panose="020B0604020202020204" pitchFamily="34" charset="0"/>
              </a:rPr>
              <a:t>1</a:t>
            </a:r>
            <a:r>
              <a:rPr lang="en-US" dirty="0">
                <a:effectLst/>
                <a:cs typeface="Arial" panose="020B0604020202020204" pitchFamily="34" charset="0"/>
              </a:rPr>
              <a:t>, K. Meye</a:t>
            </a:r>
            <a:r>
              <a:rPr lang="en-US" spc="100" dirty="0">
                <a:effectLst/>
                <a:cs typeface="Arial" panose="020B0604020202020204" pitchFamily="34" charset="0"/>
              </a:rPr>
              <a:t>r</a:t>
            </a:r>
            <a:r>
              <a:rPr lang="en-US" baseline="30000" dirty="0">
                <a:effectLst/>
                <a:cs typeface="Arial" panose="020B0604020202020204" pitchFamily="34" charset="0"/>
              </a:rPr>
              <a:t>1</a:t>
            </a:r>
            <a:endParaRPr lang="en-US" i="1" baseline="30000" dirty="0">
              <a:effectLst/>
              <a:cs typeface="Arial" panose="020B0604020202020204" pitchFamily="34" charset="0"/>
            </a:endParaRPr>
          </a:p>
        </p:txBody>
      </p:sp>
    </p:spTree>
    <p:extLst>
      <p:ext uri="{BB962C8B-B14F-4D97-AF65-F5344CB8AC3E}">
        <p14:creationId xmlns:p14="http://schemas.microsoft.com/office/powerpoint/2010/main" val="140277988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46">
            <a:extLst>
              <a:ext uri="{FF2B5EF4-FFF2-40B4-BE49-F238E27FC236}">
                <a16:creationId xmlns:a16="http://schemas.microsoft.com/office/drawing/2014/main" id="{F7412232-3A80-82C8-FCBB-321D1789339E}"/>
              </a:ext>
            </a:extLst>
          </p:cNvPr>
          <p:cNvSpPr txBox="1"/>
          <p:nvPr/>
        </p:nvSpPr>
        <p:spPr>
          <a:xfrm>
            <a:off x="499472" y="12773714"/>
            <a:ext cx="8876833" cy="615541"/>
          </a:xfrm>
          <a:prstGeom prst="rect">
            <a:avLst/>
          </a:prstGeom>
          <a:ln w="25400">
            <a:miter lim="400000"/>
          </a:ln>
          <a:extLst>
            <a:ext uri="{C572A759-6A51-4108-AA02-DFA0A04FC94B}">
              <ma14:wrappingTextBoxFlag xmlns="" xmlns:ma14="http://schemas.microsoft.com/office/mac/drawingml/2011/main" val="1"/>
            </a:ext>
          </a:extLst>
        </p:spPr>
        <p:txBody>
          <a:bodyPr wrap="square" lIns="91434" tIns="91434" rIns="91434" bIns="91434" anchor="ctr">
            <a:spAutoFit/>
          </a:bodyPr>
          <a:lstStyle/>
          <a:p>
            <a:pPr>
              <a:defRPr sz="2000">
                <a:solidFill>
                  <a:srgbClr val="595959"/>
                </a:solidFill>
                <a:latin typeface="Century Gothic"/>
                <a:ea typeface="Century Gothic"/>
                <a:cs typeface="Century Gothic"/>
                <a:sym typeface="Century Gothic"/>
              </a:defRPr>
            </a:pPr>
            <a:r>
              <a:rPr lang="en-US" sz="2800" dirty="0" err="1"/>
              <a:t>Atmo</a:t>
            </a:r>
            <a:r>
              <a:rPr lang="en-US" sz="2800" dirty="0"/>
              <a:t>. C7, MODIS/VIIRS STM, May. 2023</a:t>
            </a:r>
            <a:endParaRPr sz="2800" dirty="0"/>
          </a:p>
        </p:txBody>
      </p:sp>
      <p:sp>
        <p:nvSpPr>
          <p:cNvPr id="4" name="Content Placeholder 2">
            <a:extLst>
              <a:ext uri="{FF2B5EF4-FFF2-40B4-BE49-F238E27FC236}">
                <a16:creationId xmlns:a16="http://schemas.microsoft.com/office/drawing/2014/main" id="{4E67A92B-6A6A-6208-F742-E235EAEB0182}"/>
              </a:ext>
            </a:extLst>
          </p:cNvPr>
          <p:cNvSpPr txBox="1">
            <a:spLocks/>
          </p:cNvSpPr>
          <p:nvPr/>
        </p:nvSpPr>
        <p:spPr>
          <a:xfrm>
            <a:off x="1219199" y="1773884"/>
            <a:ext cx="21945604" cy="10973706"/>
          </a:xfrm>
          <a:prstGeom prst="rect">
            <a:avLst/>
          </a:prstGeom>
          <a:ln w="25400">
            <a:miter lim="400000"/>
          </a:ln>
          <a:extLst>
            <a:ext uri="{C572A759-6A51-4108-AA02-DFA0A04FC94B}">
              <ma14:wrappingTextBoxFlag xmlns="" xmlns:ma14="http://schemas.microsoft.com/office/mac/drawingml/2011/main" val="1"/>
            </a:ext>
          </a:extLst>
        </p:spPr>
        <p:txBody>
          <a:bodyPr lIns="173394" tIns="173394" rIns="173394" bIns="173394">
            <a:noAutofit/>
          </a:bodyPr>
          <a:lstStyle>
            <a:lvl1pPr marL="0" marR="0" indent="0" algn="ctr" defTabSz="1828738" rtl="0" latinLnBrk="0">
              <a:lnSpc>
                <a:spcPct val="100000"/>
              </a:lnSpc>
              <a:spcBef>
                <a:spcPts val="1000"/>
              </a:spcBef>
              <a:spcAft>
                <a:spcPts val="0"/>
              </a:spcAft>
              <a:buClrTx/>
              <a:buSzTx/>
              <a:buFontTx/>
              <a:buNone/>
              <a:tabLst/>
              <a:defRPr sz="4400" b="0" i="0" u="none" strike="noStrike" cap="none" spc="0" baseline="0">
                <a:ln>
                  <a:noFill/>
                </a:ln>
                <a:solidFill>
                  <a:srgbClr val="888888"/>
                </a:solidFill>
                <a:uFillTx/>
                <a:latin typeface="Century Gothic"/>
                <a:ea typeface="Century Gothic"/>
                <a:cs typeface="Century Gothic"/>
                <a:sym typeface="Century Gothic"/>
              </a:defRPr>
            </a:lvl1pPr>
            <a:lvl2pPr marL="0" marR="0" indent="0" algn="ctr" defTabSz="1828738" rtl="0" latinLnBrk="0">
              <a:lnSpc>
                <a:spcPct val="100000"/>
              </a:lnSpc>
              <a:spcBef>
                <a:spcPts val="1000"/>
              </a:spcBef>
              <a:spcAft>
                <a:spcPts val="0"/>
              </a:spcAft>
              <a:buClrTx/>
              <a:buSzTx/>
              <a:buFontTx/>
              <a:buNone/>
              <a:tabLst/>
              <a:defRPr sz="4400" b="0" i="0" u="none" strike="noStrike" cap="none" spc="0" baseline="0">
                <a:ln>
                  <a:noFill/>
                </a:ln>
                <a:solidFill>
                  <a:srgbClr val="888888"/>
                </a:solidFill>
                <a:uFillTx/>
                <a:latin typeface="Century Gothic"/>
                <a:ea typeface="Century Gothic"/>
                <a:cs typeface="Century Gothic"/>
                <a:sym typeface="Century Gothic"/>
              </a:defRPr>
            </a:lvl2pPr>
            <a:lvl3pPr marL="0" marR="0" indent="0" algn="ctr" defTabSz="1828738" rtl="0" latinLnBrk="0">
              <a:lnSpc>
                <a:spcPct val="100000"/>
              </a:lnSpc>
              <a:spcBef>
                <a:spcPts val="1000"/>
              </a:spcBef>
              <a:spcAft>
                <a:spcPts val="0"/>
              </a:spcAft>
              <a:buClrTx/>
              <a:buSzTx/>
              <a:buFontTx/>
              <a:buNone/>
              <a:tabLst/>
              <a:defRPr sz="4400" b="0" i="0" u="none" strike="noStrike" cap="none" spc="0" baseline="0">
                <a:ln>
                  <a:noFill/>
                </a:ln>
                <a:solidFill>
                  <a:srgbClr val="888888"/>
                </a:solidFill>
                <a:uFillTx/>
                <a:latin typeface="Century Gothic"/>
                <a:ea typeface="Century Gothic"/>
                <a:cs typeface="Century Gothic"/>
                <a:sym typeface="Century Gothic"/>
              </a:defRPr>
            </a:lvl3pPr>
            <a:lvl4pPr marL="0" marR="0" indent="0" algn="ctr" defTabSz="1828738" rtl="0" latinLnBrk="0">
              <a:lnSpc>
                <a:spcPct val="100000"/>
              </a:lnSpc>
              <a:spcBef>
                <a:spcPts val="1000"/>
              </a:spcBef>
              <a:spcAft>
                <a:spcPts val="0"/>
              </a:spcAft>
              <a:buClrTx/>
              <a:buSzTx/>
              <a:buFontTx/>
              <a:buNone/>
              <a:tabLst/>
              <a:defRPr sz="4400" b="0" i="0" u="none" strike="noStrike" cap="none" spc="0" baseline="0">
                <a:ln>
                  <a:noFill/>
                </a:ln>
                <a:solidFill>
                  <a:srgbClr val="888888"/>
                </a:solidFill>
                <a:uFillTx/>
                <a:latin typeface="Century Gothic"/>
                <a:ea typeface="Century Gothic"/>
                <a:cs typeface="Century Gothic"/>
                <a:sym typeface="Century Gothic"/>
              </a:defRPr>
            </a:lvl4pPr>
            <a:lvl5pPr marL="0" marR="0" indent="0" algn="ctr" defTabSz="1828738" rtl="0" latinLnBrk="0">
              <a:lnSpc>
                <a:spcPct val="100000"/>
              </a:lnSpc>
              <a:spcBef>
                <a:spcPts val="1000"/>
              </a:spcBef>
              <a:spcAft>
                <a:spcPts val="0"/>
              </a:spcAft>
              <a:buClrTx/>
              <a:buSzTx/>
              <a:buFontTx/>
              <a:buNone/>
              <a:tabLst/>
              <a:defRPr sz="4400" b="0" i="0" u="none" strike="noStrike" cap="none" spc="0" baseline="0">
                <a:ln>
                  <a:noFill/>
                </a:ln>
                <a:solidFill>
                  <a:srgbClr val="888888"/>
                </a:solidFill>
                <a:uFillTx/>
                <a:latin typeface="Century Gothic"/>
                <a:ea typeface="Century Gothic"/>
                <a:cs typeface="Century Gothic"/>
                <a:sym typeface="Century Gothic"/>
              </a:defRPr>
            </a:lvl5pPr>
            <a:lvl6pPr marL="1567108" marR="0" indent="-663007" algn="l" defTabSz="1828738" rtl="0" latinLnBrk="0">
              <a:lnSpc>
                <a:spcPct val="100000"/>
              </a:lnSpc>
              <a:spcBef>
                <a:spcPts val="1000"/>
              </a:spcBef>
              <a:spcAft>
                <a:spcPts val="0"/>
              </a:spcAft>
              <a:buClrTx/>
              <a:buSzPct val="100000"/>
              <a:buFont typeface="Arial"/>
              <a:buChar char="o"/>
              <a:tabLst/>
              <a:defRPr sz="4400" b="0" i="0" u="none" strike="noStrike" cap="none" spc="0" baseline="0">
                <a:ln>
                  <a:noFill/>
                </a:ln>
                <a:solidFill>
                  <a:srgbClr val="808080"/>
                </a:solidFill>
                <a:uFillTx/>
                <a:latin typeface="Century Gothic"/>
                <a:ea typeface="Century Gothic"/>
                <a:cs typeface="Century Gothic"/>
                <a:sym typeface="Century Gothic"/>
              </a:defRPr>
            </a:lvl6pPr>
            <a:lvl7pPr marL="1747929" marR="0" indent="-663007" algn="l" defTabSz="1828738" rtl="0" latinLnBrk="0">
              <a:lnSpc>
                <a:spcPct val="100000"/>
              </a:lnSpc>
              <a:spcBef>
                <a:spcPts val="1000"/>
              </a:spcBef>
              <a:spcAft>
                <a:spcPts val="0"/>
              </a:spcAft>
              <a:buClrTx/>
              <a:buSzPct val="100000"/>
              <a:buFont typeface="Arial"/>
              <a:buChar char="•"/>
              <a:tabLst/>
              <a:defRPr sz="4400" b="0" i="0" u="none" strike="noStrike" cap="none" spc="0" baseline="0">
                <a:ln>
                  <a:noFill/>
                </a:ln>
                <a:solidFill>
                  <a:srgbClr val="808080"/>
                </a:solidFill>
                <a:uFillTx/>
                <a:latin typeface="Century Gothic"/>
                <a:ea typeface="Century Gothic"/>
                <a:cs typeface="Century Gothic"/>
                <a:sym typeface="Century Gothic"/>
              </a:defRPr>
            </a:lvl7pPr>
            <a:lvl8pPr marL="1928748" marR="0" indent="-663007" algn="l" defTabSz="1828738" rtl="0" latinLnBrk="0">
              <a:lnSpc>
                <a:spcPct val="100000"/>
              </a:lnSpc>
              <a:spcBef>
                <a:spcPts val="1000"/>
              </a:spcBef>
              <a:spcAft>
                <a:spcPts val="0"/>
              </a:spcAft>
              <a:buClrTx/>
              <a:buSzPct val="100000"/>
              <a:buFont typeface="Arial"/>
              <a:buChar char="o"/>
              <a:tabLst/>
              <a:defRPr sz="4400" b="0" i="0" u="none" strike="noStrike" cap="none" spc="0" baseline="0">
                <a:ln>
                  <a:noFill/>
                </a:ln>
                <a:solidFill>
                  <a:srgbClr val="808080"/>
                </a:solidFill>
                <a:uFillTx/>
                <a:latin typeface="Century Gothic"/>
                <a:ea typeface="Century Gothic"/>
                <a:cs typeface="Century Gothic"/>
                <a:sym typeface="Century Gothic"/>
              </a:defRPr>
            </a:lvl8pPr>
            <a:lvl9pPr marL="2109568" marR="0" indent="-663007" algn="l" defTabSz="1828738" rtl="0" latinLnBrk="0">
              <a:lnSpc>
                <a:spcPct val="100000"/>
              </a:lnSpc>
              <a:spcBef>
                <a:spcPts val="1000"/>
              </a:spcBef>
              <a:spcAft>
                <a:spcPts val="0"/>
              </a:spcAft>
              <a:buClrTx/>
              <a:buSzPct val="100000"/>
              <a:buFont typeface="Arial"/>
              <a:buChar char="•"/>
              <a:tabLst/>
              <a:defRPr sz="4400" b="0" i="0" u="none" strike="noStrike" cap="none" spc="0" baseline="0">
                <a:ln>
                  <a:noFill/>
                </a:ln>
                <a:solidFill>
                  <a:srgbClr val="808080"/>
                </a:solidFill>
                <a:uFillTx/>
                <a:latin typeface="Century Gothic"/>
                <a:ea typeface="Century Gothic"/>
                <a:cs typeface="Century Gothic"/>
                <a:sym typeface="Century Gothic"/>
              </a:defRPr>
            </a:lvl9pPr>
          </a:lstStyle>
          <a:p>
            <a:pPr marL="1158067" lvl="2" indent="-457200" algn="l" hangingPunct="1">
              <a:buFont typeface="Wingdings" pitchFamily="2" charset="2"/>
              <a:buChar char="§"/>
            </a:pPr>
            <a:r>
              <a:rPr lang="en-US" sz="3800" dirty="0">
                <a:solidFill>
                  <a:schemeClr val="tx1"/>
                </a:solidFill>
                <a:latin typeface="Arial" panose="020B0604020202020204" pitchFamily="34" charset="0"/>
                <a:cs typeface="Arial" panose="020B0604020202020204" pitchFamily="34" charset="0"/>
              </a:rPr>
              <a:t>C7 (cloud team) science testing turnaround has slowed over past couple of years. Do we have sufficient SDST personnel to engage both the Atmosphere and Land algorithm teams? If not, how are priorities determined?</a:t>
            </a:r>
          </a:p>
          <a:p>
            <a:pPr marL="1158067" lvl="2" indent="-457200" algn="l" hangingPunct="1">
              <a:buFont typeface="Wingdings" pitchFamily="2" charset="2"/>
              <a:buChar char="§"/>
            </a:pPr>
            <a:r>
              <a:rPr lang="en-US" sz="3800" dirty="0">
                <a:solidFill>
                  <a:schemeClr val="tx1"/>
                </a:solidFill>
                <a:latin typeface="Arial" panose="020B0604020202020204" pitchFamily="34" charset="0"/>
                <a:cs typeface="Arial" panose="020B0604020202020204" pitchFamily="34" charset="0"/>
              </a:rPr>
              <a:t>Capability of MODAPS to support C7 reprocessing once C7 L2+ code is finalized?</a:t>
            </a:r>
          </a:p>
          <a:p>
            <a:pPr marL="1158067" lvl="2" indent="-457200" algn="l" hangingPunct="1">
              <a:buFont typeface="Wingdings" pitchFamily="2" charset="2"/>
              <a:buChar char="§"/>
            </a:pPr>
            <a:r>
              <a:rPr lang="en-US" sz="3800" dirty="0">
                <a:solidFill>
                  <a:schemeClr val="tx1"/>
                </a:solidFill>
                <a:latin typeface="Arial" panose="020B0604020202020204" pitchFamily="34" charset="0"/>
                <a:cs typeface="Arial" panose="020B0604020202020204" pitchFamily="34" charset="0"/>
              </a:rPr>
              <a:t>C7 L1B testing/evaluation in process. </a:t>
            </a:r>
          </a:p>
          <a:p>
            <a:pPr marL="1158067" lvl="2" indent="-457200" algn="l" hangingPunct="1">
              <a:buFont typeface="Wingdings" pitchFamily="2" charset="2"/>
              <a:buChar char="§"/>
            </a:pPr>
            <a:r>
              <a:rPr lang="en-US" sz="3800" dirty="0">
                <a:solidFill>
                  <a:schemeClr val="tx1"/>
                </a:solidFill>
                <a:latin typeface="Arial" panose="020B0604020202020204" pitchFamily="34" charset="0"/>
                <a:cs typeface="Arial" panose="020B0604020202020204" pitchFamily="34" charset="0"/>
              </a:rPr>
              <a:t>With SDST help, successfully created alternative to OISST (for C6.1 forward processing, C7 will use GEOS-IT); NSIDC NISE likely to be continued through MODIS lifetime!</a:t>
            </a:r>
          </a:p>
          <a:p>
            <a:pPr marL="1158067" lvl="2" indent="-457200" algn="l" hangingPunct="1">
              <a:buFont typeface="Wingdings" pitchFamily="2" charset="2"/>
              <a:buChar char="§"/>
            </a:pPr>
            <a:r>
              <a:rPr lang="en-US" sz="3800" dirty="0">
                <a:solidFill>
                  <a:schemeClr val="tx1"/>
                </a:solidFill>
                <a:latin typeface="Arial" panose="020B0604020202020204" pitchFamily="34" charset="0"/>
                <a:cs typeface="Arial" panose="020B0604020202020204" pitchFamily="34" charset="0"/>
              </a:rPr>
              <a:t>Change to Ubuntu and GitLab over last couple of years has been a challenge. </a:t>
            </a:r>
          </a:p>
          <a:p>
            <a:pPr marL="1955800" lvl="3" indent="-571500" algn="l" hangingPunct="1">
              <a:buFont typeface="Arial" panose="020B0604020202020204" pitchFamily="34" charset="0"/>
              <a:buChar char="•"/>
            </a:pPr>
            <a:r>
              <a:rPr lang="en-US" sz="3800" dirty="0">
                <a:solidFill>
                  <a:schemeClr val="tx1"/>
                </a:solidFill>
                <a:latin typeface="Arial" panose="020B0604020202020204" pitchFamily="34" charset="0"/>
                <a:cs typeface="Arial" panose="020B0604020202020204" pitchFamily="34" charset="0"/>
              </a:rPr>
              <a:t>Code delivery/testing in GitLab environment, creation of unit tests, remains problematic. </a:t>
            </a:r>
          </a:p>
          <a:p>
            <a:pPr marL="1955800" lvl="3" indent="-571500" algn="l" hangingPunct="1">
              <a:buFont typeface="Arial" panose="020B0604020202020204" pitchFamily="34" charset="0"/>
              <a:buChar char="•"/>
            </a:pPr>
            <a:r>
              <a:rPr lang="en-US" sz="3800" dirty="0">
                <a:solidFill>
                  <a:schemeClr val="tx1"/>
                </a:solidFill>
                <a:latin typeface="Arial" panose="020B0604020202020204" pitchFamily="34" charset="0"/>
                <a:cs typeface="Arial" panose="020B0604020202020204" pitchFamily="34" charset="0"/>
              </a:rPr>
              <a:t>Was the move to GitLab worth the effort (e.g., improve algorithm delivery productivity/tracking) given that this is the last major Collection update for Atmospheres? </a:t>
            </a:r>
          </a:p>
          <a:p>
            <a:pPr marL="1158067" lvl="2" indent="-457200" algn="l" hangingPunct="1">
              <a:buFont typeface="Wingdings" pitchFamily="2" charset="2"/>
              <a:buChar char="§"/>
            </a:pPr>
            <a:r>
              <a:rPr lang="en-US" sz="3800" dirty="0">
                <a:solidFill>
                  <a:schemeClr val="tx1"/>
                </a:solidFill>
                <a:latin typeface="Arial" panose="020B0604020202020204" pitchFamily="34" charset="0"/>
                <a:cs typeface="Arial" panose="020B0604020202020204" pitchFamily="34" charset="0"/>
              </a:rPr>
              <a:t>Specific team tech. issues: </a:t>
            </a:r>
          </a:p>
          <a:p>
            <a:pPr marL="2286000" lvl="4" indent="-457200" algn="l" hangingPunct="1">
              <a:buFont typeface="Wingdings" pitchFamily="2" charset="2"/>
              <a:buChar char="§"/>
            </a:pPr>
            <a:r>
              <a:rPr lang="en-US" sz="3800" dirty="0">
                <a:solidFill>
                  <a:schemeClr val="tx1"/>
                </a:solidFill>
                <a:latin typeface="Arial" panose="020B0604020202020204" pitchFamily="34" charset="0"/>
                <a:cs typeface="Arial" panose="020B0604020202020204" pitchFamily="34" charset="0"/>
              </a:rPr>
              <a:t>Usability of Windhoek (team machine), CEPH buckets (open-source storage solution), etc.</a:t>
            </a:r>
          </a:p>
          <a:p>
            <a:pPr marL="2286000" lvl="4" indent="-457200" algn="l" hangingPunct="1">
              <a:buFont typeface="Wingdings" pitchFamily="2" charset="2"/>
              <a:buChar char="§"/>
            </a:pPr>
            <a:r>
              <a:rPr lang="en-US" sz="3800" dirty="0">
                <a:solidFill>
                  <a:schemeClr val="tx1"/>
                </a:solidFill>
                <a:latin typeface="Arial" panose="020B0604020202020204" pitchFamily="34" charset="0"/>
                <a:cs typeface="Arial" panose="020B0604020202020204" pitchFamily="34" charset="0"/>
              </a:rPr>
              <a:t>U. Wisconsin: Local machine no longer viable to support PGEs. User account on MODAPS or Windhoek would be very beneficial to help solve technical issues with being outside the firewall. Request from Nov. 2021. </a:t>
            </a:r>
          </a:p>
        </p:txBody>
      </p:sp>
      <p:sp>
        <p:nvSpPr>
          <p:cNvPr id="3" name="Shape 175">
            <a:extLst>
              <a:ext uri="{FF2B5EF4-FFF2-40B4-BE49-F238E27FC236}">
                <a16:creationId xmlns:a16="http://schemas.microsoft.com/office/drawing/2014/main" id="{61A51650-67C3-BB12-6ADC-CA5C918DE797}"/>
              </a:ext>
            </a:extLst>
          </p:cNvPr>
          <p:cNvSpPr txBox="1">
            <a:spLocks/>
          </p:cNvSpPr>
          <p:nvPr/>
        </p:nvSpPr>
        <p:spPr>
          <a:xfrm>
            <a:off x="992991" y="456309"/>
            <a:ext cx="18948461" cy="1343699"/>
          </a:xfrm>
          <a:prstGeom prst="rect">
            <a:avLst/>
          </a:prstGeom>
          <a:ln w="25400">
            <a:miter lim="400000"/>
          </a:ln>
          <a:extLst>
            <a:ext uri="{C572A759-6A51-4108-AA02-DFA0A04FC94B}">
              <ma14:wrappingTextBoxFlag xmlns:ma14="http://schemas.microsoft.com/office/mac/drawingml/2011/main" xmlns="" val="1"/>
            </a:ext>
          </a:extLst>
        </p:spPr>
        <p:txBody>
          <a:bodyPr lIns="173394" tIns="173394" rIns="173394" bIns="173394" anchor="b">
            <a:normAutofit/>
          </a:bodyPr>
          <a:lstStyle>
            <a:lvl1pPr marL="0" marR="0" indent="0" algn="ctr" defTabSz="1381629" rtl="0" latinLnBrk="0">
              <a:lnSpc>
                <a:spcPts val="8500"/>
              </a:lnSpc>
              <a:spcBef>
                <a:spcPts val="0"/>
              </a:spcBef>
              <a:spcAft>
                <a:spcPts val="0"/>
              </a:spcAft>
              <a:buClrTx/>
              <a:buSzTx/>
              <a:buFontTx/>
              <a:buNone/>
              <a:tabLst/>
              <a:defRPr sz="5568" b="0" i="0" u="none" strike="noStrike" cap="none" spc="0" baseline="0">
                <a:ln>
                  <a:noFill/>
                </a:ln>
                <a:solidFill>
                  <a:srgbClr val="2F5897"/>
                </a:solidFill>
                <a:effectLst>
                  <a:outerShdw blurRad="24384" dist="15179" dir="5400000" rotWithShape="0">
                    <a:srgbClr val="000000">
                      <a:alpha val="25000"/>
                    </a:srgbClr>
                  </a:outerShdw>
                </a:effectLst>
                <a:uFillTx/>
                <a:latin typeface="Palatino Linotype"/>
                <a:ea typeface="Palatino Linotype"/>
                <a:cs typeface="Palatino Linotype"/>
                <a:sym typeface="Palatino Linotype"/>
              </a:defRPr>
            </a:lvl1pPr>
            <a:lvl2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2pPr>
            <a:lvl3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3pPr>
            <a:lvl4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4pPr>
            <a:lvl5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5pPr>
            <a:lvl6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6pPr>
            <a:lvl7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7pPr>
            <a:lvl8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8pPr>
            <a:lvl9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9pPr>
          </a:lstStyle>
          <a:p>
            <a:pPr algn="l" hangingPunct="1">
              <a:lnSpc>
                <a:spcPct val="110000"/>
              </a:lnSpc>
            </a:pPr>
            <a:r>
              <a:rPr lang="en-US" sz="6000" dirty="0">
                <a:latin typeface="Avenir Book" panose="02000503020000020003" pitchFamily="2" charset="0"/>
                <a:cs typeface="Arial" panose="020B0604020202020204" pitchFamily="34" charset="0"/>
              </a:rPr>
              <a:t>C7 Atmosphere Team – Looking Forward</a:t>
            </a:r>
          </a:p>
        </p:txBody>
      </p:sp>
    </p:spTree>
    <p:extLst>
      <p:ext uri="{BB962C8B-B14F-4D97-AF65-F5344CB8AC3E}">
        <p14:creationId xmlns:p14="http://schemas.microsoft.com/office/powerpoint/2010/main" val="330063676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46">
            <a:extLst>
              <a:ext uri="{FF2B5EF4-FFF2-40B4-BE49-F238E27FC236}">
                <a16:creationId xmlns:a16="http://schemas.microsoft.com/office/drawing/2014/main" id="{F7412232-3A80-82C8-FCBB-321D1789339E}"/>
              </a:ext>
            </a:extLst>
          </p:cNvPr>
          <p:cNvSpPr txBox="1"/>
          <p:nvPr/>
        </p:nvSpPr>
        <p:spPr>
          <a:xfrm>
            <a:off x="499472" y="12773714"/>
            <a:ext cx="8876833" cy="615541"/>
          </a:xfrm>
          <a:prstGeom prst="rect">
            <a:avLst/>
          </a:prstGeom>
          <a:ln w="25400">
            <a:miter lim="400000"/>
          </a:ln>
          <a:extLst>
            <a:ext uri="{C572A759-6A51-4108-AA02-DFA0A04FC94B}">
              <ma14:wrappingTextBoxFlag xmlns:ma14="http://schemas.microsoft.com/office/mac/drawingml/2011/main" xmlns="" val="1"/>
            </a:ext>
          </a:extLst>
        </p:spPr>
        <p:txBody>
          <a:bodyPr wrap="square" lIns="91434" tIns="91434" rIns="91434" bIns="91434" anchor="ctr">
            <a:spAutoFit/>
          </a:bodyPr>
          <a:lstStyle/>
          <a:p>
            <a:pPr>
              <a:defRPr sz="2000">
                <a:solidFill>
                  <a:srgbClr val="595959"/>
                </a:solidFill>
                <a:latin typeface="Century Gothic"/>
                <a:ea typeface="Century Gothic"/>
                <a:cs typeface="Century Gothic"/>
                <a:sym typeface="Century Gothic"/>
              </a:defRPr>
            </a:pPr>
            <a:r>
              <a:rPr lang="en-US" sz="2800" dirty="0" err="1"/>
              <a:t>Atmo</a:t>
            </a:r>
            <a:r>
              <a:rPr lang="en-US" sz="2800" dirty="0"/>
              <a:t>. C7, MODIS/VIIRS STM, May. 2023</a:t>
            </a:r>
            <a:endParaRPr sz="2800" dirty="0"/>
          </a:p>
        </p:txBody>
      </p:sp>
      <p:sp>
        <p:nvSpPr>
          <p:cNvPr id="4" name="Content Placeholder 2">
            <a:extLst>
              <a:ext uri="{FF2B5EF4-FFF2-40B4-BE49-F238E27FC236}">
                <a16:creationId xmlns:a16="http://schemas.microsoft.com/office/drawing/2014/main" id="{4E67A92B-6A6A-6208-F742-E235EAEB0182}"/>
              </a:ext>
            </a:extLst>
          </p:cNvPr>
          <p:cNvSpPr txBox="1">
            <a:spLocks/>
          </p:cNvSpPr>
          <p:nvPr/>
        </p:nvSpPr>
        <p:spPr>
          <a:xfrm>
            <a:off x="1219199" y="1968371"/>
            <a:ext cx="21945604" cy="6636368"/>
          </a:xfrm>
          <a:prstGeom prst="rect">
            <a:avLst/>
          </a:prstGeom>
          <a:ln w="25400">
            <a:miter lim="400000"/>
          </a:ln>
          <a:extLst>
            <a:ext uri="{C572A759-6A51-4108-AA02-DFA0A04FC94B}">
              <ma14:wrappingTextBoxFlag xmlns:ma14="http://schemas.microsoft.com/office/mac/drawingml/2011/main" xmlns="" val="1"/>
            </a:ext>
          </a:extLst>
        </p:spPr>
        <p:txBody>
          <a:bodyPr lIns="173394" tIns="173394" rIns="173394" bIns="173394">
            <a:noAutofit/>
          </a:bodyPr>
          <a:lstStyle>
            <a:lvl1pPr marL="0" marR="0" indent="0" algn="ctr" defTabSz="1828738" rtl="0" latinLnBrk="0">
              <a:lnSpc>
                <a:spcPct val="100000"/>
              </a:lnSpc>
              <a:spcBef>
                <a:spcPts val="1000"/>
              </a:spcBef>
              <a:spcAft>
                <a:spcPts val="0"/>
              </a:spcAft>
              <a:buClrTx/>
              <a:buSzTx/>
              <a:buFontTx/>
              <a:buNone/>
              <a:tabLst/>
              <a:defRPr sz="4400" b="0" i="0" u="none" strike="noStrike" cap="none" spc="0" baseline="0">
                <a:ln>
                  <a:noFill/>
                </a:ln>
                <a:solidFill>
                  <a:srgbClr val="888888"/>
                </a:solidFill>
                <a:uFillTx/>
                <a:latin typeface="Century Gothic"/>
                <a:ea typeface="Century Gothic"/>
                <a:cs typeface="Century Gothic"/>
                <a:sym typeface="Century Gothic"/>
              </a:defRPr>
            </a:lvl1pPr>
            <a:lvl2pPr marL="0" marR="0" indent="0" algn="ctr" defTabSz="1828738" rtl="0" latinLnBrk="0">
              <a:lnSpc>
                <a:spcPct val="100000"/>
              </a:lnSpc>
              <a:spcBef>
                <a:spcPts val="1000"/>
              </a:spcBef>
              <a:spcAft>
                <a:spcPts val="0"/>
              </a:spcAft>
              <a:buClrTx/>
              <a:buSzTx/>
              <a:buFontTx/>
              <a:buNone/>
              <a:tabLst/>
              <a:defRPr sz="4400" b="0" i="0" u="none" strike="noStrike" cap="none" spc="0" baseline="0">
                <a:ln>
                  <a:noFill/>
                </a:ln>
                <a:solidFill>
                  <a:srgbClr val="888888"/>
                </a:solidFill>
                <a:uFillTx/>
                <a:latin typeface="Century Gothic"/>
                <a:ea typeface="Century Gothic"/>
                <a:cs typeface="Century Gothic"/>
                <a:sym typeface="Century Gothic"/>
              </a:defRPr>
            </a:lvl2pPr>
            <a:lvl3pPr marL="0" marR="0" indent="0" algn="ctr" defTabSz="1828738" rtl="0" latinLnBrk="0">
              <a:lnSpc>
                <a:spcPct val="100000"/>
              </a:lnSpc>
              <a:spcBef>
                <a:spcPts val="1000"/>
              </a:spcBef>
              <a:spcAft>
                <a:spcPts val="0"/>
              </a:spcAft>
              <a:buClrTx/>
              <a:buSzTx/>
              <a:buFontTx/>
              <a:buNone/>
              <a:tabLst/>
              <a:defRPr sz="4400" b="0" i="0" u="none" strike="noStrike" cap="none" spc="0" baseline="0">
                <a:ln>
                  <a:noFill/>
                </a:ln>
                <a:solidFill>
                  <a:srgbClr val="888888"/>
                </a:solidFill>
                <a:uFillTx/>
                <a:latin typeface="Century Gothic"/>
                <a:ea typeface="Century Gothic"/>
                <a:cs typeface="Century Gothic"/>
                <a:sym typeface="Century Gothic"/>
              </a:defRPr>
            </a:lvl3pPr>
            <a:lvl4pPr marL="0" marR="0" indent="0" algn="ctr" defTabSz="1828738" rtl="0" latinLnBrk="0">
              <a:lnSpc>
                <a:spcPct val="100000"/>
              </a:lnSpc>
              <a:spcBef>
                <a:spcPts val="1000"/>
              </a:spcBef>
              <a:spcAft>
                <a:spcPts val="0"/>
              </a:spcAft>
              <a:buClrTx/>
              <a:buSzTx/>
              <a:buFontTx/>
              <a:buNone/>
              <a:tabLst/>
              <a:defRPr sz="4400" b="0" i="0" u="none" strike="noStrike" cap="none" spc="0" baseline="0">
                <a:ln>
                  <a:noFill/>
                </a:ln>
                <a:solidFill>
                  <a:srgbClr val="888888"/>
                </a:solidFill>
                <a:uFillTx/>
                <a:latin typeface="Century Gothic"/>
                <a:ea typeface="Century Gothic"/>
                <a:cs typeface="Century Gothic"/>
                <a:sym typeface="Century Gothic"/>
              </a:defRPr>
            </a:lvl4pPr>
            <a:lvl5pPr marL="0" marR="0" indent="0" algn="ctr" defTabSz="1828738" rtl="0" latinLnBrk="0">
              <a:lnSpc>
                <a:spcPct val="100000"/>
              </a:lnSpc>
              <a:spcBef>
                <a:spcPts val="1000"/>
              </a:spcBef>
              <a:spcAft>
                <a:spcPts val="0"/>
              </a:spcAft>
              <a:buClrTx/>
              <a:buSzTx/>
              <a:buFontTx/>
              <a:buNone/>
              <a:tabLst/>
              <a:defRPr sz="4400" b="0" i="0" u="none" strike="noStrike" cap="none" spc="0" baseline="0">
                <a:ln>
                  <a:noFill/>
                </a:ln>
                <a:solidFill>
                  <a:srgbClr val="888888"/>
                </a:solidFill>
                <a:uFillTx/>
                <a:latin typeface="Century Gothic"/>
                <a:ea typeface="Century Gothic"/>
                <a:cs typeface="Century Gothic"/>
                <a:sym typeface="Century Gothic"/>
              </a:defRPr>
            </a:lvl5pPr>
            <a:lvl6pPr marL="1567108" marR="0" indent="-663007" algn="l" defTabSz="1828738" rtl="0" latinLnBrk="0">
              <a:lnSpc>
                <a:spcPct val="100000"/>
              </a:lnSpc>
              <a:spcBef>
                <a:spcPts val="1000"/>
              </a:spcBef>
              <a:spcAft>
                <a:spcPts val="0"/>
              </a:spcAft>
              <a:buClrTx/>
              <a:buSzPct val="100000"/>
              <a:buFont typeface="Arial"/>
              <a:buChar char="o"/>
              <a:tabLst/>
              <a:defRPr sz="4400" b="0" i="0" u="none" strike="noStrike" cap="none" spc="0" baseline="0">
                <a:ln>
                  <a:noFill/>
                </a:ln>
                <a:solidFill>
                  <a:srgbClr val="808080"/>
                </a:solidFill>
                <a:uFillTx/>
                <a:latin typeface="Century Gothic"/>
                <a:ea typeface="Century Gothic"/>
                <a:cs typeface="Century Gothic"/>
                <a:sym typeface="Century Gothic"/>
              </a:defRPr>
            </a:lvl6pPr>
            <a:lvl7pPr marL="1747929" marR="0" indent="-663007" algn="l" defTabSz="1828738" rtl="0" latinLnBrk="0">
              <a:lnSpc>
                <a:spcPct val="100000"/>
              </a:lnSpc>
              <a:spcBef>
                <a:spcPts val="1000"/>
              </a:spcBef>
              <a:spcAft>
                <a:spcPts val="0"/>
              </a:spcAft>
              <a:buClrTx/>
              <a:buSzPct val="100000"/>
              <a:buFont typeface="Arial"/>
              <a:buChar char="•"/>
              <a:tabLst/>
              <a:defRPr sz="4400" b="0" i="0" u="none" strike="noStrike" cap="none" spc="0" baseline="0">
                <a:ln>
                  <a:noFill/>
                </a:ln>
                <a:solidFill>
                  <a:srgbClr val="808080"/>
                </a:solidFill>
                <a:uFillTx/>
                <a:latin typeface="Century Gothic"/>
                <a:ea typeface="Century Gothic"/>
                <a:cs typeface="Century Gothic"/>
                <a:sym typeface="Century Gothic"/>
              </a:defRPr>
            </a:lvl7pPr>
            <a:lvl8pPr marL="1928748" marR="0" indent="-663007" algn="l" defTabSz="1828738" rtl="0" latinLnBrk="0">
              <a:lnSpc>
                <a:spcPct val="100000"/>
              </a:lnSpc>
              <a:spcBef>
                <a:spcPts val="1000"/>
              </a:spcBef>
              <a:spcAft>
                <a:spcPts val="0"/>
              </a:spcAft>
              <a:buClrTx/>
              <a:buSzPct val="100000"/>
              <a:buFont typeface="Arial"/>
              <a:buChar char="o"/>
              <a:tabLst/>
              <a:defRPr sz="4400" b="0" i="0" u="none" strike="noStrike" cap="none" spc="0" baseline="0">
                <a:ln>
                  <a:noFill/>
                </a:ln>
                <a:solidFill>
                  <a:srgbClr val="808080"/>
                </a:solidFill>
                <a:uFillTx/>
                <a:latin typeface="Century Gothic"/>
                <a:ea typeface="Century Gothic"/>
                <a:cs typeface="Century Gothic"/>
                <a:sym typeface="Century Gothic"/>
              </a:defRPr>
            </a:lvl8pPr>
            <a:lvl9pPr marL="2109568" marR="0" indent="-663007" algn="l" defTabSz="1828738" rtl="0" latinLnBrk="0">
              <a:lnSpc>
                <a:spcPct val="100000"/>
              </a:lnSpc>
              <a:spcBef>
                <a:spcPts val="1000"/>
              </a:spcBef>
              <a:spcAft>
                <a:spcPts val="0"/>
              </a:spcAft>
              <a:buClrTx/>
              <a:buSzPct val="100000"/>
              <a:buFont typeface="Arial"/>
              <a:buChar char="•"/>
              <a:tabLst/>
              <a:defRPr sz="4400" b="0" i="0" u="none" strike="noStrike" cap="none" spc="0" baseline="0">
                <a:ln>
                  <a:noFill/>
                </a:ln>
                <a:solidFill>
                  <a:srgbClr val="808080"/>
                </a:solidFill>
                <a:uFillTx/>
                <a:latin typeface="Century Gothic"/>
                <a:ea typeface="Century Gothic"/>
                <a:cs typeface="Century Gothic"/>
                <a:sym typeface="Century Gothic"/>
              </a:defRPr>
            </a:lvl9pPr>
          </a:lstStyle>
          <a:p>
            <a:pPr marL="1158067" lvl="2" indent="-457200" algn="l" hangingPunct="1">
              <a:buFont typeface="Wingdings" pitchFamily="2" charset="2"/>
              <a:buChar char="§"/>
            </a:pPr>
            <a:r>
              <a:rPr lang="en-US" sz="4200" dirty="0">
                <a:solidFill>
                  <a:schemeClr val="tx1"/>
                </a:solidFill>
                <a:latin typeface="Arial" panose="020B0604020202020204" pitchFamily="34" charset="0"/>
                <a:cs typeface="Arial" panose="020B0604020202020204" pitchFamily="34" charset="0"/>
              </a:rPr>
              <a:t>New algorithm based on A-SIPS </a:t>
            </a:r>
            <a:r>
              <a:rPr lang="en-US" sz="4200" dirty="0" err="1">
                <a:solidFill>
                  <a:schemeClr val="tx1"/>
                </a:solidFill>
                <a:latin typeface="Arial" panose="020B0604020202020204" pitchFamily="34" charset="0"/>
                <a:cs typeface="Arial" panose="020B0604020202020204" pitchFamily="34" charset="0"/>
              </a:rPr>
              <a:t>Yori</a:t>
            </a:r>
            <a:r>
              <a:rPr lang="en-US" sz="4200" dirty="0">
                <a:solidFill>
                  <a:schemeClr val="tx1"/>
                </a:solidFill>
                <a:latin typeface="Arial" panose="020B0604020202020204" pitchFamily="34" charset="0"/>
                <a:cs typeface="Arial" panose="020B0604020202020204" pitchFamily="34" charset="0"/>
              </a:rPr>
              <a:t> software package to improve flexibility/maintenance.</a:t>
            </a:r>
          </a:p>
          <a:p>
            <a:pPr marL="1158067" lvl="2" indent="-457200" algn="l" hangingPunct="1">
              <a:buFont typeface="Wingdings" pitchFamily="2" charset="2"/>
              <a:buChar char="§"/>
            </a:pPr>
            <a:r>
              <a:rPr lang="en-US" sz="4200" dirty="0">
                <a:solidFill>
                  <a:schemeClr val="tx1"/>
                </a:solidFill>
                <a:latin typeface="Arial" panose="020B0604020202020204" pitchFamily="34" charset="0"/>
                <a:cs typeface="Arial" panose="020B0604020202020204" pitchFamily="34" charset="0"/>
              </a:rPr>
              <a:t>Provides scalar/multi-dimensional statistics consistent with current MOD/MYD08</a:t>
            </a:r>
          </a:p>
          <a:p>
            <a:pPr marL="1846263" lvl="4" indent="-530225" algn="l" hangingPunct="1">
              <a:buFont typeface="Arial" panose="020B0604020202020204" pitchFamily="34" charset="0"/>
              <a:buChar char="•"/>
            </a:pPr>
            <a:r>
              <a:rPr lang="en-US" sz="4200" dirty="0">
                <a:solidFill>
                  <a:schemeClr val="tx1"/>
                </a:solidFill>
                <a:latin typeface="Arial" panose="020B0604020202020204" pitchFamily="34" charset="0"/>
                <a:cs typeface="Arial" panose="020B0604020202020204" pitchFamily="34" charset="0"/>
              </a:rPr>
              <a:t>Change from C6.1: separate L3 daily and monthly product files for each L2 Atmosphere science product (e.g., cloud, aerosol, etc.). Discontinue 8-day aggregation?</a:t>
            </a:r>
          </a:p>
          <a:p>
            <a:pPr marL="1158067" lvl="2" indent="-457200" algn="l" hangingPunct="1">
              <a:buFont typeface="Wingdings" pitchFamily="2" charset="2"/>
              <a:buChar char="§"/>
            </a:pPr>
            <a:r>
              <a:rPr lang="en-US" sz="4200" dirty="0">
                <a:solidFill>
                  <a:schemeClr val="tx1"/>
                </a:solidFill>
                <a:latin typeface="Arial" panose="020B0604020202020204" pitchFamily="34" charset="0"/>
                <a:cs typeface="Arial" panose="020B0604020202020204" pitchFamily="34" charset="0"/>
              </a:rPr>
              <a:t>NetCDF-4 with same internal variable formatting as CLDPROP_L3</a:t>
            </a:r>
          </a:p>
          <a:p>
            <a:pPr marL="1158067" lvl="2" indent="-457200" algn="l" hangingPunct="1">
              <a:buFont typeface="Wingdings" pitchFamily="2" charset="2"/>
              <a:buChar char="§"/>
            </a:pPr>
            <a:r>
              <a:rPr lang="en-US" sz="4200" dirty="0">
                <a:solidFill>
                  <a:schemeClr val="tx1"/>
                </a:solidFill>
                <a:latin typeface="Arial" panose="020B0604020202020204" pitchFamily="34" charset="0"/>
                <a:cs typeface="Arial" panose="020B0604020202020204" pitchFamily="34" charset="0"/>
              </a:rPr>
              <a:t>Initial work started in spring 2020. In testing in MODAPS for C7 cloud products, recently were able to scale up for more efficient processing. Code for aerosol and clear sky products in development.</a:t>
            </a:r>
          </a:p>
        </p:txBody>
      </p:sp>
      <p:sp>
        <p:nvSpPr>
          <p:cNvPr id="3" name="Shape 175">
            <a:extLst>
              <a:ext uri="{FF2B5EF4-FFF2-40B4-BE49-F238E27FC236}">
                <a16:creationId xmlns:a16="http://schemas.microsoft.com/office/drawing/2014/main" id="{61A51650-67C3-BB12-6ADC-CA5C918DE797}"/>
              </a:ext>
            </a:extLst>
          </p:cNvPr>
          <p:cNvSpPr txBox="1">
            <a:spLocks/>
          </p:cNvSpPr>
          <p:nvPr/>
        </p:nvSpPr>
        <p:spPr>
          <a:xfrm>
            <a:off x="992991" y="456309"/>
            <a:ext cx="18948461" cy="1343699"/>
          </a:xfrm>
          <a:prstGeom prst="rect">
            <a:avLst/>
          </a:prstGeom>
          <a:ln w="25400">
            <a:miter lim="400000"/>
          </a:ln>
          <a:extLst>
            <a:ext uri="{C572A759-6A51-4108-AA02-DFA0A04FC94B}">
              <ma14:wrappingTextBoxFlag xmlns="" xmlns:ma14="http://schemas.microsoft.com/office/mac/drawingml/2011/main" val="1"/>
            </a:ext>
          </a:extLst>
        </p:spPr>
        <p:txBody>
          <a:bodyPr lIns="173394" tIns="173394" rIns="173394" bIns="173394" anchor="b">
            <a:normAutofit/>
          </a:bodyPr>
          <a:lstStyle>
            <a:lvl1pPr marL="0" marR="0" indent="0" algn="ctr" defTabSz="1381629" rtl="0" latinLnBrk="0">
              <a:lnSpc>
                <a:spcPts val="8500"/>
              </a:lnSpc>
              <a:spcBef>
                <a:spcPts val="0"/>
              </a:spcBef>
              <a:spcAft>
                <a:spcPts val="0"/>
              </a:spcAft>
              <a:buClrTx/>
              <a:buSzTx/>
              <a:buFontTx/>
              <a:buNone/>
              <a:tabLst/>
              <a:defRPr sz="5568" b="0" i="0" u="none" strike="noStrike" cap="none" spc="0" baseline="0">
                <a:ln>
                  <a:noFill/>
                </a:ln>
                <a:solidFill>
                  <a:srgbClr val="2F5897"/>
                </a:solidFill>
                <a:effectLst>
                  <a:outerShdw blurRad="24384" dist="15179" dir="5400000" rotWithShape="0">
                    <a:srgbClr val="000000">
                      <a:alpha val="25000"/>
                    </a:srgbClr>
                  </a:outerShdw>
                </a:effectLst>
                <a:uFillTx/>
                <a:latin typeface="Palatino Linotype"/>
                <a:ea typeface="Palatino Linotype"/>
                <a:cs typeface="Palatino Linotype"/>
                <a:sym typeface="Palatino Linotype"/>
              </a:defRPr>
            </a:lvl1pPr>
            <a:lvl2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2pPr>
            <a:lvl3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3pPr>
            <a:lvl4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4pPr>
            <a:lvl5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5pPr>
            <a:lvl6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6pPr>
            <a:lvl7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7pPr>
            <a:lvl8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8pPr>
            <a:lvl9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9pPr>
          </a:lstStyle>
          <a:p>
            <a:pPr algn="l" hangingPunct="1">
              <a:lnSpc>
                <a:spcPct val="110000"/>
              </a:lnSpc>
            </a:pPr>
            <a:r>
              <a:rPr lang="en-US" sz="6000" dirty="0">
                <a:latin typeface="Avenir Book" panose="02000503020000020003" pitchFamily="2" charset="0"/>
                <a:cs typeface="Arial" panose="020B0604020202020204" pitchFamily="34" charset="0"/>
              </a:rPr>
              <a:t>C7 Atmosphere Team L3: MOD/MYD08</a:t>
            </a:r>
          </a:p>
        </p:txBody>
      </p:sp>
      <p:sp>
        <p:nvSpPr>
          <p:cNvPr id="2" name="TextBox 1">
            <a:extLst>
              <a:ext uri="{FF2B5EF4-FFF2-40B4-BE49-F238E27FC236}">
                <a16:creationId xmlns:a16="http://schemas.microsoft.com/office/drawing/2014/main" id="{E72DAB49-987B-58D3-ABF1-C098B6787D3B}"/>
              </a:ext>
            </a:extLst>
          </p:cNvPr>
          <p:cNvSpPr txBox="1"/>
          <p:nvPr/>
        </p:nvSpPr>
        <p:spPr>
          <a:xfrm>
            <a:off x="7230733" y="9858229"/>
            <a:ext cx="9922534" cy="830997"/>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4800" dirty="0">
                <a:solidFill>
                  <a:srgbClr val="679021"/>
                </a:solidFill>
                <a:latin typeface="Arial" panose="020B0604020202020204" pitchFamily="34" charset="0"/>
                <a:cs typeface="Arial" panose="020B0604020202020204" pitchFamily="34" charset="0"/>
              </a:rPr>
              <a:t>See </a:t>
            </a:r>
            <a:r>
              <a:rPr lang="en-US" sz="4800" i="1" dirty="0">
                <a:solidFill>
                  <a:srgbClr val="679021"/>
                </a:solidFill>
                <a:latin typeface="Arial" panose="020B0604020202020204" pitchFamily="34" charset="0"/>
                <a:cs typeface="Arial" panose="020B0604020202020204" pitchFamily="34" charset="0"/>
              </a:rPr>
              <a:t>Paul </a:t>
            </a:r>
            <a:r>
              <a:rPr lang="en-US" sz="4800" i="1" dirty="0" err="1">
                <a:solidFill>
                  <a:srgbClr val="679021"/>
                </a:solidFill>
                <a:latin typeface="Arial" panose="020B0604020202020204" pitchFamily="34" charset="0"/>
                <a:cs typeface="Arial" panose="020B0604020202020204" pitchFamily="34" charset="0"/>
              </a:rPr>
              <a:t>Hubanks</a:t>
            </a:r>
            <a:r>
              <a:rPr lang="en-US" sz="4800" i="1" dirty="0">
                <a:solidFill>
                  <a:srgbClr val="679021"/>
                </a:solidFill>
                <a:latin typeface="Arial" panose="020B0604020202020204" pitchFamily="34" charset="0"/>
                <a:cs typeface="Arial" panose="020B0604020202020204" pitchFamily="34" charset="0"/>
              </a:rPr>
              <a:t> et al. </a:t>
            </a:r>
            <a:r>
              <a:rPr lang="en-US" sz="4800" dirty="0">
                <a:solidFill>
                  <a:srgbClr val="679021"/>
                </a:solidFill>
                <a:latin typeface="Arial" panose="020B0604020202020204" pitchFamily="34" charset="0"/>
                <a:cs typeface="Arial" panose="020B0604020202020204" pitchFamily="34" charset="0"/>
              </a:rPr>
              <a:t>poster</a:t>
            </a:r>
            <a:endParaRPr lang="en-US" sz="4800" dirty="0">
              <a:solidFill>
                <a:srgbClr val="679021"/>
              </a:solidFill>
            </a:endParaRPr>
          </a:p>
        </p:txBody>
      </p:sp>
    </p:spTree>
    <p:extLst>
      <p:ext uri="{BB962C8B-B14F-4D97-AF65-F5344CB8AC3E}">
        <p14:creationId xmlns:p14="http://schemas.microsoft.com/office/powerpoint/2010/main" val="155515381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46">
            <a:extLst>
              <a:ext uri="{FF2B5EF4-FFF2-40B4-BE49-F238E27FC236}">
                <a16:creationId xmlns:a16="http://schemas.microsoft.com/office/drawing/2014/main" id="{F7412232-3A80-82C8-FCBB-321D1789339E}"/>
              </a:ext>
            </a:extLst>
          </p:cNvPr>
          <p:cNvSpPr txBox="1"/>
          <p:nvPr/>
        </p:nvSpPr>
        <p:spPr>
          <a:xfrm>
            <a:off x="499472" y="12773714"/>
            <a:ext cx="8876833" cy="615541"/>
          </a:xfrm>
          <a:prstGeom prst="rect">
            <a:avLst/>
          </a:prstGeom>
          <a:ln w="25400">
            <a:miter lim="400000"/>
          </a:ln>
          <a:extLst>
            <a:ext uri="{C572A759-6A51-4108-AA02-DFA0A04FC94B}">
              <ma14:wrappingTextBoxFlag xmlns="" xmlns:ma14="http://schemas.microsoft.com/office/mac/drawingml/2011/main" val="1"/>
            </a:ext>
          </a:extLst>
        </p:spPr>
        <p:txBody>
          <a:bodyPr wrap="square" lIns="91434" tIns="91434" rIns="91434" bIns="91434" anchor="ctr">
            <a:spAutoFit/>
          </a:bodyPr>
          <a:lstStyle/>
          <a:p>
            <a:pPr>
              <a:defRPr sz="2000">
                <a:solidFill>
                  <a:srgbClr val="595959"/>
                </a:solidFill>
                <a:latin typeface="Century Gothic"/>
                <a:ea typeface="Century Gothic"/>
                <a:cs typeface="Century Gothic"/>
                <a:sym typeface="Century Gothic"/>
              </a:defRPr>
            </a:pPr>
            <a:r>
              <a:rPr lang="en-US" sz="2800" dirty="0" err="1"/>
              <a:t>Atmo</a:t>
            </a:r>
            <a:r>
              <a:rPr lang="en-US" sz="2800" dirty="0"/>
              <a:t>. C7, MODIS/VIIRS STM, May. 2023</a:t>
            </a:r>
            <a:endParaRPr sz="2800" dirty="0"/>
          </a:p>
        </p:txBody>
      </p:sp>
      <p:sp>
        <p:nvSpPr>
          <p:cNvPr id="4" name="Content Placeholder 2">
            <a:extLst>
              <a:ext uri="{FF2B5EF4-FFF2-40B4-BE49-F238E27FC236}">
                <a16:creationId xmlns:a16="http://schemas.microsoft.com/office/drawing/2014/main" id="{4E67A92B-6A6A-6208-F742-E235EAEB0182}"/>
              </a:ext>
            </a:extLst>
          </p:cNvPr>
          <p:cNvSpPr txBox="1">
            <a:spLocks/>
          </p:cNvSpPr>
          <p:nvPr/>
        </p:nvSpPr>
        <p:spPr>
          <a:xfrm>
            <a:off x="1219199" y="1812256"/>
            <a:ext cx="21945604" cy="10598767"/>
          </a:xfrm>
          <a:prstGeom prst="rect">
            <a:avLst/>
          </a:prstGeom>
          <a:ln w="25400">
            <a:miter lim="400000"/>
          </a:ln>
          <a:extLst>
            <a:ext uri="{C572A759-6A51-4108-AA02-DFA0A04FC94B}">
              <ma14:wrappingTextBoxFlag xmlns="" xmlns:ma14="http://schemas.microsoft.com/office/mac/drawingml/2011/main" val="1"/>
            </a:ext>
          </a:extLst>
        </p:spPr>
        <p:txBody>
          <a:bodyPr lIns="173394" tIns="173394" rIns="173394" bIns="173394">
            <a:noAutofit/>
          </a:bodyPr>
          <a:lstStyle>
            <a:lvl1pPr marL="0" marR="0" indent="0" algn="ctr" defTabSz="1828738" rtl="0" latinLnBrk="0">
              <a:lnSpc>
                <a:spcPct val="100000"/>
              </a:lnSpc>
              <a:spcBef>
                <a:spcPts val="1000"/>
              </a:spcBef>
              <a:spcAft>
                <a:spcPts val="0"/>
              </a:spcAft>
              <a:buClrTx/>
              <a:buSzTx/>
              <a:buFontTx/>
              <a:buNone/>
              <a:tabLst/>
              <a:defRPr sz="4400" b="0" i="0" u="none" strike="noStrike" cap="none" spc="0" baseline="0">
                <a:ln>
                  <a:noFill/>
                </a:ln>
                <a:solidFill>
                  <a:srgbClr val="888888"/>
                </a:solidFill>
                <a:uFillTx/>
                <a:latin typeface="Century Gothic"/>
                <a:ea typeface="Century Gothic"/>
                <a:cs typeface="Century Gothic"/>
                <a:sym typeface="Century Gothic"/>
              </a:defRPr>
            </a:lvl1pPr>
            <a:lvl2pPr marL="0" marR="0" indent="0" algn="ctr" defTabSz="1828738" rtl="0" latinLnBrk="0">
              <a:lnSpc>
                <a:spcPct val="100000"/>
              </a:lnSpc>
              <a:spcBef>
                <a:spcPts val="1000"/>
              </a:spcBef>
              <a:spcAft>
                <a:spcPts val="0"/>
              </a:spcAft>
              <a:buClrTx/>
              <a:buSzTx/>
              <a:buFontTx/>
              <a:buNone/>
              <a:tabLst/>
              <a:defRPr sz="4400" b="0" i="0" u="none" strike="noStrike" cap="none" spc="0" baseline="0">
                <a:ln>
                  <a:noFill/>
                </a:ln>
                <a:solidFill>
                  <a:srgbClr val="888888"/>
                </a:solidFill>
                <a:uFillTx/>
                <a:latin typeface="Century Gothic"/>
                <a:ea typeface="Century Gothic"/>
                <a:cs typeface="Century Gothic"/>
                <a:sym typeface="Century Gothic"/>
              </a:defRPr>
            </a:lvl2pPr>
            <a:lvl3pPr marL="0" marR="0" indent="0" algn="ctr" defTabSz="1828738" rtl="0" latinLnBrk="0">
              <a:lnSpc>
                <a:spcPct val="100000"/>
              </a:lnSpc>
              <a:spcBef>
                <a:spcPts val="1000"/>
              </a:spcBef>
              <a:spcAft>
                <a:spcPts val="0"/>
              </a:spcAft>
              <a:buClrTx/>
              <a:buSzTx/>
              <a:buFontTx/>
              <a:buNone/>
              <a:tabLst/>
              <a:defRPr sz="4400" b="0" i="0" u="none" strike="noStrike" cap="none" spc="0" baseline="0">
                <a:ln>
                  <a:noFill/>
                </a:ln>
                <a:solidFill>
                  <a:srgbClr val="888888"/>
                </a:solidFill>
                <a:uFillTx/>
                <a:latin typeface="Century Gothic"/>
                <a:ea typeface="Century Gothic"/>
                <a:cs typeface="Century Gothic"/>
                <a:sym typeface="Century Gothic"/>
              </a:defRPr>
            </a:lvl3pPr>
            <a:lvl4pPr marL="0" marR="0" indent="0" algn="ctr" defTabSz="1828738" rtl="0" latinLnBrk="0">
              <a:lnSpc>
                <a:spcPct val="100000"/>
              </a:lnSpc>
              <a:spcBef>
                <a:spcPts val="1000"/>
              </a:spcBef>
              <a:spcAft>
                <a:spcPts val="0"/>
              </a:spcAft>
              <a:buClrTx/>
              <a:buSzTx/>
              <a:buFontTx/>
              <a:buNone/>
              <a:tabLst/>
              <a:defRPr sz="4400" b="0" i="0" u="none" strike="noStrike" cap="none" spc="0" baseline="0">
                <a:ln>
                  <a:noFill/>
                </a:ln>
                <a:solidFill>
                  <a:srgbClr val="888888"/>
                </a:solidFill>
                <a:uFillTx/>
                <a:latin typeface="Century Gothic"/>
                <a:ea typeface="Century Gothic"/>
                <a:cs typeface="Century Gothic"/>
                <a:sym typeface="Century Gothic"/>
              </a:defRPr>
            </a:lvl4pPr>
            <a:lvl5pPr marL="0" marR="0" indent="0" algn="ctr" defTabSz="1828738" rtl="0" latinLnBrk="0">
              <a:lnSpc>
                <a:spcPct val="100000"/>
              </a:lnSpc>
              <a:spcBef>
                <a:spcPts val="1000"/>
              </a:spcBef>
              <a:spcAft>
                <a:spcPts val="0"/>
              </a:spcAft>
              <a:buClrTx/>
              <a:buSzTx/>
              <a:buFontTx/>
              <a:buNone/>
              <a:tabLst/>
              <a:defRPr sz="4400" b="0" i="0" u="none" strike="noStrike" cap="none" spc="0" baseline="0">
                <a:ln>
                  <a:noFill/>
                </a:ln>
                <a:solidFill>
                  <a:srgbClr val="888888"/>
                </a:solidFill>
                <a:uFillTx/>
                <a:latin typeface="Century Gothic"/>
                <a:ea typeface="Century Gothic"/>
                <a:cs typeface="Century Gothic"/>
                <a:sym typeface="Century Gothic"/>
              </a:defRPr>
            </a:lvl5pPr>
            <a:lvl6pPr marL="1567108" marR="0" indent="-663007" algn="l" defTabSz="1828738" rtl="0" latinLnBrk="0">
              <a:lnSpc>
                <a:spcPct val="100000"/>
              </a:lnSpc>
              <a:spcBef>
                <a:spcPts val="1000"/>
              </a:spcBef>
              <a:spcAft>
                <a:spcPts val="0"/>
              </a:spcAft>
              <a:buClrTx/>
              <a:buSzPct val="100000"/>
              <a:buFont typeface="Arial"/>
              <a:buChar char="o"/>
              <a:tabLst/>
              <a:defRPr sz="4400" b="0" i="0" u="none" strike="noStrike" cap="none" spc="0" baseline="0">
                <a:ln>
                  <a:noFill/>
                </a:ln>
                <a:solidFill>
                  <a:srgbClr val="808080"/>
                </a:solidFill>
                <a:uFillTx/>
                <a:latin typeface="Century Gothic"/>
                <a:ea typeface="Century Gothic"/>
                <a:cs typeface="Century Gothic"/>
                <a:sym typeface="Century Gothic"/>
              </a:defRPr>
            </a:lvl6pPr>
            <a:lvl7pPr marL="1747929" marR="0" indent="-663007" algn="l" defTabSz="1828738" rtl="0" latinLnBrk="0">
              <a:lnSpc>
                <a:spcPct val="100000"/>
              </a:lnSpc>
              <a:spcBef>
                <a:spcPts val="1000"/>
              </a:spcBef>
              <a:spcAft>
                <a:spcPts val="0"/>
              </a:spcAft>
              <a:buClrTx/>
              <a:buSzPct val="100000"/>
              <a:buFont typeface="Arial"/>
              <a:buChar char="•"/>
              <a:tabLst/>
              <a:defRPr sz="4400" b="0" i="0" u="none" strike="noStrike" cap="none" spc="0" baseline="0">
                <a:ln>
                  <a:noFill/>
                </a:ln>
                <a:solidFill>
                  <a:srgbClr val="808080"/>
                </a:solidFill>
                <a:uFillTx/>
                <a:latin typeface="Century Gothic"/>
                <a:ea typeface="Century Gothic"/>
                <a:cs typeface="Century Gothic"/>
                <a:sym typeface="Century Gothic"/>
              </a:defRPr>
            </a:lvl7pPr>
            <a:lvl8pPr marL="1928748" marR="0" indent="-663007" algn="l" defTabSz="1828738" rtl="0" latinLnBrk="0">
              <a:lnSpc>
                <a:spcPct val="100000"/>
              </a:lnSpc>
              <a:spcBef>
                <a:spcPts val="1000"/>
              </a:spcBef>
              <a:spcAft>
                <a:spcPts val="0"/>
              </a:spcAft>
              <a:buClrTx/>
              <a:buSzPct val="100000"/>
              <a:buFont typeface="Arial"/>
              <a:buChar char="o"/>
              <a:tabLst/>
              <a:defRPr sz="4400" b="0" i="0" u="none" strike="noStrike" cap="none" spc="0" baseline="0">
                <a:ln>
                  <a:noFill/>
                </a:ln>
                <a:solidFill>
                  <a:srgbClr val="808080"/>
                </a:solidFill>
                <a:uFillTx/>
                <a:latin typeface="Century Gothic"/>
                <a:ea typeface="Century Gothic"/>
                <a:cs typeface="Century Gothic"/>
                <a:sym typeface="Century Gothic"/>
              </a:defRPr>
            </a:lvl8pPr>
            <a:lvl9pPr marL="2109568" marR="0" indent="-663007" algn="l" defTabSz="1828738" rtl="0" latinLnBrk="0">
              <a:lnSpc>
                <a:spcPct val="100000"/>
              </a:lnSpc>
              <a:spcBef>
                <a:spcPts val="1000"/>
              </a:spcBef>
              <a:spcAft>
                <a:spcPts val="0"/>
              </a:spcAft>
              <a:buClrTx/>
              <a:buSzPct val="100000"/>
              <a:buFont typeface="Arial"/>
              <a:buChar char="•"/>
              <a:tabLst/>
              <a:defRPr sz="4400" b="0" i="0" u="none" strike="noStrike" cap="none" spc="0" baseline="0">
                <a:ln>
                  <a:noFill/>
                </a:ln>
                <a:solidFill>
                  <a:srgbClr val="808080"/>
                </a:solidFill>
                <a:uFillTx/>
                <a:latin typeface="Century Gothic"/>
                <a:ea typeface="Century Gothic"/>
                <a:cs typeface="Century Gothic"/>
                <a:sym typeface="Century Gothic"/>
              </a:defRPr>
            </a:lvl9pPr>
          </a:lstStyle>
          <a:p>
            <a:pPr algn="l" hangingPunct="1">
              <a:spcAft>
                <a:spcPts val="600"/>
              </a:spcAft>
            </a:pPr>
            <a:r>
              <a:rPr lang="en-US" sz="4000" b="1" dirty="0">
                <a:solidFill>
                  <a:schemeClr val="tx1"/>
                </a:solidFill>
                <a:latin typeface="Arial" panose="020B0604020202020204" pitchFamily="34" charset="0"/>
                <a:cs typeface="Arial" panose="020B0604020202020204" pitchFamily="34" charset="0"/>
              </a:rPr>
              <a:t>Major algorithm updates</a:t>
            </a:r>
          </a:p>
          <a:p>
            <a:pPr marL="1158067" lvl="2" indent="-457200" algn="l" hangingPunct="1">
              <a:buFont typeface="Wingdings" pitchFamily="2" charset="2"/>
              <a:buChar char="§"/>
            </a:pPr>
            <a:r>
              <a:rPr lang="en-US" sz="3600" u="sng" dirty="0">
                <a:solidFill>
                  <a:schemeClr val="tx1"/>
                </a:solidFill>
                <a:latin typeface="Arial" panose="020B0604020202020204" pitchFamily="34" charset="0"/>
                <a:cs typeface="Arial" panose="020B0604020202020204" pitchFamily="34" charset="0"/>
              </a:rPr>
              <a:t>Approach</a:t>
            </a:r>
            <a:r>
              <a:rPr lang="en-US" sz="3600" dirty="0">
                <a:solidFill>
                  <a:schemeClr val="tx1"/>
                </a:solidFill>
                <a:latin typeface="Arial" panose="020B0604020202020204" pitchFamily="34" charset="0"/>
                <a:cs typeface="Arial" panose="020B0604020202020204" pitchFamily="34" charset="0"/>
              </a:rPr>
              <a:t>: Leverage common science modules with CLDMSK/CLDPROP v2 products to improve maintainability, science.</a:t>
            </a:r>
          </a:p>
          <a:p>
            <a:pPr marL="1158067" lvl="2" indent="-457200" algn="l" hangingPunct="1">
              <a:buFont typeface="Wingdings" pitchFamily="2" charset="2"/>
              <a:buChar char="§"/>
            </a:pPr>
            <a:r>
              <a:rPr lang="en-US" sz="3600" dirty="0">
                <a:solidFill>
                  <a:schemeClr val="tx1"/>
                </a:solidFill>
                <a:latin typeface="Arial" panose="020B0604020202020204" pitchFamily="34" charset="0"/>
                <a:cs typeface="Arial" panose="020B0604020202020204" pitchFamily="34" charset="0"/>
              </a:rPr>
              <a:t>New algorithms (ROSES 2017) with some science testing started in MODAPS</a:t>
            </a:r>
          </a:p>
          <a:p>
            <a:pPr marL="1955800" lvl="6" indent="-652463" hangingPunct="1"/>
            <a:r>
              <a:rPr lang="en-US" sz="3600" dirty="0">
                <a:solidFill>
                  <a:schemeClr val="tx1"/>
                </a:solidFill>
                <a:latin typeface="Arial" panose="020B0604020202020204" pitchFamily="34" charset="0"/>
                <a:cs typeface="Arial" panose="020B0604020202020204" pitchFamily="34" charset="0"/>
              </a:rPr>
              <a:t>IR Optimal Estimation (</a:t>
            </a:r>
            <a:r>
              <a:rPr lang="en-US" sz="3600" b="1" dirty="0">
                <a:solidFill>
                  <a:srgbClr val="0070C0"/>
                </a:solidFill>
                <a:latin typeface="Arial" panose="020B0604020202020204" pitchFamily="34" charset="0"/>
                <a:cs typeface="Arial" panose="020B0604020202020204" pitchFamily="34" charset="0"/>
              </a:rPr>
              <a:t>IROE</a:t>
            </a:r>
            <a:r>
              <a:rPr lang="en-US" sz="3600" dirty="0">
                <a:solidFill>
                  <a:schemeClr val="tx1"/>
                </a:solidFill>
                <a:latin typeface="Arial" panose="020B0604020202020204" pitchFamily="34" charset="0"/>
                <a:cs typeface="Arial" panose="020B0604020202020204" pitchFamily="34" charset="0"/>
              </a:rPr>
              <a:t>) for 1km cloud-top height and ice cloud optical thickness/particle effective size retrievals [</a:t>
            </a:r>
            <a:r>
              <a:rPr lang="en-US" sz="3600" i="1" dirty="0">
                <a:solidFill>
                  <a:schemeClr val="tx1"/>
                </a:solidFill>
                <a:latin typeface="Arial" panose="020B0604020202020204" pitchFamily="34" charset="0"/>
                <a:cs typeface="Arial" panose="020B0604020202020204" pitchFamily="34" charset="0"/>
              </a:rPr>
              <a:t>Wang et al.</a:t>
            </a:r>
            <a:r>
              <a:rPr lang="en-US" sz="3600" dirty="0">
                <a:solidFill>
                  <a:schemeClr val="tx1"/>
                </a:solidFill>
                <a:latin typeface="Arial" panose="020B0604020202020204" pitchFamily="34" charset="0"/>
                <a:cs typeface="Arial" panose="020B0604020202020204" pitchFamily="34" charset="0"/>
              </a:rPr>
              <a:t>, 2016a,b], old version. Parallel/updated testing at A-SIPS.</a:t>
            </a:r>
          </a:p>
          <a:p>
            <a:pPr marL="1955800" lvl="6" indent="-652463" hangingPunct="1"/>
            <a:r>
              <a:rPr lang="en-US" sz="3600" dirty="0">
                <a:solidFill>
                  <a:schemeClr val="tx1"/>
                </a:solidFill>
                <a:latin typeface="Arial" panose="020B0604020202020204" pitchFamily="34" charset="0"/>
                <a:cs typeface="Arial" panose="020B0604020202020204" pitchFamily="34" charset="0"/>
              </a:rPr>
              <a:t>Pixel-level </a:t>
            </a:r>
            <a:r>
              <a:rPr lang="en-US" sz="3600" b="1" dirty="0">
                <a:solidFill>
                  <a:srgbClr val="0070C0"/>
                </a:solidFill>
                <a:latin typeface="Arial" panose="020B0604020202020204" pitchFamily="34" charset="0"/>
                <a:cs typeface="Arial" panose="020B0604020202020204" pitchFamily="34" charset="0"/>
              </a:rPr>
              <a:t>radiative fluxes </a:t>
            </a:r>
            <a:r>
              <a:rPr lang="en-US" sz="3600" dirty="0">
                <a:solidFill>
                  <a:schemeClr val="tx1"/>
                </a:solidFill>
                <a:latin typeface="Arial" panose="020B0604020202020204" pitchFamily="34" charset="0"/>
                <a:cs typeface="Arial" panose="020B0604020202020204" pitchFamily="34" charset="0"/>
              </a:rPr>
              <a:t>(RRTMG code). Parallel testing at A-SIPS.</a:t>
            </a:r>
          </a:p>
          <a:p>
            <a:pPr marL="1955800" lvl="6" indent="-652463" hangingPunct="1"/>
            <a:r>
              <a:rPr lang="en-US" sz="3600" dirty="0">
                <a:solidFill>
                  <a:schemeClr val="tx1"/>
                </a:solidFill>
                <a:latin typeface="Arial" panose="020B0604020202020204" pitchFamily="34" charset="0"/>
                <a:cs typeface="Arial" panose="020B0604020202020204" pitchFamily="34" charset="0"/>
              </a:rPr>
              <a:t>1.38µm cirrus cloud optical thickness retrievals [</a:t>
            </a:r>
            <a:r>
              <a:rPr lang="en-US" sz="3600" i="1" dirty="0">
                <a:solidFill>
                  <a:schemeClr val="tx1"/>
                </a:solidFill>
                <a:latin typeface="Arial" panose="020B0604020202020204" pitchFamily="34" charset="0"/>
                <a:cs typeface="Arial" panose="020B0604020202020204" pitchFamily="34" charset="0"/>
              </a:rPr>
              <a:t>Meyer &amp; Platnick</a:t>
            </a:r>
            <a:r>
              <a:rPr lang="en-US" sz="3600" dirty="0">
                <a:solidFill>
                  <a:schemeClr val="tx1"/>
                </a:solidFill>
                <a:latin typeface="Arial" panose="020B0604020202020204" pitchFamily="34" charset="0"/>
                <a:cs typeface="Arial" panose="020B0604020202020204" pitchFamily="34" charset="0"/>
              </a:rPr>
              <a:t>, 2010]</a:t>
            </a:r>
          </a:p>
          <a:p>
            <a:pPr marL="1158067" lvl="2" indent="-457200" algn="l" hangingPunct="1">
              <a:buFont typeface="Wingdings" pitchFamily="2" charset="2"/>
              <a:buChar char="§"/>
            </a:pPr>
            <a:r>
              <a:rPr lang="en-US" sz="3600" dirty="0">
                <a:solidFill>
                  <a:schemeClr val="tx1"/>
                </a:solidFill>
                <a:latin typeface="Arial" panose="020B0604020202020204" pitchFamily="34" charset="0"/>
                <a:cs typeface="Arial" panose="020B0604020202020204" pitchFamily="34" charset="0"/>
              </a:rPr>
              <a:t>New algorithm to be integrated by MODAPS</a:t>
            </a:r>
          </a:p>
          <a:p>
            <a:pPr marL="2006600" lvl="4" indent="-685800" algn="l" hangingPunct="1">
              <a:buFont typeface="Arial" panose="020B0604020202020204" pitchFamily="34" charset="0"/>
              <a:buChar char="•"/>
            </a:pPr>
            <a:r>
              <a:rPr lang="en-US" sz="3600" dirty="0">
                <a:solidFill>
                  <a:schemeClr val="tx1"/>
                </a:solidFill>
                <a:latin typeface="Arial" panose="020B0604020202020204" pitchFamily="34" charset="0"/>
                <a:cs typeface="Arial" panose="020B0604020202020204" pitchFamily="34" charset="0"/>
              </a:rPr>
              <a:t>Random Forest cloud phase [</a:t>
            </a:r>
            <a:r>
              <a:rPr lang="en-US" sz="3600" i="1" dirty="0">
                <a:solidFill>
                  <a:schemeClr val="tx1"/>
                </a:solidFill>
                <a:latin typeface="Arial" panose="020B0604020202020204" pitchFamily="34" charset="0"/>
                <a:cs typeface="Arial" panose="020B0604020202020204" pitchFamily="34" charset="0"/>
              </a:rPr>
              <a:t>Wang et al., 2020</a:t>
            </a:r>
            <a:r>
              <a:rPr lang="en-US" sz="3600" dirty="0">
                <a:solidFill>
                  <a:schemeClr val="tx1"/>
                </a:solidFill>
                <a:latin typeface="Arial" panose="020B0604020202020204" pitchFamily="34" charset="0"/>
                <a:cs typeface="Arial" panose="020B0604020202020204" pitchFamily="34" charset="0"/>
              </a:rPr>
              <a:t>]. Latest version of code sent to  SDST (STIG) a couple of months ago. Parallel testing at A-SIPS for eventual integration into CLDPROP.</a:t>
            </a:r>
          </a:p>
          <a:p>
            <a:pPr marL="1158067" lvl="2" indent="-457200" algn="l" hangingPunct="1">
              <a:buFont typeface="Wingdings" pitchFamily="2" charset="2"/>
              <a:buChar char="§"/>
            </a:pPr>
            <a:r>
              <a:rPr lang="en-US" sz="3600" dirty="0">
                <a:solidFill>
                  <a:schemeClr val="tx1"/>
                </a:solidFill>
                <a:latin typeface="Arial" panose="020B0604020202020204" pitchFamily="34" charset="0"/>
                <a:cs typeface="Arial" panose="020B0604020202020204" pitchFamily="34" charset="0"/>
              </a:rPr>
              <a:t>Experimental efforts to be evaluated</a:t>
            </a:r>
          </a:p>
          <a:p>
            <a:pPr marL="1955800" lvl="6" indent="-652463" hangingPunct="1"/>
            <a:r>
              <a:rPr lang="en-US" sz="3600" dirty="0">
                <a:solidFill>
                  <a:schemeClr val="tx1"/>
                </a:solidFill>
                <a:latin typeface="Arial" panose="020B0604020202020204" pitchFamily="34" charset="0"/>
                <a:cs typeface="Arial" panose="020B0604020202020204" pitchFamily="34" charset="0"/>
              </a:rPr>
              <a:t>Improved retrieval failure metric (RFM): extended liquid CER valid range (</a:t>
            </a:r>
            <a:r>
              <a:rPr lang="en-US" sz="3600" spc="200" dirty="0">
                <a:solidFill>
                  <a:schemeClr val="tx1"/>
                </a:solidFill>
                <a:latin typeface="Arial" panose="020B0604020202020204" pitchFamily="34" charset="0"/>
                <a:cs typeface="Arial" panose="020B0604020202020204" pitchFamily="34" charset="0"/>
              </a:rPr>
              <a:t>4-</a:t>
            </a:r>
            <a:r>
              <a:rPr lang="en-US" sz="3600" dirty="0">
                <a:solidFill>
                  <a:schemeClr val="tx1"/>
                </a:solidFill>
                <a:latin typeface="Arial" panose="020B0604020202020204" pitchFamily="34" charset="0"/>
                <a:cs typeface="Arial" panose="020B0604020202020204" pitchFamily="34" charset="0"/>
              </a:rPr>
              <a:t>50µm)</a:t>
            </a:r>
          </a:p>
          <a:p>
            <a:pPr marL="1955800" lvl="6" indent="-652463" hangingPunct="1"/>
            <a:r>
              <a:rPr lang="en-US" sz="3600" dirty="0">
                <a:solidFill>
                  <a:schemeClr val="tx1"/>
                </a:solidFill>
                <a:latin typeface="Arial" panose="020B0604020202020204" pitchFamily="34" charset="0"/>
                <a:cs typeface="Arial" panose="020B0604020202020204" pitchFamily="34" charset="0"/>
              </a:rPr>
              <a:t>High-resolution 500m optical property retrievals</a:t>
            </a:r>
          </a:p>
          <a:p>
            <a:pPr marL="1158067" lvl="2" indent="-457200" algn="l" hangingPunct="1">
              <a:buFont typeface="Wingdings" pitchFamily="2" charset="2"/>
              <a:buChar char="§"/>
            </a:pPr>
            <a:r>
              <a:rPr lang="en-US" sz="3600" dirty="0">
                <a:solidFill>
                  <a:schemeClr val="tx1"/>
                </a:solidFill>
                <a:latin typeface="Arial" panose="020B0604020202020204" pitchFamily="34" charset="0"/>
                <a:cs typeface="Arial" panose="020B0604020202020204" pitchFamily="34" charset="0"/>
              </a:rPr>
              <a:t>Cloud forward radiative model: updated liquid refractive index datasets for consistency with CLDPROP [</a:t>
            </a:r>
            <a:r>
              <a:rPr lang="en-US" sz="3600" i="1" dirty="0">
                <a:solidFill>
                  <a:schemeClr val="tx1"/>
                </a:solidFill>
                <a:latin typeface="Arial" panose="020B0604020202020204" pitchFamily="34" charset="0"/>
                <a:cs typeface="Arial" panose="020B0604020202020204" pitchFamily="34" charset="0"/>
              </a:rPr>
              <a:t>Platnick et al.</a:t>
            </a:r>
            <a:r>
              <a:rPr lang="en-US" sz="3600" dirty="0">
                <a:solidFill>
                  <a:schemeClr val="tx1"/>
                </a:solidFill>
                <a:latin typeface="Arial" panose="020B0604020202020204" pitchFamily="34" charset="0"/>
                <a:cs typeface="Arial" panose="020B0604020202020204" pitchFamily="34" charset="0"/>
              </a:rPr>
              <a:t>, 2020] currently under testing. </a:t>
            </a:r>
          </a:p>
        </p:txBody>
      </p:sp>
      <p:sp>
        <p:nvSpPr>
          <p:cNvPr id="3" name="Shape 175">
            <a:extLst>
              <a:ext uri="{FF2B5EF4-FFF2-40B4-BE49-F238E27FC236}">
                <a16:creationId xmlns:a16="http://schemas.microsoft.com/office/drawing/2014/main" id="{61A51650-67C3-BB12-6ADC-CA5C918DE797}"/>
              </a:ext>
            </a:extLst>
          </p:cNvPr>
          <p:cNvSpPr txBox="1">
            <a:spLocks/>
          </p:cNvSpPr>
          <p:nvPr/>
        </p:nvSpPr>
        <p:spPr>
          <a:xfrm>
            <a:off x="992991" y="456309"/>
            <a:ext cx="18948461" cy="1343699"/>
          </a:xfrm>
          <a:prstGeom prst="rect">
            <a:avLst/>
          </a:prstGeom>
          <a:ln w="25400">
            <a:miter lim="400000"/>
          </a:ln>
          <a:extLst>
            <a:ext uri="{C572A759-6A51-4108-AA02-DFA0A04FC94B}">
              <ma14:wrappingTextBoxFlag xmlns:ma14="http://schemas.microsoft.com/office/mac/drawingml/2011/main" xmlns="" val="1"/>
            </a:ext>
          </a:extLst>
        </p:spPr>
        <p:txBody>
          <a:bodyPr lIns="173394" tIns="173394" rIns="173394" bIns="173394" anchor="b">
            <a:normAutofit/>
          </a:bodyPr>
          <a:lstStyle>
            <a:lvl1pPr marL="0" marR="0" indent="0" algn="ctr" defTabSz="1381629" rtl="0" latinLnBrk="0">
              <a:lnSpc>
                <a:spcPts val="8500"/>
              </a:lnSpc>
              <a:spcBef>
                <a:spcPts val="0"/>
              </a:spcBef>
              <a:spcAft>
                <a:spcPts val="0"/>
              </a:spcAft>
              <a:buClrTx/>
              <a:buSzTx/>
              <a:buFontTx/>
              <a:buNone/>
              <a:tabLst/>
              <a:defRPr sz="5568" b="0" i="0" u="none" strike="noStrike" cap="none" spc="0" baseline="0">
                <a:ln>
                  <a:noFill/>
                </a:ln>
                <a:solidFill>
                  <a:srgbClr val="2F5897"/>
                </a:solidFill>
                <a:effectLst>
                  <a:outerShdw blurRad="24384" dist="15179" dir="5400000" rotWithShape="0">
                    <a:srgbClr val="000000">
                      <a:alpha val="25000"/>
                    </a:srgbClr>
                  </a:outerShdw>
                </a:effectLst>
                <a:uFillTx/>
                <a:latin typeface="Palatino Linotype"/>
                <a:ea typeface="Palatino Linotype"/>
                <a:cs typeface="Palatino Linotype"/>
                <a:sym typeface="Palatino Linotype"/>
              </a:defRPr>
            </a:lvl1pPr>
            <a:lvl2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2pPr>
            <a:lvl3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3pPr>
            <a:lvl4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4pPr>
            <a:lvl5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5pPr>
            <a:lvl6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6pPr>
            <a:lvl7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7pPr>
            <a:lvl8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8pPr>
            <a:lvl9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9pPr>
          </a:lstStyle>
          <a:p>
            <a:pPr algn="l" hangingPunct="1">
              <a:lnSpc>
                <a:spcPct val="110000"/>
              </a:lnSpc>
            </a:pPr>
            <a:r>
              <a:rPr lang="en-US" sz="6000" dirty="0">
                <a:latin typeface="Avenir Book" panose="02000503020000020003" pitchFamily="2" charset="0"/>
                <a:cs typeface="Arial" panose="020B0604020202020204" pitchFamily="34" charset="0"/>
              </a:rPr>
              <a:t>C7 Clouds: MOD/MYD06 Optical and 1km Cloud Top</a:t>
            </a:r>
          </a:p>
        </p:txBody>
      </p:sp>
    </p:spTree>
    <p:extLst>
      <p:ext uri="{BB962C8B-B14F-4D97-AF65-F5344CB8AC3E}">
        <p14:creationId xmlns:p14="http://schemas.microsoft.com/office/powerpoint/2010/main" val="287459562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46">
            <a:extLst>
              <a:ext uri="{FF2B5EF4-FFF2-40B4-BE49-F238E27FC236}">
                <a16:creationId xmlns:a16="http://schemas.microsoft.com/office/drawing/2014/main" id="{F7412232-3A80-82C8-FCBB-321D1789339E}"/>
              </a:ext>
            </a:extLst>
          </p:cNvPr>
          <p:cNvSpPr txBox="1"/>
          <p:nvPr/>
        </p:nvSpPr>
        <p:spPr>
          <a:xfrm>
            <a:off x="499472" y="12773714"/>
            <a:ext cx="8876833" cy="615541"/>
          </a:xfrm>
          <a:prstGeom prst="rect">
            <a:avLst/>
          </a:prstGeom>
          <a:ln w="25400">
            <a:miter lim="400000"/>
          </a:ln>
          <a:extLst>
            <a:ext uri="{C572A759-6A51-4108-AA02-DFA0A04FC94B}">
              <ma14:wrappingTextBoxFlag xmlns="" xmlns:ma14="http://schemas.microsoft.com/office/mac/drawingml/2011/main" val="1"/>
            </a:ext>
          </a:extLst>
        </p:spPr>
        <p:txBody>
          <a:bodyPr wrap="square" lIns="91434" tIns="91434" rIns="91434" bIns="91434" anchor="ctr">
            <a:spAutoFit/>
          </a:bodyPr>
          <a:lstStyle/>
          <a:p>
            <a:pPr>
              <a:defRPr sz="2000">
                <a:solidFill>
                  <a:srgbClr val="595959"/>
                </a:solidFill>
                <a:latin typeface="Century Gothic"/>
                <a:ea typeface="Century Gothic"/>
                <a:cs typeface="Century Gothic"/>
                <a:sym typeface="Century Gothic"/>
              </a:defRPr>
            </a:pPr>
            <a:r>
              <a:rPr lang="en-US" sz="2800" dirty="0" err="1"/>
              <a:t>Atmo</a:t>
            </a:r>
            <a:r>
              <a:rPr lang="en-US" sz="2800" dirty="0"/>
              <a:t>. C7, MODIS/VIIRS STM, May. 2023</a:t>
            </a:r>
            <a:endParaRPr sz="2800" dirty="0"/>
          </a:p>
        </p:txBody>
      </p:sp>
      <p:sp>
        <p:nvSpPr>
          <p:cNvPr id="10" name="TextBox 9">
            <a:extLst>
              <a:ext uri="{FF2B5EF4-FFF2-40B4-BE49-F238E27FC236}">
                <a16:creationId xmlns:a16="http://schemas.microsoft.com/office/drawing/2014/main" id="{CDCB88BB-5594-169F-54DE-EC8947B2FA55}"/>
              </a:ext>
            </a:extLst>
          </p:cNvPr>
          <p:cNvSpPr txBox="1"/>
          <p:nvPr/>
        </p:nvSpPr>
        <p:spPr>
          <a:xfrm>
            <a:off x="1055205" y="7163267"/>
            <a:ext cx="8917558" cy="4401205"/>
          </a:xfrm>
          <a:prstGeom prst="rect">
            <a:avLst/>
          </a:prstGeom>
          <a:noFill/>
        </p:spPr>
        <p:txBody>
          <a:bodyPr wrap="square" rtlCol="0">
            <a:spAutoFit/>
          </a:bodyPr>
          <a:lstStyle/>
          <a:p>
            <a:pPr marL="4762"/>
            <a:r>
              <a:rPr lang="en-US" sz="4000" dirty="0">
                <a:latin typeface="Arial" panose="020B0604020202020204" pitchFamily="34" charset="0"/>
                <a:cs typeface="Arial" panose="020B0604020202020204" pitchFamily="34" charset="0"/>
              </a:rPr>
              <a:t>New pixel-level SW and LW broadband </a:t>
            </a:r>
            <a:r>
              <a:rPr lang="en-US" sz="4000" b="1" dirty="0">
                <a:solidFill>
                  <a:srgbClr val="0070C0"/>
                </a:solidFill>
                <a:latin typeface="Arial" panose="020B0604020202020204" pitchFamily="34" charset="0"/>
                <a:cs typeface="Arial" panose="020B0604020202020204" pitchFamily="34" charset="0"/>
              </a:rPr>
              <a:t>radiative flux </a:t>
            </a:r>
            <a:r>
              <a:rPr lang="en-US" sz="4000" dirty="0">
                <a:latin typeface="Arial" panose="020B0604020202020204" pitchFamily="34" charset="0"/>
                <a:cs typeface="Arial" panose="020B0604020202020204" pitchFamily="34" charset="0"/>
              </a:rPr>
              <a:t>calculations (TOA, </a:t>
            </a:r>
            <a:r>
              <a:rPr lang="en-US" sz="4000" dirty="0" err="1">
                <a:latin typeface="Arial" panose="020B0604020202020204" pitchFamily="34" charset="0"/>
                <a:cs typeface="Arial" panose="020B0604020202020204" pitchFamily="34" charset="0"/>
              </a:rPr>
              <a:t>sfc</a:t>
            </a:r>
            <a:r>
              <a:rPr lang="en-US" sz="4000" dirty="0">
                <a:latin typeface="Arial" panose="020B0604020202020204" pitchFamily="34" charset="0"/>
                <a:cs typeface="Arial" panose="020B0604020202020204" pitchFamily="34" charset="0"/>
              </a:rPr>
              <a:t>) using cloud property retrievals as input and GEOS-IT (incl. aerosol information needed to characterize optical properties for clear sky calculations).</a:t>
            </a:r>
          </a:p>
        </p:txBody>
      </p:sp>
      <p:sp>
        <p:nvSpPr>
          <p:cNvPr id="12" name="TextBox 11">
            <a:extLst>
              <a:ext uri="{FF2B5EF4-FFF2-40B4-BE49-F238E27FC236}">
                <a16:creationId xmlns:a16="http://schemas.microsoft.com/office/drawing/2014/main" id="{BA6D0D01-8731-5B4D-333B-B3DA0863D1A9}"/>
              </a:ext>
            </a:extLst>
          </p:cNvPr>
          <p:cNvSpPr txBox="1"/>
          <p:nvPr/>
        </p:nvSpPr>
        <p:spPr>
          <a:xfrm>
            <a:off x="1055205" y="2501250"/>
            <a:ext cx="9063340" cy="3170099"/>
          </a:xfrm>
          <a:prstGeom prst="rect">
            <a:avLst/>
          </a:prstGeom>
          <a:noFill/>
        </p:spPr>
        <p:txBody>
          <a:bodyPr wrap="square" rtlCol="0">
            <a:spAutoFit/>
          </a:bodyPr>
          <a:lstStyle/>
          <a:p>
            <a:pPr marL="4762"/>
            <a:r>
              <a:rPr lang="en-US" sz="4000" dirty="0">
                <a:latin typeface="Arial" panose="020B0604020202020204" pitchFamily="34" charset="0"/>
                <a:cs typeface="Arial" panose="020B0604020202020204" pitchFamily="34" charset="0"/>
              </a:rPr>
              <a:t>Cloud-top 1km properties algorithm (</a:t>
            </a:r>
            <a:r>
              <a:rPr lang="en-US" sz="4000" b="1" dirty="0">
                <a:solidFill>
                  <a:srgbClr val="0070C0"/>
                </a:solidFill>
                <a:latin typeface="Arial" panose="020B0604020202020204" pitchFamily="34" charset="0"/>
                <a:cs typeface="Arial" panose="020B0604020202020204" pitchFamily="34" charset="0"/>
              </a:rPr>
              <a:t>IROE</a:t>
            </a:r>
            <a:r>
              <a:rPr lang="en-US" sz="4000" dirty="0">
                <a:latin typeface="Arial" panose="020B0604020202020204" pitchFamily="34" charset="0"/>
                <a:cs typeface="Arial" panose="020B0604020202020204" pitchFamily="34" charset="0"/>
              </a:rPr>
              <a:t>) that also provides day/night ice cloud optical properties and enables leveraging AIRS and CrIS sounder absorption channels. </a:t>
            </a:r>
          </a:p>
        </p:txBody>
      </p:sp>
      <p:pic>
        <p:nvPicPr>
          <p:cNvPr id="7" name="Picture 6">
            <a:extLst>
              <a:ext uri="{FF2B5EF4-FFF2-40B4-BE49-F238E27FC236}">
                <a16:creationId xmlns:a16="http://schemas.microsoft.com/office/drawing/2014/main" id="{E6E157AA-0267-1887-5BD8-799F0249703D}"/>
              </a:ext>
            </a:extLst>
          </p:cNvPr>
          <p:cNvPicPr>
            <a:picLocks noChangeAspect="1"/>
          </p:cNvPicPr>
          <p:nvPr/>
        </p:nvPicPr>
        <p:blipFill>
          <a:blip r:embed="rId3"/>
          <a:stretch>
            <a:fillRect/>
          </a:stretch>
        </p:blipFill>
        <p:spPr>
          <a:xfrm>
            <a:off x="12541162" y="2679816"/>
            <a:ext cx="9849295" cy="3987114"/>
          </a:xfrm>
          <a:prstGeom prst="rect">
            <a:avLst/>
          </a:prstGeom>
        </p:spPr>
      </p:pic>
      <p:sp>
        <p:nvSpPr>
          <p:cNvPr id="8" name="Left Arrow 7">
            <a:extLst>
              <a:ext uri="{FF2B5EF4-FFF2-40B4-BE49-F238E27FC236}">
                <a16:creationId xmlns:a16="http://schemas.microsoft.com/office/drawing/2014/main" id="{2DB3A448-472B-C249-9394-E098406AD071}"/>
              </a:ext>
            </a:extLst>
          </p:cNvPr>
          <p:cNvSpPr/>
          <p:nvPr/>
        </p:nvSpPr>
        <p:spPr>
          <a:xfrm rot="10800000">
            <a:off x="10175963" y="3696689"/>
            <a:ext cx="1492313" cy="731788"/>
          </a:xfrm>
          <a:prstGeom prst="leftArrow">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Left Arrow 10">
            <a:extLst>
              <a:ext uri="{FF2B5EF4-FFF2-40B4-BE49-F238E27FC236}">
                <a16:creationId xmlns:a16="http://schemas.microsoft.com/office/drawing/2014/main" id="{452B1183-DC79-606E-72C2-371651DD3FBF}"/>
              </a:ext>
            </a:extLst>
          </p:cNvPr>
          <p:cNvSpPr/>
          <p:nvPr/>
        </p:nvSpPr>
        <p:spPr>
          <a:xfrm rot="10800000">
            <a:off x="10175964" y="9484917"/>
            <a:ext cx="1492313" cy="731788"/>
          </a:xfrm>
          <a:prstGeom prst="leftArrow">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F18FCDE-0931-B0B4-0DAE-8AF08E770487}"/>
              </a:ext>
            </a:extLst>
          </p:cNvPr>
          <p:cNvSpPr txBox="1"/>
          <p:nvPr/>
        </p:nvSpPr>
        <p:spPr>
          <a:xfrm>
            <a:off x="12164298" y="6840008"/>
            <a:ext cx="10961297" cy="156966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4800" dirty="0">
                <a:solidFill>
                  <a:srgbClr val="679021"/>
                </a:solidFill>
                <a:latin typeface="Arial" panose="020B0604020202020204" pitchFamily="34" charset="0"/>
                <a:cs typeface="Arial" panose="020B0604020202020204" pitchFamily="34" charset="0"/>
              </a:rPr>
              <a:t>See </a:t>
            </a:r>
            <a:r>
              <a:rPr lang="en-US" sz="4800" i="1" dirty="0">
                <a:solidFill>
                  <a:srgbClr val="679021"/>
                </a:solidFill>
                <a:latin typeface="Arial" panose="020B0604020202020204" pitchFamily="34" charset="0"/>
                <a:cs typeface="Arial" panose="020B0604020202020204" pitchFamily="34" charset="0"/>
              </a:rPr>
              <a:t>Colten Peterson et al.</a:t>
            </a:r>
          </a:p>
          <a:p>
            <a:pPr algn="ctr"/>
            <a:r>
              <a:rPr lang="en-US" sz="4800" dirty="0">
                <a:solidFill>
                  <a:srgbClr val="679021"/>
                </a:solidFill>
                <a:latin typeface="Arial" panose="020B0604020202020204" pitchFamily="34" charset="0"/>
                <a:cs typeface="Arial" panose="020B0604020202020204" pitchFamily="34" charset="0"/>
              </a:rPr>
              <a:t>surface flux evaluation poster</a:t>
            </a:r>
            <a:endParaRPr lang="en-US" sz="4800" dirty="0">
              <a:solidFill>
                <a:srgbClr val="679021"/>
              </a:solidFill>
            </a:endParaRPr>
          </a:p>
        </p:txBody>
      </p:sp>
      <p:sp>
        <p:nvSpPr>
          <p:cNvPr id="15" name="TextBox 14">
            <a:extLst>
              <a:ext uri="{FF2B5EF4-FFF2-40B4-BE49-F238E27FC236}">
                <a16:creationId xmlns:a16="http://schemas.microsoft.com/office/drawing/2014/main" id="{F98EF4F6-EA04-1ACE-3FE3-4AA2F16C1CC6}"/>
              </a:ext>
            </a:extLst>
          </p:cNvPr>
          <p:cNvSpPr txBox="1"/>
          <p:nvPr/>
        </p:nvSpPr>
        <p:spPr>
          <a:xfrm>
            <a:off x="12635567" y="1935580"/>
            <a:ext cx="9660481" cy="830997"/>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4800" dirty="0">
                <a:solidFill>
                  <a:srgbClr val="679021"/>
                </a:solidFill>
                <a:latin typeface="Arial" panose="020B0604020202020204" pitchFamily="34" charset="0"/>
                <a:cs typeface="Arial" panose="020B0604020202020204" pitchFamily="34" charset="0"/>
              </a:rPr>
              <a:t>See </a:t>
            </a:r>
            <a:r>
              <a:rPr lang="en-US" sz="4800" i="1" dirty="0" err="1">
                <a:solidFill>
                  <a:srgbClr val="679021"/>
                </a:solidFill>
                <a:latin typeface="Arial" panose="020B0604020202020204" pitchFamily="34" charset="0"/>
                <a:cs typeface="Arial" panose="020B0604020202020204" pitchFamily="34" charset="0"/>
              </a:rPr>
              <a:t>Chenxi</a:t>
            </a:r>
            <a:r>
              <a:rPr lang="en-US" sz="4800" i="1" dirty="0">
                <a:solidFill>
                  <a:srgbClr val="679021"/>
                </a:solidFill>
                <a:latin typeface="Arial" panose="020B0604020202020204" pitchFamily="34" charset="0"/>
                <a:cs typeface="Arial" panose="020B0604020202020204" pitchFamily="34" charset="0"/>
              </a:rPr>
              <a:t> Wang et al. </a:t>
            </a:r>
            <a:r>
              <a:rPr lang="en-US" sz="4800" dirty="0">
                <a:solidFill>
                  <a:srgbClr val="679021"/>
                </a:solidFill>
                <a:latin typeface="Arial" panose="020B0604020202020204" pitchFamily="34" charset="0"/>
                <a:cs typeface="Arial" panose="020B0604020202020204" pitchFamily="34" charset="0"/>
              </a:rPr>
              <a:t>poster</a:t>
            </a:r>
            <a:endParaRPr lang="en-US" sz="4800" dirty="0">
              <a:solidFill>
                <a:srgbClr val="679021"/>
              </a:solidFill>
            </a:endParaRPr>
          </a:p>
        </p:txBody>
      </p:sp>
      <p:grpSp>
        <p:nvGrpSpPr>
          <p:cNvPr id="17" name="Group 16">
            <a:extLst>
              <a:ext uri="{FF2B5EF4-FFF2-40B4-BE49-F238E27FC236}">
                <a16:creationId xmlns:a16="http://schemas.microsoft.com/office/drawing/2014/main" id="{3DD81EB7-DC42-58E0-D41E-0536502E3755}"/>
              </a:ext>
            </a:extLst>
          </p:cNvPr>
          <p:cNvGrpSpPr/>
          <p:nvPr/>
        </p:nvGrpSpPr>
        <p:grpSpPr>
          <a:xfrm>
            <a:off x="11957538" y="8410427"/>
            <a:ext cx="11887200" cy="3497125"/>
            <a:chOff x="11957538" y="8249399"/>
            <a:chExt cx="11887200" cy="3497125"/>
          </a:xfrm>
        </p:grpSpPr>
        <p:sp>
          <p:nvSpPr>
            <p:cNvPr id="16" name="Rectangle 15">
              <a:extLst>
                <a:ext uri="{FF2B5EF4-FFF2-40B4-BE49-F238E27FC236}">
                  <a16:creationId xmlns:a16="http://schemas.microsoft.com/office/drawing/2014/main" id="{80D1170B-4FDF-F72B-DDAF-3521B25E426F}"/>
                </a:ext>
              </a:extLst>
            </p:cNvPr>
            <p:cNvSpPr/>
            <p:nvPr/>
          </p:nvSpPr>
          <p:spPr>
            <a:xfrm>
              <a:off x="11957538" y="8249399"/>
              <a:ext cx="11887200" cy="3497125"/>
            </a:xfrm>
            <a:prstGeom prst="rect">
              <a:avLst/>
            </a:prstGeom>
            <a:solidFill>
              <a:srgbClr val="FFFFFF"/>
            </a:solidFill>
            <a:ln w="9525" cap="flat">
              <a:solidFill>
                <a:schemeClr val="tx1">
                  <a:lumMod val="50000"/>
                  <a:lumOff val="50000"/>
                </a:schemeClr>
              </a:solidFill>
              <a:prstDash val="solid"/>
              <a:round/>
            </a:ln>
            <a:effectLst>
              <a:outerShdw blurRad="1270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73394" tIns="173394" rIns="173394" bIns="173394" numCol="1" spcCol="38100" rtlCol="0" anchor="ctr">
              <a:spAutoFit/>
            </a:bodyPr>
            <a:lstStyle/>
            <a:p>
              <a:pPr marL="0" marR="0" indent="0" algn="l" defTabSz="1219098" rtl="0" fontAlgn="auto" latinLnBrk="0" hangingPunct="0">
                <a:lnSpc>
                  <a:spcPct val="100000"/>
                </a:lnSpc>
                <a:spcBef>
                  <a:spcPts val="0"/>
                </a:spcBef>
                <a:spcAft>
                  <a:spcPts val="0"/>
                </a:spcAft>
                <a:buClrTx/>
                <a:buSzTx/>
                <a:buFontTx/>
                <a:buNone/>
                <a:tabLst/>
              </a:pPr>
              <a:endParaRPr kumimoji="0" lang="en-US" sz="4400" b="0" i="0" u="none" strike="noStrike" cap="none" spc="0" normalizeH="0" baseline="0">
                <a:ln>
                  <a:noFill/>
                </a:ln>
                <a:solidFill>
                  <a:srgbClr val="000000"/>
                </a:solidFill>
                <a:effectLst/>
                <a:uFillTx/>
                <a:latin typeface="+mn-lt"/>
                <a:ea typeface="+mn-ea"/>
                <a:cs typeface="+mn-cs"/>
                <a:sym typeface="Calibri"/>
              </a:endParaRPr>
            </a:p>
          </p:txBody>
        </p:sp>
        <p:pic>
          <p:nvPicPr>
            <p:cNvPr id="3" name="Picture 2" descr="Graphical user interface&#10;&#10;Description automatically generated">
              <a:extLst>
                <a:ext uri="{FF2B5EF4-FFF2-40B4-BE49-F238E27FC236}">
                  <a16:creationId xmlns:a16="http://schemas.microsoft.com/office/drawing/2014/main" id="{3B6C2339-65E2-F7A0-C54B-02B775545686}"/>
                </a:ext>
              </a:extLst>
            </p:cNvPr>
            <p:cNvPicPr>
              <a:picLocks noChangeAspect="1"/>
            </p:cNvPicPr>
            <p:nvPr/>
          </p:nvPicPr>
          <p:blipFill rotWithShape="1">
            <a:blip r:embed="rId4">
              <a:extLst>
                <a:ext uri="{28A0092B-C50C-407E-A947-70E740481C1C}">
                  <a14:useLocalDpi xmlns:a14="http://schemas.microsoft.com/office/drawing/2010/main" val="0"/>
                </a:ext>
              </a:extLst>
            </a:blip>
            <a:srcRect l="3114" t="3162" r="56587" b="48830"/>
            <a:stretch/>
          </p:blipFill>
          <p:spPr>
            <a:xfrm>
              <a:off x="12164298" y="8319737"/>
              <a:ext cx="5236402" cy="3200400"/>
            </a:xfrm>
            <a:prstGeom prst="rect">
              <a:avLst/>
            </a:prstGeom>
          </p:spPr>
        </p:pic>
        <p:pic>
          <p:nvPicPr>
            <p:cNvPr id="5" name="Picture 4" descr="Graphical user interface&#10;&#10;Description automatically generated">
              <a:extLst>
                <a:ext uri="{FF2B5EF4-FFF2-40B4-BE49-F238E27FC236}">
                  <a16:creationId xmlns:a16="http://schemas.microsoft.com/office/drawing/2014/main" id="{3AED99CF-216B-5CFA-E094-F0D230095A41}"/>
                </a:ext>
              </a:extLst>
            </p:cNvPr>
            <p:cNvPicPr>
              <a:picLocks noChangeAspect="1"/>
            </p:cNvPicPr>
            <p:nvPr/>
          </p:nvPicPr>
          <p:blipFill rotWithShape="1">
            <a:blip r:embed="rId4">
              <a:extLst>
                <a:ext uri="{28A0092B-C50C-407E-A947-70E740481C1C}">
                  <a14:useLocalDpi xmlns:a14="http://schemas.microsoft.com/office/drawing/2010/main" val="0"/>
                </a:ext>
              </a:extLst>
            </a:blip>
            <a:srcRect l="2703" t="52019" r="49709"/>
            <a:stretch/>
          </p:blipFill>
          <p:spPr>
            <a:xfrm>
              <a:off x="17584121" y="8461227"/>
              <a:ext cx="6010126" cy="3108960"/>
            </a:xfrm>
            <a:prstGeom prst="rect">
              <a:avLst/>
            </a:prstGeom>
          </p:spPr>
        </p:pic>
      </p:grpSp>
      <p:pic>
        <p:nvPicPr>
          <p:cNvPr id="13" name="Picture 12" descr="Graphical user interface&#10;&#10;Description automatically generated">
            <a:extLst>
              <a:ext uri="{FF2B5EF4-FFF2-40B4-BE49-F238E27FC236}">
                <a16:creationId xmlns:a16="http://schemas.microsoft.com/office/drawing/2014/main" id="{A2B15DE1-145D-3BFD-C270-23CCA9295385}"/>
              </a:ext>
            </a:extLst>
          </p:cNvPr>
          <p:cNvPicPr>
            <a:picLocks noChangeAspect="1"/>
          </p:cNvPicPr>
          <p:nvPr/>
        </p:nvPicPr>
        <p:blipFill rotWithShape="1">
          <a:blip r:embed="rId4">
            <a:extLst>
              <a:ext uri="{28A0092B-C50C-407E-A947-70E740481C1C}">
                <a14:useLocalDpi xmlns:a14="http://schemas.microsoft.com/office/drawing/2010/main" val="0"/>
              </a:ext>
            </a:extLst>
          </a:blip>
          <a:srcRect l="52238" t="1229" b="12173"/>
          <a:stretch/>
        </p:blipFill>
        <p:spPr>
          <a:xfrm>
            <a:off x="16067996" y="10682608"/>
            <a:ext cx="2795625" cy="2600536"/>
          </a:xfrm>
          <a:prstGeom prst="rect">
            <a:avLst/>
          </a:prstGeom>
          <a:ln>
            <a:solidFill>
              <a:schemeClr val="tx1">
                <a:lumMod val="50000"/>
                <a:lumOff val="50000"/>
              </a:schemeClr>
            </a:solidFill>
          </a:ln>
        </p:spPr>
      </p:pic>
      <p:sp>
        <p:nvSpPr>
          <p:cNvPr id="2" name="Shape 175">
            <a:extLst>
              <a:ext uri="{FF2B5EF4-FFF2-40B4-BE49-F238E27FC236}">
                <a16:creationId xmlns:a16="http://schemas.microsoft.com/office/drawing/2014/main" id="{0D769221-8F70-228B-5AA1-E653268B6617}"/>
              </a:ext>
            </a:extLst>
          </p:cNvPr>
          <p:cNvSpPr txBox="1">
            <a:spLocks/>
          </p:cNvSpPr>
          <p:nvPr/>
        </p:nvSpPr>
        <p:spPr>
          <a:xfrm>
            <a:off x="992991" y="456309"/>
            <a:ext cx="23071341" cy="1343699"/>
          </a:xfrm>
          <a:prstGeom prst="rect">
            <a:avLst/>
          </a:prstGeom>
          <a:ln w="25400">
            <a:miter lim="400000"/>
          </a:ln>
          <a:extLst>
            <a:ext uri="{C572A759-6A51-4108-AA02-DFA0A04FC94B}">
              <ma14:wrappingTextBoxFlag xmlns:ma14="http://schemas.microsoft.com/office/mac/drawingml/2011/main" xmlns="" val="1"/>
            </a:ext>
          </a:extLst>
        </p:spPr>
        <p:txBody>
          <a:bodyPr lIns="173394" tIns="173394" rIns="173394" bIns="173394" anchor="b">
            <a:normAutofit/>
          </a:bodyPr>
          <a:lstStyle>
            <a:lvl1pPr marL="0" marR="0" indent="0" algn="ctr" defTabSz="1381629" rtl="0" latinLnBrk="0">
              <a:lnSpc>
                <a:spcPts val="8500"/>
              </a:lnSpc>
              <a:spcBef>
                <a:spcPts val="0"/>
              </a:spcBef>
              <a:spcAft>
                <a:spcPts val="0"/>
              </a:spcAft>
              <a:buClrTx/>
              <a:buSzTx/>
              <a:buFontTx/>
              <a:buNone/>
              <a:tabLst/>
              <a:defRPr sz="5568" b="0" i="0" u="none" strike="noStrike" cap="none" spc="0" baseline="0">
                <a:ln>
                  <a:noFill/>
                </a:ln>
                <a:solidFill>
                  <a:srgbClr val="2F5897"/>
                </a:solidFill>
                <a:effectLst>
                  <a:outerShdw blurRad="24384" dist="15179" dir="5400000" rotWithShape="0">
                    <a:srgbClr val="000000">
                      <a:alpha val="25000"/>
                    </a:srgbClr>
                  </a:outerShdw>
                </a:effectLst>
                <a:uFillTx/>
                <a:latin typeface="Palatino Linotype"/>
                <a:ea typeface="Palatino Linotype"/>
                <a:cs typeface="Palatino Linotype"/>
                <a:sym typeface="Palatino Linotype"/>
              </a:defRPr>
            </a:lvl1pPr>
            <a:lvl2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2pPr>
            <a:lvl3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3pPr>
            <a:lvl4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4pPr>
            <a:lvl5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5pPr>
            <a:lvl6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6pPr>
            <a:lvl7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7pPr>
            <a:lvl8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8pPr>
            <a:lvl9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9pPr>
          </a:lstStyle>
          <a:p>
            <a:pPr algn="l" hangingPunct="1">
              <a:lnSpc>
                <a:spcPct val="110000"/>
              </a:lnSpc>
            </a:pPr>
            <a:r>
              <a:rPr lang="en-US" sz="6000" dirty="0">
                <a:latin typeface="Avenir Book" panose="02000503020000020003" pitchFamily="2" charset="0"/>
                <a:cs typeface="Arial" panose="020B0604020202020204" pitchFamily="34" charset="0"/>
              </a:rPr>
              <a:t>C7 Clouds: MOD/MYD06 Optical and 1km Cloud Top</a:t>
            </a:r>
          </a:p>
        </p:txBody>
      </p:sp>
    </p:spTree>
    <p:extLst>
      <p:ext uri="{BB962C8B-B14F-4D97-AF65-F5344CB8AC3E}">
        <p14:creationId xmlns:p14="http://schemas.microsoft.com/office/powerpoint/2010/main" val="127616979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46">
            <a:extLst>
              <a:ext uri="{FF2B5EF4-FFF2-40B4-BE49-F238E27FC236}">
                <a16:creationId xmlns:a16="http://schemas.microsoft.com/office/drawing/2014/main" id="{F7412232-3A80-82C8-FCBB-321D1789339E}"/>
              </a:ext>
            </a:extLst>
          </p:cNvPr>
          <p:cNvSpPr txBox="1"/>
          <p:nvPr/>
        </p:nvSpPr>
        <p:spPr>
          <a:xfrm>
            <a:off x="499472" y="12773714"/>
            <a:ext cx="8876833" cy="615541"/>
          </a:xfrm>
          <a:prstGeom prst="rect">
            <a:avLst/>
          </a:prstGeom>
          <a:ln w="25400">
            <a:miter lim="400000"/>
          </a:ln>
          <a:extLst>
            <a:ext uri="{C572A759-6A51-4108-AA02-DFA0A04FC94B}">
              <ma14:wrappingTextBoxFlag xmlns:ma14="http://schemas.microsoft.com/office/mac/drawingml/2011/main" xmlns="" val="1"/>
            </a:ext>
          </a:extLst>
        </p:spPr>
        <p:txBody>
          <a:bodyPr wrap="square" lIns="91434" tIns="91434" rIns="91434" bIns="91434" anchor="ctr">
            <a:spAutoFit/>
          </a:bodyPr>
          <a:lstStyle/>
          <a:p>
            <a:pPr>
              <a:defRPr sz="2000">
                <a:solidFill>
                  <a:srgbClr val="595959"/>
                </a:solidFill>
                <a:latin typeface="Century Gothic"/>
                <a:ea typeface="Century Gothic"/>
                <a:cs typeface="Century Gothic"/>
                <a:sym typeface="Century Gothic"/>
              </a:defRPr>
            </a:pPr>
            <a:r>
              <a:rPr lang="en-US" sz="2800" dirty="0" err="1"/>
              <a:t>Atmo</a:t>
            </a:r>
            <a:r>
              <a:rPr lang="en-US" sz="2800" dirty="0"/>
              <a:t>. C7, MODIS/VIIRS STM, May. 2023</a:t>
            </a:r>
            <a:endParaRPr sz="2800" dirty="0"/>
          </a:p>
        </p:txBody>
      </p:sp>
      <p:sp>
        <p:nvSpPr>
          <p:cNvPr id="7" name="Content Placeholder 2">
            <a:extLst>
              <a:ext uri="{FF2B5EF4-FFF2-40B4-BE49-F238E27FC236}">
                <a16:creationId xmlns:a16="http://schemas.microsoft.com/office/drawing/2014/main" id="{0145A419-68F7-336A-2EC8-7D48170C564F}"/>
              </a:ext>
            </a:extLst>
          </p:cNvPr>
          <p:cNvSpPr txBox="1">
            <a:spLocks/>
          </p:cNvSpPr>
          <p:nvPr/>
        </p:nvSpPr>
        <p:spPr>
          <a:xfrm>
            <a:off x="1219199" y="2173137"/>
            <a:ext cx="21945604" cy="6788945"/>
          </a:xfrm>
          <a:prstGeom prst="rect">
            <a:avLst/>
          </a:prstGeom>
          <a:ln w="25400">
            <a:miter lim="400000"/>
          </a:ln>
          <a:extLst>
            <a:ext uri="{C572A759-6A51-4108-AA02-DFA0A04FC94B}">
              <ma14:wrappingTextBoxFlag xmlns="" xmlns:ma14="http://schemas.microsoft.com/office/mac/drawingml/2011/main" val="1"/>
            </a:ext>
          </a:extLst>
        </p:spPr>
        <p:txBody>
          <a:bodyPr lIns="173394" tIns="173394" rIns="173394" bIns="173394">
            <a:normAutofit/>
          </a:bodyPr>
          <a:lstStyle>
            <a:lvl1pPr marL="0" marR="0" indent="0" algn="ctr" defTabSz="1828738" rtl="0" latinLnBrk="0">
              <a:lnSpc>
                <a:spcPct val="100000"/>
              </a:lnSpc>
              <a:spcBef>
                <a:spcPts val="1000"/>
              </a:spcBef>
              <a:spcAft>
                <a:spcPts val="0"/>
              </a:spcAft>
              <a:buClrTx/>
              <a:buSzTx/>
              <a:buFontTx/>
              <a:buNone/>
              <a:tabLst/>
              <a:defRPr sz="4400" b="0" i="0" u="none" strike="noStrike" cap="none" spc="0" baseline="0">
                <a:ln>
                  <a:noFill/>
                </a:ln>
                <a:solidFill>
                  <a:srgbClr val="888888"/>
                </a:solidFill>
                <a:uFillTx/>
                <a:latin typeface="Century Gothic"/>
                <a:ea typeface="Century Gothic"/>
                <a:cs typeface="Century Gothic"/>
                <a:sym typeface="Century Gothic"/>
              </a:defRPr>
            </a:lvl1pPr>
            <a:lvl2pPr marL="0" marR="0" indent="0" algn="ctr" defTabSz="1828738" rtl="0" latinLnBrk="0">
              <a:lnSpc>
                <a:spcPct val="100000"/>
              </a:lnSpc>
              <a:spcBef>
                <a:spcPts val="1000"/>
              </a:spcBef>
              <a:spcAft>
                <a:spcPts val="0"/>
              </a:spcAft>
              <a:buClrTx/>
              <a:buSzTx/>
              <a:buFontTx/>
              <a:buNone/>
              <a:tabLst/>
              <a:defRPr sz="4400" b="0" i="0" u="none" strike="noStrike" cap="none" spc="0" baseline="0">
                <a:ln>
                  <a:noFill/>
                </a:ln>
                <a:solidFill>
                  <a:srgbClr val="888888"/>
                </a:solidFill>
                <a:uFillTx/>
                <a:latin typeface="Century Gothic"/>
                <a:ea typeface="Century Gothic"/>
                <a:cs typeface="Century Gothic"/>
                <a:sym typeface="Century Gothic"/>
              </a:defRPr>
            </a:lvl2pPr>
            <a:lvl3pPr marL="0" marR="0" indent="0" algn="ctr" defTabSz="1828738" rtl="0" latinLnBrk="0">
              <a:lnSpc>
                <a:spcPct val="100000"/>
              </a:lnSpc>
              <a:spcBef>
                <a:spcPts val="1000"/>
              </a:spcBef>
              <a:spcAft>
                <a:spcPts val="0"/>
              </a:spcAft>
              <a:buClrTx/>
              <a:buSzTx/>
              <a:buFontTx/>
              <a:buNone/>
              <a:tabLst/>
              <a:defRPr sz="4400" b="0" i="0" u="none" strike="noStrike" cap="none" spc="0" baseline="0">
                <a:ln>
                  <a:noFill/>
                </a:ln>
                <a:solidFill>
                  <a:srgbClr val="888888"/>
                </a:solidFill>
                <a:uFillTx/>
                <a:latin typeface="Century Gothic"/>
                <a:ea typeface="Century Gothic"/>
                <a:cs typeface="Century Gothic"/>
                <a:sym typeface="Century Gothic"/>
              </a:defRPr>
            </a:lvl3pPr>
            <a:lvl4pPr marL="0" marR="0" indent="0" algn="ctr" defTabSz="1828738" rtl="0" latinLnBrk="0">
              <a:lnSpc>
                <a:spcPct val="100000"/>
              </a:lnSpc>
              <a:spcBef>
                <a:spcPts val="1000"/>
              </a:spcBef>
              <a:spcAft>
                <a:spcPts val="0"/>
              </a:spcAft>
              <a:buClrTx/>
              <a:buSzTx/>
              <a:buFontTx/>
              <a:buNone/>
              <a:tabLst/>
              <a:defRPr sz="4400" b="0" i="0" u="none" strike="noStrike" cap="none" spc="0" baseline="0">
                <a:ln>
                  <a:noFill/>
                </a:ln>
                <a:solidFill>
                  <a:srgbClr val="888888"/>
                </a:solidFill>
                <a:uFillTx/>
                <a:latin typeface="Century Gothic"/>
                <a:ea typeface="Century Gothic"/>
                <a:cs typeface="Century Gothic"/>
                <a:sym typeface="Century Gothic"/>
              </a:defRPr>
            </a:lvl4pPr>
            <a:lvl5pPr marL="0" marR="0" indent="0" algn="ctr" defTabSz="1828738" rtl="0" latinLnBrk="0">
              <a:lnSpc>
                <a:spcPct val="100000"/>
              </a:lnSpc>
              <a:spcBef>
                <a:spcPts val="1000"/>
              </a:spcBef>
              <a:spcAft>
                <a:spcPts val="0"/>
              </a:spcAft>
              <a:buClrTx/>
              <a:buSzTx/>
              <a:buFontTx/>
              <a:buNone/>
              <a:tabLst/>
              <a:defRPr sz="4400" b="0" i="0" u="none" strike="noStrike" cap="none" spc="0" baseline="0">
                <a:ln>
                  <a:noFill/>
                </a:ln>
                <a:solidFill>
                  <a:srgbClr val="888888"/>
                </a:solidFill>
                <a:uFillTx/>
                <a:latin typeface="Century Gothic"/>
                <a:ea typeface="Century Gothic"/>
                <a:cs typeface="Century Gothic"/>
                <a:sym typeface="Century Gothic"/>
              </a:defRPr>
            </a:lvl5pPr>
            <a:lvl6pPr marL="1567108" marR="0" indent="-663007" algn="l" defTabSz="1828738" rtl="0" latinLnBrk="0">
              <a:lnSpc>
                <a:spcPct val="100000"/>
              </a:lnSpc>
              <a:spcBef>
                <a:spcPts val="1000"/>
              </a:spcBef>
              <a:spcAft>
                <a:spcPts val="0"/>
              </a:spcAft>
              <a:buClrTx/>
              <a:buSzPct val="100000"/>
              <a:buFont typeface="Arial"/>
              <a:buChar char="o"/>
              <a:tabLst/>
              <a:defRPr sz="4400" b="0" i="0" u="none" strike="noStrike" cap="none" spc="0" baseline="0">
                <a:ln>
                  <a:noFill/>
                </a:ln>
                <a:solidFill>
                  <a:srgbClr val="808080"/>
                </a:solidFill>
                <a:uFillTx/>
                <a:latin typeface="Century Gothic"/>
                <a:ea typeface="Century Gothic"/>
                <a:cs typeface="Century Gothic"/>
                <a:sym typeface="Century Gothic"/>
              </a:defRPr>
            </a:lvl6pPr>
            <a:lvl7pPr marL="1747929" marR="0" indent="-663007" algn="l" defTabSz="1828738" rtl="0" latinLnBrk="0">
              <a:lnSpc>
                <a:spcPct val="100000"/>
              </a:lnSpc>
              <a:spcBef>
                <a:spcPts val="1000"/>
              </a:spcBef>
              <a:spcAft>
                <a:spcPts val="0"/>
              </a:spcAft>
              <a:buClrTx/>
              <a:buSzPct val="100000"/>
              <a:buFont typeface="Arial"/>
              <a:buChar char="•"/>
              <a:tabLst/>
              <a:defRPr sz="4400" b="0" i="0" u="none" strike="noStrike" cap="none" spc="0" baseline="0">
                <a:ln>
                  <a:noFill/>
                </a:ln>
                <a:solidFill>
                  <a:srgbClr val="808080"/>
                </a:solidFill>
                <a:uFillTx/>
                <a:latin typeface="Century Gothic"/>
                <a:ea typeface="Century Gothic"/>
                <a:cs typeface="Century Gothic"/>
                <a:sym typeface="Century Gothic"/>
              </a:defRPr>
            </a:lvl7pPr>
            <a:lvl8pPr marL="1928748" marR="0" indent="-663007" algn="l" defTabSz="1828738" rtl="0" latinLnBrk="0">
              <a:lnSpc>
                <a:spcPct val="100000"/>
              </a:lnSpc>
              <a:spcBef>
                <a:spcPts val="1000"/>
              </a:spcBef>
              <a:spcAft>
                <a:spcPts val="0"/>
              </a:spcAft>
              <a:buClrTx/>
              <a:buSzPct val="100000"/>
              <a:buFont typeface="Arial"/>
              <a:buChar char="o"/>
              <a:tabLst/>
              <a:defRPr sz="4400" b="0" i="0" u="none" strike="noStrike" cap="none" spc="0" baseline="0">
                <a:ln>
                  <a:noFill/>
                </a:ln>
                <a:solidFill>
                  <a:srgbClr val="808080"/>
                </a:solidFill>
                <a:uFillTx/>
                <a:latin typeface="Century Gothic"/>
                <a:ea typeface="Century Gothic"/>
                <a:cs typeface="Century Gothic"/>
                <a:sym typeface="Century Gothic"/>
              </a:defRPr>
            </a:lvl8pPr>
            <a:lvl9pPr marL="2109568" marR="0" indent="-663007" algn="l" defTabSz="1828738" rtl="0" latinLnBrk="0">
              <a:lnSpc>
                <a:spcPct val="100000"/>
              </a:lnSpc>
              <a:spcBef>
                <a:spcPts val="1000"/>
              </a:spcBef>
              <a:spcAft>
                <a:spcPts val="0"/>
              </a:spcAft>
              <a:buClrTx/>
              <a:buSzPct val="100000"/>
              <a:buFont typeface="Arial"/>
              <a:buChar char="•"/>
              <a:tabLst/>
              <a:defRPr sz="4400" b="0" i="0" u="none" strike="noStrike" cap="none" spc="0" baseline="0">
                <a:ln>
                  <a:noFill/>
                </a:ln>
                <a:solidFill>
                  <a:srgbClr val="808080"/>
                </a:solidFill>
                <a:uFillTx/>
                <a:latin typeface="Century Gothic"/>
                <a:ea typeface="Century Gothic"/>
                <a:cs typeface="Century Gothic"/>
                <a:sym typeface="Century Gothic"/>
              </a:defRPr>
            </a:lvl9pPr>
          </a:lstStyle>
          <a:p>
            <a:pPr algn="l" hangingPunct="1"/>
            <a:r>
              <a:rPr lang="en-US" sz="4000" b="1" dirty="0">
                <a:solidFill>
                  <a:schemeClr val="tx1"/>
                </a:solidFill>
                <a:latin typeface="Arial" panose="020B0604020202020204" pitchFamily="34" charset="0"/>
                <a:cs typeface="Arial" panose="020B0604020202020204" pitchFamily="34" charset="0"/>
              </a:rPr>
              <a:t>Other algorithm updates</a:t>
            </a:r>
          </a:p>
          <a:p>
            <a:pPr marL="1492250" lvl="5" indent="-549275" hangingPunct="1">
              <a:buFont typeface="Wingdings" pitchFamily="2" charset="2"/>
              <a:buChar char="§"/>
            </a:pPr>
            <a:r>
              <a:rPr lang="en-US" sz="4000" dirty="0">
                <a:solidFill>
                  <a:schemeClr val="tx1"/>
                </a:solidFill>
                <a:latin typeface="Arial" panose="020B0604020202020204" pitchFamily="34" charset="0"/>
                <a:cs typeface="Arial" panose="020B0604020202020204" pitchFamily="34" charset="0"/>
              </a:rPr>
              <a:t>Transition to GEOS-IT atmospheric profile and snow cover ancillary dataset. Available for testing.</a:t>
            </a:r>
          </a:p>
          <a:p>
            <a:pPr marL="1492250" lvl="5" indent="-549275" hangingPunct="1">
              <a:buFont typeface="Wingdings" pitchFamily="2" charset="2"/>
              <a:buChar char="§"/>
            </a:pPr>
            <a:r>
              <a:rPr lang="en-US" sz="4000" dirty="0">
                <a:solidFill>
                  <a:schemeClr val="tx1"/>
                </a:solidFill>
                <a:latin typeface="Arial" panose="020B0604020202020204" pitchFamily="34" charset="0"/>
                <a:cs typeface="Arial" panose="020B0604020202020204" pitchFamily="34" charset="0"/>
              </a:rPr>
              <a:t>NetCDF-4 file format (all Atmosphere products)</a:t>
            </a:r>
          </a:p>
          <a:p>
            <a:pPr marL="1492250" lvl="5" indent="-549275" hangingPunct="1">
              <a:buFont typeface="Wingdings" pitchFamily="2" charset="2"/>
              <a:buChar char="§"/>
            </a:pPr>
            <a:r>
              <a:rPr lang="en-US" sz="4000" dirty="0">
                <a:solidFill>
                  <a:schemeClr val="tx1"/>
                </a:solidFill>
                <a:latin typeface="Arial" panose="020B0604020202020204" pitchFamily="34" charset="0"/>
                <a:cs typeface="Arial" panose="020B0604020202020204" pitchFamily="34" charset="0"/>
              </a:rPr>
              <a:t>Improved pixel-level uncertainties</a:t>
            </a:r>
          </a:p>
          <a:p>
            <a:pPr marL="1492250" lvl="5" indent="-549275" hangingPunct="1">
              <a:buFont typeface="Wingdings" pitchFamily="2" charset="2"/>
              <a:buChar char="§"/>
            </a:pPr>
            <a:r>
              <a:rPr lang="en-US" sz="4000" dirty="0">
                <a:solidFill>
                  <a:schemeClr val="tx1"/>
                </a:solidFill>
                <a:latin typeface="Arial" panose="020B0604020202020204" pitchFamily="34" charset="0"/>
                <a:cs typeface="Arial" panose="020B0604020202020204" pitchFamily="34" charset="0"/>
              </a:rPr>
              <a:t>Updated atmospheric corrections</a:t>
            </a:r>
          </a:p>
          <a:p>
            <a:pPr marL="1492250" lvl="5" indent="-549275" hangingPunct="1">
              <a:buFont typeface="Wingdings" pitchFamily="2" charset="2"/>
              <a:buChar char="§"/>
            </a:pPr>
            <a:r>
              <a:rPr lang="en-US" sz="4000" dirty="0">
                <a:solidFill>
                  <a:schemeClr val="tx1"/>
                </a:solidFill>
                <a:latin typeface="Arial" panose="020B0604020202020204" pitchFamily="34" charset="0"/>
                <a:cs typeface="Arial" panose="020B0604020202020204" pitchFamily="34" charset="0"/>
              </a:rPr>
              <a:t>Various QA updates under consideration:</a:t>
            </a:r>
          </a:p>
          <a:p>
            <a:pPr marL="2470150" lvl="8" indent="-652463" hangingPunct="1">
              <a:buFont typeface="Arial" panose="020B0604020202020204" pitchFamily="34" charset="0"/>
              <a:buChar char="•"/>
            </a:pPr>
            <a:r>
              <a:rPr lang="en-US" sz="4000" dirty="0">
                <a:solidFill>
                  <a:schemeClr val="tx1"/>
                </a:solidFill>
                <a:latin typeface="Arial" panose="020B0604020202020204" pitchFamily="34" charset="0"/>
                <a:cs typeface="Arial" panose="020B0604020202020204" pitchFamily="34" charset="0"/>
              </a:rPr>
              <a:t>Clear sky restoral and multilayer flag algorithm updates</a:t>
            </a:r>
          </a:p>
          <a:p>
            <a:pPr marL="2470150" lvl="8" indent="-652463" hangingPunct="1">
              <a:buFont typeface="Arial" panose="020B0604020202020204" pitchFamily="34" charset="0"/>
              <a:buChar char="•"/>
            </a:pPr>
            <a:r>
              <a:rPr lang="en-US" sz="4000" dirty="0">
                <a:solidFill>
                  <a:schemeClr val="tx1"/>
                </a:solidFill>
                <a:latin typeface="Arial" panose="020B0604020202020204" pitchFamily="34" charset="0"/>
                <a:cs typeface="Arial" panose="020B0604020202020204" pitchFamily="34" charset="0"/>
              </a:rPr>
              <a:t>Improved metadata descriptions and status flags</a:t>
            </a:r>
          </a:p>
        </p:txBody>
      </p:sp>
      <p:sp>
        <p:nvSpPr>
          <p:cNvPr id="2" name="Shape 175">
            <a:extLst>
              <a:ext uri="{FF2B5EF4-FFF2-40B4-BE49-F238E27FC236}">
                <a16:creationId xmlns:a16="http://schemas.microsoft.com/office/drawing/2014/main" id="{FC1EDAF9-A0D8-5E2A-1C5F-42BEBD427EDF}"/>
              </a:ext>
            </a:extLst>
          </p:cNvPr>
          <p:cNvSpPr txBox="1">
            <a:spLocks/>
          </p:cNvSpPr>
          <p:nvPr/>
        </p:nvSpPr>
        <p:spPr>
          <a:xfrm>
            <a:off x="992991" y="456309"/>
            <a:ext cx="18948461" cy="1343699"/>
          </a:xfrm>
          <a:prstGeom prst="rect">
            <a:avLst/>
          </a:prstGeom>
          <a:ln w="25400">
            <a:miter lim="400000"/>
          </a:ln>
          <a:extLst>
            <a:ext uri="{C572A759-6A51-4108-AA02-DFA0A04FC94B}">
              <ma14:wrappingTextBoxFlag xmlns:ma14="http://schemas.microsoft.com/office/mac/drawingml/2011/main" xmlns="" val="1"/>
            </a:ext>
          </a:extLst>
        </p:spPr>
        <p:txBody>
          <a:bodyPr lIns="173394" tIns="173394" rIns="173394" bIns="173394" anchor="b">
            <a:normAutofit/>
          </a:bodyPr>
          <a:lstStyle>
            <a:lvl1pPr marL="0" marR="0" indent="0" algn="ctr" defTabSz="1381629" rtl="0" latinLnBrk="0">
              <a:lnSpc>
                <a:spcPts val="8500"/>
              </a:lnSpc>
              <a:spcBef>
                <a:spcPts val="0"/>
              </a:spcBef>
              <a:spcAft>
                <a:spcPts val="0"/>
              </a:spcAft>
              <a:buClrTx/>
              <a:buSzTx/>
              <a:buFontTx/>
              <a:buNone/>
              <a:tabLst/>
              <a:defRPr sz="5568" b="0" i="0" u="none" strike="noStrike" cap="none" spc="0" baseline="0">
                <a:ln>
                  <a:noFill/>
                </a:ln>
                <a:solidFill>
                  <a:srgbClr val="2F5897"/>
                </a:solidFill>
                <a:effectLst>
                  <a:outerShdw blurRad="24384" dist="15179" dir="5400000" rotWithShape="0">
                    <a:srgbClr val="000000">
                      <a:alpha val="25000"/>
                    </a:srgbClr>
                  </a:outerShdw>
                </a:effectLst>
                <a:uFillTx/>
                <a:latin typeface="Palatino Linotype"/>
                <a:ea typeface="Palatino Linotype"/>
                <a:cs typeface="Palatino Linotype"/>
                <a:sym typeface="Palatino Linotype"/>
              </a:defRPr>
            </a:lvl1pPr>
            <a:lvl2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2pPr>
            <a:lvl3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3pPr>
            <a:lvl4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4pPr>
            <a:lvl5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5pPr>
            <a:lvl6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6pPr>
            <a:lvl7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7pPr>
            <a:lvl8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8pPr>
            <a:lvl9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9pPr>
          </a:lstStyle>
          <a:p>
            <a:pPr algn="l" hangingPunct="1">
              <a:lnSpc>
                <a:spcPct val="110000"/>
              </a:lnSpc>
            </a:pPr>
            <a:r>
              <a:rPr lang="en-US" sz="6000" dirty="0">
                <a:latin typeface="Avenir Book" panose="02000503020000020003" pitchFamily="2" charset="0"/>
                <a:cs typeface="Arial" panose="020B0604020202020204" pitchFamily="34" charset="0"/>
              </a:rPr>
              <a:t>C7 Clouds: MOD/MYD06 Optical and 1km Cloud Top</a:t>
            </a:r>
          </a:p>
        </p:txBody>
      </p:sp>
    </p:spTree>
    <p:extLst>
      <p:ext uri="{BB962C8B-B14F-4D97-AF65-F5344CB8AC3E}">
        <p14:creationId xmlns:p14="http://schemas.microsoft.com/office/powerpoint/2010/main" val="11718727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46">
            <a:extLst>
              <a:ext uri="{FF2B5EF4-FFF2-40B4-BE49-F238E27FC236}">
                <a16:creationId xmlns:a16="http://schemas.microsoft.com/office/drawing/2014/main" id="{F7412232-3A80-82C8-FCBB-321D1789339E}"/>
              </a:ext>
            </a:extLst>
          </p:cNvPr>
          <p:cNvSpPr txBox="1"/>
          <p:nvPr/>
        </p:nvSpPr>
        <p:spPr>
          <a:xfrm>
            <a:off x="499472" y="12773714"/>
            <a:ext cx="8876833" cy="615541"/>
          </a:xfrm>
          <a:prstGeom prst="rect">
            <a:avLst/>
          </a:prstGeom>
          <a:ln w="25400">
            <a:miter lim="400000"/>
          </a:ln>
          <a:extLst>
            <a:ext uri="{C572A759-6A51-4108-AA02-DFA0A04FC94B}">
              <ma14:wrappingTextBoxFlag xmlns="" xmlns:ma14="http://schemas.microsoft.com/office/mac/drawingml/2011/main" val="1"/>
            </a:ext>
          </a:extLst>
        </p:spPr>
        <p:txBody>
          <a:bodyPr wrap="square" lIns="91434" tIns="91434" rIns="91434" bIns="91434" anchor="ctr">
            <a:spAutoFit/>
          </a:bodyPr>
          <a:lstStyle/>
          <a:p>
            <a:pPr>
              <a:defRPr sz="2000">
                <a:solidFill>
                  <a:srgbClr val="595959"/>
                </a:solidFill>
                <a:latin typeface="Century Gothic"/>
                <a:ea typeface="Century Gothic"/>
                <a:cs typeface="Century Gothic"/>
                <a:sym typeface="Century Gothic"/>
              </a:defRPr>
            </a:pPr>
            <a:r>
              <a:rPr lang="en-US" sz="2800" dirty="0" err="1"/>
              <a:t>Atmo</a:t>
            </a:r>
            <a:r>
              <a:rPr lang="en-US" sz="2800" dirty="0"/>
              <a:t>. C7, MODIS/VIIRS STM, May. 2023</a:t>
            </a:r>
            <a:endParaRPr sz="2800" dirty="0"/>
          </a:p>
        </p:txBody>
      </p:sp>
      <p:sp>
        <p:nvSpPr>
          <p:cNvPr id="7" name="Content Placeholder 2">
            <a:extLst>
              <a:ext uri="{FF2B5EF4-FFF2-40B4-BE49-F238E27FC236}">
                <a16:creationId xmlns:a16="http://schemas.microsoft.com/office/drawing/2014/main" id="{0145A419-68F7-336A-2EC8-7D48170C564F}"/>
              </a:ext>
            </a:extLst>
          </p:cNvPr>
          <p:cNvSpPr txBox="1">
            <a:spLocks/>
          </p:cNvSpPr>
          <p:nvPr/>
        </p:nvSpPr>
        <p:spPr>
          <a:xfrm>
            <a:off x="1219199" y="1808017"/>
            <a:ext cx="21573894" cy="6788945"/>
          </a:xfrm>
          <a:prstGeom prst="rect">
            <a:avLst/>
          </a:prstGeom>
          <a:ln w="25400">
            <a:miter lim="400000"/>
          </a:ln>
          <a:extLst>
            <a:ext uri="{C572A759-6A51-4108-AA02-DFA0A04FC94B}">
              <ma14:wrappingTextBoxFlag xmlns:ma14="http://schemas.microsoft.com/office/mac/drawingml/2011/main" xmlns="" val="1"/>
            </a:ext>
          </a:extLst>
        </p:spPr>
        <p:txBody>
          <a:bodyPr lIns="173394" tIns="173394" rIns="173394" bIns="173394">
            <a:noAutofit/>
          </a:bodyPr>
          <a:lstStyle>
            <a:lvl1pPr marL="0" marR="0" indent="0" algn="ctr" defTabSz="1828738" rtl="0" latinLnBrk="0">
              <a:lnSpc>
                <a:spcPct val="100000"/>
              </a:lnSpc>
              <a:spcBef>
                <a:spcPts val="1000"/>
              </a:spcBef>
              <a:spcAft>
                <a:spcPts val="0"/>
              </a:spcAft>
              <a:buClrTx/>
              <a:buSzTx/>
              <a:buFontTx/>
              <a:buNone/>
              <a:tabLst/>
              <a:defRPr sz="4400" b="0" i="0" u="none" strike="noStrike" cap="none" spc="0" baseline="0">
                <a:ln>
                  <a:noFill/>
                </a:ln>
                <a:solidFill>
                  <a:srgbClr val="888888"/>
                </a:solidFill>
                <a:uFillTx/>
                <a:latin typeface="Century Gothic"/>
                <a:ea typeface="Century Gothic"/>
                <a:cs typeface="Century Gothic"/>
                <a:sym typeface="Century Gothic"/>
              </a:defRPr>
            </a:lvl1pPr>
            <a:lvl2pPr marL="0" marR="0" indent="0" algn="ctr" defTabSz="1828738" rtl="0" latinLnBrk="0">
              <a:lnSpc>
                <a:spcPct val="100000"/>
              </a:lnSpc>
              <a:spcBef>
                <a:spcPts val="1000"/>
              </a:spcBef>
              <a:spcAft>
                <a:spcPts val="0"/>
              </a:spcAft>
              <a:buClrTx/>
              <a:buSzTx/>
              <a:buFontTx/>
              <a:buNone/>
              <a:tabLst/>
              <a:defRPr sz="4400" b="0" i="0" u="none" strike="noStrike" cap="none" spc="0" baseline="0">
                <a:ln>
                  <a:noFill/>
                </a:ln>
                <a:solidFill>
                  <a:srgbClr val="888888"/>
                </a:solidFill>
                <a:uFillTx/>
                <a:latin typeface="Century Gothic"/>
                <a:ea typeface="Century Gothic"/>
                <a:cs typeface="Century Gothic"/>
                <a:sym typeface="Century Gothic"/>
              </a:defRPr>
            </a:lvl2pPr>
            <a:lvl3pPr marL="0" marR="0" indent="0" algn="ctr" defTabSz="1828738" rtl="0" latinLnBrk="0">
              <a:lnSpc>
                <a:spcPct val="100000"/>
              </a:lnSpc>
              <a:spcBef>
                <a:spcPts val="1000"/>
              </a:spcBef>
              <a:spcAft>
                <a:spcPts val="0"/>
              </a:spcAft>
              <a:buClrTx/>
              <a:buSzTx/>
              <a:buFontTx/>
              <a:buNone/>
              <a:tabLst/>
              <a:defRPr sz="4400" b="0" i="0" u="none" strike="noStrike" cap="none" spc="0" baseline="0">
                <a:ln>
                  <a:noFill/>
                </a:ln>
                <a:solidFill>
                  <a:srgbClr val="888888"/>
                </a:solidFill>
                <a:uFillTx/>
                <a:latin typeface="Century Gothic"/>
                <a:ea typeface="Century Gothic"/>
                <a:cs typeface="Century Gothic"/>
                <a:sym typeface="Century Gothic"/>
              </a:defRPr>
            </a:lvl3pPr>
            <a:lvl4pPr marL="0" marR="0" indent="0" algn="ctr" defTabSz="1828738" rtl="0" latinLnBrk="0">
              <a:lnSpc>
                <a:spcPct val="100000"/>
              </a:lnSpc>
              <a:spcBef>
                <a:spcPts val="1000"/>
              </a:spcBef>
              <a:spcAft>
                <a:spcPts val="0"/>
              </a:spcAft>
              <a:buClrTx/>
              <a:buSzTx/>
              <a:buFontTx/>
              <a:buNone/>
              <a:tabLst/>
              <a:defRPr sz="4400" b="0" i="0" u="none" strike="noStrike" cap="none" spc="0" baseline="0">
                <a:ln>
                  <a:noFill/>
                </a:ln>
                <a:solidFill>
                  <a:srgbClr val="888888"/>
                </a:solidFill>
                <a:uFillTx/>
                <a:latin typeface="Century Gothic"/>
                <a:ea typeface="Century Gothic"/>
                <a:cs typeface="Century Gothic"/>
                <a:sym typeface="Century Gothic"/>
              </a:defRPr>
            </a:lvl4pPr>
            <a:lvl5pPr marL="0" marR="0" indent="0" algn="ctr" defTabSz="1828738" rtl="0" latinLnBrk="0">
              <a:lnSpc>
                <a:spcPct val="100000"/>
              </a:lnSpc>
              <a:spcBef>
                <a:spcPts val="1000"/>
              </a:spcBef>
              <a:spcAft>
                <a:spcPts val="0"/>
              </a:spcAft>
              <a:buClrTx/>
              <a:buSzTx/>
              <a:buFontTx/>
              <a:buNone/>
              <a:tabLst/>
              <a:defRPr sz="4400" b="0" i="0" u="none" strike="noStrike" cap="none" spc="0" baseline="0">
                <a:ln>
                  <a:noFill/>
                </a:ln>
                <a:solidFill>
                  <a:srgbClr val="888888"/>
                </a:solidFill>
                <a:uFillTx/>
                <a:latin typeface="Century Gothic"/>
                <a:ea typeface="Century Gothic"/>
                <a:cs typeface="Century Gothic"/>
                <a:sym typeface="Century Gothic"/>
              </a:defRPr>
            </a:lvl5pPr>
            <a:lvl6pPr marL="1567108" marR="0" indent="-663007" algn="l" defTabSz="1828738" rtl="0" latinLnBrk="0">
              <a:lnSpc>
                <a:spcPct val="100000"/>
              </a:lnSpc>
              <a:spcBef>
                <a:spcPts val="1000"/>
              </a:spcBef>
              <a:spcAft>
                <a:spcPts val="0"/>
              </a:spcAft>
              <a:buClrTx/>
              <a:buSzPct val="100000"/>
              <a:buFont typeface="Arial"/>
              <a:buChar char="o"/>
              <a:tabLst/>
              <a:defRPr sz="4400" b="0" i="0" u="none" strike="noStrike" cap="none" spc="0" baseline="0">
                <a:ln>
                  <a:noFill/>
                </a:ln>
                <a:solidFill>
                  <a:srgbClr val="808080"/>
                </a:solidFill>
                <a:uFillTx/>
                <a:latin typeface="Century Gothic"/>
                <a:ea typeface="Century Gothic"/>
                <a:cs typeface="Century Gothic"/>
                <a:sym typeface="Century Gothic"/>
              </a:defRPr>
            </a:lvl6pPr>
            <a:lvl7pPr marL="1747929" marR="0" indent="-663007" algn="l" defTabSz="1828738" rtl="0" latinLnBrk="0">
              <a:lnSpc>
                <a:spcPct val="100000"/>
              </a:lnSpc>
              <a:spcBef>
                <a:spcPts val="1000"/>
              </a:spcBef>
              <a:spcAft>
                <a:spcPts val="0"/>
              </a:spcAft>
              <a:buClrTx/>
              <a:buSzPct val="100000"/>
              <a:buFont typeface="Arial"/>
              <a:buChar char="•"/>
              <a:tabLst/>
              <a:defRPr sz="4400" b="0" i="0" u="none" strike="noStrike" cap="none" spc="0" baseline="0">
                <a:ln>
                  <a:noFill/>
                </a:ln>
                <a:solidFill>
                  <a:srgbClr val="808080"/>
                </a:solidFill>
                <a:uFillTx/>
                <a:latin typeface="Century Gothic"/>
                <a:ea typeface="Century Gothic"/>
                <a:cs typeface="Century Gothic"/>
                <a:sym typeface="Century Gothic"/>
              </a:defRPr>
            </a:lvl7pPr>
            <a:lvl8pPr marL="1928748" marR="0" indent="-663007" algn="l" defTabSz="1828738" rtl="0" latinLnBrk="0">
              <a:lnSpc>
                <a:spcPct val="100000"/>
              </a:lnSpc>
              <a:spcBef>
                <a:spcPts val="1000"/>
              </a:spcBef>
              <a:spcAft>
                <a:spcPts val="0"/>
              </a:spcAft>
              <a:buClrTx/>
              <a:buSzPct val="100000"/>
              <a:buFont typeface="Arial"/>
              <a:buChar char="o"/>
              <a:tabLst/>
              <a:defRPr sz="4400" b="0" i="0" u="none" strike="noStrike" cap="none" spc="0" baseline="0">
                <a:ln>
                  <a:noFill/>
                </a:ln>
                <a:solidFill>
                  <a:srgbClr val="808080"/>
                </a:solidFill>
                <a:uFillTx/>
                <a:latin typeface="Century Gothic"/>
                <a:ea typeface="Century Gothic"/>
                <a:cs typeface="Century Gothic"/>
                <a:sym typeface="Century Gothic"/>
              </a:defRPr>
            </a:lvl8pPr>
            <a:lvl9pPr marL="2109568" marR="0" indent="-663007" algn="l" defTabSz="1828738" rtl="0" latinLnBrk="0">
              <a:lnSpc>
                <a:spcPct val="100000"/>
              </a:lnSpc>
              <a:spcBef>
                <a:spcPts val="1000"/>
              </a:spcBef>
              <a:spcAft>
                <a:spcPts val="0"/>
              </a:spcAft>
              <a:buClrTx/>
              <a:buSzPct val="100000"/>
              <a:buFont typeface="Arial"/>
              <a:buChar char="•"/>
              <a:tabLst/>
              <a:defRPr sz="4400" b="0" i="0" u="none" strike="noStrike" cap="none" spc="0" baseline="0">
                <a:ln>
                  <a:noFill/>
                </a:ln>
                <a:solidFill>
                  <a:srgbClr val="808080"/>
                </a:solidFill>
                <a:uFillTx/>
                <a:latin typeface="Century Gothic"/>
                <a:ea typeface="Century Gothic"/>
                <a:cs typeface="Century Gothic"/>
                <a:sym typeface="Century Gothic"/>
              </a:defRPr>
            </a:lvl9pPr>
          </a:lstStyle>
          <a:p>
            <a:pPr marL="1492250" lvl="5" indent="-549275" hangingPunct="1">
              <a:buFont typeface="Wingdings" pitchFamily="2" charset="2"/>
              <a:buChar char="§"/>
            </a:pPr>
            <a:r>
              <a:rPr lang="en-US" sz="4000" dirty="0">
                <a:solidFill>
                  <a:schemeClr val="tx1"/>
                </a:solidFill>
                <a:latin typeface="Arial" panose="020B0604020202020204" pitchFamily="34" charset="0"/>
                <a:cs typeface="Arial" panose="020B0604020202020204" pitchFamily="34" charset="0"/>
              </a:rPr>
              <a:t>Transition to GEOS-IT atmospheric profile and snow cover ancillary dataset </a:t>
            </a:r>
          </a:p>
          <a:p>
            <a:pPr marL="2471738" lvl="6" indent="-623888" hangingPunct="1">
              <a:buFont typeface="Arial" panose="020B0604020202020204" pitchFamily="34" charset="0"/>
              <a:buChar char="•"/>
            </a:pPr>
            <a:r>
              <a:rPr lang="en-US" sz="4000" dirty="0">
                <a:solidFill>
                  <a:schemeClr val="tx1"/>
                </a:solidFill>
                <a:latin typeface="Arial" panose="020B0604020202020204" pitchFamily="34" charset="0"/>
                <a:cs typeface="Arial" panose="020B0604020202020204" pitchFamily="34" charset="0"/>
              </a:rPr>
              <a:t>Eliminate the need for NSIDC NISE and NOAA Optimum Interpolation SST.</a:t>
            </a:r>
          </a:p>
          <a:p>
            <a:pPr marL="2471738" lvl="6" indent="-623888" hangingPunct="1">
              <a:buFont typeface="Arial" panose="020B0604020202020204" pitchFamily="34" charset="0"/>
              <a:buChar char="•"/>
            </a:pPr>
            <a:r>
              <a:rPr lang="en-US" sz="4000" dirty="0">
                <a:solidFill>
                  <a:schemeClr val="tx1"/>
                </a:solidFill>
                <a:latin typeface="Arial" panose="020B0604020202020204" pitchFamily="34" charset="0"/>
                <a:cs typeface="Arial" panose="020B0604020202020204" pitchFamily="34" charset="0"/>
              </a:rPr>
              <a:t>Reduce </a:t>
            </a:r>
            <a:r>
              <a:rPr lang="en-US" sz="4000" dirty="0" err="1">
                <a:solidFill>
                  <a:schemeClr val="tx1"/>
                </a:solidFill>
                <a:latin typeface="Arial" panose="020B0604020202020204" pitchFamily="34" charset="0"/>
                <a:cs typeface="Arial" panose="020B0604020202020204" pitchFamily="34" charset="0"/>
              </a:rPr>
              <a:t>blockiness</a:t>
            </a:r>
            <a:r>
              <a:rPr lang="en-US" sz="4000" dirty="0">
                <a:solidFill>
                  <a:schemeClr val="tx1"/>
                </a:solidFill>
                <a:latin typeface="Arial" panose="020B0604020202020204" pitchFamily="34" charset="0"/>
                <a:cs typeface="Arial" panose="020B0604020202020204" pitchFamily="34" charset="0"/>
              </a:rPr>
              <a:t> due to the low spatial resolution of ancillary data (atmospheric profiles)</a:t>
            </a:r>
          </a:p>
          <a:p>
            <a:pPr marL="1492250" lvl="5" indent="-549275" hangingPunct="1">
              <a:buFont typeface="Wingdings" pitchFamily="2" charset="2"/>
              <a:buChar char="§"/>
            </a:pPr>
            <a:r>
              <a:rPr lang="en-US" sz="4000" dirty="0">
                <a:solidFill>
                  <a:schemeClr val="tx1"/>
                </a:solidFill>
                <a:latin typeface="Arial" panose="020B0604020202020204" pitchFamily="34" charset="0"/>
                <a:cs typeface="Arial" panose="020B0604020202020204" pitchFamily="34" charset="0"/>
              </a:rPr>
              <a:t>QA updates:</a:t>
            </a:r>
          </a:p>
          <a:p>
            <a:pPr marL="2470150" lvl="8" indent="-652463" hangingPunct="1">
              <a:buFont typeface="Arial" panose="020B0604020202020204" pitchFamily="34" charset="0"/>
              <a:buChar char="•"/>
            </a:pPr>
            <a:r>
              <a:rPr lang="en-US" sz="4000" dirty="0">
                <a:solidFill>
                  <a:schemeClr val="tx1"/>
                </a:solidFill>
                <a:latin typeface="Arial" panose="020B0604020202020204" pitchFamily="34" charset="0"/>
                <a:cs typeface="Arial" panose="020B0604020202020204" pitchFamily="34" charset="0"/>
              </a:rPr>
              <a:t>Lower confidence level for high (&gt; 900 </a:t>
            </a:r>
            <a:r>
              <a:rPr lang="en-US" sz="4000" dirty="0" err="1">
                <a:solidFill>
                  <a:schemeClr val="tx1"/>
                </a:solidFill>
                <a:latin typeface="Arial" panose="020B0604020202020204" pitchFamily="34" charset="0"/>
                <a:cs typeface="Arial" panose="020B0604020202020204" pitchFamily="34" charset="0"/>
              </a:rPr>
              <a:t>hPa</a:t>
            </a:r>
            <a:r>
              <a:rPr lang="en-US" sz="4000" dirty="0">
                <a:solidFill>
                  <a:schemeClr val="tx1"/>
                </a:solidFill>
                <a:latin typeface="Arial" panose="020B0604020202020204" pitchFamily="34" charset="0"/>
                <a:cs typeface="Arial" panose="020B0604020202020204" pitchFamily="34" charset="0"/>
              </a:rPr>
              <a:t>) CTP (CTH) values when Cloud Mask indicates </a:t>
            </a:r>
            <a:r>
              <a:rPr lang="en-US" sz="4000" i="1" dirty="0">
                <a:solidFill>
                  <a:schemeClr val="tx1"/>
                </a:solidFill>
                <a:latin typeface="Arial" panose="020B0604020202020204" pitchFamily="34" charset="0"/>
                <a:cs typeface="Arial" panose="020B0604020202020204" pitchFamily="34" charset="0"/>
              </a:rPr>
              <a:t>cloudy</a:t>
            </a:r>
            <a:r>
              <a:rPr lang="en-US" sz="4000" dirty="0">
                <a:solidFill>
                  <a:schemeClr val="tx1"/>
                </a:solidFill>
                <a:latin typeface="Arial" panose="020B0604020202020204" pitchFamily="34" charset="0"/>
                <a:cs typeface="Arial" panose="020B0604020202020204" pitchFamily="34" charset="0"/>
              </a:rPr>
              <a:t> or </a:t>
            </a:r>
            <a:r>
              <a:rPr lang="en-US" sz="4000" i="1" dirty="0">
                <a:solidFill>
                  <a:schemeClr val="tx1"/>
                </a:solidFill>
                <a:latin typeface="Arial" panose="020B0604020202020204" pitchFamily="34" charset="0"/>
                <a:cs typeface="Arial" panose="020B0604020202020204" pitchFamily="34" charset="0"/>
              </a:rPr>
              <a:t>probably cloudy</a:t>
            </a:r>
            <a:r>
              <a:rPr lang="en-US" sz="4000" dirty="0">
                <a:solidFill>
                  <a:schemeClr val="tx1"/>
                </a:solidFill>
                <a:latin typeface="Arial" panose="020B0604020202020204" pitchFamily="34" charset="0"/>
                <a:cs typeface="Arial" panose="020B0604020202020204" pitchFamily="34" charset="0"/>
              </a:rPr>
              <a:t>.</a:t>
            </a:r>
          </a:p>
        </p:txBody>
      </p:sp>
      <p:sp>
        <p:nvSpPr>
          <p:cNvPr id="2" name="Shape 175">
            <a:extLst>
              <a:ext uri="{FF2B5EF4-FFF2-40B4-BE49-F238E27FC236}">
                <a16:creationId xmlns:a16="http://schemas.microsoft.com/office/drawing/2014/main" id="{FC1EDAF9-A0D8-5E2A-1C5F-42BEBD427EDF}"/>
              </a:ext>
            </a:extLst>
          </p:cNvPr>
          <p:cNvSpPr txBox="1">
            <a:spLocks/>
          </p:cNvSpPr>
          <p:nvPr/>
        </p:nvSpPr>
        <p:spPr>
          <a:xfrm>
            <a:off x="992991" y="456309"/>
            <a:ext cx="18948461" cy="1343699"/>
          </a:xfrm>
          <a:prstGeom prst="rect">
            <a:avLst/>
          </a:prstGeom>
          <a:ln w="25400">
            <a:miter lim="400000"/>
          </a:ln>
          <a:extLst>
            <a:ext uri="{C572A759-6A51-4108-AA02-DFA0A04FC94B}">
              <ma14:wrappingTextBoxFlag xmlns="" xmlns:ma14="http://schemas.microsoft.com/office/mac/drawingml/2011/main" val="1"/>
            </a:ext>
          </a:extLst>
        </p:spPr>
        <p:txBody>
          <a:bodyPr lIns="173394" tIns="173394" rIns="173394" bIns="173394" anchor="b">
            <a:normAutofit/>
          </a:bodyPr>
          <a:lstStyle>
            <a:lvl1pPr marL="0" marR="0" indent="0" algn="ctr" defTabSz="1381629" rtl="0" latinLnBrk="0">
              <a:lnSpc>
                <a:spcPts val="8500"/>
              </a:lnSpc>
              <a:spcBef>
                <a:spcPts val="0"/>
              </a:spcBef>
              <a:spcAft>
                <a:spcPts val="0"/>
              </a:spcAft>
              <a:buClrTx/>
              <a:buSzTx/>
              <a:buFontTx/>
              <a:buNone/>
              <a:tabLst/>
              <a:defRPr sz="5568" b="0" i="0" u="none" strike="noStrike" cap="none" spc="0" baseline="0">
                <a:ln>
                  <a:noFill/>
                </a:ln>
                <a:solidFill>
                  <a:srgbClr val="2F5897"/>
                </a:solidFill>
                <a:effectLst>
                  <a:outerShdw blurRad="24384" dist="15179" dir="5400000" rotWithShape="0">
                    <a:srgbClr val="000000">
                      <a:alpha val="25000"/>
                    </a:srgbClr>
                  </a:outerShdw>
                </a:effectLst>
                <a:uFillTx/>
                <a:latin typeface="Palatino Linotype"/>
                <a:ea typeface="Palatino Linotype"/>
                <a:cs typeface="Palatino Linotype"/>
                <a:sym typeface="Palatino Linotype"/>
              </a:defRPr>
            </a:lvl1pPr>
            <a:lvl2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2pPr>
            <a:lvl3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3pPr>
            <a:lvl4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4pPr>
            <a:lvl5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5pPr>
            <a:lvl6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6pPr>
            <a:lvl7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7pPr>
            <a:lvl8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8pPr>
            <a:lvl9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9pPr>
          </a:lstStyle>
          <a:p>
            <a:pPr algn="l" hangingPunct="1">
              <a:lnSpc>
                <a:spcPct val="110000"/>
              </a:lnSpc>
            </a:pPr>
            <a:r>
              <a:rPr lang="en-US" sz="6000" dirty="0">
                <a:latin typeface="Avenir Book" panose="02000503020000020003" pitchFamily="2" charset="0"/>
                <a:cs typeface="Arial" panose="020B0604020202020204" pitchFamily="34" charset="0"/>
              </a:rPr>
              <a:t>C7 Clouds: MOD/MYD06 5km Cloud Top</a:t>
            </a:r>
          </a:p>
        </p:txBody>
      </p:sp>
      <p:sp>
        <p:nvSpPr>
          <p:cNvPr id="5" name="Shape 175">
            <a:extLst>
              <a:ext uri="{FF2B5EF4-FFF2-40B4-BE49-F238E27FC236}">
                <a16:creationId xmlns:a16="http://schemas.microsoft.com/office/drawing/2014/main" id="{67A45EDF-C2EA-DAF6-F833-12C86FD2EAE3}"/>
              </a:ext>
            </a:extLst>
          </p:cNvPr>
          <p:cNvSpPr txBox="1">
            <a:spLocks/>
          </p:cNvSpPr>
          <p:nvPr/>
        </p:nvSpPr>
        <p:spPr>
          <a:xfrm>
            <a:off x="989277" y="6858000"/>
            <a:ext cx="18948461" cy="1343699"/>
          </a:xfrm>
          <a:prstGeom prst="rect">
            <a:avLst/>
          </a:prstGeom>
          <a:ln w="25400">
            <a:miter lim="400000"/>
          </a:ln>
          <a:extLst>
            <a:ext uri="{C572A759-6A51-4108-AA02-DFA0A04FC94B}">
              <ma14:wrappingTextBoxFlag xmlns="" xmlns:ma14="http://schemas.microsoft.com/office/mac/drawingml/2011/main" val="1"/>
            </a:ext>
          </a:extLst>
        </p:spPr>
        <p:txBody>
          <a:bodyPr lIns="173394" tIns="173394" rIns="173394" bIns="173394" anchor="b">
            <a:normAutofit/>
          </a:bodyPr>
          <a:lstStyle>
            <a:lvl1pPr marL="0" marR="0" indent="0" algn="ctr" defTabSz="1381629" rtl="0" latinLnBrk="0">
              <a:lnSpc>
                <a:spcPts val="8500"/>
              </a:lnSpc>
              <a:spcBef>
                <a:spcPts val="0"/>
              </a:spcBef>
              <a:spcAft>
                <a:spcPts val="0"/>
              </a:spcAft>
              <a:buClrTx/>
              <a:buSzTx/>
              <a:buFontTx/>
              <a:buNone/>
              <a:tabLst/>
              <a:defRPr sz="5568" b="0" i="0" u="none" strike="noStrike" cap="none" spc="0" baseline="0">
                <a:ln>
                  <a:noFill/>
                </a:ln>
                <a:solidFill>
                  <a:srgbClr val="2F5897"/>
                </a:solidFill>
                <a:effectLst>
                  <a:outerShdw blurRad="24384" dist="15179" dir="5400000" rotWithShape="0">
                    <a:srgbClr val="000000">
                      <a:alpha val="25000"/>
                    </a:srgbClr>
                  </a:outerShdw>
                </a:effectLst>
                <a:uFillTx/>
                <a:latin typeface="Palatino Linotype"/>
                <a:ea typeface="Palatino Linotype"/>
                <a:cs typeface="Palatino Linotype"/>
                <a:sym typeface="Palatino Linotype"/>
              </a:defRPr>
            </a:lvl1pPr>
            <a:lvl2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2pPr>
            <a:lvl3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3pPr>
            <a:lvl4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4pPr>
            <a:lvl5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5pPr>
            <a:lvl6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6pPr>
            <a:lvl7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7pPr>
            <a:lvl8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8pPr>
            <a:lvl9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9pPr>
          </a:lstStyle>
          <a:p>
            <a:pPr algn="l" hangingPunct="1">
              <a:lnSpc>
                <a:spcPct val="110000"/>
              </a:lnSpc>
            </a:pPr>
            <a:r>
              <a:rPr lang="en-US" sz="6000" dirty="0">
                <a:latin typeface="Avenir Book" panose="02000503020000020003" pitchFamily="2" charset="0"/>
                <a:cs typeface="Arial" panose="020B0604020202020204" pitchFamily="34" charset="0"/>
              </a:rPr>
              <a:t>C7 Clouds: MOD/MYD35 Cloud Mask</a:t>
            </a:r>
          </a:p>
        </p:txBody>
      </p:sp>
      <p:sp>
        <p:nvSpPr>
          <p:cNvPr id="8" name="TextBox 7">
            <a:extLst>
              <a:ext uri="{FF2B5EF4-FFF2-40B4-BE49-F238E27FC236}">
                <a16:creationId xmlns:a16="http://schemas.microsoft.com/office/drawing/2014/main" id="{545AC142-C3B2-F1E4-C675-75FA5443C5CA}"/>
              </a:ext>
            </a:extLst>
          </p:cNvPr>
          <p:cNvSpPr txBox="1"/>
          <p:nvPr/>
        </p:nvSpPr>
        <p:spPr>
          <a:xfrm>
            <a:off x="1259852" y="8337777"/>
            <a:ext cx="21314172" cy="3170099"/>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492250" lvl="5" indent="-549275" hangingPunct="1">
              <a:buFont typeface="Wingdings" pitchFamily="2" charset="2"/>
              <a:buChar char="§"/>
            </a:pPr>
            <a:r>
              <a:rPr lang="en-US" sz="4000"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MOD35 </a:t>
            </a:r>
            <a:r>
              <a:rPr lang="en-US" sz="4000" kern="100" dirty="0">
                <a:solidFill>
                  <a:schemeClr val="tx1"/>
                </a:solidFill>
                <a:latin typeface="Arial" panose="020B0604020202020204" pitchFamily="34" charset="0"/>
                <a:ea typeface="Calibri" panose="020F0502020204030204" pitchFamily="34" charset="0"/>
                <a:cs typeface="Times New Roman" panose="02020603050405020304" pitchFamily="18" charset="0"/>
              </a:rPr>
              <a:t>will be</a:t>
            </a:r>
            <a:r>
              <a:rPr lang="en-US" sz="4000"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replaced with continuity algorithm (MVCM), including updated reflectance tests.</a:t>
            </a:r>
          </a:p>
          <a:p>
            <a:pPr marL="1492250" lvl="5" indent="-549275" hangingPunct="1">
              <a:buFont typeface="Wingdings" pitchFamily="2" charset="2"/>
              <a:buChar char="§"/>
            </a:pPr>
            <a:r>
              <a:rPr lang="en-US" sz="4000" dirty="0">
                <a:solidFill>
                  <a:schemeClr val="tx1"/>
                </a:solidFill>
                <a:latin typeface="Arial" panose="020B0604020202020204" pitchFamily="34" charset="0"/>
                <a:cs typeface="Arial" panose="020B0604020202020204" pitchFamily="34" charset="0"/>
              </a:rPr>
              <a:t>Transition to GEOS-IT atmospheric profile and snow cover ancillary dataset</a:t>
            </a:r>
          </a:p>
          <a:p>
            <a:pPr marL="1492250" lvl="5" indent="-549275" hangingPunct="1">
              <a:buFont typeface="Wingdings" pitchFamily="2" charset="2"/>
              <a:buChar char="§"/>
            </a:pPr>
            <a:r>
              <a:rPr lang="en-US" sz="4000" dirty="0">
                <a:solidFill>
                  <a:schemeClr val="tx1"/>
                </a:solidFill>
                <a:latin typeface="Arial" panose="020B0604020202020204" pitchFamily="34" charset="0"/>
                <a:cs typeface="Arial" panose="020B0604020202020204" pitchFamily="34" charset="0"/>
              </a:rPr>
              <a:t>Update of night ocean and snow fraction thresholds for GEOS-IT </a:t>
            </a:r>
          </a:p>
          <a:p>
            <a:pPr marL="1492250" lvl="5" indent="-549275" hangingPunct="1">
              <a:buFont typeface="Wingdings" pitchFamily="2" charset="2"/>
              <a:buChar char="§"/>
            </a:pPr>
            <a:r>
              <a:rPr lang="en-US" sz="4000" dirty="0">
                <a:solidFill>
                  <a:schemeClr val="tx1"/>
                </a:solidFill>
                <a:latin typeface="Arial" panose="020B0604020202020204" pitchFamily="34" charset="0"/>
                <a:cs typeface="Arial" panose="020B0604020202020204" pitchFamily="34" charset="0"/>
              </a:rPr>
              <a:t>Updates related to Terra Printed Wire Assembly (PWA) failures</a:t>
            </a:r>
            <a:endParaRPr lang="en-US" dirty="0"/>
          </a:p>
        </p:txBody>
      </p:sp>
    </p:spTree>
    <p:extLst>
      <p:ext uri="{BB962C8B-B14F-4D97-AF65-F5344CB8AC3E}">
        <p14:creationId xmlns:p14="http://schemas.microsoft.com/office/powerpoint/2010/main" val="203316863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46">
            <a:extLst>
              <a:ext uri="{FF2B5EF4-FFF2-40B4-BE49-F238E27FC236}">
                <a16:creationId xmlns:a16="http://schemas.microsoft.com/office/drawing/2014/main" id="{F7412232-3A80-82C8-FCBB-321D1789339E}"/>
              </a:ext>
            </a:extLst>
          </p:cNvPr>
          <p:cNvSpPr txBox="1"/>
          <p:nvPr/>
        </p:nvSpPr>
        <p:spPr>
          <a:xfrm>
            <a:off x="499472" y="12773714"/>
            <a:ext cx="8876833" cy="615541"/>
          </a:xfrm>
          <a:prstGeom prst="rect">
            <a:avLst/>
          </a:prstGeom>
          <a:ln w="25400">
            <a:miter lim="400000"/>
          </a:ln>
          <a:extLst>
            <a:ext uri="{C572A759-6A51-4108-AA02-DFA0A04FC94B}">
              <ma14:wrappingTextBoxFlag xmlns:ma14="http://schemas.microsoft.com/office/mac/drawingml/2011/main" xmlns="" val="1"/>
            </a:ext>
          </a:extLst>
        </p:spPr>
        <p:txBody>
          <a:bodyPr wrap="square" lIns="91434" tIns="91434" rIns="91434" bIns="91434" anchor="ctr">
            <a:spAutoFit/>
          </a:bodyPr>
          <a:lstStyle/>
          <a:p>
            <a:pPr>
              <a:defRPr sz="2000">
                <a:solidFill>
                  <a:srgbClr val="595959"/>
                </a:solidFill>
                <a:latin typeface="Century Gothic"/>
                <a:ea typeface="Century Gothic"/>
                <a:cs typeface="Century Gothic"/>
                <a:sym typeface="Century Gothic"/>
              </a:defRPr>
            </a:pPr>
            <a:r>
              <a:rPr lang="en-US" sz="2800" dirty="0" err="1"/>
              <a:t>Atmo</a:t>
            </a:r>
            <a:r>
              <a:rPr lang="en-US" sz="2800" dirty="0"/>
              <a:t>. C7, MODIS/VIIRS STM, May. 2023</a:t>
            </a:r>
            <a:endParaRPr sz="2800" dirty="0"/>
          </a:p>
        </p:txBody>
      </p:sp>
      <p:sp>
        <p:nvSpPr>
          <p:cNvPr id="3" name="Shape 175">
            <a:extLst>
              <a:ext uri="{FF2B5EF4-FFF2-40B4-BE49-F238E27FC236}">
                <a16:creationId xmlns:a16="http://schemas.microsoft.com/office/drawing/2014/main" id="{FAB52771-2667-FE74-B7D1-FA69436DF116}"/>
              </a:ext>
            </a:extLst>
          </p:cNvPr>
          <p:cNvSpPr txBox="1">
            <a:spLocks/>
          </p:cNvSpPr>
          <p:nvPr/>
        </p:nvSpPr>
        <p:spPr>
          <a:xfrm>
            <a:off x="992991" y="999234"/>
            <a:ext cx="18948461" cy="1343699"/>
          </a:xfrm>
          <a:prstGeom prst="rect">
            <a:avLst/>
          </a:prstGeom>
          <a:ln w="25400">
            <a:miter lim="400000"/>
          </a:ln>
          <a:extLst>
            <a:ext uri="{C572A759-6A51-4108-AA02-DFA0A04FC94B}">
              <ma14:wrappingTextBoxFlag xmlns:ma14="http://schemas.microsoft.com/office/mac/drawingml/2011/main" xmlns="" val="1"/>
            </a:ext>
          </a:extLst>
        </p:spPr>
        <p:txBody>
          <a:bodyPr lIns="173394" tIns="173394" rIns="173394" bIns="173394" anchor="b">
            <a:normAutofit/>
          </a:bodyPr>
          <a:lstStyle>
            <a:lvl1pPr marL="0" marR="0" indent="0" algn="ctr" defTabSz="1381629" rtl="0" latinLnBrk="0">
              <a:lnSpc>
                <a:spcPts val="8500"/>
              </a:lnSpc>
              <a:spcBef>
                <a:spcPts val="0"/>
              </a:spcBef>
              <a:spcAft>
                <a:spcPts val="0"/>
              </a:spcAft>
              <a:buClrTx/>
              <a:buSzTx/>
              <a:buFontTx/>
              <a:buNone/>
              <a:tabLst/>
              <a:defRPr sz="5568" b="0" i="0" u="none" strike="noStrike" cap="none" spc="0" baseline="0">
                <a:ln>
                  <a:noFill/>
                </a:ln>
                <a:solidFill>
                  <a:srgbClr val="2F5897"/>
                </a:solidFill>
                <a:effectLst>
                  <a:outerShdw blurRad="24384" dist="15179" dir="5400000" rotWithShape="0">
                    <a:srgbClr val="000000">
                      <a:alpha val="25000"/>
                    </a:srgbClr>
                  </a:outerShdw>
                </a:effectLst>
                <a:uFillTx/>
                <a:latin typeface="Palatino Linotype"/>
                <a:ea typeface="Palatino Linotype"/>
                <a:cs typeface="Palatino Linotype"/>
                <a:sym typeface="Palatino Linotype"/>
              </a:defRPr>
            </a:lvl1pPr>
            <a:lvl2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2pPr>
            <a:lvl3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3pPr>
            <a:lvl4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4pPr>
            <a:lvl5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5pPr>
            <a:lvl6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6pPr>
            <a:lvl7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7pPr>
            <a:lvl8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8pPr>
            <a:lvl9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9pPr>
          </a:lstStyle>
          <a:p>
            <a:pPr algn="l" hangingPunct="1">
              <a:lnSpc>
                <a:spcPct val="110000"/>
              </a:lnSpc>
            </a:pPr>
            <a:r>
              <a:rPr lang="en-US" sz="6000" dirty="0">
                <a:latin typeface="Avenir Book" panose="02000503020000020003" pitchFamily="2" charset="0"/>
                <a:cs typeface="Arial" panose="020B0604020202020204" pitchFamily="34" charset="0"/>
              </a:rPr>
              <a:t>C7 Aerosol Deep Blue (DB): MOD/MYD04 </a:t>
            </a:r>
          </a:p>
        </p:txBody>
      </p:sp>
      <p:sp>
        <p:nvSpPr>
          <p:cNvPr id="2" name="Content Placeholder 2">
            <a:extLst>
              <a:ext uri="{FF2B5EF4-FFF2-40B4-BE49-F238E27FC236}">
                <a16:creationId xmlns:a16="http://schemas.microsoft.com/office/drawing/2014/main" id="{38D2C275-B75D-69E0-4237-5201D103A64A}"/>
              </a:ext>
            </a:extLst>
          </p:cNvPr>
          <p:cNvSpPr txBox="1">
            <a:spLocks/>
          </p:cNvSpPr>
          <p:nvPr/>
        </p:nvSpPr>
        <p:spPr>
          <a:xfrm>
            <a:off x="1219199" y="2342933"/>
            <a:ext cx="21484047" cy="7555505"/>
          </a:xfrm>
          <a:prstGeom prst="rect">
            <a:avLst/>
          </a:prstGeom>
          <a:ln w="25400">
            <a:miter lim="400000"/>
          </a:ln>
          <a:extLst>
            <a:ext uri="{C572A759-6A51-4108-AA02-DFA0A04FC94B}">
              <ma14:wrappingTextBoxFlag xmlns="" xmlns:ma14="http://schemas.microsoft.com/office/mac/drawingml/2011/main" val="1"/>
            </a:ext>
          </a:extLst>
        </p:spPr>
        <p:txBody>
          <a:bodyPr lIns="173394" tIns="173394" rIns="173394" bIns="173394">
            <a:normAutofit/>
          </a:bodyPr>
          <a:lstStyle>
            <a:lvl1pPr marL="0" marR="0" indent="0" algn="ctr" defTabSz="1828738" rtl="0" latinLnBrk="0">
              <a:lnSpc>
                <a:spcPct val="100000"/>
              </a:lnSpc>
              <a:spcBef>
                <a:spcPts val="1000"/>
              </a:spcBef>
              <a:spcAft>
                <a:spcPts val="0"/>
              </a:spcAft>
              <a:buClrTx/>
              <a:buSzTx/>
              <a:buFontTx/>
              <a:buNone/>
              <a:tabLst/>
              <a:defRPr sz="4400" b="0" i="0" u="none" strike="noStrike" cap="none" spc="0" baseline="0">
                <a:ln>
                  <a:noFill/>
                </a:ln>
                <a:solidFill>
                  <a:srgbClr val="888888"/>
                </a:solidFill>
                <a:uFillTx/>
                <a:latin typeface="Century Gothic"/>
                <a:ea typeface="Century Gothic"/>
                <a:cs typeface="Century Gothic"/>
                <a:sym typeface="Century Gothic"/>
              </a:defRPr>
            </a:lvl1pPr>
            <a:lvl2pPr marL="0" marR="0" indent="0" algn="ctr" defTabSz="1828738" rtl="0" latinLnBrk="0">
              <a:lnSpc>
                <a:spcPct val="100000"/>
              </a:lnSpc>
              <a:spcBef>
                <a:spcPts val="1000"/>
              </a:spcBef>
              <a:spcAft>
                <a:spcPts val="0"/>
              </a:spcAft>
              <a:buClrTx/>
              <a:buSzTx/>
              <a:buFontTx/>
              <a:buNone/>
              <a:tabLst/>
              <a:defRPr sz="4400" b="0" i="0" u="none" strike="noStrike" cap="none" spc="0" baseline="0">
                <a:ln>
                  <a:noFill/>
                </a:ln>
                <a:solidFill>
                  <a:srgbClr val="888888"/>
                </a:solidFill>
                <a:uFillTx/>
                <a:latin typeface="Century Gothic"/>
                <a:ea typeface="Century Gothic"/>
                <a:cs typeface="Century Gothic"/>
                <a:sym typeface="Century Gothic"/>
              </a:defRPr>
            </a:lvl2pPr>
            <a:lvl3pPr marL="0" marR="0" indent="0" algn="ctr" defTabSz="1828738" rtl="0" latinLnBrk="0">
              <a:lnSpc>
                <a:spcPct val="100000"/>
              </a:lnSpc>
              <a:spcBef>
                <a:spcPts val="1000"/>
              </a:spcBef>
              <a:spcAft>
                <a:spcPts val="0"/>
              </a:spcAft>
              <a:buClrTx/>
              <a:buSzTx/>
              <a:buFontTx/>
              <a:buNone/>
              <a:tabLst/>
              <a:defRPr sz="4400" b="0" i="0" u="none" strike="noStrike" cap="none" spc="0" baseline="0">
                <a:ln>
                  <a:noFill/>
                </a:ln>
                <a:solidFill>
                  <a:srgbClr val="888888"/>
                </a:solidFill>
                <a:uFillTx/>
                <a:latin typeface="Century Gothic"/>
                <a:ea typeface="Century Gothic"/>
                <a:cs typeface="Century Gothic"/>
                <a:sym typeface="Century Gothic"/>
              </a:defRPr>
            </a:lvl3pPr>
            <a:lvl4pPr marL="0" marR="0" indent="0" algn="ctr" defTabSz="1828738" rtl="0" latinLnBrk="0">
              <a:lnSpc>
                <a:spcPct val="100000"/>
              </a:lnSpc>
              <a:spcBef>
                <a:spcPts val="1000"/>
              </a:spcBef>
              <a:spcAft>
                <a:spcPts val="0"/>
              </a:spcAft>
              <a:buClrTx/>
              <a:buSzTx/>
              <a:buFontTx/>
              <a:buNone/>
              <a:tabLst/>
              <a:defRPr sz="4400" b="0" i="0" u="none" strike="noStrike" cap="none" spc="0" baseline="0">
                <a:ln>
                  <a:noFill/>
                </a:ln>
                <a:solidFill>
                  <a:srgbClr val="888888"/>
                </a:solidFill>
                <a:uFillTx/>
                <a:latin typeface="Century Gothic"/>
                <a:ea typeface="Century Gothic"/>
                <a:cs typeface="Century Gothic"/>
                <a:sym typeface="Century Gothic"/>
              </a:defRPr>
            </a:lvl4pPr>
            <a:lvl5pPr marL="0" marR="0" indent="0" algn="ctr" defTabSz="1828738" rtl="0" latinLnBrk="0">
              <a:lnSpc>
                <a:spcPct val="100000"/>
              </a:lnSpc>
              <a:spcBef>
                <a:spcPts val="1000"/>
              </a:spcBef>
              <a:spcAft>
                <a:spcPts val="0"/>
              </a:spcAft>
              <a:buClrTx/>
              <a:buSzTx/>
              <a:buFontTx/>
              <a:buNone/>
              <a:tabLst/>
              <a:defRPr sz="4400" b="0" i="0" u="none" strike="noStrike" cap="none" spc="0" baseline="0">
                <a:ln>
                  <a:noFill/>
                </a:ln>
                <a:solidFill>
                  <a:srgbClr val="888888"/>
                </a:solidFill>
                <a:uFillTx/>
                <a:latin typeface="Century Gothic"/>
                <a:ea typeface="Century Gothic"/>
                <a:cs typeface="Century Gothic"/>
                <a:sym typeface="Century Gothic"/>
              </a:defRPr>
            </a:lvl5pPr>
            <a:lvl6pPr marL="1567108" marR="0" indent="-663007" algn="l" defTabSz="1828738" rtl="0" latinLnBrk="0">
              <a:lnSpc>
                <a:spcPct val="100000"/>
              </a:lnSpc>
              <a:spcBef>
                <a:spcPts val="1000"/>
              </a:spcBef>
              <a:spcAft>
                <a:spcPts val="0"/>
              </a:spcAft>
              <a:buClrTx/>
              <a:buSzPct val="100000"/>
              <a:buFont typeface="Arial"/>
              <a:buChar char="o"/>
              <a:tabLst/>
              <a:defRPr sz="4400" b="0" i="0" u="none" strike="noStrike" cap="none" spc="0" baseline="0">
                <a:ln>
                  <a:noFill/>
                </a:ln>
                <a:solidFill>
                  <a:srgbClr val="808080"/>
                </a:solidFill>
                <a:uFillTx/>
                <a:latin typeface="Century Gothic"/>
                <a:ea typeface="Century Gothic"/>
                <a:cs typeface="Century Gothic"/>
                <a:sym typeface="Century Gothic"/>
              </a:defRPr>
            </a:lvl6pPr>
            <a:lvl7pPr marL="1747929" marR="0" indent="-663007" algn="l" defTabSz="1828738" rtl="0" latinLnBrk="0">
              <a:lnSpc>
                <a:spcPct val="100000"/>
              </a:lnSpc>
              <a:spcBef>
                <a:spcPts val="1000"/>
              </a:spcBef>
              <a:spcAft>
                <a:spcPts val="0"/>
              </a:spcAft>
              <a:buClrTx/>
              <a:buSzPct val="100000"/>
              <a:buFont typeface="Arial"/>
              <a:buChar char="•"/>
              <a:tabLst/>
              <a:defRPr sz="4400" b="0" i="0" u="none" strike="noStrike" cap="none" spc="0" baseline="0">
                <a:ln>
                  <a:noFill/>
                </a:ln>
                <a:solidFill>
                  <a:srgbClr val="808080"/>
                </a:solidFill>
                <a:uFillTx/>
                <a:latin typeface="Century Gothic"/>
                <a:ea typeface="Century Gothic"/>
                <a:cs typeface="Century Gothic"/>
                <a:sym typeface="Century Gothic"/>
              </a:defRPr>
            </a:lvl7pPr>
            <a:lvl8pPr marL="1928748" marR="0" indent="-663007" algn="l" defTabSz="1828738" rtl="0" latinLnBrk="0">
              <a:lnSpc>
                <a:spcPct val="100000"/>
              </a:lnSpc>
              <a:spcBef>
                <a:spcPts val="1000"/>
              </a:spcBef>
              <a:spcAft>
                <a:spcPts val="0"/>
              </a:spcAft>
              <a:buClrTx/>
              <a:buSzPct val="100000"/>
              <a:buFont typeface="Arial"/>
              <a:buChar char="o"/>
              <a:tabLst/>
              <a:defRPr sz="4400" b="0" i="0" u="none" strike="noStrike" cap="none" spc="0" baseline="0">
                <a:ln>
                  <a:noFill/>
                </a:ln>
                <a:solidFill>
                  <a:srgbClr val="808080"/>
                </a:solidFill>
                <a:uFillTx/>
                <a:latin typeface="Century Gothic"/>
                <a:ea typeface="Century Gothic"/>
                <a:cs typeface="Century Gothic"/>
                <a:sym typeface="Century Gothic"/>
              </a:defRPr>
            </a:lvl8pPr>
            <a:lvl9pPr marL="2109568" marR="0" indent="-663007" algn="l" defTabSz="1828738" rtl="0" latinLnBrk="0">
              <a:lnSpc>
                <a:spcPct val="100000"/>
              </a:lnSpc>
              <a:spcBef>
                <a:spcPts val="1000"/>
              </a:spcBef>
              <a:spcAft>
                <a:spcPts val="0"/>
              </a:spcAft>
              <a:buClrTx/>
              <a:buSzPct val="100000"/>
              <a:buFont typeface="Arial"/>
              <a:buChar char="•"/>
              <a:tabLst/>
              <a:defRPr sz="4400" b="0" i="0" u="none" strike="noStrike" cap="none" spc="0" baseline="0">
                <a:ln>
                  <a:noFill/>
                </a:ln>
                <a:solidFill>
                  <a:srgbClr val="808080"/>
                </a:solidFill>
                <a:uFillTx/>
                <a:latin typeface="Century Gothic"/>
                <a:ea typeface="Century Gothic"/>
                <a:cs typeface="Century Gothic"/>
                <a:sym typeface="Century Gothic"/>
              </a:defRPr>
            </a:lvl9pPr>
          </a:lstStyle>
          <a:p>
            <a:pPr marL="1492250" lvl="5" indent="-549275" hangingPunct="1">
              <a:buFont typeface="Wingdings" pitchFamily="2" charset="2"/>
              <a:buChar char="§"/>
            </a:pPr>
            <a:r>
              <a:rPr lang="en-US" sz="4000" dirty="0">
                <a:solidFill>
                  <a:schemeClr val="tx1"/>
                </a:solidFill>
                <a:latin typeface="Arial" panose="020B0604020202020204" pitchFamily="34" charset="0"/>
                <a:cs typeface="Arial" panose="020B0604020202020204" pitchFamily="34" charset="0"/>
              </a:rPr>
              <a:t>C7 algorithm based on VIIRS DB v2 algorithm for consistency between sensors</a:t>
            </a:r>
          </a:p>
          <a:p>
            <a:pPr marL="1492250" lvl="5" indent="-549275" hangingPunct="1">
              <a:buFont typeface="Wingdings" pitchFamily="2" charset="2"/>
              <a:buChar char="§"/>
            </a:pPr>
            <a:r>
              <a:rPr lang="en-US" sz="4000" dirty="0">
                <a:solidFill>
                  <a:schemeClr val="tx1"/>
                </a:solidFill>
                <a:latin typeface="Arial" panose="020B0604020202020204" pitchFamily="34" charset="0"/>
                <a:cs typeface="Arial" panose="020B0604020202020204" pitchFamily="34" charset="0"/>
              </a:rPr>
              <a:t>C7 algorithm will no longer be dependent on PGE toolkits. (Same for Dark Target)</a:t>
            </a:r>
          </a:p>
          <a:p>
            <a:pPr marL="1492250" lvl="5" indent="-549275" hangingPunct="1">
              <a:buFont typeface="Wingdings" pitchFamily="2" charset="2"/>
              <a:buChar char="§"/>
            </a:pPr>
            <a:r>
              <a:rPr lang="en-US" sz="4000" dirty="0">
                <a:solidFill>
                  <a:schemeClr val="tx1"/>
                </a:solidFill>
                <a:latin typeface="Arial" panose="020B0604020202020204" pitchFamily="34" charset="0"/>
                <a:cs typeface="Arial" panose="020B0604020202020204" pitchFamily="34" charset="0"/>
              </a:rPr>
              <a:t>MOD/MYD04 L2 will have different SDS structure compared to C6.1</a:t>
            </a:r>
          </a:p>
          <a:p>
            <a:pPr marL="1492250" lvl="5" indent="-549275" hangingPunct="1">
              <a:buFont typeface="Wingdings" pitchFamily="2" charset="2"/>
              <a:buChar char="§"/>
            </a:pPr>
            <a:r>
              <a:rPr lang="en-US" sz="4000" dirty="0">
                <a:solidFill>
                  <a:schemeClr val="tx1"/>
                </a:solidFill>
                <a:latin typeface="Arial" panose="020B0604020202020204" pitchFamily="34" charset="0"/>
                <a:cs typeface="Arial" panose="020B0604020202020204" pitchFamily="34" charset="0"/>
              </a:rPr>
              <a:t>Initial draft of the C7 DB science codes will be ready before the end of 2023</a:t>
            </a:r>
          </a:p>
          <a:p>
            <a:pPr marL="2409825" lvl="6" indent="-569913" hangingPunct="1">
              <a:buFont typeface="Arial" panose="020B0604020202020204" pitchFamily="34" charset="0"/>
              <a:buChar char="•"/>
            </a:pPr>
            <a:r>
              <a:rPr lang="en-US" sz="4000" dirty="0">
                <a:solidFill>
                  <a:schemeClr val="tx1"/>
                </a:solidFill>
                <a:latin typeface="Arial" panose="020B0604020202020204" pitchFamily="34" charset="0"/>
                <a:cs typeface="Arial" panose="020B0604020202020204" pitchFamily="34" charset="0"/>
              </a:rPr>
              <a:t>A long-term record of C7 L1b data is necessary for algorithm development and any potential additional calibration adjustment. (Same for Dark Target)</a:t>
            </a:r>
          </a:p>
          <a:p>
            <a:pPr marL="1492250" lvl="5" indent="-549275" hangingPunct="1">
              <a:buFont typeface="Wingdings" pitchFamily="2" charset="2"/>
              <a:buChar char="§"/>
            </a:pPr>
            <a:endParaRPr lang="en-US" sz="4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900849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46">
            <a:extLst>
              <a:ext uri="{FF2B5EF4-FFF2-40B4-BE49-F238E27FC236}">
                <a16:creationId xmlns:a16="http://schemas.microsoft.com/office/drawing/2014/main" id="{F7412232-3A80-82C8-FCBB-321D1789339E}"/>
              </a:ext>
            </a:extLst>
          </p:cNvPr>
          <p:cNvSpPr txBox="1"/>
          <p:nvPr/>
        </p:nvSpPr>
        <p:spPr>
          <a:xfrm>
            <a:off x="499472" y="12773714"/>
            <a:ext cx="8876833" cy="615541"/>
          </a:xfrm>
          <a:prstGeom prst="rect">
            <a:avLst/>
          </a:prstGeom>
          <a:ln w="25400">
            <a:miter lim="400000"/>
          </a:ln>
          <a:extLst>
            <a:ext uri="{C572A759-6A51-4108-AA02-DFA0A04FC94B}">
              <ma14:wrappingTextBoxFlag xmlns="" xmlns:ma14="http://schemas.microsoft.com/office/mac/drawingml/2011/main" val="1"/>
            </a:ext>
          </a:extLst>
        </p:spPr>
        <p:txBody>
          <a:bodyPr wrap="square" lIns="91434" tIns="91434" rIns="91434" bIns="91434" anchor="ctr">
            <a:spAutoFit/>
          </a:bodyPr>
          <a:lstStyle/>
          <a:p>
            <a:pPr>
              <a:defRPr sz="2000">
                <a:solidFill>
                  <a:srgbClr val="595959"/>
                </a:solidFill>
                <a:latin typeface="Century Gothic"/>
                <a:ea typeface="Century Gothic"/>
                <a:cs typeface="Century Gothic"/>
                <a:sym typeface="Century Gothic"/>
              </a:defRPr>
            </a:pPr>
            <a:r>
              <a:rPr lang="en-US" sz="2800" dirty="0" err="1"/>
              <a:t>Atmo</a:t>
            </a:r>
            <a:r>
              <a:rPr lang="en-US" sz="2800" dirty="0"/>
              <a:t>. C7, MODIS/VIIRS STM, May. 2023</a:t>
            </a:r>
            <a:endParaRPr sz="2800" dirty="0"/>
          </a:p>
        </p:txBody>
      </p:sp>
      <p:sp>
        <p:nvSpPr>
          <p:cNvPr id="3" name="Shape 175">
            <a:extLst>
              <a:ext uri="{FF2B5EF4-FFF2-40B4-BE49-F238E27FC236}">
                <a16:creationId xmlns:a16="http://schemas.microsoft.com/office/drawing/2014/main" id="{FAB52771-2667-FE74-B7D1-FA69436DF116}"/>
              </a:ext>
            </a:extLst>
          </p:cNvPr>
          <p:cNvSpPr txBox="1">
            <a:spLocks/>
          </p:cNvSpPr>
          <p:nvPr/>
        </p:nvSpPr>
        <p:spPr>
          <a:xfrm>
            <a:off x="992991" y="999234"/>
            <a:ext cx="18948461" cy="1343699"/>
          </a:xfrm>
          <a:prstGeom prst="rect">
            <a:avLst/>
          </a:prstGeom>
          <a:ln w="25400">
            <a:miter lim="400000"/>
          </a:ln>
          <a:extLst>
            <a:ext uri="{C572A759-6A51-4108-AA02-DFA0A04FC94B}">
              <ma14:wrappingTextBoxFlag xmlns="" xmlns:ma14="http://schemas.microsoft.com/office/mac/drawingml/2011/main" val="1"/>
            </a:ext>
          </a:extLst>
        </p:spPr>
        <p:txBody>
          <a:bodyPr lIns="173394" tIns="173394" rIns="173394" bIns="173394" anchor="b">
            <a:normAutofit/>
          </a:bodyPr>
          <a:lstStyle>
            <a:lvl1pPr marL="0" marR="0" indent="0" algn="ctr" defTabSz="1381629" rtl="0" latinLnBrk="0">
              <a:lnSpc>
                <a:spcPts val="8500"/>
              </a:lnSpc>
              <a:spcBef>
                <a:spcPts val="0"/>
              </a:spcBef>
              <a:spcAft>
                <a:spcPts val="0"/>
              </a:spcAft>
              <a:buClrTx/>
              <a:buSzTx/>
              <a:buFontTx/>
              <a:buNone/>
              <a:tabLst/>
              <a:defRPr sz="5568" b="0" i="0" u="none" strike="noStrike" cap="none" spc="0" baseline="0">
                <a:ln>
                  <a:noFill/>
                </a:ln>
                <a:solidFill>
                  <a:srgbClr val="2F5897"/>
                </a:solidFill>
                <a:effectLst>
                  <a:outerShdw blurRad="24384" dist="15179" dir="5400000" rotWithShape="0">
                    <a:srgbClr val="000000">
                      <a:alpha val="25000"/>
                    </a:srgbClr>
                  </a:outerShdw>
                </a:effectLst>
                <a:uFillTx/>
                <a:latin typeface="Palatino Linotype"/>
                <a:ea typeface="Palatino Linotype"/>
                <a:cs typeface="Palatino Linotype"/>
                <a:sym typeface="Palatino Linotype"/>
              </a:defRPr>
            </a:lvl1pPr>
            <a:lvl2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2pPr>
            <a:lvl3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3pPr>
            <a:lvl4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4pPr>
            <a:lvl5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5pPr>
            <a:lvl6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6pPr>
            <a:lvl7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7pPr>
            <a:lvl8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8pPr>
            <a:lvl9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9pPr>
          </a:lstStyle>
          <a:p>
            <a:pPr algn="l" hangingPunct="1">
              <a:lnSpc>
                <a:spcPct val="110000"/>
              </a:lnSpc>
            </a:pPr>
            <a:r>
              <a:rPr lang="en-US" sz="6000" dirty="0">
                <a:latin typeface="Avenir Book" panose="02000503020000020003" pitchFamily="2" charset="0"/>
                <a:cs typeface="Arial" panose="020B0604020202020204" pitchFamily="34" charset="0"/>
              </a:rPr>
              <a:t>C7 Aerosol Dark Target (DT): MOD/MYD04 </a:t>
            </a:r>
          </a:p>
        </p:txBody>
      </p:sp>
      <p:sp>
        <p:nvSpPr>
          <p:cNvPr id="8" name="Content Placeholder 2">
            <a:extLst>
              <a:ext uri="{FF2B5EF4-FFF2-40B4-BE49-F238E27FC236}">
                <a16:creationId xmlns:a16="http://schemas.microsoft.com/office/drawing/2014/main" id="{9BF90AA8-8ABA-61F6-B42C-6562A2A0A2C7}"/>
              </a:ext>
            </a:extLst>
          </p:cNvPr>
          <p:cNvSpPr txBox="1">
            <a:spLocks/>
          </p:cNvSpPr>
          <p:nvPr/>
        </p:nvSpPr>
        <p:spPr>
          <a:xfrm>
            <a:off x="992991" y="2613287"/>
            <a:ext cx="21945604" cy="9890072"/>
          </a:xfrm>
          <a:prstGeom prst="rect">
            <a:avLst/>
          </a:prstGeom>
          <a:ln w="25400">
            <a:miter lim="400000"/>
          </a:ln>
          <a:extLst>
            <a:ext uri="{C572A759-6A51-4108-AA02-DFA0A04FC94B}">
              <ma14:wrappingTextBoxFlag xmlns:ma14="http://schemas.microsoft.com/office/mac/drawingml/2011/main" xmlns="" val="1"/>
            </a:ext>
          </a:extLst>
        </p:spPr>
        <p:txBody>
          <a:bodyPr lIns="173394" tIns="173394" rIns="173394" bIns="173394">
            <a:normAutofit/>
          </a:bodyPr>
          <a:lstStyle>
            <a:lvl1pPr marL="0" marR="0" indent="0" algn="ctr" defTabSz="1828738" rtl="0" latinLnBrk="0">
              <a:lnSpc>
                <a:spcPct val="100000"/>
              </a:lnSpc>
              <a:spcBef>
                <a:spcPts val="1000"/>
              </a:spcBef>
              <a:spcAft>
                <a:spcPts val="0"/>
              </a:spcAft>
              <a:buClrTx/>
              <a:buSzTx/>
              <a:buFontTx/>
              <a:buNone/>
              <a:tabLst/>
              <a:defRPr sz="4400" b="0" i="0" u="none" strike="noStrike" cap="none" spc="0" baseline="0">
                <a:ln>
                  <a:noFill/>
                </a:ln>
                <a:solidFill>
                  <a:srgbClr val="888888"/>
                </a:solidFill>
                <a:uFillTx/>
                <a:latin typeface="Century Gothic"/>
                <a:ea typeface="Century Gothic"/>
                <a:cs typeface="Century Gothic"/>
                <a:sym typeface="Century Gothic"/>
              </a:defRPr>
            </a:lvl1pPr>
            <a:lvl2pPr marL="0" marR="0" indent="0" algn="ctr" defTabSz="1828738" rtl="0" latinLnBrk="0">
              <a:lnSpc>
                <a:spcPct val="100000"/>
              </a:lnSpc>
              <a:spcBef>
                <a:spcPts val="1000"/>
              </a:spcBef>
              <a:spcAft>
                <a:spcPts val="0"/>
              </a:spcAft>
              <a:buClrTx/>
              <a:buSzTx/>
              <a:buFontTx/>
              <a:buNone/>
              <a:tabLst/>
              <a:defRPr sz="4400" b="0" i="0" u="none" strike="noStrike" cap="none" spc="0" baseline="0">
                <a:ln>
                  <a:noFill/>
                </a:ln>
                <a:solidFill>
                  <a:srgbClr val="888888"/>
                </a:solidFill>
                <a:uFillTx/>
                <a:latin typeface="Century Gothic"/>
                <a:ea typeface="Century Gothic"/>
                <a:cs typeface="Century Gothic"/>
                <a:sym typeface="Century Gothic"/>
              </a:defRPr>
            </a:lvl2pPr>
            <a:lvl3pPr marL="0" marR="0" indent="0" algn="ctr" defTabSz="1828738" rtl="0" latinLnBrk="0">
              <a:lnSpc>
                <a:spcPct val="100000"/>
              </a:lnSpc>
              <a:spcBef>
                <a:spcPts val="1000"/>
              </a:spcBef>
              <a:spcAft>
                <a:spcPts val="0"/>
              </a:spcAft>
              <a:buClrTx/>
              <a:buSzTx/>
              <a:buFontTx/>
              <a:buNone/>
              <a:tabLst/>
              <a:defRPr sz="4400" b="0" i="0" u="none" strike="noStrike" cap="none" spc="0" baseline="0">
                <a:ln>
                  <a:noFill/>
                </a:ln>
                <a:solidFill>
                  <a:srgbClr val="888888"/>
                </a:solidFill>
                <a:uFillTx/>
                <a:latin typeface="Century Gothic"/>
                <a:ea typeface="Century Gothic"/>
                <a:cs typeface="Century Gothic"/>
                <a:sym typeface="Century Gothic"/>
              </a:defRPr>
            </a:lvl3pPr>
            <a:lvl4pPr marL="0" marR="0" indent="0" algn="ctr" defTabSz="1828738" rtl="0" latinLnBrk="0">
              <a:lnSpc>
                <a:spcPct val="100000"/>
              </a:lnSpc>
              <a:spcBef>
                <a:spcPts val="1000"/>
              </a:spcBef>
              <a:spcAft>
                <a:spcPts val="0"/>
              </a:spcAft>
              <a:buClrTx/>
              <a:buSzTx/>
              <a:buFontTx/>
              <a:buNone/>
              <a:tabLst/>
              <a:defRPr sz="4400" b="0" i="0" u="none" strike="noStrike" cap="none" spc="0" baseline="0">
                <a:ln>
                  <a:noFill/>
                </a:ln>
                <a:solidFill>
                  <a:srgbClr val="888888"/>
                </a:solidFill>
                <a:uFillTx/>
                <a:latin typeface="Century Gothic"/>
                <a:ea typeface="Century Gothic"/>
                <a:cs typeface="Century Gothic"/>
                <a:sym typeface="Century Gothic"/>
              </a:defRPr>
            </a:lvl4pPr>
            <a:lvl5pPr marL="0" marR="0" indent="0" algn="ctr" defTabSz="1828738" rtl="0" latinLnBrk="0">
              <a:lnSpc>
                <a:spcPct val="100000"/>
              </a:lnSpc>
              <a:spcBef>
                <a:spcPts val="1000"/>
              </a:spcBef>
              <a:spcAft>
                <a:spcPts val="0"/>
              </a:spcAft>
              <a:buClrTx/>
              <a:buSzTx/>
              <a:buFontTx/>
              <a:buNone/>
              <a:tabLst/>
              <a:defRPr sz="4400" b="0" i="0" u="none" strike="noStrike" cap="none" spc="0" baseline="0">
                <a:ln>
                  <a:noFill/>
                </a:ln>
                <a:solidFill>
                  <a:srgbClr val="888888"/>
                </a:solidFill>
                <a:uFillTx/>
                <a:latin typeface="Century Gothic"/>
                <a:ea typeface="Century Gothic"/>
                <a:cs typeface="Century Gothic"/>
                <a:sym typeface="Century Gothic"/>
              </a:defRPr>
            </a:lvl5pPr>
            <a:lvl6pPr marL="1567108" marR="0" indent="-663007" algn="l" defTabSz="1828738" rtl="0" latinLnBrk="0">
              <a:lnSpc>
                <a:spcPct val="100000"/>
              </a:lnSpc>
              <a:spcBef>
                <a:spcPts val="1000"/>
              </a:spcBef>
              <a:spcAft>
                <a:spcPts val="0"/>
              </a:spcAft>
              <a:buClrTx/>
              <a:buSzPct val="100000"/>
              <a:buFont typeface="Arial"/>
              <a:buChar char="o"/>
              <a:tabLst/>
              <a:defRPr sz="4400" b="0" i="0" u="none" strike="noStrike" cap="none" spc="0" baseline="0">
                <a:ln>
                  <a:noFill/>
                </a:ln>
                <a:solidFill>
                  <a:srgbClr val="808080"/>
                </a:solidFill>
                <a:uFillTx/>
                <a:latin typeface="Century Gothic"/>
                <a:ea typeface="Century Gothic"/>
                <a:cs typeface="Century Gothic"/>
                <a:sym typeface="Century Gothic"/>
              </a:defRPr>
            </a:lvl6pPr>
            <a:lvl7pPr marL="1747929" marR="0" indent="-663007" algn="l" defTabSz="1828738" rtl="0" latinLnBrk="0">
              <a:lnSpc>
                <a:spcPct val="100000"/>
              </a:lnSpc>
              <a:spcBef>
                <a:spcPts val="1000"/>
              </a:spcBef>
              <a:spcAft>
                <a:spcPts val="0"/>
              </a:spcAft>
              <a:buClrTx/>
              <a:buSzPct val="100000"/>
              <a:buFont typeface="Arial"/>
              <a:buChar char="•"/>
              <a:tabLst/>
              <a:defRPr sz="4400" b="0" i="0" u="none" strike="noStrike" cap="none" spc="0" baseline="0">
                <a:ln>
                  <a:noFill/>
                </a:ln>
                <a:solidFill>
                  <a:srgbClr val="808080"/>
                </a:solidFill>
                <a:uFillTx/>
                <a:latin typeface="Century Gothic"/>
                <a:ea typeface="Century Gothic"/>
                <a:cs typeface="Century Gothic"/>
                <a:sym typeface="Century Gothic"/>
              </a:defRPr>
            </a:lvl7pPr>
            <a:lvl8pPr marL="1928748" marR="0" indent="-663007" algn="l" defTabSz="1828738" rtl="0" latinLnBrk="0">
              <a:lnSpc>
                <a:spcPct val="100000"/>
              </a:lnSpc>
              <a:spcBef>
                <a:spcPts val="1000"/>
              </a:spcBef>
              <a:spcAft>
                <a:spcPts val="0"/>
              </a:spcAft>
              <a:buClrTx/>
              <a:buSzPct val="100000"/>
              <a:buFont typeface="Arial"/>
              <a:buChar char="o"/>
              <a:tabLst/>
              <a:defRPr sz="4400" b="0" i="0" u="none" strike="noStrike" cap="none" spc="0" baseline="0">
                <a:ln>
                  <a:noFill/>
                </a:ln>
                <a:solidFill>
                  <a:srgbClr val="808080"/>
                </a:solidFill>
                <a:uFillTx/>
                <a:latin typeface="Century Gothic"/>
                <a:ea typeface="Century Gothic"/>
                <a:cs typeface="Century Gothic"/>
                <a:sym typeface="Century Gothic"/>
              </a:defRPr>
            </a:lvl8pPr>
            <a:lvl9pPr marL="2109568" marR="0" indent="-663007" algn="l" defTabSz="1828738" rtl="0" latinLnBrk="0">
              <a:lnSpc>
                <a:spcPct val="100000"/>
              </a:lnSpc>
              <a:spcBef>
                <a:spcPts val="1000"/>
              </a:spcBef>
              <a:spcAft>
                <a:spcPts val="0"/>
              </a:spcAft>
              <a:buClrTx/>
              <a:buSzPct val="100000"/>
              <a:buFont typeface="Arial"/>
              <a:buChar char="•"/>
              <a:tabLst/>
              <a:defRPr sz="4400" b="0" i="0" u="none" strike="noStrike" cap="none" spc="0" baseline="0">
                <a:ln>
                  <a:noFill/>
                </a:ln>
                <a:solidFill>
                  <a:srgbClr val="808080"/>
                </a:solidFill>
                <a:uFillTx/>
                <a:latin typeface="Century Gothic"/>
                <a:ea typeface="Century Gothic"/>
                <a:cs typeface="Century Gothic"/>
                <a:sym typeface="Century Gothic"/>
              </a:defRPr>
            </a:lvl9pPr>
          </a:lstStyle>
          <a:p>
            <a:pPr marL="1492250" lvl="5" indent="-549275" hangingPunct="1">
              <a:buFont typeface="Wingdings" pitchFamily="2" charset="2"/>
              <a:buChar char="§"/>
            </a:pPr>
            <a:r>
              <a:rPr lang="en-US" sz="4000" dirty="0">
                <a:solidFill>
                  <a:schemeClr val="tx1"/>
                </a:solidFill>
                <a:latin typeface="Arial" panose="020B0604020202020204" pitchFamily="34" charset="0"/>
                <a:cs typeface="Arial" panose="020B0604020202020204" pitchFamily="34" charset="0"/>
              </a:rPr>
              <a:t>MODIS C7 algorithm is based on team’s </a:t>
            </a:r>
            <a:r>
              <a:rPr lang="en-US" sz="4000" dirty="0" err="1">
                <a:solidFill>
                  <a:schemeClr val="tx1"/>
                </a:solidFill>
                <a:latin typeface="Arial" panose="020B0604020202020204" pitchFamily="34" charset="0"/>
                <a:cs typeface="Arial" panose="020B0604020202020204" pitchFamily="34" charset="0"/>
              </a:rPr>
              <a:t>MEaSUREs</a:t>
            </a:r>
            <a:r>
              <a:rPr lang="en-US" sz="4000" dirty="0">
                <a:solidFill>
                  <a:schemeClr val="tx1"/>
                </a:solidFill>
                <a:latin typeface="Arial" panose="020B0604020202020204" pitchFamily="34" charset="0"/>
                <a:cs typeface="Arial" panose="020B0604020202020204" pitchFamily="34" charset="0"/>
              </a:rPr>
              <a:t> “DT-Package” that allows for consistency between sensors. </a:t>
            </a:r>
          </a:p>
          <a:p>
            <a:pPr marL="2595563" lvl="6" indent="-762000" hangingPunct="1">
              <a:buFont typeface="Arial" panose="020B0604020202020204" pitchFamily="34" charset="0"/>
              <a:buChar char="•"/>
            </a:pPr>
            <a:r>
              <a:rPr lang="en-US" sz="4000" dirty="0">
                <a:solidFill>
                  <a:schemeClr val="tx1"/>
                </a:solidFill>
                <a:latin typeface="Arial" panose="020B0604020202020204" pitchFamily="34" charset="0"/>
                <a:cs typeface="Arial" panose="020B0604020202020204" pitchFamily="34" charset="0"/>
              </a:rPr>
              <a:t>MODAPS has shown they can run the DT-Package code, with outputs </a:t>
            </a:r>
          </a:p>
          <a:p>
            <a:pPr marL="1492250" lvl="5" indent="-549275" hangingPunct="1">
              <a:buFont typeface="Wingdings" pitchFamily="2" charset="2"/>
              <a:buChar char="§"/>
            </a:pPr>
            <a:r>
              <a:rPr lang="en-US" sz="4000" dirty="0">
                <a:solidFill>
                  <a:schemeClr val="tx1"/>
                </a:solidFill>
                <a:latin typeface="Arial" panose="020B0604020202020204" pitchFamily="34" charset="0"/>
                <a:cs typeface="Arial" panose="020B0604020202020204" pitchFamily="34" charset="0"/>
              </a:rPr>
              <a:t>10 km product: will have different SDS structure (separate geolocation and geophysical) compared to C6.1, although DT variable names will be identical.  Note: case conventions are consistent with VIIRS (e.g., “</a:t>
            </a:r>
            <a:r>
              <a:rPr lang="en-US" sz="4000" dirty="0" err="1">
                <a:solidFill>
                  <a:schemeClr val="tx1"/>
                </a:solidFill>
                <a:latin typeface="Arial" panose="020B0604020202020204" pitchFamily="34" charset="0"/>
                <a:cs typeface="Arial" panose="020B0604020202020204" pitchFamily="34" charset="0"/>
              </a:rPr>
              <a:t>Solar_Zenith</a:t>
            </a:r>
            <a:r>
              <a:rPr lang="en-US" sz="4000" dirty="0">
                <a:solidFill>
                  <a:schemeClr val="tx1"/>
                </a:solidFill>
                <a:latin typeface="Arial" panose="020B0604020202020204" pitchFamily="34" charset="0"/>
                <a:cs typeface="Arial" panose="020B0604020202020204" pitchFamily="34" charset="0"/>
              </a:rPr>
              <a:t>” versus “</a:t>
            </a:r>
            <a:r>
              <a:rPr lang="en-US" sz="4000" dirty="0" err="1">
                <a:solidFill>
                  <a:schemeClr val="tx1"/>
                </a:solidFill>
                <a:latin typeface="Arial" panose="020B0604020202020204" pitchFamily="34" charset="0"/>
                <a:cs typeface="Arial" panose="020B0604020202020204" pitchFamily="34" charset="0"/>
              </a:rPr>
              <a:t>solar_zenith</a:t>
            </a:r>
            <a:r>
              <a:rPr lang="en-US" sz="4000" dirty="0">
                <a:solidFill>
                  <a:schemeClr val="tx1"/>
                </a:solidFill>
                <a:latin typeface="Arial" panose="020B0604020202020204" pitchFamily="34" charset="0"/>
                <a:cs typeface="Arial" panose="020B0604020202020204" pitchFamily="34" charset="0"/>
              </a:rPr>
              <a:t>”). </a:t>
            </a:r>
          </a:p>
          <a:p>
            <a:pPr marL="2433637" lvl="6" indent="-571500" hangingPunct="1">
              <a:buFont typeface="Arial" panose="020B0604020202020204" pitchFamily="34" charset="0"/>
              <a:buChar char="•"/>
            </a:pPr>
            <a:r>
              <a:rPr lang="en-US" sz="4000" dirty="0">
                <a:solidFill>
                  <a:schemeClr val="tx1"/>
                </a:solidFill>
                <a:latin typeface="Arial" panose="020B0604020202020204" pitchFamily="34" charset="0"/>
                <a:cs typeface="Arial" panose="020B0604020202020204" pitchFamily="34" charset="0"/>
              </a:rPr>
              <a:t>Discussing with DB whether to keep the same (e.g., NDVI-based) merge of DT/DB in the MOD04_L2 product or make updates.  </a:t>
            </a:r>
          </a:p>
          <a:p>
            <a:pPr marL="1492250" lvl="5" indent="-549275" hangingPunct="1">
              <a:buFont typeface="Wingdings" pitchFamily="2" charset="2"/>
              <a:buChar char="§"/>
            </a:pPr>
            <a:r>
              <a:rPr lang="en-US" sz="4000" dirty="0">
                <a:solidFill>
                  <a:schemeClr val="tx1"/>
                </a:solidFill>
                <a:latin typeface="Arial" panose="020B0604020202020204" pitchFamily="34" charset="0"/>
                <a:cs typeface="Arial" panose="020B0604020202020204" pitchFamily="34" charset="0"/>
              </a:rPr>
              <a:t>3 km product (MxD04_3K): also use the DT-Package, with major update that scan lines will be re-ordered monotonically by latitude to mitigates bow-tie.  </a:t>
            </a:r>
          </a:p>
          <a:p>
            <a:pPr marL="1492250" lvl="5" indent="-549275" hangingPunct="1">
              <a:buFont typeface="Wingdings" pitchFamily="2" charset="2"/>
              <a:buChar char="§"/>
            </a:pPr>
            <a:r>
              <a:rPr lang="en-US" sz="4000" dirty="0">
                <a:solidFill>
                  <a:schemeClr val="tx1"/>
                </a:solidFill>
                <a:latin typeface="Arial" panose="020B0604020202020204" pitchFamily="34" charset="0"/>
                <a:cs typeface="Arial" panose="020B0604020202020204" pitchFamily="34" charset="0"/>
              </a:rPr>
              <a:t>Anticipate a few science updates that have been tested, but not implemented in the current algorithm. Recently concentrating on </a:t>
            </a:r>
            <a:r>
              <a:rPr lang="en-US" sz="4000" dirty="0" err="1">
                <a:solidFill>
                  <a:schemeClr val="tx1"/>
                </a:solidFill>
                <a:latin typeface="Arial" panose="020B0604020202020204" pitchFamily="34" charset="0"/>
                <a:cs typeface="Arial" panose="020B0604020202020204" pitchFamily="34" charset="0"/>
              </a:rPr>
              <a:t>MEaSUREs</a:t>
            </a:r>
            <a:r>
              <a:rPr lang="en-US" sz="4000" dirty="0">
                <a:solidFill>
                  <a:schemeClr val="tx1"/>
                </a:solidFill>
                <a:latin typeface="Arial" panose="020B0604020202020204" pitchFamily="34" charset="0"/>
                <a:cs typeface="Arial" panose="020B0604020202020204" pitchFamily="34" charset="0"/>
              </a:rPr>
              <a:t> (GEO) and VIIRS (v2) processing but need to circle back to C7 science.  </a:t>
            </a:r>
          </a:p>
          <a:p>
            <a:pPr marL="1492250" lvl="5" indent="-549275" hangingPunct="1">
              <a:buFont typeface="Wingdings" pitchFamily="2" charset="2"/>
              <a:buChar char="§"/>
            </a:pPr>
            <a:endParaRPr lang="en-US" sz="4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482163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46">
            <a:extLst>
              <a:ext uri="{FF2B5EF4-FFF2-40B4-BE49-F238E27FC236}">
                <a16:creationId xmlns:a16="http://schemas.microsoft.com/office/drawing/2014/main" id="{F7412232-3A80-82C8-FCBB-321D1789339E}"/>
              </a:ext>
            </a:extLst>
          </p:cNvPr>
          <p:cNvSpPr txBox="1"/>
          <p:nvPr/>
        </p:nvSpPr>
        <p:spPr>
          <a:xfrm>
            <a:off x="499472" y="12773714"/>
            <a:ext cx="8876833" cy="615541"/>
          </a:xfrm>
          <a:prstGeom prst="rect">
            <a:avLst/>
          </a:prstGeom>
          <a:ln w="25400">
            <a:miter lim="400000"/>
          </a:ln>
          <a:extLst>
            <a:ext uri="{C572A759-6A51-4108-AA02-DFA0A04FC94B}">
              <ma14:wrappingTextBoxFlag xmlns="" xmlns:ma14="http://schemas.microsoft.com/office/mac/drawingml/2011/main" val="1"/>
            </a:ext>
          </a:extLst>
        </p:spPr>
        <p:txBody>
          <a:bodyPr wrap="square" lIns="91434" tIns="91434" rIns="91434" bIns="91434" anchor="ctr">
            <a:spAutoFit/>
          </a:bodyPr>
          <a:lstStyle/>
          <a:p>
            <a:pPr>
              <a:defRPr sz="2000">
                <a:solidFill>
                  <a:srgbClr val="595959"/>
                </a:solidFill>
                <a:latin typeface="Century Gothic"/>
                <a:ea typeface="Century Gothic"/>
                <a:cs typeface="Century Gothic"/>
                <a:sym typeface="Century Gothic"/>
              </a:defRPr>
            </a:pPr>
            <a:r>
              <a:rPr lang="en-US" sz="2800" dirty="0" err="1"/>
              <a:t>Atmo</a:t>
            </a:r>
            <a:r>
              <a:rPr lang="en-US" sz="2800" dirty="0"/>
              <a:t>. C7, MODIS/VIIRS STM, May. 2023</a:t>
            </a:r>
            <a:endParaRPr sz="2800" dirty="0"/>
          </a:p>
        </p:txBody>
      </p:sp>
      <p:sp>
        <p:nvSpPr>
          <p:cNvPr id="3" name="Shape 175">
            <a:extLst>
              <a:ext uri="{FF2B5EF4-FFF2-40B4-BE49-F238E27FC236}">
                <a16:creationId xmlns:a16="http://schemas.microsoft.com/office/drawing/2014/main" id="{FAB52771-2667-FE74-B7D1-FA69436DF116}"/>
              </a:ext>
            </a:extLst>
          </p:cNvPr>
          <p:cNvSpPr txBox="1">
            <a:spLocks/>
          </p:cNvSpPr>
          <p:nvPr/>
        </p:nvSpPr>
        <p:spPr>
          <a:xfrm>
            <a:off x="992991" y="456309"/>
            <a:ext cx="18948461" cy="1343699"/>
          </a:xfrm>
          <a:prstGeom prst="rect">
            <a:avLst/>
          </a:prstGeom>
          <a:ln w="25400">
            <a:miter lim="400000"/>
          </a:ln>
          <a:extLst>
            <a:ext uri="{C572A759-6A51-4108-AA02-DFA0A04FC94B}">
              <ma14:wrappingTextBoxFlag xmlns="" xmlns:ma14="http://schemas.microsoft.com/office/mac/drawingml/2011/main" val="1"/>
            </a:ext>
          </a:extLst>
        </p:spPr>
        <p:txBody>
          <a:bodyPr lIns="173394" tIns="173394" rIns="173394" bIns="173394" anchor="b">
            <a:normAutofit/>
          </a:bodyPr>
          <a:lstStyle>
            <a:lvl1pPr marL="0" marR="0" indent="0" algn="ctr" defTabSz="1381629" rtl="0" latinLnBrk="0">
              <a:lnSpc>
                <a:spcPts val="8500"/>
              </a:lnSpc>
              <a:spcBef>
                <a:spcPts val="0"/>
              </a:spcBef>
              <a:spcAft>
                <a:spcPts val="0"/>
              </a:spcAft>
              <a:buClrTx/>
              <a:buSzTx/>
              <a:buFontTx/>
              <a:buNone/>
              <a:tabLst/>
              <a:defRPr sz="5568" b="0" i="0" u="none" strike="noStrike" cap="none" spc="0" baseline="0">
                <a:ln>
                  <a:noFill/>
                </a:ln>
                <a:solidFill>
                  <a:srgbClr val="2F5897"/>
                </a:solidFill>
                <a:effectLst>
                  <a:outerShdw blurRad="24384" dist="15179" dir="5400000" rotWithShape="0">
                    <a:srgbClr val="000000">
                      <a:alpha val="25000"/>
                    </a:srgbClr>
                  </a:outerShdw>
                </a:effectLst>
                <a:uFillTx/>
                <a:latin typeface="Palatino Linotype"/>
                <a:ea typeface="Palatino Linotype"/>
                <a:cs typeface="Palatino Linotype"/>
                <a:sym typeface="Palatino Linotype"/>
              </a:defRPr>
            </a:lvl1pPr>
            <a:lvl2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2pPr>
            <a:lvl3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3pPr>
            <a:lvl4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4pPr>
            <a:lvl5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5pPr>
            <a:lvl6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6pPr>
            <a:lvl7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7pPr>
            <a:lvl8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8pPr>
            <a:lvl9pPr marL="0" marR="0" indent="0" algn="ctr" defTabSz="1828738" rtl="0" latinLnBrk="0">
              <a:lnSpc>
                <a:spcPts val="11200"/>
              </a:lnSpc>
              <a:spcBef>
                <a:spcPts val="0"/>
              </a:spcBef>
              <a:spcAft>
                <a:spcPts val="0"/>
              </a:spcAft>
              <a:buClrTx/>
              <a:buSzTx/>
              <a:buFontTx/>
              <a:buNone/>
              <a:tabLst/>
              <a:defRPr sz="60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9pPr>
          </a:lstStyle>
          <a:p>
            <a:pPr algn="l" hangingPunct="1">
              <a:lnSpc>
                <a:spcPct val="110000"/>
              </a:lnSpc>
            </a:pPr>
            <a:r>
              <a:rPr lang="en-US" sz="6000" dirty="0">
                <a:latin typeface="Avenir Book" panose="02000503020000020003" pitchFamily="2" charset="0"/>
                <a:cs typeface="Arial" panose="020B0604020202020204" pitchFamily="34" charset="0"/>
              </a:rPr>
              <a:t>C7 Clear Sky: MOD/MYD07 and 05</a:t>
            </a:r>
          </a:p>
        </p:txBody>
      </p:sp>
      <p:sp>
        <p:nvSpPr>
          <p:cNvPr id="2" name="Content Placeholder 2">
            <a:extLst>
              <a:ext uri="{FF2B5EF4-FFF2-40B4-BE49-F238E27FC236}">
                <a16:creationId xmlns:a16="http://schemas.microsoft.com/office/drawing/2014/main" id="{3269BA6D-7FA6-1B8F-E79E-01929C4C107E}"/>
              </a:ext>
            </a:extLst>
          </p:cNvPr>
          <p:cNvSpPr txBox="1">
            <a:spLocks/>
          </p:cNvSpPr>
          <p:nvPr/>
        </p:nvSpPr>
        <p:spPr>
          <a:xfrm>
            <a:off x="1219199" y="1911518"/>
            <a:ext cx="21945604" cy="5366680"/>
          </a:xfrm>
          <a:prstGeom prst="rect">
            <a:avLst/>
          </a:prstGeom>
          <a:ln w="25400">
            <a:miter lim="400000"/>
          </a:ln>
          <a:extLst>
            <a:ext uri="{C572A759-6A51-4108-AA02-DFA0A04FC94B}">
              <ma14:wrappingTextBoxFlag xmlns:ma14="http://schemas.microsoft.com/office/mac/drawingml/2011/main" xmlns="" val="1"/>
            </a:ext>
          </a:extLst>
        </p:spPr>
        <p:txBody>
          <a:bodyPr lIns="173394" tIns="173394" rIns="173394" bIns="173394">
            <a:normAutofit lnSpcReduction="10000"/>
          </a:bodyPr>
          <a:lstStyle>
            <a:lvl1pPr marL="0" marR="0" indent="0" algn="ctr" defTabSz="1828738" rtl="0" latinLnBrk="0">
              <a:lnSpc>
                <a:spcPct val="100000"/>
              </a:lnSpc>
              <a:spcBef>
                <a:spcPts val="1000"/>
              </a:spcBef>
              <a:spcAft>
                <a:spcPts val="0"/>
              </a:spcAft>
              <a:buClrTx/>
              <a:buSzTx/>
              <a:buFontTx/>
              <a:buNone/>
              <a:tabLst/>
              <a:defRPr sz="4400" b="0" i="0" u="none" strike="noStrike" cap="none" spc="0" baseline="0">
                <a:ln>
                  <a:noFill/>
                </a:ln>
                <a:solidFill>
                  <a:srgbClr val="888888"/>
                </a:solidFill>
                <a:uFillTx/>
                <a:latin typeface="Century Gothic"/>
                <a:ea typeface="Century Gothic"/>
                <a:cs typeface="Century Gothic"/>
                <a:sym typeface="Century Gothic"/>
              </a:defRPr>
            </a:lvl1pPr>
            <a:lvl2pPr marL="0" marR="0" indent="0" algn="ctr" defTabSz="1828738" rtl="0" latinLnBrk="0">
              <a:lnSpc>
                <a:spcPct val="100000"/>
              </a:lnSpc>
              <a:spcBef>
                <a:spcPts val="1000"/>
              </a:spcBef>
              <a:spcAft>
                <a:spcPts val="0"/>
              </a:spcAft>
              <a:buClrTx/>
              <a:buSzTx/>
              <a:buFontTx/>
              <a:buNone/>
              <a:tabLst/>
              <a:defRPr sz="4400" b="0" i="0" u="none" strike="noStrike" cap="none" spc="0" baseline="0">
                <a:ln>
                  <a:noFill/>
                </a:ln>
                <a:solidFill>
                  <a:srgbClr val="888888"/>
                </a:solidFill>
                <a:uFillTx/>
                <a:latin typeface="Century Gothic"/>
                <a:ea typeface="Century Gothic"/>
                <a:cs typeface="Century Gothic"/>
                <a:sym typeface="Century Gothic"/>
              </a:defRPr>
            </a:lvl2pPr>
            <a:lvl3pPr marL="0" marR="0" indent="0" algn="ctr" defTabSz="1828738" rtl="0" latinLnBrk="0">
              <a:lnSpc>
                <a:spcPct val="100000"/>
              </a:lnSpc>
              <a:spcBef>
                <a:spcPts val="1000"/>
              </a:spcBef>
              <a:spcAft>
                <a:spcPts val="0"/>
              </a:spcAft>
              <a:buClrTx/>
              <a:buSzTx/>
              <a:buFontTx/>
              <a:buNone/>
              <a:tabLst/>
              <a:defRPr sz="4400" b="0" i="0" u="none" strike="noStrike" cap="none" spc="0" baseline="0">
                <a:ln>
                  <a:noFill/>
                </a:ln>
                <a:solidFill>
                  <a:srgbClr val="888888"/>
                </a:solidFill>
                <a:uFillTx/>
                <a:latin typeface="Century Gothic"/>
                <a:ea typeface="Century Gothic"/>
                <a:cs typeface="Century Gothic"/>
                <a:sym typeface="Century Gothic"/>
              </a:defRPr>
            </a:lvl3pPr>
            <a:lvl4pPr marL="0" marR="0" indent="0" algn="ctr" defTabSz="1828738" rtl="0" latinLnBrk="0">
              <a:lnSpc>
                <a:spcPct val="100000"/>
              </a:lnSpc>
              <a:spcBef>
                <a:spcPts val="1000"/>
              </a:spcBef>
              <a:spcAft>
                <a:spcPts val="0"/>
              </a:spcAft>
              <a:buClrTx/>
              <a:buSzTx/>
              <a:buFontTx/>
              <a:buNone/>
              <a:tabLst/>
              <a:defRPr sz="4400" b="0" i="0" u="none" strike="noStrike" cap="none" spc="0" baseline="0">
                <a:ln>
                  <a:noFill/>
                </a:ln>
                <a:solidFill>
                  <a:srgbClr val="888888"/>
                </a:solidFill>
                <a:uFillTx/>
                <a:latin typeface="Century Gothic"/>
                <a:ea typeface="Century Gothic"/>
                <a:cs typeface="Century Gothic"/>
                <a:sym typeface="Century Gothic"/>
              </a:defRPr>
            </a:lvl4pPr>
            <a:lvl5pPr marL="0" marR="0" indent="0" algn="ctr" defTabSz="1828738" rtl="0" latinLnBrk="0">
              <a:lnSpc>
                <a:spcPct val="100000"/>
              </a:lnSpc>
              <a:spcBef>
                <a:spcPts val="1000"/>
              </a:spcBef>
              <a:spcAft>
                <a:spcPts val="0"/>
              </a:spcAft>
              <a:buClrTx/>
              <a:buSzTx/>
              <a:buFontTx/>
              <a:buNone/>
              <a:tabLst/>
              <a:defRPr sz="4400" b="0" i="0" u="none" strike="noStrike" cap="none" spc="0" baseline="0">
                <a:ln>
                  <a:noFill/>
                </a:ln>
                <a:solidFill>
                  <a:srgbClr val="888888"/>
                </a:solidFill>
                <a:uFillTx/>
                <a:latin typeface="Century Gothic"/>
                <a:ea typeface="Century Gothic"/>
                <a:cs typeface="Century Gothic"/>
                <a:sym typeface="Century Gothic"/>
              </a:defRPr>
            </a:lvl5pPr>
            <a:lvl6pPr marL="1567108" marR="0" indent="-663007" algn="l" defTabSz="1828738" rtl="0" latinLnBrk="0">
              <a:lnSpc>
                <a:spcPct val="100000"/>
              </a:lnSpc>
              <a:spcBef>
                <a:spcPts val="1000"/>
              </a:spcBef>
              <a:spcAft>
                <a:spcPts val="0"/>
              </a:spcAft>
              <a:buClrTx/>
              <a:buSzPct val="100000"/>
              <a:buFont typeface="Arial"/>
              <a:buChar char="o"/>
              <a:tabLst/>
              <a:defRPr sz="4400" b="0" i="0" u="none" strike="noStrike" cap="none" spc="0" baseline="0">
                <a:ln>
                  <a:noFill/>
                </a:ln>
                <a:solidFill>
                  <a:srgbClr val="808080"/>
                </a:solidFill>
                <a:uFillTx/>
                <a:latin typeface="Century Gothic"/>
                <a:ea typeface="Century Gothic"/>
                <a:cs typeface="Century Gothic"/>
                <a:sym typeface="Century Gothic"/>
              </a:defRPr>
            </a:lvl6pPr>
            <a:lvl7pPr marL="1747929" marR="0" indent="-663007" algn="l" defTabSz="1828738" rtl="0" latinLnBrk="0">
              <a:lnSpc>
                <a:spcPct val="100000"/>
              </a:lnSpc>
              <a:spcBef>
                <a:spcPts val="1000"/>
              </a:spcBef>
              <a:spcAft>
                <a:spcPts val="0"/>
              </a:spcAft>
              <a:buClrTx/>
              <a:buSzPct val="100000"/>
              <a:buFont typeface="Arial"/>
              <a:buChar char="•"/>
              <a:tabLst/>
              <a:defRPr sz="4400" b="0" i="0" u="none" strike="noStrike" cap="none" spc="0" baseline="0">
                <a:ln>
                  <a:noFill/>
                </a:ln>
                <a:solidFill>
                  <a:srgbClr val="808080"/>
                </a:solidFill>
                <a:uFillTx/>
                <a:latin typeface="Century Gothic"/>
                <a:ea typeface="Century Gothic"/>
                <a:cs typeface="Century Gothic"/>
                <a:sym typeface="Century Gothic"/>
              </a:defRPr>
            </a:lvl7pPr>
            <a:lvl8pPr marL="1928748" marR="0" indent="-663007" algn="l" defTabSz="1828738" rtl="0" latinLnBrk="0">
              <a:lnSpc>
                <a:spcPct val="100000"/>
              </a:lnSpc>
              <a:spcBef>
                <a:spcPts val="1000"/>
              </a:spcBef>
              <a:spcAft>
                <a:spcPts val="0"/>
              </a:spcAft>
              <a:buClrTx/>
              <a:buSzPct val="100000"/>
              <a:buFont typeface="Arial"/>
              <a:buChar char="o"/>
              <a:tabLst/>
              <a:defRPr sz="4400" b="0" i="0" u="none" strike="noStrike" cap="none" spc="0" baseline="0">
                <a:ln>
                  <a:noFill/>
                </a:ln>
                <a:solidFill>
                  <a:srgbClr val="808080"/>
                </a:solidFill>
                <a:uFillTx/>
                <a:latin typeface="Century Gothic"/>
                <a:ea typeface="Century Gothic"/>
                <a:cs typeface="Century Gothic"/>
                <a:sym typeface="Century Gothic"/>
              </a:defRPr>
            </a:lvl8pPr>
            <a:lvl9pPr marL="2109568" marR="0" indent="-663007" algn="l" defTabSz="1828738" rtl="0" latinLnBrk="0">
              <a:lnSpc>
                <a:spcPct val="100000"/>
              </a:lnSpc>
              <a:spcBef>
                <a:spcPts val="1000"/>
              </a:spcBef>
              <a:spcAft>
                <a:spcPts val="0"/>
              </a:spcAft>
              <a:buClrTx/>
              <a:buSzPct val="100000"/>
              <a:buFont typeface="Arial"/>
              <a:buChar char="•"/>
              <a:tabLst/>
              <a:defRPr sz="4400" b="0" i="0" u="none" strike="noStrike" cap="none" spc="0" baseline="0">
                <a:ln>
                  <a:noFill/>
                </a:ln>
                <a:solidFill>
                  <a:srgbClr val="808080"/>
                </a:solidFill>
                <a:uFillTx/>
                <a:latin typeface="Century Gothic"/>
                <a:ea typeface="Century Gothic"/>
                <a:cs typeface="Century Gothic"/>
                <a:sym typeface="Century Gothic"/>
              </a:defRPr>
            </a:lvl9pPr>
          </a:lstStyle>
          <a:p>
            <a:pPr algn="l" hangingPunct="1"/>
            <a:r>
              <a:rPr lang="en-US" sz="4000" b="1" dirty="0">
                <a:solidFill>
                  <a:schemeClr val="tx1"/>
                </a:solidFill>
                <a:latin typeface="Arial" panose="020B0604020202020204" pitchFamily="34" charset="0"/>
                <a:cs typeface="Arial" panose="020B0604020202020204" pitchFamily="34" charset="0"/>
              </a:rPr>
              <a:t>MOD/MYD07 – Atmosphere Profiles</a:t>
            </a:r>
          </a:p>
          <a:p>
            <a:pPr marL="1492250" lvl="5" indent="-549275" hangingPunct="1">
              <a:buFont typeface="Wingdings" pitchFamily="2" charset="2"/>
              <a:buChar char="§"/>
            </a:pPr>
            <a:r>
              <a:rPr lang="en-US" sz="4000" dirty="0">
                <a:solidFill>
                  <a:schemeClr val="tx1"/>
                </a:solidFill>
                <a:latin typeface="Arial" panose="020B0604020202020204" pitchFamily="34" charset="0"/>
                <a:cs typeface="Arial" panose="020B0604020202020204" pitchFamily="34" charset="0"/>
              </a:rPr>
              <a:t>Transition to GEOS-IT form GDAS</a:t>
            </a:r>
          </a:p>
          <a:p>
            <a:pPr marL="1492250" lvl="5" indent="-549275" hangingPunct="1">
              <a:buFont typeface="Wingdings" pitchFamily="2" charset="2"/>
              <a:buChar char="§"/>
            </a:pPr>
            <a:r>
              <a:rPr lang="en-US" sz="4000" dirty="0">
                <a:solidFill>
                  <a:schemeClr val="tx1"/>
                </a:solidFill>
                <a:latin typeface="Arial" panose="020B0604020202020204" pitchFamily="34" charset="0"/>
                <a:cs typeface="Arial" panose="020B0604020202020204" pitchFamily="34" charset="0"/>
              </a:rPr>
              <a:t>Update SRF shifts and detector config files after the C7 L1B data processing*</a:t>
            </a:r>
          </a:p>
          <a:p>
            <a:pPr marL="1492250" lvl="5" indent="-549275" hangingPunct="1">
              <a:buFont typeface="Wingdings" pitchFamily="2" charset="2"/>
              <a:buChar char="§"/>
            </a:pPr>
            <a:r>
              <a:rPr lang="en-US" sz="4000" dirty="0">
                <a:solidFill>
                  <a:schemeClr val="tx1"/>
                </a:solidFill>
                <a:latin typeface="Arial" panose="020B0604020202020204" pitchFamily="34" charset="0"/>
                <a:cs typeface="Arial" panose="020B0604020202020204" pitchFamily="34" charset="0"/>
              </a:rPr>
              <a:t>Update </a:t>
            </a:r>
            <a:r>
              <a:rPr lang="en-US" sz="4000" dirty="0" err="1">
                <a:solidFill>
                  <a:schemeClr val="tx1"/>
                </a:solidFill>
                <a:latin typeface="Arial" panose="020B0604020202020204" pitchFamily="34" charset="0"/>
                <a:cs typeface="Arial" panose="020B0604020202020204" pitchFamily="34" charset="0"/>
              </a:rPr>
              <a:t>regcoefs</a:t>
            </a:r>
            <a:r>
              <a:rPr lang="en-US" sz="4000" dirty="0">
                <a:solidFill>
                  <a:schemeClr val="tx1"/>
                </a:solidFill>
                <a:latin typeface="Arial" panose="020B0604020202020204" pitchFamily="34" charset="0"/>
                <a:cs typeface="Arial" panose="020B0604020202020204" pitchFamily="34" charset="0"/>
              </a:rPr>
              <a:t> (format from bin to NetCDF4) after the C7 L1B data processing*</a:t>
            </a:r>
          </a:p>
          <a:p>
            <a:pPr marL="1492250" lvl="5" indent="-549275" hangingPunct="1">
              <a:buFont typeface="Wingdings" pitchFamily="2" charset="2"/>
              <a:buChar char="§"/>
            </a:pPr>
            <a:r>
              <a:rPr lang="en-US" sz="4000" dirty="0">
                <a:solidFill>
                  <a:schemeClr val="tx1"/>
                </a:solidFill>
                <a:latin typeface="Arial" panose="020B0604020202020204" pitchFamily="34" charset="0"/>
                <a:cs typeface="Arial" panose="020B0604020202020204" pitchFamily="34" charset="0"/>
              </a:rPr>
              <a:t>Update training data with the latest Emissivity Atlas (CAMEL V3)</a:t>
            </a:r>
          </a:p>
          <a:p>
            <a:pPr marL="1492250" lvl="5" indent="-549275" hangingPunct="1">
              <a:buFont typeface="Wingdings" pitchFamily="2" charset="2"/>
              <a:buChar char="§"/>
            </a:pPr>
            <a:r>
              <a:rPr lang="en-US" sz="4000" dirty="0">
                <a:solidFill>
                  <a:schemeClr val="tx1"/>
                </a:solidFill>
                <a:latin typeface="Arial" panose="020B0604020202020204" pitchFamily="34" charset="0"/>
                <a:cs typeface="Arial" panose="020B0604020202020204" pitchFamily="34" charset="0"/>
              </a:rPr>
              <a:t>Small bug fixes with units, top layers of moisture profile, the inversion over ice etc.</a:t>
            </a:r>
          </a:p>
          <a:p>
            <a:pPr marL="1492250" lvl="5" indent="-549275" hangingPunct="1">
              <a:buFont typeface="Wingdings" pitchFamily="2" charset="2"/>
              <a:buChar char="§"/>
            </a:pPr>
            <a:r>
              <a:rPr lang="en-US" sz="4000" dirty="0">
                <a:solidFill>
                  <a:schemeClr val="tx1"/>
                </a:solidFill>
                <a:latin typeface="Arial" panose="020B0604020202020204" pitchFamily="34" charset="0"/>
                <a:cs typeface="Arial" panose="020B0604020202020204" pitchFamily="34" charset="0"/>
              </a:rPr>
              <a:t>QA updates for inversions over ice, Terra/TOZ (due to the B30 issue)</a:t>
            </a:r>
          </a:p>
          <a:p>
            <a:pPr marL="1492250" lvl="5" indent="-549275" hangingPunct="1">
              <a:buFont typeface="Wingdings" pitchFamily="2" charset="2"/>
              <a:buChar char="§"/>
            </a:pPr>
            <a:endParaRPr lang="en-US" sz="4000" dirty="0">
              <a:solidFill>
                <a:schemeClr val="tx1"/>
              </a:solidFill>
              <a:latin typeface="Arial" panose="020B0604020202020204" pitchFamily="34" charset="0"/>
              <a:cs typeface="Arial" panose="020B0604020202020204" pitchFamily="34" charset="0"/>
            </a:endParaRPr>
          </a:p>
          <a:p>
            <a:pPr marL="1492250" lvl="5" indent="-549275" hangingPunct="1">
              <a:buFont typeface="Wingdings" pitchFamily="2" charset="2"/>
              <a:buChar char="§"/>
            </a:pPr>
            <a:endParaRPr lang="en-US" sz="4000" dirty="0">
              <a:solidFill>
                <a:schemeClr val="tx1"/>
              </a:solidFill>
              <a:latin typeface="Arial" panose="020B0604020202020204" pitchFamily="34" charset="0"/>
              <a:cs typeface="Arial" panose="020B0604020202020204" pitchFamily="34" charset="0"/>
            </a:endParaRPr>
          </a:p>
          <a:p>
            <a:pPr marL="1492250" lvl="5" indent="-549275" hangingPunct="1">
              <a:buFont typeface="Wingdings" pitchFamily="2" charset="2"/>
              <a:buChar char="§"/>
            </a:pPr>
            <a:endParaRPr lang="en-US" sz="4000" dirty="0">
              <a:solidFill>
                <a:schemeClr val="tx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42B104-A949-1871-F9C0-66D2AE77F8A8}"/>
              </a:ext>
            </a:extLst>
          </p:cNvPr>
          <p:cNvSpPr txBox="1">
            <a:spLocks/>
          </p:cNvSpPr>
          <p:nvPr/>
        </p:nvSpPr>
        <p:spPr>
          <a:xfrm>
            <a:off x="1219197" y="7081020"/>
            <a:ext cx="21945604" cy="2303211"/>
          </a:xfrm>
          <a:prstGeom prst="rect">
            <a:avLst/>
          </a:prstGeom>
          <a:ln w="25400">
            <a:miter lim="400000"/>
          </a:ln>
          <a:extLst>
            <a:ext uri="{C572A759-6A51-4108-AA02-DFA0A04FC94B}">
              <ma14:wrappingTextBoxFlag xmlns:ma14="http://schemas.microsoft.com/office/mac/drawingml/2011/main" xmlns="" val="1"/>
            </a:ext>
          </a:extLst>
        </p:spPr>
        <p:txBody>
          <a:bodyPr lIns="173394" tIns="173394" rIns="173394" bIns="173394">
            <a:normAutofit/>
          </a:bodyPr>
          <a:lstStyle>
            <a:lvl1pPr marL="0" marR="0" indent="0" algn="ctr" defTabSz="1828738" rtl="0" latinLnBrk="0">
              <a:lnSpc>
                <a:spcPct val="100000"/>
              </a:lnSpc>
              <a:spcBef>
                <a:spcPts val="1000"/>
              </a:spcBef>
              <a:spcAft>
                <a:spcPts val="0"/>
              </a:spcAft>
              <a:buClrTx/>
              <a:buSzTx/>
              <a:buFontTx/>
              <a:buNone/>
              <a:tabLst/>
              <a:defRPr sz="4400" b="0" i="0" u="none" strike="noStrike" cap="none" spc="0" baseline="0">
                <a:ln>
                  <a:noFill/>
                </a:ln>
                <a:solidFill>
                  <a:srgbClr val="888888"/>
                </a:solidFill>
                <a:uFillTx/>
                <a:latin typeface="Century Gothic"/>
                <a:ea typeface="Century Gothic"/>
                <a:cs typeface="Century Gothic"/>
                <a:sym typeface="Century Gothic"/>
              </a:defRPr>
            </a:lvl1pPr>
            <a:lvl2pPr marL="0" marR="0" indent="0" algn="ctr" defTabSz="1828738" rtl="0" latinLnBrk="0">
              <a:lnSpc>
                <a:spcPct val="100000"/>
              </a:lnSpc>
              <a:spcBef>
                <a:spcPts val="1000"/>
              </a:spcBef>
              <a:spcAft>
                <a:spcPts val="0"/>
              </a:spcAft>
              <a:buClrTx/>
              <a:buSzTx/>
              <a:buFontTx/>
              <a:buNone/>
              <a:tabLst/>
              <a:defRPr sz="4400" b="0" i="0" u="none" strike="noStrike" cap="none" spc="0" baseline="0">
                <a:ln>
                  <a:noFill/>
                </a:ln>
                <a:solidFill>
                  <a:srgbClr val="888888"/>
                </a:solidFill>
                <a:uFillTx/>
                <a:latin typeface="Century Gothic"/>
                <a:ea typeface="Century Gothic"/>
                <a:cs typeface="Century Gothic"/>
                <a:sym typeface="Century Gothic"/>
              </a:defRPr>
            </a:lvl2pPr>
            <a:lvl3pPr marL="0" marR="0" indent="0" algn="ctr" defTabSz="1828738" rtl="0" latinLnBrk="0">
              <a:lnSpc>
                <a:spcPct val="100000"/>
              </a:lnSpc>
              <a:spcBef>
                <a:spcPts val="1000"/>
              </a:spcBef>
              <a:spcAft>
                <a:spcPts val="0"/>
              </a:spcAft>
              <a:buClrTx/>
              <a:buSzTx/>
              <a:buFontTx/>
              <a:buNone/>
              <a:tabLst/>
              <a:defRPr sz="4400" b="0" i="0" u="none" strike="noStrike" cap="none" spc="0" baseline="0">
                <a:ln>
                  <a:noFill/>
                </a:ln>
                <a:solidFill>
                  <a:srgbClr val="888888"/>
                </a:solidFill>
                <a:uFillTx/>
                <a:latin typeface="Century Gothic"/>
                <a:ea typeface="Century Gothic"/>
                <a:cs typeface="Century Gothic"/>
                <a:sym typeface="Century Gothic"/>
              </a:defRPr>
            </a:lvl3pPr>
            <a:lvl4pPr marL="0" marR="0" indent="0" algn="ctr" defTabSz="1828738" rtl="0" latinLnBrk="0">
              <a:lnSpc>
                <a:spcPct val="100000"/>
              </a:lnSpc>
              <a:spcBef>
                <a:spcPts val="1000"/>
              </a:spcBef>
              <a:spcAft>
                <a:spcPts val="0"/>
              </a:spcAft>
              <a:buClrTx/>
              <a:buSzTx/>
              <a:buFontTx/>
              <a:buNone/>
              <a:tabLst/>
              <a:defRPr sz="4400" b="0" i="0" u="none" strike="noStrike" cap="none" spc="0" baseline="0">
                <a:ln>
                  <a:noFill/>
                </a:ln>
                <a:solidFill>
                  <a:srgbClr val="888888"/>
                </a:solidFill>
                <a:uFillTx/>
                <a:latin typeface="Century Gothic"/>
                <a:ea typeface="Century Gothic"/>
                <a:cs typeface="Century Gothic"/>
                <a:sym typeface="Century Gothic"/>
              </a:defRPr>
            </a:lvl4pPr>
            <a:lvl5pPr marL="0" marR="0" indent="0" algn="ctr" defTabSz="1828738" rtl="0" latinLnBrk="0">
              <a:lnSpc>
                <a:spcPct val="100000"/>
              </a:lnSpc>
              <a:spcBef>
                <a:spcPts val="1000"/>
              </a:spcBef>
              <a:spcAft>
                <a:spcPts val="0"/>
              </a:spcAft>
              <a:buClrTx/>
              <a:buSzTx/>
              <a:buFontTx/>
              <a:buNone/>
              <a:tabLst/>
              <a:defRPr sz="4400" b="0" i="0" u="none" strike="noStrike" cap="none" spc="0" baseline="0">
                <a:ln>
                  <a:noFill/>
                </a:ln>
                <a:solidFill>
                  <a:srgbClr val="888888"/>
                </a:solidFill>
                <a:uFillTx/>
                <a:latin typeface="Century Gothic"/>
                <a:ea typeface="Century Gothic"/>
                <a:cs typeface="Century Gothic"/>
                <a:sym typeface="Century Gothic"/>
              </a:defRPr>
            </a:lvl5pPr>
            <a:lvl6pPr marL="1567108" marR="0" indent="-663007" algn="l" defTabSz="1828738" rtl="0" latinLnBrk="0">
              <a:lnSpc>
                <a:spcPct val="100000"/>
              </a:lnSpc>
              <a:spcBef>
                <a:spcPts val="1000"/>
              </a:spcBef>
              <a:spcAft>
                <a:spcPts val="0"/>
              </a:spcAft>
              <a:buClrTx/>
              <a:buSzPct val="100000"/>
              <a:buFont typeface="Arial"/>
              <a:buChar char="o"/>
              <a:tabLst/>
              <a:defRPr sz="4400" b="0" i="0" u="none" strike="noStrike" cap="none" spc="0" baseline="0">
                <a:ln>
                  <a:noFill/>
                </a:ln>
                <a:solidFill>
                  <a:srgbClr val="808080"/>
                </a:solidFill>
                <a:uFillTx/>
                <a:latin typeface="Century Gothic"/>
                <a:ea typeface="Century Gothic"/>
                <a:cs typeface="Century Gothic"/>
                <a:sym typeface="Century Gothic"/>
              </a:defRPr>
            </a:lvl6pPr>
            <a:lvl7pPr marL="1747929" marR="0" indent="-663007" algn="l" defTabSz="1828738" rtl="0" latinLnBrk="0">
              <a:lnSpc>
                <a:spcPct val="100000"/>
              </a:lnSpc>
              <a:spcBef>
                <a:spcPts val="1000"/>
              </a:spcBef>
              <a:spcAft>
                <a:spcPts val="0"/>
              </a:spcAft>
              <a:buClrTx/>
              <a:buSzPct val="100000"/>
              <a:buFont typeface="Arial"/>
              <a:buChar char="•"/>
              <a:tabLst/>
              <a:defRPr sz="4400" b="0" i="0" u="none" strike="noStrike" cap="none" spc="0" baseline="0">
                <a:ln>
                  <a:noFill/>
                </a:ln>
                <a:solidFill>
                  <a:srgbClr val="808080"/>
                </a:solidFill>
                <a:uFillTx/>
                <a:latin typeface="Century Gothic"/>
                <a:ea typeface="Century Gothic"/>
                <a:cs typeface="Century Gothic"/>
                <a:sym typeface="Century Gothic"/>
              </a:defRPr>
            </a:lvl7pPr>
            <a:lvl8pPr marL="1928748" marR="0" indent="-663007" algn="l" defTabSz="1828738" rtl="0" latinLnBrk="0">
              <a:lnSpc>
                <a:spcPct val="100000"/>
              </a:lnSpc>
              <a:spcBef>
                <a:spcPts val="1000"/>
              </a:spcBef>
              <a:spcAft>
                <a:spcPts val="0"/>
              </a:spcAft>
              <a:buClrTx/>
              <a:buSzPct val="100000"/>
              <a:buFont typeface="Arial"/>
              <a:buChar char="o"/>
              <a:tabLst/>
              <a:defRPr sz="4400" b="0" i="0" u="none" strike="noStrike" cap="none" spc="0" baseline="0">
                <a:ln>
                  <a:noFill/>
                </a:ln>
                <a:solidFill>
                  <a:srgbClr val="808080"/>
                </a:solidFill>
                <a:uFillTx/>
                <a:latin typeface="Century Gothic"/>
                <a:ea typeface="Century Gothic"/>
                <a:cs typeface="Century Gothic"/>
                <a:sym typeface="Century Gothic"/>
              </a:defRPr>
            </a:lvl8pPr>
            <a:lvl9pPr marL="2109568" marR="0" indent="-663007" algn="l" defTabSz="1828738" rtl="0" latinLnBrk="0">
              <a:lnSpc>
                <a:spcPct val="100000"/>
              </a:lnSpc>
              <a:spcBef>
                <a:spcPts val="1000"/>
              </a:spcBef>
              <a:spcAft>
                <a:spcPts val="0"/>
              </a:spcAft>
              <a:buClrTx/>
              <a:buSzPct val="100000"/>
              <a:buFont typeface="Arial"/>
              <a:buChar char="•"/>
              <a:tabLst/>
              <a:defRPr sz="4400" b="0" i="0" u="none" strike="noStrike" cap="none" spc="0" baseline="0">
                <a:ln>
                  <a:noFill/>
                </a:ln>
                <a:solidFill>
                  <a:srgbClr val="808080"/>
                </a:solidFill>
                <a:uFillTx/>
                <a:latin typeface="Century Gothic"/>
                <a:ea typeface="Century Gothic"/>
                <a:cs typeface="Century Gothic"/>
                <a:sym typeface="Century Gothic"/>
              </a:defRPr>
            </a:lvl9pPr>
          </a:lstStyle>
          <a:p>
            <a:pPr algn="l" hangingPunct="1"/>
            <a:r>
              <a:rPr lang="en-US" sz="4000" b="1" dirty="0">
                <a:solidFill>
                  <a:schemeClr val="tx1"/>
                </a:solidFill>
                <a:latin typeface="Arial" panose="020B0604020202020204" pitchFamily="34" charset="0"/>
                <a:cs typeface="Arial" panose="020B0604020202020204" pitchFamily="34" charset="0"/>
              </a:rPr>
              <a:t>MOD/MYDDS – </a:t>
            </a:r>
            <a:r>
              <a:rPr lang="en-US" sz="4000" b="1" dirty="0" err="1">
                <a:solidFill>
                  <a:schemeClr val="tx1"/>
                </a:solidFill>
                <a:latin typeface="Arial" panose="020B0604020202020204" pitchFamily="34" charset="0"/>
                <a:cs typeface="Arial" panose="020B0604020202020204" pitchFamily="34" charset="0"/>
              </a:rPr>
              <a:t>Destriping</a:t>
            </a:r>
            <a:r>
              <a:rPr lang="en-US" sz="4000" b="1" dirty="0">
                <a:solidFill>
                  <a:schemeClr val="tx1"/>
                </a:solidFill>
                <a:latin typeface="Arial" panose="020B0604020202020204" pitchFamily="34" charset="0"/>
                <a:cs typeface="Arial" panose="020B0604020202020204" pitchFamily="34" charset="0"/>
              </a:rPr>
              <a:t> Algorithm</a:t>
            </a:r>
          </a:p>
          <a:p>
            <a:pPr marL="1492250" lvl="5" indent="-549275" hangingPunct="1">
              <a:buFont typeface="Wingdings" pitchFamily="2" charset="2"/>
              <a:buChar char="§"/>
            </a:pPr>
            <a:r>
              <a:rPr lang="en-US" sz="4000" dirty="0">
                <a:solidFill>
                  <a:schemeClr val="tx1"/>
                </a:solidFill>
                <a:latin typeface="Arial" panose="020B0604020202020204" pitchFamily="34" charset="0"/>
                <a:cs typeface="Arial" panose="020B0604020202020204" pitchFamily="34" charset="0"/>
              </a:rPr>
              <a:t>Update configuration files after the C7 L1B data processing*</a:t>
            </a:r>
          </a:p>
        </p:txBody>
      </p:sp>
      <p:sp>
        <p:nvSpPr>
          <p:cNvPr id="5" name="Content Placeholder 2">
            <a:extLst>
              <a:ext uri="{FF2B5EF4-FFF2-40B4-BE49-F238E27FC236}">
                <a16:creationId xmlns:a16="http://schemas.microsoft.com/office/drawing/2014/main" id="{E229AB97-08D2-3564-FA36-285150D97B85}"/>
              </a:ext>
            </a:extLst>
          </p:cNvPr>
          <p:cNvSpPr txBox="1">
            <a:spLocks/>
          </p:cNvSpPr>
          <p:nvPr/>
        </p:nvSpPr>
        <p:spPr>
          <a:xfrm>
            <a:off x="1219197" y="9032538"/>
            <a:ext cx="21945604" cy="1969673"/>
          </a:xfrm>
          <a:prstGeom prst="rect">
            <a:avLst/>
          </a:prstGeom>
          <a:ln w="25400">
            <a:miter lim="400000"/>
          </a:ln>
          <a:extLst>
            <a:ext uri="{C572A759-6A51-4108-AA02-DFA0A04FC94B}">
              <ma14:wrappingTextBoxFlag xmlns:ma14="http://schemas.microsoft.com/office/mac/drawingml/2011/main" xmlns="" val="1"/>
            </a:ext>
          </a:extLst>
        </p:spPr>
        <p:txBody>
          <a:bodyPr lIns="173394" tIns="173394" rIns="173394" bIns="173394">
            <a:normAutofit/>
          </a:bodyPr>
          <a:lstStyle>
            <a:lvl1pPr marL="0" marR="0" indent="0" algn="ctr" defTabSz="1828738" rtl="0" latinLnBrk="0">
              <a:lnSpc>
                <a:spcPct val="100000"/>
              </a:lnSpc>
              <a:spcBef>
                <a:spcPts val="1000"/>
              </a:spcBef>
              <a:spcAft>
                <a:spcPts val="0"/>
              </a:spcAft>
              <a:buClrTx/>
              <a:buSzTx/>
              <a:buFontTx/>
              <a:buNone/>
              <a:tabLst/>
              <a:defRPr sz="4400" b="0" i="0" u="none" strike="noStrike" cap="none" spc="0" baseline="0">
                <a:ln>
                  <a:noFill/>
                </a:ln>
                <a:solidFill>
                  <a:srgbClr val="888888"/>
                </a:solidFill>
                <a:uFillTx/>
                <a:latin typeface="Century Gothic"/>
                <a:ea typeface="Century Gothic"/>
                <a:cs typeface="Century Gothic"/>
                <a:sym typeface="Century Gothic"/>
              </a:defRPr>
            </a:lvl1pPr>
            <a:lvl2pPr marL="0" marR="0" indent="0" algn="ctr" defTabSz="1828738" rtl="0" latinLnBrk="0">
              <a:lnSpc>
                <a:spcPct val="100000"/>
              </a:lnSpc>
              <a:spcBef>
                <a:spcPts val="1000"/>
              </a:spcBef>
              <a:spcAft>
                <a:spcPts val="0"/>
              </a:spcAft>
              <a:buClrTx/>
              <a:buSzTx/>
              <a:buFontTx/>
              <a:buNone/>
              <a:tabLst/>
              <a:defRPr sz="4400" b="0" i="0" u="none" strike="noStrike" cap="none" spc="0" baseline="0">
                <a:ln>
                  <a:noFill/>
                </a:ln>
                <a:solidFill>
                  <a:srgbClr val="888888"/>
                </a:solidFill>
                <a:uFillTx/>
                <a:latin typeface="Century Gothic"/>
                <a:ea typeface="Century Gothic"/>
                <a:cs typeface="Century Gothic"/>
                <a:sym typeface="Century Gothic"/>
              </a:defRPr>
            </a:lvl2pPr>
            <a:lvl3pPr marL="0" marR="0" indent="0" algn="ctr" defTabSz="1828738" rtl="0" latinLnBrk="0">
              <a:lnSpc>
                <a:spcPct val="100000"/>
              </a:lnSpc>
              <a:spcBef>
                <a:spcPts val="1000"/>
              </a:spcBef>
              <a:spcAft>
                <a:spcPts val="0"/>
              </a:spcAft>
              <a:buClrTx/>
              <a:buSzTx/>
              <a:buFontTx/>
              <a:buNone/>
              <a:tabLst/>
              <a:defRPr sz="4400" b="0" i="0" u="none" strike="noStrike" cap="none" spc="0" baseline="0">
                <a:ln>
                  <a:noFill/>
                </a:ln>
                <a:solidFill>
                  <a:srgbClr val="888888"/>
                </a:solidFill>
                <a:uFillTx/>
                <a:latin typeface="Century Gothic"/>
                <a:ea typeface="Century Gothic"/>
                <a:cs typeface="Century Gothic"/>
                <a:sym typeface="Century Gothic"/>
              </a:defRPr>
            </a:lvl3pPr>
            <a:lvl4pPr marL="0" marR="0" indent="0" algn="ctr" defTabSz="1828738" rtl="0" latinLnBrk="0">
              <a:lnSpc>
                <a:spcPct val="100000"/>
              </a:lnSpc>
              <a:spcBef>
                <a:spcPts val="1000"/>
              </a:spcBef>
              <a:spcAft>
                <a:spcPts val="0"/>
              </a:spcAft>
              <a:buClrTx/>
              <a:buSzTx/>
              <a:buFontTx/>
              <a:buNone/>
              <a:tabLst/>
              <a:defRPr sz="4400" b="0" i="0" u="none" strike="noStrike" cap="none" spc="0" baseline="0">
                <a:ln>
                  <a:noFill/>
                </a:ln>
                <a:solidFill>
                  <a:srgbClr val="888888"/>
                </a:solidFill>
                <a:uFillTx/>
                <a:latin typeface="Century Gothic"/>
                <a:ea typeface="Century Gothic"/>
                <a:cs typeface="Century Gothic"/>
                <a:sym typeface="Century Gothic"/>
              </a:defRPr>
            </a:lvl4pPr>
            <a:lvl5pPr marL="0" marR="0" indent="0" algn="ctr" defTabSz="1828738" rtl="0" latinLnBrk="0">
              <a:lnSpc>
                <a:spcPct val="100000"/>
              </a:lnSpc>
              <a:spcBef>
                <a:spcPts val="1000"/>
              </a:spcBef>
              <a:spcAft>
                <a:spcPts val="0"/>
              </a:spcAft>
              <a:buClrTx/>
              <a:buSzTx/>
              <a:buFontTx/>
              <a:buNone/>
              <a:tabLst/>
              <a:defRPr sz="4400" b="0" i="0" u="none" strike="noStrike" cap="none" spc="0" baseline="0">
                <a:ln>
                  <a:noFill/>
                </a:ln>
                <a:solidFill>
                  <a:srgbClr val="888888"/>
                </a:solidFill>
                <a:uFillTx/>
                <a:latin typeface="Century Gothic"/>
                <a:ea typeface="Century Gothic"/>
                <a:cs typeface="Century Gothic"/>
                <a:sym typeface="Century Gothic"/>
              </a:defRPr>
            </a:lvl5pPr>
            <a:lvl6pPr marL="1567108" marR="0" indent="-663007" algn="l" defTabSz="1828738" rtl="0" latinLnBrk="0">
              <a:lnSpc>
                <a:spcPct val="100000"/>
              </a:lnSpc>
              <a:spcBef>
                <a:spcPts val="1000"/>
              </a:spcBef>
              <a:spcAft>
                <a:spcPts val="0"/>
              </a:spcAft>
              <a:buClrTx/>
              <a:buSzPct val="100000"/>
              <a:buFont typeface="Arial"/>
              <a:buChar char="o"/>
              <a:tabLst/>
              <a:defRPr sz="4400" b="0" i="0" u="none" strike="noStrike" cap="none" spc="0" baseline="0">
                <a:ln>
                  <a:noFill/>
                </a:ln>
                <a:solidFill>
                  <a:srgbClr val="808080"/>
                </a:solidFill>
                <a:uFillTx/>
                <a:latin typeface="Century Gothic"/>
                <a:ea typeface="Century Gothic"/>
                <a:cs typeface="Century Gothic"/>
                <a:sym typeface="Century Gothic"/>
              </a:defRPr>
            </a:lvl6pPr>
            <a:lvl7pPr marL="1747929" marR="0" indent="-663007" algn="l" defTabSz="1828738" rtl="0" latinLnBrk="0">
              <a:lnSpc>
                <a:spcPct val="100000"/>
              </a:lnSpc>
              <a:spcBef>
                <a:spcPts val="1000"/>
              </a:spcBef>
              <a:spcAft>
                <a:spcPts val="0"/>
              </a:spcAft>
              <a:buClrTx/>
              <a:buSzPct val="100000"/>
              <a:buFont typeface="Arial"/>
              <a:buChar char="•"/>
              <a:tabLst/>
              <a:defRPr sz="4400" b="0" i="0" u="none" strike="noStrike" cap="none" spc="0" baseline="0">
                <a:ln>
                  <a:noFill/>
                </a:ln>
                <a:solidFill>
                  <a:srgbClr val="808080"/>
                </a:solidFill>
                <a:uFillTx/>
                <a:latin typeface="Century Gothic"/>
                <a:ea typeface="Century Gothic"/>
                <a:cs typeface="Century Gothic"/>
                <a:sym typeface="Century Gothic"/>
              </a:defRPr>
            </a:lvl7pPr>
            <a:lvl8pPr marL="1928748" marR="0" indent="-663007" algn="l" defTabSz="1828738" rtl="0" latinLnBrk="0">
              <a:lnSpc>
                <a:spcPct val="100000"/>
              </a:lnSpc>
              <a:spcBef>
                <a:spcPts val="1000"/>
              </a:spcBef>
              <a:spcAft>
                <a:spcPts val="0"/>
              </a:spcAft>
              <a:buClrTx/>
              <a:buSzPct val="100000"/>
              <a:buFont typeface="Arial"/>
              <a:buChar char="o"/>
              <a:tabLst/>
              <a:defRPr sz="4400" b="0" i="0" u="none" strike="noStrike" cap="none" spc="0" baseline="0">
                <a:ln>
                  <a:noFill/>
                </a:ln>
                <a:solidFill>
                  <a:srgbClr val="808080"/>
                </a:solidFill>
                <a:uFillTx/>
                <a:latin typeface="Century Gothic"/>
                <a:ea typeface="Century Gothic"/>
                <a:cs typeface="Century Gothic"/>
                <a:sym typeface="Century Gothic"/>
              </a:defRPr>
            </a:lvl8pPr>
            <a:lvl9pPr marL="2109568" marR="0" indent="-663007" algn="l" defTabSz="1828738" rtl="0" latinLnBrk="0">
              <a:lnSpc>
                <a:spcPct val="100000"/>
              </a:lnSpc>
              <a:spcBef>
                <a:spcPts val="1000"/>
              </a:spcBef>
              <a:spcAft>
                <a:spcPts val="0"/>
              </a:spcAft>
              <a:buClrTx/>
              <a:buSzPct val="100000"/>
              <a:buFont typeface="Arial"/>
              <a:buChar char="•"/>
              <a:tabLst/>
              <a:defRPr sz="4400" b="0" i="0" u="none" strike="noStrike" cap="none" spc="0" baseline="0">
                <a:ln>
                  <a:noFill/>
                </a:ln>
                <a:solidFill>
                  <a:srgbClr val="808080"/>
                </a:solidFill>
                <a:uFillTx/>
                <a:latin typeface="Century Gothic"/>
                <a:ea typeface="Century Gothic"/>
                <a:cs typeface="Century Gothic"/>
                <a:sym typeface="Century Gothic"/>
              </a:defRPr>
            </a:lvl9pPr>
          </a:lstStyle>
          <a:p>
            <a:pPr algn="l" hangingPunct="1"/>
            <a:r>
              <a:rPr lang="en-US" sz="4000" b="1" dirty="0">
                <a:solidFill>
                  <a:schemeClr val="tx1"/>
                </a:solidFill>
                <a:latin typeface="Arial" panose="020B0604020202020204" pitchFamily="34" charset="0"/>
                <a:cs typeface="Arial" panose="020B0604020202020204" pitchFamily="34" charset="0"/>
              </a:rPr>
              <a:t>MOD/MYD85 – Clear Sky Bias Algorithm</a:t>
            </a:r>
          </a:p>
          <a:p>
            <a:pPr marL="1492250" lvl="5" indent="-549275" hangingPunct="1">
              <a:buFont typeface="Wingdings" pitchFamily="2" charset="2"/>
              <a:buChar char="§"/>
            </a:pPr>
            <a:r>
              <a:rPr lang="en-US" sz="4000" dirty="0">
                <a:solidFill>
                  <a:schemeClr val="tx1"/>
                </a:solidFill>
                <a:latin typeface="Arial" panose="020B0604020202020204" pitchFamily="34" charset="0"/>
                <a:cs typeface="Arial" panose="020B0604020202020204" pitchFamily="34" charset="0"/>
              </a:rPr>
              <a:t>Transition to GEOS-IT.</a:t>
            </a:r>
          </a:p>
        </p:txBody>
      </p:sp>
      <p:sp>
        <p:nvSpPr>
          <p:cNvPr id="8" name="TextBox 7">
            <a:extLst>
              <a:ext uri="{FF2B5EF4-FFF2-40B4-BE49-F238E27FC236}">
                <a16:creationId xmlns:a16="http://schemas.microsoft.com/office/drawing/2014/main" id="{BFD543F9-406D-60D8-F3CC-06DB7E63128A}"/>
              </a:ext>
            </a:extLst>
          </p:cNvPr>
          <p:cNvSpPr txBox="1"/>
          <p:nvPr/>
        </p:nvSpPr>
        <p:spPr>
          <a:xfrm>
            <a:off x="11595208" y="11132052"/>
            <a:ext cx="11569593" cy="102728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73394" tIns="173394" rIns="173394" bIns="173394" numCol="1" spcCol="38100" rtlCol="0" anchor="t">
            <a:spAutoFit/>
          </a:bodyPr>
          <a:lstStyle/>
          <a:p>
            <a:pPr marL="0" marR="0" indent="0" algn="l" defTabSz="1219098" rtl="0" fontAlgn="auto" latinLnBrk="0" hangingPunct="0">
              <a:lnSpc>
                <a:spcPct val="100000"/>
              </a:lnSpc>
              <a:spcBef>
                <a:spcPts val="0"/>
              </a:spcBef>
              <a:spcAft>
                <a:spcPts val="0"/>
              </a:spcAft>
              <a:buClrTx/>
              <a:buSzTx/>
              <a:buFontTx/>
              <a:buNone/>
              <a:tabLst/>
            </a:pPr>
            <a:r>
              <a:rPr kumimoji="0" lang="en-US" sz="4400" b="0" i="0" u="none" strike="noStrike" cap="none" spc="0" normalizeH="0" baseline="0" dirty="0">
                <a:ln>
                  <a:noFill/>
                </a:ln>
                <a:solidFill>
                  <a:srgbClr val="000000"/>
                </a:solidFill>
                <a:effectLst/>
                <a:uFillTx/>
                <a:latin typeface="+mn-lt"/>
                <a:ea typeface="+mn-ea"/>
                <a:cs typeface="+mn-cs"/>
                <a:sym typeface="Calibri"/>
              </a:rPr>
              <a:t>*</a:t>
            </a:r>
            <a:r>
              <a:rPr kumimoji="0" lang="en-US" sz="4400" b="0" i="1" u="none" strike="noStrike" cap="none" spc="0" normalizeH="0" baseline="0" dirty="0">
                <a:ln>
                  <a:noFill/>
                </a:ln>
                <a:solidFill>
                  <a:srgbClr val="000000"/>
                </a:solidFill>
                <a:effectLst/>
                <a:uFillTx/>
                <a:latin typeface="+mn-lt"/>
                <a:ea typeface="+mn-ea"/>
                <a:cs typeface="+mn-cs"/>
                <a:sym typeface="Calibri"/>
              </a:rPr>
              <a:t>involves the delivery of two text/NetCDF4 files </a:t>
            </a:r>
          </a:p>
        </p:txBody>
      </p:sp>
    </p:spTree>
    <p:extLst>
      <p:ext uri="{BB962C8B-B14F-4D97-AF65-F5344CB8AC3E}">
        <p14:creationId xmlns:p14="http://schemas.microsoft.com/office/powerpoint/2010/main" val="768983765"/>
      </p:ext>
    </p:extLst>
  </p:cSld>
  <p:clrMapOvr>
    <a:masterClrMapping/>
  </p:clrMapOvr>
  <p:transition spd="med"/>
</p:sld>
</file>

<file path=ppt/theme/theme1.xml><?xml version="1.0" encoding="utf-8"?>
<a:theme xmlns:a="http://schemas.openxmlformats.org/drawingml/2006/main" name="Executive">
  <a:themeElements>
    <a:clrScheme name="Executive">
      <a:dk1>
        <a:srgbClr val="000000"/>
      </a:dk1>
      <a:lt1>
        <a:srgbClr val="FFFFFF"/>
      </a:lt1>
      <a:dk2>
        <a:srgbClr val="A7A7A7"/>
      </a:dk2>
      <a:lt2>
        <a:srgbClr val="535353"/>
      </a:lt2>
      <a:accent1>
        <a:srgbClr val="6076B4"/>
      </a:accent1>
      <a:accent2>
        <a:srgbClr val="9C5252"/>
      </a:accent2>
      <a:accent3>
        <a:srgbClr val="E68422"/>
      </a:accent3>
      <a:accent4>
        <a:srgbClr val="846648"/>
      </a:accent4>
      <a:accent5>
        <a:srgbClr val="63891F"/>
      </a:accent5>
      <a:accent6>
        <a:srgbClr val="758085"/>
      </a:accent6>
      <a:hlink>
        <a:srgbClr val="0000FF"/>
      </a:hlink>
      <a:folHlink>
        <a:srgbClr val="FF00FF"/>
      </a:folHlink>
    </a:clrScheme>
    <a:fontScheme name="Executive">
      <a:majorFont>
        <a:latin typeface="Helvetica"/>
        <a:ea typeface="Helvetica"/>
        <a:cs typeface="Helvetica"/>
      </a:majorFont>
      <a:minorFont>
        <a:latin typeface="Calibri"/>
        <a:ea typeface="Calibri"/>
        <a:cs typeface="Calibri"/>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0" dist="25400" dir="5400000" rotWithShape="0">
              <a:srgbClr val="000000">
                <a:alpha val="35000"/>
              </a:srgbClr>
            </a:outerShdw>
          </a:effectLst>
        </a:effectStyle>
        <a:effectStyle>
          <a:effectLst>
            <a:outerShdw blurRad="127000" dist="25400" dir="5400000" rotWithShape="0">
              <a:srgbClr val="000000">
                <a:alpha val="35000"/>
              </a:srgbClr>
            </a:outerShdw>
          </a:effectLst>
        </a:effectStyle>
        <a:effectStyle>
          <a:effectLst>
            <a:outerShdw blurRad="127000" dist="254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chemeClr val="accent1"/>
          </a:solidFill>
          <a:prstDash val="solid"/>
          <a:round/>
        </a:ln>
        <a:effectLst>
          <a:outerShdw blurRad="127000" dist="25400" dir="5400000" rotWithShape="0">
            <a:srgbClr val="000000">
              <a:alpha val="35000"/>
            </a:srgbClr>
          </a:outerShdw>
        </a:effectLst>
        <a:sp3d/>
      </a:spPr>
      <a:bodyPr rot="0" spcFirstLastPara="1" vertOverflow="overflow" horzOverflow="overflow" vert="horz" wrap="square" lIns="173394" tIns="173394" rIns="173394" bIns="173394" numCol="1" spcCol="38100" rtlCol="0" anchor="ctr">
        <a:spAutoFit/>
      </a:bodyPr>
      <a:lstStyle>
        <a:defPPr marL="0" marR="0" indent="0" algn="l" defTabSz="1219098"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63500" cap="flat">
          <a:solidFill>
            <a:schemeClr val="accent1"/>
          </a:solidFill>
          <a:prstDash val="solid"/>
          <a:round/>
        </a:ln>
        <a:effectLst>
          <a:outerShdw blurRad="127000" dist="254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173394" tIns="173394" rIns="173394" bIns="173394" numCol="1" spcCol="38100" rtlCol="0" anchor="t">
        <a:spAutoFit/>
      </a:bodyPr>
      <a:lstStyle>
        <a:defPPr marL="0" marR="0" indent="0" algn="l" defTabSz="1219098"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Executive">
  <a:themeElements>
    <a:clrScheme name="Executive">
      <a:dk1>
        <a:srgbClr val="000000"/>
      </a:dk1>
      <a:lt1>
        <a:srgbClr val="FFFFFF"/>
      </a:lt1>
      <a:dk2>
        <a:srgbClr val="A7A7A7"/>
      </a:dk2>
      <a:lt2>
        <a:srgbClr val="535353"/>
      </a:lt2>
      <a:accent1>
        <a:srgbClr val="6076B4"/>
      </a:accent1>
      <a:accent2>
        <a:srgbClr val="9C5252"/>
      </a:accent2>
      <a:accent3>
        <a:srgbClr val="E68422"/>
      </a:accent3>
      <a:accent4>
        <a:srgbClr val="846648"/>
      </a:accent4>
      <a:accent5>
        <a:srgbClr val="63891F"/>
      </a:accent5>
      <a:accent6>
        <a:srgbClr val="758085"/>
      </a:accent6>
      <a:hlink>
        <a:srgbClr val="0000FF"/>
      </a:hlink>
      <a:folHlink>
        <a:srgbClr val="FF00FF"/>
      </a:folHlink>
    </a:clrScheme>
    <a:fontScheme name="Executive">
      <a:majorFont>
        <a:latin typeface="Helvetica"/>
        <a:ea typeface="Helvetica"/>
        <a:cs typeface="Helvetica"/>
      </a:majorFont>
      <a:minorFont>
        <a:latin typeface="Calibri"/>
        <a:ea typeface="Calibri"/>
        <a:cs typeface="Calibri"/>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0" dist="25400" dir="5400000" rotWithShape="0">
              <a:srgbClr val="000000">
                <a:alpha val="35000"/>
              </a:srgbClr>
            </a:outerShdw>
          </a:effectLst>
        </a:effectStyle>
        <a:effectStyle>
          <a:effectLst>
            <a:outerShdw blurRad="127000" dist="25400" dir="5400000" rotWithShape="0">
              <a:srgbClr val="000000">
                <a:alpha val="35000"/>
              </a:srgbClr>
            </a:outerShdw>
          </a:effectLst>
        </a:effectStyle>
        <a:effectStyle>
          <a:effectLst>
            <a:outerShdw blurRad="127000" dist="254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chemeClr val="accent1"/>
          </a:solidFill>
          <a:prstDash val="solid"/>
          <a:round/>
        </a:ln>
        <a:effectLst>
          <a:outerShdw blurRad="127000" dist="25400" dir="5400000" rotWithShape="0">
            <a:srgbClr val="000000">
              <a:alpha val="35000"/>
            </a:srgbClr>
          </a:outerShdw>
        </a:effectLst>
        <a:sp3d/>
      </a:spPr>
      <a:bodyPr rot="0" spcFirstLastPara="1" vertOverflow="overflow" horzOverflow="overflow" vert="horz" wrap="square" lIns="173394" tIns="173394" rIns="173394" bIns="173394" numCol="1" spcCol="38100" rtlCol="0" anchor="ctr">
        <a:spAutoFit/>
      </a:bodyPr>
      <a:lstStyle>
        <a:defPPr marL="0" marR="0" indent="0" algn="l" defTabSz="1219098"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63500" cap="flat">
          <a:solidFill>
            <a:schemeClr val="accent1"/>
          </a:solidFill>
          <a:prstDash val="solid"/>
          <a:round/>
        </a:ln>
        <a:effectLst>
          <a:outerShdw blurRad="127000" dist="254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173394" tIns="173394" rIns="173394" bIns="173394" numCol="1" spcCol="38100" rtlCol="0" anchor="t">
        <a:spAutoFit/>
      </a:bodyPr>
      <a:lstStyle>
        <a:defPPr marL="0" marR="0" indent="0" algn="l" defTabSz="1219098"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7709</TotalTime>
  <Words>1510</Words>
  <Application>Microsoft Macintosh PowerPoint</Application>
  <PresentationFormat>Custom</PresentationFormat>
  <Paragraphs>104</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Avenir Book</vt:lpstr>
      <vt:lpstr>Calibri</vt:lpstr>
      <vt:lpstr>Century Gothic</vt:lpstr>
      <vt:lpstr>Palatino Linotype</vt:lpstr>
      <vt:lpstr>Wingdings</vt:lpstr>
      <vt:lpstr>Executive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 Detection, Height, and Optical Properties: Challenges in Extending MODIS to VIIRS</dc:title>
  <cp:lastModifiedBy>Platnick, Steven E. (GSFC-6100)</cp:lastModifiedBy>
  <cp:revision>1082</cp:revision>
  <cp:lastPrinted>2019-11-20T01:11:41Z</cp:lastPrinted>
  <dcterms:modified xsi:type="dcterms:W3CDTF">2023-05-01T20:20:30Z</dcterms:modified>
</cp:coreProperties>
</file>